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Play"/>
      <p:regular r:id="rId36"/>
      <p:bold r:id="rId37"/>
    </p:embeddedFont>
    <p:embeddedFont>
      <p:font typeface="Red Hat Text Medium"/>
      <p:regular r:id="rId38"/>
      <p:bold r:id="rId39"/>
      <p:italic r:id="rId40"/>
      <p:boldItalic r:id="rId41"/>
    </p:embeddedFont>
    <p:embeddedFont>
      <p:font typeface="IBM Plex Sans Light"/>
      <p:regular r:id="rId42"/>
      <p:bold r:id="rId43"/>
      <p:italic r:id="rId44"/>
      <p:boldItalic r:id="rId45"/>
    </p:embeddedFont>
    <p:embeddedFont>
      <p:font typeface="Red Hat Display"/>
      <p:regular r:id="rId46"/>
      <p:bold r:id="rId47"/>
      <p:italic r:id="rId48"/>
      <p:boldItalic r:id="rId49"/>
    </p:embeddedFont>
    <p:embeddedFont>
      <p:font typeface="Lexend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TextMedium-italic.fntdata"/><Relationship Id="rId42" Type="http://schemas.openxmlformats.org/officeDocument/2006/relationships/font" Target="fonts/IBMPlexSansLight-regular.fntdata"/><Relationship Id="rId41" Type="http://schemas.openxmlformats.org/officeDocument/2006/relationships/font" Target="fonts/RedHatTextMedium-boldItalic.fntdata"/><Relationship Id="rId44" Type="http://schemas.openxmlformats.org/officeDocument/2006/relationships/font" Target="fonts/IBMPlexSansLight-italic.fntdata"/><Relationship Id="rId43" Type="http://schemas.openxmlformats.org/officeDocument/2006/relationships/font" Target="fonts/IBMPlexSansLight-bold.fntdata"/><Relationship Id="rId46" Type="http://schemas.openxmlformats.org/officeDocument/2006/relationships/font" Target="fonts/RedHatDisplay-regular.fntdata"/><Relationship Id="rId45" Type="http://schemas.openxmlformats.org/officeDocument/2006/relationships/font" Target="fonts/IBMPlexSans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edHatDisplay-italic.fntdata"/><Relationship Id="rId47" Type="http://schemas.openxmlformats.org/officeDocument/2006/relationships/font" Target="fonts/RedHatDisplay-bold.fntdata"/><Relationship Id="rId49" Type="http://schemas.openxmlformats.org/officeDocument/2006/relationships/font" Target="fonts/RedHatDisplay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Play-bold.fntdata"/><Relationship Id="rId36" Type="http://schemas.openxmlformats.org/officeDocument/2006/relationships/font" Target="fonts/Play-regular.fntdata"/><Relationship Id="rId39" Type="http://schemas.openxmlformats.org/officeDocument/2006/relationships/font" Target="fonts/RedHatTextMedium-bold.fntdata"/><Relationship Id="rId38" Type="http://schemas.openxmlformats.org/officeDocument/2006/relationships/font" Target="fonts/RedHatTextMedium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exend-bold.fntdata"/><Relationship Id="rId50" Type="http://schemas.openxmlformats.org/officeDocument/2006/relationships/font" Target="fonts/Lexen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4dffefb6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4dffefb6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4dffefb65_0_2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d4dffefb65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4dffefb6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d4dffefb6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d4dffefb65_0_7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3d4dffefb65_0_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Emphasize squeezing performance on identical hardware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4dffefb6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d4dffefb6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96e49d0dff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396e49d0df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cd85d3fe7b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3cd85d3fe7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core concept is bringing well established ideas from the CPU scheduling world into AI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Instead of letting requests run till EOS/max_tokens, we slice them into fixed-size token slices, defining a new predictable atomic unit of work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That lets the scheduler re-evaluate placement mid-stream, interleave execution of different requests, and make the scheduling of the near future more predictable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cd85d3fe7b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3cd85d3fe7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 experimental design was done with the llm-d sidecar pattern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Sidecar handles prioritization, queue mgmt and preemption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cd85d3fe7b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3cd85d3fe7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does come at a price: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Queueing requests and managing their internals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KV-cache management becomes more critical, as you don’t want to overpay for prefills in between request cycles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96e49d0dff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396e49d0df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96e49d0df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96e49d0df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 we learned the token slice is concerned with concepts like fairness between tenants, managing multiple priorities, and dispatch, all concepts thatt flow control is concerned with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FC manag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96e49d0df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96e49d0df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cd85d3fe7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3cd85d3fe7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96e49d0dff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96e49d0df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96e49d0df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396e49d0df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cd85d3fe7b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3cd85d3fe7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cd85d3fe7b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3cd85d3fe7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cd85d3fe7b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3cd85d3fe7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b75ad4c9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1b75ad4c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6e49d0dff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96e49d0df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d85d3fe7b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cd85d3fe7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Accurate scheduling requires accurate cost estimation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Accurate cost estimation is difficult with unknown decode duration/length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Can lead to long running requests taking more than their fair share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6e49d0dff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96e49d0df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6e49d0dff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96e49d0df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6e49d0df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96e49d0df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4dffefb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4dffefb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 composable OSS ecosystem for SotA inference serving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Indepentent components to be used in solving problems for inference such as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Scheduling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Autoscaling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Sophisticated orchestration (Wide EP)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Built via well lit paths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09000" y="2563775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venir"/>
              <a:buNone/>
              <a:defRPr sz="4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09000" y="3649625"/>
            <a:ext cx="79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venir"/>
              <a:buNone/>
              <a:defRPr sz="2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136" y="114337"/>
            <a:ext cx="3810000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6525" y="323886"/>
            <a:ext cx="379095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623887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7" name="Google Shape;77;p14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94" name="Google Shape;94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01" name="Google Shape;101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 rot="5400000">
            <a:off x="2940300" y="-942432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and two column body 1 1">
  <p:cSld name="CUSTOM_4_17_1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21"/>
          <p:cNvCxnSpPr/>
          <p:nvPr/>
        </p:nvCxnSpPr>
        <p:spPr>
          <a:xfrm rot="10800000">
            <a:off x="335831" y="150"/>
            <a:ext cx="0" cy="664800"/>
          </a:xfrm>
          <a:prstGeom prst="straightConnector1">
            <a:avLst/>
          </a:prstGeom>
          <a:noFill/>
          <a:ln cap="flat" cmpd="sng" w="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21"/>
          <p:cNvCxnSpPr/>
          <p:nvPr/>
        </p:nvCxnSpPr>
        <p:spPr>
          <a:xfrm rot="10800000">
            <a:off x="335825" y="4801200"/>
            <a:ext cx="0" cy="342300"/>
          </a:xfrm>
          <a:prstGeom prst="straightConnector1">
            <a:avLst/>
          </a:prstGeom>
          <a:noFill/>
          <a:ln cap="flat" cmpd="sng" w="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663844" y="1718383"/>
            <a:ext cx="37032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algn="l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4777069" y="1718381"/>
            <a:ext cx="37032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▸"/>
              <a:defRPr/>
            </a:lvl1pPr>
            <a:lvl2pPr indent="-317500" lvl="1" marL="9144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2pPr>
            <a:lvl3pPr indent="-317500" lvl="2" marL="13716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3pPr>
            <a:lvl4pPr indent="-317500" lvl="3" marL="18288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4pPr>
            <a:lvl5pPr indent="-317500" lvl="4" marL="22860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5pPr>
            <a:lvl6pPr indent="-317500" lvl="5" marL="27432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6pPr>
            <a:lvl7pPr indent="-317500" lvl="6" marL="32004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7pPr>
            <a:lvl8pPr indent="-317500" lvl="7" marL="3657600" algn="l">
              <a:lnSpc>
                <a:spcPct val="135000"/>
              </a:lnSpc>
              <a:spcBef>
                <a:spcPts val="800"/>
              </a:spcBef>
              <a:spcAft>
                <a:spcPts val="0"/>
              </a:spcAft>
              <a:buSzPts val="1400"/>
              <a:buChar char="･"/>
              <a:defRPr/>
            </a:lvl8pPr>
            <a:lvl9pPr indent="-317500" lvl="8" marL="4114800" algn="l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  <a:buSzPts val="1400"/>
              <a:buChar char="･"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000"/>
            </a:lvl9pPr>
          </a:lstStyle>
          <a:p/>
        </p:txBody>
      </p:sp>
      <p:sp>
        <p:nvSpPr>
          <p:cNvPr id="123" name="Google Shape;123;p21"/>
          <p:cNvSpPr txBox="1"/>
          <p:nvPr>
            <p:ph idx="3" type="subTitle"/>
          </p:nvPr>
        </p:nvSpPr>
        <p:spPr>
          <a:xfrm>
            <a:off x="663844" y="1240163"/>
            <a:ext cx="7816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>
              <a:lnSpc>
                <a:spcPct val="14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4" name="Google Shape;124;p21"/>
          <p:cNvSpPr/>
          <p:nvPr/>
        </p:nvSpPr>
        <p:spPr>
          <a:xfrm>
            <a:off x="7459331" y="262050"/>
            <a:ext cx="1404000" cy="222900"/>
          </a:xfrm>
          <a:prstGeom prst="rect">
            <a:avLst/>
          </a:prstGeom>
          <a:solidFill>
            <a:schemeClr val="lt1"/>
          </a:solidFill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609000" y="2181150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Blank)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9144000" cy="44458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4"/>
            <a:ext cx="8520600" cy="32240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  <a:defRPr i="0" sz="18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 i="0" sz="1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 i="0" sz="1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 i="0" sz="1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 i="0" sz="1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 i="0" sz="1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 i="0" sz="1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 i="0" sz="1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 i="0" sz="1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320058" y="45900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527924"/>
            <a:ext cx="1025218" cy="51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9144000" cy="44458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2177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2177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320058" y="45900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527924"/>
            <a:ext cx="1025218" cy="51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320058" y="45900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527924"/>
            <a:ext cx="1025218" cy="51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and two column body 1">
  <p:cSld name="Interior title and two column body 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663844" y="1718383"/>
            <a:ext cx="37032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/>
            </a:lvl1pPr>
            <a:lvl2pPr indent="-342900" lvl="1" marL="914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2pPr>
            <a:lvl3pPr indent="-342900" lvl="2" marL="1371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3pPr>
            <a:lvl4pPr indent="-342900" lvl="3" marL="18288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4pPr>
            <a:lvl5pPr indent="-342900" lvl="4" marL="22860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5pPr>
            <a:lvl6pPr indent="-342900" lvl="5" marL="2743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6pPr>
            <a:lvl7pPr indent="-342900" lvl="6" marL="3200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7pPr>
            <a:lvl8pPr indent="-342900" lvl="7" marL="3657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8pPr>
            <a:lvl9pPr indent="-342900" lvl="8" marL="4114800" algn="l">
              <a:lnSpc>
                <a:spcPct val="135000"/>
              </a:lnSpc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800"/>
              <a:buChar char="･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777069" y="1718381"/>
            <a:ext cx="3703200" cy="2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▸"/>
              <a:defRPr/>
            </a:lvl1pPr>
            <a:lvl2pPr indent="-342900" lvl="1" marL="914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2pPr>
            <a:lvl3pPr indent="-342900" lvl="2" marL="1371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3pPr>
            <a:lvl4pPr indent="-342900" lvl="3" marL="18288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4pPr>
            <a:lvl5pPr indent="-342900" lvl="4" marL="22860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5pPr>
            <a:lvl6pPr indent="-342900" lvl="5" marL="27432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6pPr>
            <a:lvl7pPr indent="-342900" lvl="6" marL="32004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7pPr>
            <a:lvl8pPr indent="-342900" lvl="7" marL="3657600" algn="l">
              <a:lnSpc>
                <a:spcPct val="13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･"/>
              <a:defRPr/>
            </a:lvl8pPr>
            <a:lvl9pPr indent="-342900" lvl="8" marL="4114800" algn="l">
              <a:lnSpc>
                <a:spcPct val="135000"/>
              </a:lnSpc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800"/>
              <a:buChar char="･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663788" y="825263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lay"/>
              <a:buNone/>
              <a:defRPr sz="2100"/>
            </a:lvl1pPr>
            <a:lvl2pPr lv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2pPr>
            <a:lvl3pPr lvl="2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3pPr>
            <a:lvl4pPr lvl="3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4pPr>
            <a:lvl5pPr lvl="4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5pPr>
            <a:lvl6pPr lvl="5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6pPr>
            <a:lvl7pPr lvl="6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7pPr>
            <a:lvl8pPr lvl="7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8pPr>
            <a:lvl9pPr lvl="8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950"/>
            </a:lvl9pPr>
          </a:lstStyle>
          <a:p/>
        </p:txBody>
      </p:sp>
      <p:sp>
        <p:nvSpPr>
          <p:cNvPr id="44" name="Google Shape;44;p9"/>
          <p:cNvSpPr txBox="1"/>
          <p:nvPr>
            <p:ph idx="3" type="subTitle"/>
          </p:nvPr>
        </p:nvSpPr>
        <p:spPr>
          <a:xfrm>
            <a:off x="663844" y="1240162"/>
            <a:ext cx="7816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1pPr>
            <a:lvl2pPr lvl="1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2pPr>
            <a:lvl3pPr lvl="2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3pPr>
            <a:lvl4pPr lvl="3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4pPr>
            <a:lvl5pPr lvl="4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5pPr>
            <a:lvl6pPr lvl="5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6pPr>
            <a:lvl7pPr lvl="6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7pPr>
            <a:lvl8pPr lvl="7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8pPr>
            <a:lvl9pPr lvl="8" algn="ctr">
              <a:lnSpc>
                <a:spcPct val="140000"/>
              </a:lnSpc>
              <a:spcBef>
                <a:spcPts val="375"/>
              </a:spcBef>
              <a:spcAft>
                <a:spcPts val="375"/>
              </a:spcAft>
              <a:buClr>
                <a:schemeClr val="accent1"/>
              </a:buClr>
              <a:buSzPts val="1800"/>
              <a:buNone/>
              <a:defRPr sz="135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8" name="Google Shape;48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10"/>
          <p:cNvSpPr/>
          <p:nvPr/>
        </p:nvSpPr>
        <p:spPr>
          <a:xfrm>
            <a:off x="3720136" y="114337"/>
            <a:ext cx="3810000" cy="23337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/>
          <p:nvPr/>
        </p:nvSpPr>
        <p:spPr>
          <a:xfrm>
            <a:off x="2676525" y="323886"/>
            <a:ext cx="3791100" cy="191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●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○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■"/>
              <a:def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20058" y="45900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hyperlink" Target="https://llm-d.ai/blog/llm-d-v0.2-our-first-well-lit-path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hyperlink" Target="https://github.com/llm-d/llm-d-inference-scheduler/pull/603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20.png"/><Relationship Id="rId5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ctrTitle"/>
          </p:nvPr>
        </p:nvSpPr>
        <p:spPr>
          <a:xfrm>
            <a:off x="609000" y="2563775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The Token Slice</a:t>
            </a:r>
            <a:endParaRPr/>
          </a:p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609000" y="3649625"/>
            <a:ext cx="79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Implementing Preemptive Scheduling via Chunked Decoding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latin typeface="Red Hat Text Medium"/>
                <a:ea typeface="Red Hat Text Medium"/>
                <a:cs typeface="Red Hat Text Medium"/>
                <a:sym typeface="Red Hat Text Medium"/>
              </a:rPr>
              <a:t>‹#›</a:t>
            </a:fld>
            <a:endParaRPr sz="600"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604613" y="859294"/>
            <a:ext cx="80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lang="en" sz="1350">
                <a:solidFill>
                  <a:srgbClr val="156082"/>
                </a:solidFill>
              </a:rPr>
              <a:t>llm-d provides “well-lit” paths for running LLM inference workloads</a:t>
            </a:r>
            <a:endParaRPr sz="1350">
              <a:solidFill>
                <a:srgbClr val="156082"/>
              </a:solidFill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526331" y="389494"/>
            <a:ext cx="81411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25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“Well-lit” Paths</a:t>
            </a:r>
            <a:endParaRPr i="0" sz="22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2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2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2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2248248" y="1872014"/>
            <a:ext cx="46473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8050" lIns="78050" spcFirstLastPara="1" rIns="78050" wrap="square" tIns="78050">
            <a:noAutofit/>
          </a:bodyPr>
          <a:lstStyle/>
          <a:p>
            <a:pPr indent="-314325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venir"/>
              <a:buChar char="●"/>
            </a:pPr>
            <a:r>
              <a:rPr b="1" i="0" lang="en" sz="195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P/D Disaggregation</a:t>
            </a:r>
            <a:endParaRPr b="1" i="0" sz="19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9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14325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venir"/>
              <a:buChar char="●"/>
            </a:pPr>
            <a:r>
              <a:rPr b="1" i="0" lang="en" sz="195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Wide Expert Parallelism</a:t>
            </a:r>
            <a:endParaRPr b="1" i="0" sz="19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14325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venir"/>
              <a:buChar char="●"/>
            </a:pPr>
            <a:r>
              <a:rPr b="1" i="0" lang="en" sz="195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Intelligent Inference Scheduling</a:t>
            </a:r>
            <a:endParaRPr i="0" sz="10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190500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14325" lvl="0" marL="390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venir"/>
              <a:buChar char="●"/>
            </a:pPr>
            <a:r>
              <a:rPr b="1" i="0" lang="en" sz="195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KV Cache Management</a:t>
            </a:r>
            <a:endParaRPr i="0" sz="10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663788" y="653813"/>
            <a:ext cx="78165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lay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“Well-lit” Path: Prefill/Decode Disaggregation</a:t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32"/>
          <p:cNvSpPr txBox="1"/>
          <p:nvPr>
            <p:ph idx="3" type="subTitle"/>
          </p:nvPr>
        </p:nvSpPr>
        <p:spPr>
          <a:xfrm>
            <a:off x="663844" y="1068713"/>
            <a:ext cx="78165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">
                <a:latin typeface="Avenir"/>
                <a:ea typeface="Avenir"/>
                <a:cs typeface="Avenir"/>
                <a:sym typeface="Avenir"/>
              </a:rPr>
              <a:t>llm-d composes vLLM and Gateway to enable P/D disaggregation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4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A graph with numbers and a line&#10;&#10;AI-generated content may be incorrect." id="204" name="Google Shape;20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9215" y="1581181"/>
            <a:ext cx="2888326" cy="2154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process&#10;&#10;AI-generated content may be incorrect." id="205" name="Google Shape;20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165" y="1709496"/>
            <a:ext cx="4214784" cy="172266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/>
        </p:nvSpPr>
        <p:spPr>
          <a:xfrm>
            <a:off x="455156" y="3735430"/>
            <a:ext cx="41472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●"/>
            </a:pPr>
            <a:r>
              <a:rPr i="0" lang="en" sz="1125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Separate prefill and decode</a:t>
            </a:r>
            <a:endParaRPr i="0" sz="1125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●"/>
            </a:pPr>
            <a:r>
              <a:rPr i="0" lang="en" sz="1125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Allows specialization </a:t>
            </a:r>
            <a:endParaRPr i="0" sz="1125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●"/>
            </a:pPr>
            <a:r>
              <a:rPr i="0" lang="en" sz="1125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Dynamically decided  </a:t>
            </a:r>
            <a:endParaRPr i="0" sz="1125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●"/>
            </a:pPr>
            <a:r>
              <a:rPr i="0" lang="en" sz="1125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Easier to meet TTFT and ITL SLO requirements</a:t>
            </a:r>
            <a:endParaRPr i="0" sz="1125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104775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0" sz="1125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4803931" y="3841243"/>
            <a:ext cx="3958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●"/>
            </a:pPr>
            <a:r>
              <a:rPr i="0" lang="en" sz="1125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Best for “medium” server load</a:t>
            </a:r>
            <a:endParaRPr i="0" sz="1125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●"/>
            </a:pPr>
            <a:r>
              <a:rPr i="0" lang="en" sz="1125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Typical: small prefillers, large decoders</a:t>
            </a:r>
            <a:endParaRPr i="0" sz="1125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4288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venir"/>
              <a:buChar char="●"/>
            </a:pPr>
            <a:r>
              <a:rPr i="0" lang="en" sz="1125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P/D benefits are most clear when jointly optimizing efficiency and interactivity</a:t>
            </a:r>
            <a:endParaRPr i="0" sz="1125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104775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0" sz="1125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496444" y="4831875"/>
            <a:ext cx="46878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25" u="sng" cap="none" strike="noStrike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5"/>
              </a:rPr>
              <a:t>https://llm-d.ai/blog/llm-d-v0.2-our-first-well-lit-paths</a:t>
            </a:r>
            <a:r>
              <a:rPr b="0" i="0" lang="en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/>
        </p:nvSpPr>
        <p:spPr>
          <a:xfrm>
            <a:off x="604613" y="859294"/>
            <a:ext cx="80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375"/>
              </a:spcAft>
              <a:buNone/>
            </a:pPr>
            <a:r>
              <a:rPr lang="en" sz="1350">
                <a:solidFill>
                  <a:srgbClr val="156082"/>
                </a:solidFill>
                <a:latin typeface="Avenir"/>
                <a:ea typeface="Avenir"/>
                <a:cs typeface="Avenir"/>
                <a:sym typeface="Avenir"/>
              </a:rPr>
              <a:t>vLLM-aware load-balancing enables smarter request routing that improve SLOs</a:t>
            </a:r>
            <a:endParaRPr sz="1350">
              <a:solidFill>
                <a:srgbClr val="15608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526331" y="389494"/>
            <a:ext cx="81411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25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“Well-lit” Path: Intelligent Inference Scheduling</a:t>
            </a:r>
            <a:endParaRPr i="0" sz="225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480741" y="1812271"/>
            <a:ext cx="3956100" cy="210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37525" lIns="37525" spcFirstLastPara="1" rIns="37525" wrap="square" tIns="37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1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3363292" y="2735001"/>
            <a:ext cx="1024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Prefix-tree.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“Pod A has hit”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663017" y="1464816"/>
            <a:ext cx="3591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64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Prefix-Aware Routing</a:t>
            </a:r>
            <a:endParaRPr b="1" i="0" sz="1364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1776736" y="3234900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5069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/>
          <p:nvPr/>
        </p:nvSpPr>
        <p:spPr>
          <a:xfrm>
            <a:off x="2764262" y="3234900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2575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/>
          <p:nvPr/>
        </p:nvSpPr>
        <p:spPr>
          <a:xfrm>
            <a:off x="3478363" y="2366538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87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EPP</a:t>
            </a:r>
            <a:endParaRPr b="1" i="0" sz="887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1776727" y="2366538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87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1748712" y="3564595"/>
            <a:ext cx="850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B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2736221" y="3564595"/>
            <a:ext cx="850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C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26" name="Google Shape;226;p33"/>
          <p:cNvCxnSpPr/>
          <p:nvPr/>
        </p:nvCxnSpPr>
        <p:spPr>
          <a:xfrm>
            <a:off x="2173592" y="1930290"/>
            <a:ext cx="0" cy="432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7" name="Google Shape;227;p33"/>
          <p:cNvSpPr txBox="1"/>
          <p:nvPr/>
        </p:nvSpPr>
        <p:spPr>
          <a:xfrm>
            <a:off x="2183573" y="2027144"/>
            <a:ext cx="1113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GET completions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28" name="Google Shape;228;p33"/>
          <p:cNvCxnSpPr/>
          <p:nvPr/>
        </p:nvCxnSpPr>
        <p:spPr>
          <a:xfrm>
            <a:off x="2571332" y="2515994"/>
            <a:ext cx="906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9" name="Google Shape;229;p33"/>
          <p:cNvCxnSpPr/>
          <p:nvPr/>
        </p:nvCxnSpPr>
        <p:spPr>
          <a:xfrm rot="10800000">
            <a:off x="2571763" y="2593100"/>
            <a:ext cx="9066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0" name="Google Shape;230;p33"/>
          <p:cNvCxnSpPr>
            <a:stCxn id="223" idx="2"/>
          </p:cNvCxnSpPr>
          <p:nvPr/>
        </p:nvCxnSpPr>
        <p:spPr>
          <a:xfrm flipH="1">
            <a:off x="1186777" y="2720838"/>
            <a:ext cx="987300" cy="514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1" name="Google Shape;231;p33"/>
          <p:cNvSpPr txBox="1"/>
          <p:nvPr/>
        </p:nvSpPr>
        <p:spPr>
          <a:xfrm>
            <a:off x="4889360" y="1464816"/>
            <a:ext cx="3591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64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Load-Aware Routing</a:t>
            </a:r>
            <a:endParaRPr b="1" i="0" sz="1364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4707084" y="1812271"/>
            <a:ext cx="3956100" cy="2105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37525" lIns="37525" spcFirstLastPara="1" rIns="37525" wrap="square" tIns="37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1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5015552" y="3234900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3869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/>
          <p:nvPr/>
        </p:nvSpPr>
        <p:spPr>
          <a:xfrm>
            <a:off x="6003079" y="3234900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36" name="Google Shape;2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1412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/>
          <p:nvPr/>
        </p:nvSpPr>
        <p:spPr>
          <a:xfrm>
            <a:off x="6990605" y="3234900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8917" y="3312439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/>
          <p:nvPr/>
        </p:nvSpPr>
        <p:spPr>
          <a:xfrm>
            <a:off x="7704706" y="2366538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887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EPP</a:t>
            </a:r>
            <a:endParaRPr b="1" i="0" sz="887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6003069" y="2366538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87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4987528" y="3564595"/>
            <a:ext cx="850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5975054" y="3564595"/>
            <a:ext cx="850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B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6962563" y="3564595"/>
            <a:ext cx="850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C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44" name="Google Shape;244;p33"/>
          <p:cNvCxnSpPr/>
          <p:nvPr/>
        </p:nvCxnSpPr>
        <p:spPr>
          <a:xfrm>
            <a:off x="6399935" y="1930290"/>
            <a:ext cx="0" cy="432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5" name="Google Shape;245;p33"/>
          <p:cNvSpPr txBox="1"/>
          <p:nvPr/>
        </p:nvSpPr>
        <p:spPr>
          <a:xfrm>
            <a:off x="6409916" y="2027144"/>
            <a:ext cx="1113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GET completions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46" name="Google Shape;246;p33"/>
          <p:cNvCxnSpPr/>
          <p:nvPr/>
        </p:nvCxnSpPr>
        <p:spPr>
          <a:xfrm>
            <a:off x="6797675" y="2515994"/>
            <a:ext cx="906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7" name="Google Shape;247;p33"/>
          <p:cNvCxnSpPr/>
          <p:nvPr/>
        </p:nvCxnSpPr>
        <p:spPr>
          <a:xfrm rot="10800000">
            <a:off x="6798106" y="2593100"/>
            <a:ext cx="9066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8" name="Google Shape;248;p33"/>
          <p:cNvSpPr txBox="1"/>
          <p:nvPr/>
        </p:nvSpPr>
        <p:spPr>
          <a:xfrm>
            <a:off x="6825848" y="2365733"/>
            <a:ext cx="8508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Prompt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49" name="Google Shape;249;p33"/>
          <p:cNvCxnSpPr>
            <a:stCxn id="240" idx="2"/>
            <a:endCxn id="233" idx="0"/>
          </p:cNvCxnSpPr>
          <p:nvPr/>
        </p:nvCxnSpPr>
        <p:spPr>
          <a:xfrm flipH="1">
            <a:off x="5412819" y="2720838"/>
            <a:ext cx="987600" cy="514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0" name="Google Shape;250;p33"/>
          <p:cNvCxnSpPr/>
          <p:nvPr/>
        </p:nvCxnSpPr>
        <p:spPr>
          <a:xfrm rot="10800000">
            <a:off x="7935713" y="3109248"/>
            <a:ext cx="0" cy="357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1" name="Google Shape;251;p33"/>
          <p:cNvSpPr txBox="1"/>
          <p:nvPr/>
        </p:nvSpPr>
        <p:spPr>
          <a:xfrm>
            <a:off x="480741" y="3959321"/>
            <a:ext cx="39561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6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Dramatically increase prefix-cache hit rate</a:t>
            </a:r>
            <a:endParaRPr i="0" sz="116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7648535" y="2735001"/>
            <a:ext cx="9069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Scrape metrics. “A has low load”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4707084" y="3959321"/>
            <a:ext cx="39561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6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Load-balancing based on actual replica state</a:t>
            </a:r>
            <a:endParaRPr i="0" sz="116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6825812" y="2596733"/>
            <a:ext cx="8508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2599532" y="2364413"/>
            <a:ext cx="8508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Prompt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2599496" y="2595414"/>
            <a:ext cx="850800" cy="1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57" name="Google Shape;257;p33"/>
          <p:cNvCxnSpPr>
            <a:stCxn id="237" idx="3"/>
          </p:cNvCxnSpPr>
          <p:nvPr/>
        </p:nvCxnSpPr>
        <p:spPr>
          <a:xfrm>
            <a:off x="7785305" y="3412050"/>
            <a:ext cx="328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8" name="Google Shape;25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561" y="2447373"/>
            <a:ext cx="582508" cy="18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9135" y="2447382"/>
            <a:ext cx="582508" cy="18858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/>
          <p:nvPr/>
        </p:nvSpPr>
        <p:spPr>
          <a:xfrm>
            <a:off x="7560020" y="3347161"/>
            <a:ext cx="1024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/metrics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61" name="Google Shape;261;p33"/>
          <p:cNvCxnSpPr/>
          <p:nvPr/>
        </p:nvCxnSpPr>
        <p:spPr>
          <a:xfrm rot="10800000">
            <a:off x="3915359" y="3037965"/>
            <a:ext cx="0" cy="382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62" name="Google Shape;262;p33"/>
          <p:cNvCxnSpPr/>
          <p:nvPr/>
        </p:nvCxnSpPr>
        <p:spPr>
          <a:xfrm>
            <a:off x="3592026" y="3424784"/>
            <a:ext cx="328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33"/>
          <p:cNvSpPr txBox="1"/>
          <p:nvPr/>
        </p:nvSpPr>
        <p:spPr>
          <a:xfrm>
            <a:off x="3366836" y="3360015"/>
            <a:ext cx="1024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 Events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771766" y="3234813"/>
            <a:ext cx="794700" cy="3543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5616" rotWithShape="0" algn="bl" dir="5400000" dist="18539">
              <a:srgbClr val="000000">
                <a:alpha val="50199"/>
              </a:srgbClr>
            </a:outerShdw>
          </a:effectLst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5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65" name="Google Shape;2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083" y="3312352"/>
            <a:ext cx="657961" cy="1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3"/>
          <p:cNvSpPr txBox="1"/>
          <p:nvPr/>
        </p:nvSpPr>
        <p:spPr>
          <a:xfrm>
            <a:off x="743742" y="3564508"/>
            <a:ext cx="8508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6725" lIns="66725" spcFirstLastPara="1" rIns="66725" wrap="square" tIns="66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5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75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 b="0" l="0" r="67195" t="0"/>
          <a:stretch/>
        </p:blipFill>
        <p:spPr>
          <a:xfrm>
            <a:off x="635107" y="2869449"/>
            <a:ext cx="2661775" cy="186549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/>
          <p:nvPr>
            <p:ph idx="12" type="sldNum"/>
          </p:nvPr>
        </p:nvSpPr>
        <p:spPr>
          <a:xfrm>
            <a:off x="61481" y="4627167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526331" y="389494"/>
            <a:ext cx="81411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Intelligent Inference Scheduling</a:t>
            </a:r>
            <a:endParaRPr sz="1100"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74" name="Google Shape;274;p34"/>
          <p:cNvSpPr txBox="1"/>
          <p:nvPr>
            <p:ph idx="3" type="subTitle"/>
          </p:nvPr>
        </p:nvSpPr>
        <p:spPr>
          <a:xfrm>
            <a:off x="604613" y="859294"/>
            <a:ext cx="80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400"/>
              </a:spcAft>
              <a:buSzPts val="1400"/>
              <a:buNone/>
            </a:pPr>
            <a:r>
              <a:rPr lang="en"/>
              <a:t>Inference scheduling is a no-brainer optimization which can have huge impacts on repeated prompts</a:t>
            </a:r>
            <a:endParaRPr/>
          </a:p>
        </p:txBody>
      </p:sp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/>
          </a:blip>
          <a:srcRect b="0" l="66443" r="0" t="0"/>
          <a:stretch/>
        </p:blipFill>
        <p:spPr>
          <a:xfrm>
            <a:off x="604613" y="1206019"/>
            <a:ext cx="2722763" cy="186549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 txBox="1"/>
          <p:nvPr/>
        </p:nvSpPr>
        <p:spPr>
          <a:xfrm>
            <a:off x="3357868" y="2000363"/>
            <a:ext cx="50595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175" lIns="64175" spcFirstLastPara="1" rIns="64175" wrap="square" tIns="64175">
            <a:noAutofit/>
          </a:bodyPr>
          <a:lstStyle/>
          <a:p>
            <a:pPr indent="-234950" lvl="2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llm-d provides different levels of </a:t>
            </a:r>
            <a:r>
              <a:rPr b="1" i="0" lang="en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prefix-cache aware scheduling </a:t>
            </a:r>
            <a:r>
              <a:rPr b="0" i="0" lang="en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capabilities in our </a:t>
            </a:r>
            <a:r>
              <a:rPr b="1" i="0" lang="en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guides</a:t>
            </a:r>
            <a:endParaRPr sz="1100"/>
          </a:p>
          <a:p>
            <a:pPr indent="-152400" lvl="2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234950" lvl="2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Char char="●"/>
            </a:pPr>
            <a:r>
              <a:rPr b="0" i="0" lang="en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 a workload that demands only 73% of a 16 H100 GPUs KV-cache capacity, </a:t>
            </a:r>
            <a:r>
              <a:rPr b="1" i="0" lang="en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optimal performance is achieved</a:t>
            </a:r>
            <a:r>
              <a:rPr b="0" i="0" lang="en" sz="13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:</a:t>
            </a:r>
            <a:endParaRPr sz="1100"/>
          </a:p>
          <a:p>
            <a:pPr indent="-2540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Display"/>
              <a:buChar char="○"/>
            </a:pPr>
            <a:r>
              <a:rPr b="1" i="0" lang="en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x57 faster response time </a:t>
            </a:r>
            <a:r>
              <a:rPr b="0" i="0" lang="en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 naive scheduling </a:t>
            </a:r>
            <a:endParaRPr sz="1100"/>
          </a:p>
          <a:p>
            <a:pPr indent="-2540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Display"/>
              <a:buChar char="○"/>
            </a:pPr>
            <a:r>
              <a:rPr b="1" i="0" lang="en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x2 throughput </a:t>
            </a:r>
            <a:r>
              <a:rPr b="0" i="0" lang="en" sz="12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than load-aware scheduling</a:t>
            </a:r>
            <a:endParaRPr sz="1100"/>
          </a:p>
          <a:p>
            <a:pPr indent="-165100" lvl="5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Display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3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152400" lvl="2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152400" lvl="4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ed Hat Display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/>
          <p:nvPr/>
        </p:nvSpPr>
        <p:spPr>
          <a:xfrm>
            <a:off x="61481" y="4449805"/>
            <a:ext cx="548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latin typeface="Red Hat Text Medium"/>
                <a:ea typeface="Red Hat Text Medium"/>
                <a:cs typeface="Red Hat Text Medium"/>
                <a:sym typeface="Red Hat Text Medium"/>
              </a:rPr>
              <a:t>‹#›</a:t>
            </a:fld>
            <a:endParaRPr sz="600"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526331" y="389494"/>
            <a:ext cx="81411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i="0" lang="en" sz="23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“Well-lit” Path: KV Cache Management</a:t>
            </a:r>
            <a:endParaRPr i="0" sz="23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604613" y="859294"/>
            <a:ext cx="8062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>
                <a:solidFill>
                  <a:srgbClr val="467886"/>
                </a:solidFill>
                <a:latin typeface="Avenir"/>
                <a:ea typeface="Avenir"/>
                <a:cs typeface="Avenir"/>
                <a:sym typeface="Avenir"/>
              </a:rPr>
              <a:t>Leverage all system resources to maximize prefix cache hit rate within the cluster</a:t>
            </a:r>
            <a:endParaRPr>
              <a:solidFill>
                <a:srgbClr val="46788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4776794" y="4089646"/>
            <a:ext cx="40653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Offload KV caches to global shared remote storage</a:t>
            </a:r>
            <a:endParaRPr i="0" sz="1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5" name="Google Shape;285;p35"/>
          <p:cNvSpPr/>
          <p:nvPr/>
        </p:nvSpPr>
        <p:spPr>
          <a:xfrm>
            <a:off x="433856" y="1861063"/>
            <a:ext cx="4065300" cy="2163300"/>
          </a:xfrm>
          <a:prstGeom prst="rect">
            <a:avLst/>
          </a:prstGeom>
          <a:solidFill>
            <a:srgbClr val="FFFFFF"/>
          </a:solidFill>
          <a:ln cap="flat" cmpd="sng" w="71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38575" lIns="38575" spcFirstLastPara="1" rIns="38575" wrap="square" tIns="3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621161" y="1504025"/>
            <a:ext cx="3690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North/South KV Management</a:t>
            </a:r>
            <a:endParaRPr b="1" i="0" sz="14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87" name="Google Shape;287;p35"/>
          <p:cNvSpPr/>
          <p:nvPr/>
        </p:nvSpPr>
        <p:spPr>
          <a:xfrm>
            <a:off x="750833" y="3322931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88" name="Google Shape;28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035" y="3418472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5"/>
          <p:cNvSpPr/>
          <p:nvPr/>
        </p:nvSpPr>
        <p:spPr>
          <a:xfrm>
            <a:off x="2780371" y="3333455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0567" y="3418472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/>
          <p:nvPr/>
        </p:nvSpPr>
        <p:spPr>
          <a:xfrm>
            <a:off x="3514171" y="2430618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EPP</a:t>
            </a:r>
            <a:endParaRPr b="1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1765602" y="2430618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Gateway</a:t>
            </a:r>
            <a:endParaRPr b="0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722036" y="3658579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4" name="Google Shape;294;p35"/>
          <p:cNvSpPr txBox="1"/>
          <p:nvPr/>
        </p:nvSpPr>
        <p:spPr>
          <a:xfrm>
            <a:off x="2751555" y="3658579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C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95" name="Google Shape;295;p35"/>
          <p:cNvCxnSpPr/>
          <p:nvPr/>
        </p:nvCxnSpPr>
        <p:spPr>
          <a:xfrm>
            <a:off x="2173406" y="1982338"/>
            <a:ext cx="0" cy="44430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6" name="Google Shape;296;p35"/>
          <p:cNvSpPr txBox="1"/>
          <p:nvPr/>
        </p:nvSpPr>
        <p:spPr>
          <a:xfrm>
            <a:off x="2183663" y="2081863"/>
            <a:ext cx="114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GET completions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297" name="Google Shape;297;p35"/>
          <p:cNvCxnSpPr/>
          <p:nvPr/>
        </p:nvCxnSpPr>
        <p:spPr>
          <a:xfrm>
            <a:off x="2582118" y="2584196"/>
            <a:ext cx="9321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8" name="Google Shape;298;p35"/>
          <p:cNvCxnSpPr/>
          <p:nvPr/>
        </p:nvCxnSpPr>
        <p:spPr>
          <a:xfrm rot="10800000">
            <a:off x="2582371" y="2663429"/>
            <a:ext cx="9318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9" name="Google Shape;299;p35"/>
          <p:cNvSpPr txBox="1"/>
          <p:nvPr/>
        </p:nvSpPr>
        <p:spPr>
          <a:xfrm>
            <a:off x="5063193" y="1504025"/>
            <a:ext cx="36906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East/West KV Management</a:t>
            </a:r>
            <a:endParaRPr b="1" i="0" sz="14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433856" y="4067333"/>
            <a:ext cx="40653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Offload KV caches to local memory with global index</a:t>
            </a:r>
            <a:endParaRPr i="0" sz="12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1" name="Google Shape;301;p35"/>
          <p:cNvSpPr txBox="1"/>
          <p:nvPr/>
        </p:nvSpPr>
        <p:spPr>
          <a:xfrm>
            <a:off x="3446100" y="2809563"/>
            <a:ext cx="932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02" name="Google Shape;302;p35"/>
          <p:cNvCxnSpPr>
            <a:stCxn id="292" idx="2"/>
            <a:endCxn id="303" idx="0"/>
          </p:cNvCxnSpPr>
          <p:nvPr/>
        </p:nvCxnSpPr>
        <p:spPr>
          <a:xfrm flipH="1">
            <a:off x="1159002" y="2794518"/>
            <a:ext cx="1014900" cy="44520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4" name="Google Shape;304;p35"/>
          <p:cNvSpPr txBox="1"/>
          <p:nvPr/>
        </p:nvSpPr>
        <p:spPr>
          <a:xfrm>
            <a:off x="2611097" y="2428435"/>
            <a:ext cx="8742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Prompt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5" name="Google Shape;305;p35"/>
          <p:cNvSpPr txBox="1"/>
          <p:nvPr/>
        </p:nvSpPr>
        <p:spPr>
          <a:xfrm>
            <a:off x="2611060" y="2665807"/>
            <a:ext cx="8742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3" name="Google Shape;303;p35"/>
          <p:cNvSpPr/>
          <p:nvPr/>
        </p:nvSpPr>
        <p:spPr>
          <a:xfrm>
            <a:off x="793244" y="3239711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6" name="Google Shape;306;p35"/>
          <p:cNvSpPr/>
          <p:nvPr/>
        </p:nvSpPr>
        <p:spPr>
          <a:xfrm>
            <a:off x="1765602" y="3333455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07" name="Google Shape;3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808" y="3418472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5"/>
          <p:cNvSpPr/>
          <p:nvPr/>
        </p:nvSpPr>
        <p:spPr>
          <a:xfrm>
            <a:off x="1808015" y="3239711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2827772" y="3239711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0" name="Google Shape;310;p35"/>
          <p:cNvSpPr txBox="1"/>
          <p:nvPr/>
        </p:nvSpPr>
        <p:spPr>
          <a:xfrm>
            <a:off x="1736796" y="3658579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B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3503813" y="2882039"/>
            <a:ext cx="816600" cy="21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 Index</a:t>
            </a:r>
            <a:endParaRPr b="1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12" name="Google Shape;312;p35"/>
          <p:cNvCxnSpPr>
            <a:endCxn id="311" idx="2"/>
          </p:cNvCxnSpPr>
          <p:nvPr/>
        </p:nvCxnSpPr>
        <p:spPr>
          <a:xfrm rot="-5400000">
            <a:off x="3547313" y="3150539"/>
            <a:ext cx="414300" cy="315300"/>
          </a:xfrm>
          <a:prstGeom prst="bentConnector3">
            <a:avLst>
              <a:gd fmla="val 50000" name="adj1"/>
            </a:avLst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3" name="Google Shape;313;p35"/>
          <p:cNvSpPr txBox="1"/>
          <p:nvPr/>
        </p:nvSpPr>
        <p:spPr>
          <a:xfrm>
            <a:off x="3456450" y="3466369"/>
            <a:ext cx="932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KVEvents</a:t>
            </a:r>
            <a:endParaRPr b="0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4" name="Google Shape;314;p35"/>
          <p:cNvSpPr/>
          <p:nvPr/>
        </p:nvSpPr>
        <p:spPr>
          <a:xfrm>
            <a:off x="4776788" y="1861063"/>
            <a:ext cx="4065300" cy="2163300"/>
          </a:xfrm>
          <a:prstGeom prst="rect">
            <a:avLst/>
          </a:prstGeom>
          <a:solidFill>
            <a:srgbClr val="FFFFFF"/>
          </a:solidFill>
          <a:ln cap="flat" cmpd="sng" w="71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38575" lIns="38575" spcFirstLastPara="1" rIns="38575" wrap="square" tIns="3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5048940" y="3311774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16" name="Google Shape;3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9142" y="3407316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5"/>
          <p:cNvSpPr/>
          <p:nvPr/>
        </p:nvSpPr>
        <p:spPr>
          <a:xfrm>
            <a:off x="7078477" y="3322298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318" name="Google Shape;3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8674" y="3407316"/>
            <a:ext cx="676111" cy="19378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5"/>
          <p:cNvSpPr/>
          <p:nvPr/>
        </p:nvSpPr>
        <p:spPr>
          <a:xfrm>
            <a:off x="7812278" y="2419462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EPP</a:t>
            </a:r>
            <a:endParaRPr b="1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0" name="Google Shape;320;p35"/>
          <p:cNvSpPr/>
          <p:nvPr/>
        </p:nvSpPr>
        <p:spPr>
          <a:xfrm>
            <a:off x="6063709" y="2419462"/>
            <a:ext cx="816600" cy="3639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Gateway</a:t>
            </a:r>
            <a:endParaRPr b="0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5020143" y="3647423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7049662" y="3647423"/>
            <a:ext cx="87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B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23" name="Google Shape;323;p35"/>
          <p:cNvCxnSpPr/>
          <p:nvPr/>
        </p:nvCxnSpPr>
        <p:spPr>
          <a:xfrm>
            <a:off x="6471513" y="1971182"/>
            <a:ext cx="0" cy="44430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4" name="Google Shape;324;p35"/>
          <p:cNvSpPr txBox="1"/>
          <p:nvPr/>
        </p:nvSpPr>
        <p:spPr>
          <a:xfrm>
            <a:off x="6481769" y="2070707"/>
            <a:ext cx="1144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GET completions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25" name="Google Shape;325;p35"/>
          <p:cNvCxnSpPr/>
          <p:nvPr/>
        </p:nvCxnSpPr>
        <p:spPr>
          <a:xfrm>
            <a:off x="6880225" y="2573039"/>
            <a:ext cx="9321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6" name="Google Shape;326;p35"/>
          <p:cNvCxnSpPr/>
          <p:nvPr/>
        </p:nvCxnSpPr>
        <p:spPr>
          <a:xfrm rot="10800000">
            <a:off x="6880477" y="2652273"/>
            <a:ext cx="9318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7" name="Google Shape;327;p35"/>
          <p:cNvSpPr txBox="1"/>
          <p:nvPr/>
        </p:nvSpPr>
        <p:spPr>
          <a:xfrm>
            <a:off x="7744207" y="2798407"/>
            <a:ext cx="932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28" name="Google Shape;328;p35"/>
          <p:cNvCxnSpPr>
            <a:stCxn id="320" idx="2"/>
            <a:endCxn id="329" idx="0"/>
          </p:cNvCxnSpPr>
          <p:nvPr/>
        </p:nvCxnSpPr>
        <p:spPr>
          <a:xfrm flipH="1">
            <a:off x="5457109" y="2783362"/>
            <a:ext cx="1014900" cy="45630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0" name="Google Shape;330;p35"/>
          <p:cNvSpPr txBox="1"/>
          <p:nvPr/>
        </p:nvSpPr>
        <p:spPr>
          <a:xfrm>
            <a:off x="6909204" y="2417279"/>
            <a:ext cx="8742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Prompt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6909166" y="2654651"/>
            <a:ext cx="8742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Pod A</a:t>
            </a:r>
            <a:endParaRPr b="1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5091351" y="3239711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2" name="Google Shape;332;p35"/>
          <p:cNvSpPr/>
          <p:nvPr/>
        </p:nvSpPr>
        <p:spPr>
          <a:xfrm>
            <a:off x="7125878" y="3239711"/>
            <a:ext cx="731700" cy="1413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CPU RAM</a:t>
            </a:r>
            <a:endParaRPr b="0" i="1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3" name="Google Shape;333;p35"/>
          <p:cNvSpPr/>
          <p:nvPr/>
        </p:nvSpPr>
        <p:spPr>
          <a:xfrm>
            <a:off x="7801919" y="2870883"/>
            <a:ext cx="816600" cy="2190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 Index</a:t>
            </a:r>
            <a:endParaRPr b="1" i="0" sz="9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34" name="Google Shape;334;p35"/>
          <p:cNvCxnSpPr>
            <a:endCxn id="333" idx="2"/>
          </p:cNvCxnSpPr>
          <p:nvPr/>
        </p:nvCxnSpPr>
        <p:spPr>
          <a:xfrm rot="-5400000">
            <a:off x="7845419" y="3139383"/>
            <a:ext cx="414300" cy="315300"/>
          </a:xfrm>
          <a:prstGeom prst="bentConnector3">
            <a:avLst>
              <a:gd fmla="val 50000" name="adj1"/>
            </a:avLst>
          </a:prstGeom>
          <a:noFill/>
          <a:ln cap="flat" cmpd="sng" w="7150">
            <a:solidFill>
              <a:srgbClr val="595959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5" name="Google Shape;335;p35"/>
          <p:cNvSpPr txBox="1"/>
          <p:nvPr/>
        </p:nvSpPr>
        <p:spPr>
          <a:xfrm>
            <a:off x="7754557" y="3455213"/>
            <a:ext cx="932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KVEvents</a:t>
            </a:r>
            <a:endParaRPr b="0" i="0" sz="800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36" name="Google Shape;336;p35"/>
          <p:cNvSpPr/>
          <p:nvPr/>
        </p:nvSpPr>
        <p:spPr>
          <a:xfrm>
            <a:off x="6106113" y="3164561"/>
            <a:ext cx="731700" cy="2916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42863" rotWithShape="0" algn="bl" dir="5400000" dist="14288">
              <a:srgbClr val="000000">
                <a:alpha val="50199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Remote</a:t>
            </a:r>
            <a:endParaRPr b="1" i="0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Storage</a:t>
            </a:r>
            <a:endParaRPr b="1" i="0" sz="9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37" name="Google Shape;337;p35"/>
          <p:cNvCxnSpPr>
            <a:stCxn id="329" idx="3"/>
            <a:endCxn id="336" idx="1"/>
          </p:cNvCxnSpPr>
          <p:nvPr/>
        </p:nvCxnSpPr>
        <p:spPr>
          <a:xfrm>
            <a:off x="5823051" y="3310361"/>
            <a:ext cx="2832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38" name="Google Shape;338;p35"/>
          <p:cNvCxnSpPr>
            <a:stCxn id="336" idx="3"/>
            <a:endCxn id="332" idx="1"/>
          </p:cNvCxnSpPr>
          <p:nvPr/>
        </p:nvCxnSpPr>
        <p:spPr>
          <a:xfrm>
            <a:off x="6837813" y="3310361"/>
            <a:ext cx="288000" cy="0"/>
          </a:xfrm>
          <a:prstGeom prst="straightConnector1">
            <a:avLst/>
          </a:prstGeom>
          <a:noFill/>
          <a:ln cap="flat" cmpd="sng" w="7150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type="ctrTitle"/>
          </p:nvPr>
        </p:nvSpPr>
        <p:spPr>
          <a:xfrm>
            <a:off x="609000" y="2181150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Token Slice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/>
          <p:nvPr/>
        </p:nvSpPr>
        <p:spPr>
          <a:xfrm>
            <a:off x="0" y="0"/>
            <a:ext cx="9144000" cy="44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From Cooperative to Token Slice Inference</a:t>
            </a:r>
            <a:endParaRPr/>
          </a:p>
        </p:txBody>
      </p:sp>
      <p:sp>
        <p:nvSpPr>
          <p:cNvPr id="350" name="Google Shape;350;p37"/>
          <p:cNvSpPr txBox="1"/>
          <p:nvPr>
            <p:ph idx="1" type="body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Cooperative (now); the request runs until EOS or maximum output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Preemptive (proposed): check-in/return to sender every </a:t>
            </a:r>
            <a:r>
              <a:rPr i="1" lang="en"/>
              <a:t>N</a:t>
            </a:r>
            <a:r>
              <a:rPr lang="en"/>
              <a:t> tokens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Break generation into discreetly schedulable segments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Token Slice</a:t>
            </a:r>
            <a:r>
              <a:rPr lang="en"/>
              <a:t> becomes the atomic unit of work - a fixed size of token generations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scheduler can re-evaluate the waiting queue mid-stream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Interleaved execution of different requests in batches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Fixed size slice =&gt; ~fixed execution time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Moving from Request Level to Step-Level scheduling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Bringing CPU scheduling functionality to AI infrastructure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 similarly will need to address the cost of “context switching” to minimize overheads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/>
          <p:nvPr/>
        </p:nvSpPr>
        <p:spPr>
          <a:xfrm>
            <a:off x="0" y="0"/>
            <a:ext cx="9144000" cy="44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Experimental design: The llm-d Sidecar</a:t>
            </a:r>
            <a:endParaRPr/>
          </a:p>
        </p:txBody>
      </p:sp>
      <p:sp>
        <p:nvSpPr>
          <p:cNvPr id="357" name="Google Shape;357;p38"/>
          <p:cNvSpPr txBox="1"/>
          <p:nvPr>
            <p:ph idx="1" type="body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Prototype and experiment by using a Sidecar pattern over modifying the core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Model server stays lean, focusing on raw tensor operations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Sidecar handles the priority logic, queue management and preemption triggers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 </a:t>
            </a:r>
            <a:r>
              <a:rPr lang="en" u="sng">
                <a:solidFill>
                  <a:schemeClr val="hlink"/>
                </a:solidFill>
                <a:hlinkClick r:id="rId4"/>
              </a:rPr>
              <a:t>603</a:t>
            </a:r>
            <a:r>
              <a:rPr lang="en"/>
              <a:t> on the llm-d inference scheduler repo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validated, portions can move into the core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Anecdote: Linux now allows user level scheduling policies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"/>
          <p:cNvSpPr/>
          <p:nvPr/>
        </p:nvSpPr>
        <p:spPr>
          <a:xfrm>
            <a:off x="0" y="0"/>
            <a:ext cx="9144000" cy="44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Minimizing the Overheads of Context Switching</a:t>
            </a:r>
            <a:endParaRPr/>
          </a:p>
        </p:txBody>
      </p:sp>
      <p:sp>
        <p:nvSpPr>
          <p:cNvPr id="364" name="Google Shape;364;p39"/>
          <p:cNvSpPr txBox="1"/>
          <p:nvPr>
            <p:ph idx="1" type="body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Challenge: what happens to the “in-progress” data?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Sidecar accumulates tokens generated by each slice iteration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KV cache retains in progress computation (offloaded to CPU RAM)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 resumption of request for next token slice - reload KV cache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reasonable size token slice (e.g., 256 tokens or more), the reloading stage is much smaller than slice processing time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still small enough to allow improved queue management for tail latency and fairness management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Note: disaggregated P/D continues to work as-is, chunked decode is decode node only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"/>
          <p:cNvSpPr txBox="1"/>
          <p:nvPr>
            <p:ph type="ctrTitle"/>
          </p:nvPr>
        </p:nvSpPr>
        <p:spPr>
          <a:xfrm>
            <a:off x="609000" y="2181150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Future Work &amp; Alternative Options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ctrTitle"/>
          </p:nvPr>
        </p:nvSpPr>
        <p:spPr>
          <a:xfrm>
            <a:off x="1951088" y="2881325"/>
            <a:ext cx="1824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000"/>
              <a:t>Kellen Swain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200"/>
              <a:t>Sr SWE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1200"/>
              <a:t>Google</a:t>
            </a:r>
            <a:endParaRPr sz="1200"/>
          </a:p>
        </p:txBody>
      </p:sp>
      <p:sp>
        <p:nvSpPr>
          <p:cNvPr id="136" name="Google Shape;136;p23"/>
          <p:cNvSpPr txBox="1"/>
          <p:nvPr>
            <p:ph type="ctrTitle"/>
          </p:nvPr>
        </p:nvSpPr>
        <p:spPr>
          <a:xfrm>
            <a:off x="5368625" y="2881325"/>
            <a:ext cx="18243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0000"/>
              <a:buNone/>
            </a:pPr>
            <a:r>
              <a:rPr lang="en" sz="2000"/>
              <a:t>Maroon</a:t>
            </a:r>
            <a:r>
              <a:rPr lang="en" sz="2000"/>
              <a:t> Ayoub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r>
              <a:rPr lang="en" sz="1200"/>
              <a:t>Staff Research Scientist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0000"/>
              <a:buNone/>
            </a:pPr>
            <a:r>
              <a:rPr lang="en" sz="1200"/>
              <a:t>IBM</a:t>
            </a:r>
            <a:endParaRPr sz="1200"/>
          </a:p>
        </p:txBody>
      </p:sp>
      <p:sp>
        <p:nvSpPr>
          <p:cNvPr id="137" name="Google Shape;137;p23"/>
          <p:cNvSpPr/>
          <p:nvPr/>
        </p:nvSpPr>
        <p:spPr>
          <a:xfrm>
            <a:off x="5574844" y="1403566"/>
            <a:ext cx="1426500" cy="14247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6B35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1301" y="1296449"/>
            <a:ext cx="1638950" cy="16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3775" y="1296450"/>
            <a:ext cx="1638950" cy="16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Integration with llm-d scheduler’s Flow Control</a:t>
            </a:r>
            <a:endParaRPr/>
          </a:p>
        </p:txBody>
      </p:sp>
      <p:sp>
        <p:nvSpPr>
          <p:cNvPr id="375" name="Google Shape;375;p41"/>
          <p:cNvSpPr txBox="1"/>
          <p:nvPr>
            <p:ph idx="1" type="body"/>
          </p:nvPr>
        </p:nvSpPr>
        <p:spPr>
          <a:xfrm>
            <a:off x="311700" y="1152474"/>
            <a:ext cx="8520600" cy="32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Token Slice needs to manage multiple priorities and tenants when handling dispatch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Flow Control is a system built to manage the InferencePool resources to be fairly allocated across tenants and priorities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It’s a natural fit to include this logic here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Llm-d inference scheduler’s flow control</a:t>
            </a:r>
            <a:endParaRPr/>
          </a:p>
        </p:txBody>
      </p:sp>
      <p:sp>
        <p:nvSpPr>
          <p:cNvPr id="381" name="Google Shape;381;p42"/>
          <p:cNvSpPr/>
          <p:nvPr/>
        </p:nvSpPr>
        <p:spPr>
          <a:xfrm>
            <a:off x="1892260" y="1315725"/>
            <a:ext cx="5359500" cy="2178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10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67275" lIns="67275" spcFirstLastPara="1" rIns="67275" wrap="square" tIns="67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1"/>
              <a:t>Flow Control</a:t>
            </a:r>
            <a:endParaRPr sz="1251"/>
          </a:p>
        </p:txBody>
      </p:sp>
      <p:cxnSp>
        <p:nvCxnSpPr>
          <p:cNvPr id="382" name="Google Shape;382;p42"/>
          <p:cNvCxnSpPr>
            <a:stCxn id="381" idx="3"/>
          </p:cNvCxnSpPr>
          <p:nvPr/>
        </p:nvCxnSpPr>
        <p:spPr>
          <a:xfrm>
            <a:off x="7251760" y="2404725"/>
            <a:ext cx="532200" cy="6300"/>
          </a:xfrm>
          <a:prstGeom prst="straightConnector1">
            <a:avLst/>
          </a:prstGeom>
          <a:noFill/>
          <a:ln cap="flat" cmpd="sng" w="560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42"/>
          <p:cNvCxnSpPr>
            <a:stCxn id="381" idx="1"/>
          </p:cNvCxnSpPr>
          <p:nvPr/>
        </p:nvCxnSpPr>
        <p:spPr>
          <a:xfrm flipH="1">
            <a:off x="1360060" y="2404725"/>
            <a:ext cx="532200" cy="6300"/>
          </a:xfrm>
          <a:prstGeom prst="straightConnector1">
            <a:avLst/>
          </a:prstGeom>
          <a:noFill/>
          <a:ln cap="flat" cmpd="sng" w="560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42"/>
          <p:cNvCxnSpPr/>
          <p:nvPr/>
        </p:nvCxnSpPr>
        <p:spPr>
          <a:xfrm>
            <a:off x="1616956" y="2435234"/>
            <a:ext cx="253800" cy="1218600"/>
          </a:xfrm>
          <a:prstGeom prst="straightConnector1">
            <a:avLst/>
          </a:prstGeom>
          <a:noFill/>
          <a:ln cap="flat" cmpd="sng" w="7000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85" name="Google Shape;385;p42"/>
          <p:cNvSpPr txBox="1"/>
          <p:nvPr/>
        </p:nvSpPr>
        <p:spPr>
          <a:xfrm>
            <a:off x="1494820" y="3678158"/>
            <a:ext cx="11562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275" lIns="67275" spcFirstLastPara="1" rIns="67275" wrap="square" tIns="67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30"/>
              <a:t>Flow of Requests</a:t>
            </a:r>
            <a:endParaRPr sz="1030"/>
          </a:p>
        </p:txBody>
      </p:sp>
      <p:sp>
        <p:nvSpPr>
          <p:cNvPr id="386" name="Google Shape;386;p42"/>
          <p:cNvSpPr/>
          <p:nvPr/>
        </p:nvSpPr>
        <p:spPr>
          <a:xfrm rot="-5400000">
            <a:off x="6572551" y="2081925"/>
            <a:ext cx="587331" cy="645512"/>
          </a:xfrm>
          <a:prstGeom prst="flowChartCollate">
            <a:avLst/>
          </a:prstGeom>
          <a:solidFill>
            <a:srgbClr val="FFF2CC"/>
          </a:solidFill>
          <a:ln cap="flat" cmpd="sng" w="7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275" lIns="67275" spcFirstLastPara="1" rIns="67275" wrap="square" tIns="67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30"/>
          </a:p>
        </p:txBody>
      </p:sp>
      <p:sp>
        <p:nvSpPr>
          <p:cNvPr id="387" name="Google Shape;387;p42"/>
          <p:cNvSpPr txBox="1"/>
          <p:nvPr/>
        </p:nvSpPr>
        <p:spPr>
          <a:xfrm>
            <a:off x="3773552" y="1379305"/>
            <a:ext cx="1596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7275" lIns="67275" spcFirstLastPara="1" rIns="67275" wrap="square" tIns="67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83"/>
              <a:t>Flows/Priority-associated queues</a:t>
            </a:r>
            <a:endParaRPr sz="883"/>
          </a:p>
        </p:txBody>
      </p:sp>
      <p:cxnSp>
        <p:nvCxnSpPr>
          <p:cNvPr id="388" name="Google Shape;388;p42"/>
          <p:cNvCxnSpPr>
            <a:stCxn id="381" idx="1"/>
            <a:endCxn id="389" idx="1"/>
          </p:cNvCxnSpPr>
          <p:nvPr/>
        </p:nvCxnSpPr>
        <p:spPr>
          <a:xfrm flipH="1" rot="10800000">
            <a:off x="1892260" y="2010225"/>
            <a:ext cx="2413500" cy="394500"/>
          </a:xfrm>
          <a:prstGeom prst="curvedConnector3">
            <a:avLst>
              <a:gd fmla="val 51261" name="adj1"/>
            </a:avLst>
          </a:prstGeom>
          <a:noFill/>
          <a:ln cap="flat" cmpd="sng" w="70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42"/>
          <p:cNvCxnSpPr>
            <a:stCxn id="381" idx="1"/>
            <a:endCxn id="391" idx="1"/>
          </p:cNvCxnSpPr>
          <p:nvPr/>
        </p:nvCxnSpPr>
        <p:spPr>
          <a:xfrm>
            <a:off x="1892260" y="2404725"/>
            <a:ext cx="2413500" cy="1500"/>
          </a:xfrm>
          <a:prstGeom prst="curvedConnector3">
            <a:avLst>
              <a:gd fmla="val -7261" name="adj1"/>
            </a:avLst>
          </a:prstGeom>
          <a:noFill/>
          <a:ln cap="flat" cmpd="sng" w="70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42"/>
          <p:cNvCxnSpPr>
            <a:stCxn id="381" idx="1"/>
            <a:endCxn id="393" idx="1"/>
          </p:cNvCxnSpPr>
          <p:nvPr/>
        </p:nvCxnSpPr>
        <p:spPr>
          <a:xfrm>
            <a:off x="1892260" y="2404725"/>
            <a:ext cx="2413500" cy="397500"/>
          </a:xfrm>
          <a:prstGeom prst="curvedConnector3">
            <a:avLst>
              <a:gd fmla="val 48975" name="adj1"/>
            </a:avLst>
          </a:prstGeom>
          <a:noFill/>
          <a:ln cap="flat" cmpd="sng" w="70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4" name="Google Shape;394;p42"/>
          <p:cNvSpPr txBox="1"/>
          <p:nvPr/>
        </p:nvSpPr>
        <p:spPr>
          <a:xfrm>
            <a:off x="6499798" y="2698347"/>
            <a:ext cx="7329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7275" lIns="67275" spcFirstLastPara="1" rIns="67275" wrap="square" tIns="67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30"/>
              <a:t>Dispatch ‘valve’</a:t>
            </a:r>
            <a:endParaRPr sz="1030"/>
          </a:p>
        </p:txBody>
      </p:sp>
      <p:cxnSp>
        <p:nvCxnSpPr>
          <p:cNvPr id="395" name="Google Shape;395;p42"/>
          <p:cNvCxnSpPr>
            <a:stCxn id="389" idx="3"/>
            <a:endCxn id="386" idx="0"/>
          </p:cNvCxnSpPr>
          <p:nvPr/>
        </p:nvCxnSpPr>
        <p:spPr>
          <a:xfrm>
            <a:off x="4838088" y="2010262"/>
            <a:ext cx="1705500" cy="394500"/>
          </a:xfrm>
          <a:prstGeom prst="curvedConnector3">
            <a:avLst>
              <a:gd fmla="val 50001" name="adj1"/>
            </a:avLst>
          </a:prstGeom>
          <a:noFill/>
          <a:ln cap="flat" cmpd="sng" w="28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42"/>
          <p:cNvCxnSpPr>
            <a:stCxn id="391" idx="3"/>
            <a:endCxn id="386" idx="0"/>
          </p:cNvCxnSpPr>
          <p:nvPr/>
        </p:nvCxnSpPr>
        <p:spPr>
          <a:xfrm flipH="1" rot="10800000">
            <a:off x="4838088" y="2404719"/>
            <a:ext cx="1705500" cy="1500"/>
          </a:xfrm>
          <a:prstGeom prst="curvedConnector3">
            <a:avLst>
              <a:gd fmla="val 50001" name="adj1"/>
            </a:avLst>
          </a:prstGeom>
          <a:noFill/>
          <a:ln cap="flat" cmpd="sng" w="140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42"/>
          <p:cNvCxnSpPr>
            <a:stCxn id="393" idx="3"/>
            <a:endCxn id="386" idx="0"/>
          </p:cNvCxnSpPr>
          <p:nvPr/>
        </p:nvCxnSpPr>
        <p:spPr>
          <a:xfrm flipH="1" rot="10800000">
            <a:off x="4838088" y="2404677"/>
            <a:ext cx="1705500" cy="397500"/>
          </a:xfrm>
          <a:prstGeom prst="curvedConnector3">
            <a:avLst>
              <a:gd fmla="val 50001" name="adj1"/>
            </a:avLst>
          </a:prstGeom>
          <a:noFill/>
          <a:ln cap="flat" cmpd="sng" w="70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42"/>
          <p:cNvCxnSpPr>
            <a:stCxn id="393" idx="3"/>
          </p:cNvCxnSpPr>
          <p:nvPr/>
        </p:nvCxnSpPr>
        <p:spPr>
          <a:xfrm>
            <a:off x="4838088" y="2802177"/>
            <a:ext cx="990900" cy="1041600"/>
          </a:xfrm>
          <a:prstGeom prst="curvedConnector2">
            <a:avLst/>
          </a:prstGeom>
          <a:noFill/>
          <a:ln cap="flat" cmpd="sng" w="7000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99" name="Google Shape;399;p42"/>
          <p:cNvSpPr txBox="1"/>
          <p:nvPr/>
        </p:nvSpPr>
        <p:spPr>
          <a:xfrm>
            <a:off x="5469238" y="3843680"/>
            <a:ext cx="7587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275" lIns="67275" spcFirstLastPara="1" rIns="67275" wrap="square" tIns="67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2"/>
              <a:t>Request shed</a:t>
            </a:r>
            <a:endParaRPr sz="662"/>
          </a:p>
        </p:txBody>
      </p:sp>
      <p:sp>
        <p:nvSpPr>
          <p:cNvPr id="400" name="Google Shape;400;p42"/>
          <p:cNvSpPr/>
          <p:nvPr/>
        </p:nvSpPr>
        <p:spPr>
          <a:xfrm>
            <a:off x="5209620" y="1387428"/>
            <a:ext cx="1381219" cy="391560"/>
          </a:xfrm>
          <a:prstGeom prst="flowChartInputOutput">
            <a:avLst/>
          </a:prstGeom>
          <a:solidFill>
            <a:srgbClr val="D5A6BD"/>
          </a:solidFill>
          <a:ln cap="flat" cmpd="sng" w="7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275" lIns="67275" spcFirstLastPara="1" rIns="67275" wrap="square" tIns="67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30"/>
              <a:t>Saturation Detection</a:t>
            </a:r>
            <a:endParaRPr sz="1030"/>
          </a:p>
        </p:txBody>
      </p:sp>
      <p:sp>
        <p:nvSpPr>
          <p:cNvPr id="389" name="Google Shape;389;p42"/>
          <p:cNvSpPr/>
          <p:nvPr/>
        </p:nvSpPr>
        <p:spPr>
          <a:xfrm>
            <a:off x="4305888" y="1835962"/>
            <a:ext cx="532200" cy="348600"/>
          </a:xfrm>
          <a:prstGeom prst="flowChartDelay">
            <a:avLst/>
          </a:prstGeom>
          <a:solidFill>
            <a:srgbClr val="F4CCCC"/>
          </a:solidFill>
          <a:ln cap="flat" cmpd="sng" w="7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275" lIns="67275" spcFirstLastPara="1" rIns="67275" wrap="square" tIns="67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30"/>
              <a:t>p=4</a:t>
            </a:r>
            <a:endParaRPr sz="1030"/>
          </a:p>
        </p:txBody>
      </p:sp>
      <p:sp>
        <p:nvSpPr>
          <p:cNvPr id="391" name="Google Shape;391;p42"/>
          <p:cNvSpPr/>
          <p:nvPr/>
        </p:nvSpPr>
        <p:spPr>
          <a:xfrm>
            <a:off x="4305888" y="2231919"/>
            <a:ext cx="532200" cy="348600"/>
          </a:xfrm>
          <a:prstGeom prst="flowChartDelay">
            <a:avLst/>
          </a:prstGeom>
          <a:solidFill>
            <a:srgbClr val="F4CCCC"/>
          </a:solidFill>
          <a:ln cap="flat" cmpd="sng" w="7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275" lIns="67275" spcFirstLastPara="1" rIns="67275" wrap="square" tIns="67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30"/>
              <a:t>p=0</a:t>
            </a:r>
            <a:endParaRPr sz="1030"/>
          </a:p>
        </p:txBody>
      </p:sp>
      <p:sp>
        <p:nvSpPr>
          <p:cNvPr id="393" name="Google Shape;393;p42"/>
          <p:cNvSpPr/>
          <p:nvPr/>
        </p:nvSpPr>
        <p:spPr>
          <a:xfrm>
            <a:off x="4305888" y="2627877"/>
            <a:ext cx="532200" cy="348600"/>
          </a:xfrm>
          <a:prstGeom prst="flowChartDelay">
            <a:avLst/>
          </a:prstGeom>
          <a:solidFill>
            <a:srgbClr val="F4CCCC"/>
          </a:solidFill>
          <a:ln cap="flat" cmpd="sng" w="7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275" lIns="67275" spcFirstLastPara="1" rIns="67275" wrap="square" tIns="67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30"/>
              <a:t>p=-2</a:t>
            </a:r>
            <a:endParaRPr sz="1030"/>
          </a:p>
        </p:txBody>
      </p:sp>
      <p:sp>
        <p:nvSpPr>
          <p:cNvPr id="401" name="Google Shape;401;p42"/>
          <p:cNvSpPr/>
          <p:nvPr/>
        </p:nvSpPr>
        <p:spPr>
          <a:xfrm>
            <a:off x="6444084" y="1578700"/>
            <a:ext cx="428259" cy="825850"/>
          </a:xfrm>
          <a:custGeom>
            <a:rect b="b" l="l" r="r" t="t"/>
            <a:pathLst>
              <a:path extrusionOk="0" h="43592" w="22419">
                <a:moveTo>
                  <a:pt x="0" y="35"/>
                </a:moveTo>
                <a:cubicBezTo>
                  <a:pt x="3381" y="866"/>
                  <a:pt x="16626" y="-2238"/>
                  <a:pt x="20283" y="5022"/>
                </a:cubicBezTo>
                <a:cubicBezTo>
                  <a:pt x="23941" y="12282"/>
                  <a:pt x="21668" y="37165"/>
                  <a:pt x="21945" y="43593"/>
                </a:cubicBezTo>
              </a:path>
            </a:pathLst>
          </a:custGeom>
          <a:noFill/>
          <a:ln cap="flat" cmpd="sng" w="7000">
            <a:solidFill>
              <a:srgbClr val="000000"/>
            </a:solidFill>
            <a:prstDash val="lgDashDot"/>
            <a:round/>
            <a:headEnd len="med" w="med" type="none"/>
            <a:tailEnd len="med" w="med" type="none"/>
          </a:ln>
        </p:spPr>
      </p:sp>
      <p:sp>
        <p:nvSpPr>
          <p:cNvPr id="402" name="Google Shape;402;p42"/>
          <p:cNvSpPr txBox="1"/>
          <p:nvPr/>
        </p:nvSpPr>
        <p:spPr>
          <a:xfrm>
            <a:off x="6187097" y="1787111"/>
            <a:ext cx="7587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275" lIns="67275" spcFirstLastPara="1" rIns="67275" wrap="square" tIns="67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2"/>
              <a:t>‘Throttle control’</a:t>
            </a:r>
            <a:endParaRPr sz="662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Open Questions/ Future Work</a:t>
            </a:r>
            <a:endParaRPr/>
          </a:p>
        </p:txBody>
      </p:sp>
      <p:sp>
        <p:nvSpPr>
          <p:cNvPr id="408" name="Google Shape;408;p43"/>
          <p:cNvSpPr txBox="1"/>
          <p:nvPr>
            <p:ph idx="1" type="body"/>
          </p:nvPr>
        </p:nvSpPr>
        <p:spPr>
          <a:xfrm>
            <a:off x="311700" y="1152474"/>
            <a:ext cx="8520600" cy="3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Flow Control’s eviction sufficient?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Dynamically adjust token slice sizes based on priority?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 KV-offload overhead minimal enough to justify enabling Token Slice on all workloads?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4"/>
          <p:cNvSpPr txBox="1"/>
          <p:nvPr>
            <p:ph type="ctrTitle"/>
          </p:nvPr>
        </p:nvSpPr>
        <p:spPr>
          <a:xfrm>
            <a:off x="609000" y="1650900"/>
            <a:ext cx="7926000" cy="21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Would you use this?</a:t>
            </a:r>
            <a:br>
              <a:rPr lang="en"/>
            </a:br>
            <a:r>
              <a:rPr lang="en"/>
              <a:t>Let us know!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Have an improvement to offer?</a:t>
            </a:r>
            <a:br>
              <a:rPr lang="en"/>
            </a:br>
            <a:r>
              <a:rPr lang="en"/>
              <a:t>Join us!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Join us in llm-d!</a:t>
            </a:r>
            <a:endParaRPr/>
          </a:p>
        </p:txBody>
      </p:sp>
      <p:pic>
        <p:nvPicPr>
          <p:cNvPr id="419" name="Google Shape;41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661" y="1017737"/>
            <a:ext cx="2911925" cy="292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385" y="1017725"/>
            <a:ext cx="2811239" cy="279549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5"/>
          <p:cNvSpPr txBox="1"/>
          <p:nvPr/>
        </p:nvSpPr>
        <p:spPr>
          <a:xfrm>
            <a:off x="956375" y="3847925"/>
            <a:ext cx="318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llm-d inference scheduler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22" name="Google Shape;422;p45"/>
          <p:cNvSpPr txBox="1"/>
          <p:nvPr/>
        </p:nvSpPr>
        <p:spPr>
          <a:xfrm>
            <a:off x="5827075" y="3882625"/>
            <a:ext cx="231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Py-inf scheduler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6"/>
          <p:cNvSpPr txBox="1"/>
          <p:nvPr>
            <p:ph type="ctrTitle"/>
          </p:nvPr>
        </p:nvSpPr>
        <p:spPr>
          <a:xfrm>
            <a:off x="609000" y="2181150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"/>
          <p:cNvSpPr/>
          <p:nvPr/>
        </p:nvSpPr>
        <p:spPr>
          <a:xfrm>
            <a:off x="0" y="0"/>
            <a:ext cx="9144000" cy="44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434" name="Google Shape;434;p47"/>
          <p:cNvSpPr txBox="1"/>
          <p:nvPr>
            <p:ph idx="1" type="body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/>
          <p:nvPr/>
        </p:nvSpPr>
        <p:spPr>
          <a:xfrm>
            <a:off x="0" y="0"/>
            <a:ext cx="9144000" cy="45152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441" name="Google Shape;441;p48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48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9"/>
          <p:cNvSpPr/>
          <p:nvPr/>
        </p:nvSpPr>
        <p:spPr>
          <a:xfrm>
            <a:off x="0" y="0"/>
            <a:ext cx="9144000" cy="44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49" name="Google Shape;449;p49"/>
          <p:cNvSpPr txBox="1"/>
          <p:nvPr>
            <p:ph idx="1" type="body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 of Line blocking - the silent killer of production LLM SLAs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Token Slices provide granular control needed for preemptive scheduling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Sidecar architecture ensures logic portability and keeps the core engine clean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Preemption enables fairness with near-zero performance impact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Contribute: try it out, engage with the community!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0" y="0"/>
            <a:ext cx="9144000" cy="44458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statement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llm-d?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Token Slice design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Related/Future work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ctrTitle"/>
          </p:nvPr>
        </p:nvSpPr>
        <p:spPr>
          <a:xfrm>
            <a:off x="609000" y="2181150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What problem does token slice solve?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/>
          <p:nvPr/>
        </p:nvSpPr>
        <p:spPr>
          <a:xfrm>
            <a:off x="0" y="0"/>
            <a:ext cx="9144000" cy="44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Decode length blues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700" y="1152475"/>
            <a:ext cx="8520600" cy="31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Unknown decode length is challenging when scheduling a request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Once a request is committed, our options are limited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Wait: unpredictable latency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priority to preempt: unless running batch is already prioritized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Evict: Wasted resources as need to restart from beginning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Operational pain: in a multi-tenant environment, multiple long-running requests can overconsume their fair share of decode capacity, leaving other tenant workloads stranded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sound like an inference orchestration problem! Sounds like a job for…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/>
          <p:nvPr/>
        </p:nvSpPr>
        <p:spPr>
          <a:xfrm>
            <a:off x="7337" y="0"/>
            <a:ext cx="9144000" cy="44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(llm-d)ude!</a:t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488" y="947425"/>
            <a:ext cx="5951025" cy="324864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609000" y="2181150"/>
            <a:ext cx="7926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llm-d?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llm-d? </a:t>
            </a:r>
            <a:endParaRPr/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700" y="1152474"/>
            <a:ext cx="8520600" cy="32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composable OSS ecosystem for SotA inference serving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Indepentent components to be used in solving problems for inference such 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Scheduling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Autoscaling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Sophisticated orchestration (Wide EP)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via ‘well-lit paths’ to act as a blueprint for deploying specific solutions, such as P/D disagg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0" title="image 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3602" y="134426"/>
            <a:ext cx="1498475" cy="4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3084" y="206270"/>
            <a:ext cx="1780961" cy="31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3651" y="166875"/>
            <a:ext cx="137316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3083349" y="112875"/>
            <a:ext cx="517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25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🤝</a:t>
            </a:r>
            <a:endParaRPr b="0" i="0" sz="2625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5144824" y="106684"/>
            <a:ext cx="517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25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🤝</a:t>
            </a:r>
            <a:endParaRPr b="0" i="0" sz="2625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5457" y="2696653"/>
            <a:ext cx="92735" cy="9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/>
          <p:nvPr/>
        </p:nvSpPr>
        <p:spPr>
          <a:xfrm>
            <a:off x="391408" y="831087"/>
            <a:ext cx="5645400" cy="3350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F659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199"/>
              </a:srgbClr>
            </a:outerShdw>
          </a:effectLst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rgbClr val="FFFFFF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pic>
        <p:nvPicPr>
          <p:cNvPr id="188" name="Google Shape;188;p30"/>
          <p:cNvPicPr preferRelativeResize="0"/>
          <p:nvPr/>
        </p:nvPicPr>
        <p:blipFill rotWithShape="1">
          <a:blip r:embed="rId7">
            <a:alphaModFix/>
          </a:blip>
          <a:srcRect b="6629" l="2479" r="19304" t="10610"/>
          <a:stretch/>
        </p:blipFill>
        <p:spPr>
          <a:xfrm>
            <a:off x="494790" y="904229"/>
            <a:ext cx="5438731" cy="320381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6293481" y="997725"/>
            <a:ext cx="27222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Operationalizability</a:t>
            </a:r>
            <a:endParaRPr b="1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233363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Char char="●"/>
            </a:pPr>
            <a:r>
              <a:rPr b="0" i="0" lang="en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Modular and resilient architecture with native integration into Kubernetes via Inference Gateway API</a:t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Flexibility</a:t>
            </a:r>
            <a:endParaRPr b="1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233363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Char char="●"/>
            </a:pPr>
            <a:r>
              <a:rPr b="0" i="0" lang="en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Cross-platform with extensible implementations of key composable layers of the stack</a:t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Performance</a:t>
            </a:r>
            <a:endParaRPr b="1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233363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ed Hat Display"/>
              <a:buChar char="●"/>
            </a:pPr>
            <a:r>
              <a:rPr b="0" i="0" lang="en" sz="1125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Leverage distributed optimizations like prefix-aware routing and disaggregation to achieve the highest throughput while meeting SLOs</a:t>
            </a:r>
            <a:endParaRPr b="0" i="0" sz="1125" u="none" cap="none" strike="noStrike">
              <a:solidFill>
                <a:srgbClr val="000000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yTorch Conference 2025">
  <a:themeElements>
    <a:clrScheme name="Simple Light">
      <a:dk1>
        <a:srgbClr val="000000"/>
      </a:dk1>
      <a:lt1>
        <a:srgbClr val="FFFFFF"/>
      </a:lt1>
      <a:dk2>
        <a:srgbClr val="E12353"/>
      </a:dk2>
      <a:lt2>
        <a:srgbClr val="181716"/>
      </a:lt2>
      <a:accent1>
        <a:srgbClr val="8D2E9B"/>
      </a:accent1>
      <a:accent2>
        <a:srgbClr val="EE3B24"/>
      </a:accent2>
      <a:accent3>
        <a:srgbClr val="3532A8"/>
      </a:accent3>
      <a:accent4>
        <a:srgbClr val="CC2FAA"/>
      </a:accent4>
      <a:accent5>
        <a:srgbClr val="262626"/>
      </a:accent5>
      <a:accent6>
        <a:srgbClr val="666666"/>
      </a:accent6>
      <a:hlink>
        <a:srgbClr val="DB4C4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