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3"/>
  </p:notesMasterIdLst>
  <p:sldIdLst>
    <p:sldId id="258" r:id="rId2"/>
    <p:sldId id="266" r:id="rId3"/>
    <p:sldId id="269" r:id="rId4"/>
    <p:sldId id="276" r:id="rId5"/>
    <p:sldId id="270" r:id="rId6"/>
    <p:sldId id="271" r:id="rId7"/>
    <p:sldId id="273" r:id="rId8"/>
    <p:sldId id="272" r:id="rId9"/>
    <p:sldId id="267" r:id="rId10"/>
    <p:sldId id="268"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169"/>
    <a:srgbClr val="E1BA6C"/>
    <a:srgbClr val="599C91"/>
    <a:srgbClr val="74A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043" autoAdjust="0"/>
  </p:normalViewPr>
  <p:slideViewPr>
    <p:cSldViewPr snapToGrid="0">
      <p:cViewPr varScale="1">
        <p:scale>
          <a:sx n="68" d="100"/>
          <a:sy n="68" d="100"/>
        </p:scale>
        <p:origin x="1262"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0C2C7-A8C2-4890-BE76-301F3FD60039}"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E8C45-675E-4914-8178-999304944641}" type="slidenum">
              <a:rPr lang="en-US" smtClean="0"/>
              <a:t>‹#›</a:t>
            </a:fld>
            <a:endParaRPr lang="en-US"/>
          </a:p>
        </p:txBody>
      </p:sp>
    </p:spTree>
    <p:extLst>
      <p:ext uri="{BB962C8B-B14F-4D97-AF65-F5344CB8AC3E}">
        <p14:creationId xmlns:p14="http://schemas.microsoft.com/office/powerpoint/2010/main" val="269718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kind of a continuation of our themes from our presentation from yesterday. We discussed the technical aspects of data centers, how they use water, how they use power, all that good stuff. Now we’re going to talk about the stuff I really like, which the social, political, and a little bit of the financial landscape.</a:t>
            </a:r>
            <a:br>
              <a:rPr lang="en-US" dirty="0"/>
            </a:br>
            <a:br>
              <a:rPr lang="en-US" dirty="0"/>
            </a:br>
            <a:r>
              <a:rPr lang="en-US" dirty="0"/>
              <a:t>And then hopefully, we’re going to give you some tools that you can use to navigate the impact that these enormous, national and even international trends are having in your state or your community. Then, we’re going to let y’all do a little exercise that should hopefully help you operationalize some of the frameworks we’re talking about in the context of some real-world campaigns you might want to run.</a:t>
            </a:r>
          </a:p>
        </p:txBody>
      </p:sp>
      <p:sp>
        <p:nvSpPr>
          <p:cNvPr id="4" name="Slide Number Placeholder 3"/>
          <p:cNvSpPr>
            <a:spLocks noGrp="1"/>
          </p:cNvSpPr>
          <p:nvPr>
            <p:ph type="sldNum" sz="quarter" idx="5"/>
          </p:nvPr>
        </p:nvSpPr>
        <p:spPr/>
        <p:txBody>
          <a:bodyPr/>
          <a:lstStyle/>
          <a:p>
            <a:fld id="{04FE8C45-675E-4914-8178-999304944641}" type="slidenum">
              <a:rPr lang="en-US" smtClean="0"/>
              <a:t>1</a:t>
            </a:fld>
            <a:endParaRPr lang="en-US"/>
          </a:p>
        </p:txBody>
      </p:sp>
    </p:spTree>
    <p:extLst>
      <p:ext uri="{BB962C8B-B14F-4D97-AF65-F5344CB8AC3E}">
        <p14:creationId xmlns:p14="http://schemas.microsoft.com/office/powerpoint/2010/main" val="122205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E8C45-675E-4914-8178-999304944641}" type="slidenum">
              <a:rPr lang="en-US" smtClean="0"/>
              <a:t>10</a:t>
            </a:fld>
            <a:endParaRPr lang="en-US"/>
          </a:p>
        </p:txBody>
      </p:sp>
    </p:spTree>
    <p:extLst>
      <p:ext uri="{BB962C8B-B14F-4D97-AF65-F5344CB8AC3E}">
        <p14:creationId xmlns:p14="http://schemas.microsoft.com/office/powerpoint/2010/main" val="73838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3846"/>
                </a:solidFill>
                <a:effectLst/>
                <a:latin typeface="Atlas Grotesk"/>
              </a:rPr>
              <a:t>76 percent think they can trust AI either hardly ever (27 percent) or only some of the time (49 percent), while 21 percent think they can trust AI either most of the time (18 percent) or almost all of the time (3 percent). </a:t>
            </a:r>
          </a:p>
          <a:p>
            <a:endParaRPr lang="en-US" b="0" i="0" dirty="0">
              <a:solidFill>
                <a:srgbClr val="243846"/>
              </a:solidFill>
              <a:effectLst/>
              <a:latin typeface="Atlas Grotesk"/>
            </a:endParaRPr>
          </a:p>
          <a:p>
            <a:r>
              <a:rPr lang="en-US" b="0" i="0" dirty="0">
                <a:solidFill>
                  <a:srgbClr val="243846"/>
                </a:solidFill>
                <a:effectLst/>
                <a:latin typeface="Atlas Grotesk"/>
              </a:rPr>
              <a:t>Just over one-third of Americans (35 percent) are either very excited (6 percent) or somewhat excited (29 percent) about AI, while 62 percent are either not so excited (29 percent) or not excited at all (33 percent).</a:t>
            </a:r>
          </a:p>
          <a:p>
            <a:endParaRPr lang="en-US" b="0" i="0" dirty="0">
              <a:solidFill>
                <a:srgbClr val="243846"/>
              </a:solidFill>
              <a:effectLst/>
              <a:latin typeface="Atlas Grotesk"/>
            </a:endParaRPr>
          </a:p>
          <a:p>
            <a:r>
              <a:rPr lang="en-US" b="0" i="0" dirty="0">
                <a:solidFill>
                  <a:srgbClr val="243846"/>
                </a:solidFill>
                <a:effectLst/>
                <a:latin typeface="Atlas Grotesk"/>
              </a:rPr>
              <a:t>Fifty-five percent of Americans think AI will do more harm than good in their day-to-day lives, while 34 percent think AI will do more good than harm, with 11 percent not offering an opinion.</a:t>
            </a:r>
          </a:p>
          <a:p>
            <a:endParaRPr lang="en-US" b="0" i="0" dirty="0">
              <a:solidFill>
                <a:srgbClr val="243846"/>
              </a:solidFill>
              <a:effectLst/>
              <a:latin typeface="Atlas Grotesk"/>
            </a:endParaRPr>
          </a:p>
          <a:p>
            <a:r>
              <a:rPr lang="en-US" b="0" i="0" dirty="0">
                <a:solidFill>
                  <a:srgbClr val="243846"/>
                </a:solidFill>
                <a:effectLst/>
                <a:latin typeface="Atlas Grotesk"/>
              </a:rPr>
              <a:t>– Quinnipiac</a:t>
            </a:r>
          </a:p>
          <a:p>
            <a:endParaRPr lang="en-US" b="0" i="0" dirty="0">
              <a:solidFill>
                <a:srgbClr val="243846"/>
              </a:solidFill>
              <a:effectLst/>
              <a:latin typeface="Atlas Grotesk"/>
            </a:endParaRPr>
          </a:p>
          <a:p>
            <a:endParaRPr lang="en-US" dirty="0"/>
          </a:p>
        </p:txBody>
      </p:sp>
      <p:sp>
        <p:nvSpPr>
          <p:cNvPr id="4" name="Slide Number Placeholder 3"/>
          <p:cNvSpPr>
            <a:spLocks noGrp="1"/>
          </p:cNvSpPr>
          <p:nvPr>
            <p:ph type="sldNum" sz="quarter" idx="5"/>
          </p:nvPr>
        </p:nvSpPr>
        <p:spPr/>
        <p:txBody>
          <a:bodyPr/>
          <a:lstStyle/>
          <a:p>
            <a:fld id="{04FE8C45-675E-4914-8178-999304944641}" type="slidenum">
              <a:rPr lang="en-US" smtClean="0"/>
              <a:t>11</a:t>
            </a:fld>
            <a:endParaRPr lang="en-US"/>
          </a:p>
        </p:txBody>
      </p:sp>
    </p:spTree>
    <p:extLst>
      <p:ext uri="{BB962C8B-B14F-4D97-AF65-F5344CB8AC3E}">
        <p14:creationId xmlns:p14="http://schemas.microsoft.com/office/powerpoint/2010/main" val="73672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just a real quick rundown of some of the environmental and community issues with data centers</a:t>
            </a:r>
          </a:p>
        </p:txBody>
      </p:sp>
      <p:sp>
        <p:nvSpPr>
          <p:cNvPr id="4" name="Slide Number Placeholder 3"/>
          <p:cNvSpPr>
            <a:spLocks noGrp="1"/>
          </p:cNvSpPr>
          <p:nvPr>
            <p:ph type="sldNum" sz="quarter" idx="5"/>
          </p:nvPr>
        </p:nvSpPr>
        <p:spPr/>
        <p:txBody>
          <a:bodyPr/>
          <a:lstStyle/>
          <a:p>
            <a:fld id="{04FE8C45-675E-4914-8178-999304944641}" type="slidenum">
              <a:rPr lang="en-US" smtClean="0"/>
              <a:t>2</a:t>
            </a:fld>
            <a:endParaRPr lang="en-US"/>
          </a:p>
        </p:txBody>
      </p:sp>
    </p:spTree>
    <p:extLst>
      <p:ext uri="{BB962C8B-B14F-4D97-AF65-F5344CB8AC3E}">
        <p14:creationId xmlns:p14="http://schemas.microsoft.com/office/powerpoint/2010/main" val="101188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E8C45-675E-4914-8178-999304944641}" type="slidenum">
              <a:rPr lang="en-US" smtClean="0"/>
              <a:t>3</a:t>
            </a:fld>
            <a:endParaRPr lang="en-US"/>
          </a:p>
        </p:txBody>
      </p:sp>
    </p:spTree>
    <p:extLst>
      <p:ext uri="{BB962C8B-B14F-4D97-AF65-F5344CB8AC3E}">
        <p14:creationId xmlns:p14="http://schemas.microsoft.com/office/powerpoint/2010/main" val="365438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E8C45-675E-4914-8178-999304944641}" type="slidenum">
              <a:rPr lang="en-US" smtClean="0"/>
              <a:t>4</a:t>
            </a:fld>
            <a:endParaRPr lang="en-US"/>
          </a:p>
        </p:txBody>
      </p:sp>
    </p:spTree>
    <p:extLst>
      <p:ext uri="{BB962C8B-B14F-4D97-AF65-F5344CB8AC3E}">
        <p14:creationId xmlns:p14="http://schemas.microsoft.com/office/powerpoint/2010/main" val="421683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E8C45-675E-4914-8178-999304944641}" type="slidenum">
              <a:rPr lang="en-US" smtClean="0"/>
              <a:t>5</a:t>
            </a:fld>
            <a:endParaRPr lang="en-US"/>
          </a:p>
        </p:txBody>
      </p:sp>
    </p:spTree>
    <p:extLst>
      <p:ext uri="{BB962C8B-B14F-4D97-AF65-F5344CB8AC3E}">
        <p14:creationId xmlns:p14="http://schemas.microsoft.com/office/powerpoint/2010/main" val="290161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E8C45-675E-4914-8178-999304944641}" type="slidenum">
              <a:rPr lang="en-US" smtClean="0"/>
              <a:t>6</a:t>
            </a:fld>
            <a:endParaRPr lang="en-US"/>
          </a:p>
        </p:txBody>
      </p:sp>
    </p:spTree>
    <p:extLst>
      <p:ext uri="{BB962C8B-B14F-4D97-AF65-F5344CB8AC3E}">
        <p14:creationId xmlns:p14="http://schemas.microsoft.com/office/powerpoint/2010/main" val="200923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E8C45-675E-4914-8178-999304944641}" type="slidenum">
              <a:rPr lang="en-US" smtClean="0"/>
              <a:t>7</a:t>
            </a:fld>
            <a:endParaRPr lang="en-US"/>
          </a:p>
        </p:txBody>
      </p:sp>
    </p:spTree>
    <p:extLst>
      <p:ext uri="{BB962C8B-B14F-4D97-AF65-F5344CB8AC3E}">
        <p14:creationId xmlns:p14="http://schemas.microsoft.com/office/powerpoint/2010/main" val="220590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 deep on this</a:t>
            </a:r>
          </a:p>
        </p:txBody>
      </p:sp>
      <p:sp>
        <p:nvSpPr>
          <p:cNvPr id="4" name="Slide Number Placeholder 3"/>
          <p:cNvSpPr>
            <a:spLocks noGrp="1"/>
          </p:cNvSpPr>
          <p:nvPr>
            <p:ph type="sldNum" sz="quarter" idx="5"/>
          </p:nvPr>
        </p:nvSpPr>
        <p:spPr/>
        <p:txBody>
          <a:bodyPr/>
          <a:lstStyle/>
          <a:p>
            <a:fld id="{04FE8C45-675E-4914-8178-999304944641}" type="slidenum">
              <a:rPr lang="en-US" smtClean="0"/>
              <a:t>8</a:t>
            </a:fld>
            <a:endParaRPr lang="en-US"/>
          </a:p>
        </p:txBody>
      </p:sp>
    </p:spTree>
    <p:extLst>
      <p:ext uri="{BB962C8B-B14F-4D97-AF65-F5344CB8AC3E}">
        <p14:creationId xmlns:p14="http://schemas.microsoft.com/office/powerpoint/2010/main" val="32476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to me, what’s the most interesting about all of this is the last thing I mentioned – the social and political aspects of it.</a:t>
            </a:r>
          </a:p>
        </p:txBody>
      </p:sp>
      <p:sp>
        <p:nvSpPr>
          <p:cNvPr id="4" name="Slide Number Placeholder 3"/>
          <p:cNvSpPr>
            <a:spLocks noGrp="1"/>
          </p:cNvSpPr>
          <p:nvPr>
            <p:ph type="sldNum" sz="quarter" idx="5"/>
          </p:nvPr>
        </p:nvSpPr>
        <p:spPr/>
        <p:txBody>
          <a:bodyPr/>
          <a:lstStyle/>
          <a:p>
            <a:fld id="{04FE8C45-675E-4914-8178-999304944641}" type="slidenum">
              <a:rPr lang="en-US" smtClean="0"/>
              <a:t>9</a:t>
            </a:fld>
            <a:endParaRPr lang="en-US"/>
          </a:p>
        </p:txBody>
      </p:sp>
    </p:spTree>
    <p:extLst>
      <p:ext uri="{BB962C8B-B14F-4D97-AF65-F5344CB8AC3E}">
        <p14:creationId xmlns:p14="http://schemas.microsoft.com/office/powerpoint/2010/main" val="409856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045AC-9E28-468B-B9B1-329623A9B23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22300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045AC-9E28-468B-B9B1-329623A9B23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62323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045AC-9E28-468B-B9B1-329623A9B23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192403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045AC-9E28-468B-B9B1-329623A9B23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119145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C045AC-9E28-468B-B9B1-329623A9B23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297224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C045AC-9E28-468B-B9B1-329623A9B23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119958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C045AC-9E28-468B-B9B1-329623A9B234}"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381826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C045AC-9E28-468B-B9B1-329623A9B234}"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381685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045AC-9E28-468B-B9B1-329623A9B234}"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3560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045AC-9E28-468B-B9B1-329623A9B23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195963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045AC-9E28-468B-B9B1-329623A9B23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452C6-8945-44B3-B466-3815C1D0CE36}" type="slidenum">
              <a:rPr lang="en-US" smtClean="0"/>
              <a:t>‹#›</a:t>
            </a:fld>
            <a:endParaRPr lang="en-US"/>
          </a:p>
        </p:txBody>
      </p:sp>
    </p:spTree>
    <p:extLst>
      <p:ext uri="{BB962C8B-B14F-4D97-AF65-F5344CB8AC3E}">
        <p14:creationId xmlns:p14="http://schemas.microsoft.com/office/powerpoint/2010/main" val="382765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045AC-9E28-468B-B9B1-329623A9B234}"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452C6-8945-44B3-B466-3815C1D0CE36}" type="slidenum">
              <a:rPr lang="en-US" smtClean="0"/>
              <a:t>‹#›</a:t>
            </a:fld>
            <a:endParaRPr lang="en-US"/>
          </a:p>
        </p:txBody>
      </p:sp>
    </p:spTree>
    <p:extLst>
      <p:ext uri="{BB962C8B-B14F-4D97-AF65-F5344CB8AC3E}">
        <p14:creationId xmlns:p14="http://schemas.microsoft.com/office/powerpoint/2010/main" val="1052491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sgsouth.org/policies/data-centers-in-the-south-looking-under-the-hood-at-resource-usage/" TargetMode="External"/><Relationship Id="rId5" Type="http://schemas.openxmlformats.org/officeDocument/2006/relationships/hyperlink" Target="https://www.pewresearch.org/short-reads/2026/04/13/most-new-data-centers-in-the-us-are-coming-to-rural-areas/" TargetMode="External"/><Relationship Id="rId4" Type="http://schemas.openxmlformats.org/officeDocument/2006/relationships/hyperlink" Target="https://sites.uab.edu/humanrights/2025/10/02/construction-and-consequences-the-human-impacts-of-artificial-intelligence-data-cent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historyofsocialwork.org/1969_ENG_Ladderofparticipation/1969,%20Arnstein,%20ladder%20of%20participation,%20original%20text%20OCR%20C.pdf"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movementstrategy.org/wp-content/uploads/2021/08/The-Spectrum-of-Community-Engagement-to-Ownership.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commonslibrary.org/guide-power-mapping-and-analysis/"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AF42191-2C65-48B3-98FB-6F6D4AB875C9}"/>
              </a:ext>
            </a:extLst>
          </p:cNvPr>
          <p:cNvSpPr>
            <a:spLocks noGrp="1"/>
          </p:cNvSpPr>
          <p:nvPr>
            <p:ph type="ctrTitle"/>
          </p:nvPr>
        </p:nvSpPr>
        <p:spPr>
          <a:xfrm>
            <a:off x="1524000" y="1693332"/>
            <a:ext cx="9144000" cy="3285067"/>
          </a:xfrm>
        </p:spPr>
        <p:txBody>
          <a:bodyPr>
            <a:normAutofit fontScale="90000"/>
          </a:bodyPr>
          <a:lstStyle/>
          <a:p>
            <a:r>
              <a:rPr lang="en-US" dirty="0">
                <a:solidFill>
                  <a:srgbClr val="1C5169"/>
                </a:solidFill>
                <a:latin typeface="Josefin Sans" pitchFamily="2" charset="0"/>
              </a:rPr>
              <a:t>Governance, Community Engagement, and Power: Threats and Opportunities from Data Centers</a:t>
            </a:r>
          </a:p>
        </p:txBody>
      </p:sp>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3" name="TextBox 2">
            <a:extLst>
              <a:ext uri="{FF2B5EF4-FFF2-40B4-BE49-F238E27FC236}">
                <a16:creationId xmlns:a16="http://schemas.microsoft.com/office/drawing/2014/main" id="{AA62E5D3-84F8-4CC1-A6EC-20D84E331B03}"/>
              </a:ext>
            </a:extLst>
          </p:cNvPr>
          <p:cNvSpPr txBox="1"/>
          <p:nvPr/>
        </p:nvSpPr>
        <p:spPr>
          <a:xfrm>
            <a:off x="838198" y="5102578"/>
            <a:ext cx="9287720" cy="369332"/>
          </a:xfrm>
          <a:prstGeom prst="rect">
            <a:avLst/>
          </a:prstGeom>
          <a:noFill/>
        </p:spPr>
        <p:txBody>
          <a:bodyPr wrap="square" rtlCol="0">
            <a:spAutoFit/>
          </a:bodyPr>
          <a:lstStyle/>
          <a:p>
            <a:r>
              <a:rPr lang="en-US" dirty="0">
                <a:solidFill>
                  <a:srgbClr val="1C5169"/>
                </a:solidFill>
                <a:latin typeface="Josefin Sans" pitchFamily="2" charset="0"/>
              </a:rPr>
              <a:t>Charles R. Miller, J.D. Policy Director, Alabama Rivers Alliance</a:t>
            </a:r>
          </a:p>
        </p:txBody>
      </p:sp>
    </p:spTree>
    <p:extLst>
      <p:ext uri="{BB962C8B-B14F-4D97-AF65-F5344CB8AC3E}">
        <p14:creationId xmlns:p14="http://schemas.microsoft.com/office/powerpoint/2010/main" val="27974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6" name="Title 5">
            <a:extLst>
              <a:ext uri="{FF2B5EF4-FFF2-40B4-BE49-F238E27FC236}">
                <a16:creationId xmlns:a16="http://schemas.microsoft.com/office/drawing/2014/main" id="{BD7AF642-F0A2-4918-8040-C3D0441F8822}"/>
              </a:ext>
            </a:extLst>
          </p:cNvPr>
          <p:cNvSpPr>
            <a:spLocks noGrp="1"/>
          </p:cNvSpPr>
          <p:nvPr>
            <p:ph type="title"/>
          </p:nvPr>
        </p:nvSpPr>
        <p:spPr>
          <a:xfrm>
            <a:off x="838200" y="1025152"/>
            <a:ext cx="10515600" cy="665536"/>
          </a:xfrm>
        </p:spPr>
        <p:txBody>
          <a:bodyPr>
            <a:normAutofit fontScale="90000"/>
          </a:bodyPr>
          <a:lstStyle/>
          <a:p>
            <a:r>
              <a:rPr lang="en-US" dirty="0">
                <a:solidFill>
                  <a:srgbClr val="1C5169"/>
                </a:solidFill>
                <a:latin typeface="Josefin Sans" pitchFamily="2" charset="0"/>
              </a:rPr>
              <a:t>Other Potential Stakeholders</a:t>
            </a:r>
          </a:p>
        </p:txBody>
      </p:sp>
      <p:sp>
        <p:nvSpPr>
          <p:cNvPr id="7" name="Content Placeholder 6">
            <a:extLst>
              <a:ext uri="{FF2B5EF4-FFF2-40B4-BE49-F238E27FC236}">
                <a16:creationId xmlns:a16="http://schemas.microsoft.com/office/drawing/2014/main" id="{85CC4F3A-25A5-4AE9-9DD7-A02EA1BB0FDF}"/>
              </a:ext>
            </a:extLst>
          </p:cNvPr>
          <p:cNvSpPr>
            <a:spLocks noGrp="1"/>
          </p:cNvSpPr>
          <p:nvPr>
            <p:ph idx="1"/>
          </p:nvPr>
        </p:nvSpPr>
        <p:spPr/>
        <p:txBody>
          <a:bodyPr>
            <a:normAutofit fontScale="92500"/>
          </a:bodyPr>
          <a:lstStyle/>
          <a:p>
            <a:r>
              <a:rPr lang="en-US" dirty="0">
                <a:solidFill>
                  <a:srgbClr val="1C5169"/>
                </a:solidFill>
                <a:latin typeface="Josefin Sans" pitchFamily="2" charset="0"/>
              </a:rPr>
              <a:t>State Level:</a:t>
            </a:r>
          </a:p>
          <a:p>
            <a:pPr lvl="1"/>
            <a:r>
              <a:rPr lang="en-US" dirty="0">
                <a:solidFill>
                  <a:srgbClr val="1C5169"/>
                </a:solidFill>
                <a:latin typeface="Josefin Sans" pitchFamily="2" charset="0"/>
              </a:rPr>
              <a:t>Legislature</a:t>
            </a:r>
          </a:p>
          <a:p>
            <a:pPr lvl="1"/>
            <a:r>
              <a:rPr lang="en-US" dirty="0">
                <a:solidFill>
                  <a:srgbClr val="1C5169"/>
                </a:solidFill>
                <a:latin typeface="Josefin Sans" pitchFamily="2" charset="0"/>
              </a:rPr>
              <a:t>State Agencies: DEQ/DEP, </a:t>
            </a:r>
            <a:r>
              <a:rPr lang="en-US" dirty="0" err="1">
                <a:solidFill>
                  <a:srgbClr val="1C5169"/>
                </a:solidFill>
                <a:latin typeface="Josefin Sans" pitchFamily="2" charset="0"/>
              </a:rPr>
              <a:t>Dep’t</a:t>
            </a:r>
            <a:r>
              <a:rPr lang="en-US" dirty="0">
                <a:solidFill>
                  <a:srgbClr val="1C5169"/>
                </a:solidFill>
                <a:latin typeface="Josefin Sans" pitchFamily="2" charset="0"/>
              </a:rPr>
              <a:t> of Commerce, Public Service Commission</a:t>
            </a:r>
          </a:p>
          <a:p>
            <a:pPr lvl="1"/>
            <a:r>
              <a:rPr lang="en-US" dirty="0">
                <a:solidFill>
                  <a:srgbClr val="1C5169"/>
                </a:solidFill>
                <a:latin typeface="Josefin Sans" pitchFamily="2" charset="0"/>
              </a:rPr>
              <a:t>Utility Companies</a:t>
            </a:r>
          </a:p>
          <a:p>
            <a:pPr lvl="1"/>
            <a:r>
              <a:rPr lang="en-US" dirty="0">
                <a:solidFill>
                  <a:srgbClr val="1C5169"/>
                </a:solidFill>
                <a:latin typeface="Josefin Sans" pitchFamily="2" charset="0"/>
              </a:rPr>
              <a:t>University Systems</a:t>
            </a:r>
          </a:p>
          <a:p>
            <a:pPr lvl="1"/>
            <a:r>
              <a:rPr lang="en-US" dirty="0">
                <a:solidFill>
                  <a:srgbClr val="1C5169"/>
                </a:solidFill>
                <a:latin typeface="Josefin Sans" pitchFamily="2" charset="0"/>
              </a:rPr>
              <a:t>Large-scale landowners</a:t>
            </a:r>
          </a:p>
          <a:p>
            <a:r>
              <a:rPr lang="en-US" dirty="0">
                <a:solidFill>
                  <a:srgbClr val="1C5169"/>
                </a:solidFill>
                <a:latin typeface="Josefin Sans" pitchFamily="2" charset="0"/>
              </a:rPr>
              <a:t>Regional and Local Level:</a:t>
            </a:r>
          </a:p>
          <a:p>
            <a:pPr lvl="1"/>
            <a:r>
              <a:rPr lang="en-US" dirty="0">
                <a:solidFill>
                  <a:srgbClr val="1C5169"/>
                </a:solidFill>
                <a:latin typeface="Josefin Sans" pitchFamily="2" charset="0"/>
              </a:rPr>
              <a:t>City or County Government</a:t>
            </a:r>
          </a:p>
          <a:p>
            <a:pPr lvl="1"/>
            <a:r>
              <a:rPr lang="en-US" dirty="0">
                <a:solidFill>
                  <a:srgbClr val="1C5169"/>
                </a:solidFill>
                <a:latin typeface="Josefin Sans" pitchFamily="2" charset="0"/>
              </a:rPr>
              <a:t>Local economic development boards </a:t>
            </a:r>
          </a:p>
          <a:p>
            <a:pPr lvl="1"/>
            <a:r>
              <a:rPr lang="en-US" dirty="0">
                <a:solidFill>
                  <a:srgbClr val="1C5169"/>
                </a:solidFill>
                <a:latin typeface="Josefin Sans" pitchFamily="2" charset="0"/>
              </a:rPr>
              <a:t>Local Utilities (Water, Power, Sewer)</a:t>
            </a:r>
          </a:p>
          <a:p>
            <a:pPr lvl="1"/>
            <a:r>
              <a:rPr lang="en-US" dirty="0">
                <a:solidFill>
                  <a:srgbClr val="1C5169"/>
                </a:solidFill>
                <a:latin typeface="Josefin Sans" pitchFamily="2" charset="0"/>
              </a:rPr>
              <a:t>Unions</a:t>
            </a:r>
          </a:p>
        </p:txBody>
      </p:sp>
    </p:spTree>
    <p:extLst>
      <p:ext uri="{BB962C8B-B14F-4D97-AF65-F5344CB8AC3E}">
        <p14:creationId xmlns:p14="http://schemas.microsoft.com/office/powerpoint/2010/main" val="152647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6" name="Title 5">
            <a:extLst>
              <a:ext uri="{FF2B5EF4-FFF2-40B4-BE49-F238E27FC236}">
                <a16:creationId xmlns:a16="http://schemas.microsoft.com/office/drawing/2014/main" id="{BD7AF642-F0A2-4918-8040-C3D0441F8822}"/>
              </a:ext>
            </a:extLst>
          </p:cNvPr>
          <p:cNvSpPr>
            <a:spLocks noGrp="1"/>
          </p:cNvSpPr>
          <p:nvPr>
            <p:ph type="title"/>
          </p:nvPr>
        </p:nvSpPr>
        <p:spPr>
          <a:xfrm>
            <a:off x="838200" y="1025152"/>
            <a:ext cx="10515600" cy="665536"/>
          </a:xfrm>
        </p:spPr>
        <p:txBody>
          <a:bodyPr>
            <a:normAutofit fontScale="90000"/>
          </a:bodyPr>
          <a:lstStyle/>
          <a:p>
            <a:r>
              <a:rPr lang="en-US" dirty="0">
                <a:solidFill>
                  <a:srgbClr val="1C5169"/>
                </a:solidFill>
                <a:latin typeface="Josefin Sans" pitchFamily="2" charset="0"/>
              </a:rPr>
              <a:t>Public Opinion</a:t>
            </a:r>
          </a:p>
        </p:txBody>
      </p:sp>
      <p:pic>
        <p:nvPicPr>
          <p:cNvPr id="3" name="Content Placeholder 2">
            <a:extLst>
              <a:ext uri="{FF2B5EF4-FFF2-40B4-BE49-F238E27FC236}">
                <a16:creationId xmlns:a16="http://schemas.microsoft.com/office/drawing/2014/main" id="{121C0B14-22D3-4D17-B6C8-17CD3C339F8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0154" y="2001372"/>
            <a:ext cx="6706536" cy="628738"/>
          </a:xfrm>
        </p:spPr>
      </p:pic>
      <p:pic>
        <p:nvPicPr>
          <p:cNvPr id="5" name="Picture 4">
            <a:extLst>
              <a:ext uri="{FF2B5EF4-FFF2-40B4-BE49-F238E27FC236}">
                <a16:creationId xmlns:a16="http://schemas.microsoft.com/office/drawing/2014/main" id="{CED0ACF0-9E4B-4869-8282-1622EE1C5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05" y="2779962"/>
            <a:ext cx="5719634" cy="2297068"/>
          </a:xfrm>
          <a:prstGeom prst="rect">
            <a:avLst/>
          </a:prstGeom>
        </p:spPr>
      </p:pic>
      <p:pic>
        <p:nvPicPr>
          <p:cNvPr id="9" name="Picture 8">
            <a:extLst>
              <a:ext uri="{FF2B5EF4-FFF2-40B4-BE49-F238E27FC236}">
                <a16:creationId xmlns:a16="http://schemas.microsoft.com/office/drawing/2014/main" id="{D25E6712-203D-4AC9-8B48-CE31C3A64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6690" y="714468"/>
            <a:ext cx="5161987" cy="2538575"/>
          </a:xfrm>
          <a:prstGeom prst="rect">
            <a:avLst/>
          </a:prstGeom>
        </p:spPr>
      </p:pic>
      <p:pic>
        <p:nvPicPr>
          <p:cNvPr id="12" name="Picture 11">
            <a:extLst>
              <a:ext uri="{FF2B5EF4-FFF2-40B4-BE49-F238E27FC236}">
                <a16:creationId xmlns:a16="http://schemas.microsoft.com/office/drawing/2014/main" id="{1986DC7E-A2A2-4C29-B809-C209422F51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154" y="5070801"/>
            <a:ext cx="4963221" cy="1524094"/>
          </a:xfrm>
          <a:prstGeom prst="rect">
            <a:avLst/>
          </a:prstGeom>
        </p:spPr>
      </p:pic>
      <p:pic>
        <p:nvPicPr>
          <p:cNvPr id="14" name="Picture 13">
            <a:extLst>
              <a:ext uri="{FF2B5EF4-FFF2-40B4-BE49-F238E27FC236}">
                <a16:creationId xmlns:a16="http://schemas.microsoft.com/office/drawing/2014/main" id="{0B1E123C-FB50-4C93-9596-3B0609B5A8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8627" y="3571169"/>
            <a:ext cx="3667637" cy="1819529"/>
          </a:xfrm>
          <a:prstGeom prst="rect">
            <a:avLst/>
          </a:prstGeom>
        </p:spPr>
      </p:pic>
      <p:pic>
        <p:nvPicPr>
          <p:cNvPr id="17" name="Picture 16">
            <a:extLst>
              <a:ext uri="{FF2B5EF4-FFF2-40B4-BE49-F238E27FC236}">
                <a16:creationId xmlns:a16="http://schemas.microsoft.com/office/drawing/2014/main" id="{F2FAC610-1E71-4BA5-9CFF-994B5A06B8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8043" y="5623989"/>
            <a:ext cx="8228120" cy="963130"/>
          </a:xfrm>
          <a:prstGeom prst="rect">
            <a:avLst/>
          </a:prstGeom>
        </p:spPr>
      </p:pic>
    </p:spTree>
    <p:extLst>
      <p:ext uri="{BB962C8B-B14F-4D97-AF65-F5344CB8AC3E}">
        <p14:creationId xmlns:p14="http://schemas.microsoft.com/office/powerpoint/2010/main" val="109683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6" name="Title 5">
            <a:extLst>
              <a:ext uri="{FF2B5EF4-FFF2-40B4-BE49-F238E27FC236}">
                <a16:creationId xmlns:a16="http://schemas.microsoft.com/office/drawing/2014/main" id="{BD7AF642-F0A2-4918-8040-C3D0441F8822}"/>
              </a:ext>
            </a:extLst>
          </p:cNvPr>
          <p:cNvSpPr>
            <a:spLocks noGrp="1"/>
          </p:cNvSpPr>
          <p:nvPr>
            <p:ph type="title"/>
          </p:nvPr>
        </p:nvSpPr>
        <p:spPr>
          <a:xfrm>
            <a:off x="838200" y="948764"/>
            <a:ext cx="10515600" cy="741924"/>
          </a:xfrm>
        </p:spPr>
        <p:txBody>
          <a:bodyPr/>
          <a:lstStyle/>
          <a:p>
            <a:r>
              <a:rPr lang="en-US" dirty="0">
                <a:solidFill>
                  <a:srgbClr val="1C5169"/>
                </a:solidFill>
                <a:latin typeface="Josefin Sans" pitchFamily="2" charset="0"/>
              </a:rPr>
              <a:t>Why We Care about Data Centers</a:t>
            </a:r>
          </a:p>
        </p:txBody>
      </p:sp>
      <p:sp>
        <p:nvSpPr>
          <p:cNvPr id="7" name="Content Placeholder 6">
            <a:extLst>
              <a:ext uri="{FF2B5EF4-FFF2-40B4-BE49-F238E27FC236}">
                <a16:creationId xmlns:a16="http://schemas.microsoft.com/office/drawing/2014/main" id="{85CC4F3A-25A5-4AE9-9DD7-A02EA1BB0FDF}"/>
              </a:ext>
            </a:extLst>
          </p:cNvPr>
          <p:cNvSpPr>
            <a:spLocks noGrp="1"/>
          </p:cNvSpPr>
          <p:nvPr>
            <p:ph idx="1"/>
          </p:nvPr>
        </p:nvSpPr>
        <p:spPr/>
        <p:txBody>
          <a:bodyPr/>
          <a:lstStyle/>
          <a:p>
            <a:r>
              <a:rPr lang="en-US" dirty="0">
                <a:solidFill>
                  <a:srgbClr val="1C5169"/>
                </a:solidFill>
                <a:latin typeface="Josefin Sans" pitchFamily="2" charset="0"/>
              </a:rPr>
              <a:t>Power use</a:t>
            </a:r>
          </a:p>
          <a:p>
            <a:r>
              <a:rPr lang="en-US" dirty="0">
                <a:solidFill>
                  <a:srgbClr val="1C5169"/>
                </a:solidFill>
                <a:latin typeface="Josefin Sans" pitchFamily="2" charset="0"/>
              </a:rPr>
              <a:t>Water use</a:t>
            </a:r>
          </a:p>
          <a:p>
            <a:r>
              <a:rPr lang="en-US" dirty="0">
                <a:solidFill>
                  <a:srgbClr val="1C5169"/>
                </a:solidFill>
                <a:latin typeface="Josefin Sans" pitchFamily="2" charset="0"/>
              </a:rPr>
              <a:t>Tendency to locate in </a:t>
            </a:r>
            <a:r>
              <a:rPr lang="en-US" dirty="0">
                <a:solidFill>
                  <a:srgbClr val="1C5169"/>
                </a:solidFill>
                <a:latin typeface="Josefin Sans" pitchFamily="2" charset="0"/>
                <a:hlinkClick r:id="rId4">
                  <a:extLst>
                    <a:ext uri="{A12FA001-AC4F-418D-AE19-62706E023703}">
                      <ahyp:hlinkClr xmlns:ahyp="http://schemas.microsoft.com/office/drawing/2018/hyperlinkcolor" val="tx"/>
                    </a:ext>
                  </a:extLst>
                </a:hlinkClick>
              </a:rPr>
              <a:t>communities of color,</a:t>
            </a:r>
            <a:r>
              <a:rPr lang="en-US" dirty="0">
                <a:solidFill>
                  <a:srgbClr val="1C5169"/>
                </a:solidFill>
                <a:latin typeface="Josefin Sans" pitchFamily="2" charset="0"/>
              </a:rPr>
              <a:t> </a:t>
            </a:r>
            <a:r>
              <a:rPr lang="en-US" dirty="0">
                <a:solidFill>
                  <a:srgbClr val="1C5169"/>
                </a:solidFill>
                <a:latin typeface="Josefin Sans" pitchFamily="2" charset="0"/>
                <a:hlinkClick r:id="rId5">
                  <a:extLst>
                    <a:ext uri="{A12FA001-AC4F-418D-AE19-62706E023703}">
                      <ahyp:hlinkClr xmlns:ahyp="http://schemas.microsoft.com/office/drawing/2018/hyperlinkcolor" val="tx"/>
                    </a:ext>
                  </a:extLst>
                </a:hlinkClick>
              </a:rPr>
              <a:t>rural communities,</a:t>
            </a:r>
            <a:r>
              <a:rPr lang="en-US" dirty="0">
                <a:solidFill>
                  <a:srgbClr val="1C5169"/>
                </a:solidFill>
                <a:latin typeface="Josefin Sans" pitchFamily="2" charset="0"/>
              </a:rPr>
              <a:t> and </a:t>
            </a:r>
            <a:r>
              <a:rPr lang="en-US" dirty="0">
                <a:solidFill>
                  <a:srgbClr val="1C5169"/>
                </a:solidFill>
                <a:latin typeface="Josefin Sans" pitchFamily="2" charset="0"/>
                <a:hlinkClick r:id="rId6">
                  <a:extLst>
                    <a:ext uri="{A12FA001-AC4F-418D-AE19-62706E023703}">
                      <ahyp:hlinkClr xmlns:ahyp="http://schemas.microsoft.com/office/drawing/2018/hyperlinkcolor" val="tx"/>
                    </a:ext>
                  </a:extLst>
                </a:hlinkClick>
              </a:rPr>
              <a:t>the south</a:t>
            </a:r>
            <a:endParaRPr lang="en-US" dirty="0">
              <a:solidFill>
                <a:srgbClr val="1C5169"/>
              </a:solidFill>
              <a:latin typeface="Josefin Sans" pitchFamily="2" charset="0"/>
            </a:endParaRPr>
          </a:p>
          <a:p>
            <a:r>
              <a:rPr lang="en-US" dirty="0">
                <a:solidFill>
                  <a:srgbClr val="1C5169"/>
                </a:solidFill>
                <a:latin typeface="Josefin Sans" pitchFamily="2" charset="0"/>
              </a:rPr>
              <a:t>Tendency to use fossil fuel for electric generation instead of renewables</a:t>
            </a:r>
          </a:p>
          <a:p>
            <a:r>
              <a:rPr lang="en-US" dirty="0">
                <a:solidFill>
                  <a:srgbClr val="1C5169"/>
                </a:solidFill>
                <a:latin typeface="Josefin Sans" pitchFamily="2" charset="0"/>
              </a:rPr>
              <a:t>Transparency</a:t>
            </a:r>
          </a:p>
          <a:p>
            <a:r>
              <a:rPr lang="en-US" dirty="0">
                <a:solidFill>
                  <a:srgbClr val="1C5169"/>
                </a:solidFill>
                <a:latin typeface="Josefin Sans" pitchFamily="2" charset="0"/>
              </a:rPr>
              <a:t>Outsized power and influence on local and state governments</a:t>
            </a:r>
          </a:p>
          <a:p>
            <a:r>
              <a:rPr lang="en-US" dirty="0">
                <a:solidFill>
                  <a:srgbClr val="1C5169"/>
                </a:solidFill>
                <a:latin typeface="Josefin Sans" pitchFamily="2" charset="0"/>
              </a:rPr>
              <a:t>Social, economic, and political impacts</a:t>
            </a:r>
          </a:p>
        </p:txBody>
      </p:sp>
    </p:spTree>
    <p:extLst>
      <p:ext uri="{BB962C8B-B14F-4D97-AF65-F5344CB8AC3E}">
        <p14:creationId xmlns:p14="http://schemas.microsoft.com/office/powerpoint/2010/main" val="410126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pic>
        <p:nvPicPr>
          <p:cNvPr id="7" name="Content Placeholder 6">
            <a:extLst>
              <a:ext uri="{FF2B5EF4-FFF2-40B4-BE49-F238E27FC236}">
                <a16:creationId xmlns:a16="http://schemas.microsoft.com/office/drawing/2014/main" id="{78723B0F-5E5C-4EB3-B4C4-A66F21ECD56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99772" y="1357920"/>
            <a:ext cx="3014486" cy="4916148"/>
          </a:xfrm>
        </p:spPr>
      </p:pic>
      <p:pic>
        <p:nvPicPr>
          <p:cNvPr id="9" name="Content Placeholder 8">
            <a:extLst>
              <a:ext uri="{FF2B5EF4-FFF2-40B4-BE49-F238E27FC236}">
                <a16:creationId xmlns:a16="http://schemas.microsoft.com/office/drawing/2014/main" id="{BC168363-01BF-4FE8-8D7D-63ECC72F896B}"/>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277743" y="1357920"/>
            <a:ext cx="3401546" cy="4916148"/>
          </a:xfrm>
        </p:spPr>
      </p:pic>
    </p:spTree>
    <p:extLst>
      <p:ext uri="{BB962C8B-B14F-4D97-AF65-F5344CB8AC3E}">
        <p14:creationId xmlns:p14="http://schemas.microsoft.com/office/powerpoint/2010/main" val="24800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3" name="Content Placeholder 2">
            <a:extLst>
              <a:ext uri="{FF2B5EF4-FFF2-40B4-BE49-F238E27FC236}">
                <a16:creationId xmlns:a16="http://schemas.microsoft.com/office/drawing/2014/main" id="{1BC73A0E-DD82-4EB1-9530-55001EA506EB}"/>
              </a:ext>
            </a:extLst>
          </p:cNvPr>
          <p:cNvSpPr>
            <a:spLocks noGrp="1"/>
          </p:cNvSpPr>
          <p:nvPr>
            <p:ph sz="half" idx="1"/>
          </p:nvPr>
        </p:nvSpPr>
        <p:spPr>
          <a:xfrm>
            <a:off x="838199" y="1825625"/>
            <a:ext cx="10479741" cy="4351338"/>
          </a:xfrm>
        </p:spPr>
        <p:txBody>
          <a:bodyPr>
            <a:normAutofit lnSpcReduction="10000"/>
          </a:bodyPr>
          <a:lstStyle/>
          <a:p>
            <a:pPr marL="0" indent="0">
              <a:buNone/>
            </a:pPr>
            <a:r>
              <a:rPr lang="en-US" b="1" dirty="0">
                <a:solidFill>
                  <a:srgbClr val="1C5169"/>
                </a:solidFill>
                <a:latin typeface="Josefin Sans" pitchFamily="2" charset="0"/>
              </a:rPr>
              <a:t>“What [George] Orwell feared were those who would ban books. What [Aldous] Huxley feared was that there would be no reason to ban a book, for there would be no one who wanted to read one. Orwell feared those who would deprive us of information. Huxley feared those who would give us so much that we would be reduced to passivity and egoism. Orwell feared that the truth would be concealed from us. Huxley feared the truth would be drowned in a sea of irrelevance.”	</a:t>
            </a:r>
          </a:p>
          <a:p>
            <a:pPr marL="0" indent="0">
              <a:buNone/>
            </a:pPr>
            <a:endParaRPr lang="en-US" b="1" dirty="0">
              <a:solidFill>
                <a:srgbClr val="1C5169"/>
              </a:solidFill>
              <a:latin typeface="Josefin Sans" pitchFamily="2" charset="0"/>
            </a:endParaRPr>
          </a:p>
          <a:p>
            <a:pPr marL="0" indent="0">
              <a:buNone/>
            </a:pPr>
            <a:r>
              <a:rPr lang="en-US" b="1" dirty="0">
                <a:solidFill>
                  <a:srgbClr val="1C5169"/>
                </a:solidFill>
                <a:latin typeface="Josefin Sans" pitchFamily="2" charset="0"/>
              </a:rPr>
              <a:t>Neil Postman, </a:t>
            </a:r>
            <a:r>
              <a:rPr lang="en-US" u="sng" dirty="0">
                <a:solidFill>
                  <a:srgbClr val="1C5169"/>
                </a:solidFill>
                <a:latin typeface="Josefin Sans" pitchFamily="2" charset="0"/>
              </a:rPr>
              <a:t>Amusing Ourselves to Death</a:t>
            </a:r>
            <a:endParaRPr lang="en-US" b="1" dirty="0">
              <a:solidFill>
                <a:srgbClr val="1C5169"/>
              </a:solidFill>
              <a:latin typeface="Josefin Sans" pitchFamily="2" charset="0"/>
            </a:endParaRPr>
          </a:p>
        </p:txBody>
      </p:sp>
    </p:spTree>
    <p:extLst>
      <p:ext uri="{BB962C8B-B14F-4D97-AF65-F5344CB8AC3E}">
        <p14:creationId xmlns:p14="http://schemas.microsoft.com/office/powerpoint/2010/main" val="243844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3" name="Content Placeholder 2">
            <a:extLst>
              <a:ext uri="{FF2B5EF4-FFF2-40B4-BE49-F238E27FC236}">
                <a16:creationId xmlns:a16="http://schemas.microsoft.com/office/drawing/2014/main" id="{1BC73A0E-DD82-4EB1-9530-55001EA506EB}"/>
              </a:ext>
            </a:extLst>
          </p:cNvPr>
          <p:cNvSpPr>
            <a:spLocks noGrp="1"/>
          </p:cNvSpPr>
          <p:nvPr>
            <p:ph sz="half" idx="1"/>
          </p:nvPr>
        </p:nvSpPr>
        <p:spPr>
          <a:xfrm>
            <a:off x="838199" y="1825625"/>
            <a:ext cx="10479741" cy="4351338"/>
          </a:xfrm>
        </p:spPr>
        <p:txBody>
          <a:bodyPr/>
          <a:lstStyle/>
          <a:p>
            <a:pPr marL="0" indent="0">
              <a:buNone/>
            </a:pPr>
            <a:r>
              <a:rPr lang="en-US" b="1" dirty="0">
                <a:solidFill>
                  <a:srgbClr val="1C5169"/>
                </a:solidFill>
                <a:latin typeface="Josefin Sans" pitchFamily="2" charset="0"/>
              </a:rPr>
              <a:t>“Would it not in that case</a:t>
            </a:r>
          </a:p>
          <a:p>
            <a:pPr marL="0" indent="0">
              <a:buNone/>
            </a:pPr>
            <a:r>
              <a:rPr lang="en-US" b="1" dirty="0">
                <a:solidFill>
                  <a:srgbClr val="1C5169"/>
                </a:solidFill>
                <a:latin typeface="Josefin Sans" pitchFamily="2" charset="0"/>
              </a:rPr>
              <a:t>Be simpler for the government</a:t>
            </a:r>
          </a:p>
          <a:p>
            <a:pPr marL="0" indent="0">
              <a:buNone/>
            </a:pPr>
            <a:r>
              <a:rPr lang="en-US" b="1" dirty="0">
                <a:solidFill>
                  <a:srgbClr val="1C5169"/>
                </a:solidFill>
                <a:latin typeface="Josefin Sans" pitchFamily="2" charset="0"/>
              </a:rPr>
              <a:t>To dissolve the people</a:t>
            </a:r>
          </a:p>
          <a:p>
            <a:pPr marL="0" indent="0">
              <a:buNone/>
            </a:pPr>
            <a:r>
              <a:rPr lang="en-US" b="1" dirty="0">
                <a:solidFill>
                  <a:srgbClr val="1C5169"/>
                </a:solidFill>
                <a:latin typeface="Josefin Sans" pitchFamily="2" charset="0"/>
              </a:rPr>
              <a:t>And elect another?”</a:t>
            </a:r>
          </a:p>
          <a:p>
            <a:pPr marL="0" indent="0">
              <a:buNone/>
            </a:pPr>
            <a:r>
              <a:rPr lang="en-US" b="1" dirty="0">
                <a:solidFill>
                  <a:srgbClr val="1C5169"/>
                </a:solidFill>
                <a:latin typeface="Josefin Sans" pitchFamily="2" charset="0"/>
              </a:rPr>
              <a:t>	- </a:t>
            </a:r>
            <a:r>
              <a:rPr lang="en-US" b="1" dirty="0" err="1">
                <a:solidFill>
                  <a:srgbClr val="1C5169"/>
                </a:solidFill>
                <a:latin typeface="Josefin Sans" pitchFamily="2" charset="0"/>
              </a:rPr>
              <a:t>Bertold</a:t>
            </a:r>
            <a:r>
              <a:rPr lang="en-US" b="1" dirty="0">
                <a:solidFill>
                  <a:srgbClr val="1C5169"/>
                </a:solidFill>
                <a:latin typeface="Josefin Sans" pitchFamily="2" charset="0"/>
              </a:rPr>
              <a:t> Brecht, </a:t>
            </a:r>
            <a:r>
              <a:rPr lang="en-US" b="1" i="1" dirty="0">
                <a:solidFill>
                  <a:srgbClr val="1C5169"/>
                </a:solidFill>
                <a:latin typeface="Josefin Sans" pitchFamily="2" charset="0"/>
              </a:rPr>
              <a:t>Die </a:t>
            </a:r>
            <a:r>
              <a:rPr lang="en-US" b="1" i="1" dirty="0" err="1">
                <a:solidFill>
                  <a:srgbClr val="1C5169"/>
                </a:solidFill>
                <a:latin typeface="Josefin Sans" pitchFamily="2" charset="0"/>
              </a:rPr>
              <a:t>Loesung</a:t>
            </a:r>
            <a:r>
              <a:rPr lang="en-US" b="1" i="1" dirty="0">
                <a:solidFill>
                  <a:srgbClr val="1C5169"/>
                </a:solidFill>
                <a:latin typeface="Josefin Sans" pitchFamily="2" charset="0"/>
              </a:rPr>
              <a:t> </a:t>
            </a:r>
            <a:r>
              <a:rPr lang="en-US" b="1" dirty="0">
                <a:solidFill>
                  <a:srgbClr val="1C5169"/>
                </a:solidFill>
                <a:latin typeface="Josefin Sans" pitchFamily="2" charset="0"/>
              </a:rPr>
              <a:t>(“The Solution”)</a:t>
            </a:r>
          </a:p>
        </p:txBody>
      </p:sp>
    </p:spTree>
    <p:extLst>
      <p:ext uri="{BB962C8B-B14F-4D97-AF65-F5344CB8AC3E}">
        <p14:creationId xmlns:p14="http://schemas.microsoft.com/office/powerpoint/2010/main" val="415619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pic>
        <p:nvPicPr>
          <p:cNvPr id="7" name="Content Placeholder 6">
            <a:extLst>
              <a:ext uri="{FF2B5EF4-FFF2-40B4-BE49-F238E27FC236}">
                <a16:creationId xmlns:a16="http://schemas.microsoft.com/office/drawing/2014/main" id="{BDF26521-F1C8-444D-835E-31311FACE28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128500" y="1312846"/>
            <a:ext cx="3545534" cy="4351338"/>
          </a:xfrm>
        </p:spPr>
      </p:pic>
      <p:sp>
        <p:nvSpPr>
          <p:cNvPr id="8" name="TextBox 7">
            <a:extLst>
              <a:ext uri="{FF2B5EF4-FFF2-40B4-BE49-F238E27FC236}">
                <a16:creationId xmlns:a16="http://schemas.microsoft.com/office/drawing/2014/main" id="{D12883DA-B552-4293-8FB6-83EB82187051}"/>
              </a:ext>
            </a:extLst>
          </p:cNvPr>
          <p:cNvSpPr txBox="1"/>
          <p:nvPr/>
        </p:nvSpPr>
        <p:spPr>
          <a:xfrm>
            <a:off x="2438404" y="5757331"/>
            <a:ext cx="5418667" cy="253916"/>
          </a:xfrm>
          <a:prstGeom prst="rect">
            <a:avLst/>
          </a:prstGeom>
          <a:noFill/>
        </p:spPr>
        <p:txBody>
          <a:bodyPr wrap="square" rtlCol="0">
            <a:spAutoFit/>
          </a:bodyPr>
          <a:lstStyle/>
          <a:p>
            <a:r>
              <a:rPr lang="en-US" sz="1050" dirty="0"/>
              <a:t>Adapted from </a:t>
            </a:r>
            <a:r>
              <a:rPr lang="en-US" sz="1050" dirty="0">
                <a:hlinkClick r:id="rId5"/>
              </a:rPr>
              <a:t>“A Ladder of Citizen Participation,”</a:t>
            </a:r>
            <a:r>
              <a:rPr lang="en-US" sz="1050" dirty="0"/>
              <a:t> Sherry </a:t>
            </a:r>
            <a:r>
              <a:rPr lang="en-US" sz="1050" dirty="0" err="1"/>
              <a:t>Arnstein</a:t>
            </a:r>
            <a:r>
              <a:rPr lang="en-US" sz="1050" dirty="0"/>
              <a:t>, (1969)</a:t>
            </a:r>
          </a:p>
        </p:txBody>
      </p:sp>
    </p:spTree>
    <p:extLst>
      <p:ext uri="{BB962C8B-B14F-4D97-AF65-F5344CB8AC3E}">
        <p14:creationId xmlns:p14="http://schemas.microsoft.com/office/powerpoint/2010/main" val="151980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8" name="TextBox 7">
            <a:extLst>
              <a:ext uri="{FF2B5EF4-FFF2-40B4-BE49-F238E27FC236}">
                <a16:creationId xmlns:a16="http://schemas.microsoft.com/office/drawing/2014/main" id="{D12883DA-B552-4293-8FB6-83EB82187051}"/>
              </a:ext>
            </a:extLst>
          </p:cNvPr>
          <p:cNvSpPr txBox="1"/>
          <p:nvPr/>
        </p:nvSpPr>
        <p:spPr>
          <a:xfrm>
            <a:off x="3601158" y="6028267"/>
            <a:ext cx="5418667" cy="253916"/>
          </a:xfrm>
          <a:prstGeom prst="rect">
            <a:avLst/>
          </a:prstGeom>
          <a:noFill/>
        </p:spPr>
        <p:txBody>
          <a:bodyPr wrap="square" rtlCol="0">
            <a:spAutoFit/>
          </a:bodyPr>
          <a:lstStyle/>
          <a:p>
            <a:r>
              <a:rPr lang="en-US" sz="1050" dirty="0">
                <a:hlinkClick r:id="rId4"/>
              </a:rPr>
              <a:t>The International Association for Public Participation</a:t>
            </a:r>
            <a:r>
              <a:rPr lang="en-US" sz="1050" dirty="0"/>
              <a:t> (2021)</a:t>
            </a:r>
          </a:p>
        </p:txBody>
      </p:sp>
      <p:pic>
        <p:nvPicPr>
          <p:cNvPr id="1026" name="Picture 2">
            <a:extLst>
              <a:ext uri="{FF2B5EF4-FFF2-40B4-BE49-F238E27FC236}">
                <a16:creationId xmlns:a16="http://schemas.microsoft.com/office/drawing/2014/main" id="{EEE95AF9-E563-4E27-870E-CBEA78262646}"/>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3128435" y="1044908"/>
            <a:ext cx="6499578" cy="502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6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4" name="Title 3">
            <a:extLst>
              <a:ext uri="{FF2B5EF4-FFF2-40B4-BE49-F238E27FC236}">
                <a16:creationId xmlns:a16="http://schemas.microsoft.com/office/drawing/2014/main" id="{DF41CD95-B102-4BB9-AF4F-57D5ECBD2491}"/>
              </a:ext>
            </a:extLst>
          </p:cNvPr>
          <p:cNvSpPr>
            <a:spLocks noGrp="1"/>
          </p:cNvSpPr>
          <p:nvPr>
            <p:ph type="title"/>
          </p:nvPr>
        </p:nvSpPr>
        <p:spPr>
          <a:xfrm>
            <a:off x="838200" y="1099017"/>
            <a:ext cx="10515600" cy="591671"/>
          </a:xfrm>
        </p:spPr>
        <p:txBody>
          <a:bodyPr>
            <a:normAutofit fontScale="90000"/>
          </a:bodyPr>
          <a:lstStyle/>
          <a:p>
            <a:r>
              <a:rPr lang="en-US" dirty="0">
                <a:solidFill>
                  <a:srgbClr val="1C5169"/>
                </a:solidFill>
                <a:latin typeface="Josefin Sans" pitchFamily="2" charset="0"/>
              </a:rPr>
              <a:t>Power Mapping Examples</a:t>
            </a:r>
          </a:p>
        </p:txBody>
      </p:sp>
      <p:pic>
        <p:nvPicPr>
          <p:cNvPr id="7" name="Content Placeholder 6">
            <a:extLst>
              <a:ext uri="{FF2B5EF4-FFF2-40B4-BE49-F238E27FC236}">
                <a16:creationId xmlns:a16="http://schemas.microsoft.com/office/drawing/2014/main" id="{901E8014-1AC1-4AA4-9476-A36DBF5824E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82287" y="1836914"/>
            <a:ext cx="5093426" cy="4351338"/>
          </a:xfrm>
        </p:spPr>
      </p:pic>
      <p:pic>
        <p:nvPicPr>
          <p:cNvPr id="10" name="Content Placeholder 9">
            <a:extLst>
              <a:ext uri="{FF2B5EF4-FFF2-40B4-BE49-F238E27FC236}">
                <a16:creationId xmlns:a16="http://schemas.microsoft.com/office/drawing/2014/main" id="{23DE8B97-8E1F-43EE-96F7-F90A41421EA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200" y="2459200"/>
            <a:ext cx="5181600" cy="3084187"/>
          </a:xfrm>
        </p:spPr>
      </p:pic>
      <p:sp>
        <p:nvSpPr>
          <p:cNvPr id="8" name="TextBox 7">
            <a:extLst>
              <a:ext uri="{FF2B5EF4-FFF2-40B4-BE49-F238E27FC236}">
                <a16:creationId xmlns:a16="http://schemas.microsoft.com/office/drawing/2014/main" id="{B321BDC2-8E00-4AC0-B011-369A75A69CFC}"/>
              </a:ext>
            </a:extLst>
          </p:cNvPr>
          <p:cNvSpPr txBox="1"/>
          <p:nvPr/>
        </p:nvSpPr>
        <p:spPr>
          <a:xfrm>
            <a:off x="838198" y="6400240"/>
            <a:ext cx="5167491" cy="246221"/>
          </a:xfrm>
          <a:prstGeom prst="rect">
            <a:avLst/>
          </a:prstGeom>
          <a:noFill/>
        </p:spPr>
        <p:txBody>
          <a:bodyPr wrap="square" rtlCol="0">
            <a:spAutoFit/>
          </a:bodyPr>
          <a:lstStyle/>
          <a:p>
            <a:r>
              <a:rPr lang="en-US" sz="1000" dirty="0"/>
              <a:t>The Change Agency via </a:t>
            </a:r>
            <a:r>
              <a:rPr lang="en-US" sz="1000" dirty="0">
                <a:hlinkClick r:id="rId6"/>
              </a:rPr>
              <a:t>commonslibrary.org</a:t>
            </a:r>
            <a:endParaRPr lang="en-US" sz="1000" dirty="0"/>
          </a:p>
        </p:txBody>
      </p:sp>
    </p:spTree>
    <p:extLst>
      <p:ext uri="{BB962C8B-B14F-4D97-AF65-F5344CB8AC3E}">
        <p14:creationId xmlns:p14="http://schemas.microsoft.com/office/powerpoint/2010/main" val="330250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or: Curved 10">
            <a:extLst>
              <a:ext uri="{FF2B5EF4-FFF2-40B4-BE49-F238E27FC236}">
                <a16:creationId xmlns:a16="http://schemas.microsoft.com/office/drawing/2014/main" id="{5DAB5043-6210-4A9D-A41C-B121295F5C2E}"/>
              </a:ext>
            </a:extLst>
          </p:cNvPr>
          <p:cNvCxnSpPr>
            <a:cxnSpLocks/>
          </p:cNvCxnSpPr>
          <p:nvPr/>
        </p:nvCxnSpPr>
        <p:spPr>
          <a:xfrm>
            <a:off x="838200" y="122797"/>
            <a:ext cx="10479742" cy="591671"/>
          </a:xfrm>
          <a:prstGeom prst="curvedConnector3">
            <a:avLst>
              <a:gd name="adj1" fmla="val 50000"/>
            </a:avLst>
          </a:prstGeom>
          <a:ln w="25400">
            <a:solidFill>
              <a:srgbClr val="1C5169"/>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3E2C4A7-C0FA-4FBC-B011-8628ED052EFF}"/>
              </a:ext>
            </a:extLst>
          </p:cNvPr>
          <p:cNvCxnSpPr>
            <a:cxnSpLocks/>
          </p:cNvCxnSpPr>
          <p:nvPr/>
        </p:nvCxnSpPr>
        <p:spPr>
          <a:xfrm>
            <a:off x="838198" y="295835"/>
            <a:ext cx="10479743" cy="556279"/>
          </a:xfrm>
          <a:prstGeom prst="curvedConnector3">
            <a:avLst>
              <a:gd name="adj1" fmla="val 50000"/>
            </a:avLst>
          </a:prstGeom>
          <a:ln w="25400">
            <a:solidFill>
              <a:srgbClr val="74A1AF"/>
            </a:solidFill>
          </a:ln>
        </p:spPr>
        <p:style>
          <a:lnRef idx="1">
            <a:schemeClr val="accent6"/>
          </a:lnRef>
          <a:fillRef idx="0">
            <a:schemeClr val="accent6"/>
          </a:fillRef>
          <a:effectRef idx="0">
            <a:schemeClr val="accent6"/>
          </a:effectRef>
          <a:fontRef idx="minor">
            <a:schemeClr val="tx1"/>
          </a:fontRef>
        </p:style>
      </p:cxnSp>
      <p:cxnSp>
        <p:nvCxnSpPr>
          <p:cNvPr id="23" name="Connector: Curved 22">
            <a:extLst>
              <a:ext uri="{FF2B5EF4-FFF2-40B4-BE49-F238E27FC236}">
                <a16:creationId xmlns:a16="http://schemas.microsoft.com/office/drawing/2014/main" id="{1519842D-326F-4D6E-9935-52F620679995}"/>
              </a:ext>
            </a:extLst>
          </p:cNvPr>
          <p:cNvCxnSpPr>
            <a:cxnSpLocks/>
          </p:cNvCxnSpPr>
          <p:nvPr/>
        </p:nvCxnSpPr>
        <p:spPr>
          <a:xfrm>
            <a:off x="838199" y="457760"/>
            <a:ext cx="10479742" cy="491004"/>
          </a:xfrm>
          <a:prstGeom prst="curvedConnector3">
            <a:avLst>
              <a:gd name="adj1" fmla="val 50000"/>
            </a:avLst>
          </a:prstGeom>
          <a:ln w="25400">
            <a:solidFill>
              <a:srgbClr val="599C9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70BE849-F654-4BDB-BE67-4FA9FA4B1BC8}"/>
              </a:ext>
            </a:extLst>
          </p:cNvPr>
          <p:cNvPicPr>
            <a:picLocks noChangeAspect="1"/>
          </p:cNvPicPr>
          <p:nvPr/>
        </p:nvPicPr>
        <p:blipFill rotWithShape="1">
          <a:blip r:embed="rId3">
            <a:extLst>
              <a:ext uri="{28A0092B-C50C-407E-A947-70E740481C1C}">
                <a14:useLocalDpi xmlns:a14="http://schemas.microsoft.com/office/drawing/2010/main" val="0"/>
              </a:ext>
            </a:extLst>
          </a:blip>
          <a:srcRect b="44751"/>
          <a:stretch/>
        </p:blipFill>
        <p:spPr>
          <a:xfrm>
            <a:off x="10125918" y="122797"/>
            <a:ext cx="766197" cy="546847"/>
          </a:xfrm>
          <a:prstGeom prst="rect">
            <a:avLst/>
          </a:prstGeom>
        </p:spPr>
      </p:pic>
      <p:sp>
        <p:nvSpPr>
          <p:cNvPr id="6" name="Title 5">
            <a:extLst>
              <a:ext uri="{FF2B5EF4-FFF2-40B4-BE49-F238E27FC236}">
                <a16:creationId xmlns:a16="http://schemas.microsoft.com/office/drawing/2014/main" id="{BD7AF642-F0A2-4918-8040-C3D0441F8822}"/>
              </a:ext>
            </a:extLst>
          </p:cNvPr>
          <p:cNvSpPr>
            <a:spLocks noGrp="1"/>
          </p:cNvSpPr>
          <p:nvPr>
            <p:ph type="title"/>
          </p:nvPr>
        </p:nvSpPr>
        <p:spPr>
          <a:xfrm>
            <a:off x="838200" y="1014040"/>
            <a:ext cx="10515600" cy="591672"/>
          </a:xfrm>
        </p:spPr>
        <p:txBody>
          <a:bodyPr>
            <a:normAutofit/>
          </a:bodyPr>
          <a:lstStyle/>
          <a:p>
            <a:r>
              <a:rPr lang="en-US" sz="3200" dirty="0">
                <a:solidFill>
                  <a:srgbClr val="1C5169"/>
                </a:solidFill>
                <a:latin typeface="Josefin Sans" pitchFamily="2" charset="0"/>
              </a:rPr>
              <a:t>Major Tech Companies Investing in AI Data Centers</a:t>
            </a:r>
          </a:p>
        </p:txBody>
      </p:sp>
      <p:sp>
        <p:nvSpPr>
          <p:cNvPr id="7" name="Content Placeholder 6">
            <a:extLst>
              <a:ext uri="{FF2B5EF4-FFF2-40B4-BE49-F238E27FC236}">
                <a16:creationId xmlns:a16="http://schemas.microsoft.com/office/drawing/2014/main" id="{85CC4F3A-25A5-4AE9-9DD7-A02EA1BB0FDF}"/>
              </a:ext>
            </a:extLst>
          </p:cNvPr>
          <p:cNvSpPr>
            <a:spLocks noGrp="1"/>
          </p:cNvSpPr>
          <p:nvPr>
            <p:ph idx="1"/>
          </p:nvPr>
        </p:nvSpPr>
        <p:spPr/>
        <p:txBody>
          <a:bodyPr>
            <a:normAutofit fontScale="77500" lnSpcReduction="20000"/>
          </a:bodyPr>
          <a:lstStyle/>
          <a:p>
            <a:r>
              <a:rPr lang="en-US" sz="2400" dirty="0" err="1">
                <a:solidFill>
                  <a:srgbClr val="1C5169"/>
                </a:solidFill>
                <a:latin typeface="Josefin Sans" pitchFamily="2" charset="0"/>
              </a:rPr>
              <a:t>Hyperscalers</a:t>
            </a:r>
            <a:endParaRPr lang="en-US" sz="2400" dirty="0">
              <a:solidFill>
                <a:srgbClr val="1C5169"/>
              </a:solidFill>
              <a:latin typeface="Josefin Sans" pitchFamily="2" charset="0"/>
            </a:endParaRPr>
          </a:p>
          <a:p>
            <a:pPr lvl="1"/>
            <a:r>
              <a:rPr lang="en-US" sz="2000" dirty="0">
                <a:solidFill>
                  <a:srgbClr val="1C5169"/>
                </a:solidFill>
                <a:latin typeface="Josefin Sans" pitchFamily="2" charset="0"/>
              </a:rPr>
              <a:t>Microsoft (Azure)	</a:t>
            </a:r>
          </a:p>
          <a:p>
            <a:pPr lvl="1"/>
            <a:r>
              <a:rPr lang="en-US" sz="2000" dirty="0">
                <a:solidFill>
                  <a:srgbClr val="1C5169"/>
                </a:solidFill>
                <a:latin typeface="Josefin Sans" pitchFamily="2" charset="0"/>
              </a:rPr>
              <a:t>Meta (Facebook, Instagram)	</a:t>
            </a:r>
          </a:p>
          <a:p>
            <a:pPr lvl="1"/>
            <a:r>
              <a:rPr lang="en-US" sz="2000" dirty="0">
                <a:solidFill>
                  <a:srgbClr val="1C5169"/>
                </a:solidFill>
                <a:latin typeface="Josefin Sans" pitchFamily="2" charset="0"/>
              </a:rPr>
              <a:t>Amazon Web Services</a:t>
            </a:r>
          </a:p>
          <a:p>
            <a:pPr lvl="1"/>
            <a:r>
              <a:rPr lang="en-US" sz="2000" dirty="0">
                <a:solidFill>
                  <a:srgbClr val="1C5169"/>
                </a:solidFill>
                <a:latin typeface="Josefin Sans" pitchFamily="2" charset="0"/>
              </a:rPr>
              <a:t>Oracle</a:t>
            </a:r>
          </a:p>
          <a:p>
            <a:pPr lvl="1"/>
            <a:r>
              <a:rPr lang="en-US" sz="2000" dirty="0">
                <a:solidFill>
                  <a:srgbClr val="1C5169"/>
                </a:solidFill>
                <a:latin typeface="Josefin Sans" pitchFamily="2" charset="0"/>
              </a:rPr>
              <a:t>Google</a:t>
            </a:r>
          </a:p>
          <a:p>
            <a:r>
              <a:rPr lang="en-US" sz="2400" dirty="0">
                <a:solidFill>
                  <a:srgbClr val="1C5169"/>
                </a:solidFill>
                <a:latin typeface="Josefin Sans" pitchFamily="2" charset="0"/>
              </a:rPr>
              <a:t>Hardware companies</a:t>
            </a:r>
          </a:p>
          <a:p>
            <a:pPr lvl="1"/>
            <a:r>
              <a:rPr lang="en-US" sz="2000" dirty="0">
                <a:solidFill>
                  <a:srgbClr val="1C5169"/>
                </a:solidFill>
                <a:latin typeface="Josefin Sans" pitchFamily="2" charset="0"/>
              </a:rPr>
              <a:t>NVIDIA</a:t>
            </a:r>
          </a:p>
          <a:p>
            <a:pPr lvl="1"/>
            <a:r>
              <a:rPr lang="en-US" sz="2000" dirty="0">
                <a:solidFill>
                  <a:srgbClr val="1C5169"/>
                </a:solidFill>
                <a:latin typeface="Josefin Sans" pitchFamily="2" charset="0"/>
              </a:rPr>
              <a:t>AMD</a:t>
            </a:r>
          </a:p>
          <a:p>
            <a:pPr lvl="1"/>
            <a:r>
              <a:rPr lang="en-US" sz="2000" dirty="0">
                <a:solidFill>
                  <a:srgbClr val="1C5169"/>
                </a:solidFill>
                <a:latin typeface="Josefin Sans" pitchFamily="2" charset="0"/>
              </a:rPr>
              <a:t>Intel</a:t>
            </a:r>
          </a:p>
          <a:p>
            <a:pPr lvl="1"/>
            <a:r>
              <a:rPr lang="en-US" sz="2000" dirty="0">
                <a:solidFill>
                  <a:srgbClr val="1C5169"/>
                </a:solidFill>
                <a:latin typeface="Josefin Sans" pitchFamily="2" charset="0"/>
              </a:rPr>
              <a:t>Samsung</a:t>
            </a:r>
          </a:p>
          <a:p>
            <a:r>
              <a:rPr lang="en-US" sz="2400" dirty="0">
                <a:solidFill>
                  <a:srgbClr val="1C5169"/>
                </a:solidFill>
                <a:latin typeface="Josefin Sans" pitchFamily="2" charset="0"/>
              </a:rPr>
              <a:t>Software companies</a:t>
            </a:r>
          </a:p>
          <a:p>
            <a:pPr lvl="1"/>
            <a:r>
              <a:rPr lang="en-US" sz="2000" dirty="0">
                <a:solidFill>
                  <a:srgbClr val="1C5169"/>
                </a:solidFill>
                <a:latin typeface="Josefin Sans" pitchFamily="2" charset="0"/>
              </a:rPr>
              <a:t>Open AI (</a:t>
            </a:r>
            <a:r>
              <a:rPr lang="en-US" sz="2000" dirty="0" err="1">
                <a:solidFill>
                  <a:srgbClr val="1C5169"/>
                </a:solidFill>
                <a:latin typeface="Josefin Sans" pitchFamily="2" charset="0"/>
              </a:rPr>
              <a:t>ChatGPT</a:t>
            </a:r>
            <a:r>
              <a:rPr lang="en-US" sz="2000" dirty="0">
                <a:solidFill>
                  <a:srgbClr val="1C5169"/>
                </a:solidFill>
                <a:latin typeface="Josefin Sans" pitchFamily="2" charset="0"/>
              </a:rPr>
              <a:t>)</a:t>
            </a:r>
          </a:p>
          <a:p>
            <a:pPr lvl="1"/>
            <a:r>
              <a:rPr lang="en-US" sz="2000" dirty="0">
                <a:solidFill>
                  <a:srgbClr val="1C5169"/>
                </a:solidFill>
                <a:latin typeface="Josefin Sans" pitchFamily="2" charset="0"/>
              </a:rPr>
              <a:t>Anthropic (Claude)</a:t>
            </a:r>
          </a:p>
          <a:p>
            <a:pPr lvl="1"/>
            <a:r>
              <a:rPr lang="en-US" sz="2000" dirty="0">
                <a:solidFill>
                  <a:srgbClr val="1C5169"/>
                </a:solidFill>
                <a:latin typeface="Josefin Sans" pitchFamily="2" charset="0"/>
              </a:rPr>
              <a:t>Google (Gemini)</a:t>
            </a:r>
          </a:p>
          <a:p>
            <a:pPr lvl="1"/>
            <a:r>
              <a:rPr lang="en-US" sz="2000" dirty="0">
                <a:solidFill>
                  <a:srgbClr val="1C5169"/>
                </a:solidFill>
                <a:latin typeface="Josefin Sans" pitchFamily="2" charset="0"/>
              </a:rPr>
              <a:t>Microsoft (Copilot)</a:t>
            </a:r>
          </a:p>
          <a:p>
            <a:pPr lvl="1"/>
            <a:r>
              <a:rPr lang="en-US" sz="2000" dirty="0">
                <a:solidFill>
                  <a:srgbClr val="1C5169"/>
                </a:solidFill>
                <a:latin typeface="Josefin Sans" pitchFamily="2" charset="0"/>
              </a:rPr>
              <a:t>Palantir</a:t>
            </a:r>
          </a:p>
          <a:p>
            <a:endParaRPr lang="en-US" dirty="0"/>
          </a:p>
        </p:txBody>
      </p:sp>
    </p:spTree>
    <p:extLst>
      <p:ext uri="{BB962C8B-B14F-4D97-AF65-F5344CB8AC3E}">
        <p14:creationId xmlns:p14="http://schemas.microsoft.com/office/powerpoint/2010/main" val="21511651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457650F-B1C9-4C74-9657-6FF77F7C0C03}" vid="{0086A506-34BA-4549-BFCC-0C994F68A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12665</TotalTime>
  <Words>696</Words>
  <Application>Microsoft Office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Atlas Grotesk</vt:lpstr>
      <vt:lpstr>Calibri</vt:lpstr>
      <vt:lpstr>Calibri Light</vt:lpstr>
      <vt:lpstr>Josefin Sans</vt:lpstr>
      <vt:lpstr>Office Theme</vt:lpstr>
      <vt:lpstr>Governance, Community Engagement, and Power: Threats and Opportunities from Data Centers</vt:lpstr>
      <vt:lpstr>Why We Care about Data Centers</vt:lpstr>
      <vt:lpstr>PowerPoint Presentation</vt:lpstr>
      <vt:lpstr>PowerPoint Presentation</vt:lpstr>
      <vt:lpstr>PowerPoint Presentation</vt:lpstr>
      <vt:lpstr>PowerPoint Presentation</vt:lpstr>
      <vt:lpstr>PowerPoint Presentation</vt:lpstr>
      <vt:lpstr>Power Mapping Examples</vt:lpstr>
      <vt:lpstr>Major Tech Companies Investing in AI Data Centers</vt:lpstr>
      <vt:lpstr>Other Potential Stakeholders</vt:lpstr>
      <vt:lpstr>Public Opinion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dc:creator>
  <cp:lastModifiedBy>Charles Miller</cp:lastModifiedBy>
  <cp:revision>58</cp:revision>
  <dcterms:created xsi:type="dcterms:W3CDTF">2024-05-22T15:02:18Z</dcterms:created>
  <dcterms:modified xsi:type="dcterms:W3CDTF">2026-05-13T15:52:49Z</dcterms:modified>
</cp:coreProperties>
</file>