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05" d="100"/>
          <a:sy n="105" d="100"/>
        </p:scale>
        <p:origin x="798" y="9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8/17/2026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8/17/2026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8/17/2026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8/17/2026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8/17/2026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8/17/2026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8/17/2026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8/17/2026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8/17/2026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8/17/2026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8/17/2026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8/17/2026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192D4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Oval 2"/>
          <p:cNvSpPr/>
          <p:nvPr/>
        </p:nvSpPr>
        <p:spPr>
          <a:xfrm>
            <a:off x="594360" y="594360"/>
            <a:ext cx="960120" cy="960120"/>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94360" y="853592"/>
            <a:ext cx="960120" cy="384048"/>
          </a:xfrm>
          <a:prstGeom prst="rect">
            <a:avLst/>
          </a:prstGeom>
          <a:noFill/>
        </p:spPr>
        <p:txBody>
          <a:bodyPr wrap="square">
            <a:spAutoFit/>
          </a:bodyPr>
          <a:lstStyle/>
          <a:p>
            <a:pPr algn="ctr">
              <a:defRPr sz="2000" b="1">
                <a:solidFill>
                  <a:srgbClr val="FFFFFF"/>
                </a:solidFill>
                <a:latin typeface="Aptos"/>
              </a:defRPr>
            </a:pPr>
            <a:r>
              <a:t>504</a:t>
            </a:r>
          </a:p>
        </p:txBody>
      </p:sp>
      <p:sp>
        <p:nvSpPr>
          <p:cNvPr id="5" name="TextBox 4"/>
          <p:cNvSpPr txBox="1"/>
          <p:nvPr/>
        </p:nvSpPr>
        <p:spPr>
          <a:xfrm>
            <a:off x="1783080" y="685800"/>
            <a:ext cx="8961120" cy="1143000"/>
          </a:xfrm>
          <a:prstGeom prst="rect">
            <a:avLst/>
          </a:prstGeom>
          <a:noFill/>
        </p:spPr>
        <p:txBody>
          <a:bodyPr wrap="square">
            <a:spAutoFit/>
          </a:bodyPr>
          <a:lstStyle/>
          <a:p>
            <a:pPr algn="l">
              <a:defRPr sz="3400" b="1">
                <a:solidFill>
                  <a:srgbClr val="FFFFFF"/>
                </a:solidFill>
                <a:latin typeface="Aptos"/>
              </a:defRPr>
            </a:pPr>
            <a:r>
              <a:t>SECTION 504</a:t>
            </a:r>
            <a:br/>
            <a:r>
              <a:t>IN ACTION</a:t>
            </a:r>
          </a:p>
        </p:txBody>
      </p:sp>
      <p:sp>
        <p:nvSpPr>
          <p:cNvPr id="6" name="TextBox 5"/>
          <p:cNvSpPr txBox="1"/>
          <p:nvPr/>
        </p:nvSpPr>
        <p:spPr>
          <a:xfrm>
            <a:off x="1810512" y="1874519"/>
            <a:ext cx="9052560" cy="731520"/>
          </a:xfrm>
          <a:prstGeom prst="rect">
            <a:avLst/>
          </a:prstGeom>
          <a:noFill/>
        </p:spPr>
        <p:txBody>
          <a:bodyPr wrap="square">
            <a:spAutoFit/>
          </a:bodyPr>
          <a:lstStyle/>
          <a:p>
            <a:pPr algn="l">
              <a:defRPr sz="2300" b="0">
                <a:solidFill>
                  <a:srgbClr val="DCE6EE"/>
                </a:solidFill>
                <a:latin typeface="Aptos"/>
              </a:defRPr>
            </a:pPr>
            <a:r>
              <a:t>Navigating Real-World Scenarios from Referral to Implementation</a:t>
            </a:r>
          </a:p>
        </p:txBody>
      </p:sp>
      <p:sp>
        <p:nvSpPr>
          <p:cNvPr id="7" name="Rounded Rectangle 6"/>
          <p:cNvSpPr/>
          <p:nvPr/>
        </p:nvSpPr>
        <p:spPr>
          <a:xfrm>
            <a:off x="1810512" y="2788920"/>
            <a:ext cx="2926080" cy="384048"/>
          </a:xfrm>
          <a:prstGeom prst="roundRect">
            <a:avLst/>
          </a:prstGeom>
          <a:solidFill>
            <a:srgbClr val="DEA94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1810512" y="2825496"/>
            <a:ext cx="2926080" cy="274320"/>
          </a:xfrm>
          <a:prstGeom prst="rect">
            <a:avLst/>
          </a:prstGeom>
          <a:noFill/>
        </p:spPr>
        <p:txBody>
          <a:bodyPr wrap="square">
            <a:spAutoFit/>
          </a:bodyPr>
          <a:lstStyle/>
          <a:p>
            <a:pPr algn="ctr">
              <a:defRPr sz="1200" b="1">
                <a:solidFill>
                  <a:srgbClr val="192D46"/>
                </a:solidFill>
                <a:latin typeface="Aptos"/>
              </a:defRPr>
            </a:pPr>
            <a:r>
              <a:t>45-MINUTE INTERACTIVE SESSION</a:t>
            </a:r>
          </a:p>
        </p:txBody>
      </p:sp>
      <p:sp>
        <p:nvSpPr>
          <p:cNvPr id="9" name="TextBox 8"/>
          <p:cNvSpPr txBox="1"/>
          <p:nvPr/>
        </p:nvSpPr>
        <p:spPr>
          <a:xfrm>
            <a:off x="1810512" y="3383280"/>
            <a:ext cx="8869680" cy="914400"/>
          </a:xfrm>
          <a:prstGeom prst="rect">
            <a:avLst/>
          </a:prstGeom>
          <a:noFill/>
        </p:spPr>
        <p:txBody>
          <a:bodyPr wrap="square">
            <a:spAutoFit/>
          </a:bodyPr>
          <a:lstStyle/>
          <a:p>
            <a:pPr algn="l">
              <a:defRPr sz="1600" b="0">
                <a:solidFill>
                  <a:srgbClr val="FFFFFF"/>
                </a:solidFill>
                <a:latin typeface="Aptos"/>
              </a:defRPr>
            </a:pPr>
            <a:r>
              <a:t>For 504 case managers • school counselors • school psychologists • social workers • administrators • school-based mental health teams</a:t>
            </a:r>
          </a:p>
        </p:txBody>
      </p:sp>
      <p:sp>
        <p:nvSpPr>
          <p:cNvPr id="10" name="Oval 9"/>
          <p:cNvSpPr/>
          <p:nvPr/>
        </p:nvSpPr>
        <p:spPr>
          <a:xfrm>
            <a:off x="914400" y="4892040"/>
            <a:ext cx="566928" cy="566928"/>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914400" y="5045110"/>
            <a:ext cx="566928" cy="226771"/>
          </a:xfrm>
          <a:prstGeom prst="rect">
            <a:avLst/>
          </a:prstGeom>
          <a:noFill/>
        </p:spPr>
        <p:txBody>
          <a:bodyPr wrap="square">
            <a:spAutoFit/>
          </a:bodyPr>
          <a:lstStyle/>
          <a:p>
            <a:pPr algn="ctr">
              <a:defRPr sz="1500" b="1">
                <a:solidFill>
                  <a:srgbClr val="FFFFFF"/>
                </a:solidFill>
                <a:latin typeface="Aptos"/>
              </a:defRPr>
            </a:pPr>
            <a:r>
              <a:t>1</a:t>
            </a:r>
          </a:p>
        </p:txBody>
      </p:sp>
      <p:sp>
        <p:nvSpPr>
          <p:cNvPr id="12" name="TextBox 11"/>
          <p:cNvSpPr txBox="1"/>
          <p:nvPr/>
        </p:nvSpPr>
        <p:spPr>
          <a:xfrm>
            <a:off x="594360" y="5504688"/>
            <a:ext cx="1234440" cy="320040"/>
          </a:xfrm>
          <a:prstGeom prst="rect">
            <a:avLst/>
          </a:prstGeom>
          <a:noFill/>
        </p:spPr>
        <p:txBody>
          <a:bodyPr wrap="square">
            <a:spAutoFit/>
          </a:bodyPr>
          <a:lstStyle/>
          <a:p>
            <a:pPr algn="ctr">
              <a:defRPr sz="1000" b="1">
                <a:solidFill>
                  <a:srgbClr val="FFFFFF"/>
                </a:solidFill>
                <a:latin typeface="Aptos"/>
              </a:defRPr>
            </a:pPr>
            <a:r>
              <a:t>CONCERN</a:t>
            </a:r>
          </a:p>
        </p:txBody>
      </p:sp>
      <p:cxnSp>
        <p:nvCxnSpPr>
          <p:cNvPr id="13" name="Connector 12"/>
          <p:cNvCxnSpPr/>
          <p:nvPr/>
        </p:nvCxnSpPr>
        <p:spPr>
          <a:xfrm>
            <a:off x="1490472" y="5175504"/>
            <a:ext cx="1207008" cy="0"/>
          </a:xfrm>
          <a:prstGeom prst="line">
            <a:avLst/>
          </a:prstGeom>
          <a:ln w="22860">
            <a:solidFill>
              <a:srgbClr val="78B4B4"/>
            </a:solidFill>
          </a:ln>
        </p:spPr>
        <p:style>
          <a:lnRef idx="2">
            <a:schemeClr val="accent1"/>
          </a:lnRef>
          <a:fillRef idx="0">
            <a:schemeClr val="accent1"/>
          </a:fillRef>
          <a:effectRef idx="1">
            <a:schemeClr val="accent1"/>
          </a:effectRef>
          <a:fontRef idx="minor">
            <a:schemeClr val="tx1"/>
          </a:fontRef>
        </p:style>
      </p:cxnSp>
      <p:sp>
        <p:nvSpPr>
          <p:cNvPr id="14" name="Oval 13"/>
          <p:cNvSpPr/>
          <p:nvPr/>
        </p:nvSpPr>
        <p:spPr>
          <a:xfrm>
            <a:off x="2788920" y="4892040"/>
            <a:ext cx="566928" cy="566928"/>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2788920" y="5045110"/>
            <a:ext cx="566928" cy="226771"/>
          </a:xfrm>
          <a:prstGeom prst="rect">
            <a:avLst/>
          </a:prstGeom>
          <a:noFill/>
        </p:spPr>
        <p:txBody>
          <a:bodyPr wrap="square">
            <a:spAutoFit/>
          </a:bodyPr>
          <a:lstStyle/>
          <a:p>
            <a:pPr algn="ctr">
              <a:defRPr sz="1500" b="1">
                <a:solidFill>
                  <a:srgbClr val="FFFFFF"/>
                </a:solidFill>
                <a:latin typeface="Aptos"/>
              </a:defRPr>
            </a:pPr>
            <a:r>
              <a:t>2</a:t>
            </a:r>
          </a:p>
        </p:txBody>
      </p:sp>
      <p:sp>
        <p:nvSpPr>
          <p:cNvPr id="16" name="TextBox 15"/>
          <p:cNvSpPr txBox="1"/>
          <p:nvPr/>
        </p:nvSpPr>
        <p:spPr>
          <a:xfrm>
            <a:off x="2468879" y="5504688"/>
            <a:ext cx="1234440" cy="320040"/>
          </a:xfrm>
          <a:prstGeom prst="rect">
            <a:avLst/>
          </a:prstGeom>
          <a:noFill/>
        </p:spPr>
        <p:txBody>
          <a:bodyPr wrap="square">
            <a:spAutoFit/>
          </a:bodyPr>
          <a:lstStyle/>
          <a:p>
            <a:pPr algn="ctr">
              <a:defRPr sz="1000" b="1">
                <a:solidFill>
                  <a:srgbClr val="FFFFFF"/>
                </a:solidFill>
                <a:latin typeface="Aptos"/>
              </a:defRPr>
            </a:pPr>
            <a:r>
              <a:t>EVALUATE</a:t>
            </a:r>
          </a:p>
        </p:txBody>
      </p:sp>
      <p:cxnSp>
        <p:nvCxnSpPr>
          <p:cNvPr id="17" name="Connector 16"/>
          <p:cNvCxnSpPr/>
          <p:nvPr/>
        </p:nvCxnSpPr>
        <p:spPr>
          <a:xfrm>
            <a:off x="3364991" y="5175504"/>
            <a:ext cx="1207009" cy="0"/>
          </a:xfrm>
          <a:prstGeom prst="line">
            <a:avLst/>
          </a:prstGeom>
          <a:ln w="22860">
            <a:solidFill>
              <a:srgbClr val="78B4B4"/>
            </a:solidFill>
          </a:ln>
        </p:spPr>
        <p:style>
          <a:lnRef idx="2">
            <a:schemeClr val="accent1"/>
          </a:lnRef>
          <a:fillRef idx="0">
            <a:schemeClr val="accent1"/>
          </a:fillRef>
          <a:effectRef idx="1">
            <a:schemeClr val="accent1"/>
          </a:effectRef>
          <a:fontRef idx="minor">
            <a:schemeClr val="tx1"/>
          </a:fontRef>
        </p:style>
      </p:cxnSp>
      <p:sp>
        <p:nvSpPr>
          <p:cNvPr id="18" name="Oval 17"/>
          <p:cNvSpPr/>
          <p:nvPr/>
        </p:nvSpPr>
        <p:spPr>
          <a:xfrm>
            <a:off x="4663440" y="4892040"/>
            <a:ext cx="566928" cy="566928"/>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4663440" y="5045110"/>
            <a:ext cx="566928" cy="226771"/>
          </a:xfrm>
          <a:prstGeom prst="rect">
            <a:avLst/>
          </a:prstGeom>
          <a:noFill/>
        </p:spPr>
        <p:txBody>
          <a:bodyPr wrap="square">
            <a:spAutoFit/>
          </a:bodyPr>
          <a:lstStyle/>
          <a:p>
            <a:pPr algn="ctr">
              <a:defRPr sz="1500" b="1">
                <a:solidFill>
                  <a:srgbClr val="FFFFFF"/>
                </a:solidFill>
                <a:latin typeface="Aptos"/>
              </a:defRPr>
            </a:pPr>
            <a:r>
              <a:t>3</a:t>
            </a:r>
          </a:p>
        </p:txBody>
      </p:sp>
      <p:sp>
        <p:nvSpPr>
          <p:cNvPr id="20" name="TextBox 19"/>
          <p:cNvSpPr txBox="1"/>
          <p:nvPr/>
        </p:nvSpPr>
        <p:spPr>
          <a:xfrm>
            <a:off x="4343400" y="5504688"/>
            <a:ext cx="1234440" cy="320040"/>
          </a:xfrm>
          <a:prstGeom prst="rect">
            <a:avLst/>
          </a:prstGeom>
          <a:noFill/>
        </p:spPr>
        <p:txBody>
          <a:bodyPr wrap="square">
            <a:spAutoFit/>
          </a:bodyPr>
          <a:lstStyle/>
          <a:p>
            <a:pPr algn="ctr">
              <a:defRPr sz="1000" b="1">
                <a:solidFill>
                  <a:srgbClr val="FFFFFF"/>
                </a:solidFill>
                <a:latin typeface="Aptos"/>
              </a:defRPr>
            </a:pPr>
            <a:r>
              <a:t>ELIGIBILITY</a:t>
            </a:r>
          </a:p>
        </p:txBody>
      </p:sp>
      <p:cxnSp>
        <p:nvCxnSpPr>
          <p:cNvPr id="21" name="Connector 20"/>
          <p:cNvCxnSpPr/>
          <p:nvPr/>
        </p:nvCxnSpPr>
        <p:spPr>
          <a:xfrm>
            <a:off x="5239512" y="5175504"/>
            <a:ext cx="1207008" cy="0"/>
          </a:xfrm>
          <a:prstGeom prst="line">
            <a:avLst/>
          </a:prstGeom>
          <a:ln w="22860">
            <a:solidFill>
              <a:srgbClr val="78B4B4"/>
            </a:solidFill>
          </a:ln>
        </p:spPr>
        <p:style>
          <a:lnRef idx="2">
            <a:schemeClr val="accent1"/>
          </a:lnRef>
          <a:fillRef idx="0">
            <a:schemeClr val="accent1"/>
          </a:fillRef>
          <a:effectRef idx="1">
            <a:schemeClr val="accent1"/>
          </a:effectRef>
          <a:fontRef idx="minor">
            <a:schemeClr val="tx1"/>
          </a:fontRef>
        </p:style>
      </p:cxnSp>
      <p:sp>
        <p:nvSpPr>
          <p:cNvPr id="22" name="Oval 21"/>
          <p:cNvSpPr/>
          <p:nvPr/>
        </p:nvSpPr>
        <p:spPr>
          <a:xfrm>
            <a:off x="6537959" y="4892040"/>
            <a:ext cx="566928" cy="566928"/>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3" name="TextBox 22"/>
          <p:cNvSpPr txBox="1"/>
          <p:nvPr/>
        </p:nvSpPr>
        <p:spPr>
          <a:xfrm>
            <a:off x="6537959" y="5045110"/>
            <a:ext cx="566928" cy="226771"/>
          </a:xfrm>
          <a:prstGeom prst="rect">
            <a:avLst/>
          </a:prstGeom>
          <a:noFill/>
        </p:spPr>
        <p:txBody>
          <a:bodyPr wrap="square">
            <a:spAutoFit/>
          </a:bodyPr>
          <a:lstStyle/>
          <a:p>
            <a:pPr algn="ctr">
              <a:defRPr sz="1500" b="1">
                <a:solidFill>
                  <a:srgbClr val="FFFFFF"/>
                </a:solidFill>
                <a:latin typeface="Aptos"/>
              </a:defRPr>
            </a:pPr>
            <a:r>
              <a:t>4</a:t>
            </a:r>
          </a:p>
        </p:txBody>
      </p:sp>
      <p:sp>
        <p:nvSpPr>
          <p:cNvPr id="24" name="TextBox 23"/>
          <p:cNvSpPr txBox="1"/>
          <p:nvPr/>
        </p:nvSpPr>
        <p:spPr>
          <a:xfrm>
            <a:off x="6217920" y="5504688"/>
            <a:ext cx="1234440" cy="320040"/>
          </a:xfrm>
          <a:prstGeom prst="rect">
            <a:avLst/>
          </a:prstGeom>
          <a:noFill/>
        </p:spPr>
        <p:txBody>
          <a:bodyPr wrap="square">
            <a:spAutoFit/>
          </a:bodyPr>
          <a:lstStyle/>
          <a:p>
            <a:pPr algn="ctr">
              <a:defRPr sz="1000" b="1">
                <a:solidFill>
                  <a:srgbClr val="FFFFFF"/>
                </a:solidFill>
                <a:latin typeface="Aptos"/>
              </a:defRPr>
            </a:pPr>
            <a:r>
              <a:t>PLAN</a:t>
            </a:r>
          </a:p>
        </p:txBody>
      </p:sp>
      <p:cxnSp>
        <p:nvCxnSpPr>
          <p:cNvPr id="25" name="Connector 24"/>
          <p:cNvCxnSpPr/>
          <p:nvPr/>
        </p:nvCxnSpPr>
        <p:spPr>
          <a:xfrm>
            <a:off x="7114031" y="5175504"/>
            <a:ext cx="1207009" cy="0"/>
          </a:xfrm>
          <a:prstGeom prst="line">
            <a:avLst/>
          </a:prstGeom>
          <a:ln w="22860">
            <a:solidFill>
              <a:srgbClr val="78B4B4"/>
            </a:solidFill>
          </a:ln>
        </p:spPr>
        <p:style>
          <a:lnRef idx="2">
            <a:schemeClr val="accent1"/>
          </a:lnRef>
          <a:fillRef idx="0">
            <a:schemeClr val="accent1"/>
          </a:fillRef>
          <a:effectRef idx="1">
            <a:schemeClr val="accent1"/>
          </a:effectRef>
          <a:fontRef idx="minor">
            <a:schemeClr val="tx1"/>
          </a:fontRef>
        </p:style>
      </p:cxnSp>
      <p:sp>
        <p:nvSpPr>
          <p:cNvPr id="26" name="Oval 25"/>
          <p:cNvSpPr/>
          <p:nvPr/>
        </p:nvSpPr>
        <p:spPr>
          <a:xfrm>
            <a:off x="8412480" y="4892040"/>
            <a:ext cx="566928" cy="566928"/>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7" name="TextBox 26"/>
          <p:cNvSpPr txBox="1"/>
          <p:nvPr/>
        </p:nvSpPr>
        <p:spPr>
          <a:xfrm>
            <a:off x="8412480" y="5045110"/>
            <a:ext cx="566928" cy="226771"/>
          </a:xfrm>
          <a:prstGeom prst="rect">
            <a:avLst/>
          </a:prstGeom>
          <a:noFill/>
        </p:spPr>
        <p:txBody>
          <a:bodyPr wrap="square">
            <a:spAutoFit/>
          </a:bodyPr>
          <a:lstStyle/>
          <a:p>
            <a:pPr algn="ctr">
              <a:defRPr sz="1500" b="1">
                <a:solidFill>
                  <a:srgbClr val="FFFFFF"/>
                </a:solidFill>
                <a:latin typeface="Aptos"/>
              </a:defRPr>
            </a:pPr>
            <a:r>
              <a:t>5</a:t>
            </a:r>
          </a:p>
        </p:txBody>
      </p:sp>
      <p:sp>
        <p:nvSpPr>
          <p:cNvPr id="28" name="TextBox 27"/>
          <p:cNvSpPr txBox="1"/>
          <p:nvPr/>
        </p:nvSpPr>
        <p:spPr>
          <a:xfrm>
            <a:off x="8092440" y="5504688"/>
            <a:ext cx="1234440" cy="320040"/>
          </a:xfrm>
          <a:prstGeom prst="rect">
            <a:avLst/>
          </a:prstGeom>
          <a:noFill/>
        </p:spPr>
        <p:txBody>
          <a:bodyPr wrap="square">
            <a:spAutoFit/>
          </a:bodyPr>
          <a:lstStyle/>
          <a:p>
            <a:pPr algn="ctr">
              <a:defRPr sz="1000" b="1">
                <a:solidFill>
                  <a:srgbClr val="FFFFFF"/>
                </a:solidFill>
                <a:latin typeface="Aptos"/>
              </a:defRPr>
            </a:pPr>
            <a:r>
              <a:t>IMPLEMENT</a:t>
            </a:r>
          </a:p>
        </p:txBody>
      </p:sp>
      <p:cxnSp>
        <p:nvCxnSpPr>
          <p:cNvPr id="29" name="Connector 28"/>
          <p:cNvCxnSpPr/>
          <p:nvPr/>
        </p:nvCxnSpPr>
        <p:spPr>
          <a:xfrm>
            <a:off x="8988552" y="5175504"/>
            <a:ext cx="1207007" cy="0"/>
          </a:xfrm>
          <a:prstGeom prst="line">
            <a:avLst/>
          </a:prstGeom>
          <a:ln w="22860">
            <a:solidFill>
              <a:srgbClr val="78B4B4"/>
            </a:solidFill>
          </a:ln>
        </p:spPr>
        <p:style>
          <a:lnRef idx="2">
            <a:schemeClr val="accent1"/>
          </a:lnRef>
          <a:fillRef idx="0">
            <a:schemeClr val="accent1"/>
          </a:fillRef>
          <a:effectRef idx="1">
            <a:schemeClr val="accent1"/>
          </a:effectRef>
          <a:fontRef idx="minor">
            <a:schemeClr val="tx1"/>
          </a:fontRef>
        </p:style>
      </p:cxnSp>
      <p:sp>
        <p:nvSpPr>
          <p:cNvPr id="30" name="Oval 29"/>
          <p:cNvSpPr/>
          <p:nvPr/>
        </p:nvSpPr>
        <p:spPr>
          <a:xfrm>
            <a:off x="10287000" y="4892040"/>
            <a:ext cx="566928" cy="566928"/>
          </a:xfrm>
          <a:prstGeom prst="ellipse">
            <a:avLst/>
          </a:prstGeom>
          <a:solidFill>
            <a:srgbClr val="DEA94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1" name="TextBox 30"/>
          <p:cNvSpPr txBox="1"/>
          <p:nvPr/>
        </p:nvSpPr>
        <p:spPr>
          <a:xfrm>
            <a:off x="10287000" y="5045110"/>
            <a:ext cx="566928" cy="226771"/>
          </a:xfrm>
          <a:prstGeom prst="rect">
            <a:avLst/>
          </a:prstGeom>
          <a:noFill/>
        </p:spPr>
        <p:txBody>
          <a:bodyPr wrap="square">
            <a:spAutoFit/>
          </a:bodyPr>
          <a:lstStyle/>
          <a:p>
            <a:pPr algn="ctr">
              <a:defRPr sz="1500" b="1">
                <a:solidFill>
                  <a:srgbClr val="FFFFFF"/>
                </a:solidFill>
                <a:latin typeface="Aptos"/>
              </a:defRPr>
            </a:pPr>
            <a:r>
              <a:t>6</a:t>
            </a:r>
          </a:p>
        </p:txBody>
      </p:sp>
      <p:sp>
        <p:nvSpPr>
          <p:cNvPr id="32" name="TextBox 31"/>
          <p:cNvSpPr txBox="1"/>
          <p:nvPr/>
        </p:nvSpPr>
        <p:spPr>
          <a:xfrm>
            <a:off x="9966960" y="5504688"/>
            <a:ext cx="1234440" cy="320040"/>
          </a:xfrm>
          <a:prstGeom prst="rect">
            <a:avLst/>
          </a:prstGeom>
          <a:noFill/>
        </p:spPr>
        <p:txBody>
          <a:bodyPr wrap="square">
            <a:spAutoFit/>
          </a:bodyPr>
          <a:lstStyle/>
          <a:p>
            <a:pPr algn="ctr">
              <a:defRPr sz="1000" b="1">
                <a:solidFill>
                  <a:srgbClr val="FFFFFF"/>
                </a:solidFill>
                <a:latin typeface="Aptos"/>
              </a:defRPr>
            </a:pPr>
            <a:r>
              <a:t>REVIEW</a:t>
            </a:r>
          </a:p>
        </p:txBody>
      </p:sp>
      <p:sp>
        <p:nvSpPr>
          <p:cNvPr id="33" name="TextBox 32"/>
          <p:cNvSpPr txBox="1"/>
          <p:nvPr/>
        </p:nvSpPr>
        <p:spPr>
          <a:xfrm>
            <a:off x="914400" y="6263640"/>
            <a:ext cx="7315200" cy="274320"/>
          </a:xfrm>
          <a:prstGeom prst="rect">
            <a:avLst/>
          </a:prstGeom>
          <a:noFill/>
        </p:spPr>
        <p:txBody>
          <a:bodyPr wrap="square">
            <a:spAutoFit/>
          </a:bodyPr>
          <a:lstStyle/>
          <a:p>
            <a:pPr algn="l">
              <a:defRPr sz="1000" b="0">
                <a:solidFill>
                  <a:srgbClr val="BECDD7"/>
                </a:solidFill>
                <a:latin typeface="Aptos"/>
              </a:defRPr>
            </a:pPr>
            <a:r>
              <a:t>Presenter: Nisha Green-Jones | District Section 504 Coordinator</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46304"/>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02920" y="347472"/>
            <a:ext cx="11155680" cy="594360"/>
          </a:xfrm>
          <a:prstGeom prst="rect">
            <a:avLst/>
          </a:prstGeom>
          <a:noFill/>
        </p:spPr>
        <p:txBody>
          <a:bodyPr wrap="none">
            <a:spAutoFit/>
          </a:bodyPr>
          <a:lstStyle/>
          <a:p>
            <a:pPr>
              <a:defRPr sz="2800" b="1">
                <a:solidFill>
                  <a:srgbClr val="192D46"/>
                </a:solidFill>
                <a:latin typeface="Aptos Display"/>
              </a:defRPr>
            </a:pPr>
            <a:r>
              <a:t>Today's Challenge</a:t>
            </a:r>
          </a:p>
        </p:txBody>
      </p:sp>
      <p:sp>
        <p:nvSpPr>
          <p:cNvPr id="5" name="TextBox 4"/>
          <p:cNvSpPr txBox="1"/>
          <p:nvPr/>
        </p:nvSpPr>
        <p:spPr>
          <a:xfrm>
            <a:off x="530352" y="932688"/>
            <a:ext cx="10789920" cy="411480"/>
          </a:xfrm>
          <a:prstGeom prst="rect">
            <a:avLst/>
          </a:prstGeom>
          <a:noFill/>
        </p:spPr>
        <p:txBody>
          <a:bodyPr wrap="none">
            <a:spAutoFit/>
          </a:bodyPr>
          <a:lstStyle/>
          <a:p>
            <a:pPr>
              <a:defRPr sz="1300">
                <a:solidFill>
                  <a:srgbClr val="2F3943"/>
                </a:solidFill>
                <a:latin typeface="Aptos"/>
              </a:defRPr>
            </a:pPr>
            <a:r>
              <a:t>504 gets complicated in the gray areas.</a:t>
            </a:r>
          </a:p>
        </p:txBody>
      </p:sp>
      <p:sp>
        <p:nvSpPr>
          <p:cNvPr id="6" name="TextBox 5"/>
          <p:cNvSpPr txBox="1"/>
          <p:nvPr/>
        </p:nvSpPr>
        <p:spPr>
          <a:xfrm>
            <a:off x="731520" y="1417320"/>
            <a:ext cx="10789920" cy="640080"/>
          </a:xfrm>
          <a:prstGeom prst="rect">
            <a:avLst/>
          </a:prstGeom>
          <a:noFill/>
        </p:spPr>
        <p:txBody>
          <a:bodyPr wrap="square">
            <a:spAutoFit/>
          </a:bodyPr>
          <a:lstStyle/>
          <a:p>
            <a:pPr algn="ctr">
              <a:defRPr sz="2400" b="1">
                <a:solidFill>
                  <a:srgbClr val="192D46"/>
                </a:solidFill>
                <a:latin typeface="Aptos"/>
              </a:defRPr>
            </a:pPr>
            <a:r>
              <a:t>Which part of Section 504 creates the most uncertainty in your school?</a:t>
            </a:r>
          </a:p>
        </p:txBody>
      </p:sp>
      <p:sp>
        <p:nvSpPr>
          <p:cNvPr id="7" name="Rounded Rectangle 6"/>
          <p:cNvSpPr/>
          <p:nvPr/>
        </p:nvSpPr>
        <p:spPr>
          <a:xfrm>
            <a:off x="822960" y="2331720"/>
            <a:ext cx="3291840" cy="804672"/>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822960" y="2331720"/>
            <a:ext cx="73152" cy="804672"/>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1024128" y="2478024"/>
            <a:ext cx="2926080" cy="365760"/>
          </a:xfrm>
          <a:prstGeom prst="rect">
            <a:avLst/>
          </a:prstGeom>
          <a:noFill/>
        </p:spPr>
        <p:txBody>
          <a:bodyPr wrap="square">
            <a:spAutoFit/>
          </a:bodyPr>
          <a:lstStyle/>
          <a:p>
            <a:pPr algn="l">
              <a:defRPr sz="1600" b="1">
                <a:solidFill>
                  <a:srgbClr val="192D46"/>
                </a:solidFill>
                <a:latin typeface="Aptos"/>
              </a:defRPr>
            </a:pPr>
            <a:r>
              <a:t>Referral</a:t>
            </a:r>
          </a:p>
        </p:txBody>
      </p:sp>
      <p:sp>
        <p:nvSpPr>
          <p:cNvPr id="10" name="Rounded Rectangle 9"/>
          <p:cNvSpPr/>
          <p:nvPr/>
        </p:nvSpPr>
        <p:spPr>
          <a:xfrm>
            <a:off x="4526280" y="2331720"/>
            <a:ext cx="3291840" cy="804672"/>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Rectangle 10"/>
          <p:cNvSpPr/>
          <p:nvPr/>
        </p:nvSpPr>
        <p:spPr>
          <a:xfrm>
            <a:off x="4526280" y="2331720"/>
            <a:ext cx="73152" cy="804672"/>
          </a:xfrm>
          <a:prstGeom prst="rect">
            <a:avLst/>
          </a:prstGeom>
          <a:solidFill>
            <a:srgbClr val="DEA94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4727448" y="2478024"/>
            <a:ext cx="2926080" cy="365760"/>
          </a:xfrm>
          <a:prstGeom prst="rect">
            <a:avLst/>
          </a:prstGeom>
          <a:noFill/>
        </p:spPr>
        <p:txBody>
          <a:bodyPr wrap="square">
            <a:spAutoFit/>
          </a:bodyPr>
          <a:lstStyle/>
          <a:p>
            <a:pPr algn="l">
              <a:defRPr sz="1600" b="1">
                <a:solidFill>
                  <a:srgbClr val="192D46"/>
                </a:solidFill>
                <a:latin typeface="Aptos"/>
              </a:defRPr>
            </a:pPr>
            <a:r>
              <a:t>Evaluation</a:t>
            </a:r>
          </a:p>
        </p:txBody>
      </p:sp>
      <p:sp>
        <p:nvSpPr>
          <p:cNvPr id="13" name="Rounded Rectangle 12"/>
          <p:cNvSpPr/>
          <p:nvPr/>
        </p:nvSpPr>
        <p:spPr>
          <a:xfrm>
            <a:off x="8229600" y="2331720"/>
            <a:ext cx="3291840" cy="804672"/>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Rectangle 13"/>
          <p:cNvSpPr/>
          <p:nvPr/>
        </p:nvSpPr>
        <p:spPr>
          <a:xfrm>
            <a:off x="8229600" y="2331720"/>
            <a:ext cx="73152" cy="804672"/>
          </a:xfrm>
          <a:prstGeom prst="rect">
            <a:avLst/>
          </a:prstGeom>
          <a:solidFill>
            <a:srgbClr val="CF67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8430768" y="2478024"/>
            <a:ext cx="2926080" cy="365760"/>
          </a:xfrm>
          <a:prstGeom prst="rect">
            <a:avLst/>
          </a:prstGeom>
          <a:noFill/>
        </p:spPr>
        <p:txBody>
          <a:bodyPr wrap="square">
            <a:spAutoFit/>
          </a:bodyPr>
          <a:lstStyle/>
          <a:p>
            <a:pPr algn="l">
              <a:defRPr sz="1600" b="1">
                <a:solidFill>
                  <a:srgbClr val="192D46"/>
                </a:solidFill>
                <a:latin typeface="Aptos"/>
              </a:defRPr>
            </a:pPr>
            <a:r>
              <a:t>Eligibility</a:t>
            </a:r>
          </a:p>
        </p:txBody>
      </p:sp>
      <p:sp>
        <p:nvSpPr>
          <p:cNvPr id="16" name="Rounded Rectangle 15"/>
          <p:cNvSpPr/>
          <p:nvPr/>
        </p:nvSpPr>
        <p:spPr>
          <a:xfrm>
            <a:off x="822960" y="3383279"/>
            <a:ext cx="3291840" cy="804672"/>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Rectangle 16"/>
          <p:cNvSpPr/>
          <p:nvPr/>
        </p:nvSpPr>
        <p:spPr>
          <a:xfrm>
            <a:off x="822960" y="3383279"/>
            <a:ext cx="73152" cy="804672"/>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TextBox 17"/>
          <p:cNvSpPr txBox="1"/>
          <p:nvPr/>
        </p:nvSpPr>
        <p:spPr>
          <a:xfrm>
            <a:off x="1024128" y="3529584"/>
            <a:ext cx="2926080" cy="365760"/>
          </a:xfrm>
          <a:prstGeom prst="rect">
            <a:avLst/>
          </a:prstGeom>
          <a:noFill/>
        </p:spPr>
        <p:txBody>
          <a:bodyPr wrap="square">
            <a:spAutoFit/>
          </a:bodyPr>
          <a:lstStyle/>
          <a:p>
            <a:pPr algn="l">
              <a:defRPr sz="1600" b="1">
                <a:solidFill>
                  <a:srgbClr val="192D46"/>
                </a:solidFill>
                <a:latin typeface="Aptos"/>
              </a:defRPr>
            </a:pPr>
            <a:r>
              <a:t>Accommodations</a:t>
            </a:r>
          </a:p>
        </p:txBody>
      </p:sp>
      <p:sp>
        <p:nvSpPr>
          <p:cNvPr id="19" name="Rounded Rectangle 18"/>
          <p:cNvSpPr/>
          <p:nvPr/>
        </p:nvSpPr>
        <p:spPr>
          <a:xfrm>
            <a:off x="4526280" y="3383279"/>
            <a:ext cx="3291840" cy="804672"/>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Rectangle 19"/>
          <p:cNvSpPr/>
          <p:nvPr/>
        </p:nvSpPr>
        <p:spPr>
          <a:xfrm>
            <a:off x="4526280" y="3383279"/>
            <a:ext cx="73152" cy="804672"/>
          </a:xfrm>
          <a:prstGeom prst="rect">
            <a:avLst/>
          </a:prstGeom>
          <a:solidFill>
            <a:srgbClr val="DEA94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TextBox 20"/>
          <p:cNvSpPr txBox="1"/>
          <p:nvPr/>
        </p:nvSpPr>
        <p:spPr>
          <a:xfrm>
            <a:off x="4727448" y="3529584"/>
            <a:ext cx="2926080" cy="365760"/>
          </a:xfrm>
          <a:prstGeom prst="rect">
            <a:avLst/>
          </a:prstGeom>
          <a:noFill/>
        </p:spPr>
        <p:txBody>
          <a:bodyPr wrap="square">
            <a:spAutoFit/>
          </a:bodyPr>
          <a:lstStyle/>
          <a:p>
            <a:pPr algn="l">
              <a:defRPr sz="1600" b="1">
                <a:solidFill>
                  <a:srgbClr val="192D46"/>
                </a:solidFill>
                <a:latin typeface="Aptos"/>
              </a:defRPr>
            </a:pPr>
            <a:r>
              <a:t>Implementation</a:t>
            </a:r>
          </a:p>
        </p:txBody>
      </p:sp>
      <p:sp>
        <p:nvSpPr>
          <p:cNvPr id="22" name="Rounded Rectangle 21"/>
          <p:cNvSpPr/>
          <p:nvPr/>
        </p:nvSpPr>
        <p:spPr>
          <a:xfrm>
            <a:off x="8229600" y="3383279"/>
            <a:ext cx="3291840" cy="804672"/>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3" name="Rectangle 22"/>
          <p:cNvSpPr/>
          <p:nvPr/>
        </p:nvSpPr>
        <p:spPr>
          <a:xfrm>
            <a:off x="8229600" y="3383279"/>
            <a:ext cx="73152" cy="804672"/>
          </a:xfrm>
          <a:prstGeom prst="rect">
            <a:avLst/>
          </a:prstGeom>
          <a:solidFill>
            <a:srgbClr val="CF67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TextBox 23"/>
          <p:cNvSpPr txBox="1"/>
          <p:nvPr/>
        </p:nvSpPr>
        <p:spPr>
          <a:xfrm>
            <a:off x="8430768" y="3529584"/>
            <a:ext cx="2926080" cy="365760"/>
          </a:xfrm>
          <a:prstGeom prst="rect">
            <a:avLst/>
          </a:prstGeom>
          <a:noFill/>
        </p:spPr>
        <p:txBody>
          <a:bodyPr wrap="square">
            <a:spAutoFit/>
          </a:bodyPr>
          <a:lstStyle/>
          <a:p>
            <a:pPr algn="l">
              <a:defRPr sz="1600" b="1">
                <a:solidFill>
                  <a:srgbClr val="192D46"/>
                </a:solidFill>
                <a:latin typeface="Aptos"/>
              </a:defRPr>
            </a:pPr>
            <a:r>
              <a:t>Parent disagreement</a:t>
            </a:r>
          </a:p>
        </p:txBody>
      </p:sp>
      <p:sp>
        <p:nvSpPr>
          <p:cNvPr id="25" name="Rounded Rectangle 24"/>
          <p:cNvSpPr/>
          <p:nvPr/>
        </p:nvSpPr>
        <p:spPr>
          <a:xfrm>
            <a:off x="822960" y="4434840"/>
            <a:ext cx="3291840" cy="804672"/>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6" name="Rectangle 25"/>
          <p:cNvSpPr/>
          <p:nvPr/>
        </p:nvSpPr>
        <p:spPr>
          <a:xfrm>
            <a:off x="822960" y="4434840"/>
            <a:ext cx="73152" cy="804672"/>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7" name="TextBox 26"/>
          <p:cNvSpPr txBox="1"/>
          <p:nvPr/>
        </p:nvSpPr>
        <p:spPr>
          <a:xfrm>
            <a:off x="1024128" y="4581144"/>
            <a:ext cx="2926080" cy="365760"/>
          </a:xfrm>
          <a:prstGeom prst="rect">
            <a:avLst/>
          </a:prstGeom>
          <a:noFill/>
        </p:spPr>
        <p:txBody>
          <a:bodyPr wrap="square">
            <a:spAutoFit/>
          </a:bodyPr>
          <a:lstStyle/>
          <a:p>
            <a:pPr algn="l">
              <a:defRPr sz="1600" b="1">
                <a:solidFill>
                  <a:srgbClr val="192D46"/>
                </a:solidFill>
                <a:latin typeface="Aptos"/>
              </a:defRPr>
            </a:pPr>
            <a:r>
              <a:t>Plan revisions</a:t>
            </a:r>
          </a:p>
        </p:txBody>
      </p:sp>
      <p:sp>
        <p:nvSpPr>
          <p:cNvPr id="28" name="Rounded Rectangle 27"/>
          <p:cNvSpPr/>
          <p:nvPr/>
        </p:nvSpPr>
        <p:spPr>
          <a:xfrm>
            <a:off x="4526280" y="4434840"/>
            <a:ext cx="3291840" cy="804672"/>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9" name="Rectangle 28"/>
          <p:cNvSpPr/>
          <p:nvPr/>
        </p:nvSpPr>
        <p:spPr>
          <a:xfrm>
            <a:off x="4526280" y="4434840"/>
            <a:ext cx="73152" cy="804672"/>
          </a:xfrm>
          <a:prstGeom prst="rect">
            <a:avLst/>
          </a:prstGeom>
          <a:solidFill>
            <a:srgbClr val="DEA94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0" name="TextBox 29"/>
          <p:cNvSpPr txBox="1"/>
          <p:nvPr/>
        </p:nvSpPr>
        <p:spPr>
          <a:xfrm>
            <a:off x="4727448" y="4581144"/>
            <a:ext cx="2926080" cy="365760"/>
          </a:xfrm>
          <a:prstGeom prst="rect">
            <a:avLst/>
          </a:prstGeom>
          <a:noFill/>
        </p:spPr>
        <p:txBody>
          <a:bodyPr wrap="square">
            <a:spAutoFit/>
          </a:bodyPr>
          <a:lstStyle/>
          <a:p>
            <a:pPr algn="l">
              <a:defRPr sz="1600" b="1">
                <a:solidFill>
                  <a:srgbClr val="192D46"/>
                </a:solidFill>
                <a:latin typeface="Aptos"/>
              </a:defRPr>
            </a:pPr>
            <a:r>
              <a:t>Termination</a:t>
            </a:r>
          </a:p>
        </p:txBody>
      </p:sp>
      <p:sp>
        <p:nvSpPr>
          <p:cNvPr id="31" name="Rounded Rectangle 30"/>
          <p:cNvSpPr/>
          <p:nvPr/>
        </p:nvSpPr>
        <p:spPr>
          <a:xfrm>
            <a:off x="8229600" y="4434840"/>
            <a:ext cx="3291840" cy="804672"/>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2" name="Rectangle 31"/>
          <p:cNvSpPr/>
          <p:nvPr/>
        </p:nvSpPr>
        <p:spPr>
          <a:xfrm>
            <a:off x="8229600" y="4434840"/>
            <a:ext cx="73152" cy="804672"/>
          </a:xfrm>
          <a:prstGeom prst="rect">
            <a:avLst/>
          </a:prstGeom>
          <a:solidFill>
            <a:srgbClr val="CF67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3" name="TextBox 32"/>
          <p:cNvSpPr txBox="1"/>
          <p:nvPr/>
        </p:nvSpPr>
        <p:spPr>
          <a:xfrm>
            <a:off x="8430768" y="4581144"/>
            <a:ext cx="2926080" cy="365760"/>
          </a:xfrm>
          <a:prstGeom prst="rect">
            <a:avLst/>
          </a:prstGeom>
          <a:noFill/>
        </p:spPr>
        <p:txBody>
          <a:bodyPr wrap="square">
            <a:spAutoFit/>
          </a:bodyPr>
          <a:lstStyle/>
          <a:p>
            <a:pPr algn="l">
              <a:defRPr sz="1600" b="1">
                <a:solidFill>
                  <a:srgbClr val="192D46"/>
                </a:solidFill>
                <a:latin typeface="Aptos"/>
              </a:defRPr>
            </a:pPr>
            <a:r>
              <a:t>504 → IEP</a:t>
            </a:r>
          </a:p>
        </p:txBody>
      </p:sp>
      <p:sp>
        <p:nvSpPr>
          <p:cNvPr id="34" name="TextBox 33"/>
          <p:cNvSpPr txBox="1"/>
          <p:nvPr/>
        </p:nvSpPr>
        <p:spPr>
          <a:xfrm>
            <a:off x="914400" y="5806440"/>
            <a:ext cx="10058400" cy="365760"/>
          </a:xfrm>
          <a:prstGeom prst="rect">
            <a:avLst/>
          </a:prstGeom>
          <a:noFill/>
        </p:spPr>
        <p:txBody>
          <a:bodyPr wrap="square">
            <a:spAutoFit/>
          </a:bodyPr>
          <a:lstStyle/>
          <a:p>
            <a:pPr algn="ctr">
              <a:defRPr sz="1400" b="0">
                <a:solidFill>
                  <a:srgbClr val="2F3943"/>
                </a:solidFill>
                <a:latin typeface="Aptos"/>
              </a:defRPr>
            </a:pPr>
            <a:r>
              <a:t>Opening move: invite a quick show of hands or live poll.</a:t>
            </a:r>
          </a:p>
        </p:txBody>
      </p:sp>
      <p:sp>
        <p:nvSpPr>
          <p:cNvPr id="35" name="TextBox 34"/>
          <p:cNvSpPr txBox="1"/>
          <p:nvPr/>
        </p:nvSpPr>
        <p:spPr>
          <a:xfrm>
            <a:off x="10881360" y="6473952"/>
            <a:ext cx="731520" cy="228600"/>
          </a:xfrm>
          <a:prstGeom prst="rect">
            <a:avLst/>
          </a:prstGeom>
          <a:noFill/>
        </p:spPr>
        <p:txBody>
          <a:bodyPr wrap="none">
            <a:spAutoFit/>
          </a:bodyPr>
          <a:lstStyle/>
          <a:p>
            <a:pPr algn="r">
              <a:defRPr sz="900">
                <a:solidFill>
                  <a:srgbClr val="828C96"/>
                </a:solidFill>
              </a:defRPr>
            </a:pPr>
            <a:r>
              <a:t>2</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46304"/>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02920" y="347472"/>
            <a:ext cx="11155680" cy="594360"/>
          </a:xfrm>
          <a:prstGeom prst="rect">
            <a:avLst/>
          </a:prstGeom>
          <a:noFill/>
        </p:spPr>
        <p:txBody>
          <a:bodyPr wrap="none">
            <a:spAutoFit/>
          </a:bodyPr>
          <a:lstStyle/>
          <a:p>
            <a:pPr>
              <a:defRPr sz="2800" b="1">
                <a:solidFill>
                  <a:srgbClr val="192D46"/>
                </a:solidFill>
                <a:latin typeface="Aptos Display"/>
              </a:defRPr>
            </a:pPr>
            <a:r>
              <a:t>The 504 Decision Pathway</a:t>
            </a:r>
          </a:p>
        </p:txBody>
      </p:sp>
      <p:sp>
        <p:nvSpPr>
          <p:cNvPr id="5" name="TextBox 4"/>
          <p:cNvSpPr txBox="1"/>
          <p:nvPr/>
        </p:nvSpPr>
        <p:spPr>
          <a:xfrm>
            <a:off x="530352" y="932688"/>
            <a:ext cx="10789920" cy="411480"/>
          </a:xfrm>
          <a:prstGeom prst="rect">
            <a:avLst/>
          </a:prstGeom>
          <a:noFill/>
        </p:spPr>
        <p:txBody>
          <a:bodyPr wrap="none">
            <a:spAutoFit/>
          </a:bodyPr>
          <a:lstStyle/>
          <a:p>
            <a:pPr>
              <a:defRPr sz="1300">
                <a:solidFill>
                  <a:srgbClr val="2F3943"/>
                </a:solidFill>
                <a:latin typeface="Aptos"/>
              </a:defRPr>
            </a:pPr>
            <a:r>
              <a:t>Use the same pathway when the facts change.</a:t>
            </a:r>
          </a:p>
        </p:txBody>
      </p:sp>
      <p:sp>
        <p:nvSpPr>
          <p:cNvPr id="6" name="Oval 5"/>
          <p:cNvSpPr/>
          <p:nvPr/>
        </p:nvSpPr>
        <p:spPr>
          <a:xfrm>
            <a:off x="320040" y="1828800"/>
            <a:ext cx="658368" cy="658368"/>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320040" y="2006559"/>
            <a:ext cx="658368" cy="263347"/>
          </a:xfrm>
          <a:prstGeom prst="rect">
            <a:avLst/>
          </a:prstGeom>
          <a:noFill/>
        </p:spPr>
        <p:txBody>
          <a:bodyPr wrap="square">
            <a:spAutoFit/>
          </a:bodyPr>
          <a:lstStyle/>
          <a:p>
            <a:pPr algn="ctr">
              <a:defRPr sz="1600" b="1">
                <a:solidFill>
                  <a:srgbClr val="FFFFFF"/>
                </a:solidFill>
                <a:latin typeface="Aptos"/>
              </a:defRPr>
            </a:pPr>
            <a:r>
              <a:t>1</a:t>
            </a:r>
          </a:p>
        </p:txBody>
      </p:sp>
      <p:sp>
        <p:nvSpPr>
          <p:cNvPr id="8" name="TextBox 7"/>
          <p:cNvSpPr txBox="1"/>
          <p:nvPr/>
        </p:nvSpPr>
        <p:spPr>
          <a:xfrm>
            <a:off x="91439" y="2606040"/>
            <a:ext cx="1143000" cy="594360"/>
          </a:xfrm>
          <a:prstGeom prst="rect">
            <a:avLst/>
          </a:prstGeom>
          <a:noFill/>
        </p:spPr>
        <p:txBody>
          <a:bodyPr wrap="square">
            <a:spAutoFit/>
          </a:bodyPr>
          <a:lstStyle/>
          <a:p>
            <a:pPr algn="ctr">
              <a:defRPr sz="1000" b="1">
                <a:solidFill>
                  <a:srgbClr val="192D46"/>
                </a:solidFill>
                <a:latin typeface="Aptos"/>
              </a:defRPr>
            </a:pPr>
            <a:r>
              <a:t>CONCERN</a:t>
            </a:r>
          </a:p>
        </p:txBody>
      </p:sp>
      <p:cxnSp>
        <p:nvCxnSpPr>
          <p:cNvPr id="9" name="Connector 8"/>
          <p:cNvCxnSpPr/>
          <p:nvPr/>
        </p:nvCxnSpPr>
        <p:spPr>
          <a:xfrm>
            <a:off x="987552" y="2157984"/>
            <a:ext cx="704088" cy="0"/>
          </a:xfrm>
          <a:prstGeom prst="line">
            <a:avLst/>
          </a:prstGeom>
          <a:ln w="25400">
            <a:solidFill>
              <a:srgbClr val="E0E7ED"/>
            </a:solidFill>
          </a:ln>
        </p:spPr>
        <p:style>
          <a:lnRef idx="2">
            <a:schemeClr val="accent1"/>
          </a:lnRef>
          <a:fillRef idx="0">
            <a:schemeClr val="accent1"/>
          </a:fillRef>
          <a:effectRef idx="1">
            <a:schemeClr val="accent1"/>
          </a:effectRef>
          <a:fontRef idx="minor">
            <a:schemeClr val="tx1"/>
          </a:fontRef>
        </p:style>
      </p:cxnSp>
      <p:sp>
        <p:nvSpPr>
          <p:cNvPr id="10" name="Oval 9"/>
          <p:cNvSpPr/>
          <p:nvPr/>
        </p:nvSpPr>
        <p:spPr>
          <a:xfrm>
            <a:off x="1801368" y="1828800"/>
            <a:ext cx="658368" cy="658368"/>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1801368" y="2006559"/>
            <a:ext cx="658368" cy="263347"/>
          </a:xfrm>
          <a:prstGeom prst="rect">
            <a:avLst/>
          </a:prstGeom>
          <a:noFill/>
        </p:spPr>
        <p:txBody>
          <a:bodyPr wrap="square">
            <a:spAutoFit/>
          </a:bodyPr>
          <a:lstStyle/>
          <a:p>
            <a:pPr algn="ctr">
              <a:defRPr sz="1600" b="1">
                <a:solidFill>
                  <a:srgbClr val="FFFFFF"/>
                </a:solidFill>
                <a:latin typeface="Aptos"/>
              </a:defRPr>
            </a:pPr>
            <a:r>
              <a:t>2</a:t>
            </a:r>
          </a:p>
        </p:txBody>
      </p:sp>
      <p:sp>
        <p:nvSpPr>
          <p:cNvPr id="12" name="TextBox 11"/>
          <p:cNvSpPr txBox="1"/>
          <p:nvPr/>
        </p:nvSpPr>
        <p:spPr>
          <a:xfrm>
            <a:off x="1572768" y="2606040"/>
            <a:ext cx="1143000" cy="594360"/>
          </a:xfrm>
          <a:prstGeom prst="rect">
            <a:avLst/>
          </a:prstGeom>
          <a:noFill/>
        </p:spPr>
        <p:txBody>
          <a:bodyPr wrap="square">
            <a:spAutoFit/>
          </a:bodyPr>
          <a:lstStyle/>
          <a:p>
            <a:pPr algn="ctr">
              <a:defRPr sz="1000" b="1">
                <a:solidFill>
                  <a:srgbClr val="192D46"/>
                </a:solidFill>
                <a:latin typeface="Aptos"/>
              </a:defRPr>
            </a:pPr>
            <a:r>
              <a:t>REFERRAL /</a:t>
            </a:r>
            <a:br/>
            <a:r>
              <a:t>EVALUATION</a:t>
            </a:r>
          </a:p>
        </p:txBody>
      </p:sp>
      <p:cxnSp>
        <p:nvCxnSpPr>
          <p:cNvPr id="13" name="Connector 12"/>
          <p:cNvCxnSpPr/>
          <p:nvPr/>
        </p:nvCxnSpPr>
        <p:spPr>
          <a:xfrm>
            <a:off x="2468880" y="2157984"/>
            <a:ext cx="704088" cy="0"/>
          </a:xfrm>
          <a:prstGeom prst="line">
            <a:avLst/>
          </a:prstGeom>
          <a:ln w="25400">
            <a:solidFill>
              <a:srgbClr val="E0E7ED"/>
            </a:solidFill>
          </a:ln>
        </p:spPr>
        <p:style>
          <a:lnRef idx="2">
            <a:schemeClr val="accent1"/>
          </a:lnRef>
          <a:fillRef idx="0">
            <a:schemeClr val="accent1"/>
          </a:fillRef>
          <a:effectRef idx="1">
            <a:schemeClr val="accent1"/>
          </a:effectRef>
          <a:fontRef idx="minor">
            <a:schemeClr val="tx1"/>
          </a:fontRef>
        </p:style>
      </p:cxnSp>
      <p:sp>
        <p:nvSpPr>
          <p:cNvPr id="14" name="Oval 13"/>
          <p:cNvSpPr/>
          <p:nvPr/>
        </p:nvSpPr>
        <p:spPr>
          <a:xfrm>
            <a:off x="3282696" y="1828800"/>
            <a:ext cx="658368" cy="658368"/>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3282696" y="2006559"/>
            <a:ext cx="658368" cy="263347"/>
          </a:xfrm>
          <a:prstGeom prst="rect">
            <a:avLst/>
          </a:prstGeom>
          <a:noFill/>
        </p:spPr>
        <p:txBody>
          <a:bodyPr wrap="square">
            <a:spAutoFit/>
          </a:bodyPr>
          <a:lstStyle/>
          <a:p>
            <a:pPr algn="ctr">
              <a:defRPr sz="1600" b="1">
                <a:solidFill>
                  <a:srgbClr val="FFFFFF"/>
                </a:solidFill>
                <a:latin typeface="Aptos"/>
              </a:defRPr>
            </a:pPr>
            <a:r>
              <a:t>3</a:t>
            </a:r>
          </a:p>
        </p:txBody>
      </p:sp>
      <p:sp>
        <p:nvSpPr>
          <p:cNvPr id="16" name="TextBox 15"/>
          <p:cNvSpPr txBox="1"/>
          <p:nvPr/>
        </p:nvSpPr>
        <p:spPr>
          <a:xfrm>
            <a:off x="3054096" y="2606040"/>
            <a:ext cx="1143000" cy="594360"/>
          </a:xfrm>
          <a:prstGeom prst="rect">
            <a:avLst/>
          </a:prstGeom>
          <a:noFill/>
        </p:spPr>
        <p:txBody>
          <a:bodyPr wrap="square">
            <a:spAutoFit/>
          </a:bodyPr>
          <a:lstStyle/>
          <a:p>
            <a:pPr algn="ctr">
              <a:defRPr sz="1000" b="1">
                <a:solidFill>
                  <a:srgbClr val="192D46"/>
                </a:solidFill>
                <a:latin typeface="Aptos"/>
              </a:defRPr>
            </a:pPr>
            <a:r>
              <a:t>ELIGIBILITY</a:t>
            </a:r>
          </a:p>
        </p:txBody>
      </p:sp>
      <p:cxnSp>
        <p:nvCxnSpPr>
          <p:cNvPr id="17" name="Connector 16"/>
          <p:cNvCxnSpPr/>
          <p:nvPr/>
        </p:nvCxnSpPr>
        <p:spPr>
          <a:xfrm>
            <a:off x="3950208" y="2157984"/>
            <a:ext cx="704088" cy="0"/>
          </a:xfrm>
          <a:prstGeom prst="line">
            <a:avLst/>
          </a:prstGeom>
          <a:ln w="25400">
            <a:solidFill>
              <a:srgbClr val="E0E7ED"/>
            </a:solidFill>
          </a:ln>
        </p:spPr>
        <p:style>
          <a:lnRef idx="2">
            <a:schemeClr val="accent1"/>
          </a:lnRef>
          <a:fillRef idx="0">
            <a:schemeClr val="accent1"/>
          </a:fillRef>
          <a:effectRef idx="1">
            <a:schemeClr val="accent1"/>
          </a:effectRef>
          <a:fontRef idx="minor">
            <a:schemeClr val="tx1"/>
          </a:fontRef>
        </p:style>
      </p:cxnSp>
      <p:sp>
        <p:nvSpPr>
          <p:cNvPr id="18" name="Oval 17"/>
          <p:cNvSpPr/>
          <p:nvPr/>
        </p:nvSpPr>
        <p:spPr>
          <a:xfrm>
            <a:off x="4764024" y="1828800"/>
            <a:ext cx="658368" cy="658368"/>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4764024" y="2006559"/>
            <a:ext cx="658368" cy="263347"/>
          </a:xfrm>
          <a:prstGeom prst="rect">
            <a:avLst/>
          </a:prstGeom>
          <a:noFill/>
        </p:spPr>
        <p:txBody>
          <a:bodyPr wrap="square">
            <a:spAutoFit/>
          </a:bodyPr>
          <a:lstStyle/>
          <a:p>
            <a:pPr algn="ctr">
              <a:defRPr sz="1600" b="1">
                <a:solidFill>
                  <a:srgbClr val="FFFFFF"/>
                </a:solidFill>
                <a:latin typeface="Aptos"/>
              </a:defRPr>
            </a:pPr>
            <a:r>
              <a:t>4</a:t>
            </a:r>
          </a:p>
        </p:txBody>
      </p:sp>
      <p:sp>
        <p:nvSpPr>
          <p:cNvPr id="20" name="TextBox 19"/>
          <p:cNvSpPr txBox="1"/>
          <p:nvPr/>
        </p:nvSpPr>
        <p:spPr>
          <a:xfrm>
            <a:off x="4535424" y="2606040"/>
            <a:ext cx="1143000" cy="594360"/>
          </a:xfrm>
          <a:prstGeom prst="rect">
            <a:avLst/>
          </a:prstGeom>
          <a:noFill/>
        </p:spPr>
        <p:txBody>
          <a:bodyPr wrap="square">
            <a:spAutoFit/>
          </a:bodyPr>
          <a:lstStyle/>
          <a:p>
            <a:pPr algn="ctr">
              <a:defRPr sz="1000" b="1">
                <a:solidFill>
                  <a:srgbClr val="192D46"/>
                </a:solidFill>
                <a:latin typeface="Aptos"/>
              </a:defRPr>
            </a:pPr>
            <a:r>
              <a:t>PLAN</a:t>
            </a:r>
          </a:p>
        </p:txBody>
      </p:sp>
      <p:cxnSp>
        <p:nvCxnSpPr>
          <p:cNvPr id="21" name="Connector 20"/>
          <p:cNvCxnSpPr/>
          <p:nvPr/>
        </p:nvCxnSpPr>
        <p:spPr>
          <a:xfrm>
            <a:off x="5431536" y="2157984"/>
            <a:ext cx="704088" cy="0"/>
          </a:xfrm>
          <a:prstGeom prst="line">
            <a:avLst/>
          </a:prstGeom>
          <a:ln w="25400">
            <a:solidFill>
              <a:srgbClr val="E0E7ED"/>
            </a:solidFill>
          </a:ln>
        </p:spPr>
        <p:style>
          <a:lnRef idx="2">
            <a:schemeClr val="accent1"/>
          </a:lnRef>
          <a:fillRef idx="0">
            <a:schemeClr val="accent1"/>
          </a:fillRef>
          <a:effectRef idx="1">
            <a:schemeClr val="accent1"/>
          </a:effectRef>
          <a:fontRef idx="minor">
            <a:schemeClr val="tx1"/>
          </a:fontRef>
        </p:style>
      </p:cxnSp>
      <p:sp>
        <p:nvSpPr>
          <p:cNvPr id="22" name="Oval 21"/>
          <p:cNvSpPr/>
          <p:nvPr/>
        </p:nvSpPr>
        <p:spPr>
          <a:xfrm>
            <a:off x="6245352" y="1828800"/>
            <a:ext cx="658368" cy="658368"/>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3" name="TextBox 22"/>
          <p:cNvSpPr txBox="1"/>
          <p:nvPr/>
        </p:nvSpPr>
        <p:spPr>
          <a:xfrm>
            <a:off x="6245352" y="2006559"/>
            <a:ext cx="658368" cy="263347"/>
          </a:xfrm>
          <a:prstGeom prst="rect">
            <a:avLst/>
          </a:prstGeom>
          <a:noFill/>
        </p:spPr>
        <p:txBody>
          <a:bodyPr wrap="square">
            <a:spAutoFit/>
          </a:bodyPr>
          <a:lstStyle/>
          <a:p>
            <a:pPr algn="ctr">
              <a:defRPr sz="1600" b="1">
                <a:solidFill>
                  <a:srgbClr val="FFFFFF"/>
                </a:solidFill>
                <a:latin typeface="Aptos"/>
              </a:defRPr>
            </a:pPr>
            <a:r>
              <a:t>5</a:t>
            </a:r>
          </a:p>
        </p:txBody>
      </p:sp>
      <p:sp>
        <p:nvSpPr>
          <p:cNvPr id="24" name="TextBox 23"/>
          <p:cNvSpPr txBox="1"/>
          <p:nvPr/>
        </p:nvSpPr>
        <p:spPr>
          <a:xfrm>
            <a:off x="6016752" y="2606040"/>
            <a:ext cx="1143000" cy="594360"/>
          </a:xfrm>
          <a:prstGeom prst="rect">
            <a:avLst/>
          </a:prstGeom>
          <a:noFill/>
        </p:spPr>
        <p:txBody>
          <a:bodyPr wrap="square">
            <a:spAutoFit/>
          </a:bodyPr>
          <a:lstStyle/>
          <a:p>
            <a:pPr algn="ctr">
              <a:defRPr sz="1000" b="1">
                <a:solidFill>
                  <a:srgbClr val="192D46"/>
                </a:solidFill>
                <a:latin typeface="Aptos"/>
              </a:defRPr>
            </a:pPr>
            <a:r>
              <a:t>IMPLEMENT</a:t>
            </a:r>
          </a:p>
        </p:txBody>
      </p:sp>
      <p:cxnSp>
        <p:nvCxnSpPr>
          <p:cNvPr id="25" name="Connector 24"/>
          <p:cNvCxnSpPr/>
          <p:nvPr/>
        </p:nvCxnSpPr>
        <p:spPr>
          <a:xfrm>
            <a:off x="6912864" y="2157984"/>
            <a:ext cx="704088" cy="0"/>
          </a:xfrm>
          <a:prstGeom prst="line">
            <a:avLst/>
          </a:prstGeom>
          <a:ln w="25400">
            <a:solidFill>
              <a:srgbClr val="E0E7ED"/>
            </a:solidFill>
          </a:ln>
        </p:spPr>
        <p:style>
          <a:lnRef idx="2">
            <a:schemeClr val="accent1"/>
          </a:lnRef>
          <a:fillRef idx="0">
            <a:schemeClr val="accent1"/>
          </a:fillRef>
          <a:effectRef idx="1">
            <a:schemeClr val="accent1"/>
          </a:effectRef>
          <a:fontRef idx="minor">
            <a:schemeClr val="tx1"/>
          </a:fontRef>
        </p:style>
      </p:cxnSp>
      <p:sp>
        <p:nvSpPr>
          <p:cNvPr id="26" name="Oval 25"/>
          <p:cNvSpPr/>
          <p:nvPr/>
        </p:nvSpPr>
        <p:spPr>
          <a:xfrm>
            <a:off x="7726680" y="1828800"/>
            <a:ext cx="658368" cy="658368"/>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7" name="TextBox 26"/>
          <p:cNvSpPr txBox="1"/>
          <p:nvPr/>
        </p:nvSpPr>
        <p:spPr>
          <a:xfrm>
            <a:off x="7726680" y="2006559"/>
            <a:ext cx="658368" cy="263347"/>
          </a:xfrm>
          <a:prstGeom prst="rect">
            <a:avLst/>
          </a:prstGeom>
          <a:noFill/>
        </p:spPr>
        <p:txBody>
          <a:bodyPr wrap="square">
            <a:spAutoFit/>
          </a:bodyPr>
          <a:lstStyle/>
          <a:p>
            <a:pPr algn="ctr">
              <a:defRPr sz="1600" b="1">
                <a:solidFill>
                  <a:srgbClr val="FFFFFF"/>
                </a:solidFill>
                <a:latin typeface="Aptos"/>
              </a:defRPr>
            </a:pPr>
            <a:r>
              <a:t>6</a:t>
            </a:r>
          </a:p>
        </p:txBody>
      </p:sp>
      <p:sp>
        <p:nvSpPr>
          <p:cNvPr id="28" name="TextBox 27"/>
          <p:cNvSpPr txBox="1"/>
          <p:nvPr/>
        </p:nvSpPr>
        <p:spPr>
          <a:xfrm>
            <a:off x="7498080" y="2606040"/>
            <a:ext cx="1143000" cy="594360"/>
          </a:xfrm>
          <a:prstGeom prst="rect">
            <a:avLst/>
          </a:prstGeom>
          <a:noFill/>
        </p:spPr>
        <p:txBody>
          <a:bodyPr wrap="square">
            <a:spAutoFit/>
          </a:bodyPr>
          <a:lstStyle/>
          <a:p>
            <a:pPr algn="ctr">
              <a:defRPr sz="1000" b="1">
                <a:solidFill>
                  <a:srgbClr val="192D46"/>
                </a:solidFill>
                <a:latin typeface="Aptos"/>
              </a:defRPr>
            </a:pPr>
            <a:r>
              <a:t>MONITOR</a:t>
            </a:r>
          </a:p>
        </p:txBody>
      </p:sp>
      <p:cxnSp>
        <p:nvCxnSpPr>
          <p:cNvPr id="29" name="Connector 28"/>
          <p:cNvCxnSpPr/>
          <p:nvPr/>
        </p:nvCxnSpPr>
        <p:spPr>
          <a:xfrm>
            <a:off x="8394192" y="2157984"/>
            <a:ext cx="704088" cy="0"/>
          </a:xfrm>
          <a:prstGeom prst="line">
            <a:avLst/>
          </a:prstGeom>
          <a:ln w="25400">
            <a:solidFill>
              <a:srgbClr val="E0E7ED"/>
            </a:solidFill>
          </a:ln>
        </p:spPr>
        <p:style>
          <a:lnRef idx="2">
            <a:schemeClr val="accent1"/>
          </a:lnRef>
          <a:fillRef idx="0">
            <a:schemeClr val="accent1"/>
          </a:fillRef>
          <a:effectRef idx="1">
            <a:schemeClr val="accent1"/>
          </a:effectRef>
          <a:fontRef idx="minor">
            <a:schemeClr val="tx1"/>
          </a:fontRef>
        </p:style>
      </p:cxnSp>
      <p:sp>
        <p:nvSpPr>
          <p:cNvPr id="30" name="Oval 29"/>
          <p:cNvSpPr/>
          <p:nvPr/>
        </p:nvSpPr>
        <p:spPr>
          <a:xfrm>
            <a:off x="9208008" y="1828800"/>
            <a:ext cx="658368" cy="658368"/>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1" name="TextBox 30"/>
          <p:cNvSpPr txBox="1"/>
          <p:nvPr/>
        </p:nvSpPr>
        <p:spPr>
          <a:xfrm>
            <a:off x="9208008" y="2006559"/>
            <a:ext cx="658368" cy="263347"/>
          </a:xfrm>
          <a:prstGeom prst="rect">
            <a:avLst/>
          </a:prstGeom>
          <a:noFill/>
        </p:spPr>
        <p:txBody>
          <a:bodyPr wrap="square">
            <a:spAutoFit/>
          </a:bodyPr>
          <a:lstStyle/>
          <a:p>
            <a:pPr algn="ctr">
              <a:defRPr sz="1600" b="1">
                <a:solidFill>
                  <a:srgbClr val="FFFFFF"/>
                </a:solidFill>
                <a:latin typeface="Aptos"/>
              </a:defRPr>
            </a:pPr>
            <a:r>
              <a:t>7</a:t>
            </a:r>
          </a:p>
        </p:txBody>
      </p:sp>
      <p:sp>
        <p:nvSpPr>
          <p:cNvPr id="32" name="TextBox 31"/>
          <p:cNvSpPr txBox="1"/>
          <p:nvPr/>
        </p:nvSpPr>
        <p:spPr>
          <a:xfrm>
            <a:off x="8979408" y="2606040"/>
            <a:ext cx="1143000" cy="594360"/>
          </a:xfrm>
          <a:prstGeom prst="rect">
            <a:avLst/>
          </a:prstGeom>
          <a:noFill/>
        </p:spPr>
        <p:txBody>
          <a:bodyPr wrap="square">
            <a:spAutoFit/>
          </a:bodyPr>
          <a:lstStyle/>
          <a:p>
            <a:pPr algn="ctr">
              <a:defRPr sz="1000" b="1">
                <a:solidFill>
                  <a:srgbClr val="192D46"/>
                </a:solidFill>
                <a:latin typeface="Aptos"/>
              </a:defRPr>
            </a:pPr>
            <a:r>
              <a:t>REVIEW /</a:t>
            </a:r>
            <a:br/>
            <a:r>
              <a:t>REVISE</a:t>
            </a:r>
          </a:p>
        </p:txBody>
      </p:sp>
      <p:cxnSp>
        <p:nvCxnSpPr>
          <p:cNvPr id="33" name="Connector 32"/>
          <p:cNvCxnSpPr/>
          <p:nvPr/>
        </p:nvCxnSpPr>
        <p:spPr>
          <a:xfrm>
            <a:off x="9875520" y="2157984"/>
            <a:ext cx="704088" cy="0"/>
          </a:xfrm>
          <a:prstGeom prst="line">
            <a:avLst/>
          </a:prstGeom>
          <a:ln w="25400">
            <a:solidFill>
              <a:srgbClr val="E0E7ED"/>
            </a:solidFill>
          </a:ln>
        </p:spPr>
        <p:style>
          <a:lnRef idx="2">
            <a:schemeClr val="accent1"/>
          </a:lnRef>
          <a:fillRef idx="0">
            <a:schemeClr val="accent1"/>
          </a:fillRef>
          <a:effectRef idx="1">
            <a:schemeClr val="accent1"/>
          </a:effectRef>
          <a:fontRef idx="minor">
            <a:schemeClr val="tx1"/>
          </a:fontRef>
        </p:style>
      </p:cxnSp>
      <p:sp>
        <p:nvSpPr>
          <p:cNvPr id="34" name="Oval 33"/>
          <p:cNvSpPr/>
          <p:nvPr/>
        </p:nvSpPr>
        <p:spPr>
          <a:xfrm>
            <a:off x="10689336" y="1828800"/>
            <a:ext cx="658368" cy="658368"/>
          </a:xfrm>
          <a:prstGeom prst="ellipse">
            <a:avLst/>
          </a:prstGeom>
          <a:solidFill>
            <a:srgbClr val="DEA94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5" name="TextBox 34"/>
          <p:cNvSpPr txBox="1"/>
          <p:nvPr/>
        </p:nvSpPr>
        <p:spPr>
          <a:xfrm>
            <a:off x="10689336" y="2006559"/>
            <a:ext cx="658368" cy="263347"/>
          </a:xfrm>
          <a:prstGeom prst="rect">
            <a:avLst/>
          </a:prstGeom>
          <a:noFill/>
        </p:spPr>
        <p:txBody>
          <a:bodyPr wrap="square">
            <a:spAutoFit/>
          </a:bodyPr>
          <a:lstStyle/>
          <a:p>
            <a:pPr algn="ctr">
              <a:defRPr sz="1600" b="1">
                <a:solidFill>
                  <a:srgbClr val="FFFFFF"/>
                </a:solidFill>
                <a:latin typeface="Aptos"/>
              </a:defRPr>
            </a:pPr>
            <a:r>
              <a:t>8</a:t>
            </a:r>
          </a:p>
        </p:txBody>
      </p:sp>
      <p:sp>
        <p:nvSpPr>
          <p:cNvPr id="36" name="TextBox 35"/>
          <p:cNvSpPr txBox="1"/>
          <p:nvPr/>
        </p:nvSpPr>
        <p:spPr>
          <a:xfrm>
            <a:off x="10460736" y="2606040"/>
            <a:ext cx="1143000" cy="594360"/>
          </a:xfrm>
          <a:prstGeom prst="rect">
            <a:avLst/>
          </a:prstGeom>
          <a:noFill/>
        </p:spPr>
        <p:txBody>
          <a:bodyPr wrap="square">
            <a:spAutoFit/>
          </a:bodyPr>
          <a:lstStyle/>
          <a:p>
            <a:pPr algn="ctr">
              <a:defRPr sz="1000" b="1">
                <a:solidFill>
                  <a:srgbClr val="192D46"/>
                </a:solidFill>
                <a:latin typeface="Aptos"/>
              </a:defRPr>
            </a:pPr>
            <a:r>
              <a:t>CONTINUE • TERMINATE • CONSIDER IDEA</a:t>
            </a:r>
          </a:p>
        </p:txBody>
      </p:sp>
      <p:sp>
        <p:nvSpPr>
          <p:cNvPr id="37" name="TextBox 36"/>
          <p:cNvSpPr txBox="1"/>
          <p:nvPr/>
        </p:nvSpPr>
        <p:spPr>
          <a:xfrm>
            <a:off x="1005840" y="3886200"/>
            <a:ext cx="1371600" cy="365760"/>
          </a:xfrm>
          <a:prstGeom prst="rect">
            <a:avLst/>
          </a:prstGeom>
          <a:noFill/>
        </p:spPr>
        <p:txBody>
          <a:bodyPr wrap="square">
            <a:spAutoFit/>
          </a:bodyPr>
          <a:lstStyle/>
          <a:p>
            <a:pPr algn="l">
              <a:defRPr sz="1400" b="1">
                <a:solidFill>
                  <a:srgbClr val="237E7D"/>
                </a:solidFill>
                <a:latin typeface="Aptos"/>
              </a:defRPr>
            </a:pPr>
            <a:r>
              <a:t>Core idea</a:t>
            </a:r>
          </a:p>
        </p:txBody>
      </p:sp>
      <p:sp>
        <p:nvSpPr>
          <p:cNvPr id="38" name="Rounded Rectangle 37"/>
          <p:cNvSpPr/>
          <p:nvPr/>
        </p:nvSpPr>
        <p:spPr>
          <a:xfrm>
            <a:off x="960120" y="4315968"/>
            <a:ext cx="10241280" cy="114300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9" name="Rectangle 38"/>
          <p:cNvSpPr/>
          <p:nvPr/>
        </p:nvSpPr>
        <p:spPr>
          <a:xfrm>
            <a:off x="960120" y="4315968"/>
            <a:ext cx="73152" cy="1143000"/>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0" name="TextBox 39"/>
          <p:cNvSpPr txBox="1"/>
          <p:nvPr/>
        </p:nvSpPr>
        <p:spPr>
          <a:xfrm>
            <a:off x="1161288" y="4462272"/>
            <a:ext cx="9875519" cy="365760"/>
          </a:xfrm>
          <a:prstGeom prst="rect">
            <a:avLst/>
          </a:prstGeom>
          <a:noFill/>
        </p:spPr>
        <p:txBody>
          <a:bodyPr wrap="square">
            <a:spAutoFit/>
          </a:bodyPr>
          <a:lstStyle/>
          <a:p>
            <a:pPr algn="l">
              <a:defRPr sz="1800" b="1">
                <a:solidFill>
                  <a:srgbClr val="192D46"/>
                </a:solidFill>
                <a:latin typeface="Aptos"/>
              </a:defRPr>
            </a:pPr>
            <a:r>
              <a:t>A 504 plan is the result of a team decision—not the starting point.</a:t>
            </a:r>
          </a:p>
        </p:txBody>
      </p:sp>
      <p:sp>
        <p:nvSpPr>
          <p:cNvPr id="41" name="TextBox 40"/>
          <p:cNvSpPr txBox="1"/>
          <p:nvPr/>
        </p:nvSpPr>
        <p:spPr>
          <a:xfrm>
            <a:off x="1161288" y="4882896"/>
            <a:ext cx="9857232" cy="457200"/>
          </a:xfrm>
          <a:prstGeom prst="rect">
            <a:avLst/>
          </a:prstGeom>
          <a:noFill/>
        </p:spPr>
        <p:txBody>
          <a:bodyPr wrap="square">
            <a:spAutoFit/>
          </a:bodyPr>
          <a:lstStyle/>
          <a:p>
            <a:pPr algn="l">
              <a:defRPr sz="1600" b="0">
                <a:solidFill>
                  <a:srgbClr val="2F3943"/>
                </a:solidFill>
                <a:latin typeface="Aptos"/>
              </a:defRPr>
            </a:pPr>
            <a:r>
              <a:t>Move from concern → evaluation → eligibility → individualized supports → implementation and monitoring.</a:t>
            </a:r>
          </a:p>
        </p:txBody>
      </p:sp>
      <p:sp>
        <p:nvSpPr>
          <p:cNvPr id="42" name="TextBox 41"/>
          <p:cNvSpPr txBox="1"/>
          <p:nvPr/>
        </p:nvSpPr>
        <p:spPr>
          <a:xfrm>
            <a:off x="960120" y="5669280"/>
            <a:ext cx="10241280" cy="594360"/>
          </a:xfrm>
          <a:prstGeom prst="rect">
            <a:avLst/>
          </a:prstGeom>
          <a:noFill/>
        </p:spPr>
        <p:txBody>
          <a:bodyPr wrap="square">
            <a:spAutoFit/>
          </a:bodyPr>
          <a:lstStyle/>
          <a:p>
            <a:pPr algn="l">
              <a:defRPr sz="1100" b="0">
                <a:solidFill>
                  <a:srgbClr val="2F3943"/>
                </a:solidFill>
                <a:latin typeface="Aptos"/>
              </a:defRPr>
            </a:pPr>
            <a:r>
              <a:t>OCR requires evaluation before initial placement and before a significant change in placement; decisions are made by a group of knowledgeable persons using multiple sources of information.</a:t>
            </a:r>
          </a:p>
        </p:txBody>
      </p:sp>
      <p:sp>
        <p:nvSpPr>
          <p:cNvPr id="43" name="TextBox 42"/>
          <p:cNvSpPr txBox="1"/>
          <p:nvPr/>
        </p:nvSpPr>
        <p:spPr>
          <a:xfrm>
            <a:off x="10881360" y="6473952"/>
            <a:ext cx="731520" cy="228600"/>
          </a:xfrm>
          <a:prstGeom prst="rect">
            <a:avLst/>
          </a:prstGeom>
          <a:noFill/>
        </p:spPr>
        <p:txBody>
          <a:bodyPr wrap="none">
            <a:spAutoFit/>
          </a:bodyPr>
          <a:lstStyle/>
          <a:p>
            <a:pPr algn="r">
              <a:defRPr sz="900">
                <a:solidFill>
                  <a:srgbClr val="828C96"/>
                </a:solidFill>
              </a:defRPr>
            </a:pPr>
            <a:r>
              <a:t>3</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46304"/>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02920" y="347472"/>
            <a:ext cx="11155680" cy="594360"/>
          </a:xfrm>
          <a:prstGeom prst="rect">
            <a:avLst/>
          </a:prstGeom>
          <a:noFill/>
        </p:spPr>
        <p:txBody>
          <a:bodyPr wrap="none">
            <a:spAutoFit/>
          </a:bodyPr>
          <a:lstStyle/>
          <a:p>
            <a:pPr>
              <a:defRPr sz="2800" b="1">
                <a:solidFill>
                  <a:srgbClr val="192D46"/>
                </a:solidFill>
                <a:latin typeface="Aptos Display"/>
              </a:defRPr>
            </a:pPr>
            <a:r>
              <a:t>The Mental Health Professional's Role</a:t>
            </a:r>
          </a:p>
        </p:txBody>
      </p:sp>
      <p:sp>
        <p:nvSpPr>
          <p:cNvPr id="5" name="Rounded Rectangle 4"/>
          <p:cNvSpPr/>
          <p:nvPr/>
        </p:nvSpPr>
        <p:spPr>
          <a:xfrm>
            <a:off x="731520" y="1508760"/>
            <a:ext cx="3383280" cy="141732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731520" y="1508760"/>
            <a:ext cx="73152" cy="1417320"/>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932688" y="1655063"/>
            <a:ext cx="3017520" cy="365760"/>
          </a:xfrm>
          <a:prstGeom prst="rect">
            <a:avLst/>
          </a:prstGeom>
          <a:noFill/>
        </p:spPr>
        <p:txBody>
          <a:bodyPr wrap="square">
            <a:spAutoFit/>
          </a:bodyPr>
          <a:lstStyle/>
          <a:p>
            <a:pPr algn="l">
              <a:defRPr sz="1600" b="1">
                <a:solidFill>
                  <a:srgbClr val="192D46"/>
                </a:solidFill>
                <a:latin typeface="Aptos"/>
              </a:defRPr>
            </a:pPr>
            <a:r>
              <a:t>IDENTIFY</a:t>
            </a:r>
          </a:p>
        </p:txBody>
      </p:sp>
      <p:sp>
        <p:nvSpPr>
          <p:cNvPr id="8" name="TextBox 7"/>
          <p:cNvSpPr txBox="1"/>
          <p:nvPr/>
        </p:nvSpPr>
        <p:spPr>
          <a:xfrm>
            <a:off x="932688" y="2075688"/>
            <a:ext cx="2999232" cy="731520"/>
          </a:xfrm>
          <a:prstGeom prst="rect">
            <a:avLst/>
          </a:prstGeom>
          <a:noFill/>
        </p:spPr>
        <p:txBody>
          <a:bodyPr wrap="square">
            <a:spAutoFit/>
          </a:bodyPr>
          <a:lstStyle/>
          <a:p>
            <a:pPr algn="l">
              <a:defRPr sz="1300" b="0">
                <a:solidFill>
                  <a:srgbClr val="2F3943"/>
                </a:solidFill>
                <a:latin typeface="Aptos"/>
              </a:defRPr>
            </a:pPr>
            <a:r>
              <a:t>Notice concerns and patterns</a:t>
            </a:r>
          </a:p>
        </p:txBody>
      </p:sp>
      <p:sp>
        <p:nvSpPr>
          <p:cNvPr id="9" name="Rounded Rectangle 8"/>
          <p:cNvSpPr/>
          <p:nvPr/>
        </p:nvSpPr>
        <p:spPr>
          <a:xfrm>
            <a:off x="4526280" y="1508760"/>
            <a:ext cx="3383280" cy="141732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Rectangle 9"/>
          <p:cNvSpPr/>
          <p:nvPr/>
        </p:nvSpPr>
        <p:spPr>
          <a:xfrm>
            <a:off x="4526280" y="1508760"/>
            <a:ext cx="73152" cy="1417320"/>
          </a:xfrm>
          <a:prstGeom prst="rect">
            <a:avLst/>
          </a:prstGeom>
          <a:solidFill>
            <a:srgbClr val="DEA94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4727448" y="1655063"/>
            <a:ext cx="3017520" cy="365760"/>
          </a:xfrm>
          <a:prstGeom prst="rect">
            <a:avLst/>
          </a:prstGeom>
          <a:noFill/>
        </p:spPr>
        <p:txBody>
          <a:bodyPr wrap="square">
            <a:spAutoFit/>
          </a:bodyPr>
          <a:lstStyle/>
          <a:p>
            <a:pPr algn="l">
              <a:defRPr sz="1600" b="1">
                <a:solidFill>
                  <a:srgbClr val="192D46"/>
                </a:solidFill>
                <a:latin typeface="Aptos"/>
              </a:defRPr>
            </a:pPr>
            <a:r>
              <a:t>EVALUATE</a:t>
            </a:r>
          </a:p>
        </p:txBody>
      </p:sp>
      <p:sp>
        <p:nvSpPr>
          <p:cNvPr id="12" name="TextBox 11"/>
          <p:cNvSpPr txBox="1"/>
          <p:nvPr/>
        </p:nvSpPr>
        <p:spPr>
          <a:xfrm>
            <a:off x="4727448" y="2075688"/>
            <a:ext cx="2999232" cy="731520"/>
          </a:xfrm>
          <a:prstGeom prst="rect">
            <a:avLst/>
          </a:prstGeom>
          <a:noFill/>
        </p:spPr>
        <p:txBody>
          <a:bodyPr wrap="square">
            <a:spAutoFit/>
          </a:bodyPr>
          <a:lstStyle/>
          <a:p>
            <a:pPr algn="l">
              <a:defRPr sz="1300" b="0">
                <a:solidFill>
                  <a:srgbClr val="2F3943"/>
                </a:solidFill>
                <a:latin typeface="Aptos"/>
              </a:defRPr>
            </a:pPr>
            <a:r>
              <a:t>Contribute relevant data</a:t>
            </a:r>
          </a:p>
        </p:txBody>
      </p:sp>
      <p:sp>
        <p:nvSpPr>
          <p:cNvPr id="13" name="Rounded Rectangle 12"/>
          <p:cNvSpPr/>
          <p:nvPr/>
        </p:nvSpPr>
        <p:spPr>
          <a:xfrm>
            <a:off x="8321040" y="1508760"/>
            <a:ext cx="3383280" cy="141732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Rectangle 13"/>
          <p:cNvSpPr/>
          <p:nvPr/>
        </p:nvSpPr>
        <p:spPr>
          <a:xfrm>
            <a:off x="8321040" y="1508760"/>
            <a:ext cx="73152" cy="1417320"/>
          </a:xfrm>
          <a:prstGeom prst="rect">
            <a:avLst/>
          </a:prstGeom>
          <a:solidFill>
            <a:srgbClr val="CF67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8522208" y="1655063"/>
            <a:ext cx="3017520" cy="365760"/>
          </a:xfrm>
          <a:prstGeom prst="rect">
            <a:avLst/>
          </a:prstGeom>
          <a:noFill/>
        </p:spPr>
        <p:txBody>
          <a:bodyPr wrap="square">
            <a:spAutoFit/>
          </a:bodyPr>
          <a:lstStyle/>
          <a:p>
            <a:pPr algn="l">
              <a:defRPr sz="1600" b="1">
                <a:solidFill>
                  <a:srgbClr val="192D46"/>
                </a:solidFill>
                <a:latin typeface="Aptos"/>
              </a:defRPr>
            </a:pPr>
            <a:r>
              <a:t>INTERPRET</a:t>
            </a:r>
          </a:p>
        </p:txBody>
      </p:sp>
      <p:sp>
        <p:nvSpPr>
          <p:cNvPr id="16" name="TextBox 15"/>
          <p:cNvSpPr txBox="1"/>
          <p:nvPr/>
        </p:nvSpPr>
        <p:spPr>
          <a:xfrm>
            <a:off x="8522208" y="2075688"/>
            <a:ext cx="2999232" cy="731520"/>
          </a:xfrm>
          <a:prstGeom prst="rect">
            <a:avLst/>
          </a:prstGeom>
          <a:noFill/>
        </p:spPr>
        <p:txBody>
          <a:bodyPr wrap="square">
            <a:spAutoFit/>
          </a:bodyPr>
          <a:lstStyle/>
          <a:p>
            <a:pPr algn="l">
              <a:defRPr sz="1300" b="0">
                <a:solidFill>
                  <a:srgbClr val="2F3943"/>
                </a:solidFill>
                <a:latin typeface="Aptos"/>
              </a:defRPr>
            </a:pPr>
            <a:r>
              <a:t>Explain functional impact</a:t>
            </a:r>
          </a:p>
        </p:txBody>
      </p:sp>
      <p:sp>
        <p:nvSpPr>
          <p:cNvPr id="17" name="Rounded Rectangle 16"/>
          <p:cNvSpPr/>
          <p:nvPr/>
        </p:nvSpPr>
        <p:spPr>
          <a:xfrm>
            <a:off x="731520" y="3337560"/>
            <a:ext cx="3383280" cy="141732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Rectangle 17"/>
          <p:cNvSpPr/>
          <p:nvPr/>
        </p:nvSpPr>
        <p:spPr>
          <a:xfrm>
            <a:off x="731520" y="3337560"/>
            <a:ext cx="73152" cy="1417320"/>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932688" y="3483864"/>
            <a:ext cx="3017520" cy="365760"/>
          </a:xfrm>
          <a:prstGeom prst="rect">
            <a:avLst/>
          </a:prstGeom>
          <a:noFill/>
        </p:spPr>
        <p:txBody>
          <a:bodyPr wrap="square">
            <a:spAutoFit/>
          </a:bodyPr>
          <a:lstStyle/>
          <a:p>
            <a:pPr algn="l">
              <a:defRPr sz="1600" b="1">
                <a:solidFill>
                  <a:srgbClr val="192D46"/>
                </a:solidFill>
                <a:latin typeface="Aptos"/>
              </a:defRPr>
            </a:pPr>
            <a:r>
              <a:t>PLAN</a:t>
            </a:r>
          </a:p>
        </p:txBody>
      </p:sp>
      <p:sp>
        <p:nvSpPr>
          <p:cNvPr id="20" name="TextBox 19"/>
          <p:cNvSpPr txBox="1"/>
          <p:nvPr/>
        </p:nvSpPr>
        <p:spPr>
          <a:xfrm>
            <a:off x="932688" y="3904487"/>
            <a:ext cx="2999232" cy="731520"/>
          </a:xfrm>
          <a:prstGeom prst="rect">
            <a:avLst/>
          </a:prstGeom>
          <a:noFill/>
        </p:spPr>
        <p:txBody>
          <a:bodyPr wrap="square">
            <a:spAutoFit/>
          </a:bodyPr>
          <a:lstStyle/>
          <a:p>
            <a:pPr algn="l">
              <a:defRPr sz="1300" b="0">
                <a:solidFill>
                  <a:srgbClr val="2F3943"/>
                </a:solidFill>
                <a:latin typeface="Aptos"/>
              </a:defRPr>
            </a:pPr>
            <a:r>
              <a:t>Help build usable supports</a:t>
            </a:r>
          </a:p>
        </p:txBody>
      </p:sp>
      <p:sp>
        <p:nvSpPr>
          <p:cNvPr id="21" name="Rounded Rectangle 20"/>
          <p:cNvSpPr/>
          <p:nvPr/>
        </p:nvSpPr>
        <p:spPr>
          <a:xfrm>
            <a:off x="4526280" y="3337560"/>
            <a:ext cx="3383280" cy="141732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Rectangle 21"/>
          <p:cNvSpPr/>
          <p:nvPr/>
        </p:nvSpPr>
        <p:spPr>
          <a:xfrm>
            <a:off x="4526280" y="3337560"/>
            <a:ext cx="73152" cy="1417320"/>
          </a:xfrm>
          <a:prstGeom prst="rect">
            <a:avLst/>
          </a:prstGeom>
          <a:solidFill>
            <a:srgbClr val="DEA94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3" name="TextBox 22"/>
          <p:cNvSpPr txBox="1"/>
          <p:nvPr/>
        </p:nvSpPr>
        <p:spPr>
          <a:xfrm>
            <a:off x="4727448" y="3483864"/>
            <a:ext cx="3017520" cy="365760"/>
          </a:xfrm>
          <a:prstGeom prst="rect">
            <a:avLst/>
          </a:prstGeom>
          <a:noFill/>
        </p:spPr>
        <p:txBody>
          <a:bodyPr wrap="square">
            <a:spAutoFit/>
          </a:bodyPr>
          <a:lstStyle/>
          <a:p>
            <a:pPr algn="l">
              <a:defRPr sz="1600" b="1">
                <a:solidFill>
                  <a:srgbClr val="192D46"/>
                </a:solidFill>
                <a:latin typeface="Aptos"/>
              </a:defRPr>
            </a:pPr>
            <a:r>
              <a:t>MONITOR</a:t>
            </a:r>
          </a:p>
        </p:txBody>
      </p:sp>
      <p:sp>
        <p:nvSpPr>
          <p:cNvPr id="24" name="TextBox 23"/>
          <p:cNvSpPr txBox="1"/>
          <p:nvPr/>
        </p:nvSpPr>
        <p:spPr>
          <a:xfrm>
            <a:off x="4727448" y="3904487"/>
            <a:ext cx="2999232" cy="731520"/>
          </a:xfrm>
          <a:prstGeom prst="rect">
            <a:avLst/>
          </a:prstGeom>
          <a:noFill/>
        </p:spPr>
        <p:txBody>
          <a:bodyPr wrap="square">
            <a:spAutoFit/>
          </a:bodyPr>
          <a:lstStyle/>
          <a:p>
            <a:pPr algn="l">
              <a:defRPr sz="1300" b="0">
                <a:solidFill>
                  <a:srgbClr val="2F3943"/>
                </a:solidFill>
                <a:latin typeface="Aptos"/>
              </a:defRPr>
            </a:pPr>
            <a:r>
              <a:t>Check implementation</a:t>
            </a:r>
          </a:p>
        </p:txBody>
      </p:sp>
      <p:sp>
        <p:nvSpPr>
          <p:cNvPr id="25" name="Rounded Rectangle 24"/>
          <p:cNvSpPr/>
          <p:nvPr/>
        </p:nvSpPr>
        <p:spPr>
          <a:xfrm>
            <a:off x="8321040" y="3337560"/>
            <a:ext cx="3383280" cy="141732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6" name="Rectangle 25"/>
          <p:cNvSpPr/>
          <p:nvPr/>
        </p:nvSpPr>
        <p:spPr>
          <a:xfrm>
            <a:off x="8321040" y="3337560"/>
            <a:ext cx="73152" cy="1417320"/>
          </a:xfrm>
          <a:prstGeom prst="rect">
            <a:avLst/>
          </a:prstGeom>
          <a:solidFill>
            <a:srgbClr val="CF67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7" name="TextBox 26"/>
          <p:cNvSpPr txBox="1"/>
          <p:nvPr/>
        </p:nvSpPr>
        <p:spPr>
          <a:xfrm>
            <a:off x="8522208" y="3483864"/>
            <a:ext cx="3017520" cy="365760"/>
          </a:xfrm>
          <a:prstGeom prst="rect">
            <a:avLst/>
          </a:prstGeom>
          <a:noFill/>
        </p:spPr>
        <p:txBody>
          <a:bodyPr wrap="square">
            <a:spAutoFit/>
          </a:bodyPr>
          <a:lstStyle/>
          <a:p>
            <a:pPr algn="l">
              <a:defRPr sz="1600" b="1">
                <a:solidFill>
                  <a:srgbClr val="192D46"/>
                </a:solidFill>
                <a:latin typeface="Aptos"/>
              </a:defRPr>
            </a:pPr>
            <a:r>
              <a:t>ADVOCATE</a:t>
            </a:r>
          </a:p>
        </p:txBody>
      </p:sp>
      <p:sp>
        <p:nvSpPr>
          <p:cNvPr id="28" name="TextBox 27"/>
          <p:cNvSpPr txBox="1"/>
          <p:nvPr/>
        </p:nvSpPr>
        <p:spPr>
          <a:xfrm>
            <a:off x="8522208" y="3904487"/>
            <a:ext cx="2999232" cy="731520"/>
          </a:xfrm>
          <a:prstGeom prst="rect">
            <a:avLst/>
          </a:prstGeom>
          <a:noFill/>
        </p:spPr>
        <p:txBody>
          <a:bodyPr wrap="square">
            <a:spAutoFit/>
          </a:bodyPr>
          <a:lstStyle/>
          <a:p>
            <a:pPr algn="l">
              <a:defRPr sz="1300" b="0">
                <a:solidFill>
                  <a:srgbClr val="2F3943"/>
                </a:solidFill>
                <a:latin typeface="Aptos"/>
              </a:defRPr>
            </a:pPr>
            <a:r>
              <a:t>Center student voice</a:t>
            </a:r>
          </a:p>
        </p:txBody>
      </p:sp>
      <p:sp>
        <p:nvSpPr>
          <p:cNvPr id="29" name="TextBox 28"/>
          <p:cNvSpPr txBox="1"/>
          <p:nvPr/>
        </p:nvSpPr>
        <p:spPr>
          <a:xfrm>
            <a:off x="822960" y="5257800"/>
            <a:ext cx="1371600" cy="320040"/>
          </a:xfrm>
          <a:prstGeom prst="rect">
            <a:avLst/>
          </a:prstGeom>
          <a:noFill/>
        </p:spPr>
        <p:txBody>
          <a:bodyPr wrap="square">
            <a:spAutoFit/>
          </a:bodyPr>
          <a:lstStyle/>
          <a:p>
            <a:pPr algn="l">
              <a:defRPr sz="1300" b="1">
                <a:solidFill>
                  <a:srgbClr val="CF675B"/>
                </a:solidFill>
                <a:latin typeface="Aptos"/>
              </a:defRPr>
            </a:pPr>
            <a:r>
              <a:t>But remember:</a:t>
            </a:r>
          </a:p>
        </p:txBody>
      </p:sp>
      <p:sp>
        <p:nvSpPr>
          <p:cNvPr id="30" name="TextBox 29"/>
          <p:cNvSpPr txBox="1"/>
          <p:nvPr/>
        </p:nvSpPr>
        <p:spPr>
          <a:xfrm>
            <a:off x="2011680" y="5212080"/>
            <a:ext cx="8595360" cy="457200"/>
          </a:xfrm>
          <a:prstGeom prst="rect">
            <a:avLst/>
          </a:prstGeom>
          <a:noFill/>
        </p:spPr>
        <p:txBody>
          <a:bodyPr wrap="square">
            <a:spAutoFit/>
          </a:bodyPr>
          <a:lstStyle/>
          <a:p>
            <a:pPr algn="l">
              <a:defRPr sz="2000" b="1">
                <a:solidFill>
                  <a:srgbClr val="192D46"/>
                </a:solidFill>
                <a:latin typeface="Aptos"/>
              </a:defRPr>
            </a:pPr>
            <a:r>
              <a:t>Professional expertise informs the team; it does not replace the team.</a:t>
            </a:r>
          </a:p>
        </p:txBody>
      </p:sp>
      <p:sp>
        <p:nvSpPr>
          <p:cNvPr id="31" name="TextBox 30"/>
          <p:cNvSpPr txBox="1"/>
          <p:nvPr/>
        </p:nvSpPr>
        <p:spPr>
          <a:xfrm>
            <a:off x="10881360" y="6473952"/>
            <a:ext cx="731520" cy="228600"/>
          </a:xfrm>
          <a:prstGeom prst="rect">
            <a:avLst/>
          </a:prstGeom>
          <a:noFill/>
        </p:spPr>
        <p:txBody>
          <a:bodyPr wrap="none">
            <a:spAutoFit/>
          </a:bodyPr>
          <a:lstStyle/>
          <a:p>
            <a:pPr algn="r">
              <a:defRPr sz="900">
                <a:solidFill>
                  <a:srgbClr val="828C96"/>
                </a:solidFill>
              </a:defRPr>
            </a:pPr>
            <a:r>
              <a:t>4</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46304"/>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02920" y="347472"/>
            <a:ext cx="11155680" cy="594360"/>
          </a:xfrm>
          <a:prstGeom prst="rect">
            <a:avLst/>
          </a:prstGeom>
          <a:noFill/>
        </p:spPr>
        <p:txBody>
          <a:bodyPr wrap="none">
            <a:spAutoFit/>
          </a:bodyPr>
          <a:lstStyle/>
          <a:p>
            <a:pPr>
              <a:defRPr sz="2800" b="1">
                <a:solidFill>
                  <a:srgbClr val="192D46"/>
                </a:solidFill>
                <a:latin typeface="Aptos Display"/>
              </a:defRPr>
            </a:pPr>
            <a:r>
              <a:t>SCENARIO 1 | “Mom Says He Needs a 504.”</a:t>
            </a:r>
          </a:p>
        </p:txBody>
      </p:sp>
      <p:sp>
        <p:nvSpPr>
          <p:cNvPr id="5" name="Rounded Rectangle 4"/>
          <p:cNvSpPr/>
          <p:nvPr/>
        </p:nvSpPr>
        <p:spPr>
          <a:xfrm>
            <a:off x="594360" y="1417320"/>
            <a:ext cx="10972800" cy="233172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594360" y="1417320"/>
            <a:ext cx="73152" cy="2331720"/>
          </a:xfrm>
          <a:prstGeom prst="rect">
            <a:avLst/>
          </a:prstGeom>
          <a:solidFill>
            <a:srgbClr val="CF67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795528" y="1563624"/>
            <a:ext cx="10607040" cy="365760"/>
          </a:xfrm>
          <a:prstGeom prst="rect">
            <a:avLst/>
          </a:prstGeom>
          <a:noFill/>
        </p:spPr>
        <p:txBody>
          <a:bodyPr wrap="square">
            <a:spAutoFit/>
          </a:bodyPr>
          <a:lstStyle/>
          <a:p>
            <a:pPr algn="l">
              <a:defRPr sz="1800" b="1">
                <a:solidFill>
                  <a:srgbClr val="192D46"/>
                </a:solidFill>
                <a:latin typeface="Aptos"/>
              </a:defRPr>
            </a:pPr>
            <a:r>
              <a:t>CASE FILE 01</a:t>
            </a:r>
          </a:p>
        </p:txBody>
      </p:sp>
      <p:sp>
        <p:nvSpPr>
          <p:cNvPr id="8" name="TextBox 7"/>
          <p:cNvSpPr txBox="1"/>
          <p:nvPr/>
        </p:nvSpPr>
        <p:spPr>
          <a:xfrm>
            <a:off x="795528" y="1984248"/>
            <a:ext cx="10588752" cy="1645919"/>
          </a:xfrm>
          <a:prstGeom prst="rect">
            <a:avLst/>
          </a:prstGeom>
          <a:noFill/>
        </p:spPr>
        <p:txBody>
          <a:bodyPr wrap="square">
            <a:spAutoFit/>
          </a:bodyPr>
          <a:lstStyle/>
          <a:p>
            <a:pPr algn="l">
              <a:defRPr sz="1500" b="0">
                <a:solidFill>
                  <a:srgbClr val="2F3943"/>
                </a:solidFill>
                <a:latin typeface="Aptos"/>
              </a:defRPr>
            </a:pPr>
            <a:r>
              <a:t>A 7th-grade student has ADHD and is struggling with missing assignments and attention. His mother emails: “I want a 504 immediately.” The school has no current 504 plan.</a:t>
            </a:r>
          </a:p>
        </p:txBody>
      </p:sp>
      <p:sp>
        <p:nvSpPr>
          <p:cNvPr id="9" name="Rounded Rectangle 8"/>
          <p:cNvSpPr/>
          <p:nvPr/>
        </p:nvSpPr>
        <p:spPr>
          <a:xfrm>
            <a:off x="594360" y="3959352"/>
            <a:ext cx="7040880" cy="1097280"/>
          </a:xfrm>
          <a:prstGeom prst="roundRect">
            <a:avLst/>
          </a:prstGeom>
          <a:solidFill>
            <a:srgbClr val="F5F7F9"/>
          </a:solidFill>
          <a:ln>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822960" y="4114800"/>
            <a:ext cx="1828800" cy="274320"/>
          </a:xfrm>
          <a:prstGeom prst="rect">
            <a:avLst/>
          </a:prstGeom>
          <a:noFill/>
        </p:spPr>
        <p:txBody>
          <a:bodyPr wrap="square">
            <a:spAutoFit/>
          </a:bodyPr>
          <a:lstStyle/>
          <a:p>
            <a:pPr algn="l">
              <a:defRPr sz="1100" b="1">
                <a:solidFill>
                  <a:srgbClr val="CF675B"/>
                </a:solidFill>
                <a:latin typeface="Aptos"/>
              </a:defRPr>
            </a:pPr>
            <a:r>
              <a:t>TEAM QUESTION</a:t>
            </a:r>
          </a:p>
        </p:txBody>
      </p:sp>
      <p:sp>
        <p:nvSpPr>
          <p:cNvPr id="11" name="TextBox 10"/>
          <p:cNvSpPr txBox="1"/>
          <p:nvPr/>
        </p:nvSpPr>
        <p:spPr>
          <a:xfrm>
            <a:off x="822960" y="4416552"/>
            <a:ext cx="6583680" cy="457200"/>
          </a:xfrm>
          <a:prstGeom prst="rect">
            <a:avLst/>
          </a:prstGeom>
          <a:noFill/>
        </p:spPr>
        <p:txBody>
          <a:bodyPr wrap="square">
            <a:spAutoFit/>
          </a:bodyPr>
          <a:lstStyle/>
          <a:p>
            <a:pPr algn="l">
              <a:defRPr sz="1700" b="1">
                <a:solidFill>
                  <a:srgbClr val="192D46"/>
                </a:solidFill>
                <a:latin typeface="Aptos"/>
              </a:defRPr>
            </a:pPr>
            <a:r>
              <a:t>What should happen FIRST?</a:t>
            </a:r>
            <a:br/>
            <a:r>
              <a:t>A. Create a 504 plan  •  B. Require failure  •  C. Begin the appropriate referral/evaluation process  •  D. Close the referral after one accommodation</a:t>
            </a:r>
          </a:p>
        </p:txBody>
      </p:sp>
      <p:sp>
        <p:nvSpPr>
          <p:cNvPr id="12" name="Rounded Rectangle 11"/>
          <p:cNvSpPr/>
          <p:nvPr/>
        </p:nvSpPr>
        <p:spPr>
          <a:xfrm>
            <a:off x="7863840" y="3959352"/>
            <a:ext cx="3703320" cy="1097280"/>
          </a:xfrm>
          <a:prstGeom prst="roundRect">
            <a:avLst/>
          </a:prstGeom>
          <a:solidFill>
            <a:srgbClr val="EAF5EF"/>
          </a:solidFill>
          <a:ln>
            <a:solidFill>
              <a:srgbClr val="45895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8092440" y="4114800"/>
            <a:ext cx="1371600" cy="274320"/>
          </a:xfrm>
          <a:prstGeom prst="rect">
            <a:avLst/>
          </a:prstGeom>
          <a:noFill/>
        </p:spPr>
        <p:txBody>
          <a:bodyPr wrap="square">
            <a:spAutoFit/>
          </a:bodyPr>
          <a:lstStyle/>
          <a:p>
            <a:pPr algn="l">
              <a:defRPr sz="1100" b="1">
                <a:solidFill>
                  <a:srgbClr val="45895B"/>
                </a:solidFill>
                <a:latin typeface="Aptos"/>
              </a:defRPr>
            </a:pPr>
            <a:r>
              <a:t>TAKEAWAY</a:t>
            </a:r>
          </a:p>
        </p:txBody>
      </p:sp>
      <p:sp>
        <p:nvSpPr>
          <p:cNvPr id="14" name="TextBox 13"/>
          <p:cNvSpPr txBox="1"/>
          <p:nvPr/>
        </p:nvSpPr>
        <p:spPr>
          <a:xfrm>
            <a:off x="8092440" y="4416552"/>
            <a:ext cx="3200400" cy="457200"/>
          </a:xfrm>
          <a:prstGeom prst="rect">
            <a:avLst/>
          </a:prstGeom>
          <a:noFill/>
        </p:spPr>
        <p:txBody>
          <a:bodyPr wrap="square">
            <a:spAutoFit/>
          </a:bodyPr>
          <a:lstStyle/>
          <a:p>
            <a:pPr algn="l">
              <a:defRPr sz="1500" b="1">
                <a:solidFill>
                  <a:srgbClr val="2F3943"/>
                </a:solidFill>
                <a:latin typeface="Aptos"/>
              </a:defRPr>
            </a:pPr>
            <a:r>
              <a:t>C. Begin the appropriate referral/evaluation process.</a:t>
            </a:r>
          </a:p>
        </p:txBody>
      </p:sp>
      <p:sp>
        <p:nvSpPr>
          <p:cNvPr id="15" name="TextBox 14"/>
          <p:cNvSpPr txBox="1"/>
          <p:nvPr/>
        </p:nvSpPr>
        <p:spPr>
          <a:xfrm>
            <a:off x="914400" y="5989320"/>
            <a:ext cx="10241280" cy="411480"/>
          </a:xfrm>
          <a:prstGeom prst="rect">
            <a:avLst/>
          </a:prstGeom>
          <a:noFill/>
        </p:spPr>
        <p:txBody>
          <a:bodyPr wrap="square">
            <a:spAutoFit/>
          </a:bodyPr>
          <a:lstStyle/>
          <a:p>
            <a:pPr algn="ctr">
              <a:defRPr sz="1400" b="1">
                <a:solidFill>
                  <a:srgbClr val="237E7D"/>
                </a:solidFill>
                <a:latin typeface="Aptos"/>
              </a:defRPr>
            </a:pPr>
            <a:r>
              <a:t>Diagnosis ≠ automatic eligibility. Also, a student does not have to fail before the school considers evaluation.</a:t>
            </a:r>
          </a:p>
        </p:txBody>
      </p:sp>
      <p:sp>
        <p:nvSpPr>
          <p:cNvPr id="16" name="TextBox 15"/>
          <p:cNvSpPr txBox="1"/>
          <p:nvPr/>
        </p:nvSpPr>
        <p:spPr>
          <a:xfrm>
            <a:off x="10881360" y="6473952"/>
            <a:ext cx="731520" cy="228600"/>
          </a:xfrm>
          <a:prstGeom prst="rect">
            <a:avLst/>
          </a:prstGeom>
          <a:noFill/>
        </p:spPr>
        <p:txBody>
          <a:bodyPr wrap="none">
            <a:spAutoFit/>
          </a:bodyPr>
          <a:lstStyle/>
          <a:p>
            <a:pPr algn="r">
              <a:defRPr sz="900">
                <a:solidFill>
                  <a:srgbClr val="828C96"/>
                </a:solidFill>
              </a:defRPr>
            </a:pPr>
            <a:r>
              <a:t>5</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46304"/>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02920" y="347472"/>
            <a:ext cx="11155680" cy="594360"/>
          </a:xfrm>
          <a:prstGeom prst="rect">
            <a:avLst/>
          </a:prstGeom>
          <a:noFill/>
        </p:spPr>
        <p:txBody>
          <a:bodyPr wrap="none">
            <a:spAutoFit/>
          </a:bodyPr>
          <a:lstStyle/>
          <a:p>
            <a:pPr>
              <a:defRPr sz="2800" b="1">
                <a:solidFill>
                  <a:srgbClr val="192D46"/>
                </a:solidFill>
                <a:latin typeface="Aptos Display"/>
              </a:defRPr>
            </a:pPr>
            <a:r>
              <a:t>SCENARIO 1 | Dig Deeper</a:t>
            </a:r>
          </a:p>
        </p:txBody>
      </p:sp>
      <p:sp>
        <p:nvSpPr>
          <p:cNvPr id="5" name="TextBox 4"/>
          <p:cNvSpPr txBox="1"/>
          <p:nvPr/>
        </p:nvSpPr>
        <p:spPr>
          <a:xfrm>
            <a:off x="530352" y="932688"/>
            <a:ext cx="10789920" cy="411480"/>
          </a:xfrm>
          <a:prstGeom prst="rect">
            <a:avLst/>
          </a:prstGeom>
          <a:noFill/>
        </p:spPr>
        <p:txBody>
          <a:bodyPr wrap="none">
            <a:spAutoFit/>
          </a:bodyPr>
          <a:lstStyle/>
          <a:p>
            <a:pPr>
              <a:defRPr sz="1300">
                <a:solidFill>
                  <a:srgbClr val="2F3943"/>
                </a:solidFill>
                <a:latin typeface="Aptos"/>
              </a:defRPr>
            </a:pPr>
            <a:r>
              <a:t>Move from the label to the functional impact.</a:t>
            </a:r>
          </a:p>
        </p:txBody>
      </p:sp>
      <p:sp>
        <p:nvSpPr>
          <p:cNvPr id="6" name="TextBox 5"/>
          <p:cNvSpPr txBox="1"/>
          <p:nvPr/>
        </p:nvSpPr>
        <p:spPr>
          <a:xfrm>
            <a:off x="777240" y="1508760"/>
            <a:ext cx="4480560" cy="640080"/>
          </a:xfrm>
          <a:prstGeom prst="rect">
            <a:avLst/>
          </a:prstGeom>
          <a:noFill/>
        </p:spPr>
        <p:txBody>
          <a:bodyPr wrap="square">
            <a:spAutoFit/>
          </a:bodyPr>
          <a:lstStyle/>
          <a:p>
            <a:pPr algn="ctr">
              <a:defRPr sz="2300" b="1">
                <a:solidFill>
                  <a:srgbClr val="CF675B"/>
                </a:solidFill>
                <a:latin typeface="Aptos"/>
              </a:defRPr>
            </a:pPr>
            <a:r>
              <a:t>“Student has ADHD.”</a:t>
            </a:r>
          </a:p>
        </p:txBody>
      </p:sp>
      <p:cxnSp>
        <p:nvCxnSpPr>
          <p:cNvPr id="7" name="Connector 6"/>
          <p:cNvCxnSpPr/>
          <p:nvPr/>
        </p:nvCxnSpPr>
        <p:spPr>
          <a:xfrm>
            <a:off x="5257800" y="1828800"/>
            <a:ext cx="1234440" cy="0"/>
          </a:xfrm>
          <a:prstGeom prst="line">
            <a:avLst/>
          </a:prstGeom>
          <a:ln w="38100">
            <a:solidFill>
              <a:srgbClr val="237E7D"/>
            </a:solidFill>
          </a:ln>
        </p:spPr>
        <p:style>
          <a:lnRef idx="2">
            <a:schemeClr val="accent1"/>
          </a:lnRef>
          <a:fillRef idx="0">
            <a:schemeClr val="accent1"/>
          </a:fillRef>
          <a:effectRef idx="1">
            <a:schemeClr val="accent1"/>
          </a:effectRef>
          <a:fontRef idx="minor">
            <a:schemeClr val="tx1"/>
          </a:fontRef>
        </p:style>
      </p:cxnSp>
      <p:sp>
        <p:nvSpPr>
          <p:cNvPr id="8" name="TextBox 7"/>
          <p:cNvSpPr txBox="1"/>
          <p:nvPr/>
        </p:nvSpPr>
        <p:spPr>
          <a:xfrm>
            <a:off x="6583680" y="1417320"/>
            <a:ext cx="4480560" cy="822960"/>
          </a:xfrm>
          <a:prstGeom prst="rect">
            <a:avLst/>
          </a:prstGeom>
          <a:noFill/>
        </p:spPr>
        <p:txBody>
          <a:bodyPr wrap="square">
            <a:spAutoFit/>
          </a:bodyPr>
          <a:lstStyle/>
          <a:p>
            <a:pPr algn="ctr">
              <a:defRPr sz="2300" b="1">
                <a:solidFill>
                  <a:srgbClr val="192D46"/>
                </a:solidFill>
                <a:latin typeface="Aptos"/>
              </a:defRPr>
            </a:pPr>
            <a:r>
              <a:t>What does the disability</a:t>
            </a:r>
            <a:br/>
            <a:r>
              <a:t>DO at school?</a:t>
            </a:r>
          </a:p>
        </p:txBody>
      </p:sp>
      <p:sp>
        <p:nvSpPr>
          <p:cNvPr id="9" name="Rounded Rectangle 8"/>
          <p:cNvSpPr/>
          <p:nvPr/>
        </p:nvSpPr>
        <p:spPr>
          <a:xfrm>
            <a:off x="731520" y="2834640"/>
            <a:ext cx="3383280" cy="77724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Rectangle 9"/>
          <p:cNvSpPr/>
          <p:nvPr/>
        </p:nvSpPr>
        <p:spPr>
          <a:xfrm>
            <a:off x="731520" y="2834640"/>
            <a:ext cx="73152" cy="777240"/>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932688" y="2980944"/>
            <a:ext cx="3017520" cy="365760"/>
          </a:xfrm>
          <a:prstGeom prst="rect">
            <a:avLst/>
          </a:prstGeom>
          <a:noFill/>
        </p:spPr>
        <p:txBody>
          <a:bodyPr wrap="square">
            <a:spAutoFit/>
          </a:bodyPr>
          <a:lstStyle/>
          <a:p>
            <a:pPr algn="l">
              <a:defRPr sz="1400" b="1">
                <a:solidFill>
                  <a:srgbClr val="192D46"/>
                </a:solidFill>
                <a:latin typeface="Aptos"/>
              </a:defRPr>
            </a:pPr>
            <a:r>
              <a:t>Sustained attention</a:t>
            </a:r>
          </a:p>
        </p:txBody>
      </p:sp>
      <p:sp>
        <p:nvSpPr>
          <p:cNvPr id="12" name="Rounded Rectangle 11"/>
          <p:cNvSpPr/>
          <p:nvPr/>
        </p:nvSpPr>
        <p:spPr>
          <a:xfrm>
            <a:off x="4526280" y="2834640"/>
            <a:ext cx="3383280" cy="77724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Rectangle 12"/>
          <p:cNvSpPr/>
          <p:nvPr/>
        </p:nvSpPr>
        <p:spPr>
          <a:xfrm>
            <a:off x="4526280" y="2834640"/>
            <a:ext cx="73152" cy="777240"/>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TextBox 13"/>
          <p:cNvSpPr txBox="1"/>
          <p:nvPr/>
        </p:nvSpPr>
        <p:spPr>
          <a:xfrm>
            <a:off x="4727448" y="2980944"/>
            <a:ext cx="3017520" cy="365760"/>
          </a:xfrm>
          <a:prstGeom prst="rect">
            <a:avLst/>
          </a:prstGeom>
          <a:noFill/>
        </p:spPr>
        <p:txBody>
          <a:bodyPr wrap="square">
            <a:spAutoFit/>
          </a:bodyPr>
          <a:lstStyle/>
          <a:p>
            <a:pPr algn="l">
              <a:defRPr sz="1400" b="1">
                <a:solidFill>
                  <a:srgbClr val="192D46"/>
                </a:solidFill>
                <a:latin typeface="Aptos"/>
              </a:defRPr>
            </a:pPr>
            <a:r>
              <a:t>Task initiation</a:t>
            </a:r>
          </a:p>
        </p:txBody>
      </p:sp>
      <p:sp>
        <p:nvSpPr>
          <p:cNvPr id="15" name="Rounded Rectangle 14"/>
          <p:cNvSpPr/>
          <p:nvPr/>
        </p:nvSpPr>
        <p:spPr>
          <a:xfrm>
            <a:off x="8321040" y="2834640"/>
            <a:ext cx="3383280" cy="77724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Rectangle 15"/>
          <p:cNvSpPr/>
          <p:nvPr/>
        </p:nvSpPr>
        <p:spPr>
          <a:xfrm>
            <a:off x="8321040" y="2834640"/>
            <a:ext cx="73152" cy="777240"/>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TextBox 16"/>
          <p:cNvSpPr txBox="1"/>
          <p:nvPr/>
        </p:nvSpPr>
        <p:spPr>
          <a:xfrm>
            <a:off x="8522208" y="2980944"/>
            <a:ext cx="3017520" cy="365760"/>
          </a:xfrm>
          <a:prstGeom prst="rect">
            <a:avLst/>
          </a:prstGeom>
          <a:noFill/>
        </p:spPr>
        <p:txBody>
          <a:bodyPr wrap="square">
            <a:spAutoFit/>
          </a:bodyPr>
          <a:lstStyle/>
          <a:p>
            <a:pPr algn="l">
              <a:defRPr sz="1400" b="1">
                <a:solidFill>
                  <a:srgbClr val="192D46"/>
                </a:solidFill>
                <a:latin typeface="Aptos"/>
              </a:defRPr>
            </a:pPr>
            <a:r>
              <a:t>Organization</a:t>
            </a:r>
          </a:p>
        </p:txBody>
      </p:sp>
      <p:sp>
        <p:nvSpPr>
          <p:cNvPr id="18" name="Rounded Rectangle 17"/>
          <p:cNvSpPr/>
          <p:nvPr/>
        </p:nvSpPr>
        <p:spPr>
          <a:xfrm>
            <a:off x="731520" y="3886200"/>
            <a:ext cx="3383280" cy="77724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Rectangle 18"/>
          <p:cNvSpPr/>
          <p:nvPr/>
        </p:nvSpPr>
        <p:spPr>
          <a:xfrm>
            <a:off x="731520" y="3886200"/>
            <a:ext cx="73152" cy="777240"/>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p:cNvSpPr txBox="1"/>
          <p:nvPr/>
        </p:nvSpPr>
        <p:spPr>
          <a:xfrm>
            <a:off x="932688" y="4032504"/>
            <a:ext cx="3017520" cy="365760"/>
          </a:xfrm>
          <a:prstGeom prst="rect">
            <a:avLst/>
          </a:prstGeom>
          <a:noFill/>
        </p:spPr>
        <p:txBody>
          <a:bodyPr wrap="square">
            <a:spAutoFit/>
          </a:bodyPr>
          <a:lstStyle/>
          <a:p>
            <a:pPr algn="l">
              <a:defRPr sz="1400" b="1">
                <a:solidFill>
                  <a:srgbClr val="192D46"/>
                </a:solidFill>
                <a:latin typeface="Aptos"/>
              </a:defRPr>
            </a:pPr>
            <a:r>
              <a:t>Impulsivity</a:t>
            </a:r>
          </a:p>
        </p:txBody>
      </p:sp>
      <p:sp>
        <p:nvSpPr>
          <p:cNvPr id="21" name="Rounded Rectangle 20"/>
          <p:cNvSpPr/>
          <p:nvPr/>
        </p:nvSpPr>
        <p:spPr>
          <a:xfrm>
            <a:off x="4526280" y="3886200"/>
            <a:ext cx="3383280" cy="77724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Rectangle 21"/>
          <p:cNvSpPr/>
          <p:nvPr/>
        </p:nvSpPr>
        <p:spPr>
          <a:xfrm>
            <a:off x="4526280" y="3886200"/>
            <a:ext cx="73152" cy="777240"/>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3" name="TextBox 22"/>
          <p:cNvSpPr txBox="1"/>
          <p:nvPr/>
        </p:nvSpPr>
        <p:spPr>
          <a:xfrm>
            <a:off x="4727448" y="4032504"/>
            <a:ext cx="3017520" cy="365760"/>
          </a:xfrm>
          <a:prstGeom prst="rect">
            <a:avLst/>
          </a:prstGeom>
          <a:noFill/>
        </p:spPr>
        <p:txBody>
          <a:bodyPr wrap="square">
            <a:spAutoFit/>
          </a:bodyPr>
          <a:lstStyle/>
          <a:p>
            <a:pPr algn="l">
              <a:defRPr sz="1400" b="1">
                <a:solidFill>
                  <a:srgbClr val="192D46"/>
                </a:solidFill>
                <a:latin typeface="Aptos"/>
              </a:defRPr>
            </a:pPr>
            <a:r>
              <a:t>Emotional regulation</a:t>
            </a:r>
          </a:p>
        </p:txBody>
      </p:sp>
      <p:sp>
        <p:nvSpPr>
          <p:cNvPr id="24" name="Rounded Rectangle 23"/>
          <p:cNvSpPr/>
          <p:nvPr/>
        </p:nvSpPr>
        <p:spPr>
          <a:xfrm>
            <a:off x="8321040" y="3886200"/>
            <a:ext cx="3383280" cy="77724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5" name="Rectangle 24"/>
          <p:cNvSpPr/>
          <p:nvPr/>
        </p:nvSpPr>
        <p:spPr>
          <a:xfrm>
            <a:off x="8321040" y="3886200"/>
            <a:ext cx="73152" cy="777240"/>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6" name="TextBox 25"/>
          <p:cNvSpPr txBox="1"/>
          <p:nvPr/>
        </p:nvSpPr>
        <p:spPr>
          <a:xfrm>
            <a:off x="8522208" y="4032504"/>
            <a:ext cx="3017520" cy="365760"/>
          </a:xfrm>
          <a:prstGeom prst="rect">
            <a:avLst/>
          </a:prstGeom>
          <a:noFill/>
        </p:spPr>
        <p:txBody>
          <a:bodyPr wrap="square">
            <a:spAutoFit/>
          </a:bodyPr>
          <a:lstStyle/>
          <a:p>
            <a:pPr algn="l">
              <a:defRPr sz="1400" b="1">
                <a:solidFill>
                  <a:srgbClr val="192D46"/>
                </a:solidFill>
                <a:latin typeface="Aptos"/>
              </a:defRPr>
            </a:pPr>
            <a:r>
              <a:t>Testing / performance</a:t>
            </a:r>
          </a:p>
        </p:txBody>
      </p:sp>
      <p:sp>
        <p:nvSpPr>
          <p:cNvPr id="27" name="TextBox 26"/>
          <p:cNvSpPr txBox="1"/>
          <p:nvPr/>
        </p:nvSpPr>
        <p:spPr>
          <a:xfrm>
            <a:off x="914400" y="5715000"/>
            <a:ext cx="10241280" cy="502920"/>
          </a:xfrm>
          <a:prstGeom prst="rect">
            <a:avLst/>
          </a:prstGeom>
          <a:noFill/>
        </p:spPr>
        <p:txBody>
          <a:bodyPr wrap="square">
            <a:spAutoFit/>
          </a:bodyPr>
          <a:lstStyle/>
          <a:p>
            <a:pPr algn="ctr">
              <a:defRPr sz="1500" b="1">
                <a:solidFill>
                  <a:srgbClr val="2F3943"/>
                </a:solidFill>
                <a:latin typeface="Aptos"/>
              </a:defRPr>
            </a:pPr>
            <a:r>
              <a:t>Mental-health contribution: translate symptoms into observable, school-based functional information.</a:t>
            </a:r>
          </a:p>
        </p:txBody>
      </p:sp>
      <p:sp>
        <p:nvSpPr>
          <p:cNvPr id="28" name="TextBox 27"/>
          <p:cNvSpPr txBox="1"/>
          <p:nvPr/>
        </p:nvSpPr>
        <p:spPr>
          <a:xfrm>
            <a:off x="10881360" y="6473952"/>
            <a:ext cx="731520" cy="228600"/>
          </a:xfrm>
          <a:prstGeom prst="rect">
            <a:avLst/>
          </a:prstGeom>
          <a:noFill/>
        </p:spPr>
        <p:txBody>
          <a:bodyPr wrap="none">
            <a:spAutoFit/>
          </a:bodyPr>
          <a:lstStyle/>
          <a:p>
            <a:pPr algn="r">
              <a:defRPr sz="900">
                <a:solidFill>
                  <a:srgbClr val="828C96"/>
                </a:solidFill>
              </a:defRPr>
            </a:pPr>
            <a:r>
              <a:t>6</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46304"/>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02920" y="347472"/>
            <a:ext cx="11155680" cy="594360"/>
          </a:xfrm>
          <a:prstGeom prst="rect">
            <a:avLst/>
          </a:prstGeom>
          <a:noFill/>
        </p:spPr>
        <p:txBody>
          <a:bodyPr wrap="none">
            <a:spAutoFit/>
          </a:bodyPr>
          <a:lstStyle/>
          <a:p>
            <a:pPr>
              <a:defRPr sz="2800" b="1">
                <a:solidFill>
                  <a:srgbClr val="192D46"/>
                </a:solidFill>
                <a:latin typeface="Aptos Display"/>
              </a:defRPr>
            </a:pPr>
            <a:r>
              <a:t>SCENARIO 2 | “She Has Anxiety. Isn't That Automatically a 504?”</a:t>
            </a:r>
          </a:p>
        </p:txBody>
      </p:sp>
      <p:sp>
        <p:nvSpPr>
          <p:cNvPr id="5" name="Rounded Rectangle 4"/>
          <p:cNvSpPr/>
          <p:nvPr/>
        </p:nvSpPr>
        <p:spPr>
          <a:xfrm>
            <a:off x="594360" y="1417320"/>
            <a:ext cx="10972800" cy="233172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594360" y="1417320"/>
            <a:ext cx="73152" cy="2331720"/>
          </a:xfrm>
          <a:prstGeom prst="rect">
            <a:avLst/>
          </a:prstGeom>
          <a:solidFill>
            <a:srgbClr val="CF67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795528" y="1563624"/>
            <a:ext cx="10607040" cy="365760"/>
          </a:xfrm>
          <a:prstGeom prst="rect">
            <a:avLst/>
          </a:prstGeom>
          <a:noFill/>
        </p:spPr>
        <p:txBody>
          <a:bodyPr wrap="square">
            <a:spAutoFit/>
          </a:bodyPr>
          <a:lstStyle/>
          <a:p>
            <a:pPr algn="l">
              <a:defRPr sz="1800" b="1">
                <a:solidFill>
                  <a:srgbClr val="192D46"/>
                </a:solidFill>
                <a:latin typeface="Aptos"/>
              </a:defRPr>
            </a:pPr>
            <a:r>
              <a:t>CASE FILE 02</a:t>
            </a:r>
          </a:p>
        </p:txBody>
      </p:sp>
      <p:sp>
        <p:nvSpPr>
          <p:cNvPr id="8" name="TextBox 7"/>
          <p:cNvSpPr txBox="1"/>
          <p:nvPr/>
        </p:nvSpPr>
        <p:spPr>
          <a:xfrm>
            <a:off x="795528" y="1984248"/>
            <a:ext cx="10588752" cy="1645919"/>
          </a:xfrm>
          <a:prstGeom prst="rect">
            <a:avLst/>
          </a:prstGeom>
          <a:noFill/>
        </p:spPr>
        <p:txBody>
          <a:bodyPr wrap="square">
            <a:spAutoFit/>
          </a:bodyPr>
          <a:lstStyle/>
          <a:p>
            <a:pPr algn="l">
              <a:defRPr sz="1500" b="0">
                <a:solidFill>
                  <a:srgbClr val="2F3943"/>
                </a:solidFill>
                <a:latin typeface="Aptos"/>
              </a:defRPr>
            </a:pPr>
            <a:r>
              <a:t>A 10th-grade student has a diagnosis of generalized anxiety disorder. She reports worry, poor sleep, and occasional panic symptoms. Grades and attendance remain strong, teachers report minimal school impact, and she participates appropriately.</a:t>
            </a:r>
          </a:p>
        </p:txBody>
      </p:sp>
      <p:sp>
        <p:nvSpPr>
          <p:cNvPr id="9" name="Rounded Rectangle 8"/>
          <p:cNvSpPr/>
          <p:nvPr/>
        </p:nvSpPr>
        <p:spPr>
          <a:xfrm>
            <a:off x="594360" y="3959352"/>
            <a:ext cx="7040880" cy="1097280"/>
          </a:xfrm>
          <a:prstGeom prst="roundRect">
            <a:avLst/>
          </a:prstGeom>
          <a:solidFill>
            <a:srgbClr val="F5F7F9"/>
          </a:solidFill>
          <a:ln>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822960" y="4114800"/>
            <a:ext cx="1828800" cy="274320"/>
          </a:xfrm>
          <a:prstGeom prst="rect">
            <a:avLst/>
          </a:prstGeom>
          <a:noFill/>
        </p:spPr>
        <p:txBody>
          <a:bodyPr wrap="square">
            <a:spAutoFit/>
          </a:bodyPr>
          <a:lstStyle/>
          <a:p>
            <a:pPr algn="l">
              <a:defRPr sz="1100" b="1">
                <a:solidFill>
                  <a:srgbClr val="CF675B"/>
                </a:solidFill>
                <a:latin typeface="Aptos"/>
              </a:defRPr>
            </a:pPr>
            <a:r>
              <a:t>TEAM QUESTION</a:t>
            </a:r>
          </a:p>
        </p:txBody>
      </p:sp>
      <p:sp>
        <p:nvSpPr>
          <p:cNvPr id="11" name="TextBox 10"/>
          <p:cNvSpPr txBox="1"/>
          <p:nvPr/>
        </p:nvSpPr>
        <p:spPr>
          <a:xfrm>
            <a:off x="822960" y="4416552"/>
            <a:ext cx="6583680" cy="457200"/>
          </a:xfrm>
          <a:prstGeom prst="rect">
            <a:avLst/>
          </a:prstGeom>
          <a:noFill/>
        </p:spPr>
        <p:txBody>
          <a:bodyPr wrap="square">
            <a:spAutoFit/>
          </a:bodyPr>
          <a:lstStyle/>
          <a:p>
            <a:pPr algn="l">
              <a:defRPr sz="1700" b="1">
                <a:solidFill>
                  <a:srgbClr val="192D46"/>
                </a:solidFill>
                <a:latin typeface="Aptos"/>
              </a:defRPr>
            </a:pPr>
            <a:r>
              <a:t>Does the diagnosis automatically establish Section 504 eligibility?</a:t>
            </a:r>
          </a:p>
        </p:txBody>
      </p:sp>
      <p:sp>
        <p:nvSpPr>
          <p:cNvPr id="12" name="Rounded Rectangle 11"/>
          <p:cNvSpPr/>
          <p:nvPr/>
        </p:nvSpPr>
        <p:spPr>
          <a:xfrm>
            <a:off x="7863840" y="3959352"/>
            <a:ext cx="3703320" cy="1097280"/>
          </a:xfrm>
          <a:prstGeom prst="roundRect">
            <a:avLst/>
          </a:prstGeom>
          <a:solidFill>
            <a:srgbClr val="EAF5EF"/>
          </a:solidFill>
          <a:ln>
            <a:solidFill>
              <a:srgbClr val="45895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8092440" y="4114800"/>
            <a:ext cx="1371600" cy="274320"/>
          </a:xfrm>
          <a:prstGeom prst="rect">
            <a:avLst/>
          </a:prstGeom>
          <a:noFill/>
        </p:spPr>
        <p:txBody>
          <a:bodyPr wrap="square">
            <a:spAutoFit/>
          </a:bodyPr>
          <a:lstStyle/>
          <a:p>
            <a:pPr algn="l">
              <a:defRPr sz="1100" b="1">
                <a:solidFill>
                  <a:srgbClr val="45895B"/>
                </a:solidFill>
                <a:latin typeface="Aptos"/>
              </a:defRPr>
            </a:pPr>
            <a:r>
              <a:t>TAKEAWAY</a:t>
            </a:r>
          </a:p>
        </p:txBody>
      </p:sp>
      <p:sp>
        <p:nvSpPr>
          <p:cNvPr id="14" name="TextBox 13"/>
          <p:cNvSpPr txBox="1"/>
          <p:nvPr/>
        </p:nvSpPr>
        <p:spPr>
          <a:xfrm>
            <a:off x="8092440" y="4416552"/>
            <a:ext cx="3200400" cy="457200"/>
          </a:xfrm>
          <a:prstGeom prst="rect">
            <a:avLst/>
          </a:prstGeom>
          <a:noFill/>
        </p:spPr>
        <p:txBody>
          <a:bodyPr wrap="square">
            <a:spAutoFit/>
          </a:bodyPr>
          <a:lstStyle/>
          <a:p>
            <a:pPr algn="l">
              <a:defRPr sz="1500" b="1">
                <a:solidFill>
                  <a:srgbClr val="2F3943"/>
                </a:solidFill>
                <a:latin typeface="Aptos"/>
              </a:defRPr>
            </a:pPr>
            <a:r>
              <a:t>No. The team must evaluate the disability and its functional impact on major life activities.</a:t>
            </a:r>
          </a:p>
        </p:txBody>
      </p:sp>
      <p:sp>
        <p:nvSpPr>
          <p:cNvPr id="15" name="TextBox 14"/>
          <p:cNvSpPr txBox="1"/>
          <p:nvPr/>
        </p:nvSpPr>
        <p:spPr>
          <a:xfrm>
            <a:off x="914400" y="5989320"/>
            <a:ext cx="10241280" cy="365760"/>
          </a:xfrm>
          <a:prstGeom prst="rect">
            <a:avLst/>
          </a:prstGeom>
          <a:noFill/>
        </p:spPr>
        <p:txBody>
          <a:bodyPr wrap="square">
            <a:spAutoFit/>
          </a:bodyPr>
          <a:lstStyle/>
          <a:p>
            <a:pPr algn="ctr">
              <a:defRPr sz="1400" b="1">
                <a:solidFill>
                  <a:srgbClr val="237E7D"/>
                </a:solidFill>
                <a:latin typeface="Aptos"/>
              </a:defRPr>
            </a:pPr>
            <a:r>
              <a:t>Think: impairment → major life activity → substantial limitation → educational need.</a:t>
            </a:r>
          </a:p>
        </p:txBody>
      </p:sp>
      <p:sp>
        <p:nvSpPr>
          <p:cNvPr id="16" name="TextBox 15"/>
          <p:cNvSpPr txBox="1"/>
          <p:nvPr/>
        </p:nvSpPr>
        <p:spPr>
          <a:xfrm>
            <a:off x="10881360" y="6473952"/>
            <a:ext cx="731520" cy="228600"/>
          </a:xfrm>
          <a:prstGeom prst="rect">
            <a:avLst/>
          </a:prstGeom>
          <a:noFill/>
        </p:spPr>
        <p:txBody>
          <a:bodyPr wrap="none">
            <a:spAutoFit/>
          </a:bodyPr>
          <a:lstStyle/>
          <a:p>
            <a:pPr algn="r">
              <a:defRPr sz="900">
                <a:solidFill>
                  <a:srgbClr val="828C96"/>
                </a:solidFill>
              </a:defRPr>
            </a:pPr>
            <a:r>
              <a:t>7</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46304"/>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02920" y="347472"/>
            <a:ext cx="11155680" cy="594360"/>
          </a:xfrm>
          <a:prstGeom prst="rect">
            <a:avLst/>
          </a:prstGeom>
          <a:noFill/>
        </p:spPr>
        <p:txBody>
          <a:bodyPr wrap="none">
            <a:spAutoFit/>
          </a:bodyPr>
          <a:lstStyle/>
          <a:p>
            <a:pPr>
              <a:defRPr sz="2800" b="1">
                <a:solidFill>
                  <a:srgbClr val="192D46"/>
                </a:solidFill>
                <a:latin typeface="Aptos Display"/>
              </a:defRPr>
            </a:pPr>
            <a:r>
              <a:t>Eligibility: Don't Stop at the Diagnosis</a:t>
            </a:r>
          </a:p>
        </p:txBody>
      </p:sp>
      <p:sp>
        <p:nvSpPr>
          <p:cNvPr id="5" name="Oval 4"/>
          <p:cNvSpPr/>
          <p:nvPr/>
        </p:nvSpPr>
        <p:spPr>
          <a:xfrm>
            <a:off x="502920" y="1508760"/>
            <a:ext cx="658368" cy="658368"/>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502920" y="1686519"/>
            <a:ext cx="658368" cy="263347"/>
          </a:xfrm>
          <a:prstGeom prst="rect">
            <a:avLst/>
          </a:prstGeom>
          <a:noFill/>
        </p:spPr>
        <p:txBody>
          <a:bodyPr wrap="square">
            <a:spAutoFit/>
          </a:bodyPr>
          <a:lstStyle/>
          <a:p>
            <a:pPr algn="ctr">
              <a:defRPr sz="1600" b="1">
                <a:solidFill>
                  <a:srgbClr val="FFFFFF"/>
                </a:solidFill>
                <a:latin typeface="Aptos"/>
              </a:defRPr>
            </a:pPr>
            <a:r>
              <a:t>1</a:t>
            </a:r>
          </a:p>
        </p:txBody>
      </p:sp>
      <p:sp>
        <p:nvSpPr>
          <p:cNvPr id="7" name="TextBox 6"/>
          <p:cNvSpPr txBox="1"/>
          <p:nvPr/>
        </p:nvSpPr>
        <p:spPr>
          <a:xfrm>
            <a:off x="320040" y="2331720"/>
            <a:ext cx="2560320" cy="411480"/>
          </a:xfrm>
          <a:prstGeom prst="rect">
            <a:avLst/>
          </a:prstGeom>
          <a:noFill/>
        </p:spPr>
        <p:txBody>
          <a:bodyPr wrap="square">
            <a:spAutoFit/>
          </a:bodyPr>
          <a:lstStyle/>
          <a:p>
            <a:pPr algn="ctr">
              <a:defRPr sz="1300" b="1">
                <a:solidFill>
                  <a:srgbClr val="192D46"/>
                </a:solidFill>
                <a:latin typeface="Aptos"/>
              </a:defRPr>
            </a:pPr>
            <a:r>
              <a:t>IMPAIRMENT</a:t>
            </a:r>
          </a:p>
        </p:txBody>
      </p:sp>
      <p:sp>
        <p:nvSpPr>
          <p:cNvPr id="8" name="TextBox 7"/>
          <p:cNvSpPr txBox="1"/>
          <p:nvPr/>
        </p:nvSpPr>
        <p:spPr>
          <a:xfrm>
            <a:off x="320040" y="2788920"/>
            <a:ext cx="2560320" cy="914400"/>
          </a:xfrm>
          <a:prstGeom prst="rect">
            <a:avLst/>
          </a:prstGeom>
          <a:noFill/>
        </p:spPr>
        <p:txBody>
          <a:bodyPr wrap="square">
            <a:spAutoFit/>
          </a:bodyPr>
          <a:lstStyle/>
          <a:p>
            <a:pPr algn="ctr">
              <a:defRPr sz="1300" b="0">
                <a:solidFill>
                  <a:srgbClr val="2F3943"/>
                </a:solidFill>
                <a:latin typeface="Aptos"/>
              </a:defRPr>
            </a:pPr>
            <a:r>
              <a:t>What condition or impairment is present?</a:t>
            </a:r>
          </a:p>
        </p:txBody>
      </p:sp>
      <p:cxnSp>
        <p:nvCxnSpPr>
          <p:cNvPr id="9" name="Connector 8"/>
          <p:cNvCxnSpPr/>
          <p:nvPr/>
        </p:nvCxnSpPr>
        <p:spPr>
          <a:xfrm>
            <a:off x="1188720" y="1847088"/>
            <a:ext cx="2057400" cy="0"/>
          </a:xfrm>
          <a:prstGeom prst="line">
            <a:avLst/>
          </a:prstGeom>
          <a:ln w="25400">
            <a:solidFill>
              <a:srgbClr val="E0E7ED"/>
            </a:solidFill>
          </a:ln>
        </p:spPr>
        <p:style>
          <a:lnRef idx="2">
            <a:schemeClr val="accent1"/>
          </a:lnRef>
          <a:fillRef idx="0">
            <a:schemeClr val="accent1"/>
          </a:fillRef>
          <a:effectRef idx="1">
            <a:schemeClr val="accent1"/>
          </a:effectRef>
          <a:fontRef idx="minor">
            <a:schemeClr val="tx1"/>
          </a:fontRef>
        </p:style>
      </p:cxnSp>
      <p:sp>
        <p:nvSpPr>
          <p:cNvPr id="10" name="Oval 9"/>
          <p:cNvSpPr/>
          <p:nvPr/>
        </p:nvSpPr>
        <p:spPr>
          <a:xfrm>
            <a:off x="3410712" y="1508760"/>
            <a:ext cx="658368" cy="658368"/>
          </a:xfrm>
          <a:prstGeom prst="ellipse">
            <a:avLst/>
          </a:prstGeom>
          <a:solidFill>
            <a:srgbClr val="DEA94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3410712" y="1686519"/>
            <a:ext cx="658368" cy="263347"/>
          </a:xfrm>
          <a:prstGeom prst="rect">
            <a:avLst/>
          </a:prstGeom>
          <a:noFill/>
        </p:spPr>
        <p:txBody>
          <a:bodyPr wrap="square">
            <a:spAutoFit/>
          </a:bodyPr>
          <a:lstStyle/>
          <a:p>
            <a:pPr algn="ctr">
              <a:defRPr sz="1600" b="1">
                <a:solidFill>
                  <a:srgbClr val="FFFFFF"/>
                </a:solidFill>
                <a:latin typeface="Aptos"/>
              </a:defRPr>
            </a:pPr>
            <a:r>
              <a:t>2</a:t>
            </a:r>
          </a:p>
        </p:txBody>
      </p:sp>
      <p:sp>
        <p:nvSpPr>
          <p:cNvPr id="12" name="TextBox 11"/>
          <p:cNvSpPr txBox="1"/>
          <p:nvPr/>
        </p:nvSpPr>
        <p:spPr>
          <a:xfrm>
            <a:off x="3227832" y="2331720"/>
            <a:ext cx="2560320" cy="411480"/>
          </a:xfrm>
          <a:prstGeom prst="rect">
            <a:avLst/>
          </a:prstGeom>
          <a:noFill/>
        </p:spPr>
        <p:txBody>
          <a:bodyPr wrap="square">
            <a:spAutoFit/>
          </a:bodyPr>
          <a:lstStyle/>
          <a:p>
            <a:pPr algn="ctr">
              <a:defRPr sz="1300" b="1">
                <a:solidFill>
                  <a:srgbClr val="192D46"/>
                </a:solidFill>
                <a:latin typeface="Aptos"/>
              </a:defRPr>
            </a:pPr>
            <a:r>
              <a:t>MAJOR LIFE ACTIVITY</a:t>
            </a:r>
          </a:p>
        </p:txBody>
      </p:sp>
      <p:sp>
        <p:nvSpPr>
          <p:cNvPr id="13" name="TextBox 12"/>
          <p:cNvSpPr txBox="1"/>
          <p:nvPr/>
        </p:nvSpPr>
        <p:spPr>
          <a:xfrm>
            <a:off x="3227832" y="2788920"/>
            <a:ext cx="2560320" cy="914400"/>
          </a:xfrm>
          <a:prstGeom prst="rect">
            <a:avLst/>
          </a:prstGeom>
          <a:noFill/>
        </p:spPr>
        <p:txBody>
          <a:bodyPr wrap="square">
            <a:spAutoFit/>
          </a:bodyPr>
          <a:lstStyle/>
          <a:p>
            <a:pPr algn="ctr">
              <a:defRPr sz="1300" b="0">
                <a:solidFill>
                  <a:srgbClr val="2F3943"/>
                </a:solidFill>
                <a:latin typeface="Aptos"/>
              </a:defRPr>
            </a:pPr>
            <a:r>
              <a:t>What life activity is affected?</a:t>
            </a:r>
          </a:p>
        </p:txBody>
      </p:sp>
      <p:cxnSp>
        <p:nvCxnSpPr>
          <p:cNvPr id="14" name="Connector 13"/>
          <p:cNvCxnSpPr/>
          <p:nvPr/>
        </p:nvCxnSpPr>
        <p:spPr>
          <a:xfrm>
            <a:off x="4096512" y="1847088"/>
            <a:ext cx="2057400" cy="0"/>
          </a:xfrm>
          <a:prstGeom prst="line">
            <a:avLst/>
          </a:prstGeom>
          <a:ln w="25400">
            <a:solidFill>
              <a:srgbClr val="E0E7ED"/>
            </a:solidFill>
          </a:ln>
        </p:spPr>
        <p:style>
          <a:lnRef idx="2">
            <a:schemeClr val="accent1"/>
          </a:lnRef>
          <a:fillRef idx="0">
            <a:schemeClr val="accent1"/>
          </a:fillRef>
          <a:effectRef idx="1">
            <a:schemeClr val="accent1"/>
          </a:effectRef>
          <a:fontRef idx="minor">
            <a:schemeClr val="tx1"/>
          </a:fontRef>
        </p:style>
      </p:cxnSp>
      <p:sp>
        <p:nvSpPr>
          <p:cNvPr id="15" name="Oval 14"/>
          <p:cNvSpPr/>
          <p:nvPr/>
        </p:nvSpPr>
        <p:spPr>
          <a:xfrm>
            <a:off x="6318504" y="1508760"/>
            <a:ext cx="658368" cy="658368"/>
          </a:xfrm>
          <a:prstGeom prst="ellipse">
            <a:avLst/>
          </a:prstGeom>
          <a:solidFill>
            <a:srgbClr val="CF67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6318504" y="1686519"/>
            <a:ext cx="658368" cy="263347"/>
          </a:xfrm>
          <a:prstGeom prst="rect">
            <a:avLst/>
          </a:prstGeom>
          <a:noFill/>
        </p:spPr>
        <p:txBody>
          <a:bodyPr wrap="square">
            <a:spAutoFit/>
          </a:bodyPr>
          <a:lstStyle/>
          <a:p>
            <a:pPr algn="ctr">
              <a:defRPr sz="1600" b="1">
                <a:solidFill>
                  <a:srgbClr val="FFFFFF"/>
                </a:solidFill>
                <a:latin typeface="Aptos"/>
              </a:defRPr>
            </a:pPr>
            <a:r>
              <a:t>3</a:t>
            </a:r>
          </a:p>
        </p:txBody>
      </p:sp>
      <p:sp>
        <p:nvSpPr>
          <p:cNvPr id="17" name="TextBox 16"/>
          <p:cNvSpPr txBox="1"/>
          <p:nvPr/>
        </p:nvSpPr>
        <p:spPr>
          <a:xfrm>
            <a:off x="6135624" y="2331720"/>
            <a:ext cx="2560320" cy="411480"/>
          </a:xfrm>
          <a:prstGeom prst="rect">
            <a:avLst/>
          </a:prstGeom>
          <a:noFill/>
        </p:spPr>
        <p:txBody>
          <a:bodyPr wrap="square">
            <a:spAutoFit/>
          </a:bodyPr>
          <a:lstStyle/>
          <a:p>
            <a:pPr algn="ctr">
              <a:defRPr sz="1300" b="1">
                <a:solidFill>
                  <a:srgbClr val="192D46"/>
                </a:solidFill>
                <a:latin typeface="Aptos"/>
              </a:defRPr>
            </a:pPr>
            <a:r>
              <a:t>SUBSTANTIAL LIMITATION</a:t>
            </a:r>
          </a:p>
        </p:txBody>
      </p:sp>
      <p:sp>
        <p:nvSpPr>
          <p:cNvPr id="18" name="TextBox 17"/>
          <p:cNvSpPr txBox="1"/>
          <p:nvPr/>
        </p:nvSpPr>
        <p:spPr>
          <a:xfrm>
            <a:off x="6135624" y="2788920"/>
            <a:ext cx="2560320" cy="914400"/>
          </a:xfrm>
          <a:prstGeom prst="rect">
            <a:avLst/>
          </a:prstGeom>
          <a:noFill/>
        </p:spPr>
        <p:txBody>
          <a:bodyPr wrap="square">
            <a:spAutoFit/>
          </a:bodyPr>
          <a:lstStyle/>
          <a:p>
            <a:pPr algn="ctr">
              <a:defRPr sz="1300" b="0">
                <a:solidFill>
                  <a:srgbClr val="2F3943"/>
                </a:solidFill>
                <a:latin typeface="Aptos"/>
              </a:defRPr>
            </a:pPr>
            <a:r>
              <a:t>What does the evidence show?</a:t>
            </a:r>
          </a:p>
        </p:txBody>
      </p:sp>
      <p:cxnSp>
        <p:nvCxnSpPr>
          <p:cNvPr id="19" name="Connector 18"/>
          <p:cNvCxnSpPr/>
          <p:nvPr/>
        </p:nvCxnSpPr>
        <p:spPr>
          <a:xfrm>
            <a:off x="7004304" y="1847088"/>
            <a:ext cx="2057400" cy="0"/>
          </a:xfrm>
          <a:prstGeom prst="line">
            <a:avLst/>
          </a:prstGeom>
          <a:ln w="25400">
            <a:solidFill>
              <a:srgbClr val="E0E7ED"/>
            </a:solidFill>
          </a:ln>
        </p:spPr>
        <p:style>
          <a:lnRef idx="2">
            <a:schemeClr val="accent1"/>
          </a:lnRef>
          <a:fillRef idx="0">
            <a:schemeClr val="accent1"/>
          </a:fillRef>
          <a:effectRef idx="1">
            <a:schemeClr val="accent1"/>
          </a:effectRef>
          <a:fontRef idx="minor">
            <a:schemeClr val="tx1"/>
          </a:fontRef>
        </p:style>
      </p:cxnSp>
      <p:sp>
        <p:nvSpPr>
          <p:cNvPr id="20" name="Oval 19"/>
          <p:cNvSpPr/>
          <p:nvPr/>
        </p:nvSpPr>
        <p:spPr>
          <a:xfrm>
            <a:off x="9226296" y="1508760"/>
            <a:ext cx="658368" cy="658368"/>
          </a:xfrm>
          <a:prstGeom prst="ellipse">
            <a:avLst/>
          </a:prstGeom>
          <a:solidFill>
            <a:srgbClr val="496FA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TextBox 20"/>
          <p:cNvSpPr txBox="1"/>
          <p:nvPr/>
        </p:nvSpPr>
        <p:spPr>
          <a:xfrm>
            <a:off x="9226296" y="1686519"/>
            <a:ext cx="658368" cy="263347"/>
          </a:xfrm>
          <a:prstGeom prst="rect">
            <a:avLst/>
          </a:prstGeom>
          <a:noFill/>
        </p:spPr>
        <p:txBody>
          <a:bodyPr wrap="square">
            <a:spAutoFit/>
          </a:bodyPr>
          <a:lstStyle/>
          <a:p>
            <a:pPr algn="ctr">
              <a:defRPr sz="1600" b="1">
                <a:solidFill>
                  <a:srgbClr val="FFFFFF"/>
                </a:solidFill>
                <a:latin typeface="Aptos"/>
              </a:defRPr>
            </a:pPr>
            <a:r>
              <a:t>4</a:t>
            </a:r>
          </a:p>
        </p:txBody>
      </p:sp>
      <p:sp>
        <p:nvSpPr>
          <p:cNvPr id="22" name="TextBox 21"/>
          <p:cNvSpPr txBox="1"/>
          <p:nvPr/>
        </p:nvSpPr>
        <p:spPr>
          <a:xfrm>
            <a:off x="9043416" y="2331720"/>
            <a:ext cx="2560320" cy="411480"/>
          </a:xfrm>
          <a:prstGeom prst="rect">
            <a:avLst/>
          </a:prstGeom>
          <a:noFill/>
        </p:spPr>
        <p:txBody>
          <a:bodyPr wrap="square">
            <a:spAutoFit/>
          </a:bodyPr>
          <a:lstStyle/>
          <a:p>
            <a:pPr algn="ctr">
              <a:defRPr sz="1300" b="1">
                <a:solidFill>
                  <a:srgbClr val="192D46"/>
                </a:solidFill>
                <a:latin typeface="Aptos"/>
              </a:defRPr>
            </a:pPr>
            <a:r>
              <a:t>EDUCATIONAL NEED</a:t>
            </a:r>
          </a:p>
        </p:txBody>
      </p:sp>
      <p:sp>
        <p:nvSpPr>
          <p:cNvPr id="23" name="TextBox 22"/>
          <p:cNvSpPr txBox="1"/>
          <p:nvPr/>
        </p:nvSpPr>
        <p:spPr>
          <a:xfrm>
            <a:off x="9043416" y="2788920"/>
            <a:ext cx="2560320" cy="914400"/>
          </a:xfrm>
          <a:prstGeom prst="rect">
            <a:avLst/>
          </a:prstGeom>
          <a:noFill/>
        </p:spPr>
        <p:txBody>
          <a:bodyPr wrap="square">
            <a:spAutoFit/>
          </a:bodyPr>
          <a:lstStyle/>
          <a:p>
            <a:pPr algn="ctr">
              <a:defRPr sz="1300" b="0">
                <a:solidFill>
                  <a:srgbClr val="2F3943"/>
                </a:solidFill>
                <a:latin typeface="Aptos"/>
              </a:defRPr>
            </a:pPr>
            <a:r>
              <a:t>What aids/services are needed?</a:t>
            </a:r>
          </a:p>
        </p:txBody>
      </p:sp>
      <p:sp>
        <p:nvSpPr>
          <p:cNvPr id="24" name="Rounded Rectangle 23"/>
          <p:cNvSpPr/>
          <p:nvPr/>
        </p:nvSpPr>
        <p:spPr>
          <a:xfrm>
            <a:off x="960120" y="4434840"/>
            <a:ext cx="10241280" cy="105156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5" name="Rectangle 24"/>
          <p:cNvSpPr/>
          <p:nvPr/>
        </p:nvSpPr>
        <p:spPr>
          <a:xfrm>
            <a:off x="960120" y="4434840"/>
            <a:ext cx="73152" cy="1051560"/>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6" name="TextBox 25"/>
          <p:cNvSpPr txBox="1"/>
          <p:nvPr/>
        </p:nvSpPr>
        <p:spPr>
          <a:xfrm>
            <a:off x="1161288" y="4581144"/>
            <a:ext cx="9875519" cy="365760"/>
          </a:xfrm>
          <a:prstGeom prst="rect">
            <a:avLst/>
          </a:prstGeom>
          <a:noFill/>
        </p:spPr>
        <p:txBody>
          <a:bodyPr wrap="square">
            <a:spAutoFit/>
          </a:bodyPr>
          <a:lstStyle/>
          <a:p>
            <a:pPr algn="l">
              <a:defRPr sz="1800" b="1">
                <a:solidFill>
                  <a:srgbClr val="192D46"/>
                </a:solidFill>
                <a:latin typeface="Aptos"/>
              </a:defRPr>
            </a:pPr>
            <a:r>
              <a:t>Ask the evidence question</a:t>
            </a:r>
          </a:p>
        </p:txBody>
      </p:sp>
      <p:sp>
        <p:nvSpPr>
          <p:cNvPr id="27" name="TextBox 26"/>
          <p:cNvSpPr txBox="1"/>
          <p:nvPr/>
        </p:nvSpPr>
        <p:spPr>
          <a:xfrm>
            <a:off x="1161288" y="5001768"/>
            <a:ext cx="9857232" cy="365759"/>
          </a:xfrm>
          <a:prstGeom prst="rect">
            <a:avLst/>
          </a:prstGeom>
          <a:noFill/>
        </p:spPr>
        <p:txBody>
          <a:bodyPr wrap="square">
            <a:spAutoFit/>
          </a:bodyPr>
          <a:lstStyle/>
          <a:p>
            <a:pPr algn="l">
              <a:defRPr sz="1700" b="0">
                <a:solidFill>
                  <a:srgbClr val="2F3943"/>
                </a:solidFill>
                <a:latin typeface="Aptos"/>
              </a:defRPr>
            </a:pPr>
            <a:r>
              <a:t>“What information demonstrates the functional impact at school?”</a:t>
            </a:r>
          </a:p>
        </p:txBody>
      </p:sp>
      <p:sp>
        <p:nvSpPr>
          <p:cNvPr id="28" name="TextBox 27"/>
          <p:cNvSpPr txBox="1"/>
          <p:nvPr/>
        </p:nvSpPr>
        <p:spPr>
          <a:xfrm>
            <a:off x="914400" y="5760720"/>
            <a:ext cx="10241280" cy="411480"/>
          </a:xfrm>
          <a:prstGeom prst="rect">
            <a:avLst/>
          </a:prstGeom>
          <a:noFill/>
        </p:spPr>
        <p:txBody>
          <a:bodyPr wrap="square">
            <a:spAutoFit/>
          </a:bodyPr>
          <a:lstStyle/>
          <a:p>
            <a:pPr algn="ctr">
              <a:defRPr sz="1100" b="0">
                <a:solidFill>
                  <a:srgbClr val="2F3943"/>
                </a:solidFill>
                <a:latin typeface="Aptos"/>
              </a:defRPr>
            </a:pPr>
            <a:r>
              <a:t>OCR: eligibility determinations are case-by-case and draw on information from a variety of sources.</a:t>
            </a:r>
          </a:p>
        </p:txBody>
      </p:sp>
      <p:sp>
        <p:nvSpPr>
          <p:cNvPr id="29" name="TextBox 28"/>
          <p:cNvSpPr txBox="1"/>
          <p:nvPr/>
        </p:nvSpPr>
        <p:spPr>
          <a:xfrm>
            <a:off x="10881360" y="6473952"/>
            <a:ext cx="731520" cy="228600"/>
          </a:xfrm>
          <a:prstGeom prst="rect">
            <a:avLst/>
          </a:prstGeom>
          <a:noFill/>
        </p:spPr>
        <p:txBody>
          <a:bodyPr wrap="none">
            <a:spAutoFit/>
          </a:bodyPr>
          <a:lstStyle/>
          <a:p>
            <a:pPr algn="r">
              <a:defRPr sz="900">
                <a:solidFill>
                  <a:srgbClr val="828C96"/>
                </a:solidFill>
              </a:defRPr>
            </a:pPr>
            <a:r>
              <a:t>8</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46304"/>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02920" y="347472"/>
            <a:ext cx="11155680" cy="594360"/>
          </a:xfrm>
          <a:prstGeom prst="rect">
            <a:avLst/>
          </a:prstGeom>
          <a:noFill/>
        </p:spPr>
        <p:txBody>
          <a:bodyPr wrap="none">
            <a:spAutoFit/>
          </a:bodyPr>
          <a:lstStyle/>
          <a:p>
            <a:pPr>
              <a:defRPr sz="2800" b="1">
                <a:solidFill>
                  <a:srgbClr val="192D46"/>
                </a:solidFill>
                <a:latin typeface="Aptos Display"/>
              </a:defRPr>
            </a:pPr>
            <a:r>
              <a:t>Quick Activity | Diagnosis or Disability Impact?</a:t>
            </a:r>
          </a:p>
        </p:txBody>
      </p:sp>
      <p:sp>
        <p:nvSpPr>
          <p:cNvPr id="5" name="Oval 4"/>
          <p:cNvSpPr/>
          <p:nvPr/>
        </p:nvSpPr>
        <p:spPr>
          <a:xfrm>
            <a:off x="822960" y="1417320"/>
            <a:ext cx="438912" cy="438912"/>
          </a:xfrm>
          <a:prstGeom prst="ellipse">
            <a:avLst/>
          </a:prstGeom>
          <a:solidFill>
            <a:srgbClr val="CF67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822960" y="1535826"/>
            <a:ext cx="438912" cy="175564"/>
          </a:xfrm>
          <a:prstGeom prst="rect">
            <a:avLst/>
          </a:prstGeom>
          <a:noFill/>
        </p:spPr>
        <p:txBody>
          <a:bodyPr wrap="square">
            <a:spAutoFit/>
          </a:bodyPr>
          <a:lstStyle/>
          <a:p>
            <a:pPr algn="ctr">
              <a:defRPr sz="1300" b="1">
                <a:solidFill>
                  <a:srgbClr val="FFFFFF"/>
                </a:solidFill>
                <a:latin typeface="Aptos"/>
              </a:defRPr>
            </a:pPr>
            <a:r>
              <a:t>A</a:t>
            </a:r>
          </a:p>
        </p:txBody>
      </p:sp>
      <p:sp>
        <p:nvSpPr>
          <p:cNvPr id="7" name="TextBox 6"/>
          <p:cNvSpPr txBox="1"/>
          <p:nvPr/>
        </p:nvSpPr>
        <p:spPr>
          <a:xfrm>
            <a:off x="1508760" y="1399032"/>
            <a:ext cx="9692640" cy="502920"/>
          </a:xfrm>
          <a:prstGeom prst="rect">
            <a:avLst/>
          </a:prstGeom>
          <a:noFill/>
        </p:spPr>
        <p:txBody>
          <a:bodyPr wrap="square">
            <a:spAutoFit/>
          </a:bodyPr>
          <a:lstStyle/>
          <a:p>
            <a:pPr algn="l">
              <a:defRPr sz="1700" b="0">
                <a:solidFill>
                  <a:srgbClr val="2F3943"/>
                </a:solidFill>
                <a:latin typeface="Aptos"/>
              </a:defRPr>
            </a:pPr>
            <a:r>
              <a:t>Student has ADHD.</a:t>
            </a:r>
          </a:p>
        </p:txBody>
      </p:sp>
      <p:sp>
        <p:nvSpPr>
          <p:cNvPr id="8" name="Oval 7"/>
          <p:cNvSpPr/>
          <p:nvPr/>
        </p:nvSpPr>
        <p:spPr>
          <a:xfrm>
            <a:off x="822960" y="2377440"/>
            <a:ext cx="438912" cy="438912"/>
          </a:xfrm>
          <a:prstGeom prst="ellipse">
            <a:avLst/>
          </a:prstGeom>
          <a:solidFill>
            <a:srgbClr val="4589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822960" y="2495946"/>
            <a:ext cx="438912" cy="175564"/>
          </a:xfrm>
          <a:prstGeom prst="rect">
            <a:avLst/>
          </a:prstGeom>
          <a:noFill/>
        </p:spPr>
        <p:txBody>
          <a:bodyPr wrap="square">
            <a:spAutoFit/>
          </a:bodyPr>
          <a:lstStyle/>
          <a:p>
            <a:pPr algn="ctr">
              <a:defRPr sz="1300" b="1">
                <a:solidFill>
                  <a:srgbClr val="FFFFFF"/>
                </a:solidFill>
                <a:latin typeface="Aptos"/>
              </a:defRPr>
            </a:pPr>
            <a:r>
              <a:t>B</a:t>
            </a:r>
          </a:p>
        </p:txBody>
      </p:sp>
      <p:sp>
        <p:nvSpPr>
          <p:cNvPr id="10" name="TextBox 9"/>
          <p:cNvSpPr txBox="1"/>
          <p:nvPr/>
        </p:nvSpPr>
        <p:spPr>
          <a:xfrm>
            <a:off x="1508760" y="2359152"/>
            <a:ext cx="9692640" cy="502920"/>
          </a:xfrm>
          <a:prstGeom prst="rect">
            <a:avLst/>
          </a:prstGeom>
          <a:noFill/>
        </p:spPr>
        <p:txBody>
          <a:bodyPr wrap="square">
            <a:spAutoFit/>
          </a:bodyPr>
          <a:lstStyle/>
          <a:p>
            <a:pPr algn="l">
              <a:defRPr sz="1700" b="1">
                <a:solidFill>
                  <a:srgbClr val="2F3943"/>
                </a:solidFill>
                <a:latin typeface="Aptos"/>
              </a:defRPr>
            </a:pPr>
            <a:r>
              <a:t>ADHD significantly interferes with task initiation, sustained attention, and completion.</a:t>
            </a:r>
          </a:p>
        </p:txBody>
      </p:sp>
      <p:sp>
        <p:nvSpPr>
          <p:cNvPr id="11" name="Oval 10"/>
          <p:cNvSpPr/>
          <p:nvPr/>
        </p:nvSpPr>
        <p:spPr>
          <a:xfrm>
            <a:off x="822960" y="3337560"/>
            <a:ext cx="438912" cy="438912"/>
          </a:xfrm>
          <a:prstGeom prst="ellipse">
            <a:avLst/>
          </a:prstGeom>
          <a:solidFill>
            <a:srgbClr val="CF67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822960" y="3456066"/>
            <a:ext cx="438912" cy="175564"/>
          </a:xfrm>
          <a:prstGeom prst="rect">
            <a:avLst/>
          </a:prstGeom>
          <a:noFill/>
        </p:spPr>
        <p:txBody>
          <a:bodyPr wrap="square">
            <a:spAutoFit/>
          </a:bodyPr>
          <a:lstStyle/>
          <a:p>
            <a:pPr algn="ctr">
              <a:defRPr sz="1300" b="1">
                <a:solidFill>
                  <a:srgbClr val="FFFFFF"/>
                </a:solidFill>
                <a:latin typeface="Aptos"/>
              </a:defRPr>
            </a:pPr>
            <a:r>
              <a:t>C</a:t>
            </a:r>
          </a:p>
        </p:txBody>
      </p:sp>
      <p:sp>
        <p:nvSpPr>
          <p:cNvPr id="13" name="TextBox 12"/>
          <p:cNvSpPr txBox="1"/>
          <p:nvPr/>
        </p:nvSpPr>
        <p:spPr>
          <a:xfrm>
            <a:off x="1508760" y="3319272"/>
            <a:ext cx="9692640" cy="502920"/>
          </a:xfrm>
          <a:prstGeom prst="rect">
            <a:avLst/>
          </a:prstGeom>
          <a:noFill/>
        </p:spPr>
        <p:txBody>
          <a:bodyPr wrap="square">
            <a:spAutoFit/>
          </a:bodyPr>
          <a:lstStyle/>
          <a:p>
            <a:pPr algn="l">
              <a:defRPr sz="1700" b="0">
                <a:solidFill>
                  <a:srgbClr val="2F3943"/>
                </a:solidFill>
                <a:latin typeface="Aptos"/>
              </a:defRPr>
            </a:pPr>
            <a:r>
              <a:t>Student has depression.</a:t>
            </a:r>
          </a:p>
        </p:txBody>
      </p:sp>
      <p:sp>
        <p:nvSpPr>
          <p:cNvPr id="14" name="Oval 13"/>
          <p:cNvSpPr/>
          <p:nvPr/>
        </p:nvSpPr>
        <p:spPr>
          <a:xfrm>
            <a:off x="822960" y="4297680"/>
            <a:ext cx="438912" cy="438912"/>
          </a:xfrm>
          <a:prstGeom prst="ellipse">
            <a:avLst/>
          </a:prstGeom>
          <a:solidFill>
            <a:srgbClr val="4589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822960" y="4416186"/>
            <a:ext cx="438912" cy="175564"/>
          </a:xfrm>
          <a:prstGeom prst="rect">
            <a:avLst/>
          </a:prstGeom>
          <a:noFill/>
        </p:spPr>
        <p:txBody>
          <a:bodyPr wrap="square">
            <a:spAutoFit/>
          </a:bodyPr>
          <a:lstStyle/>
          <a:p>
            <a:pPr algn="ctr">
              <a:defRPr sz="1300" b="1">
                <a:solidFill>
                  <a:srgbClr val="FFFFFF"/>
                </a:solidFill>
                <a:latin typeface="Aptos"/>
              </a:defRPr>
            </a:pPr>
            <a:r>
              <a:t>D</a:t>
            </a:r>
          </a:p>
        </p:txBody>
      </p:sp>
      <p:sp>
        <p:nvSpPr>
          <p:cNvPr id="16" name="TextBox 15"/>
          <p:cNvSpPr txBox="1"/>
          <p:nvPr/>
        </p:nvSpPr>
        <p:spPr>
          <a:xfrm>
            <a:off x="1508760" y="4279392"/>
            <a:ext cx="9692640" cy="502920"/>
          </a:xfrm>
          <a:prstGeom prst="rect">
            <a:avLst/>
          </a:prstGeom>
          <a:noFill/>
        </p:spPr>
        <p:txBody>
          <a:bodyPr wrap="square">
            <a:spAutoFit/>
          </a:bodyPr>
          <a:lstStyle/>
          <a:p>
            <a:pPr algn="l">
              <a:defRPr sz="1700" b="1">
                <a:solidFill>
                  <a:srgbClr val="2F3943"/>
                </a:solidFill>
                <a:latin typeface="Aptos"/>
              </a:defRPr>
            </a:pPr>
            <a:r>
              <a:t>Depressive symptoms result in significant difficulty maintaining attendance and engaging in class.</a:t>
            </a:r>
          </a:p>
        </p:txBody>
      </p:sp>
      <p:sp>
        <p:nvSpPr>
          <p:cNvPr id="17" name="TextBox 16"/>
          <p:cNvSpPr txBox="1"/>
          <p:nvPr/>
        </p:nvSpPr>
        <p:spPr>
          <a:xfrm>
            <a:off x="914400" y="5669280"/>
            <a:ext cx="10241280" cy="502920"/>
          </a:xfrm>
          <a:prstGeom prst="rect">
            <a:avLst/>
          </a:prstGeom>
          <a:noFill/>
        </p:spPr>
        <p:txBody>
          <a:bodyPr wrap="square">
            <a:spAutoFit/>
          </a:bodyPr>
          <a:lstStyle/>
          <a:p>
            <a:pPr algn="ctr">
              <a:defRPr sz="1900" b="1">
                <a:solidFill>
                  <a:srgbClr val="237E7D"/>
                </a:solidFill>
                <a:latin typeface="Aptos"/>
              </a:defRPr>
            </a:pPr>
            <a:r>
              <a:t>STRONGER FUNCTIONAL INFORMATION → B and D</a:t>
            </a:r>
          </a:p>
        </p:txBody>
      </p:sp>
      <p:sp>
        <p:nvSpPr>
          <p:cNvPr id="18" name="TextBox 17"/>
          <p:cNvSpPr txBox="1"/>
          <p:nvPr/>
        </p:nvSpPr>
        <p:spPr>
          <a:xfrm>
            <a:off x="10881360" y="6473952"/>
            <a:ext cx="731520" cy="228600"/>
          </a:xfrm>
          <a:prstGeom prst="rect">
            <a:avLst/>
          </a:prstGeom>
          <a:noFill/>
        </p:spPr>
        <p:txBody>
          <a:bodyPr wrap="none">
            <a:spAutoFit/>
          </a:bodyPr>
          <a:lstStyle/>
          <a:p>
            <a:pPr algn="r">
              <a:defRPr sz="900">
                <a:solidFill>
                  <a:srgbClr val="828C96"/>
                </a:solidFill>
              </a:defRPr>
            </a:pPr>
            <a:r>
              <a:t>9</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46304"/>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02920" y="347472"/>
            <a:ext cx="11155680" cy="594360"/>
          </a:xfrm>
          <a:prstGeom prst="rect">
            <a:avLst/>
          </a:prstGeom>
          <a:noFill/>
        </p:spPr>
        <p:txBody>
          <a:bodyPr wrap="none">
            <a:spAutoFit/>
          </a:bodyPr>
          <a:lstStyle/>
          <a:p>
            <a:pPr>
              <a:defRPr sz="2800" b="1">
                <a:solidFill>
                  <a:srgbClr val="192D46"/>
                </a:solidFill>
                <a:latin typeface="Aptos Display"/>
              </a:defRPr>
            </a:pPr>
            <a:r>
              <a:t>SCENARIO 3 | “Just Give Her Extra Time.”</a:t>
            </a:r>
          </a:p>
        </p:txBody>
      </p:sp>
      <p:sp>
        <p:nvSpPr>
          <p:cNvPr id="5" name="Rounded Rectangle 4"/>
          <p:cNvSpPr/>
          <p:nvPr/>
        </p:nvSpPr>
        <p:spPr>
          <a:xfrm>
            <a:off x="594360" y="1417320"/>
            <a:ext cx="10972800" cy="233172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594360" y="1417320"/>
            <a:ext cx="73152" cy="2331720"/>
          </a:xfrm>
          <a:prstGeom prst="rect">
            <a:avLst/>
          </a:prstGeom>
          <a:solidFill>
            <a:srgbClr val="CF67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795528" y="1563624"/>
            <a:ext cx="10607040" cy="365760"/>
          </a:xfrm>
          <a:prstGeom prst="rect">
            <a:avLst/>
          </a:prstGeom>
          <a:noFill/>
        </p:spPr>
        <p:txBody>
          <a:bodyPr wrap="square">
            <a:spAutoFit/>
          </a:bodyPr>
          <a:lstStyle/>
          <a:p>
            <a:pPr algn="l">
              <a:defRPr sz="1800" b="1">
                <a:solidFill>
                  <a:srgbClr val="192D46"/>
                </a:solidFill>
                <a:latin typeface="Aptos"/>
              </a:defRPr>
            </a:pPr>
            <a:r>
              <a:t>CASE FILE 03</a:t>
            </a:r>
          </a:p>
        </p:txBody>
      </p:sp>
      <p:sp>
        <p:nvSpPr>
          <p:cNvPr id="8" name="TextBox 7"/>
          <p:cNvSpPr txBox="1"/>
          <p:nvPr/>
        </p:nvSpPr>
        <p:spPr>
          <a:xfrm>
            <a:off x="795528" y="1984248"/>
            <a:ext cx="10588752" cy="1645919"/>
          </a:xfrm>
          <a:prstGeom prst="rect">
            <a:avLst/>
          </a:prstGeom>
          <a:noFill/>
        </p:spPr>
        <p:txBody>
          <a:bodyPr wrap="square">
            <a:spAutoFit/>
          </a:bodyPr>
          <a:lstStyle/>
          <a:p>
            <a:pPr algn="l">
              <a:defRPr sz="1500" b="0">
                <a:solidFill>
                  <a:srgbClr val="2F3943"/>
                </a:solidFill>
                <a:latin typeface="Aptos"/>
              </a:defRPr>
            </a:pPr>
            <a:r>
              <a:t>A 9th-grade student with anxiety experiences significant test anxiety. The teacher suggests: “Let's give her unlimited time on every assignment and test.”</a:t>
            </a:r>
          </a:p>
        </p:txBody>
      </p:sp>
      <p:sp>
        <p:nvSpPr>
          <p:cNvPr id="9" name="Rounded Rectangle 8"/>
          <p:cNvSpPr/>
          <p:nvPr/>
        </p:nvSpPr>
        <p:spPr>
          <a:xfrm>
            <a:off x="594360" y="3959352"/>
            <a:ext cx="7040880" cy="1097280"/>
          </a:xfrm>
          <a:prstGeom prst="roundRect">
            <a:avLst/>
          </a:prstGeom>
          <a:solidFill>
            <a:srgbClr val="F5F7F9"/>
          </a:solidFill>
          <a:ln>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822960" y="4114800"/>
            <a:ext cx="1828800" cy="274320"/>
          </a:xfrm>
          <a:prstGeom prst="rect">
            <a:avLst/>
          </a:prstGeom>
          <a:noFill/>
        </p:spPr>
        <p:txBody>
          <a:bodyPr wrap="square">
            <a:spAutoFit/>
          </a:bodyPr>
          <a:lstStyle/>
          <a:p>
            <a:pPr algn="l">
              <a:defRPr sz="1100" b="1">
                <a:solidFill>
                  <a:srgbClr val="CF675B"/>
                </a:solidFill>
                <a:latin typeface="Aptos"/>
              </a:defRPr>
            </a:pPr>
            <a:r>
              <a:t>TEAM QUESTION</a:t>
            </a:r>
          </a:p>
        </p:txBody>
      </p:sp>
      <p:sp>
        <p:nvSpPr>
          <p:cNvPr id="11" name="TextBox 10"/>
          <p:cNvSpPr txBox="1"/>
          <p:nvPr/>
        </p:nvSpPr>
        <p:spPr>
          <a:xfrm>
            <a:off x="822960" y="4416552"/>
            <a:ext cx="6583680" cy="457200"/>
          </a:xfrm>
          <a:prstGeom prst="rect">
            <a:avLst/>
          </a:prstGeom>
          <a:noFill/>
        </p:spPr>
        <p:txBody>
          <a:bodyPr wrap="square">
            <a:spAutoFit/>
          </a:bodyPr>
          <a:lstStyle/>
          <a:p>
            <a:pPr algn="l">
              <a:defRPr sz="1700" b="1">
                <a:solidFill>
                  <a:srgbClr val="192D46"/>
                </a:solidFill>
                <a:latin typeface="Aptos"/>
              </a:defRPr>
            </a:pPr>
            <a:r>
              <a:t>What should the team ask before adding the accommodation?</a:t>
            </a:r>
          </a:p>
        </p:txBody>
      </p:sp>
      <p:sp>
        <p:nvSpPr>
          <p:cNvPr id="12" name="Rounded Rectangle 11"/>
          <p:cNvSpPr/>
          <p:nvPr/>
        </p:nvSpPr>
        <p:spPr>
          <a:xfrm>
            <a:off x="7863840" y="3959352"/>
            <a:ext cx="3703320" cy="1097280"/>
          </a:xfrm>
          <a:prstGeom prst="roundRect">
            <a:avLst/>
          </a:prstGeom>
          <a:solidFill>
            <a:srgbClr val="EAF5EF"/>
          </a:solidFill>
          <a:ln>
            <a:solidFill>
              <a:srgbClr val="45895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8092440" y="4114800"/>
            <a:ext cx="1371600" cy="274320"/>
          </a:xfrm>
          <a:prstGeom prst="rect">
            <a:avLst/>
          </a:prstGeom>
          <a:noFill/>
        </p:spPr>
        <p:txBody>
          <a:bodyPr wrap="square">
            <a:spAutoFit/>
          </a:bodyPr>
          <a:lstStyle/>
          <a:p>
            <a:pPr algn="l">
              <a:defRPr sz="1100" b="1">
                <a:solidFill>
                  <a:srgbClr val="45895B"/>
                </a:solidFill>
                <a:latin typeface="Aptos"/>
              </a:defRPr>
            </a:pPr>
            <a:r>
              <a:t>TAKEAWAY</a:t>
            </a:r>
          </a:p>
        </p:txBody>
      </p:sp>
      <p:sp>
        <p:nvSpPr>
          <p:cNvPr id="14" name="TextBox 13"/>
          <p:cNvSpPr txBox="1"/>
          <p:nvPr/>
        </p:nvSpPr>
        <p:spPr>
          <a:xfrm>
            <a:off x="8092440" y="4416552"/>
            <a:ext cx="3200400" cy="457200"/>
          </a:xfrm>
          <a:prstGeom prst="rect">
            <a:avLst/>
          </a:prstGeom>
          <a:noFill/>
        </p:spPr>
        <p:txBody>
          <a:bodyPr wrap="square">
            <a:spAutoFit/>
          </a:bodyPr>
          <a:lstStyle/>
          <a:p>
            <a:pPr algn="l">
              <a:defRPr sz="1500" b="1">
                <a:solidFill>
                  <a:srgbClr val="2F3943"/>
                </a:solidFill>
                <a:latin typeface="Aptos"/>
              </a:defRPr>
            </a:pPr>
            <a:r>
              <a:t>What barrier is being addressed? Is the support necessary, specific, implementable, and connected to the disability-related need?</a:t>
            </a:r>
          </a:p>
        </p:txBody>
      </p:sp>
      <p:sp>
        <p:nvSpPr>
          <p:cNvPr id="15" name="TextBox 14"/>
          <p:cNvSpPr txBox="1"/>
          <p:nvPr/>
        </p:nvSpPr>
        <p:spPr>
          <a:xfrm>
            <a:off x="914400" y="5989320"/>
            <a:ext cx="10241280" cy="365760"/>
          </a:xfrm>
          <a:prstGeom prst="rect">
            <a:avLst/>
          </a:prstGeom>
          <a:noFill/>
        </p:spPr>
        <p:txBody>
          <a:bodyPr wrap="square">
            <a:spAutoFit/>
          </a:bodyPr>
          <a:lstStyle/>
          <a:p>
            <a:pPr algn="ctr">
              <a:defRPr sz="1400" b="1">
                <a:solidFill>
                  <a:srgbClr val="237E7D"/>
                </a:solidFill>
                <a:latin typeface="Aptos"/>
              </a:defRPr>
            </a:pPr>
            <a:r>
              <a:t>Avoid “because it sounds helpful.” Build from BARRIER → NEED → ACCOMMODATION.</a:t>
            </a:r>
          </a:p>
        </p:txBody>
      </p:sp>
      <p:sp>
        <p:nvSpPr>
          <p:cNvPr id="16" name="TextBox 15"/>
          <p:cNvSpPr txBox="1"/>
          <p:nvPr/>
        </p:nvSpPr>
        <p:spPr>
          <a:xfrm>
            <a:off x="10881360" y="6473952"/>
            <a:ext cx="731520" cy="228600"/>
          </a:xfrm>
          <a:prstGeom prst="rect">
            <a:avLst/>
          </a:prstGeom>
          <a:noFill/>
        </p:spPr>
        <p:txBody>
          <a:bodyPr wrap="none">
            <a:spAutoFit/>
          </a:bodyPr>
          <a:lstStyle/>
          <a:p>
            <a:pPr algn="r">
              <a:defRPr sz="900">
                <a:solidFill>
                  <a:srgbClr val="828C96"/>
                </a:solidFill>
              </a:defRPr>
            </a:pPr>
            <a:r>
              <a:t>10</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46304"/>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02920" y="347472"/>
            <a:ext cx="11155680" cy="594360"/>
          </a:xfrm>
          <a:prstGeom prst="rect">
            <a:avLst/>
          </a:prstGeom>
          <a:noFill/>
        </p:spPr>
        <p:txBody>
          <a:bodyPr wrap="none">
            <a:spAutoFit/>
          </a:bodyPr>
          <a:lstStyle/>
          <a:p>
            <a:pPr>
              <a:defRPr sz="2800" b="1">
                <a:solidFill>
                  <a:srgbClr val="192D46"/>
                </a:solidFill>
                <a:latin typeface="Aptos Display"/>
              </a:defRPr>
            </a:pPr>
            <a:r>
              <a:t>Accommodations That Actually Work</a:t>
            </a:r>
          </a:p>
        </p:txBody>
      </p:sp>
      <p:sp>
        <p:nvSpPr>
          <p:cNvPr id="5" name="TextBox 4"/>
          <p:cNvSpPr txBox="1"/>
          <p:nvPr/>
        </p:nvSpPr>
        <p:spPr>
          <a:xfrm>
            <a:off x="530352" y="932688"/>
            <a:ext cx="10789920" cy="411480"/>
          </a:xfrm>
          <a:prstGeom prst="rect">
            <a:avLst/>
          </a:prstGeom>
          <a:noFill/>
        </p:spPr>
        <p:txBody>
          <a:bodyPr wrap="none">
            <a:spAutoFit/>
          </a:bodyPr>
          <a:lstStyle/>
          <a:p>
            <a:pPr>
              <a:defRPr sz="1300">
                <a:solidFill>
                  <a:srgbClr val="2F3943"/>
                </a:solidFill>
                <a:latin typeface="Aptos"/>
              </a:defRPr>
            </a:pPr>
            <a:r>
              <a:t>Use the Barrier → Need → Accommodation model.</a:t>
            </a:r>
          </a:p>
        </p:txBody>
      </p:sp>
      <p:sp>
        <p:nvSpPr>
          <p:cNvPr id="6" name="Rounded Rectangle 5"/>
          <p:cNvSpPr/>
          <p:nvPr/>
        </p:nvSpPr>
        <p:spPr>
          <a:xfrm>
            <a:off x="914400" y="1645920"/>
            <a:ext cx="3154680" cy="182880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914400" y="1645920"/>
            <a:ext cx="73152" cy="1828800"/>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1115568" y="1792224"/>
            <a:ext cx="2788920" cy="365760"/>
          </a:xfrm>
          <a:prstGeom prst="rect">
            <a:avLst/>
          </a:prstGeom>
          <a:noFill/>
        </p:spPr>
        <p:txBody>
          <a:bodyPr wrap="square">
            <a:spAutoFit/>
          </a:bodyPr>
          <a:lstStyle/>
          <a:p>
            <a:pPr algn="l">
              <a:defRPr sz="1800" b="1">
                <a:solidFill>
                  <a:srgbClr val="192D46"/>
                </a:solidFill>
                <a:latin typeface="Aptos"/>
              </a:defRPr>
            </a:pPr>
            <a:r>
              <a:t>BARRIER</a:t>
            </a:r>
          </a:p>
        </p:txBody>
      </p:sp>
      <p:sp>
        <p:nvSpPr>
          <p:cNvPr id="9" name="TextBox 8"/>
          <p:cNvSpPr txBox="1"/>
          <p:nvPr/>
        </p:nvSpPr>
        <p:spPr>
          <a:xfrm>
            <a:off x="1115568" y="2212848"/>
            <a:ext cx="2770632" cy="1143000"/>
          </a:xfrm>
          <a:prstGeom prst="rect">
            <a:avLst/>
          </a:prstGeom>
          <a:noFill/>
        </p:spPr>
        <p:txBody>
          <a:bodyPr wrap="square">
            <a:spAutoFit/>
          </a:bodyPr>
          <a:lstStyle/>
          <a:p>
            <a:pPr algn="l">
              <a:defRPr sz="1500" b="0">
                <a:solidFill>
                  <a:srgbClr val="2F3943"/>
                </a:solidFill>
                <a:latin typeface="Aptos"/>
              </a:defRPr>
            </a:pPr>
            <a:r>
              <a:t>What disability-related barrier is occurring?</a:t>
            </a:r>
          </a:p>
        </p:txBody>
      </p:sp>
      <p:cxnSp>
        <p:nvCxnSpPr>
          <p:cNvPr id="10" name="Connector 9"/>
          <p:cNvCxnSpPr/>
          <p:nvPr/>
        </p:nvCxnSpPr>
        <p:spPr>
          <a:xfrm>
            <a:off x="4114800" y="2560320"/>
            <a:ext cx="438912" cy="0"/>
          </a:xfrm>
          <a:prstGeom prst="line">
            <a:avLst/>
          </a:prstGeom>
          <a:ln w="31750">
            <a:solidFill>
              <a:srgbClr val="E0E7ED"/>
            </a:solidFill>
          </a:ln>
        </p:spPr>
        <p:style>
          <a:lnRef idx="2">
            <a:schemeClr val="accent1"/>
          </a:lnRef>
          <a:fillRef idx="0">
            <a:schemeClr val="accent1"/>
          </a:fillRef>
          <a:effectRef idx="1">
            <a:schemeClr val="accent1"/>
          </a:effectRef>
          <a:fontRef idx="minor">
            <a:schemeClr val="tx1"/>
          </a:fontRef>
        </p:style>
      </p:cxnSp>
      <p:sp>
        <p:nvSpPr>
          <p:cNvPr id="11" name="Rounded Rectangle 10"/>
          <p:cNvSpPr/>
          <p:nvPr/>
        </p:nvSpPr>
        <p:spPr>
          <a:xfrm>
            <a:off x="4617720" y="1645920"/>
            <a:ext cx="3154680" cy="182880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Rectangle 11"/>
          <p:cNvSpPr/>
          <p:nvPr/>
        </p:nvSpPr>
        <p:spPr>
          <a:xfrm>
            <a:off x="4617720" y="1645920"/>
            <a:ext cx="73152" cy="1828800"/>
          </a:xfrm>
          <a:prstGeom prst="rect">
            <a:avLst/>
          </a:prstGeom>
          <a:solidFill>
            <a:srgbClr val="DEA94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4818888" y="1792224"/>
            <a:ext cx="2788920" cy="365760"/>
          </a:xfrm>
          <a:prstGeom prst="rect">
            <a:avLst/>
          </a:prstGeom>
          <a:noFill/>
        </p:spPr>
        <p:txBody>
          <a:bodyPr wrap="square">
            <a:spAutoFit/>
          </a:bodyPr>
          <a:lstStyle/>
          <a:p>
            <a:pPr algn="l">
              <a:defRPr sz="1800" b="1">
                <a:solidFill>
                  <a:srgbClr val="192D46"/>
                </a:solidFill>
                <a:latin typeface="Aptos"/>
              </a:defRPr>
            </a:pPr>
            <a:r>
              <a:t>NEED</a:t>
            </a:r>
          </a:p>
        </p:txBody>
      </p:sp>
      <p:sp>
        <p:nvSpPr>
          <p:cNvPr id="14" name="TextBox 13"/>
          <p:cNvSpPr txBox="1"/>
          <p:nvPr/>
        </p:nvSpPr>
        <p:spPr>
          <a:xfrm>
            <a:off x="4818888" y="2212848"/>
            <a:ext cx="2770632" cy="1143000"/>
          </a:xfrm>
          <a:prstGeom prst="rect">
            <a:avLst/>
          </a:prstGeom>
          <a:noFill/>
        </p:spPr>
        <p:txBody>
          <a:bodyPr wrap="square">
            <a:spAutoFit/>
          </a:bodyPr>
          <a:lstStyle/>
          <a:p>
            <a:pPr algn="l">
              <a:defRPr sz="1500" b="0">
                <a:solidFill>
                  <a:srgbClr val="2F3943"/>
                </a:solidFill>
                <a:latin typeface="Aptos"/>
              </a:defRPr>
            </a:pPr>
            <a:r>
              <a:t>What does the student need to access instruction?</a:t>
            </a:r>
          </a:p>
        </p:txBody>
      </p:sp>
      <p:cxnSp>
        <p:nvCxnSpPr>
          <p:cNvPr id="15" name="Connector 14"/>
          <p:cNvCxnSpPr/>
          <p:nvPr/>
        </p:nvCxnSpPr>
        <p:spPr>
          <a:xfrm>
            <a:off x="7818120" y="2560320"/>
            <a:ext cx="438911" cy="0"/>
          </a:xfrm>
          <a:prstGeom prst="line">
            <a:avLst/>
          </a:prstGeom>
          <a:ln w="31750">
            <a:solidFill>
              <a:srgbClr val="E0E7ED"/>
            </a:solidFill>
          </a:ln>
        </p:spPr>
        <p:style>
          <a:lnRef idx="2">
            <a:schemeClr val="accent1"/>
          </a:lnRef>
          <a:fillRef idx="0">
            <a:schemeClr val="accent1"/>
          </a:fillRef>
          <a:effectRef idx="1">
            <a:schemeClr val="accent1"/>
          </a:effectRef>
          <a:fontRef idx="minor">
            <a:schemeClr val="tx1"/>
          </a:fontRef>
        </p:style>
      </p:cxnSp>
      <p:sp>
        <p:nvSpPr>
          <p:cNvPr id="16" name="Rounded Rectangle 15"/>
          <p:cNvSpPr/>
          <p:nvPr/>
        </p:nvSpPr>
        <p:spPr>
          <a:xfrm>
            <a:off x="8321040" y="1645920"/>
            <a:ext cx="3154680" cy="182880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Rectangle 16"/>
          <p:cNvSpPr/>
          <p:nvPr/>
        </p:nvSpPr>
        <p:spPr>
          <a:xfrm>
            <a:off x="8321040" y="1645920"/>
            <a:ext cx="73152" cy="1828800"/>
          </a:xfrm>
          <a:prstGeom prst="rect">
            <a:avLst/>
          </a:prstGeom>
          <a:solidFill>
            <a:srgbClr val="CF67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TextBox 17"/>
          <p:cNvSpPr txBox="1"/>
          <p:nvPr/>
        </p:nvSpPr>
        <p:spPr>
          <a:xfrm>
            <a:off x="8522208" y="1792224"/>
            <a:ext cx="2788920" cy="365760"/>
          </a:xfrm>
          <a:prstGeom prst="rect">
            <a:avLst/>
          </a:prstGeom>
          <a:noFill/>
        </p:spPr>
        <p:txBody>
          <a:bodyPr wrap="square">
            <a:spAutoFit/>
          </a:bodyPr>
          <a:lstStyle/>
          <a:p>
            <a:pPr algn="l">
              <a:defRPr sz="1800" b="1">
                <a:solidFill>
                  <a:srgbClr val="192D46"/>
                </a:solidFill>
                <a:latin typeface="Aptos"/>
              </a:defRPr>
            </a:pPr>
            <a:r>
              <a:t>ACCOMMODATION</a:t>
            </a:r>
          </a:p>
        </p:txBody>
      </p:sp>
      <p:sp>
        <p:nvSpPr>
          <p:cNvPr id="19" name="TextBox 18"/>
          <p:cNvSpPr txBox="1"/>
          <p:nvPr/>
        </p:nvSpPr>
        <p:spPr>
          <a:xfrm>
            <a:off x="8522208" y="2212848"/>
            <a:ext cx="2770632" cy="1143000"/>
          </a:xfrm>
          <a:prstGeom prst="rect">
            <a:avLst/>
          </a:prstGeom>
          <a:noFill/>
        </p:spPr>
        <p:txBody>
          <a:bodyPr wrap="square">
            <a:spAutoFit/>
          </a:bodyPr>
          <a:lstStyle/>
          <a:p>
            <a:pPr algn="l">
              <a:defRPr sz="1500" b="0">
                <a:solidFill>
                  <a:srgbClr val="2F3943"/>
                </a:solidFill>
                <a:latin typeface="Aptos"/>
              </a:defRPr>
            </a:pPr>
            <a:r>
              <a:t>What specific support addresses the barrier?</a:t>
            </a:r>
          </a:p>
        </p:txBody>
      </p:sp>
      <p:sp>
        <p:nvSpPr>
          <p:cNvPr id="20" name="Rounded Rectangle 19"/>
          <p:cNvSpPr/>
          <p:nvPr/>
        </p:nvSpPr>
        <p:spPr>
          <a:xfrm>
            <a:off x="1143000" y="3977639"/>
            <a:ext cx="9875520" cy="132588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Rectangle 20"/>
          <p:cNvSpPr/>
          <p:nvPr/>
        </p:nvSpPr>
        <p:spPr>
          <a:xfrm>
            <a:off x="1143000" y="3977639"/>
            <a:ext cx="73152" cy="1325880"/>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TextBox 21"/>
          <p:cNvSpPr txBox="1"/>
          <p:nvPr/>
        </p:nvSpPr>
        <p:spPr>
          <a:xfrm>
            <a:off x="1344168" y="4123944"/>
            <a:ext cx="9509760" cy="365760"/>
          </a:xfrm>
          <a:prstGeom prst="rect">
            <a:avLst/>
          </a:prstGeom>
          <a:noFill/>
        </p:spPr>
        <p:txBody>
          <a:bodyPr wrap="square">
            <a:spAutoFit/>
          </a:bodyPr>
          <a:lstStyle/>
          <a:p>
            <a:pPr algn="l">
              <a:defRPr sz="1600" b="1">
                <a:solidFill>
                  <a:srgbClr val="192D46"/>
                </a:solidFill>
                <a:latin typeface="Aptos"/>
              </a:defRPr>
            </a:pPr>
            <a:r>
              <a:t>Example</a:t>
            </a:r>
          </a:p>
        </p:txBody>
      </p:sp>
      <p:sp>
        <p:nvSpPr>
          <p:cNvPr id="23" name="TextBox 22"/>
          <p:cNvSpPr txBox="1"/>
          <p:nvPr/>
        </p:nvSpPr>
        <p:spPr>
          <a:xfrm>
            <a:off x="1344168" y="4544568"/>
            <a:ext cx="9491472" cy="640080"/>
          </a:xfrm>
          <a:prstGeom prst="rect">
            <a:avLst/>
          </a:prstGeom>
          <a:noFill/>
        </p:spPr>
        <p:txBody>
          <a:bodyPr wrap="square">
            <a:spAutoFit/>
          </a:bodyPr>
          <a:lstStyle/>
          <a:p>
            <a:pPr algn="l">
              <a:defRPr sz="1300" b="0">
                <a:solidFill>
                  <a:srgbClr val="2F3943"/>
                </a:solidFill>
                <a:latin typeface="Aptos"/>
              </a:defRPr>
            </a:pPr>
            <a:r>
              <a:t>Barrier: anxiety interferes with concentration during timed assessments.</a:t>
            </a:r>
            <a:br/>
            <a:r>
              <a:t>Need: reduced distraction + additional processing time.</a:t>
            </a:r>
            <a:br/>
            <a:r>
              <a:t>Accommodation: low-distraction setting + time-and-a-half when appropriate.</a:t>
            </a:r>
          </a:p>
        </p:txBody>
      </p:sp>
      <p:sp>
        <p:nvSpPr>
          <p:cNvPr id="24" name="TextBox 23"/>
          <p:cNvSpPr txBox="1"/>
          <p:nvPr/>
        </p:nvSpPr>
        <p:spPr>
          <a:xfrm>
            <a:off x="914400" y="5806440"/>
            <a:ext cx="10241280" cy="411480"/>
          </a:xfrm>
          <a:prstGeom prst="rect">
            <a:avLst/>
          </a:prstGeom>
          <a:noFill/>
        </p:spPr>
        <p:txBody>
          <a:bodyPr wrap="square">
            <a:spAutoFit/>
          </a:bodyPr>
          <a:lstStyle/>
          <a:p>
            <a:pPr algn="ctr">
              <a:defRPr sz="1700" b="1">
                <a:solidFill>
                  <a:srgbClr val="192D46"/>
                </a:solidFill>
                <a:latin typeface="Aptos"/>
              </a:defRPr>
            </a:pPr>
            <a:r>
              <a:t>Individualized ≠ unlimited. Specific ≠ complicated.</a:t>
            </a:r>
          </a:p>
        </p:txBody>
      </p:sp>
      <p:sp>
        <p:nvSpPr>
          <p:cNvPr id="25" name="TextBox 24"/>
          <p:cNvSpPr txBox="1"/>
          <p:nvPr/>
        </p:nvSpPr>
        <p:spPr>
          <a:xfrm>
            <a:off x="10881360" y="6473952"/>
            <a:ext cx="731520" cy="228600"/>
          </a:xfrm>
          <a:prstGeom prst="rect">
            <a:avLst/>
          </a:prstGeom>
          <a:noFill/>
        </p:spPr>
        <p:txBody>
          <a:bodyPr wrap="none">
            <a:spAutoFit/>
          </a:bodyPr>
          <a:lstStyle/>
          <a:p>
            <a:pPr algn="r">
              <a:defRPr sz="900">
                <a:solidFill>
                  <a:srgbClr val="828C96"/>
                </a:solidFill>
              </a:defRPr>
            </a:pPr>
            <a:r>
              <a:t>11</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46304"/>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02920" y="347472"/>
            <a:ext cx="11155680" cy="594360"/>
          </a:xfrm>
          <a:prstGeom prst="rect">
            <a:avLst/>
          </a:prstGeom>
          <a:noFill/>
        </p:spPr>
        <p:txBody>
          <a:bodyPr wrap="none">
            <a:spAutoFit/>
          </a:bodyPr>
          <a:lstStyle/>
          <a:p>
            <a:pPr>
              <a:defRPr sz="2800" b="1">
                <a:solidFill>
                  <a:srgbClr val="192D46"/>
                </a:solidFill>
                <a:latin typeface="Aptos Display"/>
              </a:defRPr>
            </a:pPr>
            <a:r>
              <a:t>SCENARIO 4 | “The Accommodation Is in the Plan…But Nobody Is Using It.”</a:t>
            </a:r>
          </a:p>
        </p:txBody>
      </p:sp>
      <p:sp>
        <p:nvSpPr>
          <p:cNvPr id="5" name="Rounded Rectangle 4"/>
          <p:cNvSpPr/>
          <p:nvPr/>
        </p:nvSpPr>
        <p:spPr>
          <a:xfrm>
            <a:off x="594360" y="1417320"/>
            <a:ext cx="10972800" cy="233172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594360" y="1417320"/>
            <a:ext cx="73152" cy="2331720"/>
          </a:xfrm>
          <a:prstGeom prst="rect">
            <a:avLst/>
          </a:prstGeom>
          <a:solidFill>
            <a:srgbClr val="CF67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795528" y="1563624"/>
            <a:ext cx="10607040" cy="365760"/>
          </a:xfrm>
          <a:prstGeom prst="rect">
            <a:avLst/>
          </a:prstGeom>
          <a:noFill/>
        </p:spPr>
        <p:txBody>
          <a:bodyPr wrap="square">
            <a:spAutoFit/>
          </a:bodyPr>
          <a:lstStyle/>
          <a:p>
            <a:pPr algn="l">
              <a:defRPr sz="1800" b="1">
                <a:solidFill>
                  <a:srgbClr val="192D46"/>
                </a:solidFill>
                <a:latin typeface="Aptos"/>
              </a:defRPr>
            </a:pPr>
            <a:r>
              <a:t>CASE FILE 04</a:t>
            </a:r>
          </a:p>
        </p:txBody>
      </p:sp>
      <p:sp>
        <p:nvSpPr>
          <p:cNvPr id="8" name="TextBox 7"/>
          <p:cNvSpPr txBox="1"/>
          <p:nvPr/>
        </p:nvSpPr>
        <p:spPr>
          <a:xfrm>
            <a:off x="795528" y="1984248"/>
            <a:ext cx="10588752" cy="1645919"/>
          </a:xfrm>
          <a:prstGeom prst="rect">
            <a:avLst/>
          </a:prstGeom>
          <a:noFill/>
        </p:spPr>
        <p:txBody>
          <a:bodyPr wrap="square">
            <a:spAutoFit/>
          </a:bodyPr>
          <a:lstStyle/>
          <a:p>
            <a:pPr algn="l">
              <a:defRPr sz="1500" b="0">
                <a:solidFill>
                  <a:srgbClr val="2F3943"/>
                </a:solidFill>
                <a:latin typeface="Aptos"/>
              </a:defRPr>
            </a:pPr>
            <a:r>
              <a:t>A student has extended time, preferential seating, breaks, and small-group testing. A parent says the plan isn't working. The case manager discovers two teachers were unaware the student had a 504 plan.</a:t>
            </a:r>
          </a:p>
        </p:txBody>
      </p:sp>
      <p:sp>
        <p:nvSpPr>
          <p:cNvPr id="9" name="Rounded Rectangle 8"/>
          <p:cNvSpPr/>
          <p:nvPr/>
        </p:nvSpPr>
        <p:spPr>
          <a:xfrm>
            <a:off x="594360" y="3959352"/>
            <a:ext cx="7040880" cy="1097280"/>
          </a:xfrm>
          <a:prstGeom prst="roundRect">
            <a:avLst/>
          </a:prstGeom>
          <a:solidFill>
            <a:srgbClr val="F5F7F9"/>
          </a:solidFill>
          <a:ln>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822960" y="4114800"/>
            <a:ext cx="1828800" cy="274320"/>
          </a:xfrm>
          <a:prstGeom prst="rect">
            <a:avLst/>
          </a:prstGeom>
          <a:noFill/>
        </p:spPr>
        <p:txBody>
          <a:bodyPr wrap="square">
            <a:spAutoFit/>
          </a:bodyPr>
          <a:lstStyle/>
          <a:p>
            <a:pPr algn="l">
              <a:defRPr sz="1100" b="1">
                <a:solidFill>
                  <a:srgbClr val="CF675B"/>
                </a:solidFill>
                <a:latin typeface="Aptos"/>
              </a:defRPr>
            </a:pPr>
            <a:r>
              <a:t>TEAM QUESTION</a:t>
            </a:r>
          </a:p>
        </p:txBody>
      </p:sp>
      <p:sp>
        <p:nvSpPr>
          <p:cNvPr id="11" name="TextBox 10"/>
          <p:cNvSpPr txBox="1"/>
          <p:nvPr/>
        </p:nvSpPr>
        <p:spPr>
          <a:xfrm>
            <a:off x="822960" y="4416552"/>
            <a:ext cx="6583680" cy="457200"/>
          </a:xfrm>
          <a:prstGeom prst="rect">
            <a:avLst/>
          </a:prstGeom>
          <a:noFill/>
        </p:spPr>
        <p:txBody>
          <a:bodyPr wrap="square">
            <a:spAutoFit/>
          </a:bodyPr>
          <a:lstStyle/>
          <a:p>
            <a:pPr algn="l">
              <a:defRPr sz="1700" b="1">
                <a:solidFill>
                  <a:srgbClr val="192D46"/>
                </a:solidFill>
                <a:latin typeface="Aptos"/>
              </a:defRPr>
            </a:pPr>
            <a:r>
              <a:t>Accommodation problem—or implementation problem?</a:t>
            </a:r>
          </a:p>
        </p:txBody>
      </p:sp>
      <p:sp>
        <p:nvSpPr>
          <p:cNvPr id="12" name="Rounded Rectangle 11"/>
          <p:cNvSpPr/>
          <p:nvPr/>
        </p:nvSpPr>
        <p:spPr>
          <a:xfrm>
            <a:off x="7863840" y="3959352"/>
            <a:ext cx="3703320" cy="1097280"/>
          </a:xfrm>
          <a:prstGeom prst="roundRect">
            <a:avLst/>
          </a:prstGeom>
          <a:solidFill>
            <a:srgbClr val="EAF5EF"/>
          </a:solidFill>
          <a:ln>
            <a:solidFill>
              <a:srgbClr val="45895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8092440" y="4114800"/>
            <a:ext cx="1371600" cy="274320"/>
          </a:xfrm>
          <a:prstGeom prst="rect">
            <a:avLst/>
          </a:prstGeom>
          <a:noFill/>
        </p:spPr>
        <p:txBody>
          <a:bodyPr wrap="square">
            <a:spAutoFit/>
          </a:bodyPr>
          <a:lstStyle/>
          <a:p>
            <a:pPr algn="l">
              <a:defRPr sz="1100" b="1">
                <a:solidFill>
                  <a:srgbClr val="45895B"/>
                </a:solidFill>
                <a:latin typeface="Aptos"/>
              </a:defRPr>
            </a:pPr>
            <a:r>
              <a:t>TAKEAWAY</a:t>
            </a:r>
          </a:p>
        </p:txBody>
      </p:sp>
      <p:sp>
        <p:nvSpPr>
          <p:cNvPr id="14" name="TextBox 13"/>
          <p:cNvSpPr txBox="1"/>
          <p:nvPr/>
        </p:nvSpPr>
        <p:spPr>
          <a:xfrm>
            <a:off x="8092440" y="4416552"/>
            <a:ext cx="3200400" cy="457200"/>
          </a:xfrm>
          <a:prstGeom prst="rect">
            <a:avLst/>
          </a:prstGeom>
          <a:noFill/>
        </p:spPr>
        <p:txBody>
          <a:bodyPr wrap="square">
            <a:spAutoFit/>
          </a:bodyPr>
          <a:lstStyle/>
          <a:p>
            <a:pPr algn="l">
              <a:defRPr sz="1500" b="1">
                <a:solidFill>
                  <a:srgbClr val="2F3943"/>
                </a:solidFill>
                <a:latin typeface="Aptos"/>
              </a:defRPr>
            </a:pPr>
            <a:r>
              <a:t>Implementation problem. Verify the plan, identify gaps, communicate responsibilities, correct the gap, and monitor.</a:t>
            </a:r>
          </a:p>
        </p:txBody>
      </p:sp>
      <p:sp>
        <p:nvSpPr>
          <p:cNvPr id="15" name="TextBox 14"/>
          <p:cNvSpPr txBox="1"/>
          <p:nvPr/>
        </p:nvSpPr>
        <p:spPr>
          <a:xfrm>
            <a:off x="10881360" y="6473952"/>
            <a:ext cx="731520" cy="228600"/>
          </a:xfrm>
          <a:prstGeom prst="rect">
            <a:avLst/>
          </a:prstGeom>
          <a:noFill/>
        </p:spPr>
        <p:txBody>
          <a:bodyPr wrap="none">
            <a:spAutoFit/>
          </a:bodyPr>
          <a:lstStyle/>
          <a:p>
            <a:pPr algn="r">
              <a:defRPr sz="900">
                <a:solidFill>
                  <a:srgbClr val="828C96"/>
                </a:solidFill>
              </a:defRPr>
            </a:pPr>
            <a:r>
              <a:t>12</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46304"/>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02920" y="347472"/>
            <a:ext cx="11155680" cy="594360"/>
          </a:xfrm>
          <a:prstGeom prst="rect">
            <a:avLst/>
          </a:prstGeom>
          <a:noFill/>
        </p:spPr>
        <p:txBody>
          <a:bodyPr wrap="none">
            <a:spAutoFit/>
          </a:bodyPr>
          <a:lstStyle/>
          <a:p>
            <a:pPr>
              <a:defRPr sz="2800" b="1">
                <a:solidFill>
                  <a:srgbClr val="192D46"/>
                </a:solidFill>
                <a:latin typeface="Aptos Display"/>
              </a:defRPr>
            </a:pPr>
            <a:r>
              <a:t>The Implementation Test</a:t>
            </a:r>
          </a:p>
        </p:txBody>
      </p:sp>
      <p:sp>
        <p:nvSpPr>
          <p:cNvPr id="5" name="Oval 4"/>
          <p:cNvSpPr/>
          <p:nvPr/>
        </p:nvSpPr>
        <p:spPr>
          <a:xfrm>
            <a:off x="594360" y="1600200"/>
            <a:ext cx="566928" cy="566928"/>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594360" y="1753270"/>
            <a:ext cx="566928" cy="226771"/>
          </a:xfrm>
          <a:prstGeom prst="rect">
            <a:avLst/>
          </a:prstGeom>
          <a:noFill/>
        </p:spPr>
        <p:txBody>
          <a:bodyPr wrap="square">
            <a:spAutoFit/>
          </a:bodyPr>
          <a:lstStyle/>
          <a:p>
            <a:pPr algn="ctr">
              <a:defRPr sz="1500" b="1">
                <a:solidFill>
                  <a:srgbClr val="FFFFFF"/>
                </a:solidFill>
                <a:latin typeface="Aptos"/>
              </a:defRPr>
            </a:pPr>
            <a:r>
              <a:t>1</a:t>
            </a:r>
          </a:p>
        </p:txBody>
      </p:sp>
      <p:sp>
        <p:nvSpPr>
          <p:cNvPr id="7" name="TextBox 6"/>
          <p:cNvSpPr txBox="1"/>
          <p:nvPr/>
        </p:nvSpPr>
        <p:spPr>
          <a:xfrm>
            <a:off x="274320" y="2331720"/>
            <a:ext cx="1234440" cy="914400"/>
          </a:xfrm>
          <a:prstGeom prst="rect">
            <a:avLst/>
          </a:prstGeom>
          <a:noFill/>
        </p:spPr>
        <p:txBody>
          <a:bodyPr wrap="square">
            <a:spAutoFit/>
          </a:bodyPr>
          <a:lstStyle/>
          <a:p>
            <a:pPr algn="ctr">
              <a:defRPr sz="1300" b="1">
                <a:solidFill>
                  <a:srgbClr val="192D46"/>
                </a:solidFill>
                <a:latin typeface="Aptos"/>
              </a:defRPr>
            </a:pPr>
            <a:r>
              <a:t>WHO receives it?</a:t>
            </a:r>
          </a:p>
        </p:txBody>
      </p:sp>
      <p:cxnSp>
        <p:nvCxnSpPr>
          <p:cNvPr id="8" name="Connector 7"/>
          <p:cNvCxnSpPr/>
          <p:nvPr/>
        </p:nvCxnSpPr>
        <p:spPr>
          <a:xfrm>
            <a:off x="1170432" y="1883664"/>
            <a:ext cx="1572768" cy="0"/>
          </a:xfrm>
          <a:prstGeom prst="line">
            <a:avLst/>
          </a:prstGeom>
          <a:ln w="25400">
            <a:solidFill>
              <a:srgbClr val="E0E7ED"/>
            </a:solidFill>
          </a:ln>
        </p:spPr>
        <p:style>
          <a:lnRef idx="2">
            <a:schemeClr val="accent1"/>
          </a:lnRef>
          <a:fillRef idx="0">
            <a:schemeClr val="accent1"/>
          </a:fillRef>
          <a:effectRef idx="1">
            <a:schemeClr val="accent1"/>
          </a:effectRef>
          <a:fontRef idx="minor">
            <a:schemeClr val="tx1"/>
          </a:fontRef>
        </p:style>
      </p:cxnSp>
      <p:sp>
        <p:nvSpPr>
          <p:cNvPr id="9" name="Oval 8"/>
          <p:cNvSpPr/>
          <p:nvPr/>
        </p:nvSpPr>
        <p:spPr>
          <a:xfrm>
            <a:off x="2880360" y="1600200"/>
            <a:ext cx="566928" cy="566928"/>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2880360" y="1753270"/>
            <a:ext cx="566928" cy="226771"/>
          </a:xfrm>
          <a:prstGeom prst="rect">
            <a:avLst/>
          </a:prstGeom>
          <a:noFill/>
        </p:spPr>
        <p:txBody>
          <a:bodyPr wrap="square">
            <a:spAutoFit/>
          </a:bodyPr>
          <a:lstStyle/>
          <a:p>
            <a:pPr algn="ctr">
              <a:defRPr sz="1500" b="1">
                <a:solidFill>
                  <a:srgbClr val="FFFFFF"/>
                </a:solidFill>
                <a:latin typeface="Aptos"/>
              </a:defRPr>
            </a:pPr>
            <a:r>
              <a:t>2</a:t>
            </a:r>
          </a:p>
        </p:txBody>
      </p:sp>
      <p:sp>
        <p:nvSpPr>
          <p:cNvPr id="11" name="TextBox 10"/>
          <p:cNvSpPr txBox="1"/>
          <p:nvPr/>
        </p:nvSpPr>
        <p:spPr>
          <a:xfrm>
            <a:off x="2560320" y="2331720"/>
            <a:ext cx="1234440" cy="914400"/>
          </a:xfrm>
          <a:prstGeom prst="rect">
            <a:avLst/>
          </a:prstGeom>
          <a:noFill/>
        </p:spPr>
        <p:txBody>
          <a:bodyPr wrap="square">
            <a:spAutoFit/>
          </a:bodyPr>
          <a:lstStyle/>
          <a:p>
            <a:pPr algn="ctr">
              <a:defRPr sz="1300" b="1">
                <a:solidFill>
                  <a:srgbClr val="192D46"/>
                </a:solidFill>
                <a:latin typeface="Aptos"/>
              </a:defRPr>
            </a:pPr>
            <a:r>
              <a:t>WHAT exactly is provided?</a:t>
            </a:r>
          </a:p>
        </p:txBody>
      </p:sp>
      <p:cxnSp>
        <p:nvCxnSpPr>
          <p:cNvPr id="12" name="Connector 11"/>
          <p:cNvCxnSpPr/>
          <p:nvPr/>
        </p:nvCxnSpPr>
        <p:spPr>
          <a:xfrm>
            <a:off x="3456432" y="1883664"/>
            <a:ext cx="1572768" cy="0"/>
          </a:xfrm>
          <a:prstGeom prst="line">
            <a:avLst/>
          </a:prstGeom>
          <a:ln w="25400">
            <a:solidFill>
              <a:srgbClr val="E0E7ED"/>
            </a:solidFill>
          </a:ln>
        </p:spPr>
        <p:style>
          <a:lnRef idx="2">
            <a:schemeClr val="accent1"/>
          </a:lnRef>
          <a:fillRef idx="0">
            <a:schemeClr val="accent1"/>
          </a:fillRef>
          <a:effectRef idx="1">
            <a:schemeClr val="accent1"/>
          </a:effectRef>
          <a:fontRef idx="minor">
            <a:schemeClr val="tx1"/>
          </a:fontRef>
        </p:style>
      </p:cxnSp>
      <p:sp>
        <p:nvSpPr>
          <p:cNvPr id="13" name="Oval 12"/>
          <p:cNvSpPr/>
          <p:nvPr/>
        </p:nvSpPr>
        <p:spPr>
          <a:xfrm>
            <a:off x="5166360" y="1600200"/>
            <a:ext cx="566928" cy="566928"/>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TextBox 13"/>
          <p:cNvSpPr txBox="1"/>
          <p:nvPr/>
        </p:nvSpPr>
        <p:spPr>
          <a:xfrm>
            <a:off x="5166360" y="1753270"/>
            <a:ext cx="566928" cy="226771"/>
          </a:xfrm>
          <a:prstGeom prst="rect">
            <a:avLst/>
          </a:prstGeom>
          <a:noFill/>
        </p:spPr>
        <p:txBody>
          <a:bodyPr wrap="square">
            <a:spAutoFit/>
          </a:bodyPr>
          <a:lstStyle/>
          <a:p>
            <a:pPr algn="ctr">
              <a:defRPr sz="1500" b="1">
                <a:solidFill>
                  <a:srgbClr val="FFFFFF"/>
                </a:solidFill>
                <a:latin typeface="Aptos"/>
              </a:defRPr>
            </a:pPr>
            <a:r>
              <a:t>3</a:t>
            </a:r>
          </a:p>
        </p:txBody>
      </p:sp>
      <p:sp>
        <p:nvSpPr>
          <p:cNvPr id="15" name="TextBox 14"/>
          <p:cNvSpPr txBox="1"/>
          <p:nvPr/>
        </p:nvSpPr>
        <p:spPr>
          <a:xfrm>
            <a:off x="4846320" y="2331720"/>
            <a:ext cx="1234440" cy="914400"/>
          </a:xfrm>
          <a:prstGeom prst="rect">
            <a:avLst/>
          </a:prstGeom>
          <a:noFill/>
        </p:spPr>
        <p:txBody>
          <a:bodyPr wrap="square">
            <a:spAutoFit/>
          </a:bodyPr>
          <a:lstStyle/>
          <a:p>
            <a:pPr algn="ctr">
              <a:defRPr sz="1300" b="1">
                <a:solidFill>
                  <a:srgbClr val="192D46"/>
                </a:solidFill>
                <a:latin typeface="Aptos"/>
              </a:defRPr>
            </a:pPr>
            <a:r>
              <a:t>WHEN is it provided?</a:t>
            </a:r>
          </a:p>
        </p:txBody>
      </p:sp>
      <p:cxnSp>
        <p:nvCxnSpPr>
          <p:cNvPr id="16" name="Connector 15"/>
          <p:cNvCxnSpPr/>
          <p:nvPr/>
        </p:nvCxnSpPr>
        <p:spPr>
          <a:xfrm>
            <a:off x="5742432" y="1883664"/>
            <a:ext cx="1572768" cy="0"/>
          </a:xfrm>
          <a:prstGeom prst="line">
            <a:avLst/>
          </a:prstGeom>
          <a:ln w="25400">
            <a:solidFill>
              <a:srgbClr val="E0E7ED"/>
            </a:solidFill>
          </a:ln>
        </p:spPr>
        <p:style>
          <a:lnRef idx="2">
            <a:schemeClr val="accent1"/>
          </a:lnRef>
          <a:fillRef idx="0">
            <a:schemeClr val="accent1"/>
          </a:fillRef>
          <a:effectRef idx="1">
            <a:schemeClr val="accent1"/>
          </a:effectRef>
          <a:fontRef idx="minor">
            <a:schemeClr val="tx1"/>
          </a:fontRef>
        </p:style>
      </p:cxnSp>
      <p:sp>
        <p:nvSpPr>
          <p:cNvPr id="17" name="Oval 16"/>
          <p:cNvSpPr/>
          <p:nvPr/>
        </p:nvSpPr>
        <p:spPr>
          <a:xfrm>
            <a:off x="7452360" y="1600200"/>
            <a:ext cx="566928" cy="566928"/>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TextBox 17"/>
          <p:cNvSpPr txBox="1"/>
          <p:nvPr/>
        </p:nvSpPr>
        <p:spPr>
          <a:xfrm>
            <a:off x="7452360" y="1753270"/>
            <a:ext cx="566928" cy="226771"/>
          </a:xfrm>
          <a:prstGeom prst="rect">
            <a:avLst/>
          </a:prstGeom>
          <a:noFill/>
        </p:spPr>
        <p:txBody>
          <a:bodyPr wrap="square">
            <a:spAutoFit/>
          </a:bodyPr>
          <a:lstStyle/>
          <a:p>
            <a:pPr algn="ctr">
              <a:defRPr sz="1500" b="1">
                <a:solidFill>
                  <a:srgbClr val="FFFFFF"/>
                </a:solidFill>
                <a:latin typeface="Aptos"/>
              </a:defRPr>
            </a:pPr>
            <a:r>
              <a:t>4</a:t>
            </a:r>
          </a:p>
        </p:txBody>
      </p:sp>
      <p:sp>
        <p:nvSpPr>
          <p:cNvPr id="19" name="TextBox 18"/>
          <p:cNvSpPr txBox="1"/>
          <p:nvPr/>
        </p:nvSpPr>
        <p:spPr>
          <a:xfrm>
            <a:off x="7132320" y="2331720"/>
            <a:ext cx="1234440" cy="914400"/>
          </a:xfrm>
          <a:prstGeom prst="rect">
            <a:avLst/>
          </a:prstGeom>
          <a:noFill/>
        </p:spPr>
        <p:txBody>
          <a:bodyPr wrap="square">
            <a:spAutoFit/>
          </a:bodyPr>
          <a:lstStyle/>
          <a:p>
            <a:pPr algn="ctr">
              <a:defRPr sz="1300" b="1">
                <a:solidFill>
                  <a:srgbClr val="192D46"/>
                </a:solidFill>
                <a:latin typeface="Aptos"/>
              </a:defRPr>
            </a:pPr>
            <a:r>
              <a:t>HOW is it implemented?</a:t>
            </a:r>
          </a:p>
        </p:txBody>
      </p:sp>
      <p:cxnSp>
        <p:nvCxnSpPr>
          <p:cNvPr id="20" name="Connector 19"/>
          <p:cNvCxnSpPr/>
          <p:nvPr/>
        </p:nvCxnSpPr>
        <p:spPr>
          <a:xfrm>
            <a:off x="8028432" y="1883664"/>
            <a:ext cx="1572768" cy="0"/>
          </a:xfrm>
          <a:prstGeom prst="line">
            <a:avLst/>
          </a:prstGeom>
          <a:ln w="25400">
            <a:solidFill>
              <a:srgbClr val="E0E7ED"/>
            </a:solidFill>
          </a:ln>
        </p:spPr>
        <p:style>
          <a:lnRef idx="2">
            <a:schemeClr val="accent1"/>
          </a:lnRef>
          <a:fillRef idx="0">
            <a:schemeClr val="accent1"/>
          </a:fillRef>
          <a:effectRef idx="1">
            <a:schemeClr val="accent1"/>
          </a:effectRef>
          <a:fontRef idx="minor">
            <a:schemeClr val="tx1"/>
          </a:fontRef>
        </p:style>
      </p:cxnSp>
      <p:sp>
        <p:nvSpPr>
          <p:cNvPr id="21" name="Oval 20"/>
          <p:cNvSpPr/>
          <p:nvPr/>
        </p:nvSpPr>
        <p:spPr>
          <a:xfrm>
            <a:off x="9738360" y="1600200"/>
            <a:ext cx="566928" cy="566928"/>
          </a:xfrm>
          <a:prstGeom prst="ellipse">
            <a:avLst/>
          </a:prstGeom>
          <a:solidFill>
            <a:srgbClr val="DEA94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TextBox 21"/>
          <p:cNvSpPr txBox="1"/>
          <p:nvPr/>
        </p:nvSpPr>
        <p:spPr>
          <a:xfrm>
            <a:off x="9738360" y="1753270"/>
            <a:ext cx="566928" cy="226771"/>
          </a:xfrm>
          <a:prstGeom prst="rect">
            <a:avLst/>
          </a:prstGeom>
          <a:noFill/>
        </p:spPr>
        <p:txBody>
          <a:bodyPr wrap="square">
            <a:spAutoFit/>
          </a:bodyPr>
          <a:lstStyle/>
          <a:p>
            <a:pPr algn="ctr">
              <a:defRPr sz="1500" b="1">
                <a:solidFill>
                  <a:srgbClr val="FFFFFF"/>
                </a:solidFill>
                <a:latin typeface="Aptos"/>
              </a:defRPr>
            </a:pPr>
            <a:r>
              <a:t>5</a:t>
            </a:r>
          </a:p>
        </p:txBody>
      </p:sp>
      <p:sp>
        <p:nvSpPr>
          <p:cNvPr id="23" name="TextBox 22"/>
          <p:cNvSpPr txBox="1"/>
          <p:nvPr/>
        </p:nvSpPr>
        <p:spPr>
          <a:xfrm>
            <a:off x="9418320" y="2331720"/>
            <a:ext cx="1234440" cy="914400"/>
          </a:xfrm>
          <a:prstGeom prst="rect">
            <a:avLst/>
          </a:prstGeom>
          <a:noFill/>
        </p:spPr>
        <p:txBody>
          <a:bodyPr wrap="square">
            <a:spAutoFit/>
          </a:bodyPr>
          <a:lstStyle/>
          <a:p>
            <a:pPr algn="ctr">
              <a:defRPr sz="1300" b="1">
                <a:solidFill>
                  <a:srgbClr val="192D46"/>
                </a:solidFill>
                <a:latin typeface="Aptos"/>
              </a:defRPr>
            </a:pPr>
            <a:r>
              <a:t>WHAT if it cannot be provided as written?</a:t>
            </a:r>
          </a:p>
        </p:txBody>
      </p:sp>
      <p:sp>
        <p:nvSpPr>
          <p:cNvPr id="24" name="Rounded Rectangle 23"/>
          <p:cNvSpPr/>
          <p:nvPr/>
        </p:nvSpPr>
        <p:spPr>
          <a:xfrm>
            <a:off x="1097280" y="3931920"/>
            <a:ext cx="9966960" cy="123444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5" name="Rectangle 24"/>
          <p:cNvSpPr/>
          <p:nvPr/>
        </p:nvSpPr>
        <p:spPr>
          <a:xfrm>
            <a:off x="1097280" y="3931920"/>
            <a:ext cx="73152" cy="1234440"/>
          </a:xfrm>
          <a:prstGeom prst="rect">
            <a:avLst/>
          </a:prstGeom>
          <a:solidFill>
            <a:srgbClr val="CF67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6" name="TextBox 25"/>
          <p:cNvSpPr txBox="1"/>
          <p:nvPr/>
        </p:nvSpPr>
        <p:spPr>
          <a:xfrm>
            <a:off x="1298448" y="4078224"/>
            <a:ext cx="9601200" cy="365760"/>
          </a:xfrm>
          <a:prstGeom prst="rect">
            <a:avLst/>
          </a:prstGeom>
          <a:noFill/>
        </p:spPr>
        <p:txBody>
          <a:bodyPr wrap="square">
            <a:spAutoFit/>
          </a:bodyPr>
          <a:lstStyle/>
          <a:p>
            <a:pPr algn="l">
              <a:defRPr sz="1800" b="1">
                <a:solidFill>
                  <a:srgbClr val="192D46"/>
                </a:solidFill>
                <a:latin typeface="Aptos"/>
              </a:defRPr>
            </a:pPr>
            <a:r>
              <a:t>The implementation test</a:t>
            </a:r>
          </a:p>
        </p:txBody>
      </p:sp>
      <p:sp>
        <p:nvSpPr>
          <p:cNvPr id="27" name="TextBox 26"/>
          <p:cNvSpPr txBox="1"/>
          <p:nvPr/>
        </p:nvSpPr>
        <p:spPr>
          <a:xfrm>
            <a:off x="1298448" y="4498848"/>
            <a:ext cx="9582912" cy="548640"/>
          </a:xfrm>
          <a:prstGeom prst="rect">
            <a:avLst/>
          </a:prstGeom>
          <a:noFill/>
        </p:spPr>
        <p:txBody>
          <a:bodyPr wrap="square">
            <a:spAutoFit/>
          </a:bodyPr>
          <a:lstStyle/>
          <a:p>
            <a:pPr algn="l">
              <a:defRPr sz="1600" b="0">
                <a:solidFill>
                  <a:srgbClr val="2F3943"/>
                </a:solidFill>
                <a:latin typeface="Aptos"/>
              </a:defRPr>
            </a:pPr>
            <a:r>
              <a:t>If a teacher cannot consistently understand and implement the accommodation, the plan may need clarification.</a:t>
            </a:r>
          </a:p>
        </p:txBody>
      </p:sp>
      <p:sp>
        <p:nvSpPr>
          <p:cNvPr id="28" name="TextBox 27"/>
          <p:cNvSpPr txBox="1"/>
          <p:nvPr/>
        </p:nvSpPr>
        <p:spPr>
          <a:xfrm>
            <a:off x="914400" y="5715000"/>
            <a:ext cx="10241280" cy="411480"/>
          </a:xfrm>
          <a:prstGeom prst="rect">
            <a:avLst/>
          </a:prstGeom>
          <a:noFill/>
        </p:spPr>
        <p:txBody>
          <a:bodyPr wrap="square">
            <a:spAutoFit/>
          </a:bodyPr>
          <a:lstStyle/>
          <a:p>
            <a:pPr algn="ctr">
              <a:defRPr sz="1900" b="1">
                <a:solidFill>
                  <a:srgbClr val="CF675B"/>
                </a:solidFill>
                <a:latin typeface="Aptos"/>
              </a:defRPr>
            </a:pPr>
            <a:r>
              <a:t>A plan on paper is not enough.</a:t>
            </a:r>
          </a:p>
        </p:txBody>
      </p:sp>
      <p:sp>
        <p:nvSpPr>
          <p:cNvPr id="29" name="TextBox 28"/>
          <p:cNvSpPr txBox="1"/>
          <p:nvPr/>
        </p:nvSpPr>
        <p:spPr>
          <a:xfrm>
            <a:off x="10881360" y="6473952"/>
            <a:ext cx="731520" cy="228600"/>
          </a:xfrm>
          <a:prstGeom prst="rect">
            <a:avLst/>
          </a:prstGeom>
          <a:noFill/>
        </p:spPr>
        <p:txBody>
          <a:bodyPr wrap="none">
            <a:spAutoFit/>
          </a:bodyPr>
          <a:lstStyle/>
          <a:p>
            <a:pPr algn="r">
              <a:defRPr sz="900">
                <a:solidFill>
                  <a:srgbClr val="828C96"/>
                </a:solidFill>
              </a:defRPr>
            </a:pPr>
            <a:r>
              <a:t>13</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46304"/>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02920" y="347472"/>
            <a:ext cx="11155680" cy="594360"/>
          </a:xfrm>
          <a:prstGeom prst="rect">
            <a:avLst/>
          </a:prstGeom>
          <a:noFill/>
        </p:spPr>
        <p:txBody>
          <a:bodyPr wrap="none">
            <a:spAutoFit/>
          </a:bodyPr>
          <a:lstStyle/>
          <a:p>
            <a:pPr>
              <a:defRPr sz="2800" b="1">
                <a:solidFill>
                  <a:srgbClr val="192D46"/>
                </a:solidFill>
                <a:latin typeface="Aptos Display"/>
              </a:defRPr>
            </a:pPr>
            <a:r>
              <a:t>SCENARIO 5 | “The Parent Doesn't Agree.”</a:t>
            </a:r>
          </a:p>
        </p:txBody>
      </p:sp>
      <p:sp>
        <p:nvSpPr>
          <p:cNvPr id="5" name="Rounded Rectangle 4"/>
          <p:cNvSpPr/>
          <p:nvPr/>
        </p:nvSpPr>
        <p:spPr>
          <a:xfrm>
            <a:off x="594360" y="1417320"/>
            <a:ext cx="10972800" cy="233172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594360" y="1417320"/>
            <a:ext cx="73152" cy="2331720"/>
          </a:xfrm>
          <a:prstGeom prst="rect">
            <a:avLst/>
          </a:prstGeom>
          <a:solidFill>
            <a:srgbClr val="CF67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795528" y="1563624"/>
            <a:ext cx="10607040" cy="365760"/>
          </a:xfrm>
          <a:prstGeom prst="rect">
            <a:avLst/>
          </a:prstGeom>
          <a:noFill/>
        </p:spPr>
        <p:txBody>
          <a:bodyPr wrap="square">
            <a:spAutoFit/>
          </a:bodyPr>
          <a:lstStyle/>
          <a:p>
            <a:pPr algn="l">
              <a:defRPr sz="1800" b="1">
                <a:solidFill>
                  <a:srgbClr val="192D46"/>
                </a:solidFill>
                <a:latin typeface="Aptos"/>
              </a:defRPr>
            </a:pPr>
            <a:r>
              <a:t>CASE FILE 05</a:t>
            </a:r>
          </a:p>
        </p:txBody>
      </p:sp>
      <p:sp>
        <p:nvSpPr>
          <p:cNvPr id="8" name="TextBox 7"/>
          <p:cNvSpPr txBox="1"/>
          <p:nvPr/>
        </p:nvSpPr>
        <p:spPr>
          <a:xfrm>
            <a:off x="795528" y="1984248"/>
            <a:ext cx="10588752" cy="1645919"/>
          </a:xfrm>
          <a:prstGeom prst="rect">
            <a:avLst/>
          </a:prstGeom>
          <a:noFill/>
        </p:spPr>
        <p:txBody>
          <a:bodyPr wrap="square">
            <a:spAutoFit/>
          </a:bodyPr>
          <a:lstStyle/>
          <a:p>
            <a:pPr algn="l">
              <a:defRPr sz="1500" b="0">
                <a:solidFill>
                  <a:srgbClr val="2F3943"/>
                </a:solidFill>
                <a:latin typeface="Aptos"/>
              </a:defRPr>
            </a:pPr>
            <a:r>
              <a:t>The team reviews a student's plan. Data show accommodations are implemented and the student is accessing instruction successfully. The team proposes revising several accommodations. The parent says: “My child needs every accommodation they've ever had.”</a:t>
            </a:r>
          </a:p>
        </p:txBody>
      </p:sp>
      <p:sp>
        <p:nvSpPr>
          <p:cNvPr id="9" name="Rounded Rectangle 8"/>
          <p:cNvSpPr/>
          <p:nvPr/>
        </p:nvSpPr>
        <p:spPr>
          <a:xfrm>
            <a:off x="594360" y="3959352"/>
            <a:ext cx="7040880" cy="1097280"/>
          </a:xfrm>
          <a:prstGeom prst="roundRect">
            <a:avLst/>
          </a:prstGeom>
          <a:solidFill>
            <a:srgbClr val="F5F7F9"/>
          </a:solidFill>
          <a:ln>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822960" y="4114800"/>
            <a:ext cx="1828800" cy="274320"/>
          </a:xfrm>
          <a:prstGeom prst="rect">
            <a:avLst/>
          </a:prstGeom>
          <a:noFill/>
        </p:spPr>
        <p:txBody>
          <a:bodyPr wrap="square">
            <a:spAutoFit/>
          </a:bodyPr>
          <a:lstStyle/>
          <a:p>
            <a:pPr algn="l">
              <a:defRPr sz="1100" b="1">
                <a:solidFill>
                  <a:srgbClr val="CF675B"/>
                </a:solidFill>
                <a:latin typeface="Aptos"/>
              </a:defRPr>
            </a:pPr>
            <a:r>
              <a:t>TEAM QUESTION</a:t>
            </a:r>
          </a:p>
        </p:txBody>
      </p:sp>
      <p:sp>
        <p:nvSpPr>
          <p:cNvPr id="11" name="TextBox 10"/>
          <p:cNvSpPr txBox="1"/>
          <p:nvPr/>
        </p:nvSpPr>
        <p:spPr>
          <a:xfrm>
            <a:off x="822960" y="4416552"/>
            <a:ext cx="6583680" cy="457200"/>
          </a:xfrm>
          <a:prstGeom prst="rect">
            <a:avLst/>
          </a:prstGeom>
          <a:noFill/>
        </p:spPr>
        <p:txBody>
          <a:bodyPr wrap="square">
            <a:spAutoFit/>
          </a:bodyPr>
          <a:lstStyle/>
          <a:p>
            <a:pPr algn="l">
              <a:defRPr sz="1700" b="1">
                <a:solidFill>
                  <a:srgbClr val="192D46"/>
                </a:solidFill>
                <a:latin typeface="Aptos"/>
              </a:defRPr>
            </a:pPr>
            <a:r>
              <a:t>What should the team do when the parent disagrees?</a:t>
            </a:r>
          </a:p>
        </p:txBody>
      </p:sp>
      <p:sp>
        <p:nvSpPr>
          <p:cNvPr id="12" name="Rounded Rectangle 11"/>
          <p:cNvSpPr/>
          <p:nvPr/>
        </p:nvSpPr>
        <p:spPr>
          <a:xfrm>
            <a:off x="7863840" y="3959352"/>
            <a:ext cx="3703320" cy="1097280"/>
          </a:xfrm>
          <a:prstGeom prst="roundRect">
            <a:avLst/>
          </a:prstGeom>
          <a:solidFill>
            <a:srgbClr val="EAF5EF"/>
          </a:solidFill>
          <a:ln>
            <a:solidFill>
              <a:srgbClr val="45895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8092440" y="4114800"/>
            <a:ext cx="1371600" cy="274320"/>
          </a:xfrm>
          <a:prstGeom prst="rect">
            <a:avLst/>
          </a:prstGeom>
          <a:noFill/>
        </p:spPr>
        <p:txBody>
          <a:bodyPr wrap="square">
            <a:spAutoFit/>
          </a:bodyPr>
          <a:lstStyle/>
          <a:p>
            <a:pPr algn="l">
              <a:defRPr sz="1100" b="1">
                <a:solidFill>
                  <a:srgbClr val="45895B"/>
                </a:solidFill>
                <a:latin typeface="Aptos"/>
              </a:defRPr>
            </a:pPr>
            <a:r>
              <a:t>TAKEAWAY</a:t>
            </a:r>
          </a:p>
        </p:txBody>
      </p:sp>
      <p:sp>
        <p:nvSpPr>
          <p:cNvPr id="14" name="TextBox 13"/>
          <p:cNvSpPr txBox="1"/>
          <p:nvPr/>
        </p:nvSpPr>
        <p:spPr>
          <a:xfrm>
            <a:off x="8092440" y="4416552"/>
            <a:ext cx="3200400" cy="457200"/>
          </a:xfrm>
          <a:prstGeom prst="rect">
            <a:avLst/>
          </a:prstGeom>
          <a:noFill/>
        </p:spPr>
        <p:txBody>
          <a:bodyPr wrap="square">
            <a:spAutoFit/>
          </a:bodyPr>
          <a:lstStyle/>
          <a:p>
            <a:pPr algn="l">
              <a:defRPr sz="1500" b="1">
                <a:solidFill>
                  <a:srgbClr val="2F3943"/>
                </a:solidFill>
                <a:latin typeface="Aptos"/>
              </a:defRPr>
            </a:pPr>
            <a:r>
              <a:t>Listen → review data → explain rationale → document → provide applicable procedural safeguards / dispute options.</a:t>
            </a:r>
          </a:p>
        </p:txBody>
      </p:sp>
      <p:sp>
        <p:nvSpPr>
          <p:cNvPr id="15" name="TextBox 14"/>
          <p:cNvSpPr txBox="1"/>
          <p:nvPr/>
        </p:nvSpPr>
        <p:spPr>
          <a:xfrm>
            <a:off x="10881360" y="6473952"/>
            <a:ext cx="731520" cy="228600"/>
          </a:xfrm>
          <a:prstGeom prst="rect">
            <a:avLst/>
          </a:prstGeom>
          <a:noFill/>
        </p:spPr>
        <p:txBody>
          <a:bodyPr wrap="none">
            <a:spAutoFit/>
          </a:bodyPr>
          <a:lstStyle/>
          <a:p>
            <a:pPr algn="r">
              <a:defRPr sz="900">
                <a:solidFill>
                  <a:srgbClr val="828C96"/>
                </a:solidFill>
              </a:defRPr>
            </a:pPr>
            <a:r>
              <a:t>14</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46304"/>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02920" y="347472"/>
            <a:ext cx="11155680" cy="594360"/>
          </a:xfrm>
          <a:prstGeom prst="rect">
            <a:avLst/>
          </a:prstGeom>
          <a:noFill/>
        </p:spPr>
        <p:txBody>
          <a:bodyPr wrap="none">
            <a:spAutoFit/>
          </a:bodyPr>
          <a:lstStyle/>
          <a:p>
            <a:pPr>
              <a:defRPr sz="2800" b="1">
                <a:solidFill>
                  <a:srgbClr val="192D46"/>
                </a:solidFill>
                <a:latin typeface="Aptos Display"/>
              </a:defRPr>
            </a:pPr>
            <a:r>
              <a:t>When Parents and Teams Disagree</a:t>
            </a:r>
          </a:p>
        </p:txBody>
      </p:sp>
      <p:sp>
        <p:nvSpPr>
          <p:cNvPr id="5" name="TextBox 4"/>
          <p:cNvSpPr txBox="1"/>
          <p:nvPr/>
        </p:nvSpPr>
        <p:spPr>
          <a:xfrm>
            <a:off x="530352" y="932688"/>
            <a:ext cx="10789920" cy="411480"/>
          </a:xfrm>
          <a:prstGeom prst="rect">
            <a:avLst/>
          </a:prstGeom>
          <a:noFill/>
        </p:spPr>
        <p:txBody>
          <a:bodyPr wrap="none">
            <a:spAutoFit/>
          </a:bodyPr>
          <a:lstStyle/>
          <a:p>
            <a:pPr>
              <a:defRPr sz="1300">
                <a:solidFill>
                  <a:srgbClr val="2F3943"/>
                </a:solidFill>
                <a:latin typeface="Aptos"/>
              </a:defRPr>
            </a:pPr>
            <a:r>
              <a:t>Use the DATA → DISCUSSION → DOCUMENTATION model.</a:t>
            </a:r>
          </a:p>
        </p:txBody>
      </p:sp>
      <p:sp>
        <p:nvSpPr>
          <p:cNvPr id="6" name="Oval 5"/>
          <p:cNvSpPr/>
          <p:nvPr/>
        </p:nvSpPr>
        <p:spPr>
          <a:xfrm>
            <a:off x="960120" y="1600200"/>
            <a:ext cx="621792" cy="621792"/>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960120" y="1768083"/>
            <a:ext cx="621792" cy="248716"/>
          </a:xfrm>
          <a:prstGeom prst="rect">
            <a:avLst/>
          </a:prstGeom>
          <a:noFill/>
        </p:spPr>
        <p:txBody>
          <a:bodyPr wrap="square">
            <a:spAutoFit/>
          </a:bodyPr>
          <a:lstStyle/>
          <a:p>
            <a:pPr algn="ctr">
              <a:defRPr sz="1500" b="1">
                <a:solidFill>
                  <a:srgbClr val="FFFFFF"/>
                </a:solidFill>
                <a:latin typeface="Aptos"/>
              </a:defRPr>
            </a:pPr>
            <a:r>
              <a:t>1</a:t>
            </a:r>
          </a:p>
        </p:txBody>
      </p:sp>
      <p:sp>
        <p:nvSpPr>
          <p:cNvPr id="8" name="TextBox 7"/>
          <p:cNvSpPr txBox="1"/>
          <p:nvPr/>
        </p:nvSpPr>
        <p:spPr>
          <a:xfrm>
            <a:off x="731520" y="2423160"/>
            <a:ext cx="2468880" cy="365760"/>
          </a:xfrm>
          <a:prstGeom prst="rect">
            <a:avLst/>
          </a:prstGeom>
          <a:noFill/>
        </p:spPr>
        <p:txBody>
          <a:bodyPr wrap="square">
            <a:spAutoFit/>
          </a:bodyPr>
          <a:lstStyle/>
          <a:p>
            <a:pPr algn="ctr">
              <a:defRPr sz="1500" b="1">
                <a:solidFill>
                  <a:srgbClr val="192D46"/>
                </a:solidFill>
                <a:latin typeface="Aptos"/>
              </a:defRPr>
            </a:pPr>
            <a:r>
              <a:t>DATA</a:t>
            </a:r>
          </a:p>
        </p:txBody>
      </p:sp>
      <p:sp>
        <p:nvSpPr>
          <p:cNvPr id="9" name="TextBox 8"/>
          <p:cNvSpPr txBox="1"/>
          <p:nvPr/>
        </p:nvSpPr>
        <p:spPr>
          <a:xfrm>
            <a:off x="731520" y="2880360"/>
            <a:ext cx="2468880" cy="914400"/>
          </a:xfrm>
          <a:prstGeom prst="rect">
            <a:avLst/>
          </a:prstGeom>
          <a:noFill/>
        </p:spPr>
        <p:txBody>
          <a:bodyPr wrap="square">
            <a:spAutoFit/>
          </a:bodyPr>
          <a:lstStyle/>
          <a:p>
            <a:pPr algn="ctr">
              <a:defRPr sz="1400" b="0">
                <a:solidFill>
                  <a:srgbClr val="2F3943"/>
                </a:solidFill>
                <a:latin typeface="Aptos"/>
              </a:defRPr>
            </a:pPr>
            <a:r>
              <a:t>What does the evidence show?</a:t>
            </a:r>
          </a:p>
        </p:txBody>
      </p:sp>
      <p:cxnSp>
        <p:nvCxnSpPr>
          <p:cNvPr id="10" name="Connector 9"/>
          <p:cNvCxnSpPr/>
          <p:nvPr/>
        </p:nvCxnSpPr>
        <p:spPr>
          <a:xfrm>
            <a:off x="1600200" y="1901952"/>
            <a:ext cx="2788920" cy="0"/>
          </a:xfrm>
          <a:prstGeom prst="line">
            <a:avLst/>
          </a:prstGeom>
          <a:ln w="25400">
            <a:solidFill>
              <a:srgbClr val="E0E7ED"/>
            </a:solidFill>
          </a:ln>
        </p:spPr>
        <p:style>
          <a:lnRef idx="2">
            <a:schemeClr val="accent1"/>
          </a:lnRef>
          <a:fillRef idx="0">
            <a:schemeClr val="accent1"/>
          </a:fillRef>
          <a:effectRef idx="1">
            <a:schemeClr val="accent1"/>
          </a:effectRef>
          <a:fontRef idx="minor">
            <a:schemeClr val="tx1"/>
          </a:fontRef>
        </p:style>
      </p:cxnSp>
      <p:sp>
        <p:nvSpPr>
          <p:cNvPr id="11" name="Oval 10"/>
          <p:cNvSpPr/>
          <p:nvPr/>
        </p:nvSpPr>
        <p:spPr>
          <a:xfrm>
            <a:off x="4663440" y="1600200"/>
            <a:ext cx="621792" cy="621792"/>
          </a:xfrm>
          <a:prstGeom prst="ellipse">
            <a:avLst/>
          </a:prstGeom>
          <a:solidFill>
            <a:srgbClr val="DEA94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4663440" y="1768083"/>
            <a:ext cx="621792" cy="248716"/>
          </a:xfrm>
          <a:prstGeom prst="rect">
            <a:avLst/>
          </a:prstGeom>
          <a:noFill/>
        </p:spPr>
        <p:txBody>
          <a:bodyPr wrap="square">
            <a:spAutoFit/>
          </a:bodyPr>
          <a:lstStyle/>
          <a:p>
            <a:pPr algn="ctr">
              <a:defRPr sz="1500" b="1">
                <a:solidFill>
                  <a:srgbClr val="FFFFFF"/>
                </a:solidFill>
                <a:latin typeface="Aptos"/>
              </a:defRPr>
            </a:pPr>
            <a:r>
              <a:t>2</a:t>
            </a:r>
          </a:p>
        </p:txBody>
      </p:sp>
      <p:sp>
        <p:nvSpPr>
          <p:cNvPr id="13" name="TextBox 12"/>
          <p:cNvSpPr txBox="1"/>
          <p:nvPr/>
        </p:nvSpPr>
        <p:spPr>
          <a:xfrm>
            <a:off x="4434840" y="2423160"/>
            <a:ext cx="2468880" cy="365760"/>
          </a:xfrm>
          <a:prstGeom prst="rect">
            <a:avLst/>
          </a:prstGeom>
          <a:noFill/>
        </p:spPr>
        <p:txBody>
          <a:bodyPr wrap="square">
            <a:spAutoFit/>
          </a:bodyPr>
          <a:lstStyle/>
          <a:p>
            <a:pPr algn="ctr">
              <a:defRPr sz="1500" b="1">
                <a:solidFill>
                  <a:srgbClr val="192D46"/>
                </a:solidFill>
                <a:latin typeface="Aptos"/>
              </a:defRPr>
            </a:pPr>
            <a:r>
              <a:t>DISCUSSION</a:t>
            </a:r>
          </a:p>
        </p:txBody>
      </p:sp>
      <p:sp>
        <p:nvSpPr>
          <p:cNvPr id="14" name="TextBox 13"/>
          <p:cNvSpPr txBox="1"/>
          <p:nvPr/>
        </p:nvSpPr>
        <p:spPr>
          <a:xfrm>
            <a:off x="4434840" y="2880360"/>
            <a:ext cx="2468880" cy="914400"/>
          </a:xfrm>
          <a:prstGeom prst="rect">
            <a:avLst/>
          </a:prstGeom>
          <a:noFill/>
        </p:spPr>
        <p:txBody>
          <a:bodyPr wrap="square">
            <a:spAutoFit/>
          </a:bodyPr>
          <a:lstStyle/>
          <a:p>
            <a:pPr algn="ctr">
              <a:defRPr sz="1400" b="0">
                <a:solidFill>
                  <a:srgbClr val="2F3943"/>
                </a:solidFill>
                <a:latin typeface="Aptos"/>
              </a:defRPr>
            </a:pPr>
            <a:r>
              <a:t>What does the team believe the student needs?</a:t>
            </a:r>
          </a:p>
        </p:txBody>
      </p:sp>
      <p:cxnSp>
        <p:nvCxnSpPr>
          <p:cNvPr id="15" name="Connector 14"/>
          <p:cNvCxnSpPr/>
          <p:nvPr/>
        </p:nvCxnSpPr>
        <p:spPr>
          <a:xfrm>
            <a:off x="5303520" y="1901952"/>
            <a:ext cx="2788920" cy="0"/>
          </a:xfrm>
          <a:prstGeom prst="line">
            <a:avLst/>
          </a:prstGeom>
          <a:ln w="25400">
            <a:solidFill>
              <a:srgbClr val="E0E7ED"/>
            </a:solidFill>
          </a:ln>
        </p:spPr>
        <p:style>
          <a:lnRef idx="2">
            <a:schemeClr val="accent1"/>
          </a:lnRef>
          <a:fillRef idx="0">
            <a:schemeClr val="accent1"/>
          </a:fillRef>
          <a:effectRef idx="1">
            <a:schemeClr val="accent1"/>
          </a:effectRef>
          <a:fontRef idx="minor">
            <a:schemeClr val="tx1"/>
          </a:fontRef>
        </p:style>
      </p:cxnSp>
      <p:sp>
        <p:nvSpPr>
          <p:cNvPr id="16" name="Oval 15"/>
          <p:cNvSpPr/>
          <p:nvPr/>
        </p:nvSpPr>
        <p:spPr>
          <a:xfrm>
            <a:off x="8366760" y="1600200"/>
            <a:ext cx="621792" cy="621792"/>
          </a:xfrm>
          <a:prstGeom prst="ellipse">
            <a:avLst/>
          </a:prstGeom>
          <a:solidFill>
            <a:srgbClr val="CF67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TextBox 16"/>
          <p:cNvSpPr txBox="1"/>
          <p:nvPr/>
        </p:nvSpPr>
        <p:spPr>
          <a:xfrm>
            <a:off x="8366760" y="1768083"/>
            <a:ext cx="621792" cy="248716"/>
          </a:xfrm>
          <a:prstGeom prst="rect">
            <a:avLst/>
          </a:prstGeom>
          <a:noFill/>
        </p:spPr>
        <p:txBody>
          <a:bodyPr wrap="square">
            <a:spAutoFit/>
          </a:bodyPr>
          <a:lstStyle/>
          <a:p>
            <a:pPr algn="ctr">
              <a:defRPr sz="1500" b="1">
                <a:solidFill>
                  <a:srgbClr val="FFFFFF"/>
                </a:solidFill>
                <a:latin typeface="Aptos"/>
              </a:defRPr>
            </a:pPr>
            <a:r>
              <a:t>3</a:t>
            </a:r>
          </a:p>
        </p:txBody>
      </p:sp>
      <p:sp>
        <p:nvSpPr>
          <p:cNvPr id="18" name="TextBox 17"/>
          <p:cNvSpPr txBox="1"/>
          <p:nvPr/>
        </p:nvSpPr>
        <p:spPr>
          <a:xfrm>
            <a:off x="8138160" y="2423160"/>
            <a:ext cx="2468880" cy="365760"/>
          </a:xfrm>
          <a:prstGeom prst="rect">
            <a:avLst/>
          </a:prstGeom>
          <a:noFill/>
        </p:spPr>
        <p:txBody>
          <a:bodyPr wrap="square">
            <a:spAutoFit/>
          </a:bodyPr>
          <a:lstStyle/>
          <a:p>
            <a:pPr algn="ctr">
              <a:defRPr sz="1500" b="1">
                <a:solidFill>
                  <a:srgbClr val="192D46"/>
                </a:solidFill>
                <a:latin typeface="Aptos"/>
              </a:defRPr>
            </a:pPr>
            <a:r>
              <a:t>DOCUMENTATION</a:t>
            </a:r>
          </a:p>
        </p:txBody>
      </p:sp>
      <p:sp>
        <p:nvSpPr>
          <p:cNvPr id="19" name="TextBox 18"/>
          <p:cNvSpPr txBox="1"/>
          <p:nvPr/>
        </p:nvSpPr>
        <p:spPr>
          <a:xfrm>
            <a:off x="8138160" y="2880360"/>
            <a:ext cx="2468880" cy="914400"/>
          </a:xfrm>
          <a:prstGeom prst="rect">
            <a:avLst/>
          </a:prstGeom>
          <a:noFill/>
        </p:spPr>
        <p:txBody>
          <a:bodyPr wrap="square">
            <a:spAutoFit/>
          </a:bodyPr>
          <a:lstStyle/>
          <a:p>
            <a:pPr algn="ctr">
              <a:defRPr sz="1400" b="0">
                <a:solidFill>
                  <a:srgbClr val="2F3943"/>
                </a:solidFill>
                <a:latin typeface="Aptos"/>
              </a:defRPr>
            </a:pPr>
            <a:r>
              <a:t>What was considered, decided, and communicated?</a:t>
            </a:r>
          </a:p>
        </p:txBody>
      </p:sp>
      <p:sp>
        <p:nvSpPr>
          <p:cNvPr id="20" name="TextBox 19"/>
          <p:cNvSpPr txBox="1"/>
          <p:nvPr/>
        </p:nvSpPr>
        <p:spPr>
          <a:xfrm>
            <a:off x="1051560" y="4709160"/>
            <a:ext cx="9875520" cy="685800"/>
          </a:xfrm>
          <a:prstGeom prst="rect">
            <a:avLst/>
          </a:prstGeom>
          <a:noFill/>
        </p:spPr>
        <p:txBody>
          <a:bodyPr wrap="square">
            <a:spAutoFit/>
          </a:bodyPr>
          <a:lstStyle/>
          <a:p>
            <a:pPr algn="ctr">
              <a:defRPr sz="1700" b="1">
                <a:solidFill>
                  <a:srgbClr val="237E7D"/>
                </a:solidFill>
                <a:latin typeface="Aptos"/>
              </a:defRPr>
            </a:pPr>
            <a:r>
              <a:t>Document parent concerns, student/teacher information, data reviewed, rationale, decisions, and next steps.</a:t>
            </a:r>
          </a:p>
        </p:txBody>
      </p:sp>
      <p:sp>
        <p:nvSpPr>
          <p:cNvPr id="21" name="TextBox 20"/>
          <p:cNvSpPr txBox="1"/>
          <p:nvPr/>
        </p:nvSpPr>
        <p:spPr>
          <a:xfrm>
            <a:off x="914400" y="5806440"/>
            <a:ext cx="10241280" cy="365760"/>
          </a:xfrm>
          <a:prstGeom prst="rect">
            <a:avLst/>
          </a:prstGeom>
          <a:noFill/>
        </p:spPr>
        <p:txBody>
          <a:bodyPr wrap="square">
            <a:spAutoFit/>
          </a:bodyPr>
          <a:lstStyle/>
          <a:p>
            <a:pPr algn="ctr">
              <a:defRPr sz="1100" b="0">
                <a:solidFill>
                  <a:srgbClr val="2F3943"/>
                </a:solidFill>
                <a:latin typeface="Aptos"/>
              </a:defRPr>
            </a:pPr>
            <a:r>
              <a:t>OCR recognizes procedural safeguards and dispute-resolution processes as part of Section 504 compliance.</a:t>
            </a:r>
          </a:p>
        </p:txBody>
      </p:sp>
      <p:sp>
        <p:nvSpPr>
          <p:cNvPr id="22" name="TextBox 21"/>
          <p:cNvSpPr txBox="1"/>
          <p:nvPr/>
        </p:nvSpPr>
        <p:spPr>
          <a:xfrm>
            <a:off x="10881360" y="6473952"/>
            <a:ext cx="731520" cy="228600"/>
          </a:xfrm>
          <a:prstGeom prst="rect">
            <a:avLst/>
          </a:prstGeom>
          <a:noFill/>
        </p:spPr>
        <p:txBody>
          <a:bodyPr wrap="none">
            <a:spAutoFit/>
          </a:bodyPr>
          <a:lstStyle/>
          <a:p>
            <a:pPr algn="r">
              <a:defRPr sz="900">
                <a:solidFill>
                  <a:srgbClr val="828C96"/>
                </a:solidFill>
              </a:defRPr>
            </a:pPr>
            <a:r>
              <a:t>15</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46304"/>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02920" y="347472"/>
            <a:ext cx="11155680" cy="594360"/>
          </a:xfrm>
          <a:prstGeom prst="rect">
            <a:avLst/>
          </a:prstGeom>
          <a:noFill/>
        </p:spPr>
        <p:txBody>
          <a:bodyPr wrap="none">
            <a:spAutoFit/>
          </a:bodyPr>
          <a:lstStyle/>
          <a:p>
            <a:pPr>
              <a:defRPr sz="2800" b="1">
                <a:solidFill>
                  <a:srgbClr val="192D46"/>
                </a:solidFill>
                <a:latin typeface="Aptos Display"/>
              </a:defRPr>
            </a:pPr>
            <a:r>
              <a:t>SCENARIO 6 | “Does This Student Still Need a 504?”</a:t>
            </a:r>
          </a:p>
        </p:txBody>
      </p:sp>
      <p:sp>
        <p:nvSpPr>
          <p:cNvPr id="5" name="Rounded Rectangle 4"/>
          <p:cNvSpPr/>
          <p:nvPr/>
        </p:nvSpPr>
        <p:spPr>
          <a:xfrm>
            <a:off x="594360" y="1417320"/>
            <a:ext cx="10972800" cy="233172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594360" y="1417320"/>
            <a:ext cx="73152" cy="2331720"/>
          </a:xfrm>
          <a:prstGeom prst="rect">
            <a:avLst/>
          </a:prstGeom>
          <a:solidFill>
            <a:srgbClr val="CF67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795528" y="1563624"/>
            <a:ext cx="10607040" cy="365760"/>
          </a:xfrm>
          <a:prstGeom prst="rect">
            <a:avLst/>
          </a:prstGeom>
          <a:noFill/>
        </p:spPr>
        <p:txBody>
          <a:bodyPr wrap="square">
            <a:spAutoFit/>
          </a:bodyPr>
          <a:lstStyle/>
          <a:p>
            <a:pPr algn="l">
              <a:defRPr sz="1800" b="1">
                <a:solidFill>
                  <a:srgbClr val="192D46"/>
                </a:solidFill>
                <a:latin typeface="Aptos"/>
              </a:defRPr>
            </a:pPr>
            <a:r>
              <a:t>CASE FILE 06</a:t>
            </a:r>
          </a:p>
        </p:txBody>
      </p:sp>
      <p:sp>
        <p:nvSpPr>
          <p:cNvPr id="8" name="TextBox 7"/>
          <p:cNvSpPr txBox="1"/>
          <p:nvPr/>
        </p:nvSpPr>
        <p:spPr>
          <a:xfrm>
            <a:off x="795528" y="1984248"/>
            <a:ext cx="10588752" cy="1645919"/>
          </a:xfrm>
          <a:prstGeom prst="rect">
            <a:avLst/>
          </a:prstGeom>
          <a:noFill/>
        </p:spPr>
        <p:txBody>
          <a:bodyPr wrap="square">
            <a:spAutoFit/>
          </a:bodyPr>
          <a:lstStyle/>
          <a:p>
            <a:pPr algn="l">
              <a:defRPr sz="1500" b="0">
                <a:solidFill>
                  <a:srgbClr val="2F3943"/>
                </a:solidFill>
                <a:latin typeface="Aptos"/>
              </a:defRPr>
            </a:pPr>
            <a:r>
              <a:t>A senior has had a 504 plan for anxiety since 7th grade. Current information shows strong attendance and grades, no recent teacher concerns, student-reported self-management, and several accommodations unused for more than a year.</a:t>
            </a:r>
          </a:p>
        </p:txBody>
      </p:sp>
      <p:sp>
        <p:nvSpPr>
          <p:cNvPr id="9" name="Rounded Rectangle 8"/>
          <p:cNvSpPr/>
          <p:nvPr/>
        </p:nvSpPr>
        <p:spPr>
          <a:xfrm>
            <a:off x="594360" y="3959352"/>
            <a:ext cx="7040880" cy="1097280"/>
          </a:xfrm>
          <a:prstGeom prst="roundRect">
            <a:avLst/>
          </a:prstGeom>
          <a:solidFill>
            <a:srgbClr val="F5F7F9"/>
          </a:solidFill>
          <a:ln>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822960" y="4114800"/>
            <a:ext cx="1828800" cy="274320"/>
          </a:xfrm>
          <a:prstGeom prst="rect">
            <a:avLst/>
          </a:prstGeom>
          <a:noFill/>
        </p:spPr>
        <p:txBody>
          <a:bodyPr wrap="square">
            <a:spAutoFit/>
          </a:bodyPr>
          <a:lstStyle/>
          <a:p>
            <a:pPr algn="l">
              <a:defRPr sz="1100" b="1">
                <a:solidFill>
                  <a:srgbClr val="CF675B"/>
                </a:solidFill>
                <a:latin typeface="Aptos"/>
              </a:defRPr>
            </a:pPr>
            <a:r>
              <a:t>TEAM QUESTION</a:t>
            </a:r>
          </a:p>
        </p:txBody>
      </p:sp>
      <p:sp>
        <p:nvSpPr>
          <p:cNvPr id="11" name="TextBox 10"/>
          <p:cNvSpPr txBox="1"/>
          <p:nvPr/>
        </p:nvSpPr>
        <p:spPr>
          <a:xfrm>
            <a:off x="822960" y="4416552"/>
            <a:ext cx="6583680" cy="457200"/>
          </a:xfrm>
          <a:prstGeom prst="rect">
            <a:avLst/>
          </a:prstGeom>
          <a:noFill/>
        </p:spPr>
        <p:txBody>
          <a:bodyPr wrap="square">
            <a:spAutoFit/>
          </a:bodyPr>
          <a:lstStyle/>
          <a:p>
            <a:pPr algn="l">
              <a:defRPr sz="1700" b="1">
                <a:solidFill>
                  <a:srgbClr val="192D46"/>
                </a:solidFill>
                <a:latin typeface="Aptos"/>
              </a:defRPr>
            </a:pPr>
            <a:r>
              <a:t>Can the team simply terminate the 504 because the student is doing well?</a:t>
            </a:r>
          </a:p>
        </p:txBody>
      </p:sp>
      <p:sp>
        <p:nvSpPr>
          <p:cNvPr id="12" name="Rounded Rectangle 11"/>
          <p:cNvSpPr/>
          <p:nvPr/>
        </p:nvSpPr>
        <p:spPr>
          <a:xfrm>
            <a:off x="7863840" y="3959352"/>
            <a:ext cx="3703320" cy="1097280"/>
          </a:xfrm>
          <a:prstGeom prst="roundRect">
            <a:avLst/>
          </a:prstGeom>
          <a:solidFill>
            <a:srgbClr val="EAF5EF"/>
          </a:solidFill>
          <a:ln>
            <a:solidFill>
              <a:srgbClr val="45895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8092440" y="4114800"/>
            <a:ext cx="1371600" cy="274320"/>
          </a:xfrm>
          <a:prstGeom prst="rect">
            <a:avLst/>
          </a:prstGeom>
          <a:noFill/>
        </p:spPr>
        <p:txBody>
          <a:bodyPr wrap="square">
            <a:spAutoFit/>
          </a:bodyPr>
          <a:lstStyle/>
          <a:p>
            <a:pPr algn="l">
              <a:defRPr sz="1100" b="1">
                <a:solidFill>
                  <a:srgbClr val="45895B"/>
                </a:solidFill>
                <a:latin typeface="Aptos"/>
              </a:defRPr>
            </a:pPr>
            <a:r>
              <a:t>TAKEAWAY</a:t>
            </a:r>
          </a:p>
        </p:txBody>
      </p:sp>
      <p:sp>
        <p:nvSpPr>
          <p:cNvPr id="14" name="TextBox 13"/>
          <p:cNvSpPr txBox="1"/>
          <p:nvPr/>
        </p:nvSpPr>
        <p:spPr>
          <a:xfrm>
            <a:off x="8092440" y="4416552"/>
            <a:ext cx="3200400" cy="457200"/>
          </a:xfrm>
          <a:prstGeom prst="rect">
            <a:avLst/>
          </a:prstGeom>
          <a:noFill/>
        </p:spPr>
        <p:txBody>
          <a:bodyPr wrap="square">
            <a:spAutoFit/>
          </a:bodyPr>
          <a:lstStyle/>
          <a:p>
            <a:pPr algn="l">
              <a:defRPr sz="1500" b="1">
                <a:solidFill>
                  <a:srgbClr val="2F3943"/>
                </a:solidFill>
                <a:latin typeface="Aptos"/>
              </a:defRPr>
            </a:pPr>
            <a:r>
              <a:t>No. Use current information and the required reevaluation/decision-making process to determine whether the student remains eligible and needs services.</a:t>
            </a:r>
          </a:p>
        </p:txBody>
      </p:sp>
      <p:sp>
        <p:nvSpPr>
          <p:cNvPr id="15" name="TextBox 14"/>
          <p:cNvSpPr txBox="1"/>
          <p:nvPr/>
        </p:nvSpPr>
        <p:spPr>
          <a:xfrm>
            <a:off x="10881360" y="6473952"/>
            <a:ext cx="731520" cy="228600"/>
          </a:xfrm>
          <a:prstGeom prst="rect">
            <a:avLst/>
          </a:prstGeom>
          <a:noFill/>
        </p:spPr>
        <p:txBody>
          <a:bodyPr wrap="none">
            <a:spAutoFit/>
          </a:bodyPr>
          <a:lstStyle/>
          <a:p>
            <a:pPr algn="r">
              <a:defRPr sz="900">
                <a:solidFill>
                  <a:srgbClr val="828C96"/>
                </a:solidFill>
              </a:defRPr>
            </a:pPr>
            <a:r>
              <a:t>16</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46304"/>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02920" y="347472"/>
            <a:ext cx="11155680" cy="594360"/>
          </a:xfrm>
          <a:prstGeom prst="rect">
            <a:avLst/>
          </a:prstGeom>
          <a:noFill/>
        </p:spPr>
        <p:txBody>
          <a:bodyPr wrap="none">
            <a:spAutoFit/>
          </a:bodyPr>
          <a:lstStyle/>
          <a:p>
            <a:pPr>
              <a:defRPr sz="2800" b="1">
                <a:solidFill>
                  <a:srgbClr val="192D46"/>
                </a:solidFill>
                <a:latin typeface="Aptos Display"/>
              </a:defRPr>
            </a:pPr>
            <a:r>
              <a:t>Terminating a 504 Plan</a:t>
            </a:r>
          </a:p>
        </p:txBody>
      </p:sp>
      <p:sp>
        <p:nvSpPr>
          <p:cNvPr id="5" name="TextBox 4"/>
          <p:cNvSpPr txBox="1"/>
          <p:nvPr/>
        </p:nvSpPr>
        <p:spPr>
          <a:xfrm>
            <a:off x="530352" y="932688"/>
            <a:ext cx="10789920" cy="411480"/>
          </a:xfrm>
          <a:prstGeom prst="rect">
            <a:avLst/>
          </a:prstGeom>
          <a:noFill/>
        </p:spPr>
        <p:txBody>
          <a:bodyPr wrap="none">
            <a:spAutoFit/>
          </a:bodyPr>
          <a:lstStyle/>
          <a:p>
            <a:pPr>
              <a:defRPr sz="1300">
                <a:solidFill>
                  <a:srgbClr val="2F3943"/>
                </a:solidFill>
                <a:latin typeface="Aptos"/>
              </a:defRPr>
            </a:pPr>
            <a:r>
              <a:t>The plan should not simply “expire.”</a:t>
            </a:r>
          </a:p>
        </p:txBody>
      </p:sp>
      <p:sp>
        <p:nvSpPr>
          <p:cNvPr id="6" name="TextBox 5"/>
          <p:cNvSpPr txBox="1"/>
          <p:nvPr/>
        </p:nvSpPr>
        <p:spPr>
          <a:xfrm>
            <a:off x="822960" y="1371600"/>
            <a:ext cx="3657600" cy="457200"/>
          </a:xfrm>
          <a:prstGeom prst="rect">
            <a:avLst/>
          </a:prstGeom>
          <a:noFill/>
        </p:spPr>
        <p:txBody>
          <a:bodyPr wrap="square">
            <a:spAutoFit/>
          </a:bodyPr>
          <a:lstStyle/>
          <a:p>
            <a:pPr algn="l">
              <a:defRPr sz="2200" b="1">
                <a:solidFill>
                  <a:srgbClr val="192D46"/>
                </a:solidFill>
                <a:latin typeface="Aptos"/>
              </a:defRPr>
            </a:pPr>
            <a:r>
              <a:t>Before termination, ask:</a:t>
            </a:r>
          </a:p>
        </p:txBody>
      </p:sp>
      <p:sp>
        <p:nvSpPr>
          <p:cNvPr id="7" name="Oval 6"/>
          <p:cNvSpPr/>
          <p:nvPr/>
        </p:nvSpPr>
        <p:spPr>
          <a:xfrm>
            <a:off x="868680" y="2057400"/>
            <a:ext cx="384048" cy="384048"/>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868680" y="2161092"/>
            <a:ext cx="384048" cy="153619"/>
          </a:xfrm>
          <a:prstGeom prst="rect">
            <a:avLst/>
          </a:prstGeom>
          <a:noFill/>
        </p:spPr>
        <p:txBody>
          <a:bodyPr wrap="square">
            <a:spAutoFit/>
          </a:bodyPr>
          <a:lstStyle/>
          <a:p>
            <a:pPr algn="ctr">
              <a:defRPr sz="1100" b="1">
                <a:solidFill>
                  <a:srgbClr val="FFFFFF"/>
                </a:solidFill>
                <a:latin typeface="Aptos"/>
              </a:defRPr>
            </a:pPr>
            <a:r>
              <a:t>1</a:t>
            </a:r>
          </a:p>
        </p:txBody>
      </p:sp>
      <p:sp>
        <p:nvSpPr>
          <p:cNvPr id="9" name="TextBox 8"/>
          <p:cNvSpPr txBox="1"/>
          <p:nvPr/>
        </p:nvSpPr>
        <p:spPr>
          <a:xfrm>
            <a:off x="1417320" y="2039112"/>
            <a:ext cx="5760720" cy="365760"/>
          </a:xfrm>
          <a:prstGeom prst="rect">
            <a:avLst/>
          </a:prstGeom>
          <a:noFill/>
        </p:spPr>
        <p:txBody>
          <a:bodyPr wrap="square">
            <a:spAutoFit/>
          </a:bodyPr>
          <a:lstStyle/>
          <a:p>
            <a:pPr algn="l">
              <a:defRPr sz="1600" b="0">
                <a:solidFill>
                  <a:srgbClr val="2F3943"/>
                </a:solidFill>
                <a:latin typeface="Aptos"/>
              </a:defRPr>
            </a:pPr>
            <a:r>
              <a:t>Has the disability changed?</a:t>
            </a:r>
          </a:p>
        </p:txBody>
      </p:sp>
      <p:sp>
        <p:nvSpPr>
          <p:cNvPr id="10" name="Oval 9"/>
          <p:cNvSpPr/>
          <p:nvPr/>
        </p:nvSpPr>
        <p:spPr>
          <a:xfrm>
            <a:off x="868680" y="2715768"/>
            <a:ext cx="384048" cy="384048"/>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868680" y="2819460"/>
            <a:ext cx="384048" cy="153619"/>
          </a:xfrm>
          <a:prstGeom prst="rect">
            <a:avLst/>
          </a:prstGeom>
          <a:noFill/>
        </p:spPr>
        <p:txBody>
          <a:bodyPr wrap="square">
            <a:spAutoFit/>
          </a:bodyPr>
          <a:lstStyle/>
          <a:p>
            <a:pPr algn="ctr">
              <a:defRPr sz="1100" b="1">
                <a:solidFill>
                  <a:srgbClr val="FFFFFF"/>
                </a:solidFill>
                <a:latin typeface="Aptos"/>
              </a:defRPr>
            </a:pPr>
            <a:r>
              <a:t>2</a:t>
            </a:r>
          </a:p>
        </p:txBody>
      </p:sp>
      <p:sp>
        <p:nvSpPr>
          <p:cNvPr id="12" name="TextBox 11"/>
          <p:cNvSpPr txBox="1"/>
          <p:nvPr/>
        </p:nvSpPr>
        <p:spPr>
          <a:xfrm>
            <a:off x="1417320" y="2697479"/>
            <a:ext cx="5760720" cy="365760"/>
          </a:xfrm>
          <a:prstGeom prst="rect">
            <a:avLst/>
          </a:prstGeom>
          <a:noFill/>
        </p:spPr>
        <p:txBody>
          <a:bodyPr wrap="square">
            <a:spAutoFit/>
          </a:bodyPr>
          <a:lstStyle/>
          <a:p>
            <a:pPr algn="l">
              <a:defRPr sz="1600" b="0">
                <a:solidFill>
                  <a:srgbClr val="2F3943"/>
                </a:solidFill>
                <a:latin typeface="Aptos"/>
              </a:defRPr>
            </a:pPr>
            <a:r>
              <a:t>Has functional impact changed?</a:t>
            </a:r>
          </a:p>
        </p:txBody>
      </p:sp>
      <p:sp>
        <p:nvSpPr>
          <p:cNvPr id="13" name="Oval 12"/>
          <p:cNvSpPr/>
          <p:nvPr/>
        </p:nvSpPr>
        <p:spPr>
          <a:xfrm>
            <a:off x="868680" y="3374136"/>
            <a:ext cx="384048" cy="384048"/>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TextBox 13"/>
          <p:cNvSpPr txBox="1"/>
          <p:nvPr/>
        </p:nvSpPr>
        <p:spPr>
          <a:xfrm>
            <a:off x="868680" y="3477828"/>
            <a:ext cx="384048" cy="153619"/>
          </a:xfrm>
          <a:prstGeom prst="rect">
            <a:avLst/>
          </a:prstGeom>
          <a:noFill/>
        </p:spPr>
        <p:txBody>
          <a:bodyPr wrap="square">
            <a:spAutoFit/>
          </a:bodyPr>
          <a:lstStyle/>
          <a:p>
            <a:pPr algn="ctr">
              <a:defRPr sz="1100" b="1">
                <a:solidFill>
                  <a:srgbClr val="FFFFFF"/>
                </a:solidFill>
                <a:latin typeface="Aptos"/>
              </a:defRPr>
            </a:pPr>
            <a:r>
              <a:t>3</a:t>
            </a:r>
          </a:p>
        </p:txBody>
      </p:sp>
      <p:sp>
        <p:nvSpPr>
          <p:cNvPr id="15" name="TextBox 14"/>
          <p:cNvSpPr txBox="1"/>
          <p:nvPr/>
        </p:nvSpPr>
        <p:spPr>
          <a:xfrm>
            <a:off x="1417320" y="3355848"/>
            <a:ext cx="5760720" cy="365760"/>
          </a:xfrm>
          <a:prstGeom prst="rect">
            <a:avLst/>
          </a:prstGeom>
          <a:noFill/>
        </p:spPr>
        <p:txBody>
          <a:bodyPr wrap="square">
            <a:spAutoFit/>
          </a:bodyPr>
          <a:lstStyle/>
          <a:p>
            <a:pPr algn="l">
              <a:defRPr sz="1600" b="0">
                <a:solidFill>
                  <a:srgbClr val="2F3943"/>
                </a:solidFill>
                <a:latin typeface="Aptos"/>
              </a:defRPr>
            </a:pPr>
            <a:r>
              <a:t>Has the environment changed?</a:t>
            </a:r>
          </a:p>
        </p:txBody>
      </p:sp>
      <p:sp>
        <p:nvSpPr>
          <p:cNvPr id="16" name="Oval 15"/>
          <p:cNvSpPr/>
          <p:nvPr/>
        </p:nvSpPr>
        <p:spPr>
          <a:xfrm>
            <a:off x="868680" y="4032504"/>
            <a:ext cx="384048" cy="384048"/>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TextBox 16"/>
          <p:cNvSpPr txBox="1"/>
          <p:nvPr/>
        </p:nvSpPr>
        <p:spPr>
          <a:xfrm>
            <a:off x="868680" y="4136196"/>
            <a:ext cx="384048" cy="153619"/>
          </a:xfrm>
          <a:prstGeom prst="rect">
            <a:avLst/>
          </a:prstGeom>
          <a:noFill/>
        </p:spPr>
        <p:txBody>
          <a:bodyPr wrap="square">
            <a:spAutoFit/>
          </a:bodyPr>
          <a:lstStyle/>
          <a:p>
            <a:pPr algn="ctr">
              <a:defRPr sz="1100" b="1">
                <a:solidFill>
                  <a:srgbClr val="FFFFFF"/>
                </a:solidFill>
                <a:latin typeface="Aptos"/>
              </a:defRPr>
            </a:pPr>
            <a:r>
              <a:t>4</a:t>
            </a:r>
          </a:p>
        </p:txBody>
      </p:sp>
      <p:sp>
        <p:nvSpPr>
          <p:cNvPr id="18" name="TextBox 17"/>
          <p:cNvSpPr txBox="1"/>
          <p:nvPr/>
        </p:nvSpPr>
        <p:spPr>
          <a:xfrm>
            <a:off x="1417320" y="4014216"/>
            <a:ext cx="5760720" cy="365760"/>
          </a:xfrm>
          <a:prstGeom prst="rect">
            <a:avLst/>
          </a:prstGeom>
          <a:noFill/>
        </p:spPr>
        <p:txBody>
          <a:bodyPr wrap="square">
            <a:spAutoFit/>
          </a:bodyPr>
          <a:lstStyle/>
          <a:p>
            <a:pPr algn="l">
              <a:defRPr sz="1600" b="0">
                <a:solidFill>
                  <a:srgbClr val="2F3943"/>
                </a:solidFill>
                <a:latin typeface="Aptos"/>
              </a:defRPr>
            </a:pPr>
            <a:r>
              <a:t>Has the need for aids/services changed?</a:t>
            </a:r>
          </a:p>
        </p:txBody>
      </p:sp>
      <p:sp>
        <p:nvSpPr>
          <p:cNvPr id="19" name="Oval 18"/>
          <p:cNvSpPr/>
          <p:nvPr/>
        </p:nvSpPr>
        <p:spPr>
          <a:xfrm>
            <a:off x="868680" y="4690872"/>
            <a:ext cx="384048" cy="384048"/>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p:cNvSpPr txBox="1"/>
          <p:nvPr/>
        </p:nvSpPr>
        <p:spPr>
          <a:xfrm>
            <a:off x="868680" y="4794564"/>
            <a:ext cx="384048" cy="153619"/>
          </a:xfrm>
          <a:prstGeom prst="rect">
            <a:avLst/>
          </a:prstGeom>
          <a:noFill/>
        </p:spPr>
        <p:txBody>
          <a:bodyPr wrap="square">
            <a:spAutoFit/>
          </a:bodyPr>
          <a:lstStyle/>
          <a:p>
            <a:pPr algn="ctr">
              <a:defRPr sz="1100" b="1">
                <a:solidFill>
                  <a:srgbClr val="FFFFFF"/>
                </a:solidFill>
                <a:latin typeface="Aptos"/>
              </a:defRPr>
            </a:pPr>
            <a:r>
              <a:t>5</a:t>
            </a:r>
          </a:p>
        </p:txBody>
      </p:sp>
      <p:sp>
        <p:nvSpPr>
          <p:cNvPr id="21" name="TextBox 20"/>
          <p:cNvSpPr txBox="1"/>
          <p:nvPr/>
        </p:nvSpPr>
        <p:spPr>
          <a:xfrm>
            <a:off x="1417320" y="4672584"/>
            <a:ext cx="5760720" cy="365760"/>
          </a:xfrm>
          <a:prstGeom prst="rect">
            <a:avLst/>
          </a:prstGeom>
          <a:noFill/>
        </p:spPr>
        <p:txBody>
          <a:bodyPr wrap="square">
            <a:spAutoFit/>
          </a:bodyPr>
          <a:lstStyle/>
          <a:p>
            <a:pPr algn="l">
              <a:defRPr sz="1600" b="0">
                <a:solidFill>
                  <a:srgbClr val="2F3943"/>
                </a:solidFill>
                <a:latin typeface="Aptos"/>
              </a:defRPr>
            </a:pPr>
            <a:r>
              <a:t>Do current data support the decision?</a:t>
            </a:r>
          </a:p>
        </p:txBody>
      </p:sp>
      <p:sp>
        <p:nvSpPr>
          <p:cNvPr id="22" name="Rounded Rectangle 21"/>
          <p:cNvSpPr/>
          <p:nvPr/>
        </p:nvSpPr>
        <p:spPr>
          <a:xfrm>
            <a:off x="7315200" y="1600200"/>
            <a:ext cx="3840480" cy="338328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3" name="Rectangle 22"/>
          <p:cNvSpPr/>
          <p:nvPr/>
        </p:nvSpPr>
        <p:spPr>
          <a:xfrm>
            <a:off x="7315200" y="1600200"/>
            <a:ext cx="73152" cy="3383280"/>
          </a:xfrm>
          <a:prstGeom prst="rect">
            <a:avLst/>
          </a:prstGeom>
          <a:solidFill>
            <a:srgbClr val="CF67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TextBox 23"/>
          <p:cNvSpPr txBox="1"/>
          <p:nvPr/>
        </p:nvSpPr>
        <p:spPr>
          <a:xfrm>
            <a:off x="7516368" y="1746504"/>
            <a:ext cx="3474720" cy="365760"/>
          </a:xfrm>
          <a:prstGeom prst="rect">
            <a:avLst/>
          </a:prstGeom>
          <a:noFill/>
        </p:spPr>
        <p:txBody>
          <a:bodyPr wrap="square">
            <a:spAutoFit/>
          </a:bodyPr>
          <a:lstStyle/>
          <a:p>
            <a:pPr algn="l">
              <a:defRPr sz="2000" b="1">
                <a:solidFill>
                  <a:srgbClr val="192D46"/>
                </a:solidFill>
                <a:latin typeface="Aptos"/>
              </a:defRPr>
            </a:pPr>
            <a:r>
              <a:t>THE BIG QUESTION</a:t>
            </a:r>
          </a:p>
        </p:txBody>
      </p:sp>
      <p:sp>
        <p:nvSpPr>
          <p:cNvPr id="25" name="TextBox 24"/>
          <p:cNvSpPr txBox="1"/>
          <p:nvPr/>
        </p:nvSpPr>
        <p:spPr>
          <a:xfrm>
            <a:off x="7516368" y="2167128"/>
            <a:ext cx="3456432" cy="2697480"/>
          </a:xfrm>
          <a:prstGeom prst="rect">
            <a:avLst/>
          </a:prstGeom>
          <a:noFill/>
        </p:spPr>
        <p:txBody>
          <a:bodyPr wrap="square">
            <a:spAutoFit/>
          </a:bodyPr>
          <a:lstStyle/>
          <a:p>
            <a:pPr algn="l">
              <a:defRPr sz="1500" b="0">
                <a:solidFill>
                  <a:srgbClr val="2F3943"/>
                </a:solidFill>
                <a:latin typeface="Aptos"/>
              </a:defRPr>
            </a:pPr>
            <a:r>
              <a:t>WHAT HAS CHANGED?</a:t>
            </a:r>
            <a:br/>
            <a:br/>
            <a:r>
              <a:t>Termination should be a team decision based on current information—not simply a checkbox because the student is doing well or has not used an accommodation.</a:t>
            </a:r>
          </a:p>
        </p:txBody>
      </p:sp>
      <p:sp>
        <p:nvSpPr>
          <p:cNvPr id="26" name="TextBox 25"/>
          <p:cNvSpPr txBox="1"/>
          <p:nvPr/>
        </p:nvSpPr>
        <p:spPr>
          <a:xfrm>
            <a:off x="822960" y="5577840"/>
            <a:ext cx="10515600" cy="685800"/>
          </a:xfrm>
          <a:prstGeom prst="rect">
            <a:avLst/>
          </a:prstGeom>
          <a:noFill/>
        </p:spPr>
        <p:txBody>
          <a:bodyPr wrap="square">
            <a:spAutoFit/>
          </a:bodyPr>
          <a:lstStyle/>
          <a:p>
            <a:pPr algn="l">
              <a:defRPr sz="1100" b="0">
                <a:solidFill>
                  <a:srgbClr val="2F3943"/>
                </a:solidFill>
                <a:latin typeface="Aptos"/>
              </a:defRPr>
            </a:pPr>
            <a:r>
              <a:t>OCR: if a district reevaluates a student and determines the impairment no longer substantially limits a major life activity, the student is no longer eligible for Section 504 services.</a:t>
            </a:r>
          </a:p>
        </p:txBody>
      </p:sp>
      <p:sp>
        <p:nvSpPr>
          <p:cNvPr id="27" name="TextBox 26"/>
          <p:cNvSpPr txBox="1"/>
          <p:nvPr/>
        </p:nvSpPr>
        <p:spPr>
          <a:xfrm>
            <a:off x="10881360" y="6473952"/>
            <a:ext cx="731520" cy="228600"/>
          </a:xfrm>
          <a:prstGeom prst="rect">
            <a:avLst/>
          </a:prstGeom>
          <a:noFill/>
        </p:spPr>
        <p:txBody>
          <a:bodyPr wrap="none">
            <a:spAutoFit/>
          </a:bodyPr>
          <a:lstStyle/>
          <a:p>
            <a:pPr algn="r">
              <a:defRPr sz="900">
                <a:solidFill>
                  <a:srgbClr val="828C96"/>
                </a:solidFill>
              </a:defRPr>
            </a:pPr>
            <a:r>
              <a:t>17</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46304"/>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02920" y="347472"/>
            <a:ext cx="11155680" cy="594360"/>
          </a:xfrm>
          <a:prstGeom prst="rect">
            <a:avLst/>
          </a:prstGeom>
          <a:noFill/>
        </p:spPr>
        <p:txBody>
          <a:bodyPr wrap="none">
            <a:spAutoFit/>
          </a:bodyPr>
          <a:lstStyle/>
          <a:p>
            <a:pPr>
              <a:defRPr sz="2800" b="1">
                <a:solidFill>
                  <a:srgbClr val="192D46"/>
                </a:solidFill>
                <a:latin typeface="Aptos Display"/>
              </a:defRPr>
            </a:pPr>
            <a:r>
              <a:t>Termination: The Big Question</a:t>
            </a:r>
          </a:p>
        </p:txBody>
      </p:sp>
      <p:sp>
        <p:nvSpPr>
          <p:cNvPr id="5" name="TextBox 4"/>
          <p:cNvSpPr txBox="1"/>
          <p:nvPr/>
        </p:nvSpPr>
        <p:spPr>
          <a:xfrm>
            <a:off x="914400" y="1234440"/>
            <a:ext cx="10241280" cy="731520"/>
          </a:xfrm>
          <a:prstGeom prst="rect">
            <a:avLst/>
          </a:prstGeom>
          <a:noFill/>
        </p:spPr>
        <p:txBody>
          <a:bodyPr wrap="square">
            <a:spAutoFit/>
          </a:bodyPr>
          <a:lstStyle/>
          <a:p>
            <a:pPr algn="ctr">
              <a:defRPr sz="3000" b="1">
                <a:solidFill>
                  <a:srgbClr val="CF675B"/>
                </a:solidFill>
                <a:latin typeface="Aptos"/>
              </a:defRPr>
            </a:pPr>
            <a:r>
              <a:t>“What has changed?”</a:t>
            </a:r>
          </a:p>
        </p:txBody>
      </p:sp>
      <p:sp>
        <p:nvSpPr>
          <p:cNvPr id="6" name="Oval 5"/>
          <p:cNvSpPr/>
          <p:nvPr/>
        </p:nvSpPr>
        <p:spPr>
          <a:xfrm>
            <a:off x="914400" y="2331720"/>
            <a:ext cx="658368" cy="658368"/>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914400" y="2509479"/>
            <a:ext cx="658368" cy="263347"/>
          </a:xfrm>
          <a:prstGeom prst="rect">
            <a:avLst/>
          </a:prstGeom>
          <a:noFill/>
        </p:spPr>
        <p:txBody>
          <a:bodyPr wrap="square">
            <a:spAutoFit/>
          </a:bodyPr>
          <a:lstStyle/>
          <a:p>
            <a:pPr algn="ctr">
              <a:defRPr sz="1500" b="1">
                <a:solidFill>
                  <a:srgbClr val="FFFFFF"/>
                </a:solidFill>
                <a:latin typeface="Aptos"/>
              </a:defRPr>
            </a:pPr>
            <a:r>
              <a:t>1</a:t>
            </a:r>
          </a:p>
        </p:txBody>
      </p:sp>
      <p:sp>
        <p:nvSpPr>
          <p:cNvPr id="8" name="TextBox 7"/>
          <p:cNvSpPr txBox="1"/>
          <p:nvPr/>
        </p:nvSpPr>
        <p:spPr>
          <a:xfrm>
            <a:off x="640080" y="3200400"/>
            <a:ext cx="1234440" cy="502920"/>
          </a:xfrm>
          <a:prstGeom prst="rect">
            <a:avLst/>
          </a:prstGeom>
          <a:noFill/>
        </p:spPr>
        <p:txBody>
          <a:bodyPr wrap="square">
            <a:spAutoFit/>
          </a:bodyPr>
          <a:lstStyle/>
          <a:p>
            <a:pPr algn="ctr">
              <a:defRPr sz="1400" b="1">
                <a:solidFill>
                  <a:srgbClr val="192D46"/>
                </a:solidFill>
                <a:latin typeface="Aptos"/>
              </a:defRPr>
            </a:pPr>
            <a:r>
              <a:t>Disability?</a:t>
            </a:r>
          </a:p>
        </p:txBody>
      </p:sp>
      <p:cxnSp>
        <p:nvCxnSpPr>
          <p:cNvPr id="9" name="Connector 8"/>
          <p:cNvCxnSpPr/>
          <p:nvPr/>
        </p:nvCxnSpPr>
        <p:spPr>
          <a:xfrm>
            <a:off x="1600200" y="2651760"/>
            <a:ext cx="1307592" cy="0"/>
          </a:xfrm>
          <a:prstGeom prst="line">
            <a:avLst/>
          </a:prstGeom>
          <a:ln w="25400">
            <a:solidFill>
              <a:srgbClr val="E0E7ED"/>
            </a:solidFill>
          </a:ln>
        </p:spPr>
        <p:style>
          <a:lnRef idx="2">
            <a:schemeClr val="accent1"/>
          </a:lnRef>
          <a:fillRef idx="0">
            <a:schemeClr val="accent1"/>
          </a:fillRef>
          <a:effectRef idx="1">
            <a:schemeClr val="accent1"/>
          </a:effectRef>
          <a:fontRef idx="minor">
            <a:schemeClr val="tx1"/>
          </a:fontRef>
        </p:style>
      </p:cxnSp>
      <p:sp>
        <p:nvSpPr>
          <p:cNvPr id="10" name="Oval 9"/>
          <p:cNvSpPr/>
          <p:nvPr/>
        </p:nvSpPr>
        <p:spPr>
          <a:xfrm>
            <a:off x="3063240" y="2331720"/>
            <a:ext cx="658368" cy="658368"/>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3063240" y="2509479"/>
            <a:ext cx="658368" cy="263347"/>
          </a:xfrm>
          <a:prstGeom prst="rect">
            <a:avLst/>
          </a:prstGeom>
          <a:noFill/>
        </p:spPr>
        <p:txBody>
          <a:bodyPr wrap="square">
            <a:spAutoFit/>
          </a:bodyPr>
          <a:lstStyle/>
          <a:p>
            <a:pPr algn="ctr">
              <a:defRPr sz="1500" b="1">
                <a:solidFill>
                  <a:srgbClr val="FFFFFF"/>
                </a:solidFill>
                <a:latin typeface="Aptos"/>
              </a:defRPr>
            </a:pPr>
            <a:r>
              <a:t>2</a:t>
            </a:r>
          </a:p>
        </p:txBody>
      </p:sp>
      <p:sp>
        <p:nvSpPr>
          <p:cNvPr id="12" name="TextBox 11"/>
          <p:cNvSpPr txBox="1"/>
          <p:nvPr/>
        </p:nvSpPr>
        <p:spPr>
          <a:xfrm>
            <a:off x="2788920" y="3200400"/>
            <a:ext cx="1234440" cy="502920"/>
          </a:xfrm>
          <a:prstGeom prst="rect">
            <a:avLst/>
          </a:prstGeom>
          <a:noFill/>
        </p:spPr>
        <p:txBody>
          <a:bodyPr wrap="square">
            <a:spAutoFit/>
          </a:bodyPr>
          <a:lstStyle/>
          <a:p>
            <a:pPr algn="ctr">
              <a:defRPr sz="1400" b="1">
                <a:solidFill>
                  <a:srgbClr val="192D46"/>
                </a:solidFill>
                <a:latin typeface="Aptos"/>
              </a:defRPr>
            </a:pPr>
            <a:r>
              <a:t>Functional impact?</a:t>
            </a:r>
          </a:p>
        </p:txBody>
      </p:sp>
      <p:cxnSp>
        <p:nvCxnSpPr>
          <p:cNvPr id="13" name="Connector 12"/>
          <p:cNvCxnSpPr/>
          <p:nvPr/>
        </p:nvCxnSpPr>
        <p:spPr>
          <a:xfrm>
            <a:off x="3749039" y="2651760"/>
            <a:ext cx="1307593" cy="0"/>
          </a:xfrm>
          <a:prstGeom prst="line">
            <a:avLst/>
          </a:prstGeom>
          <a:ln w="25400">
            <a:solidFill>
              <a:srgbClr val="E0E7ED"/>
            </a:solidFill>
          </a:ln>
        </p:spPr>
        <p:style>
          <a:lnRef idx="2">
            <a:schemeClr val="accent1"/>
          </a:lnRef>
          <a:fillRef idx="0">
            <a:schemeClr val="accent1"/>
          </a:fillRef>
          <a:effectRef idx="1">
            <a:schemeClr val="accent1"/>
          </a:effectRef>
          <a:fontRef idx="minor">
            <a:schemeClr val="tx1"/>
          </a:fontRef>
        </p:style>
      </p:cxnSp>
      <p:sp>
        <p:nvSpPr>
          <p:cNvPr id="14" name="Oval 13"/>
          <p:cNvSpPr/>
          <p:nvPr/>
        </p:nvSpPr>
        <p:spPr>
          <a:xfrm>
            <a:off x="5212080" y="2331720"/>
            <a:ext cx="658368" cy="658368"/>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5212080" y="2509479"/>
            <a:ext cx="658368" cy="263347"/>
          </a:xfrm>
          <a:prstGeom prst="rect">
            <a:avLst/>
          </a:prstGeom>
          <a:noFill/>
        </p:spPr>
        <p:txBody>
          <a:bodyPr wrap="square">
            <a:spAutoFit/>
          </a:bodyPr>
          <a:lstStyle/>
          <a:p>
            <a:pPr algn="ctr">
              <a:defRPr sz="1500" b="1">
                <a:solidFill>
                  <a:srgbClr val="FFFFFF"/>
                </a:solidFill>
                <a:latin typeface="Aptos"/>
              </a:defRPr>
            </a:pPr>
            <a:r>
              <a:t>3</a:t>
            </a:r>
          </a:p>
        </p:txBody>
      </p:sp>
      <p:sp>
        <p:nvSpPr>
          <p:cNvPr id="16" name="TextBox 15"/>
          <p:cNvSpPr txBox="1"/>
          <p:nvPr/>
        </p:nvSpPr>
        <p:spPr>
          <a:xfrm>
            <a:off x="4937760" y="3200400"/>
            <a:ext cx="1234440" cy="502920"/>
          </a:xfrm>
          <a:prstGeom prst="rect">
            <a:avLst/>
          </a:prstGeom>
          <a:noFill/>
        </p:spPr>
        <p:txBody>
          <a:bodyPr wrap="square">
            <a:spAutoFit/>
          </a:bodyPr>
          <a:lstStyle/>
          <a:p>
            <a:pPr algn="ctr">
              <a:defRPr sz="1400" b="1">
                <a:solidFill>
                  <a:srgbClr val="192D46"/>
                </a:solidFill>
                <a:latin typeface="Aptos"/>
              </a:defRPr>
            </a:pPr>
            <a:r>
              <a:t>Environment?</a:t>
            </a:r>
          </a:p>
        </p:txBody>
      </p:sp>
      <p:cxnSp>
        <p:nvCxnSpPr>
          <p:cNvPr id="17" name="Connector 16"/>
          <p:cNvCxnSpPr/>
          <p:nvPr/>
        </p:nvCxnSpPr>
        <p:spPr>
          <a:xfrm>
            <a:off x="5897880" y="2651760"/>
            <a:ext cx="1307592" cy="0"/>
          </a:xfrm>
          <a:prstGeom prst="line">
            <a:avLst/>
          </a:prstGeom>
          <a:ln w="25400">
            <a:solidFill>
              <a:srgbClr val="E0E7ED"/>
            </a:solidFill>
          </a:ln>
        </p:spPr>
        <p:style>
          <a:lnRef idx="2">
            <a:schemeClr val="accent1"/>
          </a:lnRef>
          <a:fillRef idx="0">
            <a:schemeClr val="accent1"/>
          </a:fillRef>
          <a:effectRef idx="1">
            <a:schemeClr val="accent1"/>
          </a:effectRef>
          <a:fontRef idx="minor">
            <a:schemeClr val="tx1"/>
          </a:fontRef>
        </p:style>
      </p:cxnSp>
      <p:sp>
        <p:nvSpPr>
          <p:cNvPr id="18" name="Oval 17"/>
          <p:cNvSpPr/>
          <p:nvPr/>
        </p:nvSpPr>
        <p:spPr>
          <a:xfrm>
            <a:off x="7360920" y="2331720"/>
            <a:ext cx="658368" cy="658368"/>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7360920" y="2509479"/>
            <a:ext cx="658368" cy="263347"/>
          </a:xfrm>
          <a:prstGeom prst="rect">
            <a:avLst/>
          </a:prstGeom>
          <a:noFill/>
        </p:spPr>
        <p:txBody>
          <a:bodyPr wrap="square">
            <a:spAutoFit/>
          </a:bodyPr>
          <a:lstStyle/>
          <a:p>
            <a:pPr algn="ctr">
              <a:defRPr sz="1500" b="1">
                <a:solidFill>
                  <a:srgbClr val="FFFFFF"/>
                </a:solidFill>
                <a:latin typeface="Aptos"/>
              </a:defRPr>
            </a:pPr>
            <a:r>
              <a:t>4</a:t>
            </a:r>
          </a:p>
        </p:txBody>
      </p:sp>
      <p:sp>
        <p:nvSpPr>
          <p:cNvPr id="20" name="TextBox 19"/>
          <p:cNvSpPr txBox="1"/>
          <p:nvPr/>
        </p:nvSpPr>
        <p:spPr>
          <a:xfrm>
            <a:off x="7086600" y="3200400"/>
            <a:ext cx="1234440" cy="502920"/>
          </a:xfrm>
          <a:prstGeom prst="rect">
            <a:avLst/>
          </a:prstGeom>
          <a:noFill/>
        </p:spPr>
        <p:txBody>
          <a:bodyPr wrap="square">
            <a:spAutoFit/>
          </a:bodyPr>
          <a:lstStyle/>
          <a:p>
            <a:pPr algn="ctr">
              <a:defRPr sz="1400" b="1">
                <a:solidFill>
                  <a:srgbClr val="192D46"/>
                </a:solidFill>
                <a:latin typeface="Aptos"/>
              </a:defRPr>
            </a:pPr>
            <a:r>
              <a:t>Student needs?</a:t>
            </a:r>
          </a:p>
        </p:txBody>
      </p:sp>
      <p:cxnSp>
        <p:nvCxnSpPr>
          <p:cNvPr id="21" name="Connector 20"/>
          <p:cNvCxnSpPr/>
          <p:nvPr/>
        </p:nvCxnSpPr>
        <p:spPr>
          <a:xfrm>
            <a:off x="8046720" y="2651760"/>
            <a:ext cx="1307592" cy="0"/>
          </a:xfrm>
          <a:prstGeom prst="line">
            <a:avLst/>
          </a:prstGeom>
          <a:ln w="25400">
            <a:solidFill>
              <a:srgbClr val="E0E7ED"/>
            </a:solidFill>
          </a:ln>
        </p:spPr>
        <p:style>
          <a:lnRef idx="2">
            <a:schemeClr val="accent1"/>
          </a:lnRef>
          <a:fillRef idx="0">
            <a:schemeClr val="accent1"/>
          </a:fillRef>
          <a:effectRef idx="1">
            <a:schemeClr val="accent1"/>
          </a:effectRef>
          <a:fontRef idx="minor">
            <a:schemeClr val="tx1"/>
          </a:fontRef>
        </p:style>
      </p:cxnSp>
      <p:sp>
        <p:nvSpPr>
          <p:cNvPr id="22" name="Oval 21"/>
          <p:cNvSpPr/>
          <p:nvPr/>
        </p:nvSpPr>
        <p:spPr>
          <a:xfrm>
            <a:off x="9509760" y="2331720"/>
            <a:ext cx="658368" cy="658368"/>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3" name="TextBox 22"/>
          <p:cNvSpPr txBox="1"/>
          <p:nvPr/>
        </p:nvSpPr>
        <p:spPr>
          <a:xfrm>
            <a:off x="9509760" y="2509479"/>
            <a:ext cx="658368" cy="263347"/>
          </a:xfrm>
          <a:prstGeom prst="rect">
            <a:avLst/>
          </a:prstGeom>
          <a:noFill/>
        </p:spPr>
        <p:txBody>
          <a:bodyPr wrap="square">
            <a:spAutoFit/>
          </a:bodyPr>
          <a:lstStyle/>
          <a:p>
            <a:pPr algn="ctr">
              <a:defRPr sz="1500" b="1">
                <a:solidFill>
                  <a:srgbClr val="FFFFFF"/>
                </a:solidFill>
                <a:latin typeface="Aptos"/>
              </a:defRPr>
            </a:pPr>
            <a:r>
              <a:t>5</a:t>
            </a:r>
          </a:p>
        </p:txBody>
      </p:sp>
      <p:sp>
        <p:nvSpPr>
          <p:cNvPr id="24" name="TextBox 23"/>
          <p:cNvSpPr txBox="1"/>
          <p:nvPr/>
        </p:nvSpPr>
        <p:spPr>
          <a:xfrm>
            <a:off x="9235440" y="3200400"/>
            <a:ext cx="1234440" cy="502920"/>
          </a:xfrm>
          <a:prstGeom prst="rect">
            <a:avLst/>
          </a:prstGeom>
          <a:noFill/>
        </p:spPr>
        <p:txBody>
          <a:bodyPr wrap="square">
            <a:spAutoFit/>
          </a:bodyPr>
          <a:lstStyle/>
          <a:p>
            <a:pPr algn="ctr">
              <a:defRPr sz="1400" b="1">
                <a:solidFill>
                  <a:srgbClr val="192D46"/>
                </a:solidFill>
                <a:latin typeface="Aptos"/>
              </a:defRPr>
            </a:pPr>
            <a:r>
              <a:t>Current data?</a:t>
            </a:r>
          </a:p>
        </p:txBody>
      </p:sp>
      <p:sp>
        <p:nvSpPr>
          <p:cNvPr id="25" name="Rounded Rectangle 24"/>
          <p:cNvSpPr/>
          <p:nvPr/>
        </p:nvSpPr>
        <p:spPr>
          <a:xfrm>
            <a:off x="1188720" y="4206240"/>
            <a:ext cx="9784080" cy="114300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6" name="Rectangle 25"/>
          <p:cNvSpPr/>
          <p:nvPr/>
        </p:nvSpPr>
        <p:spPr>
          <a:xfrm>
            <a:off x="1188720" y="4206240"/>
            <a:ext cx="73152" cy="1143000"/>
          </a:xfrm>
          <a:prstGeom prst="rect">
            <a:avLst/>
          </a:prstGeom>
          <a:solidFill>
            <a:srgbClr val="DEA94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7" name="TextBox 26"/>
          <p:cNvSpPr txBox="1"/>
          <p:nvPr/>
        </p:nvSpPr>
        <p:spPr>
          <a:xfrm>
            <a:off x="1389888" y="4352544"/>
            <a:ext cx="9418319" cy="365760"/>
          </a:xfrm>
          <a:prstGeom prst="rect">
            <a:avLst/>
          </a:prstGeom>
          <a:noFill/>
        </p:spPr>
        <p:txBody>
          <a:bodyPr wrap="square">
            <a:spAutoFit/>
          </a:bodyPr>
          <a:lstStyle/>
          <a:p>
            <a:pPr algn="l">
              <a:defRPr sz="1800" b="1">
                <a:solidFill>
                  <a:srgbClr val="192D46"/>
                </a:solidFill>
                <a:latin typeface="Aptos"/>
              </a:defRPr>
            </a:pPr>
            <a:r>
              <a:t>Important distinction</a:t>
            </a:r>
          </a:p>
        </p:txBody>
      </p:sp>
      <p:sp>
        <p:nvSpPr>
          <p:cNvPr id="28" name="TextBox 27"/>
          <p:cNvSpPr txBox="1"/>
          <p:nvPr/>
        </p:nvSpPr>
        <p:spPr>
          <a:xfrm>
            <a:off x="1389888" y="4773168"/>
            <a:ext cx="9400032" cy="457200"/>
          </a:xfrm>
          <a:prstGeom prst="rect">
            <a:avLst/>
          </a:prstGeom>
          <a:noFill/>
        </p:spPr>
        <p:txBody>
          <a:bodyPr wrap="square">
            <a:spAutoFit/>
          </a:bodyPr>
          <a:lstStyle/>
          <a:p>
            <a:pPr algn="l">
              <a:defRPr sz="1600" b="0">
                <a:solidFill>
                  <a:srgbClr val="2F3943"/>
                </a:solidFill>
                <a:latin typeface="Aptos"/>
              </a:defRPr>
            </a:pPr>
            <a:r>
              <a:t>“The student doesn't use the accommodations” does not automatically mean “the student is no longer eligible.”</a:t>
            </a:r>
          </a:p>
        </p:txBody>
      </p:sp>
      <p:sp>
        <p:nvSpPr>
          <p:cNvPr id="29" name="TextBox 28"/>
          <p:cNvSpPr txBox="1"/>
          <p:nvPr/>
        </p:nvSpPr>
        <p:spPr>
          <a:xfrm>
            <a:off x="10881360" y="6473952"/>
            <a:ext cx="731520" cy="228600"/>
          </a:xfrm>
          <a:prstGeom prst="rect">
            <a:avLst/>
          </a:prstGeom>
          <a:noFill/>
        </p:spPr>
        <p:txBody>
          <a:bodyPr wrap="none">
            <a:spAutoFit/>
          </a:bodyPr>
          <a:lstStyle/>
          <a:p>
            <a:pPr algn="r">
              <a:defRPr sz="900">
                <a:solidFill>
                  <a:srgbClr val="828C96"/>
                </a:solidFill>
              </a:defRPr>
            </a:pPr>
            <a:r>
              <a:t>18</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46304"/>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02920" y="347472"/>
            <a:ext cx="11155680" cy="594360"/>
          </a:xfrm>
          <a:prstGeom prst="rect">
            <a:avLst/>
          </a:prstGeom>
          <a:noFill/>
        </p:spPr>
        <p:txBody>
          <a:bodyPr wrap="none">
            <a:spAutoFit/>
          </a:bodyPr>
          <a:lstStyle/>
          <a:p>
            <a:pPr>
              <a:defRPr sz="2800" b="1">
                <a:solidFill>
                  <a:srgbClr val="192D46"/>
                </a:solidFill>
                <a:latin typeface="Aptos Display"/>
              </a:defRPr>
            </a:pPr>
            <a:r>
              <a:t>SCENARIO 7 | When a 504 Becomes an IEP</a:t>
            </a:r>
          </a:p>
        </p:txBody>
      </p:sp>
      <p:sp>
        <p:nvSpPr>
          <p:cNvPr id="5" name="Rounded Rectangle 4"/>
          <p:cNvSpPr/>
          <p:nvPr/>
        </p:nvSpPr>
        <p:spPr>
          <a:xfrm>
            <a:off x="594360" y="1417320"/>
            <a:ext cx="10972800" cy="233172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594360" y="1417320"/>
            <a:ext cx="73152" cy="2331720"/>
          </a:xfrm>
          <a:prstGeom prst="rect">
            <a:avLst/>
          </a:prstGeom>
          <a:solidFill>
            <a:srgbClr val="CF67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795528" y="1563624"/>
            <a:ext cx="10607040" cy="365760"/>
          </a:xfrm>
          <a:prstGeom prst="rect">
            <a:avLst/>
          </a:prstGeom>
          <a:noFill/>
        </p:spPr>
        <p:txBody>
          <a:bodyPr wrap="square">
            <a:spAutoFit/>
          </a:bodyPr>
          <a:lstStyle/>
          <a:p>
            <a:pPr algn="l">
              <a:defRPr sz="1800" b="1">
                <a:solidFill>
                  <a:srgbClr val="192D46"/>
                </a:solidFill>
                <a:latin typeface="Aptos"/>
              </a:defRPr>
            </a:pPr>
            <a:r>
              <a:t>CASE FILE 07</a:t>
            </a:r>
          </a:p>
        </p:txBody>
      </p:sp>
      <p:sp>
        <p:nvSpPr>
          <p:cNvPr id="8" name="TextBox 7"/>
          <p:cNvSpPr txBox="1"/>
          <p:nvPr/>
        </p:nvSpPr>
        <p:spPr>
          <a:xfrm>
            <a:off x="795528" y="1984248"/>
            <a:ext cx="10588752" cy="1645919"/>
          </a:xfrm>
          <a:prstGeom prst="rect">
            <a:avLst/>
          </a:prstGeom>
          <a:noFill/>
        </p:spPr>
        <p:txBody>
          <a:bodyPr wrap="square">
            <a:spAutoFit/>
          </a:bodyPr>
          <a:lstStyle/>
          <a:p>
            <a:pPr algn="l">
              <a:defRPr sz="1500" b="0">
                <a:solidFill>
                  <a:srgbClr val="2F3943"/>
                </a:solidFill>
                <a:latin typeface="Aptos"/>
              </a:defRPr>
            </a:pPr>
            <a:r>
              <a:t>A student with ADHD and anxiety has significant academic failure, increasingly intensive interventions, emotional dysregulation, attendance concerns, and difficulty accessing the curriculum despite consistent 504 implementation. The school psychologist believes the student may need specialized instruction.</a:t>
            </a:r>
          </a:p>
        </p:txBody>
      </p:sp>
      <p:sp>
        <p:nvSpPr>
          <p:cNvPr id="9" name="Rounded Rectangle 8"/>
          <p:cNvSpPr/>
          <p:nvPr/>
        </p:nvSpPr>
        <p:spPr>
          <a:xfrm>
            <a:off x="594360" y="3959352"/>
            <a:ext cx="7040880" cy="1097280"/>
          </a:xfrm>
          <a:prstGeom prst="roundRect">
            <a:avLst/>
          </a:prstGeom>
          <a:solidFill>
            <a:srgbClr val="F5F7F9"/>
          </a:solidFill>
          <a:ln>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822960" y="4114800"/>
            <a:ext cx="1828800" cy="274320"/>
          </a:xfrm>
          <a:prstGeom prst="rect">
            <a:avLst/>
          </a:prstGeom>
          <a:noFill/>
        </p:spPr>
        <p:txBody>
          <a:bodyPr wrap="square">
            <a:spAutoFit/>
          </a:bodyPr>
          <a:lstStyle/>
          <a:p>
            <a:pPr algn="l">
              <a:defRPr sz="1100" b="1">
                <a:solidFill>
                  <a:srgbClr val="CF675B"/>
                </a:solidFill>
                <a:latin typeface="Aptos"/>
              </a:defRPr>
            </a:pPr>
            <a:r>
              <a:t>TEAM QUESTION</a:t>
            </a:r>
          </a:p>
        </p:txBody>
      </p:sp>
      <p:sp>
        <p:nvSpPr>
          <p:cNvPr id="11" name="TextBox 10"/>
          <p:cNvSpPr txBox="1"/>
          <p:nvPr/>
        </p:nvSpPr>
        <p:spPr>
          <a:xfrm>
            <a:off x="822960" y="4416552"/>
            <a:ext cx="6583680" cy="457200"/>
          </a:xfrm>
          <a:prstGeom prst="rect">
            <a:avLst/>
          </a:prstGeom>
          <a:noFill/>
        </p:spPr>
        <p:txBody>
          <a:bodyPr wrap="square">
            <a:spAutoFit/>
          </a:bodyPr>
          <a:lstStyle/>
          <a:p>
            <a:pPr algn="l">
              <a:defRPr sz="1700" b="1">
                <a:solidFill>
                  <a:srgbClr val="192D46"/>
                </a:solidFill>
                <a:latin typeface="Aptos"/>
              </a:defRPr>
            </a:pPr>
            <a:r>
              <a:t>Should the team automatically add more 504 accommodations?</a:t>
            </a:r>
          </a:p>
        </p:txBody>
      </p:sp>
      <p:sp>
        <p:nvSpPr>
          <p:cNvPr id="12" name="Rounded Rectangle 11"/>
          <p:cNvSpPr/>
          <p:nvPr/>
        </p:nvSpPr>
        <p:spPr>
          <a:xfrm>
            <a:off x="7863840" y="3959352"/>
            <a:ext cx="3703320" cy="1097280"/>
          </a:xfrm>
          <a:prstGeom prst="roundRect">
            <a:avLst/>
          </a:prstGeom>
          <a:solidFill>
            <a:srgbClr val="EAF5EF"/>
          </a:solidFill>
          <a:ln>
            <a:solidFill>
              <a:srgbClr val="45895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8092440" y="4114800"/>
            <a:ext cx="1371600" cy="274320"/>
          </a:xfrm>
          <a:prstGeom prst="rect">
            <a:avLst/>
          </a:prstGeom>
          <a:noFill/>
        </p:spPr>
        <p:txBody>
          <a:bodyPr wrap="square">
            <a:spAutoFit/>
          </a:bodyPr>
          <a:lstStyle/>
          <a:p>
            <a:pPr algn="l">
              <a:defRPr sz="1100" b="1">
                <a:solidFill>
                  <a:srgbClr val="45895B"/>
                </a:solidFill>
                <a:latin typeface="Aptos"/>
              </a:defRPr>
            </a:pPr>
            <a:r>
              <a:t>TAKEAWAY</a:t>
            </a:r>
          </a:p>
        </p:txBody>
      </p:sp>
      <p:sp>
        <p:nvSpPr>
          <p:cNvPr id="14" name="TextBox 13"/>
          <p:cNvSpPr txBox="1"/>
          <p:nvPr/>
        </p:nvSpPr>
        <p:spPr>
          <a:xfrm>
            <a:off x="8092440" y="4416552"/>
            <a:ext cx="3200400" cy="457200"/>
          </a:xfrm>
          <a:prstGeom prst="rect">
            <a:avLst/>
          </a:prstGeom>
          <a:noFill/>
        </p:spPr>
        <p:txBody>
          <a:bodyPr wrap="square">
            <a:spAutoFit/>
          </a:bodyPr>
          <a:lstStyle/>
          <a:p>
            <a:pPr algn="l">
              <a:defRPr sz="1500" b="1">
                <a:solidFill>
                  <a:srgbClr val="2F3943"/>
                </a:solidFill>
                <a:latin typeface="Aptos"/>
              </a:defRPr>
            </a:pPr>
            <a:r>
              <a:t>No. Consider whether the student may need specially designed instruction and whether an IDEA evaluation should be initiated.</a:t>
            </a:r>
          </a:p>
        </p:txBody>
      </p:sp>
      <p:sp>
        <p:nvSpPr>
          <p:cNvPr id="15" name="TextBox 14"/>
          <p:cNvSpPr txBox="1"/>
          <p:nvPr/>
        </p:nvSpPr>
        <p:spPr>
          <a:xfrm>
            <a:off x="914400" y="5989320"/>
            <a:ext cx="10241280" cy="365760"/>
          </a:xfrm>
          <a:prstGeom prst="rect">
            <a:avLst/>
          </a:prstGeom>
          <a:noFill/>
        </p:spPr>
        <p:txBody>
          <a:bodyPr wrap="square">
            <a:spAutoFit/>
          </a:bodyPr>
          <a:lstStyle/>
          <a:p>
            <a:pPr algn="ctr">
              <a:defRPr sz="1300" b="1">
                <a:solidFill>
                  <a:srgbClr val="237E7D"/>
                </a:solidFill>
                <a:latin typeface="Aptos"/>
              </a:defRPr>
            </a:pPr>
            <a:r>
              <a:t>504 = equal access / FAPE under Section 504 • IDEA = special education eligibility and specially designed instruction.</a:t>
            </a:r>
          </a:p>
        </p:txBody>
      </p:sp>
      <p:sp>
        <p:nvSpPr>
          <p:cNvPr id="16" name="TextBox 15"/>
          <p:cNvSpPr txBox="1"/>
          <p:nvPr/>
        </p:nvSpPr>
        <p:spPr>
          <a:xfrm>
            <a:off x="10881360" y="6473952"/>
            <a:ext cx="731520" cy="228600"/>
          </a:xfrm>
          <a:prstGeom prst="rect">
            <a:avLst/>
          </a:prstGeom>
          <a:noFill/>
        </p:spPr>
        <p:txBody>
          <a:bodyPr wrap="none">
            <a:spAutoFit/>
          </a:bodyPr>
          <a:lstStyle/>
          <a:p>
            <a:pPr algn="r">
              <a:defRPr sz="900">
                <a:solidFill>
                  <a:srgbClr val="828C96"/>
                </a:solidFill>
              </a:defRPr>
            </a:pPr>
            <a:r>
              <a:t>19</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46304"/>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02920" y="347472"/>
            <a:ext cx="11155680" cy="594360"/>
          </a:xfrm>
          <a:prstGeom prst="rect">
            <a:avLst/>
          </a:prstGeom>
          <a:noFill/>
        </p:spPr>
        <p:txBody>
          <a:bodyPr wrap="none">
            <a:spAutoFit/>
          </a:bodyPr>
          <a:lstStyle/>
          <a:p>
            <a:pPr>
              <a:defRPr sz="2800" b="1">
                <a:solidFill>
                  <a:srgbClr val="192D46"/>
                </a:solidFill>
                <a:latin typeface="Aptos Display"/>
              </a:defRPr>
            </a:pPr>
            <a:r>
              <a:t>504 OR IDEA?</a:t>
            </a:r>
          </a:p>
        </p:txBody>
      </p:sp>
      <p:sp>
        <p:nvSpPr>
          <p:cNvPr id="5" name="TextBox 4"/>
          <p:cNvSpPr txBox="1"/>
          <p:nvPr/>
        </p:nvSpPr>
        <p:spPr>
          <a:xfrm>
            <a:off x="530352" y="932688"/>
            <a:ext cx="10789920" cy="411480"/>
          </a:xfrm>
          <a:prstGeom prst="rect">
            <a:avLst/>
          </a:prstGeom>
          <a:noFill/>
        </p:spPr>
        <p:txBody>
          <a:bodyPr wrap="none">
            <a:spAutoFit/>
          </a:bodyPr>
          <a:lstStyle/>
          <a:p>
            <a:pPr>
              <a:defRPr sz="1300">
                <a:solidFill>
                  <a:srgbClr val="2F3943"/>
                </a:solidFill>
                <a:latin typeface="Aptos"/>
              </a:defRPr>
            </a:pPr>
            <a:r>
              <a:t>The question is not “Which label is better?”</a:t>
            </a:r>
          </a:p>
        </p:txBody>
      </p:sp>
      <p:sp>
        <p:nvSpPr>
          <p:cNvPr id="6" name="Rounded Rectangle 5"/>
          <p:cNvSpPr/>
          <p:nvPr/>
        </p:nvSpPr>
        <p:spPr>
          <a:xfrm>
            <a:off x="731520" y="1508760"/>
            <a:ext cx="4983480" cy="320040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731520" y="1508760"/>
            <a:ext cx="73152" cy="3200400"/>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932688" y="1655063"/>
            <a:ext cx="4617720" cy="365760"/>
          </a:xfrm>
          <a:prstGeom prst="rect">
            <a:avLst/>
          </a:prstGeom>
          <a:noFill/>
        </p:spPr>
        <p:txBody>
          <a:bodyPr wrap="square">
            <a:spAutoFit/>
          </a:bodyPr>
          <a:lstStyle/>
          <a:p>
            <a:pPr algn="l">
              <a:defRPr sz="2100" b="1">
                <a:solidFill>
                  <a:srgbClr val="192D46"/>
                </a:solidFill>
                <a:latin typeface="Aptos"/>
              </a:defRPr>
            </a:pPr>
            <a:r>
              <a:t>SECTION 504</a:t>
            </a:r>
          </a:p>
        </p:txBody>
      </p:sp>
      <p:sp>
        <p:nvSpPr>
          <p:cNvPr id="9" name="TextBox 8"/>
          <p:cNvSpPr txBox="1"/>
          <p:nvPr/>
        </p:nvSpPr>
        <p:spPr>
          <a:xfrm>
            <a:off x="932688" y="2075688"/>
            <a:ext cx="4599432" cy="2514600"/>
          </a:xfrm>
          <a:prstGeom prst="rect">
            <a:avLst/>
          </a:prstGeom>
          <a:noFill/>
        </p:spPr>
        <p:txBody>
          <a:bodyPr wrap="square">
            <a:spAutoFit/>
          </a:bodyPr>
          <a:lstStyle/>
          <a:p>
            <a:pPr algn="l">
              <a:defRPr sz="1600" b="0">
                <a:solidFill>
                  <a:srgbClr val="2F3943"/>
                </a:solidFill>
                <a:latin typeface="Aptos"/>
              </a:defRPr>
            </a:pPr>
            <a:r>
              <a:t>Civil-rights protection</a:t>
            </a:r>
            <a:br/>
            <a:br/>
            <a:r>
              <a:t>• Equal/meaningful access</a:t>
            </a:r>
            <a:br/>
            <a:r>
              <a:t>• Appropriate education and related aids/services</a:t>
            </a:r>
            <a:br/>
            <a:r>
              <a:t>• Individualized supports based on need</a:t>
            </a:r>
            <a:br/>
            <a:r>
              <a:t>• Nondiscrimination</a:t>
            </a:r>
          </a:p>
        </p:txBody>
      </p:sp>
      <p:sp>
        <p:nvSpPr>
          <p:cNvPr id="10" name="Rounded Rectangle 9"/>
          <p:cNvSpPr/>
          <p:nvPr/>
        </p:nvSpPr>
        <p:spPr>
          <a:xfrm>
            <a:off x="6446520" y="1508760"/>
            <a:ext cx="4983480" cy="320040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Rectangle 10"/>
          <p:cNvSpPr/>
          <p:nvPr/>
        </p:nvSpPr>
        <p:spPr>
          <a:xfrm>
            <a:off x="6446520" y="1508760"/>
            <a:ext cx="73152" cy="3200400"/>
          </a:xfrm>
          <a:prstGeom prst="rect">
            <a:avLst/>
          </a:prstGeom>
          <a:solidFill>
            <a:srgbClr val="CF67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6647688" y="1655063"/>
            <a:ext cx="4617720" cy="365760"/>
          </a:xfrm>
          <a:prstGeom prst="rect">
            <a:avLst/>
          </a:prstGeom>
          <a:noFill/>
        </p:spPr>
        <p:txBody>
          <a:bodyPr wrap="square">
            <a:spAutoFit/>
          </a:bodyPr>
          <a:lstStyle/>
          <a:p>
            <a:pPr algn="l">
              <a:defRPr sz="2100" b="1">
                <a:solidFill>
                  <a:srgbClr val="192D46"/>
                </a:solidFill>
                <a:latin typeface="Aptos"/>
              </a:defRPr>
            </a:pPr>
            <a:r>
              <a:t>IDEA</a:t>
            </a:r>
          </a:p>
        </p:txBody>
      </p:sp>
      <p:sp>
        <p:nvSpPr>
          <p:cNvPr id="13" name="TextBox 12"/>
          <p:cNvSpPr txBox="1"/>
          <p:nvPr/>
        </p:nvSpPr>
        <p:spPr>
          <a:xfrm>
            <a:off x="6647688" y="2075688"/>
            <a:ext cx="4599432" cy="2514600"/>
          </a:xfrm>
          <a:prstGeom prst="rect">
            <a:avLst/>
          </a:prstGeom>
          <a:noFill/>
        </p:spPr>
        <p:txBody>
          <a:bodyPr wrap="square">
            <a:spAutoFit/>
          </a:bodyPr>
          <a:lstStyle/>
          <a:p>
            <a:pPr algn="l">
              <a:defRPr sz="1600" b="0">
                <a:solidFill>
                  <a:srgbClr val="2F3943"/>
                </a:solidFill>
                <a:latin typeface="Aptos"/>
              </a:defRPr>
            </a:pPr>
            <a:r>
              <a:t>Special education law</a:t>
            </a:r>
            <a:br/>
            <a:br/>
            <a:r>
              <a:t>• Eligibility under IDEA</a:t>
            </a:r>
            <a:br/>
            <a:r>
              <a:t>• Specially designed instruction</a:t>
            </a:r>
            <a:br/>
            <a:r>
              <a:t>• IEP</a:t>
            </a:r>
            <a:br/>
            <a:r>
              <a:t>• Related services when required</a:t>
            </a:r>
          </a:p>
        </p:txBody>
      </p:sp>
      <p:sp>
        <p:nvSpPr>
          <p:cNvPr id="14" name="TextBox 13"/>
          <p:cNvSpPr txBox="1"/>
          <p:nvPr/>
        </p:nvSpPr>
        <p:spPr>
          <a:xfrm>
            <a:off x="1005840" y="5166360"/>
            <a:ext cx="1554480" cy="365760"/>
          </a:xfrm>
          <a:prstGeom prst="rect">
            <a:avLst/>
          </a:prstGeom>
          <a:noFill/>
        </p:spPr>
        <p:txBody>
          <a:bodyPr wrap="square">
            <a:spAutoFit/>
          </a:bodyPr>
          <a:lstStyle/>
          <a:p>
            <a:pPr algn="l">
              <a:defRPr sz="1500" b="1">
                <a:solidFill>
                  <a:srgbClr val="192D46"/>
                </a:solidFill>
                <a:latin typeface="Aptos"/>
              </a:defRPr>
            </a:pPr>
            <a:r>
              <a:t>Key question:</a:t>
            </a:r>
          </a:p>
        </p:txBody>
      </p:sp>
      <p:sp>
        <p:nvSpPr>
          <p:cNvPr id="15" name="TextBox 14"/>
          <p:cNvSpPr txBox="1"/>
          <p:nvPr/>
        </p:nvSpPr>
        <p:spPr>
          <a:xfrm>
            <a:off x="2560320" y="5074920"/>
            <a:ext cx="8686800" cy="640080"/>
          </a:xfrm>
          <a:prstGeom prst="rect">
            <a:avLst/>
          </a:prstGeom>
          <a:noFill/>
        </p:spPr>
        <p:txBody>
          <a:bodyPr wrap="square">
            <a:spAutoFit/>
          </a:bodyPr>
          <a:lstStyle/>
          <a:p>
            <a:pPr algn="ctr">
              <a:defRPr sz="2000" b="1">
                <a:solidFill>
                  <a:srgbClr val="237E7D"/>
                </a:solidFill>
                <a:latin typeface="Aptos"/>
              </a:defRPr>
            </a:pPr>
            <a:r>
              <a:t>Are accommodations/related aids sufficient—or does the student appear to require specially designed instruction?</a:t>
            </a:r>
          </a:p>
        </p:txBody>
      </p:sp>
      <p:sp>
        <p:nvSpPr>
          <p:cNvPr id="16" name="TextBox 15"/>
          <p:cNvSpPr txBox="1"/>
          <p:nvPr/>
        </p:nvSpPr>
        <p:spPr>
          <a:xfrm>
            <a:off x="914400" y="5897880"/>
            <a:ext cx="10241280" cy="365760"/>
          </a:xfrm>
          <a:prstGeom prst="rect">
            <a:avLst/>
          </a:prstGeom>
          <a:noFill/>
        </p:spPr>
        <p:txBody>
          <a:bodyPr wrap="square">
            <a:spAutoFit/>
          </a:bodyPr>
          <a:lstStyle/>
          <a:p>
            <a:pPr algn="ctr">
              <a:defRPr sz="1200" b="1">
                <a:solidFill>
                  <a:srgbClr val="CF675B"/>
                </a:solidFill>
                <a:latin typeface="Aptos"/>
              </a:defRPr>
            </a:pPr>
            <a:r>
              <a:t>Do not use Section 504 to delay or avoid an IDEA evaluation when disability-related needs indicate one may be warranted.</a:t>
            </a:r>
          </a:p>
        </p:txBody>
      </p:sp>
      <p:sp>
        <p:nvSpPr>
          <p:cNvPr id="17" name="TextBox 16"/>
          <p:cNvSpPr txBox="1"/>
          <p:nvPr/>
        </p:nvSpPr>
        <p:spPr>
          <a:xfrm>
            <a:off x="10881360" y="6473952"/>
            <a:ext cx="731520" cy="228600"/>
          </a:xfrm>
          <a:prstGeom prst="rect">
            <a:avLst/>
          </a:prstGeom>
          <a:noFill/>
        </p:spPr>
        <p:txBody>
          <a:bodyPr wrap="none">
            <a:spAutoFit/>
          </a:bodyPr>
          <a:lstStyle/>
          <a:p>
            <a:pPr algn="r">
              <a:defRPr sz="900">
                <a:solidFill>
                  <a:srgbClr val="828C96"/>
                </a:solidFill>
              </a:defRPr>
            </a:pPr>
            <a:r>
              <a:t>20</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46304"/>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02920" y="347472"/>
            <a:ext cx="11155680" cy="594360"/>
          </a:xfrm>
          <a:prstGeom prst="rect">
            <a:avLst/>
          </a:prstGeom>
          <a:noFill/>
        </p:spPr>
        <p:txBody>
          <a:bodyPr wrap="none">
            <a:spAutoFit/>
          </a:bodyPr>
          <a:lstStyle/>
          <a:p>
            <a:pPr>
              <a:defRPr sz="2800" b="1">
                <a:solidFill>
                  <a:srgbClr val="192D46"/>
                </a:solidFill>
                <a:latin typeface="Aptos Display"/>
              </a:defRPr>
            </a:pPr>
            <a:r>
              <a:t>The “More Accommodations” Trap</a:t>
            </a:r>
          </a:p>
        </p:txBody>
      </p:sp>
      <p:sp>
        <p:nvSpPr>
          <p:cNvPr id="5" name="Oval 4"/>
          <p:cNvSpPr/>
          <p:nvPr/>
        </p:nvSpPr>
        <p:spPr>
          <a:xfrm>
            <a:off x="594360" y="1645920"/>
            <a:ext cx="566928" cy="566928"/>
          </a:xfrm>
          <a:prstGeom prst="ellipse">
            <a:avLst/>
          </a:prstGeom>
          <a:solidFill>
            <a:srgbClr val="CF67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594360" y="1798990"/>
            <a:ext cx="566928" cy="226771"/>
          </a:xfrm>
          <a:prstGeom prst="rect">
            <a:avLst/>
          </a:prstGeom>
          <a:noFill/>
        </p:spPr>
        <p:txBody>
          <a:bodyPr wrap="square">
            <a:spAutoFit/>
          </a:bodyPr>
          <a:lstStyle/>
          <a:p>
            <a:pPr algn="ctr">
              <a:defRPr sz="1400" b="1">
                <a:solidFill>
                  <a:srgbClr val="FFFFFF"/>
                </a:solidFill>
                <a:latin typeface="Aptos"/>
              </a:defRPr>
            </a:pPr>
            <a:r>
              <a:t>1</a:t>
            </a:r>
          </a:p>
        </p:txBody>
      </p:sp>
      <p:sp>
        <p:nvSpPr>
          <p:cNvPr id="7" name="TextBox 6"/>
          <p:cNvSpPr txBox="1"/>
          <p:nvPr/>
        </p:nvSpPr>
        <p:spPr>
          <a:xfrm>
            <a:off x="365760" y="2423160"/>
            <a:ext cx="1143000" cy="320040"/>
          </a:xfrm>
          <a:prstGeom prst="rect">
            <a:avLst/>
          </a:prstGeom>
          <a:noFill/>
        </p:spPr>
        <p:txBody>
          <a:bodyPr wrap="square">
            <a:spAutoFit/>
          </a:bodyPr>
          <a:lstStyle/>
          <a:p>
            <a:pPr algn="ctr">
              <a:defRPr sz="1200" b="1">
                <a:solidFill>
                  <a:srgbClr val="CF675B"/>
                </a:solidFill>
                <a:latin typeface="Aptos"/>
              </a:defRPr>
            </a:pPr>
            <a:r>
              <a:t>STRUGGLE</a:t>
            </a:r>
          </a:p>
        </p:txBody>
      </p:sp>
      <p:sp>
        <p:nvSpPr>
          <p:cNvPr id="8" name="TextBox 7"/>
          <p:cNvSpPr txBox="1"/>
          <p:nvPr/>
        </p:nvSpPr>
        <p:spPr>
          <a:xfrm>
            <a:off x="182880" y="2788920"/>
            <a:ext cx="1508760" cy="914400"/>
          </a:xfrm>
          <a:prstGeom prst="rect">
            <a:avLst/>
          </a:prstGeom>
          <a:noFill/>
        </p:spPr>
        <p:txBody>
          <a:bodyPr wrap="square">
            <a:spAutoFit/>
          </a:bodyPr>
          <a:lstStyle/>
          <a:p>
            <a:pPr algn="ctr">
              <a:defRPr sz="1300" b="1">
                <a:solidFill>
                  <a:srgbClr val="192D46"/>
                </a:solidFill>
                <a:latin typeface="Aptos"/>
              </a:defRPr>
            </a:pPr>
            <a:r>
              <a:t>Student continues to struggle</a:t>
            </a:r>
          </a:p>
        </p:txBody>
      </p:sp>
      <p:cxnSp>
        <p:nvCxnSpPr>
          <p:cNvPr id="9" name="Connector 8"/>
          <p:cNvCxnSpPr/>
          <p:nvPr/>
        </p:nvCxnSpPr>
        <p:spPr>
          <a:xfrm>
            <a:off x="1188720" y="1920240"/>
            <a:ext cx="1508759" cy="0"/>
          </a:xfrm>
          <a:prstGeom prst="line">
            <a:avLst/>
          </a:prstGeom>
          <a:ln w="25400">
            <a:solidFill>
              <a:srgbClr val="E0E7ED"/>
            </a:solidFill>
          </a:ln>
        </p:spPr>
        <p:style>
          <a:lnRef idx="2">
            <a:schemeClr val="accent1"/>
          </a:lnRef>
          <a:fillRef idx="0">
            <a:schemeClr val="accent1"/>
          </a:fillRef>
          <a:effectRef idx="1">
            <a:schemeClr val="accent1"/>
          </a:effectRef>
          <a:fontRef idx="minor">
            <a:schemeClr val="tx1"/>
          </a:fontRef>
        </p:style>
      </p:cxnSp>
      <p:sp>
        <p:nvSpPr>
          <p:cNvPr id="10" name="Oval 9"/>
          <p:cNvSpPr/>
          <p:nvPr/>
        </p:nvSpPr>
        <p:spPr>
          <a:xfrm>
            <a:off x="2880360" y="1645920"/>
            <a:ext cx="566928" cy="566928"/>
          </a:xfrm>
          <a:prstGeom prst="ellipse">
            <a:avLst/>
          </a:prstGeom>
          <a:solidFill>
            <a:srgbClr val="DEA94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2880360" y="1798990"/>
            <a:ext cx="566928" cy="226771"/>
          </a:xfrm>
          <a:prstGeom prst="rect">
            <a:avLst/>
          </a:prstGeom>
          <a:noFill/>
        </p:spPr>
        <p:txBody>
          <a:bodyPr wrap="square">
            <a:spAutoFit/>
          </a:bodyPr>
          <a:lstStyle/>
          <a:p>
            <a:pPr algn="ctr">
              <a:defRPr sz="1400" b="1">
                <a:solidFill>
                  <a:srgbClr val="FFFFFF"/>
                </a:solidFill>
                <a:latin typeface="Aptos"/>
              </a:defRPr>
            </a:pPr>
            <a:r>
              <a:t>2</a:t>
            </a:r>
          </a:p>
        </p:txBody>
      </p:sp>
      <p:sp>
        <p:nvSpPr>
          <p:cNvPr id="12" name="TextBox 11"/>
          <p:cNvSpPr txBox="1"/>
          <p:nvPr/>
        </p:nvSpPr>
        <p:spPr>
          <a:xfrm>
            <a:off x="2651760" y="2423160"/>
            <a:ext cx="1143000" cy="320040"/>
          </a:xfrm>
          <a:prstGeom prst="rect">
            <a:avLst/>
          </a:prstGeom>
          <a:noFill/>
        </p:spPr>
        <p:txBody>
          <a:bodyPr wrap="square">
            <a:spAutoFit/>
          </a:bodyPr>
          <a:lstStyle/>
          <a:p>
            <a:pPr algn="ctr">
              <a:defRPr sz="1200" b="1">
                <a:solidFill>
                  <a:srgbClr val="DEA943"/>
                </a:solidFill>
                <a:latin typeface="Aptos"/>
              </a:defRPr>
            </a:pPr>
            <a:r>
              <a:t>ADD</a:t>
            </a:r>
          </a:p>
        </p:txBody>
      </p:sp>
      <p:sp>
        <p:nvSpPr>
          <p:cNvPr id="13" name="TextBox 12"/>
          <p:cNvSpPr txBox="1"/>
          <p:nvPr/>
        </p:nvSpPr>
        <p:spPr>
          <a:xfrm>
            <a:off x="2468879" y="2788920"/>
            <a:ext cx="1508760" cy="914400"/>
          </a:xfrm>
          <a:prstGeom prst="rect">
            <a:avLst/>
          </a:prstGeom>
          <a:noFill/>
        </p:spPr>
        <p:txBody>
          <a:bodyPr wrap="square">
            <a:spAutoFit/>
          </a:bodyPr>
          <a:lstStyle/>
          <a:p>
            <a:pPr algn="ctr">
              <a:defRPr sz="1300" b="1">
                <a:solidFill>
                  <a:srgbClr val="192D46"/>
                </a:solidFill>
                <a:latin typeface="Aptos"/>
              </a:defRPr>
            </a:pPr>
            <a:r>
              <a:t>Add an accommodation</a:t>
            </a:r>
          </a:p>
        </p:txBody>
      </p:sp>
      <p:cxnSp>
        <p:nvCxnSpPr>
          <p:cNvPr id="14" name="Connector 13"/>
          <p:cNvCxnSpPr/>
          <p:nvPr/>
        </p:nvCxnSpPr>
        <p:spPr>
          <a:xfrm>
            <a:off x="3474720" y="1920240"/>
            <a:ext cx="1508759" cy="0"/>
          </a:xfrm>
          <a:prstGeom prst="line">
            <a:avLst/>
          </a:prstGeom>
          <a:ln w="25400">
            <a:solidFill>
              <a:srgbClr val="E0E7ED"/>
            </a:solidFill>
          </a:ln>
        </p:spPr>
        <p:style>
          <a:lnRef idx="2">
            <a:schemeClr val="accent1"/>
          </a:lnRef>
          <a:fillRef idx="0">
            <a:schemeClr val="accent1"/>
          </a:fillRef>
          <a:effectRef idx="1">
            <a:schemeClr val="accent1"/>
          </a:effectRef>
          <a:fontRef idx="minor">
            <a:schemeClr val="tx1"/>
          </a:fontRef>
        </p:style>
      </p:cxnSp>
      <p:sp>
        <p:nvSpPr>
          <p:cNvPr id="15" name="Oval 14"/>
          <p:cNvSpPr/>
          <p:nvPr/>
        </p:nvSpPr>
        <p:spPr>
          <a:xfrm>
            <a:off x="5166360" y="1645920"/>
            <a:ext cx="566928" cy="566928"/>
          </a:xfrm>
          <a:prstGeom prst="ellipse">
            <a:avLst/>
          </a:prstGeom>
          <a:solidFill>
            <a:srgbClr val="CF67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5166360" y="1798990"/>
            <a:ext cx="566928" cy="226771"/>
          </a:xfrm>
          <a:prstGeom prst="rect">
            <a:avLst/>
          </a:prstGeom>
          <a:noFill/>
        </p:spPr>
        <p:txBody>
          <a:bodyPr wrap="square">
            <a:spAutoFit/>
          </a:bodyPr>
          <a:lstStyle/>
          <a:p>
            <a:pPr algn="ctr">
              <a:defRPr sz="1400" b="1">
                <a:solidFill>
                  <a:srgbClr val="FFFFFF"/>
                </a:solidFill>
                <a:latin typeface="Aptos"/>
              </a:defRPr>
            </a:pPr>
            <a:r>
              <a:t>3</a:t>
            </a:r>
          </a:p>
        </p:txBody>
      </p:sp>
      <p:sp>
        <p:nvSpPr>
          <p:cNvPr id="17" name="TextBox 16"/>
          <p:cNvSpPr txBox="1"/>
          <p:nvPr/>
        </p:nvSpPr>
        <p:spPr>
          <a:xfrm>
            <a:off x="4937760" y="2423160"/>
            <a:ext cx="1143000" cy="320040"/>
          </a:xfrm>
          <a:prstGeom prst="rect">
            <a:avLst/>
          </a:prstGeom>
          <a:noFill/>
        </p:spPr>
        <p:txBody>
          <a:bodyPr wrap="square">
            <a:spAutoFit/>
          </a:bodyPr>
          <a:lstStyle/>
          <a:p>
            <a:pPr algn="ctr">
              <a:defRPr sz="1200" b="1">
                <a:solidFill>
                  <a:srgbClr val="CF675B"/>
                </a:solidFill>
                <a:latin typeface="Aptos"/>
              </a:defRPr>
            </a:pPr>
            <a:r>
              <a:t>STRUGGLE</a:t>
            </a:r>
          </a:p>
        </p:txBody>
      </p:sp>
      <p:sp>
        <p:nvSpPr>
          <p:cNvPr id="18" name="TextBox 17"/>
          <p:cNvSpPr txBox="1"/>
          <p:nvPr/>
        </p:nvSpPr>
        <p:spPr>
          <a:xfrm>
            <a:off x="4754880" y="2788920"/>
            <a:ext cx="1508760" cy="914400"/>
          </a:xfrm>
          <a:prstGeom prst="rect">
            <a:avLst/>
          </a:prstGeom>
          <a:noFill/>
        </p:spPr>
        <p:txBody>
          <a:bodyPr wrap="square">
            <a:spAutoFit/>
          </a:bodyPr>
          <a:lstStyle/>
          <a:p>
            <a:pPr algn="ctr">
              <a:defRPr sz="1300" b="1">
                <a:solidFill>
                  <a:srgbClr val="192D46"/>
                </a:solidFill>
                <a:latin typeface="Aptos"/>
              </a:defRPr>
            </a:pPr>
            <a:r>
              <a:t>Student still struggles</a:t>
            </a:r>
          </a:p>
        </p:txBody>
      </p:sp>
      <p:cxnSp>
        <p:nvCxnSpPr>
          <p:cNvPr id="19" name="Connector 18"/>
          <p:cNvCxnSpPr/>
          <p:nvPr/>
        </p:nvCxnSpPr>
        <p:spPr>
          <a:xfrm>
            <a:off x="5760720" y="1920240"/>
            <a:ext cx="1508760" cy="0"/>
          </a:xfrm>
          <a:prstGeom prst="line">
            <a:avLst/>
          </a:prstGeom>
          <a:ln w="25400">
            <a:solidFill>
              <a:srgbClr val="E0E7ED"/>
            </a:solidFill>
          </a:ln>
        </p:spPr>
        <p:style>
          <a:lnRef idx="2">
            <a:schemeClr val="accent1"/>
          </a:lnRef>
          <a:fillRef idx="0">
            <a:schemeClr val="accent1"/>
          </a:fillRef>
          <a:effectRef idx="1">
            <a:schemeClr val="accent1"/>
          </a:effectRef>
          <a:fontRef idx="minor">
            <a:schemeClr val="tx1"/>
          </a:fontRef>
        </p:style>
      </p:cxnSp>
      <p:sp>
        <p:nvSpPr>
          <p:cNvPr id="20" name="Oval 19"/>
          <p:cNvSpPr/>
          <p:nvPr/>
        </p:nvSpPr>
        <p:spPr>
          <a:xfrm>
            <a:off x="7452360" y="1645920"/>
            <a:ext cx="566928" cy="566928"/>
          </a:xfrm>
          <a:prstGeom prst="ellipse">
            <a:avLst/>
          </a:prstGeom>
          <a:solidFill>
            <a:srgbClr val="DEA94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TextBox 20"/>
          <p:cNvSpPr txBox="1"/>
          <p:nvPr/>
        </p:nvSpPr>
        <p:spPr>
          <a:xfrm>
            <a:off x="7452360" y="1798990"/>
            <a:ext cx="566928" cy="226771"/>
          </a:xfrm>
          <a:prstGeom prst="rect">
            <a:avLst/>
          </a:prstGeom>
          <a:noFill/>
        </p:spPr>
        <p:txBody>
          <a:bodyPr wrap="square">
            <a:spAutoFit/>
          </a:bodyPr>
          <a:lstStyle/>
          <a:p>
            <a:pPr algn="ctr">
              <a:defRPr sz="1400" b="1">
                <a:solidFill>
                  <a:srgbClr val="FFFFFF"/>
                </a:solidFill>
                <a:latin typeface="Aptos"/>
              </a:defRPr>
            </a:pPr>
            <a:r>
              <a:t>4</a:t>
            </a:r>
          </a:p>
        </p:txBody>
      </p:sp>
      <p:sp>
        <p:nvSpPr>
          <p:cNvPr id="22" name="TextBox 21"/>
          <p:cNvSpPr txBox="1"/>
          <p:nvPr/>
        </p:nvSpPr>
        <p:spPr>
          <a:xfrm>
            <a:off x="7223760" y="2423160"/>
            <a:ext cx="1143000" cy="320040"/>
          </a:xfrm>
          <a:prstGeom prst="rect">
            <a:avLst/>
          </a:prstGeom>
          <a:noFill/>
        </p:spPr>
        <p:txBody>
          <a:bodyPr wrap="square">
            <a:spAutoFit/>
          </a:bodyPr>
          <a:lstStyle/>
          <a:p>
            <a:pPr algn="ctr">
              <a:defRPr sz="1200" b="1">
                <a:solidFill>
                  <a:srgbClr val="DEA943"/>
                </a:solidFill>
                <a:latin typeface="Aptos"/>
              </a:defRPr>
            </a:pPr>
            <a:r>
              <a:t>ADD</a:t>
            </a:r>
          </a:p>
        </p:txBody>
      </p:sp>
      <p:sp>
        <p:nvSpPr>
          <p:cNvPr id="23" name="TextBox 22"/>
          <p:cNvSpPr txBox="1"/>
          <p:nvPr/>
        </p:nvSpPr>
        <p:spPr>
          <a:xfrm>
            <a:off x="7040880" y="2788920"/>
            <a:ext cx="1508760" cy="914400"/>
          </a:xfrm>
          <a:prstGeom prst="rect">
            <a:avLst/>
          </a:prstGeom>
          <a:noFill/>
        </p:spPr>
        <p:txBody>
          <a:bodyPr wrap="square">
            <a:spAutoFit/>
          </a:bodyPr>
          <a:lstStyle/>
          <a:p>
            <a:pPr algn="ctr">
              <a:defRPr sz="1300" b="1">
                <a:solidFill>
                  <a:srgbClr val="192D46"/>
                </a:solidFill>
                <a:latin typeface="Aptos"/>
              </a:defRPr>
            </a:pPr>
            <a:r>
              <a:t>Add another accommodation</a:t>
            </a:r>
          </a:p>
        </p:txBody>
      </p:sp>
      <p:cxnSp>
        <p:nvCxnSpPr>
          <p:cNvPr id="24" name="Connector 23"/>
          <p:cNvCxnSpPr/>
          <p:nvPr/>
        </p:nvCxnSpPr>
        <p:spPr>
          <a:xfrm>
            <a:off x="8046720" y="1920240"/>
            <a:ext cx="1508760" cy="0"/>
          </a:xfrm>
          <a:prstGeom prst="line">
            <a:avLst/>
          </a:prstGeom>
          <a:ln w="25400">
            <a:solidFill>
              <a:srgbClr val="E0E7ED"/>
            </a:solidFill>
          </a:ln>
        </p:spPr>
        <p:style>
          <a:lnRef idx="2">
            <a:schemeClr val="accent1"/>
          </a:lnRef>
          <a:fillRef idx="0">
            <a:schemeClr val="accent1"/>
          </a:fillRef>
          <a:effectRef idx="1">
            <a:schemeClr val="accent1"/>
          </a:effectRef>
          <a:fontRef idx="minor">
            <a:schemeClr val="tx1"/>
          </a:fontRef>
        </p:style>
      </p:cxnSp>
      <p:sp>
        <p:nvSpPr>
          <p:cNvPr id="25" name="Oval 24"/>
          <p:cNvSpPr/>
          <p:nvPr/>
        </p:nvSpPr>
        <p:spPr>
          <a:xfrm>
            <a:off x="9738360" y="1645920"/>
            <a:ext cx="566928" cy="566928"/>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6" name="TextBox 25"/>
          <p:cNvSpPr txBox="1"/>
          <p:nvPr/>
        </p:nvSpPr>
        <p:spPr>
          <a:xfrm>
            <a:off x="9738360" y="1798990"/>
            <a:ext cx="566928" cy="226771"/>
          </a:xfrm>
          <a:prstGeom prst="rect">
            <a:avLst/>
          </a:prstGeom>
          <a:noFill/>
        </p:spPr>
        <p:txBody>
          <a:bodyPr wrap="square">
            <a:spAutoFit/>
          </a:bodyPr>
          <a:lstStyle/>
          <a:p>
            <a:pPr algn="ctr">
              <a:defRPr sz="1400" b="1">
                <a:solidFill>
                  <a:srgbClr val="FFFFFF"/>
                </a:solidFill>
                <a:latin typeface="Aptos"/>
              </a:defRPr>
            </a:pPr>
            <a:r>
              <a:t>5</a:t>
            </a:r>
          </a:p>
        </p:txBody>
      </p:sp>
      <p:sp>
        <p:nvSpPr>
          <p:cNvPr id="27" name="TextBox 26"/>
          <p:cNvSpPr txBox="1"/>
          <p:nvPr/>
        </p:nvSpPr>
        <p:spPr>
          <a:xfrm>
            <a:off x="9509760" y="2423160"/>
            <a:ext cx="1143000" cy="320040"/>
          </a:xfrm>
          <a:prstGeom prst="rect">
            <a:avLst/>
          </a:prstGeom>
          <a:noFill/>
        </p:spPr>
        <p:txBody>
          <a:bodyPr wrap="square">
            <a:spAutoFit/>
          </a:bodyPr>
          <a:lstStyle/>
          <a:p>
            <a:pPr algn="ctr">
              <a:defRPr sz="1200" b="1">
                <a:solidFill>
                  <a:srgbClr val="237E7D"/>
                </a:solidFill>
                <a:latin typeface="Aptos"/>
              </a:defRPr>
            </a:pPr>
            <a:r>
              <a:t>PAUSE</a:t>
            </a:r>
          </a:p>
        </p:txBody>
      </p:sp>
      <p:sp>
        <p:nvSpPr>
          <p:cNvPr id="28" name="TextBox 27"/>
          <p:cNvSpPr txBox="1"/>
          <p:nvPr/>
        </p:nvSpPr>
        <p:spPr>
          <a:xfrm>
            <a:off x="9326880" y="2788920"/>
            <a:ext cx="1508760" cy="914400"/>
          </a:xfrm>
          <a:prstGeom prst="rect">
            <a:avLst/>
          </a:prstGeom>
          <a:noFill/>
        </p:spPr>
        <p:txBody>
          <a:bodyPr wrap="square">
            <a:spAutoFit/>
          </a:bodyPr>
          <a:lstStyle/>
          <a:p>
            <a:pPr algn="ctr">
              <a:defRPr sz="1300" b="1">
                <a:solidFill>
                  <a:srgbClr val="192D46"/>
                </a:solidFill>
                <a:latin typeface="Aptos"/>
              </a:defRPr>
            </a:pPr>
            <a:r>
              <a:t>Ask: Is this an access problem—or an instruction problem?</a:t>
            </a:r>
          </a:p>
        </p:txBody>
      </p:sp>
      <p:sp>
        <p:nvSpPr>
          <p:cNvPr id="29" name="Rounded Rectangle 28"/>
          <p:cNvSpPr/>
          <p:nvPr/>
        </p:nvSpPr>
        <p:spPr>
          <a:xfrm>
            <a:off x="914400" y="4343400"/>
            <a:ext cx="10332720" cy="123444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0" name="Rectangle 29"/>
          <p:cNvSpPr/>
          <p:nvPr/>
        </p:nvSpPr>
        <p:spPr>
          <a:xfrm>
            <a:off x="914400" y="4343400"/>
            <a:ext cx="73152" cy="1234440"/>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1" name="TextBox 30"/>
          <p:cNvSpPr txBox="1"/>
          <p:nvPr/>
        </p:nvSpPr>
        <p:spPr>
          <a:xfrm>
            <a:off x="1115568" y="4489704"/>
            <a:ext cx="9966960" cy="365760"/>
          </a:xfrm>
          <a:prstGeom prst="rect">
            <a:avLst/>
          </a:prstGeom>
          <a:noFill/>
        </p:spPr>
        <p:txBody>
          <a:bodyPr wrap="square">
            <a:spAutoFit/>
          </a:bodyPr>
          <a:lstStyle/>
          <a:p>
            <a:pPr algn="l">
              <a:defRPr sz="1800" b="1">
                <a:solidFill>
                  <a:srgbClr val="192D46"/>
                </a:solidFill>
                <a:latin typeface="Aptos"/>
              </a:defRPr>
            </a:pPr>
            <a:r>
              <a:t>Consider IDEA when the student may need specially designed instruction</a:t>
            </a:r>
          </a:p>
        </p:txBody>
      </p:sp>
      <p:sp>
        <p:nvSpPr>
          <p:cNvPr id="32" name="TextBox 31"/>
          <p:cNvSpPr txBox="1"/>
          <p:nvPr/>
        </p:nvSpPr>
        <p:spPr>
          <a:xfrm>
            <a:off x="1115568" y="4910328"/>
            <a:ext cx="9948672" cy="548640"/>
          </a:xfrm>
          <a:prstGeom prst="rect">
            <a:avLst/>
          </a:prstGeom>
          <a:noFill/>
        </p:spPr>
        <p:txBody>
          <a:bodyPr wrap="square">
            <a:spAutoFit/>
          </a:bodyPr>
          <a:lstStyle/>
          <a:p>
            <a:pPr algn="l">
              <a:defRPr sz="1500" b="0">
                <a:solidFill>
                  <a:srgbClr val="2F3943"/>
                </a:solidFill>
                <a:latin typeface="Aptos"/>
              </a:defRPr>
            </a:pPr>
            <a:r>
              <a:t>Examples: explicit specialized instruction, specialized methodology, individualized goals, or intensive services beyond accommodations.</a:t>
            </a:r>
          </a:p>
        </p:txBody>
      </p:sp>
      <p:sp>
        <p:nvSpPr>
          <p:cNvPr id="33" name="TextBox 32"/>
          <p:cNvSpPr txBox="1"/>
          <p:nvPr/>
        </p:nvSpPr>
        <p:spPr>
          <a:xfrm>
            <a:off x="10881360" y="6473952"/>
            <a:ext cx="731520" cy="228600"/>
          </a:xfrm>
          <a:prstGeom prst="rect">
            <a:avLst/>
          </a:prstGeom>
          <a:noFill/>
        </p:spPr>
        <p:txBody>
          <a:bodyPr wrap="none">
            <a:spAutoFit/>
          </a:bodyPr>
          <a:lstStyle/>
          <a:p>
            <a:pPr algn="r">
              <a:defRPr sz="900">
                <a:solidFill>
                  <a:srgbClr val="828C96"/>
                </a:solidFill>
              </a:defRPr>
            </a:pPr>
            <a:r>
              <a:t>21</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46304"/>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02920" y="347472"/>
            <a:ext cx="11155680" cy="594360"/>
          </a:xfrm>
          <a:prstGeom prst="rect">
            <a:avLst/>
          </a:prstGeom>
          <a:noFill/>
        </p:spPr>
        <p:txBody>
          <a:bodyPr wrap="none">
            <a:spAutoFit/>
          </a:bodyPr>
          <a:lstStyle/>
          <a:p>
            <a:pPr>
              <a:defRPr sz="2800" b="1">
                <a:solidFill>
                  <a:srgbClr val="192D46"/>
                </a:solidFill>
                <a:latin typeface="Aptos Display"/>
              </a:defRPr>
            </a:pPr>
            <a:r>
              <a:t>The 504 Crossroads</a:t>
            </a:r>
          </a:p>
        </p:txBody>
      </p:sp>
      <p:sp>
        <p:nvSpPr>
          <p:cNvPr id="5" name="TextBox 4"/>
          <p:cNvSpPr txBox="1"/>
          <p:nvPr/>
        </p:nvSpPr>
        <p:spPr>
          <a:xfrm>
            <a:off x="530352" y="932688"/>
            <a:ext cx="10789920" cy="411480"/>
          </a:xfrm>
          <a:prstGeom prst="rect">
            <a:avLst/>
          </a:prstGeom>
          <a:noFill/>
        </p:spPr>
        <p:txBody>
          <a:bodyPr wrap="none">
            <a:spAutoFit/>
          </a:bodyPr>
          <a:lstStyle/>
          <a:p>
            <a:pPr>
              <a:defRPr sz="1300">
                <a:solidFill>
                  <a:srgbClr val="2F3943"/>
                </a:solidFill>
                <a:latin typeface="Aptos"/>
              </a:defRPr>
            </a:pPr>
            <a:r>
              <a:t>Use the data to choose the path.</a:t>
            </a:r>
          </a:p>
        </p:txBody>
      </p:sp>
      <p:sp>
        <p:nvSpPr>
          <p:cNvPr id="6" name="Rounded Rectangle 5"/>
          <p:cNvSpPr/>
          <p:nvPr/>
        </p:nvSpPr>
        <p:spPr>
          <a:xfrm>
            <a:off x="914400" y="1554480"/>
            <a:ext cx="4892040" cy="146304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914400" y="1554480"/>
            <a:ext cx="73152" cy="1463040"/>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1115568" y="1700784"/>
            <a:ext cx="4526279" cy="365760"/>
          </a:xfrm>
          <a:prstGeom prst="rect">
            <a:avLst/>
          </a:prstGeom>
          <a:noFill/>
        </p:spPr>
        <p:txBody>
          <a:bodyPr wrap="square">
            <a:spAutoFit/>
          </a:bodyPr>
          <a:lstStyle/>
          <a:p>
            <a:pPr algn="l">
              <a:defRPr sz="1900" b="1">
                <a:solidFill>
                  <a:srgbClr val="192D46"/>
                </a:solidFill>
                <a:latin typeface="Aptos"/>
              </a:defRPr>
            </a:pPr>
            <a:r>
              <a:t>CONTINUE</a:t>
            </a:r>
          </a:p>
        </p:txBody>
      </p:sp>
      <p:sp>
        <p:nvSpPr>
          <p:cNvPr id="9" name="TextBox 8"/>
          <p:cNvSpPr txBox="1"/>
          <p:nvPr/>
        </p:nvSpPr>
        <p:spPr>
          <a:xfrm>
            <a:off x="1115568" y="2121408"/>
            <a:ext cx="4507992" cy="777240"/>
          </a:xfrm>
          <a:prstGeom prst="rect">
            <a:avLst/>
          </a:prstGeom>
          <a:noFill/>
        </p:spPr>
        <p:txBody>
          <a:bodyPr wrap="square">
            <a:spAutoFit/>
          </a:bodyPr>
          <a:lstStyle/>
          <a:p>
            <a:pPr algn="l">
              <a:defRPr sz="1400" b="0">
                <a:solidFill>
                  <a:srgbClr val="2F3943"/>
                </a:solidFill>
                <a:latin typeface="Aptos"/>
              </a:defRPr>
            </a:pPr>
            <a:r>
              <a:t>Eligible + current plan is appropriate</a:t>
            </a:r>
          </a:p>
        </p:txBody>
      </p:sp>
      <p:sp>
        <p:nvSpPr>
          <p:cNvPr id="10" name="Rounded Rectangle 9"/>
          <p:cNvSpPr/>
          <p:nvPr/>
        </p:nvSpPr>
        <p:spPr>
          <a:xfrm>
            <a:off x="6400800" y="1554480"/>
            <a:ext cx="4892040" cy="146304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Rectangle 10"/>
          <p:cNvSpPr/>
          <p:nvPr/>
        </p:nvSpPr>
        <p:spPr>
          <a:xfrm>
            <a:off x="6400800" y="1554480"/>
            <a:ext cx="73152" cy="1463040"/>
          </a:xfrm>
          <a:prstGeom prst="rect">
            <a:avLst/>
          </a:prstGeom>
          <a:solidFill>
            <a:srgbClr val="DEA94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6601968" y="1700784"/>
            <a:ext cx="4526279" cy="365760"/>
          </a:xfrm>
          <a:prstGeom prst="rect">
            <a:avLst/>
          </a:prstGeom>
          <a:noFill/>
        </p:spPr>
        <p:txBody>
          <a:bodyPr wrap="square">
            <a:spAutoFit/>
          </a:bodyPr>
          <a:lstStyle/>
          <a:p>
            <a:pPr algn="l">
              <a:defRPr sz="1900" b="1">
                <a:solidFill>
                  <a:srgbClr val="192D46"/>
                </a:solidFill>
                <a:latin typeface="Aptos"/>
              </a:defRPr>
            </a:pPr>
            <a:r>
              <a:t>REVISE</a:t>
            </a:r>
          </a:p>
        </p:txBody>
      </p:sp>
      <p:sp>
        <p:nvSpPr>
          <p:cNvPr id="13" name="TextBox 12"/>
          <p:cNvSpPr txBox="1"/>
          <p:nvPr/>
        </p:nvSpPr>
        <p:spPr>
          <a:xfrm>
            <a:off x="6601968" y="2121408"/>
            <a:ext cx="4507992" cy="777240"/>
          </a:xfrm>
          <a:prstGeom prst="rect">
            <a:avLst/>
          </a:prstGeom>
          <a:noFill/>
        </p:spPr>
        <p:txBody>
          <a:bodyPr wrap="square">
            <a:spAutoFit/>
          </a:bodyPr>
          <a:lstStyle/>
          <a:p>
            <a:pPr algn="l">
              <a:defRPr sz="1400" b="0">
                <a:solidFill>
                  <a:srgbClr val="2F3943"/>
                </a:solidFill>
                <a:latin typeface="Aptos"/>
              </a:defRPr>
            </a:pPr>
            <a:r>
              <a:t>Eligible + needs have changed</a:t>
            </a:r>
          </a:p>
        </p:txBody>
      </p:sp>
      <p:sp>
        <p:nvSpPr>
          <p:cNvPr id="14" name="Rounded Rectangle 13"/>
          <p:cNvSpPr/>
          <p:nvPr/>
        </p:nvSpPr>
        <p:spPr>
          <a:xfrm>
            <a:off x="914400" y="3383280"/>
            <a:ext cx="4892040" cy="146304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Rectangle 14"/>
          <p:cNvSpPr/>
          <p:nvPr/>
        </p:nvSpPr>
        <p:spPr>
          <a:xfrm>
            <a:off x="914400" y="3383280"/>
            <a:ext cx="73152" cy="1463040"/>
          </a:xfrm>
          <a:prstGeom prst="rect">
            <a:avLst/>
          </a:prstGeom>
          <a:solidFill>
            <a:srgbClr val="CF67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1115568" y="3529584"/>
            <a:ext cx="4526279" cy="365760"/>
          </a:xfrm>
          <a:prstGeom prst="rect">
            <a:avLst/>
          </a:prstGeom>
          <a:noFill/>
        </p:spPr>
        <p:txBody>
          <a:bodyPr wrap="square">
            <a:spAutoFit/>
          </a:bodyPr>
          <a:lstStyle/>
          <a:p>
            <a:pPr algn="l">
              <a:defRPr sz="1900" b="1">
                <a:solidFill>
                  <a:srgbClr val="192D46"/>
                </a:solidFill>
                <a:latin typeface="Aptos"/>
              </a:defRPr>
            </a:pPr>
            <a:r>
              <a:t>TERMINATE</a:t>
            </a:r>
          </a:p>
        </p:txBody>
      </p:sp>
      <p:sp>
        <p:nvSpPr>
          <p:cNvPr id="17" name="TextBox 16"/>
          <p:cNvSpPr txBox="1"/>
          <p:nvPr/>
        </p:nvSpPr>
        <p:spPr>
          <a:xfrm>
            <a:off x="1115568" y="3950208"/>
            <a:ext cx="4507992" cy="777240"/>
          </a:xfrm>
          <a:prstGeom prst="rect">
            <a:avLst/>
          </a:prstGeom>
          <a:noFill/>
        </p:spPr>
        <p:txBody>
          <a:bodyPr wrap="square">
            <a:spAutoFit/>
          </a:bodyPr>
          <a:lstStyle/>
          <a:p>
            <a:pPr algn="l">
              <a:defRPr sz="1400" b="0">
                <a:solidFill>
                  <a:srgbClr val="2F3943"/>
                </a:solidFill>
                <a:latin typeface="Aptos"/>
              </a:defRPr>
            </a:pPr>
            <a:r>
              <a:t>Current data support no continuing eligibility/need</a:t>
            </a:r>
          </a:p>
        </p:txBody>
      </p:sp>
      <p:sp>
        <p:nvSpPr>
          <p:cNvPr id="18" name="Rounded Rectangle 17"/>
          <p:cNvSpPr/>
          <p:nvPr/>
        </p:nvSpPr>
        <p:spPr>
          <a:xfrm>
            <a:off x="6400800" y="3383280"/>
            <a:ext cx="4892040" cy="146304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Rectangle 18"/>
          <p:cNvSpPr/>
          <p:nvPr/>
        </p:nvSpPr>
        <p:spPr>
          <a:xfrm>
            <a:off x="6400800" y="3383280"/>
            <a:ext cx="73152" cy="1463040"/>
          </a:xfrm>
          <a:prstGeom prst="rect">
            <a:avLst/>
          </a:prstGeom>
          <a:solidFill>
            <a:srgbClr val="496FA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p:cNvSpPr txBox="1"/>
          <p:nvPr/>
        </p:nvSpPr>
        <p:spPr>
          <a:xfrm>
            <a:off x="6601968" y="3529584"/>
            <a:ext cx="4526279" cy="365760"/>
          </a:xfrm>
          <a:prstGeom prst="rect">
            <a:avLst/>
          </a:prstGeom>
          <a:noFill/>
        </p:spPr>
        <p:txBody>
          <a:bodyPr wrap="square">
            <a:spAutoFit/>
          </a:bodyPr>
          <a:lstStyle/>
          <a:p>
            <a:pPr algn="l">
              <a:defRPr sz="1900" b="1">
                <a:solidFill>
                  <a:srgbClr val="192D46"/>
                </a:solidFill>
                <a:latin typeface="Aptos"/>
              </a:defRPr>
            </a:pPr>
            <a:r>
              <a:t>CONSIDER IDEA</a:t>
            </a:r>
          </a:p>
        </p:txBody>
      </p:sp>
      <p:sp>
        <p:nvSpPr>
          <p:cNvPr id="21" name="TextBox 20"/>
          <p:cNvSpPr txBox="1"/>
          <p:nvPr/>
        </p:nvSpPr>
        <p:spPr>
          <a:xfrm>
            <a:off x="6601968" y="3950208"/>
            <a:ext cx="4507992" cy="777240"/>
          </a:xfrm>
          <a:prstGeom prst="rect">
            <a:avLst/>
          </a:prstGeom>
          <a:noFill/>
        </p:spPr>
        <p:txBody>
          <a:bodyPr wrap="square">
            <a:spAutoFit/>
          </a:bodyPr>
          <a:lstStyle/>
          <a:p>
            <a:pPr algn="l">
              <a:defRPr sz="1400" b="0">
                <a:solidFill>
                  <a:srgbClr val="2F3943"/>
                </a:solidFill>
                <a:latin typeface="Aptos"/>
              </a:defRPr>
            </a:pPr>
            <a:r>
              <a:t>Needs may require specially designed instruction</a:t>
            </a:r>
          </a:p>
        </p:txBody>
      </p:sp>
      <p:sp>
        <p:nvSpPr>
          <p:cNvPr id="22" name="TextBox 21"/>
          <p:cNvSpPr txBox="1"/>
          <p:nvPr/>
        </p:nvSpPr>
        <p:spPr>
          <a:xfrm>
            <a:off x="914400" y="5532120"/>
            <a:ext cx="10241280" cy="457200"/>
          </a:xfrm>
          <a:prstGeom prst="rect">
            <a:avLst/>
          </a:prstGeom>
          <a:noFill/>
        </p:spPr>
        <p:txBody>
          <a:bodyPr wrap="square">
            <a:spAutoFit/>
          </a:bodyPr>
          <a:lstStyle/>
          <a:p>
            <a:pPr algn="ctr">
              <a:defRPr sz="2200" b="1">
                <a:solidFill>
                  <a:srgbClr val="192D46"/>
                </a:solidFill>
                <a:latin typeface="Aptos"/>
              </a:defRPr>
            </a:pPr>
            <a:r>
              <a:t>Which path does the evidence support?</a:t>
            </a:r>
          </a:p>
        </p:txBody>
      </p:sp>
      <p:sp>
        <p:nvSpPr>
          <p:cNvPr id="23" name="TextBox 22"/>
          <p:cNvSpPr txBox="1"/>
          <p:nvPr/>
        </p:nvSpPr>
        <p:spPr>
          <a:xfrm>
            <a:off x="10881360" y="6473952"/>
            <a:ext cx="731520" cy="228600"/>
          </a:xfrm>
          <a:prstGeom prst="rect">
            <a:avLst/>
          </a:prstGeom>
          <a:noFill/>
        </p:spPr>
        <p:txBody>
          <a:bodyPr wrap="none">
            <a:spAutoFit/>
          </a:bodyPr>
          <a:lstStyle/>
          <a:p>
            <a:pPr algn="r">
              <a:defRPr sz="900">
                <a:solidFill>
                  <a:srgbClr val="828C96"/>
                </a:solidFill>
              </a:defRPr>
            </a:pPr>
            <a:r>
              <a:t>22</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46304"/>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02920" y="347472"/>
            <a:ext cx="11155680" cy="594360"/>
          </a:xfrm>
          <a:prstGeom prst="rect">
            <a:avLst/>
          </a:prstGeom>
          <a:noFill/>
        </p:spPr>
        <p:txBody>
          <a:bodyPr wrap="none">
            <a:spAutoFit/>
          </a:bodyPr>
          <a:lstStyle/>
          <a:p>
            <a:pPr>
              <a:defRPr sz="2800" b="1">
                <a:solidFill>
                  <a:srgbClr val="192D46"/>
                </a:solidFill>
                <a:latin typeface="Aptos Display"/>
              </a:defRPr>
            </a:pPr>
            <a:r>
              <a:t>Rapid-Fire Scenarios</a:t>
            </a:r>
          </a:p>
        </p:txBody>
      </p:sp>
      <p:sp>
        <p:nvSpPr>
          <p:cNvPr id="5" name="TextBox 4"/>
          <p:cNvSpPr txBox="1"/>
          <p:nvPr/>
        </p:nvSpPr>
        <p:spPr>
          <a:xfrm>
            <a:off x="530352" y="932688"/>
            <a:ext cx="10789920" cy="411480"/>
          </a:xfrm>
          <a:prstGeom prst="rect">
            <a:avLst/>
          </a:prstGeom>
          <a:noFill/>
        </p:spPr>
        <p:txBody>
          <a:bodyPr wrap="none">
            <a:spAutoFit/>
          </a:bodyPr>
          <a:lstStyle/>
          <a:p>
            <a:pPr>
              <a:defRPr sz="1300">
                <a:solidFill>
                  <a:srgbClr val="2F3943"/>
                </a:solidFill>
                <a:latin typeface="Aptos"/>
              </a:defRPr>
            </a:pPr>
            <a:r>
              <a:t>30 seconds each: Continue • Revise • Terminate • Consider IDEA</a:t>
            </a:r>
          </a:p>
        </p:txBody>
      </p:sp>
      <p:sp>
        <p:nvSpPr>
          <p:cNvPr id="6" name="Oval 5"/>
          <p:cNvSpPr/>
          <p:nvPr/>
        </p:nvSpPr>
        <p:spPr>
          <a:xfrm>
            <a:off x="685800" y="1325880"/>
            <a:ext cx="438912" cy="438912"/>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685800" y="1444386"/>
            <a:ext cx="438912" cy="175564"/>
          </a:xfrm>
          <a:prstGeom prst="rect">
            <a:avLst/>
          </a:prstGeom>
          <a:noFill/>
        </p:spPr>
        <p:txBody>
          <a:bodyPr wrap="square">
            <a:spAutoFit/>
          </a:bodyPr>
          <a:lstStyle/>
          <a:p>
            <a:pPr algn="ctr">
              <a:defRPr sz="1200" b="1">
                <a:solidFill>
                  <a:srgbClr val="FFFFFF"/>
                </a:solidFill>
                <a:latin typeface="Aptos"/>
              </a:defRPr>
            </a:pPr>
            <a:r>
              <a:t>A</a:t>
            </a:r>
          </a:p>
        </p:txBody>
      </p:sp>
      <p:sp>
        <p:nvSpPr>
          <p:cNvPr id="8" name="TextBox 7"/>
          <p:cNvSpPr txBox="1"/>
          <p:nvPr/>
        </p:nvSpPr>
        <p:spPr>
          <a:xfrm>
            <a:off x="1325880" y="1307592"/>
            <a:ext cx="7406640" cy="640080"/>
          </a:xfrm>
          <a:prstGeom prst="rect">
            <a:avLst/>
          </a:prstGeom>
          <a:noFill/>
        </p:spPr>
        <p:txBody>
          <a:bodyPr wrap="square">
            <a:spAutoFit/>
          </a:bodyPr>
          <a:lstStyle/>
          <a:p>
            <a:pPr algn="l">
              <a:defRPr sz="1400" b="0">
                <a:solidFill>
                  <a:srgbClr val="2F3943"/>
                </a:solidFill>
                <a:latin typeface="Aptos"/>
              </a:defRPr>
            </a:pPr>
            <a:r>
              <a:t>Student has dyslexia, accommodations are implemented, and access is successful.</a:t>
            </a:r>
          </a:p>
        </p:txBody>
      </p:sp>
      <p:sp>
        <p:nvSpPr>
          <p:cNvPr id="9" name="Rounded Rectangle 8"/>
          <p:cNvSpPr/>
          <p:nvPr/>
        </p:nvSpPr>
        <p:spPr>
          <a:xfrm>
            <a:off x="8823960" y="1353312"/>
            <a:ext cx="2468880" cy="384048"/>
          </a:xfrm>
          <a:prstGeom prst="round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8823960" y="1389888"/>
            <a:ext cx="2468880" cy="274320"/>
          </a:xfrm>
          <a:prstGeom prst="rect">
            <a:avLst/>
          </a:prstGeom>
          <a:noFill/>
        </p:spPr>
        <p:txBody>
          <a:bodyPr wrap="square">
            <a:spAutoFit/>
          </a:bodyPr>
          <a:lstStyle/>
          <a:p>
            <a:pPr algn="ctr">
              <a:defRPr sz="1200" b="1">
                <a:solidFill>
                  <a:srgbClr val="FFFFFF"/>
                </a:solidFill>
                <a:latin typeface="Aptos"/>
              </a:defRPr>
            </a:pPr>
            <a:r>
              <a:t>CONTINUE</a:t>
            </a:r>
          </a:p>
        </p:txBody>
      </p:sp>
      <p:sp>
        <p:nvSpPr>
          <p:cNvPr id="11" name="Oval 10"/>
          <p:cNvSpPr/>
          <p:nvPr/>
        </p:nvSpPr>
        <p:spPr>
          <a:xfrm>
            <a:off x="685800" y="2441448"/>
            <a:ext cx="438912" cy="438912"/>
          </a:xfrm>
          <a:prstGeom prst="ellipse">
            <a:avLst/>
          </a:prstGeom>
          <a:solidFill>
            <a:srgbClr val="DEA94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685800" y="2559954"/>
            <a:ext cx="438912" cy="175564"/>
          </a:xfrm>
          <a:prstGeom prst="rect">
            <a:avLst/>
          </a:prstGeom>
          <a:noFill/>
        </p:spPr>
        <p:txBody>
          <a:bodyPr wrap="square">
            <a:spAutoFit/>
          </a:bodyPr>
          <a:lstStyle/>
          <a:p>
            <a:pPr algn="ctr">
              <a:defRPr sz="1200" b="1">
                <a:solidFill>
                  <a:srgbClr val="FFFFFF"/>
                </a:solidFill>
                <a:latin typeface="Aptos"/>
              </a:defRPr>
            </a:pPr>
            <a:r>
              <a:t>B</a:t>
            </a:r>
          </a:p>
        </p:txBody>
      </p:sp>
      <p:sp>
        <p:nvSpPr>
          <p:cNvPr id="13" name="TextBox 12"/>
          <p:cNvSpPr txBox="1"/>
          <p:nvPr/>
        </p:nvSpPr>
        <p:spPr>
          <a:xfrm>
            <a:off x="1325880" y="2423160"/>
            <a:ext cx="7406640" cy="640080"/>
          </a:xfrm>
          <a:prstGeom prst="rect">
            <a:avLst/>
          </a:prstGeom>
          <a:noFill/>
        </p:spPr>
        <p:txBody>
          <a:bodyPr wrap="square">
            <a:spAutoFit/>
          </a:bodyPr>
          <a:lstStyle/>
          <a:p>
            <a:pPr algn="l">
              <a:defRPr sz="1400" b="0">
                <a:solidFill>
                  <a:srgbClr val="2F3943"/>
                </a:solidFill>
                <a:latin typeface="Aptos"/>
              </a:defRPr>
            </a:pPr>
            <a:r>
              <a:t>Anxiety has increased significantly; current accommodations are insufficient.</a:t>
            </a:r>
          </a:p>
        </p:txBody>
      </p:sp>
      <p:sp>
        <p:nvSpPr>
          <p:cNvPr id="14" name="Rounded Rectangle 13"/>
          <p:cNvSpPr/>
          <p:nvPr/>
        </p:nvSpPr>
        <p:spPr>
          <a:xfrm>
            <a:off x="8823960" y="2468879"/>
            <a:ext cx="2468880" cy="384048"/>
          </a:xfrm>
          <a:prstGeom prst="roundRect">
            <a:avLst/>
          </a:prstGeom>
          <a:solidFill>
            <a:srgbClr val="DEA94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8823960" y="2505456"/>
            <a:ext cx="2468880" cy="274320"/>
          </a:xfrm>
          <a:prstGeom prst="rect">
            <a:avLst/>
          </a:prstGeom>
          <a:noFill/>
        </p:spPr>
        <p:txBody>
          <a:bodyPr wrap="square">
            <a:spAutoFit/>
          </a:bodyPr>
          <a:lstStyle/>
          <a:p>
            <a:pPr algn="ctr">
              <a:defRPr sz="1200" b="1">
                <a:solidFill>
                  <a:srgbClr val="FFFFFF"/>
                </a:solidFill>
                <a:latin typeface="Aptos"/>
              </a:defRPr>
            </a:pPr>
            <a:r>
              <a:t>REVISE</a:t>
            </a:r>
          </a:p>
        </p:txBody>
      </p:sp>
      <p:sp>
        <p:nvSpPr>
          <p:cNvPr id="16" name="Oval 15"/>
          <p:cNvSpPr/>
          <p:nvPr/>
        </p:nvSpPr>
        <p:spPr>
          <a:xfrm>
            <a:off x="685800" y="3557015"/>
            <a:ext cx="438912" cy="438912"/>
          </a:xfrm>
          <a:prstGeom prst="ellipse">
            <a:avLst/>
          </a:prstGeom>
          <a:solidFill>
            <a:srgbClr val="CF67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TextBox 16"/>
          <p:cNvSpPr txBox="1"/>
          <p:nvPr/>
        </p:nvSpPr>
        <p:spPr>
          <a:xfrm>
            <a:off x="685800" y="3675522"/>
            <a:ext cx="438912" cy="175564"/>
          </a:xfrm>
          <a:prstGeom prst="rect">
            <a:avLst/>
          </a:prstGeom>
          <a:noFill/>
        </p:spPr>
        <p:txBody>
          <a:bodyPr wrap="square">
            <a:spAutoFit/>
          </a:bodyPr>
          <a:lstStyle/>
          <a:p>
            <a:pPr algn="ctr">
              <a:defRPr sz="1200" b="1">
                <a:solidFill>
                  <a:srgbClr val="FFFFFF"/>
                </a:solidFill>
                <a:latin typeface="Aptos"/>
              </a:defRPr>
            </a:pPr>
            <a:r>
              <a:t>C</a:t>
            </a:r>
          </a:p>
        </p:txBody>
      </p:sp>
      <p:sp>
        <p:nvSpPr>
          <p:cNvPr id="18" name="TextBox 17"/>
          <p:cNvSpPr txBox="1"/>
          <p:nvPr/>
        </p:nvSpPr>
        <p:spPr>
          <a:xfrm>
            <a:off x="1325880" y="3538727"/>
            <a:ext cx="7406640" cy="640080"/>
          </a:xfrm>
          <a:prstGeom prst="rect">
            <a:avLst/>
          </a:prstGeom>
          <a:noFill/>
        </p:spPr>
        <p:txBody>
          <a:bodyPr wrap="square">
            <a:spAutoFit/>
          </a:bodyPr>
          <a:lstStyle/>
          <a:p>
            <a:pPr algn="l">
              <a:defRPr sz="1400" b="0">
                <a:solidFill>
                  <a:srgbClr val="2F3943"/>
                </a:solidFill>
                <a:latin typeface="Aptos"/>
              </a:defRPr>
            </a:pPr>
            <a:r>
              <a:t>Current data support that the student no longer meets eligibility/need criteria.</a:t>
            </a:r>
          </a:p>
        </p:txBody>
      </p:sp>
      <p:sp>
        <p:nvSpPr>
          <p:cNvPr id="19" name="Rounded Rectangle 18"/>
          <p:cNvSpPr/>
          <p:nvPr/>
        </p:nvSpPr>
        <p:spPr>
          <a:xfrm>
            <a:off x="8823960" y="3584447"/>
            <a:ext cx="2468880" cy="384048"/>
          </a:xfrm>
          <a:prstGeom prst="roundRect">
            <a:avLst/>
          </a:prstGeom>
          <a:solidFill>
            <a:srgbClr val="CF67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p:cNvSpPr txBox="1"/>
          <p:nvPr/>
        </p:nvSpPr>
        <p:spPr>
          <a:xfrm>
            <a:off x="8823960" y="3621023"/>
            <a:ext cx="2468880" cy="274320"/>
          </a:xfrm>
          <a:prstGeom prst="rect">
            <a:avLst/>
          </a:prstGeom>
          <a:noFill/>
        </p:spPr>
        <p:txBody>
          <a:bodyPr wrap="square">
            <a:spAutoFit/>
          </a:bodyPr>
          <a:lstStyle/>
          <a:p>
            <a:pPr algn="ctr">
              <a:defRPr sz="1200" b="1">
                <a:solidFill>
                  <a:srgbClr val="FFFFFF"/>
                </a:solidFill>
                <a:latin typeface="Aptos"/>
              </a:defRPr>
            </a:pPr>
            <a:r>
              <a:t>TERMINATE</a:t>
            </a:r>
          </a:p>
        </p:txBody>
      </p:sp>
      <p:sp>
        <p:nvSpPr>
          <p:cNvPr id="21" name="Oval 20"/>
          <p:cNvSpPr/>
          <p:nvPr/>
        </p:nvSpPr>
        <p:spPr>
          <a:xfrm>
            <a:off x="685800" y="4672584"/>
            <a:ext cx="438912" cy="438912"/>
          </a:xfrm>
          <a:prstGeom prst="ellipse">
            <a:avLst/>
          </a:prstGeom>
          <a:solidFill>
            <a:srgbClr val="496FA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TextBox 21"/>
          <p:cNvSpPr txBox="1"/>
          <p:nvPr/>
        </p:nvSpPr>
        <p:spPr>
          <a:xfrm>
            <a:off x="685800" y="4791090"/>
            <a:ext cx="438912" cy="175564"/>
          </a:xfrm>
          <a:prstGeom prst="rect">
            <a:avLst/>
          </a:prstGeom>
          <a:noFill/>
        </p:spPr>
        <p:txBody>
          <a:bodyPr wrap="square">
            <a:spAutoFit/>
          </a:bodyPr>
          <a:lstStyle/>
          <a:p>
            <a:pPr algn="ctr">
              <a:defRPr sz="1200" b="1">
                <a:solidFill>
                  <a:srgbClr val="FFFFFF"/>
                </a:solidFill>
                <a:latin typeface="Aptos"/>
              </a:defRPr>
            </a:pPr>
            <a:r>
              <a:t>D</a:t>
            </a:r>
          </a:p>
        </p:txBody>
      </p:sp>
      <p:sp>
        <p:nvSpPr>
          <p:cNvPr id="23" name="TextBox 22"/>
          <p:cNvSpPr txBox="1"/>
          <p:nvPr/>
        </p:nvSpPr>
        <p:spPr>
          <a:xfrm>
            <a:off x="1325880" y="4654296"/>
            <a:ext cx="7406640" cy="640080"/>
          </a:xfrm>
          <a:prstGeom prst="rect">
            <a:avLst/>
          </a:prstGeom>
          <a:noFill/>
        </p:spPr>
        <p:txBody>
          <a:bodyPr wrap="square">
            <a:spAutoFit/>
          </a:bodyPr>
          <a:lstStyle/>
          <a:p>
            <a:pPr algn="l">
              <a:defRPr sz="1400" b="0">
                <a:solidFill>
                  <a:srgbClr val="2F3943"/>
                </a:solidFill>
                <a:latin typeface="Aptos"/>
              </a:defRPr>
            </a:pPr>
            <a:r>
              <a:t>Extensive accommodations are insufficient; student may need specialized instruction.</a:t>
            </a:r>
          </a:p>
        </p:txBody>
      </p:sp>
      <p:sp>
        <p:nvSpPr>
          <p:cNvPr id="24" name="Rounded Rectangle 23"/>
          <p:cNvSpPr/>
          <p:nvPr/>
        </p:nvSpPr>
        <p:spPr>
          <a:xfrm>
            <a:off x="8823960" y="4700016"/>
            <a:ext cx="2468880" cy="384048"/>
          </a:xfrm>
          <a:prstGeom prst="roundRect">
            <a:avLst/>
          </a:prstGeom>
          <a:solidFill>
            <a:srgbClr val="496FA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5" name="TextBox 24"/>
          <p:cNvSpPr txBox="1"/>
          <p:nvPr/>
        </p:nvSpPr>
        <p:spPr>
          <a:xfrm>
            <a:off x="8823960" y="4736592"/>
            <a:ext cx="2468880" cy="274320"/>
          </a:xfrm>
          <a:prstGeom prst="rect">
            <a:avLst/>
          </a:prstGeom>
          <a:noFill/>
        </p:spPr>
        <p:txBody>
          <a:bodyPr wrap="square">
            <a:spAutoFit/>
          </a:bodyPr>
          <a:lstStyle/>
          <a:p>
            <a:pPr algn="ctr">
              <a:defRPr sz="1200" b="1">
                <a:solidFill>
                  <a:srgbClr val="FFFFFF"/>
                </a:solidFill>
                <a:latin typeface="Aptos"/>
              </a:defRPr>
            </a:pPr>
            <a:r>
              <a:t>CONSIDER IDEA</a:t>
            </a:r>
          </a:p>
        </p:txBody>
      </p:sp>
      <p:sp>
        <p:nvSpPr>
          <p:cNvPr id="26" name="TextBox 25"/>
          <p:cNvSpPr txBox="1"/>
          <p:nvPr/>
        </p:nvSpPr>
        <p:spPr>
          <a:xfrm>
            <a:off x="10881360" y="6473952"/>
            <a:ext cx="731520" cy="228600"/>
          </a:xfrm>
          <a:prstGeom prst="rect">
            <a:avLst/>
          </a:prstGeom>
          <a:noFill/>
        </p:spPr>
        <p:txBody>
          <a:bodyPr wrap="none">
            <a:spAutoFit/>
          </a:bodyPr>
          <a:lstStyle/>
          <a:p>
            <a:pPr algn="r">
              <a:defRPr sz="900">
                <a:solidFill>
                  <a:srgbClr val="828C96"/>
                </a:solidFill>
              </a:defRPr>
            </a:pPr>
            <a:r>
              <a:t>23</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46304"/>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02920" y="347472"/>
            <a:ext cx="11155680" cy="594360"/>
          </a:xfrm>
          <a:prstGeom prst="rect">
            <a:avLst/>
          </a:prstGeom>
          <a:noFill/>
        </p:spPr>
        <p:txBody>
          <a:bodyPr wrap="none">
            <a:spAutoFit/>
          </a:bodyPr>
          <a:lstStyle/>
          <a:p>
            <a:pPr>
              <a:defRPr sz="2800" b="1">
                <a:solidFill>
                  <a:srgbClr val="192D46"/>
                </a:solidFill>
                <a:latin typeface="Aptos Display"/>
              </a:defRPr>
            </a:pPr>
            <a:r>
              <a:t>504 Case Manager Toolkit</a:t>
            </a:r>
          </a:p>
        </p:txBody>
      </p:sp>
      <p:sp>
        <p:nvSpPr>
          <p:cNvPr id="5" name="TextBox 4"/>
          <p:cNvSpPr txBox="1"/>
          <p:nvPr/>
        </p:nvSpPr>
        <p:spPr>
          <a:xfrm>
            <a:off x="530352" y="932688"/>
            <a:ext cx="10789920" cy="411480"/>
          </a:xfrm>
          <a:prstGeom prst="rect">
            <a:avLst/>
          </a:prstGeom>
          <a:noFill/>
        </p:spPr>
        <p:txBody>
          <a:bodyPr wrap="none">
            <a:spAutoFit/>
          </a:bodyPr>
          <a:lstStyle/>
          <a:p>
            <a:pPr>
              <a:defRPr sz="1300">
                <a:solidFill>
                  <a:srgbClr val="2F3943"/>
                </a:solidFill>
                <a:latin typeface="Aptos"/>
              </a:defRPr>
            </a:pPr>
            <a:r>
              <a:t>Practical actions before, during, and after the meeting.</a:t>
            </a:r>
          </a:p>
        </p:txBody>
      </p:sp>
      <p:sp>
        <p:nvSpPr>
          <p:cNvPr id="6" name="Rounded Rectangle 5"/>
          <p:cNvSpPr/>
          <p:nvPr/>
        </p:nvSpPr>
        <p:spPr>
          <a:xfrm>
            <a:off x="640080" y="1508760"/>
            <a:ext cx="3383280" cy="338328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640080" y="1508760"/>
            <a:ext cx="73152" cy="3383280"/>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841247" y="1655063"/>
            <a:ext cx="3017520" cy="365760"/>
          </a:xfrm>
          <a:prstGeom prst="rect">
            <a:avLst/>
          </a:prstGeom>
          <a:noFill/>
        </p:spPr>
        <p:txBody>
          <a:bodyPr wrap="square">
            <a:spAutoFit/>
          </a:bodyPr>
          <a:lstStyle/>
          <a:p>
            <a:pPr algn="l">
              <a:defRPr sz="1900" b="1">
                <a:solidFill>
                  <a:srgbClr val="192D46"/>
                </a:solidFill>
                <a:latin typeface="Aptos"/>
              </a:defRPr>
            </a:pPr>
            <a:r>
              <a:t>BEFORE</a:t>
            </a:r>
          </a:p>
        </p:txBody>
      </p:sp>
      <p:sp>
        <p:nvSpPr>
          <p:cNvPr id="9" name="TextBox 8"/>
          <p:cNvSpPr txBox="1"/>
          <p:nvPr/>
        </p:nvSpPr>
        <p:spPr>
          <a:xfrm>
            <a:off x="841247" y="2075688"/>
            <a:ext cx="2999232" cy="2697480"/>
          </a:xfrm>
          <a:prstGeom prst="rect">
            <a:avLst/>
          </a:prstGeom>
          <a:noFill/>
        </p:spPr>
        <p:txBody>
          <a:bodyPr wrap="square">
            <a:spAutoFit/>
          </a:bodyPr>
          <a:lstStyle/>
          <a:p>
            <a:pPr algn="l">
              <a:defRPr sz="1500" b="0">
                <a:solidFill>
                  <a:srgbClr val="2F3943"/>
                </a:solidFill>
                <a:latin typeface="Aptos"/>
              </a:defRPr>
            </a:pPr>
            <a:r>
              <a:t>Review current plan</a:t>
            </a:r>
            <a:br/>
            <a:r>
              <a:t>Review implementation data</a:t>
            </a:r>
            <a:br/>
            <a:r>
              <a:t>Gather teacher/parent/student input</a:t>
            </a:r>
            <a:br/>
            <a:r>
              <a:t>Identify unanswered questions</a:t>
            </a:r>
          </a:p>
        </p:txBody>
      </p:sp>
      <p:sp>
        <p:nvSpPr>
          <p:cNvPr id="10" name="Rounded Rectangle 9"/>
          <p:cNvSpPr/>
          <p:nvPr/>
        </p:nvSpPr>
        <p:spPr>
          <a:xfrm>
            <a:off x="4434840" y="1508760"/>
            <a:ext cx="3383280" cy="338328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Rectangle 10"/>
          <p:cNvSpPr/>
          <p:nvPr/>
        </p:nvSpPr>
        <p:spPr>
          <a:xfrm>
            <a:off x="4434840" y="1508760"/>
            <a:ext cx="73152" cy="3383280"/>
          </a:xfrm>
          <a:prstGeom prst="rect">
            <a:avLst/>
          </a:prstGeom>
          <a:solidFill>
            <a:srgbClr val="DEA94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4636008" y="1655063"/>
            <a:ext cx="3017520" cy="365760"/>
          </a:xfrm>
          <a:prstGeom prst="rect">
            <a:avLst/>
          </a:prstGeom>
          <a:noFill/>
        </p:spPr>
        <p:txBody>
          <a:bodyPr wrap="square">
            <a:spAutoFit/>
          </a:bodyPr>
          <a:lstStyle/>
          <a:p>
            <a:pPr algn="l">
              <a:defRPr sz="1900" b="1">
                <a:solidFill>
                  <a:srgbClr val="192D46"/>
                </a:solidFill>
                <a:latin typeface="Aptos"/>
              </a:defRPr>
            </a:pPr>
            <a:r>
              <a:t>DURING</a:t>
            </a:r>
          </a:p>
        </p:txBody>
      </p:sp>
      <p:sp>
        <p:nvSpPr>
          <p:cNvPr id="13" name="TextBox 12"/>
          <p:cNvSpPr txBox="1"/>
          <p:nvPr/>
        </p:nvSpPr>
        <p:spPr>
          <a:xfrm>
            <a:off x="4636008" y="2075688"/>
            <a:ext cx="2999232" cy="2697480"/>
          </a:xfrm>
          <a:prstGeom prst="rect">
            <a:avLst/>
          </a:prstGeom>
          <a:noFill/>
        </p:spPr>
        <p:txBody>
          <a:bodyPr wrap="square">
            <a:spAutoFit/>
          </a:bodyPr>
          <a:lstStyle/>
          <a:p>
            <a:pPr algn="l">
              <a:defRPr sz="1500" b="0">
                <a:solidFill>
                  <a:srgbClr val="2F3943"/>
                </a:solidFill>
                <a:latin typeface="Aptos"/>
              </a:defRPr>
            </a:pPr>
            <a:r>
              <a:t>Keep the team focused</a:t>
            </a:r>
            <a:br/>
            <a:r>
              <a:t>Separate diagnosis from functional impact</a:t>
            </a:r>
            <a:br/>
            <a:r>
              <a:t>Connect accommodations to needs</a:t>
            </a:r>
            <a:br/>
            <a:r>
              <a:t>Document decisions and rationale</a:t>
            </a:r>
          </a:p>
        </p:txBody>
      </p:sp>
      <p:sp>
        <p:nvSpPr>
          <p:cNvPr id="14" name="Rounded Rectangle 13"/>
          <p:cNvSpPr/>
          <p:nvPr/>
        </p:nvSpPr>
        <p:spPr>
          <a:xfrm>
            <a:off x="8229600" y="1508760"/>
            <a:ext cx="3383280" cy="338328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Rectangle 14"/>
          <p:cNvSpPr/>
          <p:nvPr/>
        </p:nvSpPr>
        <p:spPr>
          <a:xfrm>
            <a:off x="8229600" y="1508760"/>
            <a:ext cx="73152" cy="3383280"/>
          </a:xfrm>
          <a:prstGeom prst="rect">
            <a:avLst/>
          </a:prstGeom>
          <a:solidFill>
            <a:srgbClr val="CF67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8430768" y="1655063"/>
            <a:ext cx="3017520" cy="365760"/>
          </a:xfrm>
          <a:prstGeom prst="rect">
            <a:avLst/>
          </a:prstGeom>
          <a:noFill/>
        </p:spPr>
        <p:txBody>
          <a:bodyPr wrap="square">
            <a:spAutoFit/>
          </a:bodyPr>
          <a:lstStyle/>
          <a:p>
            <a:pPr algn="l">
              <a:defRPr sz="1900" b="1">
                <a:solidFill>
                  <a:srgbClr val="192D46"/>
                </a:solidFill>
                <a:latin typeface="Aptos"/>
              </a:defRPr>
            </a:pPr>
            <a:r>
              <a:t>AFTER</a:t>
            </a:r>
          </a:p>
        </p:txBody>
      </p:sp>
      <p:sp>
        <p:nvSpPr>
          <p:cNvPr id="17" name="TextBox 16"/>
          <p:cNvSpPr txBox="1"/>
          <p:nvPr/>
        </p:nvSpPr>
        <p:spPr>
          <a:xfrm>
            <a:off x="8430768" y="2075688"/>
            <a:ext cx="2999232" cy="2697480"/>
          </a:xfrm>
          <a:prstGeom prst="rect">
            <a:avLst/>
          </a:prstGeom>
          <a:noFill/>
        </p:spPr>
        <p:txBody>
          <a:bodyPr wrap="square">
            <a:spAutoFit/>
          </a:bodyPr>
          <a:lstStyle/>
          <a:p>
            <a:pPr algn="l">
              <a:defRPr sz="1500" b="0">
                <a:solidFill>
                  <a:srgbClr val="2F3943"/>
                </a:solidFill>
                <a:latin typeface="Aptos"/>
              </a:defRPr>
            </a:pPr>
            <a:r>
              <a:t>Communicate changes</a:t>
            </a:r>
            <a:br/>
            <a:r>
              <a:t>Ensure staff know responsibilities</a:t>
            </a:r>
            <a:br/>
            <a:r>
              <a:t>Monitor implementation</a:t>
            </a:r>
            <a:br/>
            <a:r>
              <a:t>Follow up when concerns emerge</a:t>
            </a:r>
          </a:p>
        </p:txBody>
      </p:sp>
      <p:sp>
        <p:nvSpPr>
          <p:cNvPr id="18" name="TextBox 17"/>
          <p:cNvSpPr txBox="1"/>
          <p:nvPr/>
        </p:nvSpPr>
        <p:spPr>
          <a:xfrm>
            <a:off x="914400" y="5349240"/>
            <a:ext cx="10241280" cy="594360"/>
          </a:xfrm>
          <a:prstGeom prst="rect">
            <a:avLst/>
          </a:prstGeom>
          <a:noFill/>
        </p:spPr>
        <p:txBody>
          <a:bodyPr wrap="square">
            <a:spAutoFit/>
          </a:bodyPr>
          <a:lstStyle/>
          <a:p>
            <a:pPr algn="ctr">
              <a:defRPr sz="1900" b="1">
                <a:solidFill>
                  <a:srgbClr val="192D46"/>
                </a:solidFill>
                <a:latin typeface="Aptos"/>
              </a:defRPr>
            </a:pPr>
            <a:r>
              <a:t>Your role is not to have every answer. Your role is to help the team ask the right questions.</a:t>
            </a:r>
          </a:p>
        </p:txBody>
      </p:sp>
      <p:sp>
        <p:nvSpPr>
          <p:cNvPr id="19" name="TextBox 18"/>
          <p:cNvSpPr txBox="1"/>
          <p:nvPr/>
        </p:nvSpPr>
        <p:spPr>
          <a:xfrm>
            <a:off x="10881360" y="6473952"/>
            <a:ext cx="731520" cy="228600"/>
          </a:xfrm>
          <a:prstGeom prst="rect">
            <a:avLst/>
          </a:prstGeom>
          <a:noFill/>
        </p:spPr>
        <p:txBody>
          <a:bodyPr wrap="none">
            <a:spAutoFit/>
          </a:bodyPr>
          <a:lstStyle/>
          <a:p>
            <a:pPr algn="r">
              <a:defRPr sz="900">
                <a:solidFill>
                  <a:srgbClr val="828C96"/>
                </a:solidFill>
              </a:defRPr>
            </a:pPr>
            <a:r>
              <a:t>24</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192D4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46304"/>
          </a:xfrm>
          <a:prstGeom prst="rect">
            <a:avLst/>
          </a:prstGeom>
          <a:solidFill>
            <a:srgbClr val="DEA94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02920" y="347472"/>
            <a:ext cx="11155680" cy="594360"/>
          </a:xfrm>
          <a:prstGeom prst="rect">
            <a:avLst/>
          </a:prstGeom>
          <a:noFill/>
        </p:spPr>
        <p:txBody>
          <a:bodyPr wrap="none">
            <a:spAutoFit/>
          </a:bodyPr>
          <a:lstStyle/>
          <a:p>
            <a:pPr>
              <a:defRPr sz="2800" b="1">
                <a:solidFill>
                  <a:srgbClr val="192D46"/>
                </a:solidFill>
                <a:latin typeface="Aptos Display"/>
              </a:defRPr>
            </a:pPr>
            <a:r>
              <a:t>The 504 PAUSE Button</a:t>
            </a:r>
          </a:p>
        </p:txBody>
      </p:sp>
      <p:sp>
        <p:nvSpPr>
          <p:cNvPr id="5" name="TextBox 4"/>
          <p:cNvSpPr txBox="1"/>
          <p:nvPr/>
        </p:nvSpPr>
        <p:spPr>
          <a:xfrm>
            <a:off x="530352" y="932688"/>
            <a:ext cx="10789920" cy="411480"/>
          </a:xfrm>
          <a:prstGeom prst="rect">
            <a:avLst/>
          </a:prstGeom>
          <a:noFill/>
        </p:spPr>
        <p:txBody>
          <a:bodyPr wrap="none">
            <a:spAutoFit/>
          </a:bodyPr>
          <a:lstStyle/>
          <a:p>
            <a:pPr>
              <a:defRPr sz="1300">
                <a:solidFill>
                  <a:srgbClr val="2F3943"/>
                </a:solidFill>
                <a:latin typeface="Aptos"/>
              </a:defRPr>
            </a:pPr>
            <a:r>
              <a:t>A decision-making tool for the moments when you're unsure.</a:t>
            </a:r>
          </a:p>
        </p:txBody>
      </p:sp>
      <p:sp>
        <p:nvSpPr>
          <p:cNvPr id="6" name="Oval 5"/>
          <p:cNvSpPr/>
          <p:nvPr/>
        </p:nvSpPr>
        <p:spPr>
          <a:xfrm>
            <a:off x="822960" y="1417320"/>
            <a:ext cx="566928" cy="566928"/>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822960" y="1570390"/>
            <a:ext cx="566928" cy="226771"/>
          </a:xfrm>
          <a:prstGeom prst="rect">
            <a:avLst/>
          </a:prstGeom>
          <a:noFill/>
        </p:spPr>
        <p:txBody>
          <a:bodyPr wrap="square">
            <a:spAutoFit/>
          </a:bodyPr>
          <a:lstStyle/>
          <a:p>
            <a:pPr algn="ctr">
              <a:defRPr sz="1600" b="1">
                <a:solidFill>
                  <a:srgbClr val="FFFFFF"/>
                </a:solidFill>
                <a:latin typeface="Aptos"/>
              </a:defRPr>
            </a:pPr>
            <a:r>
              <a:t>P</a:t>
            </a:r>
          </a:p>
        </p:txBody>
      </p:sp>
      <p:sp>
        <p:nvSpPr>
          <p:cNvPr id="8" name="TextBox 7"/>
          <p:cNvSpPr txBox="1"/>
          <p:nvPr/>
        </p:nvSpPr>
        <p:spPr>
          <a:xfrm>
            <a:off x="1600200" y="1399032"/>
            <a:ext cx="2743200" cy="320040"/>
          </a:xfrm>
          <a:prstGeom prst="rect">
            <a:avLst/>
          </a:prstGeom>
          <a:noFill/>
        </p:spPr>
        <p:txBody>
          <a:bodyPr wrap="square">
            <a:spAutoFit/>
          </a:bodyPr>
          <a:lstStyle/>
          <a:p>
            <a:pPr algn="l">
              <a:defRPr sz="1400" b="1">
                <a:solidFill>
                  <a:srgbClr val="FFFFFF"/>
                </a:solidFill>
                <a:latin typeface="Aptos"/>
              </a:defRPr>
            </a:pPr>
            <a:r>
              <a:t>PURPOSE</a:t>
            </a:r>
          </a:p>
        </p:txBody>
      </p:sp>
      <p:sp>
        <p:nvSpPr>
          <p:cNvPr id="9" name="TextBox 8"/>
          <p:cNvSpPr txBox="1"/>
          <p:nvPr/>
        </p:nvSpPr>
        <p:spPr>
          <a:xfrm>
            <a:off x="4160520" y="1399032"/>
            <a:ext cx="7040880" cy="411480"/>
          </a:xfrm>
          <a:prstGeom prst="rect">
            <a:avLst/>
          </a:prstGeom>
          <a:noFill/>
        </p:spPr>
        <p:txBody>
          <a:bodyPr wrap="square">
            <a:spAutoFit/>
          </a:bodyPr>
          <a:lstStyle/>
          <a:p>
            <a:pPr algn="l">
              <a:defRPr sz="1400" b="0">
                <a:solidFill>
                  <a:srgbClr val="E1E8EE"/>
                </a:solidFill>
                <a:latin typeface="Aptos"/>
              </a:defRPr>
            </a:pPr>
            <a:r>
              <a:t>What problem are we trying to solve?</a:t>
            </a:r>
          </a:p>
        </p:txBody>
      </p:sp>
      <p:sp>
        <p:nvSpPr>
          <p:cNvPr id="10" name="Oval 9"/>
          <p:cNvSpPr/>
          <p:nvPr/>
        </p:nvSpPr>
        <p:spPr>
          <a:xfrm>
            <a:off x="822960" y="2331720"/>
            <a:ext cx="566928" cy="566928"/>
          </a:xfrm>
          <a:prstGeom prst="ellipse">
            <a:avLst/>
          </a:prstGeom>
          <a:solidFill>
            <a:srgbClr val="DEA94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822960" y="2484790"/>
            <a:ext cx="566928" cy="226771"/>
          </a:xfrm>
          <a:prstGeom prst="rect">
            <a:avLst/>
          </a:prstGeom>
          <a:noFill/>
        </p:spPr>
        <p:txBody>
          <a:bodyPr wrap="square">
            <a:spAutoFit/>
          </a:bodyPr>
          <a:lstStyle/>
          <a:p>
            <a:pPr algn="ctr">
              <a:defRPr sz="1600" b="1">
                <a:solidFill>
                  <a:srgbClr val="FFFFFF"/>
                </a:solidFill>
                <a:latin typeface="Aptos"/>
              </a:defRPr>
            </a:pPr>
            <a:r>
              <a:t>A</a:t>
            </a:r>
          </a:p>
        </p:txBody>
      </p:sp>
      <p:sp>
        <p:nvSpPr>
          <p:cNvPr id="12" name="TextBox 11"/>
          <p:cNvSpPr txBox="1"/>
          <p:nvPr/>
        </p:nvSpPr>
        <p:spPr>
          <a:xfrm>
            <a:off x="1600200" y="2313432"/>
            <a:ext cx="2743200" cy="320040"/>
          </a:xfrm>
          <a:prstGeom prst="rect">
            <a:avLst/>
          </a:prstGeom>
          <a:noFill/>
        </p:spPr>
        <p:txBody>
          <a:bodyPr wrap="square">
            <a:spAutoFit/>
          </a:bodyPr>
          <a:lstStyle/>
          <a:p>
            <a:pPr algn="l">
              <a:defRPr sz="1400" b="1">
                <a:solidFill>
                  <a:srgbClr val="FFFFFF"/>
                </a:solidFill>
                <a:latin typeface="Aptos"/>
              </a:defRPr>
            </a:pPr>
            <a:r>
              <a:t>ACCESS</a:t>
            </a:r>
          </a:p>
        </p:txBody>
      </p:sp>
      <p:sp>
        <p:nvSpPr>
          <p:cNvPr id="13" name="TextBox 12"/>
          <p:cNvSpPr txBox="1"/>
          <p:nvPr/>
        </p:nvSpPr>
        <p:spPr>
          <a:xfrm>
            <a:off x="4160520" y="2313432"/>
            <a:ext cx="7040880" cy="411480"/>
          </a:xfrm>
          <a:prstGeom prst="rect">
            <a:avLst/>
          </a:prstGeom>
          <a:noFill/>
        </p:spPr>
        <p:txBody>
          <a:bodyPr wrap="square">
            <a:spAutoFit/>
          </a:bodyPr>
          <a:lstStyle/>
          <a:p>
            <a:pPr algn="l">
              <a:defRPr sz="1400" b="0">
                <a:solidFill>
                  <a:srgbClr val="E1E8EE"/>
                </a:solidFill>
                <a:latin typeface="Aptos"/>
              </a:defRPr>
            </a:pPr>
            <a:r>
              <a:t>What barrier is the student experiencing?</a:t>
            </a:r>
          </a:p>
        </p:txBody>
      </p:sp>
      <p:sp>
        <p:nvSpPr>
          <p:cNvPr id="14" name="Oval 13"/>
          <p:cNvSpPr/>
          <p:nvPr/>
        </p:nvSpPr>
        <p:spPr>
          <a:xfrm>
            <a:off x="822960" y="3246120"/>
            <a:ext cx="566928" cy="566928"/>
          </a:xfrm>
          <a:prstGeom prst="ellipse">
            <a:avLst/>
          </a:prstGeom>
          <a:solidFill>
            <a:srgbClr val="CF67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822960" y="3399190"/>
            <a:ext cx="566928" cy="226771"/>
          </a:xfrm>
          <a:prstGeom prst="rect">
            <a:avLst/>
          </a:prstGeom>
          <a:noFill/>
        </p:spPr>
        <p:txBody>
          <a:bodyPr wrap="square">
            <a:spAutoFit/>
          </a:bodyPr>
          <a:lstStyle/>
          <a:p>
            <a:pPr algn="ctr">
              <a:defRPr sz="1600" b="1">
                <a:solidFill>
                  <a:srgbClr val="FFFFFF"/>
                </a:solidFill>
                <a:latin typeface="Aptos"/>
              </a:defRPr>
            </a:pPr>
            <a:r>
              <a:t>U</a:t>
            </a:r>
          </a:p>
        </p:txBody>
      </p:sp>
      <p:sp>
        <p:nvSpPr>
          <p:cNvPr id="16" name="TextBox 15"/>
          <p:cNvSpPr txBox="1"/>
          <p:nvPr/>
        </p:nvSpPr>
        <p:spPr>
          <a:xfrm>
            <a:off x="1600200" y="3227832"/>
            <a:ext cx="2743200" cy="320040"/>
          </a:xfrm>
          <a:prstGeom prst="rect">
            <a:avLst/>
          </a:prstGeom>
          <a:noFill/>
        </p:spPr>
        <p:txBody>
          <a:bodyPr wrap="square">
            <a:spAutoFit/>
          </a:bodyPr>
          <a:lstStyle/>
          <a:p>
            <a:pPr algn="l">
              <a:defRPr sz="1400" b="1">
                <a:solidFill>
                  <a:srgbClr val="FFFFFF"/>
                </a:solidFill>
                <a:latin typeface="Aptos"/>
              </a:defRPr>
            </a:pPr>
            <a:r>
              <a:t>UNDERLYING DATA</a:t>
            </a:r>
          </a:p>
        </p:txBody>
      </p:sp>
      <p:sp>
        <p:nvSpPr>
          <p:cNvPr id="17" name="TextBox 16"/>
          <p:cNvSpPr txBox="1"/>
          <p:nvPr/>
        </p:nvSpPr>
        <p:spPr>
          <a:xfrm>
            <a:off x="4160520" y="3227832"/>
            <a:ext cx="7040880" cy="411480"/>
          </a:xfrm>
          <a:prstGeom prst="rect">
            <a:avLst/>
          </a:prstGeom>
          <a:noFill/>
        </p:spPr>
        <p:txBody>
          <a:bodyPr wrap="square">
            <a:spAutoFit/>
          </a:bodyPr>
          <a:lstStyle/>
          <a:p>
            <a:pPr algn="l">
              <a:defRPr sz="1400" b="0">
                <a:solidFill>
                  <a:srgbClr val="E1E8EE"/>
                </a:solidFill>
                <a:latin typeface="Aptos"/>
              </a:defRPr>
            </a:pPr>
            <a:r>
              <a:t>What evidence supports our decision?</a:t>
            </a:r>
          </a:p>
        </p:txBody>
      </p:sp>
      <p:sp>
        <p:nvSpPr>
          <p:cNvPr id="18" name="Oval 17"/>
          <p:cNvSpPr/>
          <p:nvPr/>
        </p:nvSpPr>
        <p:spPr>
          <a:xfrm>
            <a:off x="822960" y="4160520"/>
            <a:ext cx="566928" cy="566928"/>
          </a:xfrm>
          <a:prstGeom prst="ellipse">
            <a:avLst/>
          </a:prstGeom>
          <a:solidFill>
            <a:srgbClr val="496FA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822960" y="4313590"/>
            <a:ext cx="566928" cy="226771"/>
          </a:xfrm>
          <a:prstGeom prst="rect">
            <a:avLst/>
          </a:prstGeom>
          <a:noFill/>
        </p:spPr>
        <p:txBody>
          <a:bodyPr wrap="square">
            <a:spAutoFit/>
          </a:bodyPr>
          <a:lstStyle/>
          <a:p>
            <a:pPr algn="ctr">
              <a:defRPr sz="1600" b="1">
                <a:solidFill>
                  <a:srgbClr val="FFFFFF"/>
                </a:solidFill>
                <a:latin typeface="Aptos"/>
              </a:defRPr>
            </a:pPr>
            <a:r>
              <a:t>S</a:t>
            </a:r>
          </a:p>
        </p:txBody>
      </p:sp>
      <p:sp>
        <p:nvSpPr>
          <p:cNvPr id="20" name="TextBox 19"/>
          <p:cNvSpPr txBox="1"/>
          <p:nvPr/>
        </p:nvSpPr>
        <p:spPr>
          <a:xfrm>
            <a:off x="1600200" y="4142232"/>
            <a:ext cx="2743200" cy="320040"/>
          </a:xfrm>
          <a:prstGeom prst="rect">
            <a:avLst/>
          </a:prstGeom>
          <a:noFill/>
        </p:spPr>
        <p:txBody>
          <a:bodyPr wrap="square">
            <a:spAutoFit/>
          </a:bodyPr>
          <a:lstStyle/>
          <a:p>
            <a:pPr algn="l">
              <a:defRPr sz="1400" b="1">
                <a:solidFill>
                  <a:srgbClr val="FFFFFF"/>
                </a:solidFill>
                <a:latin typeface="Aptos"/>
              </a:defRPr>
            </a:pPr>
            <a:r>
              <a:t>STUDENT-CENTERED SOLUTION</a:t>
            </a:r>
          </a:p>
        </p:txBody>
      </p:sp>
      <p:sp>
        <p:nvSpPr>
          <p:cNvPr id="21" name="TextBox 20"/>
          <p:cNvSpPr txBox="1"/>
          <p:nvPr/>
        </p:nvSpPr>
        <p:spPr>
          <a:xfrm>
            <a:off x="4160520" y="4142232"/>
            <a:ext cx="7040880" cy="411480"/>
          </a:xfrm>
          <a:prstGeom prst="rect">
            <a:avLst/>
          </a:prstGeom>
          <a:noFill/>
        </p:spPr>
        <p:txBody>
          <a:bodyPr wrap="square">
            <a:spAutoFit/>
          </a:bodyPr>
          <a:lstStyle/>
          <a:p>
            <a:pPr algn="l">
              <a:defRPr sz="1400" b="0">
                <a:solidFill>
                  <a:srgbClr val="E1E8EE"/>
                </a:solidFill>
                <a:latin typeface="Aptos"/>
              </a:defRPr>
            </a:pPr>
            <a:r>
              <a:t>What does this student actually need?</a:t>
            </a:r>
          </a:p>
        </p:txBody>
      </p:sp>
      <p:sp>
        <p:nvSpPr>
          <p:cNvPr id="22" name="Oval 21"/>
          <p:cNvSpPr/>
          <p:nvPr/>
        </p:nvSpPr>
        <p:spPr>
          <a:xfrm>
            <a:off x="822960" y="5074920"/>
            <a:ext cx="566928" cy="566928"/>
          </a:xfrm>
          <a:prstGeom prst="ellipse">
            <a:avLst/>
          </a:prstGeom>
          <a:solidFill>
            <a:srgbClr val="4589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3" name="TextBox 22"/>
          <p:cNvSpPr txBox="1"/>
          <p:nvPr/>
        </p:nvSpPr>
        <p:spPr>
          <a:xfrm>
            <a:off x="822960" y="5227990"/>
            <a:ext cx="566928" cy="226771"/>
          </a:xfrm>
          <a:prstGeom prst="rect">
            <a:avLst/>
          </a:prstGeom>
          <a:noFill/>
        </p:spPr>
        <p:txBody>
          <a:bodyPr wrap="square">
            <a:spAutoFit/>
          </a:bodyPr>
          <a:lstStyle/>
          <a:p>
            <a:pPr algn="ctr">
              <a:defRPr sz="1600" b="1">
                <a:solidFill>
                  <a:srgbClr val="FFFFFF"/>
                </a:solidFill>
                <a:latin typeface="Aptos"/>
              </a:defRPr>
            </a:pPr>
            <a:r>
              <a:t>E</a:t>
            </a:r>
          </a:p>
        </p:txBody>
      </p:sp>
      <p:sp>
        <p:nvSpPr>
          <p:cNvPr id="24" name="TextBox 23"/>
          <p:cNvSpPr txBox="1"/>
          <p:nvPr/>
        </p:nvSpPr>
        <p:spPr>
          <a:xfrm>
            <a:off x="1600200" y="5056632"/>
            <a:ext cx="2743200" cy="320040"/>
          </a:xfrm>
          <a:prstGeom prst="rect">
            <a:avLst/>
          </a:prstGeom>
          <a:noFill/>
        </p:spPr>
        <p:txBody>
          <a:bodyPr wrap="square">
            <a:spAutoFit/>
          </a:bodyPr>
          <a:lstStyle/>
          <a:p>
            <a:pPr algn="l">
              <a:defRPr sz="1400" b="1">
                <a:solidFill>
                  <a:srgbClr val="FFFFFF"/>
                </a:solidFill>
                <a:latin typeface="Aptos"/>
              </a:defRPr>
            </a:pPr>
            <a:r>
              <a:t>EXECUTE &amp; EVALUATE</a:t>
            </a:r>
          </a:p>
        </p:txBody>
      </p:sp>
      <p:sp>
        <p:nvSpPr>
          <p:cNvPr id="25" name="TextBox 24"/>
          <p:cNvSpPr txBox="1"/>
          <p:nvPr/>
        </p:nvSpPr>
        <p:spPr>
          <a:xfrm>
            <a:off x="4160520" y="5056632"/>
            <a:ext cx="7040880" cy="411480"/>
          </a:xfrm>
          <a:prstGeom prst="rect">
            <a:avLst/>
          </a:prstGeom>
          <a:noFill/>
        </p:spPr>
        <p:txBody>
          <a:bodyPr wrap="square">
            <a:spAutoFit/>
          </a:bodyPr>
          <a:lstStyle/>
          <a:p>
            <a:pPr algn="l">
              <a:defRPr sz="1400" b="0">
                <a:solidFill>
                  <a:srgbClr val="E1E8EE"/>
                </a:solidFill>
                <a:latin typeface="Aptos"/>
              </a:defRPr>
            </a:pPr>
            <a:r>
              <a:t>How will we implement and know whether it works?</a:t>
            </a:r>
          </a:p>
        </p:txBody>
      </p:sp>
      <p:sp>
        <p:nvSpPr>
          <p:cNvPr id="26" name="TextBox 25"/>
          <p:cNvSpPr txBox="1"/>
          <p:nvPr/>
        </p:nvSpPr>
        <p:spPr>
          <a:xfrm>
            <a:off x="914400" y="5989320"/>
            <a:ext cx="10241280" cy="411480"/>
          </a:xfrm>
          <a:prstGeom prst="rect">
            <a:avLst/>
          </a:prstGeom>
          <a:noFill/>
        </p:spPr>
        <p:txBody>
          <a:bodyPr wrap="square">
            <a:spAutoFit/>
          </a:bodyPr>
          <a:lstStyle/>
          <a:p>
            <a:pPr algn="ctr">
              <a:defRPr sz="2000" b="1">
                <a:solidFill>
                  <a:srgbClr val="DEA943"/>
                </a:solidFill>
                <a:latin typeface="Aptos"/>
              </a:defRPr>
            </a:pPr>
            <a:r>
              <a:t>PAUSE before you promise, remove, add, or terminate.</a:t>
            </a:r>
          </a:p>
        </p:txBody>
      </p:sp>
      <p:sp>
        <p:nvSpPr>
          <p:cNvPr id="27" name="TextBox 26"/>
          <p:cNvSpPr txBox="1"/>
          <p:nvPr/>
        </p:nvSpPr>
        <p:spPr>
          <a:xfrm>
            <a:off x="10881360" y="6473952"/>
            <a:ext cx="731520" cy="228600"/>
          </a:xfrm>
          <a:prstGeom prst="rect">
            <a:avLst/>
          </a:prstGeom>
          <a:noFill/>
        </p:spPr>
        <p:txBody>
          <a:bodyPr wrap="none">
            <a:spAutoFit/>
          </a:bodyPr>
          <a:lstStyle/>
          <a:p>
            <a:pPr algn="r">
              <a:defRPr sz="900">
                <a:solidFill>
                  <a:srgbClr val="828C96"/>
                </a:solidFill>
              </a:defRPr>
            </a:pPr>
            <a:r>
              <a:t>25</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46304"/>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02920" y="347472"/>
            <a:ext cx="11155680" cy="594360"/>
          </a:xfrm>
          <a:prstGeom prst="rect">
            <a:avLst/>
          </a:prstGeom>
          <a:noFill/>
        </p:spPr>
        <p:txBody>
          <a:bodyPr wrap="none">
            <a:spAutoFit/>
          </a:bodyPr>
          <a:lstStyle/>
          <a:p>
            <a:pPr>
              <a:defRPr sz="2800" b="1">
                <a:solidFill>
                  <a:srgbClr val="192D46"/>
                </a:solidFill>
                <a:latin typeface="Aptos Display"/>
              </a:defRPr>
            </a:pPr>
            <a:r>
              <a:t>FINAL TEAM CHALLENGE</a:t>
            </a:r>
          </a:p>
        </p:txBody>
      </p:sp>
      <p:sp>
        <p:nvSpPr>
          <p:cNvPr id="5" name="TextBox 4"/>
          <p:cNvSpPr txBox="1"/>
          <p:nvPr/>
        </p:nvSpPr>
        <p:spPr>
          <a:xfrm>
            <a:off x="530352" y="932688"/>
            <a:ext cx="10789920" cy="411480"/>
          </a:xfrm>
          <a:prstGeom prst="rect">
            <a:avLst/>
          </a:prstGeom>
          <a:noFill/>
        </p:spPr>
        <p:txBody>
          <a:bodyPr wrap="none">
            <a:spAutoFit/>
          </a:bodyPr>
          <a:lstStyle/>
          <a:p>
            <a:pPr>
              <a:defRPr sz="1300">
                <a:solidFill>
                  <a:srgbClr val="2F3943"/>
                </a:solidFill>
                <a:latin typeface="Aptos"/>
              </a:defRPr>
            </a:pPr>
            <a:r>
              <a:t>The full 504 journey in one case.</a:t>
            </a:r>
          </a:p>
        </p:txBody>
      </p:sp>
      <p:sp>
        <p:nvSpPr>
          <p:cNvPr id="6" name="Rounded Rectangle 5"/>
          <p:cNvSpPr/>
          <p:nvPr/>
        </p:nvSpPr>
        <p:spPr>
          <a:xfrm>
            <a:off x="685800" y="1371600"/>
            <a:ext cx="10835640" cy="196596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685800" y="1371600"/>
            <a:ext cx="73152" cy="1965960"/>
          </a:xfrm>
          <a:prstGeom prst="rect">
            <a:avLst/>
          </a:prstGeom>
          <a:solidFill>
            <a:srgbClr val="CF67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886968" y="1517904"/>
            <a:ext cx="10469880" cy="365760"/>
          </a:xfrm>
          <a:prstGeom prst="rect">
            <a:avLst/>
          </a:prstGeom>
          <a:noFill/>
        </p:spPr>
        <p:txBody>
          <a:bodyPr wrap="square">
            <a:spAutoFit/>
          </a:bodyPr>
          <a:lstStyle/>
          <a:p>
            <a:pPr algn="l">
              <a:defRPr sz="1900" b="1">
                <a:solidFill>
                  <a:srgbClr val="192D46"/>
                </a:solidFill>
                <a:latin typeface="Aptos"/>
              </a:defRPr>
            </a:pPr>
            <a:r>
              <a:t>CASE FILE 08</a:t>
            </a:r>
          </a:p>
        </p:txBody>
      </p:sp>
      <p:sp>
        <p:nvSpPr>
          <p:cNvPr id="9" name="TextBox 8"/>
          <p:cNvSpPr txBox="1"/>
          <p:nvPr/>
        </p:nvSpPr>
        <p:spPr>
          <a:xfrm>
            <a:off x="886968" y="1938528"/>
            <a:ext cx="10451592" cy="1280160"/>
          </a:xfrm>
          <a:prstGeom prst="rect">
            <a:avLst/>
          </a:prstGeom>
          <a:noFill/>
        </p:spPr>
        <p:txBody>
          <a:bodyPr wrap="square">
            <a:spAutoFit/>
          </a:bodyPr>
          <a:lstStyle/>
          <a:p>
            <a:pPr algn="l">
              <a:defRPr sz="1500" b="0">
                <a:solidFill>
                  <a:srgbClr val="2F3943"/>
                </a:solidFill>
                <a:latin typeface="Aptos"/>
              </a:defRPr>
            </a:pPr>
            <a:r>
              <a:t>A 9th-grade student with ADHD and anxiety was evaluated and found eligible two years ago. Accommodations are consistently implemented, but the student is now failing two classes, has increasing emotional dysregulation, and says the accommodations do not help. Parent requests “more accommodations.” School psychologist suspects specialized instruction may be needed.</a:t>
            </a:r>
          </a:p>
        </p:txBody>
      </p:sp>
      <p:sp>
        <p:nvSpPr>
          <p:cNvPr id="10" name="TextBox 9"/>
          <p:cNvSpPr txBox="1"/>
          <p:nvPr/>
        </p:nvSpPr>
        <p:spPr>
          <a:xfrm>
            <a:off x="868680" y="3703320"/>
            <a:ext cx="1463040" cy="320040"/>
          </a:xfrm>
          <a:prstGeom prst="rect">
            <a:avLst/>
          </a:prstGeom>
          <a:noFill/>
        </p:spPr>
        <p:txBody>
          <a:bodyPr wrap="square">
            <a:spAutoFit/>
          </a:bodyPr>
          <a:lstStyle/>
          <a:p>
            <a:pPr algn="l">
              <a:defRPr sz="1200" b="1">
                <a:solidFill>
                  <a:srgbClr val="237E7D"/>
                </a:solidFill>
                <a:latin typeface="Aptos"/>
              </a:defRPr>
            </a:pPr>
            <a:r>
              <a:t>TEAM TASK</a:t>
            </a:r>
          </a:p>
        </p:txBody>
      </p:sp>
      <p:sp>
        <p:nvSpPr>
          <p:cNvPr id="11" name="TextBox 10"/>
          <p:cNvSpPr txBox="1"/>
          <p:nvPr/>
        </p:nvSpPr>
        <p:spPr>
          <a:xfrm>
            <a:off x="868680" y="4069080"/>
            <a:ext cx="10332720" cy="777240"/>
          </a:xfrm>
          <a:prstGeom prst="rect">
            <a:avLst/>
          </a:prstGeom>
          <a:noFill/>
        </p:spPr>
        <p:txBody>
          <a:bodyPr wrap="square">
            <a:spAutoFit/>
          </a:bodyPr>
          <a:lstStyle/>
          <a:p>
            <a:pPr algn="ctr">
              <a:defRPr sz="2000" b="1">
                <a:solidFill>
                  <a:srgbClr val="192D46"/>
                </a:solidFill>
                <a:latin typeface="Aptos"/>
              </a:defRPr>
            </a:pPr>
            <a:r>
              <a:t>What is your next move? Identify the data you need, the questions you would ask, and whether you would continue, revise, terminate, or consider IDEA.</a:t>
            </a:r>
          </a:p>
        </p:txBody>
      </p:sp>
      <p:sp>
        <p:nvSpPr>
          <p:cNvPr id="12" name="TextBox 11"/>
          <p:cNvSpPr txBox="1"/>
          <p:nvPr/>
        </p:nvSpPr>
        <p:spPr>
          <a:xfrm>
            <a:off x="1051560" y="5349240"/>
            <a:ext cx="9966960" cy="594360"/>
          </a:xfrm>
          <a:prstGeom prst="rect">
            <a:avLst/>
          </a:prstGeom>
          <a:noFill/>
        </p:spPr>
        <p:txBody>
          <a:bodyPr wrap="square">
            <a:spAutoFit/>
          </a:bodyPr>
          <a:lstStyle/>
          <a:p>
            <a:pPr algn="ctr">
              <a:defRPr sz="1400" b="1">
                <a:solidFill>
                  <a:srgbClr val="237E7D"/>
                </a:solidFill>
                <a:latin typeface="Aptos"/>
              </a:defRPr>
            </a:pPr>
            <a:r>
              <a:t>Expected direction: do not simply add accommodations; examine whether the student may need specially designed instruction and follow the appropriate IDEA process if warranted.</a:t>
            </a:r>
          </a:p>
        </p:txBody>
      </p:sp>
      <p:sp>
        <p:nvSpPr>
          <p:cNvPr id="13" name="TextBox 12"/>
          <p:cNvSpPr txBox="1"/>
          <p:nvPr/>
        </p:nvSpPr>
        <p:spPr>
          <a:xfrm>
            <a:off x="10881360" y="6473952"/>
            <a:ext cx="731520" cy="228600"/>
          </a:xfrm>
          <a:prstGeom prst="rect">
            <a:avLst/>
          </a:prstGeom>
          <a:noFill/>
        </p:spPr>
        <p:txBody>
          <a:bodyPr wrap="none">
            <a:spAutoFit/>
          </a:bodyPr>
          <a:lstStyle/>
          <a:p>
            <a:pPr algn="r">
              <a:defRPr sz="900">
                <a:solidFill>
                  <a:srgbClr val="828C96"/>
                </a:solidFill>
              </a:defRPr>
            </a:pPr>
            <a:r>
              <a:t>26</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46304"/>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02920" y="347472"/>
            <a:ext cx="11155680" cy="594360"/>
          </a:xfrm>
          <a:prstGeom prst="rect">
            <a:avLst/>
          </a:prstGeom>
          <a:noFill/>
        </p:spPr>
        <p:txBody>
          <a:bodyPr wrap="none">
            <a:spAutoFit/>
          </a:bodyPr>
          <a:lstStyle/>
          <a:p>
            <a:pPr>
              <a:defRPr sz="2800" b="1">
                <a:solidFill>
                  <a:srgbClr val="192D46"/>
                </a:solidFill>
                <a:latin typeface="Aptos Display"/>
              </a:defRPr>
            </a:pPr>
            <a:r>
              <a:t>Your 504 Decision-Making Tool</a:t>
            </a:r>
          </a:p>
        </p:txBody>
      </p:sp>
      <p:sp>
        <p:nvSpPr>
          <p:cNvPr id="5" name="TextBox 4"/>
          <p:cNvSpPr txBox="1"/>
          <p:nvPr/>
        </p:nvSpPr>
        <p:spPr>
          <a:xfrm>
            <a:off x="530352" y="932688"/>
            <a:ext cx="10789920" cy="411480"/>
          </a:xfrm>
          <a:prstGeom prst="rect">
            <a:avLst/>
          </a:prstGeom>
          <a:noFill/>
        </p:spPr>
        <p:txBody>
          <a:bodyPr wrap="none">
            <a:spAutoFit/>
          </a:bodyPr>
          <a:lstStyle/>
          <a:p>
            <a:pPr>
              <a:defRPr sz="1300">
                <a:solidFill>
                  <a:srgbClr val="2F3943"/>
                </a:solidFill>
                <a:latin typeface="Aptos"/>
              </a:defRPr>
            </a:pPr>
            <a:r>
              <a:t>Seven questions to use when you're stuck.</a:t>
            </a:r>
          </a:p>
        </p:txBody>
      </p:sp>
      <p:sp>
        <p:nvSpPr>
          <p:cNvPr id="6" name="Oval 5"/>
          <p:cNvSpPr/>
          <p:nvPr/>
        </p:nvSpPr>
        <p:spPr>
          <a:xfrm>
            <a:off x="731520" y="1325880"/>
            <a:ext cx="475488" cy="475488"/>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731520" y="1454261"/>
            <a:ext cx="475488" cy="190195"/>
          </a:xfrm>
          <a:prstGeom prst="rect">
            <a:avLst/>
          </a:prstGeom>
          <a:noFill/>
        </p:spPr>
        <p:txBody>
          <a:bodyPr wrap="square">
            <a:spAutoFit/>
          </a:bodyPr>
          <a:lstStyle/>
          <a:p>
            <a:pPr algn="ctr">
              <a:defRPr sz="1200" b="1">
                <a:solidFill>
                  <a:srgbClr val="FFFFFF"/>
                </a:solidFill>
                <a:latin typeface="Aptos"/>
              </a:defRPr>
            </a:pPr>
            <a:r>
              <a:t>1</a:t>
            </a:r>
          </a:p>
        </p:txBody>
      </p:sp>
      <p:sp>
        <p:nvSpPr>
          <p:cNvPr id="8" name="TextBox 7"/>
          <p:cNvSpPr txBox="1"/>
          <p:nvPr/>
        </p:nvSpPr>
        <p:spPr>
          <a:xfrm>
            <a:off x="1417320" y="1307592"/>
            <a:ext cx="4572000" cy="594360"/>
          </a:xfrm>
          <a:prstGeom prst="rect">
            <a:avLst/>
          </a:prstGeom>
          <a:noFill/>
        </p:spPr>
        <p:txBody>
          <a:bodyPr wrap="square">
            <a:spAutoFit/>
          </a:bodyPr>
          <a:lstStyle/>
          <a:p>
            <a:pPr algn="l">
              <a:defRPr sz="1500" b="1">
                <a:solidFill>
                  <a:srgbClr val="192D46"/>
                </a:solidFill>
                <a:latin typeface="Aptos"/>
              </a:defRPr>
            </a:pPr>
            <a:r>
              <a:t>What is the concern?</a:t>
            </a:r>
          </a:p>
        </p:txBody>
      </p:sp>
      <p:sp>
        <p:nvSpPr>
          <p:cNvPr id="9" name="Oval 8"/>
          <p:cNvSpPr/>
          <p:nvPr/>
        </p:nvSpPr>
        <p:spPr>
          <a:xfrm>
            <a:off x="6263640" y="1325880"/>
            <a:ext cx="475488" cy="475488"/>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6263640" y="1454261"/>
            <a:ext cx="475488" cy="190195"/>
          </a:xfrm>
          <a:prstGeom prst="rect">
            <a:avLst/>
          </a:prstGeom>
          <a:noFill/>
        </p:spPr>
        <p:txBody>
          <a:bodyPr wrap="square">
            <a:spAutoFit/>
          </a:bodyPr>
          <a:lstStyle/>
          <a:p>
            <a:pPr algn="ctr">
              <a:defRPr sz="1200" b="1">
                <a:solidFill>
                  <a:srgbClr val="FFFFFF"/>
                </a:solidFill>
                <a:latin typeface="Aptos"/>
              </a:defRPr>
            </a:pPr>
            <a:r>
              <a:t>2</a:t>
            </a:r>
          </a:p>
        </p:txBody>
      </p:sp>
      <p:sp>
        <p:nvSpPr>
          <p:cNvPr id="11" name="TextBox 10"/>
          <p:cNvSpPr txBox="1"/>
          <p:nvPr/>
        </p:nvSpPr>
        <p:spPr>
          <a:xfrm>
            <a:off x="6949440" y="1307592"/>
            <a:ext cx="4572000" cy="594360"/>
          </a:xfrm>
          <a:prstGeom prst="rect">
            <a:avLst/>
          </a:prstGeom>
          <a:noFill/>
        </p:spPr>
        <p:txBody>
          <a:bodyPr wrap="square">
            <a:spAutoFit/>
          </a:bodyPr>
          <a:lstStyle/>
          <a:p>
            <a:pPr algn="l">
              <a:defRPr sz="1500" b="1">
                <a:solidFill>
                  <a:srgbClr val="192D46"/>
                </a:solidFill>
                <a:latin typeface="Aptos"/>
              </a:defRPr>
            </a:pPr>
            <a:r>
              <a:t>What does the data show?</a:t>
            </a:r>
          </a:p>
        </p:txBody>
      </p:sp>
      <p:sp>
        <p:nvSpPr>
          <p:cNvPr id="12" name="Oval 11"/>
          <p:cNvSpPr/>
          <p:nvPr/>
        </p:nvSpPr>
        <p:spPr>
          <a:xfrm>
            <a:off x="731520" y="2423160"/>
            <a:ext cx="475488" cy="475488"/>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731520" y="2551541"/>
            <a:ext cx="475488" cy="190195"/>
          </a:xfrm>
          <a:prstGeom prst="rect">
            <a:avLst/>
          </a:prstGeom>
          <a:noFill/>
        </p:spPr>
        <p:txBody>
          <a:bodyPr wrap="square">
            <a:spAutoFit/>
          </a:bodyPr>
          <a:lstStyle/>
          <a:p>
            <a:pPr algn="ctr">
              <a:defRPr sz="1200" b="1">
                <a:solidFill>
                  <a:srgbClr val="FFFFFF"/>
                </a:solidFill>
                <a:latin typeface="Aptos"/>
              </a:defRPr>
            </a:pPr>
            <a:r>
              <a:t>3</a:t>
            </a:r>
          </a:p>
        </p:txBody>
      </p:sp>
      <p:sp>
        <p:nvSpPr>
          <p:cNvPr id="14" name="TextBox 13"/>
          <p:cNvSpPr txBox="1"/>
          <p:nvPr/>
        </p:nvSpPr>
        <p:spPr>
          <a:xfrm>
            <a:off x="1417320" y="2404872"/>
            <a:ext cx="4572000" cy="594360"/>
          </a:xfrm>
          <a:prstGeom prst="rect">
            <a:avLst/>
          </a:prstGeom>
          <a:noFill/>
        </p:spPr>
        <p:txBody>
          <a:bodyPr wrap="square">
            <a:spAutoFit/>
          </a:bodyPr>
          <a:lstStyle/>
          <a:p>
            <a:pPr algn="l">
              <a:defRPr sz="1500" b="1">
                <a:solidFill>
                  <a:srgbClr val="192D46"/>
                </a:solidFill>
                <a:latin typeface="Aptos"/>
              </a:defRPr>
            </a:pPr>
            <a:r>
              <a:t>What is the disability-related impact?</a:t>
            </a:r>
          </a:p>
        </p:txBody>
      </p:sp>
      <p:sp>
        <p:nvSpPr>
          <p:cNvPr id="15" name="Oval 14"/>
          <p:cNvSpPr/>
          <p:nvPr/>
        </p:nvSpPr>
        <p:spPr>
          <a:xfrm>
            <a:off x="6263640" y="2423160"/>
            <a:ext cx="475488" cy="475488"/>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6263640" y="2551541"/>
            <a:ext cx="475488" cy="190195"/>
          </a:xfrm>
          <a:prstGeom prst="rect">
            <a:avLst/>
          </a:prstGeom>
          <a:noFill/>
        </p:spPr>
        <p:txBody>
          <a:bodyPr wrap="square">
            <a:spAutoFit/>
          </a:bodyPr>
          <a:lstStyle/>
          <a:p>
            <a:pPr algn="ctr">
              <a:defRPr sz="1200" b="1">
                <a:solidFill>
                  <a:srgbClr val="FFFFFF"/>
                </a:solidFill>
                <a:latin typeface="Aptos"/>
              </a:defRPr>
            </a:pPr>
            <a:r>
              <a:t>4</a:t>
            </a:r>
          </a:p>
        </p:txBody>
      </p:sp>
      <p:sp>
        <p:nvSpPr>
          <p:cNvPr id="17" name="TextBox 16"/>
          <p:cNvSpPr txBox="1"/>
          <p:nvPr/>
        </p:nvSpPr>
        <p:spPr>
          <a:xfrm>
            <a:off x="6949440" y="2404872"/>
            <a:ext cx="4572000" cy="594360"/>
          </a:xfrm>
          <a:prstGeom prst="rect">
            <a:avLst/>
          </a:prstGeom>
          <a:noFill/>
        </p:spPr>
        <p:txBody>
          <a:bodyPr wrap="square">
            <a:spAutoFit/>
          </a:bodyPr>
          <a:lstStyle/>
          <a:p>
            <a:pPr algn="l">
              <a:defRPr sz="1500" b="1">
                <a:solidFill>
                  <a:srgbClr val="192D46"/>
                </a:solidFill>
                <a:latin typeface="Aptos"/>
              </a:defRPr>
            </a:pPr>
            <a:r>
              <a:t>What does the student need to access school?</a:t>
            </a:r>
          </a:p>
        </p:txBody>
      </p:sp>
      <p:sp>
        <p:nvSpPr>
          <p:cNvPr id="18" name="Oval 17"/>
          <p:cNvSpPr/>
          <p:nvPr/>
        </p:nvSpPr>
        <p:spPr>
          <a:xfrm>
            <a:off x="731520" y="3520439"/>
            <a:ext cx="475488" cy="475488"/>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731520" y="3648821"/>
            <a:ext cx="475488" cy="190195"/>
          </a:xfrm>
          <a:prstGeom prst="rect">
            <a:avLst/>
          </a:prstGeom>
          <a:noFill/>
        </p:spPr>
        <p:txBody>
          <a:bodyPr wrap="square">
            <a:spAutoFit/>
          </a:bodyPr>
          <a:lstStyle/>
          <a:p>
            <a:pPr algn="ctr">
              <a:defRPr sz="1200" b="1">
                <a:solidFill>
                  <a:srgbClr val="FFFFFF"/>
                </a:solidFill>
                <a:latin typeface="Aptos"/>
              </a:defRPr>
            </a:pPr>
            <a:r>
              <a:t>5</a:t>
            </a:r>
          </a:p>
        </p:txBody>
      </p:sp>
      <p:sp>
        <p:nvSpPr>
          <p:cNvPr id="20" name="TextBox 19"/>
          <p:cNvSpPr txBox="1"/>
          <p:nvPr/>
        </p:nvSpPr>
        <p:spPr>
          <a:xfrm>
            <a:off x="1417320" y="3502151"/>
            <a:ext cx="4572000" cy="594360"/>
          </a:xfrm>
          <a:prstGeom prst="rect">
            <a:avLst/>
          </a:prstGeom>
          <a:noFill/>
        </p:spPr>
        <p:txBody>
          <a:bodyPr wrap="square">
            <a:spAutoFit/>
          </a:bodyPr>
          <a:lstStyle/>
          <a:p>
            <a:pPr algn="l">
              <a:defRPr sz="1500" b="1">
                <a:solidFill>
                  <a:srgbClr val="192D46"/>
                </a:solidFill>
                <a:latin typeface="Aptos"/>
              </a:defRPr>
            </a:pPr>
            <a:r>
              <a:t>Is the proposed support connected to that need?</a:t>
            </a:r>
          </a:p>
        </p:txBody>
      </p:sp>
      <p:sp>
        <p:nvSpPr>
          <p:cNvPr id="21" name="Oval 20"/>
          <p:cNvSpPr/>
          <p:nvPr/>
        </p:nvSpPr>
        <p:spPr>
          <a:xfrm>
            <a:off x="6263640" y="3520439"/>
            <a:ext cx="475488" cy="475488"/>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TextBox 21"/>
          <p:cNvSpPr txBox="1"/>
          <p:nvPr/>
        </p:nvSpPr>
        <p:spPr>
          <a:xfrm>
            <a:off x="6263640" y="3648821"/>
            <a:ext cx="475488" cy="190195"/>
          </a:xfrm>
          <a:prstGeom prst="rect">
            <a:avLst/>
          </a:prstGeom>
          <a:noFill/>
        </p:spPr>
        <p:txBody>
          <a:bodyPr wrap="square">
            <a:spAutoFit/>
          </a:bodyPr>
          <a:lstStyle/>
          <a:p>
            <a:pPr algn="ctr">
              <a:defRPr sz="1200" b="1">
                <a:solidFill>
                  <a:srgbClr val="FFFFFF"/>
                </a:solidFill>
                <a:latin typeface="Aptos"/>
              </a:defRPr>
            </a:pPr>
            <a:r>
              <a:t>6</a:t>
            </a:r>
          </a:p>
        </p:txBody>
      </p:sp>
      <p:sp>
        <p:nvSpPr>
          <p:cNvPr id="23" name="TextBox 22"/>
          <p:cNvSpPr txBox="1"/>
          <p:nvPr/>
        </p:nvSpPr>
        <p:spPr>
          <a:xfrm>
            <a:off x="6949440" y="3502151"/>
            <a:ext cx="4572000" cy="594360"/>
          </a:xfrm>
          <a:prstGeom prst="rect">
            <a:avLst/>
          </a:prstGeom>
          <a:noFill/>
        </p:spPr>
        <p:txBody>
          <a:bodyPr wrap="square">
            <a:spAutoFit/>
          </a:bodyPr>
          <a:lstStyle/>
          <a:p>
            <a:pPr algn="l">
              <a:defRPr sz="1500" b="1">
                <a:solidFill>
                  <a:srgbClr val="192D46"/>
                </a:solidFill>
                <a:latin typeface="Aptos"/>
              </a:defRPr>
            </a:pPr>
            <a:r>
              <a:t>Is the plan actually being implemented?</a:t>
            </a:r>
          </a:p>
        </p:txBody>
      </p:sp>
      <p:sp>
        <p:nvSpPr>
          <p:cNvPr id="24" name="Oval 23"/>
          <p:cNvSpPr/>
          <p:nvPr/>
        </p:nvSpPr>
        <p:spPr>
          <a:xfrm>
            <a:off x="731520" y="4617720"/>
            <a:ext cx="475488" cy="475488"/>
          </a:xfrm>
          <a:prstGeom prst="ellipse">
            <a:avLst/>
          </a:prstGeom>
          <a:solidFill>
            <a:srgbClr val="DEA94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5" name="TextBox 24"/>
          <p:cNvSpPr txBox="1"/>
          <p:nvPr/>
        </p:nvSpPr>
        <p:spPr>
          <a:xfrm>
            <a:off x="731520" y="4746101"/>
            <a:ext cx="475488" cy="190195"/>
          </a:xfrm>
          <a:prstGeom prst="rect">
            <a:avLst/>
          </a:prstGeom>
          <a:noFill/>
        </p:spPr>
        <p:txBody>
          <a:bodyPr wrap="square">
            <a:spAutoFit/>
          </a:bodyPr>
          <a:lstStyle/>
          <a:p>
            <a:pPr algn="ctr">
              <a:defRPr sz="1200" b="1">
                <a:solidFill>
                  <a:srgbClr val="FFFFFF"/>
                </a:solidFill>
                <a:latin typeface="Aptos"/>
              </a:defRPr>
            </a:pPr>
            <a:r>
              <a:t>7</a:t>
            </a:r>
          </a:p>
        </p:txBody>
      </p:sp>
      <p:sp>
        <p:nvSpPr>
          <p:cNvPr id="26" name="TextBox 25"/>
          <p:cNvSpPr txBox="1"/>
          <p:nvPr/>
        </p:nvSpPr>
        <p:spPr>
          <a:xfrm>
            <a:off x="1417320" y="4599432"/>
            <a:ext cx="4572000" cy="594360"/>
          </a:xfrm>
          <a:prstGeom prst="rect">
            <a:avLst/>
          </a:prstGeom>
          <a:noFill/>
        </p:spPr>
        <p:txBody>
          <a:bodyPr wrap="square">
            <a:spAutoFit/>
          </a:bodyPr>
          <a:lstStyle/>
          <a:p>
            <a:pPr algn="l">
              <a:defRPr sz="1500" b="1">
                <a:solidFill>
                  <a:srgbClr val="192D46"/>
                </a:solidFill>
                <a:latin typeface="Aptos"/>
              </a:defRPr>
            </a:pPr>
            <a:r>
              <a:t>Continue, revise, terminate, or consider IDEA?</a:t>
            </a:r>
          </a:p>
        </p:txBody>
      </p:sp>
      <p:sp>
        <p:nvSpPr>
          <p:cNvPr id="27" name="TextBox 26"/>
          <p:cNvSpPr txBox="1"/>
          <p:nvPr/>
        </p:nvSpPr>
        <p:spPr>
          <a:xfrm>
            <a:off x="914400" y="5806440"/>
            <a:ext cx="10241280" cy="411480"/>
          </a:xfrm>
          <a:prstGeom prst="rect">
            <a:avLst/>
          </a:prstGeom>
          <a:noFill/>
        </p:spPr>
        <p:txBody>
          <a:bodyPr wrap="square">
            <a:spAutoFit/>
          </a:bodyPr>
          <a:lstStyle/>
          <a:p>
            <a:pPr algn="ctr">
              <a:defRPr sz="1500" b="1">
                <a:solidFill>
                  <a:srgbClr val="2F3943"/>
                </a:solidFill>
                <a:latin typeface="Aptos"/>
              </a:defRPr>
            </a:pPr>
            <a:r>
              <a:t>Use the questions in order. They keep the conversation grounded in evidence and student need.</a:t>
            </a:r>
          </a:p>
        </p:txBody>
      </p:sp>
      <p:sp>
        <p:nvSpPr>
          <p:cNvPr id="28" name="TextBox 27"/>
          <p:cNvSpPr txBox="1"/>
          <p:nvPr/>
        </p:nvSpPr>
        <p:spPr>
          <a:xfrm>
            <a:off x="10881360" y="6473952"/>
            <a:ext cx="731520" cy="228600"/>
          </a:xfrm>
          <a:prstGeom prst="rect">
            <a:avLst/>
          </a:prstGeom>
          <a:noFill/>
        </p:spPr>
        <p:txBody>
          <a:bodyPr wrap="none">
            <a:spAutoFit/>
          </a:bodyPr>
          <a:lstStyle/>
          <a:p>
            <a:pPr algn="r">
              <a:defRPr sz="900">
                <a:solidFill>
                  <a:srgbClr val="828C96"/>
                </a:solidFill>
              </a:defRPr>
            </a:pPr>
            <a:r>
              <a:t>27</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46304"/>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02920" y="347472"/>
            <a:ext cx="11155680" cy="594360"/>
          </a:xfrm>
          <a:prstGeom prst="rect">
            <a:avLst/>
          </a:prstGeom>
          <a:noFill/>
        </p:spPr>
        <p:txBody>
          <a:bodyPr wrap="none">
            <a:spAutoFit/>
          </a:bodyPr>
          <a:lstStyle/>
          <a:p>
            <a:pPr>
              <a:defRPr sz="2800" b="1">
                <a:solidFill>
                  <a:srgbClr val="192D46"/>
                </a:solidFill>
                <a:latin typeface="Aptos Display"/>
              </a:defRPr>
            </a:pPr>
            <a:r>
              <a:t>Exit Ticket</a:t>
            </a:r>
          </a:p>
        </p:txBody>
      </p:sp>
      <p:sp>
        <p:nvSpPr>
          <p:cNvPr id="5" name="TextBox 4"/>
          <p:cNvSpPr txBox="1"/>
          <p:nvPr/>
        </p:nvSpPr>
        <p:spPr>
          <a:xfrm>
            <a:off x="530352" y="932688"/>
            <a:ext cx="10789920" cy="411480"/>
          </a:xfrm>
          <a:prstGeom prst="rect">
            <a:avLst/>
          </a:prstGeom>
          <a:noFill/>
        </p:spPr>
        <p:txBody>
          <a:bodyPr wrap="none">
            <a:spAutoFit/>
          </a:bodyPr>
          <a:lstStyle/>
          <a:p>
            <a:pPr>
              <a:defRPr sz="1300">
                <a:solidFill>
                  <a:srgbClr val="2F3943"/>
                </a:solidFill>
                <a:latin typeface="Aptos"/>
              </a:defRPr>
            </a:pPr>
            <a:r>
              <a:t>Turn today's learning into one action.</a:t>
            </a:r>
          </a:p>
        </p:txBody>
      </p:sp>
      <p:sp>
        <p:nvSpPr>
          <p:cNvPr id="6" name="Rounded Rectangle 5"/>
          <p:cNvSpPr/>
          <p:nvPr/>
        </p:nvSpPr>
        <p:spPr>
          <a:xfrm>
            <a:off x="914400" y="1371600"/>
            <a:ext cx="4892040" cy="196596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914400" y="1371600"/>
            <a:ext cx="73152" cy="1965960"/>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1115568" y="1517904"/>
            <a:ext cx="4526279" cy="365760"/>
          </a:xfrm>
          <a:prstGeom prst="rect">
            <a:avLst/>
          </a:prstGeom>
          <a:noFill/>
        </p:spPr>
        <p:txBody>
          <a:bodyPr wrap="square">
            <a:spAutoFit/>
          </a:bodyPr>
          <a:lstStyle/>
          <a:p>
            <a:pPr algn="l">
              <a:defRPr sz="2000" b="1">
                <a:solidFill>
                  <a:srgbClr val="192D46"/>
                </a:solidFill>
                <a:latin typeface="Aptos"/>
              </a:defRPr>
            </a:pPr>
            <a:r>
              <a:t>ONE CHANGE</a:t>
            </a:r>
          </a:p>
        </p:txBody>
      </p:sp>
      <p:sp>
        <p:nvSpPr>
          <p:cNvPr id="9" name="TextBox 8"/>
          <p:cNvSpPr txBox="1"/>
          <p:nvPr/>
        </p:nvSpPr>
        <p:spPr>
          <a:xfrm>
            <a:off x="1115568" y="1938528"/>
            <a:ext cx="4507992" cy="1280160"/>
          </a:xfrm>
          <a:prstGeom prst="rect">
            <a:avLst/>
          </a:prstGeom>
          <a:noFill/>
        </p:spPr>
        <p:txBody>
          <a:bodyPr wrap="square">
            <a:spAutoFit/>
          </a:bodyPr>
          <a:lstStyle/>
          <a:p>
            <a:pPr algn="l">
              <a:defRPr sz="1800" b="0">
                <a:solidFill>
                  <a:srgbClr val="2F3943"/>
                </a:solidFill>
                <a:latin typeface="Aptos"/>
              </a:defRPr>
            </a:pPr>
            <a:r>
              <a:t>One thing I will do differently in my 504 practice after today is…</a:t>
            </a:r>
          </a:p>
        </p:txBody>
      </p:sp>
      <p:sp>
        <p:nvSpPr>
          <p:cNvPr id="10" name="Rounded Rectangle 9"/>
          <p:cNvSpPr/>
          <p:nvPr/>
        </p:nvSpPr>
        <p:spPr>
          <a:xfrm>
            <a:off x="6400800" y="1371600"/>
            <a:ext cx="4892040" cy="196596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Rectangle 10"/>
          <p:cNvSpPr/>
          <p:nvPr/>
        </p:nvSpPr>
        <p:spPr>
          <a:xfrm>
            <a:off x="6400800" y="1371600"/>
            <a:ext cx="73152" cy="1965960"/>
          </a:xfrm>
          <a:prstGeom prst="rect">
            <a:avLst/>
          </a:prstGeom>
          <a:solidFill>
            <a:srgbClr val="DEA94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6601968" y="1517904"/>
            <a:ext cx="4526279" cy="365760"/>
          </a:xfrm>
          <a:prstGeom prst="rect">
            <a:avLst/>
          </a:prstGeom>
          <a:noFill/>
        </p:spPr>
        <p:txBody>
          <a:bodyPr wrap="square">
            <a:spAutoFit/>
          </a:bodyPr>
          <a:lstStyle/>
          <a:p>
            <a:pPr algn="l">
              <a:defRPr sz="2000" b="1">
                <a:solidFill>
                  <a:srgbClr val="192D46"/>
                </a:solidFill>
                <a:latin typeface="Aptos"/>
              </a:defRPr>
            </a:pPr>
            <a:r>
              <a:t>ONE QUESTION</a:t>
            </a:r>
          </a:p>
        </p:txBody>
      </p:sp>
      <p:sp>
        <p:nvSpPr>
          <p:cNvPr id="13" name="TextBox 12"/>
          <p:cNvSpPr txBox="1"/>
          <p:nvPr/>
        </p:nvSpPr>
        <p:spPr>
          <a:xfrm>
            <a:off x="6601968" y="1938528"/>
            <a:ext cx="4507992" cy="1280160"/>
          </a:xfrm>
          <a:prstGeom prst="rect">
            <a:avLst/>
          </a:prstGeom>
          <a:noFill/>
        </p:spPr>
        <p:txBody>
          <a:bodyPr wrap="square">
            <a:spAutoFit/>
          </a:bodyPr>
          <a:lstStyle/>
          <a:p>
            <a:pPr algn="l">
              <a:defRPr sz="1800" b="0">
                <a:solidFill>
                  <a:srgbClr val="2F3943"/>
                </a:solidFill>
                <a:latin typeface="Aptos"/>
              </a:defRPr>
            </a:pPr>
            <a:r>
              <a:t>One question I still have about Section 504 is…</a:t>
            </a:r>
          </a:p>
        </p:txBody>
      </p:sp>
      <p:sp>
        <p:nvSpPr>
          <p:cNvPr id="14" name="Rounded Rectangle 13"/>
          <p:cNvSpPr/>
          <p:nvPr/>
        </p:nvSpPr>
        <p:spPr>
          <a:xfrm>
            <a:off x="914400" y="3794760"/>
            <a:ext cx="10378440" cy="132588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Rectangle 14"/>
          <p:cNvSpPr/>
          <p:nvPr/>
        </p:nvSpPr>
        <p:spPr>
          <a:xfrm>
            <a:off x="914400" y="3794760"/>
            <a:ext cx="73152" cy="1325880"/>
          </a:xfrm>
          <a:prstGeom prst="rect">
            <a:avLst/>
          </a:prstGeom>
          <a:solidFill>
            <a:srgbClr val="CF67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1115568" y="3941064"/>
            <a:ext cx="10012680" cy="365760"/>
          </a:xfrm>
          <a:prstGeom prst="rect">
            <a:avLst/>
          </a:prstGeom>
          <a:noFill/>
        </p:spPr>
        <p:txBody>
          <a:bodyPr wrap="square">
            <a:spAutoFit/>
          </a:bodyPr>
          <a:lstStyle/>
          <a:p>
            <a:pPr algn="l">
              <a:defRPr sz="2100" b="1">
                <a:solidFill>
                  <a:srgbClr val="192D46"/>
                </a:solidFill>
                <a:latin typeface="Aptos"/>
              </a:defRPr>
            </a:pPr>
            <a:r>
              <a:t>THE PAUSE PROMPT</a:t>
            </a:r>
          </a:p>
        </p:txBody>
      </p:sp>
      <p:sp>
        <p:nvSpPr>
          <p:cNvPr id="17" name="TextBox 16"/>
          <p:cNvSpPr txBox="1"/>
          <p:nvPr/>
        </p:nvSpPr>
        <p:spPr>
          <a:xfrm>
            <a:off x="1115568" y="4361688"/>
            <a:ext cx="9994392" cy="640080"/>
          </a:xfrm>
          <a:prstGeom prst="rect">
            <a:avLst/>
          </a:prstGeom>
          <a:noFill/>
        </p:spPr>
        <p:txBody>
          <a:bodyPr wrap="square">
            <a:spAutoFit/>
          </a:bodyPr>
          <a:lstStyle/>
          <a:p>
            <a:pPr algn="l">
              <a:defRPr sz="1900" b="0">
                <a:solidFill>
                  <a:srgbClr val="2F3943"/>
                </a:solidFill>
                <a:latin typeface="Aptos"/>
              </a:defRPr>
            </a:pPr>
            <a:r>
              <a:t>When I'm unsure, I will PAUSE before I ________.</a:t>
            </a:r>
          </a:p>
        </p:txBody>
      </p:sp>
      <p:sp>
        <p:nvSpPr>
          <p:cNvPr id="18" name="TextBox 17"/>
          <p:cNvSpPr txBox="1"/>
          <p:nvPr/>
        </p:nvSpPr>
        <p:spPr>
          <a:xfrm>
            <a:off x="914400" y="5669280"/>
            <a:ext cx="10241280" cy="365760"/>
          </a:xfrm>
          <a:prstGeom prst="rect">
            <a:avLst/>
          </a:prstGeom>
          <a:noFill/>
        </p:spPr>
        <p:txBody>
          <a:bodyPr wrap="square">
            <a:spAutoFit/>
          </a:bodyPr>
          <a:lstStyle/>
          <a:p>
            <a:pPr algn="ctr">
              <a:defRPr sz="1300" b="0">
                <a:solidFill>
                  <a:srgbClr val="2F3943"/>
                </a:solidFill>
                <a:latin typeface="Aptos"/>
              </a:defRPr>
            </a:pPr>
            <a:r>
              <a:t>Optional: collect responses on sticky notes, QR form, or a shared digital board.</a:t>
            </a:r>
          </a:p>
        </p:txBody>
      </p:sp>
      <p:sp>
        <p:nvSpPr>
          <p:cNvPr id="19" name="TextBox 18"/>
          <p:cNvSpPr txBox="1"/>
          <p:nvPr/>
        </p:nvSpPr>
        <p:spPr>
          <a:xfrm>
            <a:off x="10881360" y="6473952"/>
            <a:ext cx="731520" cy="228600"/>
          </a:xfrm>
          <a:prstGeom prst="rect">
            <a:avLst/>
          </a:prstGeom>
          <a:noFill/>
        </p:spPr>
        <p:txBody>
          <a:bodyPr wrap="none">
            <a:spAutoFit/>
          </a:bodyPr>
          <a:lstStyle/>
          <a:p>
            <a:pPr algn="r">
              <a:defRPr sz="900">
                <a:solidFill>
                  <a:srgbClr val="828C96"/>
                </a:solidFill>
              </a:defRPr>
            </a:pPr>
            <a:r>
              <a:t>28</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192D4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Oval 2"/>
          <p:cNvSpPr/>
          <p:nvPr/>
        </p:nvSpPr>
        <p:spPr>
          <a:xfrm>
            <a:off x="914400" y="914400"/>
            <a:ext cx="914400" cy="914400"/>
          </a:xfrm>
          <a:prstGeom prst="ellipse">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914400" y="1161288"/>
            <a:ext cx="914400" cy="365760"/>
          </a:xfrm>
          <a:prstGeom prst="rect">
            <a:avLst/>
          </a:prstGeom>
          <a:noFill/>
        </p:spPr>
        <p:txBody>
          <a:bodyPr wrap="square">
            <a:spAutoFit/>
          </a:bodyPr>
          <a:lstStyle/>
          <a:p>
            <a:pPr algn="ctr">
              <a:defRPr sz="2000" b="1">
                <a:solidFill>
                  <a:srgbClr val="FFFFFF"/>
                </a:solidFill>
                <a:latin typeface="Aptos"/>
              </a:defRPr>
            </a:pPr>
            <a:r>
              <a:t>504</a:t>
            </a:r>
          </a:p>
        </p:txBody>
      </p:sp>
      <p:sp>
        <p:nvSpPr>
          <p:cNvPr id="5" name="TextBox 4"/>
          <p:cNvSpPr txBox="1"/>
          <p:nvPr/>
        </p:nvSpPr>
        <p:spPr>
          <a:xfrm>
            <a:off x="2057400" y="960120"/>
            <a:ext cx="7955279" cy="640080"/>
          </a:xfrm>
          <a:prstGeom prst="rect">
            <a:avLst/>
          </a:prstGeom>
          <a:noFill/>
        </p:spPr>
        <p:txBody>
          <a:bodyPr wrap="square">
            <a:spAutoFit/>
          </a:bodyPr>
          <a:lstStyle/>
          <a:p>
            <a:pPr algn="l">
              <a:defRPr sz="3200" b="1">
                <a:solidFill>
                  <a:srgbClr val="FFFFFF"/>
                </a:solidFill>
                <a:latin typeface="Aptos"/>
              </a:defRPr>
            </a:pPr>
            <a:r>
              <a:t>504 IN ACTION</a:t>
            </a:r>
          </a:p>
        </p:txBody>
      </p:sp>
      <p:sp>
        <p:nvSpPr>
          <p:cNvPr id="6" name="TextBox 5"/>
          <p:cNvSpPr txBox="1"/>
          <p:nvPr/>
        </p:nvSpPr>
        <p:spPr>
          <a:xfrm>
            <a:off x="2084831" y="1874519"/>
            <a:ext cx="7132320" cy="457200"/>
          </a:xfrm>
          <a:prstGeom prst="rect">
            <a:avLst/>
          </a:prstGeom>
          <a:noFill/>
        </p:spPr>
        <p:txBody>
          <a:bodyPr wrap="square">
            <a:spAutoFit/>
          </a:bodyPr>
          <a:lstStyle/>
          <a:p>
            <a:pPr algn="l">
              <a:defRPr sz="2200" b="1">
                <a:solidFill>
                  <a:srgbClr val="DEA943"/>
                </a:solidFill>
                <a:latin typeface="Aptos"/>
              </a:defRPr>
            </a:pPr>
            <a:r>
              <a:t>More than compliance.</a:t>
            </a:r>
          </a:p>
        </p:txBody>
      </p:sp>
      <p:sp>
        <p:nvSpPr>
          <p:cNvPr id="7" name="Rounded Rectangle 6"/>
          <p:cNvSpPr/>
          <p:nvPr/>
        </p:nvSpPr>
        <p:spPr>
          <a:xfrm>
            <a:off x="731520" y="2743200"/>
            <a:ext cx="2423160" cy="86868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731520" y="2743200"/>
            <a:ext cx="73152" cy="868680"/>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932688" y="2889504"/>
            <a:ext cx="2057400" cy="365760"/>
          </a:xfrm>
          <a:prstGeom prst="rect">
            <a:avLst/>
          </a:prstGeom>
          <a:noFill/>
        </p:spPr>
        <p:txBody>
          <a:bodyPr wrap="square">
            <a:spAutoFit/>
          </a:bodyPr>
          <a:lstStyle/>
          <a:p>
            <a:pPr algn="l">
              <a:defRPr sz="1400" b="1">
                <a:solidFill>
                  <a:srgbClr val="192D46"/>
                </a:solidFill>
                <a:latin typeface="Aptos"/>
              </a:defRPr>
            </a:pPr>
            <a:r>
              <a:t>KNOW</a:t>
            </a:r>
          </a:p>
        </p:txBody>
      </p:sp>
      <p:sp>
        <p:nvSpPr>
          <p:cNvPr id="10" name="TextBox 9"/>
          <p:cNvSpPr txBox="1"/>
          <p:nvPr/>
        </p:nvSpPr>
        <p:spPr>
          <a:xfrm>
            <a:off x="932688" y="3310128"/>
            <a:ext cx="2039112" cy="182879"/>
          </a:xfrm>
          <a:prstGeom prst="rect">
            <a:avLst/>
          </a:prstGeom>
          <a:noFill/>
        </p:spPr>
        <p:txBody>
          <a:bodyPr wrap="square">
            <a:spAutoFit/>
          </a:bodyPr>
          <a:lstStyle/>
          <a:p>
            <a:pPr algn="l">
              <a:defRPr sz="1100" b="0">
                <a:solidFill>
                  <a:srgbClr val="2F3943"/>
                </a:solidFill>
                <a:latin typeface="Aptos"/>
              </a:defRPr>
            </a:pPr>
            <a:r>
              <a:t>the requirements</a:t>
            </a:r>
          </a:p>
        </p:txBody>
      </p:sp>
      <p:sp>
        <p:nvSpPr>
          <p:cNvPr id="11" name="Rounded Rectangle 10"/>
          <p:cNvSpPr/>
          <p:nvPr/>
        </p:nvSpPr>
        <p:spPr>
          <a:xfrm>
            <a:off x="3520439" y="2743200"/>
            <a:ext cx="2423160" cy="86868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Rectangle 11"/>
          <p:cNvSpPr/>
          <p:nvPr/>
        </p:nvSpPr>
        <p:spPr>
          <a:xfrm>
            <a:off x="3520439" y="2743200"/>
            <a:ext cx="73152" cy="868680"/>
          </a:xfrm>
          <a:prstGeom prst="rect">
            <a:avLst/>
          </a:prstGeom>
          <a:solidFill>
            <a:srgbClr val="DEA94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3721607" y="2889504"/>
            <a:ext cx="2057400" cy="365760"/>
          </a:xfrm>
          <a:prstGeom prst="rect">
            <a:avLst/>
          </a:prstGeom>
          <a:noFill/>
        </p:spPr>
        <p:txBody>
          <a:bodyPr wrap="square">
            <a:spAutoFit/>
          </a:bodyPr>
          <a:lstStyle/>
          <a:p>
            <a:pPr algn="l">
              <a:defRPr sz="1400" b="1">
                <a:solidFill>
                  <a:srgbClr val="192D46"/>
                </a:solidFill>
                <a:latin typeface="Aptos"/>
              </a:defRPr>
            </a:pPr>
            <a:r>
              <a:t>UNDERSTAND</a:t>
            </a:r>
          </a:p>
        </p:txBody>
      </p:sp>
      <p:sp>
        <p:nvSpPr>
          <p:cNvPr id="14" name="TextBox 13"/>
          <p:cNvSpPr txBox="1"/>
          <p:nvPr/>
        </p:nvSpPr>
        <p:spPr>
          <a:xfrm>
            <a:off x="3721607" y="3310128"/>
            <a:ext cx="2039112" cy="182879"/>
          </a:xfrm>
          <a:prstGeom prst="rect">
            <a:avLst/>
          </a:prstGeom>
          <a:noFill/>
        </p:spPr>
        <p:txBody>
          <a:bodyPr wrap="square">
            <a:spAutoFit/>
          </a:bodyPr>
          <a:lstStyle/>
          <a:p>
            <a:pPr algn="l">
              <a:defRPr sz="1100" b="0">
                <a:solidFill>
                  <a:srgbClr val="2F3943"/>
                </a:solidFill>
                <a:latin typeface="Aptos"/>
              </a:defRPr>
            </a:pPr>
            <a:r>
              <a:t>the student</a:t>
            </a:r>
          </a:p>
        </p:txBody>
      </p:sp>
      <p:sp>
        <p:nvSpPr>
          <p:cNvPr id="15" name="Rounded Rectangle 14"/>
          <p:cNvSpPr/>
          <p:nvPr/>
        </p:nvSpPr>
        <p:spPr>
          <a:xfrm>
            <a:off x="6309359" y="2743200"/>
            <a:ext cx="2423160" cy="86868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Rectangle 15"/>
          <p:cNvSpPr/>
          <p:nvPr/>
        </p:nvSpPr>
        <p:spPr>
          <a:xfrm>
            <a:off x="6309359" y="2743200"/>
            <a:ext cx="73152" cy="868680"/>
          </a:xfrm>
          <a:prstGeom prst="rect">
            <a:avLst/>
          </a:prstGeom>
          <a:solidFill>
            <a:srgbClr val="CF67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TextBox 16"/>
          <p:cNvSpPr txBox="1"/>
          <p:nvPr/>
        </p:nvSpPr>
        <p:spPr>
          <a:xfrm>
            <a:off x="6510527" y="2889504"/>
            <a:ext cx="2057400" cy="365760"/>
          </a:xfrm>
          <a:prstGeom prst="rect">
            <a:avLst/>
          </a:prstGeom>
          <a:noFill/>
        </p:spPr>
        <p:txBody>
          <a:bodyPr wrap="square">
            <a:spAutoFit/>
          </a:bodyPr>
          <a:lstStyle/>
          <a:p>
            <a:pPr algn="l">
              <a:defRPr sz="1400" b="1">
                <a:solidFill>
                  <a:srgbClr val="192D46"/>
                </a:solidFill>
                <a:latin typeface="Aptos"/>
              </a:defRPr>
            </a:pPr>
            <a:r>
              <a:t>USE</a:t>
            </a:r>
          </a:p>
        </p:txBody>
      </p:sp>
      <p:sp>
        <p:nvSpPr>
          <p:cNvPr id="18" name="TextBox 17"/>
          <p:cNvSpPr txBox="1"/>
          <p:nvPr/>
        </p:nvSpPr>
        <p:spPr>
          <a:xfrm>
            <a:off x="6510527" y="3310128"/>
            <a:ext cx="2039112" cy="182879"/>
          </a:xfrm>
          <a:prstGeom prst="rect">
            <a:avLst/>
          </a:prstGeom>
          <a:noFill/>
        </p:spPr>
        <p:txBody>
          <a:bodyPr wrap="square">
            <a:spAutoFit/>
          </a:bodyPr>
          <a:lstStyle/>
          <a:p>
            <a:pPr algn="l">
              <a:defRPr sz="1100" b="0">
                <a:solidFill>
                  <a:srgbClr val="2F3943"/>
                </a:solidFill>
                <a:latin typeface="Aptos"/>
              </a:defRPr>
            </a:pPr>
            <a:r>
              <a:t>the data</a:t>
            </a:r>
          </a:p>
        </p:txBody>
      </p:sp>
      <p:sp>
        <p:nvSpPr>
          <p:cNvPr id="19" name="Rounded Rectangle 18"/>
          <p:cNvSpPr/>
          <p:nvPr/>
        </p:nvSpPr>
        <p:spPr>
          <a:xfrm>
            <a:off x="9098280" y="2743200"/>
            <a:ext cx="2423160" cy="86868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Rectangle 19"/>
          <p:cNvSpPr/>
          <p:nvPr/>
        </p:nvSpPr>
        <p:spPr>
          <a:xfrm>
            <a:off x="9098280" y="2743200"/>
            <a:ext cx="73152" cy="868680"/>
          </a:xfrm>
          <a:prstGeom prst="rect">
            <a:avLst/>
          </a:prstGeom>
          <a:solidFill>
            <a:srgbClr val="496FA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TextBox 20"/>
          <p:cNvSpPr txBox="1"/>
          <p:nvPr/>
        </p:nvSpPr>
        <p:spPr>
          <a:xfrm>
            <a:off x="9299448" y="2889504"/>
            <a:ext cx="2057400" cy="365760"/>
          </a:xfrm>
          <a:prstGeom prst="rect">
            <a:avLst/>
          </a:prstGeom>
          <a:noFill/>
        </p:spPr>
        <p:txBody>
          <a:bodyPr wrap="square">
            <a:spAutoFit/>
          </a:bodyPr>
          <a:lstStyle/>
          <a:p>
            <a:pPr algn="l">
              <a:defRPr sz="1400" b="1">
                <a:solidFill>
                  <a:srgbClr val="192D46"/>
                </a:solidFill>
                <a:latin typeface="Aptos"/>
              </a:defRPr>
            </a:pPr>
            <a:r>
              <a:t>BUILD</a:t>
            </a:r>
          </a:p>
        </p:txBody>
      </p:sp>
      <p:sp>
        <p:nvSpPr>
          <p:cNvPr id="22" name="TextBox 21"/>
          <p:cNvSpPr txBox="1"/>
          <p:nvPr/>
        </p:nvSpPr>
        <p:spPr>
          <a:xfrm>
            <a:off x="9299448" y="3310128"/>
            <a:ext cx="2039112" cy="182879"/>
          </a:xfrm>
          <a:prstGeom prst="rect">
            <a:avLst/>
          </a:prstGeom>
          <a:noFill/>
        </p:spPr>
        <p:txBody>
          <a:bodyPr wrap="square">
            <a:spAutoFit/>
          </a:bodyPr>
          <a:lstStyle/>
          <a:p>
            <a:pPr algn="l">
              <a:defRPr sz="1100" b="0">
                <a:solidFill>
                  <a:srgbClr val="2F3943"/>
                </a:solidFill>
                <a:latin typeface="Aptos"/>
              </a:defRPr>
            </a:pPr>
            <a:r>
              <a:t>practical plans</a:t>
            </a:r>
          </a:p>
        </p:txBody>
      </p:sp>
      <p:sp>
        <p:nvSpPr>
          <p:cNvPr id="23" name="Rounded Rectangle 22"/>
          <p:cNvSpPr/>
          <p:nvPr/>
        </p:nvSpPr>
        <p:spPr>
          <a:xfrm>
            <a:off x="731520" y="3886200"/>
            <a:ext cx="2423160" cy="86868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Rectangle 23"/>
          <p:cNvSpPr/>
          <p:nvPr/>
        </p:nvSpPr>
        <p:spPr>
          <a:xfrm>
            <a:off x="731520" y="3886200"/>
            <a:ext cx="73152" cy="868680"/>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5" name="TextBox 24"/>
          <p:cNvSpPr txBox="1"/>
          <p:nvPr/>
        </p:nvSpPr>
        <p:spPr>
          <a:xfrm>
            <a:off x="932688" y="4032504"/>
            <a:ext cx="2057400" cy="365760"/>
          </a:xfrm>
          <a:prstGeom prst="rect">
            <a:avLst/>
          </a:prstGeom>
          <a:noFill/>
        </p:spPr>
        <p:txBody>
          <a:bodyPr wrap="square">
            <a:spAutoFit/>
          </a:bodyPr>
          <a:lstStyle/>
          <a:p>
            <a:pPr algn="l">
              <a:defRPr sz="1400" b="1">
                <a:solidFill>
                  <a:srgbClr val="192D46"/>
                </a:solidFill>
                <a:latin typeface="Aptos"/>
              </a:defRPr>
            </a:pPr>
            <a:r>
              <a:t>IMPLEMENT</a:t>
            </a:r>
          </a:p>
        </p:txBody>
      </p:sp>
      <p:sp>
        <p:nvSpPr>
          <p:cNvPr id="26" name="TextBox 25"/>
          <p:cNvSpPr txBox="1"/>
          <p:nvPr/>
        </p:nvSpPr>
        <p:spPr>
          <a:xfrm>
            <a:off x="932688" y="4453128"/>
            <a:ext cx="2039112" cy="182879"/>
          </a:xfrm>
          <a:prstGeom prst="rect">
            <a:avLst/>
          </a:prstGeom>
          <a:noFill/>
        </p:spPr>
        <p:txBody>
          <a:bodyPr wrap="square">
            <a:spAutoFit/>
          </a:bodyPr>
          <a:lstStyle/>
          <a:p>
            <a:pPr algn="l">
              <a:defRPr sz="1100" b="0">
                <a:solidFill>
                  <a:srgbClr val="2F3943"/>
                </a:solidFill>
                <a:latin typeface="Aptos"/>
              </a:defRPr>
            </a:pPr>
            <a:r>
              <a:t>consistently</a:t>
            </a:r>
          </a:p>
        </p:txBody>
      </p:sp>
      <p:sp>
        <p:nvSpPr>
          <p:cNvPr id="27" name="Rounded Rectangle 26"/>
          <p:cNvSpPr/>
          <p:nvPr/>
        </p:nvSpPr>
        <p:spPr>
          <a:xfrm>
            <a:off x="3520439" y="3886200"/>
            <a:ext cx="2423160" cy="86868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8" name="Rectangle 27"/>
          <p:cNvSpPr/>
          <p:nvPr/>
        </p:nvSpPr>
        <p:spPr>
          <a:xfrm>
            <a:off x="3520439" y="3886200"/>
            <a:ext cx="73152" cy="868680"/>
          </a:xfrm>
          <a:prstGeom prst="rect">
            <a:avLst/>
          </a:prstGeom>
          <a:solidFill>
            <a:srgbClr val="DEA94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9" name="TextBox 28"/>
          <p:cNvSpPr txBox="1"/>
          <p:nvPr/>
        </p:nvSpPr>
        <p:spPr>
          <a:xfrm>
            <a:off x="3721607" y="4032504"/>
            <a:ext cx="2057400" cy="365760"/>
          </a:xfrm>
          <a:prstGeom prst="rect">
            <a:avLst/>
          </a:prstGeom>
          <a:noFill/>
        </p:spPr>
        <p:txBody>
          <a:bodyPr wrap="square">
            <a:spAutoFit/>
          </a:bodyPr>
          <a:lstStyle/>
          <a:p>
            <a:pPr algn="l">
              <a:defRPr sz="1400" b="1">
                <a:solidFill>
                  <a:srgbClr val="192D46"/>
                </a:solidFill>
                <a:latin typeface="Aptos"/>
              </a:defRPr>
            </a:pPr>
            <a:r>
              <a:t>MONITOR</a:t>
            </a:r>
          </a:p>
        </p:txBody>
      </p:sp>
      <p:sp>
        <p:nvSpPr>
          <p:cNvPr id="30" name="TextBox 29"/>
          <p:cNvSpPr txBox="1"/>
          <p:nvPr/>
        </p:nvSpPr>
        <p:spPr>
          <a:xfrm>
            <a:off x="3721607" y="4453128"/>
            <a:ext cx="2039112" cy="182879"/>
          </a:xfrm>
          <a:prstGeom prst="rect">
            <a:avLst/>
          </a:prstGeom>
          <a:noFill/>
        </p:spPr>
        <p:txBody>
          <a:bodyPr wrap="square">
            <a:spAutoFit/>
          </a:bodyPr>
          <a:lstStyle/>
          <a:p>
            <a:pPr algn="l">
              <a:defRPr sz="1100" b="0">
                <a:solidFill>
                  <a:srgbClr val="2F3943"/>
                </a:solidFill>
                <a:latin typeface="Aptos"/>
              </a:defRPr>
            </a:pPr>
            <a:r>
              <a:t>effectiveness</a:t>
            </a:r>
          </a:p>
        </p:txBody>
      </p:sp>
      <p:sp>
        <p:nvSpPr>
          <p:cNvPr id="31" name="Rounded Rectangle 30"/>
          <p:cNvSpPr/>
          <p:nvPr/>
        </p:nvSpPr>
        <p:spPr>
          <a:xfrm>
            <a:off x="6309359" y="3886200"/>
            <a:ext cx="2423160" cy="86868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2" name="Rectangle 31"/>
          <p:cNvSpPr/>
          <p:nvPr/>
        </p:nvSpPr>
        <p:spPr>
          <a:xfrm>
            <a:off x="6309359" y="3886200"/>
            <a:ext cx="73152" cy="868680"/>
          </a:xfrm>
          <a:prstGeom prst="rect">
            <a:avLst/>
          </a:prstGeom>
          <a:solidFill>
            <a:srgbClr val="CF675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3" name="TextBox 32"/>
          <p:cNvSpPr txBox="1"/>
          <p:nvPr/>
        </p:nvSpPr>
        <p:spPr>
          <a:xfrm>
            <a:off x="6510527" y="4032504"/>
            <a:ext cx="2057400" cy="365760"/>
          </a:xfrm>
          <a:prstGeom prst="rect">
            <a:avLst/>
          </a:prstGeom>
          <a:noFill/>
        </p:spPr>
        <p:txBody>
          <a:bodyPr wrap="square">
            <a:spAutoFit/>
          </a:bodyPr>
          <a:lstStyle/>
          <a:p>
            <a:pPr algn="l">
              <a:defRPr sz="1400" b="1">
                <a:solidFill>
                  <a:srgbClr val="192D46"/>
                </a:solidFill>
                <a:latin typeface="Aptos"/>
              </a:defRPr>
            </a:pPr>
            <a:r>
              <a:t>CHANGE</a:t>
            </a:r>
          </a:p>
        </p:txBody>
      </p:sp>
      <p:sp>
        <p:nvSpPr>
          <p:cNvPr id="34" name="TextBox 33"/>
          <p:cNvSpPr txBox="1"/>
          <p:nvPr/>
        </p:nvSpPr>
        <p:spPr>
          <a:xfrm>
            <a:off x="6510527" y="4453128"/>
            <a:ext cx="2039112" cy="182879"/>
          </a:xfrm>
          <a:prstGeom prst="rect">
            <a:avLst/>
          </a:prstGeom>
          <a:noFill/>
        </p:spPr>
        <p:txBody>
          <a:bodyPr wrap="square">
            <a:spAutoFit/>
          </a:bodyPr>
          <a:lstStyle/>
          <a:p>
            <a:pPr algn="l">
              <a:defRPr sz="1100" b="0">
                <a:solidFill>
                  <a:srgbClr val="2F3943"/>
                </a:solidFill>
                <a:latin typeface="Aptos"/>
              </a:defRPr>
            </a:pPr>
            <a:r>
              <a:t>course when needed</a:t>
            </a:r>
          </a:p>
        </p:txBody>
      </p:sp>
      <p:sp>
        <p:nvSpPr>
          <p:cNvPr id="35" name="TextBox 34"/>
          <p:cNvSpPr txBox="1"/>
          <p:nvPr/>
        </p:nvSpPr>
        <p:spPr>
          <a:xfrm>
            <a:off x="914400" y="5349240"/>
            <a:ext cx="10241280" cy="731520"/>
          </a:xfrm>
          <a:prstGeom prst="rect">
            <a:avLst/>
          </a:prstGeom>
          <a:noFill/>
        </p:spPr>
        <p:txBody>
          <a:bodyPr wrap="square">
            <a:spAutoFit/>
          </a:bodyPr>
          <a:lstStyle/>
          <a:p>
            <a:pPr algn="ctr">
              <a:defRPr sz="1900" b="1">
                <a:solidFill>
                  <a:srgbClr val="FFFFFF"/>
                </a:solidFill>
                <a:latin typeface="Aptos"/>
              </a:defRPr>
            </a:pPr>
            <a:r>
              <a:t>The best 504 decision is legally sound, supported by data, and responsive to the student's actual disability-related needs.</a:t>
            </a:r>
          </a:p>
        </p:txBody>
      </p:sp>
      <p:sp>
        <p:nvSpPr>
          <p:cNvPr id="36" name="TextBox 35"/>
          <p:cNvSpPr txBox="1"/>
          <p:nvPr/>
        </p:nvSpPr>
        <p:spPr>
          <a:xfrm>
            <a:off x="914400" y="6263640"/>
            <a:ext cx="10241280" cy="274320"/>
          </a:xfrm>
          <a:prstGeom prst="rect">
            <a:avLst/>
          </a:prstGeom>
          <a:noFill/>
        </p:spPr>
        <p:txBody>
          <a:bodyPr wrap="square">
            <a:spAutoFit/>
          </a:bodyPr>
          <a:lstStyle/>
          <a:p>
            <a:pPr algn="ctr">
              <a:defRPr sz="1200" b="0">
                <a:solidFill>
                  <a:srgbClr val="BECDD7"/>
                </a:solidFill>
                <a:latin typeface="Aptos"/>
              </a:defRPr>
            </a:pPr>
            <a:r>
              <a:t>Questions • Discussion • Next Steps</a:t>
            </a:r>
          </a:p>
        </p:txBody>
      </p:sp>
      <p:sp>
        <p:nvSpPr>
          <p:cNvPr id="37" name="TextBox 36"/>
          <p:cNvSpPr txBox="1"/>
          <p:nvPr/>
        </p:nvSpPr>
        <p:spPr>
          <a:xfrm>
            <a:off x="10881360" y="6473952"/>
            <a:ext cx="731520" cy="228600"/>
          </a:xfrm>
          <a:prstGeom prst="rect">
            <a:avLst/>
          </a:prstGeom>
          <a:noFill/>
        </p:spPr>
        <p:txBody>
          <a:bodyPr wrap="none">
            <a:spAutoFit/>
          </a:bodyPr>
          <a:lstStyle/>
          <a:p>
            <a:pPr algn="r">
              <a:defRPr sz="900">
                <a:solidFill>
                  <a:srgbClr val="828C96"/>
                </a:solidFill>
              </a:defRPr>
            </a:pPr>
            <a:r>
              <a:t>29</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0" y="0"/>
            <a:ext cx="12191695" cy="146304"/>
          </a:xfrm>
          <a:prstGeom prst="rect">
            <a:avLst/>
          </a:prstGeom>
          <a:solidFill>
            <a:srgbClr val="237E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02920" y="347472"/>
            <a:ext cx="11155680" cy="594360"/>
          </a:xfrm>
          <a:prstGeom prst="rect">
            <a:avLst/>
          </a:prstGeom>
          <a:noFill/>
        </p:spPr>
        <p:txBody>
          <a:bodyPr wrap="none">
            <a:spAutoFit/>
          </a:bodyPr>
          <a:lstStyle/>
          <a:p>
            <a:pPr>
              <a:defRPr sz="2800" b="1">
                <a:solidFill>
                  <a:srgbClr val="192D46"/>
                </a:solidFill>
                <a:latin typeface="Aptos Display"/>
              </a:defRPr>
            </a:pPr>
            <a:r>
              <a:t>Key Federal References</a:t>
            </a:r>
          </a:p>
        </p:txBody>
      </p:sp>
      <p:sp>
        <p:nvSpPr>
          <p:cNvPr id="5" name="TextBox 4"/>
          <p:cNvSpPr txBox="1"/>
          <p:nvPr/>
        </p:nvSpPr>
        <p:spPr>
          <a:xfrm>
            <a:off x="530352" y="932688"/>
            <a:ext cx="10789920" cy="411480"/>
          </a:xfrm>
          <a:prstGeom prst="rect">
            <a:avLst/>
          </a:prstGeom>
          <a:noFill/>
        </p:spPr>
        <p:txBody>
          <a:bodyPr wrap="none">
            <a:spAutoFit/>
          </a:bodyPr>
          <a:lstStyle/>
          <a:p>
            <a:pPr>
              <a:defRPr sz="1300">
                <a:solidFill>
                  <a:srgbClr val="2F3943"/>
                </a:solidFill>
                <a:latin typeface="Aptos"/>
              </a:defRPr>
            </a:pPr>
            <a:r>
              <a:t>Use current district/state procedures alongside federal requirements.</a:t>
            </a:r>
          </a:p>
        </p:txBody>
      </p:sp>
      <p:sp>
        <p:nvSpPr>
          <p:cNvPr id="6" name="TextBox 5"/>
          <p:cNvSpPr txBox="1"/>
          <p:nvPr/>
        </p:nvSpPr>
        <p:spPr>
          <a:xfrm>
            <a:off x="914400" y="1417320"/>
            <a:ext cx="10241280" cy="3200400"/>
          </a:xfrm>
          <a:prstGeom prst="rect">
            <a:avLst/>
          </a:prstGeom>
          <a:noFill/>
        </p:spPr>
        <p:txBody>
          <a:bodyPr wrap="square">
            <a:spAutoFit/>
          </a:bodyPr>
          <a:lstStyle/>
          <a:p>
            <a:pPr>
              <a:spcAft>
                <a:spcPts val="700"/>
              </a:spcAft>
              <a:defRPr sz="1500">
                <a:solidFill>
                  <a:srgbClr val="2F3943"/>
                </a:solidFill>
                <a:latin typeface="Aptos"/>
              </a:defRPr>
            </a:pPr>
            <a:r>
              <a:t>• U.S. Department of Education, Office for Civil Rights. Frequently Asked Questions: Section 504 Free Appropriate Public Education (FAPE).</a:t>
            </a:r>
          </a:p>
          <a:p>
            <a:pPr>
              <a:spcAft>
                <a:spcPts val="700"/>
              </a:spcAft>
              <a:defRPr sz="1500">
                <a:solidFill>
                  <a:srgbClr val="2F3943"/>
                </a:solidFill>
                <a:latin typeface="Aptos"/>
              </a:defRPr>
            </a:pPr>
            <a:r>
              <a:t>• U.S. Department of Education, Office for Civil Rights. Frequently Asked Questions: Disability Discrimination.</a:t>
            </a:r>
          </a:p>
          <a:p>
            <a:pPr>
              <a:spcAft>
                <a:spcPts val="700"/>
              </a:spcAft>
              <a:defRPr sz="1500">
                <a:solidFill>
                  <a:srgbClr val="2F3943"/>
                </a:solidFill>
                <a:latin typeface="Aptos"/>
              </a:defRPr>
            </a:pPr>
            <a:r>
              <a:t>• U.S. Department of Education, Office for Civil Rights. Questions and Answers on the ADA Amendments Act of 2008 for Students with Disabilities Attending Public Elementary and Secondary Schools.</a:t>
            </a:r>
          </a:p>
          <a:p>
            <a:pPr>
              <a:spcAft>
                <a:spcPts val="700"/>
              </a:spcAft>
              <a:defRPr sz="1500">
                <a:solidFill>
                  <a:srgbClr val="2F3943"/>
                </a:solidFill>
                <a:latin typeface="Aptos"/>
              </a:defRPr>
            </a:pPr>
            <a:r>
              <a:t>• 34 C.F.R. Part 104 — Nondiscrimination on the Basis of Disability in Programs or Activities Receiving Federal Financial Assistance.</a:t>
            </a:r>
          </a:p>
        </p:txBody>
      </p:sp>
      <p:sp>
        <p:nvSpPr>
          <p:cNvPr id="7" name="Rounded Rectangle 6"/>
          <p:cNvSpPr/>
          <p:nvPr/>
        </p:nvSpPr>
        <p:spPr>
          <a:xfrm>
            <a:off x="914400" y="4892040"/>
            <a:ext cx="10241280" cy="960120"/>
          </a:xfrm>
          <a:prstGeom prst="roundRect">
            <a:avLst/>
          </a:prstGeom>
          <a:solidFill>
            <a:srgbClr val="FFFFFF"/>
          </a:solidFill>
          <a:ln w="12700">
            <a:solidFill>
              <a:srgbClr val="E0E7E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914400" y="4892040"/>
            <a:ext cx="73152" cy="960120"/>
          </a:xfrm>
          <a:prstGeom prst="rect">
            <a:avLst/>
          </a:prstGeom>
          <a:solidFill>
            <a:srgbClr val="DEA94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1115568" y="5038344"/>
            <a:ext cx="9875519" cy="365760"/>
          </a:xfrm>
          <a:prstGeom prst="rect">
            <a:avLst/>
          </a:prstGeom>
          <a:noFill/>
        </p:spPr>
        <p:txBody>
          <a:bodyPr wrap="square">
            <a:spAutoFit/>
          </a:bodyPr>
          <a:lstStyle/>
          <a:p>
            <a:pPr algn="l">
              <a:defRPr sz="1600" b="1">
                <a:solidFill>
                  <a:srgbClr val="192D46"/>
                </a:solidFill>
                <a:latin typeface="Aptos"/>
              </a:defRPr>
            </a:pPr>
            <a:r>
              <a:t>Training note</a:t>
            </a:r>
          </a:p>
        </p:txBody>
      </p:sp>
      <p:sp>
        <p:nvSpPr>
          <p:cNvPr id="10" name="TextBox 9"/>
          <p:cNvSpPr txBox="1"/>
          <p:nvPr/>
        </p:nvSpPr>
        <p:spPr>
          <a:xfrm>
            <a:off x="1115568" y="5458968"/>
            <a:ext cx="9857232" cy="274320"/>
          </a:xfrm>
          <a:prstGeom prst="rect">
            <a:avLst/>
          </a:prstGeom>
          <a:noFill/>
        </p:spPr>
        <p:txBody>
          <a:bodyPr wrap="square">
            <a:spAutoFit/>
          </a:bodyPr>
          <a:lstStyle/>
          <a:p>
            <a:pPr algn="l">
              <a:defRPr sz="1300" b="0">
                <a:solidFill>
                  <a:srgbClr val="2F3943"/>
                </a:solidFill>
                <a:latin typeface="Aptos"/>
              </a:defRPr>
            </a:pPr>
            <a:r>
              <a:t>Federal requirements provide the floor. Follow your district's current Section 504 procedures, Virginia requirements, and local forms/SOPs for implementation.</a:t>
            </a:r>
          </a:p>
        </p:txBody>
      </p:sp>
      <p:sp>
        <p:nvSpPr>
          <p:cNvPr id="11" name="TextBox 10"/>
          <p:cNvSpPr txBox="1"/>
          <p:nvPr/>
        </p:nvSpPr>
        <p:spPr>
          <a:xfrm>
            <a:off x="10881360" y="6473952"/>
            <a:ext cx="731520" cy="228600"/>
          </a:xfrm>
          <a:prstGeom prst="rect">
            <a:avLst/>
          </a:prstGeom>
          <a:noFill/>
        </p:spPr>
        <p:txBody>
          <a:bodyPr wrap="none">
            <a:spAutoFit/>
          </a:bodyPr>
          <a:lstStyle/>
          <a:p>
            <a:pPr algn="r">
              <a:defRPr sz="900">
                <a:solidFill>
                  <a:srgbClr val="828C96"/>
                </a:solidFill>
              </a:defRPr>
            </a:pPr>
            <a:r>
              <a:t>30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2493</Words>
  <Application>Microsoft Office PowerPoint</Application>
  <PresentationFormat>Widescreen</PresentationFormat>
  <Paragraphs>394</Paragraphs>
  <Slides>30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30</vt:i4>
      </vt:variant>
    </vt:vector>
  </HeadingPairs>
  <TitlesOfParts>
    <vt:vector size="33"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Nisha Green-Jones (vmgjones)</dc:creator>
  <cp:keywords/>
  <dc:description>generated using python-pptx</dc:description>
  <cp:lastModifiedBy>Nisha Green-Jones (vmgjones)</cp:lastModifiedBy>
  <cp:revision>1</cp:revision>
  <dcterms:created xsi:type="dcterms:W3CDTF">2013-01-27T09:14:16Z</dcterms:created>
  <dcterms:modified xsi:type="dcterms:W3CDTF">2026-08-17T16:00:48Z</dcterms:modified>
  <cp:category/>
</cp:coreProperties>
</file>