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71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67" r:id="rId16"/>
    <p:sldId id="270" r:id="rId17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41FD36-6654-478C-8CCD-90D6441E847A}" v="2" dt="2026-07-01T18:31:33.4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10"/>
  </p:normalViewPr>
  <p:slideViewPr>
    <p:cSldViewPr snapToGrid="0" snapToObjects="1">
      <p:cViewPr varScale="1">
        <p:scale>
          <a:sx n="92" d="100"/>
          <a:sy n="92" d="100"/>
        </p:scale>
        <p:origin x="6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2545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8678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Move to Handout 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Handout 2 and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Handout 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Handout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schoolcounselor.org/getmedia/30411108-7193-41ab-872a-7fa5a1e50f7d/6-annual-administrator-conference-CC-TEMPLATE.dotx" TargetMode="Externa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F5C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0" y="1417320"/>
            <a:ext cx="1219169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kern="0" spc="3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 COUNSELOR WORKSHOP SERIES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1965960"/>
            <a:ext cx="10362895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ts val="5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to Win Friends and</a:t>
            </a:r>
            <a:endParaRPr lang="en-US" sz="4800" dirty="0"/>
          </a:p>
          <a:p>
            <a:pPr marL="0" indent="0" algn="ctr">
              <a:lnSpc>
                <a:spcPts val="5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Influence Principals</a:t>
            </a:r>
            <a:endParaRPr lang="en-US" sz="4800" dirty="0"/>
          </a:p>
        </p:txBody>
      </p:sp>
      <p:sp>
        <p:nvSpPr>
          <p:cNvPr id="4" name="Text 2"/>
          <p:cNvSpPr/>
          <p:nvPr/>
        </p:nvSpPr>
        <p:spPr>
          <a:xfrm>
            <a:off x="914400" y="3520440"/>
            <a:ext cx="1036289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i="1" dirty="0">
                <a:solidFill>
                  <a:srgbClr val="BFE3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Better Principal Partnerships</a:t>
            </a:r>
            <a:endParaRPr lang="en-US" sz="2800" dirty="0"/>
          </a:p>
        </p:txBody>
      </p:sp>
      <p:sp>
        <p:nvSpPr>
          <p:cNvPr id="5" name="Shape 3"/>
          <p:cNvSpPr/>
          <p:nvPr/>
        </p:nvSpPr>
        <p:spPr>
          <a:xfrm>
            <a:off x="3992728" y="4297680"/>
            <a:ext cx="4206240" cy="502920"/>
          </a:xfrm>
          <a:prstGeom prst="roundRect">
            <a:avLst>
              <a:gd name="adj" fmla="val 49091"/>
            </a:avLst>
          </a:prstGeom>
          <a:solidFill>
            <a:srgbClr val="FFFFFF">
              <a:alpha val="8000"/>
            </a:srgbClr>
          </a:solidFill>
          <a:ln w="15875">
            <a:solidFill>
              <a:srgbClr val="C5762A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pic>
        <p:nvPicPr>
          <p:cNvPr id="6" name="Image 0" descr="icons/clock_gol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2768" y="4434840"/>
            <a:ext cx="228600" cy="22860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4632808" y="4297680"/>
            <a:ext cx="34747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400" b="1" kern="0" spc="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45-MINUTE INTERACTIVE WORKSHOP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914400" y="5989320"/>
            <a:ext cx="1036289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8FC2C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Based on the College Board Toolkit and ASCA Annual Administrator Conference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914400" y="6355080"/>
            <a:ext cx="1036289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6FA8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2026 / 2027  ·  Dr. Amy E. Baltimore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WORKSHOP OVERVIEW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2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Learning Outcomes</a:t>
            </a:r>
            <a:endParaRPr lang="en-US" sz="3200" dirty="0"/>
          </a:p>
        </p:txBody>
      </p:sp>
      <p:sp>
        <p:nvSpPr>
          <p:cNvPr id="4" name="Text 2"/>
          <p:cNvSpPr/>
          <p:nvPr/>
        </p:nvSpPr>
        <p:spPr>
          <a:xfrm>
            <a:off x="548640" y="1481328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Participants will: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05740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EAF2F1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822960" y="2331720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7" name="Image 0" descr="icons/userfriends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264" y="2478024"/>
            <a:ext cx="274320" cy="27432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1554480" y="2258568"/>
            <a:ext cx="4023360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the characteristics of highly effective principal-school counselor partnerships.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6080760" y="205740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EAF2F1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Shape 7"/>
          <p:cNvSpPr/>
          <p:nvPr/>
        </p:nvSpPr>
        <p:spPr>
          <a:xfrm>
            <a:off x="6355080" y="2331720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1" name="Image 1" descr="icons/clipboard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1384" y="2478024"/>
            <a:ext cx="274320" cy="274320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7086600" y="2258568"/>
            <a:ext cx="4023360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the current state of their administrator relationship.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548640" y="402336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EAF2F1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0"/>
          <p:cNvSpPr/>
          <p:nvPr/>
        </p:nvSpPr>
        <p:spPr>
          <a:xfrm>
            <a:off x="822960" y="4297680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icons/comment_te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264" y="4443984"/>
            <a:ext cx="274320" cy="27432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1554480" y="4224528"/>
            <a:ext cx="4023360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Learn communication strategies that increase trust and influence.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6080760" y="402336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EAF2F1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Shape 13"/>
          <p:cNvSpPr/>
          <p:nvPr/>
        </p:nvSpPr>
        <p:spPr>
          <a:xfrm>
            <a:off x="6355080" y="4297680"/>
            <a:ext cx="566928" cy="566928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3" descr="icons/calendarcheck_tea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01384" y="4443984"/>
            <a:ext cx="274320" cy="27432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7086600" y="4224528"/>
            <a:ext cx="4023360" cy="1289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 personalized 30-day action plan.</a:t>
            </a:r>
            <a:endParaRPr lang="en-US" sz="1450" dirty="0"/>
          </a:p>
        </p:txBody>
      </p:sp>
      <p:sp>
        <p:nvSpPr>
          <p:cNvPr id="21" name="Text 15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2" name="Text 16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SESSION FLOW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2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We’ll Spend Our Time Together</a:t>
            </a:r>
            <a:endParaRPr lang="en-US" sz="3200" dirty="0"/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11091672" cy="457200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777240" y="17373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Opening Activity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10177272" y="17373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MIN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777240" y="21945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Administrator Relationships Matter</a:t>
            </a:r>
            <a:endParaRPr lang="en-US" sz="1450" dirty="0"/>
          </a:p>
        </p:txBody>
      </p:sp>
      <p:sp>
        <p:nvSpPr>
          <p:cNvPr id="8" name="Text 6"/>
          <p:cNvSpPr/>
          <p:nvPr/>
        </p:nvSpPr>
        <p:spPr>
          <a:xfrm>
            <a:off x="10177272" y="21945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MIN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548640" y="2651760"/>
            <a:ext cx="11091672" cy="457200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777240" y="26517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Four Pillars</a:t>
            </a:r>
            <a:endParaRPr lang="en-US" sz="1450" dirty="0"/>
          </a:p>
        </p:txBody>
      </p:sp>
      <p:sp>
        <p:nvSpPr>
          <p:cNvPr id="11" name="Text 9"/>
          <p:cNvSpPr/>
          <p:nvPr/>
        </p:nvSpPr>
        <p:spPr>
          <a:xfrm>
            <a:off x="10177272" y="26517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MIN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777240" y="31089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Relationship Reflection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10177272" y="31089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MIN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3566160"/>
            <a:ext cx="11091672" cy="457200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777240" y="35661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Practical Strategies</a:t>
            </a:r>
            <a:endParaRPr lang="en-US" sz="1450" dirty="0"/>
          </a:p>
        </p:txBody>
      </p:sp>
      <p:sp>
        <p:nvSpPr>
          <p:cNvPr id="16" name="Text 14"/>
          <p:cNvSpPr/>
          <p:nvPr/>
        </p:nvSpPr>
        <p:spPr>
          <a:xfrm>
            <a:off x="10177272" y="35661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MIN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777240" y="40233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Study</a:t>
            </a:r>
            <a:endParaRPr lang="en-US" sz="1450" dirty="0"/>
          </a:p>
        </p:txBody>
      </p:sp>
      <p:sp>
        <p:nvSpPr>
          <p:cNvPr id="18" name="Text 16"/>
          <p:cNvSpPr/>
          <p:nvPr/>
        </p:nvSpPr>
        <p:spPr>
          <a:xfrm>
            <a:off x="10177272" y="40233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MIN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548640" y="4480560"/>
            <a:ext cx="11091672" cy="457200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777240" y="4480560"/>
            <a:ext cx="92628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Action Planning</a:t>
            </a:r>
            <a:endParaRPr lang="en-US" sz="1450" dirty="0"/>
          </a:p>
        </p:txBody>
      </p:sp>
      <p:sp>
        <p:nvSpPr>
          <p:cNvPr id="21" name="Text 19"/>
          <p:cNvSpPr/>
          <p:nvPr/>
        </p:nvSpPr>
        <p:spPr>
          <a:xfrm>
            <a:off x="10177272" y="4480560"/>
            <a:ext cx="1234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300" b="1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MIN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8714232" y="5047488"/>
            <a:ext cx="2926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250" b="1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TOTAL: 45 MINUTES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0" cap="none" spc="200" normalizeH="0" baseline="0" noProof="0" dirty="0">
                <a:ln>
                  <a:noFill/>
                </a:ln>
                <a:solidFill>
                  <a:srgbClr val="C5762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TAKE THESE WITH YOU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058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1F5C5E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Handouts to Extend the Session</a:t>
            </a:r>
            <a:endParaRPr kumimoji="0" 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hape 2"/>
          <p:cNvSpPr/>
          <p:nvPr/>
        </p:nvSpPr>
        <p:spPr>
          <a:xfrm>
            <a:off x="548640" y="1737360"/>
            <a:ext cx="2075688" cy="3749040"/>
          </a:xfrm>
          <a:prstGeom prst="roundRect">
            <a:avLst>
              <a:gd name="adj" fmla="val 3524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hape 3"/>
          <p:cNvSpPr/>
          <p:nvPr/>
        </p:nvSpPr>
        <p:spPr>
          <a:xfrm>
            <a:off x="1275588" y="2029968"/>
            <a:ext cx="621792" cy="621792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 0" descr="icons/clipboard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892" y="2176272"/>
            <a:ext cx="329184" cy="329184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685800" y="2880360"/>
            <a:ext cx="18013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100" normalizeH="0" baseline="0" noProof="0" dirty="0">
                <a:ln>
                  <a:noFill/>
                </a:ln>
                <a:solidFill>
                  <a:srgbClr val="C5762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HANDOUT 1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 5"/>
          <p:cNvSpPr/>
          <p:nvPr/>
        </p:nvSpPr>
        <p:spPr>
          <a:xfrm>
            <a:off x="713232" y="3182112"/>
            <a:ext cx="1746504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63F40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Administrator Relationship Self-Assessment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 6"/>
          <p:cNvSpPr/>
          <p:nvPr/>
        </p:nvSpPr>
        <p:spPr>
          <a:xfrm>
            <a:off x="713232" y="4846320"/>
            <a:ext cx="17465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1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1-page rubric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2770632" y="1737360"/>
            <a:ext cx="2075688" cy="3749040"/>
          </a:xfrm>
          <a:prstGeom prst="roundRect">
            <a:avLst>
              <a:gd name="adj" fmla="val 3524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Shape 8"/>
          <p:cNvSpPr/>
          <p:nvPr/>
        </p:nvSpPr>
        <p:spPr>
          <a:xfrm>
            <a:off x="3497580" y="2029968"/>
            <a:ext cx="621792" cy="621792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 1" descr="icons/calendar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884" y="2176272"/>
            <a:ext cx="329184" cy="32918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2907792" y="2880360"/>
            <a:ext cx="18013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100" normalizeH="0" baseline="0" noProof="0" dirty="0">
                <a:ln>
                  <a:noFill/>
                </a:ln>
                <a:solidFill>
                  <a:srgbClr val="C5762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HANDOUT 2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 10"/>
          <p:cNvSpPr/>
          <p:nvPr/>
        </p:nvSpPr>
        <p:spPr>
          <a:xfrm>
            <a:off x="2935224" y="3182112"/>
            <a:ext cx="1746504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63F40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Monthly Principal Meeting Agenda Template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 11"/>
          <p:cNvSpPr/>
          <p:nvPr/>
        </p:nvSpPr>
        <p:spPr>
          <a:xfrm>
            <a:off x="2935224" y="4846320"/>
            <a:ext cx="17465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1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Adapted from the College Board toolkit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Shape 12"/>
          <p:cNvSpPr/>
          <p:nvPr/>
        </p:nvSpPr>
        <p:spPr>
          <a:xfrm>
            <a:off x="4992624" y="1737360"/>
            <a:ext cx="2075688" cy="3749040"/>
          </a:xfrm>
          <a:prstGeom prst="roundRect">
            <a:avLst>
              <a:gd name="adj" fmla="val 3524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hape 13"/>
          <p:cNvSpPr/>
          <p:nvPr/>
        </p:nvSpPr>
        <p:spPr>
          <a:xfrm>
            <a:off x="5719572" y="2029968"/>
            <a:ext cx="621792" cy="621792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Image 2" descr="icons/calendarcheck_te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65876" y="2176272"/>
            <a:ext cx="329184" cy="329184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5129784" y="2880360"/>
            <a:ext cx="18013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100" normalizeH="0" baseline="0" noProof="0" dirty="0">
                <a:ln>
                  <a:noFill/>
                </a:ln>
                <a:solidFill>
                  <a:srgbClr val="C5762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HANDOUT 3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 15"/>
          <p:cNvSpPr/>
          <p:nvPr/>
        </p:nvSpPr>
        <p:spPr>
          <a:xfrm>
            <a:off x="5157216" y="3182112"/>
            <a:ext cx="1746504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63F40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30-Day Relationship Challenge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 16"/>
          <p:cNvSpPr/>
          <p:nvPr/>
        </p:nvSpPr>
        <p:spPr>
          <a:xfrm>
            <a:off x="5157216" y="4846320"/>
            <a:ext cx="17465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1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Worksheet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Shape 17"/>
          <p:cNvSpPr/>
          <p:nvPr/>
        </p:nvSpPr>
        <p:spPr>
          <a:xfrm>
            <a:off x="7214616" y="1737360"/>
            <a:ext cx="2075688" cy="3749040"/>
          </a:xfrm>
          <a:prstGeom prst="roundRect">
            <a:avLst>
              <a:gd name="adj" fmla="val 3524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hape 18"/>
          <p:cNvSpPr/>
          <p:nvPr/>
        </p:nvSpPr>
        <p:spPr>
          <a:xfrm>
            <a:off x="7941564" y="2029968"/>
            <a:ext cx="621792" cy="621792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4" name="Image 3" descr="icons/commentdots_tea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7868" y="2176272"/>
            <a:ext cx="329184" cy="329184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351776" y="2880360"/>
            <a:ext cx="18013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100" normalizeH="0" baseline="0" noProof="0" dirty="0">
                <a:ln>
                  <a:noFill/>
                </a:ln>
                <a:solidFill>
                  <a:srgbClr val="C5762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HANDOUT 4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 20"/>
          <p:cNvSpPr/>
          <p:nvPr/>
        </p:nvSpPr>
        <p:spPr>
          <a:xfrm>
            <a:off x="7379208" y="3182112"/>
            <a:ext cx="1746504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63F40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Administrator Conversation Starters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 21"/>
          <p:cNvSpPr/>
          <p:nvPr/>
        </p:nvSpPr>
        <p:spPr>
          <a:xfrm>
            <a:off x="7379208" y="4846320"/>
            <a:ext cx="17465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1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Curated prompts by purpose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Shape 22"/>
          <p:cNvSpPr/>
          <p:nvPr/>
        </p:nvSpPr>
        <p:spPr>
          <a:xfrm>
            <a:off x="9436608" y="1737360"/>
            <a:ext cx="2075688" cy="3749040"/>
          </a:xfrm>
          <a:prstGeom prst="roundRect">
            <a:avLst>
              <a:gd name="adj" fmla="val 3524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Shape 23"/>
          <p:cNvSpPr/>
          <p:nvPr/>
        </p:nvSpPr>
        <p:spPr>
          <a:xfrm>
            <a:off x="10163556" y="2029968"/>
            <a:ext cx="621792" cy="621792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" name="Image 4" descr="icons/chartpie_tea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09860" y="2176272"/>
            <a:ext cx="329184" cy="329184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9573768" y="2880360"/>
            <a:ext cx="18013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1" i="0" u="none" strike="noStrike" kern="0" cap="none" spc="100" normalizeH="0" baseline="0" noProof="0" dirty="0">
                <a:ln>
                  <a:noFill/>
                </a:ln>
                <a:solidFill>
                  <a:srgbClr val="C5762A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HANDOUT 5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ext 25"/>
          <p:cNvSpPr/>
          <p:nvPr/>
        </p:nvSpPr>
        <p:spPr>
          <a:xfrm>
            <a:off x="9601200" y="3182112"/>
            <a:ext cx="1746504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163F40"/>
                </a:solidFill>
                <a:effectLst/>
                <a:uLnTx/>
                <a:uFillTx/>
                <a:latin typeface="Cambria" pitchFamily="34" charset="0"/>
                <a:ea typeface="Cambria" pitchFamily="34" charset="-122"/>
                <a:cs typeface="Cambria" pitchFamily="34" charset="-120"/>
              </a:rPr>
              <a:t>Counselor Impact Dashboard</a:t>
            </a:r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 26"/>
          <p:cNvSpPr/>
          <p:nvPr/>
        </p:nvSpPr>
        <p:spPr>
          <a:xfrm>
            <a:off x="9601200" y="4846320"/>
            <a:ext cx="174650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1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Sample metrics by category</a:t>
            </a:r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 27"/>
          <p:cNvSpPr/>
          <p:nvPr/>
        </p:nvSpPr>
        <p:spPr>
          <a:xfrm>
            <a:off x="548640" y="571500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0" i="1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All five handouts use this same branded format and are ready to print or share digitally.</a:t>
            </a:r>
            <a:endParaRPr kumimoji="0" lang="en-US" sz="12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 28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0" cap="none" spc="10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 29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5B6566"/>
                </a:solidFill>
                <a:effectLst/>
                <a:uLnTx/>
                <a:uFillTx/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001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OPENING ACTIVITY – HANDOUT 1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91440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“The Best Principal I Ever Worked With”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MIN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600200"/>
            <a:ext cx="11091672" cy="1051560"/>
          </a:xfrm>
          <a:prstGeom prst="roundRect">
            <a:avLst>
              <a:gd name="adj" fmla="val 6957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8" name="Image 1" descr="icons/quote_go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1929384"/>
            <a:ext cx="384048" cy="38404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417320" y="1600200"/>
            <a:ext cx="96926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i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Think about the best administrator you’ve ever worked with.</a:t>
            </a:r>
            <a:endParaRPr lang="en-US" sz="1900" dirty="0"/>
          </a:p>
        </p:txBody>
      </p:sp>
      <p:sp>
        <p:nvSpPr>
          <p:cNvPr id="10" name="Text 6"/>
          <p:cNvSpPr/>
          <p:nvPr/>
        </p:nvSpPr>
        <p:spPr>
          <a:xfrm>
            <a:off x="1417320" y="2167128"/>
            <a:ext cx="96926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made that relationship successful?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548640" y="2926080"/>
            <a:ext cx="5486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POSSIBLE RESPONSES</a:t>
            </a:r>
            <a:endParaRPr lang="en-US" sz="1200" dirty="0"/>
          </a:p>
        </p:txBody>
      </p:sp>
      <p:sp>
        <p:nvSpPr>
          <p:cNvPr id="12" name="Shape 8"/>
          <p:cNvSpPr/>
          <p:nvPr/>
        </p:nvSpPr>
        <p:spPr>
          <a:xfrm>
            <a:off x="548640" y="32918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9"/>
          <p:cNvSpPr/>
          <p:nvPr/>
        </p:nvSpPr>
        <p:spPr>
          <a:xfrm>
            <a:off x="548640" y="32918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Trust</a:t>
            </a:r>
            <a:endParaRPr lang="en-US" sz="1300" dirty="0"/>
          </a:p>
        </p:txBody>
      </p:sp>
      <p:sp>
        <p:nvSpPr>
          <p:cNvPr id="14" name="Shape 10"/>
          <p:cNvSpPr/>
          <p:nvPr/>
        </p:nvSpPr>
        <p:spPr>
          <a:xfrm>
            <a:off x="3319272" y="32918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1"/>
          <p:cNvSpPr/>
          <p:nvPr/>
        </p:nvSpPr>
        <p:spPr>
          <a:xfrm>
            <a:off x="3319272" y="32918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Communication</a:t>
            </a:r>
            <a:endParaRPr lang="en-US" sz="1300" dirty="0"/>
          </a:p>
        </p:txBody>
      </p:sp>
      <p:sp>
        <p:nvSpPr>
          <p:cNvPr id="16" name="Shape 12"/>
          <p:cNvSpPr/>
          <p:nvPr/>
        </p:nvSpPr>
        <p:spPr>
          <a:xfrm>
            <a:off x="6089904" y="32918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3"/>
          <p:cNvSpPr/>
          <p:nvPr/>
        </p:nvSpPr>
        <p:spPr>
          <a:xfrm>
            <a:off x="6089904" y="32918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Respected expertise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8860536" y="32918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5"/>
          <p:cNvSpPr/>
          <p:nvPr/>
        </p:nvSpPr>
        <p:spPr>
          <a:xfrm>
            <a:off x="8860536" y="32918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Shared vision</a:t>
            </a:r>
            <a:endParaRPr lang="en-US" sz="1300" dirty="0"/>
          </a:p>
        </p:txBody>
      </p:sp>
      <p:sp>
        <p:nvSpPr>
          <p:cNvPr id="20" name="Shape 16"/>
          <p:cNvSpPr/>
          <p:nvPr/>
        </p:nvSpPr>
        <p:spPr>
          <a:xfrm>
            <a:off x="548640" y="39776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7"/>
          <p:cNvSpPr/>
          <p:nvPr/>
        </p:nvSpPr>
        <p:spPr>
          <a:xfrm>
            <a:off x="548640" y="39776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Accessibility</a:t>
            </a:r>
            <a:endParaRPr lang="en-US" sz="1300" dirty="0"/>
          </a:p>
        </p:txBody>
      </p:sp>
      <p:sp>
        <p:nvSpPr>
          <p:cNvPr id="22" name="Shape 18"/>
          <p:cNvSpPr/>
          <p:nvPr/>
        </p:nvSpPr>
        <p:spPr>
          <a:xfrm>
            <a:off x="3319272" y="39776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19"/>
          <p:cNvSpPr/>
          <p:nvPr/>
        </p:nvSpPr>
        <p:spPr>
          <a:xfrm>
            <a:off x="3319272" y="39776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</a:t>
            </a:r>
            <a:endParaRPr lang="en-US" sz="1300" dirty="0"/>
          </a:p>
        </p:txBody>
      </p:sp>
      <p:sp>
        <p:nvSpPr>
          <p:cNvPr id="24" name="Shape 20"/>
          <p:cNvSpPr/>
          <p:nvPr/>
        </p:nvSpPr>
        <p:spPr>
          <a:xfrm>
            <a:off x="6089904" y="39776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1"/>
          <p:cNvSpPr/>
          <p:nvPr/>
        </p:nvSpPr>
        <p:spPr>
          <a:xfrm>
            <a:off x="6089904" y="39776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Honesty</a:t>
            </a:r>
            <a:endParaRPr lang="en-US" sz="1300" dirty="0"/>
          </a:p>
        </p:txBody>
      </p:sp>
      <p:sp>
        <p:nvSpPr>
          <p:cNvPr id="26" name="Shape 22"/>
          <p:cNvSpPr/>
          <p:nvPr/>
        </p:nvSpPr>
        <p:spPr>
          <a:xfrm>
            <a:off x="8860536" y="3977640"/>
            <a:ext cx="2606040" cy="502920"/>
          </a:xfrm>
          <a:prstGeom prst="roundRect">
            <a:avLst>
              <a:gd name="adj" fmla="val 49091"/>
            </a:avLst>
          </a:prstGeom>
          <a:solidFill>
            <a:srgbClr val="FFFFFF"/>
          </a:solidFill>
          <a:ln w="12700">
            <a:solidFill>
              <a:srgbClr val="1F5C5E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7" name="Text 23"/>
          <p:cNvSpPr/>
          <p:nvPr/>
        </p:nvSpPr>
        <p:spPr>
          <a:xfrm>
            <a:off x="8860536" y="3977640"/>
            <a:ext cx="26060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solving</a:t>
            </a:r>
            <a:endParaRPr lang="en-US" sz="1300" dirty="0"/>
          </a:p>
        </p:txBody>
      </p:sp>
      <p:sp>
        <p:nvSpPr>
          <p:cNvPr id="28" name="Text 24"/>
          <p:cNvSpPr/>
          <p:nvPr/>
        </p:nvSpPr>
        <p:spPr>
          <a:xfrm>
            <a:off x="548640" y="544068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Notice that almost none of these are about personality - they’re about intentional behaviors.</a:t>
            </a:r>
            <a:endParaRPr lang="en-US" sz="1900" dirty="0"/>
          </a:p>
        </p:txBody>
      </p:sp>
      <p:sp>
        <p:nvSpPr>
          <p:cNvPr id="29" name="Text 25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</a:t>
            </a:r>
            <a:endParaRPr lang="en-US" sz="900" dirty="0"/>
          </a:p>
        </p:txBody>
      </p:sp>
      <p:sp>
        <p:nvSpPr>
          <p:cNvPr id="30" name="Text 26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GROUP DISCUSSION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Why Administrator Relationships Matter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 MIN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691640"/>
            <a:ext cx="5394960" cy="3657600"/>
          </a:xfrm>
          <a:prstGeom prst="roundRect">
            <a:avLst>
              <a:gd name="adj" fmla="val 2000"/>
            </a:avLst>
          </a:prstGeom>
          <a:solidFill>
            <a:srgbClr val="FFFFFF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548640" y="1691640"/>
            <a:ext cx="5394960" cy="365760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D7DE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868680" y="1947672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NOT ALIGNED</a:t>
            </a:r>
            <a:endParaRPr lang="en-US" sz="1400" dirty="0"/>
          </a:p>
        </p:txBody>
      </p:sp>
      <p:sp>
        <p:nvSpPr>
          <p:cNvPr id="10" name="Text 7"/>
          <p:cNvSpPr/>
          <p:nvPr/>
        </p:nvSpPr>
        <p:spPr>
          <a:xfrm>
            <a:off x="868680" y="2377440"/>
            <a:ext cx="475488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000"/>
              </a:spcAft>
              <a:buSzPct val="100000"/>
              <a:buChar char="✗"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Counseling program becomes reactive</a:t>
            </a:r>
            <a:endParaRPr lang="en-US" sz="1450" dirty="0"/>
          </a:p>
          <a:p>
            <a:pPr marL="342900" indent="-342900">
              <a:spcAft>
                <a:spcPts val="1000"/>
              </a:spcAft>
              <a:buSzPct val="100000"/>
              <a:buChar char="✗"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Counselors assigned inappropriate duties</a:t>
            </a:r>
            <a:endParaRPr lang="en-US" sz="1450" dirty="0"/>
          </a:p>
          <a:p>
            <a:pPr marL="342900" indent="-342900">
              <a:spcAft>
                <a:spcPts val="1000"/>
              </a:spcAft>
              <a:buSzPct val="100000"/>
              <a:buChar char="✗"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Poor communication</a:t>
            </a:r>
            <a:endParaRPr lang="en-US" sz="1450" dirty="0"/>
          </a:p>
          <a:p>
            <a:pPr marL="342900" indent="-342900">
              <a:spcAft>
                <a:spcPts val="1000"/>
              </a:spcAft>
              <a:buSzPct val="100000"/>
              <a:buChar char="✗"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Missed opportunities</a:t>
            </a:r>
            <a:endParaRPr lang="en-US" sz="1450" dirty="0"/>
          </a:p>
          <a:p>
            <a:pPr marL="342900" indent="-342900">
              <a:spcAft>
                <a:spcPts val="1000"/>
              </a:spcAft>
              <a:buSzPct val="100000"/>
              <a:buChar char="✗"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Less advocacy</a:t>
            </a:r>
            <a:endParaRPr lang="en-US" sz="1450" dirty="0"/>
          </a:p>
          <a:p>
            <a:pPr marL="342900" indent="-342900">
              <a:spcAft>
                <a:spcPts val="1000"/>
              </a:spcAft>
              <a:buSzPct val="100000"/>
              <a:buChar char="✗"/>
            </a:pPr>
            <a:r>
              <a:rPr lang="en-US" sz="14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Burnout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6245352" y="1691640"/>
            <a:ext cx="5394960" cy="3657600"/>
          </a:xfrm>
          <a:prstGeom prst="roundRect">
            <a:avLst>
              <a:gd name="adj" fmla="val 2000"/>
            </a:avLst>
          </a:prstGeom>
          <a:solidFill>
            <a:srgbClr val="EAF2F1"/>
          </a:solidFill>
          <a:ln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6565392" y="1947672"/>
            <a:ext cx="47548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150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ALIGNED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565392" y="2377440"/>
            <a:ext cx="475488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spcAft>
                <a:spcPts val="1400"/>
              </a:spcAft>
              <a:buSzPct val="100000"/>
              <a:buChar char="✓"/>
            </a:pPr>
            <a:r>
              <a:rPr lang="en-US" sz="14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Better outcomes for students</a:t>
            </a:r>
            <a:endParaRPr lang="en-US" sz="1450" dirty="0"/>
          </a:p>
          <a:p>
            <a:pPr marL="342900" indent="-342900">
              <a:spcAft>
                <a:spcPts val="1400"/>
              </a:spcAft>
              <a:buSzPct val="100000"/>
              <a:buChar char="✓"/>
            </a:pPr>
            <a:r>
              <a:rPr lang="en-US" sz="14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Greater counselor influence</a:t>
            </a:r>
            <a:endParaRPr lang="en-US" sz="1450" dirty="0"/>
          </a:p>
          <a:p>
            <a:pPr marL="342900" indent="-342900">
              <a:spcAft>
                <a:spcPts val="1400"/>
              </a:spcAft>
              <a:buSzPct val="100000"/>
              <a:buChar char="✓"/>
            </a:pPr>
            <a:r>
              <a:rPr lang="en-US" sz="14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More effective implementation of comprehensive school counseling programs</a:t>
            </a:r>
          </a:p>
          <a:p>
            <a:pPr marL="342900" indent="-342900">
              <a:spcAft>
                <a:spcPts val="1400"/>
              </a:spcAft>
              <a:buSzPct val="100000"/>
              <a:buChar char="✓"/>
            </a:pPr>
            <a:r>
              <a:rPr lang="en-US" sz="1450" dirty="0">
                <a:solidFill>
                  <a:srgbClr val="163F40"/>
                </a:solidFill>
                <a:latin typeface="Calibri" pitchFamily="34" charset="0"/>
                <a:cs typeface="Calibri" pitchFamily="34" charset="-120"/>
              </a:rPr>
              <a:t>Higher counselor satisfaction</a:t>
            </a:r>
          </a:p>
          <a:p>
            <a:pPr marL="342900" indent="-342900">
              <a:spcAft>
                <a:spcPts val="1400"/>
              </a:spcAft>
              <a:buSzPct val="100000"/>
              <a:buChar char="✓"/>
            </a:pPr>
            <a:r>
              <a:rPr lang="en-US" sz="1450" dirty="0">
                <a:solidFill>
                  <a:srgbClr val="163F40"/>
                </a:solidFill>
                <a:latin typeface="Calibri" pitchFamily="34" charset="0"/>
                <a:cs typeface="Calibri" pitchFamily="34" charset="-120"/>
              </a:rPr>
              <a:t>School community grows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15" name="Text 12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CORE FRAMEWORK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10058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7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Four Pillars of Strong Administrator Relationships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MIN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87452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822960" y="2194560"/>
            <a:ext cx="548640" cy="54864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icons/handshak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20" y="2331720"/>
            <a:ext cx="274320" cy="27432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508760" y="2093976"/>
            <a:ext cx="4069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1</a:t>
            </a:r>
            <a:endParaRPr lang="en-US" sz="1100" dirty="0"/>
          </a:p>
        </p:txBody>
      </p:sp>
      <p:sp>
        <p:nvSpPr>
          <p:cNvPr id="11" name="Text 7"/>
          <p:cNvSpPr/>
          <p:nvPr/>
        </p:nvSpPr>
        <p:spPr>
          <a:xfrm>
            <a:off x="1508760" y="233172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Shared Purpose</a:t>
            </a:r>
            <a:endParaRPr lang="en-US" sz="1800" dirty="0"/>
          </a:p>
        </p:txBody>
      </p:sp>
      <p:sp>
        <p:nvSpPr>
          <p:cNvPr id="12" name="Text 8"/>
          <p:cNvSpPr/>
          <p:nvPr/>
        </p:nvSpPr>
        <p:spPr>
          <a:xfrm>
            <a:off x="1508760" y="271576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We’re solving the same school problems together.</a:t>
            </a:r>
            <a:endParaRPr lang="en-US" sz="1250" dirty="0"/>
          </a:p>
        </p:txBody>
      </p:sp>
      <p:sp>
        <p:nvSpPr>
          <p:cNvPr id="13" name="Shape 9"/>
          <p:cNvSpPr/>
          <p:nvPr/>
        </p:nvSpPr>
        <p:spPr>
          <a:xfrm>
            <a:off x="6080760" y="187452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0"/>
          <p:cNvSpPr/>
          <p:nvPr/>
        </p:nvSpPr>
        <p:spPr>
          <a:xfrm>
            <a:off x="6355080" y="2194560"/>
            <a:ext cx="548640" cy="54864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5" name="Image 2" descr="icons/shield_te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2240" y="2331720"/>
            <a:ext cx="274320" cy="27432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040880" y="2093976"/>
            <a:ext cx="4069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2</a:t>
            </a:r>
            <a:endParaRPr lang="en-US" sz="1100" dirty="0"/>
          </a:p>
        </p:txBody>
      </p:sp>
      <p:sp>
        <p:nvSpPr>
          <p:cNvPr id="17" name="Text 12"/>
          <p:cNvSpPr/>
          <p:nvPr/>
        </p:nvSpPr>
        <p:spPr>
          <a:xfrm>
            <a:off x="7040880" y="233172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Trust</a:t>
            </a:r>
            <a:endParaRPr lang="en-US" sz="1800" dirty="0"/>
          </a:p>
        </p:txBody>
      </p:sp>
      <p:sp>
        <p:nvSpPr>
          <p:cNvPr id="18" name="Text 13"/>
          <p:cNvSpPr/>
          <p:nvPr/>
        </p:nvSpPr>
        <p:spPr>
          <a:xfrm>
            <a:off x="7040880" y="271576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through follow-through, confidentiality, and reliability.</a:t>
            </a:r>
            <a:endParaRPr lang="en-US" sz="1250" dirty="0"/>
          </a:p>
        </p:txBody>
      </p:sp>
      <p:sp>
        <p:nvSpPr>
          <p:cNvPr id="19" name="Shape 14"/>
          <p:cNvSpPr/>
          <p:nvPr/>
        </p:nvSpPr>
        <p:spPr>
          <a:xfrm>
            <a:off x="548640" y="384048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5"/>
          <p:cNvSpPr/>
          <p:nvPr/>
        </p:nvSpPr>
        <p:spPr>
          <a:xfrm>
            <a:off x="822960" y="4160520"/>
            <a:ext cx="548640" cy="54864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3" descr="icons/comment_tea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120" y="4297680"/>
            <a:ext cx="274320" cy="274320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508760" y="4059936"/>
            <a:ext cx="4069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3</a:t>
            </a:r>
            <a:endParaRPr lang="en-US" sz="1100" dirty="0"/>
          </a:p>
        </p:txBody>
      </p:sp>
      <p:sp>
        <p:nvSpPr>
          <p:cNvPr id="23" name="Text 17"/>
          <p:cNvSpPr/>
          <p:nvPr/>
        </p:nvSpPr>
        <p:spPr>
          <a:xfrm>
            <a:off x="1508760" y="429768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Communication</a:t>
            </a:r>
            <a:endParaRPr lang="en-US" sz="1800" dirty="0"/>
          </a:p>
        </p:txBody>
      </p:sp>
      <p:sp>
        <p:nvSpPr>
          <p:cNvPr id="24" name="Text 18"/>
          <p:cNvSpPr/>
          <p:nvPr/>
        </p:nvSpPr>
        <p:spPr>
          <a:xfrm>
            <a:off x="1508760" y="468172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Better, not more — structured and solution-focused.</a:t>
            </a:r>
            <a:endParaRPr lang="en-US" sz="1250" dirty="0"/>
          </a:p>
        </p:txBody>
      </p:sp>
      <p:sp>
        <p:nvSpPr>
          <p:cNvPr id="25" name="Shape 19"/>
          <p:cNvSpPr/>
          <p:nvPr/>
        </p:nvSpPr>
        <p:spPr>
          <a:xfrm>
            <a:off x="6080760" y="384048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Shape 20"/>
          <p:cNvSpPr/>
          <p:nvPr/>
        </p:nvSpPr>
        <p:spPr>
          <a:xfrm>
            <a:off x="6355080" y="4160520"/>
            <a:ext cx="548640" cy="548640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7" name="Image 4" descr="icons/chartline_tea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2240" y="4297680"/>
            <a:ext cx="274320" cy="274320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040880" y="4059936"/>
            <a:ext cx="40690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4</a:t>
            </a:r>
            <a:endParaRPr lang="en-US" sz="1100" dirty="0"/>
          </a:p>
        </p:txBody>
      </p:sp>
      <p:sp>
        <p:nvSpPr>
          <p:cNvPr id="29" name="Text 22"/>
          <p:cNvSpPr/>
          <p:nvPr/>
        </p:nvSpPr>
        <p:spPr>
          <a:xfrm>
            <a:off x="7040880" y="4297680"/>
            <a:ext cx="4069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Demonstrate Impact</a:t>
            </a:r>
            <a:endParaRPr lang="en-US" sz="1800" dirty="0"/>
          </a:p>
        </p:txBody>
      </p:sp>
      <p:sp>
        <p:nvSpPr>
          <p:cNvPr id="30" name="Text 23"/>
          <p:cNvSpPr/>
          <p:nvPr/>
        </p:nvSpPr>
        <p:spPr>
          <a:xfrm>
            <a:off x="7040880" y="4681728"/>
            <a:ext cx="40690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Connect your work to what administrators already track.</a:t>
            </a:r>
            <a:endParaRPr lang="en-US" sz="1250" dirty="0"/>
          </a:p>
        </p:txBody>
      </p:sp>
      <p:sp>
        <p:nvSpPr>
          <p:cNvPr id="31" name="Text 24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32" name="Text 25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502920" cy="502920"/>
          </a:xfrm>
          <a:prstGeom prst="ellipse">
            <a:avLst/>
          </a:prstGeom>
          <a:solidFill>
            <a:srgbClr val="1F5C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1234440" y="47548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1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234440" y="73152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Shared Purpose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48640" y="169164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FFFFFF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394960" cy="141732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D7DE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822960" y="1892808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INSTEAD OF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822960" y="2221992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i="1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 want to run my counseling program the ‘right’ way.”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6245352" y="1691640"/>
            <a:ext cx="5394960" cy="1417320"/>
          </a:xfrm>
          <a:prstGeom prst="roundRect">
            <a:avLst>
              <a:gd name="adj" fmla="val 5161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6519672" y="1892808"/>
            <a:ext cx="4846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THINK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6519672" y="2221992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i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“We’re working together to solve the same problems.”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48640" y="3474720"/>
            <a:ext cx="11091672" cy="1737360"/>
          </a:xfrm>
          <a:prstGeom prst="roundRect">
            <a:avLst>
              <a:gd name="adj" fmla="val 4211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868680" y="3703320"/>
            <a:ext cx="10058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ACTIVITY — COMPLETE THE SENTENCE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868680" y="4096512"/>
            <a:ext cx="10424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My administrator cares most about ___________________________________________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68680" y="4617720"/>
            <a:ext cx="10424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My counseling program helps by _____________________________________________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48640" y="5349240"/>
            <a:ext cx="1109167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Inspired by the College Board toolkit’s shared purpose and vision exercises.</a:t>
            </a:r>
            <a:endParaRPr lang="en-US" sz="1150" dirty="0"/>
          </a:p>
        </p:txBody>
      </p:sp>
      <p:sp>
        <p:nvSpPr>
          <p:cNvPr id="18" name="Text 16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 – AB 2026S</a:t>
            </a:r>
            <a:endParaRPr lang="en-US" sz="900" dirty="0"/>
          </a:p>
        </p:txBody>
      </p:sp>
      <p:sp>
        <p:nvSpPr>
          <p:cNvPr id="19" name="Text 17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502920" cy="502920"/>
          </a:xfrm>
          <a:prstGeom prst="ellipse">
            <a:avLst/>
          </a:prstGeom>
          <a:solidFill>
            <a:srgbClr val="1F5C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1234440" y="47548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2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234440" y="73152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Trust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548640" y="1298448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builds trust? Sticky notes at tables — add yours to the chart paper.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548640" y="1920240"/>
            <a:ext cx="3520440" cy="822960"/>
          </a:xfrm>
          <a:prstGeom prst="roundRect">
            <a:avLst>
              <a:gd name="adj" fmla="val 7778"/>
            </a:avLst>
          </a:prstGeom>
          <a:solidFill>
            <a:srgbClr val="EAF2F1"/>
          </a:solidFill>
          <a:ln/>
          <a:effectLst>
            <a:outerShdw blurRad="63500" dist="1905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548640" y="1920240"/>
            <a:ext cx="3520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Follow through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325112" y="1920240"/>
            <a:ext cx="3520440" cy="822960"/>
          </a:xfrm>
          <a:prstGeom prst="roundRect">
            <a:avLst>
              <a:gd name="adj" fmla="val 7778"/>
            </a:avLst>
          </a:prstGeom>
          <a:solidFill>
            <a:srgbClr val="EAF2F1"/>
          </a:solidFill>
          <a:ln/>
          <a:effectLst>
            <a:outerShdw blurRad="63500" dist="1905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4325112" y="1920240"/>
            <a:ext cx="3520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Confidentiality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101584" y="1920240"/>
            <a:ext cx="3520440" cy="822960"/>
          </a:xfrm>
          <a:prstGeom prst="roundRect">
            <a:avLst>
              <a:gd name="adj" fmla="val 7778"/>
            </a:avLst>
          </a:prstGeom>
          <a:solidFill>
            <a:srgbClr val="EAF2F1"/>
          </a:solidFill>
          <a:ln/>
          <a:effectLst>
            <a:outerShdw blurRad="63500" dist="1905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8101584" y="1920240"/>
            <a:ext cx="3520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Reliability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48640" y="2999232"/>
            <a:ext cx="3520440" cy="822960"/>
          </a:xfrm>
          <a:prstGeom prst="roundRect">
            <a:avLst>
              <a:gd name="adj" fmla="val 7778"/>
            </a:avLst>
          </a:prstGeom>
          <a:solidFill>
            <a:srgbClr val="EAF2F1"/>
          </a:solidFill>
          <a:ln/>
          <a:effectLst>
            <a:outerShdw blurRad="63500" dist="1905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/>
          <p:nvPr/>
        </p:nvSpPr>
        <p:spPr>
          <a:xfrm>
            <a:off x="548640" y="2999232"/>
            <a:ext cx="3520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Competence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4325112" y="2999232"/>
            <a:ext cx="3520440" cy="822960"/>
          </a:xfrm>
          <a:prstGeom prst="roundRect">
            <a:avLst>
              <a:gd name="adj" fmla="val 7778"/>
            </a:avLst>
          </a:prstGeom>
          <a:solidFill>
            <a:srgbClr val="EAF2F1"/>
          </a:solidFill>
          <a:ln/>
          <a:effectLst>
            <a:outerShdw blurRad="63500" dist="1905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4325112" y="2999232"/>
            <a:ext cx="3520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Positivity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8101584" y="2999232"/>
            <a:ext cx="3520440" cy="822960"/>
          </a:xfrm>
          <a:prstGeom prst="roundRect">
            <a:avLst>
              <a:gd name="adj" fmla="val 7778"/>
            </a:avLst>
          </a:prstGeom>
          <a:solidFill>
            <a:srgbClr val="EAF2F1"/>
          </a:solidFill>
          <a:ln/>
          <a:effectLst>
            <a:outerShdw blurRad="63500" dist="1905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8101584" y="2999232"/>
            <a:ext cx="35204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Solutions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548640" y="4215384"/>
            <a:ext cx="11091672" cy="1005840"/>
          </a:xfrm>
          <a:prstGeom prst="roundRect">
            <a:avLst>
              <a:gd name="adj" fmla="val 7273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0" name="Image 0" descr="icons/shield_gol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960" y="4526280"/>
            <a:ext cx="384048" cy="384048"/>
          </a:xfrm>
          <a:prstGeom prst="rect">
            <a:avLst/>
          </a:prstGeom>
        </p:spPr>
      </p:pic>
      <p:sp>
        <p:nvSpPr>
          <p:cNvPr id="21" name="Text 18"/>
          <p:cNvSpPr/>
          <p:nvPr/>
        </p:nvSpPr>
        <p:spPr>
          <a:xfrm>
            <a:off x="1417320" y="4215384"/>
            <a:ext cx="98755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“Trust Bank Account”: every kept commitment is a deposit; every broken one is a withdrawal.</a:t>
            </a:r>
            <a:endParaRPr lang="en-US" sz="1500" dirty="0"/>
          </a:p>
        </p:txBody>
      </p:sp>
      <p:sp>
        <p:nvSpPr>
          <p:cNvPr id="22" name="Text 19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3" name="Text 20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502920" cy="502920"/>
          </a:xfrm>
          <a:prstGeom prst="ellipse">
            <a:avLst/>
          </a:prstGeom>
          <a:solidFill>
            <a:srgbClr val="1F5C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1234440" y="47548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3 – HANDOUT 2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234440" y="73152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Communication</a:t>
            </a:r>
            <a:endParaRPr lang="en-US" sz="3000" dirty="0"/>
          </a:p>
        </p:txBody>
      </p:sp>
      <p:sp>
        <p:nvSpPr>
          <p:cNvPr id="6" name="Shape 4"/>
          <p:cNvSpPr/>
          <p:nvPr/>
        </p:nvSpPr>
        <p:spPr>
          <a:xfrm>
            <a:off x="548640" y="1645920"/>
            <a:ext cx="11091672" cy="822960"/>
          </a:xfrm>
          <a:prstGeom prst="roundRect">
            <a:avLst>
              <a:gd name="adj" fmla="val 8889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14400" y="1645920"/>
            <a:ext cx="103327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i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Administrators don’t need </a:t>
            </a:r>
            <a:r>
              <a:rPr lang="en-US" sz="1900" b="1" i="1" dirty="0">
                <a:solidFill>
                  <a:srgbClr val="C5762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MORE</a:t>
            </a:r>
            <a:r>
              <a:rPr lang="en-US" sz="1900" i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communication. They need </a:t>
            </a:r>
            <a:r>
              <a:rPr lang="en-US" sz="1900" b="1" i="1" dirty="0">
                <a:solidFill>
                  <a:srgbClr val="C5762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BETTER</a:t>
            </a:r>
            <a:r>
              <a:rPr lang="en-US" sz="1900" i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 communication.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548640" y="2697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RECURRING MEETING STRUCTURE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48640" y="3035808"/>
            <a:ext cx="2606040" cy="960120"/>
          </a:xfrm>
          <a:prstGeom prst="roundRect">
            <a:avLst>
              <a:gd name="adj" fmla="val 7619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0" name="Image 0" descr="icons/checksquare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356" y="3182112"/>
            <a:ext cx="292608" cy="292608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548640" y="3529584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Accomplishments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3319272" y="3035808"/>
            <a:ext cx="2606040" cy="960120"/>
          </a:xfrm>
          <a:prstGeom prst="roundRect">
            <a:avLst>
              <a:gd name="adj" fmla="val 7619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3" name="Image 1" descr="icons/rout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5988" y="3182112"/>
            <a:ext cx="292608" cy="292608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3319272" y="3529584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Opportunities</a:t>
            </a:r>
            <a:endParaRPr lang="en-US" sz="1350" dirty="0"/>
          </a:p>
        </p:txBody>
      </p:sp>
      <p:sp>
        <p:nvSpPr>
          <p:cNvPr id="15" name="Shape 11"/>
          <p:cNvSpPr/>
          <p:nvPr/>
        </p:nvSpPr>
        <p:spPr>
          <a:xfrm>
            <a:off x="6089904" y="3035808"/>
            <a:ext cx="2606040" cy="960120"/>
          </a:xfrm>
          <a:prstGeom prst="roundRect">
            <a:avLst>
              <a:gd name="adj" fmla="val 7619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6" name="Image 2" descr="icons/warning_te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6620" y="3182112"/>
            <a:ext cx="292608" cy="292608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089904" y="3529584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Challenges</a:t>
            </a:r>
            <a:endParaRPr lang="en-US" sz="1350" dirty="0"/>
          </a:p>
        </p:txBody>
      </p:sp>
      <p:sp>
        <p:nvSpPr>
          <p:cNvPr id="18" name="Shape 13"/>
          <p:cNvSpPr/>
          <p:nvPr/>
        </p:nvSpPr>
        <p:spPr>
          <a:xfrm>
            <a:off x="8860536" y="3035808"/>
            <a:ext cx="2606040" cy="960120"/>
          </a:xfrm>
          <a:prstGeom prst="roundRect">
            <a:avLst>
              <a:gd name="adj" fmla="val 7619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19" name="Image 3" descr="icons/fire_tea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17252" y="3182112"/>
            <a:ext cx="292608" cy="292608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8860536" y="3529584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Fires</a:t>
            </a:r>
            <a:endParaRPr lang="en-US" sz="1350" dirty="0"/>
          </a:p>
        </p:txBody>
      </p:sp>
      <p:sp>
        <p:nvSpPr>
          <p:cNvPr id="21" name="Shape 15"/>
          <p:cNvSpPr/>
          <p:nvPr/>
        </p:nvSpPr>
        <p:spPr>
          <a:xfrm>
            <a:off x="548640" y="4361688"/>
            <a:ext cx="11091672" cy="1325880"/>
          </a:xfrm>
          <a:prstGeom prst="roundRect">
            <a:avLst>
              <a:gd name="adj" fmla="val 5517"/>
            </a:avLst>
          </a:prstGeom>
          <a:solidFill>
            <a:srgbClr val="FFFFFF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Shape 16"/>
          <p:cNvSpPr/>
          <p:nvPr/>
        </p:nvSpPr>
        <p:spPr>
          <a:xfrm>
            <a:off x="548640" y="4361688"/>
            <a:ext cx="11091672" cy="1325880"/>
          </a:xfrm>
          <a:prstGeom prst="rect">
            <a:avLst/>
          </a:prstGeom>
          <a:solidFill>
            <a:srgbClr val="FFFFFF">
              <a:alpha val="0"/>
            </a:srgbClr>
          </a:solidFill>
          <a:ln w="12700">
            <a:solidFill>
              <a:srgbClr val="D7DEDD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3" name="Text 17"/>
          <p:cNvSpPr/>
          <p:nvPr/>
        </p:nvSpPr>
        <p:spPr>
          <a:xfrm>
            <a:off x="868680" y="4526280"/>
            <a:ext cx="10424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spcAft>
                <a:spcPts val="800"/>
              </a:spcAft>
              <a:buNone/>
            </a:pPr>
            <a:r>
              <a:rPr lang="en-US" sz="1500" b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Instead of: </a:t>
            </a:r>
            <a:r>
              <a:rPr lang="en-US" sz="1500" i="1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 have a problem.”</a:t>
            </a:r>
            <a:endParaRPr lang="en-US" sz="1500" dirty="0"/>
          </a:p>
          <a:p>
            <a:pPr marL="0" indent="0">
              <a:spcAft>
                <a:spcPts val="800"/>
              </a:spcAft>
              <a:buNone/>
            </a:pPr>
            <a:r>
              <a:rPr lang="en-US" sz="1500" b="1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Try: </a:t>
            </a:r>
            <a:r>
              <a:rPr lang="en-US" sz="1500" b="1" i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“Here’s the issue. Here’s what I’ve tried. Here are two possible solutions. Here’s what I need from you.”</a:t>
            </a:r>
            <a:endParaRPr lang="en-US" sz="1500" dirty="0"/>
          </a:p>
        </p:txBody>
      </p:sp>
      <p:sp>
        <p:nvSpPr>
          <p:cNvPr id="24" name="Text 18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5" name="Text 19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502920" cy="502920"/>
          </a:xfrm>
          <a:prstGeom prst="ellipse">
            <a:avLst/>
          </a:prstGeom>
          <a:solidFill>
            <a:srgbClr val="1F5C5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1234440" y="475488"/>
            <a:ext cx="3657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PILLAR 4 – HANDOUT 5 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1234440" y="731520"/>
            <a:ext cx="8229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Demonstrate Impact</a:t>
            </a:r>
            <a:endParaRPr lang="en-US" sz="3000" dirty="0"/>
          </a:p>
        </p:txBody>
      </p:sp>
      <p:sp>
        <p:nvSpPr>
          <p:cNvPr id="6" name="Text 4"/>
          <p:cNvSpPr/>
          <p:nvPr/>
        </p:nvSpPr>
        <p:spPr>
          <a:xfrm>
            <a:off x="548640" y="1298448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Administrators think in terms of:</a:t>
            </a:r>
            <a:endParaRPr lang="en-US" sz="1400" dirty="0"/>
          </a:p>
        </p:txBody>
      </p:sp>
      <p:sp>
        <p:nvSpPr>
          <p:cNvPr id="7" name="Shape 5"/>
          <p:cNvSpPr/>
          <p:nvPr/>
        </p:nvSpPr>
        <p:spPr>
          <a:xfrm>
            <a:off x="548640" y="1965960"/>
            <a:ext cx="2057400" cy="1554480"/>
          </a:xfrm>
          <a:prstGeom prst="roundRect">
            <a:avLst>
              <a:gd name="adj" fmla="val 4706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Shape 6"/>
          <p:cNvSpPr/>
          <p:nvPr/>
        </p:nvSpPr>
        <p:spPr>
          <a:xfrm>
            <a:off x="1284732" y="2221992"/>
            <a:ext cx="585216" cy="585216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0" descr="icons/walking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892" y="2359152"/>
            <a:ext cx="310896" cy="310896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640080" y="2926080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Attendance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2807208" y="1965960"/>
            <a:ext cx="2057400" cy="1554480"/>
          </a:xfrm>
          <a:prstGeom prst="roundRect">
            <a:avLst>
              <a:gd name="adj" fmla="val 4706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2" name="Shape 9"/>
          <p:cNvSpPr/>
          <p:nvPr/>
        </p:nvSpPr>
        <p:spPr>
          <a:xfrm>
            <a:off x="3543300" y="2221992"/>
            <a:ext cx="585216" cy="585216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3" name="Image 1" descr="icons/balanc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0460" y="2359152"/>
            <a:ext cx="310896" cy="310896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2898648" y="2926080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Discipline</a:t>
            </a:r>
            <a:endParaRPr lang="en-US" sz="1300" dirty="0"/>
          </a:p>
        </p:txBody>
      </p:sp>
      <p:sp>
        <p:nvSpPr>
          <p:cNvPr id="15" name="Shape 11"/>
          <p:cNvSpPr/>
          <p:nvPr/>
        </p:nvSpPr>
        <p:spPr>
          <a:xfrm>
            <a:off x="5065776" y="1965960"/>
            <a:ext cx="2057400" cy="1554480"/>
          </a:xfrm>
          <a:prstGeom prst="roundRect">
            <a:avLst>
              <a:gd name="adj" fmla="val 4706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6" name="Shape 12"/>
          <p:cNvSpPr/>
          <p:nvPr/>
        </p:nvSpPr>
        <p:spPr>
          <a:xfrm>
            <a:off x="5801868" y="2221992"/>
            <a:ext cx="585216" cy="585216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7" name="Image 2" descr="icons/grad_teal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9028" y="2359152"/>
            <a:ext cx="310896" cy="310896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5157216" y="2926080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Achievement</a:t>
            </a:r>
            <a:endParaRPr lang="en-US" sz="1300" dirty="0"/>
          </a:p>
        </p:txBody>
      </p:sp>
      <p:sp>
        <p:nvSpPr>
          <p:cNvPr id="19" name="Shape 14"/>
          <p:cNvSpPr/>
          <p:nvPr/>
        </p:nvSpPr>
        <p:spPr>
          <a:xfrm>
            <a:off x="7324344" y="1965960"/>
            <a:ext cx="2057400" cy="1554480"/>
          </a:xfrm>
          <a:prstGeom prst="roundRect">
            <a:avLst>
              <a:gd name="adj" fmla="val 4706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5"/>
          <p:cNvSpPr/>
          <p:nvPr/>
        </p:nvSpPr>
        <p:spPr>
          <a:xfrm>
            <a:off x="8060436" y="2221992"/>
            <a:ext cx="585216" cy="585216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1" name="Image 3" descr="icons/list_tea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7596" y="2359152"/>
            <a:ext cx="310896" cy="310896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7415784" y="2926080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School Improvement Plan</a:t>
            </a:r>
            <a:endParaRPr lang="en-US" sz="1300" dirty="0"/>
          </a:p>
        </p:txBody>
      </p:sp>
      <p:sp>
        <p:nvSpPr>
          <p:cNvPr id="23" name="Shape 17"/>
          <p:cNvSpPr/>
          <p:nvPr/>
        </p:nvSpPr>
        <p:spPr>
          <a:xfrm>
            <a:off x="9582912" y="1965960"/>
            <a:ext cx="2057400" cy="1554480"/>
          </a:xfrm>
          <a:prstGeom prst="roundRect">
            <a:avLst>
              <a:gd name="adj" fmla="val 4706"/>
            </a:avLst>
          </a:prstGeom>
          <a:solidFill>
            <a:srgbClr val="EAF2F1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18"/>
          <p:cNvSpPr/>
          <p:nvPr/>
        </p:nvSpPr>
        <p:spPr>
          <a:xfrm>
            <a:off x="10319004" y="2221992"/>
            <a:ext cx="585216" cy="585216"/>
          </a:xfrm>
          <a:prstGeom prst="ellipse">
            <a:avLst/>
          </a:prstGeom>
          <a:solidFill>
            <a:srgbClr val="FFFFFF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5" name="Image 4" descr="icons/chartpie_teal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56164" y="2359152"/>
            <a:ext cx="310896" cy="310896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674352" y="2926080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300" dirty="0"/>
          </a:p>
        </p:txBody>
      </p:sp>
      <p:sp>
        <p:nvSpPr>
          <p:cNvPr id="27" name="Text 20"/>
          <p:cNvSpPr/>
          <p:nvPr/>
        </p:nvSpPr>
        <p:spPr>
          <a:xfrm>
            <a:off x="551383" y="44805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00" b="1" i="1" dirty="0">
                <a:solidFill>
                  <a:srgbClr val="C5762A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Counselors should connect every initiative to one of these priorities.</a:t>
            </a:r>
            <a:endParaRPr lang="en-US" sz="1700" dirty="0"/>
          </a:p>
        </p:txBody>
      </p:sp>
      <p:sp>
        <p:nvSpPr>
          <p:cNvPr id="28" name="Text 21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9" name="Text 22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INTERACTIVE ACTIVITY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Relationship Reflection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 MIN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48640" y="146304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Rate yourself 1–5. I…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1965960"/>
            <a:ext cx="5394960" cy="56692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2130552"/>
            <a:ext cx="237744" cy="23774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097280" y="1965960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Meet regularly with my administrator</a:t>
            </a:r>
            <a:endParaRPr lang="en-US" sz="1350" dirty="0"/>
          </a:p>
        </p:txBody>
      </p:sp>
      <p:pic>
        <p:nvPicPr>
          <p:cNvPr id="11" name="Image 2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2697480"/>
            <a:ext cx="237744" cy="237744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97280" y="2532888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gaps in student outcome data and share my findings</a:t>
            </a:r>
            <a:endParaRPr lang="en-US" sz="1350" dirty="0"/>
          </a:p>
        </p:txBody>
      </p:sp>
      <p:sp>
        <p:nvSpPr>
          <p:cNvPr id="13" name="Shape 8"/>
          <p:cNvSpPr/>
          <p:nvPr/>
        </p:nvSpPr>
        <p:spPr>
          <a:xfrm>
            <a:off x="548640" y="3099816"/>
            <a:ext cx="5394960" cy="56692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3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3264408"/>
            <a:ext cx="237744" cy="237744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97280" y="3099816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 my administrator’s goals</a:t>
            </a:r>
            <a:endParaRPr lang="en-US" sz="1350" dirty="0"/>
          </a:p>
        </p:txBody>
      </p:sp>
      <p:pic>
        <p:nvPicPr>
          <p:cNvPr id="16" name="Image 4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3831336"/>
            <a:ext cx="237744" cy="237744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097280" y="3666744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Bring solutions instead of problems</a:t>
            </a:r>
            <a:endParaRPr lang="en-US" sz="1350" dirty="0"/>
          </a:p>
        </p:txBody>
      </p:sp>
      <p:sp>
        <p:nvSpPr>
          <p:cNvPr id="18" name="Shape 11"/>
          <p:cNvSpPr/>
          <p:nvPr/>
        </p:nvSpPr>
        <p:spPr>
          <a:xfrm>
            <a:off x="6245352" y="1965960"/>
            <a:ext cx="5394960" cy="56692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5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2130552"/>
            <a:ext cx="237744" cy="237744"/>
          </a:xfrm>
          <a:prstGeom prst="rect">
            <a:avLst/>
          </a:prstGeom>
        </p:spPr>
      </p:pic>
      <p:sp>
        <p:nvSpPr>
          <p:cNvPr id="20" name="Text 12"/>
          <p:cNvSpPr/>
          <p:nvPr/>
        </p:nvSpPr>
        <p:spPr>
          <a:xfrm>
            <a:off x="6793992" y="1965960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Celebrate successes</a:t>
            </a:r>
            <a:endParaRPr lang="en-US" sz="1350" dirty="0"/>
          </a:p>
        </p:txBody>
      </p:sp>
      <p:pic>
        <p:nvPicPr>
          <p:cNvPr id="21" name="Image 6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2697480"/>
            <a:ext cx="237744" cy="237744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6793992" y="2532888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Advocate professionally</a:t>
            </a:r>
            <a:endParaRPr lang="en-US" sz="1350" dirty="0"/>
          </a:p>
        </p:txBody>
      </p:sp>
      <p:sp>
        <p:nvSpPr>
          <p:cNvPr id="23" name="Shape 14"/>
          <p:cNvSpPr/>
          <p:nvPr/>
        </p:nvSpPr>
        <p:spPr>
          <a:xfrm>
            <a:off x="6245352" y="3099816"/>
            <a:ext cx="5394960" cy="56692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7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3264408"/>
            <a:ext cx="237744" cy="237744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6793992" y="3099816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for feedback</a:t>
            </a:r>
            <a:endParaRPr lang="en-US" sz="1350" dirty="0"/>
          </a:p>
        </p:txBody>
      </p:sp>
      <p:pic>
        <p:nvPicPr>
          <p:cNvPr id="26" name="Image 8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3831336"/>
            <a:ext cx="237744" cy="237744"/>
          </a:xfrm>
          <a:prstGeom prst="rect">
            <a:avLst/>
          </a:prstGeom>
        </p:spPr>
      </p:pic>
      <p:sp>
        <p:nvSpPr>
          <p:cNvPr id="27" name="Text 16"/>
          <p:cNvSpPr/>
          <p:nvPr/>
        </p:nvSpPr>
        <p:spPr>
          <a:xfrm>
            <a:off x="6793992" y="3666744"/>
            <a:ext cx="466344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Clarify expectations</a:t>
            </a:r>
            <a:endParaRPr lang="en-US" sz="1350" dirty="0"/>
          </a:p>
        </p:txBody>
      </p:sp>
      <p:sp>
        <p:nvSpPr>
          <p:cNvPr id="28" name="Shape 17"/>
          <p:cNvSpPr/>
          <p:nvPr/>
        </p:nvSpPr>
        <p:spPr>
          <a:xfrm>
            <a:off x="548640" y="4507992"/>
            <a:ext cx="11091672" cy="777240"/>
          </a:xfrm>
          <a:prstGeom prst="roundRect">
            <a:avLst>
              <a:gd name="adj" fmla="val 9412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Text 18"/>
          <p:cNvSpPr/>
          <p:nvPr/>
        </p:nvSpPr>
        <p:spPr>
          <a:xfrm>
            <a:off x="868680" y="4507992"/>
            <a:ext cx="10424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i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 AT TABLES: Which area is your greatest strength? Which needs the most improvement?</a:t>
            </a:r>
            <a:endParaRPr lang="en-US" sz="1350" dirty="0"/>
          </a:p>
        </p:txBody>
      </p:sp>
      <p:sp>
        <p:nvSpPr>
          <p:cNvPr id="30" name="Text 19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31" name="Text 20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STUDY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30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“Counseling Lessons Can Wait”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MIN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600200"/>
            <a:ext cx="11091672" cy="914400"/>
          </a:xfrm>
          <a:prstGeom prst="roundRect">
            <a:avLst>
              <a:gd name="adj" fmla="val 8000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8" name="Image 1" descr="icons/quote_go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" y="1874520"/>
            <a:ext cx="365760" cy="36576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417320" y="1600200"/>
            <a:ext cx="97840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i="1" dirty="0">
                <a:solidFill>
                  <a:srgbClr val="163F4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principal tells you: “I really need you helping with testing. Counseling lessons can wait.”</a:t>
            </a:r>
            <a:endParaRPr lang="en-US" sz="1650" dirty="0"/>
          </a:p>
        </p:txBody>
      </p:sp>
      <p:sp>
        <p:nvSpPr>
          <p:cNvPr id="10" name="Text 6"/>
          <p:cNvSpPr/>
          <p:nvPr/>
        </p:nvSpPr>
        <p:spPr>
          <a:xfrm>
            <a:off x="548640" y="2697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150" dirty="0">
                <a:solidFill>
                  <a:srgbClr val="1F5C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TABLE DISCUSSION</a:t>
            </a:r>
            <a:endParaRPr lang="en-US" sz="1200" dirty="0"/>
          </a:p>
        </p:txBody>
      </p:sp>
      <p:sp>
        <p:nvSpPr>
          <p:cNvPr id="11" name="Shape 7"/>
          <p:cNvSpPr/>
          <p:nvPr/>
        </p:nvSpPr>
        <p:spPr>
          <a:xfrm>
            <a:off x="548640" y="3035808"/>
            <a:ext cx="5394960" cy="777240"/>
          </a:xfrm>
          <a:prstGeom prst="roundRect">
            <a:avLst>
              <a:gd name="adj" fmla="val 8235"/>
            </a:avLst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8"/>
          <p:cNvSpPr/>
          <p:nvPr/>
        </p:nvSpPr>
        <p:spPr>
          <a:xfrm>
            <a:off x="822960" y="3035808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assumptions should you avoid?</a:t>
            </a:r>
            <a:endParaRPr lang="en-US" sz="1350" dirty="0"/>
          </a:p>
        </p:txBody>
      </p:sp>
      <p:sp>
        <p:nvSpPr>
          <p:cNvPr id="13" name="Shape 9"/>
          <p:cNvSpPr/>
          <p:nvPr/>
        </p:nvSpPr>
        <p:spPr>
          <a:xfrm>
            <a:off x="6245352" y="3035808"/>
            <a:ext cx="5394960" cy="777240"/>
          </a:xfrm>
          <a:prstGeom prst="roundRect">
            <a:avLst>
              <a:gd name="adj" fmla="val 8235"/>
            </a:avLst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Text 10"/>
          <p:cNvSpPr/>
          <p:nvPr/>
        </p:nvSpPr>
        <p:spPr>
          <a:xfrm>
            <a:off x="6519672" y="3035808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would you respond professionally?</a:t>
            </a:r>
            <a:endParaRPr lang="en-US" sz="1350" dirty="0"/>
          </a:p>
        </p:txBody>
      </p:sp>
      <p:sp>
        <p:nvSpPr>
          <p:cNvPr id="15" name="Shape 11"/>
          <p:cNvSpPr/>
          <p:nvPr/>
        </p:nvSpPr>
        <p:spPr>
          <a:xfrm>
            <a:off x="548640" y="3977640"/>
            <a:ext cx="5394960" cy="777240"/>
          </a:xfrm>
          <a:prstGeom prst="roundRect">
            <a:avLst>
              <a:gd name="adj" fmla="val 8235"/>
            </a:avLst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2"/>
          <p:cNvSpPr/>
          <p:nvPr/>
        </p:nvSpPr>
        <p:spPr>
          <a:xfrm>
            <a:off x="822960" y="397764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can you advocate for your program while supporting your principal?</a:t>
            </a:r>
            <a:endParaRPr lang="en-US" sz="1350" dirty="0"/>
          </a:p>
        </p:txBody>
      </p:sp>
      <p:sp>
        <p:nvSpPr>
          <p:cNvPr id="17" name="Shape 13"/>
          <p:cNvSpPr/>
          <p:nvPr/>
        </p:nvSpPr>
        <p:spPr>
          <a:xfrm>
            <a:off x="6245352" y="3977640"/>
            <a:ext cx="5394960" cy="777240"/>
          </a:xfrm>
          <a:prstGeom prst="roundRect">
            <a:avLst>
              <a:gd name="adj" fmla="val 8235"/>
            </a:avLst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4"/>
          <p:cNvSpPr/>
          <p:nvPr/>
        </p:nvSpPr>
        <p:spPr>
          <a:xfrm>
            <a:off x="6519672" y="397764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could data strengthen your response?</a:t>
            </a:r>
            <a:endParaRPr lang="en-US" sz="1350" dirty="0"/>
          </a:p>
        </p:txBody>
      </p:sp>
      <p:sp>
        <p:nvSpPr>
          <p:cNvPr id="19" name="Text 15"/>
          <p:cNvSpPr/>
          <p:nvPr/>
        </p:nvSpPr>
        <p:spPr>
          <a:xfrm>
            <a:off x="548640" y="5524223"/>
            <a:ext cx="110916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Debrief — connect to the </a:t>
            </a:r>
            <a:r>
              <a:rPr lang="en-US" sz="125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  <a:hlinkClick r:id="rId5"/>
              </a:rPr>
              <a:t>ASCA Annual Administrator Conference</a:t>
            </a:r>
            <a:r>
              <a:rPr lang="en-US" sz="125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which encourages counselors and principals to establish expectations for time use, priorities, goals, and responsibilities at the start of the year.</a:t>
            </a:r>
            <a:endParaRPr lang="en-US" sz="1250" dirty="0"/>
          </a:p>
        </p:txBody>
      </p:sp>
      <p:sp>
        <p:nvSpPr>
          <p:cNvPr id="20" name="Text 16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1" name="Text 17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ACTION PLANNING – HANDOUT 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30-Day Administrator Challenge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MIN</a:t>
            </a:r>
            <a:endParaRPr lang="en-US" sz="1100" dirty="0"/>
          </a:p>
        </p:txBody>
      </p:sp>
      <p:sp>
        <p:nvSpPr>
          <p:cNvPr id="7" name="Text 4"/>
          <p:cNvSpPr/>
          <p:nvPr/>
        </p:nvSpPr>
        <p:spPr>
          <a:xfrm>
            <a:off x="548640" y="146304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Within the next month I will commit to: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548640" y="1920240"/>
            <a:ext cx="5394960" cy="530352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9" name="Image 1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2075688"/>
            <a:ext cx="219456" cy="219456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078992" y="1920240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Schedule a recurring meeting</a:t>
            </a:r>
            <a:endParaRPr lang="en-US" sz="1350" dirty="0"/>
          </a:p>
        </p:txBody>
      </p:sp>
      <p:pic>
        <p:nvPicPr>
          <p:cNvPr id="11" name="Image 2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2606040"/>
            <a:ext cx="219456" cy="219456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78992" y="2450592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one meaningful data point</a:t>
            </a:r>
            <a:endParaRPr lang="en-US" sz="1350" dirty="0"/>
          </a:p>
        </p:txBody>
      </p:sp>
      <p:sp>
        <p:nvSpPr>
          <p:cNvPr id="13" name="Shape 8"/>
          <p:cNvSpPr/>
          <p:nvPr/>
        </p:nvSpPr>
        <p:spPr>
          <a:xfrm>
            <a:off x="548640" y="2980944"/>
            <a:ext cx="5394960" cy="530352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4" name="Image 3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3136392"/>
            <a:ext cx="219456" cy="219456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78992" y="2980944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my principal about their priorities</a:t>
            </a:r>
            <a:endParaRPr lang="en-US" sz="1350" dirty="0"/>
          </a:p>
        </p:txBody>
      </p:sp>
      <p:pic>
        <p:nvPicPr>
          <p:cNvPr id="16" name="Image 4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" y="3666744"/>
            <a:ext cx="219456" cy="219456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078992" y="3511296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Clarify expectations of my role</a:t>
            </a:r>
            <a:endParaRPr lang="en-US" sz="1350" dirty="0"/>
          </a:p>
        </p:txBody>
      </p:sp>
      <p:sp>
        <p:nvSpPr>
          <p:cNvPr id="18" name="Shape 11"/>
          <p:cNvSpPr/>
          <p:nvPr/>
        </p:nvSpPr>
        <p:spPr>
          <a:xfrm>
            <a:off x="6245352" y="1920240"/>
            <a:ext cx="5394960" cy="530352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19" name="Image 5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2075688"/>
            <a:ext cx="219456" cy="219456"/>
          </a:xfrm>
          <a:prstGeom prst="rect">
            <a:avLst/>
          </a:prstGeom>
        </p:spPr>
      </p:pic>
      <p:sp>
        <p:nvSpPr>
          <p:cNvPr id="20" name="Text 12"/>
          <p:cNvSpPr/>
          <p:nvPr/>
        </p:nvSpPr>
        <p:spPr>
          <a:xfrm>
            <a:off x="6775704" y="1920240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Celebrate a success</a:t>
            </a:r>
            <a:endParaRPr lang="en-US" sz="1350" dirty="0"/>
          </a:p>
        </p:txBody>
      </p:sp>
      <p:pic>
        <p:nvPicPr>
          <p:cNvPr id="21" name="Image 6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2606040"/>
            <a:ext cx="219456" cy="219456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6775704" y="2450592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Invite feedback</a:t>
            </a:r>
            <a:endParaRPr lang="en-US" sz="1350" dirty="0"/>
          </a:p>
        </p:txBody>
      </p:sp>
      <p:sp>
        <p:nvSpPr>
          <p:cNvPr id="23" name="Shape 14"/>
          <p:cNvSpPr/>
          <p:nvPr/>
        </p:nvSpPr>
        <p:spPr>
          <a:xfrm>
            <a:off x="6245352" y="2980944"/>
            <a:ext cx="5394960" cy="530352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24" name="Image 7" descr="icons/checksquare_tea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232" y="3136392"/>
            <a:ext cx="219456" cy="219456"/>
          </a:xfrm>
          <a:prstGeom prst="rect">
            <a:avLst/>
          </a:prstGeom>
        </p:spPr>
      </p:pic>
      <p:sp>
        <p:nvSpPr>
          <p:cNvPr id="25" name="Text 15"/>
          <p:cNvSpPr/>
          <p:nvPr/>
        </p:nvSpPr>
        <p:spPr>
          <a:xfrm>
            <a:off x="6775704" y="2980944"/>
            <a:ext cx="468172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1A1A1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Share my Annual Administrator Conference</a:t>
            </a:r>
            <a:endParaRPr lang="en-US" sz="1350" dirty="0"/>
          </a:p>
        </p:txBody>
      </p:sp>
      <p:sp>
        <p:nvSpPr>
          <p:cNvPr id="26" name="Shape 16"/>
          <p:cNvSpPr/>
          <p:nvPr/>
        </p:nvSpPr>
        <p:spPr>
          <a:xfrm>
            <a:off x="548640" y="5033772"/>
            <a:ext cx="11091672" cy="960120"/>
          </a:xfrm>
          <a:prstGeom prst="roundRect">
            <a:avLst>
              <a:gd name="adj" fmla="val 7619"/>
            </a:avLst>
          </a:prstGeom>
          <a:solidFill>
            <a:srgbClr val="FBEDDD"/>
          </a:solidFill>
          <a:ln/>
          <a:effectLst>
            <a:outerShdw blurRad="88900" dist="254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7" name="Text 17"/>
          <p:cNvSpPr/>
          <p:nvPr/>
        </p:nvSpPr>
        <p:spPr>
          <a:xfrm>
            <a:off x="950976" y="5029201"/>
            <a:ext cx="10424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i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the ASCA Annual Administrator Conference document as a relationship-building conversation guide, not a compliance form.</a:t>
            </a:r>
            <a:endParaRPr lang="en-US" sz="1450" dirty="0"/>
          </a:p>
        </p:txBody>
      </p:sp>
      <p:sp>
        <p:nvSpPr>
          <p:cNvPr id="28" name="Text 18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9" name="Text 19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200" dirty="0">
                <a:solidFill>
                  <a:srgbClr val="C576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MONDAY MORNING STRATEGIES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68096"/>
            <a:ext cx="87782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800" b="1" dirty="0">
                <a:solidFill>
                  <a:srgbClr val="1F5C5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 Ways to Build Influence This Week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10088575" y="475488"/>
            <a:ext cx="1554480" cy="384048"/>
          </a:xfrm>
          <a:prstGeom prst="roundRect">
            <a:avLst>
              <a:gd name="adj" fmla="val 50000"/>
            </a:avLst>
          </a:prstGeom>
          <a:solidFill>
            <a:srgbClr val="FBEDDD"/>
          </a:solidFill>
          <a:ln/>
        </p:spPr>
        <p:txBody>
          <a:bodyPr/>
          <a:lstStyle/>
          <a:p>
            <a:endParaRPr lang="en-US"/>
          </a:p>
        </p:txBody>
      </p:sp>
      <p:pic>
        <p:nvPicPr>
          <p:cNvPr id="5" name="Image 0" descr="icons/clock_tea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7447" y="576072"/>
            <a:ext cx="182880" cy="1828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436047" y="475488"/>
            <a:ext cx="11430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 MIN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548640" y="1783080"/>
            <a:ext cx="11091672" cy="84124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713232" y="1965960"/>
            <a:ext cx="475488" cy="475488"/>
          </a:xfrm>
          <a:prstGeom prst="ellipse">
            <a:avLst/>
          </a:prstGeom>
          <a:solidFill>
            <a:srgbClr val="C576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713232" y="1965960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1371600" y="1856232"/>
            <a:ext cx="996696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5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Schedule recurring meetings</a:t>
            </a:r>
            <a:endParaRPr lang="en-US" sz="155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13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Best: 20 minutes every two weeks. Minimum: once per quarter.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713232" y="2807208"/>
            <a:ext cx="475488" cy="475488"/>
          </a:xfrm>
          <a:prstGeom prst="ellipse">
            <a:avLst/>
          </a:prstGeom>
          <a:solidFill>
            <a:srgbClr val="C576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9"/>
          <p:cNvSpPr/>
          <p:nvPr/>
        </p:nvSpPr>
        <p:spPr>
          <a:xfrm>
            <a:off x="713232" y="2807208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1371600" y="2697480"/>
            <a:ext cx="996696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5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a standing agenda</a:t>
            </a:r>
            <a:endParaRPr lang="en-US" sz="155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13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Wins, data, upcoming events/support needed, challenges, decisions.</a:t>
            </a:r>
            <a:endParaRPr lang="en-US" sz="1550" dirty="0"/>
          </a:p>
        </p:txBody>
      </p:sp>
      <p:sp>
        <p:nvSpPr>
          <p:cNvPr id="14" name="Shape 11"/>
          <p:cNvSpPr/>
          <p:nvPr/>
        </p:nvSpPr>
        <p:spPr>
          <a:xfrm>
            <a:off x="548640" y="3465576"/>
            <a:ext cx="11091672" cy="84124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Shape 12"/>
          <p:cNvSpPr/>
          <p:nvPr/>
        </p:nvSpPr>
        <p:spPr>
          <a:xfrm>
            <a:off x="713232" y="3648456"/>
            <a:ext cx="475488" cy="475488"/>
          </a:xfrm>
          <a:prstGeom prst="ellipse">
            <a:avLst/>
          </a:prstGeom>
          <a:solidFill>
            <a:srgbClr val="C576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/>
          <p:nvPr/>
        </p:nvSpPr>
        <p:spPr>
          <a:xfrm>
            <a:off x="713232" y="364845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7" name="Text 14"/>
          <p:cNvSpPr/>
          <p:nvPr/>
        </p:nvSpPr>
        <p:spPr>
          <a:xfrm>
            <a:off x="1371600" y="3538728"/>
            <a:ext cx="996696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5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 with data</a:t>
            </a:r>
            <a:endParaRPr lang="en-US" sz="155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13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“This month we reduced chronic absenteeism among fifth graders by 18%.”</a:t>
            </a:r>
            <a:endParaRPr lang="en-US" sz="1550" dirty="0"/>
          </a:p>
        </p:txBody>
      </p:sp>
      <p:sp>
        <p:nvSpPr>
          <p:cNvPr id="18" name="Shape 15"/>
          <p:cNvSpPr/>
          <p:nvPr/>
        </p:nvSpPr>
        <p:spPr>
          <a:xfrm>
            <a:off x="713232" y="4489704"/>
            <a:ext cx="475488" cy="475488"/>
          </a:xfrm>
          <a:prstGeom prst="ellipse">
            <a:avLst/>
          </a:prstGeom>
          <a:solidFill>
            <a:srgbClr val="C576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/>
          <p:nvPr/>
        </p:nvSpPr>
        <p:spPr>
          <a:xfrm>
            <a:off x="713232" y="4489704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800" dirty="0"/>
          </a:p>
        </p:txBody>
      </p:sp>
      <p:sp>
        <p:nvSpPr>
          <p:cNvPr id="20" name="Text 17"/>
          <p:cNvSpPr/>
          <p:nvPr/>
        </p:nvSpPr>
        <p:spPr>
          <a:xfrm>
            <a:off x="1371600" y="4379976"/>
            <a:ext cx="996696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5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Understand their pressures</a:t>
            </a:r>
            <a:endParaRPr lang="en-US" sz="155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13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Ask “What’s keeping you awake at night?” Then help solve that.</a:t>
            </a:r>
            <a:endParaRPr lang="en-US" sz="1550" dirty="0"/>
          </a:p>
        </p:txBody>
      </p:sp>
      <p:sp>
        <p:nvSpPr>
          <p:cNvPr id="21" name="Shape 18"/>
          <p:cNvSpPr/>
          <p:nvPr/>
        </p:nvSpPr>
        <p:spPr>
          <a:xfrm>
            <a:off x="548640" y="5148072"/>
            <a:ext cx="11091672" cy="841248"/>
          </a:xfrm>
          <a:prstGeom prst="rect">
            <a:avLst/>
          </a:prstGeom>
          <a:solidFill>
            <a:srgbClr val="EAF2F1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19"/>
          <p:cNvSpPr/>
          <p:nvPr/>
        </p:nvSpPr>
        <p:spPr>
          <a:xfrm>
            <a:off x="713232" y="5330952"/>
            <a:ext cx="475488" cy="475488"/>
          </a:xfrm>
          <a:prstGeom prst="ellipse">
            <a:avLst/>
          </a:prstGeom>
          <a:solidFill>
            <a:srgbClr val="C5762A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/>
          <p:nvPr/>
        </p:nvSpPr>
        <p:spPr>
          <a:xfrm>
            <a:off x="713232" y="5330952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1800" dirty="0"/>
          </a:p>
        </p:txBody>
      </p:sp>
      <p:sp>
        <p:nvSpPr>
          <p:cNvPr id="24" name="Text 21"/>
          <p:cNvSpPr/>
          <p:nvPr/>
        </p:nvSpPr>
        <p:spPr>
          <a:xfrm>
            <a:off x="1371600" y="5221224"/>
            <a:ext cx="9966960" cy="6949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550" b="1" dirty="0">
                <a:solidFill>
                  <a:srgbClr val="163F4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Never surprise my principal</a:t>
            </a:r>
            <a:endParaRPr lang="en-US" sz="155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1300" i="1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Communicate early on parents, crises, staff issues, and student concerns.</a:t>
            </a:r>
            <a:endParaRPr lang="en-US" sz="1550" dirty="0"/>
          </a:p>
        </p:txBody>
      </p:sp>
      <p:sp>
        <p:nvSpPr>
          <p:cNvPr id="25" name="Text 22"/>
          <p:cNvSpPr/>
          <p:nvPr/>
        </p:nvSpPr>
        <p:spPr>
          <a:xfrm>
            <a:off x="548640" y="6473952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900" dirty="0"/>
          </a:p>
        </p:txBody>
      </p:sp>
      <p:sp>
        <p:nvSpPr>
          <p:cNvPr id="26" name="Text 23"/>
          <p:cNvSpPr/>
          <p:nvPr/>
        </p:nvSpPr>
        <p:spPr>
          <a:xfrm>
            <a:off x="10728655" y="6473952"/>
            <a:ext cx="914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56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1F5C5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cons/quote_gol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1528" y="1005840"/>
            <a:ext cx="548640" cy="5486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188720" y="1828800"/>
            <a:ext cx="9814255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500" b="1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Your relationship with your administrator is one of the strongest predictors of your ability to fully implement a comprehensive school counseling program.</a:t>
            </a:r>
            <a:endParaRPr lang="en-US" sz="2500" dirty="0"/>
          </a:p>
        </p:txBody>
      </p:sp>
      <p:sp>
        <p:nvSpPr>
          <p:cNvPr id="4" name="Text 1"/>
          <p:cNvSpPr/>
          <p:nvPr/>
        </p:nvSpPr>
        <p:spPr>
          <a:xfrm>
            <a:off x="1645920" y="3566160"/>
            <a:ext cx="8899855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600" i="1" dirty="0">
                <a:solidFill>
                  <a:srgbClr val="BFE3E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Influence isn’t built through authority - it’s built through trust, communication, shared purpose, and consistently demonstrating how your work advances the school’s mission.</a:t>
            </a:r>
            <a:endParaRPr lang="en-US" sz="1600" dirty="0"/>
          </a:p>
        </p:txBody>
      </p:sp>
      <p:sp>
        <p:nvSpPr>
          <p:cNvPr id="5" name="Text 2"/>
          <p:cNvSpPr/>
          <p:nvPr/>
        </p:nvSpPr>
        <p:spPr>
          <a:xfrm>
            <a:off x="914400" y="6126480"/>
            <a:ext cx="1036289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6FA8A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to Win Friends and Influence Principals – AB 2026</a:t>
            </a:r>
            <a:endParaRPr lang="en-US" sz="11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1228</TotalTime>
  <Words>1130</Words>
  <Application>Microsoft Office PowerPoint</Application>
  <PresentationFormat>Widescreen</PresentationFormat>
  <Paragraphs>242</Paragraphs>
  <Slides>16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Win Friends and Influence Principals</dc:title>
  <dc:subject>PptxGenJS Presentation</dc:subject>
  <dc:creator>AB</dc:creator>
  <cp:lastModifiedBy>Baltimore, Amy E</cp:lastModifiedBy>
  <cp:revision>2</cp:revision>
  <dcterms:created xsi:type="dcterms:W3CDTF">2026-06-30T20:49:00Z</dcterms:created>
  <dcterms:modified xsi:type="dcterms:W3CDTF">2026-08-13T02:20:57Z</dcterms:modified>
</cp:coreProperties>
</file>