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4"/>
  </p:sldMasterIdLst>
  <p:notesMasterIdLst>
    <p:notesMasterId r:id="rId24"/>
  </p:notesMasterIdLst>
  <p:handoutMasterIdLst>
    <p:handoutMasterId r:id="rId25"/>
  </p:handoutMasterIdLst>
  <p:sldIdLst>
    <p:sldId id="363" r:id="rId5"/>
    <p:sldId id="365" r:id="rId6"/>
    <p:sldId id="364" r:id="rId7"/>
    <p:sldId id="309" r:id="rId8"/>
    <p:sldId id="366" r:id="rId9"/>
    <p:sldId id="367" r:id="rId10"/>
    <p:sldId id="369" r:id="rId11"/>
    <p:sldId id="368" r:id="rId12"/>
    <p:sldId id="370" r:id="rId13"/>
    <p:sldId id="371" r:id="rId14"/>
    <p:sldId id="372" r:id="rId15"/>
    <p:sldId id="373" r:id="rId16"/>
    <p:sldId id="374" r:id="rId17"/>
    <p:sldId id="375" r:id="rId18"/>
    <p:sldId id="376" r:id="rId19"/>
    <p:sldId id="377" r:id="rId20"/>
    <p:sldId id="304" r:id="rId21"/>
    <p:sldId id="378" r:id="rId22"/>
    <p:sldId id="306" r:id="rId2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51C30"/>
    <a:srgbClr val="CDA6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120" d="100"/>
          <a:sy n="120" d="100"/>
        </p:scale>
        <p:origin x="800" y="18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D10E7D-6872-BB4C-A10B-7185EF7D7D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87FFB40F-E88F-0D43-9E81-3A85B75C0D2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B74A69F9-44A6-1147-B2CD-ACA5529FEAE1}" type="datetimeFigureOut">
              <a:rPr lang="en-US"/>
              <a:pPr>
                <a:defRPr/>
              </a:pPr>
              <a:t>5/10/26</a:t>
            </a:fld>
            <a:endParaRPr lang="en-US"/>
          </a:p>
        </p:txBody>
      </p:sp>
      <p:sp>
        <p:nvSpPr>
          <p:cNvPr id="4" name="Footer Placeholder 3">
            <a:extLst>
              <a:ext uri="{FF2B5EF4-FFF2-40B4-BE49-F238E27FC236}">
                <a16:creationId xmlns:a16="http://schemas.microsoft.com/office/drawing/2014/main" id="{08EB3E4D-7174-3F4E-9596-9E2484C905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47D93C33-327D-294B-8C72-9F153B94D4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1524813B-93A9-F144-93CE-BE711AAC9D3B}"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EB46A85-76B3-BD4C-86B2-DAEEF69065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302DCEDE-4F14-724B-830D-0A52C2D9AF62}"/>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24BFE4E-AF9F-2348-ADDA-4B6884767D31}" type="datetimeFigureOut">
              <a:rPr lang="en-US"/>
              <a:pPr>
                <a:defRPr/>
              </a:pPr>
              <a:t>5/10/26</a:t>
            </a:fld>
            <a:endParaRPr lang="en-US"/>
          </a:p>
        </p:txBody>
      </p:sp>
      <p:sp>
        <p:nvSpPr>
          <p:cNvPr id="4" name="Slide Image Placeholder 3">
            <a:extLst>
              <a:ext uri="{FF2B5EF4-FFF2-40B4-BE49-F238E27FC236}">
                <a16:creationId xmlns:a16="http://schemas.microsoft.com/office/drawing/2014/main" id="{8A7DA43B-AAFC-524F-90F2-DC54DA6C5A0F}"/>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1A993BF-3ADF-D54F-A36B-E3C16088DD2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19C9D29-40DC-7344-A61E-ED94ACFE60B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602A6E77-5F31-E047-A2D1-D9480449E563}"/>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4CD9161E-6911-F446-BFC3-D3439C919FE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4443E1ED-A329-DC49-8646-5DEF8B3D83F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a:extLst>
              <a:ext uri="{FF2B5EF4-FFF2-40B4-BE49-F238E27FC236}">
                <a16:creationId xmlns:a16="http://schemas.microsoft.com/office/drawing/2014/main" id="{F4B0BE39-09D6-5444-A57D-1AAEF0B922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 name="Slide Number Placeholder 3">
            <a:extLst>
              <a:ext uri="{FF2B5EF4-FFF2-40B4-BE49-F238E27FC236}">
                <a16:creationId xmlns:a16="http://schemas.microsoft.com/office/drawing/2014/main" id="{4EBC9B1D-53C6-F74C-8695-866908042300}"/>
              </a:ext>
            </a:extLst>
          </p:cNvPr>
          <p:cNvSpPr>
            <a:spLocks noGrp="1"/>
          </p:cNvSpPr>
          <p:nvPr>
            <p:ph type="sldNum" sz="quarter" idx="5"/>
          </p:nvPr>
        </p:nvSpPr>
        <p:spPr/>
        <p:txBody>
          <a:bodyPr/>
          <a:lstStyle/>
          <a:p>
            <a:pPr>
              <a:buClr>
                <a:srgbClr val="000000"/>
              </a:buClr>
              <a:buFont typeface="Arial"/>
              <a:buNone/>
              <a:defRPr/>
            </a:pPr>
            <a:fld id="{B16D5C51-DAA7-F349-BF1C-D143FA60E474}" type="slidenum">
              <a:rPr lang="en-US" kern="0">
                <a:solidFill>
                  <a:srgbClr val="000000"/>
                </a:solidFill>
                <a:ea typeface="Calibri"/>
                <a:cs typeface="Calibri"/>
                <a:sym typeface="Calibri"/>
              </a:rPr>
              <a:pPr>
                <a:buClr>
                  <a:srgbClr val="000000"/>
                </a:buClr>
                <a:buFont typeface="Arial"/>
                <a:buNone/>
                <a:defRPr/>
              </a:pPr>
              <a:t>17</a:t>
            </a:fld>
            <a:endParaRPr lang="en-US" kern="0">
              <a:solidFill>
                <a:srgbClr val="000000"/>
              </a:solidFill>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9A0465E0-034C-4449-AF8D-0D67A83B936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0392" y="164592"/>
            <a:ext cx="2698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88892" y="3536820"/>
            <a:ext cx="9144000" cy="954510"/>
          </a:xfrm>
        </p:spPr>
        <p:txBody>
          <a:bodyPr anchor="b">
            <a:normAutofit/>
          </a:bodyPr>
          <a:lstStyle>
            <a:lvl1pPr algn="ctr">
              <a:defRPr sz="54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688892" y="4793757"/>
            <a:ext cx="9144000" cy="8207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Rectangle 9">
            <a:extLst>
              <a:ext uri="{FF2B5EF4-FFF2-40B4-BE49-F238E27FC236}">
                <a16:creationId xmlns:a16="http://schemas.microsoft.com/office/drawing/2014/main" id="{DDE5F4F8-62B7-1645-DB33-EC580983CDD6}"/>
              </a:ext>
            </a:extLst>
          </p:cNvPr>
          <p:cNvSpPr/>
          <p:nvPr userDrawn="1"/>
        </p:nvSpPr>
        <p:spPr>
          <a:xfrm>
            <a:off x="0" y="6215063"/>
            <a:ext cx="12192000" cy="684212"/>
          </a:xfrm>
          <a:prstGeom prst="rect">
            <a:avLst/>
          </a:prstGeom>
          <a:solidFill>
            <a:srgbClr val="A51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TextBox 7">
            <a:extLst>
              <a:ext uri="{FF2B5EF4-FFF2-40B4-BE49-F238E27FC236}">
                <a16:creationId xmlns:a16="http://schemas.microsoft.com/office/drawing/2014/main" id="{997827FA-A7CD-D837-2773-B4168506ED24}"/>
              </a:ext>
            </a:extLst>
          </p:cNvPr>
          <p:cNvSpPr txBox="1">
            <a:spLocks noChangeArrowheads="1"/>
          </p:cNvSpPr>
          <p:nvPr userDrawn="1"/>
        </p:nvSpPr>
        <p:spPr bwMode="auto">
          <a:xfrm>
            <a:off x="7667625" y="6356350"/>
            <a:ext cx="3686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sz="1600" dirty="0">
                <a:solidFill>
                  <a:schemeClr val="bg1"/>
                </a:solidFill>
              </a:rPr>
              <a:t>@HarvardSDP | #SDPconvening</a:t>
            </a:r>
          </a:p>
        </p:txBody>
      </p:sp>
      <p:sp>
        <p:nvSpPr>
          <p:cNvPr id="5" name="Rectangle 4">
            <a:extLst>
              <a:ext uri="{FF2B5EF4-FFF2-40B4-BE49-F238E27FC236}">
                <a16:creationId xmlns:a16="http://schemas.microsoft.com/office/drawing/2014/main" id="{8D726ADA-09A8-E97F-D80F-48402FCDB830}"/>
              </a:ext>
            </a:extLst>
          </p:cNvPr>
          <p:cNvSpPr/>
          <p:nvPr userDrawn="1"/>
        </p:nvSpPr>
        <p:spPr>
          <a:xfrm>
            <a:off x="1" y="842643"/>
            <a:ext cx="12191999" cy="2138627"/>
          </a:xfrm>
          <a:prstGeom prst="rect">
            <a:avLst/>
          </a:prstGeom>
          <a:solidFill>
            <a:srgbClr val="A51C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9CB3F4B-5C78-2D36-AE1C-DE4966412B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3574" y="1350846"/>
            <a:ext cx="2519180" cy="1168183"/>
          </a:xfrm>
          <a:prstGeom prst="rect">
            <a:avLst/>
          </a:prstGeom>
        </p:spPr>
      </p:pic>
      <p:cxnSp>
        <p:nvCxnSpPr>
          <p:cNvPr id="13" name="Straight Connector 12">
            <a:extLst>
              <a:ext uri="{FF2B5EF4-FFF2-40B4-BE49-F238E27FC236}">
                <a16:creationId xmlns:a16="http://schemas.microsoft.com/office/drawing/2014/main" id="{36AE6BE0-81D0-B7CB-2FB6-2E370ED9F6A6}"/>
              </a:ext>
            </a:extLst>
          </p:cNvPr>
          <p:cNvCxnSpPr>
            <a:cxnSpLocks/>
          </p:cNvCxnSpPr>
          <p:nvPr userDrawn="1"/>
        </p:nvCxnSpPr>
        <p:spPr>
          <a:xfrm>
            <a:off x="3937302" y="1087145"/>
            <a:ext cx="0" cy="164962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ED9176B8-8FAE-664C-5963-0F44D236CBD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68150" y="592956"/>
            <a:ext cx="5960805" cy="2575743"/>
          </a:xfrm>
          <a:prstGeom prst="rect">
            <a:avLst/>
          </a:prstGeom>
        </p:spPr>
      </p:pic>
      <p:pic>
        <p:nvPicPr>
          <p:cNvPr id="23" name="Picture 22">
            <a:extLst>
              <a:ext uri="{FF2B5EF4-FFF2-40B4-BE49-F238E27FC236}">
                <a16:creationId xmlns:a16="http://schemas.microsoft.com/office/drawing/2014/main" id="{B1E8EB55-0DAA-F9E8-8DF5-4D410647157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134" y="6274582"/>
            <a:ext cx="1081856" cy="501674"/>
          </a:xfrm>
          <a:prstGeom prst="rect">
            <a:avLst/>
          </a:prstGeom>
        </p:spPr>
      </p:pic>
      <p:pic>
        <p:nvPicPr>
          <p:cNvPr id="24" name="Picture 23">
            <a:extLst>
              <a:ext uri="{FF2B5EF4-FFF2-40B4-BE49-F238E27FC236}">
                <a16:creationId xmlns:a16="http://schemas.microsoft.com/office/drawing/2014/main" id="{FAD5BB7D-6FD9-6436-8FC8-DC54F9C86EA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76668" y="6225311"/>
            <a:ext cx="1535978" cy="663716"/>
          </a:xfrm>
          <a:prstGeom prst="rect">
            <a:avLst/>
          </a:prstGeom>
        </p:spPr>
      </p:pic>
      <p:cxnSp>
        <p:nvCxnSpPr>
          <p:cNvPr id="26" name="Straight Connector 25">
            <a:extLst>
              <a:ext uri="{FF2B5EF4-FFF2-40B4-BE49-F238E27FC236}">
                <a16:creationId xmlns:a16="http://schemas.microsoft.com/office/drawing/2014/main" id="{83E52EBB-E0C9-1026-F1A3-A42F106C072F}"/>
              </a:ext>
            </a:extLst>
          </p:cNvPr>
          <p:cNvCxnSpPr>
            <a:cxnSpLocks/>
          </p:cNvCxnSpPr>
          <p:nvPr userDrawn="1"/>
        </p:nvCxnSpPr>
        <p:spPr>
          <a:xfrm>
            <a:off x="1671420" y="6303846"/>
            <a:ext cx="0" cy="5016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5354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66362807-C28D-3E4F-A6BE-912CCA3EE7F9}"/>
              </a:ext>
            </a:extLst>
          </p:cNvPr>
          <p:cNvSpPr/>
          <p:nvPr userDrawn="1"/>
        </p:nvSpPr>
        <p:spPr>
          <a:xfrm>
            <a:off x="0" y="6215063"/>
            <a:ext cx="12192000" cy="684212"/>
          </a:xfrm>
          <a:prstGeom prst="rect">
            <a:avLst/>
          </a:prstGeom>
          <a:solidFill>
            <a:srgbClr val="A51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TextBox 7">
            <a:extLst>
              <a:ext uri="{FF2B5EF4-FFF2-40B4-BE49-F238E27FC236}">
                <a16:creationId xmlns:a16="http://schemas.microsoft.com/office/drawing/2014/main" id="{5F5D3FA0-6397-E447-9172-BB823E67F9DF}"/>
              </a:ext>
            </a:extLst>
          </p:cNvPr>
          <p:cNvSpPr txBox="1">
            <a:spLocks noChangeArrowheads="1"/>
          </p:cNvSpPr>
          <p:nvPr userDrawn="1"/>
        </p:nvSpPr>
        <p:spPr bwMode="auto">
          <a:xfrm>
            <a:off x="7667625" y="6356350"/>
            <a:ext cx="3686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sz="1600">
                <a:solidFill>
                  <a:schemeClr val="bg1"/>
                </a:solidFill>
              </a:rPr>
              <a:t>@HarvardSDP | #SDPconvening</a:t>
            </a:r>
          </a:p>
        </p:txBody>
      </p:sp>
      <p:cxnSp>
        <p:nvCxnSpPr>
          <p:cNvPr id="5" name="Straight Connector 4">
            <a:extLst>
              <a:ext uri="{FF2B5EF4-FFF2-40B4-BE49-F238E27FC236}">
                <a16:creationId xmlns:a16="http://schemas.microsoft.com/office/drawing/2014/main" id="{10104A6F-8794-A786-3187-5D1E7597B65B}"/>
              </a:ext>
            </a:extLst>
          </p:cNvPr>
          <p:cNvCxnSpPr>
            <a:cxnSpLocks/>
          </p:cNvCxnSpPr>
          <p:nvPr userDrawn="1"/>
        </p:nvCxnSpPr>
        <p:spPr>
          <a:xfrm>
            <a:off x="1671420" y="6303846"/>
            <a:ext cx="0" cy="5016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A5137EC-2EA3-B76A-D1CF-B4F12D2313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76668" y="6225311"/>
            <a:ext cx="1535978" cy="663716"/>
          </a:xfrm>
          <a:prstGeom prst="rect">
            <a:avLst/>
          </a:prstGeom>
        </p:spPr>
      </p:pic>
      <p:pic>
        <p:nvPicPr>
          <p:cNvPr id="6" name="Picture 5">
            <a:extLst>
              <a:ext uri="{FF2B5EF4-FFF2-40B4-BE49-F238E27FC236}">
                <a16:creationId xmlns:a16="http://schemas.microsoft.com/office/drawing/2014/main" id="{868AEC02-89EA-3051-EDB8-B5D6C1DC13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134" y="6274582"/>
            <a:ext cx="1081856" cy="501674"/>
          </a:xfrm>
          <a:prstGeom prst="rect">
            <a:avLst/>
          </a:prstGeom>
        </p:spPr>
      </p:pic>
    </p:spTree>
    <p:extLst>
      <p:ext uri="{BB962C8B-B14F-4D97-AF65-F5344CB8AC3E}">
        <p14:creationId xmlns:p14="http://schemas.microsoft.com/office/powerpoint/2010/main" val="1244491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746E7B-CBC2-1C48-9FDE-4EEA30C2C856}"/>
              </a:ext>
            </a:extLst>
          </p:cNvPr>
          <p:cNvSpPr/>
          <p:nvPr userDrawn="1"/>
        </p:nvSpPr>
        <p:spPr>
          <a:xfrm>
            <a:off x="0" y="6215063"/>
            <a:ext cx="12192000" cy="684212"/>
          </a:xfrm>
          <a:prstGeom prst="rect">
            <a:avLst/>
          </a:prstGeom>
          <a:solidFill>
            <a:srgbClr val="A51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extBox 7">
            <a:extLst>
              <a:ext uri="{FF2B5EF4-FFF2-40B4-BE49-F238E27FC236}">
                <a16:creationId xmlns:a16="http://schemas.microsoft.com/office/drawing/2014/main" id="{B45E76EC-F515-394F-A512-24078388DCD7}"/>
              </a:ext>
            </a:extLst>
          </p:cNvPr>
          <p:cNvSpPr txBox="1">
            <a:spLocks noChangeArrowheads="1"/>
          </p:cNvSpPr>
          <p:nvPr userDrawn="1"/>
        </p:nvSpPr>
        <p:spPr bwMode="auto">
          <a:xfrm>
            <a:off x="7667625" y="6356350"/>
            <a:ext cx="3686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sz="1600" dirty="0">
                <a:solidFill>
                  <a:schemeClr val="bg1"/>
                </a:solidFill>
              </a:rPr>
              <a:t>@HarvardSDP | #SDPconvening</a:t>
            </a:r>
          </a:p>
        </p:txBody>
      </p:sp>
      <p:sp>
        <p:nvSpPr>
          <p:cNvPr id="2" name="Title 1"/>
          <p:cNvSpPr>
            <a:spLocks noGrp="1"/>
          </p:cNvSpPr>
          <p:nvPr>
            <p:ph type="title"/>
          </p:nvPr>
        </p:nvSpPr>
        <p:spPr/>
        <p:txBody>
          <a:bodyPr/>
          <a:lstStyle>
            <a:lvl1pPr>
              <a:defRPr b="1">
                <a:solidFill>
                  <a:srgbClr val="A51C30"/>
                </a:solidFill>
                <a:latin typeface="+mn-lt"/>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E39E5E06-EDD0-9678-6160-D9C4E4340B91}"/>
              </a:ext>
            </a:extLst>
          </p:cNvPr>
          <p:cNvCxnSpPr>
            <a:cxnSpLocks/>
          </p:cNvCxnSpPr>
          <p:nvPr userDrawn="1"/>
        </p:nvCxnSpPr>
        <p:spPr>
          <a:xfrm>
            <a:off x="1671420" y="6303846"/>
            <a:ext cx="0" cy="5016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325C1B84-5BC4-3232-F812-8F698ABC65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76668" y="6225311"/>
            <a:ext cx="1535978" cy="663716"/>
          </a:xfrm>
          <a:prstGeom prst="rect">
            <a:avLst/>
          </a:prstGeom>
        </p:spPr>
      </p:pic>
      <p:pic>
        <p:nvPicPr>
          <p:cNvPr id="6" name="Picture 5">
            <a:extLst>
              <a:ext uri="{FF2B5EF4-FFF2-40B4-BE49-F238E27FC236}">
                <a16:creationId xmlns:a16="http://schemas.microsoft.com/office/drawing/2014/main" id="{7EAC19BD-5AF7-00E1-3EAE-11A43628B6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134" y="6274582"/>
            <a:ext cx="1081856" cy="501674"/>
          </a:xfrm>
          <a:prstGeom prst="rect">
            <a:avLst/>
          </a:prstGeom>
        </p:spPr>
      </p:pic>
    </p:spTree>
    <p:extLst>
      <p:ext uri="{BB962C8B-B14F-4D97-AF65-F5344CB8AC3E}">
        <p14:creationId xmlns:p14="http://schemas.microsoft.com/office/powerpoint/2010/main" val="487427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b="1">
                <a:solidFill>
                  <a:srgbClr val="A51C30"/>
                </a:solidFill>
                <a:latin typeface="+mn-lt"/>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Slide Number Placeholder 5">
            <a:extLst>
              <a:ext uri="{FF2B5EF4-FFF2-40B4-BE49-F238E27FC236}">
                <a16:creationId xmlns:a16="http://schemas.microsoft.com/office/drawing/2014/main" id="{57CFA7F7-6AED-4946-82FB-1A516F373303}"/>
              </a:ext>
            </a:extLst>
          </p:cNvPr>
          <p:cNvSpPr>
            <a:spLocks noGrp="1"/>
          </p:cNvSpPr>
          <p:nvPr>
            <p:ph type="sldNum" sz="quarter" idx="12"/>
          </p:nvPr>
        </p:nvSpPr>
        <p:spPr/>
        <p:txBody>
          <a:bodyPr/>
          <a:lstStyle>
            <a:lvl1pPr>
              <a:defRPr/>
            </a:lvl1pPr>
          </a:lstStyle>
          <a:p>
            <a:pPr>
              <a:defRPr/>
            </a:pPr>
            <a:fld id="{73006CE3-7A37-344D-9592-6128D1DE9261}" type="slidenum">
              <a:rPr lang="en-US"/>
              <a:pPr>
                <a:defRPr/>
              </a:pPr>
              <a:t>‹#›</a:t>
            </a:fld>
            <a:endParaRPr lang="en-US"/>
          </a:p>
        </p:txBody>
      </p:sp>
      <p:sp>
        <p:nvSpPr>
          <p:cNvPr id="13" name="Rectangle 12">
            <a:extLst>
              <a:ext uri="{FF2B5EF4-FFF2-40B4-BE49-F238E27FC236}">
                <a16:creationId xmlns:a16="http://schemas.microsoft.com/office/drawing/2014/main" id="{0C767552-5E2B-D24E-B60B-801CFC4FA4F5}"/>
              </a:ext>
            </a:extLst>
          </p:cNvPr>
          <p:cNvSpPr/>
          <p:nvPr userDrawn="1"/>
        </p:nvSpPr>
        <p:spPr>
          <a:xfrm>
            <a:off x="0" y="6215063"/>
            <a:ext cx="12192000" cy="684212"/>
          </a:xfrm>
          <a:prstGeom prst="rect">
            <a:avLst/>
          </a:prstGeom>
          <a:solidFill>
            <a:srgbClr val="A51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TextBox 7">
            <a:extLst>
              <a:ext uri="{FF2B5EF4-FFF2-40B4-BE49-F238E27FC236}">
                <a16:creationId xmlns:a16="http://schemas.microsoft.com/office/drawing/2014/main" id="{2CC6EDF0-B3E0-3A4C-8D62-90E9D0182B9A}"/>
              </a:ext>
            </a:extLst>
          </p:cNvPr>
          <p:cNvSpPr txBox="1">
            <a:spLocks noChangeArrowheads="1"/>
          </p:cNvSpPr>
          <p:nvPr userDrawn="1"/>
        </p:nvSpPr>
        <p:spPr bwMode="auto">
          <a:xfrm>
            <a:off x="7667625" y="6356350"/>
            <a:ext cx="3686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sz="1600">
                <a:solidFill>
                  <a:schemeClr val="bg1"/>
                </a:solidFill>
              </a:rPr>
              <a:t>@HarvardSDP | #SDPconvening</a:t>
            </a:r>
          </a:p>
        </p:txBody>
      </p:sp>
      <p:cxnSp>
        <p:nvCxnSpPr>
          <p:cNvPr id="6" name="Straight Connector 5">
            <a:extLst>
              <a:ext uri="{FF2B5EF4-FFF2-40B4-BE49-F238E27FC236}">
                <a16:creationId xmlns:a16="http://schemas.microsoft.com/office/drawing/2014/main" id="{2BECD849-D490-312B-66B3-C14A112DE2DA}"/>
              </a:ext>
            </a:extLst>
          </p:cNvPr>
          <p:cNvCxnSpPr>
            <a:cxnSpLocks/>
          </p:cNvCxnSpPr>
          <p:nvPr userDrawn="1"/>
        </p:nvCxnSpPr>
        <p:spPr>
          <a:xfrm>
            <a:off x="1671420" y="6303846"/>
            <a:ext cx="0" cy="5016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9DC0AAB-B947-481E-74BA-8C34C9F565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76668" y="6225311"/>
            <a:ext cx="1535978" cy="663716"/>
          </a:xfrm>
          <a:prstGeom prst="rect">
            <a:avLst/>
          </a:prstGeom>
        </p:spPr>
      </p:pic>
      <p:pic>
        <p:nvPicPr>
          <p:cNvPr id="5" name="Picture 4">
            <a:extLst>
              <a:ext uri="{FF2B5EF4-FFF2-40B4-BE49-F238E27FC236}">
                <a16:creationId xmlns:a16="http://schemas.microsoft.com/office/drawing/2014/main" id="{E64B697F-E2D1-4C66-37F1-CAB0F4906C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134" y="6274582"/>
            <a:ext cx="1081856" cy="501674"/>
          </a:xfrm>
          <a:prstGeom prst="rect">
            <a:avLst/>
          </a:prstGeom>
        </p:spPr>
      </p:pic>
    </p:spTree>
    <p:extLst>
      <p:ext uri="{BB962C8B-B14F-4D97-AF65-F5344CB8AC3E}">
        <p14:creationId xmlns:p14="http://schemas.microsoft.com/office/powerpoint/2010/main" val="1609193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A51C30"/>
                </a:solidFill>
                <a:latin typeface="+mn-lt"/>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C2742F6-1A12-2C43-A7CF-9B6A06A28B7B}"/>
              </a:ext>
            </a:extLst>
          </p:cNvPr>
          <p:cNvSpPr/>
          <p:nvPr userDrawn="1"/>
        </p:nvSpPr>
        <p:spPr>
          <a:xfrm>
            <a:off x="0" y="6215063"/>
            <a:ext cx="12192000" cy="684212"/>
          </a:xfrm>
          <a:prstGeom prst="rect">
            <a:avLst/>
          </a:prstGeom>
          <a:solidFill>
            <a:srgbClr val="A51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TextBox 7">
            <a:extLst>
              <a:ext uri="{FF2B5EF4-FFF2-40B4-BE49-F238E27FC236}">
                <a16:creationId xmlns:a16="http://schemas.microsoft.com/office/drawing/2014/main" id="{11BD63FD-AF74-DC46-B542-F17E0A9C8AD8}"/>
              </a:ext>
            </a:extLst>
          </p:cNvPr>
          <p:cNvSpPr txBox="1">
            <a:spLocks noChangeArrowheads="1"/>
          </p:cNvSpPr>
          <p:nvPr userDrawn="1"/>
        </p:nvSpPr>
        <p:spPr bwMode="auto">
          <a:xfrm>
            <a:off x="7667625" y="6356350"/>
            <a:ext cx="3686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sz="1600">
                <a:solidFill>
                  <a:schemeClr val="bg1"/>
                </a:solidFill>
              </a:rPr>
              <a:t>@HarvardSDP | #SDPconvening</a:t>
            </a:r>
          </a:p>
        </p:txBody>
      </p:sp>
      <p:cxnSp>
        <p:nvCxnSpPr>
          <p:cNvPr id="7" name="Straight Connector 6">
            <a:extLst>
              <a:ext uri="{FF2B5EF4-FFF2-40B4-BE49-F238E27FC236}">
                <a16:creationId xmlns:a16="http://schemas.microsoft.com/office/drawing/2014/main" id="{17BDC736-3F16-6D22-B02C-A3152160FB6F}"/>
              </a:ext>
            </a:extLst>
          </p:cNvPr>
          <p:cNvCxnSpPr>
            <a:cxnSpLocks/>
          </p:cNvCxnSpPr>
          <p:nvPr userDrawn="1"/>
        </p:nvCxnSpPr>
        <p:spPr>
          <a:xfrm>
            <a:off x="1671420" y="6303846"/>
            <a:ext cx="0" cy="5016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DE13427-5E41-9F36-6B25-507CFEF883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76668" y="6225311"/>
            <a:ext cx="1535978" cy="663716"/>
          </a:xfrm>
          <a:prstGeom prst="rect">
            <a:avLst/>
          </a:prstGeom>
        </p:spPr>
      </p:pic>
      <p:pic>
        <p:nvPicPr>
          <p:cNvPr id="6" name="Picture 5">
            <a:extLst>
              <a:ext uri="{FF2B5EF4-FFF2-40B4-BE49-F238E27FC236}">
                <a16:creationId xmlns:a16="http://schemas.microsoft.com/office/drawing/2014/main" id="{FCB11EA4-0525-8B6A-C7DE-5A838E1DF30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134" y="6274582"/>
            <a:ext cx="1081856" cy="501674"/>
          </a:xfrm>
          <a:prstGeom prst="rect">
            <a:avLst/>
          </a:prstGeom>
        </p:spPr>
      </p:pic>
    </p:spTree>
    <p:extLst>
      <p:ext uri="{BB962C8B-B14F-4D97-AF65-F5344CB8AC3E}">
        <p14:creationId xmlns:p14="http://schemas.microsoft.com/office/powerpoint/2010/main" val="233217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D4DA2578-C184-7044-A9F7-AEC024E2B415}"/>
              </a:ext>
            </a:extLst>
          </p:cNvPr>
          <p:cNvSpPr/>
          <p:nvPr userDrawn="1"/>
        </p:nvSpPr>
        <p:spPr>
          <a:xfrm>
            <a:off x="0" y="6215063"/>
            <a:ext cx="12192000" cy="684212"/>
          </a:xfrm>
          <a:prstGeom prst="rect">
            <a:avLst/>
          </a:prstGeom>
          <a:solidFill>
            <a:srgbClr val="A51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TextBox 7">
            <a:extLst>
              <a:ext uri="{FF2B5EF4-FFF2-40B4-BE49-F238E27FC236}">
                <a16:creationId xmlns:a16="http://schemas.microsoft.com/office/drawing/2014/main" id="{4E3F1108-DBBF-4F44-BB4B-955CCD5A06AA}"/>
              </a:ext>
            </a:extLst>
          </p:cNvPr>
          <p:cNvSpPr txBox="1">
            <a:spLocks noChangeArrowheads="1"/>
          </p:cNvSpPr>
          <p:nvPr userDrawn="1"/>
        </p:nvSpPr>
        <p:spPr bwMode="auto">
          <a:xfrm>
            <a:off x="7667625" y="6356350"/>
            <a:ext cx="3686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sz="1600">
                <a:solidFill>
                  <a:schemeClr val="bg1"/>
                </a:solidFill>
              </a:rPr>
              <a:t>@HarvardSDP | #SDPconvening</a:t>
            </a:r>
          </a:p>
        </p:txBody>
      </p:sp>
      <p:cxnSp>
        <p:nvCxnSpPr>
          <p:cNvPr id="9" name="Straight Connector 8">
            <a:extLst>
              <a:ext uri="{FF2B5EF4-FFF2-40B4-BE49-F238E27FC236}">
                <a16:creationId xmlns:a16="http://schemas.microsoft.com/office/drawing/2014/main" id="{426D4597-7709-BA4A-3BC6-5A47ECC265CA}"/>
              </a:ext>
            </a:extLst>
          </p:cNvPr>
          <p:cNvCxnSpPr>
            <a:cxnSpLocks/>
          </p:cNvCxnSpPr>
          <p:nvPr userDrawn="1"/>
        </p:nvCxnSpPr>
        <p:spPr>
          <a:xfrm>
            <a:off x="1671420" y="6303846"/>
            <a:ext cx="0" cy="5016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EC0ACE9-2ABC-E857-93B1-85E9FE7AB5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76668" y="6225311"/>
            <a:ext cx="1535978" cy="663716"/>
          </a:xfrm>
          <a:prstGeom prst="rect">
            <a:avLst/>
          </a:prstGeom>
        </p:spPr>
      </p:pic>
      <p:pic>
        <p:nvPicPr>
          <p:cNvPr id="8" name="Picture 7">
            <a:extLst>
              <a:ext uri="{FF2B5EF4-FFF2-40B4-BE49-F238E27FC236}">
                <a16:creationId xmlns:a16="http://schemas.microsoft.com/office/drawing/2014/main" id="{CFD73375-E3F4-502B-45F0-E3DE862D57E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134" y="6274582"/>
            <a:ext cx="1081856" cy="501674"/>
          </a:xfrm>
          <a:prstGeom prst="rect">
            <a:avLst/>
          </a:prstGeom>
        </p:spPr>
      </p:pic>
    </p:spTree>
    <p:extLst>
      <p:ext uri="{BB962C8B-B14F-4D97-AF65-F5344CB8AC3E}">
        <p14:creationId xmlns:p14="http://schemas.microsoft.com/office/powerpoint/2010/main" val="1006870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Rectangle 8">
            <a:extLst>
              <a:ext uri="{FF2B5EF4-FFF2-40B4-BE49-F238E27FC236}">
                <a16:creationId xmlns:a16="http://schemas.microsoft.com/office/drawing/2014/main" id="{665D57D5-035E-DE4F-BBEE-0598D8C9C6E1}"/>
              </a:ext>
            </a:extLst>
          </p:cNvPr>
          <p:cNvSpPr/>
          <p:nvPr userDrawn="1"/>
        </p:nvSpPr>
        <p:spPr>
          <a:xfrm>
            <a:off x="0" y="6215063"/>
            <a:ext cx="12192000" cy="684212"/>
          </a:xfrm>
          <a:prstGeom prst="rect">
            <a:avLst/>
          </a:prstGeom>
          <a:solidFill>
            <a:srgbClr val="A51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TextBox 7">
            <a:extLst>
              <a:ext uri="{FF2B5EF4-FFF2-40B4-BE49-F238E27FC236}">
                <a16:creationId xmlns:a16="http://schemas.microsoft.com/office/drawing/2014/main" id="{9696ADA4-4BF6-2F43-83A5-5AFCD60E89E8}"/>
              </a:ext>
            </a:extLst>
          </p:cNvPr>
          <p:cNvSpPr txBox="1">
            <a:spLocks noChangeArrowheads="1"/>
          </p:cNvSpPr>
          <p:nvPr userDrawn="1"/>
        </p:nvSpPr>
        <p:spPr bwMode="auto">
          <a:xfrm>
            <a:off x="7667625" y="6356350"/>
            <a:ext cx="3686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sz="1600">
                <a:solidFill>
                  <a:schemeClr val="bg1"/>
                </a:solidFill>
              </a:rPr>
              <a:t>@HarvardSDP | #SDPconvening</a:t>
            </a:r>
          </a:p>
        </p:txBody>
      </p:sp>
      <p:cxnSp>
        <p:nvCxnSpPr>
          <p:cNvPr id="5" name="Straight Connector 4">
            <a:extLst>
              <a:ext uri="{FF2B5EF4-FFF2-40B4-BE49-F238E27FC236}">
                <a16:creationId xmlns:a16="http://schemas.microsoft.com/office/drawing/2014/main" id="{A1E8C705-498B-1A9C-769A-2401C1F2BBCF}"/>
              </a:ext>
            </a:extLst>
          </p:cNvPr>
          <p:cNvCxnSpPr>
            <a:cxnSpLocks/>
          </p:cNvCxnSpPr>
          <p:nvPr userDrawn="1"/>
        </p:nvCxnSpPr>
        <p:spPr>
          <a:xfrm>
            <a:off x="1671420" y="6303846"/>
            <a:ext cx="0" cy="5016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B34125F-3198-52ED-C4F2-EB6502A706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76668" y="6225311"/>
            <a:ext cx="1535978" cy="663716"/>
          </a:xfrm>
          <a:prstGeom prst="rect">
            <a:avLst/>
          </a:prstGeom>
        </p:spPr>
      </p:pic>
      <p:pic>
        <p:nvPicPr>
          <p:cNvPr id="4" name="Picture 3">
            <a:extLst>
              <a:ext uri="{FF2B5EF4-FFF2-40B4-BE49-F238E27FC236}">
                <a16:creationId xmlns:a16="http://schemas.microsoft.com/office/drawing/2014/main" id="{3C3AD70B-67EB-3678-A9B6-A2A1DD26DC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134" y="6274582"/>
            <a:ext cx="1081856" cy="501674"/>
          </a:xfrm>
          <a:prstGeom prst="rect">
            <a:avLst/>
          </a:prstGeom>
        </p:spPr>
      </p:pic>
    </p:spTree>
    <p:extLst>
      <p:ext uri="{BB962C8B-B14F-4D97-AF65-F5344CB8AC3E}">
        <p14:creationId xmlns:p14="http://schemas.microsoft.com/office/powerpoint/2010/main" val="4038749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FBB9EAC-B8D9-5244-A45B-8C718DC9523D}"/>
              </a:ext>
            </a:extLst>
          </p:cNvPr>
          <p:cNvSpPr/>
          <p:nvPr userDrawn="1"/>
        </p:nvSpPr>
        <p:spPr>
          <a:xfrm>
            <a:off x="0" y="6215063"/>
            <a:ext cx="12192000" cy="684212"/>
          </a:xfrm>
          <a:prstGeom prst="rect">
            <a:avLst/>
          </a:prstGeom>
          <a:solidFill>
            <a:srgbClr val="A51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TextBox 7">
            <a:extLst>
              <a:ext uri="{FF2B5EF4-FFF2-40B4-BE49-F238E27FC236}">
                <a16:creationId xmlns:a16="http://schemas.microsoft.com/office/drawing/2014/main" id="{D3AEC386-D216-D746-980C-5A3AFBFC3D72}"/>
              </a:ext>
            </a:extLst>
          </p:cNvPr>
          <p:cNvSpPr txBox="1">
            <a:spLocks noChangeArrowheads="1"/>
          </p:cNvSpPr>
          <p:nvPr userDrawn="1"/>
        </p:nvSpPr>
        <p:spPr bwMode="auto">
          <a:xfrm>
            <a:off x="7667625" y="6356350"/>
            <a:ext cx="3686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sz="1600">
                <a:solidFill>
                  <a:schemeClr val="bg1"/>
                </a:solidFill>
              </a:rPr>
              <a:t>@HarvardSDP | #SDPconvening</a:t>
            </a:r>
          </a:p>
        </p:txBody>
      </p:sp>
      <p:cxnSp>
        <p:nvCxnSpPr>
          <p:cNvPr id="4" name="Straight Connector 3">
            <a:extLst>
              <a:ext uri="{FF2B5EF4-FFF2-40B4-BE49-F238E27FC236}">
                <a16:creationId xmlns:a16="http://schemas.microsoft.com/office/drawing/2014/main" id="{1ED49A08-807C-F15C-E1BD-149BA98F5930}"/>
              </a:ext>
            </a:extLst>
          </p:cNvPr>
          <p:cNvCxnSpPr>
            <a:cxnSpLocks/>
          </p:cNvCxnSpPr>
          <p:nvPr userDrawn="1"/>
        </p:nvCxnSpPr>
        <p:spPr>
          <a:xfrm>
            <a:off x="1671420" y="6303846"/>
            <a:ext cx="0" cy="5016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7D36E4F-8A7F-93EF-E681-79A9C81759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76668" y="6225311"/>
            <a:ext cx="1535978" cy="663716"/>
          </a:xfrm>
          <a:prstGeom prst="rect">
            <a:avLst/>
          </a:prstGeom>
        </p:spPr>
      </p:pic>
      <p:pic>
        <p:nvPicPr>
          <p:cNvPr id="3" name="Picture 2">
            <a:extLst>
              <a:ext uri="{FF2B5EF4-FFF2-40B4-BE49-F238E27FC236}">
                <a16:creationId xmlns:a16="http://schemas.microsoft.com/office/drawing/2014/main" id="{78E7EE4D-EF9F-91D8-59F9-77CA1839D71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134" y="6274582"/>
            <a:ext cx="1081856" cy="501674"/>
          </a:xfrm>
          <a:prstGeom prst="rect">
            <a:avLst/>
          </a:prstGeom>
        </p:spPr>
      </p:pic>
    </p:spTree>
    <p:extLst>
      <p:ext uri="{BB962C8B-B14F-4D97-AF65-F5344CB8AC3E}">
        <p14:creationId xmlns:p14="http://schemas.microsoft.com/office/powerpoint/2010/main" val="3634360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Rectangle 10">
            <a:extLst>
              <a:ext uri="{FF2B5EF4-FFF2-40B4-BE49-F238E27FC236}">
                <a16:creationId xmlns:a16="http://schemas.microsoft.com/office/drawing/2014/main" id="{2C079D66-4E1C-4F45-9CDF-4F907D49DDE3}"/>
              </a:ext>
            </a:extLst>
          </p:cNvPr>
          <p:cNvSpPr/>
          <p:nvPr userDrawn="1"/>
        </p:nvSpPr>
        <p:spPr>
          <a:xfrm>
            <a:off x="0" y="6215063"/>
            <a:ext cx="12192000" cy="684212"/>
          </a:xfrm>
          <a:prstGeom prst="rect">
            <a:avLst/>
          </a:prstGeom>
          <a:solidFill>
            <a:srgbClr val="A51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TextBox 7">
            <a:extLst>
              <a:ext uri="{FF2B5EF4-FFF2-40B4-BE49-F238E27FC236}">
                <a16:creationId xmlns:a16="http://schemas.microsoft.com/office/drawing/2014/main" id="{41AE8C35-45E2-F04A-BEBF-FB0B312295AB}"/>
              </a:ext>
            </a:extLst>
          </p:cNvPr>
          <p:cNvSpPr txBox="1">
            <a:spLocks noChangeArrowheads="1"/>
          </p:cNvSpPr>
          <p:nvPr userDrawn="1"/>
        </p:nvSpPr>
        <p:spPr bwMode="auto">
          <a:xfrm>
            <a:off x="7667625" y="6356350"/>
            <a:ext cx="3686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sz="1600">
                <a:solidFill>
                  <a:schemeClr val="bg1"/>
                </a:solidFill>
              </a:rPr>
              <a:t>@HarvardSDP | #SDPconvening</a:t>
            </a:r>
          </a:p>
        </p:txBody>
      </p:sp>
      <p:cxnSp>
        <p:nvCxnSpPr>
          <p:cNvPr id="7" name="Straight Connector 6">
            <a:extLst>
              <a:ext uri="{FF2B5EF4-FFF2-40B4-BE49-F238E27FC236}">
                <a16:creationId xmlns:a16="http://schemas.microsoft.com/office/drawing/2014/main" id="{762D58C8-0E19-436A-BAE6-C0907FEBEA10}"/>
              </a:ext>
            </a:extLst>
          </p:cNvPr>
          <p:cNvCxnSpPr>
            <a:cxnSpLocks/>
          </p:cNvCxnSpPr>
          <p:nvPr userDrawn="1"/>
        </p:nvCxnSpPr>
        <p:spPr>
          <a:xfrm>
            <a:off x="1671420" y="6303846"/>
            <a:ext cx="0" cy="5016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5B74F0E-D57B-B58F-3248-54B8F8C5AB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76668" y="6225311"/>
            <a:ext cx="1535978" cy="663716"/>
          </a:xfrm>
          <a:prstGeom prst="rect">
            <a:avLst/>
          </a:prstGeom>
        </p:spPr>
      </p:pic>
      <p:pic>
        <p:nvPicPr>
          <p:cNvPr id="6" name="Picture 5">
            <a:extLst>
              <a:ext uri="{FF2B5EF4-FFF2-40B4-BE49-F238E27FC236}">
                <a16:creationId xmlns:a16="http://schemas.microsoft.com/office/drawing/2014/main" id="{356D7A2D-39CA-6BD8-899C-9E0CF1899E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134" y="6274582"/>
            <a:ext cx="1081856" cy="501674"/>
          </a:xfrm>
          <a:prstGeom prst="rect">
            <a:avLst/>
          </a:prstGeom>
        </p:spPr>
      </p:pic>
    </p:spTree>
    <p:extLst>
      <p:ext uri="{BB962C8B-B14F-4D97-AF65-F5344CB8AC3E}">
        <p14:creationId xmlns:p14="http://schemas.microsoft.com/office/powerpoint/2010/main" val="3676462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Rectangle 10">
            <a:extLst>
              <a:ext uri="{FF2B5EF4-FFF2-40B4-BE49-F238E27FC236}">
                <a16:creationId xmlns:a16="http://schemas.microsoft.com/office/drawing/2014/main" id="{38E230B1-CBDE-4D4F-BC4A-20CCE17EDB11}"/>
              </a:ext>
            </a:extLst>
          </p:cNvPr>
          <p:cNvSpPr/>
          <p:nvPr userDrawn="1"/>
        </p:nvSpPr>
        <p:spPr>
          <a:xfrm>
            <a:off x="0" y="6215063"/>
            <a:ext cx="12192000" cy="684212"/>
          </a:xfrm>
          <a:prstGeom prst="rect">
            <a:avLst/>
          </a:prstGeom>
          <a:solidFill>
            <a:srgbClr val="A51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TextBox 7">
            <a:extLst>
              <a:ext uri="{FF2B5EF4-FFF2-40B4-BE49-F238E27FC236}">
                <a16:creationId xmlns:a16="http://schemas.microsoft.com/office/drawing/2014/main" id="{CD011441-7B71-3243-8A5D-6FDE856D9DCC}"/>
              </a:ext>
            </a:extLst>
          </p:cNvPr>
          <p:cNvSpPr txBox="1">
            <a:spLocks noChangeArrowheads="1"/>
          </p:cNvSpPr>
          <p:nvPr userDrawn="1"/>
        </p:nvSpPr>
        <p:spPr bwMode="auto">
          <a:xfrm>
            <a:off x="7667625" y="6356350"/>
            <a:ext cx="3686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sz="1600">
                <a:solidFill>
                  <a:schemeClr val="bg1"/>
                </a:solidFill>
              </a:rPr>
              <a:t>@HarvardSDP | #SDPconvening</a:t>
            </a:r>
          </a:p>
        </p:txBody>
      </p:sp>
      <p:cxnSp>
        <p:nvCxnSpPr>
          <p:cNvPr id="7" name="Straight Connector 6">
            <a:extLst>
              <a:ext uri="{FF2B5EF4-FFF2-40B4-BE49-F238E27FC236}">
                <a16:creationId xmlns:a16="http://schemas.microsoft.com/office/drawing/2014/main" id="{101356B2-F5D3-2D56-3B2C-6933FFB789D8}"/>
              </a:ext>
            </a:extLst>
          </p:cNvPr>
          <p:cNvCxnSpPr>
            <a:cxnSpLocks/>
          </p:cNvCxnSpPr>
          <p:nvPr userDrawn="1"/>
        </p:nvCxnSpPr>
        <p:spPr>
          <a:xfrm>
            <a:off x="1671420" y="6303846"/>
            <a:ext cx="0" cy="5016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B494748-EDFC-E069-D5E6-5113CF89BE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76668" y="6225311"/>
            <a:ext cx="1535978" cy="663716"/>
          </a:xfrm>
          <a:prstGeom prst="rect">
            <a:avLst/>
          </a:prstGeom>
        </p:spPr>
      </p:pic>
      <p:pic>
        <p:nvPicPr>
          <p:cNvPr id="6" name="Picture 5">
            <a:extLst>
              <a:ext uri="{FF2B5EF4-FFF2-40B4-BE49-F238E27FC236}">
                <a16:creationId xmlns:a16="http://schemas.microsoft.com/office/drawing/2014/main" id="{38FAFAB0-3875-A2B3-EB70-5CAFE79FC5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134" y="6274582"/>
            <a:ext cx="1081856" cy="501674"/>
          </a:xfrm>
          <a:prstGeom prst="rect">
            <a:avLst/>
          </a:prstGeom>
        </p:spPr>
      </p:pic>
    </p:spTree>
    <p:extLst>
      <p:ext uri="{BB962C8B-B14F-4D97-AF65-F5344CB8AC3E}">
        <p14:creationId xmlns:p14="http://schemas.microsoft.com/office/powerpoint/2010/main" val="1552252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E1DEA00-EB3A-0A41-BDBF-505B52DA736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7A56F77F-CE37-4C42-BEEA-E7D8B9D83D4C}"/>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0DD3047-3757-1540-934B-288D033FE7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BF063FAD-9DC1-6F4A-B1BA-5B03053610EE}" type="datetimeFigureOut">
              <a:rPr lang="en-US"/>
              <a:pPr>
                <a:defRPr/>
              </a:pPr>
              <a:t>5/10/26</a:t>
            </a:fld>
            <a:endParaRPr lang="en-US"/>
          </a:p>
        </p:txBody>
      </p:sp>
      <p:sp>
        <p:nvSpPr>
          <p:cNvPr id="5" name="Footer Placeholder 4">
            <a:extLst>
              <a:ext uri="{FF2B5EF4-FFF2-40B4-BE49-F238E27FC236}">
                <a16:creationId xmlns:a16="http://schemas.microsoft.com/office/drawing/2014/main" id="{ABCA44EA-0B92-5B49-94AB-B8E2B230AF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41CDA4CF-9E7B-5F43-9098-B5235D1ACF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1546F73B-936B-824F-9FE4-F00C1AFAEB8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30" r:id="rId10"/>
  </p:sldLayoutIdLst>
  <p:txStyles>
    <p:titleStyle>
      <a:lvl1pPr algn="l" rtl="0" fontAlgn="base">
        <a:lnSpc>
          <a:spcPct val="90000"/>
        </a:lnSpc>
        <a:spcBef>
          <a:spcPct val="0"/>
        </a:spcBef>
        <a:spcAft>
          <a:spcPct val="0"/>
        </a:spcAft>
        <a:defRPr sz="4400" b="1" kern="1200">
          <a:solidFill>
            <a:srgbClr val="A51C30"/>
          </a:solidFill>
          <a:latin typeface="+mn-lt"/>
          <a:ea typeface="+mj-ea"/>
          <a:cs typeface="+mj-cs"/>
        </a:defRPr>
      </a:lvl1pPr>
      <a:lvl2pPr algn="l" rtl="0" fontAlgn="base">
        <a:lnSpc>
          <a:spcPct val="90000"/>
        </a:lnSpc>
        <a:spcBef>
          <a:spcPct val="0"/>
        </a:spcBef>
        <a:spcAft>
          <a:spcPct val="0"/>
        </a:spcAft>
        <a:defRPr sz="4400" b="1">
          <a:solidFill>
            <a:srgbClr val="A51C30"/>
          </a:solidFill>
          <a:latin typeface="Calibri" panose="020F0502020204030204" pitchFamily="34" charset="0"/>
        </a:defRPr>
      </a:lvl2pPr>
      <a:lvl3pPr algn="l" rtl="0" fontAlgn="base">
        <a:lnSpc>
          <a:spcPct val="90000"/>
        </a:lnSpc>
        <a:spcBef>
          <a:spcPct val="0"/>
        </a:spcBef>
        <a:spcAft>
          <a:spcPct val="0"/>
        </a:spcAft>
        <a:defRPr sz="4400" b="1">
          <a:solidFill>
            <a:srgbClr val="A51C30"/>
          </a:solidFill>
          <a:latin typeface="Calibri" panose="020F0502020204030204" pitchFamily="34" charset="0"/>
        </a:defRPr>
      </a:lvl3pPr>
      <a:lvl4pPr algn="l" rtl="0" fontAlgn="base">
        <a:lnSpc>
          <a:spcPct val="90000"/>
        </a:lnSpc>
        <a:spcBef>
          <a:spcPct val="0"/>
        </a:spcBef>
        <a:spcAft>
          <a:spcPct val="0"/>
        </a:spcAft>
        <a:defRPr sz="4400" b="1">
          <a:solidFill>
            <a:srgbClr val="A51C30"/>
          </a:solidFill>
          <a:latin typeface="Calibri" panose="020F0502020204030204" pitchFamily="34" charset="0"/>
        </a:defRPr>
      </a:lvl4pPr>
      <a:lvl5pPr algn="l" rtl="0" fontAlgn="base">
        <a:lnSpc>
          <a:spcPct val="90000"/>
        </a:lnSpc>
        <a:spcBef>
          <a:spcPct val="0"/>
        </a:spcBef>
        <a:spcAft>
          <a:spcPct val="0"/>
        </a:spcAft>
        <a:defRPr sz="4400" b="1">
          <a:solidFill>
            <a:srgbClr val="A51C30"/>
          </a:solidFill>
          <a:latin typeface="Calibri" panose="020F0502020204030204" pitchFamily="34" charset="0"/>
        </a:defRPr>
      </a:lvl5pPr>
      <a:lvl6pPr marL="457200" algn="l" rtl="0" fontAlgn="base">
        <a:lnSpc>
          <a:spcPct val="90000"/>
        </a:lnSpc>
        <a:spcBef>
          <a:spcPct val="0"/>
        </a:spcBef>
        <a:spcAft>
          <a:spcPct val="0"/>
        </a:spcAft>
        <a:defRPr sz="4400" b="1">
          <a:solidFill>
            <a:srgbClr val="A51C30"/>
          </a:solidFill>
          <a:latin typeface="Calibri" panose="020F0502020204030204" pitchFamily="34" charset="0"/>
        </a:defRPr>
      </a:lvl6pPr>
      <a:lvl7pPr marL="914400" algn="l" rtl="0" fontAlgn="base">
        <a:lnSpc>
          <a:spcPct val="90000"/>
        </a:lnSpc>
        <a:spcBef>
          <a:spcPct val="0"/>
        </a:spcBef>
        <a:spcAft>
          <a:spcPct val="0"/>
        </a:spcAft>
        <a:defRPr sz="4400" b="1">
          <a:solidFill>
            <a:srgbClr val="A51C30"/>
          </a:solidFill>
          <a:latin typeface="Calibri" panose="020F0502020204030204" pitchFamily="34" charset="0"/>
        </a:defRPr>
      </a:lvl7pPr>
      <a:lvl8pPr marL="1371600" algn="l" rtl="0" fontAlgn="base">
        <a:lnSpc>
          <a:spcPct val="90000"/>
        </a:lnSpc>
        <a:spcBef>
          <a:spcPct val="0"/>
        </a:spcBef>
        <a:spcAft>
          <a:spcPct val="0"/>
        </a:spcAft>
        <a:defRPr sz="4400" b="1">
          <a:solidFill>
            <a:srgbClr val="A51C30"/>
          </a:solidFill>
          <a:latin typeface="Calibri" panose="020F0502020204030204" pitchFamily="34" charset="0"/>
        </a:defRPr>
      </a:lvl8pPr>
      <a:lvl9pPr marL="1828800" algn="l" rtl="0" fontAlgn="base">
        <a:lnSpc>
          <a:spcPct val="90000"/>
        </a:lnSpc>
        <a:spcBef>
          <a:spcPct val="0"/>
        </a:spcBef>
        <a:spcAft>
          <a:spcPct val="0"/>
        </a:spcAft>
        <a:defRPr sz="4400" b="1">
          <a:solidFill>
            <a:srgbClr val="A51C30"/>
          </a:solidFill>
          <a:latin typeface="Calibri" panose="020F05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bellwetherorg.github.io/edfinr/index.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github.com/bwedfinance/2026-sdp-edfinr-workshop"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github.com/bellwetherorg/edfinr_data_cleaning"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hyperlink" Target="mailto:Bonnie.Okeefe@bellwether.org" TargetMode="External"/><Relationship Id="rId2" Type="http://schemas.openxmlformats.org/officeDocument/2006/relationships/hyperlink" Target="mailto:Alex.Spurrier@bellwether.org" TargetMode="Externa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hyperlink" Target="mailto:Biko.Mcmillian@bellwether.org" TargetMode="External"/><Relationship Id="rId4" Type="http://schemas.openxmlformats.org/officeDocument/2006/relationships/hyperlink" Target="mailto:Krista.Kaput@bellwether.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osit.co/download/rstudio-desktop" TargetMode="External"/><Relationship Id="rId2" Type="http://schemas.openxmlformats.org/officeDocument/2006/relationships/hyperlink" Target="https://cran.rstudio.com/"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github.com/bwedfinance/2026-sdp-edfinr-workshop"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github.com/bwedfinance/2026-sdp-edfinr-workshop"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1EE102D-45B1-992C-3F98-53B56D50D2EE}"/>
              </a:ext>
            </a:extLst>
          </p:cNvPr>
          <p:cNvSpPr>
            <a:spLocks noGrp="1"/>
          </p:cNvSpPr>
          <p:nvPr>
            <p:ph type="ctrTitle"/>
          </p:nvPr>
        </p:nvSpPr>
        <p:spPr>
          <a:xfrm>
            <a:off x="1667627" y="3429000"/>
            <a:ext cx="9144000" cy="1529562"/>
          </a:xfrm>
        </p:spPr>
        <p:txBody>
          <a:bodyPr>
            <a:normAutofit fontScale="90000"/>
          </a:bodyPr>
          <a:lstStyle/>
          <a:p>
            <a:r>
              <a:rPr lang="en-US" dirty="0"/>
              <a:t>Open-Source Tidy Education Finance Data</a:t>
            </a:r>
          </a:p>
        </p:txBody>
      </p:sp>
      <p:sp>
        <p:nvSpPr>
          <p:cNvPr id="7" name="Subtitle 6">
            <a:extLst>
              <a:ext uri="{FF2B5EF4-FFF2-40B4-BE49-F238E27FC236}">
                <a16:creationId xmlns:a16="http://schemas.microsoft.com/office/drawing/2014/main" id="{91CAD34E-AC59-0D96-27AB-DA0E5ED7171E}"/>
              </a:ext>
            </a:extLst>
          </p:cNvPr>
          <p:cNvSpPr>
            <a:spLocks noGrp="1"/>
          </p:cNvSpPr>
          <p:nvPr>
            <p:ph type="subTitle" idx="1"/>
          </p:nvPr>
        </p:nvSpPr>
        <p:spPr>
          <a:xfrm>
            <a:off x="1667627" y="4958562"/>
            <a:ext cx="9144000" cy="820712"/>
          </a:xfrm>
        </p:spPr>
        <p:txBody>
          <a:bodyPr/>
          <a:lstStyle/>
          <a:p>
            <a:r>
              <a:rPr lang="en-US" dirty="0"/>
              <a:t>A Hands-On Workshop with </a:t>
            </a:r>
            <a:r>
              <a:rPr lang="en-US" dirty="0">
                <a:latin typeface="Consolas" panose="020B0609020204030204" pitchFamily="49" charset="0"/>
                <a:cs typeface="Consolas" panose="020B0609020204030204" pitchFamily="49" charset="0"/>
              </a:rPr>
              <a:t>edfinr</a:t>
            </a:r>
          </a:p>
        </p:txBody>
      </p:sp>
    </p:spTree>
    <p:extLst>
      <p:ext uri="{BB962C8B-B14F-4D97-AF65-F5344CB8AC3E}">
        <p14:creationId xmlns:p14="http://schemas.microsoft.com/office/powerpoint/2010/main" val="4010623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95A46-7A09-C148-5440-486164D53FD1}"/>
              </a:ext>
            </a:extLst>
          </p:cNvPr>
          <p:cNvSpPr>
            <a:spLocks noGrp="1"/>
          </p:cNvSpPr>
          <p:nvPr>
            <p:ph type="title"/>
          </p:nvPr>
        </p:nvSpPr>
        <p:spPr/>
        <p:txBody>
          <a:bodyPr/>
          <a:lstStyle/>
          <a:p>
            <a:r>
              <a:rPr lang="en-US" dirty="0"/>
              <a:t>There are some quirks in F-33 data…</a:t>
            </a:r>
          </a:p>
        </p:txBody>
      </p:sp>
      <p:pic>
        <p:nvPicPr>
          <p:cNvPr id="4" name="Picture 3">
            <a:extLst>
              <a:ext uri="{FF2B5EF4-FFF2-40B4-BE49-F238E27FC236}">
                <a16:creationId xmlns:a16="http://schemas.microsoft.com/office/drawing/2014/main" id="{0FE236F7-2718-B0EF-D5FD-283A553FF4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5782" y="6227064"/>
            <a:ext cx="630936" cy="630936"/>
          </a:xfrm>
          <a:prstGeom prst="rect">
            <a:avLst/>
          </a:prstGeom>
        </p:spPr>
      </p:pic>
      <p:sp>
        <p:nvSpPr>
          <p:cNvPr id="5" name="Text Placeholder 4">
            <a:extLst>
              <a:ext uri="{FF2B5EF4-FFF2-40B4-BE49-F238E27FC236}">
                <a16:creationId xmlns:a16="http://schemas.microsoft.com/office/drawing/2014/main" id="{C7034CCC-925A-D972-218F-51652F75B4C0}"/>
              </a:ext>
            </a:extLst>
          </p:cNvPr>
          <p:cNvSpPr txBox="1">
            <a:spLocks/>
          </p:cNvSpPr>
          <p:nvPr/>
        </p:nvSpPr>
        <p:spPr>
          <a:xfrm>
            <a:off x="438207" y="1565499"/>
            <a:ext cx="11278871" cy="400110"/>
          </a:xfrm>
          <a:prstGeom prst="rect">
            <a:avLst/>
          </a:prstGeom>
        </p:spPr>
        <p:txBody>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Font typeface="Arial" panose="020B0604020202020204" pitchFamily="34" charset="0"/>
              <a:buNone/>
            </a:pPr>
            <a:r>
              <a:rPr lang="en-US" sz="2000" b="1" dirty="0"/>
              <a:t>Do you know….</a:t>
            </a:r>
          </a:p>
        </p:txBody>
      </p:sp>
      <p:graphicFrame>
        <p:nvGraphicFramePr>
          <p:cNvPr id="6" name="Table 5">
            <a:extLst>
              <a:ext uri="{FF2B5EF4-FFF2-40B4-BE49-F238E27FC236}">
                <a16:creationId xmlns:a16="http://schemas.microsoft.com/office/drawing/2014/main" id="{ED7F43AE-5836-E1A3-5490-110819716CDE}"/>
              </a:ext>
            </a:extLst>
          </p:cNvPr>
          <p:cNvGraphicFramePr>
            <a:graphicFrameLocks noGrp="1"/>
          </p:cNvGraphicFramePr>
          <p:nvPr>
            <p:extLst>
              <p:ext uri="{D42A27DB-BD31-4B8C-83A1-F6EECF244321}">
                <p14:modId xmlns:p14="http://schemas.microsoft.com/office/powerpoint/2010/main" val="127755729"/>
              </p:ext>
            </p:extLst>
          </p:nvPr>
        </p:nvGraphicFramePr>
        <p:xfrm>
          <a:off x="438207" y="2006339"/>
          <a:ext cx="11278871" cy="3749040"/>
        </p:xfrm>
        <a:graphic>
          <a:graphicData uri="http://schemas.openxmlformats.org/drawingml/2006/table">
            <a:tbl>
              <a:tblPr firstRow="1" bandRow="1">
                <a:tableStyleId>{BC89EF96-8CEA-46FF-86C4-4CE0E7609802}</a:tableStyleId>
              </a:tblPr>
              <a:tblGrid>
                <a:gridCol w="5314007">
                  <a:extLst>
                    <a:ext uri="{9D8B030D-6E8A-4147-A177-3AD203B41FA5}">
                      <a16:colId xmlns:a16="http://schemas.microsoft.com/office/drawing/2014/main" val="2028649453"/>
                    </a:ext>
                  </a:extLst>
                </a:gridCol>
                <a:gridCol w="5964864">
                  <a:extLst>
                    <a:ext uri="{9D8B030D-6E8A-4147-A177-3AD203B41FA5}">
                      <a16:colId xmlns:a16="http://schemas.microsoft.com/office/drawing/2014/main" val="2079434771"/>
                    </a:ext>
                  </a:extLst>
                </a:gridCol>
              </a:tblGrid>
              <a:tr h="686680">
                <a:tc>
                  <a:txBody>
                    <a:bodyPr/>
                    <a:lstStyle/>
                    <a:p>
                      <a:r>
                        <a:rPr lang="en-US" b="0" dirty="0">
                          <a:latin typeface="Avenir Next LT Pro" panose="020B0504020202020204" pitchFamily="34" charset="77"/>
                        </a:rPr>
                        <a:t>How many school districts are in the United States?</a:t>
                      </a:r>
                    </a:p>
                  </a:txBody>
                  <a:tcPr anchor="ctr"/>
                </a:tc>
                <a:tc>
                  <a:txBody>
                    <a:bodyPr/>
                    <a:lstStyle/>
                    <a:p>
                      <a:r>
                        <a:rPr lang="en-US" b="1" dirty="0">
                          <a:latin typeface="Avenir Next LT Pro" panose="020B0504020202020204" pitchFamily="34" charset="77"/>
                        </a:rPr>
                        <a:t>More than 13,000!</a:t>
                      </a:r>
                      <a:r>
                        <a:rPr lang="en-US" b="0" dirty="0">
                          <a:latin typeface="Avenir Next LT Pro" panose="020B0504020202020204" pitchFamily="34" charset="77"/>
                        </a:rPr>
                        <a:t> </a:t>
                      </a:r>
                    </a:p>
                    <a:p>
                      <a:r>
                        <a:rPr lang="en-US" b="0" dirty="0">
                          <a:latin typeface="Avenir Next LT Pro" panose="020B0504020202020204" pitchFamily="34" charset="77"/>
                        </a:rPr>
                        <a:t>Also, the number of CA LEAs jumped by ~1k in 2019 after a change in how charter schools were classified…</a:t>
                      </a:r>
                    </a:p>
                  </a:txBody>
                  <a:tcPr anchor="ctr"/>
                </a:tc>
                <a:extLst>
                  <a:ext uri="{0D108BD9-81ED-4DB2-BD59-A6C34878D82A}">
                    <a16:rowId xmlns:a16="http://schemas.microsoft.com/office/drawing/2014/main" val="3556490005"/>
                  </a:ext>
                </a:extLst>
              </a:tr>
              <a:tr h="549369">
                <a:tc>
                  <a:txBody>
                    <a:bodyPr/>
                    <a:lstStyle/>
                    <a:p>
                      <a:r>
                        <a:rPr lang="en-US" b="0" dirty="0">
                          <a:latin typeface="Avenir Next LT Pro" panose="020B0504020202020204" pitchFamily="34" charset="77"/>
                        </a:rPr>
                        <a:t>How state/local/federal dollars flow to LEAs that don’t serve the full K-12 grade span?</a:t>
                      </a:r>
                    </a:p>
                  </a:txBody>
                  <a:tcPr anchor="ctr"/>
                </a:tc>
                <a:tc>
                  <a:txBody>
                    <a:bodyPr/>
                    <a:lstStyle/>
                    <a:p>
                      <a:r>
                        <a:rPr lang="en-US" b="0" dirty="0">
                          <a:latin typeface="Avenir Next LT Pro" panose="020B0504020202020204" pitchFamily="34" charset="77"/>
                        </a:rPr>
                        <a:t>Some middle/high school LEAs receive direct funding; </a:t>
                      </a:r>
                      <a:r>
                        <a:rPr lang="en-US" b="1" dirty="0">
                          <a:latin typeface="Avenir Next LT Pro" panose="020B0504020202020204" pitchFamily="34" charset="77"/>
                        </a:rPr>
                        <a:t>sometimes funding passes through elementary/middle school-only LEAs</a:t>
                      </a:r>
                    </a:p>
                  </a:txBody>
                  <a:tcPr anchor="ctr"/>
                </a:tc>
                <a:extLst>
                  <a:ext uri="{0D108BD9-81ED-4DB2-BD59-A6C34878D82A}">
                    <a16:rowId xmlns:a16="http://schemas.microsoft.com/office/drawing/2014/main" val="3062652745"/>
                  </a:ext>
                </a:extLst>
              </a:tr>
              <a:tr h="397839">
                <a:tc>
                  <a:txBody>
                    <a:bodyPr/>
                    <a:lstStyle/>
                    <a:p>
                      <a:r>
                        <a:rPr lang="en-US" b="0" dirty="0">
                          <a:latin typeface="Avenir Next LT Pro" panose="020B0504020202020204" pitchFamily="34" charset="77"/>
                        </a:rPr>
                        <a:t>How much per-pupil revenue Kelleys Island (OH) receives? </a:t>
                      </a:r>
                    </a:p>
                  </a:txBody>
                  <a:tcPr anchor="ctr"/>
                </a:tc>
                <a:tc>
                  <a:txBody>
                    <a:bodyPr/>
                    <a:lstStyle/>
                    <a:p>
                      <a:r>
                        <a:rPr lang="en-US" b="1" dirty="0">
                          <a:latin typeface="Avenir Next LT Pro" panose="020B0504020202020204" pitchFamily="34" charset="77"/>
                        </a:rPr>
                        <a:t>$153,800 per-pupil </a:t>
                      </a:r>
                    </a:p>
                    <a:p>
                      <a:r>
                        <a:rPr lang="en-US" b="0" dirty="0">
                          <a:latin typeface="Avenir Next LT Pro" panose="020B0504020202020204" pitchFamily="34" charset="77"/>
                        </a:rPr>
                        <a:t>(They had 5 enrolled students in SY12)</a:t>
                      </a:r>
                    </a:p>
                  </a:txBody>
                  <a:tcPr anchor="ctr"/>
                </a:tc>
                <a:extLst>
                  <a:ext uri="{0D108BD9-81ED-4DB2-BD59-A6C34878D82A}">
                    <a16:rowId xmlns:a16="http://schemas.microsoft.com/office/drawing/2014/main" val="1233289792"/>
                  </a:ext>
                </a:extLst>
              </a:tr>
              <a:tr h="397839">
                <a:tc>
                  <a:txBody>
                    <a:bodyPr/>
                    <a:lstStyle/>
                    <a:p>
                      <a:r>
                        <a:rPr lang="en-US" b="0" dirty="0">
                          <a:latin typeface="Avenir Next LT Pro" panose="020B0504020202020204" pitchFamily="34" charset="77"/>
                        </a:rPr>
                        <a:t>How much per-pupil revenue Norwich Free Academy (CT) receives?</a:t>
                      </a:r>
                    </a:p>
                  </a:txBody>
                  <a:tcPr anchor="ctr"/>
                </a:tc>
                <a:tc>
                  <a:txBody>
                    <a:bodyPr/>
                    <a:lstStyle/>
                    <a:p>
                      <a:r>
                        <a:rPr lang="en-US" b="1" dirty="0">
                          <a:latin typeface="Avenir Next LT Pro" panose="020B0504020202020204" pitchFamily="34" charset="77"/>
                        </a:rPr>
                        <a:t>$26 per-pupil </a:t>
                      </a:r>
                    </a:p>
                    <a:p>
                      <a:r>
                        <a:rPr lang="en-US" b="0" dirty="0">
                          <a:latin typeface="Avenir Next LT Pro" panose="020B0504020202020204" pitchFamily="34" charset="77"/>
                        </a:rPr>
                        <a:t>(They serve &gt; 2k students as a quasi-private school)</a:t>
                      </a:r>
                    </a:p>
                  </a:txBody>
                  <a:tcPr anchor="ctr"/>
                </a:tc>
                <a:extLst>
                  <a:ext uri="{0D108BD9-81ED-4DB2-BD59-A6C34878D82A}">
                    <a16:rowId xmlns:a16="http://schemas.microsoft.com/office/drawing/2014/main" val="1975756556"/>
                  </a:ext>
                </a:extLst>
              </a:tr>
              <a:tr h="397839">
                <a:tc>
                  <a:txBody>
                    <a:bodyPr/>
                    <a:lstStyle/>
                    <a:p>
                      <a:r>
                        <a:rPr lang="en-US" b="0" dirty="0">
                          <a:latin typeface="Avenir Next LT Pro" panose="020B0504020202020204" pitchFamily="34" charset="77"/>
                        </a:rPr>
                        <a:t>How F-33 data is published?</a:t>
                      </a:r>
                    </a:p>
                  </a:txBody>
                  <a:tcPr anchor="ctr"/>
                </a:tc>
                <a:tc>
                  <a:txBody>
                    <a:bodyPr/>
                    <a:lstStyle/>
                    <a:p>
                      <a:r>
                        <a:rPr lang="en-US" b="1" dirty="0">
                          <a:latin typeface="Avenir Next LT Pro" panose="020B0504020202020204" pitchFamily="34" charset="77"/>
                        </a:rPr>
                        <a:t>The Census Bureau and NCES release their own versions that differ in significant ways!</a:t>
                      </a:r>
                    </a:p>
                  </a:txBody>
                  <a:tcPr anchor="ctr"/>
                </a:tc>
                <a:extLst>
                  <a:ext uri="{0D108BD9-81ED-4DB2-BD59-A6C34878D82A}">
                    <a16:rowId xmlns:a16="http://schemas.microsoft.com/office/drawing/2014/main" val="2750154616"/>
                  </a:ext>
                </a:extLst>
              </a:tr>
            </a:tbl>
          </a:graphicData>
        </a:graphic>
      </p:graphicFrame>
    </p:spTree>
    <p:extLst>
      <p:ext uri="{BB962C8B-B14F-4D97-AF65-F5344CB8AC3E}">
        <p14:creationId xmlns:p14="http://schemas.microsoft.com/office/powerpoint/2010/main" val="2180736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71C72-249B-0EF6-A67F-219DD71D5CB0}"/>
              </a:ext>
            </a:extLst>
          </p:cNvPr>
          <p:cNvSpPr>
            <a:spLocks noGrp="1"/>
          </p:cNvSpPr>
          <p:nvPr>
            <p:ph type="title"/>
          </p:nvPr>
        </p:nvSpPr>
        <p:spPr/>
        <p:txBody>
          <a:bodyPr/>
          <a:lstStyle/>
          <a:p>
            <a:r>
              <a:rPr lang="en-US" dirty="0"/>
              <a:t>F-33 data has limitations and requires some data adjustments for useful analysis</a:t>
            </a:r>
          </a:p>
        </p:txBody>
      </p:sp>
      <p:sp>
        <p:nvSpPr>
          <p:cNvPr id="3" name="Content Placeholder 2">
            <a:extLst>
              <a:ext uri="{FF2B5EF4-FFF2-40B4-BE49-F238E27FC236}">
                <a16:creationId xmlns:a16="http://schemas.microsoft.com/office/drawing/2014/main" id="{1F105352-0CAF-F6E4-0A0F-14E960E9AC71}"/>
              </a:ext>
            </a:extLst>
          </p:cNvPr>
          <p:cNvSpPr>
            <a:spLocks noGrp="1"/>
          </p:cNvSpPr>
          <p:nvPr>
            <p:ph idx="1"/>
          </p:nvPr>
        </p:nvSpPr>
        <p:spPr>
          <a:xfrm>
            <a:off x="838200" y="1825625"/>
            <a:ext cx="6946557" cy="4351338"/>
          </a:xfrm>
        </p:spPr>
        <p:txBody>
          <a:bodyPr/>
          <a:lstStyle/>
          <a:p>
            <a:r>
              <a:rPr lang="en-US" sz="2000" b="1" dirty="0"/>
              <a:t>If you use the Census Bureau version:</a:t>
            </a:r>
          </a:p>
          <a:p>
            <a:pPr lvl="1"/>
            <a:r>
              <a:rPr lang="en-US" sz="2000" dirty="0"/>
              <a:t>Revenues/expenditures need to be multiplied by 1,000 </a:t>
            </a:r>
          </a:p>
          <a:p>
            <a:pPr lvl="1"/>
            <a:r>
              <a:rPr lang="en-US" sz="2000" dirty="0"/>
              <a:t>For some states, line C24 needs to be subtracted from state revenue and added to local revenue</a:t>
            </a:r>
          </a:p>
          <a:p>
            <a:pPr lvl="1"/>
            <a:r>
              <a:rPr lang="en-US" sz="2000" dirty="0"/>
              <a:t>Charter LEAs are not included</a:t>
            </a:r>
          </a:p>
          <a:p>
            <a:r>
              <a:rPr lang="en-US" sz="2000" b="1" dirty="0"/>
              <a:t>If you want to use the NCES version, you need to be patient. </a:t>
            </a:r>
          </a:p>
          <a:p>
            <a:r>
              <a:rPr lang="en-US" sz="2000" b="1" dirty="0"/>
              <a:t>In either case, you’ll need to decide how you want to handle:</a:t>
            </a:r>
          </a:p>
          <a:p>
            <a:pPr lvl="1"/>
            <a:r>
              <a:rPr lang="en-US" sz="2000" dirty="0"/>
              <a:t>Special purpose/outlier LEAs</a:t>
            </a:r>
          </a:p>
          <a:p>
            <a:pPr lvl="1"/>
            <a:r>
              <a:rPr lang="en-US" sz="2000" dirty="0"/>
              <a:t>Pass-through payments</a:t>
            </a:r>
          </a:p>
          <a:p>
            <a:pPr lvl="1"/>
            <a:r>
              <a:rPr lang="en-US" sz="2000" dirty="0"/>
              <a:t>Tuition payments to other school systems</a:t>
            </a:r>
          </a:p>
          <a:p>
            <a:pPr lvl="1"/>
            <a:r>
              <a:rPr lang="en-US" sz="2000" dirty="0"/>
              <a:t>One-time property sales</a:t>
            </a:r>
          </a:p>
        </p:txBody>
      </p:sp>
      <p:pic>
        <p:nvPicPr>
          <p:cNvPr id="4" name="Picture 3">
            <a:extLst>
              <a:ext uri="{FF2B5EF4-FFF2-40B4-BE49-F238E27FC236}">
                <a16:creationId xmlns:a16="http://schemas.microsoft.com/office/drawing/2014/main" id="{C585C30E-E2F1-6E9D-49E0-99DE1EF72677}"/>
              </a:ext>
            </a:extLst>
          </p:cNvPr>
          <p:cNvPicPr>
            <a:picLocks noChangeAspect="1"/>
          </p:cNvPicPr>
          <p:nvPr/>
        </p:nvPicPr>
        <p:blipFill>
          <a:blip r:embed="rId2"/>
          <a:stretch>
            <a:fillRect/>
          </a:stretch>
        </p:blipFill>
        <p:spPr>
          <a:xfrm>
            <a:off x="7953851" y="1825625"/>
            <a:ext cx="3399949" cy="3885657"/>
          </a:xfrm>
          <a:prstGeom prst="rect">
            <a:avLst/>
          </a:prstGeom>
        </p:spPr>
      </p:pic>
      <p:pic>
        <p:nvPicPr>
          <p:cNvPr id="5" name="Picture 4">
            <a:extLst>
              <a:ext uri="{FF2B5EF4-FFF2-40B4-BE49-F238E27FC236}">
                <a16:creationId xmlns:a16="http://schemas.microsoft.com/office/drawing/2014/main" id="{93559629-5F4B-D26C-5754-A8F541EF91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5782" y="6227064"/>
            <a:ext cx="630936" cy="630936"/>
          </a:xfrm>
          <a:prstGeom prst="rect">
            <a:avLst/>
          </a:prstGeom>
        </p:spPr>
      </p:pic>
    </p:spTree>
    <p:extLst>
      <p:ext uri="{BB962C8B-B14F-4D97-AF65-F5344CB8AC3E}">
        <p14:creationId xmlns:p14="http://schemas.microsoft.com/office/powerpoint/2010/main" val="3959077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F4B5-F323-5AB1-EE80-7022675E3876}"/>
              </a:ext>
            </a:extLst>
          </p:cNvPr>
          <p:cNvSpPr>
            <a:spLocks noGrp="1"/>
          </p:cNvSpPr>
          <p:nvPr>
            <p:ph type="title"/>
          </p:nvPr>
        </p:nvSpPr>
        <p:spPr/>
        <p:txBody>
          <a:bodyPr/>
          <a:lstStyle/>
          <a:p>
            <a:r>
              <a:rPr lang="en-US" dirty="0">
                <a:latin typeface="Consolas" panose="020B0609020204030204" pitchFamily="49" charset="0"/>
                <a:cs typeface="Consolas" panose="020B0609020204030204" pitchFamily="49" charset="0"/>
              </a:rPr>
              <a:t>edfinr</a:t>
            </a:r>
            <a:r>
              <a:rPr lang="en-US" dirty="0"/>
              <a:t> carries on the torch lit by </a:t>
            </a:r>
            <a:r>
              <a:rPr lang="en-US" dirty="0" err="1"/>
              <a:t>EdBuild</a:t>
            </a:r>
            <a:r>
              <a:rPr lang="en-US" dirty="0"/>
              <a:t> to enable responsible use of F-33 data</a:t>
            </a:r>
          </a:p>
        </p:txBody>
      </p:sp>
      <p:sp>
        <p:nvSpPr>
          <p:cNvPr id="3" name="Content Placeholder 2">
            <a:extLst>
              <a:ext uri="{FF2B5EF4-FFF2-40B4-BE49-F238E27FC236}">
                <a16:creationId xmlns:a16="http://schemas.microsoft.com/office/drawing/2014/main" id="{F325DAFB-575F-88E9-4922-B05CBC9D802D}"/>
              </a:ext>
            </a:extLst>
          </p:cNvPr>
          <p:cNvSpPr>
            <a:spLocks noGrp="1"/>
          </p:cNvSpPr>
          <p:nvPr>
            <p:ph idx="1"/>
          </p:nvPr>
        </p:nvSpPr>
        <p:spPr>
          <a:xfrm>
            <a:off x="838200" y="1825625"/>
            <a:ext cx="6976730" cy="4351338"/>
          </a:xfrm>
        </p:spPr>
        <p:txBody>
          <a:bodyPr/>
          <a:lstStyle/>
          <a:p>
            <a:r>
              <a:rPr lang="en-US" sz="2400" dirty="0" err="1"/>
              <a:t>EdBuild</a:t>
            </a:r>
            <a:r>
              <a:rPr lang="en-US" sz="2400" dirty="0"/>
              <a:t> created a pair of R packages, </a:t>
            </a:r>
            <a:r>
              <a:rPr lang="en-US" sz="2400" dirty="0" err="1">
                <a:solidFill>
                  <a:schemeClr val="bg1"/>
                </a:solidFill>
                <a:highlight>
                  <a:srgbClr val="000000"/>
                </a:highlight>
                <a:latin typeface="Consolas" panose="020B0609020204030204" pitchFamily="49" charset="0"/>
                <a:cs typeface="Consolas" panose="020B0609020204030204" pitchFamily="49" charset="0"/>
              </a:rPr>
              <a:t>edbuildr</a:t>
            </a:r>
            <a:r>
              <a:rPr lang="en-US" sz="2400" dirty="0"/>
              <a:t> and </a:t>
            </a:r>
            <a:r>
              <a:rPr lang="en-US" sz="2400" dirty="0" err="1">
                <a:solidFill>
                  <a:schemeClr val="bg1"/>
                </a:solidFill>
                <a:highlight>
                  <a:srgbClr val="000000"/>
                </a:highlight>
                <a:latin typeface="Consolas" panose="020B0609020204030204" pitchFamily="49" charset="0"/>
                <a:cs typeface="Consolas" panose="020B0609020204030204" pitchFamily="49" charset="0"/>
              </a:rPr>
              <a:t>edbuildmapr</a:t>
            </a:r>
            <a:r>
              <a:rPr lang="en-US" sz="2400" dirty="0"/>
              <a:t>, to make school finance data analysis a little easier.</a:t>
            </a:r>
          </a:p>
          <a:p>
            <a:pPr lvl="1"/>
            <a:r>
              <a:rPr lang="en-US" sz="2000" dirty="0"/>
              <a:t>R packages are collections of functions and data that attempt to make your life easier in a very specific way.</a:t>
            </a:r>
          </a:p>
          <a:p>
            <a:pPr lvl="1"/>
            <a:r>
              <a:rPr lang="en-US" sz="2000" dirty="0"/>
              <a:t>After </a:t>
            </a:r>
            <a:r>
              <a:rPr lang="en-US" sz="2000" dirty="0" err="1"/>
              <a:t>EdBuild’s</a:t>
            </a:r>
            <a:r>
              <a:rPr lang="en-US" sz="2000" dirty="0"/>
              <a:t> sunset as an organization, so did updates to </a:t>
            </a:r>
            <a:r>
              <a:rPr lang="en-US" sz="2000" dirty="0" err="1">
                <a:solidFill>
                  <a:schemeClr val="bg1"/>
                </a:solidFill>
                <a:highlight>
                  <a:srgbClr val="000000"/>
                </a:highlight>
                <a:latin typeface="Consolas" panose="020B0609020204030204" pitchFamily="49" charset="0"/>
                <a:cs typeface="Consolas" panose="020B0609020204030204" pitchFamily="49" charset="0"/>
              </a:rPr>
              <a:t>edbuildr</a:t>
            </a:r>
            <a:r>
              <a:rPr lang="en-US" sz="2000" dirty="0"/>
              <a:t>: its F-33 data only goes through SY18.</a:t>
            </a:r>
          </a:p>
          <a:p>
            <a:pPr>
              <a:buClr>
                <a:schemeClr val="tx1"/>
              </a:buClr>
            </a:pPr>
            <a:r>
              <a:rPr lang="en-US" sz="2400" dirty="0">
                <a:solidFill>
                  <a:schemeClr val="bg1"/>
                </a:solidFill>
                <a:highlight>
                  <a:srgbClr val="000000"/>
                </a:highlight>
                <a:latin typeface="Consolas" panose="020B0609020204030204" pitchFamily="49" charset="0"/>
                <a:cs typeface="Consolas" panose="020B0609020204030204" pitchFamily="49" charset="0"/>
              </a:rPr>
              <a:t>edfinr</a:t>
            </a:r>
            <a:r>
              <a:rPr lang="en-US" sz="2400" dirty="0"/>
              <a:t> is Bellwether’s effort to carry on the spirit of </a:t>
            </a:r>
            <a:r>
              <a:rPr lang="en-US" sz="2400" dirty="0" err="1">
                <a:solidFill>
                  <a:schemeClr val="bg1"/>
                </a:solidFill>
                <a:highlight>
                  <a:srgbClr val="000000"/>
                </a:highlight>
                <a:latin typeface="Consolas" panose="020B0609020204030204" pitchFamily="49" charset="0"/>
                <a:cs typeface="Consolas" panose="020B0609020204030204" pitchFamily="49" charset="0"/>
              </a:rPr>
              <a:t>edbuildr</a:t>
            </a:r>
            <a:r>
              <a:rPr lang="en-US" sz="2400" dirty="0"/>
              <a:t> by providing an opinionated approach to tidying and adjusting F-33 data for policy analysis. </a:t>
            </a:r>
          </a:p>
          <a:p>
            <a:pPr lvl="1">
              <a:buClr>
                <a:schemeClr val="tx1"/>
              </a:buClr>
            </a:pPr>
            <a:r>
              <a:rPr lang="en-US" sz="2000" dirty="0">
                <a:solidFill>
                  <a:schemeClr val="bg1"/>
                </a:solidFill>
                <a:highlight>
                  <a:srgbClr val="000000"/>
                </a:highlight>
                <a:latin typeface="Consolas" panose="020B0609020204030204" pitchFamily="49" charset="0"/>
                <a:cs typeface="Consolas" panose="020B0609020204030204" pitchFamily="49" charset="0"/>
              </a:rPr>
              <a:t>edfinr</a:t>
            </a:r>
            <a:r>
              <a:rPr lang="en-US" sz="2000" dirty="0"/>
              <a:t> includes NCES F-33 data from SY12 through SY22.</a:t>
            </a:r>
          </a:p>
          <a:p>
            <a:pPr lvl="1">
              <a:buClr>
                <a:schemeClr val="tx1"/>
              </a:buClr>
            </a:pPr>
            <a:r>
              <a:rPr lang="en-US" sz="2000" dirty="0"/>
              <a:t>SY23 data will be coming to </a:t>
            </a:r>
            <a:r>
              <a:rPr lang="en-US" sz="2000" dirty="0">
                <a:solidFill>
                  <a:schemeClr val="bg1"/>
                </a:solidFill>
                <a:highlight>
                  <a:srgbClr val="000000"/>
                </a:highlight>
                <a:latin typeface="Consolas" panose="020B0609020204030204" pitchFamily="49" charset="0"/>
                <a:cs typeface="Consolas" panose="020B0609020204030204" pitchFamily="49" charset="0"/>
              </a:rPr>
              <a:t>edfinr</a:t>
            </a:r>
            <a:r>
              <a:rPr lang="en-US" sz="2000" dirty="0"/>
              <a:t> later this year!</a:t>
            </a:r>
          </a:p>
          <a:p>
            <a:endParaRPr lang="en-US" sz="2400" dirty="0"/>
          </a:p>
        </p:txBody>
      </p:sp>
      <p:pic>
        <p:nvPicPr>
          <p:cNvPr id="4" name="Picture 3">
            <a:extLst>
              <a:ext uri="{FF2B5EF4-FFF2-40B4-BE49-F238E27FC236}">
                <a16:creationId xmlns:a16="http://schemas.microsoft.com/office/drawing/2014/main" id="{3115BCAF-B4F9-51A3-1E05-C08AE18278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4080" y="6227064"/>
            <a:ext cx="630936" cy="630936"/>
          </a:xfrm>
          <a:prstGeom prst="rect">
            <a:avLst/>
          </a:prstGeom>
        </p:spPr>
      </p:pic>
      <p:pic>
        <p:nvPicPr>
          <p:cNvPr id="5" name="Picture 4" descr="A screenshot of a computer  AI-generated content may be incorrect.">
            <a:extLst>
              <a:ext uri="{FF2B5EF4-FFF2-40B4-BE49-F238E27FC236}">
                <a16:creationId xmlns:a16="http://schemas.microsoft.com/office/drawing/2014/main" id="{A3257F02-0BBA-FDA2-2A89-A6A03D8CB118}"/>
              </a:ext>
            </a:extLst>
          </p:cNvPr>
          <p:cNvPicPr>
            <a:picLocks noChangeAspect="1"/>
          </p:cNvPicPr>
          <p:nvPr/>
        </p:nvPicPr>
        <p:blipFill>
          <a:blip r:embed="rId3"/>
          <a:stretch>
            <a:fillRect/>
          </a:stretch>
        </p:blipFill>
        <p:spPr>
          <a:xfrm>
            <a:off x="7958936" y="1863149"/>
            <a:ext cx="3985591" cy="1789449"/>
          </a:xfrm>
          <a:prstGeom prst="rect">
            <a:avLst/>
          </a:prstGeom>
        </p:spPr>
      </p:pic>
      <p:pic>
        <p:nvPicPr>
          <p:cNvPr id="6" name="Picture 5">
            <a:extLst>
              <a:ext uri="{FF2B5EF4-FFF2-40B4-BE49-F238E27FC236}">
                <a16:creationId xmlns:a16="http://schemas.microsoft.com/office/drawing/2014/main" id="{DC37448E-1164-5912-CF9D-B7345B3668E3}"/>
              </a:ext>
            </a:extLst>
          </p:cNvPr>
          <p:cNvPicPr>
            <a:picLocks noChangeAspect="1"/>
          </p:cNvPicPr>
          <p:nvPr/>
        </p:nvPicPr>
        <p:blipFill>
          <a:blip r:embed="rId4"/>
          <a:stretch>
            <a:fillRect/>
          </a:stretch>
        </p:blipFill>
        <p:spPr>
          <a:xfrm>
            <a:off x="9026083" y="3825059"/>
            <a:ext cx="1861903" cy="2149940"/>
          </a:xfrm>
          <a:prstGeom prst="rect">
            <a:avLst/>
          </a:prstGeom>
        </p:spPr>
      </p:pic>
    </p:spTree>
    <p:extLst>
      <p:ext uri="{BB962C8B-B14F-4D97-AF65-F5344CB8AC3E}">
        <p14:creationId xmlns:p14="http://schemas.microsoft.com/office/powerpoint/2010/main" val="2886263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6D56E-8FA2-8406-6F39-0EFE9B7A34EF}"/>
              </a:ext>
            </a:extLst>
          </p:cNvPr>
          <p:cNvSpPr>
            <a:spLocks noGrp="1"/>
          </p:cNvSpPr>
          <p:nvPr>
            <p:ph type="title"/>
          </p:nvPr>
        </p:nvSpPr>
        <p:spPr/>
        <p:txBody>
          <a:bodyPr/>
          <a:lstStyle/>
          <a:p>
            <a:r>
              <a:rPr lang="en-US" dirty="0">
                <a:latin typeface="Consolas" panose="020B0609020204030204" pitchFamily="49" charset="0"/>
                <a:cs typeface="Consolas" panose="020B0609020204030204" pitchFamily="49" charset="0"/>
              </a:rPr>
              <a:t>edfinr</a:t>
            </a:r>
            <a:r>
              <a:rPr lang="en-US" dirty="0"/>
              <a:t> is an easy-to-use tool for fast, consistent school finance data analysis</a:t>
            </a:r>
          </a:p>
        </p:txBody>
      </p:sp>
      <p:sp>
        <p:nvSpPr>
          <p:cNvPr id="3" name="Content Placeholder 2">
            <a:extLst>
              <a:ext uri="{FF2B5EF4-FFF2-40B4-BE49-F238E27FC236}">
                <a16:creationId xmlns:a16="http://schemas.microsoft.com/office/drawing/2014/main" id="{DB27614F-4519-D8AB-302E-7DA19DA7671D}"/>
              </a:ext>
            </a:extLst>
          </p:cNvPr>
          <p:cNvSpPr>
            <a:spLocks noGrp="1"/>
          </p:cNvSpPr>
          <p:nvPr>
            <p:ph idx="1"/>
          </p:nvPr>
        </p:nvSpPr>
        <p:spPr/>
        <p:txBody>
          <a:bodyPr/>
          <a:lstStyle/>
          <a:p>
            <a:r>
              <a:rPr lang="en-US" b="1" dirty="0">
                <a:solidFill>
                  <a:schemeClr val="bg1"/>
                </a:solidFill>
                <a:highlight>
                  <a:srgbClr val="000000"/>
                </a:highlight>
                <a:latin typeface="Consolas" panose="020B0609020204030204" pitchFamily="49" charset="0"/>
                <a:cs typeface="Consolas" panose="020B0609020204030204" pitchFamily="49" charset="0"/>
              </a:rPr>
              <a:t>edfinr</a:t>
            </a:r>
            <a:r>
              <a:rPr lang="en-US" b="1" dirty="0">
                <a:latin typeface="Calibri" panose="020F0502020204030204" pitchFamily="34" charset="0"/>
                <a:cs typeface="Calibri" panose="020F0502020204030204" pitchFamily="34" charset="0"/>
              </a:rPr>
              <a:t> is hosted on CRAN, so it can be installed using a single line of code:</a:t>
            </a:r>
          </a:p>
          <a:p>
            <a:pPr lvl="1"/>
            <a:r>
              <a:rPr lang="en-US" dirty="0" err="1">
                <a:solidFill>
                  <a:schemeClr val="bg1"/>
                </a:solidFill>
                <a:highlight>
                  <a:srgbClr val="000000"/>
                </a:highlight>
                <a:latin typeface="Consolas" panose="020B0609020204030204" pitchFamily="49" charset="0"/>
                <a:cs typeface="Consolas" panose="020B0609020204030204" pitchFamily="49" charset="0"/>
              </a:rPr>
              <a:t>install.packages</a:t>
            </a:r>
            <a:r>
              <a:rPr lang="en-US" dirty="0">
                <a:solidFill>
                  <a:schemeClr val="bg1"/>
                </a:solidFill>
                <a:highlight>
                  <a:srgbClr val="000000"/>
                </a:highlight>
                <a:latin typeface="Consolas" panose="020B0609020204030204" pitchFamily="49" charset="0"/>
                <a:cs typeface="Consolas" panose="020B0609020204030204" pitchFamily="49" charset="0"/>
              </a:rPr>
              <a:t>(“edfinr”)</a:t>
            </a:r>
          </a:p>
          <a:p>
            <a:pPr>
              <a:buClr>
                <a:schemeClr val="tx1"/>
              </a:buClr>
            </a:pPr>
            <a:r>
              <a:rPr lang="en-US" b="1" dirty="0">
                <a:latin typeface="Calibri" panose="020F0502020204030204" pitchFamily="34" charset="0"/>
                <a:cs typeface="Calibri" panose="020F0502020204030204" pitchFamily="34" charset="0"/>
              </a:rPr>
              <a:t>The </a:t>
            </a:r>
            <a:r>
              <a:rPr lang="en-US" b="1" dirty="0">
                <a:solidFill>
                  <a:schemeClr val="bg1"/>
                </a:solidFill>
                <a:highlight>
                  <a:srgbClr val="000000"/>
                </a:highlight>
                <a:latin typeface="Consolas" panose="020B0609020204030204" pitchFamily="49" charset="0"/>
                <a:cs typeface="Consolas" panose="020B0609020204030204" pitchFamily="49" charset="0"/>
              </a:rPr>
              <a:t>edfinr</a:t>
            </a:r>
            <a:r>
              <a:rPr lang="en-US" b="1" dirty="0">
                <a:latin typeface="Calibri" panose="020F0502020204030204" pitchFamily="34" charset="0"/>
                <a:cs typeface="Calibri" panose="020F0502020204030204" pitchFamily="34" charset="0"/>
              </a:rPr>
              <a:t> package is simple to use – there are only two functions:</a:t>
            </a:r>
          </a:p>
          <a:p>
            <a:pPr lvl="1">
              <a:buClr>
                <a:schemeClr val="tx1"/>
              </a:buClr>
            </a:pPr>
            <a:r>
              <a:rPr lang="en-US" dirty="0" err="1">
                <a:solidFill>
                  <a:schemeClr val="bg1"/>
                </a:solidFill>
                <a:highlight>
                  <a:srgbClr val="000000"/>
                </a:highlight>
                <a:latin typeface="Consolas" panose="020B0609020204030204" pitchFamily="49" charset="0"/>
                <a:cs typeface="Consolas" panose="020B0609020204030204" pitchFamily="49" charset="0"/>
              </a:rPr>
              <a:t>get_finance_data</a:t>
            </a:r>
            <a:r>
              <a:rPr lang="en-US" dirty="0">
                <a:solidFill>
                  <a:schemeClr val="bg1"/>
                </a:solidFill>
                <a:highlight>
                  <a:srgbClr val="000000"/>
                </a:highlight>
                <a:latin typeface="Consolas" panose="020B0609020204030204" pitchFamily="49" charset="0"/>
                <a:cs typeface="Consolas" panose="020B0609020204030204" pitchFamily="49" charset="0"/>
              </a:rPr>
              <a:t>()</a:t>
            </a:r>
            <a:r>
              <a:rPr lang="en-US" dirty="0">
                <a:latin typeface="Calibri" panose="020F0502020204030204" pitchFamily="34" charset="0"/>
                <a:cs typeface="Calibri" panose="020F0502020204030204" pitchFamily="34" charset="0"/>
              </a:rPr>
              <a:t>: A function that pulls school finance data for specified years and/or states. Data comes in “skinny” and “full” versions (more detailed expenditure info in the latter).</a:t>
            </a:r>
          </a:p>
          <a:p>
            <a:pPr lvl="1">
              <a:buClr>
                <a:schemeClr val="tx1"/>
              </a:buClr>
            </a:pPr>
            <a:r>
              <a:rPr lang="en-US" dirty="0" err="1">
                <a:solidFill>
                  <a:schemeClr val="bg1"/>
                </a:solidFill>
                <a:highlight>
                  <a:srgbClr val="000000"/>
                </a:highlight>
                <a:latin typeface="Consolas" panose="020B0609020204030204" pitchFamily="49" charset="0"/>
                <a:cs typeface="Consolas" panose="020B0609020204030204" pitchFamily="49" charset="0"/>
              </a:rPr>
              <a:t>list_variables</a:t>
            </a:r>
            <a:r>
              <a:rPr lang="en-US" dirty="0">
                <a:solidFill>
                  <a:schemeClr val="bg1"/>
                </a:solidFill>
                <a:highlight>
                  <a:srgbClr val="000000"/>
                </a:highlight>
                <a:latin typeface="Consolas" panose="020B0609020204030204" pitchFamily="49" charset="0"/>
                <a:cs typeface="Consolas" panose="020B0609020204030204" pitchFamily="49" charset="0"/>
              </a:rPr>
              <a:t>()</a:t>
            </a:r>
            <a:r>
              <a:rPr lang="en-US" dirty="0">
                <a:latin typeface="Calibri" panose="020F0502020204030204" pitchFamily="34" charset="0"/>
                <a:cs typeface="Calibri" panose="020F0502020204030204" pitchFamily="34" charset="0"/>
              </a:rPr>
              <a:t>: A data dictionary for </a:t>
            </a:r>
            <a:r>
              <a:rPr lang="en-US" dirty="0">
                <a:solidFill>
                  <a:schemeClr val="bg1"/>
                </a:solidFill>
                <a:highlight>
                  <a:srgbClr val="000000"/>
                </a:highlight>
                <a:latin typeface="Consolas" panose="020B0609020204030204" pitchFamily="49" charset="0"/>
                <a:cs typeface="Consolas" panose="020B0609020204030204" pitchFamily="49" charset="0"/>
              </a:rPr>
              <a:t>edfinr</a:t>
            </a:r>
          </a:p>
        </p:txBody>
      </p:sp>
      <p:pic>
        <p:nvPicPr>
          <p:cNvPr id="4" name="Picture 3">
            <a:extLst>
              <a:ext uri="{FF2B5EF4-FFF2-40B4-BE49-F238E27FC236}">
                <a16:creationId xmlns:a16="http://schemas.microsoft.com/office/drawing/2014/main" id="{8C92EEF0-48EB-FAEE-D654-C64BAA62D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4080" y="6227064"/>
            <a:ext cx="630936" cy="630936"/>
          </a:xfrm>
          <a:prstGeom prst="rect">
            <a:avLst/>
          </a:prstGeom>
        </p:spPr>
      </p:pic>
    </p:spTree>
    <p:extLst>
      <p:ext uri="{BB962C8B-B14F-4D97-AF65-F5344CB8AC3E}">
        <p14:creationId xmlns:p14="http://schemas.microsoft.com/office/powerpoint/2010/main" val="2054018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D966C-8465-BE5C-FB07-22F6E34C64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1C8E6E-8927-7DCE-7806-C1BCC68F964E}"/>
              </a:ext>
            </a:extLst>
          </p:cNvPr>
          <p:cNvSpPr>
            <a:spLocks noGrp="1"/>
          </p:cNvSpPr>
          <p:nvPr>
            <p:ph type="title"/>
          </p:nvPr>
        </p:nvSpPr>
        <p:spPr/>
        <p:txBody>
          <a:bodyPr/>
          <a:lstStyle/>
          <a:p>
            <a:r>
              <a:rPr lang="en-US" dirty="0">
                <a:latin typeface="Consolas" panose="020B0609020204030204" pitchFamily="49" charset="0"/>
                <a:cs typeface="Consolas" panose="020B0609020204030204" pitchFamily="49" charset="0"/>
              </a:rPr>
              <a:t>edfinr</a:t>
            </a:r>
            <a:r>
              <a:rPr lang="en-US" dirty="0"/>
              <a:t> also bundles richer context data alongside F-33 finance data</a:t>
            </a:r>
          </a:p>
        </p:txBody>
      </p:sp>
      <p:sp>
        <p:nvSpPr>
          <p:cNvPr id="3" name="Content Placeholder 2">
            <a:extLst>
              <a:ext uri="{FF2B5EF4-FFF2-40B4-BE49-F238E27FC236}">
                <a16:creationId xmlns:a16="http://schemas.microsoft.com/office/drawing/2014/main" id="{7CAB271A-D9C5-4B83-ED89-CE90A9C253D7}"/>
              </a:ext>
            </a:extLst>
          </p:cNvPr>
          <p:cNvSpPr>
            <a:spLocks noGrp="1"/>
          </p:cNvSpPr>
          <p:nvPr>
            <p:ph idx="1"/>
          </p:nvPr>
        </p:nvSpPr>
        <p:spPr/>
        <p:txBody>
          <a:bodyPr/>
          <a:lstStyle/>
          <a:p>
            <a:r>
              <a:rPr lang="en-US" b="1" dirty="0">
                <a:latin typeface="Calibri" panose="020F0502020204030204" pitchFamily="34" charset="0"/>
                <a:cs typeface="Calibri" panose="020F0502020204030204" pitchFamily="34" charset="0"/>
              </a:rPr>
              <a:t>Because you’re probably interested in more data than is in the F-33, </a:t>
            </a:r>
            <a:r>
              <a:rPr lang="en-US" b="1" dirty="0">
                <a:solidFill>
                  <a:schemeClr val="bg1"/>
                </a:solidFill>
                <a:highlight>
                  <a:srgbClr val="000000"/>
                </a:highlight>
                <a:latin typeface="Consolas" panose="020B0609020204030204" pitchFamily="49" charset="0"/>
                <a:cs typeface="Consolas" panose="020B0609020204030204" pitchFamily="49" charset="0"/>
              </a:rPr>
              <a:t>edfinr</a:t>
            </a:r>
            <a:r>
              <a:rPr lang="en-US" b="1" dirty="0">
                <a:latin typeface="Calibri" panose="020F0502020204030204" pitchFamily="34" charset="0"/>
                <a:cs typeface="Calibri" panose="020F0502020204030204" pitchFamily="34" charset="0"/>
              </a:rPr>
              <a:t> also provides:</a:t>
            </a:r>
          </a:p>
          <a:p>
            <a:pPr lvl="1"/>
            <a:r>
              <a:rPr lang="en-US" dirty="0">
                <a:latin typeface="Calibri" panose="020F0502020204030204" pitchFamily="34" charset="0"/>
                <a:cs typeface="Calibri" panose="020F0502020204030204" pitchFamily="34" charset="0"/>
              </a:rPr>
              <a:t>NCES Common Core of Data – Directory via the Urban Institute’s </a:t>
            </a:r>
            <a:r>
              <a:rPr lang="en-US" dirty="0" err="1">
                <a:solidFill>
                  <a:schemeClr val="bg1"/>
                </a:solidFill>
                <a:highlight>
                  <a:srgbClr val="000000"/>
                </a:highlight>
                <a:latin typeface="Consolas" panose="020B0609020204030204" pitchFamily="49" charset="0"/>
                <a:cs typeface="Consolas" panose="020B0609020204030204" pitchFamily="49" charset="0"/>
              </a:rPr>
              <a:t>educationdata</a:t>
            </a:r>
            <a:r>
              <a:rPr lang="en-US" dirty="0">
                <a:latin typeface="Calibri" panose="020F0502020204030204" pitchFamily="34" charset="0"/>
                <a:cs typeface="Calibri" panose="020F0502020204030204" pitchFamily="34" charset="0"/>
              </a:rPr>
              <a:t> R package adds contextual school district information, such as urbanicity, CSBA codes, and congressional districts.</a:t>
            </a:r>
          </a:p>
          <a:p>
            <a:pPr lvl="1"/>
            <a:r>
              <a:rPr lang="en-US" dirty="0">
                <a:latin typeface="Calibri" panose="020F0502020204030204" pitchFamily="34" charset="0"/>
                <a:cs typeface="Calibri" panose="020F0502020204030204" pitchFamily="34" charset="0"/>
              </a:rPr>
              <a:t>Small Area Income and Poverty Estimates </a:t>
            </a:r>
          </a:p>
          <a:p>
            <a:pPr lvl="1"/>
            <a:r>
              <a:rPr lang="en-US" dirty="0">
                <a:latin typeface="Calibri" panose="020F0502020204030204" pitchFamily="34" charset="0"/>
                <a:cs typeface="Calibri" panose="020F0502020204030204" pitchFamily="34" charset="0"/>
              </a:rPr>
              <a:t>5-year ACS community survey data via </a:t>
            </a:r>
            <a:r>
              <a:rPr lang="en-US" dirty="0" err="1">
                <a:solidFill>
                  <a:schemeClr val="bg1"/>
                </a:solidFill>
                <a:highlight>
                  <a:srgbClr val="000000"/>
                </a:highlight>
                <a:latin typeface="Consolas" panose="020B0609020204030204" pitchFamily="49" charset="0"/>
                <a:cs typeface="Consolas" panose="020B0609020204030204" pitchFamily="49" charset="0"/>
              </a:rPr>
              <a:t>tidycensus</a:t>
            </a:r>
            <a:r>
              <a:rPr lang="en-US" dirty="0">
                <a:latin typeface="Calibri" panose="020F0502020204030204" pitchFamily="34" charset="0"/>
                <a:cs typeface="Calibri" panose="020F0502020204030204" pitchFamily="34" charset="0"/>
              </a:rPr>
              <a:t>, including median household income, median property value, and percent of adults with a BA+.</a:t>
            </a:r>
          </a:p>
          <a:p>
            <a:r>
              <a:rPr lang="en-US" b="1" dirty="0">
                <a:latin typeface="Calibri" panose="020F0502020204030204" pitchFamily="34" charset="0"/>
                <a:cs typeface="Calibri" panose="020F0502020204030204" pitchFamily="34" charset="0"/>
              </a:rPr>
              <a:t>Check out the </a:t>
            </a:r>
            <a:r>
              <a:rPr lang="en-US" b="1" dirty="0">
                <a:latin typeface="Consolas" panose="020B0609020204030204" pitchFamily="49" charset="0"/>
                <a:cs typeface="Consolas" panose="020B0609020204030204" pitchFamily="49" charset="0"/>
                <a:hlinkClick r:id="rId2"/>
              </a:rPr>
              <a:t>edfinr</a:t>
            </a:r>
            <a:r>
              <a:rPr lang="en-US" b="1" dirty="0">
                <a:latin typeface="Calibri" panose="020F0502020204030204" pitchFamily="34" charset="0"/>
                <a:cs typeface="Calibri" panose="020F0502020204030204" pitchFamily="34" charset="0"/>
                <a:hlinkClick r:id="rId2"/>
              </a:rPr>
              <a:t> package website</a:t>
            </a:r>
            <a:r>
              <a:rPr lang="en-US" b="1" dirty="0">
                <a:latin typeface="Calibri" panose="020F0502020204030204" pitchFamily="34" charset="0"/>
                <a:cs typeface="Calibri" panose="020F0502020204030204" pitchFamily="34" charset="0"/>
              </a:rPr>
              <a:t> for documentation, vignettes, and more!</a:t>
            </a:r>
          </a:p>
        </p:txBody>
      </p:sp>
      <p:pic>
        <p:nvPicPr>
          <p:cNvPr id="4" name="Picture 3">
            <a:extLst>
              <a:ext uri="{FF2B5EF4-FFF2-40B4-BE49-F238E27FC236}">
                <a16:creationId xmlns:a16="http://schemas.microsoft.com/office/drawing/2014/main" id="{E86394C1-38A6-825D-7808-44EB97338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74080" y="6227064"/>
            <a:ext cx="630936" cy="630936"/>
          </a:xfrm>
          <a:prstGeom prst="rect">
            <a:avLst/>
          </a:prstGeom>
        </p:spPr>
      </p:pic>
    </p:spTree>
    <p:extLst>
      <p:ext uri="{BB962C8B-B14F-4D97-AF65-F5344CB8AC3E}">
        <p14:creationId xmlns:p14="http://schemas.microsoft.com/office/powerpoint/2010/main" val="4024114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4EEE2-8216-F965-C621-56A832F8E893}"/>
              </a:ext>
            </a:extLst>
          </p:cNvPr>
          <p:cNvSpPr>
            <a:spLocks noGrp="1"/>
          </p:cNvSpPr>
          <p:nvPr>
            <p:ph type="title"/>
          </p:nvPr>
        </p:nvSpPr>
        <p:spPr/>
        <p:txBody>
          <a:bodyPr/>
          <a:lstStyle/>
          <a:p>
            <a:r>
              <a:rPr lang="en-US" dirty="0"/>
              <a:t>Live demo: How edfinr can help you build a chart in 2 lines of code*</a:t>
            </a:r>
          </a:p>
        </p:txBody>
      </p:sp>
      <p:pic>
        <p:nvPicPr>
          <p:cNvPr id="5" name="Content Placeholder 4">
            <a:extLst>
              <a:ext uri="{FF2B5EF4-FFF2-40B4-BE49-F238E27FC236}">
                <a16:creationId xmlns:a16="http://schemas.microsoft.com/office/drawing/2014/main" id="{053A1EA8-1AF7-9F2F-24D9-D92754523A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5613991" y="1690688"/>
            <a:ext cx="6411264" cy="440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114B276E-4BA2-2F4B-4A05-BC26D53888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114" y="1810757"/>
            <a:ext cx="3957692" cy="4069826"/>
          </a:xfrm>
          <a:prstGeom prst="rect">
            <a:avLst/>
          </a:prstGeom>
        </p:spPr>
      </p:pic>
      <p:sp>
        <p:nvSpPr>
          <p:cNvPr id="8" name="TextBox 7">
            <a:extLst>
              <a:ext uri="{FF2B5EF4-FFF2-40B4-BE49-F238E27FC236}">
                <a16:creationId xmlns:a16="http://schemas.microsoft.com/office/drawing/2014/main" id="{ABFB54AA-06A3-F642-A1DB-901526DE6E64}"/>
              </a:ext>
            </a:extLst>
          </p:cNvPr>
          <p:cNvSpPr txBox="1"/>
          <p:nvPr/>
        </p:nvSpPr>
        <p:spPr>
          <a:xfrm>
            <a:off x="743114" y="5880583"/>
            <a:ext cx="4052777" cy="369332"/>
          </a:xfrm>
          <a:prstGeom prst="rect">
            <a:avLst/>
          </a:prstGeom>
          <a:noFill/>
        </p:spPr>
        <p:txBody>
          <a:bodyPr wrap="square" rtlCol="0">
            <a:spAutoFit/>
          </a:bodyPr>
          <a:lstStyle/>
          <a:p>
            <a:r>
              <a:rPr lang="en-US" dirty="0"/>
              <a:t>* 2 lines after excluding loading packages</a:t>
            </a:r>
          </a:p>
        </p:txBody>
      </p:sp>
      <p:sp>
        <p:nvSpPr>
          <p:cNvPr id="9" name="Right Arrow 8">
            <a:extLst>
              <a:ext uri="{FF2B5EF4-FFF2-40B4-BE49-F238E27FC236}">
                <a16:creationId xmlns:a16="http://schemas.microsoft.com/office/drawing/2014/main" id="{69D6E6DE-9E42-7396-7DCE-2895114F7C4F}"/>
              </a:ext>
            </a:extLst>
          </p:cNvPr>
          <p:cNvSpPr/>
          <p:nvPr/>
        </p:nvSpPr>
        <p:spPr>
          <a:xfrm>
            <a:off x="4795891" y="3513402"/>
            <a:ext cx="785594" cy="664535"/>
          </a:xfrm>
          <a:prstGeom prst="rightArrow">
            <a:avLst/>
          </a:prstGeom>
          <a:solidFill>
            <a:srgbClr val="A51C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48A6D71-A502-D815-826D-C793AD29F5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74080" y="6227064"/>
            <a:ext cx="630936" cy="630936"/>
          </a:xfrm>
          <a:prstGeom prst="rect">
            <a:avLst/>
          </a:prstGeom>
        </p:spPr>
      </p:pic>
    </p:spTree>
    <p:extLst>
      <p:ext uri="{BB962C8B-B14F-4D97-AF65-F5344CB8AC3E}">
        <p14:creationId xmlns:p14="http://schemas.microsoft.com/office/powerpoint/2010/main" val="1269291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A6218-D0F7-1D27-EB14-D13E83D720E2}"/>
              </a:ext>
            </a:extLst>
          </p:cNvPr>
          <p:cNvSpPr>
            <a:spLocks noGrp="1"/>
          </p:cNvSpPr>
          <p:nvPr>
            <p:ph type="title"/>
          </p:nvPr>
        </p:nvSpPr>
        <p:spPr/>
        <p:txBody>
          <a:bodyPr/>
          <a:lstStyle/>
          <a:p>
            <a:r>
              <a:rPr lang="en-US" dirty="0"/>
              <a:t>Your Turn: Build Your Own Analysis</a:t>
            </a:r>
          </a:p>
        </p:txBody>
      </p:sp>
      <p:sp>
        <p:nvSpPr>
          <p:cNvPr id="3" name="Content Placeholder 2">
            <a:extLst>
              <a:ext uri="{FF2B5EF4-FFF2-40B4-BE49-F238E27FC236}">
                <a16:creationId xmlns:a16="http://schemas.microsoft.com/office/drawing/2014/main" id="{5091683E-873D-E981-C85C-E64FB3D3BEEA}"/>
              </a:ext>
            </a:extLst>
          </p:cNvPr>
          <p:cNvSpPr>
            <a:spLocks noGrp="1"/>
          </p:cNvSpPr>
          <p:nvPr>
            <p:ph idx="1"/>
          </p:nvPr>
        </p:nvSpPr>
        <p:spPr/>
        <p:txBody>
          <a:bodyPr/>
          <a:lstStyle/>
          <a:p>
            <a:r>
              <a:rPr lang="en-US" dirty="0"/>
              <a:t>Open the GitHub repo for this session: </a:t>
            </a:r>
          </a:p>
          <a:p>
            <a:pPr lvl="1"/>
            <a:r>
              <a:rPr lang="en-US" sz="2800" dirty="0">
                <a:hlinkClick r:id="rId2"/>
              </a:rPr>
              <a:t>https://github.com/bwedfinance/2026-sdp-edfinr-workshop</a:t>
            </a:r>
            <a:r>
              <a:rPr lang="en-US" sz="2800" dirty="0"/>
              <a:t> </a:t>
            </a:r>
          </a:p>
          <a:p>
            <a:r>
              <a:rPr lang="en-US" dirty="0"/>
              <a:t>Work through these scripts in order, adjusting the state parameters to focus on state(s) that interest you the most:</a:t>
            </a:r>
          </a:p>
          <a:p>
            <a:pPr lvl="1">
              <a:buClr>
                <a:schemeClr val="tx1"/>
              </a:buClr>
            </a:pPr>
            <a:r>
              <a:rPr lang="en-US" dirty="0">
                <a:solidFill>
                  <a:schemeClr val="bg1"/>
                </a:solidFill>
                <a:highlight>
                  <a:srgbClr val="000000"/>
                </a:highlight>
                <a:latin typeface="Consolas" panose="020B0609020204030204" pitchFamily="49" charset="0"/>
                <a:cs typeface="Consolas" panose="020B0609020204030204" pitchFamily="49" charset="0"/>
              </a:rPr>
              <a:t>02a_state_basic.R</a:t>
            </a:r>
          </a:p>
          <a:p>
            <a:pPr lvl="1">
              <a:buClr>
                <a:schemeClr val="tx1"/>
              </a:buClr>
            </a:pPr>
            <a:r>
              <a:rPr lang="en-US" dirty="0">
                <a:solidFill>
                  <a:schemeClr val="bg1"/>
                </a:solidFill>
                <a:highlight>
                  <a:srgbClr val="000000"/>
                </a:highlight>
                <a:latin typeface="Consolas" panose="020B0609020204030204" pitchFamily="49" charset="0"/>
                <a:cs typeface="Consolas" panose="020B0609020204030204" pitchFamily="49" charset="0"/>
              </a:rPr>
              <a:t>02b_state_polished.R</a:t>
            </a:r>
          </a:p>
          <a:p>
            <a:pPr lvl="1">
              <a:buClr>
                <a:schemeClr val="tx1"/>
              </a:buClr>
            </a:pPr>
            <a:r>
              <a:rPr lang="en-US" dirty="0">
                <a:solidFill>
                  <a:schemeClr val="bg1"/>
                </a:solidFill>
                <a:highlight>
                  <a:srgbClr val="000000"/>
                </a:highlight>
                <a:latin typeface="Consolas" panose="020B0609020204030204" pitchFamily="49" charset="0"/>
                <a:cs typeface="Consolas" panose="020B0609020204030204" pitchFamily="49" charset="0"/>
              </a:rPr>
              <a:t>03_state_urbanicity.R</a:t>
            </a:r>
          </a:p>
          <a:p>
            <a:pPr lvl="1">
              <a:buClr>
                <a:schemeClr val="tx1"/>
              </a:buClr>
            </a:pPr>
            <a:r>
              <a:rPr lang="en-US" dirty="0">
                <a:solidFill>
                  <a:schemeClr val="bg1"/>
                </a:solidFill>
                <a:highlight>
                  <a:srgbClr val="000000"/>
                </a:highlight>
                <a:latin typeface="Consolas" panose="020B0609020204030204" pitchFamily="49" charset="0"/>
                <a:cs typeface="Consolas" panose="020B0609020204030204" pitchFamily="49" charset="0"/>
              </a:rPr>
              <a:t>04_state_comp.R</a:t>
            </a:r>
          </a:p>
          <a:p>
            <a:r>
              <a:rPr lang="en-US" dirty="0"/>
              <a:t>We’ll work through </a:t>
            </a:r>
            <a:r>
              <a:rPr lang="en-US" dirty="0">
                <a:solidFill>
                  <a:schemeClr val="bg1"/>
                </a:solidFill>
                <a:highlight>
                  <a:srgbClr val="000000"/>
                </a:highlight>
                <a:latin typeface="Consolas" panose="020B0609020204030204" pitchFamily="49" charset="0"/>
                <a:cs typeface="Consolas" panose="020B0609020204030204" pitchFamily="49" charset="0"/>
              </a:rPr>
              <a:t>02a_state_basic.R</a:t>
            </a:r>
            <a:r>
              <a:rPr lang="en-US" dirty="0"/>
              <a:t> together, but feel free to work ahead if you’re comfortable working with R independently!</a:t>
            </a:r>
          </a:p>
        </p:txBody>
      </p:sp>
      <p:pic>
        <p:nvPicPr>
          <p:cNvPr id="4" name="Picture 3">
            <a:extLst>
              <a:ext uri="{FF2B5EF4-FFF2-40B4-BE49-F238E27FC236}">
                <a16:creationId xmlns:a16="http://schemas.microsoft.com/office/drawing/2014/main" id="{E04A4CB0-9633-D175-5D89-A804425F6B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6138" y="6227064"/>
            <a:ext cx="630936" cy="630936"/>
          </a:xfrm>
          <a:prstGeom prst="rect">
            <a:avLst/>
          </a:prstGeom>
        </p:spPr>
      </p:pic>
    </p:spTree>
    <p:extLst>
      <p:ext uri="{BB962C8B-B14F-4D97-AF65-F5344CB8AC3E}">
        <p14:creationId xmlns:p14="http://schemas.microsoft.com/office/powerpoint/2010/main" val="2585104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4776725E-18D6-7F4D-9B52-3FAF1F5C0B29}"/>
              </a:ext>
            </a:extLst>
          </p:cNvPr>
          <p:cNvSpPr>
            <a:spLocks noGrp="1" noChangeArrowheads="1"/>
          </p:cNvSpPr>
          <p:nvPr>
            <p:ph type="title"/>
          </p:nvPr>
        </p:nvSpPr>
        <p:spPr/>
        <p:txBody>
          <a:bodyPr/>
          <a:lstStyle/>
          <a:p>
            <a:pPr eaLnBrk="1" hangingPunct="1"/>
            <a:r>
              <a:rPr lang="en-US" altLang="en-US"/>
              <a:t>Report Out</a:t>
            </a:r>
          </a:p>
        </p:txBody>
      </p:sp>
      <p:sp>
        <p:nvSpPr>
          <p:cNvPr id="15" name="Text Placeholder 2">
            <a:extLst>
              <a:ext uri="{FF2B5EF4-FFF2-40B4-BE49-F238E27FC236}">
                <a16:creationId xmlns:a16="http://schemas.microsoft.com/office/drawing/2014/main" id="{BD33847C-2BCF-BE4C-B9E6-D141D57379CF}"/>
              </a:ext>
            </a:extLst>
          </p:cNvPr>
          <p:cNvSpPr>
            <a:spLocks noGrp="1"/>
          </p:cNvSpPr>
          <p:nvPr>
            <p:ph type="body" idx="1"/>
          </p:nvPr>
        </p:nvSpPr>
        <p:spPr/>
        <p:txBody>
          <a:bodyPr rtlCol="0">
            <a:normAutofit fontScale="92500"/>
          </a:bodyPr>
          <a:lstStyle/>
          <a:p>
            <a:pPr eaLnBrk="1" fontAlgn="auto" hangingPunct="1">
              <a:spcAft>
                <a:spcPts val="0"/>
              </a:spcAft>
              <a:defRPr/>
            </a:pPr>
            <a:r>
              <a:rPr lang="en-US" sz="4500" dirty="0"/>
              <a:t>What insight(s) did this exercise spark?</a:t>
            </a:r>
          </a:p>
          <a:p>
            <a:pPr eaLnBrk="1" fontAlgn="auto" hangingPunct="1">
              <a:spcAft>
                <a:spcPts val="0"/>
              </a:spcAft>
              <a:defRPr/>
            </a:pPr>
            <a:r>
              <a:rPr lang="en-US" sz="4500" dirty="0"/>
              <a:t>What question(s) do you want to explore next?</a:t>
            </a:r>
          </a:p>
        </p:txBody>
      </p:sp>
      <p:pic>
        <p:nvPicPr>
          <p:cNvPr id="2" name="Picture 1">
            <a:extLst>
              <a:ext uri="{FF2B5EF4-FFF2-40B4-BE49-F238E27FC236}">
                <a16:creationId xmlns:a16="http://schemas.microsoft.com/office/drawing/2014/main" id="{9B3D081B-CAF5-286E-7281-7DD1BE5FDB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74566" y="6227064"/>
            <a:ext cx="630936" cy="630936"/>
          </a:xfrm>
          <a:prstGeom prst="rect">
            <a:avLst/>
          </a:prstGeom>
        </p:spPr>
      </p:pic>
    </p:spTree>
    <p:extLst>
      <p:ext uri="{BB962C8B-B14F-4D97-AF65-F5344CB8AC3E}">
        <p14:creationId xmlns:p14="http://schemas.microsoft.com/office/powerpoint/2010/main" val="2326087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82A4B-2A16-D4AD-B37F-D115549E1C22}"/>
              </a:ext>
            </a:extLst>
          </p:cNvPr>
          <p:cNvSpPr>
            <a:spLocks noGrp="1"/>
          </p:cNvSpPr>
          <p:nvPr>
            <p:ph type="title"/>
          </p:nvPr>
        </p:nvSpPr>
        <p:spPr/>
        <p:txBody>
          <a:bodyPr/>
          <a:lstStyle/>
          <a:p>
            <a:r>
              <a:rPr lang="en-US" dirty="0"/>
              <a:t>Ways to stay involved</a:t>
            </a:r>
          </a:p>
        </p:txBody>
      </p:sp>
      <p:sp>
        <p:nvSpPr>
          <p:cNvPr id="3" name="Content Placeholder 2">
            <a:extLst>
              <a:ext uri="{FF2B5EF4-FFF2-40B4-BE49-F238E27FC236}">
                <a16:creationId xmlns:a16="http://schemas.microsoft.com/office/drawing/2014/main" id="{04DA819C-E03B-E64C-28E5-B61D050FF023}"/>
              </a:ext>
            </a:extLst>
          </p:cNvPr>
          <p:cNvSpPr>
            <a:spLocks noGrp="1"/>
          </p:cNvSpPr>
          <p:nvPr>
            <p:ph idx="1"/>
          </p:nvPr>
        </p:nvSpPr>
        <p:spPr>
          <a:xfrm>
            <a:off x="838200" y="1825625"/>
            <a:ext cx="7731642" cy="4351338"/>
          </a:xfrm>
        </p:spPr>
        <p:txBody>
          <a:bodyPr/>
          <a:lstStyle/>
          <a:p>
            <a:r>
              <a:rPr lang="en-US" b="1" dirty="0"/>
              <a:t>Subscribe to Bellwether’s State Education Finance Newsletter!</a:t>
            </a:r>
            <a:endParaRPr lang="en-US" dirty="0"/>
          </a:p>
          <a:p>
            <a:r>
              <a:rPr lang="en-US" dirty="0"/>
              <a:t>Help us make </a:t>
            </a:r>
            <a:r>
              <a:rPr lang="en-US" dirty="0">
                <a:solidFill>
                  <a:schemeClr val="bg1"/>
                </a:solidFill>
                <a:highlight>
                  <a:srgbClr val="000000"/>
                </a:highlight>
                <a:latin typeface="Consolas" panose="020B0609020204030204" pitchFamily="49" charset="0"/>
                <a:cs typeface="Consolas" panose="020B0609020204030204" pitchFamily="49" charset="0"/>
              </a:rPr>
              <a:t>edfinr</a:t>
            </a:r>
            <a:r>
              <a:rPr lang="en-US" dirty="0"/>
              <a:t> better!</a:t>
            </a:r>
          </a:p>
          <a:p>
            <a:pPr lvl="1"/>
            <a:r>
              <a:rPr lang="en-US" b="1" dirty="0"/>
              <a:t>Methodology updates</a:t>
            </a:r>
            <a:r>
              <a:rPr lang="en-US" dirty="0"/>
              <a:t>: All of </a:t>
            </a:r>
            <a:r>
              <a:rPr lang="en-US" dirty="0">
                <a:hlinkClick r:id="rId2"/>
              </a:rPr>
              <a:t>our data cleaning code is availble on GitHub</a:t>
            </a:r>
            <a:r>
              <a:rPr lang="en-US" dirty="0"/>
              <a:t>. If you have suggestions for improving how we’re using F-33 and/or other data sources, </a:t>
            </a:r>
            <a:r>
              <a:rPr lang="en-US" b="1" dirty="0"/>
              <a:t>send us an email and/or open an issue on GitHub!</a:t>
            </a:r>
          </a:p>
          <a:p>
            <a:pPr lvl="1"/>
            <a:r>
              <a:rPr lang="en-US" b="1" dirty="0"/>
              <a:t>Feature requests</a:t>
            </a:r>
            <a:r>
              <a:rPr lang="en-US" dirty="0"/>
              <a:t>: We’d like to keep </a:t>
            </a:r>
            <a:r>
              <a:rPr lang="en-US" dirty="0">
                <a:solidFill>
                  <a:schemeClr val="bg1"/>
                </a:solidFill>
                <a:highlight>
                  <a:srgbClr val="000000"/>
                </a:highlight>
                <a:latin typeface="Consolas" panose="020B0609020204030204" pitchFamily="49" charset="0"/>
                <a:cs typeface="Consolas" panose="020B0609020204030204" pitchFamily="49" charset="0"/>
              </a:rPr>
              <a:t>edfinr</a:t>
            </a:r>
            <a:r>
              <a:rPr lang="en-US" dirty="0"/>
              <a:t> lean, but if there are functionality updates you’d like to see, please </a:t>
            </a:r>
            <a:r>
              <a:rPr lang="en-US" b="1" dirty="0"/>
              <a:t>send us an email and/or open an issue on GitHub!</a:t>
            </a:r>
          </a:p>
        </p:txBody>
      </p:sp>
      <p:pic>
        <p:nvPicPr>
          <p:cNvPr id="7" name="Picture 6">
            <a:extLst>
              <a:ext uri="{FF2B5EF4-FFF2-40B4-BE49-F238E27FC236}">
                <a16:creationId xmlns:a16="http://schemas.microsoft.com/office/drawing/2014/main" id="{D5230009-EB8B-8477-B14D-B305853A19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144" y="3707107"/>
            <a:ext cx="2166154" cy="2227528"/>
          </a:xfrm>
          <a:prstGeom prst="rect">
            <a:avLst/>
          </a:prstGeom>
        </p:spPr>
      </p:pic>
      <p:pic>
        <p:nvPicPr>
          <p:cNvPr id="8" name="Picture 7">
            <a:extLst>
              <a:ext uri="{FF2B5EF4-FFF2-40B4-BE49-F238E27FC236}">
                <a16:creationId xmlns:a16="http://schemas.microsoft.com/office/drawing/2014/main" id="{785C28AF-9BE2-6AC9-5F89-279C98D24D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74566" y="6227064"/>
            <a:ext cx="630936" cy="630936"/>
          </a:xfrm>
          <a:prstGeom prst="rect">
            <a:avLst/>
          </a:prstGeom>
        </p:spPr>
      </p:pic>
      <p:pic>
        <p:nvPicPr>
          <p:cNvPr id="10" name="Picture 9">
            <a:extLst>
              <a:ext uri="{FF2B5EF4-FFF2-40B4-BE49-F238E27FC236}">
                <a16:creationId xmlns:a16="http://schemas.microsoft.com/office/drawing/2014/main" id="{971D7C43-1D52-83C7-5F18-1EB897448C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48503" y="645596"/>
            <a:ext cx="2505298" cy="2505298"/>
          </a:xfrm>
          <a:prstGeom prst="rect">
            <a:avLst/>
          </a:prstGeom>
        </p:spPr>
      </p:pic>
      <p:sp>
        <p:nvSpPr>
          <p:cNvPr id="11" name="Right Arrow 10">
            <a:extLst>
              <a:ext uri="{FF2B5EF4-FFF2-40B4-BE49-F238E27FC236}">
                <a16:creationId xmlns:a16="http://schemas.microsoft.com/office/drawing/2014/main" id="{04A096F6-870D-024E-00C2-39FCEA76181B}"/>
              </a:ext>
            </a:extLst>
          </p:cNvPr>
          <p:cNvSpPr/>
          <p:nvPr/>
        </p:nvSpPr>
        <p:spPr>
          <a:xfrm rot="5400000">
            <a:off x="9831842" y="3097622"/>
            <a:ext cx="492756" cy="514235"/>
          </a:xfrm>
          <a:prstGeom prst="rightArrow">
            <a:avLst>
              <a:gd name="adj1" fmla="val 50000"/>
              <a:gd name="adj2" fmla="val 5215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2145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C0FB0F17-A8DA-7B43-8F78-5973B8BF25CE}"/>
              </a:ext>
            </a:extLst>
          </p:cNvPr>
          <p:cNvSpPr>
            <a:spLocks noGrp="1" noChangeArrowheads="1"/>
          </p:cNvSpPr>
          <p:nvPr>
            <p:ph type="title"/>
          </p:nvPr>
        </p:nvSpPr>
        <p:spPr/>
        <p:txBody>
          <a:bodyPr/>
          <a:lstStyle/>
          <a:p>
            <a:pPr eaLnBrk="1" hangingPunct="1"/>
            <a:r>
              <a:rPr lang="en-US" altLang="en-US" dirty="0"/>
              <a:t>Thank You</a:t>
            </a:r>
          </a:p>
        </p:txBody>
      </p:sp>
      <p:sp>
        <p:nvSpPr>
          <p:cNvPr id="3" name="Text Placeholder 2">
            <a:extLst>
              <a:ext uri="{FF2B5EF4-FFF2-40B4-BE49-F238E27FC236}">
                <a16:creationId xmlns:a16="http://schemas.microsoft.com/office/drawing/2014/main" id="{AE8B4683-62B5-9548-B936-866EF084156E}"/>
              </a:ext>
            </a:extLst>
          </p:cNvPr>
          <p:cNvSpPr>
            <a:spLocks noGrp="1"/>
          </p:cNvSpPr>
          <p:nvPr>
            <p:ph type="body" idx="1"/>
          </p:nvPr>
        </p:nvSpPr>
        <p:spPr/>
        <p:txBody>
          <a:bodyPr numCol="2" rtlCol="0">
            <a:normAutofit/>
          </a:bodyPr>
          <a:lstStyle/>
          <a:p>
            <a:pPr eaLnBrk="1" fontAlgn="auto" hangingPunct="1">
              <a:spcAft>
                <a:spcPts val="0"/>
              </a:spcAft>
              <a:defRPr/>
            </a:pPr>
            <a:r>
              <a:rPr lang="en-US" dirty="0">
                <a:hlinkClick r:id="rId2"/>
              </a:rPr>
              <a:t>Alex.Spurrier@bellwether.org</a:t>
            </a:r>
            <a:endParaRPr lang="en-US" dirty="0"/>
          </a:p>
          <a:p>
            <a:pPr eaLnBrk="1" fontAlgn="auto" hangingPunct="1">
              <a:spcAft>
                <a:spcPts val="0"/>
              </a:spcAft>
              <a:defRPr/>
            </a:pPr>
            <a:r>
              <a:rPr lang="en-US" dirty="0">
                <a:hlinkClick r:id="rId3"/>
              </a:rPr>
              <a:t>Bonnie.Okeefe@bellwether.org</a:t>
            </a:r>
            <a:endParaRPr lang="en-US" dirty="0"/>
          </a:p>
          <a:p>
            <a:pPr eaLnBrk="1" fontAlgn="auto" hangingPunct="1">
              <a:spcAft>
                <a:spcPts val="0"/>
              </a:spcAft>
              <a:defRPr/>
            </a:pPr>
            <a:endParaRPr lang="en-US" dirty="0">
              <a:hlinkClick r:id="rId4"/>
            </a:endParaRPr>
          </a:p>
          <a:p>
            <a:pPr eaLnBrk="1" fontAlgn="auto" hangingPunct="1">
              <a:spcAft>
                <a:spcPts val="0"/>
              </a:spcAft>
              <a:defRPr/>
            </a:pPr>
            <a:r>
              <a:rPr lang="en-US" dirty="0">
                <a:hlinkClick r:id="rId4"/>
              </a:rPr>
              <a:t>Krista.Kaput@bellwether.org</a:t>
            </a:r>
            <a:endParaRPr lang="en-US" dirty="0"/>
          </a:p>
          <a:p>
            <a:pPr eaLnBrk="1" fontAlgn="auto" hangingPunct="1">
              <a:spcAft>
                <a:spcPts val="0"/>
              </a:spcAft>
              <a:defRPr/>
            </a:pPr>
            <a:r>
              <a:rPr lang="en-US" dirty="0">
                <a:hlinkClick r:id="rId5"/>
              </a:rPr>
              <a:t>Biko.Mcmillian@bellwether.org</a:t>
            </a:r>
            <a:endParaRPr lang="en-US" dirty="0"/>
          </a:p>
          <a:p>
            <a:pPr eaLnBrk="1" fontAlgn="auto" hangingPunct="1">
              <a:spcAft>
                <a:spcPts val="0"/>
              </a:spcAft>
              <a:defRPr/>
            </a:pPr>
            <a:endParaRPr lang="en-US" dirty="0"/>
          </a:p>
        </p:txBody>
      </p:sp>
      <p:pic>
        <p:nvPicPr>
          <p:cNvPr id="2" name="Picture 1">
            <a:extLst>
              <a:ext uri="{FF2B5EF4-FFF2-40B4-BE49-F238E27FC236}">
                <a16:creationId xmlns:a16="http://schemas.microsoft.com/office/drawing/2014/main" id="{A1E08EFC-FA15-E441-148D-0D52DFD2D0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74566" y="6227064"/>
            <a:ext cx="630936" cy="630936"/>
          </a:xfrm>
          <a:prstGeom prst="rect">
            <a:avLst/>
          </a:prstGeom>
        </p:spPr>
      </p:pic>
    </p:spTree>
    <p:extLst>
      <p:ext uri="{BB962C8B-B14F-4D97-AF65-F5344CB8AC3E}">
        <p14:creationId xmlns:p14="http://schemas.microsoft.com/office/powerpoint/2010/main" val="246072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BF567-7680-F1AE-2A92-673BF86F8CDF}"/>
            </a:ext>
          </a:extLst>
        </p:cNvPr>
        <p:cNvGrpSpPr/>
        <p:nvPr/>
      </p:nvGrpSpPr>
      <p:grpSpPr>
        <a:xfrm>
          <a:off x="0" y="0"/>
          <a:ext cx="0" cy="0"/>
          <a:chOff x="0" y="0"/>
          <a:chExt cx="0" cy="0"/>
        </a:xfrm>
      </p:grpSpPr>
      <p:sp>
        <p:nvSpPr>
          <p:cNvPr id="39937" name="Title 1">
            <a:extLst>
              <a:ext uri="{FF2B5EF4-FFF2-40B4-BE49-F238E27FC236}">
                <a16:creationId xmlns:a16="http://schemas.microsoft.com/office/drawing/2014/main" id="{980BA2D8-EA9A-251F-21B1-41CFC27813C8}"/>
              </a:ext>
            </a:extLst>
          </p:cNvPr>
          <p:cNvSpPr>
            <a:spLocks noGrp="1" noChangeArrowheads="1"/>
          </p:cNvSpPr>
          <p:nvPr>
            <p:ph type="title"/>
          </p:nvPr>
        </p:nvSpPr>
        <p:spPr/>
        <p:txBody>
          <a:bodyPr/>
          <a:lstStyle/>
          <a:p>
            <a:pPr eaLnBrk="1" hangingPunct="1"/>
            <a:r>
              <a:rPr lang="en-US" dirty="0"/>
              <a:t>About Bellwether</a:t>
            </a:r>
            <a:endParaRPr lang="en-US" altLang="en-US" dirty="0"/>
          </a:p>
        </p:txBody>
      </p:sp>
      <p:sp>
        <p:nvSpPr>
          <p:cNvPr id="39938" name="Content Placeholder 2">
            <a:extLst>
              <a:ext uri="{FF2B5EF4-FFF2-40B4-BE49-F238E27FC236}">
                <a16:creationId xmlns:a16="http://schemas.microsoft.com/office/drawing/2014/main" id="{A7302FF6-BBA0-137C-AFEB-F9A782F49602}"/>
              </a:ext>
            </a:extLst>
          </p:cNvPr>
          <p:cNvSpPr>
            <a:spLocks noGrp="1" noChangeArrowheads="1"/>
          </p:cNvSpPr>
          <p:nvPr>
            <p:ph idx="1"/>
          </p:nvPr>
        </p:nvSpPr>
        <p:spPr>
          <a:xfrm>
            <a:off x="838200" y="1506649"/>
            <a:ext cx="10515600" cy="4351338"/>
          </a:xfrm>
        </p:spPr>
        <p:txBody>
          <a:bodyPr/>
          <a:lstStyle/>
          <a:p>
            <a:pPr marL="0" indent="0">
              <a:lnSpc>
                <a:spcPct val="120000"/>
              </a:lnSpc>
              <a:buNone/>
            </a:pPr>
            <a:r>
              <a:rPr lang="en-US" sz="2000" dirty="0"/>
              <a:t>Bellwether envisions a future where </a:t>
            </a:r>
            <a:r>
              <a:rPr lang="en-US" sz="2000" i="1" dirty="0"/>
              <a:t>all</a:t>
            </a:r>
            <a:r>
              <a:rPr lang="en-US" sz="2000" dirty="0"/>
              <a:t> young people have access to an </a:t>
            </a:r>
            <a:r>
              <a:rPr lang="en-US" sz="2000" b="1" dirty="0">
                <a:solidFill>
                  <a:srgbClr val="A51C30"/>
                </a:solidFill>
              </a:rPr>
              <a:t>excellent</a:t>
            </a:r>
            <a:r>
              <a:rPr lang="en-US" sz="2000" dirty="0"/>
              <a:t> education, and live lives </a:t>
            </a:r>
            <a:r>
              <a:rPr lang="en-US" sz="2000" b="1" dirty="0">
                <a:solidFill>
                  <a:srgbClr val="A51C30"/>
                </a:solidFill>
              </a:rPr>
              <a:t>filled with opportunity</a:t>
            </a:r>
            <a:r>
              <a:rPr lang="en-US" sz="2000" dirty="0"/>
              <a:t>.</a:t>
            </a:r>
          </a:p>
          <a:p>
            <a:pPr marL="0" indent="0">
              <a:lnSpc>
                <a:spcPct val="120000"/>
              </a:lnSpc>
              <a:buNone/>
            </a:pPr>
            <a:r>
              <a:rPr lang="en-US" sz="2000" dirty="0"/>
              <a:t>Bellwether is a national nonprofit that works hand in hand with education leaders and organizations to accelerate their impact, inform and influence policy and program design, and share what we learn along the way.</a:t>
            </a:r>
            <a:endParaRPr lang="en-US" altLang="en-US" sz="2000" dirty="0"/>
          </a:p>
        </p:txBody>
      </p:sp>
      <p:pic>
        <p:nvPicPr>
          <p:cNvPr id="3" name="Picture 2">
            <a:extLst>
              <a:ext uri="{FF2B5EF4-FFF2-40B4-BE49-F238E27FC236}">
                <a16:creationId xmlns:a16="http://schemas.microsoft.com/office/drawing/2014/main" id="{E63E69AC-BD3A-A96D-8669-CDA2E84459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8563" y="3629151"/>
            <a:ext cx="1567861" cy="1567861"/>
          </a:xfrm>
          <a:prstGeom prst="rect">
            <a:avLst/>
          </a:prstGeom>
        </p:spPr>
      </p:pic>
      <p:pic>
        <p:nvPicPr>
          <p:cNvPr id="5" name="Picture 4">
            <a:extLst>
              <a:ext uri="{FF2B5EF4-FFF2-40B4-BE49-F238E27FC236}">
                <a16:creationId xmlns:a16="http://schemas.microsoft.com/office/drawing/2014/main" id="{9CF5E13F-CA27-B300-4FDE-7EC26AE10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3066" y="3629152"/>
            <a:ext cx="1567861" cy="1567861"/>
          </a:xfrm>
          <a:prstGeom prst="rect">
            <a:avLst/>
          </a:prstGeom>
        </p:spPr>
      </p:pic>
      <p:pic>
        <p:nvPicPr>
          <p:cNvPr id="7" name="Picture 6">
            <a:extLst>
              <a:ext uri="{FF2B5EF4-FFF2-40B4-BE49-F238E27FC236}">
                <a16:creationId xmlns:a16="http://schemas.microsoft.com/office/drawing/2014/main" id="{E0FAF713-C5FF-C8F3-215D-8ED7950871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2074" y="3629151"/>
            <a:ext cx="1567860" cy="1567860"/>
          </a:xfrm>
          <a:prstGeom prst="rect">
            <a:avLst/>
          </a:prstGeom>
        </p:spPr>
      </p:pic>
      <p:pic>
        <p:nvPicPr>
          <p:cNvPr id="9" name="Picture 8">
            <a:extLst>
              <a:ext uri="{FF2B5EF4-FFF2-40B4-BE49-F238E27FC236}">
                <a16:creationId xmlns:a16="http://schemas.microsoft.com/office/drawing/2014/main" id="{273ED757-52E6-29E6-19CE-1BC9A452A9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7571" y="3629151"/>
            <a:ext cx="1567859" cy="1567859"/>
          </a:xfrm>
          <a:prstGeom prst="rect">
            <a:avLst/>
          </a:prstGeom>
        </p:spPr>
      </p:pic>
      <p:sp>
        <p:nvSpPr>
          <p:cNvPr id="10" name="TextBox 9">
            <a:extLst>
              <a:ext uri="{FF2B5EF4-FFF2-40B4-BE49-F238E27FC236}">
                <a16:creationId xmlns:a16="http://schemas.microsoft.com/office/drawing/2014/main" id="{F9E0BA03-CDA2-AEEA-27EB-A6307051ECCD}"/>
              </a:ext>
            </a:extLst>
          </p:cNvPr>
          <p:cNvSpPr txBox="1"/>
          <p:nvPr/>
        </p:nvSpPr>
        <p:spPr>
          <a:xfrm>
            <a:off x="1180879" y="5218978"/>
            <a:ext cx="1903228" cy="646331"/>
          </a:xfrm>
          <a:prstGeom prst="rect">
            <a:avLst/>
          </a:prstGeom>
          <a:noFill/>
        </p:spPr>
        <p:txBody>
          <a:bodyPr wrap="square" rtlCol="0">
            <a:spAutoFit/>
          </a:bodyPr>
          <a:lstStyle/>
          <a:p>
            <a:pPr algn="ctr"/>
            <a:r>
              <a:rPr lang="en-US" dirty="0"/>
              <a:t>Bonnie O’Keefe</a:t>
            </a:r>
          </a:p>
          <a:p>
            <a:pPr algn="ctr"/>
            <a:r>
              <a:rPr lang="en-US" dirty="0"/>
              <a:t>Partner</a:t>
            </a:r>
          </a:p>
        </p:txBody>
      </p:sp>
      <p:sp>
        <p:nvSpPr>
          <p:cNvPr id="11" name="TextBox 10">
            <a:extLst>
              <a:ext uri="{FF2B5EF4-FFF2-40B4-BE49-F238E27FC236}">
                <a16:creationId xmlns:a16="http://schemas.microsoft.com/office/drawing/2014/main" id="{7AA848F0-5051-383C-3FB9-0999ED04F95B}"/>
              </a:ext>
            </a:extLst>
          </p:cNvPr>
          <p:cNvSpPr txBox="1"/>
          <p:nvPr/>
        </p:nvSpPr>
        <p:spPr>
          <a:xfrm>
            <a:off x="3725382" y="5218978"/>
            <a:ext cx="1903228" cy="646331"/>
          </a:xfrm>
          <a:prstGeom prst="rect">
            <a:avLst/>
          </a:prstGeom>
          <a:noFill/>
        </p:spPr>
        <p:txBody>
          <a:bodyPr wrap="square" rtlCol="0">
            <a:spAutoFit/>
          </a:bodyPr>
          <a:lstStyle/>
          <a:p>
            <a:pPr algn="ctr"/>
            <a:r>
              <a:rPr lang="en-US" dirty="0"/>
              <a:t>Alex Spurrier</a:t>
            </a:r>
          </a:p>
          <a:p>
            <a:pPr algn="ctr"/>
            <a:r>
              <a:rPr lang="en-US" dirty="0"/>
              <a:t>Associate Partner</a:t>
            </a:r>
          </a:p>
        </p:txBody>
      </p:sp>
      <p:sp>
        <p:nvSpPr>
          <p:cNvPr id="12" name="TextBox 11">
            <a:extLst>
              <a:ext uri="{FF2B5EF4-FFF2-40B4-BE49-F238E27FC236}">
                <a16:creationId xmlns:a16="http://schemas.microsoft.com/office/drawing/2014/main" id="{32A47914-019F-0610-326A-E50F7C673034}"/>
              </a:ext>
            </a:extLst>
          </p:cNvPr>
          <p:cNvSpPr txBox="1"/>
          <p:nvPr/>
        </p:nvSpPr>
        <p:spPr>
          <a:xfrm>
            <a:off x="6274980" y="5197010"/>
            <a:ext cx="1903228" cy="646331"/>
          </a:xfrm>
          <a:prstGeom prst="rect">
            <a:avLst/>
          </a:prstGeom>
          <a:noFill/>
        </p:spPr>
        <p:txBody>
          <a:bodyPr wrap="square" rtlCol="0">
            <a:spAutoFit/>
          </a:bodyPr>
          <a:lstStyle/>
          <a:p>
            <a:pPr algn="ctr"/>
            <a:r>
              <a:rPr lang="en-US" dirty="0"/>
              <a:t>Krista Kaput</a:t>
            </a:r>
          </a:p>
          <a:p>
            <a:pPr algn="ctr"/>
            <a:r>
              <a:rPr lang="en-US" dirty="0"/>
              <a:t>Associate Partner</a:t>
            </a:r>
          </a:p>
        </p:txBody>
      </p:sp>
      <p:sp>
        <p:nvSpPr>
          <p:cNvPr id="13" name="TextBox 12">
            <a:extLst>
              <a:ext uri="{FF2B5EF4-FFF2-40B4-BE49-F238E27FC236}">
                <a16:creationId xmlns:a16="http://schemas.microsoft.com/office/drawing/2014/main" id="{F2D96918-9F32-DE55-424C-A60845B83928}"/>
              </a:ext>
            </a:extLst>
          </p:cNvPr>
          <p:cNvSpPr txBox="1"/>
          <p:nvPr/>
        </p:nvSpPr>
        <p:spPr>
          <a:xfrm>
            <a:off x="8814390" y="5197009"/>
            <a:ext cx="1903228" cy="646331"/>
          </a:xfrm>
          <a:prstGeom prst="rect">
            <a:avLst/>
          </a:prstGeom>
          <a:noFill/>
        </p:spPr>
        <p:txBody>
          <a:bodyPr wrap="square" rtlCol="0">
            <a:spAutoFit/>
          </a:bodyPr>
          <a:lstStyle/>
          <a:p>
            <a:pPr algn="ctr"/>
            <a:r>
              <a:rPr lang="en-US" dirty="0"/>
              <a:t>Biko McMillian</a:t>
            </a:r>
          </a:p>
          <a:p>
            <a:pPr algn="ctr"/>
            <a:r>
              <a:rPr lang="en-US" dirty="0"/>
              <a:t>Senior Analyst</a:t>
            </a:r>
          </a:p>
        </p:txBody>
      </p:sp>
      <p:pic>
        <p:nvPicPr>
          <p:cNvPr id="4" name="Picture 3">
            <a:extLst>
              <a:ext uri="{FF2B5EF4-FFF2-40B4-BE49-F238E27FC236}">
                <a16:creationId xmlns:a16="http://schemas.microsoft.com/office/drawing/2014/main" id="{A1FD59B6-A8C1-8848-A145-61299920CF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4566" y="6227064"/>
            <a:ext cx="630936" cy="630936"/>
          </a:xfrm>
          <a:prstGeom prst="rect">
            <a:avLst/>
          </a:prstGeom>
        </p:spPr>
      </p:pic>
    </p:spTree>
    <p:extLst>
      <p:ext uri="{BB962C8B-B14F-4D97-AF65-F5344CB8AC3E}">
        <p14:creationId xmlns:p14="http://schemas.microsoft.com/office/powerpoint/2010/main" val="2742819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754FF-B310-DF8E-869D-D1C4FDDAF96F}"/>
            </a:ext>
          </a:extLst>
        </p:cNvPr>
        <p:cNvGrpSpPr/>
        <p:nvPr/>
      </p:nvGrpSpPr>
      <p:grpSpPr>
        <a:xfrm>
          <a:off x="0" y="0"/>
          <a:ext cx="0" cy="0"/>
          <a:chOff x="0" y="0"/>
          <a:chExt cx="0" cy="0"/>
        </a:xfrm>
      </p:grpSpPr>
      <p:sp>
        <p:nvSpPr>
          <p:cNvPr id="39937" name="Title 1">
            <a:extLst>
              <a:ext uri="{FF2B5EF4-FFF2-40B4-BE49-F238E27FC236}">
                <a16:creationId xmlns:a16="http://schemas.microsoft.com/office/drawing/2014/main" id="{3B214898-A4D8-0656-54C1-ECF2F14D3673}"/>
              </a:ext>
            </a:extLst>
          </p:cNvPr>
          <p:cNvSpPr>
            <a:spLocks noGrp="1" noChangeArrowheads="1"/>
          </p:cNvSpPr>
          <p:nvPr>
            <p:ph type="title"/>
          </p:nvPr>
        </p:nvSpPr>
        <p:spPr/>
        <p:txBody>
          <a:bodyPr/>
          <a:lstStyle/>
          <a:p>
            <a:pPr eaLnBrk="1" hangingPunct="1"/>
            <a:r>
              <a:rPr lang="en-US" dirty="0"/>
              <a:t>About Our State School Finance Initiative</a:t>
            </a:r>
            <a:endParaRPr lang="en-US" altLang="en-US" dirty="0"/>
          </a:p>
        </p:txBody>
      </p:sp>
      <p:sp>
        <p:nvSpPr>
          <p:cNvPr id="39938" name="Content Placeholder 2">
            <a:extLst>
              <a:ext uri="{FF2B5EF4-FFF2-40B4-BE49-F238E27FC236}">
                <a16:creationId xmlns:a16="http://schemas.microsoft.com/office/drawing/2014/main" id="{0346E1EE-C1F1-6228-06A8-FF6621D12970}"/>
              </a:ext>
            </a:extLst>
          </p:cNvPr>
          <p:cNvSpPr>
            <a:spLocks noGrp="1" noChangeArrowheads="1"/>
          </p:cNvSpPr>
          <p:nvPr>
            <p:ph idx="1"/>
          </p:nvPr>
        </p:nvSpPr>
        <p:spPr>
          <a:xfrm>
            <a:off x="838200" y="1506649"/>
            <a:ext cx="10515600" cy="4351338"/>
          </a:xfrm>
        </p:spPr>
        <p:txBody>
          <a:bodyPr/>
          <a:lstStyle/>
          <a:p>
            <a:pPr marL="0" indent="0">
              <a:lnSpc>
                <a:spcPct val="120000"/>
              </a:lnSpc>
              <a:buNone/>
            </a:pPr>
            <a:r>
              <a:rPr lang="en-US" sz="2000" dirty="0">
                <a:latin typeface="Calibri" panose="020F0502020204030204" pitchFamily="34" charset="0"/>
                <a:cs typeface="Calibri" panose="020F0502020204030204" pitchFamily="34" charset="0"/>
              </a:rPr>
              <a:t>Education finance </a:t>
            </a:r>
            <a:r>
              <a:rPr lang="en-US" sz="2000" b="1" dirty="0">
                <a:solidFill>
                  <a:srgbClr val="A51C30"/>
                </a:solidFill>
                <a:latin typeface="Calibri" panose="020F0502020204030204" pitchFamily="34" charset="0"/>
                <a:cs typeface="Calibri" panose="020F0502020204030204" pitchFamily="34" charset="0"/>
              </a:rPr>
              <a:t>sets the foundation </a:t>
            </a:r>
            <a:r>
              <a:rPr lang="en-US" sz="2000" dirty="0">
                <a:latin typeface="Calibri" panose="020F0502020204030204" pitchFamily="34" charset="0"/>
                <a:cs typeface="Calibri" panose="020F0502020204030204" pitchFamily="34" charset="0"/>
              </a:rPr>
              <a:t>for what is possible in every school in the country. Education finance equity is essential to leveling the playing field for marginalized students in under-resourced schools and communities. </a:t>
            </a:r>
          </a:p>
          <a:p>
            <a:pPr marL="0" indent="0">
              <a:lnSpc>
                <a:spcPct val="120000"/>
              </a:lnSpc>
              <a:buNone/>
            </a:pPr>
            <a:r>
              <a:rPr lang="en-US" sz="2000" dirty="0">
                <a:latin typeface="Calibri" panose="020F0502020204030204" pitchFamily="34" charset="0"/>
                <a:cs typeface="Calibri" panose="020F0502020204030204" pitchFamily="34" charset="0"/>
              </a:rPr>
              <a:t>Bellwether’s work in state education finance equity aims to improve funding systems, state by state, through:</a:t>
            </a:r>
          </a:p>
          <a:p>
            <a:pPr>
              <a:lnSpc>
                <a:spcPct val="120000"/>
              </a:lnSpc>
            </a:pPr>
            <a:r>
              <a:rPr lang="en-US" sz="2000" b="1" dirty="0">
                <a:solidFill>
                  <a:srgbClr val="A51C30"/>
                </a:solidFill>
                <a:latin typeface="Calibri" panose="020F0502020204030204" pitchFamily="34" charset="0"/>
                <a:cs typeface="Calibri" panose="020F0502020204030204" pitchFamily="34" charset="0"/>
              </a:rPr>
              <a:t>Analyses</a:t>
            </a:r>
            <a:r>
              <a:rPr lang="en-US" sz="2000" dirty="0">
                <a:latin typeface="Calibri" panose="020F0502020204030204" pitchFamily="34" charset="0"/>
                <a:cs typeface="Calibri" panose="020F0502020204030204" pitchFamily="34" charset="0"/>
              </a:rPr>
              <a:t> that shape the public conversation on education finance and help advocates and policymakers understand and improve finance policies in their states.</a:t>
            </a:r>
          </a:p>
          <a:p>
            <a:pPr>
              <a:lnSpc>
                <a:spcPct val="120000"/>
              </a:lnSpc>
            </a:pPr>
            <a:r>
              <a:rPr lang="en-US" sz="2000" b="1" dirty="0">
                <a:solidFill>
                  <a:srgbClr val="A51C30"/>
                </a:solidFill>
                <a:latin typeface="Calibri" panose="020F0502020204030204" pitchFamily="34" charset="0"/>
                <a:cs typeface="Calibri" panose="020F0502020204030204" pitchFamily="34" charset="0"/>
              </a:rPr>
              <a:t>Trainings</a:t>
            </a:r>
            <a:r>
              <a:rPr lang="en-US" sz="2000" dirty="0">
                <a:latin typeface="Calibri" panose="020F0502020204030204" pitchFamily="34" charset="0"/>
                <a:cs typeface="Calibri" panose="020F0502020204030204" pitchFamily="34" charset="0"/>
              </a:rPr>
              <a:t> that equip state advocates with policy knowledge and data modeling skills to unlock the potential for policy reforms.</a:t>
            </a:r>
          </a:p>
          <a:p>
            <a:pPr>
              <a:lnSpc>
                <a:spcPct val="120000"/>
              </a:lnSpc>
            </a:pPr>
            <a:r>
              <a:rPr lang="en-US" sz="2000" b="1" dirty="0">
                <a:solidFill>
                  <a:srgbClr val="A51C30"/>
                </a:solidFill>
                <a:latin typeface="Calibri" panose="020F0502020204030204" pitchFamily="34" charset="0"/>
                <a:cs typeface="Calibri" panose="020F0502020204030204" pitchFamily="34" charset="0"/>
              </a:rPr>
              <a:t>Capacity-building</a:t>
            </a:r>
            <a:r>
              <a:rPr lang="en-US" sz="2000" dirty="0">
                <a:latin typeface="Calibri" panose="020F0502020204030204" pitchFamily="34" charset="0"/>
                <a:cs typeface="Calibri" panose="020F0502020204030204" pitchFamily="34" charset="0"/>
              </a:rPr>
              <a:t> support, policy advising, and technical modeling assistance for state advocacy groups or public agencies in states on the precipice of enacting change.</a:t>
            </a:r>
          </a:p>
          <a:p>
            <a:pPr marL="0" indent="0" eaLnBrk="1" hangingPunct="1">
              <a:buFont typeface="Arial" panose="020B0604020202020204" pitchFamily="34" charset="0"/>
              <a:buNone/>
            </a:pPr>
            <a:endParaRPr lang="en-US" altLang="en-US" sz="200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CD504EFB-C3C3-7069-1E1D-63964EE233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4566" y="6227064"/>
            <a:ext cx="630936" cy="630936"/>
          </a:xfrm>
          <a:prstGeom prst="rect">
            <a:avLst/>
          </a:prstGeom>
        </p:spPr>
      </p:pic>
    </p:spTree>
    <p:extLst>
      <p:ext uri="{BB962C8B-B14F-4D97-AF65-F5344CB8AC3E}">
        <p14:creationId xmlns:p14="http://schemas.microsoft.com/office/powerpoint/2010/main" val="2165622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16BF6-1021-BF41-8BB4-E143A42CD3EB}"/>
              </a:ext>
            </a:extLst>
          </p:cNvPr>
          <p:cNvSpPr>
            <a:spLocks noGrp="1"/>
          </p:cNvSpPr>
          <p:nvPr>
            <p:ph type="title"/>
          </p:nvPr>
        </p:nvSpPr>
        <p:spPr/>
        <p:txBody>
          <a:bodyPr/>
          <a:lstStyle/>
          <a:p>
            <a:r>
              <a:rPr lang="en-US"/>
              <a:t>Key Objectives</a:t>
            </a:r>
          </a:p>
        </p:txBody>
      </p:sp>
      <p:sp>
        <p:nvSpPr>
          <p:cNvPr id="3" name="Content Placeholder 2">
            <a:extLst>
              <a:ext uri="{FF2B5EF4-FFF2-40B4-BE49-F238E27FC236}">
                <a16:creationId xmlns:a16="http://schemas.microsoft.com/office/drawing/2014/main" id="{E866EF9D-8A3B-BE4E-9C20-486AB561F38E}"/>
              </a:ext>
            </a:extLst>
          </p:cNvPr>
          <p:cNvSpPr>
            <a:spLocks noGrp="1"/>
          </p:cNvSpPr>
          <p:nvPr>
            <p:ph idx="1"/>
          </p:nvPr>
        </p:nvSpPr>
        <p:spPr/>
        <p:txBody>
          <a:bodyPr/>
          <a:lstStyle/>
          <a:p>
            <a:r>
              <a:rPr lang="en-US" dirty="0"/>
              <a:t>Understand the basics of LEA school finance data collected by the federal government through the F-33 survey.</a:t>
            </a:r>
          </a:p>
          <a:p>
            <a:r>
              <a:rPr lang="en-US" dirty="0"/>
              <a:t>Learn how </a:t>
            </a:r>
            <a:r>
              <a:rPr lang="en-US" dirty="0">
                <a:latin typeface="Consolas" panose="020B0609020204030204" pitchFamily="49" charset="0"/>
                <a:cs typeface="Consolas" panose="020B0609020204030204" pitchFamily="49" charset="0"/>
              </a:rPr>
              <a:t>edfinr</a:t>
            </a:r>
            <a:r>
              <a:rPr lang="en-US" dirty="0"/>
              <a:t> provides easy access to an opinionated and tidy version of F-33 data</a:t>
            </a:r>
          </a:p>
          <a:p>
            <a:r>
              <a:rPr lang="en-US" dirty="0"/>
              <a:t>Use </a:t>
            </a:r>
            <a:r>
              <a:rPr lang="en-US" dirty="0">
                <a:latin typeface="Consolas" panose="020B0609020204030204" pitchFamily="49" charset="0"/>
                <a:cs typeface="Consolas" panose="020B0609020204030204" pitchFamily="49" charset="0"/>
              </a:rPr>
              <a:t>edfinr</a:t>
            </a:r>
            <a:r>
              <a:rPr lang="en-US" dirty="0"/>
              <a:t> to create exploratory analyses of school finance data</a:t>
            </a:r>
          </a:p>
        </p:txBody>
      </p:sp>
      <p:pic>
        <p:nvPicPr>
          <p:cNvPr id="5" name="Picture 4">
            <a:extLst>
              <a:ext uri="{FF2B5EF4-FFF2-40B4-BE49-F238E27FC236}">
                <a16:creationId xmlns:a16="http://schemas.microsoft.com/office/drawing/2014/main" id="{A2F080D1-BB57-05B3-2AD2-841DC1C6F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4566" y="6227064"/>
            <a:ext cx="630936" cy="630936"/>
          </a:xfrm>
          <a:prstGeom prst="rect">
            <a:avLst/>
          </a:prstGeom>
        </p:spPr>
      </p:pic>
    </p:spTree>
    <p:extLst>
      <p:ext uri="{BB962C8B-B14F-4D97-AF65-F5344CB8AC3E}">
        <p14:creationId xmlns:p14="http://schemas.microsoft.com/office/powerpoint/2010/main" val="3824700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50371-B7DA-B110-9B8B-7AD552B355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C21F27-70AD-7C5D-ADF2-71CB94799A79}"/>
              </a:ext>
            </a:extLst>
          </p:cNvPr>
          <p:cNvSpPr>
            <a:spLocks noGrp="1"/>
          </p:cNvSpPr>
          <p:nvPr>
            <p:ph type="title"/>
          </p:nvPr>
        </p:nvSpPr>
        <p:spPr/>
        <p:txBody>
          <a:bodyPr/>
          <a:lstStyle/>
          <a:p>
            <a:r>
              <a:rPr lang="en-US" dirty="0"/>
              <a:t>Today’s Agenda</a:t>
            </a:r>
          </a:p>
        </p:txBody>
      </p:sp>
      <p:sp>
        <p:nvSpPr>
          <p:cNvPr id="5" name="Rectangle 2">
            <a:extLst>
              <a:ext uri="{FF2B5EF4-FFF2-40B4-BE49-F238E27FC236}">
                <a16:creationId xmlns:a16="http://schemas.microsoft.com/office/drawing/2014/main" id="{2E6A7C24-27C1-342E-4702-10D41ED1A172}"/>
              </a:ext>
            </a:extLst>
          </p:cNvPr>
          <p:cNvSpPr>
            <a:spLocks noGrp="1" noChangeArrowheads="1"/>
          </p:cNvSpPr>
          <p:nvPr>
            <p:ph idx="1"/>
          </p:nvPr>
        </p:nvSpPr>
        <p:spPr bwMode="auto">
          <a:xfrm>
            <a:off x="838200" y="1555238"/>
            <a:ext cx="7954926"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hangingPunct="0">
              <a:lnSpc>
                <a:spcPct val="100000"/>
              </a:lnSpc>
              <a:spcBef>
                <a:spcPct val="0"/>
              </a:spcBef>
            </a:pPr>
            <a:r>
              <a:rPr kumimoji="0" lang="en-US" altLang="en-US" b="0" i="0" u="none" strike="noStrike" cap="none" normalizeH="0" baseline="0" dirty="0">
                <a:ln>
                  <a:noFill/>
                </a:ln>
                <a:solidFill>
                  <a:schemeClr val="tx1"/>
                </a:solidFill>
                <a:effectLst/>
              </a:rPr>
              <a:t>1:15–1:25 Welcome + Setup </a:t>
            </a:r>
          </a:p>
          <a:p>
            <a:pPr eaLnBrk="0" hangingPunct="0">
              <a:lnSpc>
                <a:spcPct val="100000"/>
              </a:lnSpc>
              <a:spcBef>
                <a:spcPct val="0"/>
              </a:spcBef>
            </a:pPr>
            <a:r>
              <a:rPr kumimoji="0" lang="en-US" altLang="en-US" b="0" i="0" u="none" strike="noStrike" cap="none" normalizeH="0" baseline="0" dirty="0">
                <a:ln>
                  <a:noFill/>
                </a:ln>
                <a:solidFill>
                  <a:schemeClr val="tx1"/>
                </a:solidFill>
                <a:effectLst/>
              </a:rPr>
              <a:t>1:25–1:35 Overview of federa</a:t>
            </a:r>
            <a:r>
              <a:rPr lang="en-US" altLang="en-US" dirty="0"/>
              <a:t>l finance data</a:t>
            </a:r>
            <a:r>
              <a:rPr kumimoji="0" lang="en-US" altLang="en-US" b="0" i="0" u="none" strike="noStrike" cap="none" normalizeH="0" baseline="0" dirty="0">
                <a:ln>
                  <a:noFill/>
                </a:ln>
                <a:solidFill>
                  <a:schemeClr val="tx1"/>
                </a:solidFill>
                <a:effectLst/>
              </a:rPr>
              <a:t> </a:t>
            </a:r>
          </a:p>
          <a:p>
            <a:pPr eaLnBrk="0" hangingPunct="0">
              <a:lnSpc>
                <a:spcPct val="100000"/>
              </a:lnSpc>
              <a:spcBef>
                <a:spcPct val="0"/>
              </a:spcBef>
            </a:pPr>
            <a:r>
              <a:rPr lang="en-US" altLang="en-US" dirty="0"/>
              <a:t>1:35–1:50 Introducing </a:t>
            </a:r>
            <a:r>
              <a:rPr lang="en-US" altLang="en-US" dirty="0">
                <a:latin typeface="Consolas" panose="020B0609020204030204" pitchFamily="49" charset="0"/>
                <a:cs typeface="Consolas" panose="020B0609020204030204" pitchFamily="49" charset="0"/>
              </a:rPr>
              <a:t>edfinr</a:t>
            </a:r>
            <a:endParaRPr kumimoji="0" lang="en-US" altLang="en-US" b="0" i="0" u="none" strike="noStrike" cap="none" normalizeH="0" baseline="0" dirty="0">
              <a:ln>
                <a:noFill/>
              </a:ln>
              <a:solidFill>
                <a:schemeClr val="tx1"/>
              </a:solidFill>
              <a:effectLst/>
            </a:endParaRPr>
          </a:p>
          <a:p>
            <a:pPr eaLnBrk="0" hangingPunct="0">
              <a:lnSpc>
                <a:spcPct val="100000"/>
              </a:lnSpc>
              <a:spcBef>
                <a:spcPct val="0"/>
              </a:spcBef>
            </a:pPr>
            <a:r>
              <a:rPr kumimoji="0" lang="en-US" altLang="en-US" b="0" i="0" u="none" strike="noStrike" cap="none" normalizeH="0" baseline="0" dirty="0">
                <a:ln>
                  <a:noFill/>
                </a:ln>
                <a:solidFill>
                  <a:schemeClr val="tx1"/>
                </a:solidFill>
                <a:effectLst/>
              </a:rPr>
              <a:t>1:50–2:20 Hands-On Coding </a:t>
            </a:r>
          </a:p>
          <a:p>
            <a:pPr eaLnBrk="0" hangingPunct="0">
              <a:lnSpc>
                <a:spcPct val="100000"/>
              </a:lnSpc>
              <a:spcBef>
                <a:spcPct val="0"/>
              </a:spcBef>
            </a:pPr>
            <a:r>
              <a:rPr lang="en-US" altLang="en-US" dirty="0"/>
              <a:t>2</a:t>
            </a:r>
            <a:r>
              <a:rPr kumimoji="0" lang="en-US" altLang="en-US" b="0" i="0" u="none" strike="noStrike" cap="none" normalizeH="0" baseline="0" dirty="0">
                <a:ln>
                  <a:noFill/>
                </a:ln>
                <a:solidFill>
                  <a:schemeClr val="tx1"/>
                </a:solidFill>
                <a:effectLst/>
              </a:rPr>
              <a:t>:20–2:30 Share-Out + Wrap</a:t>
            </a:r>
          </a:p>
        </p:txBody>
      </p:sp>
      <p:pic>
        <p:nvPicPr>
          <p:cNvPr id="3" name="Picture 2">
            <a:extLst>
              <a:ext uri="{FF2B5EF4-FFF2-40B4-BE49-F238E27FC236}">
                <a16:creationId xmlns:a16="http://schemas.microsoft.com/office/drawing/2014/main" id="{27E1A624-40A8-52E2-C1F1-897D465792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4566" y="6227064"/>
            <a:ext cx="630936" cy="630936"/>
          </a:xfrm>
          <a:prstGeom prst="rect">
            <a:avLst/>
          </a:prstGeom>
        </p:spPr>
      </p:pic>
    </p:spTree>
    <p:extLst>
      <p:ext uri="{BB962C8B-B14F-4D97-AF65-F5344CB8AC3E}">
        <p14:creationId xmlns:p14="http://schemas.microsoft.com/office/powerpoint/2010/main" val="2617548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98D77-14AF-5649-D0E3-F5AB49D333CD}"/>
              </a:ext>
            </a:extLst>
          </p:cNvPr>
          <p:cNvSpPr>
            <a:spLocks noGrp="1"/>
          </p:cNvSpPr>
          <p:nvPr>
            <p:ph type="title"/>
          </p:nvPr>
        </p:nvSpPr>
        <p:spPr/>
        <p:txBody>
          <a:bodyPr/>
          <a:lstStyle/>
          <a:p>
            <a:r>
              <a:rPr lang="en-US" dirty="0"/>
              <a:t>Here’s what you’ll need on your computer to follow along in this workshop</a:t>
            </a:r>
          </a:p>
        </p:txBody>
      </p:sp>
      <p:sp>
        <p:nvSpPr>
          <p:cNvPr id="3" name="Content Placeholder 2">
            <a:extLst>
              <a:ext uri="{FF2B5EF4-FFF2-40B4-BE49-F238E27FC236}">
                <a16:creationId xmlns:a16="http://schemas.microsoft.com/office/drawing/2014/main" id="{1E7468E8-A965-3BF1-5154-218EDF579D2A}"/>
              </a:ext>
            </a:extLst>
          </p:cNvPr>
          <p:cNvSpPr>
            <a:spLocks noGrp="1"/>
          </p:cNvSpPr>
          <p:nvPr>
            <p:ph idx="1"/>
          </p:nvPr>
        </p:nvSpPr>
        <p:spPr>
          <a:xfrm>
            <a:off x="838200" y="1825625"/>
            <a:ext cx="10515600" cy="4351338"/>
          </a:xfrm>
        </p:spPr>
        <p:txBody>
          <a:bodyPr/>
          <a:lstStyle/>
          <a:p>
            <a:r>
              <a:rPr lang="en-US" dirty="0"/>
              <a:t>Before the session, you should: </a:t>
            </a:r>
          </a:p>
          <a:p>
            <a:pPr lvl="1"/>
            <a:r>
              <a:rPr lang="en-US" dirty="0"/>
              <a:t>Download and </a:t>
            </a:r>
            <a:r>
              <a:rPr lang="en-US" dirty="0">
                <a:hlinkClick r:id="rId2"/>
              </a:rPr>
              <a:t>install R</a:t>
            </a:r>
            <a:r>
              <a:rPr lang="en-US" dirty="0"/>
              <a:t> and </a:t>
            </a:r>
            <a:r>
              <a:rPr lang="en-US" dirty="0">
                <a:hlinkClick r:id="rId3"/>
              </a:rPr>
              <a:t>RStudio</a:t>
            </a:r>
            <a:endParaRPr lang="en-US" dirty="0"/>
          </a:p>
          <a:p>
            <a:pPr lvl="1"/>
            <a:r>
              <a:rPr lang="en-US" dirty="0"/>
              <a:t>Install required packages by running this code in RStudio: </a:t>
            </a:r>
          </a:p>
          <a:p>
            <a:pPr lvl="2"/>
            <a:r>
              <a:rPr lang="en-US" dirty="0" err="1">
                <a:solidFill>
                  <a:schemeClr val="bg1"/>
                </a:solidFill>
                <a:highlight>
                  <a:srgbClr val="000000"/>
                </a:highlight>
                <a:latin typeface="Consolas" panose="020B0609020204030204" pitchFamily="49" charset="0"/>
                <a:cs typeface="Consolas" panose="020B0609020204030204" pitchFamily="49" charset="0"/>
              </a:rPr>
              <a:t>install.packages</a:t>
            </a:r>
            <a:r>
              <a:rPr lang="en-US" dirty="0">
                <a:solidFill>
                  <a:schemeClr val="bg1"/>
                </a:solidFill>
                <a:highlight>
                  <a:srgbClr val="000000"/>
                </a:highlight>
                <a:latin typeface="Consolas" panose="020B0609020204030204" pitchFamily="49" charset="0"/>
                <a:cs typeface="Consolas" panose="020B0609020204030204" pitchFamily="49" charset="0"/>
              </a:rPr>
              <a:t>(c("</a:t>
            </a:r>
            <a:r>
              <a:rPr lang="en-US" dirty="0" err="1">
                <a:solidFill>
                  <a:schemeClr val="bg1"/>
                </a:solidFill>
                <a:highlight>
                  <a:srgbClr val="000000"/>
                </a:highlight>
                <a:latin typeface="Consolas" panose="020B0609020204030204" pitchFamily="49" charset="0"/>
                <a:cs typeface="Consolas" panose="020B0609020204030204" pitchFamily="49" charset="0"/>
              </a:rPr>
              <a:t>tidyverse</a:t>
            </a:r>
            <a:r>
              <a:rPr lang="en-US" dirty="0">
                <a:solidFill>
                  <a:schemeClr val="bg1"/>
                </a:solidFill>
                <a:highlight>
                  <a:srgbClr val="000000"/>
                </a:highlight>
                <a:latin typeface="Consolas" panose="020B0609020204030204" pitchFamily="49" charset="0"/>
                <a:cs typeface="Consolas" panose="020B0609020204030204" pitchFamily="49" charset="0"/>
              </a:rPr>
              <a:t>", "scales", "</a:t>
            </a:r>
            <a:r>
              <a:rPr lang="en-US" dirty="0" err="1">
                <a:solidFill>
                  <a:schemeClr val="bg1"/>
                </a:solidFill>
                <a:highlight>
                  <a:srgbClr val="000000"/>
                </a:highlight>
                <a:latin typeface="Consolas" panose="020B0609020204030204" pitchFamily="49" charset="0"/>
                <a:cs typeface="Consolas" panose="020B0609020204030204" pitchFamily="49" charset="0"/>
              </a:rPr>
              <a:t>viridis</a:t>
            </a:r>
            <a:r>
              <a:rPr lang="en-US" dirty="0">
                <a:solidFill>
                  <a:schemeClr val="bg1"/>
                </a:solidFill>
                <a:highlight>
                  <a:srgbClr val="000000"/>
                </a:highlight>
                <a:latin typeface="Consolas" panose="020B0609020204030204" pitchFamily="49" charset="0"/>
                <a:cs typeface="Consolas" panose="020B0609020204030204" pitchFamily="49" charset="0"/>
              </a:rPr>
              <a:t>", "edfinr"))</a:t>
            </a:r>
          </a:p>
          <a:p>
            <a:r>
              <a:rPr lang="en-US" dirty="0"/>
              <a:t>Clone (or download) the workshop GitHub repo: </a:t>
            </a:r>
            <a:r>
              <a:rPr lang="en-US" dirty="0">
                <a:hlinkClick r:id="rId4"/>
              </a:rPr>
              <a:t>https://github.com/bwedfinance/2026-sdp-edfinr-workshop</a:t>
            </a:r>
            <a:r>
              <a:rPr lang="en-US" dirty="0"/>
              <a:t> </a:t>
            </a:r>
          </a:p>
          <a:p>
            <a:pPr lvl="1"/>
            <a:r>
              <a:rPr lang="en-US" dirty="0"/>
              <a:t>If you’re not a GitHub user, you can download the files </a:t>
            </a:r>
          </a:p>
          <a:p>
            <a:pPr lvl="1"/>
            <a:r>
              <a:rPr lang="en-US" dirty="0"/>
              <a:t>Or copy/paste/save the code as we go</a:t>
            </a:r>
          </a:p>
          <a:p>
            <a:pPr marL="0" indent="0">
              <a:buNone/>
            </a:pPr>
            <a:endParaRPr lang="en-US" dirty="0"/>
          </a:p>
        </p:txBody>
      </p:sp>
      <p:pic>
        <p:nvPicPr>
          <p:cNvPr id="7" name="Picture 6">
            <a:extLst>
              <a:ext uri="{FF2B5EF4-FFF2-40B4-BE49-F238E27FC236}">
                <a16:creationId xmlns:a16="http://schemas.microsoft.com/office/drawing/2014/main" id="{A2227170-E712-896A-E38E-11C8392230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67070" y="6231924"/>
            <a:ext cx="626076" cy="626076"/>
          </a:xfrm>
          <a:prstGeom prst="rect">
            <a:avLst/>
          </a:prstGeom>
        </p:spPr>
      </p:pic>
    </p:spTree>
    <p:extLst>
      <p:ext uri="{BB962C8B-B14F-4D97-AF65-F5344CB8AC3E}">
        <p14:creationId xmlns:p14="http://schemas.microsoft.com/office/powerpoint/2010/main" val="1793524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D1B7D-4EF6-3749-5117-96B9244E9D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8FF68A-B440-DF99-41C0-300A04C2B1B2}"/>
              </a:ext>
            </a:extLst>
          </p:cNvPr>
          <p:cNvSpPr>
            <a:spLocks noGrp="1"/>
          </p:cNvSpPr>
          <p:nvPr>
            <p:ph type="title"/>
          </p:nvPr>
        </p:nvSpPr>
        <p:spPr/>
        <p:txBody>
          <a:bodyPr/>
          <a:lstStyle/>
          <a:p>
            <a:r>
              <a:rPr lang="en-US" dirty="0"/>
              <a:t>Let’s make sure everyone is ready to go with their tech setup</a:t>
            </a:r>
          </a:p>
        </p:txBody>
      </p:sp>
      <p:sp>
        <p:nvSpPr>
          <p:cNvPr id="3" name="Content Placeholder 2">
            <a:extLst>
              <a:ext uri="{FF2B5EF4-FFF2-40B4-BE49-F238E27FC236}">
                <a16:creationId xmlns:a16="http://schemas.microsoft.com/office/drawing/2014/main" id="{F819B3B6-A4F6-4117-B4D4-581BB8E5A2AA}"/>
              </a:ext>
            </a:extLst>
          </p:cNvPr>
          <p:cNvSpPr>
            <a:spLocks noGrp="1"/>
          </p:cNvSpPr>
          <p:nvPr>
            <p:ph idx="1"/>
          </p:nvPr>
        </p:nvSpPr>
        <p:spPr/>
        <p:txBody>
          <a:bodyPr/>
          <a:lstStyle/>
          <a:p>
            <a:r>
              <a:rPr lang="en-US" dirty="0"/>
              <a:t>Run </a:t>
            </a:r>
            <a:r>
              <a:rPr lang="en-US" dirty="0">
                <a:solidFill>
                  <a:schemeClr val="bg1"/>
                </a:solidFill>
                <a:highlight>
                  <a:srgbClr val="000000"/>
                </a:highlight>
                <a:latin typeface="Consolas" panose="020B0609020204030204" pitchFamily="49" charset="0"/>
                <a:cs typeface="Consolas" panose="020B0609020204030204" pitchFamily="49" charset="0"/>
              </a:rPr>
              <a:t>00_setup_check.R</a:t>
            </a:r>
            <a:r>
              <a:rPr lang="en-US" dirty="0"/>
              <a:t> from the workshop GitHub repo: </a:t>
            </a:r>
            <a:r>
              <a:rPr lang="en-US" dirty="0">
                <a:hlinkClick r:id="rId2"/>
              </a:rPr>
              <a:t>https://github.com/bwedfinance/2026-sdp-edfinr-workshop</a:t>
            </a:r>
            <a:r>
              <a:rPr lang="en-US" dirty="0"/>
              <a:t> </a:t>
            </a:r>
          </a:p>
          <a:p>
            <a:r>
              <a:rPr lang="en-US" dirty="0"/>
              <a:t>If you’re all set, you should see this output in your R console: </a:t>
            </a:r>
          </a:p>
          <a:p>
            <a:pPr lvl="1"/>
            <a:r>
              <a:rPr lang="en-US" dirty="0">
                <a:solidFill>
                  <a:schemeClr val="bg1"/>
                </a:solidFill>
                <a:highlight>
                  <a:srgbClr val="000000"/>
                </a:highlight>
                <a:latin typeface="Consolas" panose="020B0609020204030204" pitchFamily="49" charset="0"/>
                <a:cs typeface="Consolas" panose="020B0609020204030204" pitchFamily="49" charset="0"/>
              </a:rPr>
              <a:t>edfinr loaded 16,651 rows of SY22 data.</a:t>
            </a:r>
          </a:p>
          <a:p>
            <a:pPr lvl="1"/>
            <a:r>
              <a:rPr lang="en-US" dirty="0">
                <a:solidFill>
                  <a:schemeClr val="bg1"/>
                </a:solidFill>
                <a:highlight>
                  <a:srgbClr val="000000"/>
                </a:highlight>
                <a:latin typeface="Consolas" panose="020B0609020204030204" pitchFamily="49" charset="0"/>
                <a:cs typeface="Consolas" panose="020B0609020204030204" pitchFamily="49" charset="0"/>
              </a:rPr>
              <a:t>You're ready for the workshop!</a:t>
            </a:r>
            <a:endParaRPr lang="en-US" dirty="0">
              <a:solidFill>
                <a:schemeClr val="bg1"/>
              </a:solidFill>
              <a:highlight>
                <a:srgbClr val="000000"/>
              </a:highlight>
            </a:endParaRPr>
          </a:p>
          <a:p>
            <a:r>
              <a:rPr lang="en-US" dirty="0"/>
              <a:t>If you need help:</a:t>
            </a:r>
          </a:p>
          <a:p>
            <a:pPr lvl="1"/>
            <a:r>
              <a:rPr lang="en-US" dirty="0"/>
              <a:t>👥 Ask a neighbor first</a:t>
            </a:r>
          </a:p>
          <a:p>
            <a:pPr lvl="1"/>
            <a:r>
              <a:rPr lang="en-US" dirty="0"/>
              <a:t>✋ Raise your hand for Bellwether troubleshooting support</a:t>
            </a:r>
          </a:p>
          <a:p>
            <a:endParaRPr lang="en-US" dirty="0"/>
          </a:p>
          <a:p>
            <a:pPr marL="0" indent="0">
              <a:buNone/>
            </a:pPr>
            <a:endParaRPr lang="en-US" dirty="0"/>
          </a:p>
        </p:txBody>
      </p:sp>
      <p:pic>
        <p:nvPicPr>
          <p:cNvPr id="5" name="Picture 4">
            <a:extLst>
              <a:ext uri="{FF2B5EF4-FFF2-40B4-BE49-F238E27FC236}">
                <a16:creationId xmlns:a16="http://schemas.microsoft.com/office/drawing/2014/main" id="{974B2CF8-FD4F-A0AA-E6C8-453AC89602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7070" y="6231924"/>
            <a:ext cx="626076" cy="626076"/>
          </a:xfrm>
          <a:prstGeom prst="rect">
            <a:avLst/>
          </a:prstGeom>
        </p:spPr>
      </p:pic>
    </p:spTree>
    <p:extLst>
      <p:ext uri="{BB962C8B-B14F-4D97-AF65-F5344CB8AC3E}">
        <p14:creationId xmlns:p14="http://schemas.microsoft.com/office/powerpoint/2010/main" val="2592705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407D7-83CC-7151-B95E-44DBB846DCDB}"/>
              </a:ext>
            </a:extLst>
          </p:cNvPr>
          <p:cNvSpPr>
            <a:spLocks noGrp="1"/>
          </p:cNvSpPr>
          <p:nvPr>
            <p:ph type="title"/>
          </p:nvPr>
        </p:nvSpPr>
        <p:spPr/>
        <p:txBody>
          <a:bodyPr/>
          <a:lstStyle/>
          <a:p>
            <a:r>
              <a:rPr lang="en-US" dirty="0"/>
              <a:t>What is the F-33 survey?</a:t>
            </a:r>
          </a:p>
        </p:txBody>
      </p:sp>
      <p:sp>
        <p:nvSpPr>
          <p:cNvPr id="3" name="Content Placeholder 2">
            <a:extLst>
              <a:ext uri="{FF2B5EF4-FFF2-40B4-BE49-F238E27FC236}">
                <a16:creationId xmlns:a16="http://schemas.microsoft.com/office/drawing/2014/main" id="{08A53E35-3591-411B-9AAF-2248535368AF}"/>
              </a:ext>
            </a:extLst>
          </p:cNvPr>
          <p:cNvSpPr>
            <a:spLocks noGrp="1"/>
          </p:cNvSpPr>
          <p:nvPr>
            <p:ph idx="1"/>
          </p:nvPr>
        </p:nvSpPr>
        <p:spPr/>
        <p:txBody>
          <a:bodyPr/>
          <a:lstStyle/>
          <a:p>
            <a:r>
              <a:rPr lang="en-US" dirty="0"/>
              <a:t>The F-33 survey collects detailed information on revenues and expenditures at the local education agency (LEA) level</a:t>
            </a:r>
          </a:p>
          <a:p>
            <a:r>
              <a:rPr lang="en-US" dirty="0"/>
              <a:t>The survey form and items are pretty consistent from year to year</a:t>
            </a:r>
          </a:p>
          <a:p>
            <a:pPr lvl="1"/>
            <a:r>
              <a:rPr lang="en-US" dirty="0"/>
              <a:t>Changes tend to be additions, like new subset categories to track COVID-19 relief funding revenues and expenditures</a:t>
            </a:r>
          </a:p>
          <a:p>
            <a:r>
              <a:rPr lang="en-US" dirty="0"/>
              <a:t>Since every LEA fills out the F-33 survey each year, </a:t>
            </a:r>
            <a:r>
              <a:rPr lang="en-US" b="1" dirty="0"/>
              <a:t>it is the only source of comparable, highly-detailed information on LEA finances.</a:t>
            </a:r>
          </a:p>
        </p:txBody>
      </p:sp>
      <p:pic>
        <p:nvPicPr>
          <p:cNvPr id="4" name="Picture 3">
            <a:extLst>
              <a:ext uri="{FF2B5EF4-FFF2-40B4-BE49-F238E27FC236}">
                <a16:creationId xmlns:a16="http://schemas.microsoft.com/office/drawing/2014/main" id="{F516DDA7-3DCC-5A88-52F8-19CF166032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5782" y="6227064"/>
            <a:ext cx="630936" cy="630936"/>
          </a:xfrm>
          <a:prstGeom prst="rect">
            <a:avLst/>
          </a:prstGeom>
        </p:spPr>
      </p:pic>
    </p:spTree>
    <p:extLst>
      <p:ext uri="{BB962C8B-B14F-4D97-AF65-F5344CB8AC3E}">
        <p14:creationId xmlns:p14="http://schemas.microsoft.com/office/powerpoint/2010/main" val="2152864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7C32D-8369-226C-0171-31F80A937BA1}"/>
              </a:ext>
            </a:extLst>
          </p:cNvPr>
          <p:cNvSpPr>
            <a:spLocks noGrp="1"/>
          </p:cNvSpPr>
          <p:nvPr>
            <p:ph type="title"/>
          </p:nvPr>
        </p:nvSpPr>
        <p:spPr/>
        <p:txBody>
          <a:bodyPr/>
          <a:lstStyle/>
          <a:p>
            <a:r>
              <a:rPr lang="en-US" dirty="0"/>
              <a:t>What is the F-33 survey?</a:t>
            </a:r>
          </a:p>
        </p:txBody>
      </p:sp>
      <p:sp>
        <p:nvSpPr>
          <p:cNvPr id="3" name="Content Placeholder 2">
            <a:extLst>
              <a:ext uri="{FF2B5EF4-FFF2-40B4-BE49-F238E27FC236}">
                <a16:creationId xmlns:a16="http://schemas.microsoft.com/office/drawing/2014/main" id="{BE3B5B3C-3927-947E-0954-E00CF05F3A56}"/>
              </a:ext>
            </a:extLst>
          </p:cNvPr>
          <p:cNvSpPr>
            <a:spLocks noGrp="1"/>
          </p:cNvSpPr>
          <p:nvPr>
            <p:ph idx="1"/>
          </p:nvPr>
        </p:nvSpPr>
        <p:spPr>
          <a:xfrm>
            <a:off x="838200" y="1825625"/>
            <a:ext cx="5257800" cy="4351338"/>
          </a:xfrm>
        </p:spPr>
        <p:txBody>
          <a:bodyPr/>
          <a:lstStyle/>
          <a:p>
            <a:r>
              <a:rPr lang="en-US" dirty="0"/>
              <a:t>Sounds like F-33 data would be a great asset to study school finance policy!</a:t>
            </a:r>
          </a:p>
          <a:p>
            <a:r>
              <a:rPr lang="en-US" dirty="0"/>
              <a:t>So…what's the catch? 🤔</a:t>
            </a:r>
          </a:p>
          <a:p>
            <a:pPr marL="0" indent="0">
              <a:buNone/>
            </a:pPr>
            <a:endParaRPr lang="en-US" dirty="0"/>
          </a:p>
        </p:txBody>
      </p:sp>
      <p:pic>
        <p:nvPicPr>
          <p:cNvPr id="4" name="Picture 3">
            <a:extLst>
              <a:ext uri="{FF2B5EF4-FFF2-40B4-BE49-F238E27FC236}">
                <a16:creationId xmlns:a16="http://schemas.microsoft.com/office/drawing/2014/main" id="{260B25C7-34DB-2DB7-6429-5EBE02C2E5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5782" y="6227064"/>
            <a:ext cx="630936" cy="630936"/>
          </a:xfrm>
          <a:prstGeom prst="rect">
            <a:avLst/>
          </a:prstGeom>
        </p:spPr>
      </p:pic>
      <p:pic>
        <p:nvPicPr>
          <p:cNvPr id="5" name="Picture 4" descr="A green and black document with text  AI-generated content may be incorrect.">
            <a:extLst>
              <a:ext uri="{FF2B5EF4-FFF2-40B4-BE49-F238E27FC236}">
                <a16:creationId xmlns:a16="http://schemas.microsoft.com/office/drawing/2014/main" id="{98925C80-FEC8-CC93-8732-C51B591D3B35}"/>
              </a:ext>
            </a:extLst>
          </p:cNvPr>
          <p:cNvPicPr>
            <a:picLocks noChangeAspect="1"/>
          </p:cNvPicPr>
          <p:nvPr/>
        </p:nvPicPr>
        <p:blipFill>
          <a:blip r:embed="rId3"/>
          <a:stretch>
            <a:fillRect/>
          </a:stretch>
        </p:blipFill>
        <p:spPr>
          <a:xfrm>
            <a:off x="7111409" y="631969"/>
            <a:ext cx="4242391" cy="5386059"/>
          </a:xfrm>
          <a:prstGeom prst="rect">
            <a:avLst/>
          </a:prstGeom>
        </p:spPr>
      </p:pic>
    </p:spTree>
    <p:extLst>
      <p:ext uri="{BB962C8B-B14F-4D97-AF65-F5344CB8AC3E}">
        <p14:creationId xmlns:p14="http://schemas.microsoft.com/office/powerpoint/2010/main" val="1372988927"/>
      </p:ext>
    </p:extLst>
  </p:cSld>
  <p:clrMapOvr>
    <a:masterClrMapping/>
  </p:clrMapOvr>
</p:sld>
</file>

<file path=ppt/theme/theme1.xml><?xml version="1.0" encoding="utf-8"?>
<a:theme xmlns:a="http://schemas.openxmlformats.org/drawingml/2006/main" name="Office Theme">
  <a:themeElements>
    <a:clrScheme name="CEPR-Theme">
      <a:dk1>
        <a:srgbClr val="000000"/>
      </a:dk1>
      <a:lt1>
        <a:srgbClr val="FFFFFF"/>
      </a:lt1>
      <a:dk2>
        <a:srgbClr val="44546A"/>
      </a:dk2>
      <a:lt2>
        <a:srgbClr val="E7E6E6"/>
      </a:lt2>
      <a:accent1>
        <a:srgbClr val="C2B37D"/>
      </a:accent1>
      <a:accent2>
        <a:srgbClr val="477F80"/>
      </a:accent2>
      <a:accent3>
        <a:srgbClr val="A5A5A5"/>
      </a:accent3>
      <a:accent4>
        <a:srgbClr val="E87D1E"/>
      </a:accent4>
      <a:accent5>
        <a:srgbClr val="C3D7A3"/>
      </a:accent5>
      <a:accent6>
        <a:srgbClr val="274D4C"/>
      </a:accent6>
      <a:hlink>
        <a:srgbClr val="415968"/>
      </a:hlink>
      <a:folHlink>
        <a:srgbClr val="513A4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vening2022_PPT_Template" id="{D8686858-B4A1-7341-B997-3A3EFB749B49}" vid="{478C02F8-5700-A740-B69D-C1D02629EF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7D6AA8F432264486CF696B3C62513D" ma:contentTypeVersion="19" ma:contentTypeDescription="Create a new document." ma:contentTypeScope="" ma:versionID="2758441c747808f183d62902f54abcaf">
  <xsd:schema xmlns:xsd="http://www.w3.org/2001/XMLSchema" xmlns:xs="http://www.w3.org/2001/XMLSchema" xmlns:p="http://schemas.microsoft.com/office/2006/metadata/properties" xmlns:ns2="83fe407f-d924-4772-823e-094d2d5bc2bc" xmlns:ns3="2934149c-24b2-4881-bc6d-5ac13c87c24c" targetNamespace="http://schemas.microsoft.com/office/2006/metadata/properties" ma:root="true" ma:fieldsID="62a340a7e5b2c140fb946115cc20cdba" ns2:_="" ns3:_="">
    <xsd:import namespace="83fe407f-d924-4772-823e-094d2d5bc2bc"/>
    <xsd:import namespace="2934149c-24b2-4881-bc6d-5ac13c87c24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lcf76f155ced4ddcb4097134ff3c332f" minOccurs="0"/>
                <xsd:element ref="ns2:TaxCatchAll" minOccurs="0"/>
                <xsd:element ref="ns3:Number"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fe407f-d924-4772-823e-094d2d5bc2b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dd2006a-9da5-49b0-9664-1518e0d8a500}" ma:internalName="TaxCatchAll" ma:showField="CatchAllData" ma:web="83fe407f-d924-4772-823e-094d2d5bc2b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934149c-24b2-4881-bc6d-5ac13c87c24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8107521-1385-498b-8889-bf2cd8dee380" ma:termSetId="09814cd3-568e-fe90-9814-8d621ff8fb84" ma:anchorId="fba54fb3-c3e1-fe81-a776-ca4b69148c4d" ma:open="true" ma:isKeyword="false">
      <xsd:complexType>
        <xsd:sequence>
          <xsd:element ref="pc:Terms" minOccurs="0" maxOccurs="1"/>
        </xsd:sequence>
      </xsd:complexType>
    </xsd:element>
    <xsd:element name="Number" ma:index="24" nillable="true" ma:displayName="Number" ma:format="Dropdown" ma:internalName="Number" ma:percentage="FALSE">
      <xsd:simpleType>
        <xsd:restriction base="dms:Number"/>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83fe407f-d924-4772-823e-094d2d5bc2bc">
      <UserInfo>
        <DisplayName/>
        <AccountId xsi:nil="true"/>
        <AccountType/>
      </UserInfo>
    </SharedWithUsers>
    <TaxCatchAll xmlns="83fe407f-d924-4772-823e-094d2d5bc2bc" xsi:nil="true"/>
    <lcf76f155ced4ddcb4097134ff3c332f xmlns="2934149c-24b2-4881-bc6d-5ac13c87c24c">
      <Terms xmlns="http://schemas.microsoft.com/office/infopath/2007/PartnerControls"/>
    </lcf76f155ced4ddcb4097134ff3c332f>
    <Number xmlns="2934149c-24b2-4881-bc6d-5ac13c87c24c" xsi:nil="true"/>
  </documentManagement>
</p:properties>
</file>

<file path=customXml/itemProps1.xml><?xml version="1.0" encoding="utf-8"?>
<ds:datastoreItem xmlns:ds="http://schemas.openxmlformats.org/officeDocument/2006/customXml" ds:itemID="{775431B1-E75D-47E5-9B3F-0DC7986A79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fe407f-d924-4772-823e-094d2d5bc2bc"/>
    <ds:schemaRef ds:uri="2934149c-24b2-4881-bc6d-5ac13c87c2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30C264-9E58-4F20-B4B1-E5F483E8D628}">
  <ds:schemaRefs>
    <ds:schemaRef ds:uri="http://schemas.microsoft.com/sharepoint/v3/contenttype/forms"/>
  </ds:schemaRefs>
</ds:datastoreItem>
</file>

<file path=customXml/itemProps3.xml><?xml version="1.0" encoding="utf-8"?>
<ds:datastoreItem xmlns:ds="http://schemas.openxmlformats.org/officeDocument/2006/customXml" ds:itemID="{CD95485C-6808-45FF-A717-6DFFB51F1692}">
  <ds:schemaRefs>
    <ds:schemaRef ds:uri="http://www.w3.org/XML/1998/namespace"/>
    <ds:schemaRef ds:uri="http://schemas.microsoft.com/office/2006/metadata/properties"/>
    <ds:schemaRef ds:uri="http://schemas.microsoft.com/office/2006/documentManagement/types"/>
    <ds:schemaRef ds:uri="2934149c-24b2-4881-bc6d-5ac13c87c24c"/>
    <ds:schemaRef ds:uri="http://purl.org/dc/terms/"/>
    <ds:schemaRef ds:uri="http://schemas.openxmlformats.org/package/2006/metadata/core-properties"/>
    <ds:schemaRef ds:uri="http://schemas.microsoft.com/office/infopath/2007/PartnerControls"/>
    <ds:schemaRef ds:uri="83fe407f-d924-4772-823e-094d2d5bc2bc"/>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7492</TotalTime>
  <Words>1429</Words>
  <Application>Microsoft Macintosh PowerPoint</Application>
  <PresentationFormat>Widescreen</PresentationFormat>
  <Paragraphs>124</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Avenir Next LT Pro</vt:lpstr>
      <vt:lpstr>Calibri</vt:lpstr>
      <vt:lpstr>Consolas</vt:lpstr>
      <vt:lpstr>Office Theme</vt:lpstr>
      <vt:lpstr>Open-Source Tidy Education Finance Data</vt:lpstr>
      <vt:lpstr>About Bellwether</vt:lpstr>
      <vt:lpstr>About Our State School Finance Initiative</vt:lpstr>
      <vt:lpstr>Key Objectives</vt:lpstr>
      <vt:lpstr>Today’s Agenda</vt:lpstr>
      <vt:lpstr>Here’s what you’ll need on your computer to follow along in this workshop</vt:lpstr>
      <vt:lpstr>Let’s make sure everyone is ready to go with their tech setup</vt:lpstr>
      <vt:lpstr>What is the F-33 survey?</vt:lpstr>
      <vt:lpstr>What is the F-33 survey?</vt:lpstr>
      <vt:lpstr>There are some quirks in F-33 data…</vt:lpstr>
      <vt:lpstr>F-33 data has limitations and requires some data adjustments for useful analysis</vt:lpstr>
      <vt:lpstr>edfinr carries on the torch lit by EdBuild to enable responsible use of F-33 data</vt:lpstr>
      <vt:lpstr>edfinr is an easy-to-use tool for fast, consistent school finance data analysis</vt:lpstr>
      <vt:lpstr>edfinr also bundles richer context data alongside F-33 finance data</vt:lpstr>
      <vt:lpstr>Live demo: How edfinr can help you build a chart in 2 lines of code*</vt:lpstr>
      <vt:lpstr>Your Turn: Build Your Own Analysis</vt:lpstr>
      <vt:lpstr>Report Out</vt:lpstr>
      <vt:lpstr>Ways to stay involved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dc:title>
  <dc:creator>Microsoft Office User</dc:creator>
  <cp:lastModifiedBy>Alex Spurrier</cp:lastModifiedBy>
  <cp:revision>24</cp:revision>
  <dcterms:created xsi:type="dcterms:W3CDTF">2022-02-11T17:23:12Z</dcterms:created>
  <dcterms:modified xsi:type="dcterms:W3CDTF">2026-05-10T16:45:19Z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0x010100087D6AA8F432264486CF696B3C62513D</vt:lpwstr>
  </property>
  <property fmtid="{D5CDD505-2E9C-101B-9397-08002B2CF9AE}" pid="3" name="Order">
    <vt:r8>1269200</vt:r8>
  </property>
  <property fmtid="{D5CDD505-2E9C-101B-9397-08002B2CF9AE}" pid="4" name="_dlc_DocIdItemGuid">
    <vt:lpwstr>14a031fe-187e-50ed-b150-a23dbff70886</vt:lpwstr>
  </property>
  <property fmtid="{D5CDD505-2E9C-101B-9397-08002B2CF9AE}" pid="5" name="xd_Signature">
    <vt:bool>false</vt:bool>
  </property>
  <property fmtid="{D5CDD505-2E9C-101B-9397-08002B2CF9AE}" pid="6" name="xd_ProgID">
    <vt:lpwstr/>
  </property>
  <property fmtid="{D5CDD505-2E9C-101B-9397-08002B2CF9AE}" pid="7" name="TemplateUrl">
    <vt:lpwstr/>
  </property>
  <property fmtid="{D5CDD505-2E9C-101B-9397-08002B2CF9AE}" pid="8" name="ComplianceAssetId">
    <vt:lpwstr/>
  </property>
  <property fmtid="{D5CDD505-2E9C-101B-9397-08002B2CF9AE}" pid="9" name="MediaServiceImageTags">
    <vt:lpwstr/>
  </property>
</Properties>
</file>