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9E4D6"/>
          </a:solidFill>
        </a:fill>
      </a:tcStyle>
    </a:wholeTbl>
    <a:band2H>
      <a:tcTxStyle b="def" i="def"/>
      <a:tcStyle>
        <a:tcBdr/>
        <a:fill>
          <a:solidFill>
            <a:srgbClr val="F4F2EC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 b="def" i="def"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CFCE"/>
          </a:solidFill>
        </a:fill>
      </a:tcStyle>
    </a:wholeTbl>
    <a:band2H>
      <a:tcTxStyle b="def" i="def"/>
      <a:tcStyle>
        <a:tcBdr/>
        <a:fill>
          <a:solidFill>
            <a:srgbClr val="E7E8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2" name="Shape 12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j-lt"/>
        <a:ea typeface="+mj-ea"/>
        <a:cs typeface="+mj-cs"/>
        <a:sym typeface="Calibri"/>
      </a:defRPr>
    </a:lvl1pPr>
    <a:lvl2pPr indent="2286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2pPr>
    <a:lvl3pPr indent="4572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3pPr>
    <a:lvl4pPr indent="6858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4pPr>
    <a:lvl5pPr indent="9144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5pPr>
    <a:lvl6pPr indent="11430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6pPr>
    <a:lvl7pPr indent="13716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7pPr>
    <a:lvl8pPr indent="16002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8pPr>
    <a:lvl9pPr indent="18288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50391" y="164592"/>
            <a:ext cx="2698751" cy="307976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Title Text"/>
          <p:cNvSpPr txBox="1"/>
          <p:nvPr>
            <p:ph type="title"/>
          </p:nvPr>
        </p:nvSpPr>
        <p:spPr>
          <a:xfrm>
            <a:off x="1688892" y="3536820"/>
            <a:ext cx="9144001" cy="954511"/>
          </a:xfrm>
          <a:prstGeom prst="rect">
            <a:avLst/>
          </a:prstGeom>
        </p:spPr>
        <p:txBody>
          <a:bodyPr anchor="b"/>
          <a:lstStyle>
            <a:lvl1pPr algn="ctr">
              <a:defRPr sz="5400">
                <a:solidFill>
                  <a:srgbClr val="000000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8" name="Body Level One…"/>
          <p:cNvSpPr txBox="1"/>
          <p:nvPr>
            <p:ph type="body" sz="quarter" idx="1"/>
          </p:nvPr>
        </p:nvSpPr>
        <p:spPr>
          <a:xfrm>
            <a:off x="1688892" y="4793757"/>
            <a:ext cx="9144001" cy="82071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" name="Rectangle 9"/>
          <p:cNvSpPr/>
          <p:nvPr/>
        </p:nvSpPr>
        <p:spPr>
          <a:xfrm>
            <a:off x="0" y="6215062"/>
            <a:ext cx="12192000" cy="684213"/>
          </a:xfrm>
          <a:prstGeom prst="rect">
            <a:avLst/>
          </a:prstGeom>
          <a:solidFill>
            <a:srgbClr val="A51C3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0" name="TextBox 7"/>
          <p:cNvSpPr txBox="1"/>
          <p:nvPr/>
        </p:nvSpPr>
        <p:spPr>
          <a:xfrm>
            <a:off x="7759065" y="6402070"/>
            <a:ext cx="3594735" cy="2091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r">
              <a:defRPr sz="1600">
                <a:solidFill>
                  <a:srgbClr val="FFFFFF"/>
                </a:solidFill>
              </a:defRPr>
            </a:lvl1pPr>
          </a:lstStyle>
          <a:p>
            <a:pPr/>
            <a:r>
              <a:t>@HarvardSDP | #SDPconvening</a:t>
            </a:r>
          </a:p>
        </p:txBody>
      </p:sp>
      <p:sp>
        <p:nvSpPr>
          <p:cNvPr id="21" name="Rectangle 4"/>
          <p:cNvSpPr/>
          <p:nvPr/>
        </p:nvSpPr>
        <p:spPr>
          <a:xfrm>
            <a:off x="0" y="842643"/>
            <a:ext cx="12192001" cy="2138628"/>
          </a:xfrm>
          <a:prstGeom prst="rect">
            <a:avLst/>
          </a:prstGeom>
          <a:solidFill>
            <a:srgbClr val="A51C30"/>
          </a:solidFill>
          <a:ln w="12700">
            <a:solidFill>
              <a:srgbClr val="524C35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22" name="Picture 6" descr="Picture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53574" y="1350846"/>
            <a:ext cx="2519180" cy="1168183"/>
          </a:xfrm>
          <a:prstGeom prst="rect">
            <a:avLst/>
          </a:prstGeom>
          <a:ln w="12700">
            <a:miter lim="400000"/>
          </a:ln>
        </p:spPr>
      </p:pic>
      <p:sp>
        <p:nvSpPr>
          <p:cNvPr id="23" name="Straight Connector 12"/>
          <p:cNvSpPr/>
          <p:nvPr/>
        </p:nvSpPr>
        <p:spPr>
          <a:xfrm>
            <a:off x="3937301" y="1087144"/>
            <a:ext cx="1" cy="1649623"/>
          </a:xfrm>
          <a:prstGeom prst="line">
            <a:avLst/>
          </a:prstGeom>
          <a:ln w="6350">
            <a:solidFill>
              <a:srgbClr val="FFFFFF"/>
            </a:solidFill>
            <a:miter/>
          </a:ln>
        </p:spPr>
        <p:txBody>
          <a:bodyPr lIns="45719" rIns="45719"/>
          <a:lstStyle/>
          <a:p>
            <a:pPr/>
          </a:p>
        </p:txBody>
      </p:sp>
      <p:pic>
        <p:nvPicPr>
          <p:cNvPr id="24" name="Picture 21" descr="Picture 21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668150" y="592956"/>
            <a:ext cx="5960806" cy="2575743"/>
          </a:xfrm>
          <a:prstGeom prst="rect">
            <a:avLst/>
          </a:prstGeom>
          <a:ln w="12700">
            <a:miter lim="400000"/>
          </a:ln>
        </p:spPr>
      </p:pic>
      <p:pic>
        <p:nvPicPr>
          <p:cNvPr id="25" name="Picture 22" descr="Picture 2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04134" y="6274582"/>
            <a:ext cx="1081856" cy="501675"/>
          </a:xfrm>
          <a:prstGeom prst="rect">
            <a:avLst/>
          </a:prstGeom>
          <a:ln w="12700">
            <a:miter lim="400000"/>
          </a:ln>
        </p:spPr>
      </p:pic>
      <p:pic>
        <p:nvPicPr>
          <p:cNvPr id="26" name="Picture 23" descr="Picture 2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676668" y="6225311"/>
            <a:ext cx="1535979" cy="663717"/>
          </a:xfrm>
          <a:prstGeom prst="rect">
            <a:avLst/>
          </a:prstGeom>
          <a:ln w="12700">
            <a:miter lim="400000"/>
          </a:ln>
        </p:spPr>
      </p:pic>
      <p:sp>
        <p:nvSpPr>
          <p:cNvPr id="27" name="Straight Connector 25"/>
          <p:cNvSpPr/>
          <p:nvPr/>
        </p:nvSpPr>
        <p:spPr>
          <a:xfrm>
            <a:off x="1671420" y="6303845"/>
            <a:ext cx="1" cy="501674"/>
          </a:xfrm>
          <a:prstGeom prst="line">
            <a:avLst/>
          </a:prstGeom>
          <a:ln w="6350">
            <a:solidFill>
              <a:srgbClr val="FFFFFF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6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itle Text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5" name="Body Level One…"/>
          <p:cNvSpPr txBox="1"/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6" name="Slide Number"/>
          <p:cNvSpPr txBox="1"/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4" name="Body Level One…"/>
          <p:cNvSpPr txBox="1"/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itle Text"/>
          <p:cNvSpPr txBox="1"/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3" name="Body Level One…"/>
          <p:cNvSpPr txBox="1"/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b="1" sz="2400"/>
            </a:lvl1pPr>
            <a:lvl2pPr marL="0" indent="457200">
              <a:buSzTx/>
              <a:buFontTx/>
              <a:buNone/>
              <a:defRPr b="1" sz="2400"/>
            </a:lvl2pPr>
            <a:lvl3pPr marL="0" indent="914400">
              <a:buSzTx/>
              <a:buFontTx/>
              <a:buNone/>
              <a:defRPr b="1" sz="2400"/>
            </a:lvl3pPr>
            <a:lvl4pPr marL="0" indent="1371600">
              <a:buSzTx/>
              <a:buFontTx/>
              <a:buNone/>
              <a:defRPr b="1" sz="2400"/>
            </a:lvl4pPr>
            <a:lvl5pPr marL="0" indent="1828800">
              <a:buSzTx/>
              <a:buFontTx/>
              <a:buNone/>
              <a:defRPr b="1"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4" name="Text Placeholder 4"/>
          <p:cNvSpPr/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b="1" sz="2400"/>
            </a:pPr>
          </a:p>
        </p:txBody>
      </p:sp>
      <p:sp>
        <p:nvSpPr>
          <p:cNvPr id="65" name="Rectangle 12"/>
          <p:cNvSpPr/>
          <p:nvPr/>
        </p:nvSpPr>
        <p:spPr>
          <a:xfrm>
            <a:off x="0" y="6215062"/>
            <a:ext cx="12192000" cy="684213"/>
          </a:xfrm>
          <a:prstGeom prst="rect">
            <a:avLst/>
          </a:prstGeom>
          <a:solidFill>
            <a:srgbClr val="A51C3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66" name="TextBox 7"/>
          <p:cNvSpPr txBox="1"/>
          <p:nvPr/>
        </p:nvSpPr>
        <p:spPr>
          <a:xfrm>
            <a:off x="7759065" y="6402070"/>
            <a:ext cx="3594735" cy="2091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r">
              <a:defRPr sz="1600">
                <a:solidFill>
                  <a:srgbClr val="FFFFFF"/>
                </a:solidFill>
              </a:defRPr>
            </a:lvl1pPr>
          </a:lstStyle>
          <a:p>
            <a:pPr/>
            <a:r>
              <a:t>@HarvardSDP | #SDPconvening</a:t>
            </a:r>
          </a:p>
        </p:txBody>
      </p:sp>
      <p:sp>
        <p:nvSpPr>
          <p:cNvPr id="67" name="Straight Connector 8"/>
          <p:cNvSpPr/>
          <p:nvPr/>
        </p:nvSpPr>
        <p:spPr>
          <a:xfrm>
            <a:off x="1671420" y="6303845"/>
            <a:ext cx="1" cy="501674"/>
          </a:xfrm>
          <a:prstGeom prst="line">
            <a:avLst/>
          </a:prstGeom>
          <a:ln w="6350">
            <a:solidFill>
              <a:srgbClr val="FFFFFF"/>
            </a:solidFill>
            <a:miter/>
          </a:ln>
        </p:spPr>
        <p:txBody>
          <a:bodyPr lIns="45719" rIns="45719"/>
          <a:lstStyle/>
          <a:p>
            <a:pPr/>
          </a:p>
        </p:txBody>
      </p:sp>
      <p:pic>
        <p:nvPicPr>
          <p:cNvPr id="68" name="Picture 9" descr="Picture 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76668" y="6225311"/>
            <a:ext cx="1535979" cy="663717"/>
          </a:xfrm>
          <a:prstGeom prst="rect">
            <a:avLst/>
          </a:prstGeom>
          <a:ln w="12700">
            <a:miter lim="400000"/>
          </a:ln>
        </p:spPr>
      </p:pic>
      <p:pic>
        <p:nvPicPr>
          <p:cNvPr id="69" name="Picture 7" descr="Picture 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04134" y="6274582"/>
            <a:ext cx="1081856" cy="501675"/>
          </a:xfrm>
          <a:prstGeom prst="rect">
            <a:avLst/>
          </a:prstGeom>
          <a:ln w="12700">
            <a:miter lim="400000"/>
          </a:ln>
        </p:spPr>
      </p:pic>
      <p:sp>
        <p:nvSpPr>
          <p:cNvPr id="7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le Text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Title Text</a:t>
            </a:r>
          </a:p>
        </p:txBody>
      </p:sp>
      <p:sp>
        <p:nvSpPr>
          <p:cNvPr id="93" name="Body Level One…"/>
          <p:cNvSpPr txBox="1"/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Text Placeholder 3"/>
          <p:cNvSpPr/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</a:p>
        </p:txBody>
      </p:sp>
      <p:sp>
        <p:nvSpPr>
          <p:cNvPr id="95" name="Rectangle 10"/>
          <p:cNvSpPr/>
          <p:nvPr/>
        </p:nvSpPr>
        <p:spPr>
          <a:xfrm>
            <a:off x="0" y="6215062"/>
            <a:ext cx="12192000" cy="684213"/>
          </a:xfrm>
          <a:prstGeom prst="rect">
            <a:avLst/>
          </a:prstGeom>
          <a:solidFill>
            <a:srgbClr val="A51C3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96" name="TextBox 7"/>
          <p:cNvSpPr txBox="1"/>
          <p:nvPr/>
        </p:nvSpPr>
        <p:spPr>
          <a:xfrm>
            <a:off x="7759065" y="6402070"/>
            <a:ext cx="3594735" cy="2091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r">
              <a:defRPr sz="1600">
                <a:solidFill>
                  <a:srgbClr val="FFFFFF"/>
                </a:solidFill>
              </a:defRPr>
            </a:lvl1pPr>
          </a:lstStyle>
          <a:p>
            <a:pPr/>
            <a:r>
              <a:t>@HarvardSDP | #SDPconvening</a:t>
            </a:r>
          </a:p>
        </p:txBody>
      </p:sp>
      <p:sp>
        <p:nvSpPr>
          <p:cNvPr id="97" name="Straight Connector 6"/>
          <p:cNvSpPr/>
          <p:nvPr/>
        </p:nvSpPr>
        <p:spPr>
          <a:xfrm>
            <a:off x="1671420" y="6303845"/>
            <a:ext cx="1" cy="501674"/>
          </a:xfrm>
          <a:prstGeom prst="line">
            <a:avLst/>
          </a:prstGeom>
          <a:ln w="6350">
            <a:solidFill>
              <a:srgbClr val="FFFFFF"/>
            </a:solidFill>
            <a:miter/>
          </a:ln>
        </p:spPr>
        <p:txBody>
          <a:bodyPr lIns="45719" rIns="45719"/>
          <a:lstStyle/>
          <a:p>
            <a:pPr/>
          </a:p>
        </p:txBody>
      </p:sp>
      <p:pic>
        <p:nvPicPr>
          <p:cNvPr id="98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76668" y="6225311"/>
            <a:ext cx="1535979" cy="663717"/>
          </a:xfrm>
          <a:prstGeom prst="rect">
            <a:avLst/>
          </a:prstGeom>
          <a:ln w="12700">
            <a:miter lim="400000"/>
          </a:ln>
        </p:spPr>
      </p:pic>
      <p:pic>
        <p:nvPicPr>
          <p:cNvPr id="99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04134" y="6274582"/>
            <a:ext cx="1081856" cy="501675"/>
          </a:xfrm>
          <a:prstGeom prst="rect">
            <a:avLst/>
          </a:prstGeom>
          <a:ln w="12700">
            <a:miter lim="400000"/>
          </a:ln>
        </p:spPr>
      </p:pic>
      <p:sp>
        <p:nvSpPr>
          <p:cNvPr id="10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itle Text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Title Text</a:t>
            </a:r>
          </a:p>
        </p:txBody>
      </p:sp>
      <p:sp>
        <p:nvSpPr>
          <p:cNvPr id="108" name="Picture Placeholder 2"/>
          <p:cNvSpPr/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109" name="Body Level One…"/>
          <p:cNvSpPr txBox="1"/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0" name="Rectangle 10"/>
          <p:cNvSpPr/>
          <p:nvPr/>
        </p:nvSpPr>
        <p:spPr>
          <a:xfrm>
            <a:off x="0" y="6215062"/>
            <a:ext cx="12192000" cy="684213"/>
          </a:xfrm>
          <a:prstGeom prst="rect">
            <a:avLst/>
          </a:prstGeom>
          <a:solidFill>
            <a:srgbClr val="A51C3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11" name="TextBox 7"/>
          <p:cNvSpPr txBox="1"/>
          <p:nvPr/>
        </p:nvSpPr>
        <p:spPr>
          <a:xfrm>
            <a:off x="7759065" y="6402070"/>
            <a:ext cx="3594735" cy="2091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r">
              <a:defRPr sz="1600">
                <a:solidFill>
                  <a:srgbClr val="FFFFFF"/>
                </a:solidFill>
              </a:defRPr>
            </a:lvl1pPr>
          </a:lstStyle>
          <a:p>
            <a:pPr/>
            <a:r>
              <a:t>@HarvardSDP | #SDPconvening</a:t>
            </a:r>
          </a:p>
        </p:txBody>
      </p:sp>
      <p:sp>
        <p:nvSpPr>
          <p:cNvPr id="112" name="Straight Connector 6"/>
          <p:cNvSpPr/>
          <p:nvPr/>
        </p:nvSpPr>
        <p:spPr>
          <a:xfrm>
            <a:off x="1671420" y="6303845"/>
            <a:ext cx="1" cy="501674"/>
          </a:xfrm>
          <a:prstGeom prst="line">
            <a:avLst/>
          </a:prstGeom>
          <a:ln w="6350">
            <a:solidFill>
              <a:srgbClr val="FFFFFF"/>
            </a:solidFill>
            <a:miter/>
          </a:ln>
        </p:spPr>
        <p:txBody>
          <a:bodyPr lIns="45719" rIns="45719"/>
          <a:lstStyle/>
          <a:p>
            <a:pPr/>
          </a:p>
        </p:txBody>
      </p:sp>
      <p:pic>
        <p:nvPicPr>
          <p:cNvPr id="113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76668" y="6225311"/>
            <a:ext cx="1535979" cy="663717"/>
          </a:xfrm>
          <a:prstGeom prst="rect">
            <a:avLst/>
          </a:prstGeom>
          <a:ln w="12700">
            <a:miter lim="400000"/>
          </a:ln>
        </p:spPr>
      </p:pic>
      <p:pic>
        <p:nvPicPr>
          <p:cNvPr id="114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04134" y="6274582"/>
            <a:ext cx="1081856" cy="501675"/>
          </a:xfrm>
          <a:prstGeom prst="rect">
            <a:avLst/>
          </a:prstGeom>
          <a:ln w="12700">
            <a:miter lim="400000"/>
          </a:ln>
        </p:spPr>
      </p:pic>
      <p:sp>
        <p:nvSpPr>
          <p:cNvPr id="11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0" y="6215062"/>
            <a:ext cx="12192000" cy="684213"/>
          </a:xfrm>
          <a:prstGeom prst="rect">
            <a:avLst/>
          </a:prstGeom>
          <a:solidFill>
            <a:srgbClr val="A51C3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" name="TextBox 7"/>
          <p:cNvSpPr txBox="1"/>
          <p:nvPr/>
        </p:nvSpPr>
        <p:spPr>
          <a:xfrm>
            <a:off x="7759065" y="6402070"/>
            <a:ext cx="3594735" cy="2091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r">
              <a:defRPr sz="1600">
                <a:solidFill>
                  <a:srgbClr val="FFFFFF"/>
                </a:solidFill>
              </a:defRPr>
            </a:lvl1pPr>
          </a:lstStyle>
          <a:p>
            <a:pPr/>
            <a:r>
              <a:t>@HarvardSDP | #SDPconvening</a:t>
            </a:r>
          </a:p>
        </p:txBody>
      </p:sp>
      <p:sp>
        <p:nvSpPr>
          <p:cNvPr id="4" name="Title Text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5" name="Body Level One…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traight Connector 7"/>
          <p:cNvSpPr/>
          <p:nvPr/>
        </p:nvSpPr>
        <p:spPr>
          <a:xfrm>
            <a:off x="1671420" y="6303845"/>
            <a:ext cx="1" cy="501674"/>
          </a:xfrm>
          <a:prstGeom prst="line">
            <a:avLst/>
          </a:prstGeom>
          <a:ln w="6350">
            <a:solidFill>
              <a:srgbClr val="FFFFFF"/>
            </a:solidFill>
            <a:miter/>
          </a:ln>
        </p:spPr>
        <p:txBody>
          <a:bodyPr lIns="45719" rIns="45719"/>
          <a:lstStyle/>
          <a:p>
            <a:pPr/>
          </a:p>
        </p:txBody>
      </p:sp>
      <p:pic>
        <p:nvPicPr>
          <p:cNvPr id="7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76668" y="6225311"/>
            <a:ext cx="1535979" cy="663717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04134" y="6274582"/>
            <a:ext cx="1081856" cy="501675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Slide Number"/>
          <p:cNvSpPr txBox="1"/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400" u="none">
          <a:solidFill>
            <a:srgbClr val="A51C3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400" u="none">
          <a:solidFill>
            <a:srgbClr val="A51C3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400" u="none">
          <a:solidFill>
            <a:srgbClr val="A51C3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400" u="none">
          <a:solidFill>
            <a:srgbClr val="A51C3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400" u="none">
          <a:solidFill>
            <a:srgbClr val="A51C3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45720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400" u="none">
          <a:solidFill>
            <a:srgbClr val="A51C3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91440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400" u="none">
          <a:solidFill>
            <a:srgbClr val="A51C3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137160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400" u="none">
          <a:solidFill>
            <a:srgbClr val="A51C3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182880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400" u="none">
          <a:solidFill>
            <a:srgbClr val="A51C3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3.jpeg"/><Relationship Id="rId4" Type="http://schemas.openxmlformats.org/officeDocument/2006/relationships/image" Target="../media/image2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3.jpeg"/><Relationship Id="rId4" Type="http://schemas.openxmlformats.org/officeDocument/2006/relationships/image" Target="../media/image2.jpe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mailto:mcculw@star.lcc.edu" TargetMode="External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3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image" Target="../media/image1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itle 5"/>
          <p:cNvSpPr txBox="1"/>
          <p:nvPr>
            <p:ph type="ctrTitle"/>
          </p:nvPr>
        </p:nvSpPr>
        <p:spPr>
          <a:xfrm>
            <a:off x="1688892" y="3638524"/>
            <a:ext cx="9144001" cy="954510"/>
          </a:xfrm>
          <a:prstGeom prst="rect">
            <a:avLst/>
          </a:prstGeom>
        </p:spPr>
        <p:txBody>
          <a:bodyPr/>
          <a:lstStyle>
            <a:lvl1pPr defTabSz="548640">
              <a:defRPr sz="3240"/>
            </a:lvl1pPr>
          </a:lstStyle>
          <a:p>
            <a:pPr/>
            <a:r>
              <a:t>Positive Program Review Through Shared Goals and Accessible Data</a:t>
            </a:r>
          </a:p>
        </p:txBody>
      </p:sp>
      <p:sp>
        <p:nvSpPr>
          <p:cNvPr id="125" name="Subtitle 6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886968">
              <a:spcBef>
                <a:spcPts val="900"/>
              </a:spcBef>
              <a:defRPr i="1" sz="2328"/>
            </a:pPr>
            <a:r>
              <a:t>Wyl McCully, PhD</a:t>
            </a:r>
          </a:p>
          <a:p>
            <a:pPr defTabSz="886968">
              <a:spcBef>
                <a:spcPts val="900"/>
              </a:spcBef>
              <a:defRPr i="1" sz="2328"/>
            </a:pPr>
            <a:r>
              <a:t>Lansing Community College, Lansing MI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TextBox 3"/>
          <p:cNvSpPr txBox="1"/>
          <p:nvPr/>
        </p:nvSpPr>
        <p:spPr>
          <a:xfrm>
            <a:off x="4238932" y="2505888"/>
            <a:ext cx="7112636" cy="18462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401052" indent="-401052">
              <a:buSzPct val="100000"/>
              <a:buChar char="•"/>
              <a:defRPr sz="4000"/>
            </a:pPr>
            <a:r>
              <a:t>Resources are shared</a:t>
            </a:r>
          </a:p>
          <a:p>
            <a:pPr marL="401052" indent="-401052">
              <a:buSzPct val="100000"/>
              <a:buChar char="•"/>
              <a:defRPr sz="4000"/>
            </a:pPr>
          </a:p>
          <a:p>
            <a:pPr marL="401052" indent="-401052">
              <a:buSzPct val="100000"/>
              <a:buChar char="•"/>
              <a:defRPr sz="4000"/>
            </a:pPr>
            <a:r>
              <a:t>Concerns need to be addressed</a:t>
            </a:r>
          </a:p>
        </p:txBody>
      </p:sp>
      <p:sp>
        <p:nvSpPr>
          <p:cNvPr id="172" name="Rectangle 5"/>
          <p:cNvSpPr txBox="1"/>
          <p:nvPr/>
        </p:nvSpPr>
        <p:spPr>
          <a:xfrm>
            <a:off x="1974533" y="2417763"/>
            <a:ext cx="322898" cy="1310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9600">
                <a:solidFill>
                  <a:srgbClr val="FFFFFF"/>
                </a:solidFill>
                <a:latin typeface="Webdings"/>
                <a:ea typeface="Webdings"/>
                <a:cs typeface="Webdings"/>
                <a:sym typeface="Webdings"/>
              </a:defRPr>
            </a:lvl1pPr>
          </a:lstStyle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r>
              <a:rPr>
                <a:latin typeface="Webdings"/>
                <a:ea typeface="Webdings"/>
                <a:cs typeface="Webdings"/>
                <a:sym typeface="Webdings"/>
              </a:rPr>
              <a:t></a:t>
            </a:r>
          </a:p>
        </p:txBody>
      </p:sp>
      <p:sp>
        <p:nvSpPr>
          <p:cNvPr id="173" name="Power given up is power shared."/>
          <p:cNvSpPr txBox="1"/>
          <p:nvPr/>
        </p:nvSpPr>
        <p:spPr>
          <a:xfrm>
            <a:off x="3056794" y="5365196"/>
            <a:ext cx="6078412" cy="539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lnSpc>
                <a:spcPct val="90000"/>
              </a:lnSpc>
              <a:spcBef>
                <a:spcPts val="1000"/>
              </a:spcBef>
              <a:defRPr b="1" i="1" sz="3500">
                <a:solidFill>
                  <a:srgbClr val="972B34"/>
                </a:solidFill>
              </a:defRPr>
            </a:lvl1pPr>
          </a:lstStyle>
          <a:p>
            <a:pPr/>
            <a:r>
              <a:t>Power given up is power shared.</a:t>
            </a:r>
          </a:p>
        </p:txBody>
      </p:sp>
      <p:pic>
        <p:nvPicPr>
          <p:cNvPr id="174" name="Children_sharing_a_milkshake.jpg" descr="Children_sharing_a_milkshak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44359" y="1803231"/>
            <a:ext cx="2600596" cy="3251538"/>
          </a:xfrm>
          <a:prstGeom prst="rect">
            <a:avLst/>
          </a:prstGeom>
          <a:ln w="12700">
            <a:miter lim="400000"/>
          </a:ln>
        </p:spPr>
      </p:pic>
      <p:sp>
        <p:nvSpPr>
          <p:cNvPr id="175" name="Share Power"/>
          <p:cNvSpPr txBox="1"/>
          <p:nvPr/>
        </p:nvSpPr>
        <p:spPr>
          <a:xfrm>
            <a:off x="841804" y="700950"/>
            <a:ext cx="3023652" cy="6539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90000"/>
              </a:lnSpc>
              <a:defRPr b="1" sz="4400">
                <a:solidFill>
                  <a:srgbClr val="A51C30"/>
                </a:solidFill>
              </a:defRPr>
            </a:lvl1pPr>
          </a:lstStyle>
          <a:p>
            <a:pPr/>
            <a:r>
              <a:t>Share Power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advClick="1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17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1000"/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1000"/>
                                        <p:tgtEl>
                                          <p:spTgt spid="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Class="entr" nodeType="after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9" dur="1000"/>
                                        <p:tgtEl>
                                          <p:spTgt spid="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4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71" grpId="1"/>
      <p:bldP build="whole" bldLvl="1" animBg="1" rev="0" advAuto="0" spid="173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Tai_Chi_or_Shadowboxing.jpg" descr="Tai_Chi_or_Shadowboxing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1046230">
            <a:off x="432949" y="1357084"/>
            <a:ext cx="4023416" cy="2678087"/>
          </a:xfrm>
          <a:prstGeom prst="rect">
            <a:avLst/>
          </a:prstGeom>
          <a:ln w="12700">
            <a:miter lim="400000"/>
          </a:ln>
        </p:spPr>
      </p:pic>
      <p:pic>
        <p:nvPicPr>
          <p:cNvPr id="178" name="alex-rich-xrPDM8jT7k-unsplash-2048x1365.jpg" descr="alex-rich-xrPDM8jT7k-unsplash-2048x1365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6817962">
            <a:off x="8004576" y="2582910"/>
            <a:ext cx="3901435" cy="2600322"/>
          </a:xfrm>
          <a:prstGeom prst="rect">
            <a:avLst/>
          </a:prstGeom>
          <a:ln w="12700">
            <a:miter lim="400000"/>
          </a:ln>
        </p:spPr>
      </p:pic>
      <p:sp>
        <p:nvSpPr>
          <p:cNvPr id="179" name="Be Intentional"/>
          <p:cNvSpPr txBox="1"/>
          <p:nvPr/>
        </p:nvSpPr>
        <p:spPr>
          <a:xfrm>
            <a:off x="104691" y="327599"/>
            <a:ext cx="3375904" cy="653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90000"/>
              </a:lnSpc>
              <a:defRPr b="1" sz="4400">
                <a:solidFill>
                  <a:srgbClr val="A51C30"/>
                </a:solidFill>
              </a:defRPr>
            </a:lvl1pPr>
          </a:lstStyle>
          <a:p>
            <a:pPr/>
            <a:r>
              <a:t>Be Intentional</a:t>
            </a:r>
          </a:p>
        </p:txBody>
      </p:sp>
      <p:sp>
        <p:nvSpPr>
          <p:cNvPr id="180" name="Build Consensus"/>
          <p:cNvSpPr txBox="1"/>
          <p:nvPr/>
        </p:nvSpPr>
        <p:spPr>
          <a:xfrm>
            <a:off x="8023413" y="897168"/>
            <a:ext cx="3863763" cy="653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90000"/>
              </a:lnSpc>
              <a:defRPr b="1" sz="4400">
                <a:solidFill>
                  <a:srgbClr val="A51C30"/>
                </a:solidFill>
              </a:defRPr>
            </a:lvl1pPr>
          </a:lstStyle>
          <a:p>
            <a:pPr/>
            <a:r>
              <a:t>Build Consensus</a:t>
            </a:r>
          </a:p>
        </p:txBody>
      </p:sp>
      <p:pic>
        <p:nvPicPr>
          <p:cNvPr id="181" name="Children_sharing_a_milkshake.jpg" descr="Children_sharing_a_milkshake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20954158">
            <a:off x="4954999" y="1800190"/>
            <a:ext cx="2808328" cy="3511267"/>
          </a:xfrm>
          <a:prstGeom prst="rect">
            <a:avLst/>
          </a:prstGeom>
          <a:ln w="12700">
            <a:miter lim="400000"/>
          </a:ln>
        </p:spPr>
      </p:pic>
      <p:sp>
        <p:nvSpPr>
          <p:cNvPr id="182" name="Share Power"/>
          <p:cNvSpPr txBox="1"/>
          <p:nvPr/>
        </p:nvSpPr>
        <p:spPr>
          <a:xfrm>
            <a:off x="4584174" y="5549277"/>
            <a:ext cx="3023652" cy="653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90000"/>
              </a:lnSpc>
              <a:defRPr b="1" sz="4400">
                <a:solidFill>
                  <a:srgbClr val="A51C30"/>
                </a:solidFill>
              </a:defRPr>
            </a:lvl1pPr>
          </a:lstStyle>
          <a:p>
            <a:pPr/>
            <a:r>
              <a:t>Share Power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TextBox 3"/>
          <p:cNvSpPr txBox="1"/>
          <p:nvPr/>
        </p:nvSpPr>
        <p:spPr>
          <a:xfrm>
            <a:off x="4459755" y="2505888"/>
            <a:ext cx="7112636" cy="18462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401052" indent="-401052">
              <a:buSzPct val="100000"/>
              <a:buChar char="•"/>
              <a:defRPr sz="4000"/>
            </a:pPr>
            <a:r>
              <a:t>Conversation is vital</a:t>
            </a:r>
          </a:p>
          <a:p>
            <a:pPr marL="401052" indent="-401052">
              <a:buSzPct val="100000"/>
              <a:buChar char="•"/>
              <a:defRPr sz="4000"/>
            </a:pPr>
          </a:p>
          <a:p>
            <a:pPr marL="401052" indent="-401052">
              <a:buSzPct val="100000"/>
              <a:buChar char="•"/>
              <a:defRPr sz="4000"/>
            </a:pPr>
            <a:r>
              <a:t>Time is required</a:t>
            </a:r>
          </a:p>
        </p:txBody>
      </p:sp>
      <p:sp>
        <p:nvSpPr>
          <p:cNvPr id="185" name="Rectangle 5"/>
          <p:cNvSpPr txBox="1"/>
          <p:nvPr/>
        </p:nvSpPr>
        <p:spPr>
          <a:xfrm>
            <a:off x="1974533" y="2417763"/>
            <a:ext cx="322898" cy="1310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9600">
                <a:solidFill>
                  <a:srgbClr val="FFFFFF"/>
                </a:solidFill>
                <a:latin typeface="Webdings"/>
                <a:ea typeface="Webdings"/>
                <a:cs typeface="Webdings"/>
                <a:sym typeface="Webdings"/>
              </a:defRPr>
            </a:lvl1pPr>
          </a:lstStyle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r>
              <a:rPr>
                <a:latin typeface="Webdings"/>
                <a:ea typeface="Webdings"/>
                <a:cs typeface="Webdings"/>
                <a:sym typeface="Webdings"/>
              </a:rPr>
              <a:t></a:t>
            </a:r>
          </a:p>
        </p:txBody>
      </p:sp>
      <p:sp>
        <p:nvSpPr>
          <p:cNvPr id="186" name="Aim for support, not agreement."/>
          <p:cNvSpPr txBox="1"/>
          <p:nvPr/>
        </p:nvSpPr>
        <p:spPr>
          <a:xfrm>
            <a:off x="3059724" y="5426956"/>
            <a:ext cx="6072552" cy="5394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lnSpc>
                <a:spcPct val="90000"/>
              </a:lnSpc>
              <a:spcBef>
                <a:spcPts val="1000"/>
              </a:spcBef>
              <a:defRPr b="1" i="1" sz="3500">
                <a:solidFill>
                  <a:srgbClr val="972B34"/>
                </a:solidFill>
              </a:defRPr>
            </a:lvl1pPr>
          </a:lstStyle>
          <a:p>
            <a:pPr/>
            <a:r>
              <a:t>Aim for support, not agreement.</a:t>
            </a:r>
          </a:p>
        </p:txBody>
      </p:sp>
      <p:pic>
        <p:nvPicPr>
          <p:cNvPr id="187" name="alex-rich-xrPDM8jT7k-unsplash-2048x1365.jpg" descr="alex-rich-xrPDM8jT7k-unsplash-2048x136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5400000">
            <a:off x="695370" y="2263093"/>
            <a:ext cx="3498575" cy="2331814"/>
          </a:xfrm>
          <a:prstGeom prst="rect">
            <a:avLst/>
          </a:prstGeom>
          <a:ln w="12700">
            <a:miter lim="400000"/>
          </a:ln>
        </p:spPr>
      </p:pic>
      <p:sp>
        <p:nvSpPr>
          <p:cNvPr id="188" name="Build Consensus"/>
          <p:cNvSpPr txBox="1"/>
          <p:nvPr/>
        </p:nvSpPr>
        <p:spPr>
          <a:xfrm>
            <a:off x="840852" y="687967"/>
            <a:ext cx="3863763" cy="653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90000"/>
              </a:lnSpc>
              <a:defRPr b="1" sz="4400">
                <a:solidFill>
                  <a:srgbClr val="A51C30"/>
                </a:solidFill>
              </a:defRPr>
            </a:lvl1pPr>
          </a:lstStyle>
          <a:p>
            <a:pPr/>
            <a:r>
              <a:t>Build Consensus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advClick="1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18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1000"/>
                                        <p:tgtEl>
                                          <p:spTgt spid="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1000"/>
                                        <p:tgtEl>
                                          <p:spTgt spid="1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Class="entr" nodeType="after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9" dur="1000"/>
                                        <p:tgtEl>
                                          <p:spTgt spid="1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4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6" grpId="2"/>
      <p:bldP build="p" bldLvl="5" animBg="1" rev="0" advAuto="0" spid="184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Tai_Chi_or_Shadowboxing.jpg" descr="Tai_Chi_or_Shadowboxing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1046230">
            <a:off x="432949" y="1357084"/>
            <a:ext cx="4023416" cy="2678087"/>
          </a:xfrm>
          <a:prstGeom prst="rect">
            <a:avLst/>
          </a:prstGeom>
          <a:ln w="12700">
            <a:miter lim="400000"/>
          </a:ln>
        </p:spPr>
      </p:pic>
      <p:pic>
        <p:nvPicPr>
          <p:cNvPr id="191" name="alex-rich-xrPDM8jT7k-unsplash-2048x1365.jpg" descr="alex-rich-xrPDM8jT7k-unsplash-2048x1365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6817962">
            <a:off x="8004576" y="2582910"/>
            <a:ext cx="3901435" cy="2600322"/>
          </a:xfrm>
          <a:prstGeom prst="rect">
            <a:avLst/>
          </a:prstGeom>
          <a:ln w="12700">
            <a:miter lim="400000"/>
          </a:ln>
        </p:spPr>
      </p:pic>
      <p:sp>
        <p:nvSpPr>
          <p:cNvPr id="192" name="Be Intentional"/>
          <p:cNvSpPr txBox="1"/>
          <p:nvPr/>
        </p:nvSpPr>
        <p:spPr>
          <a:xfrm>
            <a:off x="104691" y="327599"/>
            <a:ext cx="3375904" cy="653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90000"/>
              </a:lnSpc>
              <a:defRPr b="1" sz="4400">
                <a:solidFill>
                  <a:srgbClr val="A51C30"/>
                </a:solidFill>
              </a:defRPr>
            </a:lvl1pPr>
          </a:lstStyle>
          <a:p>
            <a:pPr/>
            <a:r>
              <a:t>Be Intentional</a:t>
            </a:r>
          </a:p>
        </p:txBody>
      </p:sp>
      <p:sp>
        <p:nvSpPr>
          <p:cNvPr id="193" name="Build Consensus"/>
          <p:cNvSpPr txBox="1"/>
          <p:nvPr/>
        </p:nvSpPr>
        <p:spPr>
          <a:xfrm>
            <a:off x="8023413" y="897168"/>
            <a:ext cx="3863763" cy="653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90000"/>
              </a:lnSpc>
              <a:defRPr b="1" sz="4400">
                <a:solidFill>
                  <a:srgbClr val="A51C30"/>
                </a:solidFill>
              </a:defRPr>
            </a:lvl1pPr>
          </a:lstStyle>
          <a:p>
            <a:pPr/>
            <a:r>
              <a:t>Build Consensus</a:t>
            </a:r>
          </a:p>
        </p:txBody>
      </p:sp>
      <p:pic>
        <p:nvPicPr>
          <p:cNvPr id="194" name="Children_sharing_a_milkshake.jpg" descr="Children_sharing_a_milkshake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20954158">
            <a:off x="4954999" y="1800190"/>
            <a:ext cx="2808328" cy="3511267"/>
          </a:xfrm>
          <a:prstGeom prst="rect">
            <a:avLst/>
          </a:prstGeom>
          <a:ln w="12700">
            <a:miter lim="400000"/>
          </a:ln>
        </p:spPr>
      </p:pic>
      <p:sp>
        <p:nvSpPr>
          <p:cNvPr id="195" name="Share Power"/>
          <p:cNvSpPr txBox="1"/>
          <p:nvPr/>
        </p:nvSpPr>
        <p:spPr>
          <a:xfrm>
            <a:off x="4584174" y="5549277"/>
            <a:ext cx="3023652" cy="653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90000"/>
              </a:lnSpc>
              <a:defRPr b="1" sz="4400">
                <a:solidFill>
                  <a:srgbClr val="A51C30"/>
                </a:solidFill>
              </a:defRPr>
            </a:lvl1pPr>
          </a:lstStyle>
          <a:p>
            <a:pPr/>
            <a:r>
              <a:t>Share Power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Title 1"/>
          <p:cNvSpPr txBox="1"/>
          <p:nvPr>
            <p:ph type="title"/>
          </p:nvPr>
        </p:nvSpPr>
        <p:spPr>
          <a:xfrm>
            <a:off x="831850" y="1709738"/>
            <a:ext cx="10515600" cy="2852738"/>
          </a:xfrm>
          <a:prstGeom prst="rect">
            <a:avLst/>
          </a:prstGeom>
        </p:spPr>
        <p:txBody>
          <a:bodyPr/>
          <a:lstStyle/>
          <a:p>
            <a:pPr/>
            <a:r>
              <a:t>5 Minute Stretch Break</a:t>
            </a:r>
          </a:p>
        </p:txBody>
      </p:sp>
      <p:sp>
        <p:nvSpPr>
          <p:cNvPr id="198" name="Text Placeholder 2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Feel free to turn off your video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advClick="1" p14:dur="2000">
        <p159:morph option="byObject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Title 1"/>
          <p:cNvSpPr txBox="1"/>
          <p:nvPr>
            <p:ph type="title"/>
          </p:nvPr>
        </p:nvSpPr>
        <p:spPr>
          <a:xfrm>
            <a:off x="838200" y="290458"/>
            <a:ext cx="10515601" cy="684213"/>
          </a:xfrm>
          <a:prstGeom prst="rect">
            <a:avLst/>
          </a:prstGeom>
        </p:spPr>
        <p:txBody>
          <a:bodyPr/>
          <a:lstStyle/>
          <a:p>
            <a:pPr/>
            <a:r>
              <a:t>Roleplaying Instructions</a:t>
            </a:r>
          </a:p>
        </p:txBody>
      </p:sp>
      <p:sp>
        <p:nvSpPr>
          <p:cNvPr id="201" name="Content Placeholder 2"/>
          <p:cNvSpPr txBox="1"/>
          <p:nvPr>
            <p:ph type="body" idx="1"/>
          </p:nvPr>
        </p:nvSpPr>
        <p:spPr>
          <a:xfrm>
            <a:off x="519200" y="1060372"/>
            <a:ext cx="11153600" cy="5068990"/>
          </a:xfrm>
          <a:prstGeom prst="rect">
            <a:avLst/>
          </a:prstGeom>
        </p:spPr>
        <p:txBody>
          <a:bodyPr/>
          <a:lstStyle/>
          <a:p>
            <a:pPr marL="221742" indent="-221742" defTabSz="886968">
              <a:spcBef>
                <a:spcPts val="900"/>
              </a:spcBef>
              <a:defRPr sz="2716"/>
            </a:pPr>
            <a:r>
              <a:t>For Actors</a:t>
            </a:r>
          </a:p>
          <a:p>
            <a:pPr lvl="1" marL="665226" indent="-221742" defTabSz="886968">
              <a:spcBef>
                <a:spcPts val="900"/>
              </a:spcBef>
              <a:defRPr sz="2716"/>
            </a:pPr>
            <a:r>
              <a:t>Agree on the situation and take on the roles. </a:t>
            </a:r>
          </a:p>
          <a:p>
            <a:pPr lvl="1" marL="665226" indent="-221742" defTabSz="886968">
              <a:spcBef>
                <a:spcPts val="900"/>
              </a:spcBef>
              <a:defRPr sz="2716"/>
            </a:pPr>
            <a:r>
              <a:t>Don’t spend too much time on details; rely on “yes, and”</a:t>
            </a:r>
          </a:p>
          <a:p>
            <a:pPr marL="221742" indent="-221742" defTabSz="886968">
              <a:spcBef>
                <a:spcPts val="900"/>
              </a:spcBef>
              <a:defRPr sz="2716"/>
            </a:pPr>
            <a:r>
              <a:t>For Talkers</a:t>
            </a:r>
          </a:p>
          <a:p>
            <a:pPr lvl="1" marL="665226" indent="-221742" defTabSz="886968">
              <a:spcBef>
                <a:spcPts val="900"/>
              </a:spcBef>
              <a:defRPr sz="2716"/>
            </a:pPr>
            <a:r>
              <a:t>Discuss your situation(s).</a:t>
            </a:r>
          </a:p>
          <a:p>
            <a:pPr lvl="1" marL="665226" indent="-221742" defTabSz="886968">
              <a:spcBef>
                <a:spcPts val="900"/>
              </a:spcBef>
              <a:defRPr sz="2716"/>
            </a:pPr>
            <a:r>
              <a:t>How might these techniques work?</a:t>
            </a:r>
          </a:p>
          <a:p>
            <a:pPr lvl="1" marL="665226" indent="-221742" defTabSz="886968">
              <a:spcBef>
                <a:spcPts val="900"/>
              </a:spcBef>
              <a:defRPr sz="2716"/>
            </a:pPr>
            <a:r>
              <a:t>What issues might these techniques cause?</a:t>
            </a:r>
          </a:p>
          <a:p>
            <a:pPr marL="221742" indent="-221742" defTabSz="886968">
              <a:spcBef>
                <a:spcPts val="900"/>
              </a:spcBef>
              <a:defRPr sz="2716"/>
            </a:pPr>
            <a:r>
              <a:t>For Others</a:t>
            </a:r>
          </a:p>
          <a:p>
            <a:pPr lvl="1" marL="665226" indent="-221742" defTabSz="886968">
              <a:spcBef>
                <a:spcPts val="900"/>
              </a:spcBef>
              <a:defRPr sz="2716"/>
            </a:pPr>
            <a:r>
              <a:t>Find a willing group and observe.</a:t>
            </a:r>
          </a:p>
          <a:p>
            <a:pPr lvl="1" marL="665226" indent="-221742" defTabSz="886968">
              <a:spcBef>
                <a:spcPts val="900"/>
              </a:spcBef>
              <a:defRPr sz="2716"/>
            </a:pPr>
            <a:r>
              <a:t>Feel free to chime in with your own take on the situation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20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1000"/>
                                        <p:tgtEl>
                                          <p:spTgt spid="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Class="entr" nodeType="with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3" dur="1000"/>
                                        <p:tgtEl>
                                          <p:spTgt spid="2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Class="entr" nodeType="with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6" dur="1000"/>
                                        <p:tgtEl>
                                          <p:spTgt spid="2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1" dur="1000"/>
                                        <p:tgtEl>
                                          <p:spTgt spid="2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Class="entr" nodeType="with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4" dur="1000"/>
                                        <p:tgtEl>
                                          <p:spTgt spid="2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Class="entr" nodeType="with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7" dur="1000"/>
                                        <p:tgtEl>
                                          <p:spTgt spid="2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Class="entr" nodeType="with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2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0" dur="1000"/>
                                        <p:tgtEl>
                                          <p:spTgt spid="2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5" dur="1000"/>
                                        <p:tgtEl>
                                          <p:spTgt spid="2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Class="entr" nodeType="with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2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8" dur="1000"/>
                                        <p:tgtEl>
                                          <p:spTgt spid="2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Class="entr" nodeType="with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20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1" dur="1000"/>
                                        <p:tgtEl>
                                          <p:spTgt spid="20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201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uggested Scenario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1"/>
            <a:r>
              <a:t>Suggested Scenarios</a:t>
            </a:r>
          </a:p>
        </p:txBody>
      </p:sp>
      <p:sp>
        <p:nvSpPr>
          <p:cNvPr id="204" name="Be you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221742" indent="-221742" defTabSz="886968">
              <a:spcBef>
                <a:spcPts val="900"/>
              </a:spcBef>
              <a:defRPr sz="2716"/>
            </a:pPr>
            <a:r>
              <a:t>Be you</a:t>
            </a:r>
          </a:p>
          <a:p>
            <a:pPr lvl="1" marL="665226" indent="-221742" defTabSz="886968">
              <a:spcBef>
                <a:spcPts val="900"/>
              </a:spcBef>
              <a:defRPr sz="2716"/>
            </a:pPr>
            <a:r>
              <a:t>Identify an issue at your institution where difficult decisions will lead to difficult conversations.</a:t>
            </a:r>
          </a:p>
          <a:p>
            <a:pPr marL="221742" indent="-221742" defTabSz="886968">
              <a:spcBef>
                <a:spcPts val="900"/>
              </a:spcBef>
              <a:defRPr sz="2716"/>
            </a:pPr>
            <a:r>
              <a:t>Be Me</a:t>
            </a:r>
          </a:p>
          <a:p>
            <a:pPr lvl="1" marL="665226" indent="-221742" defTabSz="886968">
              <a:spcBef>
                <a:spcPts val="900"/>
              </a:spcBef>
              <a:defRPr sz="2716"/>
            </a:pPr>
            <a:r>
              <a:t>You are an administrator charged with objectively assessing the quality and efficacy of degree pathways.</a:t>
            </a:r>
          </a:p>
        </p:txBody>
      </p:sp>
      <p:sp>
        <p:nvSpPr>
          <p:cNvPr id="205" name="Be A Teacher…"/>
          <p:cNvSpPr txBox="1"/>
          <p:nvPr/>
        </p:nvSpPr>
        <p:spPr>
          <a:xfrm>
            <a:off x="6291541" y="1825625"/>
            <a:ext cx="5181601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 marL="214884" indent="-214884" defTabSz="859536">
              <a:lnSpc>
                <a:spcPct val="90000"/>
              </a:lnSpc>
              <a:spcBef>
                <a:spcPts val="900"/>
              </a:spcBef>
              <a:buSzPct val="100000"/>
              <a:buFont typeface="Arial"/>
              <a:buChar char="•"/>
              <a:defRPr sz="2632"/>
            </a:pPr>
            <a:r>
              <a:t>Be A Teacher</a:t>
            </a:r>
          </a:p>
          <a:p>
            <a:pPr lvl="1" marL="644651" indent="-214884" defTabSz="859536">
              <a:lnSpc>
                <a:spcPct val="90000"/>
              </a:lnSpc>
              <a:spcBef>
                <a:spcPts val="900"/>
              </a:spcBef>
              <a:buSzPct val="100000"/>
              <a:buFont typeface="Arial"/>
              <a:buChar char="•"/>
              <a:defRPr sz="2632"/>
            </a:pPr>
            <a:r>
              <a:t>Your school has created a program for problem students; how would you identify the best candidates and inform parents?</a:t>
            </a:r>
          </a:p>
          <a:p>
            <a:pPr marL="214884" indent="-214884" defTabSz="859536">
              <a:lnSpc>
                <a:spcPct val="90000"/>
              </a:lnSpc>
              <a:spcBef>
                <a:spcPts val="900"/>
              </a:spcBef>
              <a:buSzPct val="100000"/>
              <a:buFont typeface="Arial"/>
              <a:buChar char="•"/>
              <a:defRPr sz="2632"/>
            </a:pPr>
            <a:r>
              <a:t>Be An Administrator</a:t>
            </a:r>
          </a:p>
          <a:p>
            <a:pPr lvl="1" marL="644651" indent="-214884" defTabSz="859536">
              <a:lnSpc>
                <a:spcPct val="90000"/>
              </a:lnSpc>
              <a:spcBef>
                <a:spcPts val="900"/>
              </a:spcBef>
              <a:buSzPct val="100000"/>
              <a:buFont typeface="Arial"/>
              <a:buChar char="•"/>
              <a:defRPr sz="2632"/>
            </a:pPr>
            <a:r>
              <a:t>You have created a program to improve teaching quality. How do you identify and invite faculty?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20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1000"/>
                                        <p:tgtEl>
                                          <p:spTgt spid="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Class="entr" nodeType="with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3" dur="1000"/>
                                        <p:tgtEl>
                                          <p:spTgt spid="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8" dur="1000"/>
                                        <p:tgtEl>
                                          <p:spTgt spid="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Class="entr" nodeType="with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1" dur="1000"/>
                                        <p:tgtEl>
                                          <p:spTgt spid="2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20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6" dur="1000"/>
                                        <p:tgtEl>
                                          <p:spTgt spid="20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Class="entr" nodeType="with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9" dur="1000"/>
                                        <p:tgtEl>
                                          <p:spTgt spid="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Class="entr" nodeType="with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2" dur="1000"/>
                                        <p:tgtEl>
                                          <p:spTgt spid="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7" dur="1000"/>
                                        <p:tgtEl>
                                          <p:spTgt spid="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Class="entr" nodeType="with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2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0" dur="1000"/>
                                        <p:tgtEl>
                                          <p:spTgt spid="2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205" grpId="2"/>
      <p:bldP build="p" bldLvl="1" animBg="1" rev="0" advAuto="0" spid="204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Title 1"/>
          <p:cNvSpPr txBox="1"/>
          <p:nvPr>
            <p:ph type="title"/>
          </p:nvPr>
        </p:nvSpPr>
        <p:spPr>
          <a:xfrm>
            <a:off x="831850" y="1709738"/>
            <a:ext cx="10515600" cy="2852738"/>
          </a:xfrm>
          <a:prstGeom prst="rect">
            <a:avLst/>
          </a:prstGeom>
        </p:spPr>
        <p:txBody>
          <a:bodyPr/>
          <a:lstStyle/>
          <a:p>
            <a:pPr/>
            <a:r>
              <a:t>Report Out</a:t>
            </a:r>
          </a:p>
        </p:txBody>
      </p:sp>
      <p:sp>
        <p:nvSpPr>
          <p:cNvPr id="208" name="Text Placeholder 2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4500"/>
            </a:lvl1pPr>
          </a:lstStyle>
          <a:p>
            <a:pPr/>
            <a:r>
              <a:t>Takeaways and/or Questions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Title 1"/>
          <p:cNvSpPr txBox="1"/>
          <p:nvPr>
            <p:ph type="title"/>
          </p:nvPr>
        </p:nvSpPr>
        <p:spPr>
          <a:xfrm>
            <a:off x="831850" y="1709738"/>
            <a:ext cx="10515600" cy="2852738"/>
          </a:xfrm>
          <a:prstGeom prst="rect">
            <a:avLst/>
          </a:prstGeom>
        </p:spPr>
        <p:txBody>
          <a:bodyPr/>
          <a:lstStyle/>
          <a:p>
            <a:pPr/>
            <a:r>
              <a:t>Thank You</a:t>
            </a:r>
          </a:p>
        </p:txBody>
      </p:sp>
      <p:sp>
        <p:nvSpPr>
          <p:cNvPr id="211" name="Text Placeholder 2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Wyl McCully</a:t>
            </a:r>
          </a:p>
          <a:p>
            <a:pPr/>
            <a:r>
              <a:rPr u="sng">
                <a:solidFill>
                  <a:srgbClr val="415968"/>
                </a:solidFill>
                <a:uFill>
                  <a:solidFill>
                    <a:srgbClr val="415968"/>
                  </a:solidFill>
                </a:uFill>
                <a:hlinkClick r:id="rId2" invalidUrl="" action="" tgtFrame="" tooltip="" history="1" highlightClick="0" endSnd="0"/>
              </a:rPr>
              <a:t>mcculw@star.lcc.edu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rcRect l="0" t="8974" r="0" b="6439"/>
          <a:stretch>
            <a:fillRect/>
          </a:stretch>
        </p:blipFill>
        <p:spPr>
          <a:xfrm>
            <a:off x="0" y="-2"/>
            <a:ext cx="12192003" cy="6858002"/>
          </a:xfrm>
          <a:prstGeom prst="rect">
            <a:avLst/>
          </a:prstGeom>
          <a:ln w="12700">
            <a:miter lim="400000"/>
          </a:ln>
        </p:spPr>
      </p:pic>
      <p:sp>
        <p:nvSpPr>
          <p:cNvPr id="214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32941"/>
            </a:srgb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15" name="Title 1"/>
          <p:cNvSpPr txBox="1"/>
          <p:nvPr>
            <p:ph type="title"/>
          </p:nvPr>
        </p:nvSpPr>
        <p:spPr>
          <a:xfrm>
            <a:off x="1524000" y="1122362"/>
            <a:ext cx="9144000" cy="2900363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rgbClr val="FFFFFF"/>
                </a:solidFill>
              </a:defRPr>
            </a:lvl1pPr>
          </a:lstStyle>
          <a:p>
            <a:pPr/>
            <a:r>
              <a:t>Thank You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itle 1"/>
          <p:cNvSpPr txBox="1"/>
          <p:nvPr>
            <p:ph type="title"/>
          </p:nvPr>
        </p:nvSpPr>
        <p:spPr>
          <a:xfrm>
            <a:off x="823822" y="408257"/>
            <a:ext cx="10515601" cy="1325563"/>
          </a:xfrm>
          <a:prstGeom prst="rect">
            <a:avLst/>
          </a:prstGeom>
        </p:spPr>
        <p:txBody>
          <a:bodyPr/>
          <a:lstStyle/>
          <a:p>
            <a:pPr/>
            <a:r>
              <a:t>Speaker Checklist</a:t>
            </a:r>
          </a:p>
        </p:txBody>
      </p:sp>
      <p:sp>
        <p:nvSpPr>
          <p:cNvPr id="128" name="Content Placeholder 2"/>
          <p:cNvSpPr txBox="1"/>
          <p:nvPr>
            <p:ph type="body" sz="half" idx="1"/>
          </p:nvPr>
        </p:nvSpPr>
        <p:spPr>
          <a:xfrm>
            <a:off x="838200" y="1507270"/>
            <a:ext cx="10787744" cy="2310269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None/>
              <a:defRPr b="1" sz="2000"/>
            </a:pPr>
            <a:r>
              <a:t>As you plan your session, some reminders: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FontTx/>
              <a:buChar char="❑"/>
              <a:defRPr sz="1400"/>
            </a:pPr>
            <a:r>
              <a:t> What are your key takeaways? What is your key activity? How much time do you need minimum? 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FontTx/>
              <a:buChar char="❑"/>
              <a:defRPr sz="1400"/>
            </a:pPr>
            <a:r>
              <a:t> If running short on time, what could be shortened/omitted earlier in your session to ensure you have ample time for your key activity?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FontTx/>
              <a:buChar char="❑"/>
              <a:defRPr sz="1400"/>
            </a:pPr>
            <a:r>
              <a:t> What strategies or tools will you use to ensure this session is interactive for attendees?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FontTx/>
              <a:buChar char="❑"/>
              <a:defRPr sz="1400"/>
            </a:pPr>
            <a:r>
              <a:t> How will you balance presentation time with discussion and Q&amp;A time?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Font typeface="Helvetica"/>
              <a:buChar char="q"/>
              <a:defRPr sz="1400"/>
            </a:pPr>
            <a:r>
              <a:t> At what point(s) will you pause for questions? What questions do you anticipate from our data-savvy and diverse audience?</a:t>
            </a:r>
          </a:p>
        </p:txBody>
      </p:sp>
      <p:sp>
        <p:nvSpPr>
          <p:cNvPr id="129" name="TextBox 3"/>
          <p:cNvSpPr txBox="1"/>
          <p:nvPr/>
        </p:nvSpPr>
        <p:spPr>
          <a:xfrm>
            <a:off x="859137" y="3529660"/>
            <a:ext cx="10444972" cy="1804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300"/>
              </a:spcBef>
              <a:defRPr b="1" sz="2000"/>
            </a:pPr>
            <a:r>
              <a:t>SDP Fellows care deeply about the success of those historically underserved and marginalized by the education system. In preparation, please also reflect:</a:t>
            </a:r>
          </a:p>
          <a:p>
            <a:pPr marL="285750" indent="-285750">
              <a:spcBef>
                <a:spcPts val="600"/>
              </a:spcBef>
              <a:buSzPct val="100000"/>
              <a:buFont typeface="Helvetica"/>
              <a:buChar char="q"/>
              <a:defRPr sz="1400"/>
            </a:pPr>
            <a:r>
              <a:t> Does your session speak to the experiences of folks working in districts/LEAs, state ed agencies, and education-focused nonprofits?</a:t>
            </a:r>
          </a:p>
          <a:p>
            <a:pPr marL="342900" indent="-342900">
              <a:spcBef>
                <a:spcPts val="600"/>
              </a:spcBef>
              <a:buSzPct val="100000"/>
              <a:buChar char="❑"/>
              <a:defRPr sz="1400"/>
            </a:pPr>
            <a:r>
              <a:t>Are you ready to address questions about how folks of different socioeconomic, racial, and/or ethnic backgrounds are supported or positively/negatively impacted by your work?</a:t>
            </a:r>
          </a:p>
          <a:p>
            <a:pPr marL="342900" indent="-342900">
              <a:spcBef>
                <a:spcPts val="600"/>
              </a:spcBef>
              <a:buSzPct val="100000"/>
              <a:buChar char="❑"/>
              <a:defRPr sz="1400"/>
            </a:pPr>
            <a:r>
              <a:t>How does your session help advance work towards equity in education?</a:t>
            </a:r>
          </a:p>
        </p:txBody>
      </p:sp>
      <p:sp>
        <p:nvSpPr>
          <p:cNvPr id="130" name="TextBox 4"/>
          <p:cNvSpPr txBox="1"/>
          <p:nvPr/>
        </p:nvSpPr>
        <p:spPr>
          <a:xfrm>
            <a:off x="-1816" y="161470"/>
            <a:ext cx="12195630" cy="340182"/>
          </a:xfrm>
          <a:prstGeom prst="rect">
            <a:avLst/>
          </a:prstGeom>
          <a:solidFill>
            <a:srgbClr val="FFC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2000"/>
            </a:lvl1pPr>
          </a:lstStyle>
          <a:p>
            <a:pPr/>
            <a:r>
              <a:t>!! When finished with your slide deck, remember to delete this slide !!</a:t>
            </a:r>
          </a:p>
        </p:txBody>
      </p:sp>
      <p:sp>
        <p:nvSpPr>
          <p:cNvPr id="131" name="TextBox 5"/>
          <p:cNvSpPr txBox="1"/>
          <p:nvPr/>
        </p:nvSpPr>
        <p:spPr>
          <a:xfrm>
            <a:off x="-1817" y="5785754"/>
            <a:ext cx="12195630" cy="340183"/>
          </a:xfrm>
          <a:prstGeom prst="rect">
            <a:avLst/>
          </a:prstGeom>
          <a:solidFill>
            <a:srgbClr val="FFC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2000"/>
            </a:lvl1pPr>
          </a:lstStyle>
          <a:p>
            <a:pPr/>
            <a:r>
              <a:t>!! When finished with your slide deck, remember to delete this slide !!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Session Structure</a:t>
            </a:r>
          </a:p>
        </p:txBody>
      </p:sp>
      <p:sp>
        <p:nvSpPr>
          <p:cNvPr id="134" name="Content Placeholder 2"/>
          <p:cNvSpPr txBox="1"/>
          <p:nvPr>
            <p:ph type="body" idx="1"/>
          </p:nvPr>
        </p:nvSpPr>
        <p:spPr>
          <a:xfrm>
            <a:off x="838200" y="1538633"/>
            <a:ext cx="10515600" cy="3780734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2800"/>
              </a:spcBef>
            </a:pPr>
            <a:r>
              <a:t>Information Dump (25 Minutes)</a:t>
            </a:r>
          </a:p>
          <a:p>
            <a:pPr>
              <a:spcBef>
                <a:spcPts val="2800"/>
              </a:spcBef>
            </a:pPr>
            <a:r>
              <a:t>Break (5 Minutes)</a:t>
            </a:r>
          </a:p>
          <a:p>
            <a:pPr>
              <a:spcBef>
                <a:spcPts val="2800"/>
              </a:spcBef>
            </a:pPr>
            <a:r>
              <a:t>Practice Time (15 Minutes)</a:t>
            </a:r>
          </a:p>
          <a:p>
            <a:pPr>
              <a:spcBef>
                <a:spcPts val="2800"/>
              </a:spcBef>
            </a:pPr>
            <a:r>
              <a:t>Discussion and Questions (15 Minutes)</a:t>
            </a:r>
          </a:p>
          <a:p>
            <a:pPr>
              <a:spcBef>
                <a:spcPts val="2800"/>
              </a:spcBef>
            </a:pPr>
            <a:r>
              <a:t>Wrap-up (5 Minutes)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13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1000"/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1000"/>
                                        <p:tgtEl>
                                          <p:spTgt spid="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1000"/>
                                        <p:tgtEl>
                                          <p:spTgt spid="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5" dur="1000"/>
                                        <p:tgtEl>
                                          <p:spTgt spid="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0" dur="1000"/>
                                        <p:tgtEl>
                                          <p:spTgt spid="1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3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Our Proces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Our Process</a:t>
            </a:r>
          </a:p>
        </p:txBody>
      </p:sp>
      <p:sp>
        <p:nvSpPr>
          <p:cNvPr id="138" name="Credential Assessment Algorithm"/>
          <p:cNvSpPr/>
          <p:nvPr/>
        </p:nvSpPr>
        <p:spPr>
          <a:xfrm>
            <a:off x="909781" y="1666640"/>
            <a:ext cx="1523279" cy="1526825"/>
          </a:xfrm>
          <a:prstGeom prst="rect">
            <a:avLst/>
          </a:prstGeom>
          <a:solidFill>
            <a:srgbClr val="CDA678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/>
            <a:r>
              <a:t>Credential Assessment Algorithm</a:t>
            </a:r>
          </a:p>
        </p:txBody>
      </p:sp>
      <p:sp>
        <p:nvSpPr>
          <p:cNvPr id="139" name="Program Response"/>
          <p:cNvSpPr/>
          <p:nvPr/>
        </p:nvSpPr>
        <p:spPr>
          <a:xfrm>
            <a:off x="3122071" y="3182563"/>
            <a:ext cx="1523279" cy="1526826"/>
          </a:xfrm>
          <a:prstGeom prst="rect">
            <a:avLst/>
          </a:prstGeom>
          <a:solidFill>
            <a:srgbClr val="CDA678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/>
            <a:r>
              <a:t>Program Response</a:t>
            </a:r>
          </a:p>
        </p:txBody>
      </p:sp>
      <p:sp>
        <p:nvSpPr>
          <p:cNvPr id="140" name="Faculty Response"/>
          <p:cNvSpPr/>
          <p:nvPr/>
        </p:nvSpPr>
        <p:spPr>
          <a:xfrm>
            <a:off x="5334360" y="1666640"/>
            <a:ext cx="1523280" cy="1526825"/>
          </a:xfrm>
          <a:prstGeom prst="rect">
            <a:avLst/>
          </a:prstGeom>
          <a:solidFill>
            <a:srgbClr val="CDA678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/>
            <a:r>
              <a:t>Faculty Response</a:t>
            </a:r>
          </a:p>
        </p:txBody>
      </p:sp>
      <p:sp>
        <p:nvSpPr>
          <p:cNvPr id="141" name="Dean Conversation"/>
          <p:cNvSpPr/>
          <p:nvPr/>
        </p:nvSpPr>
        <p:spPr>
          <a:xfrm>
            <a:off x="7546650" y="3182563"/>
            <a:ext cx="1523280" cy="1526826"/>
          </a:xfrm>
          <a:prstGeom prst="rect">
            <a:avLst/>
          </a:prstGeom>
          <a:solidFill>
            <a:srgbClr val="CDA678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/>
            <a:r>
              <a:t>Dean Conversation</a:t>
            </a:r>
          </a:p>
        </p:txBody>
      </p:sp>
      <p:sp>
        <p:nvSpPr>
          <p:cNvPr id="142" name="Final Decision"/>
          <p:cNvSpPr/>
          <p:nvPr/>
        </p:nvSpPr>
        <p:spPr>
          <a:xfrm>
            <a:off x="9758940" y="1666640"/>
            <a:ext cx="1523279" cy="1526825"/>
          </a:xfrm>
          <a:prstGeom prst="rect">
            <a:avLst/>
          </a:prstGeom>
          <a:solidFill>
            <a:srgbClr val="CDA678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/>
            <a:r>
              <a:t>Final Decision</a:t>
            </a:r>
          </a:p>
        </p:txBody>
      </p:sp>
      <p:cxnSp>
        <p:nvCxnSpPr>
          <p:cNvPr id="143" name="Connection Line"/>
          <p:cNvCxnSpPr>
            <a:stCxn id="139" idx="0"/>
            <a:endCxn id="138" idx="0"/>
          </p:cNvCxnSpPr>
          <p:nvPr/>
        </p:nvCxnSpPr>
        <p:spPr>
          <a:xfrm flipH="1" flipV="1">
            <a:off x="1671420" y="2430052"/>
            <a:ext cx="2212291" cy="1515924"/>
          </a:xfrm>
          <a:prstGeom prst="straightConnector1">
            <a:avLst/>
          </a:prstGeom>
          <a:ln w="152400">
            <a:solidFill>
              <a:srgbClr val="A51C30"/>
            </a:solidFill>
            <a:miter/>
            <a:headEnd type="stealth"/>
          </a:ln>
        </p:spPr>
      </p:cxnSp>
      <p:cxnSp>
        <p:nvCxnSpPr>
          <p:cNvPr id="144" name="Connection Line"/>
          <p:cNvCxnSpPr>
            <a:stCxn id="140" idx="0"/>
            <a:endCxn id="139" idx="0"/>
          </p:cNvCxnSpPr>
          <p:nvPr/>
        </p:nvCxnSpPr>
        <p:spPr>
          <a:xfrm flipH="1">
            <a:off x="3883710" y="2430052"/>
            <a:ext cx="2212291" cy="1515924"/>
          </a:xfrm>
          <a:prstGeom prst="straightConnector1">
            <a:avLst/>
          </a:prstGeom>
          <a:ln w="152400">
            <a:solidFill>
              <a:srgbClr val="A51C30"/>
            </a:solidFill>
            <a:miter/>
            <a:headEnd type="stealth"/>
          </a:ln>
        </p:spPr>
      </p:cxnSp>
      <p:cxnSp>
        <p:nvCxnSpPr>
          <p:cNvPr id="145" name="Connection Line"/>
          <p:cNvCxnSpPr>
            <a:stCxn id="141" idx="0"/>
            <a:endCxn id="140" idx="0"/>
          </p:cNvCxnSpPr>
          <p:nvPr/>
        </p:nvCxnSpPr>
        <p:spPr>
          <a:xfrm flipH="1" flipV="1">
            <a:off x="6096000" y="2430052"/>
            <a:ext cx="2212290" cy="1515924"/>
          </a:xfrm>
          <a:prstGeom prst="straightConnector1">
            <a:avLst/>
          </a:prstGeom>
          <a:ln w="152400">
            <a:solidFill>
              <a:srgbClr val="A51C30"/>
            </a:solidFill>
            <a:miter/>
            <a:headEnd type="stealth"/>
          </a:ln>
        </p:spPr>
      </p:cxnSp>
      <p:cxnSp>
        <p:nvCxnSpPr>
          <p:cNvPr id="146" name="Connection Line"/>
          <p:cNvCxnSpPr>
            <a:stCxn id="142" idx="0"/>
            <a:endCxn id="141" idx="0"/>
          </p:cNvCxnSpPr>
          <p:nvPr/>
        </p:nvCxnSpPr>
        <p:spPr>
          <a:xfrm flipH="1">
            <a:off x="8308289" y="2430052"/>
            <a:ext cx="2212291" cy="1515924"/>
          </a:xfrm>
          <a:prstGeom prst="straightConnector1">
            <a:avLst/>
          </a:prstGeom>
          <a:ln w="152400">
            <a:solidFill>
              <a:srgbClr val="A51C30"/>
            </a:solidFill>
            <a:miter/>
            <a:headEnd type="stealth"/>
          </a:ln>
        </p:spPr>
      </p:cxn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Class="entr" nodeType="after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6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1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Class="entr" nodeType="afterEffect" presetID="10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5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ID="10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0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Class="entr" nodeType="afterEffect" presetID="10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4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ID="10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9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Class="entr" nodeType="afterEffect" presetID="10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3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1" grpId="6"/>
      <p:bldP build="whole" bldLvl="1" animBg="1" rev="0" advAuto="0" spid="143" grpId="2"/>
      <p:bldP build="whole" bldLvl="1" animBg="1" rev="0" advAuto="0" spid="140" grpId="5"/>
      <p:bldP build="whole" bldLvl="1" animBg="1" rev="0" advAuto="0" spid="139" grpId="3"/>
      <p:bldP build="whole" bldLvl="1" animBg="1" rev="0" advAuto="0" spid="145" grpId="7"/>
      <p:bldP build="whole" bldLvl="1" animBg="1" rev="0" advAuto="0" spid="142" grpId="9"/>
      <p:bldP build="whole" bldLvl="1" animBg="1" rev="0" advAuto="0" spid="144" grpId="4"/>
      <p:bldP build="whole" bldLvl="1" animBg="1" rev="0" advAuto="0" spid="138" grpId="1"/>
      <p:bldP build="whole" bldLvl="1" animBg="1" rev="0" advAuto="0" spid="146" grpId="8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Key Objectives</a:t>
            </a:r>
          </a:p>
        </p:txBody>
      </p:sp>
      <p:sp>
        <p:nvSpPr>
          <p:cNvPr id="149" name="Content Placeholder 2"/>
          <p:cNvSpPr txBox="1"/>
          <p:nvPr>
            <p:ph type="body" idx="1"/>
          </p:nvPr>
        </p:nvSpPr>
        <p:spPr>
          <a:xfrm>
            <a:off x="838200" y="1538633"/>
            <a:ext cx="10515600" cy="3780734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2800"/>
              </a:spcBef>
            </a:pPr>
            <a:r>
              <a:t>Develop intentional strategies for linking project goals to assessment methods, and assessment methods to healthy conversations.</a:t>
            </a:r>
          </a:p>
          <a:p>
            <a:pPr>
              <a:spcBef>
                <a:spcPts val="2800"/>
              </a:spcBef>
            </a:pPr>
            <a:r>
              <a:t>Identify strategies for developing a shared sense of ownership and responsibility when making difficult decisions.</a:t>
            </a:r>
          </a:p>
          <a:p>
            <a:pPr>
              <a:spcBef>
                <a:spcPts val="2800"/>
              </a:spcBef>
            </a:pPr>
            <a:r>
              <a:t>Define appropriate methods of interaction to create environments in which consensus becomes commonplace.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14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1000"/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1000"/>
                                        <p:tgtEl>
                                          <p:spTgt spid="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1000"/>
                                        <p:tgtEl>
                                          <p:spTgt spid="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49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Tai_Chi_or_Shadowboxing.jpg" descr="Tai_Chi_or_Shadowboxing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1046230">
            <a:off x="432949" y="1357084"/>
            <a:ext cx="4023416" cy="2678087"/>
          </a:xfrm>
          <a:prstGeom prst="rect">
            <a:avLst/>
          </a:prstGeom>
          <a:ln w="12700">
            <a:miter lim="400000"/>
          </a:ln>
        </p:spPr>
      </p:pic>
      <p:pic>
        <p:nvPicPr>
          <p:cNvPr id="152" name="Children_sharing_a_milkshake.jpg" descr="Children_sharing_a_milkshake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21072881">
            <a:off x="4924671" y="1771783"/>
            <a:ext cx="2854177" cy="3568592"/>
          </a:xfrm>
          <a:prstGeom prst="rect">
            <a:avLst/>
          </a:prstGeom>
          <a:ln w="12700">
            <a:miter lim="400000"/>
          </a:ln>
        </p:spPr>
      </p:pic>
      <p:pic>
        <p:nvPicPr>
          <p:cNvPr id="153" name="alex-rich-xrPDM8jT7k-unsplash-2048x1365.jpg" descr="alex-rich-xrPDM8jT7k-unsplash-2048x1365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6817962">
            <a:off x="8004576" y="2582910"/>
            <a:ext cx="3901435" cy="2600322"/>
          </a:xfrm>
          <a:prstGeom prst="rect">
            <a:avLst/>
          </a:prstGeom>
          <a:ln w="12700">
            <a:miter lim="400000"/>
          </a:ln>
        </p:spPr>
      </p:pic>
      <p:sp>
        <p:nvSpPr>
          <p:cNvPr id="154" name="Share Power"/>
          <p:cNvSpPr txBox="1"/>
          <p:nvPr/>
        </p:nvSpPr>
        <p:spPr>
          <a:xfrm>
            <a:off x="4584174" y="5564360"/>
            <a:ext cx="3023652" cy="653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90000"/>
              </a:lnSpc>
              <a:defRPr b="1" sz="4400">
                <a:solidFill>
                  <a:srgbClr val="A51C30"/>
                </a:solidFill>
              </a:defRPr>
            </a:lvl1pPr>
          </a:lstStyle>
          <a:p>
            <a:pPr/>
            <a:r>
              <a:t>Share Power</a:t>
            </a:r>
          </a:p>
        </p:txBody>
      </p:sp>
      <p:sp>
        <p:nvSpPr>
          <p:cNvPr id="155" name="Be Intentional"/>
          <p:cNvSpPr txBox="1"/>
          <p:nvPr/>
        </p:nvSpPr>
        <p:spPr>
          <a:xfrm>
            <a:off x="262402" y="257866"/>
            <a:ext cx="3375904" cy="653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90000"/>
              </a:lnSpc>
              <a:defRPr b="1" sz="4400">
                <a:solidFill>
                  <a:srgbClr val="A51C30"/>
                </a:solidFill>
              </a:defRPr>
            </a:lvl1pPr>
          </a:lstStyle>
          <a:p>
            <a:pPr/>
            <a:r>
              <a:t>Be Intentional</a:t>
            </a:r>
          </a:p>
        </p:txBody>
      </p:sp>
      <p:sp>
        <p:nvSpPr>
          <p:cNvPr id="156" name="Build Consensus"/>
          <p:cNvSpPr txBox="1"/>
          <p:nvPr/>
        </p:nvSpPr>
        <p:spPr>
          <a:xfrm>
            <a:off x="8023413" y="897168"/>
            <a:ext cx="3863763" cy="653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90000"/>
              </a:lnSpc>
              <a:defRPr b="1" sz="4400">
                <a:solidFill>
                  <a:srgbClr val="A51C30"/>
                </a:solidFill>
              </a:defRPr>
            </a:lvl1pPr>
          </a:lstStyle>
          <a:p>
            <a:pPr/>
            <a:r>
              <a:t>Build Consensus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Class="entr" nodeType="afterEffect" presetSubtype="16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clickEffect" presetSubtype="16" presetID="2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Class="entr" nodeType="afterEffect" presetSubtype="16" presetID="2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16" presetID="23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Class="entr" nodeType="afterEffect" presetSubtype="16" presetID="23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5" grpId="1"/>
      <p:bldP build="whole" bldLvl="1" animBg="1" rev="0" advAuto="0" spid="154" grpId="3"/>
      <p:bldP build="whole" bldLvl="1" animBg="1" rev="0" advAuto="0" spid="152" grpId="4"/>
      <p:bldP build="whole" bldLvl="1" animBg="1" rev="0" advAuto="0" spid="151" grpId="2"/>
      <p:bldP build="whole" bldLvl="1" animBg="1" rev="0" advAuto="0" spid="156" grpId="5"/>
      <p:bldP build="whole" bldLvl="1" animBg="1" rev="0" advAuto="0" spid="153" grpId="6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TextBox 3"/>
          <p:cNvSpPr txBox="1"/>
          <p:nvPr/>
        </p:nvSpPr>
        <p:spPr>
          <a:xfrm>
            <a:off x="4738690" y="2505888"/>
            <a:ext cx="7112635" cy="18462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401052" indent="-401052">
              <a:buSzPct val="100000"/>
              <a:buChar char="•"/>
              <a:defRPr sz="4000"/>
            </a:pPr>
            <a:r>
              <a:t>Words matter</a:t>
            </a:r>
          </a:p>
          <a:p>
            <a:pPr marL="401052" indent="-401052">
              <a:buSzPct val="100000"/>
              <a:buChar char="•"/>
              <a:defRPr sz="4000"/>
            </a:pPr>
          </a:p>
          <a:p>
            <a:pPr marL="401052" indent="-401052">
              <a:buSzPct val="100000"/>
              <a:buChar char="•"/>
              <a:defRPr sz="4000"/>
            </a:pPr>
            <a:r>
              <a:t>Translation is challenging</a:t>
            </a:r>
          </a:p>
        </p:txBody>
      </p:sp>
      <p:sp>
        <p:nvSpPr>
          <p:cNvPr id="159" name="Rectangle 5"/>
          <p:cNvSpPr txBox="1"/>
          <p:nvPr/>
        </p:nvSpPr>
        <p:spPr>
          <a:xfrm>
            <a:off x="1974533" y="2417763"/>
            <a:ext cx="322898" cy="1310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9600">
                <a:solidFill>
                  <a:srgbClr val="FFFFFF"/>
                </a:solidFill>
                <a:latin typeface="Webdings"/>
                <a:ea typeface="Webdings"/>
                <a:cs typeface="Webdings"/>
                <a:sym typeface="Webdings"/>
              </a:defRPr>
            </a:lvl1pPr>
          </a:lstStyle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r>
              <a:rPr>
                <a:latin typeface="Webdings"/>
                <a:ea typeface="Webdings"/>
                <a:cs typeface="Webdings"/>
                <a:sym typeface="Webdings"/>
              </a:rPr>
              <a:t></a:t>
            </a:r>
          </a:p>
        </p:txBody>
      </p:sp>
      <p:pic>
        <p:nvPicPr>
          <p:cNvPr id="160" name="Tai_Chi_or_Shadowboxing.jpg" descr="Tai_Chi_or_Shadowboxing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2949" y="2089957"/>
            <a:ext cx="4023416" cy="2678086"/>
          </a:xfrm>
          <a:prstGeom prst="rect">
            <a:avLst/>
          </a:prstGeom>
          <a:ln w="12700">
            <a:miter lim="400000"/>
          </a:ln>
        </p:spPr>
      </p:pic>
      <p:sp>
        <p:nvSpPr>
          <p:cNvPr id="161" name="Be Intentional"/>
          <p:cNvSpPr txBox="1"/>
          <p:nvPr/>
        </p:nvSpPr>
        <p:spPr>
          <a:xfrm>
            <a:off x="756705" y="816521"/>
            <a:ext cx="3375904" cy="653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90000"/>
              </a:lnSpc>
              <a:defRPr b="1" sz="4400">
                <a:solidFill>
                  <a:srgbClr val="A51C30"/>
                </a:solidFill>
              </a:defRPr>
            </a:lvl1pPr>
          </a:lstStyle>
          <a:p>
            <a:pPr/>
            <a:r>
              <a:t>Be Intentional</a:t>
            </a:r>
          </a:p>
        </p:txBody>
      </p:sp>
      <p:sp>
        <p:nvSpPr>
          <p:cNvPr id="162" name="Intentional actions lead to shared understanding."/>
          <p:cNvSpPr txBox="1"/>
          <p:nvPr/>
        </p:nvSpPr>
        <p:spPr>
          <a:xfrm>
            <a:off x="1502672" y="5226958"/>
            <a:ext cx="9186656" cy="5394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lnSpc>
                <a:spcPct val="90000"/>
              </a:lnSpc>
              <a:spcBef>
                <a:spcPts val="1000"/>
              </a:spcBef>
              <a:defRPr b="1" i="1" sz="3500">
                <a:solidFill>
                  <a:srgbClr val="972B34"/>
                </a:solidFill>
              </a:defRPr>
            </a:lvl1pPr>
          </a:lstStyle>
          <a:p>
            <a:pPr/>
            <a:r>
              <a:t>Intentional actions lead to shared understanding.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advClick="1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15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1000"/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1000"/>
                                        <p:tgtEl>
                                          <p:spTgt spid="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Class="entr" nodeType="after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4" dur="1000"/>
                                        <p:tgtEl>
                                          <p:spTgt spid="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58" grpId="1"/>
      <p:bldP build="whole" bldLvl="1" animBg="1" rev="0" advAuto="0" spid="162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Children_sharing_a_milkshake.jpg" descr="Children_sharing_a_milkshak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21072881">
            <a:off x="4924671" y="1771783"/>
            <a:ext cx="2854177" cy="3568592"/>
          </a:xfrm>
          <a:prstGeom prst="rect">
            <a:avLst/>
          </a:prstGeom>
          <a:ln w="12700">
            <a:miter lim="400000"/>
          </a:ln>
        </p:spPr>
      </p:pic>
      <p:pic>
        <p:nvPicPr>
          <p:cNvPr id="165" name="alex-rich-xrPDM8jT7k-unsplash-2048x1365.jpg" descr="alex-rich-xrPDM8jT7k-unsplash-2048x1365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6817962">
            <a:off x="8004576" y="2582910"/>
            <a:ext cx="3901435" cy="2600322"/>
          </a:xfrm>
          <a:prstGeom prst="rect">
            <a:avLst/>
          </a:prstGeom>
          <a:ln w="12700">
            <a:miter lim="400000"/>
          </a:ln>
        </p:spPr>
      </p:pic>
      <p:sp>
        <p:nvSpPr>
          <p:cNvPr id="166" name="Share Power"/>
          <p:cNvSpPr txBox="1"/>
          <p:nvPr/>
        </p:nvSpPr>
        <p:spPr>
          <a:xfrm>
            <a:off x="4584174" y="5564360"/>
            <a:ext cx="3023652" cy="653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90000"/>
              </a:lnSpc>
              <a:defRPr b="1" sz="4400">
                <a:solidFill>
                  <a:srgbClr val="A51C30"/>
                </a:solidFill>
              </a:defRPr>
            </a:lvl1pPr>
          </a:lstStyle>
          <a:p>
            <a:pPr/>
            <a:r>
              <a:t>Share Power</a:t>
            </a:r>
          </a:p>
        </p:txBody>
      </p:sp>
      <p:sp>
        <p:nvSpPr>
          <p:cNvPr id="167" name="Be Intentional"/>
          <p:cNvSpPr txBox="1"/>
          <p:nvPr/>
        </p:nvSpPr>
        <p:spPr>
          <a:xfrm>
            <a:off x="337137" y="618156"/>
            <a:ext cx="3375904" cy="653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90000"/>
              </a:lnSpc>
              <a:defRPr b="1" sz="4400">
                <a:solidFill>
                  <a:srgbClr val="A51C30"/>
                </a:solidFill>
              </a:defRPr>
            </a:lvl1pPr>
          </a:lstStyle>
          <a:p>
            <a:pPr/>
            <a:r>
              <a:t>Be Intentional</a:t>
            </a:r>
          </a:p>
        </p:txBody>
      </p:sp>
      <p:sp>
        <p:nvSpPr>
          <p:cNvPr id="168" name="Build Consensus"/>
          <p:cNvSpPr txBox="1"/>
          <p:nvPr/>
        </p:nvSpPr>
        <p:spPr>
          <a:xfrm>
            <a:off x="8023413" y="897168"/>
            <a:ext cx="3863763" cy="653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90000"/>
              </a:lnSpc>
              <a:defRPr b="1" sz="4400">
                <a:solidFill>
                  <a:srgbClr val="A51C30"/>
                </a:solidFill>
              </a:defRPr>
            </a:lvl1pPr>
          </a:lstStyle>
          <a:p>
            <a:pPr/>
            <a:r>
              <a:t>Build Consensus</a:t>
            </a:r>
          </a:p>
        </p:txBody>
      </p:sp>
      <p:pic>
        <p:nvPicPr>
          <p:cNvPr id="169" name="Tai_Chi_or_Shadowboxing.jpg" descr="Tai_Chi_or_Shadowboxing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1314128">
            <a:off x="432949" y="1899100"/>
            <a:ext cx="4023416" cy="267808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C2B37D"/>
      </a:accent1>
      <a:accent2>
        <a:srgbClr val="477F80"/>
      </a:accent2>
      <a:accent3>
        <a:srgbClr val="A5A5A5"/>
      </a:accent3>
      <a:accent4>
        <a:srgbClr val="E87D1E"/>
      </a:accent4>
      <a:accent5>
        <a:srgbClr val="C3D7A3"/>
      </a:accent5>
      <a:accent6>
        <a:srgbClr val="274D4C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C2B37D"/>
      </a:accent1>
      <a:accent2>
        <a:srgbClr val="477F80"/>
      </a:accent2>
      <a:accent3>
        <a:srgbClr val="A5A5A5"/>
      </a:accent3>
      <a:accent4>
        <a:srgbClr val="E87D1E"/>
      </a:accent4>
      <a:accent5>
        <a:srgbClr val="C3D7A3"/>
      </a:accent5>
      <a:accent6>
        <a:srgbClr val="274D4C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