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4"/>
  </p:sldMasterIdLst>
  <p:notesMasterIdLst>
    <p:notesMasterId r:id="rId17"/>
  </p:notesMasterIdLst>
  <p:handoutMasterIdLst>
    <p:handoutMasterId r:id="rId18"/>
  </p:handoutMasterIdLst>
  <p:sldIdLst>
    <p:sldId id="363" r:id="rId5"/>
    <p:sldId id="367" r:id="rId6"/>
    <p:sldId id="364" r:id="rId7"/>
    <p:sldId id="309" r:id="rId8"/>
    <p:sldId id="366" r:id="rId9"/>
    <p:sldId id="365" r:id="rId10"/>
    <p:sldId id="301" r:id="rId11"/>
    <p:sldId id="303" r:id="rId12"/>
    <p:sldId id="368" r:id="rId13"/>
    <p:sldId id="304" r:id="rId14"/>
    <p:sldId id="306" r:id="rId15"/>
    <p:sldId id="308" r:id="rId1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1C30"/>
    <a:srgbClr val="000000"/>
    <a:srgbClr val="CDA6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84867" autoAdjust="0"/>
  </p:normalViewPr>
  <p:slideViewPr>
    <p:cSldViewPr snapToGrid="0">
      <p:cViewPr varScale="1">
        <p:scale>
          <a:sx n="82" d="100"/>
          <a:sy n="82" d="100"/>
        </p:scale>
        <p:origin x="159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n Dillon" userId="1e494ac6-2426-418f-984e-0e33cb293a21" providerId="ADAL" clId="{3D41BCE5-44C9-4EA6-9555-56F5C9DAF20E}"/>
    <pc:docChg chg="modSld">
      <pc:chgData name="Erin Dillon" userId="1e494ac6-2426-418f-984e-0e33cb293a21" providerId="ADAL" clId="{3D41BCE5-44C9-4EA6-9555-56F5C9DAF20E}" dt="2026-05-07T21:03:50.662" v="9" actId="20577"/>
      <pc:docMkLst>
        <pc:docMk/>
      </pc:docMkLst>
      <pc:sldChg chg="modNotesTx">
        <pc:chgData name="Erin Dillon" userId="1e494ac6-2426-418f-984e-0e33cb293a21" providerId="ADAL" clId="{3D41BCE5-44C9-4EA6-9555-56F5C9DAF20E}" dt="2026-05-07T21:03:26.616" v="5" actId="6549"/>
        <pc:sldMkLst>
          <pc:docMk/>
          <pc:sldMk cId="3388916962" sldId="301"/>
        </pc:sldMkLst>
      </pc:sldChg>
      <pc:sldChg chg="modNotesTx">
        <pc:chgData name="Erin Dillon" userId="1e494ac6-2426-418f-984e-0e33cb293a21" providerId="ADAL" clId="{3D41BCE5-44C9-4EA6-9555-56F5C9DAF20E}" dt="2026-05-07T21:03:28.979" v="6" actId="6549"/>
        <pc:sldMkLst>
          <pc:docMk/>
          <pc:sldMk cId="770881634" sldId="303"/>
        </pc:sldMkLst>
      </pc:sldChg>
      <pc:sldChg chg="modNotesTx">
        <pc:chgData name="Erin Dillon" userId="1e494ac6-2426-418f-984e-0e33cb293a21" providerId="ADAL" clId="{3D41BCE5-44C9-4EA6-9555-56F5C9DAF20E}" dt="2026-05-07T21:03:34.012" v="8" actId="6549"/>
        <pc:sldMkLst>
          <pc:docMk/>
          <pc:sldMk cId="2326087235" sldId="304"/>
        </pc:sldMkLst>
      </pc:sldChg>
      <pc:sldChg chg="modNotesTx">
        <pc:chgData name="Erin Dillon" userId="1e494ac6-2426-418f-984e-0e33cb293a21" providerId="ADAL" clId="{3D41BCE5-44C9-4EA6-9555-56F5C9DAF20E}" dt="2026-05-07T21:03:16.161" v="2" actId="6549"/>
        <pc:sldMkLst>
          <pc:docMk/>
          <pc:sldMk cId="3824700915" sldId="309"/>
        </pc:sldMkLst>
      </pc:sldChg>
      <pc:sldChg chg="modNotesTx">
        <pc:chgData name="Erin Dillon" userId="1e494ac6-2426-418f-984e-0e33cb293a21" providerId="ADAL" clId="{3D41BCE5-44C9-4EA6-9555-56F5C9DAF20E}" dt="2026-05-07T21:03:12.879" v="1" actId="6549"/>
        <pc:sldMkLst>
          <pc:docMk/>
          <pc:sldMk cId="2563835994" sldId="364"/>
        </pc:sldMkLst>
      </pc:sldChg>
      <pc:sldChg chg="modNotesTx">
        <pc:chgData name="Erin Dillon" userId="1e494ac6-2426-418f-984e-0e33cb293a21" providerId="ADAL" clId="{3D41BCE5-44C9-4EA6-9555-56F5C9DAF20E}" dt="2026-05-07T21:03:50.662" v="9" actId="20577"/>
        <pc:sldMkLst>
          <pc:docMk/>
          <pc:sldMk cId="494511052" sldId="365"/>
        </pc:sldMkLst>
      </pc:sldChg>
      <pc:sldChg chg="modNotesTx">
        <pc:chgData name="Erin Dillon" userId="1e494ac6-2426-418f-984e-0e33cb293a21" providerId="ADAL" clId="{3D41BCE5-44C9-4EA6-9555-56F5C9DAF20E}" dt="2026-05-07T21:03:18.718" v="3" actId="6549"/>
        <pc:sldMkLst>
          <pc:docMk/>
          <pc:sldMk cId="3559130994" sldId="366"/>
        </pc:sldMkLst>
      </pc:sldChg>
      <pc:sldChg chg="modNotesTx">
        <pc:chgData name="Erin Dillon" userId="1e494ac6-2426-418f-984e-0e33cb293a21" providerId="ADAL" clId="{3D41BCE5-44C9-4EA6-9555-56F5C9DAF20E}" dt="2026-05-07T21:03:08.391" v="0" actId="20577"/>
        <pc:sldMkLst>
          <pc:docMk/>
          <pc:sldMk cId="3884080496" sldId="367"/>
        </pc:sldMkLst>
      </pc:sldChg>
      <pc:sldChg chg="modNotesTx">
        <pc:chgData name="Erin Dillon" userId="1e494ac6-2426-418f-984e-0e33cb293a21" providerId="ADAL" clId="{3D41BCE5-44C9-4EA6-9555-56F5C9DAF20E}" dt="2026-05-07T21:03:31.316" v="7" actId="6549"/>
        <pc:sldMkLst>
          <pc:docMk/>
          <pc:sldMk cId="1552156795" sldId="36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D10E7D-6872-BB4C-A10B-7185EF7D7D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FFB40F-E88F-0D43-9E81-3A85B75C0D2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74A69F9-44A6-1147-B2CD-ACA5529FEAE1}" type="datetimeFigureOut">
              <a:rPr lang="en-US"/>
              <a:pPr>
                <a:defRPr/>
              </a:pPr>
              <a:t>5/7/2026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EB3E4D-7174-3F4E-9596-9E2484C905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D93C33-327D-294B-8C72-9F153B94D4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524813B-93A9-F144-93CE-BE711AAC9D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EB46A85-76B3-BD4C-86B2-DAEEF69065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2DCEDE-4F14-724B-830D-0A52C2D9AF6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24BFE4E-AF9F-2348-ADDA-4B6884767D31}" type="datetimeFigureOut">
              <a:rPr lang="en-US"/>
              <a:pPr>
                <a:defRPr/>
              </a:pPr>
              <a:t>5/7/2026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A7DA43B-AAFC-524F-90F2-DC54DA6C5A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1A993BF-3ADF-D54F-A36B-E3C16088DD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9C9D29-40DC-7344-A61E-ED94ACFE60B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2A6E77-5F31-E047-A2D1-D9480449E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CD9161E-6911-F446-BFC3-D3439C919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313820-152D-29D0-08D7-126D50E8CD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16F9BB-82B1-825A-8CF3-3214BDDD2C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5E8D3C-6834-D76A-6AD2-6B22B4D59A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162927-3A67-C8D1-B96D-A47984C3FA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D9161E-6911-F446-BFC3-D3439C919FE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36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D9161E-6911-F446-BFC3-D3439C919FE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8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D9161E-6911-F446-BFC3-D3439C919FE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71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D9161E-6911-F446-BFC3-D3439C919FE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78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D9161E-6911-F446-BFC3-D3439C919FE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70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D9161E-6911-F446-BFC3-D3439C919FE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86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D9161E-6911-F446-BFC3-D3439C919FE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745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60DCE4-F8A8-E5EC-3E25-AFE7577B1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3C667F-5E47-C051-A42A-4A5E1787A4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6552C4-60DD-35D0-D905-AF295EB5C5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AF6942-105D-9FA3-F95F-BCEDAE18BE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D9161E-6911-F446-BFC3-D3439C919FE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47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>
            <a:extLst>
              <a:ext uri="{FF2B5EF4-FFF2-40B4-BE49-F238E27FC236}">
                <a16:creationId xmlns:a16="http://schemas.microsoft.com/office/drawing/2014/main" id="{4443E1ED-A329-DC49-8646-5DEF8B3D83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Notes Placeholder 2">
            <a:extLst>
              <a:ext uri="{FF2B5EF4-FFF2-40B4-BE49-F238E27FC236}">
                <a16:creationId xmlns:a16="http://schemas.microsoft.com/office/drawing/2014/main" id="{F4B0BE39-09D6-5444-A57D-1AAEF0B922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BC9B1D-53C6-F74C-8695-8669080423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fld id="{B16D5C51-DAA7-F349-BF1C-D143FA60E474}" type="slidenum">
              <a:rPr lang="en-US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pPr>
                <a:buClr>
                  <a:srgbClr val="000000"/>
                </a:buClr>
                <a:buFont typeface="Arial"/>
                <a:buNone/>
                <a:defRPr/>
              </a:pPr>
              <a:t>10</a:t>
            </a:fld>
            <a:endParaRPr lang="en-US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9A0465E0-034C-4449-AF8D-0D67A83B93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92" y="164592"/>
            <a:ext cx="2698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8892" y="3536820"/>
            <a:ext cx="9144000" cy="954510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8892" y="4793757"/>
            <a:ext cx="9144000" cy="8207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E5F4F8-62B7-1645-DB33-EC580983CDD6}"/>
              </a:ext>
            </a:extLst>
          </p:cNvPr>
          <p:cNvSpPr/>
          <p:nvPr userDrawn="1"/>
        </p:nvSpPr>
        <p:spPr>
          <a:xfrm>
            <a:off x="0" y="6215063"/>
            <a:ext cx="12192000" cy="684212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997827FA-A7CD-D837-2773-B4168506ED2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667625" y="6356350"/>
            <a:ext cx="36861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US" altLang="en-US" sz="1600" dirty="0">
                <a:solidFill>
                  <a:schemeClr val="bg1"/>
                </a:solidFill>
              </a:rPr>
              <a:t>@HarvardSDP | #SDPconvening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726ADA-09A8-E97F-D80F-48402FCDB830}"/>
              </a:ext>
            </a:extLst>
          </p:cNvPr>
          <p:cNvSpPr/>
          <p:nvPr userDrawn="1"/>
        </p:nvSpPr>
        <p:spPr>
          <a:xfrm>
            <a:off x="1" y="842643"/>
            <a:ext cx="12191999" cy="2138627"/>
          </a:xfrm>
          <a:prstGeom prst="rect">
            <a:avLst/>
          </a:prstGeom>
          <a:solidFill>
            <a:srgbClr val="A51C3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CB3F4B-5C78-2D36-AE1C-DE4966412B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74" y="1350846"/>
            <a:ext cx="2519180" cy="116818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6AE6BE0-81D0-B7CB-2FB6-2E370ED9F6A6}"/>
              </a:ext>
            </a:extLst>
          </p:cNvPr>
          <p:cNvCxnSpPr>
            <a:cxnSpLocks/>
          </p:cNvCxnSpPr>
          <p:nvPr userDrawn="1"/>
        </p:nvCxnSpPr>
        <p:spPr>
          <a:xfrm>
            <a:off x="3937302" y="1087145"/>
            <a:ext cx="0" cy="164962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ED9176B8-8FAE-664C-5963-0F44D236CBD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150" y="592956"/>
            <a:ext cx="5960805" cy="257574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1E8EB55-0DAA-F9E8-8DF5-4D41064715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34" y="6274582"/>
            <a:ext cx="1081856" cy="50167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AD5BB7D-6FD9-6436-8FC8-DC54F9C86EA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668" y="6225311"/>
            <a:ext cx="1535978" cy="663716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3E52EBB-E0C9-1026-F1A3-A42F106C072F}"/>
              </a:ext>
            </a:extLst>
          </p:cNvPr>
          <p:cNvCxnSpPr>
            <a:cxnSpLocks/>
          </p:cNvCxnSpPr>
          <p:nvPr userDrawn="1"/>
        </p:nvCxnSpPr>
        <p:spPr>
          <a:xfrm>
            <a:off x="1671420" y="6303846"/>
            <a:ext cx="0" cy="50167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354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362807-C28D-3E4F-A6BE-912CCA3EE7F9}"/>
              </a:ext>
            </a:extLst>
          </p:cNvPr>
          <p:cNvSpPr/>
          <p:nvPr userDrawn="1"/>
        </p:nvSpPr>
        <p:spPr>
          <a:xfrm>
            <a:off x="0" y="6215063"/>
            <a:ext cx="12192000" cy="684212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5F5D3FA0-6397-E447-9172-BB823E67F9D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667625" y="6356350"/>
            <a:ext cx="36861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chemeClr val="bg1"/>
                </a:solidFill>
              </a:rPr>
              <a:t>@HarvardSDP | #SDPconvening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0104A6F-8794-A786-3187-5D1E7597B65B}"/>
              </a:ext>
            </a:extLst>
          </p:cNvPr>
          <p:cNvCxnSpPr>
            <a:cxnSpLocks/>
          </p:cNvCxnSpPr>
          <p:nvPr userDrawn="1"/>
        </p:nvCxnSpPr>
        <p:spPr>
          <a:xfrm>
            <a:off x="1671420" y="6303846"/>
            <a:ext cx="0" cy="50167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A5137EC-2EA3-B76A-D1CF-B4F12D2313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668" y="6225311"/>
            <a:ext cx="1535978" cy="6637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8AEC02-89EA-3051-EDB8-B5D6C1DC13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34" y="6274582"/>
            <a:ext cx="1081856" cy="50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491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B746E7B-CBC2-1C48-9FDE-4EEA30C2C856}"/>
              </a:ext>
            </a:extLst>
          </p:cNvPr>
          <p:cNvSpPr/>
          <p:nvPr userDrawn="1"/>
        </p:nvSpPr>
        <p:spPr>
          <a:xfrm>
            <a:off x="0" y="6215063"/>
            <a:ext cx="12192000" cy="684212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B45E76EC-F515-394F-A512-24078388DCD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667625" y="6356350"/>
            <a:ext cx="36861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US" altLang="en-US" sz="1600" dirty="0">
                <a:solidFill>
                  <a:schemeClr val="bg1"/>
                </a:solidFill>
              </a:rPr>
              <a:t>@HarvardSDP | #SDPconvening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A51C3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39E5E06-EDD0-9678-6160-D9C4E4340B91}"/>
              </a:ext>
            </a:extLst>
          </p:cNvPr>
          <p:cNvCxnSpPr>
            <a:cxnSpLocks/>
          </p:cNvCxnSpPr>
          <p:nvPr userDrawn="1"/>
        </p:nvCxnSpPr>
        <p:spPr>
          <a:xfrm>
            <a:off x="1671420" y="6303846"/>
            <a:ext cx="0" cy="50167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325C1B84-5BC4-3232-F812-8F698ABC65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668" y="6225311"/>
            <a:ext cx="1535978" cy="6637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AC19BD-5AF7-00E1-3EAE-11A43628B6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34" y="6274582"/>
            <a:ext cx="1081856" cy="50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427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rgbClr val="A51C30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7CFA7F7-6AED-4946-82FB-1A516F373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06CE3-7A37-344D-9592-6128D1DE9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C767552-5E2B-D24E-B60B-801CFC4FA4F5}"/>
              </a:ext>
            </a:extLst>
          </p:cNvPr>
          <p:cNvSpPr/>
          <p:nvPr userDrawn="1"/>
        </p:nvSpPr>
        <p:spPr>
          <a:xfrm>
            <a:off x="0" y="6215063"/>
            <a:ext cx="12192000" cy="684212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2CC6EDF0-B3E0-3A4C-8D62-90E9D0182B9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667625" y="6356350"/>
            <a:ext cx="36861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chemeClr val="bg1"/>
                </a:solidFill>
              </a:rPr>
              <a:t>@HarvardSDP | #SDPconvening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BECD849-D490-312B-66B3-C14A112DE2DA}"/>
              </a:ext>
            </a:extLst>
          </p:cNvPr>
          <p:cNvCxnSpPr>
            <a:cxnSpLocks/>
          </p:cNvCxnSpPr>
          <p:nvPr userDrawn="1"/>
        </p:nvCxnSpPr>
        <p:spPr>
          <a:xfrm>
            <a:off x="1671420" y="6303846"/>
            <a:ext cx="0" cy="50167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9DC0AAB-B947-481E-74BA-8C34C9F565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668" y="6225311"/>
            <a:ext cx="1535978" cy="6637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4B697F-E2D1-4C66-37F1-CAB0F4906C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34" y="6274582"/>
            <a:ext cx="1081856" cy="50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93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A51C3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C2742F6-1A12-2C43-A7CF-9B6A06A28B7B}"/>
              </a:ext>
            </a:extLst>
          </p:cNvPr>
          <p:cNvSpPr/>
          <p:nvPr userDrawn="1"/>
        </p:nvSpPr>
        <p:spPr>
          <a:xfrm>
            <a:off x="0" y="6215063"/>
            <a:ext cx="12192000" cy="684212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11BD63FD-AF74-DC46-B542-F17E0A9C8AD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667625" y="6356350"/>
            <a:ext cx="36861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chemeClr val="bg1"/>
                </a:solidFill>
              </a:rPr>
              <a:t>@HarvardSDP | #SDPconvening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7BDC736-3F16-6D22-B02C-A3152160FB6F}"/>
              </a:ext>
            </a:extLst>
          </p:cNvPr>
          <p:cNvCxnSpPr>
            <a:cxnSpLocks/>
          </p:cNvCxnSpPr>
          <p:nvPr userDrawn="1"/>
        </p:nvCxnSpPr>
        <p:spPr>
          <a:xfrm>
            <a:off x="1671420" y="6303846"/>
            <a:ext cx="0" cy="50167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CDE13427-5E41-9F36-6B25-507CFEF883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668" y="6225311"/>
            <a:ext cx="1535978" cy="6637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B11EA4-0525-8B6A-C7DE-5A838E1DF3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34" y="6274582"/>
            <a:ext cx="1081856" cy="50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17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DA2578-C184-7044-A9F7-AEC024E2B415}"/>
              </a:ext>
            </a:extLst>
          </p:cNvPr>
          <p:cNvSpPr/>
          <p:nvPr userDrawn="1"/>
        </p:nvSpPr>
        <p:spPr>
          <a:xfrm>
            <a:off x="0" y="6215063"/>
            <a:ext cx="12192000" cy="684212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4E3F1108-DBBF-4F44-BB4B-955CCD5A06A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667625" y="6356350"/>
            <a:ext cx="36861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chemeClr val="bg1"/>
                </a:solidFill>
              </a:rPr>
              <a:t>@HarvardSDP | #SDPconvening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6D4597-7709-BA4A-3BC6-5A47ECC265CA}"/>
              </a:ext>
            </a:extLst>
          </p:cNvPr>
          <p:cNvCxnSpPr>
            <a:cxnSpLocks/>
          </p:cNvCxnSpPr>
          <p:nvPr userDrawn="1"/>
        </p:nvCxnSpPr>
        <p:spPr>
          <a:xfrm>
            <a:off x="1671420" y="6303846"/>
            <a:ext cx="0" cy="50167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8EC0ACE9-2ABC-E857-93B1-85E9FE7AB5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668" y="6225311"/>
            <a:ext cx="1535978" cy="6637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D73375-E3F4-502B-45F0-E3DE862D57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34" y="6274582"/>
            <a:ext cx="1081856" cy="50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870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5D57D5-035E-DE4F-BBEE-0598D8C9C6E1}"/>
              </a:ext>
            </a:extLst>
          </p:cNvPr>
          <p:cNvSpPr/>
          <p:nvPr userDrawn="1"/>
        </p:nvSpPr>
        <p:spPr>
          <a:xfrm>
            <a:off x="0" y="6215063"/>
            <a:ext cx="12192000" cy="684212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9696ADA4-4BF6-2F43-83A5-5AFCD60E89E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667625" y="6356350"/>
            <a:ext cx="36861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chemeClr val="bg1"/>
                </a:solidFill>
              </a:rPr>
              <a:t>@HarvardSDP | #SDPconvening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1E8C705-498B-1A9C-769A-2401C1F2BBCF}"/>
              </a:ext>
            </a:extLst>
          </p:cNvPr>
          <p:cNvCxnSpPr>
            <a:cxnSpLocks/>
          </p:cNvCxnSpPr>
          <p:nvPr userDrawn="1"/>
        </p:nvCxnSpPr>
        <p:spPr>
          <a:xfrm>
            <a:off x="1671420" y="6303846"/>
            <a:ext cx="0" cy="50167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B34125F-3198-52ED-C4F2-EB6502A706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668" y="6225311"/>
            <a:ext cx="1535978" cy="6637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3AD70B-67EB-3678-A9B6-A2A1DD26DC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34" y="6274582"/>
            <a:ext cx="1081856" cy="50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49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FBB9EAC-B8D9-5244-A45B-8C718DC9523D}"/>
              </a:ext>
            </a:extLst>
          </p:cNvPr>
          <p:cNvSpPr/>
          <p:nvPr userDrawn="1"/>
        </p:nvSpPr>
        <p:spPr>
          <a:xfrm>
            <a:off x="0" y="6215063"/>
            <a:ext cx="12192000" cy="684212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D3AEC386-D216-D746-980C-5A3AFBFC3D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667625" y="6356350"/>
            <a:ext cx="36861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chemeClr val="bg1"/>
                </a:solidFill>
              </a:rPr>
              <a:t>@HarvardSDP | #SDPconvening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ED49A08-807C-F15C-E1BD-149BA98F5930}"/>
              </a:ext>
            </a:extLst>
          </p:cNvPr>
          <p:cNvCxnSpPr>
            <a:cxnSpLocks/>
          </p:cNvCxnSpPr>
          <p:nvPr userDrawn="1"/>
        </p:nvCxnSpPr>
        <p:spPr>
          <a:xfrm>
            <a:off x="1671420" y="6303846"/>
            <a:ext cx="0" cy="50167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57D36E4F-8A7F-93EF-E681-79A9C81759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668" y="6225311"/>
            <a:ext cx="1535978" cy="6637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E7EE4D-EF9F-91D8-59F9-77CA1839D7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34" y="6274582"/>
            <a:ext cx="1081856" cy="50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60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079D66-4E1C-4F45-9CDF-4F907D49DDE3}"/>
              </a:ext>
            </a:extLst>
          </p:cNvPr>
          <p:cNvSpPr/>
          <p:nvPr userDrawn="1"/>
        </p:nvSpPr>
        <p:spPr>
          <a:xfrm>
            <a:off x="0" y="6215063"/>
            <a:ext cx="12192000" cy="684212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41AE8C35-45E2-F04A-BEBF-FB0B312295A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667625" y="6356350"/>
            <a:ext cx="36861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chemeClr val="bg1"/>
                </a:solidFill>
              </a:rPr>
              <a:t>@HarvardSDP | #SDPconvening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62D58C8-0E19-436A-BAE6-C0907FEBEA10}"/>
              </a:ext>
            </a:extLst>
          </p:cNvPr>
          <p:cNvCxnSpPr>
            <a:cxnSpLocks/>
          </p:cNvCxnSpPr>
          <p:nvPr userDrawn="1"/>
        </p:nvCxnSpPr>
        <p:spPr>
          <a:xfrm>
            <a:off x="1671420" y="6303846"/>
            <a:ext cx="0" cy="50167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5B74F0E-D57B-B58F-3248-54B8F8C5AB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668" y="6225311"/>
            <a:ext cx="1535978" cy="6637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6D7A2D-39CA-6BD8-899C-9E0CF1899E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34" y="6274582"/>
            <a:ext cx="1081856" cy="50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462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E230B1-CBDE-4D4F-BC4A-20CCE17EDB11}"/>
              </a:ext>
            </a:extLst>
          </p:cNvPr>
          <p:cNvSpPr/>
          <p:nvPr userDrawn="1"/>
        </p:nvSpPr>
        <p:spPr>
          <a:xfrm>
            <a:off x="0" y="6215063"/>
            <a:ext cx="12192000" cy="684212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CD011441-7B71-3243-8A5D-6FDE856D9DC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667625" y="6356350"/>
            <a:ext cx="36861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chemeClr val="bg1"/>
                </a:solidFill>
              </a:rPr>
              <a:t>@HarvardSDP | #SDPconvening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01356B2-F5D3-2D56-3B2C-6933FFB789D8}"/>
              </a:ext>
            </a:extLst>
          </p:cNvPr>
          <p:cNvCxnSpPr>
            <a:cxnSpLocks/>
          </p:cNvCxnSpPr>
          <p:nvPr userDrawn="1"/>
        </p:nvCxnSpPr>
        <p:spPr>
          <a:xfrm>
            <a:off x="1671420" y="6303846"/>
            <a:ext cx="0" cy="50167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B494748-EDFC-E069-D5E6-5113CF89BE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668" y="6225311"/>
            <a:ext cx="1535978" cy="6637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FAFAB0-3875-A2B3-EB70-5CAFE79FC5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34" y="6274582"/>
            <a:ext cx="1081856" cy="50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252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E1DEA00-EB3A-0A41-BDBF-505B52DA73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A56F77F-CE37-4C42-BEEA-E7D8B9D83D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D3047-3757-1540-934B-288D033FE7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063FAD-9DC1-6F4A-B1BA-5B03053610EE}" type="datetimeFigureOut">
              <a:rPr lang="en-US"/>
              <a:pPr>
                <a:defRPr/>
              </a:pPr>
              <a:t>5/7/2026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CA44EA-0B92-5B49-94AB-B8E2B230A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DA4CF-9E7B-5F43-9098-B5235D1ACF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46F73B-936B-824F-9FE4-F00C1AFAE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30" r:id="rId10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rgbClr val="A51C30"/>
          </a:solidFill>
          <a:latin typeface="+mn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A51C30"/>
          </a:solidFill>
          <a:latin typeface="Calibri" panose="020F05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A51C30"/>
          </a:solidFill>
          <a:latin typeface="Calibri" panose="020F05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A51C30"/>
          </a:solidFill>
          <a:latin typeface="Calibri" panose="020F05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A51C30"/>
          </a:solidFill>
          <a:latin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A51C30"/>
          </a:solidFill>
          <a:latin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A51C30"/>
          </a:solidFill>
          <a:latin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A51C30"/>
          </a:solidFill>
          <a:latin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A51C30"/>
          </a:solidFill>
          <a:latin typeface="Calibri" panose="020F05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1EE102D-45B1-992C-3F98-53B56D50D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8892" y="3638525"/>
            <a:ext cx="9144000" cy="954510"/>
          </a:xfrm>
        </p:spPr>
        <p:txBody>
          <a:bodyPr>
            <a:normAutofit fontScale="90000"/>
          </a:bodyPr>
          <a:lstStyle/>
          <a:p>
            <a:r>
              <a:rPr lang="en-US" dirty="0"/>
              <a:t>Generative AI in Education Data: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1CAD34E-AC59-0D96-27AB-DA0E5ED717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Peer-to-Peer and Cross-Role Networking and Collaboration</a:t>
            </a:r>
          </a:p>
        </p:txBody>
      </p:sp>
    </p:spTree>
    <p:extLst>
      <p:ext uri="{BB962C8B-B14F-4D97-AF65-F5344CB8AC3E}">
        <p14:creationId xmlns:p14="http://schemas.microsoft.com/office/powerpoint/2010/main" val="4010623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4776725E-18D6-7F4D-9B52-3FAF1F5C0B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1850" y="1519238"/>
            <a:ext cx="3090445" cy="2200525"/>
          </a:xfrm>
        </p:spPr>
        <p:txBody>
          <a:bodyPr/>
          <a:lstStyle/>
          <a:p>
            <a:pPr eaLnBrk="1" hangingPunct="1"/>
            <a:r>
              <a:rPr lang="en-US" altLang="en-US" dirty="0"/>
              <a:t>What’s next?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60ADC988-AEF6-5FE4-7920-A022DF004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2295" y="2161532"/>
            <a:ext cx="789271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0" indent="0">
              <a:spcBef>
                <a:spcPts val="1200"/>
              </a:spcBef>
              <a:buNone/>
            </a:pPr>
            <a:r>
              <a:rPr lang="en-US" sz="4000" dirty="0"/>
              <a:t>What kind of ongoing conversation or community around AI would feel useful to you?</a:t>
            </a:r>
          </a:p>
        </p:txBody>
      </p:sp>
    </p:spTree>
    <p:extLst>
      <p:ext uri="{BB962C8B-B14F-4D97-AF65-F5344CB8AC3E}">
        <p14:creationId xmlns:p14="http://schemas.microsoft.com/office/powerpoint/2010/main" val="2326087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C0FB0F17-A8DA-7B43-8F78-5973B8BF25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0744" y="163804"/>
            <a:ext cx="4173287" cy="153904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Thank You!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9BC677-D7CB-7AD9-7A44-212C4FDD7048}"/>
              </a:ext>
            </a:extLst>
          </p:cNvPr>
          <p:cNvSpPr txBox="1"/>
          <p:nvPr/>
        </p:nvSpPr>
        <p:spPr>
          <a:xfrm>
            <a:off x="1227221" y="1606591"/>
            <a:ext cx="8927897" cy="4024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200" b="1" dirty="0"/>
              <a:t>Erin Dillon</a:t>
            </a:r>
            <a:r>
              <a:rPr lang="en-US" sz="3200" b="1" dirty="0">
                <a:latin typeface="STXingkai" panose="02010800040101010101" pitchFamily="2" charset="-122"/>
                <a:ea typeface="STXingkai" panose="02010800040101010101" pitchFamily="2" charset="-122"/>
              </a:rPr>
              <a:t>·</a:t>
            </a:r>
            <a:r>
              <a:rPr lang="en-US" sz="2600" dirty="0"/>
              <a:t>edillon@pltw.org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200" b="1" dirty="0"/>
              <a:t>Stephen Fedore (Hoch)</a:t>
            </a:r>
            <a:r>
              <a:rPr lang="en-US" sz="3200" b="1" dirty="0">
                <a:latin typeface="STXingkai" panose="02010800040101010101" pitchFamily="2" charset="-122"/>
                <a:ea typeface="STXingkai" panose="02010800040101010101" pitchFamily="2" charset="-122"/>
              </a:rPr>
              <a:t>·</a:t>
            </a:r>
            <a:r>
              <a:rPr lang="en-US" sz="2600" dirty="0"/>
              <a:t>stephen@k12datapartners.com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200" b="1" dirty="0"/>
              <a:t>Holly Karakos</a:t>
            </a:r>
            <a:r>
              <a:rPr lang="en-US" sz="3200" b="1" dirty="0">
                <a:latin typeface="STXingkai" panose="02010800040101010101" pitchFamily="2" charset="-122"/>
                <a:ea typeface="STXingkai" panose="02010800040101010101" pitchFamily="2" charset="-122"/>
              </a:rPr>
              <a:t>·</a:t>
            </a:r>
            <a:r>
              <a:rPr lang="en-US" sz="2600" dirty="0"/>
              <a:t>hkarakos@pltw.org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200" b="1" dirty="0"/>
              <a:t>Carlos Romero</a:t>
            </a:r>
            <a:r>
              <a:rPr lang="en-US" sz="2800" b="1" dirty="0">
                <a:latin typeface="STXingkai" panose="02010800040101010101" pitchFamily="2" charset="-122"/>
                <a:ea typeface="STXingkai" panose="02010800040101010101" pitchFamily="2" charset="-122"/>
              </a:rPr>
              <a:t>· </a:t>
            </a:r>
            <a:r>
              <a:rPr lang="en-US" sz="2600" dirty="0"/>
              <a:t>c.romero@apexeval.org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200" b="1" dirty="0"/>
              <a:t>Elena Schmidt</a:t>
            </a:r>
            <a:r>
              <a:rPr lang="en-US" sz="2800" b="1" dirty="0">
                <a:latin typeface="STXingkai" panose="02010800040101010101" pitchFamily="2" charset="-122"/>
                <a:ea typeface="STXingkai" panose="02010800040101010101" pitchFamily="2" charset="-122"/>
              </a:rPr>
              <a:t>·</a:t>
            </a:r>
            <a:r>
              <a:rPr lang="en-US" sz="2600" dirty="0"/>
              <a:t> e.schmidt@apexeval.org</a:t>
            </a:r>
          </a:p>
        </p:txBody>
      </p:sp>
    </p:spTree>
    <p:extLst>
      <p:ext uri="{BB962C8B-B14F-4D97-AF65-F5344CB8AC3E}">
        <p14:creationId xmlns:p14="http://schemas.microsoft.com/office/powerpoint/2010/main" val="246072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 descr="A picture containing indoor, athletic game&#10;&#10;Description generated with high confidence">
            <a:extLst>
              <a:ext uri="{FF2B5EF4-FFF2-40B4-BE49-F238E27FC236}">
                <a16:creationId xmlns:a16="http://schemas.microsoft.com/office/drawing/2014/main" id="{750CC745-7978-414C-BFAD-8E31D7680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4" b="6439"/>
          <a:stretch>
            <a:fillRect/>
          </a:stretch>
        </p:blipFill>
        <p:spPr bwMode="auto">
          <a:xfrm>
            <a:off x="0" y="-1"/>
            <a:ext cx="12192002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41D8B45-F5BA-C749-B250-D45DB577C59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2941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083" name="Title 1">
            <a:extLst>
              <a:ext uri="{FF2B5EF4-FFF2-40B4-BE49-F238E27FC236}">
                <a16:creationId xmlns:a16="http://schemas.microsoft.com/office/drawing/2014/main" id="{BA43B5F5-75E7-214E-8EA9-1D8F6E17C2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122363"/>
            <a:ext cx="9144000" cy="2900362"/>
          </a:xfrm>
        </p:spPr>
        <p:txBody>
          <a:bodyPr anchor="b"/>
          <a:lstStyle/>
          <a:p>
            <a:pPr algn="ctr" eaLnBrk="1" hangingPunct="1"/>
            <a:r>
              <a:rPr lang="en-US" altLang="en-US" sz="6000">
                <a:solidFill>
                  <a:srgbClr val="FFFFFF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13080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BCEE9D-026E-D3C3-AFEC-16E991623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6962D-890C-4FB3-A4F7-87D405FC3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 us create your discussion groups!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9B9EAE-3897-DBCD-34ED-3DC7D54F9B2A}"/>
              </a:ext>
            </a:extLst>
          </p:cNvPr>
          <p:cNvSpPr txBox="1"/>
          <p:nvPr/>
        </p:nvSpPr>
        <p:spPr>
          <a:xfrm>
            <a:off x="712394" y="1536408"/>
            <a:ext cx="103446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4000" b="1" dirty="0"/>
              <a:t>As you come in…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4000" dirty="0"/>
              <a:t>Text </a:t>
            </a:r>
            <a:r>
              <a:rPr lang="en-US" sz="4000" dirty="0">
                <a:solidFill>
                  <a:schemeClr val="accent2"/>
                </a:solidFill>
              </a:rPr>
              <a:t>(765) 737-2668</a:t>
            </a:r>
            <a:r>
              <a:rPr lang="en-US" sz="4000" dirty="0"/>
              <a:t>  </a:t>
            </a:r>
            <a:r>
              <a:rPr lang="en-US" sz="4000" dirty="0">
                <a:solidFill>
                  <a:schemeClr val="accent2"/>
                </a:solidFill>
              </a:rPr>
              <a:t>&lt; (765) SDP-CONV &gt; </a:t>
            </a:r>
            <a:r>
              <a:rPr lang="en-US" sz="4000" dirty="0"/>
              <a:t>with 1 – 3 sentences describing the areas of AI use you are most interested in discussing.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4000" dirty="0"/>
              <a:t>Take a sticker!</a:t>
            </a:r>
          </a:p>
        </p:txBody>
      </p:sp>
    </p:spTree>
    <p:extLst>
      <p:ext uri="{BB962C8B-B14F-4D97-AF65-F5344CB8AC3E}">
        <p14:creationId xmlns:p14="http://schemas.microsoft.com/office/powerpoint/2010/main" val="3884080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04F978-DF7A-C4D0-B727-B3462E14C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D281A-9EE1-5051-EA5C-CBC3FFC14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Facilitator Introductions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270B11-2B61-2DFE-A208-729FA1007400}"/>
              </a:ext>
            </a:extLst>
          </p:cNvPr>
          <p:cNvSpPr txBox="1"/>
          <p:nvPr/>
        </p:nvSpPr>
        <p:spPr>
          <a:xfrm>
            <a:off x="4705564" y="1343902"/>
            <a:ext cx="7006975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3200" b="1" dirty="0"/>
              <a:t>Erin Dillon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- Project Lead The </a:t>
            </a:r>
            <a:r>
              <a:rPr lang="en-US" sz="2600" dirty="0" err="1"/>
              <a:t>Way</a:t>
            </a:r>
            <a:r>
              <a:rPr lang="en-US" sz="2600" dirty="0" err="1">
                <a:latin typeface="STXingkai" panose="02010800040101010101" pitchFamily="2" charset="-122"/>
                <a:ea typeface="STXingkai" panose="02010800040101010101" pitchFamily="2" charset="-122"/>
              </a:rPr>
              <a:t>·</a:t>
            </a:r>
            <a:r>
              <a:rPr lang="en-US" sz="2600" dirty="0" err="1"/>
              <a:t>SDP</a:t>
            </a:r>
            <a:r>
              <a:rPr lang="en-US" sz="2600" dirty="0"/>
              <a:t> Cohort 3 </a:t>
            </a:r>
          </a:p>
          <a:p>
            <a:pPr>
              <a:spcBef>
                <a:spcPts val="600"/>
              </a:spcBef>
            </a:pPr>
            <a:r>
              <a:rPr lang="en-US" sz="3200" b="1" dirty="0"/>
              <a:t>Stephen Fedore (Hoch)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- K12 Data </a:t>
            </a:r>
            <a:r>
              <a:rPr lang="en-US" sz="2600" dirty="0" err="1"/>
              <a:t>Partners</a:t>
            </a:r>
            <a:r>
              <a:rPr lang="en-US" sz="2600" dirty="0" err="1">
                <a:latin typeface="STXingkai" panose="02010800040101010101" pitchFamily="2" charset="-122"/>
                <a:ea typeface="STXingkai" panose="02010800040101010101" pitchFamily="2" charset="-122"/>
              </a:rPr>
              <a:t>·</a:t>
            </a:r>
            <a:r>
              <a:rPr lang="en-US" sz="2600" dirty="0" err="1"/>
              <a:t>SDP</a:t>
            </a:r>
            <a:r>
              <a:rPr lang="en-US" sz="2600" dirty="0"/>
              <a:t> Cohort 5</a:t>
            </a:r>
          </a:p>
          <a:p>
            <a:pPr>
              <a:spcBef>
                <a:spcPts val="600"/>
              </a:spcBef>
            </a:pPr>
            <a:r>
              <a:rPr lang="en-US" sz="3200" b="1" dirty="0"/>
              <a:t>Holly Karakos</a:t>
            </a:r>
            <a:endParaRPr lang="en-US" sz="3200" b="1" dirty="0">
              <a:latin typeface="STXingkai" panose="02010800040101010101" pitchFamily="2" charset="-122"/>
              <a:ea typeface="STXingkai" panose="02010800040101010101" pitchFamily="2" charset="-122"/>
            </a:endParaRPr>
          </a:p>
          <a:p>
            <a:pPr lvl="1">
              <a:spcBef>
                <a:spcPts val="0"/>
              </a:spcBef>
            </a:pPr>
            <a:r>
              <a:rPr lang="en-US" sz="2600" dirty="0">
                <a:latin typeface="STXingkai" panose="02010800040101010101" pitchFamily="2" charset="-122"/>
                <a:ea typeface="STXingkai" panose="02010800040101010101" pitchFamily="2" charset="-122"/>
              </a:rPr>
              <a:t>- </a:t>
            </a:r>
            <a:r>
              <a:rPr lang="en-US" sz="2600" dirty="0"/>
              <a:t>Project Lead The Way</a:t>
            </a:r>
          </a:p>
          <a:p>
            <a:pPr>
              <a:spcBef>
                <a:spcPts val="600"/>
              </a:spcBef>
            </a:pPr>
            <a:r>
              <a:rPr lang="en-US" sz="3200" b="1" dirty="0"/>
              <a:t>Carlos Romero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- Apex Evaluation</a:t>
            </a:r>
          </a:p>
          <a:p>
            <a:pPr>
              <a:spcBef>
                <a:spcPts val="600"/>
              </a:spcBef>
            </a:pPr>
            <a:r>
              <a:rPr lang="en-US" sz="3200" b="1" dirty="0"/>
              <a:t>Elena Schmidt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- Apex </a:t>
            </a:r>
            <a:r>
              <a:rPr lang="en-US" sz="2600" dirty="0" err="1"/>
              <a:t>Evaluation</a:t>
            </a:r>
            <a:r>
              <a:rPr lang="en-US" sz="2600" dirty="0" err="1">
                <a:latin typeface="STXingkai" panose="02010800040101010101" pitchFamily="2" charset="-122"/>
                <a:ea typeface="STXingkai" panose="02010800040101010101" pitchFamily="2" charset="-122"/>
              </a:rPr>
              <a:t>·</a:t>
            </a:r>
            <a:r>
              <a:rPr lang="en-US" sz="2600" dirty="0" err="1"/>
              <a:t>SDP</a:t>
            </a:r>
            <a:r>
              <a:rPr lang="en-US" sz="2600" dirty="0"/>
              <a:t> Cohort 10 </a:t>
            </a:r>
          </a:p>
        </p:txBody>
      </p:sp>
      <p:pic>
        <p:nvPicPr>
          <p:cNvPr id="13" name="Graphic 12" descr="Wave Gesture outline">
            <a:extLst>
              <a:ext uri="{FF2B5EF4-FFF2-40B4-BE49-F238E27FC236}">
                <a16:creationId xmlns:a16="http://schemas.microsoft.com/office/drawing/2014/main" id="{91C7356B-9C94-E823-9F78-4254F968A9D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6848" y="1882739"/>
            <a:ext cx="3092521" cy="30925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6A8DE7-47C1-90F1-125A-6C6523C24433}"/>
              </a:ext>
            </a:extLst>
          </p:cNvPr>
          <p:cNvSpPr txBox="1"/>
          <p:nvPr/>
        </p:nvSpPr>
        <p:spPr>
          <a:xfrm>
            <a:off x="7938612" y="38906"/>
            <a:ext cx="4160396" cy="155427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 b="1" dirty="0"/>
              <a:t>If you’ve just come in…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600" dirty="0"/>
              <a:t>Text </a:t>
            </a:r>
            <a:r>
              <a:rPr lang="en-US" sz="1600" dirty="0">
                <a:solidFill>
                  <a:schemeClr val="accent2"/>
                </a:solidFill>
              </a:rPr>
              <a:t>(765) 737-2668</a:t>
            </a:r>
            <a:r>
              <a:rPr lang="en-US" sz="1600" dirty="0"/>
              <a:t> with 1 – 3 sentences describing the areas of AI use you are most interested in discussing.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1600" dirty="0"/>
              <a:t>Take a sticker!</a:t>
            </a:r>
          </a:p>
        </p:txBody>
      </p:sp>
    </p:spTree>
    <p:extLst>
      <p:ext uri="{BB962C8B-B14F-4D97-AF65-F5344CB8AC3E}">
        <p14:creationId xmlns:p14="http://schemas.microsoft.com/office/powerpoint/2010/main" val="2563835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16BF6-1021-BF41-8BB4-E143A42CD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6EF9D-8A3B-BE4E-9C20-486AB561F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335" y="1690688"/>
            <a:ext cx="10515600" cy="3538858"/>
          </a:xfrm>
        </p:spPr>
        <p:txBody>
          <a:bodyPr/>
          <a:lstStyle/>
          <a:p>
            <a:pPr marL="574675" indent="-57467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200" dirty="0"/>
              <a:t>Build meaningful connections with peers who share similar roles, challenges, or responsibilities</a:t>
            </a:r>
          </a:p>
          <a:p>
            <a:pPr marL="574675" indent="-57467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200" dirty="0"/>
              <a:t>Surface common needs around training, governance, evaluation, and tool development</a:t>
            </a:r>
          </a:p>
          <a:p>
            <a:pPr marL="574675" indent="-57467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200" dirty="0"/>
              <a:t>Gain insight into how other sectors and roles are approaching generative AI</a:t>
            </a:r>
          </a:p>
          <a:p>
            <a:pPr marL="574675" indent="-57467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200" dirty="0"/>
              <a:t>Identify opportunities for future collaboration and learning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789998-45FF-290C-A207-05F49784FAEA}"/>
              </a:ext>
            </a:extLst>
          </p:cNvPr>
          <p:cNvSpPr txBox="1"/>
          <p:nvPr/>
        </p:nvSpPr>
        <p:spPr>
          <a:xfrm>
            <a:off x="7914549" y="59472"/>
            <a:ext cx="4160396" cy="155427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 b="1" dirty="0"/>
              <a:t>If you’ve just come in…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600" dirty="0"/>
              <a:t>Text </a:t>
            </a:r>
            <a:r>
              <a:rPr lang="en-US" sz="1600" dirty="0">
                <a:solidFill>
                  <a:schemeClr val="accent2"/>
                </a:solidFill>
              </a:rPr>
              <a:t>(765) 737-2668</a:t>
            </a:r>
            <a:r>
              <a:rPr lang="en-US" sz="1600" dirty="0"/>
              <a:t> with 1 – 3 sentences describing the areas of AI use you are most interested in discussing.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1600" dirty="0"/>
              <a:t>Take a sticker!</a:t>
            </a:r>
          </a:p>
        </p:txBody>
      </p:sp>
    </p:spTree>
    <p:extLst>
      <p:ext uri="{BB962C8B-B14F-4D97-AF65-F5344CB8AC3E}">
        <p14:creationId xmlns:p14="http://schemas.microsoft.com/office/powerpoint/2010/main" val="3824700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F9E929-B417-5AC5-0DBD-B8BFF211B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6F6D1-D9C6-C887-AA93-041321F7E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Plan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83FD9E2-B895-A506-4646-A728233FFA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550826"/>
              </p:ext>
            </p:extLst>
          </p:nvPr>
        </p:nvGraphicFramePr>
        <p:xfrm>
          <a:off x="1643270" y="1481482"/>
          <a:ext cx="8110330" cy="446874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110330">
                  <a:extLst>
                    <a:ext uri="{9D8B030D-6E8A-4147-A177-3AD203B41FA5}">
                      <a16:colId xmlns:a16="http://schemas.microsoft.com/office/drawing/2014/main" val="2566731241"/>
                    </a:ext>
                  </a:extLst>
                </a:gridCol>
              </a:tblGrid>
              <a:tr h="1117186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3200" b="0" dirty="0"/>
                        <a:t>1. Birds of a Feather Discussion – 30 minutes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9786466"/>
                  </a:ext>
                </a:extLst>
              </a:tr>
              <a:tr h="1117186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3200" b="0" dirty="0"/>
                        <a:t>2. Transition – 5 minutes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9808910"/>
                  </a:ext>
                </a:extLst>
              </a:tr>
              <a:tr h="1117186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3200" b="0" dirty="0"/>
                        <a:t>3. Idea Exchange – 20 minutes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3963979"/>
                  </a:ext>
                </a:extLst>
              </a:tr>
              <a:tr h="1117186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3200" b="0" dirty="0"/>
                        <a:t>4. Reflection &amp; Next Steps – 10 minutes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0956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9130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2EFA1-66E3-5850-0483-F2D95E5DE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23066-A951-D313-58F0-1428E5B86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norms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7E3FE-F555-BC45-1C47-9B40B3EC5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061" y="1474930"/>
            <a:ext cx="10515600" cy="4351338"/>
          </a:xfrm>
        </p:spPr>
        <p:txBody>
          <a:bodyPr/>
          <a:lstStyle/>
          <a:p>
            <a:r>
              <a:rPr lang="en-US" sz="3200" b="1" dirty="0"/>
              <a:t>Come as you are </a:t>
            </a:r>
            <a:r>
              <a:rPr lang="en-US" sz="3200" dirty="0"/>
              <a:t>– curious, cautious, or experienced. There’s no expectation to be an “AI expert”.</a:t>
            </a:r>
          </a:p>
          <a:p>
            <a:pPr>
              <a:spcBef>
                <a:spcPts val="1200"/>
              </a:spcBef>
            </a:pPr>
            <a:r>
              <a:rPr lang="en-US" sz="3200" b="1" dirty="0"/>
              <a:t>Be open about benefits </a:t>
            </a:r>
            <a:r>
              <a:rPr lang="en-US" sz="3200" b="1" i="1" dirty="0"/>
              <a:t>and</a:t>
            </a:r>
            <a:r>
              <a:rPr lang="en-US" sz="3200" b="1" dirty="0"/>
              <a:t> risks.</a:t>
            </a:r>
          </a:p>
          <a:p>
            <a:pPr>
              <a:spcBef>
                <a:spcPts val="1200"/>
              </a:spcBef>
            </a:pPr>
            <a:r>
              <a:rPr lang="en-US" sz="3200" b="1" dirty="0"/>
              <a:t>Listen to learn </a:t>
            </a:r>
            <a:r>
              <a:rPr lang="en-US" sz="3200" dirty="0"/>
              <a:t>– different roles and contexts bring different perspectives</a:t>
            </a:r>
          </a:p>
          <a:p>
            <a:pPr>
              <a:spcBef>
                <a:spcPts val="1200"/>
              </a:spcBef>
            </a:pPr>
            <a:r>
              <a:rPr lang="en-US" sz="3200" b="1" dirty="0"/>
              <a:t>Connect to follow-up </a:t>
            </a:r>
            <a:r>
              <a:rPr lang="en-US" sz="3200" dirty="0"/>
              <a:t>– use the discussion to find people, ideas, or questions to follow-up on after today.</a:t>
            </a:r>
          </a:p>
        </p:txBody>
      </p:sp>
    </p:spTree>
    <p:extLst>
      <p:ext uri="{BB962C8B-B14F-4D97-AF65-F5344CB8AC3E}">
        <p14:creationId xmlns:p14="http://schemas.microsoft.com/office/powerpoint/2010/main" val="494511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8A9536E8-D9B4-554C-89B9-6C56733EC9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Birds of a Feather Discussion Prompts</a:t>
            </a:r>
          </a:p>
        </p:txBody>
      </p:sp>
      <p:sp>
        <p:nvSpPr>
          <p:cNvPr id="35842" name="TextBox 3">
            <a:extLst>
              <a:ext uri="{FF2B5EF4-FFF2-40B4-BE49-F238E27FC236}">
                <a16:creationId xmlns:a16="http://schemas.microsoft.com/office/drawing/2014/main" id="{D501C7CB-A352-8047-8D37-E99C6422D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1526" y="1448629"/>
            <a:ext cx="7800474" cy="46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3000" dirty="0"/>
              <a:t>Where have AI tools changed how you approach your work related to education data?</a:t>
            </a:r>
          </a:p>
          <a:p>
            <a:r>
              <a:rPr lang="en-US" sz="3000" dirty="0"/>
              <a:t>How is your organization using – or not using – AI for tasks related to education data?</a:t>
            </a:r>
          </a:p>
          <a:p>
            <a:r>
              <a:rPr lang="en-US" sz="3000" dirty="0"/>
              <a:t>What are your hopes and fears related to AI? </a:t>
            </a:r>
          </a:p>
          <a:p>
            <a:r>
              <a:rPr lang="en-US" sz="3000" dirty="0"/>
              <a:t>What are the risks and benefits of using AI in your work?</a:t>
            </a:r>
          </a:p>
        </p:txBody>
      </p:sp>
      <p:sp>
        <p:nvSpPr>
          <p:cNvPr id="35844" name="Rectangle 5">
            <a:extLst>
              <a:ext uri="{FF2B5EF4-FFF2-40B4-BE49-F238E27FC236}">
                <a16:creationId xmlns:a16="http://schemas.microsoft.com/office/drawing/2014/main" id="{918E94C2-4817-3644-ABAE-29626682B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0733" y="2432088"/>
            <a:ext cx="4143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 dirty="0">
                <a:solidFill>
                  <a:srgbClr val="FFFFFF"/>
                </a:solidFill>
                <a:cs typeface="Calibri" panose="020F0502020204030204" pitchFamily="34" charset="0"/>
                <a:sym typeface="Webdings" pitchFamily="2" charset="2"/>
              </a:rPr>
              <a:t></a:t>
            </a:r>
            <a:endParaRPr lang="en-US" altLang="en-US" sz="9600" dirty="0"/>
          </a:p>
        </p:txBody>
      </p:sp>
      <p:pic>
        <p:nvPicPr>
          <p:cNvPr id="18" name="Picture 17" descr="Four birds on a branch">
            <a:extLst>
              <a:ext uri="{FF2B5EF4-FFF2-40B4-BE49-F238E27FC236}">
                <a16:creationId xmlns:a16="http://schemas.microsoft.com/office/drawing/2014/main" id="{2436AF3D-D3AF-F131-2D11-B3674AD83D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8" t="9524" r="11250" b="3692"/>
          <a:stretch>
            <a:fillRect/>
          </a:stretch>
        </p:blipFill>
        <p:spPr>
          <a:xfrm>
            <a:off x="224589" y="1812842"/>
            <a:ext cx="3986463" cy="304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916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565E71E2-721F-A34E-80E4-831FC63AE7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626896"/>
            <a:ext cx="10515600" cy="1057525"/>
          </a:xfrm>
        </p:spPr>
        <p:txBody>
          <a:bodyPr/>
          <a:lstStyle/>
          <a:p>
            <a:pPr eaLnBrk="1" hangingPunct="1"/>
            <a:r>
              <a:rPr lang="en-US" altLang="en-US" dirty="0"/>
              <a:t>5 Minute Transition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75B6D0-5C46-75D8-A9F0-514E14114570}"/>
              </a:ext>
            </a:extLst>
          </p:cNvPr>
          <p:cNvSpPr txBox="1"/>
          <p:nvPr/>
        </p:nvSpPr>
        <p:spPr>
          <a:xfrm>
            <a:off x="5650831" y="2101256"/>
            <a:ext cx="580904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3200" dirty="0"/>
              <a:t>Find 2 – 3 people who:</a:t>
            </a:r>
          </a:p>
          <a:p>
            <a:pPr marL="971550" lvl="1" indent="-5143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Were in a different group</a:t>
            </a:r>
          </a:p>
          <a:p>
            <a:pPr marL="971550" lvl="1" indent="-5143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Has </a:t>
            </a:r>
            <a:r>
              <a:rPr lang="en-US" sz="3200"/>
              <a:t>a sticker from the same state as you.</a:t>
            </a:r>
            <a:endParaRPr lang="en-US" sz="3200" dirty="0"/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3200" dirty="0"/>
              <a:t>Sit down at a table together</a:t>
            </a:r>
          </a:p>
          <a:p>
            <a:pPr>
              <a:spcBef>
                <a:spcPts val="0"/>
              </a:spcBef>
            </a:pPr>
            <a:endParaRPr lang="en-US" sz="3200" dirty="0"/>
          </a:p>
        </p:txBody>
      </p:sp>
      <p:pic>
        <p:nvPicPr>
          <p:cNvPr id="1026" name="Picture 2" descr="Amazon.com: BulbaCraft Data Science Stickers for Water Bottle and Laptop -  Data Science Party Supplies &amp; Decorations, Waterproof Vinyl Decals, Tech  and Coding Stickers, Gifts for Women &amp; Men : Electronics">
            <a:extLst>
              <a:ext uri="{FF2B5EF4-FFF2-40B4-BE49-F238E27FC236}">
                <a16:creationId xmlns:a16="http://schemas.microsoft.com/office/drawing/2014/main" id="{1F59AB8E-7610-AD10-44BF-12825BD829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" t="7368" r="8570" b="6843"/>
          <a:stretch>
            <a:fillRect/>
          </a:stretch>
        </p:blipFill>
        <p:spPr bwMode="auto">
          <a:xfrm>
            <a:off x="838199" y="1696706"/>
            <a:ext cx="4034589" cy="408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881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CC4494-5AF4-8E98-832D-20435E941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32FAA7C2-4AFA-E63B-7DB2-1B6BF70F1B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Idea Exchange</a:t>
            </a:r>
          </a:p>
        </p:txBody>
      </p:sp>
      <p:sp>
        <p:nvSpPr>
          <p:cNvPr id="35842" name="TextBox 3">
            <a:extLst>
              <a:ext uri="{FF2B5EF4-FFF2-40B4-BE49-F238E27FC236}">
                <a16:creationId xmlns:a16="http://schemas.microsoft.com/office/drawing/2014/main" id="{266BE339-1884-55CF-1FDA-4F2886502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7969" y="1544881"/>
            <a:ext cx="8561832" cy="4636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3200" dirty="0"/>
              <a:t>What is one takeaway from your conversation that you are still thinking about?</a:t>
            </a:r>
          </a:p>
          <a:p>
            <a:r>
              <a:rPr lang="en-US" sz="3200" dirty="0"/>
              <a:t>What is one point you disagreed with or were concerned about from your table discussion?</a:t>
            </a:r>
          </a:p>
          <a:p>
            <a:r>
              <a:rPr lang="en-US" sz="3200" dirty="0"/>
              <a:t>Did anything you heard today shift how you think about AI—or how others are experiencing it?</a:t>
            </a:r>
          </a:p>
          <a:p>
            <a:r>
              <a:rPr lang="en-US" sz="3200" dirty="0"/>
              <a:t>What is one small step you’re interested in taking next related to AI in your work?</a:t>
            </a:r>
          </a:p>
        </p:txBody>
      </p:sp>
      <p:sp>
        <p:nvSpPr>
          <p:cNvPr id="35843" name="Shape 486">
            <a:extLst>
              <a:ext uri="{FF2B5EF4-FFF2-40B4-BE49-F238E27FC236}">
                <a16:creationId xmlns:a16="http://schemas.microsoft.com/office/drawing/2014/main" id="{CB418B1C-CEBD-CB5B-C3FA-F772167D0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033" y="2114589"/>
            <a:ext cx="2205038" cy="2205037"/>
          </a:xfrm>
          <a:prstGeom prst="ellipse">
            <a:avLst/>
          </a:prstGeom>
          <a:solidFill>
            <a:srgbClr val="CDA678"/>
          </a:solidFill>
          <a:ln>
            <a:noFill/>
          </a:ln>
        </p:spPr>
        <p:txBody>
          <a:bodyPr lIns="91425" tIns="45700" rIns="91425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8800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5844" name="Rectangle 5">
            <a:extLst>
              <a:ext uri="{FF2B5EF4-FFF2-40B4-BE49-F238E27FC236}">
                <a16:creationId xmlns:a16="http://schemas.microsoft.com/office/drawing/2014/main" id="{68C46EE3-347F-7161-F837-EC73D7B71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0733" y="2432088"/>
            <a:ext cx="4143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 dirty="0">
                <a:solidFill>
                  <a:srgbClr val="FFFFFF"/>
                </a:solidFill>
                <a:cs typeface="Calibri" panose="020F0502020204030204" pitchFamily="34" charset="0"/>
                <a:sym typeface="Webdings" pitchFamily="2" charset="2"/>
              </a:rPr>
              <a:t></a:t>
            </a:r>
            <a:endParaRPr lang="en-US" altLang="en-US" sz="9600" dirty="0"/>
          </a:p>
        </p:txBody>
      </p:sp>
    </p:spTree>
    <p:extLst>
      <p:ext uri="{BB962C8B-B14F-4D97-AF65-F5344CB8AC3E}">
        <p14:creationId xmlns:p14="http://schemas.microsoft.com/office/powerpoint/2010/main" val="1552156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EPR-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2B37D"/>
      </a:accent1>
      <a:accent2>
        <a:srgbClr val="477F80"/>
      </a:accent2>
      <a:accent3>
        <a:srgbClr val="A5A5A5"/>
      </a:accent3>
      <a:accent4>
        <a:srgbClr val="E87D1E"/>
      </a:accent4>
      <a:accent5>
        <a:srgbClr val="C3D7A3"/>
      </a:accent5>
      <a:accent6>
        <a:srgbClr val="274D4C"/>
      </a:accent6>
      <a:hlink>
        <a:srgbClr val="415968"/>
      </a:hlink>
      <a:folHlink>
        <a:srgbClr val="513A4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vening2022_PPT_Template" id="{D8686858-B4A1-7341-B997-3A3EFB749B49}" vid="{478C02F8-5700-A740-B69D-C1D02629EF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d8b5675-6232-4333-8a6e-db0aed2cb129">
      <UserInfo>
        <DisplayName/>
        <AccountId xsi:nil="true"/>
        <AccountType/>
      </UserInfo>
    </SharedWithUsers>
    <TaxCatchAll xmlns="cd8b5675-6232-4333-8a6e-db0aed2cb129" xsi:nil="true"/>
    <lcf76f155ced4ddcb4097134ff3c332f xmlns="e297ce6e-0703-41f4-99c1-bf3ff430f3ca">
      <Terms xmlns="http://schemas.microsoft.com/office/infopath/2007/PartnerControls"/>
    </lcf76f155ced4ddcb4097134ff3c332f>
    <Link xmlns="e297ce6e-0703-41f4-99c1-bf3ff430f3ca">
      <Url xsi:nil="true"/>
      <Description xsi:nil="true"/>
    </Link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2BC30DF118FF49BA053757A7ECADB2" ma:contentTypeVersion="20" ma:contentTypeDescription="Create a new document." ma:contentTypeScope="" ma:versionID="e74194d4c94e204fc18630a0c1072381">
  <xsd:schema xmlns:xsd="http://www.w3.org/2001/XMLSchema" xmlns:xs="http://www.w3.org/2001/XMLSchema" xmlns:p="http://schemas.microsoft.com/office/2006/metadata/properties" xmlns:ns2="e297ce6e-0703-41f4-99c1-bf3ff430f3ca" xmlns:ns3="cd8b5675-6232-4333-8a6e-db0aed2cb129" targetNamespace="http://schemas.microsoft.com/office/2006/metadata/properties" ma:root="true" ma:fieldsID="c2e18725f3a0ce89af03e9d0cc18f207" ns2:_="" ns3:_="">
    <xsd:import namespace="e297ce6e-0703-41f4-99c1-bf3ff430f3ca"/>
    <xsd:import namespace="cd8b5675-6232-4333-8a6e-db0aed2cb1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MediaServiceBillingMetadata" minOccurs="0"/>
                <xsd:element ref="ns2:Link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97ce6e-0703-41f4-99c1-bf3ff430f3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bb0c661-9fb8-4c09-9b9a-6ade8977a1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  <xsd:element name="Link" ma:index="27" nillable="true" ma:displayName="Link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8b5675-6232-4333-8a6e-db0aed2cb12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e3845a1-05a5-489e-8ed8-d77c4feffec4}" ma:internalName="TaxCatchAll" ma:showField="CatchAllData" ma:web="cd8b5675-6232-4333-8a6e-db0aed2cb1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95485C-6808-45FF-A717-6DFFB51F1692}">
  <ds:schemaRefs>
    <ds:schemaRef ds:uri="http://www.w3.org/XML/1998/namespace"/>
    <ds:schemaRef ds:uri="http://schemas.microsoft.com/office/2006/metadata/properties"/>
    <ds:schemaRef ds:uri="http://schemas.microsoft.com/office/2006/documentManagement/types"/>
    <ds:schemaRef ds:uri="2934149c-24b2-4881-bc6d-5ac13c87c24c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83fe407f-d924-4772-823e-094d2d5bc2bc"/>
    <ds:schemaRef ds:uri="http://purl.org/dc/dcmitype/"/>
    <ds:schemaRef ds:uri="http://purl.org/dc/elements/1.1/"/>
    <ds:schemaRef ds:uri="cd8b5675-6232-4333-8a6e-db0aed2cb129"/>
    <ds:schemaRef ds:uri="e297ce6e-0703-41f4-99c1-bf3ff430f3ca"/>
  </ds:schemaRefs>
</ds:datastoreItem>
</file>

<file path=customXml/itemProps2.xml><?xml version="1.0" encoding="utf-8"?>
<ds:datastoreItem xmlns:ds="http://schemas.openxmlformats.org/officeDocument/2006/customXml" ds:itemID="{161EDE5C-29B9-4B5F-AC7E-4D37C908EB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97ce6e-0703-41f4-99c1-bf3ff430f3ca"/>
    <ds:schemaRef ds:uri="cd8b5675-6232-4333-8a6e-db0aed2cb1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C30C264-9E58-4F20-B4B1-E5F483E8D62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3397</TotalTime>
  <Words>556</Words>
  <Application>Microsoft Office PowerPoint</Application>
  <PresentationFormat>Widescreen</PresentationFormat>
  <Paragraphs>73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STXingkai</vt:lpstr>
      <vt:lpstr>Arial</vt:lpstr>
      <vt:lpstr>Calibri</vt:lpstr>
      <vt:lpstr>Wingdings</vt:lpstr>
      <vt:lpstr>Office Theme</vt:lpstr>
      <vt:lpstr>Generative AI in Education Data:</vt:lpstr>
      <vt:lpstr>Help us create your discussion groups!</vt:lpstr>
      <vt:lpstr>Facilitator Introductions</vt:lpstr>
      <vt:lpstr>Key Objectives</vt:lpstr>
      <vt:lpstr>Session Plan</vt:lpstr>
      <vt:lpstr>Discussion norms</vt:lpstr>
      <vt:lpstr>Birds of a Feather Discussion Prompts</vt:lpstr>
      <vt:lpstr>5 Minute Transition</vt:lpstr>
      <vt:lpstr>Idea Exchange</vt:lpstr>
      <vt:lpstr>What’s next?</vt:lpstr>
      <vt:lpstr>Thank You!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Title</dc:title>
  <dc:creator>Microsoft Office User</dc:creator>
  <cp:lastModifiedBy>Erin Dillon</cp:lastModifiedBy>
  <cp:revision>9</cp:revision>
  <dcterms:created xsi:type="dcterms:W3CDTF">2022-02-11T17:23:12Z</dcterms:created>
  <dcterms:modified xsi:type="dcterms:W3CDTF">2026-05-07T21:03:56Z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0x010100DE2BC30DF118FF49BA053757A7ECADB2</vt:lpwstr>
  </property>
  <property fmtid="{D5CDD505-2E9C-101B-9397-08002B2CF9AE}" pid="3" name="Order">
    <vt:r8>1269200</vt:r8>
  </property>
  <property fmtid="{D5CDD505-2E9C-101B-9397-08002B2CF9AE}" pid="4" name="_dlc_DocIdItemGuid">
    <vt:lpwstr>14a031fe-187e-50ed-b150-a23dbff70886</vt:lpwstr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TemplateUrl">
    <vt:lpwstr/>
  </property>
  <property fmtid="{D5CDD505-2E9C-101B-9397-08002B2CF9AE}" pid="8" name="ComplianceAssetId">
    <vt:lpwstr/>
  </property>
  <property fmtid="{D5CDD505-2E9C-101B-9397-08002B2CF9AE}" pid="9" name="MediaServiceImageTags">
    <vt:lpwstr/>
  </property>
</Properties>
</file>