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Lst>
  <p:notesMasterIdLst>
    <p:notesMasterId r:id="rId28"/>
  </p:notesMasterIdLst>
  <p:handoutMasterIdLst>
    <p:handoutMasterId r:id="rId29"/>
  </p:handoutMasterIdLst>
  <p:sldIdLst>
    <p:sldId id="363" r:id="rId5"/>
    <p:sldId id="309" r:id="rId6"/>
    <p:sldId id="367" r:id="rId7"/>
    <p:sldId id="302" r:id="rId8"/>
    <p:sldId id="301" r:id="rId9"/>
    <p:sldId id="366" r:id="rId10"/>
    <p:sldId id="378" r:id="rId11"/>
    <p:sldId id="370" r:id="rId12"/>
    <p:sldId id="365" r:id="rId13"/>
    <p:sldId id="368" r:id="rId14"/>
    <p:sldId id="376" r:id="rId15"/>
    <p:sldId id="371" r:id="rId16"/>
    <p:sldId id="372" r:id="rId17"/>
    <p:sldId id="373" r:id="rId18"/>
    <p:sldId id="374" r:id="rId19"/>
    <p:sldId id="364" r:id="rId20"/>
    <p:sldId id="379" r:id="rId21"/>
    <p:sldId id="380" r:id="rId22"/>
    <p:sldId id="381" r:id="rId23"/>
    <p:sldId id="382" r:id="rId24"/>
    <p:sldId id="383" r:id="rId25"/>
    <p:sldId id="384" r:id="rId26"/>
    <p:sldId id="308" r:id="rId2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C30"/>
    <a:srgbClr val="000000"/>
    <a:srgbClr val="CDA6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65"/>
    <p:restoredTop sz="90469" autoAdjust="0"/>
  </p:normalViewPr>
  <p:slideViewPr>
    <p:cSldViewPr snapToGrid="0">
      <p:cViewPr>
        <p:scale>
          <a:sx n="60" d="100"/>
          <a:sy n="60" d="100"/>
        </p:scale>
        <p:origin x="800" y="-3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D10E7D-6872-BB4C-A10B-7185EF7D7D2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87FFB40F-E88F-0D43-9E81-3A85B75C0D2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B74A69F9-44A6-1147-B2CD-ACA5529FEAE1}" type="datetimeFigureOut">
              <a:rPr lang="en-US"/>
              <a:pPr>
                <a:defRPr/>
              </a:pPr>
              <a:t>5/11/2026</a:t>
            </a:fld>
            <a:endParaRPr lang="en-US"/>
          </a:p>
        </p:txBody>
      </p:sp>
      <p:sp>
        <p:nvSpPr>
          <p:cNvPr id="4" name="Footer Placeholder 3">
            <a:extLst>
              <a:ext uri="{FF2B5EF4-FFF2-40B4-BE49-F238E27FC236}">
                <a16:creationId xmlns:a16="http://schemas.microsoft.com/office/drawing/2014/main" id="{08EB3E4D-7174-3F4E-9596-9E2484C9059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47D93C33-327D-294B-8C72-9F153B94D4D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1524813B-93A9-F144-93CE-BE711AAC9D3B}"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EB46A85-76B3-BD4C-86B2-DAEEF690656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02DCEDE-4F14-724B-830D-0A52C2D9AF62}"/>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324BFE4E-AF9F-2348-ADDA-4B6884767D31}" type="datetimeFigureOut">
              <a:rPr lang="en-US"/>
              <a:pPr>
                <a:defRPr/>
              </a:pPr>
              <a:t>5/11/2026</a:t>
            </a:fld>
            <a:endParaRPr lang="en-US"/>
          </a:p>
        </p:txBody>
      </p:sp>
      <p:sp>
        <p:nvSpPr>
          <p:cNvPr id="4" name="Slide Image Placeholder 3">
            <a:extLst>
              <a:ext uri="{FF2B5EF4-FFF2-40B4-BE49-F238E27FC236}">
                <a16:creationId xmlns:a16="http://schemas.microsoft.com/office/drawing/2014/main" id="{8A7DA43B-AAFC-524F-90F2-DC54DA6C5A0F}"/>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1A993BF-3ADF-D54F-A36B-E3C16088DD2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19C9D29-40DC-7344-A61E-ED94ACFE60B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602A6E77-5F31-E047-A2D1-D9480449E56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4CD9161E-6911-F446-BFC3-D3439C919FE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mhp.psych.ucla.edu/pdfdocs/briefs/paradigmshift.pdf" TargetMode="External"/><Relationship Id="rId7" Type="http://schemas.openxmlformats.org/officeDocument/2006/relationships/hyperlink" Target="https://www.ecs.org/wp-content/uploads/PG_0424_Statewide-Longitudinal-Data-System-Landscape_rev0624.pdf"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www.researchgate.net/publication/270025585_Expanding_School_Improvement_Policy_to_Better_Address_Barriers_to_Learning_and_Integrate_Public_Health_Concerns" TargetMode="External"/><Relationship Id="rId5" Type="http://schemas.openxmlformats.org/officeDocument/2006/relationships/hyperlink" Target="https://sdp.cepr.harvard.edu/sites/g/files/omnuum4446/files/2025-01/p20w_georgia_state_report_7.22.24.pdf" TargetMode="External"/><Relationship Id="rId4" Type="http://schemas.openxmlformats.org/officeDocument/2006/relationships/hyperlink" Target="https://www.sas.com/en_sg/industry/education/solution/k-12/p-20-data-systems.html"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Key findings</a:t>
            </a:r>
            <a:br>
              <a:rPr lang="en-US" dirty="0"/>
            </a:br>
            <a:br>
              <a:rPr lang="en-US" dirty="0"/>
            </a:br>
            <a:r>
              <a:rPr lang="en-US" sz="1200" b="1" i="0" kern="1200" dirty="0">
                <a:solidFill>
                  <a:schemeClr val="tx1"/>
                </a:solidFill>
                <a:effectLst/>
                <a:latin typeface="+mn-lt"/>
                <a:ea typeface="+mn-ea"/>
                <a:cs typeface="+mn-cs"/>
              </a:rPr>
              <a:t>No consistent statewide model:</a:t>
            </a:r>
            <a:r>
              <a:rPr lang="en-US" sz="1200" b="0" i="0" kern="1200" dirty="0">
                <a:solidFill>
                  <a:schemeClr val="tx1"/>
                </a:solidFill>
                <a:effectLst/>
                <a:latin typeface="+mn-lt"/>
                <a:ea typeface="+mn-ea"/>
                <a:cs typeface="+mn-cs"/>
              </a:rPr>
              <a:t> Districts use a mix of counseling and mental health frameworks, and roughly one-third report having </a:t>
            </a:r>
            <a:r>
              <a:rPr lang="en-US" sz="1200" b="0" i="1" kern="1200" dirty="0">
                <a:solidFill>
                  <a:schemeClr val="tx1"/>
                </a:solidFill>
                <a:effectLst/>
                <a:latin typeface="+mn-lt"/>
                <a:ea typeface="+mn-ea"/>
                <a:cs typeface="+mn-cs"/>
              </a:rPr>
              <a:t>no</a:t>
            </a:r>
            <a:r>
              <a:rPr lang="en-US" sz="1200" b="0" i="0" kern="1200" dirty="0">
                <a:solidFill>
                  <a:schemeClr val="tx1"/>
                </a:solidFill>
                <a:effectLst/>
                <a:latin typeface="+mn-lt"/>
                <a:ea typeface="+mn-ea"/>
                <a:cs typeface="+mn-cs"/>
              </a:rPr>
              <a:t> formal counseling or mental health model.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kern="1200" dirty="0">
                <a:solidFill>
                  <a:schemeClr val="tx1"/>
                </a:solidFill>
                <a:effectLst/>
                <a:latin typeface="+mn-lt"/>
                <a:ea typeface="+mn-ea"/>
                <a:cs typeface="+mn-cs"/>
              </a:rPr>
              <a:t>Partial implementation:</a:t>
            </a:r>
            <a:r>
              <a:rPr lang="en-US" sz="1200" b="0" i="0" kern="1200" dirty="0">
                <a:solidFill>
                  <a:schemeClr val="tx1"/>
                </a:solidFill>
                <a:effectLst/>
                <a:latin typeface="+mn-lt"/>
                <a:ea typeface="+mn-ea"/>
                <a:cs typeface="+mn-cs"/>
              </a:rPr>
              <a:t> Most districts report having a Multi‑Tiered System of Supports (MTSS), but critical components—such as mental health needs assessments, resource mapping, and data-driven evaluation—are rarely implemented.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kern="1200" dirty="0">
                <a:solidFill>
                  <a:schemeClr val="tx1"/>
                </a:solidFill>
                <a:effectLst/>
                <a:latin typeface="+mn-lt"/>
                <a:ea typeface="+mn-ea"/>
                <a:cs typeface="+mn-cs"/>
              </a:rPr>
              <a:t>Confidence gap:</a:t>
            </a:r>
            <a:r>
              <a:rPr lang="en-US" sz="1200" b="0" i="0" kern="1200" dirty="0">
                <a:solidFill>
                  <a:schemeClr val="tx1"/>
                </a:solidFill>
                <a:effectLst/>
                <a:latin typeface="+mn-lt"/>
                <a:ea typeface="+mn-ea"/>
                <a:cs typeface="+mn-cs"/>
              </a:rPr>
              <a:t> Administrators are significantly more confident than counselors/frontline staff that mental health supports are in place, that educators are well trained, and that evidence-based practices are being used.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kern="1200" dirty="0">
                <a:solidFill>
                  <a:schemeClr val="tx1"/>
                </a:solidFill>
                <a:effectLst/>
                <a:latin typeface="+mn-lt"/>
                <a:ea typeface="+mn-ea"/>
                <a:cs typeface="+mn-cs"/>
              </a:rPr>
              <a:t>Resource strain:</a:t>
            </a:r>
            <a:r>
              <a:rPr lang="en-US" sz="1200" b="0" i="0" kern="1200" dirty="0">
                <a:solidFill>
                  <a:schemeClr val="tx1"/>
                </a:solidFill>
                <a:effectLst/>
                <a:latin typeface="+mn-lt"/>
                <a:ea typeface="+mn-ea"/>
                <a:cs typeface="+mn-cs"/>
              </a:rPr>
              <a:t> Counselors report overwhelming caseloads, insufficient staffing, and difficulty accessing community mental health services.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kern="1200" dirty="0">
                <a:solidFill>
                  <a:schemeClr val="tx1"/>
                </a:solidFill>
                <a:effectLst/>
                <a:latin typeface="+mn-lt"/>
                <a:ea typeface="+mn-ea"/>
                <a:cs typeface="+mn-cs"/>
              </a:rPr>
              <a:t>Access to guidance is unclear:</a:t>
            </a:r>
            <a:r>
              <a:rPr lang="en-US" sz="1200" b="0" i="0" kern="1200" dirty="0">
                <a:solidFill>
                  <a:schemeClr val="tx1"/>
                </a:solidFill>
                <a:effectLst/>
                <a:latin typeface="+mn-lt"/>
                <a:ea typeface="+mn-ea"/>
                <a:cs typeface="+mn-cs"/>
              </a:rPr>
              <a:t> Many district leaders find IDOE mental health resources difficult to locate, outdated, or removed, contributing to confusion and inconsistent adoption.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1" i="0" kern="1200" dirty="0">
                <a:solidFill>
                  <a:schemeClr val="tx1"/>
                </a:solidFill>
                <a:effectLst/>
                <a:latin typeface="+mn-lt"/>
                <a:ea typeface="+mn-ea"/>
                <a:cs typeface="+mn-cs"/>
              </a:rPr>
              <a:t>Funding matters most:</a:t>
            </a:r>
            <a:r>
              <a:rPr lang="en-US" sz="1200" b="0" i="0" kern="1200" dirty="0">
                <a:solidFill>
                  <a:schemeClr val="tx1"/>
                </a:solidFill>
                <a:effectLst/>
                <a:latin typeface="+mn-lt"/>
                <a:ea typeface="+mn-ea"/>
                <a:cs typeface="+mn-cs"/>
              </a:rPr>
              <a:t> Across roles, the top needs identified are additional school-based mental health staff, access to services, and flexible, sustainable funding.</a:t>
            </a:r>
          </a:p>
          <a:p>
            <a:endParaRPr lang="en-US" dirty="0"/>
          </a:p>
        </p:txBody>
      </p:sp>
      <p:sp>
        <p:nvSpPr>
          <p:cNvPr id="4" name="Slide Number Placeholder 3"/>
          <p:cNvSpPr>
            <a:spLocks noGrp="1"/>
          </p:cNvSpPr>
          <p:nvPr>
            <p:ph type="sldNum" sz="quarter" idx="5"/>
          </p:nvPr>
        </p:nvSpPr>
        <p:spPr/>
        <p:txBody>
          <a:bodyPr/>
          <a:lstStyle/>
          <a:p>
            <a:pPr>
              <a:defRPr/>
            </a:pPr>
            <a:fld id="{4CD9161E-6911-F446-BFC3-D3439C919FE5}" type="slidenum">
              <a:rPr lang="en-US" smtClean="0"/>
              <a:pPr>
                <a:defRPr/>
              </a:pPr>
              <a:t>3</a:t>
            </a:fld>
            <a:endParaRPr lang="en-US"/>
          </a:p>
        </p:txBody>
      </p:sp>
    </p:spTree>
    <p:extLst>
      <p:ext uri="{BB962C8B-B14F-4D97-AF65-F5344CB8AC3E}">
        <p14:creationId xmlns:p14="http://schemas.microsoft.com/office/powerpoint/2010/main" val="879642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u="none" strike="noStrike" kern="1200" dirty="0">
                <a:solidFill>
                  <a:schemeClr val="tx1"/>
                </a:solidFill>
                <a:effectLst/>
                <a:latin typeface="+mn-lt"/>
                <a:ea typeface="+mn-ea"/>
                <a:cs typeface="+mn-cs"/>
              </a:rPr>
              <a:t>Adelman and Taylor define barriers to learning and teaching as </a:t>
            </a:r>
            <a:r>
              <a:rPr lang="en-US" dirty="0"/>
              <a:t>any </a:t>
            </a:r>
            <a:r>
              <a:rPr lang="en-US" sz="1200" b="1" u="none" strike="noStrike" kern="1200" dirty="0">
                <a:solidFill>
                  <a:schemeClr val="tx1"/>
                </a:solidFill>
                <a:effectLst/>
                <a:latin typeface="+mn-lt"/>
                <a:ea typeface="+mn-ea"/>
                <a:cs typeface="+mn-cs"/>
              </a:rPr>
              <a:t>external or internal factors</a:t>
            </a:r>
            <a:r>
              <a:rPr lang="en-US" dirty="0"/>
              <a:t> that, independently or in combination, interfere with a student's development, well-being, and ability to profit from classroom instruction. </a:t>
            </a:r>
            <a:r>
              <a:rPr lang="en-US" b="0" i="0" dirty="0">
                <a:solidFill>
                  <a:srgbClr val="E6E8F0"/>
                </a:solidFill>
                <a:effectLst/>
                <a:latin typeface="Google Sans"/>
              </a:rPr>
              <a:t>"barriers to learning" (e.g., poverty, mental health, lack of family engagement) are not isolated events but cumulative factors</a:t>
            </a:r>
            <a:br>
              <a:rPr lang="en-US" b="0" i="0" dirty="0">
                <a:solidFill>
                  <a:srgbClr val="E6E8F0"/>
                </a:solidFill>
                <a:effectLst/>
                <a:latin typeface="Google Sans"/>
              </a:rPr>
            </a:br>
            <a:br>
              <a:rPr lang="en-US" b="0" i="0" dirty="0">
                <a:solidFill>
                  <a:srgbClr val="E6E8F0"/>
                </a:solidFill>
                <a:effectLst/>
                <a:latin typeface="Google Sans"/>
              </a:rPr>
            </a:br>
            <a:r>
              <a:rPr lang="en-US" b="0" i="0" dirty="0">
                <a:solidFill>
                  <a:srgbClr val="E6E8F0"/>
                </a:solidFill>
                <a:effectLst/>
                <a:latin typeface="Google Sans"/>
              </a:rPr>
              <a:t>A central tenet of their work is the </a:t>
            </a:r>
            <a:r>
              <a:rPr lang="en-US" b="0" i="0" dirty="0">
                <a:solidFill>
                  <a:srgbClr val="99C3FF"/>
                </a:solidFill>
                <a:effectLst/>
                <a:latin typeface="Google Sans"/>
                <a:hlinkClick r:id="rId3"/>
              </a:rPr>
              <a:t>unification of fragmented student supports</a:t>
            </a:r>
            <a:r>
              <a:rPr lang="en-US" b="0" i="0" dirty="0">
                <a:solidFill>
                  <a:srgbClr val="E6E8F0"/>
                </a:solidFill>
                <a:effectLst/>
                <a:latin typeface="Google Sans"/>
              </a:rPr>
              <a:t>. P20W systems physically manifest this by </a:t>
            </a:r>
            <a:r>
              <a:rPr lang="en-US" b="0" i="0" dirty="0">
                <a:solidFill>
                  <a:srgbClr val="99C3FF"/>
                </a:solidFill>
                <a:effectLst/>
                <a:latin typeface="Google Sans"/>
                <a:hlinkClick r:id="rId4"/>
              </a:rPr>
              <a:t>linking disparate data</a:t>
            </a:r>
            <a:r>
              <a:rPr lang="en-US" b="0" i="0" dirty="0">
                <a:solidFill>
                  <a:srgbClr val="E6E8F0"/>
                </a:solidFill>
                <a:effectLst/>
                <a:latin typeface="Google Sans"/>
              </a:rPr>
              <a:t> from education, health, and labor departments into a single warehouse</a:t>
            </a:r>
            <a:br>
              <a:rPr lang="en-US" b="0" i="0" dirty="0">
                <a:solidFill>
                  <a:srgbClr val="E6E8F0"/>
                </a:solidFill>
                <a:effectLst/>
                <a:latin typeface="Google Sans"/>
              </a:rPr>
            </a:br>
            <a:br>
              <a:rPr lang="en-US" b="0" i="0" dirty="0">
                <a:solidFill>
                  <a:srgbClr val="E6E8F0"/>
                </a:solidFill>
                <a:effectLst/>
                <a:latin typeface="Google Sans"/>
              </a:rPr>
            </a:br>
            <a:r>
              <a:rPr lang="en-US" b="0" i="0" dirty="0">
                <a:solidFill>
                  <a:srgbClr val="E6E8F0"/>
                </a:solidFill>
                <a:effectLst/>
                <a:latin typeface="Google Sans"/>
              </a:rPr>
              <a:t>One of their six "content arenas" is </a:t>
            </a:r>
            <a:r>
              <a:rPr lang="en-US" b="1" i="0" dirty="0">
                <a:solidFill>
                  <a:srgbClr val="E6E8F0"/>
                </a:solidFill>
                <a:effectLst/>
                <a:latin typeface="Google Sans"/>
              </a:rPr>
              <a:t>support for transitions</a:t>
            </a:r>
            <a:r>
              <a:rPr lang="en-US" b="0" i="0" dirty="0">
                <a:solidFill>
                  <a:srgbClr val="E6E8F0"/>
                </a:solidFill>
                <a:effectLst/>
                <a:latin typeface="Google Sans"/>
              </a:rPr>
              <a:t>. P20W systems are specifically designed to monitor </a:t>
            </a:r>
            <a:r>
              <a:rPr lang="en-US" b="0" i="0" dirty="0">
                <a:solidFill>
                  <a:srgbClr val="99C3FF"/>
                </a:solidFill>
                <a:effectLst/>
                <a:latin typeface="Google Sans"/>
                <a:hlinkClick r:id="rId5"/>
              </a:rPr>
              <a:t>student transitions</a:t>
            </a:r>
            <a:r>
              <a:rPr lang="en-US" b="0" i="0" dirty="0">
                <a:solidFill>
                  <a:srgbClr val="E6E8F0"/>
                </a:solidFill>
                <a:effectLst/>
                <a:latin typeface="Google Sans"/>
              </a:rPr>
              <a:t> between K-12, college, and the workforce to ensure supports don't vanish as students move between systems.</a:t>
            </a:r>
            <a:br>
              <a:rPr lang="en-US" b="0" i="0" dirty="0">
                <a:solidFill>
                  <a:srgbClr val="E6E8F0"/>
                </a:solidFill>
                <a:effectLst/>
                <a:latin typeface="Google Sans"/>
              </a:rPr>
            </a:br>
            <a:br>
              <a:rPr lang="en-US" b="0" i="0" dirty="0">
                <a:solidFill>
                  <a:srgbClr val="E6E8F0"/>
                </a:solidFill>
                <a:effectLst/>
                <a:latin typeface="Google Sans"/>
              </a:rPr>
            </a:br>
            <a:r>
              <a:rPr lang="en-US" b="0" i="0" dirty="0">
                <a:solidFill>
                  <a:srgbClr val="E6E8F0"/>
                </a:solidFill>
                <a:effectLst/>
                <a:latin typeface="Google Sans"/>
              </a:rPr>
              <a:t>Their work calls for </a:t>
            </a:r>
            <a:r>
              <a:rPr lang="en-US" b="0" i="0" dirty="0">
                <a:solidFill>
                  <a:srgbClr val="99C3FF"/>
                </a:solidFill>
                <a:effectLst/>
                <a:latin typeface="Google Sans"/>
                <a:hlinkClick r:id="rId6"/>
              </a:rPr>
              <a:t>expanding school improvement policy</a:t>
            </a:r>
            <a:r>
              <a:rPr lang="en-US" b="0" i="0" dirty="0">
                <a:solidFill>
                  <a:srgbClr val="E6E8F0"/>
                </a:solidFill>
                <a:effectLst/>
                <a:latin typeface="Google Sans"/>
              </a:rPr>
              <a:t> to include learning supports as a primary component. Modern </a:t>
            </a:r>
            <a:r>
              <a:rPr lang="en-US" b="0" i="0" dirty="0">
                <a:solidFill>
                  <a:srgbClr val="99C3FF"/>
                </a:solidFill>
                <a:effectLst/>
                <a:latin typeface="Google Sans"/>
                <a:hlinkClick r:id="rId7"/>
              </a:rPr>
              <a:t>P20W diagnostic tools</a:t>
            </a:r>
            <a:r>
              <a:rPr lang="en-US" b="0" i="0" dirty="0">
                <a:solidFill>
                  <a:srgbClr val="E6E8F0"/>
                </a:solidFill>
                <a:effectLst/>
                <a:latin typeface="Google Sans"/>
              </a:rPr>
              <a:t> measure a state's "culture of information," which aligns with Adelman and Taylor's push for an infrastructure that values student well-being data as much as academic scores</a:t>
            </a:r>
            <a:br>
              <a:rPr lang="en-US" b="0" i="0" dirty="0">
                <a:solidFill>
                  <a:srgbClr val="E6E8F0"/>
                </a:solidFill>
                <a:effectLst/>
                <a:latin typeface="Google Sans"/>
              </a:rPr>
            </a:br>
            <a:br>
              <a:rPr lang="en-US" b="0" i="0" dirty="0">
                <a:solidFill>
                  <a:srgbClr val="E6E8F0"/>
                </a:solidFill>
                <a:effectLst/>
                <a:latin typeface="Google Sans"/>
              </a:rPr>
            </a:br>
            <a:endParaRPr lang="en-US" dirty="0"/>
          </a:p>
        </p:txBody>
      </p:sp>
      <p:sp>
        <p:nvSpPr>
          <p:cNvPr id="4" name="Slide Number Placeholder 3"/>
          <p:cNvSpPr>
            <a:spLocks noGrp="1"/>
          </p:cNvSpPr>
          <p:nvPr>
            <p:ph type="sldNum" sz="quarter" idx="5"/>
          </p:nvPr>
        </p:nvSpPr>
        <p:spPr/>
        <p:txBody>
          <a:bodyPr/>
          <a:lstStyle/>
          <a:p>
            <a:pPr>
              <a:defRPr/>
            </a:pPr>
            <a:fld id="{4CD9161E-6911-F446-BFC3-D3439C919FE5}" type="slidenum">
              <a:rPr lang="en-US" smtClean="0"/>
              <a:pPr>
                <a:defRPr/>
              </a:pPr>
              <a:t>6</a:t>
            </a:fld>
            <a:endParaRPr lang="en-US"/>
          </a:p>
        </p:txBody>
      </p:sp>
    </p:spTree>
    <p:extLst>
      <p:ext uri="{BB962C8B-B14F-4D97-AF65-F5344CB8AC3E}">
        <p14:creationId xmlns:p14="http://schemas.microsoft.com/office/powerpoint/2010/main" val="3464893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6113B-E68F-B6D7-EDD3-62F803FE9F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04C4EB-A9D0-2CDB-0D54-608D7225B2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E6D285-2B07-0085-EB53-264F3E8EA2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45F96D-AC34-0214-7CF0-29798C5B6F73}"/>
              </a:ext>
            </a:extLst>
          </p:cNvPr>
          <p:cNvSpPr>
            <a:spLocks noGrp="1"/>
          </p:cNvSpPr>
          <p:nvPr>
            <p:ph type="sldNum" sz="quarter" idx="5"/>
          </p:nvPr>
        </p:nvSpPr>
        <p:spPr/>
        <p:txBody>
          <a:bodyPr/>
          <a:lstStyle/>
          <a:p>
            <a:pPr>
              <a:defRPr/>
            </a:pPr>
            <a:fld id="{4CD9161E-6911-F446-BFC3-D3439C919FE5}" type="slidenum">
              <a:rPr lang="en-US" smtClean="0"/>
              <a:pPr>
                <a:defRPr/>
              </a:pPr>
              <a:t>7</a:t>
            </a:fld>
            <a:endParaRPr lang="en-US"/>
          </a:p>
        </p:txBody>
      </p:sp>
    </p:spTree>
    <p:extLst>
      <p:ext uri="{BB962C8B-B14F-4D97-AF65-F5344CB8AC3E}">
        <p14:creationId xmlns:p14="http://schemas.microsoft.com/office/powerpoint/2010/main" val="4051775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E96DA-71DD-0F5F-2F8E-14982BD7DEB0}"/>
            </a:ext>
          </a:extLst>
        </p:cNvPr>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B9BAECE8-DA0F-2F9A-42FC-7D9FB6688B4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B5986F9D-8976-7F25-27B4-605F4A16908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r>
              <a:rPr lang="en-US" dirty="0"/>
              <a:t>In the wake of the COVID-19 pandemic, students are experiencing significant academic and mental health impacts, enrollment has declined, and there have been major shifts in the labor market.</a:t>
            </a:r>
            <a:br>
              <a:rPr lang="en-US" dirty="0"/>
            </a:br>
            <a:endParaRPr lang="en-US" dirty="0"/>
          </a:p>
          <a:p>
            <a:pPr marL="0" indent="0">
              <a:buNone/>
            </a:pPr>
            <a:r>
              <a:rPr lang="en-US" dirty="0"/>
              <a:t>Multiple policy organizations, such as Data Quality Campaign and the Education Commission of the States, have documented the fact that many states have invested in quality P-20W systems over the past few decades. </a:t>
            </a:r>
            <a:br>
              <a:rPr lang="en-US" dirty="0"/>
            </a:br>
            <a:endParaRPr lang="en-US" dirty="0"/>
          </a:p>
          <a:p>
            <a:pPr marL="0" indent="0">
              <a:buNone/>
            </a:pPr>
            <a:r>
              <a:rPr lang="en-US" dirty="0"/>
              <a:t>Although connecting previously siloed data systems is a critical first step for better data use and transparency, few states present all of that data together, in an accessible format that is easy to interpret and can be used to drive decision making.</a:t>
            </a:r>
          </a:p>
        </p:txBody>
      </p:sp>
      <p:sp>
        <p:nvSpPr>
          <p:cNvPr id="4" name="Slide Number Placeholder 3">
            <a:extLst>
              <a:ext uri="{FF2B5EF4-FFF2-40B4-BE49-F238E27FC236}">
                <a16:creationId xmlns:a16="http://schemas.microsoft.com/office/drawing/2014/main" id="{49C3133F-929C-D6D6-DE1E-EE4698C90A2F}"/>
              </a:ext>
            </a:extLst>
          </p:cNvPr>
          <p:cNvSpPr>
            <a:spLocks noGrp="1"/>
          </p:cNvSpPr>
          <p:nvPr>
            <p:ph type="sldNum" sz="quarter" idx="5"/>
          </p:nvPr>
        </p:nvSpPr>
        <p:spPr/>
        <p:txBody>
          <a:bodyPr/>
          <a:lstStyle/>
          <a:p>
            <a:pPr>
              <a:buClr>
                <a:srgbClr val="000000"/>
              </a:buClr>
              <a:buFont typeface="Arial"/>
              <a:buNone/>
              <a:defRPr/>
            </a:pPr>
            <a:fld id="{B16D5C51-DAA7-F349-BF1C-D143FA60E474}" type="slidenum">
              <a:rPr lang="en-US" kern="0">
                <a:solidFill>
                  <a:srgbClr val="000000"/>
                </a:solidFill>
                <a:ea typeface="Calibri"/>
                <a:cs typeface="Calibri"/>
                <a:sym typeface="Calibri"/>
              </a:rPr>
              <a:pPr>
                <a:buClr>
                  <a:srgbClr val="000000"/>
                </a:buClr>
                <a:buFont typeface="Arial"/>
                <a:buNone/>
                <a:defRPr/>
              </a:pPr>
              <a:t>9</a:t>
            </a:fld>
            <a:endParaRPr lang="en-US" kern="0">
              <a:solidFill>
                <a:srgbClr val="000000"/>
              </a:solidFill>
              <a:ea typeface="Calibri"/>
              <a:cs typeface="Calibri"/>
              <a:sym typeface="Calibri"/>
            </a:endParaRPr>
          </a:p>
        </p:txBody>
      </p:sp>
    </p:spTree>
    <p:extLst>
      <p:ext uri="{BB962C8B-B14F-4D97-AF65-F5344CB8AC3E}">
        <p14:creationId xmlns:p14="http://schemas.microsoft.com/office/powerpoint/2010/main" val="3911973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656D0-4857-6823-2EA1-9BB06B739518}"/>
            </a:ext>
          </a:extLst>
        </p:cNvPr>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0DF72619-942B-2E9D-9A4D-3969AAB0B5C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9FE47EC2-43D8-E9A0-984E-EA0D636D168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l">
              <a:spcAft>
                <a:spcPts val="750"/>
              </a:spcAft>
            </a:pPr>
            <a:r>
              <a:rPr lang="en-US" b="0" i="0" dirty="0">
                <a:solidFill>
                  <a:srgbClr val="9C9A92"/>
                </a:solidFill>
                <a:effectLst/>
                <a:latin typeface="Anthropic Sans"/>
              </a:rPr>
              <a:t>Purpose: Move from passive reception to active diagnosis of their own context</a:t>
            </a:r>
            <a:br>
              <a:rPr lang="en-US" b="0" i="0" dirty="0">
                <a:solidFill>
                  <a:srgbClr val="9C9A92"/>
                </a:solidFill>
                <a:effectLst/>
                <a:latin typeface="Anthropic Sans"/>
              </a:rPr>
            </a:br>
            <a:endParaRPr lang="en-US" b="0" i="0" dirty="0">
              <a:solidFill>
                <a:srgbClr val="C2C0B6"/>
              </a:solidFill>
              <a:effectLst/>
              <a:latin typeface="Anthropic Sans"/>
            </a:endParaRPr>
          </a:p>
          <a:p>
            <a:pPr marL="228600" indent="-228600" algn="l">
              <a:spcAft>
                <a:spcPts val="750"/>
              </a:spcAft>
              <a:buFont typeface="+mj-lt"/>
              <a:buAutoNum type="arabicPeriod"/>
            </a:pPr>
            <a:r>
              <a:rPr lang="en-US" b="0" i="0" dirty="0">
                <a:solidFill>
                  <a:srgbClr val="C2C0B6"/>
                </a:solidFill>
                <a:effectLst/>
                <a:latin typeface="Anthropic Sans"/>
              </a:rPr>
              <a:t>First: at each handoff, mark which behavioral health indicators you currently collect. Then draw a line showing how far that data actually travels — does it reach the next system, or does it stop at the boundary?</a:t>
            </a:r>
            <a:br>
              <a:rPr lang="en-US" b="0" i="0" dirty="0">
                <a:solidFill>
                  <a:srgbClr val="C2C0B6"/>
                </a:solidFill>
                <a:effectLst/>
                <a:latin typeface="Anthropic Sans"/>
              </a:rPr>
            </a:br>
            <a:endParaRPr lang="en-US" b="0" i="0" dirty="0">
              <a:solidFill>
                <a:srgbClr val="C2C0B6"/>
              </a:solidFill>
              <a:effectLst/>
              <a:latin typeface="Anthropic Sans"/>
            </a:endParaRPr>
          </a:p>
          <a:p>
            <a:pPr marL="228600" indent="-228600" algn="l">
              <a:spcAft>
                <a:spcPts val="750"/>
              </a:spcAft>
              <a:buFont typeface="+mj-lt"/>
              <a:buAutoNum type="arabicPeriod"/>
            </a:pPr>
            <a:r>
              <a:rPr lang="en-US" b="0" i="0" dirty="0">
                <a:solidFill>
                  <a:srgbClr val="C2C0B6"/>
                </a:solidFill>
                <a:effectLst/>
                <a:latin typeface="Anthropic Sans"/>
              </a:rPr>
              <a:t>Second: identify the one handoff where the confidence gap is widest in your state or district. Not the hardest to fix — the widest. The place where what policy assumes is happening and what frontline staff experience are most different.</a:t>
            </a:r>
            <a:br>
              <a:rPr lang="en-US" b="0" i="0" dirty="0">
                <a:solidFill>
                  <a:srgbClr val="C2C0B6"/>
                </a:solidFill>
                <a:effectLst/>
                <a:latin typeface="Anthropic Sans"/>
              </a:rPr>
            </a:br>
            <a:endParaRPr lang="en-US" b="0" i="0" dirty="0">
              <a:solidFill>
                <a:srgbClr val="C2C0B6"/>
              </a:solidFill>
              <a:effectLst/>
              <a:latin typeface="Anthropic Sans"/>
            </a:endParaRPr>
          </a:p>
          <a:p>
            <a:pPr algn="l">
              <a:spcAft>
                <a:spcPts val="750"/>
              </a:spcAft>
            </a:pPr>
            <a:r>
              <a:rPr lang="en-US" b="0" i="0" dirty="0">
                <a:solidFill>
                  <a:srgbClr val="C2C0B6"/>
                </a:solidFill>
                <a:effectLst/>
                <a:latin typeface="Anthropic Sans"/>
              </a:rPr>
              <a:t>After 15 minutes of small-group work, bring the room back together for structured share-out. Ask two or three groups to name their widest gap and what is producing it. We are not solving it in the room — we are surfacing it, naming it, and beginning to build a shared language around it.</a:t>
            </a:r>
            <a:br>
              <a:rPr lang="en-US" b="0" i="0" dirty="0">
                <a:solidFill>
                  <a:srgbClr val="C2C0B6"/>
                </a:solidFill>
                <a:effectLst/>
                <a:latin typeface="Anthropic Sans"/>
              </a:rPr>
            </a:br>
            <a:endParaRPr lang="en-US" b="0" i="0" dirty="0">
              <a:solidFill>
                <a:srgbClr val="C2C0B6"/>
              </a:solidFill>
              <a:effectLst/>
              <a:latin typeface="Anthropic Sans"/>
            </a:endParaRPr>
          </a:p>
          <a:p>
            <a:pPr algn="l">
              <a:spcAft>
                <a:spcPts val="750"/>
              </a:spcAft>
            </a:pPr>
            <a:r>
              <a:rPr lang="en-US" b="0" i="0" dirty="0">
                <a:solidFill>
                  <a:srgbClr val="C2C0B6"/>
                </a:solidFill>
                <a:effectLst/>
                <a:latin typeface="Anthropic Sans"/>
              </a:rPr>
              <a:t>This is the </a:t>
            </a:r>
            <a:r>
              <a:rPr lang="en-US" b="0" i="0" dirty="0" err="1">
                <a:solidFill>
                  <a:srgbClr val="C2C0B6"/>
                </a:solidFill>
                <a:effectLst/>
                <a:latin typeface="Anthropic Sans"/>
              </a:rPr>
              <a:t>sensegiving</a:t>
            </a:r>
            <a:r>
              <a:rPr lang="en-US" b="0" i="0" dirty="0">
                <a:solidFill>
                  <a:srgbClr val="C2C0B6"/>
                </a:solidFill>
                <a:effectLst/>
                <a:latin typeface="Anthropic Sans"/>
              </a:rPr>
              <a:t> function. The IDOE recommendations — particularly the Learning Collaborative model — are premised on this kind of structured practitioner dialogue as the mechanism for scaling shared understanding. You are modeling that in the room.</a:t>
            </a:r>
          </a:p>
          <a:p>
            <a:pPr eaLnBrk="1" hangingPunct="1">
              <a:spcBef>
                <a:spcPct val="0"/>
              </a:spcBef>
            </a:pPr>
            <a:endParaRPr lang="en-US" altLang="en-US" dirty="0"/>
          </a:p>
        </p:txBody>
      </p:sp>
      <p:sp>
        <p:nvSpPr>
          <p:cNvPr id="4" name="Slide Number Placeholder 3">
            <a:extLst>
              <a:ext uri="{FF2B5EF4-FFF2-40B4-BE49-F238E27FC236}">
                <a16:creationId xmlns:a16="http://schemas.microsoft.com/office/drawing/2014/main" id="{C7AFB1FD-A674-BCC7-B92F-D0876934C229}"/>
              </a:ext>
            </a:extLst>
          </p:cNvPr>
          <p:cNvSpPr>
            <a:spLocks noGrp="1"/>
          </p:cNvSpPr>
          <p:nvPr>
            <p:ph type="sldNum" sz="quarter" idx="5"/>
          </p:nvPr>
        </p:nvSpPr>
        <p:spPr/>
        <p:txBody>
          <a:bodyPr/>
          <a:lstStyle/>
          <a:p>
            <a:pPr>
              <a:buClr>
                <a:srgbClr val="000000"/>
              </a:buClr>
              <a:buFont typeface="Arial"/>
              <a:buNone/>
              <a:defRPr/>
            </a:pPr>
            <a:fld id="{B16D5C51-DAA7-F349-BF1C-D143FA60E474}" type="slidenum">
              <a:rPr lang="en-US" kern="0">
                <a:solidFill>
                  <a:srgbClr val="000000"/>
                </a:solidFill>
                <a:ea typeface="Calibri"/>
                <a:cs typeface="Calibri"/>
                <a:sym typeface="Calibri"/>
              </a:rPr>
              <a:pPr>
                <a:buClr>
                  <a:srgbClr val="000000"/>
                </a:buClr>
                <a:buFont typeface="Arial"/>
                <a:buNone/>
                <a:defRPr/>
              </a:pPr>
              <a:t>16</a:t>
            </a:fld>
            <a:endParaRPr lang="en-US" kern="0">
              <a:solidFill>
                <a:srgbClr val="000000"/>
              </a:solidFill>
              <a:ea typeface="Calibri"/>
              <a:cs typeface="Calibri"/>
              <a:sym typeface="Calibri"/>
            </a:endParaRPr>
          </a:p>
        </p:txBody>
      </p:sp>
    </p:spTree>
    <p:extLst>
      <p:ext uri="{BB962C8B-B14F-4D97-AF65-F5344CB8AC3E}">
        <p14:creationId xmlns:p14="http://schemas.microsoft.com/office/powerpoint/2010/main" val="32098929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9A0465E0-034C-4449-AF8D-0D67A83B936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0392" y="164592"/>
            <a:ext cx="269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88892" y="3536820"/>
            <a:ext cx="9144000" cy="954510"/>
          </a:xfrm>
        </p:spPr>
        <p:txBody>
          <a:bodyPr anchor="b">
            <a:normAutofit/>
          </a:bodyPr>
          <a:lstStyle>
            <a:lvl1pPr algn="ctr">
              <a:defRPr sz="5400"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688892" y="4793757"/>
            <a:ext cx="9144000" cy="8207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Rectangle 9">
            <a:extLst>
              <a:ext uri="{FF2B5EF4-FFF2-40B4-BE49-F238E27FC236}">
                <a16:creationId xmlns:a16="http://schemas.microsoft.com/office/drawing/2014/main" id="{DDE5F4F8-62B7-1645-DB33-EC580983CDD6}"/>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TextBox 7">
            <a:extLst>
              <a:ext uri="{FF2B5EF4-FFF2-40B4-BE49-F238E27FC236}">
                <a16:creationId xmlns:a16="http://schemas.microsoft.com/office/drawing/2014/main" id="{997827FA-A7CD-D837-2773-B4168506ED24}"/>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dirty="0">
                <a:solidFill>
                  <a:schemeClr val="bg1"/>
                </a:solidFill>
              </a:rPr>
              <a:t>@HarvardSDP | #SDPconvening</a:t>
            </a:r>
          </a:p>
        </p:txBody>
      </p:sp>
      <p:sp>
        <p:nvSpPr>
          <p:cNvPr id="5" name="Rectangle 4">
            <a:extLst>
              <a:ext uri="{FF2B5EF4-FFF2-40B4-BE49-F238E27FC236}">
                <a16:creationId xmlns:a16="http://schemas.microsoft.com/office/drawing/2014/main" id="{8D726ADA-09A8-E97F-D80F-48402FCDB830}"/>
              </a:ext>
            </a:extLst>
          </p:cNvPr>
          <p:cNvSpPr/>
          <p:nvPr userDrawn="1"/>
        </p:nvSpPr>
        <p:spPr>
          <a:xfrm>
            <a:off x="1" y="842643"/>
            <a:ext cx="12191999" cy="2138627"/>
          </a:xfrm>
          <a:prstGeom prst="rect">
            <a:avLst/>
          </a:prstGeom>
          <a:solidFill>
            <a:srgbClr val="A51C3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9CB3F4B-5C78-2D36-AE1C-DE4966412BA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3574" y="1350846"/>
            <a:ext cx="2519180" cy="1168183"/>
          </a:xfrm>
          <a:prstGeom prst="rect">
            <a:avLst/>
          </a:prstGeom>
        </p:spPr>
      </p:pic>
      <p:cxnSp>
        <p:nvCxnSpPr>
          <p:cNvPr id="13" name="Straight Connector 12">
            <a:extLst>
              <a:ext uri="{FF2B5EF4-FFF2-40B4-BE49-F238E27FC236}">
                <a16:creationId xmlns:a16="http://schemas.microsoft.com/office/drawing/2014/main" id="{36AE6BE0-81D0-B7CB-2FB6-2E370ED9F6A6}"/>
              </a:ext>
            </a:extLst>
          </p:cNvPr>
          <p:cNvCxnSpPr>
            <a:cxnSpLocks/>
          </p:cNvCxnSpPr>
          <p:nvPr userDrawn="1"/>
        </p:nvCxnSpPr>
        <p:spPr>
          <a:xfrm>
            <a:off x="3937302" y="1087145"/>
            <a:ext cx="0" cy="164962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22" name="Picture 21">
            <a:extLst>
              <a:ext uri="{FF2B5EF4-FFF2-40B4-BE49-F238E27FC236}">
                <a16:creationId xmlns:a16="http://schemas.microsoft.com/office/drawing/2014/main" id="{ED9176B8-8FAE-664C-5963-0F44D236CBD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68150" y="592956"/>
            <a:ext cx="5960805" cy="2575743"/>
          </a:xfrm>
          <a:prstGeom prst="rect">
            <a:avLst/>
          </a:prstGeom>
        </p:spPr>
      </p:pic>
      <p:pic>
        <p:nvPicPr>
          <p:cNvPr id="23" name="Picture 22">
            <a:extLst>
              <a:ext uri="{FF2B5EF4-FFF2-40B4-BE49-F238E27FC236}">
                <a16:creationId xmlns:a16="http://schemas.microsoft.com/office/drawing/2014/main" id="{B1E8EB55-0DAA-F9E8-8DF5-4D410647157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pic>
        <p:nvPicPr>
          <p:cNvPr id="24" name="Picture 23">
            <a:extLst>
              <a:ext uri="{FF2B5EF4-FFF2-40B4-BE49-F238E27FC236}">
                <a16:creationId xmlns:a16="http://schemas.microsoft.com/office/drawing/2014/main" id="{FAD5BB7D-6FD9-6436-8FC8-DC54F9C86EA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cxnSp>
        <p:nvCxnSpPr>
          <p:cNvPr id="26" name="Straight Connector 25">
            <a:extLst>
              <a:ext uri="{FF2B5EF4-FFF2-40B4-BE49-F238E27FC236}">
                <a16:creationId xmlns:a16="http://schemas.microsoft.com/office/drawing/2014/main" id="{83E52EBB-E0C9-1026-F1A3-A42F106C072F}"/>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35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66362807-C28D-3E4F-A6BE-912CCA3EE7F9}"/>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TextBox 7">
            <a:extLst>
              <a:ext uri="{FF2B5EF4-FFF2-40B4-BE49-F238E27FC236}">
                <a16:creationId xmlns:a16="http://schemas.microsoft.com/office/drawing/2014/main" id="{5F5D3FA0-6397-E447-9172-BB823E67F9DF}"/>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5" name="Straight Connector 4">
            <a:extLst>
              <a:ext uri="{FF2B5EF4-FFF2-40B4-BE49-F238E27FC236}">
                <a16:creationId xmlns:a16="http://schemas.microsoft.com/office/drawing/2014/main" id="{10104A6F-8794-A786-3187-5D1E7597B65B}"/>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8A5137EC-2EA3-B76A-D1CF-B4F12D2313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6" name="Picture 5">
            <a:extLst>
              <a:ext uri="{FF2B5EF4-FFF2-40B4-BE49-F238E27FC236}">
                <a16:creationId xmlns:a16="http://schemas.microsoft.com/office/drawing/2014/main" id="{868AEC02-89EA-3051-EDB8-B5D6C1DC135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124449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B746E7B-CBC2-1C48-9FDE-4EEA30C2C856}"/>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TextBox 7">
            <a:extLst>
              <a:ext uri="{FF2B5EF4-FFF2-40B4-BE49-F238E27FC236}">
                <a16:creationId xmlns:a16="http://schemas.microsoft.com/office/drawing/2014/main" id="{B45E76EC-F515-394F-A512-24078388DCD7}"/>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dirty="0">
                <a:solidFill>
                  <a:schemeClr val="bg1"/>
                </a:solidFill>
              </a:rPr>
              <a:t>@HarvardSDP | #SDPconvening</a:t>
            </a:r>
          </a:p>
        </p:txBody>
      </p:sp>
      <p:sp>
        <p:nvSpPr>
          <p:cNvPr id="2" name="Title 1"/>
          <p:cNvSpPr>
            <a:spLocks noGrp="1"/>
          </p:cNvSpPr>
          <p:nvPr>
            <p:ph type="title"/>
          </p:nvPr>
        </p:nvSpPr>
        <p:spPr/>
        <p:txBody>
          <a:bodyPr/>
          <a:lstStyle>
            <a:lvl1pPr>
              <a:defRPr b="1">
                <a:solidFill>
                  <a:srgbClr val="A51C30"/>
                </a:solidFill>
                <a:latin typeface="+mn-lt"/>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E39E5E06-EDD0-9678-6160-D9C4E4340B91}"/>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325C1B84-5BC4-3232-F812-8F698ABC65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6" name="Picture 5">
            <a:extLst>
              <a:ext uri="{FF2B5EF4-FFF2-40B4-BE49-F238E27FC236}">
                <a16:creationId xmlns:a16="http://schemas.microsoft.com/office/drawing/2014/main" id="{7EAC19BD-5AF7-00E1-3EAE-11A43628B6D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48742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1">
                <a:solidFill>
                  <a:srgbClr val="A51C30"/>
                </a:solidFill>
                <a:latin typeface="+mn-lt"/>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Slide Number Placeholder 5">
            <a:extLst>
              <a:ext uri="{FF2B5EF4-FFF2-40B4-BE49-F238E27FC236}">
                <a16:creationId xmlns:a16="http://schemas.microsoft.com/office/drawing/2014/main" id="{57CFA7F7-6AED-4946-82FB-1A516F373303}"/>
              </a:ext>
            </a:extLst>
          </p:cNvPr>
          <p:cNvSpPr>
            <a:spLocks noGrp="1"/>
          </p:cNvSpPr>
          <p:nvPr>
            <p:ph type="sldNum" sz="quarter" idx="12"/>
          </p:nvPr>
        </p:nvSpPr>
        <p:spPr/>
        <p:txBody>
          <a:bodyPr/>
          <a:lstStyle>
            <a:lvl1pPr>
              <a:defRPr/>
            </a:lvl1pPr>
          </a:lstStyle>
          <a:p>
            <a:pPr>
              <a:defRPr/>
            </a:pPr>
            <a:fld id="{73006CE3-7A37-344D-9592-6128D1DE9261}" type="slidenum">
              <a:rPr lang="en-US"/>
              <a:pPr>
                <a:defRPr/>
              </a:pPr>
              <a:t>‹#›</a:t>
            </a:fld>
            <a:endParaRPr lang="en-US"/>
          </a:p>
        </p:txBody>
      </p:sp>
      <p:sp>
        <p:nvSpPr>
          <p:cNvPr id="13" name="Rectangle 12">
            <a:extLst>
              <a:ext uri="{FF2B5EF4-FFF2-40B4-BE49-F238E27FC236}">
                <a16:creationId xmlns:a16="http://schemas.microsoft.com/office/drawing/2014/main" id="{0C767552-5E2B-D24E-B60B-801CFC4FA4F5}"/>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TextBox 7">
            <a:extLst>
              <a:ext uri="{FF2B5EF4-FFF2-40B4-BE49-F238E27FC236}">
                <a16:creationId xmlns:a16="http://schemas.microsoft.com/office/drawing/2014/main" id="{2CC6EDF0-B3E0-3A4C-8D62-90E9D0182B9A}"/>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6" name="Straight Connector 5">
            <a:extLst>
              <a:ext uri="{FF2B5EF4-FFF2-40B4-BE49-F238E27FC236}">
                <a16:creationId xmlns:a16="http://schemas.microsoft.com/office/drawing/2014/main" id="{2BECD849-D490-312B-66B3-C14A112DE2DA}"/>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29DC0AAB-B947-481E-74BA-8C34C9F5658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5" name="Picture 4">
            <a:extLst>
              <a:ext uri="{FF2B5EF4-FFF2-40B4-BE49-F238E27FC236}">
                <a16:creationId xmlns:a16="http://schemas.microsoft.com/office/drawing/2014/main" id="{E64B697F-E2D1-4C66-37F1-CAB0F4906C5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1609193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A51C30"/>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a:extLst>
              <a:ext uri="{FF2B5EF4-FFF2-40B4-BE49-F238E27FC236}">
                <a16:creationId xmlns:a16="http://schemas.microsoft.com/office/drawing/2014/main" id="{0C2742F6-1A12-2C43-A7CF-9B6A06A28B7B}"/>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TextBox 7">
            <a:extLst>
              <a:ext uri="{FF2B5EF4-FFF2-40B4-BE49-F238E27FC236}">
                <a16:creationId xmlns:a16="http://schemas.microsoft.com/office/drawing/2014/main" id="{11BD63FD-AF74-DC46-B542-F17E0A9C8AD8}"/>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7" name="Straight Connector 6">
            <a:extLst>
              <a:ext uri="{FF2B5EF4-FFF2-40B4-BE49-F238E27FC236}">
                <a16:creationId xmlns:a16="http://schemas.microsoft.com/office/drawing/2014/main" id="{17BDC736-3F16-6D22-B02C-A3152160FB6F}"/>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CDE13427-5E41-9F36-6B25-507CFEF883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6" name="Picture 5">
            <a:extLst>
              <a:ext uri="{FF2B5EF4-FFF2-40B4-BE49-F238E27FC236}">
                <a16:creationId xmlns:a16="http://schemas.microsoft.com/office/drawing/2014/main" id="{FCB11EA4-0525-8B6A-C7DE-5A838E1DF30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233217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a:extLst>
              <a:ext uri="{FF2B5EF4-FFF2-40B4-BE49-F238E27FC236}">
                <a16:creationId xmlns:a16="http://schemas.microsoft.com/office/drawing/2014/main" id="{D4DA2578-C184-7044-A9F7-AEC024E2B415}"/>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TextBox 7">
            <a:extLst>
              <a:ext uri="{FF2B5EF4-FFF2-40B4-BE49-F238E27FC236}">
                <a16:creationId xmlns:a16="http://schemas.microsoft.com/office/drawing/2014/main" id="{4E3F1108-DBBF-4F44-BB4B-955CCD5A06AA}"/>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9" name="Straight Connector 8">
            <a:extLst>
              <a:ext uri="{FF2B5EF4-FFF2-40B4-BE49-F238E27FC236}">
                <a16:creationId xmlns:a16="http://schemas.microsoft.com/office/drawing/2014/main" id="{426D4597-7709-BA4A-3BC6-5A47ECC265CA}"/>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8EC0ACE9-2ABC-E857-93B1-85E9FE7AB56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8" name="Picture 7">
            <a:extLst>
              <a:ext uri="{FF2B5EF4-FFF2-40B4-BE49-F238E27FC236}">
                <a16:creationId xmlns:a16="http://schemas.microsoft.com/office/drawing/2014/main" id="{CFD73375-E3F4-502B-45F0-E3DE862D57E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1006870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Rectangle 8">
            <a:extLst>
              <a:ext uri="{FF2B5EF4-FFF2-40B4-BE49-F238E27FC236}">
                <a16:creationId xmlns:a16="http://schemas.microsoft.com/office/drawing/2014/main" id="{665D57D5-035E-DE4F-BBEE-0598D8C9C6E1}"/>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TextBox 7">
            <a:extLst>
              <a:ext uri="{FF2B5EF4-FFF2-40B4-BE49-F238E27FC236}">
                <a16:creationId xmlns:a16="http://schemas.microsoft.com/office/drawing/2014/main" id="{9696ADA4-4BF6-2F43-83A5-5AFCD60E89E8}"/>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5" name="Straight Connector 4">
            <a:extLst>
              <a:ext uri="{FF2B5EF4-FFF2-40B4-BE49-F238E27FC236}">
                <a16:creationId xmlns:a16="http://schemas.microsoft.com/office/drawing/2014/main" id="{A1E8C705-498B-1A9C-769A-2401C1F2BBCF}"/>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3B34125F-3198-52ED-C4F2-EB6502A706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4" name="Picture 3">
            <a:extLst>
              <a:ext uri="{FF2B5EF4-FFF2-40B4-BE49-F238E27FC236}">
                <a16:creationId xmlns:a16="http://schemas.microsoft.com/office/drawing/2014/main" id="{3C3AD70B-67EB-3678-A9B6-A2A1DD26DC2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403874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FBB9EAC-B8D9-5244-A45B-8C718DC9523D}"/>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TextBox 7">
            <a:extLst>
              <a:ext uri="{FF2B5EF4-FFF2-40B4-BE49-F238E27FC236}">
                <a16:creationId xmlns:a16="http://schemas.microsoft.com/office/drawing/2014/main" id="{D3AEC386-D216-D746-980C-5A3AFBFC3D72}"/>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4" name="Straight Connector 3">
            <a:extLst>
              <a:ext uri="{FF2B5EF4-FFF2-40B4-BE49-F238E27FC236}">
                <a16:creationId xmlns:a16="http://schemas.microsoft.com/office/drawing/2014/main" id="{1ED49A08-807C-F15C-E1BD-149BA98F5930}"/>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7D36E4F-8A7F-93EF-E681-79A9C81759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3" name="Picture 2">
            <a:extLst>
              <a:ext uri="{FF2B5EF4-FFF2-40B4-BE49-F238E27FC236}">
                <a16:creationId xmlns:a16="http://schemas.microsoft.com/office/drawing/2014/main" id="{78E7EE4D-EF9F-91D8-59F9-77CA1839D7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3634360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Rectangle 10">
            <a:extLst>
              <a:ext uri="{FF2B5EF4-FFF2-40B4-BE49-F238E27FC236}">
                <a16:creationId xmlns:a16="http://schemas.microsoft.com/office/drawing/2014/main" id="{2C079D66-4E1C-4F45-9CDF-4F907D49DDE3}"/>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TextBox 7">
            <a:extLst>
              <a:ext uri="{FF2B5EF4-FFF2-40B4-BE49-F238E27FC236}">
                <a16:creationId xmlns:a16="http://schemas.microsoft.com/office/drawing/2014/main" id="{41AE8C35-45E2-F04A-BEBF-FB0B312295AB}"/>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7" name="Straight Connector 6">
            <a:extLst>
              <a:ext uri="{FF2B5EF4-FFF2-40B4-BE49-F238E27FC236}">
                <a16:creationId xmlns:a16="http://schemas.microsoft.com/office/drawing/2014/main" id="{762D58C8-0E19-436A-BAE6-C0907FEBEA10}"/>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5B74F0E-D57B-B58F-3248-54B8F8C5AB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6" name="Picture 5">
            <a:extLst>
              <a:ext uri="{FF2B5EF4-FFF2-40B4-BE49-F238E27FC236}">
                <a16:creationId xmlns:a16="http://schemas.microsoft.com/office/drawing/2014/main" id="{356D7A2D-39CA-6BD8-899C-9E0CF1899E9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3676462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Rectangle 10">
            <a:extLst>
              <a:ext uri="{FF2B5EF4-FFF2-40B4-BE49-F238E27FC236}">
                <a16:creationId xmlns:a16="http://schemas.microsoft.com/office/drawing/2014/main" id="{38E230B1-CBDE-4D4F-BC4A-20CCE17EDB11}"/>
              </a:ext>
            </a:extLst>
          </p:cNvPr>
          <p:cNvSpPr/>
          <p:nvPr userDrawn="1"/>
        </p:nvSpPr>
        <p:spPr>
          <a:xfrm>
            <a:off x="0" y="6215063"/>
            <a:ext cx="12192000" cy="684212"/>
          </a:xfrm>
          <a:prstGeom prst="rect">
            <a:avLst/>
          </a:prstGeom>
          <a:solidFill>
            <a:srgbClr val="A51C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TextBox 7">
            <a:extLst>
              <a:ext uri="{FF2B5EF4-FFF2-40B4-BE49-F238E27FC236}">
                <a16:creationId xmlns:a16="http://schemas.microsoft.com/office/drawing/2014/main" id="{CD011441-7B71-3243-8A5D-6FDE856D9DCC}"/>
              </a:ext>
            </a:extLst>
          </p:cNvPr>
          <p:cNvSpPr txBox="1">
            <a:spLocks noChangeArrowheads="1"/>
          </p:cNvSpPr>
          <p:nvPr userDrawn="1"/>
        </p:nvSpPr>
        <p:spPr bwMode="auto">
          <a:xfrm>
            <a:off x="7667625" y="6356350"/>
            <a:ext cx="3686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1600">
                <a:solidFill>
                  <a:schemeClr val="bg1"/>
                </a:solidFill>
              </a:rPr>
              <a:t>@HarvardSDP | #SDPconvening</a:t>
            </a:r>
          </a:p>
        </p:txBody>
      </p:sp>
      <p:cxnSp>
        <p:nvCxnSpPr>
          <p:cNvPr id="7" name="Straight Connector 6">
            <a:extLst>
              <a:ext uri="{FF2B5EF4-FFF2-40B4-BE49-F238E27FC236}">
                <a16:creationId xmlns:a16="http://schemas.microsoft.com/office/drawing/2014/main" id="{101356B2-F5D3-2D56-3B2C-6933FFB789D8}"/>
              </a:ext>
            </a:extLst>
          </p:cNvPr>
          <p:cNvCxnSpPr>
            <a:cxnSpLocks/>
          </p:cNvCxnSpPr>
          <p:nvPr userDrawn="1"/>
        </p:nvCxnSpPr>
        <p:spPr>
          <a:xfrm>
            <a:off x="1671420" y="6303846"/>
            <a:ext cx="0" cy="50167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3B494748-EDFC-E069-D5E6-5113CF89BE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76668" y="6225311"/>
            <a:ext cx="1535978" cy="663716"/>
          </a:xfrm>
          <a:prstGeom prst="rect">
            <a:avLst/>
          </a:prstGeom>
        </p:spPr>
      </p:pic>
      <p:pic>
        <p:nvPicPr>
          <p:cNvPr id="6" name="Picture 5">
            <a:extLst>
              <a:ext uri="{FF2B5EF4-FFF2-40B4-BE49-F238E27FC236}">
                <a16:creationId xmlns:a16="http://schemas.microsoft.com/office/drawing/2014/main" id="{38FAFAB0-3875-A2B3-EB70-5CAFE79FC5E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4134" y="6274582"/>
            <a:ext cx="1081856" cy="501674"/>
          </a:xfrm>
          <a:prstGeom prst="rect">
            <a:avLst/>
          </a:prstGeom>
        </p:spPr>
      </p:pic>
    </p:spTree>
    <p:extLst>
      <p:ext uri="{BB962C8B-B14F-4D97-AF65-F5344CB8AC3E}">
        <p14:creationId xmlns:p14="http://schemas.microsoft.com/office/powerpoint/2010/main" val="155225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E1DEA00-EB3A-0A41-BDBF-505B52DA73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A56F77F-CE37-4C42-BEEA-E7D8B9D83D4C}"/>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0DD3047-3757-1540-934B-288D033FE7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BF063FAD-9DC1-6F4A-B1BA-5B03053610EE}" type="datetimeFigureOut">
              <a:rPr lang="en-US"/>
              <a:pPr>
                <a:defRPr/>
              </a:pPr>
              <a:t>5/11/2026</a:t>
            </a:fld>
            <a:endParaRPr lang="en-US"/>
          </a:p>
        </p:txBody>
      </p:sp>
      <p:sp>
        <p:nvSpPr>
          <p:cNvPr id="5" name="Footer Placeholder 4">
            <a:extLst>
              <a:ext uri="{FF2B5EF4-FFF2-40B4-BE49-F238E27FC236}">
                <a16:creationId xmlns:a16="http://schemas.microsoft.com/office/drawing/2014/main" id="{ABCA44EA-0B92-5B49-94AB-B8E2B230AF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41CDA4CF-9E7B-5F43-9098-B5235D1ACF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1546F73B-936B-824F-9FE4-F00C1AFAEB8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30" r:id="rId10"/>
  </p:sldLayoutIdLst>
  <p:txStyles>
    <p:titleStyle>
      <a:lvl1pPr algn="l" rtl="0" fontAlgn="base">
        <a:lnSpc>
          <a:spcPct val="90000"/>
        </a:lnSpc>
        <a:spcBef>
          <a:spcPct val="0"/>
        </a:spcBef>
        <a:spcAft>
          <a:spcPct val="0"/>
        </a:spcAft>
        <a:defRPr sz="4400" b="1" kern="1200">
          <a:solidFill>
            <a:srgbClr val="A51C30"/>
          </a:solidFill>
          <a:latin typeface="+mn-lt"/>
          <a:ea typeface="+mj-ea"/>
          <a:cs typeface="+mj-cs"/>
        </a:defRPr>
      </a:lvl1pPr>
      <a:lvl2pPr algn="l" rtl="0" fontAlgn="base">
        <a:lnSpc>
          <a:spcPct val="90000"/>
        </a:lnSpc>
        <a:spcBef>
          <a:spcPct val="0"/>
        </a:spcBef>
        <a:spcAft>
          <a:spcPct val="0"/>
        </a:spcAft>
        <a:defRPr sz="4400" b="1">
          <a:solidFill>
            <a:srgbClr val="A51C30"/>
          </a:solidFill>
          <a:latin typeface="Calibri" panose="020F0502020204030204" pitchFamily="34" charset="0"/>
        </a:defRPr>
      </a:lvl2pPr>
      <a:lvl3pPr algn="l" rtl="0" fontAlgn="base">
        <a:lnSpc>
          <a:spcPct val="90000"/>
        </a:lnSpc>
        <a:spcBef>
          <a:spcPct val="0"/>
        </a:spcBef>
        <a:spcAft>
          <a:spcPct val="0"/>
        </a:spcAft>
        <a:defRPr sz="4400" b="1">
          <a:solidFill>
            <a:srgbClr val="A51C30"/>
          </a:solidFill>
          <a:latin typeface="Calibri" panose="020F0502020204030204" pitchFamily="34" charset="0"/>
        </a:defRPr>
      </a:lvl3pPr>
      <a:lvl4pPr algn="l" rtl="0" fontAlgn="base">
        <a:lnSpc>
          <a:spcPct val="90000"/>
        </a:lnSpc>
        <a:spcBef>
          <a:spcPct val="0"/>
        </a:spcBef>
        <a:spcAft>
          <a:spcPct val="0"/>
        </a:spcAft>
        <a:defRPr sz="4400" b="1">
          <a:solidFill>
            <a:srgbClr val="A51C30"/>
          </a:solidFill>
          <a:latin typeface="Calibri" panose="020F0502020204030204" pitchFamily="34" charset="0"/>
        </a:defRPr>
      </a:lvl4pPr>
      <a:lvl5pPr algn="l" rtl="0" fontAlgn="base">
        <a:lnSpc>
          <a:spcPct val="90000"/>
        </a:lnSpc>
        <a:spcBef>
          <a:spcPct val="0"/>
        </a:spcBef>
        <a:spcAft>
          <a:spcPct val="0"/>
        </a:spcAft>
        <a:defRPr sz="4400" b="1">
          <a:solidFill>
            <a:srgbClr val="A51C30"/>
          </a:solidFill>
          <a:latin typeface="Calibri" panose="020F0502020204030204" pitchFamily="34" charset="0"/>
        </a:defRPr>
      </a:lvl5pPr>
      <a:lvl6pPr marL="457200" algn="l" rtl="0" fontAlgn="base">
        <a:lnSpc>
          <a:spcPct val="90000"/>
        </a:lnSpc>
        <a:spcBef>
          <a:spcPct val="0"/>
        </a:spcBef>
        <a:spcAft>
          <a:spcPct val="0"/>
        </a:spcAft>
        <a:defRPr sz="4400" b="1">
          <a:solidFill>
            <a:srgbClr val="A51C30"/>
          </a:solidFill>
          <a:latin typeface="Calibri" panose="020F0502020204030204" pitchFamily="34" charset="0"/>
        </a:defRPr>
      </a:lvl6pPr>
      <a:lvl7pPr marL="914400" algn="l" rtl="0" fontAlgn="base">
        <a:lnSpc>
          <a:spcPct val="90000"/>
        </a:lnSpc>
        <a:spcBef>
          <a:spcPct val="0"/>
        </a:spcBef>
        <a:spcAft>
          <a:spcPct val="0"/>
        </a:spcAft>
        <a:defRPr sz="4400" b="1">
          <a:solidFill>
            <a:srgbClr val="A51C30"/>
          </a:solidFill>
          <a:latin typeface="Calibri" panose="020F0502020204030204" pitchFamily="34" charset="0"/>
        </a:defRPr>
      </a:lvl7pPr>
      <a:lvl8pPr marL="1371600" algn="l" rtl="0" fontAlgn="base">
        <a:lnSpc>
          <a:spcPct val="90000"/>
        </a:lnSpc>
        <a:spcBef>
          <a:spcPct val="0"/>
        </a:spcBef>
        <a:spcAft>
          <a:spcPct val="0"/>
        </a:spcAft>
        <a:defRPr sz="4400" b="1">
          <a:solidFill>
            <a:srgbClr val="A51C30"/>
          </a:solidFill>
          <a:latin typeface="Calibri" panose="020F0502020204030204" pitchFamily="34" charset="0"/>
        </a:defRPr>
      </a:lvl8pPr>
      <a:lvl9pPr marL="1828800" algn="l" rtl="0" fontAlgn="base">
        <a:lnSpc>
          <a:spcPct val="90000"/>
        </a:lnSpc>
        <a:spcBef>
          <a:spcPct val="0"/>
        </a:spcBef>
        <a:spcAft>
          <a:spcPct val="0"/>
        </a:spcAft>
        <a:defRPr sz="4400" b="1">
          <a:solidFill>
            <a:srgbClr val="A51C30"/>
          </a:solidFill>
          <a:latin typeface="Calibri" panose="020F05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hyperlink" Target="https://usahello.org/health/mental-health/"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1EE102D-45B1-992C-3F98-53B56D50D2EE}"/>
              </a:ext>
            </a:extLst>
          </p:cNvPr>
          <p:cNvSpPr>
            <a:spLocks noGrp="1"/>
          </p:cNvSpPr>
          <p:nvPr>
            <p:ph type="ctrTitle"/>
          </p:nvPr>
        </p:nvSpPr>
        <p:spPr>
          <a:xfrm>
            <a:off x="1688892" y="4393899"/>
            <a:ext cx="9144000" cy="954510"/>
          </a:xfrm>
        </p:spPr>
        <p:txBody>
          <a:bodyPr>
            <a:normAutofit fontScale="90000"/>
          </a:bodyPr>
          <a:lstStyle/>
          <a:p>
            <a:r>
              <a:rPr lang="en-US" dirty="0"/>
              <a:t>Closing the Confidence Gap: Aligning Behavioral Health Metrics with P20W Milestones</a:t>
            </a:r>
          </a:p>
        </p:txBody>
      </p:sp>
      <p:sp>
        <p:nvSpPr>
          <p:cNvPr id="7" name="Subtitle 6">
            <a:extLst>
              <a:ext uri="{FF2B5EF4-FFF2-40B4-BE49-F238E27FC236}">
                <a16:creationId xmlns:a16="http://schemas.microsoft.com/office/drawing/2014/main" id="{91CAD34E-AC59-0D96-27AB-DA0E5ED7171E}"/>
              </a:ext>
            </a:extLst>
          </p:cNvPr>
          <p:cNvSpPr>
            <a:spLocks noGrp="1"/>
          </p:cNvSpPr>
          <p:nvPr>
            <p:ph type="subTitle" idx="1"/>
          </p:nvPr>
        </p:nvSpPr>
        <p:spPr>
          <a:xfrm>
            <a:off x="1688892" y="5605669"/>
            <a:ext cx="9144000" cy="353356"/>
          </a:xfrm>
        </p:spPr>
        <p:txBody>
          <a:bodyPr/>
          <a:lstStyle/>
          <a:p>
            <a:r>
              <a:rPr lang="en-US" dirty="0"/>
              <a:t>Dr. Curt Merlau   |   2:45 – 4:00 PM EST</a:t>
            </a:r>
          </a:p>
        </p:txBody>
      </p:sp>
    </p:spTree>
    <p:extLst>
      <p:ext uri="{BB962C8B-B14F-4D97-AF65-F5344CB8AC3E}">
        <p14:creationId xmlns:p14="http://schemas.microsoft.com/office/powerpoint/2010/main" val="4010623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0162C-3300-ACEC-0B4F-5E47D78A6E73}"/>
              </a:ext>
            </a:extLst>
          </p:cNvPr>
          <p:cNvSpPr>
            <a:spLocks noGrp="1"/>
          </p:cNvSpPr>
          <p:nvPr>
            <p:ph type="title"/>
          </p:nvPr>
        </p:nvSpPr>
        <p:spPr>
          <a:xfrm>
            <a:off x="838200" y="365125"/>
            <a:ext cx="11022874" cy="1325563"/>
          </a:xfrm>
        </p:spPr>
        <p:txBody>
          <a:bodyPr/>
          <a:lstStyle/>
          <a:p>
            <a:r>
              <a:rPr lang="en-US" dirty="0"/>
              <a:t>LEAs/SEAs have been adopting common ‘cradle-to-career’ milestones to create a Portrait of a Graduate as a student transitions</a:t>
            </a:r>
          </a:p>
        </p:txBody>
      </p:sp>
      <p:sp>
        <p:nvSpPr>
          <p:cNvPr id="3" name="TextBox 2">
            <a:extLst>
              <a:ext uri="{FF2B5EF4-FFF2-40B4-BE49-F238E27FC236}">
                <a16:creationId xmlns:a16="http://schemas.microsoft.com/office/drawing/2014/main" id="{4FF4D80B-8863-54CF-3042-E9880BCA4CC2}"/>
              </a:ext>
            </a:extLst>
          </p:cNvPr>
          <p:cNvSpPr txBox="1"/>
          <p:nvPr/>
        </p:nvSpPr>
        <p:spPr>
          <a:xfrm>
            <a:off x="838200" y="2327219"/>
            <a:ext cx="5129349" cy="3416320"/>
          </a:xfrm>
          <a:prstGeom prst="rect">
            <a:avLst/>
          </a:prstGeom>
          <a:noFill/>
        </p:spPr>
        <p:txBody>
          <a:bodyPr wrap="square" rtlCol="0">
            <a:spAutoFit/>
          </a:bodyPr>
          <a:lstStyle/>
          <a:p>
            <a:r>
              <a:rPr lang="en-US" sz="2400" b="1" dirty="0"/>
              <a:t>Milestones:</a:t>
            </a:r>
          </a:p>
          <a:p>
            <a:endParaRPr lang="en-US" sz="2400" b="1" dirty="0"/>
          </a:p>
          <a:p>
            <a:pPr marL="342900" indent="-342900">
              <a:buFont typeface="+mj-lt"/>
              <a:buAutoNum type="arabicPeriod"/>
            </a:pPr>
            <a:r>
              <a:rPr lang="en-US" sz="2400" dirty="0"/>
              <a:t>Kindergarten readiness</a:t>
            </a:r>
          </a:p>
          <a:p>
            <a:pPr marL="342900" indent="-342900">
              <a:buFont typeface="+mj-lt"/>
              <a:buAutoNum type="arabicPeriod"/>
            </a:pPr>
            <a:r>
              <a:rPr lang="en-US" sz="2400" dirty="0"/>
              <a:t>Early grade reading</a:t>
            </a:r>
          </a:p>
          <a:p>
            <a:pPr marL="342900" indent="-342900">
              <a:buFont typeface="+mj-lt"/>
              <a:buAutoNum type="arabicPeriod"/>
            </a:pPr>
            <a:r>
              <a:rPr lang="en-US" sz="2400" dirty="0"/>
              <a:t>Middle grade math</a:t>
            </a:r>
          </a:p>
          <a:p>
            <a:pPr marL="342900" indent="-342900">
              <a:buFont typeface="+mj-lt"/>
              <a:buAutoNum type="arabicPeriod"/>
            </a:pPr>
            <a:r>
              <a:rPr lang="en-US" sz="2400" dirty="0"/>
              <a:t>High school graduation</a:t>
            </a:r>
          </a:p>
          <a:p>
            <a:pPr marL="342900" indent="-342900">
              <a:buFont typeface="+mj-lt"/>
              <a:buAutoNum type="arabicPeriod"/>
            </a:pPr>
            <a:r>
              <a:rPr lang="en-US" sz="2400" dirty="0"/>
              <a:t>Postsecondary enrollment</a:t>
            </a:r>
          </a:p>
          <a:p>
            <a:pPr marL="342900" indent="-342900">
              <a:buFont typeface="+mj-lt"/>
              <a:buAutoNum type="arabicPeriod"/>
            </a:pPr>
            <a:r>
              <a:rPr lang="en-US" sz="2400" dirty="0"/>
              <a:t>Postsecondary completion</a:t>
            </a:r>
          </a:p>
          <a:p>
            <a:pPr marL="342900" indent="-342900">
              <a:buFont typeface="+mj-lt"/>
              <a:buAutoNum type="arabicPeriod"/>
            </a:pPr>
            <a:r>
              <a:rPr lang="en-US" sz="2400" dirty="0"/>
              <a:t>Employment</a:t>
            </a:r>
          </a:p>
        </p:txBody>
      </p:sp>
      <p:sp>
        <p:nvSpPr>
          <p:cNvPr id="5" name="TextBox 4">
            <a:extLst>
              <a:ext uri="{FF2B5EF4-FFF2-40B4-BE49-F238E27FC236}">
                <a16:creationId xmlns:a16="http://schemas.microsoft.com/office/drawing/2014/main" id="{2774BC50-6F34-B73E-6EFF-B8F22F6C9EC2}"/>
              </a:ext>
            </a:extLst>
          </p:cNvPr>
          <p:cNvSpPr txBox="1"/>
          <p:nvPr/>
        </p:nvSpPr>
        <p:spPr>
          <a:xfrm>
            <a:off x="5501704" y="2398240"/>
            <a:ext cx="6279471" cy="2677656"/>
          </a:xfrm>
          <a:prstGeom prst="rect">
            <a:avLst/>
          </a:prstGeom>
          <a:noFill/>
        </p:spPr>
        <p:txBody>
          <a:bodyPr wrap="square" rtlCol="0">
            <a:spAutoFit/>
          </a:bodyPr>
          <a:lstStyle/>
          <a:p>
            <a:r>
              <a:rPr lang="en-US" sz="2400" b="1" dirty="0"/>
              <a:t>Transitions:</a:t>
            </a:r>
          </a:p>
          <a:p>
            <a:endParaRPr lang="en-US" sz="2400" b="1" dirty="0"/>
          </a:p>
          <a:p>
            <a:r>
              <a:rPr lang="en-US" sz="2400" dirty="0"/>
              <a:t>Early Education &gt; Elementary School</a:t>
            </a:r>
          </a:p>
          <a:p>
            <a:r>
              <a:rPr lang="en-US" sz="2400" dirty="0"/>
              <a:t>Elementary School &gt; to Middle School</a:t>
            </a:r>
          </a:p>
          <a:p>
            <a:r>
              <a:rPr lang="en-US" sz="2400" dirty="0"/>
              <a:t>Middle School &gt; High School</a:t>
            </a:r>
          </a:p>
          <a:p>
            <a:r>
              <a:rPr lang="en-US" sz="2400" dirty="0"/>
              <a:t>High School &gt; Post-Secondary and/or Workforce</a:t>
            </a:r>
          </a:p>
          <a:p>
            <a:r>
              <a:rPr lang="en-US" sz="2400" dirty="0"/>
              <a:t>Post-Secondary &gt; Workforce </a:t>
            </a:r>
          </a:p>
        </p:txBody>
      </p:sp>
    </p:spTree>
    <p:extLst>
      <p:ext uri="{BB962C8B-B14F-4D97-AF65-F5344CB8AC3E}">
        <p14:creationId xmlns:p14="http://schemas.microsoft.com/office/powerpoint/2010/main" val="2616657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42172-AB9B-1819-63C3-BD6A71859E57}"/>
            </a:ext>
          </a:extLst>
        </p:cNvPr>
        <p:cNvGrpSpPr/>
        <p:nvPr/>
      </p:nvGrpSpPr>
      <p:grpSpPr>
        <a:xfrm>
          <a:off x="0" y="0"/>
          <a:ext cx="0" cy="0"/>
          <a:chOff x="0" y="0"/>
          <a:chExt cx="0" cy="0"/>
        </a:xfrm>
      </p:grpSpPr>
      <p:sp>
        <p:nvSpPr>
          <p:cNvPr id="35841" name="Title 1">
            <a:extLst>
              <a:ext uri="{FF2B5EF4-FFF2-40B4-BE49-F238E27FC236}">
                <a16:creationId xmlns:a16="http://schemas.microsoft.com/office/drawing/2014/main" id="{06A3FAA2-4083-F31E-3D3B-2825E99997AB}"/>
              </a:ext>
            </a:extLst>
          </p:cNvPr>
          <p:cNvSpPr>
            <a:spLocks noGrp="1" noChangeArrowheads="1"/>
          </p:cNvSpPr>
          <p:nvPr>
            <p:ph type="title"/>
          </p:nvPr>
        </p:nvSpPr>
        <p:spPr/>
        <p:txBody>
          <a:bodyPr/>
          <a:lstStyle/>
          <a:p>
            <a:pPr eaLnBrk="1" hangingPunct="1"/>
            <a:r>
              <a:rPr lang="en-US" altLang="en-US" dirty="0"/>
              <a:t>Discussion </a:t>
            </a:r>
          </a:p>
        </p:txBody>
      </p:sp>
      <p:sp>
        <p:nvSpPr>
          <p:cNvPr id="35842" name="TextBox 3">
            <a:extLst>
              <a:ext uri="{FF2B5EF4-FFF2-40B4-BE49-F238E27FC236}">
                <a16:creationId xmlns:a16="http://schemas.microsoft.com/office/drawing/2014/main" id="{5798DEF1-0967-EDEB-E4FC-B8414DB2CAAD}"/>
              </a:ext>
            </a:extLst>
          </p:cNvPr>
          <p:cNvSpPr txBox="1">
            <a:spLocks noChangeArrowheads="1"/>
          </p:cNvSpPr>
          <p:nvPr/>
        </p:nvSpPr>
        <p:spPr bwMode="auto">
          <a:xfrm>
            <a:off x="4404302" y="2151727"/>
            <a:ext cx="7204075"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eaLnBrk="1" hangingPunct="1">
              <a:lnSpc>
                <a:spcPct val="100000"/>
              </a:lnSpc>
              <a:spcBef>
                <a:spcPct val="0"/>
              </a:spcBef>
              <a:buNone/>
            </a:pPr>
            <a:r>
              <a:rPr lang="en-US" sz="3600" dirty="0"/>
              <a:t>If we view “Behavioral Health" data as "Barriers to Learning" data, how does that change who is responsible for it</a:t>
            </a:r>
            <a:r>
              <a:rPr lang="en-US" altLang="en-US" sz="3600" dirty="0"/>
              <a:t>?</a:t>
            </a:r>
          </a:p>
        </p:txBody>
      </p:sp>
      <p:sp>
        <p:nvSpPr>
          <p:cNvPr id="35843" name="Shape 486">
            <a:extLst>
              <a:ext uri="{FF2B5EF4-FFF2-40B4-BE49-F238E27FC236}">
                <a16:creationId xmlns:a16="http://schemas.microsoft.com/office/drawing/2014/main" id="{98FD099A-35EE-7561-A33C-86C16B3E6682}"/>
              </a:ext>
            </a:extLst>
          </p:cNvPr>
          <p:cNvSpPr>
            <a:spLocks noChangeArrowheads="1"/>
          </p:cNvSpPr>
          <p:nvPr/>
        </p:nvSpPr>
        <p:spPr bwMode="auto">
          <a:xfrm>
            <a:off x="1599185" y="2216950"/>
            <a:ext cx="2205038" cy="2205037"/>
          </a:xfrm>
          <a:prstGeom prst="ellipse">
            <a:avLst/>
          </a:prstGeom>
          <a:solidFill>
            <a:srgbClr val="CDA678"/>
          </a:solidFill>
          <a:ln>
            <a:noFill/>
          </a:ln>
        </p:spPr>
        <p:txBody>
          <a:bodyPr lIns="91425" tIns="45700" rIns="91425" bIns="457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25000"/>
              </a:lnSpc>
              <a:spcBef>
                <a:spcPct val="0"/>
              </a:spcBef>
              <a:buClr>
                <a:srgbClr val="000000"/>
              </a:buClr>
              <a:buFont typeface="Arial" panose="020B0604020202020204" pitchFamily="34" charset="0"/>
              <a:buNone/>
            </a:pPr>
            <a:endParaRPr lang="en-US" altLang="en-US" sz="8800">
              <a:solidFill>
                <a:srgbClr val="FFFFFF"/>
              </a:solidFill>
              <a:cs typeface="Calibri" panose="020F0502020204030204" pitchFamily="34" charset="0"/>
              <a:sym typeface="Calibri" panose="020F0502020204030204" pitchFamily="34" charset="0"/>
            </a:endParaRPr>
          </a:p>
        </p:txBody>
      </p:sp>
      <p:sp>
        <p:nvSpPr>
          <p:cNvPr id="35844" name="Rectangle 5">
            <a:extLst>
              <a:ext uri="{FF2B5EF4-FFF2-40B4-BE49-F238E27FC236}">
                <a16:creationId xmlns:a16="http://schemas.microsoft.com/office/drawing/2014/main" id="{A4BBF14B-CBED-AD8B-332F-C03FBF9A691A}"/>
              </a:ext>
            </a:extLst>
          </p:cNvPr>
          <p:cNvSpPr>
            <a:spLocks noChangeArrowheads="1"/>
          </p:cNvSpPr>
          <p:nvPr/>
        </p:nvSpPr>
        <p:spPr bwMode="auto">
          <a:xfrm>
            <a:off x="1928813" y="2417763"/>
            <a:ext cx="414337"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9600">
                <a:solidFill>
                  <a:srgbClr val="FFFFFF"/>
                </a:solidFill>
                <a:cs typeface="Calibri" panose="020F0502020204030204" pitchFamily="34" charset="0"/>
                <a:sym typeface="Webdings" pitchFamily="2" charset="2"/>
              </a:rPr>
              <a:t></a:t>
            </a:r>
            <a:endParaRPr lang="en-US" altLang="en-US" sz="9600"/>
          </a:p>
        </p:txBody>
      </p:sp>
    </p:spTree>
    <p:extLst>
      <p:ext uri="{BB962C8B-B14F-4D97-AF65-F5344CB8AC3E}">
        <p14:creationId xmlns:p14="http://schemas.microsoft.com/office/powerpoint/2010/main" val="2827219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20B8-5F6B-33EC-28A5-6C9507EE219A}"/>
              </a:ext>
            </a:extLst>
          </p:cNvPr>
          <p:cNvSpPr>
            <a:spLocks noGrp="1"/>
          </p:cNvSpPr>
          <p:nvPr>
            <p:ph type="title"/>
          </p:nvPr>
        </p:nvSpPr>
        <p:spPr/>
        <p:txBody>
          <a:bodyPr/>
          <a:lstStyle/>
          <a:p>
            <a:r>
              <a:rPr lang="en-US" dirty="0"/>
              <a:t>Student Well-Being</a:t>
            </a:r>
          </a:p>
        </p:txBody>
      </p:sp>
      <p:sp>
        <p:nvSpPr>
          <p:cNvPr id="3" name="Content Placeholder 2">
            <a:extLst>
              <a:ext uri="{FF2B5EF4-FFF2-40B4-BE49-F238E27FC236}">
                <a16:creationId xmlns:a16="http://schemas.microsoft.com/office/drawing/2014/main" id="{791B3B88-ACB8-B07A-AB3C-73A68AF00CD4}"/>
              </a:ext>
            </a:extLst>
          </p:cNvPr>
          <p:cNvSpPr>
            <a:spLocks noGrp="1"/>
          </p:cNvSpPr>
          <p:nvPr>
            <p:ph idx="1"/>
          </p:nvPr>
        </p:nvSpPr>
        <p:spPr/>
        <p:txBody>
          <a:bodyPr/>
          <a:lstStyle/>
          <a:p>
            <a:r>
              <a:rPr lang="en-US" dirty="0"/>
              <a:t>Write down what data sources you use, or might use, within your context</a:t>
            </a:r>
          </a:p>
          <a:p>
            <a:r>
              <a:rPr lang="en-US" dirty="0"/>
              <a:t>Think about other types of data that might be relevant to this domain</a:t>
            </a:r>
          </a:p>
          <a:p>
            <a:r>
              <a:rPr lang="en-US" dirty="0"/>
              <a:t>Can this data be viewed in ‘real-time’ or ‘near real-time’? </a:t>
            </a:r>
          </a:p>
        </p:txBody>
      </p:sp>
      <p:sp>
        <p:nvSpPr>
          <p:cNvPr id="4" name="Text Placeholder 3">
            <a:extLst>
              <a:ext uri="{FF2B5EF4-FFF2-40B4-BE49-F238E27FC236}">
                <a16:creationId xmlns:a16="http://schemas.microsoft.com/office/drawing/2014/main" id="{7BB5C885-9395-5A3B-479E-FBB0B22071D7}"/>
              </a:ext>
            </a:extLst>
          </p:cNvPr>
          <p:cNvSpPr>
            <a:spLocks noGrp="1"/>
          </p:cNvSpPr>
          <p:nvPr>
            <p:ph type="body" sz="half" idx="2"/>
          </p:nvPr>
        </p:nvSpPr>
        <p:spPr/>
        <p:txBody>
          <a:bodyPr/>
          <a:lstStyle/>
          <a:p>
            <a:r>
              <a:rPr lang="en-US" dirty="0"/>
              <a:t>This is often the "missing piece" in traditional models. The goal is to move from reactive crisis management to proactive screening.</a:t>
            </a:r>
          </a:p>
          <a:p>
            <a:pPr marL="285750" indent="-285750">
              <a:buFont typeface="Arial" panose="020B0604020202020204" pitchFamily="34" charset="0"/>
              <a:buChar char="•"/>
            </a:pPr>
            <a:r>
              <a:rPr lang="en-US" b="1" dirty="0"/>
              <a:t>Universal Mental Health Screeners: </a:t>
            </a:r>
            <a:r>
              <a:rPr lang="en-US" dirty="0"/>
              <a:t>Standardized tools to measure anxiety, depression, and stress. (95% of counselors report anxiety as the top barrier).</a:t>
            </a:r>
          </a:p>
          <a:p>
            <a:pPr marL="285750" indent="-285750">
              <a:buFont typeface="Arial" panose="020B0604020202020204" pitchFamily="34" charset="0"/>
              <a:buChar char="•"/>
            </a:pPr>
            <a:r>
              <a:rPr lang="en-US" b="1" dirty="0"/>
              <a:t>Suicide Risk Indicators: </a:t>
            </a:r>
            <a:r>
              <a:rPr lang="en-US" dirty="0"/>
              <a:t>Data on ideation or self-harm incidents, particularly as students move from middle to high school.</a:t>
            </a:r>
          </a:p>
          <a:p>
            <a:pPr marL="285750" indent="-285750">
              <a:buFont typeface="Arial" panose="020B0604020202020204" pitchFamily="34" charset="0"/>
              <a:buChar char="•"/>
            </a:pPr>
            <a:r>
              <a:rPr lang="en-US" b="1" dirty="0"/>
              <a:t>Sense of Belonging: </a:t>
            </a:r>
            <a:r>
              <a:rPr lang="en-US" dirty="0"/>
              <a:t>Survey data on how connected students feel to their school community, which is a high-level predictor of mental health stability.</a:t>
            </a:r>
          </a:p>
        </p:txBody>
      </p:sp>
    </p:spTree>
    <p:extLst>
      <p:ext uri="{BB962C8B-B14F-4D97-AF65-F5344CB8AC3E}">
        <p14:creationId xmlns:p14="http://schemas.microsoft.com/office/powerpoint/2010/main" val="3962827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85BC5-4403-232A-C4F1-A634A44D62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5E5B12-0B2C-B980-D1E1-97FF33F60C40}"/>
              </a:ext>
            </a:extLst>
          </p:cNvPr>
          <p:cNvSpPr>
            <a:spLocks noGrp="1"/>
          </p:cNvSpPr>
          <p:nvPr>
            <p:ph type="title"/>
          </p:nvPr>
        </p:nvSpPr>
        <p:spPr/>
        <p:txBody>
          <a:bodyPr/>
          <a:lstStyle/>
          <a:p>
            <a:r>
              <a:rPr lang="en-US" dirty="0"/>
              <a:t>Behavior &amp; Attendance </a:t>
            </a:r>
          </a:p>
        </p:txBody>
      </p:sp>
      <p:sp>
        <p:nvSpPr>
          <p:cNvPr id="4" name="Text Placeholder 3">
            <a:extLst>
              <a:ext uri="{FF2B5EF4-FFF2-40B4-BE49-F238E27FC236}">
                <a16:creationId xmlns:a16="http://schemas.microsoft.com/office/drawing/2014/main" id="{6E31378C-8EAB-4051-FC6B-2CB3F8F61588}"/>
              </a:ext>
            </a:extLst>
          </p:cNvPr>
          <p:cNvSpPr>
            <a:spLocks noGrp="1"/>
          </p:cNvSpPr>
          <p:nvPr>
            <p:ph type="body" sz="half" idx="2"/>
          </p:nvPr>
        </p:nvSpPr>
        <p:spPr/>
        <p:txBody>
          <a:bodyPr/>
          <a:lstStyle/>
          <a:p>
            <a:r>
              <a:rPr lang="en-US" dirty="0"/>
              <a:t>These are "leading indicators" that often signal underlying mental health or environmental issues.</a:t>
            </a:r>
          </a:p>
          <a:p>
            <a:pPr marL="285750" indent="-285750">
              <a:buFont typeface="Arial" panose="020B0604020202020204" pitchFamily="34" charset="0"/>
              <a:buChar char="•"/>
            </a:pPr>
            <a:r>
              <a:rPr lang="en-US" b="1" dirty="0"/>
              <a:t>Chronic Absenteeism Rate:</a:t>
            </a:r>
            <a:r>
              <a:rPr lang="en-US" dirty="0"/>
              <a:t> Identifying students missing </a:t>
            </a:r>
            <a:r>
              <a:rPr lang="en-US" b="1" dirty="0"/>
              <a:t>10% or more</a:t>
            </a:r>
            <a:r>
              <a:rPr lang="en-US" dirty="0"/>
              <a:t> of school days.</a:t>
            </a:r>
          </a:p>
          <a:p>
            <a:pPr marL="285750" indent="-285750">
              <a:buFont typeface="Arial" panose="020B0604020202020204" pitchFamily="34" charset="0"/>
              <a:buChar char="•"/>
            </a:pPr>
            <a:r>
              <a:rPr lang="en-US" b="1" dirty="0"/>
              <a:t>Disciplinary Referrals:</a:t>
            </a:r>
            <a:r>
              <a:rPr lang="en-US" dirty="0"/>
              <a:t> Categorized by type (e.g., aggression vs. withdrawal) to determine if a student needs behavioral coaching or clinical support.</a:t>
            </a:r>
          </a:p>
          <a:p>
            <a:pPr marL="285750" indent="-285750">
              <a:buFont typeface="Arial" panose="020B0604020202020204" pitchFamily="34" charset="0"/>
              <a:buChar char="•"/>
            </a:pPr>
            <a:r>
              <a:rPr lang="en-US" b="1" dirty="0"/>
              <a:t>Positive Behavior Points:</a:t>
            </a:r>
            <a:r>
              <a:rPr lang="en-US" dirty="0"/>
              <a:t> Tracking "pro-social" behaviors as part of a Tier 1 (Universal) strategy.</a:t>
            </a:r>
          </a:p>
        </p:txBody>
      </p:sp>
      <p:sp>
        <p:nvSpPr>
          <p:cNvPr id="5" name="Content Placeholder 2">
            <a:extLst>
              <a:ext uri="{FF2B5EF4-FFF2-40B4-BE49-F238E27FC236}">
                <a16:creationId xmlns:a16="http://schemas.microsoft.com/office/drawing/2014/main" id="{1736FA18-9BB8-988A-09D2-FAA871534459}"/>
              </a:ext>
            </a:extLst>
          </p:cNvPr>
          <p:cNvSpPr>
            <a:spLocks noGrp="1"/>
          </p:cNvSpPr>
          <p:nvPr>
            <p:ph idx="1"/>
          </p:nvPr>
        </p:nvSpPr>
        <p:spPr>
          <a:xfrm>
            <a:off x="5183188" y="987425"/>
            <a:ext cx="6172200" cy="4873625"/>
          </a:xfrm>
        </p:spPr>
        <p:txBody>
          <a:bodyPr/>
          <a:lstStyle/>
          <a:p>
            <a:r>
              <a:rPr lang="en-US" dirty="0"/>
              <a:t>Write down which of these data sources you use, or might use, within your context</a:t>
            </a:r>
          </a:p>
          <a:p>
            <a:r>
              <a:rPr lang="en-US" dirty="0"/>
              <a:t>Think about other types of data that might be relevant to this domain</a:t>
            </a:r>
          </a:p>
          <a:p>
            <a:r>
              <a:rPr lang="en-US" dirty="0"/>
              <a:t>Can this data be viewed in ‘real-time’ or ‘near real-time’? </a:t>
            </a:r>
          </a:p>
        </p:txBody>
      </p:sp>
    </p:spTree>
    <p:extLst>
      <p:ext uri="{BB962C8B-B14F-4D97-AF65-F5344CB8AC3E}">
        <p14:creationId xmlns:p14="http://schemas.microsoft.com/office/powerpoint/2010/main" val="1534951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C7386-85A1-1008-588E-A5A2E1CC8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7DE89-FDD4-DAA2-18EC-E02ABA136CD8}"/>
              </a:ext>
            </a:extLst>
          </p:cNvPr>
          <p:cNvSpPr>
            <a:spLocks noGrp="1"/>
          </p:cNvSpPr>
          <p:nvPr>
            <p:ph type="title"/>
          </p:nvPr>
        </p:nvSpPr>
        <p:spPr/>
        <p:txBody>
          <a:bodyPr/>
          <a:lstStyle/>
          <a:p>
            <a:r>
              <a:rPr lang="en-US" dirty="0"/>
              <a:t>Academic</a:t>
            </a:r>
          </a:p>
        </p:txBody>
      </p:sp>
      <p:sp>
        <p:nvSpPr>
          <p:cNvPr id="4" name="Text Placeholder 3">
            <a:extLst>
              <a:ext uri="{FF2B5EF4-FFF2-40B4-BE49-F238E27FC236}">
                <a16:creationId xmlns:a16="http://schemas.microsoft.com/office/drawing/2014/main" id="{21674F6F-CCDD-FCC0-4239-7DD843B2356E}"/>
              </a:ext>
            </a:extLst>
          </p:cNvPr>
          <p:cNvSpPr>
            <a:spLocks noGrp="1"/>
          </p:cNvSpPr>
          <p:nvPr>
            <p:ph type="body" sz="half" idx="2"/>
          </p:nvPr>
        </p:nvSpPr>
        <p:spPr/>
        <p:txBody>
          <a:bodyPr/>
          <a:lstStyle/>
          <a:p>
            <a:r>
              <a:rPr lang="en-US" dirty="0"/>
              <a:t>The diagram links academics directly to well-being because mental health "barriers to learning" directly impact performance.</a:t>
            </a:r>
          </a:p>
          <a:p>
            <a:pPr marL="285750" indent="-285750">
              <a:buFont typeface="Arial" panose="020B0604020202020204" pitchFamily="34" charset="0"/>
              <a:buChar char="•"/>
            </a:pPr>
            <a:r>
              <a:rPr lang="en-US" b="1" dirty="0"/>
              <a:t>Formative Assessment Scores:</a:t>
            </a:r>
            <a:r>
              <a:rPr lang="en-US" dirty="0"/>
              <a:t> Real-time tracking of academic progress to identify when a student is falling behind due to non-academic stressors.</a:t>
            </a:r>
          </a:p>
          <a:p>
            <a:pPr marL="285750" indent="-285750">
              <a:buFont typeface="Arial" panose="020B0604020202020204" pitchFamily="34" charset="0"/>
              <a:buChar char="•"/>
            </a:pPr>
            <a:r>
              <a:rPr lang="en-US" b="1" dirty="0"/>
              <a:t>Credit Completion:</a:t>
            </a:r>
            <a:r>
              <a:rPr lang="en-US" dirty="0"/>
              <a:t> Specifically for high schoolers, tracking students who are "off-track" for graduation.</a:t>
            </a:r>
          </a:p>
          <a:p>
            <a:pPr marL="285750" indent="-285750">
              <a:buFont typeface="Arial" panose="020B0604020202020204" pitchFamily="34" charset="0"/>
              <a:buChar char="•"/>
            </a:pPr>
            <a:r>
              <a:rPr lang="en-US" b="1" dirty="0"/>
              <a:t>Growth Data:</a:t>
            </a:r>
            <a:r>
              <a:rPr lang="en-US" dirty="0"/>
              <a:t> Measuring individual progress rather than just static proficiency.</a:t>
            </a:r>
          </a:p>
        </p:txBody>
      </p:sp>
      <p:sp>
        <p:nvSpPr>
          <p:cNvPr id="5" name="Content Placeholder 2">
            <a:extLst>
              <a:ext uri="{FF2B5EF4-FFF2-40B4-BE49-F238E27FC236}">
                <a16:creationId xmlns:a16="http://schemas.microsoft.com/office/drawing/2014/main" id="{087A0AFD-D3A7-6933-8A14-051A6550D25F}"/>
              </a:ext>
            </a:extLst>
          </p:cNvPr>
          <p:cNvSpPr>
            <a:spLocks noGrp="1"/>
          </p:cNvSpPr>
          <p:nvPr>
            <p:ph idx="1"/>
          </p:nvPr>
        </p:nvSpPr>
        <p:spPr>
          <a:xfrm>
            <a:off x="5183188" y="987425"/>
            <a:ext cx="6172200" cy="4873625"/>
          </a:xfrm>
        </p:spPr>
        <p:txBody>
          <a:bodyPr/>
          <a:lstStyle/>
          <a:p>
            <a:r>
              <a:rPr lang="en-US" dirty="0"/>
              <a:t>Write down which of these data sources you use, or might use, within your context</a:t>
            </a:r>
          </a:p>
          <a:p>
            <a:r>
              <a:rPr lang="en-US" dirty="0"/>
              <a:t>Think about other types of data that might be relevant to this domain</a:t>
            </a:r>
          </a:p>
          <a:p>
            <a:r>
              <a:rPr lang="en-US" dirty="0"/>
              <a:t>Can this data be viewed in ‘real-time’ or ‘near real-time’? </a:t>
            </a:r>
          </a:p>
        </p:txBody>
      </p:sp>
    </p:spTree>
    <p:extLst>
      <p:ext uri="{BB962C8B-B14F-4D97-AF65-F5344CB8AC3E}">
        <p14:creationId xmlns:p14="http://schemas.microsoft.com/office/powerpoint/2010/main" val="832963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89FE0-4AA3-E48F-CE95-2153C624D6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3DE7B-1D09-02F3-AE7E-0CCE6EA8E868}"/>
              </a:ext>
            </a:extLst>
          </p:cNvPr>
          <p:cNvSpPr>
            <a:spLocks noGrp="1"/>
          </p:cNvSpPr>
          <p:nvPr>
            <p:ph type="title"/>
          </p:nvPr>
        </p:nvSpPr>
        <p:spPr/>
        <p:txBody>
          <a:bodyPr/>
          <a:lstStyle/>
          <a:p>
            <a:r>
              <a:rPr lang="en-US" dirty="0"/>
              <a:t>College &amp; Career</a:t>
            </a:r>
          </a:p>
        </p:txBody>
      </p:sp>
      <p:sp>
        <p:nvSpPr>
          <p:cNvPr id="4" name="Text Placeholder 3">
            <a:extLst>
              <a:ext uri="{FF2B5EF4-FFF2-40B4-BE49-F238E27FC236}">
                <a16:creationId xmlns:a16="http://schemas.microsoft.com/office/drawing/2014/main" id="{649E32DF-6FC6-0553-F900-251EFBBBF18F}"/>
              </a:ext>
            </a:extLst>
          </p:cNvPr>
          <p:cNvSpPr>
            <a:spLocks noGrp="1"/>
          </p:cNvSpPr>
          <p:nvPr>
            <p:ph type="body" sz="half" idx="2"/>
          </p:nvPr>
        </p:nvSpPr>
        <p:spPr/>
        <p:txBody>
          <a:bodyPr/>
          <a:lstStyle/>
          <a:p>
            <a:r>
              <a:rPr lang="en-US" dirty="0"/>
              <a:t>This domain focuses on the future-readiness aspect of the P20W continuum.</a:t>
            </a:r>
          </a:p>
          <a:p>
            <a:pPr marL="285750" indent="-285750">
              <a:buFont typeface="Arial" panose="020B0604020202020204" pitchFamily="34" charset="0"/>
              <a:buChar char="•"/>
            </a:pPr>
            <a:r>
              <a:rPr lang="en-US" b="1" dirty="0"/>
              <a:t>Employability Skills Assessment:</a:t>
            </a:r>
            <a:r>
              <a:rPr lang="en-US" dirty="0"/>
              <a:t> Data on "soft skills" like communication, collaboration, and work ethic.</a:t>
            </a:r>
          </a:p>
          <a:p>
            <a:pPr marL="285750" indent="-285750">
              <a:buFont typeface="Arial" panose="020B0604020202020204" pitchFamily="34" charset="0"/>
              <a:buChar char="•"/>
            </a:pPr>
            <a:r>
              <a:rPr lang="en-US" b="1" dirty="0"/>
              <a:t>FAFSA Completion &amp; Career Interests:</a:t>
            </a:r>
            <a:r>
              <a:rPr lang="en-US" dirty="0"/>
              <a:t> Engagement metrics for post-secondary planning.</a:t>
            </a:r>
          </a:p>
          <a:p>
            <a:pPr marL="285750" indent="-285750">
              <a:buFont typeface="Arial" panose="020B0604020202020204" pitchFamily="34" charset="0"/>
              <a:buChar char="•"/>
            </a:pPr>
            <a:r>
              <a:rPr lang="en-US" b="1" dirty="0"/>
              <a:t>Work-Based Learning Participation:</a:t>
            </a:r>
            <a:r>
              <a:rPr lang="en-US" dirty="0"/>
              <a:t> Tracking attendance and success in internships or vocational programs.</a:t>
            </a:r>
          </a:p>
        </p:txBody>
      </p:sp>
      <p:sp>
        <p:nvSpPr>
          <p:cNvPr id="5" name="Content Placeholder 2">
            <a:extLst>
              <a:ext uri="{FF2B5EF4-FFF2-40B4-BE49-F238E27FC236}">
                <a16:creationId xmlns:a16="http://schemas.microsoft.com/office/drawing/2014/main" id="{AA7FD197-66FE-DBFA-F813-D7EE2BD35C34}"/>
              </a:ext>
            </a:extLst>
          </p:cNvPr>
          <p:cNvSpPr>
            <a:spLocks noGrp="1"/>
          </p:cNvSpPr>
          <p:nvPr>
            <p:ph idx="1"/>
          </p:nvPr>
        </p:nvSpPr>
        <p:spPr>
          <a:xfrm>
            <a:off x="5183188" y="987425"/>
            <a:ext cx="6172200" cy="4873625"/>
          </a:xfrm>
        </p:spPr>
        <p:txBody>
          <a:bodyPr/>
          <a:lstStyle/>
          <a:p>
            <a:r>
              <a:rPr lang="en-US" dirty="0"/>
              <a:t>Write down which of these data sources you use, or might use, within your context</a:t>
            </a:r>
          </a:p>
          <a:p>
            <a:r>
              <a:rPr lang="en-US" dirty="0"/>
              <a:t>Think about other types of data that might be relevant to this domain</a:t>
            </a:r>
          </a:p>
          <a:p>
            <a:r>
              <a:rPr lang="en-US" dirty="0"/>
              <a:t>Can this data be viewed in ‘real-time’ or ‘near real-time’? </a:t>
            </a:r>
          </a:p>
        </p:txBody>
      </p:sp>
    </p:spTree>
    <p:extLst>
      <p:ext uri="{BB962C8B-B14F-4D97-AF65-F5344CB8AC3E}">
        <p14:creationId xmlns:p14="http://schemas.microsoft.com/office/powerpoint/2010/main" val="1313072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646BE-A0FE-F659-F52B-27AAA65EE3A1}"/>
            </a:ext>
          </a:extLst>
        </p:cNvPr>
        <p:cNvGrpSpPr/>
        <p:nvPr/>
      </p:nvGrpSpPr>
      <p:grpSpPr>
        <a:xfrm>
          <a:off x="0" y="0"/>
          <a:ext cx="0" cy="0"/>
          <a:chOff x="0" y="0"/>
          <a:chExt cx="0" cy="0"/>
        </a:xfrm>
      </p:grpSpPr>
      <p:sp>
        <p:nvSpPr>
          <p:cNvPr id="41985" name="Title 1">
            <a:extLst>
              <a:ext uri="{FF2B5EF4-FFF2-40B4-BE49-F238E27FC236}">
                <a16:creationId xmlns:a16="http://schemas.microsoft.com/office/drawing/2014/main" id="{701409AA-5257-051D-89A0-D32AC40694EE}"/>
              </a:ext>
            </a:extLst>
          </p:cNvPr>
          <p:cNvSpPr>
            <a:spLocks noGrp="1" noChangeArrowheads="1"/>
          </p:cNvSpPr>
          <p:nvPr>
            <p:ph type="title"/>
          </p:nvPr>
        </p:nvSpPr>
        <p:spPr/>
        <p:txBody>
          <a:bodyPr/>
          <a:lstStyle/>
          <a:p>
            <a:pPr eaLnBrk="1" hangingPunct="1"/>
            <a:r>
              <a:rPr lang="en-US" altLang="en-US" dirty="0"/>
              <a:t>Participant Mapping </a:t>
            </a:r>
          </a:p>
        </p:txBody>
      </p:sp>
      <p:sp>
        <p:nvSpPr>
          <p:cNvPr id="15" name="Text Placeholder 2">
            <a:extLst>
              <a:ext uri="{FF2B5EF4-FFF2-40B4-BE49-F238E27FC236}">
                <a16:creationId xmlns:a16="http://schemas.microsoft.com/office/drawing/2014/main" id="{5C376239-7ED9-6DFE-5D7B-04B38491AC14}"/>
              </a:ext>
            </a:extLst>
          </p:cNvPr>
          <p:cNvSpPr>
            <a:spLocks noGrp="1"/>
          </p:cNvSpPr>
          <p:nvPr>
            <p:ph type="body" idx="1"/>
          </p:nvPr>
        </p:nvSpPr>
        <p:spPr/>
        <p:txBody>
          <a:bodyPr rtlCol="0">
            <a:normAutofit/>
          </a:bodyPr>
          <a:lstStyle/>
          <a:p>
            <a:pPr eaLnBrk="1" fontAlgn="auto" hangingPunct="1">
              <a:spcAft>
                <a:spcPts val="0"/>
              </a:spcAft>
              <a:defRPr/>
            </a:pPr>
            <a:endParaRPr lang="en-US" sz="4500" dirty="0"/>
          </a:p>
        </p:txBody>
      </p:sp>
    </p:spTree>
    <p:extLst>
      <p:ext uri="{BB962C8B-B14F-4D97-AF65-F5344CB8AC3E}">
        <p14:creationId xmlns:p14="http://schemas.microsoft.com/office/powerpoint/2010/main" val="1352249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7B63D-9023-E7F4-B8F9-1FEF8AF7EDE0}"/>
              </a:ext>
            </a:extLst>
          </p:cNvPr>
          <p:cNvSpPr>
            <a:spLocks noGrp="1"/>
          </p:cNvSpPr>
          <p:nvPr>
            <p:ph type="title"/>
          </p:nvPr>
        </p:nvSpPr>
        <p:spPr/>
        <p:txBody>
          <a:bodyPr/>
          <a:lstStyle/>
          <a:p>
            <a:r>
              <a:rPr lang="en-US" dirty="0"/>
              <a:t>Mapping Tool </a:t>
            </a:r>
          </a:p>
        </p:txBody>
      </p:sp>
      <p:sp>
        <p:nvSpPr>
          <p:cNvPr id="3" name="Shape 2">
            <a:extLst>
              <a:ext uri="{FF2B5EF4-FFF2-40B4-BE49-F238E27FC236}">
                <a16:creationId xmlns:a16="http://schemas.microsoft.com/office/drawing/2014/main" id="{B8642B4D-021A-F97F-D004-E50F6C310A1A}"/>
              </a:ext>
            </a:extLst>
          </p:cNvPr>
          <p:cNvSpPr/>
          <p:nvPr/>
        </p:nvSpPr>
        <p:spPr>
          <a:xfrm>
            <a:off x="1762170" y="2069522"/>
            <a:ext cx="3886200" cy="3401568"/>
          </a:xfrm>
          <a:prstGeom prst="rect">
            <a:avLst/>
          </a:prstGeom>
          <a:solidFill>
            <a:srgbClr val="F0F9F4"/>
          </a:solidFill>
          <a:ln w="12700">
            <a:solidFill>
              <a:srgbClr val="1B6B3A"/>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3">
            <a:extLst>
              <a:ext uri="{FF2B5EF4-FFF2-40B4-BE49-F238E27FC236}">
                <a16:creationId xmlns:a16="http://schemas.microsoft.com/office/drawing/2014/main" id="{89EC8F9C-52F3-D0CD-4634-29F56B3FBFE8}"/>
              </a:ext>
            </a:extLst>
          </p:cNvPr>
          <p:cNvSpPr/>
          <p:nvPr/>
        </p:nvSpPr>
        <p:spPr>
          <a:xfrm>
            <a:off x="1762170" y="2069522"/>
            <a:ext cx="3886200" cy="438912"/>
          </a:xfrm>
          <a:prstGeom prst="rect">
            <a:avLst/>
          </a:prstGeom>
          <a:solidFill>
            <a:srgbClr val="1B6B3A"/>
          </a:solidFill>
          <a:ln w="12700">
            <a:solidFill>
              <a:srgbClr val="1B6B3A"/>
            </a:solidFill>
            <a:prstDash val="solid"/>
          </a:ln>
        </p:spPr>
        <p:txBody>
          <a:bodyPr/>
          <a:lstStyle/>
          <a:p>
            <a:endParaRPr lang="en-US"/>
          </a:p>
        </p:txBody>
      </p:sp>
      <p:sp>
        <p:nvSpPr>
          <p:cNvPr id="5" name="Text 5">
            <a:extLst>
              <a:ext uri="{FF2B5EF4-FFF2-40B4-BE49-F238E27FC236}">
                <a16:creationId xmlns:a16="http://schemas.microsoft.com/office/drawing/2014/main" id="{D9D39A61-C20F-AB2E-F1DB-CFC6845207D5}"/>
              </a:ext>
            </a:extLst>
          </p:cNvPr>
          <p:cNvSpPr/>
          <p:nvPr/>
        </p:nvSpPr>
        <p:spPr>
          <a:xfrm>
            <a:off x="1899330" y="2599874"/>
            <a:ext cx="3611880" cy="2724912"/>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Aft>
                <a:spcPts val="600"/>
              </a:spcAft>
              <a:buSzPct val="100000"/>
              <a:buChar char="•"/>
            </a:pPr>
            <a:r>
              <a:rPr lang="en-US" sz="1400" dirty="0">
                <a:solidFill>
                  <a:srgbClr val="3D5166"/>
                </a:solidFill>
              </a:rPr>
              <a:t>A district-level data review framework built on your own LEA data</a:t>
            </a:r>
            <a:endParaRPr lang="en-US" sz="1400" dirty="0"/>
          </a:p>
          <a:p>
            <a:pPr marL="342900" indent="-342900">
              <a:spcAft>
                <a:spcPts val="600"/>
              </a:spcAft>
              <a:buSzPct val="100000"/>
              <a:buChar char="•"/>
            </a:pPr>
            <a:r>
              <a:rPr lang="en-US" sz="1400" dirty="0">
                <a:solidFill>
                  <a:srgbClr val="3D5166"/>
                </a:solidFill>
              </a:rPr>
              <a:t>Indicators organized by domain and MTSS tier (Universal / Targeted / Intensive)</a:t>
            </a:r>
            <a:endParaRPr lang="en-US" sz="1400" dirty="0"/>
          </a:p>
          <a:p>
            <a:pPr marL="342900" indent="-342900">
              <a:spcAft>
                <a:spcPts val="600"/>
              </a:spcAft>
              <a:buSzPct val="100000"/>
              <a:buChar char="•"/>
            </a:pPr>
            <a:r>
              <a:rPr lang="en-US" sz="1400" dirty="0">
                <a:solidFill>
                  <a:srgbClr val="3D5166"/>
                </a:solidFill>
              </a:rPr>
              <a:t>Structured reflection questions for MTSS teams and cabinet</a:t>
            </a:r>
            <a:endParaRPr lang="en-US" sz="1400" dirty="0"/>
          </a:p>
          <a:p>
            <a:pPr marL="342900" indent="-342900">
              <a:spcAft>
                <a:spcPts val="600"/>
              </a:spcAft>
              <a:buSzPct val="100000"/>
              <a:buChar char="•"/>
            </a:pPr>
            <a:r>
              <a:rPr lang="en-US" sz="1400" dirty="0">
                <a:solidFill>
                  <a:srgbClr val="3D5166"/>
                </a:solidFill>
              </a:rPr>
              <a:t>Instruments, data sources, and recommended actions for each indicator</a:t>
            </a:r>
            <a:endParaRPr lang="en-US" sz="1400" dirty="0"/>
          </a:p>
          <a:p>
            <a:pPr marL="342900" indent="-342900">
              <a:spcAft>
                <a:spcPts val="600"/>
              </a:spcAft>
              <a:buSzPct val="100000"/>
              <a:buChar char="•"/>
            </a:pPr>
            <a:r>
              <a:rPr lang="en-US" sz="1400" dirty="0">
                <a:solidFill>
                  <a:srgbClr val="3D5166"/>
                </a:solidFill>
              </a:rPr>
              <a:t>A bridge from data review to equitable action planning</a:t>
            </a:r>
            <a:endParaRPr lang="en-US" sz="1400" dirty="0"/>
          </a:p>
        </p:txBody>
      </p:sp>
      <p:sp>
        <p:nvSpPr>
          <p:cNvPr id="6" name="Shape 6">
            <a:extLst>
              <a:ext uri="{FF2B5EF4-FFF2-40B4-BE49-F238E27FC236}">
                <a16:creationId xmlns:a16="http://schemas.microsoft.com/office/drawing/2014/main" id="{7DEFC891-B211-F5D1-5476-B13D96604B4B}"/>
              </a:ext>
            </a:extLst>
          </p:cNvPr>
          <p:cNvSpPr/>
          <p:nvPr/>
        </p:nvSpPr>
        <p:spPr>
          <a:xfrm>
            <a:off x="5995842" y="2069522"/>
            <a:ext cx="3904488" cy="3401568"/>
          </a:xfrm>
          <a:prstGeom prst="rect">
            <a:avLst/>
          </a:prstGeom>
          <a:solidFill>
            <a:srgbClr val="FEF8F8"/>
          </a:solidFill>
          <a:ln w="12700">
            <a:solidFill>
              <a:srgbClr val="991B1B"/>
            </a:solidFill>
            <a:prstDash val="solid"/>
          </a:ln>
          <a:effectLst>
            <a:outerShdw blurRad="101600" dist="38100" dir="8100000" algn="bl" rotWithShape="0">
              <a:srgbClr val="000000">
                <a:alpha val="10000"/>
              </a:srgbClr>
            </a:outerShdw>
          </a:effectLst>
        </p:spPr>
        <p:txBody>
          <a:bodyPr/>
          <a:lstStyle/>
          <a:p>
            <a:endParaRPr lang="en-US"/>
          </a:p>
        </p:txBody>
      </p:sp>
      <p:sp>
        <p:nvSpPr>
          <p:cNvPr id="7" name="Shape 7">
            <a:extLst>
              <a:ext uri="{FF2B5EF4-FFF2-40B4-BE49-F238E27FC236}">
                <a16:creationId xmlns:a16="http://schemas.microsoft.com/office/drawing/2014/main" id="{F1C83D0F-8709-687A-5369-1730A8CCB291}"/>
              </a:ext>
            </a:extLst>
          </p:cNvPr>
          <p:cNvSpPr/>
          <p:nvPr/>
        </p:nvSpPr>
        <p:spPr>
          <a:xfrm>
            <a:off x="5995842" y="2069522"/>
            <a:ext cx="3904488" cy="438912"/>
          </a:xfrm>
          <a:prstGeom prst="rect">
            <a:avLst/>
          </a:prstGeom>
          <a:solidFill>
            <a:srgbClr val="991B1B"/>
          </a:solidFill>
          <a:ln w="12700">
            <a:solidFill>
              <a:srgbClr val="991B1B"/>
            </a:solidFill>
            <a:prstDash val="solid"/>
          </a:ln>
        </p:spPr>
        <p:txBody>
          <a:bodyPr/>
          <a:lstStyle/>
          <a:p>
            <a:endParaRPr lang="en-US"/>
          </a:p>
        </p:txBody>
      </p:sp>
      <p:sp>
        <p:nvSpPr>
          <p:cNvPr id="8" name="Text 8">
            <a:extLst>
              <a:ext uri="{FF2B5EF4-FFF2-40B4-BE49-F238E27FC236}">
                <a16:creationId xmlns:a16="http://schemas.microsoft.com/office/drawing/2014/main" id="{FCFD7DF4-9363-2663-9B29-E0DF959E12B3}"/>
              </a:ext>
            </a:extLst>
          </p:cNvPr>
          <p:cNvSpPr/>
          <p:nvPr/>
        </p:nvSpPr>
        <p:spPr>
          <a:xfrm>
            <a:off x="6133002" y="2106098"/>
            <a:ext cx="3657600" cy="34747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dirty="0">
                <a:solidFill>
                  <a:srgbClr val="FFFFFF"/>
                </a:solidFill>
              </a:rPr>
              <a:t>✗  WHAT THIS IS NOT</a:t>
            </a:r>
            <a:endParaRPr lang="en-US" dirty="0"/>
          </a:p>
        </p:txBody>
      </p:sp>
      <p:sp>
        <p:nvSpPr>
          <p:cNvPr id="9" name="Text 9">
            <a:extLst>
              <a:ext uri="{FF2B5EF4-FFF2-40B4-BE49-F238E27FC236}">
                <a16:creationId xmlns:a16="http://schemas.microsoft.com/office/drawing/2014/main" id="{8B7818AE-7E20-AAD7-2B1C-FF21FD33B50A}"/>
              </a:ext>
            </a:extLst>
          </p:cNvPr>
          <p:cNvSpPr/>
          <p:nvPr/>
        </p:nvSpPr>
        <p:spPr>
          <a:xfrm>
            <a:off x="6133002" y="2599874"/>
            <a:ext cx="3639312" cy="2724912"/>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Aft>
                <a:spcPts val="600"/>
              </a:spcAft>
              <a:buSzPct val="100000"/>
              <a:buChar char="•"/>
            </a:pPr>
            <a:r>
              <a:rPr lang="en-US" sz="1400" dirty="0">
                <a:solidFill>
                  <a:srgbClr val="3D5166"/>
                </a:solidFill>
              </a:rPr>
              <a:t>A substitute for your state accountability system or state data review</a:t>
            </a:r>
            <a:endParaRPr lang="en-US" sz="1400" dirty="0"/>
          </a:p>
          <a:p>
            <a:pPr marL="342900" indent="-342900">
              <a:spcAft>
                <a:spcPts val="600"/>
              </a:spcAft>
              <a:buSzPct val="100000"/>
              <a:buChar char="•"/>
            </a:pPr>
            <a:r>
              <a:rPr lang="en-US" sz="1400" dirty="0">
                <a:solidFill>
                  <a:srgbClr val="3D5166"/>
                </a:solidFill>
              </a:rPr>
              <a:t>Definitive guidelines — this is a framework to customize to your LEA</a:t>
            </a:r>
            <a:endParaRPr lang="en-US" sz="1400" dirty="0"/>
          </a:p>
          <a:p>
            <a:pPr marL="342900" indent="-342900">
              <a:spcAft>
                <a:spcPts val="600"/>
              </a:spcAft>
              <a:buSzPct val="100000"/>
              <a:buChar char="•"/>
            </a:pPr>
            <a:r>
              <a:rPr lang="en-US" sz="1400" dirty="0">
                <a:solidFill>
                  <a:srgbClr val="3D5166"/>
                </a:solidFill>
              </a:rPr>
              <a:t>An all-inclusive list of every possible indicator or intervention</a:t>
            </a:r>
            <a:endParaRPr lang="en-US" sz="1400" dirty="0"/>
          </a:p>
          <a:p>
            <a:pPr marL="342900" indent="-342900">
              <a:spcAft>
                <a:spcPts val="600"/>
              </a:spcAft>
              <a:buSzPct val="100000"/>
              <a:buChar char="•"/>
            </a:pPr>
            <a:r>
              <a:rPr lang="en-US" sz="1400" dirty="0">
                <a:solidFill>
                  <a:srgbClr val="3D5166"/>
                </a:solidFill>
              </a:rPr>
              <a:t>An assessment of causal relationships between supports and outcomes</a:t>
            </a:r>
            <a:endParaRPr lang="en-US" sz="1400" dirty="0"/>
          </a:p>
          <a:p>
            <a:pPr marL="342900" indent="-342900">
              <a:spcAft>
                <a:spcPts val="600"/>
              </a:spcAft>
              <a:buSzPct val="100000"/>
              <a:buChar char="•"/>
            </a:pPr>
            <a:r>
              <a:rPr lang="en-US" sz="1400" dirty="0">
                <a:solidFill>
                  <a:srgbClr val="3D5166"/>
                </a:solidFill>
              </a:rPr>
              <a:t>A one-time event — this is designed as a recurring improvement cycle</a:t>
            </a:r>
            <a:endParaRPr lang="en-US" sz="1400" dirty="0"/>
          </a:p>
        </p:txBody>
      </p:sp>
      <p:sp>
        <p:nvSpPr>
          <p:cNvPr id="10" name="Text 10">
            <a:extLst>
              <a:ext uri="{FF2B5EF4-FFF2-40B4-BE49-F238E27FC236}">
                <a16:creationId xmlns:a16="http://schemas.microsoft.com/office/drawing/2014/main" id="{0C03B12B-8389-8F7C-6487-A323E365DE6E}"/>
              </a:ext>
            </a:extLst>
          </p:cNvPr>
          <p:cNvSpPr/>
          <p:nvPr/>
        </p:nvSpPr>
        <p:spPr>
          <a:xfrm>
            <a:off x="1762170" y="5544242"/>
            <a:ext cx="8412480"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850" i="1" dirty="0">
                <a:solidFill>
                  <a:srgbClr val="7A8FA0"/>
                </a:solidFill>
              </a:rPr>
              <a:t>Adapt this tool to reflect your district's priorities, data systems, and community context.</a:t>
            </a:r>
            <a:endParaRPr lang="en-US" sz="850" dirty="0"/>
          </a:p>
        </p:txBody>
      </p:sp>
      <p:sp>
        <p:nvSpPr>
          <p:cNvPr id="13" name="TextBox 12">
            <a:extLst>
              <a:ext uri="{FF2B5EF4-FFF2-40B4-BE49-F238E27FC236}">
                <a16:creationId xmlns:a16="http://schemas.microsoft.com/office/drawing/2014/main" id="{DC1D2CD3-59F9-4D17-9C00-628F387E68CE}"/>
              </a:ext>
            </a:extLst>
          </p:cNvPr>
          <p:cNvSpPr txBox="1"/>
          <p:nvPr/>
        </p:nvSpPr>
        <p:spPr>
          <a:xfrm>
            <a:off x="1850314" y="2139102"/>
            <a:ext cx="3660896" cy="369332"/>
          </a:xfrm>
          <a:prstGeom prst="rect">
            <a:avLst/>
          </a:prstGeom>
          <a:noFill/>
        </p:spPr>
        <p:txBody>
          <a:bodyPr wrap="square">
            <a:spAutoFit/>
          </a:bodyPr>
          <a:lstStyle/>
          <a:p>
            <a:pPr marL="0" indent="0">
              <a:buNone/>
            </a:pPr>
            <a:r>
              <a:rPr lang="en-US" sz="1800" b="1" dirty="0">
                <a:solidFill>
                  <a:srgbClr val="FFFFFF"/>
                </a:solidFill>
              </a:rPr>
              <a:t>✓  WHAT THIS IS</a:t>
            </a:r>
            <a:endParaRPr lang="en-US" sz="1800" dirty="0"/>
          </a:p>
        </p:txBody>
      </p:sp>
    </p:spTree>
    <p:extLst>
      <p:ext uri="{BB962C8B-B14F-4D97-AF65-F5344CB8AC3E}">
        <p14:creationId xmlns:p14="http://schemas.microsoft.com/office/powerpoint/2010/main" val="1853045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5442A-1BBE-EF4D-736A-2217E26E6669}"/>
              </a:ext>
            </a:extLst>
          </p:cNvPr>
          <p:cNvSpPr>
            <a:spLocks noGrp="1"/>
          </p:cNvSpPr>
          <p:nvPr>
            <p:ph type="title"/>
          </p:nvPr>
        </p:nvSpPr>
        <p:spPr/>
        <p:txBody>
          <a:bodyPr/>
          <a:lstStyle/>
          <a:p>
            <a:r>
              <a:rPr lang="en-US" dirty="0"/>
              <a:t>Three Tiers of Support</a:t>
            </a:r>
          </a:p>
        </p:txBody>
      </p:sp>
      <p:sp>
        <p:nvSpPr>
          <p:cNvPr id="3" name="Text 2">
            <a:extLst>
              <a:ext uri="{FF2B5EF4-FFF2-40B4-BE49-F238E27FC236}">
                <a16:creationId xmlns:a16="http://schemas.microsoft.com/office/drawing/2014/main" id="{CC785616-17B0-BCE1-EC55-0A9E09443E15}"/>
              </a:ext>
            </a:extLst>
          </p:cNvPr>
          <p:cNvSpPr/>
          <p:nvPr/>
        </p:nvSpPr>
        <p:spPr>
          <a:xfrm>
            <a:off x="1604170" y="2010085"/>
            <a:ext cx="8138160" cy="32004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000" dirty="0">
                <a:solidFill>
                  <a:srgbClr val="7A8FA0"/>
                </a:solidFill>
              </a:rPr>
              <a:t>Every indicator in this tool is mapped to a tier. Use this framework to interpret what data tells you about universal, targeted, and intensive needs.</a:t>
            </a:r>
            <a:endParaRPr lang="en-US" sz="1000" dirty="0"/>
          </a:p>
        </p:txBody>
      </p:sp>
      <p:sp>
        <p:nvSpPr>
          <p:cNvPr id="4" name="Shape 3">
            <a:extLst>
              <a:ext uri="{FF2B5EF4-FFF2-40B4-BE49-F238E27FC236}">
                <a16:creationId xmlns:a16="http://schemas.microsoft.com/office/drawing/2014/main" id="{239F3820-15E7-CCC7-F1D3-248D4A96E7B0}"/>
              </a:ext>
            </a:extLst>
          </p:cNvPr>
          <p:cNvSpPr/>
          <p:nvPr/>
        </p:nvSpPr>
        <p:spPr>
          <a:xfrm>
            <a:off x="1604170" y="2494717"/>
            <a:ext cx="2724912" cy="3127248"/>
          </a:xfrm>
          <a:prstGeom prst="rect">
            <a:avLst/>
          </a:prstGeom>
          <a:solidFill>
            <a:srgbClr val="E8F5EE"/>
          </a:solidFill>
          <a:ln w="12700">
            <a:solidFill>
              <a:srgbClr val="1B6B3A"/>
            </a:solidFill>
            <a:prstDash val="solid"/>
          </a:ln>
          <a:effectLst>
            <a:outerShdw blurRad="101600" dist="38100" dir="8100000" algn="bl" rotWithShape="0">
              <a:srgbClr val="000000">
                <a:alpha val="10000"/>
              </a:srgbClr>
            </a:outerShdw>
          </a:effectLst>
        </p:spPr>
        <p:txBody>
          <a:bodyPr/>
          <a:lstStyle/>
          <a:p>
            <a:endParaRPr lang="en-US"/>
          </a:p>
        </p:txBody>
      </p:sp>
      <p:sp>
        <p:nvSpPr>
          <p:cNvPr id="5" name="Shape 4">
            <a:extLst>
              <a:ext uri="{FF2B5EF4-FFF2-40B4-BE49-F238E27FC236}">
                <a16:creationId xmlns:a16="http://schemas.microsoft.com/office/drawing/2014/main" id="{991BCE73-0A91-55C8-639C-E2F0433B53BF}"/>
              </a:ext>
            </a:extLst>
          </p:cNvPr>
          <p:cNvSpPr/>
          <p:nvPr/>
        </p:nvSpPr>
        <p:spPr>
          <a:xfrm>
            <a:off x="1604170" y="2494717"/>
            <a:ext cx="2724912" cy="502920"/>
          </a:xfrm>
          <a:prstGeom prst="rect">
            <a:avLst/>
          </a:prstGeom>
          <a:solidFill>
            <a:srgbClr val="1B6B3A"/>
          </a:solidFill>
          <a:ln w="12700">
            <a:solidFill>
              <a:srgbClr val="1B6B3A"/>
            </a:solidFill>
            <a:prstDash val="solid"/>
          </a:ln>
        </p:spPr>
        <p:txBody>
          <a:bodyPr/>
          <a:lstStyle/>
          <a:p>
            <a:endParaRPr lang="en-US"/>
          </a:p>
        </p:txBody>
      </p:sp>
      <p:sp>
        <p:nvSpPr>
          <p:cNvPr id="6" name="Text 5">
            <a:extLst>
              <a:ext uri="{FF2B5EF4-FFF2-40B4-BE49-F238E27FC236}">
                <a16:creationId xmlns:a16="http://schemas.microsoft.com/office/drawing/2014/main" id="{C0BC014A-233A-F538-DC38-7645A4CB411D}"/>
              </a:ext>
            </a:extLst>
          </p:cNvPr>
          <p:cNvSpPr/>
          <p:nvPr/>
        </p:nvSpPr>
        <p:spPr>
          <a:xfrm>
            <a:off x="1713898" y="2549581"/>
            <a:ext cx="1097280" cy="25603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850" b="1" kern="0" spc="100" dirty="0">
                <a:solidFill>
                  <a:srgbClr val="FFFFFF"/>
                </a:solidFill>
              </a:rPr>
              <a:t>TIER 1</a:t>
            </a:r>
            <a:endParaRPr lang="en-US" sz="850" dirty="0"/>
          </a:p>
        </p:txBody>
      </p:sp>
      <p:sp>
        <p:nvSpPr>
          <p:cNvPr id="7" name="Text 6">
            <a:extLst>
              <a:ext uri="{FF2B5EF4-FFF2-40B4-BE49-F238E27FC236}">
                <a16:creationId xmlns:a16="http://schemas.microsoft.com/office/drawing/2014/main" id="{DACBB38B-0E78-6548-D1F5-E99F40C4E892}"/>
              </a:ext>
            </a:extLst>
          </p:cNvPr>
          <p:cNvSpPr/>
          <p:nvPr/>
        </p:nvSpPr>
        <p:spPr>
          <a:xfrm>
            <a:off x="3158650" y="2540437"/>
            <a:ext cx="1051560" cy="27432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r">
              <a:buNone/>
            </a:pPr>
            <a:r>
              <a:rPr lang="en-US" sz="1400" b="1" dirty="0">
                <a:solidFill>
                  <a:srgbClr val="FFFFFF"/>
                </a:solidFill>
              </a:rPr>
              <a:t>~80%</a:t>
            </a:r>
            <a:endParaRPr lang="en-US" sz="1400" dirty="0"/>
          </a:p>
        </p:txBody>
      </p:sp>
      <p:sp>
        <p:nvSpPr>
          <p:cNvPr id="8" name="Text 7">
            <a:extLst>
              <a:ext uri="{FF2B5EF4-FFF2-40B4-BE49-F238E27FC236}">
                <a16:creationId xmlns:a16="http://schemas.microsoft.com/office/drawing/2014/main" id="{BEBF4DA8-7AED-516E-0162-8221D1266A5E}"/>
              </a:ext>
            </a:extLst>
          </p:cNvPr>
          <p:cNvSpPr/>
          <p:nvPr/>
        </p:nvSpPr>
        <p:spPr>
          <a:xfrm>
            <a:off x="3158650" y="2787325"/>
            <a:ext cx="1051560" cy="16459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r">
              <a:buNone/>
            </a:pPr>
            <a:r>
              <a:rPr lang="en-US" sz="750" dirty="0">
                <a:solidFill>
                  <a:srgbClr val="FFFFFF"/>
                </a:solidFill>
              </a:rPr>
              <a:t>All Students</a:t>
            </a:r>
            <a:endParaRPr lang="en-US" sz="750" dirty="0"/>
          </a:p>
        </p:txBody>
      </p:sp>
      <p:sp>
        <p:nvSpPr>
          <p:cNvPr id="9" name="Text 8">
            <a:extLst>
              <a:ext uri="{FF2B5EF4-FFF2-40B4-BE49-F238E27FC236}">
                <a16:creationId xmlns:a16="http://schemas.microsoft.com/office/drawing/2014/main" id="{96D2E912-E41F-3DCC-FE03-6639054E0044}"/>
              </a:ext>
            </a:extLst>
          </p:cNvPr>
          <p:cNvSpPr/>
          <p:nvPr/>
        </p:nvSpPr>
        <p:spPr>
          <a:xfrm>
            <a:off x="1713898" y="3116509"/>
            <a:ext cx="2505456" cy="27432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300" b="1" dirty="0">
                <a:solidFill>
                  <a:srgbClr val="1B6B3A"/>
                </a:solidFill>
                <a:latin typeface="Georgia" pitchFamily="34" charset="0"/>
                <a:ea typeface="Georgia" pitchFamily="34" charset="-122"/>
                <a:cs typeface="Georgia" pitchFamily="34" charset="-120"/>
              </a:rPr>
              <a:t>Universal Supports</a:t>
            </a:r>
            <a:endParaRPr lang="en-US" sz="1300" dirty="0"/>
          </a:p>
        </p:txBody>
      </p:sp>
      <p:sp>
        <p:nvSpPr>
          <p:cNvPr id="10" name="Text 9">
            <a:extLst>
              <a:ext uri="{FF2B5EF4-FFF2-40B4-BE49-F238E27FC236}">
                <a16:creationId xmlns:a16="http://schemas.microsoft.com/office/drawing/2014/main" id="{FB9DC449-B8A5-0A1B-F00C-8492853A6D73}"/>
              </a:ext>
            </a:extLst>
          </p:cNvPr>
          <p:cNvSpPr/>
          <p:nvPr/>
        </p:nvSpPr>
        <p:spPr>
          <a:xfrm>
            <a:off x="1713898" y="3454837"/>
            <a:ext cx="2505456" cy="202996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35000"/>
              </a:lnSpc>
              <a:buNone/>
            </a:pPr>
            <a:r>
              <a:rPr lang="en-US" sz="950" dirty="0">
                <a:solidFill>
                  <a:srgbClr val="3D5166"/>
                </a:solidFill>
              </a:rPr>
              <a:t>All students receive these supports. Data at this tier reflects school-wide conditions, universal screeners, and district-level outcomes.</a:t>
            </a:r>
            <a:endParaRPr lang="en-US" sz="950" dirty="0"/>
          </a:p>
          <a:p>
            <a:pPr marL="0" indent="0">
              <a:lnSpc>
                <a:spcPct val="135000"/>
              </a:lnSpc>
              <a:buNone/>
            </a:pPr>
            <a:endParaRPr lang="en-US" sz="950" dirty="0"/>
          </a:p>
          <a:p>
            <a:pPr marL="0" indent="0">
              <a:lnSpc>
                <a:spcPct val="135000"/>
              </a:lnSpc>
              <a:buNone/>
            </a:pPr>
            <a:r>
              <a:rPr lang="en-US" sz="950" dirty="0">
                <a:solidFill>
                  <a:srgbClr val="3D5166"/>
                </a:solidFill>
              </a:rPr>
              <a:t>Focus: Prevention and promotion for every student.</a:t>
            </a:r>
            <a:endParaRPr lang="en-US" sz="950" dirty="0"/>
          </a:p>
        </p:txBody>
      </p:sp>
      <p:sp>
        <p:nvSpPr>
          <p:cNvPr id="11" name="Shape 10">
            <a:extLst>
              <a:ext uri="{FF2B5EF4-FFF2-40B4-BE49-F238E27FC236}">
                <a16:creationId xmlns:a16="http://schemas.microsoft.com/office/drawing/2014/main" id="{F4958921-1DF1-C4C5-764D-ABD98E0F361D}"/>
              </a:ext>
            </a:extLst>
          </p:cNvPr>
          <p:cNvSpPr/>
          <p:nvPr/>
        </p:nvSpPr>
        <p:spPr>
          <a:xfrm>
            <a:off x="4457098" y="2494717"/>
            <a:ext cx="2724912" cy="3127248"/>
          </a:xfrm>
          <a:prstGeom prst="rect">
            <a:avLst/>
          </a:prstGeom>
          <a:solidFill>
            <a:srgbClr val="FFF7ED"/>
          </a:solidFill>
          <a:ln w="12700">
            <a:solidFill>
              <a:srgbClr val="B45309"/>
            </a:solidFill>
            <a:prstDash val="solid"/>
          </a:ln>
          <a:effectLst>
            <a:outerShdw blurRad="101600" dist="38100" dir="8100000" algn="bl" rotWithShape="0">
              <a:srgbClr val="000000">
                <a:alpha val="10000"/>
              </a:srgbClr>
            </a:outerShdw>
          </a:effectLst>
        </p:spPr>
        <p:txBody>
          <a:bodyPr/>
          <a:lstStyle/>
          <a:p>
            <a:endParaRPr lang="en-US"/>
          </a:p>
        </p:txBody>
      </p:sp>
      <p:sp>
        <p:nvSpPr>
          <p:cNvPr id="12" name="Shape 11">
            <a:extLst>
              <a:ext uri="{FF2B5EF4-FFF2-40B4-BE49-F238E27FC236}">
                <a16:creationId xmlns:a16="http://schemas.microsoft.com/office/drawing/2014/main" id="{D6026708-A799-FC68-5226-CA1810510144}"/>
              </a:ext>
            </a:extLst>
          </p:cNvPr>
          <p:cNvSpPr/>
          <p:nvPr/>
        </p:nvSpPr>
        <p:spPr>
          <a:xfrm>
            <a:off x="4457098" y="2494717"/>
            <a:ext cx="2724912" cy="502920"/>
          </a:xfrm>
          <a:prstGeom prst="rect">
            <a:avLst/>
          </a:prstGeom>
          <a:solidFill>
            <a:srgbClr val="B45309"/>
          </a:solidFill>
          <a:ln w="12700">
            <a:solidFill>
              <a:srgbClr val="B45309"/>
            </a:solidFill>
            <a:prstDash val="solid"/>
          </a:ln>
        </p:spPr>
        <p:txBody>
          <a:bodyPr/>
          <a:lstStyle/>
          <a:p>
            <a:endParaRPr lang="en-US"/>
          </a:p>
        </p:txBody>
      </p:sp>
      <p:sp>
        <p:nvSpPr>
          <p:cNvPr id="13" name="Text 12">
            <a:extLst>
              <a:ext uri="{FF2B5EF4-FFF2-40B4-BE49-F238E27FC236}">
                <a16:creationId xmlns:a16="http://schemas.microsoft.com/office/drawing/2014/main" id="{86169C1A-A531-AEA0-D1D0-295AB7D5C5F3}"/>
              </a:ext>
            </a:extLst>
          </p:cNvPr>
          <p:cNvSpPr/>
          <p:nvPr/>
        </p:nvSpPr>
        <p:spPr>
          <a:xfrm>
            <a:off x="4566826" y="2549581"/>
            <a:ext cx="1097280" cy="25603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850" b="1" kern="0" spc="100" dirty="0">
                <a:solidFill>
                  <a:srgbClr val="FFFFFF"/>
                </a:solidFill>
              </a:rPr>
              <a:t>TIER 2</a:t>
            </a:r>
            <a:endParaRPr lang="en-US" sz="850" dirty="0"/>
          </a:p>
        </p:txBody>
      </p:sp>
      <p:sp>
        <p:nvSpPr>
          <p:cNvPr id="14" name="Text 13">
            <a:extLst>
              <a:ext uri="{FF2B5EF4-FFF2-40B4-BE49-F238E27FC236}">
                <a16:creationId xmlns:a16="http://schemas.microsoft.com/office/drawing/2014/main" id="{B8DB4BA3-BE1B-AF7B-EA62-EBF1B36408AA}"/>
              </a:ext>
            </a:extLst>
          </p:cNvPr>
          <p:cNvSpPr/>
          <p:nvPr/>
        </p:nvSpPr>
        <p:spPr>
          <a:xfrm>
            <a:off x="6011578" y="2540437"/>
            <a:ext cx="1051560" cy="27432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r">
              <a:buNone/>
            </a:pPr>
            <a:r>
              <a:rPr lang="en-US" sz="1400" b="1" dirty="0">
                <a:solidFill>
                  <a:srgbClr val="FFFFFF"/>
                </a:solidFill>
              </a:rPr>
              <a:t>~15%</a:t>
            </a:r>
            <a:endParaRPr lang="en-US" sz="1400" dirty="0"/>
          </a:p>
        </p:txBody>
      </p:sp>
      <p:sp>
        <p:nvSpPr>
          <p:cNvPr id="15" name="Text 14">
            <a:extLst>
              <a:ext uri="{FF2B5EF4-FFF2-40B4-BE49-F238E27FC236}">
                <a16:creationId xmlns:a16="http://schemas.microsoft.com/office/drawing/2014/main" id="{FBC17F71-CA62-DCD7-E6ED-128B60309601}"/>
              </a:ext>
            </a:extLst>
          </p:cNvPr>
          <p:cNvSpPr/>
          <p:nvPr/>
        </p:nvSpPr>
        <p:spPr>
          <a:xfrm>
            <a:off x="6011578" y="2787325"/>
            <a:ext cx="1051560" cy="16459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r">
              <a:buNone/>
            </a:pPr>
            <a:r>
              <a:rPr lang="en-US" sz="750" dirty="0">
                <a:solidFill>
                  <a:srgbClr val="FFFFFF"/>
                </a:solidFill>
              </a:rPr>
              <a:t>Some Students</a:t>
            </a:r>
            <a:endParaRPr lang="en-US" sz="750" dirty="0"/>
          </a:p>
        </p:txBody>
      </p:sp>
      <p:sp>
        <p:nvSpPr>
          <p:cNvPr id="16" name="Text 15">
            <a:extLst>
              <a:ext uri="{FF2B5EF4-FFF2-40B4-BE49-F238E27FC236}">
                <a16:creationId xmlns:a16="http://schemas.microsoft.com/office/drawing/2014/main" id="{FE69CA20-24E3-D40B-760D-67590E8B2D3F}"/>
              </a:ext>
            </a:extLst>
          </p:cNvPr>
          <p:cNvSpPr/>
          <p:nvPr/>
        </p:nvSpPr>
        <p:spPr>
          <a:xfrm>
            <a:off x="4566826" y="3116509"/>
            <a:ext cx="2505456" cy="27432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300" b="1" dirty="0">
                <a:solidFill>
                  <a:srgbClr val="B45309"/>
                </a:solidFill>
                <a:latin typeface="Georgia" pitchFamily="34" charset="0"/>
                <a:ea typeface="Georgia" pitchFamily="34" charset="-122"/>
                <a:cs typeface="Georgia" pitchFamily="34" charset="-120"/>
              </a:rPr>
              <a:t>Targeted Supports</a:t>
            </a:r>
            <a:endParaRPr lang="en-US" sz="1300" dirty="0"/>
          </a:p>
        </p:txBody>
      </p:sp>
      <p:sp>
        <p:nvSpPr>
          <p:cNvPr id="17" name="Text 16">
            <a:extLst>
              <a:ext uri="{FF2B5EF4-FFF2-40B4-BE49-F238E27FC236}">
                <a16:creationId xmlns:a16="http://schemas.microsoft.com/office/drawing/2014/main" id="{67A36823-CC5D-9721-3529-FCA1DCBC5598}"/>
              </a:ext>
            </a:extLst>
          </p:cNvPr>
          <p:cNvSpPr/>
          <p:nvPr/>
        </p:nvSpPr>
        <p:spPr>
          <a:xfrm>
            <a:off x="4566826" y="3454837"/>
            <a:ext cx="2505456" cy="202996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35000"/>
              </a:lnSpc>
              <a:buNone/>
            </a:pPr>
            <a:r>
              <a:rPr lang="en-US" sz="950" dirty="0">
                <a:solidFill>
                  <a:srgbClr val="3D5166"/>
                </a:solidFill>
              </a:rPr>
              <a:t>Students identified through screeners or early warning data who need additional, targeted group-based intervention.</a:t>
            </a:r>
            <a:endParaRPr lang="en-US" sz="950" dirty="0"/>
          </a:p>
          <a:p>
            <a:pPr marL="0" indent="0">
              <a:lnSpc>
                <a:spcPct val="135000"/>
              </a:lnSpc>
              <a:buNone/>
            </a:pPr>
            <a:endParaRPr lang="en-US" sz="950" dirty="0"/>
          </a:p>
          <a:p>
            <a:pPr marL="0" indent="0">
              <a:lnSpc>
                <a:spcPct val="135000"/>
              </a:lnSpc>
              <a:buNone/>
            </a:pPr>
            <a:r>
              <a:rPr lang="en-US" sz="950" dirty="0">
                <a:solidFill>
                  <a:srgbClr val="3D5166"/>
                </a:solidFill>
              </a:rPr>
              <a:t>Focus: Early identification and strategic group response.</a:t>
            </a:r>
            <a:endParaRPr lang="en-US" sz="950" dirty="0"/>
          </a:p>
        </p:txBody>
      </p:sp>
      <p:sp>
        <p:nvSpPr>
          <p:cNvPr id="18" name="Shape 17">
            <a:extLst>
              <a:ext uri="{FF2B5EF4-FFF2-40B4-BE49-F238E27FC236}">
                <a16:creationId xmlns:a16="http://schemas.microsoft.com/office/drawing/2014/main" id="{03F88E4B-91D2-B4CC-DC0E-5A51A6D853F1}"/>
              </a:ext>
            </a:extLst>
          </p:cNvPr>
          <p:cNvSpPr/>
          <p:nvPr/>
        </p:nvSpPr>
        <p:spPr>
          <a:xfrm>
            <a:off x="7310026" y="2494717"/>
            <a:ext cx="2724912" cy="3127248"/>
          </a:xfrm>
          <a:prstGeom prst="rect">
            <a:avLst/>
          </a:prstGeom>
          <a:solidFill>
            <a:srgbClr val="FEF2F2"/>
          </a:solidFill>
          <a:ln w="12700">
            <a:solidFill>
              <a:srgbClr val="991B1B"/>
            </a:solidFill>
            <a:prstDash val="solid"/>
          </a:ln>
          <a:effectLst>
            <a:outerShdw blurRad="101600" dist="38100" dir="8100000" algn="bl" rotWithShape="0">
              <a:srgbClr val="000000">
                <a:alpha val="10000"/>
              </a:srgbClr>
            </a:outerShdw>
          </a:effectLst>
        </p:spPr>
        <p:txBody>
          <a:bodyPr/>
          <a:lstStyle/>
          <a:p>
            <a:endParaRPr lang="en-US"/>
          </a:p>
        </p:txBody>
      </p:sp>
      <p:sp>
        <p:nvSpPr>
          <p:cNvPr id="19" name="Shape 18">
            <a:extLst>
              <a:ext uri="{FF2B5EF4-FFF2-40B4-BE49-F238E27FC236}">
                <a16:creationId xmlns:a16="http://schemas.microsoft.com/office/drawing/2014/main" id="{4BF190C9-ECA9-745A-DEB7-68D1947B63C6}"/>
              </a:ext>
            </a:extLst>
          </p:cNvPr>
          <p:cNvSpPr/>
          <p:nvPr/>
        </p:nvSpPr>
        <p:spPr>
          <a:xfrm>
            <a:off x="7310026" y="2494717"/>
            <a:ext cx="2724912" cy="502920"/>
          </a:xfrm>
          <a:prstGeom prst="rect">
            <a:avLst/>
          </a:prstGeom>
          <a:solidFill>
            <a:srgbClr val="991B1B"/>
          </a:solidFill>
          <a:ln w="12700">
            <a:solidFill>
              <a:srgbClr val="991B1B"/>
            </a:solidFill>
            <a:prstDash val="solid"/>
          </a:ln>
        </p:spPr>
        <p:txBody>
          <a:bodyPr/>
          <a:lstStyle/>
          <a:p>
            <a:endParaRPr lang="en-US"/>
          </a:p>
        </p:txBody>
      </p:sp>
      <p:sp>
        <p:nvSpPr>
          <p:cNvPr id="20" name="Text 19">
            <a:extLst>
              <a:ext uri="{FF2B5EF4-FFF2-40B4-BE49-F238E27FC236}">
                <a16:creationId xmlns:a16="http://schemas.microsoft.com/office/drawing/2014/main" id="{DF03A407-922E-A0C7-612C-170033EC70E0}"/>
              </a:ext>
            </a:extLst>
          </p:cNvPr>
          <p:cNvSpPr/>
          <p:nvPr/>
        </p:nvSpPr>
        <p:spPr>
          <a:xfrm>
            <a:off x="7419754" y="2549581"/>
            <a:ext cx="1097280" cy="25603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850" b="1" kern="0" spc="100" dirty="0">
                <a:solidFill>
                  <a:srgbClr val="FFFFFF"/>
                </a:solidFill>
              </a:rPr>
              <a:t>TIER 3</a:t>
            </a:r>
            <a:endParaRPr lang="en-US" sz="850" dirty="0"/>
          </a:p>
        </p:txBody>
      </p:sp>
      <p:sp>
        <p:nvSpPr>
          <p:cNvPr id="21" name="Text 20">
            <a:extLst>
              <a:ext uri="{FF2B5EF4-FFF2-40B4-BE49-F238E27FC236}">
                <a16:creationId xmlns:a16="http://schemas.microsoft.com/office/drawing/2014/main" id="{B54E5CF0-0670-4FA8-FF74-5AF7B22A8D14}"/>
              </a:ext>
            </a:extLst>
          </p:cNvPr>
          <p:cNvSpPr/>
          <p:nvPr/>
        </p:nvSpPr>
        <p:spPr>
          <a:xfrm>
            <a:off x="8864506" y="2540437"/>
            <a:ext cx="1051560" cy="27432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r">
              <a:buNone/>
            </a:pPr>
            <a:r>
              <a:rPr lang="en-US" sz="1400" b="1" dirty="0">
                <a:solidFill>
                  <a:srgbClr val="FFFFFF"/>
                </a:solidFill>
              </a:rPr>
              <a:t>~5%</a:t>
            </a:r>
            <a:endParaRPr lang="en-US" sz="1400" dirty="0"/>
          </a:p>
        </p:txBody>
      </p:sp>
      <p:sp>
        <p:nvSpPr>
          <p:cNvPr id="22" name="Text 21">
            <a:extLst>
              <a:ext uri="{FF2B5EF4-FFF2-40B4-BE49-F238E27FC236}">
                <a16:creationId xmlns:a16="http://schemas.microsoft.com/office/drawing/2014/main" id="{FAB3FF90-BDE3-B26A-9127-F5558FAB9334}"/>
              </a:ext>
            </a:extLst>
          </p:cNvPr>
          <p:cNvSpPr/>
          <p:nvPr/>
        </p:nvSpPr>
        <p:spPr>
          <a:xfrm>
            <a:off x="8864506" y="2787325"/>
            <a:ext cx="1051560" cy="16459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r">
              <a:buNone/>
            </a:pPr>
            <a:r>
              <a:rPr lang="en-US" sz="750" dirty="0">
                <a:solidFill>
                  <a:srgbClr val="FFFFFF"/>
                </a:solidFill>
              </a:rPr>
              <a:t>Few Students</a:t>
            </a:r>
            <a:endParaRPr lang="en-US" sz="750" dirty="0"/>
          </a:p>
        </p:txBody>
      </p:sp>
      <p:sp>
        <p:nvSpPr>
          <p:cNvPr id="23" name="Text 22">
            <a:extLst>
              <a:ext uri="{FF2B5EF4-FFF2-40B4-BE49-F238E27FC236}">
                <a16:creationId xmlns:a16="http://schemas.microsoft.com/office/drawing/2014/main" id="{7A357FAF-8E6F-52A0-AFF9-F186A900C740}"/>
              </a:ext>
            </a:extLst>
          </p:cNvPr>
          <p:cNvSpPr/>
          <p:nvPr/>
        </p:nvSpPr>
        <p:spPr>
          <a:xfrm>
            <a:off x="7419754" y="3116509"/>
            <a:ext cx="2505456" cy="27432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300" b="1" dirty="0">
                <a:solidFill>
                  <a:srgbClr val="991B1B"/>
                </a:solidFill>
                <a:latin typeface="Georgia" pitchFamily="34" charset="0"/>
                <a:ea typeface="Georgia" pitchFamily="34" charset="-122"/>
                <a:cs typeface="Georgia" pitchFamily="34" charset="-120"/>
              </a:rPr>
              <a:t>Intensive Supports</a:t>
            </a:r>
            <a:endParaRPr lang="en-US" sz="1300" dirty="0"/>
          </a:p>
        </p:txBody>
      </p:sp>
      <p:sp>
        <p:nvSpPr>
          <p:cNvPr id="24" name="Text 23">
            <a:extLst>
              <a:ext uri="{FF2B5EF4-FFF2-40B4-BE49-F238E27FC236}">
                <a16:creationId xmlns:a16="http://schemas.microsoft.com/office/drawing/2014/main" id="{73D30800-408E-77D5-E4EE-1C11453AA7CF}"/>
              </a:ext>
            </a:extLst>
          </p:cNvPr>
          <p:cNvSpPr/>
          <p:nvPr/>
        </p:nvSpPr>
        <p:spPr>
          <a:xfrm>
            <a:off x="7419754" y="3454837"/>
            <a:ext cx="2505456" cy="202996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35000"/>
              </a:lnSpc>
              <a:buNone/>
            </a:pPr>
            <a:r>
              <a:rPr lang="en-US" sz="950" dirty="0">
                <a:solidFill>
                  <a:srgbClr val="3D5166"/>
                </a:solidFill>
              </a:rPr>
              <a:t>Students with the most significant needs requiring individualized, intensive services — often with cross-agency coordination.</a:t>
            </a:r>
            <a:endParaRPr lang="en-US" sz="950" dirty="0"/>
          </a:p>
          <a:p>
            <a:pPr marL="0" indent="0">
              <a:lnSpc>
                <a:spcPct val="135000"/>
              </a:lnSpc>
              <a:buNone/>
            </a:pPr>
            <a:endParaRPr lang="en-US" sz="950" dirty="0"/>
          </a:p>
          <a:p>
            <a:pPr marL="0" indent="0">
              <a:lnSpc>
                <a:spcPct val="135000"/>
              </a:lnSpc>
              <a:buNone/>
            </a:pPr>
            <a:r>
              <a:rPr lang="en-US" sz="950" dirty="0">
                <a:solidFill>
                  <a:srgbClr val="3D5166"/>
                </a:solidFill>
              </a:rPr>
              <a:t>Focus: Individualized planning and intensive services.</a:t>
            </a:r>
            <a:endParaRPr lang="en-US" sz="950" dirty="0"/>
          </a:p>
        </p:txBody>
      </p:sp>
      <p:sp>
        <p:nvSpPr>
          <p:cNvPr id="25" name="Text 24">
            <a:extLst>
              <a:ext uri="{FF2B5EF4-FFF2-40B4-BE49-F238E27FC236}">
                <a16:creationId xmlns:a16="http://schemas.microsoft.com/office/drawing/2014/main" id="{DEB88FDD-3F43-5EE8-B4F3-D71168A98A56}"/>
              </a:ext>
            </a:extLst>
          </p:cNvPr>
          <p:cNvSpPr/>
          <p:nvPr/>
        </p:nvSpPr>
        <p:spPr>
          <a:xfrm>
            <a:off x="1604170" y="5621965"/>
            <a:ext cx="8412480"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800" i="1" dirty="0">
                <a:solidFill>
                  <a:srgbClr val="7A8FA0"/>
                </a:solidFill>
              </a:rPr>
              <a:t>← Intensity of need increases →</a:t>
            </a:r>
            <a:endParaRPr lang="en-US" sz="800" dirty="0"/>
          </a:p>
        </p:txBody>
      </p:sp>
    </p:spTree>
    <p:extLst>
      <p:ext uri="{BB962C8B-B14F-4D97-AF65-F5344CB8AC3E}">
        <p14:creationId xmlns:p14="http://schemas.microsoft.com/office/powerpoint/2010/main" val="174385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40EA3-2D50-BC36-8813-0C9C90683F6C}"/>
              </a:ext>
            </a:extLst>
          </p:cNvPr>
          <p:cNvSpPr>
            <a:spLocks noGrp="1"/>
          </p:cNvSpPr>
          <p:nvPr>
            <p:ph type="title"/>
          </p:nvPr>
        </p:nvSpPr>
        <p:spPr/>
        <p:txBody>
          <a:bodyPr/>
          <a:lstStyle/>
          <a:p>
            <a:r>
              <a:rPr lang="en-US" dirty="0"/>
              <a:t>Four Domains of Student Success</a:t>
            </a:r>
          </a:p>
        </p:txBody>
      </p:sp>
      <p:sp>
        <p:nvSpPr>
          <p:cNvPr id="3" name="Text 2">
            <a:extLst>
              <a:ext uri="{FF2B5EF4-FFF2-40B4-BE49-F238E27FC236}">
                <a16:creationId xmlns:a16="http://schemas.microsoft.com/office/drawing/2014/main" id="{C3714F37-A24D-C333-7311-9C5F55B8338C}"/>
              </a:ext>
            </a:extLst>
          </p:cNvPr>
          <p:cNvSpPr/>
          <p:nvPr/>
        </p:nvSpPr>
        <p:spPr>
          <a:xfrm>
            <a:off x="1681787" y="1996581"/>
            <a:ext cx="8138160" cy="25603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600" dirty="0">
                <a:solidFill>
                  <a:srgbClr val="94A3B8"/>
                </a:solidFill>
              </a:rPr>
              <a:t>Aligned to P–20W milestones and organized across three tiers of support</a:t>
            </a:r>
            <a:endParaRPr lang="en-US" sz="1600" dirty="0"/>
          </a:p>
        </p:txBody>
      </p:sp>
      <p:sp>
        <p:nvSpPr>
          <p:cNvPr id="4" name="Shape 3">
            <a:extLst>
              <a:ext uri="{FF2B5EF4-FFF2-40B4-BE49-F238E27FC236}">
                <a16:creationId xmlns:a16="http://schemas.microsoft.com/office/drawing/2014/main" id="{643B7684-8B11-DD80-31CB-8A87E7BE9841}"/>
              </a:ext>
            </a:extLst>
          </p:cNvPr>
          <p:cNvSpPr/>
          <p:nvPr/>
        </p:nvSpPr>
        <p:spPr>
          <a:xfrm>
            <a:off x="1681787" y="2435493"/>
            <a:ext cx="4041648" cy="1536192"/>
          </a:xfrm>
          <a:prstGeom prst="rect">
            <a:avLst/>
          </a:prstGeom>
          <a:solidFill>
            <a:srgbClr val="13243A"/>
          </a:solidFill>
          <a:ln w="12700">
            <a:solidFill>
              <a:srgbClr val="13243A"/>
            </a:solidFill>
            <a:prstDash val="solid"/>
          </a:ln>
          <a:effectLst>
            <a:outerShdw blurRad="101600" dist="38100" dir="8100000" algn="bl" rotWithShape="0">
              <a:srgbClr val="000000">
                <a:alpha val="10000"/>
              </a:srgbClr>
            </a:outerShdw>
          </a:effectLst>
        </p:spPr>
        <p:txBody>
          <a:bodyPr/>
          <a:lstStyle/>
          <a:p>
            <a:endParaRPr lang="en-US" sz="3200"/>
          </a:p>
        </p:txBody>
      </p:sp>
      <p:sp>
        <p:nvSpPr>
          <p:cNvPr id="5" name="Shape 4">
            <a:extLst>
              <a:ext uri="{FF2B5EF4-FFF2-40B4-BE49-F238E27FC236}">
                <a16:creationId xmlns:a16="http://schemas.microsoft.com/office/drawing/2014/main" id="{DE069D4F-465B-8590-3990-CA9BA121E1B0}"/>
              </a:ext>
            </a:extLst>
          </p:cNvPr>
          <p:cNvSpPr/>
          <p:nvPr/>
        </p:nvSpPr>
        <p:spPr>
          <a:xfrm>
            <a:off x="1681787" y="2435493"/>
            <a:ext cx="54864" cy="1536192"/>
          </a:xfrm>
          <a:prstGeom prst="rect">
            <a:avLst/>
          </a:prstGeom>
          <a:solidFill>
            <a:srgbClr val="1A4A7C"/>
          </a:solidFill>
          <a:ln w="12700">
            <a:solidFill>
              <a:srgbClr val="1A4A7C"/>
            </a:solidFill>
            <a:prstDash val="solid"/>
          </a:ln>
        </p:spPr>
        <p:txBody>
          <a:bodyPr/>
          <a:lstStyle/>
          <a:p>
            <a:endParaRPr lang="en-US" sz="3200"/>
          </a:p>
        </p:txBody>
      </p:sp>
      <p:sp>
        <p:nvSpPr>
          <p:cNvPr id="6" name="Shape 5">
            <a:extLst>
              <a:ext uri="{FF2B5EF4-FFF2-40B4-BE49-F238E27FC236}">
                <a16:creationId xmlns:a16="http://schemas.microsoft.com/office/drawing/2014/main" id="{F7DDFACE-3CAC-1F10-EE38-5BCACC1F86F1}"/>
              </a:ext>
            </a:extLst>
          </p:cNvPr>
          <p:cNvSpPr/>
          <p:nvPr/>
        </p:nvSpPr>
        <p:spPr>
          <a:xfrm>
            <a:off x="1809803" y="2563509"/>
            <a:ext cx="384048" cy="384048"/>
          </a:xfrm>
          <a:prstGeom prst="ellipse">
            <a:avLst/>
          </a:prstGeom>
          <a:solidFill>
            <a:srgbClr val="1A4A7C"/>
          </a:solidFill>
          <a:ln w="12700">
            <a:solidFill>
              <a:srgbClr val="1A4A7C"/>
            </a:solidFill>
            <a:prstDash val="solid"/>
          </a:ln>
        </p:spPr>
        <p:txBody>
          <a:bodyPr/>
          <a:lstStyle/>
          <a:p>
            <a:endParaRPr lang="en-US" sz="3200"/>
          </a:p>
        </p:txBody>
      </p:sp>
      <p:sp>
        <p:nvSpPr>
          <p:cNvPr id="7" name="Text 6">
            <a:extLst>
              <a:ext uri="{FF2B5EF4-FFF2-40B4-BE49-F238E27FC236}">
                <a16:creationId xmlns:a16="http://schemas.microsoft.com/office/drawing/2014/main" id="{00174162-E074-EDF8-8C32-36106A5CCA8E}"/>
              </a:ext>
            </a:extLst>
          </p:cNvPr>
          <p:cNvSpPr/>
          <p:nvPr/>
        </p:nvSpPr>
        <p:spPr>
          <a:xfrm>
            <a:off x="1809803" y="2563509"/>
            <a:ext cx="384048" cy="38404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2400" dirty="0">
                <a:solidFill>
                  <a:srgbClr val="000000"/>
                </a:solidFill>
              </a:rPr>
              <a:t>🧠</a:t>
            </a:r>
            <a:endParaRPr lang="en-US" sz="2400" dirty="0"/>
          </a:p>
        </p:txBody>
      </p:sp>
      <p:sp>
        <p:nvSpPr>
          <p:cNvPr id="8" name="Text 7">
            <a:extLst>
              <a:ext uri="{FF2B5EF4-FFF2-40B4-BE49-F238E27FC236}">
                <a16:creationId xmlns:a16="http://schemas.microsoft.com/office/drawing/2014/main" id="{BDF26860-4AB9-21DF-1822-39992A16901B}"/>
              </a:ext>
            </a:extLst>
          </p:cNvPr>
          <p:cNvSpPr/>
          <p:nvPr/>
        </p:nvSpPr>
        <p:spPr>
          <a:xfrm>
            <a:off x="2267003" y="2563509"/>
            <a:ext cx="3328416" cy="23774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dirty="0">
                <a:solidFill>
                  <a:srgbClr val="FFFFFF"/>
                </a:solidFill>
              </a:rPr>
              <a:t>Student Well-Being</a:t>
            </a:r>
            <a:endParaRPr lang="en-US" dirty="0"/>
          </a:p>
        </p:txBody>
      </p:sp>
      <p:sp>
        <p:nvSpPr>
          <p:cNvPr id="9" name="Text 8">
            <a:extLst>
              <a:ext uri="{FF2B5EF4-FFF2-40B4-BE49-F238E27FC236}">
                <a16:creationId xmlns:a16="http://schemas.microsoft.com/office/drawing/2014/main" id="{51C8D54E-DEA0-4619-F108-DF17B7FFC408}"/>
              </a:ext>
            </a:extLst>
          </p:cNvPr>
          <p:cNvSpPr/>
          <p:nvPr/>
        </p:nvSpPr>
        <p:spPr>
          <a:xfrm>
            <a:off x="2267003" y="2819541"/>
            <a:ext cx="3328416"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64748B"/>
                </a:solidFill>
              </a:rPr>
              <a:t>Mental health · SEL · Belonging · Flourishing</a:t>
            </a:r>
            <a:endParaRPr lang="en-US" sz="1100" dirty="0"/>
          </a:p>
        </p:txBody>
      </p:sp>
      <p:sp>
        <p:nvSpPr>
          <p:cNvPr id="10" name="Shape 9">
            <a:extLst>
              <a:ext uri="{FF2B5EF4-FFF2-40B4-BE49-F238E27FC236}">
                <a16:creationId xmlns:a16="http://schemas.microsoft.com/office/drawing/2014/main" id="{F97FD8E9-781D-E78A-4FBF-0A5823C2B2F2}"/>
              </a:ext>
            </a:extLst>
          </p:cNvPr>
          <p:cNvSpPr/>
          <p:nvPr/>
        </p:nvSpPr>
        <p:spPr>
          <a:xfrm>
            <a:off x="1809803" y="3075573"/>
            <a:ext cx="256032" cy="182880"/>
          </a:xfrm>
          <a:prstGeom prst="rect">
            <a:avLst/>
          </a:prstGeom>
          <a:solidFill>
            <a:srgbClr val="1B6B3A"/>
          </a:solidFill>
          <a:ln w="12700">
            <a:solidFill>
              <a:srgbClr val="1B6B3A"/>
            </a:solidFill>
            <a:prstDash val="solid"/>
          </a:ln>
        </p:spPr>
        <p:txBody>
          <a:bodyPr/>
          <a:lstStyle/>
          <a:p>
            <a:endParaRPr lang="en-US" sz="3200"/>
          </a:p>
        </p:txBody>
      </p:sp>
      <p:sp>
        <p:nvSpPr>
          <p:cNvPr id="11" name="Text 10">
            <a:extLst>
              <a:ext uri="{FF2B5EF4-FFF2-40B4-BE49-F238E27FC236}">
                <a16:creationId xmlns:a16="http://schemas.microsoft.com/office/drawing/2014/main" id="{FBCA5413-0E4F-516C-743E-3A3554D9A78F}"/>
              </a:ext>
            </a:extLst>
          </p:cNvPr>
          <p:cNvSpPr/>
          <p:nvPr/>
        </p:nvSpPr>
        <p:spPr>
          <a:xfrm>
            <a:off x="1809803" y="3075573"/>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T1</a:t>
            </a:r>
            <a:endParaRPr lang="en-US" sz="1050" dirty="0"/>
          </a:p>
        </p:txBody>
      </p:sp>
      <p:sp>
        <p:nvSpPr>
          <p:cNvPr id="12" name="Text 11">
            <a:extLst>
              <a:ext uri="{FF2B5EF4-FFF2-40B4-BE49-F238E27FC236}">
                <a16:creationId xmlns:a16="http://schemas.microsoft.com/office/drawing/2014/main" id="{6709C723-B5AC-BB97-1444-DA13991D68E7}"/>
              </a:ext>
            </a:extLst>
          </p:cNvPr>
          <p:cNvSpPr/>
          <p:nvPr/>
        </p:nvSpPr>
        <p:spPr>
          <a:xfrm>
            <a:off x="2138987" y="3075573"/>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Flourishing rate, school belonging, PBIS fidelity</a:t>
            </a:r>
            <a:endParaRPr lang="en-US" sz="1100" dirty="0"/>
          </a:p>
        </p:txBody>
      </p:sp>
      <p:sp>
        <p:nvSpPr>
          <p:cNvPr id="13" name="Shape 12">
            <a:extLst>
              <a:ext uri="{FF2B5EF4-FFF2-40B4-BE49-F238E27FC236}">
                <a16:creationId xmlns:a16="http://schemas.microsoft.com/office/drawing/2014/main" id="{F8A88A91-8433-3C1B-459D-20D0B2C63666}"/>
              </a:ext>
            </a:extLst>
          </p:cNvPr>
          <p:cNvSpPr/>
          <p:nvPr/>
        </p:nvSpPr>
        <p:spPr>
          <a:xfrm>
            <a:off x="1809803" y="3349893"/>
            <a:ext cx="256032" cy="182880"/>
          </a:xfrm>
          <a:prstGeom prst="rect">
            <a:avLst/>
          </a:prstGeom>
          <a:solidFill>
            <a:srgbClr val="B45309"/>
          </a:solidFill>
          <a:ln w="12700">
            <a:solidFill>
              <a:srgbClr val="B45309"/>
            </a:solidFill>
            <a:prstDash val="solid"/>
          </a:ln>
        </p:spPr>
        <p:txBody>
          <a:bodyPr/>
          <a:lstStyle/>
          <a:p>
            <a:endParaRPr lang="en-US" sz="3200"/>
          </a:p>
        </p:txBody>
      </p:sp>
      <p:sp>
        <p:nvSpPr>
          <p:cNvPr id="14" name="Text 13">
            <a:extLst>
              <a:ext uri="{FF2B5EF4-FFF2-40B4-BE49-F238E27FC236}">
                <a16:creationId xmlns:a16="http://schemas.microsoft.com/office/drawing/2014/main" id="{C2FFA072-4F40-7391-E456-82EFAF7BB2A1}"/>
              </a:ext>
            </a:extLst>
          </p:cNvPr>
          <p:cNvSpPr/>
          <p:nvPr/>
        </p:nvSpPr>
        <p:spPr>
          <a:xfrm>
            <a:off x="1809803" y="3349893"/>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T2</a:t>
            </a:r>
            <a:endParaRPr lang="en-US" sz="1050" dirty="0"/>
          </a:p>
        </p:txBody>
      </p:sp>
      <p:sp>
        <p:nvSpPr>
          <p:cNvPr id="15" name="Text 14">
            <a:extLst>
              <a:ext uri="{FF2B5EF4-FFF2-40B4-BE49-F238E27FC236}">
                <a16:creationId xmlns:a16="http://schemas.microsoft.com/office/drawing/2014/main" id="{DD9A6185-E127-FDD9-7385-2A8782C67C7C}"/>
              </a:ext>
            </a:extLst>
          </p:cNvPr>
          <p:cNvSpPr/>
          <p:nvPr/>
        </p:nvSpPr>
        <p:spPr>
          <a:xfrm>
            <a:off x="2138987" y="3349893"/>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MH screener rate, Tier 2 intervention enrollment</a:t>
            </a:r>
            <a:endParaRPr lang="en-US" sz="1100" dirty="0"/>
          </a:p>
        </p:txBody>
      </p:sp>
      <p:sp>
        <p:nvSpPr>
          <p:cNvPr id="16" name="Shape 15">
            <a:extLst>
              <a:ext uri="{FF2B5EF4-FFF2-40B4-BE49-F238E27FC236}">
                <a16:creationId xmlns:a16="http://schemas.microsoft.com/office/drawing/2014/main" id="{7A7F53AE-B7C1-8B91-084A-9C8E3AD21611}"/>
              </a:ext>
            </a:extLst>
          </p:cNvPr>
          <p:cNvSpPr/>
          <p:nvPr/>
        </p:nvSpPr>
        <p:spPr>
          <a:xfrm>
            <a:off x="1809803" y="3624213"/>
            <a:ext cx="256032" cy="182880"/>
          </a:xfrm>
          <a:prstGeom prst="rect">
            <a:avLst/>
          </a:prstGeom>
          <a:solidFill>
            <a:srgbClr val="991B1B"/>
          </a:solidFill>
          <a:ln w="12700">
            <a:solidFill>
              <a:srgbClr val="991B1B"/>
            </a:solidFill>
            <a:prstDash val="solid"/>
          </a:ln>
        </p:spPr>
        <p:txBody>
          <a:bodyPr/>
          <a:lstStyle/>
          <a:p>
            <a:endParaRPr lang="en-US" sz="3200"/>
          </a:p>
        </p:txBody>
      </p:sp>
      <p:sp>
        <p:nvSpPr>
          <p:cNvPr id="17" name="Text 16">
            <a:extLst>
              <a:ext uri="{FF2B5EF4-FFF2-40B4-BE49-F238E27FC236}">
                <a16:creationId xmlns:a16="http://schemas.microsoft.com/office/drawing/2014/main" id="{951A0DCF-0BF8-C224-FCDC-219480FFFCC1}"/>
              </a:ext>
            </a:extLst>
          </p:cNvPr>
          <p:cNvSpPr/>
          <p:nvPr/>
        </p:nvSpPr>
        <p:spPr>
          <a:xfrm>
            <a:off x="1809803" y="3624213"/>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T3</a:t>
            </a:r>
            <a:endParaRPr lang="en-US" sz="1050" dirty="0"/>
          </a:p>
        </p:txBody>
      </p:sp>
      <p:sp>
        <p:nvSpPr>
          <p:cNvPr id="18" name="Text 17">
            <a:extLst>
              <a:ext uri="{FF2B5EF4-FFF2-40B4-BE49-F238E27FC236}">
                <a16:creationId xmlns:a16="http://schemas.microsoft.com/office/drawing/2014/main" id="{EC9CC6F7-26E8-8241-AABC-BE73AD4B5509}"/>
              </a:ext>
            </a:extLst>
          </p:cNvPr>
          <p:cNvSpPr/>
          <p:nvPr/>
        </p:nvSpPr>
        <p:spPr>
          <a:xfrm>
            <a:off x="2138987" y="3624213"/>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Crisis referral rate, intensive MH plans</a:t>
            </a:r>
            <a:endParaRPr lang="en-US" sz="1100" dirty="0"/>
          </a:p>
        </p:txBody>
      </p:sp>
      <p:sp>
        <p:nvSpPr>
          <p:cNvPr id="19" name="Shape 18">
            <a:extLst>
              <a:ext uri="{FF2B5EF4-FFF2-40B4-BE49-F238E27FC236}">
                <a16:creationId xmlns:a16="http://schemas.microsoft.com/office/drawing/2014/main" id="{5E383972-5B34-571A-496C-378D9A4AEB88}"/>
              </a:ext>
            </a:extLst>
          </p:cNvPr>
          <p:cNvSpPr/>
          <p:nvPr/>
        </p:nvSpPr>
        <p:spPr>
          <a:xfrm>
            <a:off x="5979467" y="2435493"/>
            <a:ext cx="4041648" cy="1536192"/>
          </a:xfrm>
          <a:prstGeom prst="rect">
            <a:avLst/>
          </a:prstGeom>
          <a:solidFill>
            <a:srgbClr val="13243A"/>
          </a:solidFill>
          <a:ln w="12700">
            <a:solidFill>
              <a:srgbClr val="13243A"/>
            </a:solidFill>
            <a:prstDash val="solid"/>
          </a:ln>
          <a:effectLst>
            <a:outerShdw blurRad="101600" dist="38100" dir="8100000" algn="bl" rotWithShape="0">
              <a:srgbClr val="000000">
                <a:alpha val="10000"/>
              </a:srgbClr>
            </a:outerShdw>
          </a:effectLst>
        </p:spPr>
        <p:txBody>
          <a:bodyPr/>
          <a:lstStyle/>
          <a:p>
            <a:endParaRPr lang="en-US" sz="3200"/>
          </a:p>
        </p:txBody>
      </p:sp>
      <p:sp>
        <p:nvSpPr>
          <p:cNvPr id="20" name="Shape 19">
            <a:extLst>
              <a:ext uri="{FF2B5EF4-FFF2-40B4-BE49-F238E27FC236}">
                <a16:creationId xmlns:a16="http://schemas.microsoft.com/office/drawing/2014/main" id="{20A60F2E-8D83-9916-665B-8974FC7633F3}"/>
              </a:ext>
            </a:extLst>
          </p:cNvPr>
          <p:cNvSpPr/>
          <p:nvPr/>
        </p:nvSpPr>
        <p:spPr>
          <a:xfrm>
            <a:off x="5979467" y="2435493"/>
            <a:ext cx="54864" cy="1536192"/>
          </a:xfrm>
          <a:prstGeom prst="rect">
            <a:avLst/>
          </a:prstGeom>
          <a:solidFill>
            <a:srgbClr val="1B6B3A"/>
          </a:solidFill>
          <a:ln w="12700">
            <a:solidFill>
              <a:srgbClr val="1B6B3A"/>
            </a:solidFill>
            <a:prstDash val="solid"/>
          </a:ln>
        </p:spPr>
        <p:txBody>
          <a:bodyPr/>
          <a:lstStyle/>
          <a:p>
            <a:endParaRPr lang="en-US" sz="3200"/>
          </a:p>
        </p:txBody>
      </p:sp>
      <p:sp>
        <p:nvSpPr>
          <p:cNvPr id="21" name="Shape 20">
            <a:extLst>
              <a:ext uri="{FF2B5EF4-FFF2-40B4-BE49-F238E27FC236}">
                <a16:creationId xmlns:a16="http://schemas.microsoft.com/office/drawing/2014/main" id="{C886F218-C260-5A61-9422-2CFE0B967E7B}"/>
              </a:ext>
            </a:extLst>
          </p:cNvPr>
          <p:cNvSpPr/>
          <p:nvPr/>
        </p:nvSpPr>
        <p:spPr>
          <a:xfrm>
            <a:off x="6107483" y="2563509"/>
            <a:ext cx="384048" cy="384048"/>
          </a:xfrm>
          <a:prstGeom prst="ellipse">
            <a:avLst/>
          </a:prstGeom>
          <a:solidFill>
            <a:srgbClr val="1B6B3A"/>
          </a:solidFill>
          <a:ln w="12700">
            <a:solidFill>
              <a:srgbClr val="1B6B3A"/>
            </a:solidFill>
            <a:prstDash val="solid"/>
          </a:ln>
        </p:spPr>
        <p:txBody>
          <a:bodyPr/>
          <a:lstStyle/>
          <a:p>
            <a:endParaRPr lang="en-US" sz="3200"/>
          </a:p>
        </p:txBody>
      </p:sp>
      <p:sp>
        <p:nvSpPr>
          <p:cNvPr id="22" name="Text 21">
            <a:extLst>
              <a:ext uri="{FF2B5EF4-FFF2-40B4-BE49-F238E27FC236}">
                <a16:creationId xmlns:a16="http://schemas.microsoft.com/office/drawing/2014/main" id="{CFF0ED28-BE04-DE4E-468E-F914C9D7AD92}"/>
              </a:ext>
            </a:extLst>
          </p:cNvPr>
          <p:cNvSpPr/>
          <p:nvPr/>
        </p:nvSpPr>
        <p:spPr>
          <a:xfrm>
            <a:off x="6107483" y="2563509"/>
            <a:ext cx="384048" cy="38404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2400" dirty="0">
                <a:solidFill>
                  <a:srgbClr val="000000"/>
                </a:solidFill>
              </a:rPr>
              <a:t>📚</a:t>
            </a:r>
            <a:endParaRPr lang="en-US" sz="2400" dirty="0"/>
          </a:p>
        </p:txBody>
      </p:sp>
      <p:sp>
        <p:nvSpPr>
          <p:cNvPr id="23" name="Text 22">
            <a:extLst>
              <a:ext uri="{FF2B5EF4-FFF2-40B4-BE49-F238E27FC236}">
                <a16:creationId xmlns:a16="http://schemas.microsoft.com/office/drawing/2014/main" id="{2A41D36C-96FC-74E1-28F3-793C6BEA728D}"/>
              </a:ext>
            </a:extLst>
          </p:cNvPr>
          <p:cNvSpPr/>
          <p:nvPr/>
        </p:nvSpPr>
        <p:spPr>
          <a:xfrm>
            <a:off x="6564683" y="2563509"/>
            <a:ext cx="3328416" cy="23774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dirty="0">
                <a:solidFill>
                  <a:srgbClr val="FFFFFF"/>
                </a:solidFill>
              </a:rPr>
              <a:t>Academic</a:t>
            </a:r>
            <a:endParaRPr lang="en-US" dirty="0"/>
          </a:p>
        </p:txBody>
      </p:sp>
      <p:sp>
        <p:nvSpPr>
          <p:cNvPr id="24" name="Text 23">
            <a:extLst>
              <a:ext uri="{FF2B5EF4-FFF2-40B4-BE49-F238E27FC236}">
                <a16:creationId xmlns:a16="http://schemas.microsoft.com/office/drawing/2014/main" id="{B66F941F-5F08-B299-A5B4-581DAA41AA45}"/>
              </a:ext>
            </a:extLst>
          </p:cNvPr>
          <p:cNvSpPr/>
          <p:nvPr/>
        </p:nvSpPr>
        <p:spPr>
          <a:xfrm>
            <a:off x="6564683" y="2819541"/>
            <a:ext cx="3328416"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64748B"/>
                </a:solidFill>
              </a:rPr>
              <a:t>Proficiency · Growth · Course-taking · Achievement gaps</a:t>
            </a:r>
            <a:endParaRPr lang="en-US" sz="1100" dirty="0"/>
          </a:p>
        </p:txBody>
      </p:sp>
      <p:sp>
        <p:nvSpPr>
          <p:cNvPr id="25" name="Shape 24">
            <a:extLst>
              <a:ext uri="{FF2B5EF4-FFF2-40B4-BE49-F238E27FC236}">
                <a16:creationId xmlns:a16="http://schemas.microsoft.com/office/drawing/2014/main" id="{25A0D41A-C149-A1DB-F419-DCB593BF23BE}"/>
              </a:ext>
            </a:extLst>
          </p:cNvPr>
          <p:cNvSpPr/>
          <p:nvPr/>
        </p:nvSpPr>
        <p:spPr>
          <a:xfrm>
            <a:off x="6107483" y="3075573"/>
            <a:ext cx="256032" cy="182880"/>
          </a:xfrm>
          <a:prstGeom prst="rect">
            <a:avLst/>
          </a:prstGeom>
          <a:solidFill>
            <a:srgbClr val="1B6B3A"/>
          </a:solidFill>
          <a:ln w="12700">
            <a:solidFill>
              <a:srgbClr val="1B6B3A"/>
            </a:solidFill>
            <a:prstDash val="solid"/>
          </a:ln>
        </p:spPr>
        <p:txBody>
          <a:bodyPr/>
          <a:lstStyle/>
          <a:p>
            <a:endParaRPr lang="en-US" sz="3200"/>
          </a:p>
        </p:txBody>
      </p:sp>
      <p:sp>
        <p:nvSpPr>
          <p:cNvPr id="26" name="Text 25">
            <a:extLst>
              <a:ext uri="{FF2B5EF4-FFF2-40B4-BE49-F238E27FC236}">
                <a16:creationId xmlns:a16="http://schemas.microsoft.com/office/drawing/2014/main" id="{EBBDD80E-62A0-B2BA-65BF-BC0301442856}"/>
              </a:ext>
            </a:extLst>
          </p:cNvPr>
          <p:cNvSpPr/>
          <p:nvPr/>
        </p:nvSpPr>
        <p:spPr>
          <a:xfrm>
            <a:off x="6107483" y="3075573"/>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T1</a:t>
            </a:r>
            <a:endParaRPr lang="en-US" sz="1050" dirty="0"/>
          </a:p>
        </p:txBody>
      </p:sp>
      <p:sp>
        <p:nvSpPr>
          <p:cNvPr id="27" name="Text 26">
            <a:extLst>
              <a:ext uri="{FF2B5EF4-FFF2-40B4-BE49-F238E27FC236}">
                <a16:creationId xmlns:a16="http://schemas.microsoft.com/office/drawing/2014/main" id="{B6F9995D-D53B-22CE-0950-EBD64FDCC730}"/>
              </a:ext>
            </a:extLst>
          </p:cNvPr>
          <p:cNvSpPr/>
          <p:nvPr/>
        </p:nvSpPr>
        <p:spPr>
          <a:xfrm>
            <a:off x="6436667" y="3075573"/>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3rd-grade reading, 8th-grade math, graduation rate</a:t>
            </a:r>
            <a:endParaRPr lang="en-US" sz="1100" dirty="0"/>
          </a:p>
        </p:txBody>
      </p:sp>
      <p:sp>
        <p:nvSpPr>
          <p:cNvPr id="28" name="Shape 27">
            <a:extLst>
              <a:ext uri="{FF2B5EF4-FFF2-40B4-BE49-F238E27FC236}">
                <a16:creationId xmlns:a16="http://schemas.microsoft.com/office/drawing/2014/main" id="{4B80E536-B95B-96CA-3110-DF5D5B1A15C9}"/>
              </a:ext>
            </a:extLst>
          </p:cNvPr>
          <p:cNvSpPr/>
          <p:nvPr/>
        </p:nvSpPr>
        <p:spPr>
          <a:xfrm>
            <a:off x="6107483" y="3349893"/>
            <a:ext cx="256032" cy="182880"/>
          </a:xfrm>
          <a:prstGeom prst="rect">
            <a:avLst/>
          </a:prstGeom>
          <a:solidFill>
            <a:srgbClr val="B45309"/>
          </a:solidFill>
          <a:ln w="12700">
            <a:solidFill>
              <a:srgbClr val="B45309"/>
            </a:solidFill>
            <a:prstDash val="solid"/>
          </a:ln>
        </p:spPr>
        <p:txBody>
          <a:bodyPr/>
          <a:lstStyle/>
          <a:p>
            <a:endParaRPr lang="en-US" sz="3200"/>
          </a:p>
        </p:txBody>
      </p:sp>
      <p:sp>
        <p:nvSpPr>
          <p:cNvPr id="29" name="Text 28">
            <a:extLst>
              <a:ext uri="{FF2B5EF4-FFF2-40B4-BE49-F238E27FC236}">
                <a16:creationId xmlns:a16="http://schemas.microsoft.com/office/drawing/2014/main" id="{AB1BE081-7AB3-7C73-B57C-903F3F275334}"/>
              </a:ext>
            </a:extLst>
          </p:cNvPr>
          <p:cNvSpPr/>
          <p:nvPr/>
        </p:nvSpPr>
        <p:spPr>
          <a:xfrm>
            <a:off x="6107483" y="3349893"/>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T2</a:t>
            </a:r>
            <a:endParaRPr lang="en-US" sz="1050" dirty="0"/>
          </a:p>
        </p:txBody>
      </p:sp>
      <p:sp>
        <p:nvSpPr>
          <p:cNvPr id="30" name="Text 29">
            <a:extLst>
              <a:ext uri="{FF2B5EF4-FFF2-40B4-BE49-F238E27FC236}">
                <a16:creationId xmlns:a16="http://schemas.microsoft.com/office/drawing/2014/main" id="{5F3DAA25-E079-89D2-E484-EF5EFC99C7F1}"/>
              </a:ext>
            </a:extLst>
          </p:cNvPr>
          <p:cNvSpPr/>
          <p:nvPr/>
        </p:nvSpPr>
        <p:spPr>
          <a:xfrm>
            <a:off x="6436667" y="3349893"/>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Below grade level, intervention enrollment</a:t>
            </a:r>
            <a:endParaRPr lang="en-US" sz="1100" dirty="0"/>
          </a:p>
        </p:txBody>
      </p:sp>
      <p:sp>
        <p:nvSpPr>
          <p:cNvPr id="31" name="Shape 30">
            <a:extLst>
              <a:ext uri="{FF2B5EF4-FFF2-40B4-BE49-F238E27FC236}">
                <a16:creationId xmlns:a16="http://schemas.microsoft.com/office/drawing/2014/main" id="{55A30DE5-8D5D-4F5B-3544-40BEAD36D893}"/>
              </a:ext>
            </a:extLst>
          </p:cNvPr>
          <p:cNvSpPr/>
          <p:nvPr/>
        </p:nvSpPr>
        <p:spPr>
          <a:xfrm>
            <a:off x="6107483" y="3624213"/>
            <a:ext cx="256032" cy="182880"/>
          </a:xfrm>
          <a:prstGeom prst="rect">
            <a:avLst/>
          </a:prstGeom>
          <a:solidFill>
            <a:srgbClr val="991B1B"/>
          </a:solidFill>
          <a:ln w="12700">
            <a:solidFill>
              <a:srgbClr val="991B1B"/>
            </a:solidFill>
            <a:prstDash val="solid"/>
          </a:ln>
        </p:spPr>
        <p:txBody>
          <a:bodyPr/>
          <a:lstStyle/>
          <a:p>
            <a:endParaRPr lang="en-US" sz="3200"/>
          </a:p>
        </p:txBody>
      </p:sp>
      <p:sp>
        <p:nvSpPr>
          <p:cNvPr id="32" name="Text 31">
            <a:extLst>
              <a:ext uri="{FF2B5EF4-FFF2-40B4-BE49-F238E27FC236}">
                <a16:creationId xmlns:a16="http://schemas.microsoft.com/office/drawing/2014/main" id="{67D3227E-5394-AC1E-13AD-1C84BD7C94C7}"/>
              </a:ext>
            </a:extLst>
          </p:cNvPr>
          <p:cNvSpPr/>
          <p:nvPr/>
        </p:nvSpPr>
        <p:spPr>
          <a:xfrm>
            <a:off x="6107483" y="3624213"/>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T3</a:t>
            </a:r>
            <a:endParaRPr lang="en-US" sz="1050" dirty="0"/>
          </a:p>
        </p:txBody>
      </p:sp>
      <p:sp>
        <p:nvSpPr>
          <p:cNvPr id="33" name="Text 32">
            <a:extLst>
              <a:ext uri="{FF2B5EF4-FFF2-40B4-BE49-F238E27FC236}">
                <a16:creationId xmlns:a16="http://schemas.microsoft.com/office/drawing/2014/main" id="{675422F1-D3EE-8DB5-9007-EA3FED03975B}"/>
              </a:ext>
            </a:extLst>
          </p:cNvPr>
          <p:cNvSpPr/>
          <p:nvPr/>
        </p:nvSpPr>
        <p:spPr>
          <a:xfrm>
            <a:off x="6436667" y="3624213"/>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IEP/504 goal attainment</a:t>
            </a:r>
            <a:endParaRPr lang="en-US" sz="1100" dirty="0"/>
          </a:p>
        </p:txBody>
      </p:sp>
      <p:sp>
        <p:nvSpPr>
          <p:cNvPr id="34" name="Shape 33">
            <a:extLst>
              <a:ext uri="{FF2B5EF4-FFF2-40B4-BE49-F238E27FC236}">
                <a16:creationId xmlns:a16="http://schemas.microsoft.com/office/drawing/2014/main" id="{6BE3D214-D65D-562C-F826-6AF13E5CBFFA}"/>
              </a:ext>
            </a:extLst>
          </p:cNvPr>
          <p:cNvSpPr/>
          <p:nvPr/>
        </p:nvSpPr>
        <p:spPr>
          <a:xfrm>
            <a:off x="1681787" y="4154565"/>
            <a:ext cx="4041648" cy="1536192"/>
          </a:xfrm>
          <a:prstGeom prst="rect">
            <a:avLst/>
          </a:prstGeom>
          <a:solidFill>
            <a:srgbClr val="13243A"/>
          </a:solidFill>
          <a:ln w="12700">
            <a:solidFill>
              <a:srgbClr val="13243A"/>
            </a:solidFill>
            <a:prstDash val="solid"/>
          </a:ln>
          <a:effectLst>
            <a:outerShdw blurRad="101600" dist="38100" dir="8100000" algn="bl" rotWithShape="0">
              <a:srgbClr val="000000">
                <a:alpha val="10000"/>
              </a:srgbClr>
            </a:outerShdw>
          </a:effectLst>
        </p:spPr>
        <p:txBody>
          <a:bodyPr/>
          <a:lstStyle/>
          <a:p>
            <a:endParaRPr lang="en-US" sz="3200"/>
          </a:p>
        </p:txBody>
      </p:sp>
      <p:sp>
        <p:nvSpPr>
          <p:cNvPr id="35" name="Shape 34">
            <a:extLst>
              <a:ext uri="{FF2B5EF4-FFF2-40B4-BE49-F238E27FC236}">
                <a16:creationId xmlns:a16="http://schemas.microsoft.com/office/drawing/2014/main" id="{D2130DEE-720B-7F05-CECC-88109322EB49}"/>
              </a:ext>
            </a:extLst>
          </p:cNvPr>
          <p:cNvSpPr/>
          <p:nvPr/>
        </p:nvSpPr>
        <p:spPr>
          <a:xfrm>
            <a:off x="1681787" y="4154565"/>
            <a:ext cx="54864" cy="1536192"/>
          </a:xfrm>
          <a:prstGeom prst="rect">
            <a:avLst/>
          </a:prstGeom>
          <a:solidFill>
            <a:srgbClr val="7C3A1E"/>
          </a:solidFill>
          <a:ln w="12700">
            <a:solidFill>
              <a:srgbClr val="7C3A1E"/>
            </a:solidFill>
            <a:prstDash val="solid"/>
          </a:ln>
        </p:spPr>
        <p:txBody>
          <a:bodyPr/>
          <a:lstStyle/>
          <a:p>
            <a:endParaRPr lang="en-US" sz="3200"/>
          </a:p>
        </p:txBody>
      </p:sp>
      <p:sp>
        <p:nvSpPr>
          <p:cNvPr id="36" name="Shape 35">
            <a:extLst>
              <a:ext uri="{FF2B5EF4-FFF2-40B4-BE49-F238E27FC236}">
                <a16:creationId xmlns:a16="http://schemas.microsoft.com/office/drawing/2014/main" id="{00E2DEF6-B95F-8D08-AD79-023136ADD9AB}"/>
              </a:ext>
            </a:extLst>
          </p:cNvPr>
          <p:cNvSpPr/>
          <p:nvPr/>
        </p:nvSpPr>
        <p:spPr>
          <a:xfrm>
            <a:off x="1809803" y="4282581"/>
            <a:ext cx="384048" cy="384048"/>
          </a:xfrm>
          <a:prstGeom prst="ellipse">
            <a:avLst/>
          </a:prstGeom>
          <a:solidFill>
            <a:srgbClr val="7C3A1E"/>
          </a:solidFill>
          <a:ln w="12700">
            <a:solidFill>
              <a:srgbClr val="7C3A1E"/>
            </a:solidFill>
            <a:prstDash val="solid"/>
          </a:ln>
        </p:spPr>
        <p:txBody>
          <a:bodyPr/>
          <a:lstStyle/>
          <a:p>
            <a:endParaRPr lang="en-US" sz="3200"/>
          </a:p>
        </p:txBody>
      </p:sp>
      <p:sp>
        <p:nvSpPr>
          <p:cNvPr id="37" name="Text 36">
            <a:extLst>
              <a:ext uri="{FF2B5EF4-FFF2-40B4-BE49-F238E27FC236}">
                <a16:creationId xmlns:a16="http://schemas.microsoft.com/office/drawing/2014/main" id="{F4166847-4281-63A2-A17A-84C86604B40B}"/>
              </a:ext>
            </a:extLst>
          </p:cNvPr>
          <p:cNvSpPr/>
          <p:nvPr/>
        </p:nvSpPr>
        <p:spPr>
          <a:xfrm>
            <a:off x="1809803" y="4282581"/>
            <a:ext cx="384048" cy="38404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2400" dirty="0">
                <a:solidFill>
                  <a:srgbClr val="000000"/>
                </a:solidFill>
              </a:rPr>
              <a:t>📋</a:t>
            </a:r>
            <a:endParaRPr lang="en-US" sz="2400" dirty="0"/>
          </a:p>
        </p:txBody>
      </p:sp>
      <p:sp>
        <p:nvSpPr>
          <p:cNvPr id="38" name="Text 37">
            <a:extLst>
              <a:ext uri="{FF2B5EF4-FFF2-40B4-BE49-F238E27FC236}">
                <a16:creationId xmlns:a16="http://schemas.microsoft.com/office/drawing/2014/main" id="{A43C0566-901B-7F0D-7F6B-6D1838D275B3}"/>
              </a:ext>
            </a:extLst>
          </p:cNvPr>
          <p:cNvSpPr/>
          <p:nvPr/>
        </p:nvSpPr>
        <p:spPr>
          <a:xfrm>
            <a:off x="2267003" y="4282581"/>
            <a:ext cx="3328416" cy="23774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dirty="0">
                <a:solidFill>
                  <a:srgbClr val="FFFFFF"/>
                </a:solidFill>
              </a:rPr>
              <a:t>Behavior &amp; Attendance</a:t>
            </a:r>
            <a:endParaRPr lang="en-US" dirty="0"/>
          </a:p>
        </p:txBody>
      </p:sp>
      <p:sp>
        <p:nvSpPr>
          <p:cNvPr id="39" name="Text 38">
            <a:extLst>
              <a:ext uri="{FF2B5EF4-FFF2-40B4-BE49-F238E27FC236}">
                <a16:creationId xmlns:a16="http://schemas.microsoft.com/office/drawing/2014/main" id="{4C290C2F-A11B-D6C4-4DF3-00F97A4796A1}"/>
              </a:ext>
            </a:extLst>
          </p:cNvPr>
          <p:cNvSpPr/>
          <p:nvPr/>
        </p:nvSpPr>
        <p:spPr>
          <a:xfrm>
            <a:off x="2267003" y="4538613"/>
            <a:ext cx="3328416"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64748B"/>
                </a:solidFill>
              </a:rPr>
              <a:t>Discipline · Chronic absenteeism · Climate</a:t>
            </a:r>
            <a:endParaRPr lang="en-US" sz="1100" dirty="0"/>
          </a:p>
        </p:txBody>
      </p:sp>
      <p:sp>
        <p:nvSpPr>
          <p:cNvPr id="40" name="Shape 39">
            <a:extLst>
              <a:ext uri="{FF2B5EF4-FFF2-40B4-BE49-F238E27FC236}">
                <a16:creationId xmlns:a16="http://schemas.microsoft.com/office/drawing/2014/main" id="{0A2D6C76-3F97-A40F-2DF1-820A82F15B76}"/>
              </a:ext>
            </a:extLst>
          </p:cNvPr>
          <p:cNvSpPr/>
          <p:nvPr/>
        </p:nvSpPr>
        <p:spPr>
          <a:xfrm>
            <a:off x="1809803" y="4794645"/>
            <a:ext cx="256032" cy="182880"/>
          </a:xfrm>
          <a:prstGeom prst="rect">
            <a:avLst/>
          </a:prstGeom>
          <a:solidFill>
            <a:srgbClr val="1B6B3A"/>
          </a:solidFill>
          <a:ln w="12700">
            <a:solidFill>
              <a:srgbClr val="1B6B3A"/>
            </a:solidFill>
            <a:prstDash val="solid"/>
          </a:ln>
        </p:spPr>
        <p:txBody>
          <a:bodyPr/>
          <a:lstStyle/>
          <a:p>
            <a:endParaRPr lang="en-US" sz="3200"/>
          </a:p>
        </p:txBody>
      </p:sp>
      <p:sp>
        <p:nvSpPr>
          <p:cNvPr id="41" name="Text 40">
            <a:extLst>
              <a:ext uri="{FF2B5EF4-FFF2-40B4-BE49-F238E27FC236}">
                <a16:creationId xmlns:a16="http://schemas.microsoft.com/office/drawing/2014/main" id="{15F2BFC6-CEEB-8AD8-1D7D-4F39D6B164CD}"/>
              </a:ext>
            </a:extLst>
          </p:cNvPr>
          <p:cNvSpPr/>
          <p:nvPr/>
        </p:nvSpPr>
        <p:spPr>
          <a:xfrm>
            <a:off x="1809803" y="4794645"/>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T1</a:t>
            </a:r>
            <a:endParaRPr lang="en-US" sz="1050" dirty="0"/>
          </a:p>
        </p:txBody>
      </p:sp>
      <p:sp>
        <p:nvSpPr>
          <p:cNvPr id="42" name="Text 41">
            <a:extLst>
              <a:ext uri="{FF2B5EF4-FFF2-40B4-BE49-F238E27FC236}">
                <a16:creationId xmlns:a16="http://schemas.microsoft.com/office/drawing/2014/main" id="{BC22654B-1365-A362-ACEF-C467FA903797}"/>
              </a:ext>
            </a:extLst>
          </p:cNvPr>
          <p:cNvSpPr/>
          <p:nvPr/>
        </p:nvSpPr>
        <p:spPr>
          <a:xfrm>
            <a:off x="2138987" y="4794645"/>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Chronic absenteeism, ODR rate, PreK expulsion</a:t>
            </a:r>
            <a:endParaRPr lang="en-US" sz="1100" dirty="0"/>
          </a:p>
        </p:txBody>
      </p:sp>
      <p:sp>
        <p:nvSpPr>
          <p:cNvPr id="43" name="Shape 42">
            <a:extLst>
              <a:ext uri="{FF2B5EF4-FFF2-40B4-BE49-F238E27FC236}">
                <a16:creationId xmlns:a16="http://schemas.microsoft.com/office/drawing/2014/main" id="{102E2C9F-8724-B9F9-9275-D467B122AF29}"/>
              </a:ext>
            </a:extLst>
          </p:cNvPr>
          <p:cNvSpPr/>
          <p:nvPr/>
        </p:nvSpPr>
        <p:spPr>
          <a:xfrm>
            <a:off x="1809803" y="5068965"/>
            <a:ext cx="256032" cy="182880"/>
          </a:xfrm>
          <a:prstGeom prst="rect">
            <a:avLst/>
          </a:prstGeom>
          <a:solidFill>
            <a:srgbClr val="B45309"/>
          </a:solidFill>
          <a:ln w="12700">
            <a:solidFill>
              <a:srgbClr val="B45309"/>
            </a:solidFill>
            <a:prstDash val="solid"/>
          </a:ln>
        </p:spPr>
        <p:txBody>
          <a:bodyPr/>
          <a:lstStyle/>
          <a:p>
            <a:endParaRPr lang="en-US" sz="3200"/>
          </a:p>
        </p:txBody>
      </p:sp>
      <p:sp>
        <p:nvSpPr>
          <p:cNvPr id="44" name="Text 43">
            <a:extLst>
              <a:ext uri="{FF2B5EF4-FFF2-40B4-BE49-F238E27FC236}">
                <a16:creationId xmlns:a16="http://schemas.microsoft.com/office/drawing/2014/main" id="{2EF4D6D6-70D7-6363-1B5B-31E744C8B058}"/>
              </a:ext>
            </a:extLst>
          </p:cNvPr>
          <p:cNvSpPr/>
          <p:nvPr/>
        </p:nvSpPr>
        <p:spPr>
          <a:xfrm>
            <a:off x="1809803" y="5068965"/>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T2</a:t>
            </a:r>
            <a:endParaRPr lang="en-US" sz="1050" dirty="0"/>
          </a:p>
        </p:txBody>
      </p:sp>
      <p:sp>
        <p:nvSpPr>
          <p:cNvPr id="45" name="Text 44">
            <a:extLst>
              <a:ext uri="{FF2B5EF4-FFF2-40B4-BE49-F238E27FC236}">
                <a16:creationId xmlns:a16="http://schemas.microsoft.com/office/drawing/2014/main" id="{EDCDC559-11AC-932A-037B-5DD5C4492F3A}"/>
              </a:ext>
            </a:extLst>
          </p:cNvPr>
          <p:cNvSpPr/>
          <p:nvPr/>
        </p:nvSpPr>
        <p:spPr>
          <a:xfrm>
            <a:off x="2138987" y="5068965"/>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CICO enrollment, attendance intervention plans</a:t>
            </a:r>
            <a:endParaRPr lang="en-US" sz="1100" dirty="0"/>
          </a:p>
        </p:txBody>
      </p:sp>
      <p:sp>
        <p:nvSpPr>
          <p:cNvPr id="46" name="Shape 45">
            <a:extLst>
              <a:ext uri="{FF2B5EF4-FFF2-40B4-BE49-F238E27FC236}">
                <a16:creationId xmlns:a16="http://schemas.microsoft.com/office/drawing/2014/main" id="{DA232954-183A-16B8-6A16-16A3FB80B57D}"/>
              </a:ext>
            </a:extLst>
          </p:cNvPr>
          <p:cNvSpPr/>
          <p:nvPr/>
        </p:nvSpPr>
        <p:spPr>
          <a:xfrm>
            <a:off x="1809803" y="5343285"/>
            <a:ext cx="256032" cy="182880"/>
          </a:xfrm>
          <a:prstGeom prst="rect">
            <a:avLst/>
          </a:prstGeom>
          <a:solidFill>
            <a:srgbClr val="991B1B"/>
          </a:solidFill>
          <a:ln w="12700">
            <a:solidFill>
              <a:srgbClr val="991B1B"/>
            </a:solidFill>
            <a:prstDash val="solid"/>
          </a:ln>
        </p:spPr>
        <p:txBody>
          <a:bodyPr/>
          <a:lstStyle/>
          <a:p>
            <a:endParaRPr lang="en-US" sz="3200"/>
          </a:p>
        </p:txBody>
      </p:sp>
      <p:sp>
        <p:nvSpPr>
          <p:cNvPr id="47" name="Text 46">
            <a:extLst>
              <a:ext uri="{FF2B5EF4-FFF2-40B4-BE49-F238E27FC236}">
                <a16:creationId xmlns:a16="http://schemas.microsoft.com/office/drawing/2014/main" id="{51580920-23F3-1EAC-072C-9E9D10E828B9}"/>
              </a:ext>
            </a:extLst>
          </p:cNvPr>
          <p:cNvSpPr/>
          <p:nvPr/>
        </p:nvSpPr>
        <p:spPr>
          <a:xfrm>
            <a:off x="1809803" y="5343285"/>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T3</a:t>
            </a:r>
            <a:endParaRPr lang="en-US" sz="1050" dirty="0"/>
          </a:p>
        </p:txBody>
      </p:sp>
      <p:sp>
        <p:nvSpPr>
          <p:cNvPr id="48" name="Text 47">
            <a:extLst>
              <a:ext uri="{FF2B5EF4-FFF2-40B4-BE49-F238E27FC236}">
                <a16:creationId xmlns:a16="http://schemas.microsoft.com/office/drawing/2014/main" id="{780ED96A-182C-C3D5-B4F4-8E897C9C0A8F}"/>
              </a:ext>
            </a:extLst>
          </p:cNvPr>
          <p:cNvSpPr/>
          <p:nvPr/>
        </p:nvSpPr>
        <p:spPr>
          <a:xfrm>
            <a:off x="2138987" y="5343285"/>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FBA/BIP development and fidelity</a:t>
            </a:r>
            <a:endParaRPr lang="en-US" sz="1100" dirty="0"/>
          </a:p>
        </p:txBody>
      </p:sp>
      <p:sp>
        <p:nvSpPr>
          <p:cNvPr id="49" name="Shape 48">
            <a:extLst>
              <a:ext uri="{FF2B5EF4-FFF2-40B4-BE49-F238E27FC236}">
                <a16:creationId xmlns:a16="http://schemas.microsoft.com/office/drawing/2014/main" id="{5B35891D-1F3C-47B6-B897-FBD680E9879B}"/>
              </a:ext>
            </a:extLst>
          </p:cNvPr>
          <p:cNvSpPr/>
          <p:nvPr/>
        </p:nvSpPr>
        <p:spPr>
          <a:xfrm>
            <a:off x="5979467" y="4154565"/>
            <a:ext cx="4041648" cy="1536192"/>
          </a:xfrm>
          <a:prstGeom prst="rect">
            <a:avLst/>
          </a:prstGeom>
          <a:solidFill>
            <a:srgbClr val="13243A"/>
          </a:solidFill>
          <a:ln w="12700">
            <a:solidFill>
              <a:srgbClr val="13243A"/>
            </a:solidFill>
            <a:prstDash val="solid"/>
          </a:ln>
          <a:effectLst>
            <a:outerShdw blurRad="101600" dist="38100" dir="8100000" algn="bl" rotWithShape="0">
              <a:srgbClr val="000000">
                <a:alpha val="10000"/>
              </a:srgbClr>
            </a:outerShdw>
          </a:effectLst>
        </p:spPr>
        <p:txBody>
          <a:bodyPr/>
          <a:lstStyle/>
          <a:p>
            <a:endParaRPr lang="en-US" sz="3200"/>
          </a:p>
        </p:txBody>
      </p:sp>
      <p:sp>
        <p:nvSpPr>
          <p:cNvPr id="50" name="Shape 49">
            <a:extLst>
              <a:ext uri="{FF2B5EF4-FFF2-40B4-BE49-F238E27FC236}">
                <a16:creationId xmlns:a16="http://schemas.microsoft.com/office/drawing/2014/main" id="{2831D3F2-7533-4A0B-4C7A-609611B08FE1}"/>
              </a:ext>
            </a:extLst>
          </p:cNvPr>
          <p:cNvSpPr/>
          <p:nvPr/>
        </p:nvSpPr>
        <p:spPr>
          <a:xfrm>
            <a:off x="5979467" y="4154565"/>
            <a:ext cx="54864" cy="1536192"/>
          </a:xfrm>
          <a:prstGeom prst="rect">
            <a:avLst/>
          </a:prstGeom>
          <a:solidFill>
            <a:srgbClr val="4A1A6B"/>
          </a:solidFill>
          <a:ln w="12700">
            <a:solidFill>
              <a:srgbClr val="4A1A6B"/>
            </a:solidFill>
            <a:prstDash val="solid"/>
          </a:ln>
        </p:spPr>
        <p:txBody>
          <a:bodyPr/>
          <a:lstStyle/>
          <a:p>
            <a:endParaRPr lang="en-US" sz="3200"/>
          </a:p>
        </p:txBody>
      </p:sp>
      <p:sp>
        <p:nvSpPr>
          <p:cNvPr id="51" name="Shape 50">
            <a:extLst>
              <a:ext uri="{FF2B5EF4-FFF2-40B4-BE49-F238E27FC236}">
                <a16:creationId xmlns:a16="http://schemas.microsoft.com/office/drawing/2014/main" id="{5B424D19-6D1E-BAC5-1F1F-0AA9656551B9}"/>
              </a:ext>
            </a:extLst>
          </p:cNvPr>
          <p:cNvSpPr/>
          <p:nvPr/>
        </p:nvSpPr>
        <p:spPr>
          <a:xfrm>
            <a:off x="6107483" y="4282581"/>
            <a:ext cx="384048" cy="384048"/>
          </a:xfrm>
          <a:prstGeom prst="ellipse">
            <a:avLst/>
          </a:prstGeom>
          <a:solidFill>
            <a:srgbClr val="4A1A6B"/>
          </a:solidFill>
          <a:ln w="12700">
            <a:solidFill>
              <a:srgbClr val="4A1A6B"/>
            </a:solidFill>
            <a:prstDash val="solid"/>
          </a:ln>
        </p:spPr>
        <p:txBody>
          <a:bodyPr/>
          <a:lstStyle/>
          <a:p>
            <a:endParaRPr lang="en-US" sz="3200"/>
          </a:p>
        </p:txBody>
      </p:sp>
      <p:sp>
        <p:nvSpPr>
          <p:cNvPr id="52" name="Text 51">
            <a:extLst>
              <a:ext uri="{FF2B5EF4-FFF2-40B4-BE49-F238E27FC236}">
                <a16:creationId xmlns:a16="http://schemas.microsoft.com/office/drawing/2014/main" id="{763A6647-EAD0-4920-37F6-15FF260D89FE}"/>
              </a:ext>
            </a:extLst>
          </p:cNvPr>
          <p:cNvSpPr/>
          <p:nvPr/>
        </p:nvSpPr>
        <p:spPr>
          <a:xfrm>
            <a:off x="6107483" y="4282581"/>
            <a:ext cx="384048" cy="38404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2400" dirty="0">
                <a:solidFill>
                  <a:srgbClr val="000000"/>
                </a:solidFill>
              </a:rPr>
              <a:t>🎓</a:t>
            </a:r>
            <a:endParaRPr lang="en-US" sz="2400" dirty="0"/>
          </a:p>
        </p:txBody>
      </p:sp>
      <p:sp>
        <p:nvSpPr>
          <p:cNvPr id="53" name="Text 52">
            <a:extLst>
              <a:ext uri="{FF2B5EF4-FFF2-40B4-BE49-F238E27FC236}">
                <a16:creationId xmlns:a16="http://schemas.microsoft.com/office/drawing/2014/main" id="{AEB60978-4503-589B-6B74-D084710257CB}"/>
              </a:ext>
            </a:extLst>
          </p:cNvPr>
          <p:cNvSpPr/>
          <p:nvPr/>
        </p:nvSpPr>
        <p:spPr>
          <a:xfrm>
            <a:off x="6564683" y="4282581"/>
            <a:ext cx="3328416" cy="23774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dirty="0">
                <a:solidFill>
                  <a:srgbClr val="FFFFFF"/>
                </a:solidFill>
              </a:rPr>
              <a:t>College &amp; Career Readiness</a:t>
            </a:r>
            <a:endParaRPr lang="en-US" dirty="0"/>
          </a:p>
        </p:txBody>
      </p:sp>
      <p:sp>
        <p:nvSpPr>
          <p:cNvPr id="54" name="Text 53">
            <a:extLst>
              <a:ext uri="{FF2B5EF4-FFF2-40B4-BE49-F238E27FC236}">
                <a16:creationId xmlns:a16="http://schemas.microsoft.com/office/drawing/2014/main" id="{BCC9ED57-DD90-CB94-CC4A-C16BFD05EBA3}"/>
              </a:ext>
            </a:extLst>
          </p:cNvPr>
          <p:cNvSpPr/>
          <p:nvPr/>
        </p:nvSpPr>
        <p:spPr>
          <a:xfrm>
            <a:off x="6564683" y="4538613"/>
            <a:ext cx="3328416"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64748B"/>
                </a:solidFill>
              </a:rPr>
              <a:t>Pathways · Transitions · Postsecondary outcomes</a:t>
            </a:r>
            <a:endParaRPr lang="en-US" sz="1100" dirty="0"/>
          </a:p>
        </p:txBody>
      </p:sp>
      <p:sp>
        <p:nvSpPr>
          <p:cNvPr id="55" name="Shape 54">
            <a:extLst>
              <a:ext uri="{FF2B5EF4-FFF2-40B4-BE49-F238E27FC236}">
                <a16:creationId xmlns:a16="http://schemas.microsoft.com/office/drawing/2014/main" id="{7598B443-A142-E1C7-ABB1-436D84639402}"/>
              </a:ext>
            </a:extLst>
          </p:cNvPr>
          <p:cNvSpPr/>
          <p:nvPr/>
        </p:nvSpPr>
        <p:spPr>
          <a:xfrm>
            <a:off x="6107483" y="4794645"/>
            <a:ext cx="256032" cy="182880"/>
          </a:xfrm>
          <a:prstGeom prst="rect">
            <a:avLst/>
          </a:prstGeom>
          <a:solidFill>
            <a:srgbClr val="1B6B3A"/>
          </a:solidFill>
          <a:ln w="12700">
            <a:solidFill>
              <a:srgbClr val="1B6B3A"/>
            </a:solidFill>
            <a:prstDash val="solid"/>
          </a:ln>
        </p:spPr>
        <p:txBody>
          <a:bodyPr/>
          <a:lstStyle/>
          <a:p>
            <a:endParaRPr lang="en-US" sz="3200"/>
          </a:p>
        </p:txBody>
      </p:sp>
      <p:sp>
        <p:nvSpPr>
          <p:cNvPr id="56" name="Text 55">
            <a:extLst>
              <a:ext uri="{FF2B5EF4-FFF2-40B4-BE49-F238E27FC236}">
                <a16:creationId xmlns:a16="http://schemas.microsoft.com/office/drawing/2014/main" id="{4ED69DD2-493C-2B2C-920A-6765ED6AC328}"/>
              </a:ext>
            </a:extLst>
          </p:cNvPr>
          <p:cNvSpPr/>
          <p:nvPr/>
        </p:nvSpPr>
        <p:spPr>
          <a:xfrm>
            <a:off x="6107483" y="4794645"/>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T1</a:t>
            </a:r>
            <a:endParaRPr lang="en-US" sz="1050" dirty="0"/>
          </a:p>
        </p:txBody>
      </p:sp>
      <p:sp>
        <p:nvSpPr>
          <p:cNvPr id="57" name="Text 56">
            <a:extLst>
              <a:ext uri="{FF2B5EF4-FFF2-40B4-BE49-F238E27FC236}">
                <a16:creationId xmlns:a16="http://schemas.microsoft.com/office/drawing/2014/main" id="{A08EB58A-7E75-8842-744D-D97D22138F51}"/>
              </a:ext>
            </a:extLst>
          </p:cNvPr>
          <p:cNvSpPr/>
          <p:nvPr/>
        </p:nvSpPr>
        <p:spPr>
          <a:xfrm>
            <a:off x="6436667" y="4794645"/>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FAFSA completion, AP/IB/DE access, CCR composite</a:t>
            </a:r>
            <a:endParaRPr lang="en-US" sz="1100" dirty="0"/>
          </a:p>
        </p:txBody>
      </p:sp>
      <p:sp>
        <p:nvSpPr>
          <p:cNvPr id="58" name="Shape 57">
            <a:extLst>
              <a:ext uri="{FF2B5EF4-FFF2-40B4-BE49-F238E27FC236}">
                <a16:creationId xmlns:a16="http://schemas.microsoft.com/office/drawing/2014/main" id="{58BF1C11-5DB7-0188-2216-8C462A382203}"/>
              </a:ext>
            </a:extLst>
          </p:cNvPr>
          <p:cNvSpPr/>
          <p:nvPr/>
        </p:nvSpPr>
        <p:spPr>
          <a:xfrm>
            <a:off x="6107483" y="5068965"/>
            <a:ext cx="256032" cy="182880"/>
          </a:xfrm>
          <a:prstGeom prst="rect">
            <a:avLst/>
          </a:prstGeom>
          <a:solidFill>
            <a:srgbClr val="B45309"/>
          </a:solidFill>
          <a:ln w="12700">
            <a:solidFill>
              <a:srgbClr val="B45309"/>
            </a:solidFill>
            <a:prstDash val="solid"/>
          </a:ln>
        </p:spPr>
        <p:txBody>
          <a:bodyPr/>
          <a:lstStyle/>
          <a:p>
            <a:endParaRPr lang="en-US" sz="3200"/>
          </a:p>
        </p:txBody>
      </p:sp>
      <p:sp>
        <p:nvSpPr>
          <p:cNvPr id="59" name="Text 58">
            <a:extLst>
              <a:ext uri="{FF2B5EF4-FFF2-40B4-BE49-F238E27FC236}">
                <a16:creationId xmlns:a16="http://schemas.microsoft.com/office/drawing/2014/main" id="{67E6FBD1-AA44-9EEB-00AF-D7F2D54FA544}"/>
              </a:ext>
            </a:extLst>
          </p:cNvPr>
          <p:cNvSpPr/>
          <p:nvPr/>
        </p:nvSpPr>
        <p:spPr>
          <a:xfrm>
            <a:off x="6107483" y="5068965"/>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T2</a:t>
            </a:r>
            <a:endParaRPr lang="en-US" sz="1050" dirty="0"/>
          </a:p>
        </p:txBody>
      </p:sp>
      <p:sp>
        <p:nvSpPr>
          <p:cNvPr id="60" name="Text 59">
            <a:extLst>
              <a:ext uri="{FF2B5EF4-FFF2-40B4-BE49-F238E27FC236}">
                <a16:creationId xmlns:a16="http://schemas.microsoft.com/office/drawing/2014/main" id="{A688FC77-5F12-C8A2-D810-F6DBC65D8CFF}"/>
              </a:ext>
            </a:extLst>
          </p:cNvPr>
          <p:cNvSpPr/>
          <p:nvPr/>
        </p:nvSpPr>
        <p:spPr>
          <a:xfrm>
            <a:off x="6436667" y="5068965"/>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Freshman On-Track, postsecondary plan</a:t>
            </a:r>
            <a:endParaRPr lang="en-US" sz="1100" dirty="0"/>
          </a:p>
        </p:txBody>
      </p:sp>
      <p:sp>
        <p:nvSpPr>
          <p:cNvPr id="61" name="Shape 60">
            <a:extLst>
              <a:ext uri="{FF2B5EF4-FFF2-40B4-BE49-F238E27FC236}">
                <a16:creationId xmlns:a16="http://schemas.microsoft.com/office/drawing/2014/main" id="{1F25D8AD-05EF-1E54-FDA6-4ED03ED3A02C}"/>
              </a:ext>
            </a:extLst>
          </p:cNvPr>
          <p:cNvSpPr/>
          <p:nvPr/>
        </p:nvSpPr>
        <p:spPr>
          <a:xfrm>
            <a:off x="6107483" y="5343285"/>
            <a:ext cx="256032" cy="182880"/>
          </a:xfrm>
          <a:prstGeom prst="rect">
            <a:avLst/>
          </a:prstGeom>
          <a:solidFill>
            <a:srgbClr val="991B1B"/>
          </a:solidFill>
          <a:ln w="12700">
            <a:solidFill>
              <a:srgbClr val="991B1B"/>
            </a:solidFill>
            <a:prstDash val="solid"/>
          </a:ln>
        </p:spPr>
        <p:txBody>
          <a:bodyPr/>
          <a:lstStyle/>
          <a:p>
            <a:endParaRPr lang="en-US" sz="3200"/>
          </a:p>
        </p:txBody>
      </p:sp>
      <p:sp>
        <p:nvSpPr>
          <p:cNvPr id="62" name="Text 61">
            <a:extLst>
              <a:ext uri="{FF2B5EF4-FFF2-40B4-BE49-F238E27FC236}">
                <a16:creationId xmlns:a16="http://schemas.microsoft.com/office/drawing/2014/main" id="{E66F1E6C-9D46-CA78-C78B-F3DF9106F7DC}"/>
              </a:ext>
            </a:extLst>
          </p:cNvPr>
          <p:cNvSpPr/>
          <p:nvPr/>
        </p:nvSpPr>
        <p:spPr>
          <a:xfrm>
            <a:off x="6107483" y="5343285"/>
            <a:ext cx="256032"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b="1" dirty="0">
                <a:solidFill>
                  <a:srgbClr val="FFFFFF"/>
                </a:solidFill>
              </a:rPr>
              <a:t>T3</a:t>
            </a:r>
            <a:endParaRPr lang="en-US" sz="1050" dirty="0"/>
          </a:p>
        </p:txBody>
      </p:sp>
      <p:sp>
        <p:nvSpPr>
          <p:cNvPr id="63" name="Text 62">
            <a:extLst>
              <a:ext uri="{FF2B5EF4-FFF2-40B4-BE49-F238E27FC236}">
                <a16:creationId xmlns:a16="http://schemas.microsoft.com/office/drawing/2014/main" id="{275B0ED3-D68D-4537-60E8-0203E70FF51C}"/>
              </a:ext>
            </a:extLst>
          </p:cNvPr>
          <p:cNvSpPr/>
          <p:nvPr/>
        </p:nvSpPr>
        <p:spPr>
          <a:xfrm>
            <a:off x="6436667" y="5343285"/>
            <a:ext cx="3456432" cy="20116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100" dirty="0">
                <a:solidFill>
                  <a:srgbClr val="94A3B8"/>
                </a:solidFill>
              </a:rPr>
              <a:t>NSC enrollment &amp; persistence</a:t>
            </a:r>
            <a:endParaRPr lang="en-US" sz="1100" dirty="0"/>
          </a:p>
        </p:txBody>
      </p:sp>
    </p:spTree>
    <p:extLst>
      <p:ext uri="{BB962C8B-B14F-4D97-AF65-F5344CB8AC3E}">
        <p14:creationId xmlns:p14="http://schemas.microsoft.com/office/powerpoint/2010/main" val="189845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16BF6-1021-BF41-8BB4-E143A42CD3EB}"/>
              </a:ext>
            </a:extLst>
          </p:cNvPr>
          <p:cNvSpPr>
            <a:spLocks noGrp="1"/>
          </p:cNvSpPr>
          <p:nvPr>
            <p:ph type="title"/>
          </p:nvPr>
        </p:nvSpPr>
        <p:spPr/>
        <p:txBody>
          <a:bodyPr/>
          <a:lstStyle/>
          <a:p>
            <a:r>
              <a:rPr lang="en-US"/>
              <a:t>Key Objectives</a:t>
            </a:r>
          </a:p>
        </p:txBody>
      </p:sp>
      <p:sp>
        <p:nvSpPr>
          <p:cNvPr id="3" name="Content Placeholder 2">
            <a:extLst>
              <a:ext uri="{FF2B5EF4-FFF2-40B4-BE49-F238E27FC236}">
                <a16:creationId xmlns:a16="http://schemas.microsoft.com/office/drawing/2014/main" id="{E866EF9D-8A3B-BE4E-9C20-486AB561F38E}"/>
              </a:ext>
            </a:extLst>
          </p:cNvPr>
          <p:cNvSpPr>
            <a:spLocks noGrp="1"/>
          </p:cNvSpPr>
          <p:nvPr>
            <p:ph idx="1"/>
          </p:nvPr>
        </p:nvSpPr>
        <p:spPr/>
        <p:txBody>
          <a:bodyPr/>
          <a:lstStyle/>
          <a:p>
            <a:r>
              <a:rPr lang="en-US" dirty="0"/>
              <a:t>Participants will understand how to select and interpret behavioral health indicators at different P–20W stages</a:t>
            </a:r>
          </a:p>
          <a:p>
            <a:r>
              <a:rPr lang="en-US" dirty="0"/>
              <a:t>The presentation will discuss how indicators can be framed as “barriers to learning” and “bridges to the workforce”</a:t>
            </a:r>
          </a:p>
          <a:p>
            <a:r>
              <a:rPr lang="en-US" dirty="0"/>
              <a:t>Participants will map behavioral health metrics to key P–20W milestones and handoff points in their own context</a:t>
            </a:r>
          </a:p>
        </p:txBody>
      </p:sp>
    </p:spTree>
    <p:extLst>
      <p:ext uri="{BB962C8B-B14F-4D97-AF65-F5344CB8AC3E}">
        <p14:creationId xmlns:p14="http://schemas.microsoft.com/office/powerpoint/2010/main" val="3824700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BB64A-0AF6-4A2C-9EF3-3A8126D3E70B}"/>
              </a:ext>
            </a:extLst>
          </p:cNvPr>
          <p:cNvSpPr>
            <a:spLocks noGrp="1"/>
          </p:cNvSpPr>
          <p:nvPr>
            <p:ph type="title"/>
          </p:nvPr>
        </p:nvSpPr>
        <p:spPr/>
        <p:txBody>
          <a:bodyPr/>
          <a:lstStyle/>
          <a:p>
            <a:r>
              <a:rPr lang="en-US" dirty="0"/>
              <a:t>Equity is the lens for every analysis </a:t>
            </a:r>
          </a:p>
        </p:txBody>
      </p:sp>
      <p:sp>
        <p:nvSpPr>
          <p:cNvPr id="3" name="Text 2">
            <a:extLst>
              <a:ext uri="{FF2B5EF4-FFF2-40B4-BE49-F238E27FC236}">
                <a16:creationId xmlns:a16="http://schemas.microsoft.com/office/drawing/2014/main" id="{BB420305-A9AC-9EB7-0D50-41C0180DAEC6}"/>
              </a:ext>
            </a:extLst>
          </p:cNvPr>
          <p:cNvSpPr/>
          <p:nvPr/>
        </p:nvSpPr>
        <p:spPr>
          <a:xfrm>
            <a:off x="1664882" y="1912797"/>
            <a:ext cx="8138160" cy="475488"/>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40000"/>
              </a:lnSpc>
              <a:buNone/>
            </a:pPr>
            <a:r>
              <a:rPr lang="en-US" sz="1400" dirty="0"/>
              <a:t>No data review in this tool is complete without disaggregation. Every metric must be examined across student subgroups to ensure disproportionate impacts are visible and addressed — not averaged away.</a:t>
            </a:r>
          </a:p>
        </p:txBody>
      </p:sp>
      <p:sp>
        <p:nvSpPr>
          <p:cNvPr id="4" name="Shape 3">
            <a:extLst>
              <a:ext uri="{FF2B5EF4-FFF2-40B4-BE49-F238E27FC236}">
                <a16:creationId xmlns:a16="http://schemas.microsoft.com/office/drawing/2014/main" id="{E657B72B-66F4-4FB6-AA78-2BAE9A0BA69B}"/>
              </a:ext>
            </a:extLst>
          </p:cNvPr>
          <p:cNvSpPr/>
          <p:nvPr/>
        </p:nvSpPr>
        <p:spPr>
          <a:xfrm>
            <a:off x="1664882" y="2580309"/>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5" name="Text 4">
            <a:extLst>
              <a:ext uri="{FF2B5EF4-FFF2-40B4-BE49-F238E27FC236}">
                <a16:creationId xmlns:a16="http://schemas.microsoft.com/office/drawing/2014/main" id="{F3192DE3-C762-6699-4233-2447F5536287}"/>
              </a:ext>
            </a:extLst>
          </p:cNvPr>
          <p:cNvSpPr/>
          <p:nvPr/>
        </p:nvSpPr>
        <p:spPr>
          <a:xfrm>
            <a:off x="1664882" y="2580309"/>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Race / Ethnicity</a:t>
            </a:r>
            <a:endParaRPr lang="en-US" sz="1050" dirty="0"/>
          </a:p>
        </p:txBody>
      </p:sp>
      <p:sp>
        <p:nvSpPr>
          <p:cNvPr id="6" name="Shape 5">
            <a:extLst>
              <a:ext uri="{FF2B5EF4-FFF2-40B4-BE49-F238E27FC236}">
                <a16:creationId xmlns:a16="http://schemas.microsoft.com/office/drawing/2014/main" id="{DDA6558C-5E4C-E3D2-96C1-F278B73035DE}"/>
              </a:ext>
            </a:extLst>
          </p:cNvPr>
          <p:cNvSpPr/>
          <p:nvPr/>
        </p:nvSpPr>
        <p:spPr>
          <a:xfrm>
            <a:off x="3813722" y="2580309"/>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7" name="Text 6">
            <a:extLst>
              <a:ext uri="{FF2B5EF4-FFF2-40B4-BE49-F238E27FC236}">
                <a16:creationId xmlns:a16="http://schemas.microsoft.com/office/drawing/2014/main" id="{0AC6F27F-76BE-ADD5-5AE8-BB88B78F5310}"/>
              </a:ext>
            </a:extLst>
          </p:cNvPr>
          <p:cNvSpPr/>
          <p:nvPr/>
        </p:nvSpPr>
        <p:spPr>
          <a:xfrm>
            <a:off x="3813722" y="2580309"/>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Economic Status</a:t>
            </a:r>
            <a:endParaRPr lang="en-US" sz="1050" dirty="0"/>
          </a:p>
        </p:txBody>
      </p:sp>
      <p:sp>
        <p:nvSpPr>
          <p:cNvPr id="8" name="Shape 7">
            <a:extLst>
              <a:ext uri="{FF2B5EF4-FFF2-40B4-BE49-F238E27FC236}">
                <a16:creationId xmlns:a16="http://schemas.microsoft.com/office/drawing/2014/main" id="{3F53206C-A089-DB00-29AD-49018A853229}"/>
              </a:ext>
            </a:extLst>
          </p:cNvPr>
          <p:cNvSpPr/>
          <p:nvPr/>
        </p:nvSpPr>
        <p:spPr>
          <a:xfrm>
            <a:off x="5962562" y="2580309"/>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9" name="Text 8">
            <a:extLst>
              <a:ext uri="{FF2B5EF4-FFF2-40B4-BE49-F238E27FC236}">
                <a16:creationId xmlns:a16="http://schemas.microsoft.com/office/drawing/2014/main" id="{530C07BB-87EB-3659-2F57-D6BD621F35E7}"/>
              </a:ext>
            </a:extLst>
          </p:cNvPr>
          <p:cNvSpPr/>
          <p:nvPr/>
        </p:nvSpPr>
        <p:spPr>
          <a:xfrm>
            <a:off x="5962562" y="2580309"/>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IEP / 504 Status</a:t>
            </a:r>
            <a:endParaRPr lang="en-US" sz="1050" dirty="0"/>
          </a:p>
        </p:txBody>
      </p:sp>
      <p:sp>
        <p:nvSpPr>
          <p:cNvPr id="10" name="Shape 9">
            <a:extLst>
              <a:ext uri="{FF2B5EF4-FFF2-40B4-BE49-F238E27FC236}">
                <a16:creationId xmlns:a16="http://schemas.microsoft.com/office/drawing/2014/main" id="{F658DA30-BAEB-AED4-B2DD-54D5055D419E}"/>
              </a:ext>
            </a:extLst>
          </p:cNvPr>
          <p:cNvSpPr/>
          <p:nvPr/>
        </p:nvSpPr>
        <p:spPr>
          <a:xfrm>
            <a:off x="8111402" y="2580309"/>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11" name="Text 10">
            <a:extLst>
              <a:ext uri="{FF2B5EF4-FFF2-40B4-BE49-F238E27FC236}">
                <a16:creationId xmlns:a16="http://schemas.microsoft.com/office/drawing/2014/main" id="{58F7D5D1-F8E3-66FB-C96C-528027DCCAEF}"/>
              </a:ext>
            </a:extLst>
          </p:cNvPr>
          <p:cNvSpPr/>
          <p:nvPr/>
        </p:nvSpPr>
        <p:spPr>
          <a:xfrm>
            <a:off x="8111402" y="2580309"/>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English Learners</a:t>
            </a:r>
            <a:endParaRPr lang="en-US" sz="1050" dirty="0"/>
          </a:p>
        </p:txBody>
      </p:sp>
      <p:sp>
        <p:nvSpPr>
          <p:cNvPr id="12" name="Shape 11">
            <a:extLst>
              <a:ext uri="{FF2B5EF4-FFF2-40B4-BE49-F238E27FC236}">
                <a16:creationId xmlns:a16="http://schemas.microsoft.com/office/drawing/2014/main" id="{F8E19038-914B-C96D-8BD6-CA36B06A19E5}"/>
              </a:ext>
            </a:extLst>
          </p:cNvPr>
          <p:cNvSpPr/>
          <p:nvPr/>
        </p:nvSpPr>
        <p:spPr>
          <a:xfrm>
            <a:off x="1664882" y="3000933"/>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13" name="Text 12">
            <a:extLst>
              <a:ext uri="{FF2B5EF4-FFF2-40B4-BE49-F238E27FC236}">
                <a16:creationId xmlns:a16="http://schemas.microsoft.com/office/drawing/2014/main" id="{111933FA-7DC0-8AAC-1404-AE7299733BAD}"/>
              </a:ext>
            </a:extLst>
          </p:cNvPr>
          <p:cNvSpPr/>
          <p:nvPr/>
        </p:nvSpPr>
        <p:spPr>
          <a:xfrm>
            <a:off x="1664882" y="3000933"/>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Gender</a:t>
            </a:r>
            <a:endParaRPr lang="en-US" sz="1050" dirty="0"/>
          </a:p>
        </p:txBody>
      </p:sp>
      <p:sp>
        <p:nvSpPr>
          <p:cNvPr id="14" name="Shape 13">
            <a:extLst>
              <a:ext uri="{FF2B5EF4-FFF2-40B4-BE49-F238E27FC236}">
                <a16:creationId xmlns:a16="http://schemas.microsoft.com/office/drawing/2014/main" id="{D76E1335-7EDA-7C75-B641-F61E8EBEAA3F}"/>
              </a:ext>
            </a:extLst>
          </p:cNvPr>
          <p:cNvSpPr/>
          <p:nvPr/>
        </p:nvSpPr>
        <p:spPr>
          <a:xfrm>
            <a:off x="3813722" y="3000933"/>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15" name="Text 14">
            <a:extLst>
              <a:ext uri="{FF2B5EF4-FFF2-40B4-BE49-F238E27FC236}">
                <a16:creationId xmlns:a16="http://schemas.microsoft.com/office/drawing/2014/main" id="{6660FEA5-B7F1-17A3-3D64-B027025CC40C}"/>
              </a:ext>
            </a:extLst>
          </p:cNvPr>
          <p:cNvSpPr/>
          <p:nvPr/>
        </p:nvSpPr>
        <p:spPr>
          <a:xfrm>
            <a:off x="3813722" y="3000933"/>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Grade Band</a:t>
            </a:r>
            <a:endParaRPr lang="en-US" sz="1050" dirty="0"/>
          </a:p>
        </p:txBody>
      </p:sp>
      <p:sp>
        <p:nvSpPr>
          <p:cNvPr id="16" name="Shape 15">
            <a:extLst>
              <a:ext uri="{FF2B5EF4-FFF2-40B4-BE49-F238E27FC236}">
                <a16:creationId xmlns:a16="http://schemas.microsoft.com/office/drawing/2014/main" id="{5A102F1C-2012-1C34-1DB8-FB4371B1EAC6}"/>
              </a:ext>
            </a:extLst>
          </p:cNvPr>
          <p:cNvSpPr/>
          <p:nvPr/>
        </p:nvSpPr>
        <p:spPr>
          <a:xfrm>
            <a:off x="5962562" y="3000933"/>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17" name="Text 16">
            <a:extLst>
              <a:ext uri="{FF2B5EF4-FFF2-40B4-BE49-F238E27FC236}">
                <a16:creationId xmlns:a16="http://schemas.microsoft.com/office/drawing/2014/main" id="{B0CE98E0-4470-77B6-43A5-57828C6386E9}"/>
              </a:ext>
            </a:extLst>
          </p:cNvPr>
          <p:cNvSpPr/>
          <p:nvPr/>
        </p:nvSpPr>
        <p:spPr>
          <a:xfrm>
            <a:off x="5962562" y="3000933"/>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School / Building</a:t>
            </a:r>
            <a:endParaRPr lang="en-US" sz="1050" dirty="0"/>
          </a:p>
        </p:txBody>
      </p:sp>
      <p:sp>
        <p:nvSpPr>
          <p:cNvPr id="18" name="Shape 17">
            <a:extLst>
              <a:ext uri="{FF2B5EF4-FFF2-40B4-BE49-F238E27FC236}">
                <a16:creationId xmlns:a16="http://schemas.microsoft.com/office/drawing/2014/main" id="{EEF2EB18-F6EA-3810-0364-5F6FA5ED0964}"/>
              </a:ext>
            </a:extLst>
          </p:cNvPr>
          <p:cNvSpPr/>
          <p:nvPr/>
        </p:nvSpPr>
        <p:spPr>
          <a:xfrm>
            <a:off x="8111402" y="3000933"/>
            <a:ext cx="2011680" cy="301752"/>
          </a:xfrm>
          <a:prstGeom prst="rect">
            <a:avLst/>
          </a:prstGeom>
          <a:solidFill>
            <a:srgbClr val="162434"/>
          </a:solidFill>
          <a:ln w="12700">
            <a:solidFill>
              <a:srgbClr val="1E3A5A"/>
            </a:solidFill>
            <a:prstDash val="solid"/>
          </a:ln>
        </p:spPr>
        <p:txBody>
          <a:bodyPr/>
          <a:lstStyle/>
          <a:p>
            <a:endParaRPr lang="en-US" sz="2400"/>
          </a:p>
        </p:txBody>
      </p:sp>
      <p:sp>
        <p:nvSpPr>
          <p:cNvPr id="19" name="Text 18">
            <a:extLst>
              <a:ext uri="{FF2B5EF4-FFF2-40B4-BE49-F238E27FC236}">
                <a16:creationId xmlns:a16="http://schemas.microsoft.com/office/drawing/2014/main" id="{3E8839D9-B75E-6513-EEC5-00C28704C352}"/>
              </a:ext>
            </a:extLst>
          </p:cNvPr>
          <p:cNvSpPr/>
          <p:nvPr/>
        </p:nvSpPr>
        <p:spPr>
          <a:xfrm>
            <a:off x="8111402" y="3000933"/>
            <a:ext cx="2011680" cy="301752"/>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050" dirty="0">
                <a:solidFill>
                  <a:srgbClr val="CBD5E1"/>
                </a:solidFill>
              </a:rPr>
              <a:t>Homeless / Foster</a:t>
            </a:r>
            <a:endParaRPr lang="en-US" sz="1050" dirty="0"/>
          </a:p>
        </p:txBody>
      </p:sp>
      <p:sp>
        <p:nvSpPr>
          <p:cNvPr id="20" name="Shape 19">
            <a:extLst>
              <a:ext uri="{FF2B5EF4-FFF2-40B4-BE49-F238E27FC236}">
                <a16:creationId xmlns:a16="http://schemas.microsoft.com/office/drawing/2014/main" id="{A209C65E-5C2E-5AD5-BF19-2ABA215B2859}"/>
              </a:ext>
            </a:extLst>
          </p:cNvPr>
          <p:cNvSpPr/>
          <p:nvPr/>
        </p:nvSpPr>
        <p:spPr>
          <a:xfrm>
            <a:off x="1664882" y="3531285"/>
            <a:ext cx="2724912" cy="1993392"/>
          </a:xfrm>
          <a:prstGeom prst="rect">
            <a:avLst/>
          </a:prstGeom>
          <a:solidFill>
            <a:srgbClr val="111E2E"/>
          </a:solidFill>
          <a:ln w="12700">
            <a:solidFill>
              <a:srgbClr val="1E3A5A"/>
            </a:solidFill>
            <a:prstDash val="solid"/>
          </a:ln>
          <a:effectLst>
            <a:outerShdw blurRad="101600" dist="38100" dir="8100000" algn="bl" rotWithShape="0">
              <a:srgbClr val="000000">
                <a:alpha val="10000"/>
              </a:srgbClr>
            </a:outerShdw>
          </a:effectLst>
        </p:spPr>
        <p:txBody>
          <a:bodyPr/>
          <a:lstStyle/>
          <a:p>
            <a:endParaRPr lang="en-US" sz="2400"/>
          </a:p>
        </p:txBody>
      </p:sp>
      <p:sp>
        <p:nvSpPr>
          <p:cNvPr id="21" name="Shape 20">
            <a:extLst>
              <a:ext uri="{FF2B5EF4-FFF2-40B4-BE49-F238E27FC236}">
                <a16:creationId xmlns:a16="http://schemas.microsoft.com/office/drawing/2014/main" id="{0098FDE3-14CD-F1EA-86C8-6D46EDB93805}"/>
              </a:ext>
            </a:extLst>
          </p:cNvPr>
          <p:cNvSpPr/>
          <p:nvPr/>
        </p:nvSpPr>
        <p:spPr>
          <a:xfrm>
            <a:off x="1664882" y="3531285"/>
            <a:ext cx="2724912" cy="45720"/>
          </a:xfrm>
          <a:prstGeom prst="rect">
            <a:avLst/>
          </a:prstGeom>
          <a:solidFill>
            <a:srgbClr val="1B6B3A"/>
          </a:solidFill>
          <a:ln w="12700">
            <a:solidFill>
              <a:srgbClr val="1B6B3A"/>
            </a:solidFill>
            <a:prstDash val="solid"/>
          </a:ln>
        </p:spPr>
        <p:txBody>
          <a:bodyPr/>
          <a:lstStyle/>
          <a:p>
            <a:endParaRPr lang="en-US" sz="2400"/>
          </a:p>
        </p:txBody>
      </p:sp>
      <p:sp>
        <p:nvSpPr>
          <p:cNvPr id="22" name="Text 21">
            <a:extLst>
              <a:ext uri="{FF2B5EF4-FFF2-40B4-BE49-F238E27FC236}">
                <a16:creationId xmlns:a16="http://schemas.microsoft.com/office/drawing/2014/main" id="{1DBBFA43-BE42-097F-369C-5118DEA86026}"/>
              </a:ext>
            </a:extLst>
          </p:cNvPr>
          <p:cNvSpPr/>
          <p:nvPr/>
        </p:nvSpPr>
        <p:spPr>
          <a:xfrm>
            <a:off x="1802042" y="3641013"/>
            <a:ext cx="2450592" cy="32918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600" b="1" dirty="0">
                <a:solidFill>
                  <a:srgbClr val="FFFFFF"/>
                </a:solidFill>
                <a:latin typeface="Georgia" pitchFamily="34" charset="0"/>
                <a:ea typeface="Georgia" pitchFamily="34" charset="-122"/>
                <a:cs typeface="Georgia" pitchFamily="34" charset="-120"/>
              </a:rPr>
              <a:t>Who is most affected?</a:t>
            </a:r>
            <a:endParaRPr lang="en-US" sz="1600" dirty="0"/>
          </a:p>
        </p:txBody>
      </p:sp>
      <p:sp>
        <p:nvSpPr>
          <p:cNvPr id="23" name="Text 22">
            <a:extLst>
              <a:ext uri="{FF2B5EF4-FFF2-40B4-BE49-F238E27FC236}">
                <a16:creationId xmlns:a16="http://schemas.microsoft.com/office/drawing/2014/main" id="{A29F4AF6-648C-0610-76EE-599863B3019C}"/>
              </a:ext>
            </a:extLst>
          </p:cNvPr>
          <p:cNvSpPr/>
          <p:nvPr/>
        </p:nvSpPr>
        <p:spPr>
          <a:xfrm>
            <a:off x="1802042" y="4025061"/>
            <a:ext cx="2450592" cy="138988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35000"/>
              </a:lnSpc>
              <a:buNone/>
            </a:pPr>
            <a:r>
              <a:rPr lang="en-US" sz="1050" dirty="0">
                <a:solidFill>
                  <a:srgbClr val="94A3B8"/>
                </a:solidFill>
              </a:rPr>
              <a:t>For every metric reviewed, identify which subgroup experiences the most significant disparity from the district average.</a:t>
            </a:r>
            <a:endParaRPr lang="en-US" sz="1050" dirty="0"/>
          </a:p>
        </p:txBody>
      </p:sp>
      <p:sp>
        <p:nvSpPr>
          <p:cNvPr id="24" name="Shape 23">
            <a:extLst>
              <a:ext uri="{FF2B5EF4-FFF2-40B4-BE49-F238E27FC236}">
                <a16:creationId xmlns:a16="http://schemas.microsoft.com/office/drawing/2014/main" id="{2E3E33AA-6920-1AD5-CBF6-A9C53AC819FE}"/>
              </a:ext>
            </a:extLst>
          </p:cNvPr>
          <p:cNvSpPr/>
          <p:nvPr/>
        </p:nvSpPr>
        <p:spPr>
          <a:xfrm>
            <a:off x="4517810" y="3531285"/>
            <a:ext cx="2724912" cy="1993392"/>
          </a:xfrm>
          <a:prstGeom prst="rect">
            <a:avLst/>
          </a:prstGeom>
          <a:solidFill>
            <a:srgbClr val="111E2E"/>
          </a:solidFill>
          <a:ln w="12700">
            <a:solidFill>
              <a:srgbClr val="1E3A5A"/>
            </a:solidFill>
            <a:prstDash val="solid"/>
          </a:ln>
          <a:effectLst>
            <a:outerShdw blurRad="101600" dist="38100" dir="8100000" algn="bl" rotWithShape="0">
              <a:srgbClr val="000000">
                <a:alpha val="10000"/>
              </a:srgbClr>
            </a:outerShdw>
          </a:effectLst>
        </p:spPr>
        <p:txBody>
          <a:bodyPr/>
          <a:lstStyle/>
          <a:p>
            <a:endParaRPr lang="en-US" sz="2400"/>
          </a:p>
        </p:txBody>
      </p:sp>
      <p:sp>
        <p:nvSpPr>
          <p:cNvPr id="25" name="Shape 24">
            <a:extLst>
              <a:ext uri="{FF2B5EF4-FFF2-40B4-BE49-F238E27FC236}">
                <a16:creationId xmlns:a16="http://schemas.microsoft.com/office/drawing/2014/main" id="{8D0F4CAF-171A-8D9C-7A50-6599A4D75131}"/>
              </a:ext>
            </a:extLst>
          </p:cNvPr>
          <p:cNvSpPr/>
          <p:nvPr/>
        </p:nvSpPr>
        <p:spPr>
          <a:xfrm>
            <a:off x="4517810" y="3531285"/>
            <a:ext cx="2724912" cy="45720"/>
          </a:xfrm>
          <a:prstGeom prst="rect">
            <a:avLst/>
          </a:prstGeom>
          <a:solidFill>
            <a:srgbClr val="1B6B3A"/>
          </a:solidFill>
          <a:ln w="12700">
            <a:solidFill>
              <a:srgbClr val="1B6B3A"/>
            </a:solidFill>
            <a:prstDash val="solid"/>
          </a:ln>
        </p:spPr>
        <p:txBody>
          <a:bodyPr/>
          <a:lstStyle/>
          <a:p>
            <a:endParaRPr lang="en-US" sz="2400"/>
          </a:p>
        </p:txBody>
      </p:sp>
      <p:sp>
        <p:nvSpPr>
          <p:cNvPr id="26" name="Text 25">
            <a:extLst>
              <a:ext uri="{FF2B5EF4-FFF2-40B4-BE49-F238E27FC236}">
                <a16:creationId xmlns:a16="http://schemas.microsoft.com/office/drawing/2014/main" id="{33B78EB2-3593-2154-4791-21FB150819BE}"/>
              </a:ext>
            </a:extLst>
          </p:cNvPr>
          <p:cNvSpPr/>
          <p:nvPr/>
        </p:nvSpPr>
        <p:spPr>
          <a:xfrm>
            <a:off x="4654970" y="3641013"/>
            <a:ext cx="2450592" cy="32918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600" b="1" dirty="0">
                <a:solidFill>
                  <a:srgbClr val="FFFFFF"/>
                </a:solidFill>
                <a:latin typeface="Georgia" pitchFamily="34" charset="0"/>
                <a:ea typeface="Georgia" pitchFamily="34" charset="-122"/>
                <a:cs typeface="Georgia" pitchFamily="34" charset="-120"/>
              </a:rPr>
              <a:t>Why does the gap exist?</a:t>
            </a:r>
            <a:endParaRPr lang="en-US" sz="1600" dirty="0"/>
          </a:p>
        </p:txBody>
      </p:sp>
      <p:sp>
        <p:nvSpPr>
          <p:cNvPr id="27" name="Text 26">
            <a:extLst>
              <a:ext uri="{FF2B5EF4-FFF2-40B4-BE49-F238E27FC236}">
                <a16:creationId xmlns:a16="http://schemas.microsoft.com/office/drawing/2014/main" id="{29C4BBA0-8069-BE0B-C74C-0374F4BCB3FC}"/>
              </a:ext>
            </a:extLst>
          </p:cNvPr>
          <p:cNvSpPr/>
          <p:nvPr/>
        </p:nvSpPr>
        <p:spPr>
          <a:xfrm>
            <a:off x="4654970" y="4025061"/>
            <a:ext cx="2450592" cy="138988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35000"/>
              </a:lnSpc>
              <a:buNone/>
            </a:pPr>
            <a:r>
              <a:rPr lang="en-US" sz="1050" dirty="0">
                <a:solidFill>
                  <a:srgbClr val="94A3B8"/>
                </a:solidFill>
              </a:rPr>
              <a:t>Avoid explaining away disparities. Conduct root cause analysis — examine policy, practice, access, and resource allocation.</a:t>
            </a:r>
            <a:endParaRPr lang="en-US" sz="1050" dirty="0"/>
          </a:p>
        </p:txBody>
      </p:sp>
      <p:sp>
        <p:nvSpPr>
          <p:cNvPr id="28" name="Shape 27">
            <a:extLst>
              <a:ext uri="{FF2B5EF4-FFF2-40B4-BE49-F238E27FC236}">
                <a16:creationId xmlns:a16="http://schemas.microsoft.com/office/drawing/2014/main" id="{BEF71566-7781-C4BF-823E-E17DBA610B6B}"/>
              </a:ext>
            </a:extLst>
          </p:cNvPr>
          <p:cNvSpPr/>
          <p:nvPr/>
        </p:nvSpPr>
        <p:spPr>
          <a:xfrm>
            <a:off x="7370738" y="3531285"/>
            <a:ext cx="2724912" cy="1993392"/>
          </a:xfrm>
          <a:prstGeom prst="rect">
            <a:avLst/>
          </a:prstGeom>
          <a:solidFill>
            <a:srgbClr val="111E2E"/>
          </a:solidFill>
          <a:ln w="12700">
            <a:solidFill>
              <a:srgbClr val="1E3A5A"/>
            </a:solidFill>
            <a:prstDash val="solid"/>
          </a:ln>
          <a:effectLst>
            <a:outerShdw blurRad="101600" dist="38100" dir="8100000" algn="bl" rotWithShape="0">
              <a:srgbClr val="000000">
                <a:alpha val="10000"/>
              </a:srgbClr>
            </a:outerShdw>
          </a:effectLst>
        </p:spPr>
        <p:txBody>
          <a:bodyPr/>
          <a:lstStyle/>
          <a:p>
            <a:endParaRPr lang="en-US" sz="2400"/>
          </a:p>
        </p:txBody>
      </p:sp>
      <p:sp>
        <p:nvSpPr>
          <p:cNvPr id="29" name="Shape 28">
            <a:extLst>
              <a:ext uri="{FF2B5EF4-FFF2-40B4-BE49-F238E27FC236}">
                <a16:creationId xmlns:a16="http://schemas.microsoft.com/office/drawing/2014/main" id="{20C48F02-0E69-928A-7274-7AF507A3A81D}"/>
              </a:ext>
            </a:extLst>
          </p:cNvPr>
          <p:cNvSpPr/>
          <p:nvPr/>
        </p:nvSpPr>
        <p:spPr>
          <a:xfrm>
            <a:off x="7370738" y="3531285"/>
            <a:ext cx="2724912" cy="45720"/>
          </a:xfrm>
          <a:prstGeom prst="rect">
            <a:avLst/>
          </a:prstGeom>
          <a:solidFill>
            <a:srgbClr val="1B6B3A"/>
          </a:solidFill>
          <a:ln w="12700">
            <a:solidFill>
              <a:srgbClr val="1B6B3A"/>
            </a:solidFill>
            <a:prstDash val="solid"/>
          </a:ln>
        </p:spPr>
        <p:txBody>
          <a:bodyPr/>
          <a:lstStyle/>
          <a:p>
            <a:endParaRPr lang="en-US" sz="2400"/>
          </a:p>
        </p:txBody>
      </p:sp>
      <p:sp>
        <p:nvSpPr>
          <p:cNvPr id="30" name="Text 29">
            <a:extLst>
              <a:ext uri="{FF2B5EF4-FFF2-40B4-BE49-F238E27FC236}">
                <a16:creationId xmlns:a16="http://schemas.microsoft.com/office/drawing/2014/main" id="{6D74D2CD-83CD-4A36-4975-E1BCBF51A360}"/>
              </a:ext>
            </a:extLst>
          </p:cNvPr>
          <p:cNvSpPr/>
          <p:nvPr/>
        </p:nvSpPr>
        <p:spPr>
          <a:xfrm>
            <a:off x="7507898" y="3641013"/>
            <a:ext cx="2450592" cy="329184"/>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600" b="1" dirty="0">
                <a:solidFill>
                  <a:srgbClr val="FFFFFF"/>
                </a:solidFill>
                <a:latin typeface="Georgia" pitchFamily="34" charset="0"/>
                <a:ea typeface="Georgia" pitchFamily="34" charset="-122"/>
                <a:cs typeface="Georgia" pitchFamily="34" charset="-120"/>
              </a:rPr>
              <a:t>What are we doing about it?</a:t>
            </a:r>
            <a:endParaRPr lang="en-US" sz="1600" dirty="0"/>
          </a:p>
        </p:txBody>
      </p:sp>
      <p:sp>
        <p:nvSpPr>
          <p:cNvPr id="31" name="Text 30">
            <a:extLst>
              <a:ext uri="{FF2B5EF4-FFF2-40B4-BE49-F238E27FC236}">
                <a16:creationId xmlns:a16="http://schemas.microsoft.com/office/drawing/2014/main" id="{9ACE6E7C-12C0-C749-CA8D-6D0EBA85821A}"/>
              </a:ext>
            </a:extLst>
          </p:cNvPr>
          <p:cNvSpPr/>
          <p:nvPr/>
        </p:nvSpPr>
        <p:spPr>
          <a:xfrm>
            <a:off x="7507898" y="4025061"/>
            <a:ext cx="2450592" cy="138988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nSpc>
                <a:spcPct val="135000"/>
              </a:lnSpc>
              <a:buNone/>
            </a:pPr>
            <a:r>
              <a:rPr lang="en-US" sz="1050" dirty="0">
                <a:solidFill>
                  <a:srgbClr val="94A3B8"/>
                </a:solidFill>
              </a:rPr>
              <a:t>Equity data without equitable action is performative. Every data review must conclude with a specific, time-bound commitment.</a:t>
            </a:r>
            <a:endParaRPr lang="en-US" sz="1050" dirty="0"/>
          </a:p>
        </p:txBody>
      </p:sp>
      <p:sp>
        <p:nvSpPr>
          <p:cNvPr id="32" name="Text 31">
            <a:extLst>
              <a:ext uri="{FF2B5EF4-FFF2-40B4-BE49-F238E27FC236}">
                <a16:creationId xmlns:a16="http://schemas.microsoft.com/office/drawing/2014/main" id="{A8F94E23-093E-C6E5-F54F-35450F17A1EA}"/>
              </a:ext>
            </a:extLst>
          </p:cNvPr>
          <p:cNvSpPr/>
          <p:nvPr/>
        </p:nvSpPr>
        <p:spPr>
          <a:xfrm>
            <a:off x="1664882" y="5570397"/>
            <a:ext cx="8412480" cy="182880"/>
          </a:xfrm>
          <a:prstGeom prst="rect">
            <a:avLst/>
          </a:prstGeom>
          <a:noFill/>
          <a:ln/>
        </p:spPr>
        <p:txBody>
          <a:bodyPr wrap="square" lIns="0" tIns="0" rIns="0" bIns="0"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000" i="1" dirty="0">
                <a:solidFill>
                  <a:srgbClr val="475569"/>
                </a:solidFill>
              </a:rPr>
              <a:t>Disproportionality in discipline, intervention access, and advanced coursework must be examined at every tier.</a:t>
            </a:r>
            <a:endParaRPr lang="en-US" sz="1000" dirty="0"/>
          </a:p>
        </p:txBody>
      </p:sp>
    </p:spTree>
    <p:extLst>
      <p:ext uri="{BB962C8B-B14F-4D97-AF65-F5344CB8AC3E}">
        <p14:creationId xmlns:p14="http://schemas.microsoft.com/office/powerpoint/2010/main" val="3404145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AD3E-745D-42C3-E097-488EC0B05BE2}"/>
              </a:ext>
            </a:extLst>
          </p:cNvPr>
          <p:cNvSpPr>
            <a:spLocks noGrp="1"/>
          </p:cNvSpPr>
          <p:nvPr>
            <p:ph type="title"/>
          </p:nvPr>
        </p:nvSpPr>
        <p:spPr/>
        <p:txBody>
          <a:bodyPr/>
          <a:lstStyle/>
          <a:p>
            <a:r>
              <a:rPr lang="en-US" dirty="0"/>
              <a:t>Key Reflection Questions</a:t>
            </a:r>
          </a:p>
        </p:txBody>
      </p:sp>
      <p:sp>
        <p:nvSpPr>
          <p:cNvPr id="16" name="Text 2">
            <a:extLst>
              <a:ext uri="{FF2B5EF4-FFF2-40B4-BE49-F238E27FC236}">
                <a16:creationId xmlns:a16="http://schemas.microsoft.com/office/drawing/2014/main" id="{A00996F2-6DA0-F5C0-7884-CF57357883B2}"/>
              </a:ext>
            </a:extLst>
          </p:cNvPr>
          <p:cNvSpPr/>
          <p:nvPr/>
        </p:nvSpPr>
        <p:spPr>
          <a:xfrm>
            <a:off x="1651236" y="1986161"/>
            <a:ext cx="8138160" cy="256032"/>
          </a:xfrm>
          <a:prstGeom prst="rect">
            <a:avLst/>
          </a:prstGeom>
          <a:noFill/>
          <a:ln/>
        </p:spPr>
        <p:txBody>
          <a:bodyPr wrap="square" lIns="0" tIns="0" rIns="0" bIns="0" rtlCol="0" anchor="ctr"/>
          <a:lstStyle/>
          <a:p>
            <a:pPr marL="0" indent="0">
              <a:buNone/>
            </a:pPr>
            <a:r>
              <a:rPr lang="en-US" sz="1200" dirty="0">
                <a:solidFill>
                  <a:srgbClr val="94A3B8"/>
                </a:solidFill>
              </a:rPr>
              <a:t>Use these questions to structure your data review sessions — one domain per meeting, or all four in a half-day cabinet session.</a:t>
            </a:r>
            <a:endParaRPr lang="en-US" sz="1200" dirty="0"/>
          </a:p>
        </p:txBody>
      </p:sp>
      <p:sp>
        <p:nvSpPr>
          <p:cNvPr id="17" name="Shape 3">
            <a:extLst>
              <a:ext uri="{FF2B5EF4-FFF2-40B4-BE49-F238E27FC236}">
                <a16:creationId xmlns:a16="http://schemas.microsoft.com/office/drawing/2014/main" id="{E85645E6-22BF-2998-7428-612C1C16BD30}"/>
              </a:ext>
            </a:extLst>
          </p:cNvPr>
          <p:cNvSpPr/>
          <p:nvPr/>
        </p:nvSpPr>
        <p:spPr>
          <a:xfrm>
            <a:off x="1651236" y="2425073"/>
            <a:ext cx="4096512" cy="1572768"/>
          </a:xfrm>
          <a:prstGeom prst="rect">
            <a:avLst/>
          </a:prstGeom>
          <a:solidFill>
            <a:srgbClr val="0D1F35"/>
          </a:solidFill>
          <a:ln w="12700">
            <a:solidFill>
              <a:srgbClr val="1A4A7C"/>
            </a:solidFill>
            <a:prstDash val="solid"/>
          </a:ln>
          <a:effectLst>
            <a:outerShdw blurRad="101600" dist="38100" dir="8100000" algn="bl" rotWithShape="0">
              <a:srgbClr val="000000">
                <a:alpha val="10000"/>
              </a:srgbClr>
            </a:outerShdw>
          </a:effectLst>
        </p:spPr>
        <p:txBody>
          <a:bodyPr/>
          <a:lstStyle/>
          <a:p>
            <a:endParaRPr lang="en-US" sz="2800"/>
          </a:p>
        </p:txBody>
      </p:sp>
      <p:sp>
        <p:nvSpPr>
          <p:cNvPr id="18" name="Shape 4">
            <a:extLst>
              <a:ext uri="{FF2B5EF4-FFF2-40B4-BE49-F238E27FC236}">
                <a16:creationId xmlns:a16="http://schemas.microsoft.com/office/drawing/2014/main" id="{B14265FB-F90F-9177-2794-039177941C36}"/>
              </a:ext>
            </a:extLst>
          </p:cNvPr>
          <p:cNvSpPr/>
          <p:nvPr/>
        </p:nvSpPr>
        <p:spPr>
          <a:xfrm>
            <a:off x="1651236" y="2425073"/>
            <a:ext cx="4096512" cy="384048"/>
          </a:xfrm>
          <a:prstGeom prst="rect">
            <a:avLst/>
          </a:prstGeom>
          <a:solidFill>
            <a:srgbClr val="1A4A7C"/>
          </a:solidFill>
          <a:ln w="12700">
            <a:solidFill>
              <a:srgbClr val="1A4A7C"/>
            </a:solidFill>
            <a:prstDash val="solid"/>
          </a:ln>
        </p:spPr>
        <p:txBody>
          <a:bodyPr/>
          <a:lstStyle/>
          <a:p>
            <a:endParaRPr lang="en-US" sz="2800"/>
          </a:p>
        </p:txBody>
      </p:sp>
      <p:sp>
        <p:nvSpPr>
          <p:cNvPr id="19" name="Text 5">
            <a:extLst>
              <a:ext uri="{FF2B5EF4-FFF2-40B4-BE49-F238E27FC236}">
                <a16:creationId xmlns:a16="http://schemas.microsoft.com/office/drawing/2014/main" id="{0F76EE82-61FD-311A-79FA-2ECF6A8D6E0E}"/>
              </a:ext>
            </a:extLst>
          </p:cNvPr>
          <p:cNvSpPr/>
          <p:nvPr/>
        </p:nvSpPr>
        <p:spPr>
          <a:xfrm>
            <a:off x="1779252" y="2516513"/>
            <a:ext cx="3840480" cy="237744"/>
          </a:xfrm>
          <a:prstGeom prst="rect">
            <a:avLst/>
          </a:prstGeom>
          <a:noFill/>
          <a:ln/>
        </p:spPr>
        <p:txBody>
          <a:bodyPr wrap="square" lIns="0" tIns="0" rIns="0" bIns="0" rtlCol="0" anchor="ctr"/>
          <a:lstStyle/>
          <a:p>
            <a:pPr marL="0" indent="0">
              <a:buNone/>
            </a:pPr>
            <a:r>
              <a:rPr lang="en-US" sz="1600" b="1" dirty="0">
                <a:solidFill>
                  <a:srgbClr val="FFFFFF"/>
                </a:solidFill>
              </a:rPr>
              <a:t>Well-Being Questions</a:t>
            </a:r>
            <a:endParaRPr lang="en-US" sz="1600" dirty="0"/>
          </a:p>
        </p:txBody>
      </p:sp>
      <p:sp>
        <p:nvSpPr>
          <p:cNvPr id="20" name="Text 6">
            <a:extLst>
              <a:ext uri="{FF2B5EF4-FFF2-40B4-BE49-F238E27FC236}">
                <a16:creationId xmlns:a16="http://schemas.microsoft.com/office/drawing/2014/main" id="{EAE206BA-671E-FDD0-2DC5-FFF6F5ED8102}"/>
              </a:ext>
            </a:extLst>
          </p:cNvPr>
          <p:cNvSpPr/>
          <p:nvPr/>
        </p:nvSpPr>
        <p:spPr>
          <a:xfrm>
            <a:off x="1779252" y="2900561"/>
            <a:ext cx="3840480" cy="1005840"/>
          </a:xfrm>
          <a:prstGeom prst="rect">
            <a:avLst/>
          </a:prstGeom>
          <a:noFill/>
          <a:ln/>
        </p:spPr>
        <p:txBody>
          <a:bodyPr wrap="square" lIns="0" tIns="0" rIns="0" bIns="0" rtlCol="0" anchor="t"/>
          <a:lstStyle/>
          <a:p>
            <a:pPr marL="342900" indent="-342900">
              <a:spcAft>
                <a:spcPts val="400"/>
              </a:spcAft>
              <a:buSzPct val="100000"/>
              <a:buChar char="•"/>
            </a:pPr>
            <a:r>
              <a:rPr lang="en-US" sz="1100" dirty="0">
                <a:solidFill>
                  <a:srgbClr val="CBD5E1"/>
                </a:solidFill>
              </a:rPr>
              <a:t>What % of students are flourishing, and is that rate equitable?</a:t>
            </a:r>
            <a:endParaRPr lang="en-US" sz="1100" dirty="0"/>
          </a:p>
          <a:p>
            <a:pPr marL="342900" indent="-342900">
              <a:spcAft>
                <a:spcPts val="400"/>
              </a:spcAft>
              <a:buSzPct val="100000"/>
              <a:buChar char="•"/>
            </a:pPr>
            <a:r>
              <a:rPr lang="en-US" sz="1100" dirty="0">
                <a:solidFill>
                  <a:srgbClr val="CBD5E1"/>
                </a:solidFill>
              </a:rPr>
              <a:t>Are students feeling safe and connected to school?</a:t>
            </a:r>
            <a:endParaRPr lang="en-US" sz="1100" dirty="0"/>
          </a:p>
          <a:p>
            <a:pPr marL="342900" indent="-342900">
              <a:spcAft>
                <a:spcPts val="400"/>
              </a:spcAft>
              <a:buSzPct val="100000"/>
              <a:buChar char="•"/>
            </a:pPr>
            <a:r>
              <a:rPr lang="en-US" sz="1100" dirty="0">
                <a:solidFill>
                  <a:srgbClr val="CBD5E1"/>
                </a:solidFill>
              </a:rPr>
              <a:t>Is universal MH screening happening with timely follow-up?</a:t>
            </a:r>
            <a:endParaRPr lang="en-US" sz="1100" dirty="0"/>
          </a:p>
        </p:txBody>
      </p:sp>
      <p:sp>
        <p:nvSpPr>
          <p:cNvPr id="21" name="Shape 7">
            <a:extLst>
              <a:ext uri="{FF2B5EF4-FFF2-40B4-BE49-F238E27FC236}">
                <a16:creationId xmlns:a16="http://schemas.microsoft.com/office/drawing/2014/main" id="{1CC767A9-EC8F-945E-AA10-8B44339636F4}"/>
              </a:ext>
            </a:extLst>
          </p:cNvPr>
          <p:cNvSpPr/>
          <p:nvPr/>
        </p:nvSpPr>
        <p:spPr>
          <a:xfrm>
            <a:off x="5967204" y="2425073"/>
            <a:ext cx="4096512" cy="1572768"/>
          </a:xfrm>
          <a:prstGeom prst="rect">
            <a:avLst/>
          </a:prstGeom>
          <a:solidFill>
            <a:srgbClr val="0D1F35"/>
          </a:solidFill>
          <a:ln w="12700">
            <a:solidFill>
              <a:srgbClr val="1B6B3A"/>
            </a:solidFill>
            <a:prstDash val="solid"/>
          </a:ln>
          <a:effectLst>
            <a:outerShdw blurRad="101600" dist="38100" dir="8100000" algn="bl" rotWithShape="0">
              <a:srgbClr val="000000">
                <a:alpha val="10000"/>
              </a:srgbClr>
            </a:outerShdw>
          </a:effectLst>
        </p:spPr>
        <p:txBody>
          <a:bodyPr/>
          <a:lstStyle/>
          <a:p>
            <a:endParaRPr lang="en-US" sz="2800"/>
          </a:p>
        </p:txBody>
      </p:sp>
      <p:sp>
        <p:nvSpPr>
          <p:cNvPr id="22" name="Shape 8">
            <a:extLst>
              <a:ext uri="{FF2B5EF4-FFF2-40B4-BE49-F238E27FC236}">
                <a16:creationId xmlns:a16="http://schemas.microsoft.com/office/drawing/2014/main" id="{20DF12FE-7A2A-E63A-8B0D-913256A26641}"/>
              </a:ext>
            </a:extLst>
          </p:cNvPr>
          <p:cNvSpPr/>
          <p:nvPr/>
        </p:nvSpPr>
        <p:spPr>
          <a:xfrm>
            <a:off x="5967204" y="2425073"/>
            <a:ext cx="4096512" cy="384048"/>
          </a:xfrm>
          <a:prstGeom prst="rect">
            <a:avLst/>
          </a:prstGeom>
          <a:solidFill>
            <a:srgbClr val="1B6B3A"/>
          </a:solidFill>
          <a:ln w="12700">
            <a:solidFill>
              <a:srgbClr val="1B6B3A"/>
            </a:solidFill>
            <a:prstDash val="solid"/>
          </a:ln>
        </p:spPr>
        <p:txBody>
          <a:bodyPr/>
          <a:lstStyle/>
          <a:p>
            <a:endParaRPr lang="en-US" sz="2800"/>
          </a:p>
        </p:txBody>
      </p:sp>
      <p:sp>
        <p:nvSpPr>
          <p:cNvPr id="23" name="Text 9">
            <a:extLst>
              <a:ext uri="{FF2B5EF4-FFF2-40B4-BE49-F238E27FC236}">
                <a16:creationId xmlns:a16="http://schemas.microsoft.com/office/drawing/2014/main" id="{1A52B6F7-0782-0E79-448C-950A132A7993}"/>
              </a:ext>
            </a:extLst>
          </p:cNvPr>
          <p:cNvSpPr/>
          <p:nvPr/>
        </p:nvSpPr>
        <p:spPr>
          <a:xfrm>
            <a:off x="6095220" y="2516513"/>
            <a:ext cx="3840480" cy="237744"/>
          </a:xfrm>
          <a:prstGeom prst="rect">
            <a:avLst/>
          </a:prstGeom>
          <a:noFill/>
          <a:ln/>
        </p:spPr>
        <p:txBody>
          <a:bodyPr wrap="square" lIns="0" tIns="0" rIns="0" bIns="0" rtlCol="0" anchor="ctr"/>
          <a:lstStyle/>
          <a:p>
            <a:pPr marL="0" indent="0">
              <a:buNone/>
            </a:pPr>
            <a:r>
              <a:rPr lang="en-US" sz="1600" b="1" dirty="0">
                <a:solidFill>
                  <a:srgbClr val="FFFFFF"/>
                </a:solidFill>
              </a:rPr>
              <a:t>Academic Questions</a:t>
            </a:r>
            <a:endParaRPr lang="en-US" sz="1600" dirty="0"/>
          </a:p>
        </p:txBody>
      </p:sp>
      <p:sp>
        <p:nvSpPr>
          <p:cNvPr id="24" name="Text 10">
            <a:extLst>
              <a:ext uri="{FF2B5EF4-FFF2-40B4-BE49-F238E27FC236}">
                <a16:creationId xmlns:a16="http://schemas.microsoft.com/office/drawing/2014/main" id="{4C0F307B-A180-FCFF-95E4-D3A60461522C}"/>
              </a:ext>
            </a:extLst>
          </p:cNvPr>
          <p:cNvSpPr/>
          <p:nvPr/>
        </p:nvSpPr>
        <p:spPr>
          <a:xfrm>
            <a:off x="6095220" y="2900561"/>
            <a:ext cx="3840480" cy="1005840"/>
          </a:xfrm>
          <a:prstGeom prst="rect">
            <a:avLst/>
          </a:prstGeom>
          <a:noFill/>
          <a:ln/>
        </p:spPr>
        <p:txBody>
          <a:bodyPr wrap="square" lIns="0" tIns="0" rIns="0" bIns="0" rtlCol="0" anchor="t"/>
          <a:lstStyle/>
          <a:p>
            <a:pPr marL="342900" indent="-342900">
              <a:spcAft>
                <a:spcPts val="400"/>
              </a:spcAft>
              <a:buSzPct val="100000"/>
              <a:buChar char="•"/>
            </a:pPr>
            <a:r>
              <a:rPr lang="en-US" sz="1100" dirty="0">
                <a:solidFill>
                  <a:srgbClr val="CBD5E1"/>
                </a:solidFill>
              </a:rPr>
              <a:t>Are ALL students reading proficiently by 3rd grade?</a:t>
            </a:r>
            <a:endParaRPr lang="en-US" sz="1100" dirty="0"/>
          </a:p>
          <a:p>
            <a:pPr marL="342900" indent="-342900">
              <a:spcAft>
                <a:spcPts val="400"/>
              </a:spcAft>
              <a:buSzPct val="100000"/>
              <a:buChar char="•"/>
            </a:pPr>
            <a:r>
              <a:rPr lang="en-US" sz="1100" dirty="0">
                <a:solidFill>
                  <a:srgbClr val="CBD5E1"/>
                </a:solidFill>
              </a:rPr>
              <a:t>Who has access to advanced math pathways — and is it equitable?</a:t>
            </a:r>
            <a:endParaRPr lang="en-US" sz="1100" dirty="0"/>
          </a:p>
          <a:p>
            <a:pPr marL="342900" indent="-342900">
              <a:spcAft>
                <a:spcPts val="400"/>
              </a:spcAft>
              <a:buSzPct val="100000"/>
              <a:buChar char="•"/>
            </a:pPr>
            <a:r>
              <a:rPr lang="en-US" sz="1100" dirty="0">
                <a:solidFill>
                  <a:srgbClr val="CBD5E1"/>
                </a:solidFill>
              </a:rPr>
              <a:t>Are students below grade level identified early enough?</a:t>
            </a:r>
            <a:endParaRPr lang="en-US" sz="1100" dirty="0"/>
          </a:p>
        </p:txBody>
      </p:sp>
      <p:sp>
        <p:nvSpPr>
          <p:cNvPr id="25" name="Shape 11">
            <a:extLst>
              <a:ext uri="{FF2B5EF4-FFF2-40B4-BE49-F238E27FC236}">
                <a16:creationId xmlns:a16="http://schemas.microsoft.com/office/drawing/2014/main" id="{5B06B4F1-4F3B-9BB6-636A-457EF2E8CD6F}"/>
              </a:ext>
            </a:extLst>
          </p:cNvPr>
          <p:cNvSpPr/>
          <p:nvPr/>
        </p:nvSpPr>
        <p:spPr>
          <a:xfrm>
            <a:off x="1651236" y="4125857"/>
            <a:ext cx="4096512" cy="1572768"/>
          </a:xfrm>
          <a:prstGeom prst="rect">
            <a:avLst/>
          </a:prstGeom>
          <a:solidFill>
            <a:srgbClr val="0D1F35"/>
          </a:solidFill>
          <a:ln w="12700">
            <a:solidFill>
              <a:srgbClr val="7C3A1E"/>
            </a:solidFill>
            <a:prstDash val="solid"/>
          </a:ln>
          <a:effectLst>
            <a:outerShdw blurRad="101600" dist="38100" dir="8100000" algn="bl" rotWithShape="0">
              <a:srgbClr val="000000">
                <a:alpha val="10000"/>
              </a:srgbClr>
            </a:outerShdw>
          </a:effectLst>
        </p:spPr>
        <p:txBody>
          <a:bodyPr/>
          <a:lstStyle/>
          <a:p>
            <a:endParaRPr lang="en-US" sz="2800"/>
          </a:p>
        </p:txBody>
      </p:sp>
      <p:sp>
        <p:nvSpPr>
          <p:cNvPr id="26" name="Shape 12">
            <a:extLst>
              <a:ext uri="{FF2B5EF4-FFF2-40B4-BE49-F238E27FC236}">
                <a16:creationId xmlns:a16="http://schemas.microsoft.com/office/drawing/2014/main" id="{E5ADB9AF-0108-15AC-2084-1E59926D1A86}"/>
              </a:ext>
            </a:extLst>
          </p:cNvPr>
          <p:cNvSpPr/>
          <p:nvPr/>
        </p:nvSpPr>
        <p:spPr>
          <a:xfrm>
            <a:off x="1651236" y="4125857"/>
            <a:ext cx="4096512" cy="384048"/>
          </a:xfrm>
          <a:prstGeom prst="rect">
            <a:avLst/>
          </a:prstGeom>
          <a:solidFill>
            <a:srgbClr val="7C3A1E"/>
          </a:solidFill>
          <a:ln w="12700">
            <a:solidFill>
              <a:srgbClr val="7C3A1E"/>
            </a:solidFill>
            <a:prstDash val="solid"/>
          </a:ln>
        </p:spPr>
        <p:txBody>
          <a:bodyPr/>
          <a:lstStyle/>
          <a:p>
            <a:endParaRPr lang="en-US" sz="2800"/>
          </a:p>
        </p:txBody>
      </p:sp>
      <p:sp>
        <p:nvSpPr>
          <p:cNvPr id="27" name="Text 13">
            <a:extLst>
              <a:ext uri="{FF2B5EF4-FFF2-40B4-BE49-F238E27FC236}">
                <a16:creationId xmlns:a16="http://schemas.microsoft.com/office/drawing/2014/main" id="{3095E452-588F-9CDA-EE11-9778D75940C0}"/>
              </a:ext>
            </a:extLst>
          </p:cNvPr>
          <p:cNvSpPr/>
          <p:nvPr/>
        </p:nvSpPr>
        <p:spPr>
          <a:xfrm>
            <a:off x="1779252" y="4217297"/>
            <a:ext cx="3840480" cy="237744"/>
          </a:xfrm>
          <a:prstGeom prst="rect">
            <a:avLst/>
          </a:prstGeom>
          <a:noFill/>
          <a:ln/>
        </p:spPr>
        <p:txBody>
          <a:bodyPr wrap="square" lIns="0" tIns="0" rIns="0" bIns="0" rtlCol="0" anchor="ctr"/>
          <a:lstStyle/>
          <a:p>
            <a:pPr marL="0" indent="0">
              <a:buNone/>
            </a:pPr>
            <a:r>
              <a:rPr lang="en-US" sz="1600" b="1" dirty="0">
                <a:solidFill>
                  <a:srgbClr val="FFFFFF"/>
                </a:solidFill>
              </a:rPr>
              <a:t>Behavior Questions</a:t>
            </a:r>
            <a:endParaRPr lang="en-US" sz="1600" dirty="0"/>
          </a:p>
        </p:txBody>
      </p:sp>
      <p:sp>
        <p:nvSpPr>
          <p:cNvPr id="28" name="Text 14">
            <a:extLst>
              <a:ext uri="{FF2B5EF4-FFF2-40B4-BE49-F238E27FC236}">
                <a16:creationId xmlns:a16="http://schemas.microsoft.com/office/drawing/2014/main" id="{435346EB-5ACC-1816-3E52-98987B782D49}"/>
              </a:ext>
            </a:extLst>
          </p:cNvPr>
          <p:cNvSpPr/>
          <p:nvPr/>
        </p:nvSpPr>
        <p:spPr>
          <a:xfrm>
            <a:off x="1779252" y="4601345"/>
            <a:ext cx="3840480" cy="1005840"/>
          </a:xfrm>
          <a:prstGeom prst="rect">
            <a:avLst/>
          </a:prstGeom>
          <a:noFill/>
          <a:ln/>
        </p:spPr>
        <p:txBody>
          <a:bodyPr wrap="square" lIns="0" tIns="0" rIns="0" bIns="0" rtlCol="0" anchor="t"/>
          <a:lstStyle/>
          <a:p>
            <a:pPr marL="342900" indent="-342900">
              <a:spcAft>
                <a:spcPts val="400"/>
              </a:spcAft>
              <a:buSzPct val="100000"/>
              <a:buChar char="•"/>
            </a:pPr>
            <a:r>
              <a:rPr lang="en-US" sz="1100" dirty="0">
                <a:solidFill>
                  <a:srgbClr val="CBD5E1"/>
                </a:solidFill>
              </a:rPr>
              <a:t>What is our chronic absenteeism rate, by school and subgroup?</a:t>
            </a:r>
            <a:endParaRPr lang="en-US" sz="1100" dirty="0"/>
          </a:p>
          <a:p>
            <a:pPr marL="342900" indent="-342900">
              <a:spcAft>
                <a:spcPts val="400"/>
              </a:spcAft>
              <a:buSzPct val="100000"/>
              <a:buChar char="•"/>
            </a:pPr>
            <a:r>
              <a:rPr lang="en-US" sz="1100" dirty="0">
                <a:solidFill>
                  <a:srgbClr val="CBD5E1"/>
                </a:solidFill>
              </a:rPr>
              <a:t>Is discipline data revealing disproportionate harm to any group?</a:t>
            </a:r>
            <a:endParaRPr lang="en-US" sz="1100" dirty="0"/>
          </a:p>
          <a:p>
            <a:pPr marL="342900" indent="-342900">
              <a:spcAft>
                <a:spcPts val="400"/>
              </a:spcAft>
              <a:buSzPct val="100000"/>
              <a:buChar char="•"/>
            </a:pPr>
            <a:r>
              <a:rPr lang="en-US" sz="1100" dirty="0">
                <a:solidFill>
                  <a:srgbClr val="CBD5E1"/>
                </a:solidFill>
              </a:rPr>
              <a:t>Are Tier 2 behavior supports timely and accessible?</a:t>
            </a:r>
            <a:endParaRPr lang="en-US" sz="1100" dirty="0"/>
          </a:p>
        </p:txBody>
      </p:sp>
      <p:sp>
        <p:nvSpPr>
          <p:cNvPr id="29" name="Shape 15">
            <a:extLst>
              <a:ext uri="{FF2B5EF4-FFF2-40B4-BE49-F238E27FC236}">
                <a16:creationId xmlns:a16="http://schemas.microsoft.com/office/drawing/2014/main" id="{D2F487D1-E856-3592-6DCC-2AE4E691B5D8}"/>
              </a:ext>
            </a:extLst>
          </p:cNvPr>
          <p:cNvSpPr/>
          <p:nvPr/>
        </p:nvSpPr>
        <p:spPr>
          <a:xfrm>
            <a:off x="5967204" y="4125857"/>
            <a:ext cx="4096512" cy="1572768"/>
          </a:xfrm>
          <a:prstGeom prst="rect">
            <a:avLst/>
          </a:prstGeom>
          <a:solidFill>
            <a:srgbClr val="0D1F35"/>
          </a:solidFill>
          <a:ln w="12700">
            <a:solidFill>
              <a:srgbClr val="4A1A6B"/>
            </a:solidFill>
            <a:prstDash val="solid"/>
          </a:ln>
          <a:effectLst>
            <a:outerShdw blurRad="101600" dist="38100" dir="8100000" algn="bl" rotWithShape="0">
              <a:srgbClr val="000000">
                <a:alpha val="10000"/>
              </a:srgbClr>
            </a:outerShdw>
          </a:effectLst>
        </p:spPr>
        <p:txBody>
          <a:bodyPr/>
          <a:lstStyle/>
          <a:p>
            <a:endParaRPr lang="en-US" sz="2800"/>
          </a:p>
        </p:txBody>
      </p:sp>
      <p:sp>
        <p:nvSpPr>
          <p:cNvPr id="30" name="Shape 16">
            <a:extLst>
              <a:ext uri="{FF2B5EF4-FFF2-40B4-BE49-F238E27FC236}">
                <a16:creationId xmlns:a16="http://schemas.microsoft.com/office/drawing/2014/main" id="{CF732427-DC25-E538-A262-552AF1873CBD}"/>
              </a:ext>
            </a:extLst>
          </p:cNvPr>
          <p:cNvSpPr/>
          <p:nvPr/>
        </p:nvSpPr>
        <p:spPr>
          <a:xfrm>
            <a:off x="5967204" y="4125857"/>
            <a:ext cx="4096512" cy="384048"/>
          </a:xfrm>
          <a:prstGeom prst="rect">
            <a:avLst/>
          </a:prstGeom>
          <a:solidFill>
            <a:srgbClr val="4A1A6B"/>
          </a:solidFill>
          <a:ln w="12700">
            <a:solidFill>
              <a:srgbClr val="4A1A6B"/>
            </a:solidFill>
            <a:prstDash val="solid"/>
          </a:ln>
        </p:spPr>
        <p:txBody>
          <a:bodyPr/>
          <a:lstStyle/>
          <a:p>
            <a:endParaRPr lang="en-US" sz="2800"/>
          </a:p>
        </p:txBody>
      </p:sp>
      <p:sp>
        <p:nvSpPr>
          <p:cNvPr id="31" name="Text 17">
            <a:extLst>
              <a:ext uri="{FF2B5EF4-FFF2-40B4-BE49-F238E27FC236}">
                <a16:creationId xmlns:a16="http://schemas.microsoft.com/office/drawing/2014/main" id="{0CD84261-CB6A-A814-6497-344BFFC6D98B}"/>
              </a:ext>
            </a:extLst>
          </p:cNvPr>
          <p:cNvSpPr/>
          <p:nvPr/>
        </p:nvSpPr>
        <p:spPr>
          <a:xfrm>
            <a:off x="6095220" y="4217297"/>
            <a:ext cx="3840480" cy="237744"/>
          </a:xfrm>
          <a:prstGeom prst="rect">
            <a:avLst/>
          </a:prstGeom>
          <a:noFill/>
          <a:ln/>
        </p:spPr>
        <p:txBody>
          <a:bodyPr wrap="square" lIns="0" tIns="0" rIns="0" bIns="0" rtlCol="0" anchor="ctr"/>
          <a:lstStyle/>
          <a:p>
            <a:pPr marL="0" indent="0">
              <a:buNone/>
            </a:pPr>
            <a:r>
              <a:rPr lang="en-US" sz="1600" b="1" dirty="0">
                <a:solidFill>
                  <a:srgbClr val="FFFFFF"/>
                </a:solidFill>
              </a:rPr>
              <a:t>CCR Questions</a:t>
            </a:r>
            <a:endParaRPr lang="en-US" sz="1600" dirty="0"/>
          </a:p>
        </p:txBody>
      </p:sp>
      <p:sp>
        <p:nvSpPr>
          <p:cNvPr id="32" name="Text 18">
            <a:extLst>
              <a:ext uri="{FF2B5EF4-FFF2-40B4-BE49-F238E27FC236}">
                <a16:creationId xmlns:a16="http://schemas.microsoft.com/office/drawing/2014/main" id="{E0B618C8-BF80-3517-C9D2-090810D253F4}"/>
              </a:ext>
            </a:extLst>
          </p:cNvPr>
          <p:cNvSpPr/>
          <p:nvPr/>
        </p:nvSpPr>
        <p:spPr>
          <a:xfrm>
            <a:off x="6095220" y="4601345"/>
            <a:ext cx="3840480" cy="1005840"/>
          </a:xfrm>
          <a:prstGeom prst="rect">
            <a:avLst/>
          </a:prstGeom>
          <a:noFill/>
          <a:ln/>
        </p:spPr>
        <p:txBody>
          <a:bodyPr wrap="square" lIns="0" tIns="0" rIns="0" bIns="0" rtlCol="0" anchor="t"/>
          <a:lstStyle/>
          <a:p>
            <a:pPr marL="342900" indent="-342900">
              <a:spcAft>
                <a:spcPts val="400"/>
              </a:spcAft>
              <a:buSzPct val="100000"/>
              <a:buChar char="•"/>
            </a:pPr>
            <a:r>
              <a:rPr lang="en-US" sz="1100" dirty="0">
                <a:solidFill>
                  <a:srgbClr val="CBD5E1"/>
                </a:solidFill>
              </a:rPr>
              <a:t>Are all seniors completing FAFSA?</a:t>
            </a:r>
            <a:endParaRPr lang="en-US" sz="1100" dirty="0"/>
          </a:p>
          <a:p>
            <a:pPr marL="342900" indent="-342900">
              <a:spcAft>
                <a:spcPts val="400"/>
              </a:spcAft>
              <a:buSzPct val="100000"/>
              <a:buChar char="•"/>
            </a:pPr>
            <a:r>
              <a:rPr lang="en-US" sz="1100" dirty="0">
                <a:solidFill>
                  <a:srgbClr val="CBD5E1"/>
                </a:solidFill>
              </a:rPr>
              <a:t>Is AP/IB/DE access equitable across schools and student groups?</a:t>
            </a:r>
            <a:endParaRPr lang="en-US" sz="1100" dirty="0"/>
          </a:p>
          <a:p>
            <a:pPr marL="342900" indent="-342900">
              <a:spcAft>
                <a:spcPts val="400"/>
              </a:spcAft>
              <a:buSzPct val="100000"/>
              <a:buChar char="•"/>
            </a:pPr>
            <a:r>
              <a:rPr lang="en-US" sz="1100" dirty="0">
                <a:solidFill>
                  <a:srgbClr val="CBD5E1"/>
                </a:solidFill>
              </a:rPr>
              <a:t>Which 9th graders are off-track, and how fast are we responding?</a:t>
            </a:r>
            <a:endParaRPr lang="en-US" sz="1100" dirty="0"/>
          </a:p>
        </p:txBody>
      </p:sp>
    </p:spTree>
    <p:extLst>
      <p:ext uri="{BB962C8B-B14F-4D97-AF65-F5344CB8AC3E}">
        <p14:creationId xmlns:p14="http://schemas.microsoft.com/office/powerpoint/2010/main" val="2816447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2">
            <a:extLst>
              <a:ext uri="{FF2B5EF4-FFF2-40B4-BE49-F238E27FC236}">
                <a16:creationId xmlns:a16="http://schemas.microsoft.com/office/drawing/2014/main" id="{E64674AE-A82F-9762-1B10-2BD21FC6D0EC}"/>
              </a:ext>
            </a:extLst>
          </p:cNvPr>
          <p:cNvSpPr/>
          <p:nvPr/>
        </p:nvSpPr>
        <p:spPr>
          <a:xfrm>
            <a:off x="651776" y="1402647"/>
            <a:ext cx="8138160" cy="237744"/>
          </a:xfrm>
          <a:prstGeom prst="rect">
            <a:avLst/>
          </a:prstGeom>
          <a:noFill/>
          <a:ln/>
        </p:spPr>
        <p:txBody>
          <a:bodyPr wrap="square" lIns="0" tIns="0" rIns="0" bIns="0" rtlCol="0" anchor="ctr"/>
          <a:lstStyle/>
          <a:p>
            <a:pPr marL="0" indent="0">
              <a:buNone/>
            </a:pPr>
            <a:r>
              <a:rPr lang="en-US" sz="1400" dirty="0">
                <a:solidFill>
                  <a:srgbClr val="7A8FA0"/>
                </a:solidFill>
              </a:rPr>
              <a:t>Adapt priorities based on your data review findings. Assign ownership and set measurable annual targets.</a:t>
            </a:r>
            <a:endParaRPr lang="en-US" sz="1400" dirty="0"/>
          </a:p>
        </p:txBody>
      </p:sp>
      <p:sp>
        <p:nvSpPr>
          <p:cNvPr id="3" name="Shape 3">
            <a:extLst>
              <a:ext uri="{FF2B5EF4-FFF2-40B4-BE49-F238E27FC236}">
                <a16:creationId xmlns:a16="http://schemas.microsoft.com/office/drawing/2014/main" id="{10127C1F-D55B-5A06-2447-FEF8C5C23D3A}"/>
              </a:ext>
            </a:extLst>
          </p:cNvPr>
          <p:cNvSpPr/>
          <p:nvPr/>
        </p:nvSpPr>
        <p:spPr>
          <a:xfrm>
            <a:off x="468896" y="1768407"/>
            <a:ext cx="1920240" cy="320040"/>
          </a:xfrm>
          <a:prstGeom prst="rect">
            <a:avLst/>
          </a:prstGeom>
          <a:solidFill>
            <a:srgbClr val="0D1B2A"/>
          </a:solidFill>
          <a:ln w="12700">
            <a:solidFill>
              <a:srgbClr val="0D1B2A"/>
            </a:solidFill>
            <a:prstDash val="solid"/>
          </a:ln>
        </p:spPr>
        <p:txBody>
          <a:bodyPr/>
          <a:lstStyle/>
          <a:p>
            <a:endParaRPr lang="en-US" sz="4000"/>
          </a:p>
        </p:txBody>
      </p:sp>
      <p:sp>
        <p:nvSpPr>
          <p:cNvPr id="4" name="Text 4">
            <a:extLst>
              <a:ext uri="{FF2B5EF4-FFF2-40B4-BE49-F238E27FC236}">
                <a16:creationId xmlns:a16="http://schemas.microsoft.com/office/drawing/2014/main" id="{F74C64C1-59F9-97D8-482F-BF34A974E569}"/>
              </a:ext>
            </a:extLst>
          </p:cNvPr>
          <p:cNvSpPr/>
          <p:nvPr/>
        </p:nvSpPr>
        <p:spPr>
          <a:xfrm>
            <a:off x="542048" y="1768407"/>
            <a:ext cx="1828800" cy="320040"/>
          </a:xfrm>
          <a:prstGeom prst="rect">
            <a:avLst/>
          </a:prstGeom>
          <a:noFill/>
          <a:ln/>
        </p:spPr>
        <p:txBody>
          <a:bodyPr wrap="square" lIns="0" tIns="0" rIns="0" bIns="0" rtlCol="0" anchor="ctr"/>
          <a:lstStyle/>
          <a:p>
            <a:pPr marL="0" indent="0">
              <a:buNone/>
            </a:pPr>
            <a:r>
              <a:rPr lang="en-US" sz="1400" b="1" dirty="0">
                <a:solidFill>
                  <a:srgbClr val="FFFFFF"/>
                </a:solidFill>
              </a:rPr>
              <a:t>Strategy</a:t>
            </a:r>
            <a:endParaRPr lang="en-US" sz="1400" dirty="0"/>
          </a:p>
        </p:txBody>
      </p:sp>
      <p:sp>
        <p:nvSpPr>
          <p:cNvPr id="5" name="Shape 5">
            <a:extLst>
              <a:ext uri="{FF2B5EF4-FFF2-40B4-BE49-F238E27FC236}">
                <a16:creationId xmlns:a16="http://schemas.microsoft.com/office/drawing/2014/main" id="{FAF3F292-E0E0-18E0-BA64-68D1379001B1}"/>
              </a:ext>
            </a:extLst>
          </p:cNvPr>
          <p:cNvSpPr/>
          <p:nvPr/>
        </p:nvSpPr>
        <p:spPr>
          <a:xfrm>
            <a:off x="2425712" y="1768407"/>
            <a:ext cx="2286000" cy="320040"/>
          </a:xfrm>
          <a:prstGeom prst="rect">
            <a:avLst/>
          </a:prstGeom>
          <a:solidFill>
            <a:srgbClr val="1B6B3A"/>
          </a:solidFill>
          <a:ln w="12700">
            <a:solidFill>
              <a:srgbClr val="1B6B3A"/>
            </a:solidFill>
            <a:prstDash val="solid"/>
          </a:ln>
        </p:spPr>
        <p:txBody>
          <a:bodyPr/>
          <a:lstStyle/>
          <a:p>
            <a:endParaRPr lang="en-US" sz="4000"/>
          </a:p>
        </p:txBody>
      </p:sp>
      <p:sp>
        <p:nvSpPr>
          <p:cNvPr id="6" name="Text 6">
            <a:extLst>
              <a:ext uri="{FF2B5EF4-FFF2-40B4-BE49-F238E27FC236}">
                <a16:creationId xmlns:a16="http://schemas.microsoft.com/office/drawing/2014/main" id="{AA8D3606-4DD2-BAB2-9776-49D9B8E9A0DF}"/>
              </a:ext>
            </a:extLst>
          </p:cNvPr>
          <p:cNvSpPr/>
          <p:nvPr/>
        </p:nvSpPr>
        <p:spPr>
          <a:xfrm>
            <a:off x="2498864" y="1768407"/>
            <a:ext cx="2194560" cy="320040"/>
          </a:xfrm>
          <a:prstGeom prst="rect">
            <a:avLst/>
          </a:prstGeom>
          <a:noFill/>
          <a:ln/>
        </p:spPr>
        <p:txBody>
          <a:bodyPr wrap="square" lIns="0" tIns="0" rIns="0" bIns="0" rtlCol="0" anchor="ctr"/>
          <a:lstStyle/>
          <a:p>
            <a:pPr marL="0" indent="0">
              <a:buNone/>
            </a:pPr>
            <a:r>
              <a:rPr lang="en-US" sz="1400" b="1" dirty="0">
                <a:solidFill>
                  <a:srgbClr val="FFFFFF"/>
                </a:solidFill>
              </a:rPr>
              <a:t>Year 1 · Launch</a:t>
            </a:r>
            <a:endParaRPr lang="en-US" sz="1400" dirty="0"/>
          </a:p>
        </p:txBody>
      </p:sp>
      <p:sp>
        <p:nvSpPr>
          <p:cNvPr id="7" name="Shape 7">
            <a:extLst>
              <a:ext uri="{FF2B5EF4-FFF2-40B4-BE49-F238E27FC236}">
                <a16:creationId xmlns:a16="http://schemas.microsoft.com/office/drawing/2014/main" id="{1F032089-233A-E39D-AD02-7B022232FC37}"/>
              </a:ext>
            </a:extLst>
          </p:cNvPr>
          <p:cNvSpPr/>
          <p:nvPr/>
        </p:nvSpPr>
        <p:spPr>
          <a:xfrm>
            <a:off x="4748288" y="1768407"/>
            <a:ext cx="2286000" cy="320040"/>
          </a:xfrm>
          <a:prstGeom prst="rect">
            <a:avLst/>
          </a:prstGeom>
          <a:solidFill>
            <a:srgbClr val="B45309"/>
          </a:solidFill>
          <a:ln w="12700">
            <a:solidFill>
              <a:srgbClr val="B45309"/>
            </a:solidFill>
            <a:prstDash val="solid"/>
          </a:ln>
        </p:spPr>
        <p:txBody>
          <a:bodyPr/>
          <a:lstStyle/>
          <a:p>
            <a:endParaRPr lang="en-US" sz="4000"/>
          </a:p>
        </p:txBody>
      </p:sp>
      <p:sp>
        <p:nvSpPr>
          <p:cNvPr id="8" name="Text 8">
            <a:extLst>
              <a:ext uri="{FF2B5EF4-FFF2-40B4-BE49-F238E27FC236}">
                <a16:creationId xmlns:a16="http://schemas.microsoft.com/office/drawing/2014/main" id="{832F4794-097E-7FF9-B6B7-D3841691C1E1}"/>
              </a:ext>
            </a:extLst>
          </p:cNvPr>
          <p:cNvSpPr/>
          <p:nvPr/>
        </p:nvSpPr>
        <p:spPr>
          <a:xfrm>
            <a:off x="4821440" y="1768407"/>
            <a:ext cx="2194560" cy="320040"/>
          </a:xfrm>
          <a:prstGeom prst="rect">
            <a:avLst/>
          </a:prstGeom>
          <a:noFill/>
          <a:ln/>
        </p:spPr>
        <p:txBody>
          <a:bodyPr wrap="square" lIns="0" tIns="0" rIns="0" bIns="0" rtlCol="0" anchor="ctr"/>
          <a:lstStyle/>
          <a:p>
            <a:pPr marL="0" indent="0">
              <a:buNone/>
            </a:pPr>
            <a:r>
              <a:rPr lang="en-US" sz="1400" b="1" dirty="0">
                <a:solidFill>
                  <a:srgbClr val="FFFFFF"/>
                </a:solidFill>
              </a:rPr>
              <a:t>Year 2 · Scale</a:t>
            </a:r>
            <a:endParaRPr lang="en-US" sz="1400" dirty="0"/>
          </a:p>
        </p:txBody>
      </p:sp>
      <p:sp>
        <p:nvSpPr>
          <p:cNvPr id="9" name="Shape 9">
            <a:extLst>
              <a:ext uri="{FF2B5EF4-FFF2-40B4-BE49-F238E27FC236}">
                <a16:creationId xmlns:a16="http://schemas.microsoft.com/office/drawing/2014/main" id="{462F318D-FAF9-C838-1169-2170F6092423}"/>
              </a:ext>
            </a:extLst>
          </p:cNvPr>
          <p:cNvSpPr/>
          <p:nvPr/>
        </p:nvSpPr>
        <p:spPr>
          <a:xfrm>
            <a:off x="7070864" y="1768407"/>
            <a:ext cx="2286000" cy="320040"/>
          </a:xfrm>
          <a:prstGeom prst="rect">
            <a:avLst/>
          </a:prstGeom>
          <a:solidFill>
            <a:srgbClr val="991B1B"/>
          </a:solidFill>
          <a:ln w="12700">
            <a:solidFill>
              <a:srgbClr val="991B1B"/>
            </a:solidFill>
            <a:prstDash val="solid"/>
          </a:ln>
        </p:spPr>
        <p:txBody>
          <a:bodyPr/>
          <a:lstStyle/>
          <a:p>
            <a:endParaRPr lang="en-US" sz="4000"/>
          </a:p>
        </p:txBody>
      </p:sp>
      <p:sp>
        <p:nvSpPr>
          <p:cNvPr id="10" name="Text 10">
            <a:extLst>
              <a:ext uri="{FF2B5EF4-FFF2-40B4-BE49-F238E27FC236}">
                <a16:creationId xmlns:a16="http://schemas.microsoft.com/office/drawing/2014/main" id="{3CDFBB07-5116-DEE4-C07B-CE0DA0FE541A}"/>
              </a:ext>
            </a:extLst>
          </p:cNvPr>
          <p:cNvSpPr/>
          <p:nvPr/>
        </p:nvSpPr>
        <p:spPr>
          <a:xfrm>
            <a:off x="7144016" y="1768407"/>
            <a:ext cx="2194560" cy="320040"/>
          </a:xfrm>
          <a:prstGeom prst="rect">
            <a:avLst/>
          </a:prstGeom>
          <a:noFill/>
          <a:ln/>
        </p:spPr>
        <p:txBody>
          <a:bodyPr wrap="square" lIns="0" tIns="0" rIns="0" bIns="0" rtlCol="0" anchor="ctr"/>
          <a:lstStyle/>
          <a:p>
            <a:pPr marL="0" indent="0">
              <a:buNone/>
            </a:pPr>
            <a:r>
              <a:rPr lang="en-US" sz="1400" b="1" dirty="0">
                <a:solidFill>
                  <a:srgbClr val="FFFFFF"/>
                </a:solidFill>
              </a:rPr>
              <a:t>Year 3 · Sustain</a:t>
            </a:r>
            <a:endParaRPr lang="en-US" sz="1400" dirty="0"/>
          </a:p>
        </p:txBody>
      </p:sp>
      <p:sp>
        <p:nvSpPr>
          <p:cNvPr id="11" name="Shape 11">
            <a:extLst>
              <a:ext uri="{FF2B5EF4-FFF2-40B4-BE49-F238E27FC236}">
                <a16:creationId xmlns:a16="http://schemas.microsoft.com/office/drawing/2014/main" id="{D1F23788-57AC-BE4A-D32B-A3BD49481833}"/>
              </a:ext>
            </a:extLst>
          </p:cNvPr>
          <p:cNvSpPr/>
          <p:nvPr/>
        </p:nvSpPr>
        <p:spPr>
          <a:xfrm>
            <a:off x="9393440" y="1768407"/>
            <a:ext cx="502920" cy="320040"/>
          </a:xfrm>
          <a:prstGeom prst="rect">
            <a:avLst/>
          </a:prstGeom>
          <a:solidFill>
            <a:srgbClr val="0D1B2A"/>
          </a:solidFill>
          <a:ln w="12700">
            <a:solidFill>
              <a:srgbClr val="0D1B2A"/>
            </a:solidFill>
            <a:prstDash val="solid"/>
          </a:ln>
        </p:spPr>
        <p:txBody>
          <a:bodyPr/>
          <a:lstStyle/>
          <a:p>
            <a:endParaRPr lang="en-US" sz="4000"/>
          </a:p>
        </p:txBody>
      </p:sp>
      <p:sp>
        <p:nvSpPr>
          <p:cNvPr id="12" name="Text 12">
            <a:extLst>
              <a:ext uri="{FF2B5EF4-FFF2-40B4-BE49-F238E27FC236}">
                <a16:creationId xmlns:a16="http://schemas.microsoft.com/office/drawing/2014/main" id="{A84DD50F-9829-42BC-2BA0-3BCE3AB60FB1}"/>
              </a:ext>
            </a:extLst>
          </p:cNvPr>
          <p:cNvSpPr/>
          <p:nvPr/>
        </p:nvSpPr>
        <p:spPr>
          <a:xfrm>
            <a:off x="9466592" y="1768407"/>
            <a:ext cx="512346" cy="290697"/>
          </a:xfrm>
          <a:prstGeom prst="rect">
            <a:avLst/>
          </a:prstGeom>
          <a:noFill/>
          <a:ln/>
        </p:spPr>
        <p:txBody>
          <a:bodyPr wrap="square" lIns="0" tIns="0" rIns="0" bIns="0" rtlCol="0" anchor="ctr"/>
          <a:lstStyle/>
          <a:p>
            <a:pPr marL="0" indent="0">
              <a:buNone/>
            </a:pPr>
            <a:r>
              <a:rPr lang="en-US" sz="1400" b="1" dirty="0">
                <a:solidFill>
                  <a:srgbClr val="FFFFFF"/>
                </a:solidFill>
              </a:rPr>
              <a:t>Effort</a:t>
            </a:r>
            <a:endParaRPr lang="en-US" sz="1400" dirty="0"/>
          </a:p>
        </p:txBody>
      </p:sp>
      <p:sp>
        <p:nvSpPr>
          <p:cNvPr id="13" name="Shape 13">
            <a:extLst>
              <a:ext uri="{FF2B5EF4-FFF2-40B4-BE49-F238E27FC236}">
                <a16:creationId xmlns:a16="http://schemas.microsoft.com/office/drawing/2014/main" id="{55E7E4E7-3AD5-3667-9127-1CAA37CBCD17}"/>
              </a:ext>
            </a:extLst>
          </p:cNvPr>
          <p:cNvSpPr/>
          <p:nvPr/>
        </p:nvSpPr>
        <p:spPr>
          <a:xfrm>
            <a:off x="468896" y="2161599"/>
            <a:ext cx="8503920" cy="457200"/>
          </a:xfrm>
          <a:prstGeom prst="rect">
            <a:avLst/>
          </a:prstGeom>
          <a:solidFill>
            <a:srgbClr val="F8F7F5"/>
          </a:solidFill>
          <a:ln w="12700">
            <a:solidFill>
              <a:srgbClr val="F8F7F5"/>
            </a:solidFill>
            <a:prstDash val="solid"/>
          </a:ln>
        </p:spPr>
        <p:txBody>
          <a:bodyPr/>
          <a:lstStyle/>
          <a:p>
            <a:endParaRPr lang="en-US" sz="4000"/>
          </a:p>
        </p:txBody>
      </p:sp>
      <p:sp>
        <p:nvSpPr>
          <p:cNvPr id="14" name="Shape 14">
            <a:extLst>
              <a:ext uri="{FF2B5EF4-FFF2-40B4-BE49-F238E27FC236}">
                <a16:creationId xmlns:a16="http://schemas.microsoft.com/office/drawing/2014/main" id="{DAB48911-70E6-033F-CF3A-C7B77473DAF1}"/>
              </a:ext>
            </a:extLst>
          </p:cNvPr>
          <p:cNvSpPr/>
          <p:nvPr/>
        </p:nvSpPr>
        <p:spPr>
          <a:xfrm>
            <a:off x="468896" y="2161599"/>
            <a:ext cx="36576" cy="457200"/>
          </a:xfrm>
          <a:prstGeom prst="rect">
            <a:avLst/>
          </a:prstGeom>
          <a:solidFill>
            <a:srgbClr val="1A4A7C"/>
          </a:solidFill>
          <a:ln w="12700">
            <a:solidFill>
              <a:srgbClr val="1A4A7C"/>
            </a:solidFill>
            <a:prstDash val="solid"/>
          </a:ln>
        </p:spPr>
        <p:txBody>
          <a:bodyPr/>
          <a:lstStyle/>
          <a:p>
            <a:endParaRPr lang="en-US" sz="4000"/>
          </a:p>
        </p:txBody>
      </p:sp>
      <p:sp>
        <p:nvSpPr>
          <p:cNvPr id="15" name="Text 15">
            <a:extLst>
              <a:ext uri="{FF2B5EF4-FFF2-40B4-BE49-F238E27FC236}">
                <a16:creationId xmlns:a16="http://schemas.microsoft.com/office/drawing/2014/main" id="{6F40E1E2-85EB-4F5E-88F4-CFB1F150FC94}"/>
              </a:ext>
            </a:extLst>
          </p:cNvPr>
          <p:cNvSpPr/>
          <p:nvPr/>
        </p:nvSpPr>
        <p:spPr>
          <a:xfrm>
            <a:off x="560336" y="2161599"/>
            <a:ext cx="1792224" cy="457200"/>
          </a:xfrm>
          <a:prstGeom prst="rect">
            <a:avLst/>
          </a:prstGeom>
          <a:noFill/>
          <a:ln/>
        </p:spPr>
        <p:txBody>
          <a:bodyPr wrap="square" lIns="0" tIns="0" rIns="0" bIns="0" rtlCol="0" anchor="ctr"/>
          <a:lstStyle/>
          <a:p>
            <a:pPr marL="0" indent="0">
              <a:buNone/>
            </a:pPr>
            <a:r>
              <a:rPr lang="en-US" sz="1600" b="1" dirty="0">
                <a:solidFill>
                  <a:srgbClr val="0D1B2A"/>
                </a:solidFill>
              </a:rPr>
              <a:t>Universal SEL Screener</a:t>
            </a:r>
            <a:endParaRPr lang="en-US" sz="1600" dirty="0"/>
          </a:p>
        </p:txBody>
      </p:sp>
      <p:sp>
        <p:nvSpPr>
          <p:cNvPr id="16" name="Text 16">
            <a:extLst>
              <a:ext uri="{FF2B5EF4-FFF2-40B4-BE49-F238E27FC236}">
                <a16:creationId xmlns:a16="http://schemas.microsoft.com/office/drawing/2014/main" id="{03229997-9776-7DDA-D1E5-55B04DB4D00A}"/>
              </a:ext>
            </a:extLst>
          </p:cNvPr>
          <p:cNvSpPr/>
          <p:nvPr/>
        </p:nvSpPr>
        <p:spPr>
          <a:xfrm>
            <a:off x="2517152" y="2161599"/>
            <a:ext cx="2157984" cy="457200"/>
          </a:xfrm>
          <a:prstGeom prst="rect">
            <a:avLst/>
          </a:prstGeom>
          <a:noFill/>
          <a:ln/>
        </p:spPr>
        <p:txBody>
          <a:bodyPr wrap="square" lIns="0" tIns="0" rIns="0" bIns="0" rtlCol="0" anchor="ctr"/>
          <a:lstStyle/>
          <a:p>
            <a:pPr marL="0" indent="0">
              <a:buNone/>
            </a:pPr>
            <a:r>
              <a:rPr lang="en-US" sz="1400" dirty="0">
                <a:solidFill>
                  <a:srgbClr val="3D5166"/>
                </a:solidFill>
              </a:rPr>
              <a:t>Select instrument; pilot 3 schools; train counselors</a:t>
            </a:r>
            <a:endParaRPr lang="en-US" sz="1400" dirty="0"/>
          </a:p>
        </p:txBody>
      </p:sp>
      <p:sp>
        <p:nvSpPr>
          <p:cNvPr id="17" name="Text 17">
            <a:extLst>
              <a:ext uri="{FF2B5EF4-FFF2-40B4-BE49-F238E27FC236}">
                <a16:creationId xmlns:a16="http://schemas.microsoft.com/office/drawing/2014/main" id="{5119B0F4-A1BE-F5D8-26AA-D333D7BF2C93}"/>
              </a:ext>
            </a:extLst>
          </p:cNvPr>
          <p:cNvSpPr/>
          <p:nvPr/>
        </p:nvSpPr>
        <p:spPr>
          <a:xfrm>
            <a:off x="4839728" y="2161599"/>
            <a:ext cx="2157984" cy="457200"/>
          </a:xfrm>
          <a:prstGeom prst="rect">
            <a:avLst/>
          </a:prstGeom>
          <a:noFill/>
          <a:ln/>
        </p:spPr>
        <p:txBody>
          <a:bodyPr wrap="square" lIns="0" tIns="0" rIns="0" bIns="0" rtlCol="0" anchor="ctr"/>
          <a:lstStyle/>
          <a:p>
            <a:pPr marL="0" indent="0">
              <a:buNone/>
            </a:pPr>
            <a:r>
              <a:rPr lang="en-US" sz="1400" dirty="0">
                <a:solidFill>
                  <a:srgbClr val="3D5166"/>
                </a:solidFill>
              </a:rPr>
              <a:t>Expand district-wide; integrate into MTSS protocol</a:t>
            </a:r>
            <a:endParaRPr lang="en-US" sz="1400" dirty="0"/>
          </a:p>
        </p:txBody>
      </p:sp>
      <p:sp>
        <p:nvSpPr>
          <p:cNvPr id="18" name="Text 18">
            <a:extLst>
              <a:ext uri="{FF2B5EF4-FFF2-40B4-BE49-F238E27FC236}">
                <a16:creationId xmlns:a16="http://schemas.microsoft.com/office/drawing/2014/main" id="{1A6D36CE-A612-5E53-CA2B-DBE6E916A167}"/>
              </a:ext>
            </a:extLst>
          </p:cNvPr>
          <p:cNvSpPr/>
          <p:nvPr/>
        </p:nvSpPr>
        <p:spPr>
          <a:xfrm>
            <a:off x="7162304" y="2161599"/>
            <a:ext cx="2157984" cy="457200"/>
          </a:xfrm>
          <a:prstGeom prst="rect">
            <a:avLst/>
          </a:prstGeom>
          <a:noFill/>
          <a:ln/>
        </p:spPr>
        <p:txBody>
          <a:bodyPr wrap="square" lIns="0" tIns="0" rIns="0" bIns="0" rtlCol="0" anchor="ctr"/>
          <a:lstStyle/>
          <a:p>
            <a:pPr marL="0" indent="0">
              <a:buNone/>
            </a:pPr>
            <a:r>
              <a:rPr lang="en-US" sz="1400" dirty="0">
                <a:solidFill>
                  <a:srgbClr val="3D5166"/>
                </a:solidFill>
              </a:rPr>
              <a:t>Annual universal screening; embedded in EWS dashboard</a:t>
            </a:r>
            <a:endParaRPr lang="en-US" sz="1400" dirty="0"/>
          </a:p>
        </p:txBody>
      </p:sp>
      <p:sp>
        <p:nvSpPr>
          <p:cNvPr id="19" name="Shape 19">
            <a:extLst>
              <a:ext uri="{FF2B5EF4-FFF2-40B4-BE49-F238E27FC236}">
                <a16:creationId xmlns:a16="http://schemas.microsoft.com/office/drawing/2014/main" id="{9433F90F-59EF-F2F6-46E4-83E69EF7BEC9}"/>
              </a:ext>
            </a:extLst>
          </p:cNvPr>
          <p:cNvSpPr/>
          <p:nvPr/>
        </p:nvSpPr>
        <p:spPr>
          <a:xfrm>
            <a:off x="9503168" y="2307903"/>
            <a:ext cx="201168" cy="201168"/>
          </a:xfrm>
          <a:prstGeom prst="ellipse">
            <a:avLst/>
          </a:prstGeom>
          <a:solidFill>
            <a:srgbClr val="991B1B"/>
          </a:solidFill>
          <a:ln w="12700">
            <a:solidFill>
              <a:srgbClr val="991B1B"/>
            </a:solidFill>
            <a:prstDash val="solid"/>
          </a:ln>
        </p:spPr>
        <p:txBody>
          <a:bodyPr/>
          <a:lstStyle/>
          <a:p>
            <a:endParaRPr lang="en-US" sz="4000"/>
          </a:p>
        </p:txBody>
      </p:sp>
      <p:sp>
        <p:nvSpPr>
          <p:cNvPr id="20" name="Text 20">
            <a:extLst>
              <a:ext uri="{FF2B5EF4-FFF2-40B4-BE49-F238E27FC236}">
                <a16:creationId xmlns:a16="http://schemas.microsoft.com/office/drawing/2014/main" id="{CEF1F457-22C0-076F-F186-58439D1F3F5F}"/>
              </a:ext>
            </a:extLst>
          </p:cNvPr>
          <p:cNvSpPr/>
          <p:nvPr/>
        </p:nvSpPr>
        <p:spPr>
          <a:xfrm>
            <a:off x="9484880" y="2571168"/>
            <a:ext cx="320040" cy="128016"/>
          </a:xfrm>
          <a:prstGeom prst="rect">
            <a:avLst/>
          </a:prstGeom>
          <a:noFill/>
          <a:ln/>
        </p:spPr>
        <p:txBody>
          <a:bodyPr wrap="square" lIns="0" tIns="0" rIns="0" bIns="0" rtlCol="0" anchor="ctr"/>
          <a:lstStyle/>
          <a:p>
            <a:pPr marL="0" indent="0" algn="ctr">
              <a:buNone/>
            </a:pPr>
            <a:r>
              <a:rPr lang="en-US" sz="1200" dirty="0">
                <a:solidFill>
                  <a:srgbClr val="7A8FA0"/>
                </a:solidFill>
              </a:rPr>
              <a:t>High</a:t>
            </a:r>
            <a:endParaRPr lang="en-US" sz="1200" dirty="0"/>
          </a:p>
        </p:txBody>
      </p:sp>
      <p:sp>
        <p:nvSpPr>
          <p:cNvPr id="21" name="Shape 21">
            <a:extLst>
              <a:ext uri="{FF2B5EF4-FFF2-40B4-BE49-F238E27FC236}">
                <a16:creationId xmlns:a16="http://schemas.microsoft.com/office/drawing/2014/main" id="{BD4C1A7D-F315-50A3-03D8-AE93245235CA}"/>
              </a:ext>
            </a:extLst>
          </p:cNvPr>
          <p:cNvSpPr/>
          <p:nvPr/>
        </p:nvSpPr>
        <p:spPr>
          <a:xfrm>
            <a:off x="468896" y="2655375"/>
            <a:ext cx="8503920" cy="457200"/>
          </a:xfrm>
          <a:prstGeom prst="rect">
            <a:avLst/>
          </a:prstGeom>
          <a:solidFill>
            <a:srgbClr val="FFFFFF"/>
          </a:solidFill>
          <a:ln w="12700">
            <a:solidFill>
              <a:srgbClr val="FFFFFF"/>
            </a:solidFill>
            <a:prstDash val="solid"/>
          </a:ln>
        </p:spPr>
        <p:txBody>
          <a:bodyPr/>
          <a:lstStyle/>
          <a:p>
            <a:endParaRPr lang="en-US" sz="4000"/>
          </a:p>
        </p:txBody>
      </p:sp>
      <p:sp>
        <p:nvSpPr>
          <p:cNvPr id="22" name="Shape 22">
            <a:extLst>
              <a:ext uri="{FF2B5EF4-FFF2-40B4-BE49-F238E27FC236}">
                <a16:creationId xmlns:a16="http://schemas.microsoft.com/office/drawing/2014/main" id="{098C5C7B-CC2B-B966-B596-BD0E7E925B62}"/>
              </a:ext>
            </a:extLst>
          </p:cNvPr>
          <p:cNvSpPr/>
          <p:nvPr/>
        </p:nvSpPr>
        <p:spPr>
          <a:xfrm>
            <a:off x="468896" y="2655375"/>
            <a:ext cx="36576" cy="457200"/>
          </a:xfrm>
          <a:prstGeom prst="rect">
            <a:avLst/>
          </a:prstGeom>
          <a:solidFill>
            <a:srgbClr val="7C3A1E"/>
          </a:solidFill>
          <a:ln w="12700">
            <a:solidFill>
              <a:srgbClr val="7C3A1E"/>
            </a:solidFill>
            <a:prstDash val="solid"/>
          </a:ln>
        </p:spPr>
        <p:txBody>
          <a:bodyPr/>
          <a:lstStyle/>
          <a:p>
            <a:endParaRPr lang="en-US" sz="4000"/>
          </a:p>
        </p:txBody>
      </p:sp>
      <p:sp>
        <p:nvSpPr>
          <p:cNvPr id="23" name="Text 23">
            <a:extLst>
              <a:ext uri="{FF2B5EF4-FFF2-40B4-BE49-F238E27FC236}">
                <a16:creationId xmlns:a16="http://schemas.microsoft.com/office/drawing/2014/main" id="{F364BD97-C0E3-15D1-EE1B-76F46183F37D}"/>
              </a:ext>
            </a:extLst>
          </p:cNvPr>
          <p:cNvSpPr/>
          <p:nvPr/>
        </p:nvSpPr>
        <p:spPr>
          <a:xfrm>
            <a:off x="560336" y="2655375"/>
            <a:ext cx="1792224" cy="457200"/>
          </a:xfrm>
          <a:prstGeom prst="rect">
            <a:avLst/>
          </a:prstGeom>
          <a:noFill/>
          <a:ln/>
        </p:spPr>
        <p:txBody>
          <a:bodyPr wrap="square" lIns="0" tIns="0" rIns="0" bIns="0" rtlCol="0" anchor="ctr"/>
          <a:lstStyle/>
          <a:p>
            <a:pPr marL="0" indent="0">
              <a:buNone/>
            </a:pPr>
            <a:r>
              <a:rPr lang="en-US" sz="1600" b="1" dirty="0">
                <a:solidFill>
                  <a:srgbClr val="0D1B2A"/>
                </a:solidFill>
              </a:rPr>
              <a:t>Chronic Absenteeism Reduction</a:t>
            </a:r>
            <a:endParaRPr lang="en-US" sz="1600" dirty="0"/>
          </a:p>
        </p:txBody>
      </p:sp>
      <p:sp>
        <p:nvSpPr>
          <p:cNvPr id="24" name="Text 24">
            <a:extLst>
              <a:ext uri="{FF2B5EF4-FFF2-40B4-BE49-F238E27FC236}">
                <a16:creationId xmlns:a16="http://schemas.microsoft.com/office/drawing/2014/main" id="{06FBFBCE-3E85-338F-E197-42244C7DFBCB}"/>
              </a:ext>
            </a:extLst>
          </p:cNvPr>
          <p:cNvSpPr/>
          <p:nvPr/>
        </p:nvSpPr>
        <p:spPr>
          <a:xfrm>
            <a:off x="2517152" y="2655375"/>
            <a:ext cx="2157984" cy="457200"/>
          </a:xfrm>
          <a:prstGeom prst="rect">
            <a:avLst/>
          </a:prstGeom>
          <a:noFill/>
          <a:ln/>
        </p:spPr>
        <p:txBody>
          <a:bodyPr wrap="square" lIns="0" tIns="0" rIns="0" bIns="0" rtlCol="0" anchor="ctr"/>
          <a:lstStyle/>
          <a:p>
            <a:pPr marL="0" indent="0">
              <a:buNone/>
            </a:pPr>
            <a:r>
              <a:rPr lang="en-US" sz="1400" dirty="0">
                <a:solidFill>
                  <a:srgbClr val="3D5166"/>
                </a:solidFill>
              </a:rPr>
              <a:t>Adopt Attendance Works framework; set school targets</a:t>
            </a:r>
            <a:endParaRPr lang="en-US" sz="1400" dirty="0"/>
          </a:p>
        </p:txBody>
      </p:sp>
      <p:sp>
        <p:nvSpPr>
          <p:cNvPr id="25" name="Text 25">
            <a:extLst>
              <a:ext uri="{FF2B5EF4-FFF2-40B4-BE49-F238E27FC236}">
                <a16:creationId xmlns:a16="http://schemas.microsoft.com/office/drawing/2014/main" id="{6B208E6F-EFCE-6870-C210-C3F29A625F73}"/>
              </a:ext>
            </a:extLst>
          </p:cNvPr>
          <p:cNvSpPr/>
          <p:nvPr/>
        </p:nvSpPr>
        <p:spPr>
          <a:xfrm>
            <a:off x="4839728" y="2655375"/>
            <a:ext cx="2157984" cy="457200"/>
          </a:xfrm>
          <a:prstGeom prst="rect">
            <a:avLst/>
          </a:prstGeom>
          <a:noFill/>
          <a:ln/>
        </p:spPr>
        <p:txBody>
          <a:bodyPr wrap="square" lIns="0" tIns="0" rIns="0" bIns="0" rtlCol="0" anchor="ctr"/>
          <a:lstStyle/>
          <a:p>
            <a:pPr marL="0" indent="0">
              <a:buNone/>
            </a:pPr>
            <a:r>
              <a:rPr lang="en-US" sz="1400" dirty="0">
                <a:solidFill>
                  <a:srgbClr val="3D5166"/>
                </a:solidFill>
              </a:rPr>
              <a:t>Expand community partner referral pathway; monthly data review</a:t>
            </a:r>
            <a:endParaRPr lang="en-US" sz="1400" dirty="0"/>
          </a:p>
        </p:txBody>
      </p:sp>
      <p:sp>
        <p:nvSpPr>
          <p:cNvPr id="26" name="Text 26">
            <a:extLst>
              <a:ext uri="{FF2B5EF4-FFF2-40B4-BE49-F238E27FC236}">
                <a16:creationId xmlns:a16="http://schemas.microsoft.com/office/drawing/2014/main" id="{F8E97F7E-18AD-1ACC-CED5-031B67F36950}"/>
              </a:ext>
            </a:extLst>
          </p:cNvPr>
          <p:cNvSpPr/>
          <p:nvPr/>
        </p:nvSpPr>
        <p:spPr>
          <a:xfrm>
            <a:off x="7162304" y="2655375"/>
            <a:ext cx="2157984" cy="457200"/>
          </a:xfrm>
          <a:prstGeom prst="rect">
            <a:avLst/>
          </a:prstGeom>
          <a:noFill/>
          <a:ln/>
        </p:spPr>
        <p:txBody>
          <a:bodyPr wrap="square" lIns="0" tIns="0" rIns="0" bIns="0" rtlCol="0" anchor="ctr"/>
          <a:lstStyle/>
          <a:p>
            <a:pPr marL="0" indent="0">
              <a:buNone/>
            </a:pPr>
            <a:r>
              <a:rPr lang="en-US" sz="1400" dirty="0">
                <a:solidFill>
                  <a:srgbClr val="3D5166"/>
                </a:solidFill>
              </a:rPr>
              <a:t>Sustain model; 5% district target; annual equity audit</a:t>
            </a:r>
            <a:endParaRPr lang="en-US" sz="1400" dirty="0"/>
          </a:p>
        </p:txBody>
      </p:sp>
      <p:sp>
        <p:nvSpPr>
          <p:cNvPr id="27" name="Shape 27">
            <a:extLst>
              <a:ext uri="{FF2B5EF4-FFF2-40B4-BE49-F238E27FC236}">
                <a16:creationId xmlns:a16="http://schemas.microsoft.com/office/drawing/2014/main" id="{8DB6955A-CAF7-F3BB-7D0C-4D240FF94F5E}"/>
              </a:ext>
            </a:extLst>
          </p:cNvPr>
          <p:cNvSpPr/>
          <p:nvPr/>
        </p:nvSpPr>
        <p:spPr>
          <a:xfrm>
            <a:off x="9503168" y="2801679"/>
            <a:ext cx="201168" cy="201168"/>
          </a:xfrm>
          <a:prstGeom prst="ellipse">
            <a:avLst/>
          </a:prstGeom>
          <a:solidFill>
            <a:srgbClr val="B45309"/>
          </a:solidFill>
          <a:ln w="12700">
            <a:solidFill>
              <a:srgbClr val="B45309"/>
            </a:solidFill>
            <a:prstDash val="solid"/>
          </a:ln>
        </p:spPr>
        <p:txBody>
          <a:bodyPr/>
          <a:lstStyle/>
          <a:p>
            <a:endParaRPr lang="en-US" sz="4000"/>
          </a:p>
        </p:txBody>
      </p:sp>
      <p:sp>
        <p:nvSpPr>
          <p:cNvPr id="28" name="Text 28">
            <a:extLst>
              <a:ext uri="{FF2B5EF4-FFF2-40B4-BE49-F238E27FC236}">
                <a16:creationId xmlns:a16="http://schemas.microsoft.com/office/drawing/2014/main" id="{5E853D41-54B6-472F-7302-82397C06751A}"/>
              </a:ext>
            </a:extLst>
          </p:cNvPr>
          <p:cNvSpPr/>
          <p:nvPr/>
        </p:nvSpPr>
        <p:spPr>
          <a:xfrm>
            <a:off x="9484880" y="3043680"/>
            <a:ext cx="320040" cy="128016"/>
          </a:xfrm>
          <a:prstGeom prst="rect">
            <a:avLst/>
          </a:prstGeom>
          <a:noFill/>
          <a:ln/>
        </p:spPr>
        <p:txBody>
          <a:bodyPr wrap="square" lIns="0" tIns="0" rIns="0" bIns="0" rtlCol="0" anchor="ctr"/>
          <a:lstStyle/>
          <a:p>
            <a:pPr marL="0" indent="0" algn="ctr">
              <a:buNone/>
            </a:pPr>
            <a:r>
              <a:rPr lang="en-US" sz="1200" dirty="0">
                <a:solidFill>
                  <a:srgbClr val="7A8FA0"/>
                </a:solidFill>
              </a:rPr>
              <a:t>Med</a:t>
            </a:r>
            <a:endParaRPr lang="en-US" sz="1200" dirty="0"/>
          </a:p>
        </p:txBody>
      </p:sp>
      <p:sp>
        <p:nvSpPr>
          <p:cNvPr id="29" name="Shape 29">
            <a:extLst>
              <a:ext uri="{FF2B5EF4-FFF2-40B4-BE49-F238E27FC236}">
                <a16:creationId xmlns:a16="http://schemas.microsoft.com/office/drawing/2014/main" id="{2B5F1128-316F-80DA-8E80-929CA97890D9}"/>
              </a:ext>
            </a:extLst>
          </p:cNvPr>
          <p:cNvSpPr/>
          <p:nvPr/>
        </p:nvSpPr>
        <p:spPr>
          <a:xfrm>
            <a:off x="468896" y="3149151"/>
            <a:ext cx="8503920" cy="457200"/>
          </a:xfrm>
          <a:prstGeom prst="rect">
            <a:avLst/>
          </a:prstGeom>
          <a:solidFill>
            <a:srgbClr val="F8F7F5"/>
          </a:solidFill>
          <a:ln w="12700">
            <a:solidFill>
              <a:srgbClr val="F8F7F5"/>
            </a:solidFill>
            <a:prstDash val="solid"/>
          </a:ln>
        </p:spPr>
        <p:txBody>
          <a:bodyPr/>
          <a:lstStyle/>
          <a:p>
            <a:endParaRPr lang="en-US" sz="4000"/>
          </a:p>
        </p:txBody>
      </p:sp>
      <p:sp>
        <p:nvSpPr>
          <p:cNvPr id="30" name="Shape 30">
            <a:extLst>
              <a:ext uri="{FF2B5EF4-FFF2-40B4-BE49-F238E27FC236}">
                <a16:creationId xmlns:a16="http://schemas.microsoft.com/office/drawing/2014/main" id="{45EA1748-B039-F902-12D6-3F9872E7C99D}"/>
              </a:ext>
            </a:extLst>
          </p:cNvPr>
          <p:cNvSpPr/>
          <p:nvPr/>
        </p:nvSpPr>
        <p:spPr>
          <a:xfrm>
            <a:off x="468896" y="3149151"/>
            <a:ext cx="36576" cy="457200"/>
          </a:xfrm>
          <a:prstGeom prst="rect">
            <a:avLst/>
          </a:prstGeom>
          <a:solidFill>
            <a:srgbClr val="4A1A6B"/>
          </a:solidFill>
          <a:ln w="12700">
            <a:solidFill>
              <a:srgbClr val="4A1A6B"/>
            </a:solidFill>
            <a:prstDash val="solid"/>
          </a:ln>
        </p:spPr>
        <p:txBody>
          <a:bodyPr/>
          <a:lstStyle/>
          <a:p>
            <a:endParaRPr lang="en-US" sz="4000"/>
          </a:p>
        </p:txBody>
      </p:sp>
      <p:sp>
        <p:nvSpPr>
          <p:cNvPr id="31" name="Text 31">
            <a:extLst>
              <a:ext uri="{FF2B5EF4-FFF2-40B4-BE49-F238E27FC236}">
                <a16:creationId xmlns:a16="http://schemas.microsoft.com/office/drawing/2014/main" id="{9A98611F-C591-1FBE-219C-362BCECCBB37}"/>
              </a:ext>
            </a:extLst>
          </p:cNvPr>
          <p:cNvSpPr/>
          <p:nvPr/>
        </p:nvSpPr>
        <p:spPr>
          <a:xfrm>
            <a:off x="560336" y="3149151"/>
            <a:ext cx="1792224" cy="457200"/>
          </a:xfrm>
          <a:prstGeom prst="rect">
            <a:avLst/>
          </a:prstGeom>
          <a:noFill/>
          <a:ln/>
        </p:spPr>
        <p:txBody>
          <a:bodyPr wrap="square" lIns="0" tIns="0" rIns="0" bIns="0" rtlCol="0" anchor="ctr"/>
          <a:lstStyle/>
          <a:p>
            <a:pPr marL="0" indent="0">
              <a:buNone/>
            </a:pPr>
            <a:r>
              <a:rPr lang="en-US" sz="1600" b="1" dirty="0">
                <a:solidFill>
                  <a:srgbClr val="0D1B2A"/>
                </a:solidFill>
              </a:rPr>
              <a:t>Freshman On-Track System</a:t>
            </a:r>
            <a:endParaRPr lang="en-US" sz="1600" dirty="0"/>
          </a:p>
        </p:txBody>
      </p:sp>
      <p:sp>
        <p:nvSpPr>
          <p:cNvPr id="32" name="Text 32">
            <a:extLst>
              <a:ext uri="{FF2B5EF4-FFF2-40B4-BE49-F238E27FC236}">
                <a16:creationId xmlns:a16="http://schemas.microsoft.com/office/drawing/2014/main" id="{E3404E7B-8DD4-7D18-3A0F-4186425F639B}"/>
              </a:ext>
            </a:extLst>
          </p:cNvPr>
          <p:cNvSpPr/>
          <p:nvPr/>
        </p:nvSpPr>
        <p:spPr>
          <a:xfrm>
            <a:off x="2517152" y="3149151"/>
            <a:ext cx="2157984" cy="457200"/>
          </a:xfrm>
          <a:prstGeom prst="rect">
            <a:avLst/>
          </a:prstGeom>
          <a:noFill/>
          <a:ln/>
        </p:spPr>
        <p:txBody>
          <a:bodyPr wrap="square" lIns="0" tIns="0" rIns="0" bIns="0" rtlCol="0" anchor="ctr"/>
          <a:lstStyle/>
          <a:p>
            <a:pPr marL="0" indent="0">
              <a:buNone/>
            </a:pPr>
            <a:r>
              <a:rPr lang="en-US" sz="1400" dirty="0">
                <a:solidFill>
                  <a:srgbClr val="3D5166"/>
                </a:solidFill>
              </a:rPr>
              <a:t>Adopt FOT indicator; pilot 9th-grade team at 1–2 HS</a:t>
            </a:r>
            <a:endParaRPr lang="en-US" sz="1400" dirty="0"/>
          </a:p>
        </p:txBody>
      </p:sp>
      <p:sp>
        <p:nvSpPr>
          <p:cNvPr id="33" name="Text 33">
            <a:extLst>
              <a:ext uri="{FF2B5EF4-FFF2-40B4-BE49-F238E27FC236}">
                <a16:creationId xmlns:a16="http://schemas.microsoft.com/office/drawing/2014/main" id="{E7296808-B71A-1BBD-AA00-73DB113FC2D4}"/>
              </a:ext>
            </a:extLst>
          </p:cNvPr>
          <p:cNvSpPr/>
          <p:nvPr/>
        </p:nvSpPr>
        <p:spPr>
          <a:xfrm>
            <a:off x="4839728" y="3149151"/>
            <a:ext cx="2157984" cy="457200"/>
          </a:xfrm>
          <a:prstGeom prst="rect">
            <a:avLst/>
          </a:prstGeom>
          <a:noFill/>
          <a:ln/>
        </p:spPr>
        <p:txBody>
          <a:bodyPr wrap="square" lIns="0" tIns="0" rIns="0" bIns="0" rtlCol="0" anchor="ctr"/>
          <a:lstStyle/>
          <a:p>
            <a:pPr marL="0" indent="0">
              <a:buNone/>
            </a:pPr>
            <a:r>
              <a:rPr lang="en-US" sz="1400" dirty="0">
                <a:solidFill>
                  <a:srgbClr val="3D5166"/>
                </a:solidFill>
              </a:rPr>
              <a:t>Expand to all high schools; connect to EWS dashboard</a:t>
            </a:r>
            <a:endParaRPr lang="en-US" sz="1400" dirty="0"/>
          </a:p>
        </p:txBody>
      </p:sp>
      <p:sp>
        <p:nvSpPr>
          <p:cNvPr id="34" name="Text 34">
            <a:extLst>
              <a:ext uri="{FF2B5EF4-FFF2-40B4-BE49-F238E27FC236}">
                <a16:creationId xmlns:a16="http://schemas.microsoft.com/office/drawing/2014/main" id="{5ADC104C-AA03-32C6-C68D-DA223AB69F85}"/>
              </a:ext>
            </a:extLst>
          </p:cNvPr>
          <p:cNvSpPr/>
          <p:nvPr/>
        </p:nvSpPr>
        <p:spPr>
          <a:xfrm>
            <a:off x="7162304" y="3149151"/>
            <a:ext cx="2157984" cy="457200"/>
          </a:xfrm>
          <a:prstGeom prst="rect">
            <a:avLst/>
          </a:prstGeom>
          <a:noFill/>
          <a:ln/>
        </p:spPr>
        <p:txBody>
          <a:bodyPr wrap="square" lIns="0" tIns="0" rIns="0" bIns="0" rtlCol="0" anchor="ctr"/>
          <a:lstStyle/>
          <a:p>
            <a:pPr marL="0" indent="0">
              <a:buNone/>
            </a:pPr>
            <a:r>
              <a:rPr lang="en-US" sz="1400" dirty="0">
                <a:solidFill>
                  <a:srgbClr val="3D5166"/>
                </a:solidFill>
              </a:rPr>
              <a:t>FOT in HS accountability; multi-year cohort tracking</a:t>
            </a:r>
            <a:endParaRPr lang="en-US" sz="1400" dirty="0"/>
          </a:p>
        </p:txBody>
      </p:sp>
      <p:sp>
        <p:nvSpPr>
          <p:cNvPr id="35" name="Shape 35">
            <a:extLst>
              <a:ext uri="{FF2B5EF4-FFF2-40B4-BE49-F238E27FC236}">
                <a16:creationId xmlns:a16="http://schemas.microsoft.com/office/drawing/2014/main" id="{6922C30F-EE61-DDB8-B898-A672B42D4043}"/>
              </a:ext>
            </a:extLst>
          </p:cNvPr>
          <p:cNvSpPr/>
          <p:nvPr/>
        </p:nvSpPr>
        <p:spPr>
          <a:xfrm>
            <a:off x="9503168" y="3295455"/>
            <a:ext cx="201168" cy="201168"/>
          </a:xfrm>
          <a:prstGeom prst="ellipse">
            <a:avLst/>
          </a:prstGeom>
          <a:solidFill>
            <a:srgbClr val="B45309"/>
          </a:solidFill>
          <a:ln w="12700">
            <a:solidFill>
              <a:srgbClr val="B45309"/>
            </a:solidFill>
            <a:prstDash val="solid"/>
          </a:ln>
        </p:spPr>
        <p:txBody>
          <a:bodyPr/>
          <a:lstStyle/>
          <a:p>
            <a:endParaRPr lang="en-US" sz="4000"/>
          </a:p>
        </p:txBody>
      </p:sp>
      <p:sp>
        <p:nvSpPr>
          <p:cNvPr id="36" name="Text 36">
            <a:extLst>
              <a:ext uri="{FF2B5EF4-FFF2-40B4-BE49-F238E27FC236}">
                <a16:creationId xmlns:a16="http://schemas.microsoft.com/office/drawing/2014/main" id="{9761D129-C390-8857-992C-F88CF25A4789}"/>
              </a:ext>
            </a:extLst>
          </p:cNvPr>
          <p:cNvSpPr/>
          <p:nvPr/>
        </p:nvSpPr>
        <p:spPr>
          <a:xfrm>
            <a:off x="9484880" y="3590611"/>
            <a:ext cx="320040" cy="128016"/>
          </a:xfrm>
          <a:prstGeom prst="rect">
            <a:avLst/>
          </a:prstGeom>
          <a:noFill/>
          <a:ln/>
        </p:spPr>
        <p:txBody>
          <a:bodyPr wrap="square" lIns="0" tIns="0" rIns="0" bIns="0" rtlCol="0" anchor="ctr"/>
          <a:lstStyle/>
          <a:p>
            <a:pPr marL="0" indent="0" algn="ctr">
              <a:buNone/>
            </a:pPr>
            <a:r>
              <a:rPr lang="en-US" sz="1200" dirty="0">
                <a:solidFill>
                  <a:srgbClr val="7A8FA0"/>
                </a:solidFill>
              </a:rPr>
              <a:t>Med</a:t>
            </a:r>
            <a:endParaRPr lang="en-US" sz="1200" dirty="0"/>
          </a:p>
        </p:txBody>
      </p:sp>
      <p:sp>
        <p:nvSpPr>
          <p:cNvPr id="37" name="Shape 37">
            <a:extLst>
              <a:ext uri="{FF2B5EF4-FFF2-40B4-BE49-F238E27FC236}">
                <a16:creationId xmlns:a16="http://schemas.microsoft.com/office/drawing/2014/main" id="{32BE2ED1-25FE-D19F-E929-8C695D391555}"/>
              </a:ext>
            </a:extLst>
          </p:cNvPr>
          <p:cNvSpPr/>
          <p:nvPr/>
        </p:nvSpPr>
        <p:spPr>
          <a:xfrm>
            <a:off x="468896" y="3642927"/>
            <a:ext cx="8503920" cy="457200"/>
          </a:xfrm>
          <a:prstGeom prst="rect">
            <a:avLst/>
          </a:prstGeom>
          <a:solidFill>
            <a:srgbClr val="FFFFFF"/>
          </a:solidFill>
          <a:ln w="12700">
            <a:solidFill>
              <a:srgbClr val="FFFFFF"/>
            </a:solidFill>
            <a:prstDash val="solid"/>
          </a:ln>
        </p:spPr>
        <p:txBody>
          <a:bodyPr/>
          <a:lstStyle/>
          <a:p>
            <a:endParaRPr lang="en-US" sz="4000"/>
          </a:p>
        </p:txBody>
      </p:sp>
      <p:sp>
        <p:nvSpPr>
          <p:cNvPr id="38" name="Shape 38">
            <a:extLst>
              <a:ext uri="{FF2B5EF4-FFF2-40B4-BE49-F238E27FC236}">
                <a16:creationId xmlns:a16="http://schemas.microsoft.com/office/drawing/2014/main" id="{1571A559-98CA-43BA-3DE5-0DAD991F3BD4}"/>
              </a:ext>
            </a:extLst>
          </p:cNvPr>
          <p:cNvSpPr/>
          <p:nvPr/>
        </p:nvSpPr>
        <p:spPr>
          <a:xfrm>
            <a:off x="468896" y="3642927"/>
            <a:ext cx="36576" cy="457200"/>
          </a:xfrm>
          <a:prstGeom prst="rect">
            <a:avLst/>
          </a:prstGeom>
          <a:solidFill>
            <a:srgbClr val="4A1A6B"/>
          </a:solidFill>
          <a:ln w="12700">
            <a:solidFill>
              <a:srgbClr val="4A1A6B"/>
            </a:solidFill>
            <a:prstDash val="solid"/>
          </a:ln>
        </p:spPr>
        <p:txBody>
          <a:bodyPr/>
          <a:lstStyle/>
          <a:p>
            <a:endParaRPr lang="en-US" sz="4000"/>
          </a:p>
        </p:txBody>
      </p:sp>
      <p:sp>
        <p:nvSpPr>
          <p:cNvPr id="39" name="Text 39">
            <a:extLst>
              <a:ext uri="{FF2B5EF4-FFF2-40B4-BE49-F238E27FC236}">
                <a16:creationId xmlns:a16="http://schemas.microsoft.com/office/drawing/2014/main" id="{33DA9C94-02B8-6DFA-5188-5A913D39BA1D}"/>
              </a:ext>
            </a:extLst>
          </p:cNvPr>
          <p:cNvSpPr/>
          <p:nvPr/>
        </p:nvSpPr>
        <p:spPr>
          <a:xfrm>
            <a:off x="560336" y="3642927"/>
            <a:ext cx="1792224" cy="457200"/>
          </a:xfrm>
          <a:prstGeom prst="rect">
            <a:avLst/>
          </a:prstGeom>
          <a:noFill/>
          <a:ln/>
        </p:spPr>
        <p:txBody>
          <a:bodyPr wrap="square" lIns="0" tIns="0" rIns="0" bIns="0" rtlCol="0" anchor="ctr"/>
          <a:lstStyle/>
          <a:p>
            <a:pPr marL="0" indent="0">
              <a:buNone/>
            </a:pPr>
            <a:r>
              <a:rPr lang="en-US" sz="1600" b="1" dirty="0">
                <a:solidFill>
                  <a:srgbClr val="0D1B2A"/>
                </a:solidFill>
              </a:rPr>
              <a:t>FAFSA Completion Campaign</a:t>
            </a:r>
            <a:endParaRPr lang="en-US" sz="1600" dirty="0"/>
          </a:p>
        </p:txBody>
      </p:sp>
      <p:sp>
        <p:nvSpPr>
          <p:cNvPr id="40" name="Text 40">
            <a:extLst>
              <a:ext uri="{FF2B5EF4-FFF2-40B4-BE49-F238E27FC236}">
                <a16:creationId xmlns:a16="http://schemas.microsoft.com/office/drawing/2014/main" id="{A934E56E-A5F6-C97B-04D4-5346A0221708}"/>
              </a:ext>
            </a:extLst>
          </p:cNvPr>
          <p:cNvSpPr/>
          <p:nvPr/>
        </p:nvSpPr>
        <p:spPr>
          <a:xfrm>
            <a:off x="2517152" y="3642927"/>
            <a:ext cx="2157984" cy="457200"/>
          </a:xfrm>
          <a:prstGeom prst="rect">
            <a:avLst/>
          </a:prstGeom>
          <a:noFill/>
          <a:ln/>
        </p:spPr>
        <p:txBody>
          <a:bodyPr wrap="square" lIns="0" tIns="0" rIns="0" bIns="0" rtlCol="0" anchor="ctr"/>
          <a:lstStyle/>
          <a:p>
            <a:pPr marL="0" indent="0">
              <a:buNone/>
            </a:pPr>
            <a:r>
              <a:rPr lang="en-US" sz="1400" dirty="0">
                <a:solidFill>
                  <a:srgbClr val="3D5166"/>
                </a:solidFill>
              </a:rPr>
              <a:t>Publish monthly tracker; train counselors; launch events</a:t>
            </a:r>
            <a:endParaRPr lang="en-US" sz="1400" dirty="0"/>
          </a:p>
        </p:txBody>
      </p:sp>
      <p:sp>
        <p:nvSpPr>
          <p:cNvPr id="41" name="Text 41">
            <a:extLst>
              <a:ext uri="{FF2B5EF4-FFF2-40B4-BE49-F238E27FC236}">
                <a16:creationId xmlns:a16="http://schemas.microsoft.com/office/drawing/2014/main" id="{A05033BF-2AD2-6A91-CC3D-48E92470CC8A}"/>
              </a:ext>
            </a:extLst>
          </p:cNvPr>
          <p:cNvSpPr/>
          <p:nvPr/>
        </p:nvSpPr>
        <p:spPr>
          <a:xfrm>
            <a:off x="4839728" y="3642927"/>
            <a:ext cx="2157984" cy="457200"/>
          </a:xfrm>
          <a:prstGeom prst="rect">
            <a:avLst/>
          </a:prstGeom>
          <a:noFill/>
          <a:ln/>
        </p:spPr>
        <p:txBody>
          <a:bodyPr wrap="square" lIns="0" tIns="0" rIns="0" bIns="0" rtlCol="0" anchor="ctr"/>
          <a:lstStyle/>
          <a:p>
            <a:pPr marL="0" indent="0">
              <a:buNone/>
            </a:pPr>
            <a:r>
              <a:rPr lang="en-US" sz="1400" dirty="0">
                <a:solidFill>
                  <a:srgbClr val="3D5166"/>
                </a:solidFill>
              </a:rPr>
              <a:t>Set school-level targets; add completion counselor</a:t>
            </a:r>
            <a:endParaRPr lang="en-US" sz="1400" dirty="0"/>
          </a:p>
        </p:txBody>
      </p:sp>
      <p:sp>
        <p:nvSpPr>
          <p:cNvPr id="42" name="Text 42">
            <a:extLst>
              <a:ext uri="{FF2B5EF4-FFF2-40B4-BE49-F238E27FC236}">
                <a16:creationId xmlns:a16="http://schemas.microsoft.com/office/drawing/2014/main" id="{A2E19C33-CD46-D985-AB1D-EB3FCCFB11D4}"/>
              </a:ext>
            </a:extLst>
          </p:cNvPr>
          <p:cNvSpPr/>
          <p:nvPr/>
        </p:nvSpPr>
        <p:spPr>
          <a:xfrm>
            <a:off x="7162304" y="3642927"/>
            <a:ext cx="2157984" cy="457200"/>
          </a:xfrm>
          <a:prstGeom prst="rect">
            <a:avLst/>
          </a:prstGeom>
          <a:noFill/>
          <a:ln/>
        </p:spPr>
        <p:txBody>
          <a:bodyPr wrap="square" lIns="0" tIns="0" rIns="0" bIns="0" rtlCol="0" anchor="ctr"/>
          <a:lstStyle/>
          <a:p>
            <a:pPr marL="0" indent="0">
              <a:buNone/>
            </a:pPr>
            <a:r>
              <a:rPr lang="en-US" sz="1400" dirty="0">
                <a:solidFill>
                  <a:srgbClr val="3D5166"/>
                </a:solidFill>
              </a:rPr>
              <a:t>Embed in graduation requirement; track via NSC</a:t>
            </a:r>
            <a:endParaRPr lang="en-US" sz="1400" dirty="0"/>
          </a:p>
        </p:txBody>
      </p:sp>
      <p:sp>
        <p:nvSpPr>
          <p:cNvPr id="43" name="Shape 43">
            <a:extLst>
              <a:ext uri="{FF2B5EF4-FFF2-40B4-BE49-F238E27FC236}">
                <a16:creationId xmlns:a16="http://schemas.microsoft.com/office/drawing/2014/main" id="{C9573965-EE78-8B59-02A6-06F15E86CFC0}"/>
              </a:ext>
            </a:extLst>
          </p:cNvPr>
          <p:cNvSpPr/>
          <p:nvPr/>
        </p:nvSpPr>
        <p:spPr>
          <a:xfrm>
            <a:off x="9503168" y="3789231"/>
            <a:ext cx="201168" cy="201168"/>
          </a:xfrm>
          <a:prstGeom prst="ellipse">
            <a:avLst/>
          </a:prstGeom>
          <a:solidFill>
            <a:srgbClr val="1B6B3A"/>
          </a:solidFill>
          <a:ln w="12700">
            <a:solidFill>
              <a:srgbClr val="1B6B3A"/>
            </a:solidFill>
            <a:prstDash val="solid"/>
          </a:ln>
        </p:spPr>
        <p:txBody>
          <a:bodyPr/>
          <a:lstStyle/>
          <a:p>
            <a:endParaRPr lang="en-US" sz="4000"/>
          </a:p>
        </p:txBody>
      </p:sp>
      <p:sp>
        <p:nvSpPr>
          <p:cNvPr id="44" name="Text 44">
            <a:extLst>
              <a:ext uri="{FF2B5EF4-FFF2-40B4-BE49-F238E27FC236}">
                <a16:creationId xmlns:a16="http://schemas.microsoft.com/office/drawing/2014/main" id="{5E2B36ED-AD71-97F3-64AD-141B58BDC7B7}"/>
              </a:ext>
            </a:extLst>
          </p:cNvPr>
          <p:cNvSpPr/>
          <p:nvPr/>
        </p:nvSpPr>
        <p:spPr>
          <a:xfrm>
            <a:off x="9484880" y="4031232"/>
            <a:ext cx="320040" cy="128016"/>
          </a:xfrm>
          <a:prstGeom prst="rect">
            <a:avLst/>
          </a:prstGeom>
          <a:noFill/>
          <a:ln/>
        </p:spPr>
        <p:txBody>
          <a:bodyPr wrap="square" lIns="0" tIns="0" rIns="0" bIns="0" rtlCol="0" anchor="ctr"/>
          <a:lstStyle/>
          <a:p>
            <a:pPr marL="0" indent="0" algn="ctr">
              <a:buNone/>
            </a:pPr>
            <a:r>
              <a:rPr lang="en-US" sz="1200" dirty="0">
                <a:solidFill>
                  <a:srgbClr val="7A8FA0"/>
                </a:solidFill>
              </a:rPr>
              <a:t>Low</a:t>
            </a:r>
            <a:endParaRPr lang="en-US" sz="1200" dirty="0"/>
          </a:p>
        </p:txBody>
      </p:sp>
      <p:sp>
        <p:nvSpPr>
          <p:cNvPr id="45" name="Shape 45">
            <a:extLst>
              <a:ext uri="{FF2B5EF4-FFF2-40B4-BE49-F238E27FC236}">
                <a16:creationId xmlns:a16="http://schemas.microsoft.com/office/drawing/2014/main" id="{9E77C1E3-8F45-7C93-FDF0-AE7761323DCF}"/>
              </a:ext>
            </a:extLst>
          </p:cNvPr>
          <p:cNvSpPr/>
          <p:nvPr/>
        </p:nvSpPr>
        <p:spPr>
          <a:xfrm>
            <a:off x="468896" y="4136703"/>
            <a:ext cx="8503920" cy="457200"/>
          </a:xfrm>
          <a:prstGeom prst="rect">
            <a:avLst/>
          </a:prstGeom>
          <a:solidFill>
            <a:srgbClr val="F8F7F5"/>
          </a:solidFill>
          <a:ln w="12700">
            <a:solidFill>
              <a:srgbClr val="F8F7F5"/>
            </a:solidFill>
            <a:prstDash val="solid"/>
          </a:ln>
        </p:spPr>
        <p:txBody>
          <a:bodyPr/>
          <a:lstStyle/>
          <a:p>
            <a:endParaRPr lang="en-US" sz="4000"/>
          </a:p>
        </p:txBody>
      </p:sp>
      <p:sp>
        <p:nvSpPr>
          <p:cNvPr id="46" name="Shape 46">
            <a:extLst>
              <a:ext uri="{FF2B5EF4-FFF2-40B4-BE49-F238E27FC236}">
                <a16:creationId xmlns:a16="http://schemas.microsoft.com/office/drawing/2014/main" id="{D9C0810C-C0F7-4341-27D5-38B61A12F65F}"/>
              </a:ext>
            </a:extLst>
          </p:cNvPr>
          <p:cNvSpPr/>
          <p:nvPr/>
        </p:nvSpPr>
        <p:spPr>
          <a:xfrm>
            <a:off x="468896" y="4136703"/>
            <a:ext cx="36576" cy="457200"/>
          </a:xfrm>
          <a:prstGeom prst="rect">
            <a:avLst/>
          </a:prstGeom>
          <a:solidFill>
            <a:srgbClr val="1A4A7C"/>
          </a:solidFill>
          <a:ln w="12700">
            <a:solidFill>
              <a:srgbClr val="1A4A7C"/>
            </a:solidFill>
            <a:prstDash val="solid"/>
          </a:ln>
        </p:spPr>
        <p:txBody>
          <a:bodyPr/>
          <a:lstStyle/>
          <a:p>
            <a:endParaRPr lang="en-US" sz="4000"/>
          </a:p>
        </p:txBody>
      </p:sp>
      <p:sp>
        <p:nvSpPr>
          <p:cNvPr id="47" name="Text 47">
            <a:extLst>
              <a:ext uri="{FF2B5EF4-FFF2-40B4-BE49-F238E27FC236}">
                <a16:creationId xmlns:a16="http://schemas.microsoft.com/office/drawing/2014/main" id="{E272A186-8D7A-EE81-B451-1A5503D06FCE}"/>
              </a:ext>
            </a:extLst>
          </p:cNvPr>
          <p:cNvSpPr/>
          <p:nvPr/>
        </p:nvSpPr>
        <p:spPr>
          <a:xfrm>
            <a:off x="560336" y="4136703"/>
            <a:ext cx="1792224" cy="457200"/>
          </a:xfrm>
          <a:prstGeom prst="rect">
            <a:avLst/>
          </a:prstGeom>
          <a:noFill/>
          <a:ln/>
        </p:spPr>
        <p:txBody>
          <a:bodyPr wrap="square" lIns="0" tIns="0" rIns="0" bIns="0" rtlCol="0" anchor="ctr"/>
          <a:lstStyle/>
          <a:p>
            <a:pPr marL="0" indent="0">
              <a:buNone/>
            </a:pPr>
            <a:r>
              <a:rPr lang="en-US" sz="1600" b="1" dirty="0">
                <a:solidFill>
                  <a:srgbClr val="0D1B2A"/>
                </a:solidFill>
              </a:rPr>
              <a:t>MH Screening Protocol</a:t>
            </a:r>
            <a:endParaRPr lang="en-US" sz="1600" dirty="0"/>
          </a:p>
        </p:txBody>
      </p:sp>
      <p:sp>
        <p:nvSpPr>
          <p:cNvPr id="48" name="Text 48">
            <a:extLst>
              <a:ext uri="{FF2B5EF4-FFF2-40B4-BE49-F238E27FC236}">
                <a16:creationId xmlns:a16="http://schemas.microsoft.com/office/drawing/2014/main" id="{8F683BEC-A74D-A69E-EC5C-4515FBA001E1}"/>
              </a:ext>
            </a:extLst>
          </p:cNvPr>
          <p:cNvSpPr/>
          <p:nvPr/>
        </p:nvSpPr>
        <p:spPr>
          <a:xfrm>
            <a:off x="2517152" y="4136703"/>
            <a:ext cx="2157984" cy="457200"/>
          </a:xfrm>
          <a:prstGeom prst="rect">
            <a:avLst/>
          </a:prstGeom>
          <a:noFill/>
          <a:ln/>
        </p:spPr>
        <p:txBody>
          <a:bodyPr wrap="square" lIns="0" tIns="0" rIns="0" bIns="0" rtlCol="0" anchor="ctr"/>
          <a:lstStyle/>
          <a:p>
            <a:pPr marL="0" indent="0">
              <a:buNone/>
            </a:pPr>
            <a:r>
              <a:rPr lang="en-US" sz="1400" dirty="0">
                <a:solidFill>
                  <a:srgbClr val="3D5166"/>
                </a:solidFill>
              </a:rPr>
              <a:t>Select screener; train counselors; pilot grade 9</a:t>
            </a:r>
            <a:endParaRPr lang="en-US" sz="1400" dirty="0"/>
          </a:p>
        </p:txBody>
      </p:sp>
      <p:sp>
        <p:nvSpPr>
          <p:cNvPr id="49" name="Text 49">
            <a:extLst>
              <a:ext uri="{FF2B5EF4-FFF2-40B4-BE49-F238E27FC236}">
                <a16:creationId xmlns:a16="http://schemas.microsoft.com/office/drawing/2014/main" id="{A9B3032F-E1D1-37F9-CFD8-84B765804A4E}"/>
              </a:ext>
            </a:extLst>
          </p:cNvPr>
          <p:cNvSpPr/>
          <p:nvPr/>
        </p:nvSpPr>
        <p:spPr>
          <a:xfrm>
            <a:off x="4839728" y="4136703"/>
            <a:ext cx="2157984" cy="457200"/>
          </a:xfrm>
          <a:prstGeom prst="rect">
            <a:avLst/>
          </a:prstGeom>
          <a:noFill/>
          <a:ln/>
        </p:spPr>
        <p:txBody>
          <a:bodyPr wrap="square" lIns="0" tIns="0" rIns="0" bIns="0" rtlCol="0" anchor="ctr"/>
          <a:lstStyle/>
          <a:p>
            <a:pPr marL="0" indent="0">
              <a:buNone/>
            </a:pPr>
            <a:r>
              <a:rPr lang="en-US" sz="1400" dirty="0">
                <a:solidFill>
                  <a:srgbClr val="3D5166"/>
                </a:solidFill>
              </a:rPr>
              <a:t>Expand 6–12; community MH referral pathway; data MOU</a:t>
            </a:r>
            <a:endParaRPr lang="en-US" sz="1400" dirty="0"/>
          </a:p>
        </p:txBody>
      </p:sp>
      <p:sp>
        <p:nvSpPr>
          <p:cNvPr id="50" name="Text 50">
            <a:extLst>
              <a:ext uri="{FF2B5EF4-FFF2-40B4-BE49-F238E27FC236}">
                <a16:creationId xmlns:a16="http://schemas.microsoft.com/office/drawing/2014/main" id="{2AF1A9A2-FAD3-067C-9F16-E6A095BEF489}"/>
              </a:ext>
            </a:extLst>
          </p:cNvPr>
          <p:cNvSpPr/>
          <p:nvPr/>
        </p:nvSpPr>
        <p:spPr>
          <a:xfrm>
            <a:off x="7162304" y="4136703"/>
            <a:ext cx="2157984" cy="457200"/>
          </a:xfrm>
          <a:prstGeom prst="rect">
            <a:avLst/>
          </a:prstGeom>
          <a:noFill/>
          <a:ln/>
        </p:spPr>
        <p:txBody>
          <a:bodyPr wrap="square" lIns="0" tIns="0" rIns="0" bIns="0" rtlCol="0" anchor="ctr"/>
          <a:lstStyle/>
          <a:p>
            <a:pPr marL="0" indent="0">
              <a:buNone/>
            </a:pPr>
            <a:r>
              <a:rPr lang="en-US" sz="1400" dirty="0">
                <a:solidFill>
                  <a:srgbClr val="3D5166"/>
                </a:solidFill>
              </a:rPr>
              <a:t>Annual universal screening; integrated with Tier 2/3</a:t>
            </a:r>
            <a:endParaRPr lang="en-US" sz="1400" dirty="0"/>
          </a:p>
        </p:txBody>
      </p:sp>
      <p:sp>
        <p:nvSpPr>
          <p:cNvPr id="51" name="Shape 51">
            <a:extLst>
              <a:ext uri="{FF2B5EF4-FFF2-40B4-BE49-F238E27FC236}">
                <a16:creationId xmlns:a16="http://schemas.microsoft.com/office/drawing/2014/main" id="{E0C7D834-1899-035C-F320-42F89EC9F0C2}"/>
              </a:ext>
            </a:extLst>
          </p:cNvPr>
          <p:cNvSpPr/>
          <p:nvPr/>
        </p:nvSpPr>
        <p:spPr>
          <a:xfrm>
            <a:off x="9503168" y="4283007"/>
            <a:ext cx="201168" cy="201168"/>
          </a:xfrm>
          <a:prstGeom prst="ellipse">
            <a:avLst/>
          </a:prstGeom>
          <a:solidFill>
            <a:srgbClr val="991B1B"/>
          </a:solidFill>
          <a:ln w="12700">
            <a:solidFill>
              <a:srgbClr val="991B1B"/>
            </a:solidFill>
            <a:prstDash val="solid"/>
          </a:ln>
        </p:spPr>
        <p:txBody>
          <a:bodyPr/>
          <a:lstStyle/>
          <a:p>
            <a:endParaRPr lang="en-US" sz="4000"/>
          </a:p>
        </p:txBody>
      </p:sp>
      <p:sp>
        <p:nvSpPr>
          <p:cNvPr id="52" name="Text 52">
            <a:extLst>
              <a:ext uri="{FF2B5EF4-FFF2-40B4-BE49-F238E27FC236}">
                <a16:creationId xmlns:a16="http://schemas.microsoft.com/office/drawing/2014/main" id="{B79E6101-CE8F-D4A7-046F-703B45751094}"/>
              </a:ext>
            </a:extLst>
          </p:cNvPr>
          <p:cNvSpPr/>
          <p:nvPr/>
        </p:nvSpPr>
        <p:spPr>
          <a:xfrm>
            <a:off x="9484880" y="4557327"/>
            <a:ext cx="320040" cy="128016"/>
          </a:xfrm>
          <a:prstGeom prst="rect">
            <a:avLst/>
          </a:prstGeom>
          <a:noFill/>
          <a:ln/>
        </p:spPr>
        <p:txBody>
          <a:bodyPr wrap="square" lIns="0" tIns="0" rIns="0" bIns="0" rtlCol="0" anchor="ctr"/>
          <a:lstStyle/>
          <a:p>
            <a:pPr marL="0" indent="0" algn="ctr">
              <a:buNone/>
            </a:pPr>
            <a:r>
              <a:rPr lang="en-US" sz="1200" dirty="0">
                <a:solidFill>
                  <a:srgbClr val="7A8FA0"/>
                </a:solidFill>
              </a:rPr>
              <a:t>High</a:t>
            </a:r>
            <a:endParaRPr lang="en-US" sz="1200" dirty="0"/>
          </a:p>
        </p:txBody>
      </p:sp>
      <p:sp>
        <p:nvSpPr>
          <p:cNvPr id="53" name="Shape 53">
            <a:extLst>
              <a:ext uri="{FF2B5EF4-FFF2-40B4-BE49-F238E27FC236}">
                <a16:creationId xmlns:a16="http://schemas.microsoft.com/office/drawing/2014/main" id="{1973E9B9-FE93-6363-8546-0DB16EB20FBB}"/>
              </a:ext>
            </a:extLst>
          </p:cNvPr>
          <p:cNvSpPr/>
          <p:nvPr/>
        </p:nvSpPr>
        <p:spPr>
          <a:xfrm>
            <a:off x="468896" y="4630479"/>
            <a:ext cx="8503920" cy="457200"/>
          </a:xfrm>
          <a:prstGeom prst="rect">
            <a:avLst/>
          </a:prstGeom>
          <a:solidFill>
            <a:srgbClr val="FFFFFF"/>
          </a:solidFill>
          <a:ln w="12700">
            <a:solidFill>
              <a:srgbClr val="FFFFFF"/>
            </a:solidFill>
            <a:prstDash val="solid"/>
          </a:ln>
        </p:spPr>
        <p:txBody>
          <a:bodyPr/>
          <a:lstStyle/>
          <a:p>
            <a:endParaRPr lang="en-US" sz="4000"/>
          </a:p>
        </p:txBody>
      </p:sp>
      <p:sp>
        <p:nvSpPr>
          <p:cNvPr id="54" name="Shape 54">
            <a:extLst>
              <a:ext uri="{FF2B5EF4-FFF2-40B4-BE49-F238E27FC236}">
                <a16:creationId xmlns:a16="http://schemas.microsoft.com/office/drawing/2014/main" id="{F1998B44-5EB0-33E1-FA23-9CE856051FFB}"/>
              </a:ext>
            </a:extLst>
          </p:cNvPr>
          <p:cNvSpPr/>
          <p:nvPr/>
        </p:nvSpPr>
        <p:spPr>
          <a:xfrm>
            <a:off x="468896" y="4630479"/>
            <a:ext cx="36576" cy="457200"/>
          </a:xfrm>
          <a:prstGeom prst="rect">
            <a:avLst/>
          </a:prstGeom>
          <a:solidFill>
            <a:srgbClr val="7C3A1E"/>
          </a:solidFill>
          <a:ln w="12700">
            <a:solidFill>
              <a:srgbClr val="7C3A1E"/>
            </a:solidFill>
            <a:prstDash val="solid"/>
          </a:ln>
        </p:spPr>
        <p:txBody>
          <a:bodyPr/>
          <a:lstStyle/>
          <a:p>
            <a:endParaRPr lang="en-US" sz="4000"/>
          </a:p>
        </p:txBody>
      </p:sp>
      <p:sp>
        <p:nvSpPr>
          <p:cNvPr id="55" name="Text 55">
            <a:extLst>
              <a:ext uri="{FF2B5EF4-FFF2-40B4-BE49-F238E27FC236}">
                <a16:creationId xmlns:a16="http://schemas.microsoft.com/office/drawing/2014/main" id="{24C7C8E0-EDD2-4363-F73C-4409656565B8}"/>
              </a:ext>
            </a:extLst>
          </p:cNvPr>
          <p:cNvSpPr/>
          <p:nvPr/>
        </p:nvSpPr>
        <p:spPr>
          <a:xfrm>
            <a:off x="560336" y="4630479"/>
            <a:ext cx="1792224" cy="457200"/>
          </a:xfrm>
          <a:prstGeom prst="rect">
            <a:avLst/>
          </a:prstGeom>
          <a:noFill/>
          <a:ln/>
        </p:spPr>
        <p:txBody>
          <a:bodyPr wrap="square" lIns="0" tIns="0" rIns="0" bIns="0" rtlCol="0" anchor="ctr"/>
          <a:lstStyle/>
          <a:p>
            <a:pPr marL="0" indent="0">
              <a:buNone/>
            </a:pPr>
            <a:r>
              <a:rPr lang="en-US" sz="1600" b="1" dirty="0">
                <a:solidFill>
                  <a:srgbClr val="0D1B2A"/>
                </a:solidFill>
              </a:rPr>
              <a:t>Equitable Discipline Reform</a:t>
            </a:r>
            <a:endParaRPr lang="en-US" sz="1600" dirty="0"/>
          </a:p>
        </p:txBody>
      </p:sp>
      <p:sp>
        <p:nvSpPr>
          <p:cNvPr id="56" name="Text 56">
            <a:extLst>
              <a:ext uri="{FF2B5EF4-FFF2-40B4-BE49-F238E27FC236}">
                <a16:creationId xmlns:a16="http://schemas.microsoft.com/office/drawing/2014/main" id="{D62E4655-648C-C133-71F5-3AC393932E77}"/>
              </a:ext>
            </a:extLst>
          </p:cNvPr>
          <p:cNvSpPr/>
          <p:nvPr/>
        </p:nvSpPr>
        <p:spPr>
          <a:xfrm>
            <a:off x="2517152" y="4630479"/>
            <a:ext cx="2157984" cy="457200"/>
          </a:xfrm>
          <a:prstGeom prst="rect">
            <a:avLst/>
          </a:prstGeom>
          <a:noFill/>
          <a:ln/>
        </p:spPr>
        <p:txBody>
          <a:bodyPr wrap="square" lIns="0" tIns="0" rIns="0" bIns="0" rtlCol="0" anchor="ctr"/>
          <a:lstStyle/>
          <a:p>
            <a:pPr marL="0" indent="0">
              <a:buNone/>
            </a:pPr>
            <a:r>
              <a:rPr lang="en-US" sz="1400" dirty="0">
                <a:solidFill>
                  <a:srgbClr val="3D5166"/>
                </a:solidFill>
              </a:rPr>
              <a:t>Disproportionality analysis; adopt RP framework</a:t>
            </a:r>
            <a:endParaRPr lang="en-US" sz="1400" dirty="0"/>
          </a:p>
        </p:txBody>
      </p:sp>
      <p:sp>
        <p:nvSpPr>
          <p:cNvPr id="57" name="Text 57">
            <a:extLst>
              <a:ext uri="{FF2B5EF4-FFF2-40B4-BE49-F238E27FC236}">
                <a16:creationId xmlns:a16="http://schemas.microsoft.com/office/drawing/2014/main" id="{4D0C4115-BDF9-457D-E45F-8387DC1C54D3}"/>
              </a:ext>
            </a:extLst>
          </p:cNvPr>
          <p:cNvSpPr/>
          <p:nvPr/>
        </p:nvSpPr>
        <p:spPr>
          <a:xfrm>
            <a:off x="4839728" y="4630479"/>
            <a:ext cx="2157984" cy="457200"/>
          </a:xfrm>
          <a:prstGeom prst="rect">
            <a:avLst/>
          </a:prstGeom>
          <a:noFill/>
          <a:ln/>
        </p:spPr>
        <p:txBody>
          <a:bodyPr wrap="square" lIns="0" tIns="0" rIns="0" bIns="0" rtlCol="0" anchor="ctr"/>
          <a:lstStyle/>
          <a:p>
            <a:pPr marL="0" indent="0">
              <a:buNone/>
            </a:pPr>
            <a:r>
              <a:rPr lang="en-US" sz="1400" dirty="0">
                <a:solidFill>
                  <a:srgbClr val="3D5166"/>
                </a:solidFill>
              </a:rPr>
              <a:t>District-wide restorative PD; revise discipline policy</a:t>
            </a:r>
            <a:endParaRPr lang="en-US" sz="1400" dirty="0"/>
          </a:p>
        </p:txBody>
      </p:sp>
      <p:sp>
        <p:nvSpPr>
          <p:cNvPr id="58" name="Text 58">
            <a:extLst>
              <a:ext uri="{FF2B5EF4-FFF2-40B4-BE49-F238E27FC236}">
                <a16:creationId xmlns:a16="http://schemas.microsoft.com/office/drawing/2014/main" id="{708EE16C-7015-0744-AB76-281671C8528A}"/>
              </a:ext>
            </a:extLst>
          </p:cNvPr>
          <p:cNvSpPr/>
          <p:nvPr/>
        </p:nvSpPr>
        <p:spPr>
          <a:xfrm>
            <a:off x="7162304" y="4630479"/>
            <a:ext cx="2157984" cy="457200"/>
          </a:xfrm>
          <a:prstGeom prst="rect">
            <a:avLst/>
          </a:prstGeom>
          <a:noFill/>
          <a:ln/>
        </p:spPr>
        <p:txBody>
          <a:bodyPr wrap="square" lIns="0" tIns="0" rIns="0" bIns="0" rtlCol="0" anchor="ctr"/>
          <a:lstStyle/>
          <a:p>
            <a:pPr marL="0" indent="0">
              <a:buNone/>
            </a:pPr>
            <a:r>
              <a:rPr lang="en-US" sz="1400" dirty="0">
                <a:solidFill>
                  <a:srgbClr val="3D5166"/>
                </a:solidFill>
              </a:rPr>
              <a:t>Annual equity audit; board reporting; sustain RP training</a:t>
            </a:r>
            <a:endParaRPr lang="en-US" sz="1400" dirty="0"/>
          </a:p>
        </p:txBody>
      </p:sp>
      <p:sp>
        <p:nvSpPr>
          <p:cNvPr id="59" name="Shape 59">
            <a:extLst>
              <a:ext uri="{FF2B5EF4-FFF2-40B4-BE49-F238E27FC236}">
                <a16:creationId xmlns:a16="http://schemas.microsoft.com/office/drawing/2014/main" id="{AD23084E-6698-8729-C45A-65D48FB3F436}"/>
              </a:ext>
            </a:extLst>
          </p:cNvPr>
          <p:cNvSpPr/>
          <p:nvPr/>
        </p:nvSpPr>
        <p:spPr>
          <a:xfrm>
            <a:off x="9503168" y="4776783"/>
            <a:ext cx="201168" cy="201168"/>
          </a:xfrm>
          <a:prstGeom prst="ellipse">
            <a:avLst/>
          </a:prstGeom>
          <a:solidFill>
            <a:srgbClr val="B45309"/>
          </a:solidFill>
          <a:ln w="12700">
            <a:solidFill>
              <a:srgbClr val="B45309"/>
            </a:solidFill>
            <a:prstDash val="solid"/>
          </a:ln>
        </p:spPr>
        <p:txBody>
          <a:bodyPr/>
          <a:lstStyle/>
          <a:p>
            <a:endParaRPr lang="en-US" sz="4000"/>
          </a:p>
        </p:txBody>
      </p:sp>
      <p:sp>
        <p:nvSpPr>
          <p:cNvPr id="60" name="Text 60">
            <a:extLst>
              <a:ext uri="{FF2B5EF4-FFF2-40B4-BE49-F238E27FC236}">
                <a16:creationId xmlns:a16="http://schemas.microsoft.com/office/drawing/2014/main" id="{B979D2F0-4A3B-A64F-8824-B5F77F5FDF99}"/>
              </a:ext>
            </a:extLst>
          </p:cNvPr>
          <p:cNvSpPr/>
          <p:nvPr/>
        </p:nvSpPr>
        <p:spPr>
          <a:xfrm>
            <a:off x="9473964" y="5051103"/>
            <a:ext cx="320040" cy="128016"/>
          </a:xfrm>
          <a:prstGeom prst="rect">
            <a:avLst/>
          </a:prstGeom>
          <a:noFill/>
          <a:ln/>
        </p:spPr>
        <p:txBody>
          <a:bodyPr wrap="square" lIns="0" tIns="0" rIns="0" bIns="0" rtlCol="0" anchor="ctr"/>
          <a:lstStyle/>
          <a:p>
            <a:pPr marL="0" indent="0" algn="ctr">
              <a:buNone/>
            </a:pPr>
            <a:r>
              <a:rPr lang="en-US" sz="1200" dirty="0">
                <a:solidFill>
                  <a:srgbClr val="7A8FA0"/>
                </a:solidFill>
              </a:rPr>
              <a:t>Med</a:t>
            </a:r>
            <a:endParaRPr lang="en-US" sz="1200" dirty="0"/>
          </a:p>
        </p:txBody>
      </p:sp>
      <p:sp>
        <p:nvSpPr>
          <p:cNvPr id="61" name="Text 61">
            <a:extLst>
              <a:ext uri="{FF2B5EF4-FFF2-40B4-BE49-F238E27FC236}">
                <a16:creationId xmlns:a16="http://schemas.microsoft.com/office/drawing/2014/main" id="{9C2C07D5-4451-4C81-76F3-9913FDC69418}"/>
              </a:ext>
            </a:extLst>
          </p:cNvPr>
          <p:cNvSpPr/>
          <p:nvPr/>
        </p:nvSpPr>
        <p:spPr>
          <a:xfrm>
            <a:off x="468896" y="5179119"/>
            <a:ext cx="548640" cy="164592"/>
          </a:xfrm>
          <a:prstGeom prst="rect">
            <a:avLst/>
          </a:prstGeom>
          <a:noFill/>
          <a:ln/>
        </p:spPr>
        <p:txBody>
          <a:bodyPr wrap="square" lIns="0" tIns="0" rIns="0" bIns="0" rtlCol="0" anchor="ctr"/>
          <a:lstStyle/>
          <a:p>
            <a:pPr marL="0" indent="0">
              <a:buNone/>
            </a:pPr>
            <a:r>
              <a:rPr lang="en-US" sz="1400" dirty="0">
                <a:solidFill>
                  <a:srgbClr val="7A8FA0"/>
                </a:solidFill>
              </a:rPr>
              <a:t>Effort: </a:t>
            </a:r>
            <a:endParaRPr lang="en-US" sz="1400" dirty="0"/>
          </a:p>
        </p:txBody>
      </p:sp>
      <p:sp>
        <p:nvSpPr>
          <p:cNvPr id="62" name="Shape 62">
            <a:extLst>
              <a:ext uri="{FF2B5EF4-FFF2-40B4-BE49-F238E27FC236}">
                <a16:creationId xmlns:a16="http://schemas.microsoft.com/office/drawing/2014/main" id="{AA51ED53-F329-099C-8611-23F754A44CA7}"/>
              </a:ext>
            </a:extLst>
          </p:cNvPr>
          <p:cNvSpPr/>
          <p:nvPr/>
        </p:nvSpPr>
        <p:spPr>
          <a:xfrm>
            <a:off x="1063256" y="5206551"/>
            <a:ext cx="128016" cy="128016"/>
          </a:xfrm>
          <a:prstGeom prst="ellipse">
            <a:avLst/>
          </a:prstGeom>
          <a:solidFill>
            <a:srgbClr val="991B1B"/>
          </a:solidFill>
          <a:ln w="12700">
            <a:solidFill>
              <a:srgbClr val="991B1B"/>
            </a:solidFill>
            <a:prstDash val="solid"/>
          </a:ln>
        </p:spPr>
        <p:txBody>
          <a:bodyPr/>
          <a:lstStyle/>
          <a:p>
            <a:endParaRPr lang="en-US" sz="4000"/>
          </a:p>
        </p:txBody>
      </p:sp>
      <p:sp>
        <p:nvSpPr>
          <p:cNvPr id="63" name="Text 63">
            <a:extLst>
              <a:ext uri="{FF2B5EF4-FFF2-40B4-BE49-F238E27FC236}">
                <a16:creationId xmlns:a16="http://schemas.microsoft.com/office/drawing/2014/main" id="{73805156-70A6-5748-CCBB-A9161376AEA7}"/>
              </a:ext>
            </a:extLst>
          </p:cNvPr>
          <p:cNvSpPr/>
          <p:nvPr/>
        </p:nvSpPr>
        <p:spPr>
          <a:xfrm>
            <a:off x="1246136" y="5179119"/>
            <a:ext cx="731520" cy="182880"/>
          </a:xfrm>
          <a:prstGeom prst="rect">
            <a:avLst/>
          </a:prstGeom>
          <a:noFill/>
          <a:ln/>
        </p:spPr>
        <p:txBody>
          <a:bodyPr wrap="square" lIns="0" tIns="0" rIns="0" bIns="0" rtlCol="0" anchor="ctr"/>
          <a:lstStyle/>
          <a:p>
            <a:pPr marL="0" indent="0">
              <a:buNone/>
            </a:pPr>
            <a:r>
              <a:rPr lang="en-US" sz="1400" dirty="0">
                <a:solidFill>
                  <a:srgbClr val="7A8FA0"/>
                </a:solidFill>
              </a:rPr>
              <a:t>High</a:t>
            </a:r>
            <a:endParaRPr lang="en-US" sz="1400" dirty="0"/>
          </a:p>
        </p:txBody>
      </p:sp>
      <p:sp>
        <p:nvSpPr>
          <p:cNvPr id="64" name="Shape 64">
            <a:extLst>
              <a:ext uri="{FF2B5EF4-FFF2-40B4-BE49-F238E27FC236}">
                <a16:creationId xmlns:a16="http://schemas.microsoft.com/office/drawing/2014/main" id="{6C62A466-2C2E-8BB6-0E06-F13388E44205}"/>
              </a:ext>
            </a:extLst>
          </p:cNvPr>
          <p:cNvSpPr/>
          <p:nvPr/>
        </p:nvSpPr>
        <p:spPr>
          <a:xfrm>
            <a:off x="2069096" y="5206551"/>
            <a:ext cx="128016" cy="128016"/>
          </a:xfrm>
          <a:prstGeom prst="ellipse">
            <a:avLst/>
          </a:prstGeom>
          <a:solidFill>
            <a:srgbClr val="B45309"/>
          </a:solidFill>
          <a:ln w="12700">
            <a:solidFill>
              <a:srgbClr val="B45309"/>
            </a:solidFill>
            <a:prstDash val="solid"/>
          </a:ln>
        </p:spPr>
        <p:txBody>
          <a:bodyPr/>
          <a:lstStyle/>
          <a:p>
            <a:endParaRPr lang="en-US" sz="4000"/>
          </a:p>
        </p:txBody>
      </p:sp>
      <p:sp>
        <p:nvSpPr>
          <p:cNvPr id="65" name="Text 65">
            <a:extLst>
              <a:ext uri="{FF2B5EF4-FFF2-40B4-BE49-F238E27FC236}">
                <a16:creationId xmlns:a16="http://schemas.microsoft.com/office/drawing/2014/main" id="{21695C15-2A8A-9C15-D52C-0B09CF7C6438}"/>
              </a:ext>
            </a:extLst>
          </p:cNvPr>
          <p:cNvSpPr/>
          <p:nvPr/>
        </p:nvSpPr>
        <p:spPr>
          <a:xfrm>
            <a:off x="2251976" y="5179119"/>
            <a:ext cx="731520" cy="182880"/>
          </a:xfrm>
          <a:prstGeom prst="rect">
            <a:avLst/>
          </a:prstGeom>
          <a:noFill/>
          <a:ln/>
        </p:spPr>
        <p:txBody>
          <a:bodyPr wrap="square" lIns="0" tIns="0" rIns="0" bIns="0" rtlCol="0" anchor="ctr"/>
          <a:lstStyle/>
          <a:p>
            <a:pPr marL="0" indent="0">
              <a:buNone/>
            </a:pPr>
            <a:r>
              <a:rPr lang="en-US" sz="1400" dirty="0">
                <a:solidFill>
                  <a:srgbClr val="7A8FA0"/>
                </a:solidFill>
              </a:rPr>
              <a:t>Medium</a:t>
            </a:r>
            <a:endParaRPr lang="en-US" sz="1400" dirty="0"/>
          </a:p>
        </p:txBody>
      </p:sp>
      <p:sp>
        <p:nvSpPr>
          <p:cNvPr id="66" name="Shape 66">
            <a:extLst>
              <a:ext uri="{FF2B5EF4-FFF2-40B4-BE49-F238E27FC236}">
                <a16:creationId xmlns:a16="http://schemas.microsoft.com/office/drawing/2014/main" id="{D00C10B9-5BC5-5981-04E7-354D6CCE9AA3}"/>
              </a:ext>
            </a:extLst>
          </p:cNvPr>
          <p:cNvSpPr/>
          <p:nvPr/>
        </p:nvSpPr>
        <p:spPr>
          <a:xfrm>
            <a:off x="3074936" y="5206551"/>
            <a:ext cx="128016" cy="128016"/>
          </a:xfrm>
          <a:prstGeom prst="ellipse">
            <a:avLst/>
          </a:prstGeom>
          <a:solidFill>
            <a:srgbClr val="1B6B3A"/>
          </a:solidFill>
          <a:ln w="12700">
            <a:solidFill>
              <a:srgbClr val="1B6B3A"/>
            </a:solidFill>
            <a:prstDash val="solid"/>
          </a:ln>
        </p:spPr>
        <p:txBody>
          <a:bodyPr/>
          <a:lstStyle/>
          <a:p>
            <a:endParaRPr lang="en-US" sz="4000"/>
          </a:p>
        </p:txBody>
      </p:sp>
      <p:sp>
        <p:nvSpPr>
          <p:cNvPr id="67" name="Text 67">
            <a:extLst>
              <a:ext uri="{FF2B5EF4-FFF2-40B4-BE49-F238E27FC236}">
                <a16:creationId xmlns:a16="http://schemas.microsoft.com/office/drawing/2014/main" id="{CECC5E40-F972-C5CE-00F6-E9DE66BAC98D}"/>
              </a:ext>
            </a:extLst>
          </p:cNvPr>
          <p:cNvSpPr/>
          <p:nvPr/>
        </p:nvSpPr>
        <p:spPr>
          <a:xfrm>
            <a:off x="3257816" y="5179119"/>
            <a:ext cx="731520" cy="182880"/>
          </a:xfrm>
          <a:prstGeom prst="rect">
            <a:avLst/>
          </a:prstGeom>
          <a:noFill/>
          <a:ln/>
        </p:spPr>
        <p:txBody>
          <a:bodyPr wrap="square" lIns="0" tIns="0" rIns="0" bIns="0" rtlCol="0" anchor="ctr"/>
          <a:lstStyle/>
          <a:p>
            <a:pPr marL="0" indent="0">
              <a:buNone/>
            </a:pPr>
            <a:r>
              <a:rPr lang="en-US" sz="1400" dirty="0">
                <a:solidFill>
                  <a:srgbClr val="7A8FA0"/>
                </a:solidFill>
              </a:rPr>
              <a:t>Low</a:t>
            </a:r>
            <a:endParaRPr lang="en-US" sz="1400" dirty="0"/>
          </a:p>
        </p:txBody>
      </p:sp>
      <p:sp>
        <p:nvSpPr>
          <p:cNvPr id="68" name="Title 1">
            <a:extLst>
              <a:ext uri="{FF2B5EF4-FFF2-40B4-BE49-F238E27FC236}">
                <a16:creationId xmlns:a16="http://schemas.microsoft.com/office/drawing/2014/main" id="{2332E501-D4C1-5317-B628-4CCA368BF16A}"/>
              </a:ext>
            </a:extLst>
          </p:cNvPr>
          <p:cNvSpPr txBox="1">
            <a:spLocks/>
          </p:cNvSpPr>
          <p:nvPr/>
        </p:nvSpPr>
        <p:spPr>
          <a:xfrm>
            <a:off x="838200" y="365125"/>
            <a:ext cx="10515600" cy="1325563"/>
          </a:xfrm>
          <a:prstGeom prst="rect">
            <a:avLst/>
          </a:prstGeom>
        </p:spPr>
        <p:txBody>
          <a:bodyPr/>
          <a:lstStyle>
            <a:lvl1pPr algn="l" rtl="0" fontAlgn="base">
              <a:lnSpc>
                <a:spcPct val="90000"/>
              </a:lnSpc>
              <a:spcBef>
                <a:spcPct val="0"/>
              </a:spcBef>
              <a:spcAft>
                <a:spcPct val="0"/>
              </a:spcAft>
              <a:defRPr sz="4400" b="1" kern="1200">
                <a:solidFill>
                  <a:srgbClr val="A51C30"/>
                </a:solidFill>
                <a:latin typeface="+mn-lt"/>
                <a:ea typeface="+mj-ea"/>
                <a:cs typeface="+mj-cs"/>
              </a:defRPr>
            </a:lvl1pPr>
            <a:lvl2pPr algn="l" rtl="0" fontAlgn="base">
              <a:lnSpc>
                <a:spcPct val="90000"/>
              </a:lnSpc>
              <a:spcBef>
                <a:spcPct val="0"/>
              </a:spcBef>
              <a:spcAft>
                <a:spcPct val="0"/>
              </a:spcAft>
              <a:defRPr sz="4400" b="1">
                <a:solidFill>
                  <a:srgbClr val="A51C30"/>
                </a:solidFill>
                <a:latin typeface="Calibri" panose="020F0502020204030204" pitchFamily="34" charset="0"/>
              </a:defRPr>
            </a:lvl2pPr>
            <a:lvl3pPr algn="l" rtl="0" fontAlgn="base">
              <a:lnSpc>
                <a:spcPct val="90000"/>
              </a:lnSpc>
              <a:spcBef>
                <a:spcPct val="0"/>
              </a:spcBef>
              <a:spcAft>
                <a:spcPct val="0"/>
              </a:spcAft>
              <a:defRPr sz="4400" b="1">
                <a:solidFill>
                  <a:srgbClr val="A51C30"/>
                </a:solidFill>
                <a:latin typeface="Calibri" panose="020F0502020204030204" pitchFamily="34" charset="0"/>
              </a:defRPr>
            </a:lvl3pPr>
            <a:lvl4pPr algn="l" rtl="0" fontAlgn="base">
              <a:lnSpc>
                <a:spcPct val="90000"/>
              </a:lnSpc>
              <a:spcBef>
                <a:spcPct val="0"/>
              </a:spcBef>
              <a:spcAft>
                <a:spcPct val="0"/>
              </a:spcAft>
              <a:defRPr sz="4400" b="1">
                <a:solidFill>
                  <a:srgbClr val="A51C30"/>
                </a:solidFill>
                <a:latin typeface="Calibri" panose="020F0502020204030204" pitchFamily="34" charset="0"/>
              </a:defRPr>
            </a:lvl4pPr>
            <a:lvl5pPr algn="l" rtl="0" fontAlgn="base">
              <a:lnSpc>
                <a:spcPct val="90000"/>
              </a:lnSpc>
              <a:spcBef>
                <a:spcPct val="0"/>
              </a:spcBef>
              <a:spcAft>
                <a:spcPct val="0"/>
              </a:spcAft>
              <a:defRPr sz="4400" b="1">
                <a:solidFill>
                  <a:srgbClr val="A51C30"/>
                </a:solidFill>
                <a:latin typeface="Calibri" panose="020F0502020204030204" pitchFamily="34" charset="0"/>
              </a:defRPr>
            </a:lvl5pPr>
            <a:lvl6pPr marL="457200" algn="l" rtl="0" fontAlgn="base">
              <a:lnSpc>
                <a:spcPct val="90000"/>
              </a:lnSpc>
              <a:spcBef>
                <a:spcPct val="0"/>
              </a:spcBef>
              <a:spcAft>
                <a:spcPct val="0"/>
              </a:spcAft>
              <a:defRPr sz="4400" b="1">
                <a:solidFill>
                  <a:srgbClr val="A51C30"/>
                </a:solidFill>
                <a:latin typeface="Calibri" panose="020F0502020204030204" pitchFamily="34" charset="0"/>
              </a:defRPr>
            </a:lvl6pPr>
            <a:lvl7pPr marL="914400" algn="l" rtl="0" fontAlgn="base">
              <a:lnSpc>
                <a:spcPct val="90000"/>
              </a:lnSpc>
              <a:spcBef>
                <a:spcPct val="0"/>
              </a:spcBef>
              <a:spcAft>
                <a:spcPct val="0"/>
              </a:spcAft>
              <a:defRPr sz="4400" b="1">
                <a:solidFill>
                  <a:srgbClr val="A51C30"/>
                </a:solidFill>
                <a:latin typeface="Calibri" panose="020F0502020204030204" pitchFamily="34" charset="0"/>
              </a:defRPr>
            </a:lvl7pPr>
            <a:lvl8pPr marL="1371600" algn="l" rtl="0" fontAlgn="base">
              <a:lnSpc>
                <a:spcPct val="90000"/>
              </a:lnSpc>
              <a:spcBef>
                <a:spcPct val="0"/>
              </a:spcBef>
              <a:spcAft>
                <a:spcPct val="0"/>
              </a:spcAft>
              <a:defRPr sz="4400" b="1">
                <a:solidFill>
                  <a:srgbClr val="A51C30"/>
                </a:solidFill>
                <a:latin typeface="Calibri" panose="020F0502020204030204" pitchFamily="34" charset="0"/>
              </a:defRPr>
            </a:lvl8pPr>
            <a:lvl9pPr marL="1828800" algn="l" rtl="0" fontAlgn="base">
              <a:lnSpc>
                <a:spcPct val="90000"/>
              </a:lnSpc>
              <a:spcBef>
                <a:spcPct val="0"/>
              </a:spcBef>
              <a:spcAft>
                <a:spcPct val="0"/>
              </a:spcAft>
              <a:defRPr sz="4400" b="1">
                <a:solidFill>
                  <a:srgbClr val="A51C30"/>
                </a:solidFill>
                <a:latin typeface="Calibri" panose="020F0502020204030204" pitchFamily="34" charset="0"/>
              </a:defRPr>
            </a:lvl9pPr>
          </a:lstStyle>
          <a:p>
            <a:pPr eaLnBrk="1" hangingPunct="1"/>
            <a:r>
              <a:rPr lang="en-US" dirty="0"/>
              <a:t>Sample 3-Year Plan</a:t>
            </a:r>
          </a:p>
        </p:txBody>
      </p:sp>
    </p:spTree>
    <p:extLst>
      <p:ext uri="{BB962C8B-B14F-4D97-AF65-F5344CB8AC3E}">
        <p14:creationId xmlns:p14="http://schemas.microsoft.com/office/powerpoint/2010/main" val="87276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3" descr="A picture containing indoor, athletic game&#10;&#10;Description generated with high confidence">
            <a:extLst>
              <a:ext uri="{FF2B5EF4-FFF2-40B4-BE49-F238E27FC236}">
                <a16:creationId xmlns:a16="http://schemas.microsoft.com/office/drawing/2014/main" id="{750CC745-7978-414C-BFAD-8E31D76806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8974" b="6439"/>
          <a:stretch>
            <a:fillRect/>
          </a:stretch>
        </p:blipFill>
        <p:spPr bwMode="auto">
          <a:xfrm>
            <a:off x="0" y="-1"/>
            <a:ext cx="12192002"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641D8B45-F5BA-C749-B250-D45DB577C595}"/>
              </a:ext>
            </a:extLst>
          </p:cNvPr>
          <p:cNvSpPr/>
          <p:nvPr/>
        </p:nvSpPr>
        <p:spPr>
          <a:xfrm>
            <a:off x="0" y="0"/>
            <a:ext cx="12192000" cy="6858000"/>
          </a:xfrm>
          <a:prstGeom prst="rect">
            <a:avLst/>
          </a:prstGeom>
          <a:solidFill>
            <a:srgbClr val="000000">
              <a:alpha val="32941"/>
            </a:srgbClr>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083" name="Title 1">
            <a:extLst>
              <a:ext uri="{FF2B5EF4-FFF2-40B4-BE49-F238E27FC236}">
                <a16:creationId xmlns:a16="http://schemas.microsoft.com/office/drawing/2014/main" id="{BA43B5F5-75E7-214E-8EA9-1D8F6E17C2F8}"/>
              </a:ext>
            </a:extLst>
          </p:cNvPr>
          <p:cNvSpPr>
            <a:spLocks noGrp="1" noChangeArrowheads="1"/>
          </p:cNvSpPr>
          <p:nvPr>
            <p:ph type="title"/>
          </p:nvPr>
        </p:nvSpPr>
        <p:spPr>
          <a:xfrm>
            <a:off x="1524000" y="1122363"/>
            <a:ext cx="9144000" cy="2900362"/>
          </a:xfrm>
        </p:spPr>
        <p:txBody>
          <a:bodyPr anchor="b"/>
          <a:lstStyle/>
          <a:p>
            <a:pPr algn="ctr" eaLnBrk="1" hangingPunct="1"/>
            <a:r>
              <a:rPr lang="en-US" altLang="en-US" sz="6000">
                <a:solidFill>
                  <a:srgbClr val="FFFFFF"/>
                </a:solidFill>
              </a:rPr>
              <a:t>Thank You</a:t>
            </a:r>
          </a:p>
        </p:txBody>
      </p:sp>
    </p:spTree>
    <p:extLst>
      <p:ext uri="{BB962C8B-B14F-4D97-AF65-F5344CB8AC3E}">
        <p14:creationId xmlns:p14="http://schemas.microsoft.com/office/powerpoint/2010/main" val="113080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224D4-5DC0-4BA8-C5C5-E2EDDAC4FFE5}"/>
              </a:ext>
            </a:extLst>
          </p:cNvPr>
          <p:cNvSpPr>
            <a:spLocks noGrp="1"/>
          </p:cNvSpPr>
          <p:nvPr>
            <p:ph type="title"/>
          </p:nvPr>
        </p:nvSpPr>
        <p:spPr/>
        <p:txBody>
          <a:bodyPr/>
          <a:lstStyle/>
          <a:p>
            <a:r>
              <a:rPr lang="en-US" dirty="0"/>
              <a:t>Improving outcomes requires system-level alignment</a:t>
            </a:r>
          </a:p>
        </p:txBody>
      </p:sp>
      <p:pic>
        <p:nvPicPr>
          <p:cNvPr id="7" name="Picture Placeholder 6">
            <a:extLst>
              <a:ext uri="{FF2B5EF4-FFF2-40B4-BE49-F238E27FC236}">
                <a16:creationId xmlns:a16="http://schemas.microsoft.com/office/drawing/2014/main" id="{92401F2B-D310-DD39-C18A-D7319BF16B4F}"/>
              </a:ext>
            </a:extLst>
          </p:cNvPr>
          <p:cNvPicPr>
            <a:picLocks noGrp="1" noChangeAspect="1"/>
          </p:cNvPicPr>
          <p:nvPr>
            <p:ph type="pic"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7785" r="7785"/>
          <a:stretch>
            <a:fillRect/>
          </a:stretch>
        </p:blipFill>
        <p:spPr/>
      </p:pic>
      <p:sp>
        <p:nvSpPr>
          <p:cNvPr id="4" name="Text Placeholder 3">
            <a:extLst>
              <a:ext uri="{FF2B5EF4-FFF2-40B4-BE49-F238E27FC236}">
                <a16:creationId xmlns:a16="http://schemas.microsoft.com/office/drawing/2014/main" id="{14ECFDCF-16D5-EBCB-8534-5352A961C9A2}"/>
              </a:ext>
            </a:extLst>
          </p:cNvPr>
          <p:cNvSpPr>
            <a:spLocks noGrp="1"/>
          </p:cNvSpPr>
          <p:nvPr>
            <p:ph type="body" sz="half" idx="2"/>
          </p:nvPr>
        </p:nvSpPr>
        <p:spPr/>
        <p:txBody>
          <a:bodyPr/>
          <a:lstStyle/>
          <a:p>
            <a:br>
              <a:rPr lang="en-US" dirty="0"/>
            </a:br>
            <a:br>
              <a:rPr lang="en-US" dirty="0"/>
            </a:br>
            <a:r>
              <a:rPr lang="en-US" sz="2000" dirty="0"/>
              <a:t>We concluded that Indiana’s challenge is not a lack of commitment, but a gap between intention and capacity. Behavioral health supports are often treated as supplemental rather than essential to learning, and leadership confidence is frequently based on incomplete data and system-level assumptions rather than frontline realities.</a:t>
            </a:r>
            <a:endParaRPr lang="en-US" sz="1800" dirty="0"/>
          </a:p>
        </p:txBody>
      </p:sp>
    </p:spTree>
    <p:extLst>
      <p:ext uri="{BB962C8B-B14F-4D97-AF65-F5344CB8AC3E}">
        <p14:creationId xmlns:p14="http://schemas.microsoft.com/office/powerpoint/2010/main" val="619535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564B3E52-4CEE-2345-9FB9-E3237A21BBAF}"/>
              </a:ext>
            </a:extLst>
          </p:cNvPr>
          <p:cNvSpPr>
            <a:spLocks noGrp="1" noChangeArrowheads="1"/>
          </p:cNvSpPr>
          <p:nvPr>
            <p:ph type="title"/>
          </p:nvPr>
        </p:nvSpPr>
        <p:spPr/>
        <p:txBody>
          <a:bodyPr/>
          <a:lstStyle/>
          <a:p>
            <a:pPr eaLnBrk="1" hangingPunct="1"/>
            <a:r>
              <a:rPr lang="en-US" altLang="en-US" dirty="0"/>
              <a:t>The ‘Confidence Gap’</a:t>
            </a:r>
          </a:p>
        </p:txBody>
      </p:sp>
      <p:sp>
        <p:nvSpPr>
          <p:cNvPr id="39938" name="Content Placeholder 2">
            <a:extLst>
              <a:ext uri="{FF2B5EF4-FFF2-40B4-BE49-F238E27FC236}">
                <a16:creationId xmlns:a16="http://schemas.microsoft.com/office/drawing/2014/main" id="{5108A188-4C19-5F45-8C35-4B43E3020C73}"/>
              </a:ext>
            </a:extLst>
          </p:cNvPr>
          <p:cNvSpPr>
            <a:spLocks noGrp="1" noChangeArrowheads="1"/>
          </p:cNvSpPr>
          <p:nvPr>
            <p:ph idx="1"/>
          </p:nvPr>
        </p:nvSpPr>
        <p:spPr>
          <a:xfrm>
            <a:off x="838200" y="1690688"/>
            <a:ext cx="10515600" cy="4351338"/>
          </a:xfrm>
        </p:spPr>
        <p:txBody>
          <a:bodyPr/>
          <a:lstStyle/>
          <a:p>
            <a:pPr marL="0" indent="0" eaLnBrk="1" hangingPunct="1">
              <a:buFont typeface="Arial" panose="020B0604020202020204" pitchFamily="34" charset="0"/>
              <a:buNone/>
            </a:pPr>
            <a:r>
              <a:rPr lang="en-US" altLang="en-US" sz="2400" dirty="0"/>
              <a:t>The confidence gap highlights a disconnect between system-level perception and on-the-ground reality found in Harding &amp; Merlau, 2023. </a:t>
            </a:r>
          </a:p>
          <a:p>
            <a:pPr marL="0" indent="0" eaLnBrk="1" hangingPunct="1">
              <a:buFont typeface="Arial" panose="020B0604020202020204" pitchFamily="34" charset="0"/>
              <a:buNone/>
            </a:pPr>
            <a:r>
              <a:rPr lang="en-US" altLang="en-US" sz="2400" dirty="0"/>
              <a:t>Administrators tend to believe mental health frameworks are more fully in place than frontline staff experience in practice. </a:t>
            </a:r>
          </a:p>
          <a:p>
            <a:pPr marL="0" indent="0" eaLnBrk="1" hangingPunct="1">
              <a:buFont typeface="Arial" panose="020B0604020202020204" pitchFamily="34" charset="0"/>
              <a:buNone/>
            </a:pPr>
            <a:r>
              <a:rPr lang="en-US" altLang="en-US" sz="2400" dirty="0"/>
              <a:t>Closing this gap is critical for improving implementation quality and ensuring student mental health supports function as intended. </a:t>
            </a:r>
          </a:p>
          <a:p>
            <a:pPr marL="0" indent="0" eaLnBrk="1" hangingPunct="1">
              <a:buFont typeface="Arial" panose="020B0604020202020204" pitchFamily="34" charset="0"/>
              <a:buNone/>
            </a:pPr>
            <a:r>
              <a:rPr lang="en-US" altLang="en-US" sz="2400" dirty="0"/>
              <a:t>When behavioral health is largely absent from P20W data, system leaders are structurally insulated from the full scope of student mental health needs. Frontline staff, operating without that insulation, report lower confidence because they are responding to realities the data system does not yet capture.</a:t>
            </a:r>
            <a:endParaRPr lang="en-US" altLang="en-US" dirty="0"/>
          </a:p>
          <a:p>
            <a:pPr marL="0" indent="0" eaLnBrk="1" hangingPunct="1">
              <a:buFont typeface="Arial" panose="020B0604020202020204" pitchFamily="34" charset="0"/>
              <a:buNone/>
            </a:pPr>
            <a:endParaRPr lang="en-US" altLang="en-US" dirty="0"/>
          </a:p>
        </p:txBody>
      </p:sp>
    </p:spTree>
    <p:extLst>
      <p:ext uri="{BB962C8B-B14F-4D97-AF65-F5344CB8AC3E}">
        <p14:creationId xmlns:p14="http://schemas.microsoft.com/office/powerpoint/2010/main" val="1463988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8A9536E8-D9B4-554C-89B9-6C56733EC96E}"/>
              </a:ext>
            </a:extLst>
          </p:cNvPr>
          <p:cNvSpPr>
            <a:spLocks noGrp="1" noChangeArrowheads="1"/>
          </p:cNvSpPr>
          <p:nvPr>
            <p:ph type="title"/>
          </p:nvPr>
        </p:nvSpPr>
        <p:spPr/>
        <p:txBody>
          <a:bodyPr/>
          <a:lstStyle/>
          <a:p>
            <a:pPr eaLnBrk="1" hangingPunct="1"/>
            <a:r>
              <a:rPr lang="en-US" altLang="en-US" dirty="0"/>
              <a:t>Discussion</a:t>
            </a:r>
          </a:p>
        </p:txBody>
      </p:sp>
      <p:sp>
        <p:nvSpPr>
          <p:cNvPr id="35842" name="TextBox 3">
            <a:extLst>
              <a:ext uri="{FF2B5EF4-FFF2-40B4-BE49-F238E27FC236}">
                <a16:creationId xmlns:a16="http://schemas.microsoft.com/office/drawing/2014/main" id="{D501C7CB-A352-8047-8D37-E99C6422DE14}"/>
              </a:ext>
            </a:extLst>
          </p:cNvPr>
          <p:cNvSpPr txBox="1">
            <a:spLocks noChangeArrowheads="1"/>
          </p:cNvSpPr>
          <p:nvPr/>
        </p:nvSpPr>
        <p:spPr bwMode="auto">
          <a:xfrm>
            <a:off x="3994951" y="2216950"/>
            <a:ext cx="7586793"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Calibri Light" panose="020F0302020204030204" pitchFamily="34" charset="0"/>
              <a:buAutoNum type="arabicPeriod"/>
            </a:pPr>
            <a:r>
              <a:rPr lang="en-US" altLang="en-US" sz="3600" dirty="0"/>
              <a:t>How is behavioral health regarded in your district/state today? </a:t>
            </a:r>
          </a:p>
          <a:p>
            <a:pPr eaLnBrk="1" hangingPunct="1">
              <a:lnSpc>
                <a:spcPct val="100000"/>
              </a:lnSpc>
              <a:spcBef>
                <a:spcPct val="0"/>
              </a:spcBef>
              <a:buFont typeface="Calibri Light" panose="020F0302020204030204" pitchFamily="34" charset="0"/>
              <a:buAutoNum type="arabicPeriod"/>
            </a:pPr>
            <a:r>
              <a:rPr lang="en-US" altLang="en-US" sz="3600" dirty="0"/>
              <a:t>How, if at all, are you using behavioral health data today?</a:t>
            </a:r>
          </a:p>
        </p:txBody>
      </p:sp>
      <p:sp>
        <p:nvSpPr>
          <p:cNvPr id="35843" name="Shape 486">
            <a:extLst>
              <a:ext uri="{FF2B5EF4-FFF2-40B4-BE49-F238E27FC236}">
                <a16:creationId xmlns:a16="http://schemas.microsoft.com/office/drawing/2014/main" id="{DF30EF01-7938-BB41-BCFA-24B8CF03850C}"/>
              </a:ext>
            </a:extLst>
          </p:cNvPr>
          <p:cNvSpPr>
            <a:spLocks noChangeArrowheads="1"/>
          </p:cNvSpPr>
          <p:nvPr/>
        </p:nvSpPr>
        <p:spPr bwMode="auto">
          <a:xfrm>
            <a:off x="1599185" y="2216950"/>
            <a:ext cx="2205038" cy="2205037"/>
          </a:xfrm>
          <a:prstGeom prst="ellipse">
            <a:avLst/>
          </a:prstGeom>
          <a:solidFill>
            <a:srgbClr val="CDA678"/>
          </a:solidFill>
          <a:ln>
            <a:noFill/>
          </a:ln>
        </p:spPr>
        <p:txBody>
          <a:bodyPr lIns="91425" tIns="45700" rIns="91425" bIns="45700"/>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25000"/>
              </a:lnSpc>
              <a:spcBef>
                <a:spcPct val="0"/>
              </a:spcBef>
              <a:buClr>
                <a:srgbClr val="000000"/>
              </a:buClr>
              <a:buFont typeface="Arial" panose="020B0604020202020204" pitchFamily="34" charset="0"/>
              <a:buNone/>
            </a:pPr>
            <a:endParaRPr lang="en-US" altLang="en-US" sz="8800">
              <a:solidFill>
                <a:srgbClr val="FFFFFF"/>
              </a:solidFill>
              <a:cs typeface="Calibri" panose="020F0502020204030204" pitchFamily="34" charset="0"/>
              <a:sym typeface="Calibri" panose="020F0502020204030204" pitchFamily="34" charset="0"/>
            </a:endParaRPr>
          </a:p>
        </p:txBody>
      </p:sp>
      <p:sp>
        <p:nvSpPr>
          <p:cNvPr id="35844" name="Rectangle 5">
            <a:extLst>
              <a:ext uri="{FF2B5EF4-FFF2-40B4-BE49-F238E27FC236}">
                <a16:creationId xmlns:a16="http://schemas.microsoft.com/office/drawing/2014/main" id="{918E94C2-4817-3644-ABAE-29626682B778}"/>
              </a:ext>
            </a:extLst>
          </p:cNvPr>
          <p:cNvSpPr>
            <a:spLocks noChangeArrowheads="1"/>
          </p:cNvSpPr>
          <p:nvPr/>
        </p:nvSpPr>
        <p:spPr bwMode="auto">
          <a:xfrm>
            <a:off x="1928813" y="2417763"/>
            <a:ext cx="414337"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9600">
                <a:solidFill>
                  <a:srgbClr val="FFFFFF"/>
                </a:solidFill>
                <a:cs typeface="Calibri" panose="020F0502020204030204" pitchFamily="34" charset="0"/>
                <a:sym typeface="Webdings" pitchFamily="2" charset="2"/>
              </a:rPr>
              <a:t></a:t>
            </a:r>
            <a:endParaRPr lang="en-US" altLang="en-US" sz="9600"/>
          </a:p>
        </p:txBody>
      </p:sp>
    </p:spTree>
    <p:extLst>
      <p:ext uri="{BB962C8B-B14F-4D97-AF65-F5344CB8AC3E}">
        <p14:creationId xmlns:p14="http://schemas.microsoft.com/office/powerpoint/2010/main" val="3388916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E73EC-741D-F669-2D1F-7665D406EC13}"/>
              </a:ext>
            </a:extLst>
          </p:cNvPr>
          <p:cNvSpPr>
            <a:spLocks noGrp="1"/>
          </p:cNvSpPr>
          <p:nvPr>
            <p:ph type="title"/>
          </p:nvPr>
        </p:nvSpPr>
        <p:spPr/>
        <p:txBody>
          <a:bodyPr/>
          <a:lstStyle/>
          <a:p>
            <a:r>
              <a:rPr lang="en-US" dirty="0"/>
              <a:t>Barriers to Learning</a:t>
            </a:r>
          </a:p>
        </p:txBody>
      </p:sp>
      <p:sp>
        <p:nvSpPr>
          <p:cNvPr id="3" name="Content Placeholder 2">
            <a:extLst>
              <a:ext uri="{FF2B5EF4-FFF2-40B4-BE49-F238E27FC236}">
                <a16:creationId xmlns:a16="http://schemas.microsoft.com/office/drawing/2014/main" id="{945D0C6F-480F-BC2C-2C2D-B1AAC5D263F3}"/>
              </a:ext>
            </a:extLst>
          </p:cNvPr>
          <p:cNvSpPr>
            <a:spLocks noGrp="1"/>
          </p:cNvSpPr>
          <p:nvPr>
            <p:ph idx="1"/>
          </p:nvPr>
        </p:nvSpPr>
        <p:spPr/>
        <p:txBody>
          <a:bodyPr/>
          <a:lstStyle/>
          <a:p>
            <a:pPr marL="0" indent="0">
              <a:buNone/>
            </a:pPr>
            <a:br>
              <a:rPr lang="en-US" dirty="0"/>
            </a:br>
            <a:endParaRPr lang="en-US" dirty="0"/>
          </a:p>
          <a:p>
            <a:pPr marL="0" indent="0">
              <a:buNone/>
            </a:pPr>
            <a:r>
              <a:rPr lang="en-US" dirty="0"/>
              <a:t>Education reform will not fully realize its intended outcomes if behavioral health is treated as a separate, competing agenda rather than an enabling condition for everything else the system is trying to achieve.</a:t>
            </a:r>
          </a:p>
        </p:txBody>
      </p:sp>
      <p:sp>
        <p:nvSpPr>
          <p:cNvPr id="4" name="Text Placeholder 3">
            <a:extLst>
              <a:ext uri="{FF2B5EF4-FFF2-40B4-BE49-F238E27FC236}">
                <a16:creationId xmlns:a16="http://schemas.microsoft.com/office/drawing/2014/main" id="{B81826EA-6071-E214-32A8-B5FF7102AB72}"/>
              </a:ext>
            </a:extLst>
          </p:cNvPr>
          <p:cNvSpPr>
            <a:spLocks noGrp="1"/>
          </p:cNvSpPr>
          <p:nvPr>
            <p:ph type="body" sz="half" idx="2"/>
          </p:nvPr>
        </p:nvSpPr>
        <p:spPr/>
        <p:txBody>
          <a:bodyPr anchor="ctr"/>
          <a:lstStyle/>
          <a:p>
            <a:r>
              <a:rPr lang="en-US" sz="1800" dirty="0"/>
              <a:t>The research of Howard S. Adelman and Linda Taylor, primarily conducted through the School Mental Health Project at UCLA, focuses on systemic changes to address barriers to learning and promote healthy student development. </a:t>
            </a:r>
          </a:p>
          <a:p>
            <a:r>
              <a:rPr lang="en-US" sz="1800" dirty="0"/>
              <a:t>Their work advocates for shifting school mental health from a "wait to fail" clinical model toward a comprehensive, integrated framework.</a:t>
            </a:r>
          </a:p>
        </p:txBody>
      </p:sp>
    </p:spTree>
    <p:extLst>
      <p:ext uri="{BB962C8B-B14F-4D97-AF65-F5344CB8AC3E}">
        <p14:creationId xmlns:p14="http://schemas.microsoft.com/office/powerpoint/2010/main" val="2273446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12D60-174A-42E7-E369-F20D404BCE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8F716-D194-C5CE-9C02-11E7737ABD75}"/>
              </a:ext>
            </a:extLst>
          </p:cNvPr>
          <p:cNvSpPr>
            <a:spLocks noGrp="1"/>
          </p:cNvSpPr>
          <p:nvPr>
            <p:ph type="title"/>
          </p:nvPr>
        </p:nvSpPr>
        <p:spPr/>
        <p:txBody>
          <a:bodyPr/>
          <a:lstStyle/>
          <a:p>
            <a:r>
              <a:rPr lang="en-US" dirty="0"/>
              <a:t>Bridges to the Workforce </a:t>
            </a:r>
          </a:p>
        </p:txBody>
      </p:sp>
      <p:sp>
        <p:nvSpPr>
          <p:cNvPr id="3" name="Content Placeholder 2">
            <a:extLst>
              <a:ext uri="{FF2B5EF4-FFF2-40B4-BE49-F238E27FC236}">
                <a16:creationId xmlns:a16="http://schemas.microsoft.com/office/drawing/2014/main" id="{300E1796-5DFD-91FB-CF62-CB32CD1D6C7B}"/>
              </a:ext>
            </a:extLst>
          </p:cNvPr>
          <p:cNvSpPr>
            <a:spLocks noGrp="1"/>
          </p:cNvSpPr>
          <p:nvPr>
            <p:ph idx="1"/>
          </p:nvPr>
        </p:nvSpPr>
        <p:spPr/>
        <p:txBody>
          <a:bodyPr/>
          <a:lstStyle/>
          <a:p>
            <a:pPr marL="0" indent="0">
              <a:buNone/>
            </a:pPr>
            <a:br>
              <a:rPr lang="en-US" dirty="0"/>
            </a:br>
            <a:endParaRPr lang="en-US" dirty="0"/>
          </a:p>
          <a:p>
            <a:pPr marL="0" indent="0">
              <a:buNone/>
            </a:pPr>
            <a:r>
              <a:rPr lang="en-US" dirty="0"/>
              <a:t>‘Barriers to Education’ become ‘Barriers to Earning’. Integrating behavioral health data into P20W systems allows policymakers to see mental health as an enabling condition for "W" (Workforce) outcomes rather than a separate support function.</a:t>
            </a:r>
          </a:p>
        </p:txBody>
      </p:sp>
      <p:sp>
        <p:nvSpPr>
          <p:cNvPr id="4" name="Text Placeholder 3">
            <a:extLst>
              <a:ext uri="{FF2B5EF4-FFF2-40B4-BE49-F238E27FC236}">
                <a16:creationId xmlns:a16="http://schemas.microsoft.com/office/drawing/2014/main" id="{1CFB2583-6579-92A3-9C4C-D639A285DB57}"/>
              </a:ext>
            </a:extLst>
          </p:cNvPr>
          <p:cNvSpPr>
            <a:spLocks noGrp="1"/>
          </p:cNvSpPr>
          <p:nvPr>
            <p:ph type="body" sz="half" idx="2"/>
          </p:nvPr>
        </p:nvSpPr>
        <p:spPr/>
        <p:txBody>
          <a:bodyPr anchor="ctr"/>
          <a:lstStyle/>
          <a:p>
            <a:r>
              <a:rPr lang="en-US" sz="1800" dirty="0"/>
              <a:t>Addressing student mental health supports employability by building emotional resilience, improving academic focus, and fostering essential soft skills like communication and stress management. Proactive mental health support prepares students to navigate workplace challenges, increasing retention, productivity, and the ability to maintain long-term employment</a:t>
            </a:r>
          </a:p>
        </p:txBody>
      </p:sp>
    </p:spTree>
    <p:extLst>
      <p:ext uri="{BB962C8B-B14F-4D97-AF65-F5344CB8AC3E}">
        <p14:creationId xmlns:p14="http://schemas.microsoft.com/office/powerpoint/2010/main" val="4046109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E759E-74C7-461E-F02B-F0B27EE70F20}"/>
              </a:ext>
            </a:extLst>
          </p:cNvPr>
          <p:cNvSpPr>
            <a:spLocks noGrp="1"/>
          </p:cNvSpPr>
          <p:nvPr>
            <p:ph type="title"/>
          </p:nvPr>
        </p:nvSpPr>
        <p:spPr>
          <a:xfrm>
            <a:off x="839788" y="457200"/>
            <a:ext cx="3932237" cy="1600200"/>
          </a:xfrm>
        </p:spPr>
        <p:txBody>
          <a:bodyPr wrap="square" anchor="b">
            <a:normAutofit/>
          </a:bodyPr>
          <a:lstStyle/>
          <a:p>
            <a:r>
              <a:rPr lang="en-US" dirty="0"/>
              <a:t>Providing a holistic perspective</a:t>
            </a:r>
          </a:p>
        </p:txBody>
      </p:sp>
      <p:pic>
        <p:nvPicPr>
          <p:cNvPr id="6" name="Picture Placeholder 5">
            <a:extLst>
              <a:ext uri="{FF2B5EF4-FFF2-40B4-BE49-F238E27FC236}">
                <a16:creationId xmlns:a16="http://schemas.microsoft.com/office/drawing/2014/main" id="{F49F1CD4-7F08-747C-BAFE-DEE883567E0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52214" y="0"/>
            <a:ext cx="5374303" cy="6177360"/>
          </a:xfrm>
          <a:noFill/>
        </p:spPr>
      </p:pic>
      <p:sp>
        <p:nvSpPr>
          <p:cNvPr id="4" name="Text Placeholder 3">
            <a:extLst>
              <a:ext uri="{FF2B5EF4-FFF2-40B4-BE49-F238E27FC236}">
                <a16:creationId xmlns:a16="http://schemas.microsoft.com/office/drawing/2014/main" id="{39214359-7A79-897C-BD9F-07A65990D44F}"/>
              </a:ext>
            </a:extLst>
          </p:cNvPr>
          <p:cNvSpPr>
            <a:spLocks noGrp="1"/>
          </p:cNvSpPr>
          <p:nvPr>
            <p:ph type="body" sz="half" idx="2"/>
          </p:nvPr>
        </p:nvSpPr>
        <p:spPr>
          <a:xfrm>
            <a:off x="839788" y="2057400"/>
            <a:ext cx="4353649" cy="3811588"/>
          </a:xfrm>
        </p:spPr>
        <p:txBody>
          <a:bodyPr wrap="square" anchor="t">
            <a:normAutofit/>
          </a:bodyPr>
          <a:lstStyle/>
          <a:p>
            <a:endParaRPr lang="en-US" dirty="0"/>
          </a:p>
          <a:p>
            <a:r>
              <a:rPr lang="en-US" sz="1800" dirty="0"/>
              <a:t>This system is designed to provide data-driven interventions at every stage to remove "barriers to learning" and ensure holistic student success.</a:t>
            </a:r>
          </a:p>
          <a:p>
            <a:br>
              <a:rPr lang="en-US" sz="1800" dirty="0"/>
            </a:br>
            <a:r>
              <a:rPr lang="en-US" sz="1800" dirty="0"/>
              <a:t>Indiana’s model includes four domains: </a:t>
            </a:r>
          </a:p>
          <a:p>
            <a:pPr marL="342900" indent="-342900">
              <a:buFont typeface="+mj-lt"/>
              <a:buAutoNum type="arabicPeriod"/>
            </a:pPr>
            <a:r>
              <a:rPr lang="en-US" sz="1800" dirty="0"/>
              <a:t>Student well-being</a:t>
            </a:r>
          </a:p>
          <a:p>
            <a:pPr marL="342900" indent="-342900">
              <a:buFont typeface="+mj-lt"/>
              <a:buAutoNum type="arabicPeriod"/>
            </a:pPr>
            <a:r>
              <a:rPr lang="en-US" sz="1800" dirty="0"/>
              <a:t>Academics</a:t>
            </a:r>
          </a:p>
          <a:p>
            <a:pPr marL="342900" indent="-342900">
              <a:buFont typeface="+mj-lt"/>
              <a:buAutoNum type="arabicPeriod"/>
            </a:pPr>
            <a:r>
              <a:rPr lang="en-US" sz="1800" dirty="0"/>
              <a:t>Behavior/attendance</a:t>
            </a:r>
          </a:p>
          <a:p>
            <a:pPr marL="342900" indent="-342900">
              <a:buFont typeface="+mj-lt"/>
              <a:buAutoNum type="arabicPeriod"/>
            </a:pPr>
            <a:r>
              <a:rPr lang="en-US" sz="1800" dirty="0"/>
              <a:t>College/career readiness</a:t>
            </a:r>
          </a:p>
        </p:txBody>
      </p:sp>
    </p:spTree>
    <p:extLst>
      <p:ext uri="{BB962C8B-B14F-4D97-AF65-F5344CB8AC3E}">
        <p14:creationId xmlns:p14="http://schemas.microsoft.com/office/powerpoint/2010/main" val="3835742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6BC4D-B175-4B0F-95C4-3AF328B77692}"/>
            </a:ext>
          </a:extLst>
        </p:cNvPr>
        <p:cNvGrpSpPr/>
        <p:nvPr/>
      </p:nvGrpSpPr>
      <p:grpSpPr>
        <a:xfrm>
          <a:off x="0" y="0"/>
          <a:ext cx="0" cy="0"/>
          <a:chOff x="0" y="0"/>
          <a:chExt cx="0" cy="0"/>
        </a:xfrm>
      </p:grpSpPr>
      <p:sp>
        <p:nvSpPr>
          <p:cNvPr id="41985" name="Title 1">
            <a:extLst>
              <a:ext uri="{FF2B5EF4-FFF2-40B4-BE49-F238E27FC236}">
                <a16:creationId xmlns:a16="http://schemas.microsoft.com/office/drawing/2014/main" id="{ABA096D8-359D-A97A-DBCC-8D6E0145502C}"/>
              </a:ext>
            </a:extLst>
          </p:cNvPr>
          <p:cNvSpPr>
            <a:spLocks noGrp="1" noChangeArrowheads="1"/>
          </p:cNvSpPr>
          <p:nvPr>
            <p:ph type="title"/>
          </p:nvPr>
        </p:nvSpPr>
        <p:spPr/>
        <p:txBody>
          <a:bodyPr/>
          <a:lstStyle/>
          <a:p>
            <a:pPr eaLnBrk="1" hangingPunct="1"/>
            <a:r>
              <a:rPr lang="en-US" altLang="en-US" dirty="0"/>
              <a:t>Walking the P20W Continuum</a:t>
            </a:r>
          </a:p>
        </p:txBody>
      </p:sp>
    </p:spTree>
    <p:extLst>
      <p:ext uri="{BB962C8B-B14F-4D97-AF65-F5344CB8AC3E}">
        <p14:creationId xmlns:p14="http://schemas.microsoft.com/office/powerpoint/2010/main" val="1760728167"/>
      </p:ext>
    </p:extLst>
  </p:cSld>
  <p:clrMapOvr>
    <a:masterClrMapping/>
  </p:clrMapOvr>
</p:sld>
</file>

<file path=ppt/theme/theme1.xml><?xml version="1.0" encoding="utf-8"?>
<a:theme xmlns:a="http://schemas.openxmlformats.org/drawingml/2006/main" name="Office Theme">
  <a:themeElements>
    <a:clrScheme name="CEPR-Theme">
      <a:dk1>
        <a:srgbClr val="000000"/>
      </a:dk1>
      <a:lt1>
        <a:srgbClr val="FFFFFF"/>
      </a:lt1>
      <a:dk2>
        <a:srgbClr val="44546A"/>
      </a:dk2>
      <a:lt2>
        <a:srgbClr val="E7E6E6"/>
      </a:lt2>
      <a:accent1>
        <a:srgbClr val="C2B37D"/>
      </a:accent1>
      <a:accent2>
        <a:srgbClr val="477F80"/>
      </a:accent2>
      <a:accent3>
        <a:srgbClr val="A5A5A5"/>
      </a:accent3>
      <a:accent4>
        <a:srgbClr val="E87D1E"/>
      </a:accent4>
      <a:accent5>
        <a:srgbClr val="C3D7A3"/>
      </a:accent5>
      <a:accent6>
        <a:srgbClr val="274D4C"/>
      </a:accent6>
      <a:hlink>
        <a:srgbClr val="415968"/>
      </a:hlink>
      <a:folHlink>
        <a:srgbClr val="513A4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nvening2022_PPT_Template" id="{D8686858-B4A1-7341-B997-3A3EFB749B49}" vid="{478C02F8-5700-A740-B69D-C1D02629EF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7D6AA8F432264486CF696B3C62513D" ma:contentTypeVersion="19" ma:contentTypeDescription="Create a new document." ma:contentTypeScope="" ma:versionID="2758441c747808f183d62902f54abcaf">
  <xsd:schema xmlns:xsd="http://www.w3.org/2001/XMLSchema" xmlns:xs="http://www.w3.org/2001/XMLSchema" xmlns:p="http://schemas.microsoft.com/office/2006/metadata/properties" xmlns:ns2="83fe407f-d924-4772-823e-094d2d5bc2bc" xmlns:ns3="2934149c-24b2-4881-bc6d-5ac13c87c24c" targetNamespace="http://schemas.microsoft.com/office/2006/metadata/properties" ma:root="true" ma:fieldsID="62a340a7e5b2c140fb946115cc20cdba" ns2:_="" ns3:_="">
    <xsd:import namespace="83fe407f-d924-4772-823e-094d2d5bc2bc"/>
    <xsd:import namespace="2934149c-24b2-4881-bc6d-5ac13c87c24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element ref="ns3:Number"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fe407f-d924-4772-823e-094d2d5bc2b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dd2006a-9da5-49b0-9664-1518e0d8a500}" ma:internalName="TaxCatchAll" ma:showField="CatchAllData" ma:web="83fe407f-d924-4772-823e-094d2d5bc2b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934149c-24b2-4881-bc6d-5ac13c87c24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8107521-1385-498b-8889-bf2cd8dee380" ma:termSetId="09814cd3-568e-fe90-9814-8d621ff8fb84" ma:anchorId="fba54fb3-c3e1-fe81-a776-ca4b69148c4d" ma:open="true" ma:isKeyword="false">
      <xsd:complexType>
        <xsd:sequence>
          <xsd:element ref="pc:Terms" minOccurs="0" maxOccurs="1"/>
        </xsd:sequence>
      </xsd:complexType>
    </xsd:element>
    <xsd:element name="Number" ma:index="24" nillable="true" ma:displayName="Number" ma:format="Dropdown" ma:internalName="Number" ma:percentage="FALSE">
      <xsd:simpleType>
        <xsd:restriction base="dms:Number"/>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83fe407f-d924-4772-823e-094d2d5bc2bc">
      <UserInfo>
        <DisplayName/>
        <AccountId xsi:nil="true"/>
        <AccountType/>
      </UserInfo>
    </SharedWithUsers>
    <TaxCatchAll xmlns="83fe407f-d924-4772-823e-094d2d5bc2bc" xsi:nil="true"/>
    <lcf76f155ced4ddcb4097134ff3c332f xmlns="2934149c-24b2-4881-bc6d-5ac13c87c24c">
      <Terms xmlns="http://schemas.microsoft.com/office/infopath/2007/PartnerControls"/>
    </lcf76f155ced4ddcb4097134ff3c332f>
    <Number xmlns="2934149c-24b2-4881-bc6d-5ac13c87c24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5431B1-E75D-47E5-9B3F-0DC7986A79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fe407f-d924-4772-823e-094d2d5bc2bc"/>
    <ds:schemaRef ds:uri="2934149c-24b2-4881-bc6d-5ac13c87c2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95485C-6808-45FF-A717-6DFFB51F1692}">
  <ds:schemaRefs>
    <ds:schemaRef ds:uri="http://www.w3.org/XML/1998/namespace"/>
    <ds:schemaRef ds:uri="http://schemas.microsoft.com/office/2006/metadata/properties"/>
    <ds:schemaRef ds:uri="http://schemas.microsoft.com/office/2006/documentManagement/types"/>
    <ds:schemaRef ds:uri="2934149c-24b2-4881-bc6d-5ac13c87c24c"/>
    <ds:schemaRef ds:uri="http://purl.org/dc/terms/"/>
    <ds:schemaRef ds:uri="http://schemas.openxmlformats.org/package/2006/metadata/core-properties"/>
    <ds:schemaRef ds:uri="http://schemas.microsoft.com/office/infopath/2007/PartnerControls"/>
    <ds:schemaRef ds:uri="83fe407f-d924-4772-823e-094d2d5bc2bc"/>
    <ds:schemaRef ds:uri="http://purl.org/dc/dcmitype/"/>
    <ds:schemaRef ds:uri="http://purl.org/dc/elements/1.1/"/>
  </ds:schemaRefs>
</ds:datastoreItem>
</file>

<file path=customXml/itemProps3.xml><?xml version="1.0" encoding="utf-8"?>
<ds:datastoreItem xmlns:ds="http://schemas.openxmlformats.org/officeDocument/2006/customXml" ds:itemID="{5C30C264-9E58-4F20-B4B1-E5F483E8D6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48265</TotalTime>
  <Words>2789</Words>
  <Application>Microsoft Office PowerPoint</Application>
  <PresentationFormat>Widescreen</PresentationFormat>
  <Paragraphs>266</Paragraphs>
  <Slides>23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Anthropic Sans</vt:lpstr>
      <vt:lpstr>Arial</vt:lpstr>
      <vt:lpstr>Calibri</vt:lpstr>
      <vt:lpstr>Calibri Light</vt:lpstr>
      <vt:lpstr>Georgia</vt:lpstr>
      <vt:lpstr>Google Sans</vt:lpstr>
      <vt:lpstr>Office Theme</vt:lpstr>
      <vt:lpstr>Closing the Confidence Gap: Aligning Behavioral Health Metrics with P20W Milestones</vt:lpstr>
      <vt:lpstr>Key Objectives</vt:lpstr>
      <vt:lpstr>Improving outcomes requires system-level alignment</vt:lpstr>
      <vt:lpstr>The ‘Confidence Gap’</vt:lpstr>
      <vt:lpstr>Discussion</vt:lpstr>
      <vt:lpstr>Barriers to Learning</vt:lpstr>
      <vt:lpstr>Bridges to the Workforce </vt:lpstr>
      <vt:lpstr>Providing a holistic perspective</vt:lpstr>
      <vt:lpstr>Walking the P20W Continuum</vt:lpstr>
      <vt:lpstr>LEAs/SEAs have been adopting common ‘cradle-to-career’ milestones to create a Portrait of a Graduate as a student transitions</vt:lpstr>
      <vt:lpstr>Discussion </vt:lpstr>
      <vt:lpstr>Student Well-Being</vt:lpstr>
      <vt:lpstr>Behavior &amp; Attendance </vt:lpstr>
      <vt:lpstr>Academic</vt:lpstr>
      <vt:lpstr>College &amp; Career</vt:lpstr>
      <vt:lpstr>Participant Mapping </vt:lpstr>
      <vt:lpstr>Mapping Tool </vt:lpstr>
      <vt:lpstr>Three Tiers of Support</vt:lpstr>
      <vt:lpstr>Four Domains of Student Success</vt:lpstr>
      <vt:lpstr>Equity is the lens for every analysis </vt:lpstr>
      <vt:lpstr>Key Reflection Questions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dc:title>
  <dc:creator>Microsoft Office User</dc:creator>
  <cp:lastModifiedBy>Merlau, Curt</cp:lastModifiedBy>
  <cp:revision>11</cp:revision>
  <dcterms:created xsi:type="dcterms:W3CDTF">2022-02-11T17:23:12Z</dcterms:created>
  <dcterms:modified xsi:type="dcterms:W3CDTF">2026-05-12T02:42:27Z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0x010100087D6AA8F432264486CF696B3C62513D</vt:lpwstr>
  </property>
  <property fmtid="{D5CDD505-2E9C-101B-9397-08002B2CF9AE}" pid="3" name="Order">
    <vt:r8>1269200</vt:r8>
  </property>
  <property fmtid="{D5CDD505-2E9C-101B-9397-08002B2CF9AE}" pid="4" name="_dlc_DocIdItemGuid">
    <vt:lpwstr>14a031fe-187e-50ed-b150-a23dbff70886</vt:lpwstr>
  </property>
  <property fmtid="{D5CDD505-2E9C-101B-9397-08002B2CF9AE}" pid="5" name="xd_Signature">
    <vt:bool>false</vt:bool>
  </property>
  <property fmtid="{D5CDD505-2E9C-101B-9397-08002B2CF9AE}" pid="6" name="xd_ProgID">
    <vt:lpwstr/>
  </property>
  <property fmtid="{D5CDD505-2E9C-101B-9397-08002B2CF9AE}" pid="7" name="TemplateUrl">
    <vt:lpwstr/>
  </property>
  <property fmtid="{D5CDD505-2E9C-101B-9397-08002B2CF9AE}" pid="8" name="ComplianceAssetId">
    <vt:lpwstr/>
  </property>
  <property fmtid="{D5CDD505-2E9C-101B-9397-08002B2CF9AE}" pid="9" name="MediaServiceImageTags">
    <vt:lpwstr/>
  </property>
</Properties>
</file>