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5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y="6858000" cx="12192000"/>
  <p:notesSz cx="6858000" cy="9144000"/>
  <p:embeddedFontLst>
    <p:embeddedFont>
      <p:font typeface="Play"/>
      <p:regular r:id="rId49"/>
      <p:bold r:id="rId50"/>
    </p:embeddedFont>
    <p:embeddedFont>
      <p:font typeface="Montserrat"/>
      <p:regular r:id="rId51"/>
      <p:bold r:id="rId52"/>
      <p:italic r:id="rId53"/>
      <p:boldItalic r:id="rId54"/>
    </p:embeddedFont>
    <p:embeddedFont>
      <p:font typeface="Open Sans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9" roundtripDataSignature="AMtx7mi2wSaTo75yYwwogrM14/4zIkiV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21DF037-4400-4EDD-A8A7-83A977645DE3}">
  <a:tblStyle styleId="{F21DF037-4400-4EDD-A8A7-83A977645DE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font" Target="fonts/Play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-regular.fntdata"/><Relationship Id="rId50" Type="http://schemas.openxmlformats.org/officeDocument/2006/relationships/font" Target="fonts/Play-bold.fntdata"/><Relationship Id="rId53" Type="http://schemas.openxmlformats.org/officeDocument/2006/relationships/font" Target="fonts/Montserrat-italic.fntdata"/><Relationship Id="rId52" Type="http://schemas.openxmlformats.org/officeDocument/2006/relationships/font" Target="fonts/Montserrat-bold.fntdata"/><Relationship Id="rId11" Type="http://schemas.openxmlformats.org/officeDocument/2006/relationships/slide" Target="slides/slide5.xml"/><Relationship Id="rId55" Type="http://schemas.openxmlformats.org/officeDocument/2006/relationships/font" Target="fonts/OpenSans-regular.fntdata"/><Relationship Id="rId10" Type="http://schemas.openxmlformats.org/officeDocument/2006/relationships/slide" Target="slides/slide4.xml"/><Relationship Id="rId54" Type="http://schemas.openxmlformats.org/officeDocument/2006/relationships/font" Target="fonts/Montserrat-boldItalic.fntdata"/><Relationship Id="rId13" Type="http://schemas.openxmlformats.org/officeDocument/2006/relationships/slide" Target="slides/slide7.xml"/><Relationship Id="rId57" Type="http://schemas.openxmlformats.org/officeDocument/2006/relationships/font" Target="fonts/OpenSans-italic.fntdata"/><Relationship Id="rId12" Type="http://schemas.openxmlformats.org/officeDocument/2006/relationships/slide" Target="slides/slide6.xml"/><Relationship Id="rId56" Type="http://schemas.openxmlformats.org/officeDocument/2006/relationships/font" Target="fonts/OpenSans-bold.fntdata"/><Relationship Id="rId15" Type="http://schemas.openxmlformats.org/officeDocument/2006/relationships/slide" Target="slides/slide9.xml"/><Relationship Id="rId59" Type="http://customschemas.google.com/relationships/presentationmetadata" Target="metadata"/><Relationship Id="rId14" Type="http://schemas.openxmlformats.org/officeDocument/2006/relationships/slide" Target="slides/slide8.xml"/><Relationship Id="rId58" Type="http://schemas.openxmlformats.org/officeDocument/2006/relationships/font" Target="fonts/OpenSans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dc4e994031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dc4e994031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3dc4e994031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9aaf9f0868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39aaf9f0868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daee744c77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g3daee744c77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db7b14b24c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g3db7b14b24c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3daee744c77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3daee744c77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df266778c6_0_15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3" name="Google Shape;483;g3df266778c6_0_15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3df266778c6_0_15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df266778c6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3df266778c6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df266778c6_0_3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df266778c6_0_3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3df266778c6_0_3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df266778c6_0_3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3df266778c6_0_3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3df266778c6_0_3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3df266778c6_0_3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3df266778c6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df266778c6_0_3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df266778c6_0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df266778c6_0_3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3df266778c6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df266778c6_0_4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3df266778c6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df266778c6_0_3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3df266778c6_0_3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g3df266778c6_0_3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df266778c6_0_4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df266778c6_0_4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g3df266778c6_0_4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df266778c6_0_4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df266778c6_0_4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g3df266778c6_0_4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df266778c6_0_4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df266778c6_0_4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g3df266778c6_0_4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daee744c77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g3daee744c77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3dc02177aa7_0_2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3dc02177aa7_0_2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g3dc02177aa7_0_2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df94837f0c_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df94837f0c_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3df94837f0c_5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dc02177aa7_0_3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dc02177aa7_0_3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g3dc02177aa7_0_3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dc02177aa7_1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g3dc02177aa7_1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dc02177aa7_0_3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dc02177aa7_0_3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g3dc02177aa7_0_3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df266778c6_0_14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df266778c6_0_14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g3df266778c6_0_14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df266778c6_0_15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df266778c6_0_15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g3df266778c6_0_15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3daee744c77_0_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g3daee744c77_0_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3daee744c77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g3daee744c77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daee744c77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daee744c77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g3daee744c77_0_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3daee744c77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g3daee744c77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df266778c6_0_15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06" name="Google Shape;706;g3df266778c6_0_15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g3df266778c6_0_15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e13d8fed4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e13d8fed4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3e13d8fed4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daee744c77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g3daee744c77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daee744c77_0_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g3daee744c77_0_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9ab51306d3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9ab51306d3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39ab51306d3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daee744c77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3daee744c77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9ab51306d3_0_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9ab51306d3_0_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39ab51306d3_0_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dd7469075a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3dd7469075a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dfc31e500a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dfc31e500a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3dfc31e500a_0_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0392" y="164592"/>
            <a:ext cx="2698750" cy="3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3"/>
          <p:cNvSpPr txBox="1"/>
          <p:nvPr>
            <p:ph type="ctrTitle"/>
          </p:nvPr>
        </p:nvSpPr>
        <p:spPr>
          <a:xfrm>
            <a:off x="1688892" y="3536820"/>
            <a:ext cx="9144000" cy="9545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5400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3"/>
          <p:cNvSpPr txBox="1"/>
          <p:nvPr>
            <p:ph idx="1" type="subTitle"/>
          </p:nvPr>
        </p:nvSpPr>
        <p:spPr>
          <a:xfrm>
            <a:off x="1688892" y="4793757"/>
            <a:ext cx="9144000" cy="820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13"/>
          <p:cNvSpPr/>
          <p:nvPr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3"/>
          <p:cNvSpPr txBox="1"/>
          <p:nvPr/>
        </p:nvSpPr>
        <p:spPr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sp>
        <p:nvSpPr>
          <p:cNvPr id="21" name="Google Shape;21;p13"/>
          <p:cNvSpPr/>
          <p:nvPr/>
        </p:nvSpPr>
        <p:spPr>
          <a:xfrm>
            <a:off x="1" y="842643"/>
            <a:ext cx="12191999" cy="2138627"/>
          </a:xfrm>
          <a:prstGeom prst="rect">
            <a:avLst/>
          </a:prstGeom>
          <a:solidFill>
            <a:srgbClr val="A51C30"/>
          </a:solidFill>
          <a:ln cap="flat" cmpd="sng" w="12700">
            <a:solidFill>
              <a:srgbClr val="514B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574" y="1350846"/>
            <a:ext cx="2519180" cy="11681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3;p13"/>
          <p:cNvCxnSpPr/>
          <p:nvPr/>
        </p:nvCxnSpPr>
        <p:spPr>
          <a:xfrm>
            <a:off x="3937302" y="1087145"/>
            <a:ext cx="0" cy="1649622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" name="Google Shape;2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8150" y="592956"/>
            <a:ext cx="5960805" cy="257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6" cy="50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6668" y="6225311"/>
            <a:ext cx="1535978" cy="6637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13"/>
          <p:cNvCxnSpPr/>
          <p:nvPr/>
        </p:nvCxnSpPr>
        <p:spPr>
          <a:xfrm>
            <a:off x="1671420" y="6303846"/>
            <a:ext cx="0" cy="50167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22"/>
          <p:cNvSpPr/>
          <p:nvPr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2"/>
          <p:cNvSpPr txBox="1"/>
          <p:nvPr/>
        </p:nvSpPr>
        <p:spPr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101" name="Google Shape;101;p22"/>
          <p:cNvCxnSpPr/>
          <p:nvPr/>
        </p:nvCxnSpPr>
        <p:spPr>
          <a:xfrm>
            <a:off x="1671420" y="6303846"/>
            <a:ext cx="0" cy="50167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8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6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ird - 2 columns left">
  <p:cSld name="TITLE_AND_TWO_COLUMNS_2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dc02177aa7_0_248"/>
          <p:cNvSpPr/>
          <p:nvPr/>
        </p:nvSpPr>
        <p:spPr>
          <a:xfrm flipH="1">
            <a:off x="8133133" y="0"/>
            <a:ext cx="4058700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g3dc02177aa7_0_248"/>
          <p:cNvSpPr/>
          <p:nvPr/>
        </p:nvSpPr>
        <p:spPr>
          <a:xfrm flipH="1">
            <a:off x="-100" y="0"/>
            <a:ext cx="81333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3dc02177aa7_0_248"/>
          <p:cNvSpPr/>
          <p:nvPr/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3dc02177aa7_0_248"/>
          <p:cNvSpPr txBox="1"/>
          <p:nvPr>
            <p:ph type="title"/>
          </p:nvPr>
        </p:nvSpPr>
        <p:spPr>
          <a:xfrm>
            <a:off x="579608" y="1061833"/>
            <a:ext cx="6958500" cy="89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700"/>
              <a:buFont typeface="Avenir"/>
              <a:buNone/>
              <a:defRPr sz="27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g3dc02177aa7_0_248"/>
          <p:cNvSpPr txBox="1"/>
          <p:nvPr>
            <p:ph idx="1" type="body"/>
          </p:nvPr>
        </p:nvSpPr>
        <p:spPr>
          <a:xfrm>
            <a:off x="579107" y="2153167"/>
            <a:ext cx="3377100" cy="42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>
              <a:spcBef>
                <a:spcPts val="10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61950" lvl="1" marL="914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61950" lvl="2" marL="1371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61950" lvl="3" marL="1828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61950" lvl="4" marL="22860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61950" lvl="5" marL="27432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61950" lvl="6" marL="3200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61950" lvl="7" marL="3657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61950" lvl="8" marL="4114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10" name="Google Shape;110;g3dc02177aa7_0_248"/>
          <p:cNvSpPr txBox="1"/>
          <p:nvPr>
            <p:ph idx="2" type="body"/>
          </p:nvPr>
        </p:nvSpPr>
        <p:spPr>
          <a:xfrm>
            <a:off x="4160112" y="2153167"/>
            <a:ext cx="3377100" cy="42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>
              <a:spcBef>
                <a:spcPts val="10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9250" lvl="1" marL="914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9250" lvl="2" marL="1371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9250" lvl="3" marL="1828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9250" lvl="4" marL="22860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9250" lvl="5" marL="27432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9250" lvl="6" marL="3200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9250" lvl="7" marL="3657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9250" lvl="8" marL="4114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11" name="Google Shape;111;g3dc02177aa7_0_248"/>
          <p:cNvSpPr txBox="1"/>
          <p:nvPr>
            <p:ph idx="12" type="sldNum"/>
          </p:nvPr>
        </p:nvSpPr>
        <p:spPr>
          <a:xfrm>
            <a:off x="-8000" y="0"/>
            <a:ext cx="731700" cy="715500"/>
          </a:xfrm>
          <a:prstGeom prst="rect">
            <a:avLst/>
          </a:prstGeom>
          <a:solidFill>
            <a:srgbClr val="FF6600"/>
          </a:solidFill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" name="Google Shape;112;g3dc02177aa7_0_248"/>
          <p:cNvSpPr txBox="1"/>
          <p:nvPr>
            <p:ph idx="3" type="title"/>
          </p:nvPr>
        </p:nvSpPr>
        <p:spPr>
          <a:xfrm>
            <a:off x="849533" y="97033"/>
            <a:ext cx="6958500" cy="6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1600"/>
              <a:buFont typeface="Avenir"/>
              <a:buNone/>
              <a:defRPr sz="16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- Text left">
  <p:cSld name="TITLE_AND_BODY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dc02177aa7_0_257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3dc02177aa7_0_25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3dc02177aa7_0_257"/>
          <p:cNvSpPr txBox="1"/>
          <p:nvPr>
            <p:ph type="title"/>
          </p:nvPr>
        </p:nvSpPr>
        <p:spPr>
          <a:xfrm>
            <a:off x="578358" y="924866"/>
            <a:ext cx="4923300" cy="1025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700"/>
              <a:buFont typeface="Avenir"/>
              <a:buNone/>
              <a:defRPr sz="27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3dc02177aa7_0_257"/>
          <p:cNvSpPr txBox="1"/>
          <p:nvPr>
            <p:ph idx="1" type="body"/>
          </p:nvPr>
        </p:nvSpPr>
        <p:spPr>
          <a:xfrm>
            <a:off x="578358" y="2113469"/>
            <a:ext cx="4923300" cy="445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Clr>
                <a:srgbClr val="021028"/>
              </a:buClr>
              <a:buSzPts val="2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2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20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18" name="Google Shape;118;g3dc02177aa7_0_257"/>
          <p:cNvSpPr/>
          <p:nvPr/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3dc02177aa7_0_257"/>
          <p:cNvSpPr txBox="1"/>
          <p:nvPr>
            <p:ph idx="12" type="sldNum"/>
          </p:nvPr>
        </p:nvSpPr>
        <p:spPr>
          <a:xfrm>
            <a:off x="-8000" y="0"/>
            <a:ext cx="731700" cy="7155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" name="Google Shape;120;g3dc02177aa7_0_257"/>
          <p:cNvSpPr txBox="1"/>
          <p:nvPr>
            <p:ph idx="2" type="title"/>
          </p:nvPr>
        </p:nvSpPr>
        <p:spPr>
          <a:xfrm>
            <a:off x="849533" y="97033"/>
            <a:ext cx="6958500" cy="6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1600"/>
              <a:buFont typeface="Avenir"/>
              <a:buNone/>
              <a:defRPr sz="16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ird - 2 columns right 1">
  <p:cSld name="TITLE_AND_TWO_COLUMNS_3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c02177aa7_0_265"/>
          <p:cNvSpPr/>
          <p:nvPr/>
        </p:nvSpPr>
        <p:spPr>
          <a:xfrm>
            <a:off x="0" y="0"/>
            <a:ext cx="4058700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3dc02177aa7_0_265"/>
          <p:cNvSpPr/>
          <p:nvPr/>
        </p:nvSpPr>
        <p:spPr>
          <a:xfrm>
            <a:off x="4058633" y="0"/>
            <a:ext cx="8133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3dc02177aa7_0_265"/>
          <p:cNvSpPr/>
          <p:nvPr/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3dc02177aa7_0_265"/>
          <p:cNvSpPr txBox="1"/>
          <p:nvPr>
            <p:ph type="title"/>
          </p:nvPr>
        </p:nvSpPr>
        <p:spPr>
          <a:xfrm>
            <a:off x="4624267" y="1352500"/>
            <a:ext cx="6958500" cy="54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700"/>
              <a:buFont typeface="Avenir"/>
              <a:buNone/>
              <a:defRPr sz="27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3dc02177aa7_0_265"/>
          <p:cNvSpPr txBox="1"/>
          <p:nvPr>
            <p:ph idx="1" type="body"/>
          </p:nvPr>
        </p:nvSpPr>
        <p:spPr>
          <a:xfrm>
            <a:off x="4623766" y="2153167"/>
            <a:ext cx="3377100" cy="42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4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0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27" name="Google Shape;127;g3dc02177aa7_0_265"/>
          <p:cNvSpPr txBox="1"/>
          <p:nvPr>
            <p:ph idx="2" type="body"/>
          </p:nvPr>
        </p:nvSpPr>
        <p:spPr>
          <a:xfrm>
            <a:off x="8204771" y="2153167"/>
            <a:ext cx="3377100" cy="42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4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0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128" name="Google Shape;128;g3dc02177aa7_0_265"/>
          <p:cNvSpPr txBox="1"/>
          <p:nvPr>
            <p:ph idx="12" type="sldNum"/>
          </p:nvPr>
        </p:nvSpPr>
        <p:spPr>
          <a:xfrm>
            <a:off x="-8000" y="0"/>
            <a:ext cx="731700" cy="715500"/>
          </a:xfrm>
          <a:prstGeom prst="rect">
            <a:avLst/>
          </a:prstGeom>
          <a:solidFill>
            <a:srgbClr val="FF6600"/>
          </a:solidFill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9" name="Google Shape;129;g3dc02177aa7_0_265"/>
          <p:cNvSpPr txBox="1"/>
          <p:nvPr>
            <p:ph idx="3" type="title"/>
          </p:nvPr>
        </p:nvSpPr>
        <p:spPr>
          <a:xfrm>
            <a:off x="849533" y="97033"/>
            <a:ext cx="6958500" cy="6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None/>
              <a:defRPr sz="1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1">
  <p:cSld name="TITLE_1_2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dc02177aa7_0_27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dc02177aa7_0_27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dc02177aa7_0_274"/>
          <p:cNvSpPr/>
          <p:nvPr/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3dc02177aa7_0_274"/>
          <p:cNvSpPr txBox="1"/>
          <p:nvPr>
            <p:ph type="ctrTitle"/>
          </p:nvPr>
        </p:nvSpPr>
        <p:spPr>
          <a:xfrm>
            <a:off x="6694000" y="3001433"/>
            <a:ext cx="4899900" cy="154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Font typeface="Avenir"/>
              <a:buNone/>
              <a:defRPr sz="4000">
                <a:solidFill>
                  <a:srgbClr val="0066C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9pPr>
          </a:lstStyle>
          <a:p/>
        </p:txBody>
      </p:sp>
      <p:sp>
        <p:nvSpPr>
          <p:cNvPr id="135" name="Google Shape;135;g3dc02177aa7_0_274"/>
          <p:cNvSpPr txBox="1"/>
          <p:nvPr>
            <p:ph idx="1" type="subTitle"/>
          </p:nvPr>
        </p:nvSpPr>
        <p:spPr>
          <a:xfrm>
            <a:off x="6694000" y="4802733"/>
            <a:ext cx="4899900" cy="76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Font typeface="Avenir"/>
              <a:buNone/>
              <a:defRPr sz="1900">
                <a:solidFill>
                  <a:srgbClr val="0066C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9pPr>
          </a:lstStyle>
          <a:p/>
        </p:txBody>
      </p:sp>
      <p:sp>
        <p:nvSpPr>
          <p:cNvPr id="136" name="Google Shape;136;g3dc02177aa7_0_274"/>
          <p:cNvSpPr txBox="1"/>
          <p:nvPr>
            <p:ph idx="12" type="sldNum"/>
          </p:nvPr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FF6600"/>
          </a:solidFill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7" name="Google Shape;137;g3dc02177aa7_0_274"/>
          <p:cNvCxnSpPr/>
          <p:nvPr/>
        </p:nvCxnSpPr>
        <p:spPr>
          <a:xfrm>
            <a:off x="6849020" y="4648200"/>
            <a:ext cx="603300" cy="0"/>
          </a:xfrm>
          <a:prstGeom prst="straightConnector1">
            <a:avLst/>
          </a:prstGeom>
          <a:noFill/>
          <a:ln cap="flat" cmpd="sng" w="38100">
            <a:solidFill>
              <a:srgbClr val="02102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8" name="Google Shape;138;g3dc02177aa7_0_274"/>
          <p:cNvSpPr txBox="1"/>
          <p:nvPr>
            <p:ph idx="2" type="title"/>
          </p:nvPr>
        </p:nvSpPr>
        <p:spPr>
          <a:xfrm>
            <a:off x="849533" y="97033"/>
            <a:ext cx="6958500" cy="6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None/>
              <a:defRPr sz="1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dc02177aa7_0_283"/>
          <p:cNvSpPr/>
          <p:nvPr/>
        </p:nvSpPr>
        <p:spPr>
          <a:xfrm>
            <a:off x="0" y="0"/>
            <a:ext cx="40587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3dc02177aa7_0_283"/>
          <p:cNvSpPr/>
          <p:nvPr/>
        </p:nvSpPr>
        <p:spPr>
          <a:xfrm>
            <a:off x="4058633" y="0"/>
            <a:ext cx="8133300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3dc02177aa7_0_283"/>
          <p:cNvSpPr/>
          <p:nvPr/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FFA8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dc02177aa7_0_283"/>
          <p:cNvSpPr txBox="1"/>
          <p:nvPr>
            <p:ph type="title"/>
          </p:nvPr>
        </p:nvSpPr>
        <p:spPr>
          <a:xfrm>
            <a:off x="589873" y="1393533"/>
            <a:ext cx="2863200" cy="899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None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g3dc02177aa7_0_283"/>
          <p:cNvSpPr txBox="1"/>
          <p:nvPr>
            <p:ph idx="12" type="sldNum"/>
          </p:nvPr>
        </p:nvSpPr>
        <p:spPr>
          <a:xfrm>
            <a:off x="-8000" y="0"/>
            <a:ext cx="731700" cy="715500"/>
          </a:xfrm>
          <a:prstGeom prst="rect">
            <a:avLst/>
          </a:prstGeom>
          <a:solidFill>
            <a:srgbClr val="FF6600"/>
          </a:solidFill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g3dc02177aa7_0_283"/>
          <p:cNvSpPr txBox="1"/>
          <p:nvPr>
            <p:ph idx="2" type="title"/>
          </p:nvPr>
        </p:nvSpPr>
        <p:spPr>
          <a:xfrm>
            <a:off x="849533" y="97033"/>
            <a:ext cx="6958500" cy="6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1600"/>
              <a:buFont typeface="Avenir"/>
              <a:buNone/>
              <a:defRPr sz="16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type="title">
  <p:cSld name="TITL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e183d3b502_0_1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0392" y="164592"/>
            <a:ext cx="2698752" cy="3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e183d3b502_0_160"/>
          <p:cNvSpPr txBox="1"/>
          <p:nvPr>
            <p:ph type="ctrTitle"/>
          </p:nvPr>
        </p:nvSpPr>
        <p:spPr>
          <a:xfrm>
            <a:off x="1688892" y="3536820"/>
            <a:ext cx="91440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5400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g3e183d3b502_0_160"/>
          <p:cNvSpPr txBox="1"/>
          <p:nvPr>
            <p:ph idx="1" type="subTitle"/>
          </p:nvPr>
        </p:nvSpPr>
        <p:spPr>
          <a:xfrm>
            <a:off x="1688892" y="4793757"/>
            <a:ext cx="91440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g3e183d3b502_0_160"/>
          <p:cNvSpPr/>
          <p:nvPr/>
        </p:nvSpPr>
        <p:spPr>
          <a:xfrm>
            <a:off x="0" y="6215063"/>
            <a:ext cx="12192000" cy="6843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g3e183d3b502_0_160"/>
          <p:cNvSpPr txBox="1"/>
          <p:nvPr/>
        </p:nvSpPr>
        <p:spPr>
          <a:xfrm>
            <a:off x="7667625" y="6356350"/>
            <a:ext cx="36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sp>
        <p:nvSpPr>
          <p:cNvPr id="159" name="Google Shape;159;g3e183d3b502_0_160"/>
          <p:cNvSpPr/>
          <p:nvPr/>
        </p:nvSpPr>
        <p:spPr>
          <a:xfrm>
            <a:off x="1" y="842643"/>
            <a:ext cx="12192000" cy="2138700"/>
          </a:xfrm>
          <a:prstGeom prst="rect">
            <a:avLst/>
          </a:prstGeom>
          <a:solidFill>
            <a:srgbClr val="A51C30"/>
          </a:solidFill>
          <a:ln cap="flat" cmpd="sng" w="12700">
            <a:solidFill>
              <a:srgbClr val="514B3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g3e183d3b502_0_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3574" y="1350846"/>
            <a:ext cx="2519180" cy="11681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g3e183d3b502_0_160"/>
          <p:cNvCxnSpPr/>
          <p:nvPr/>
        </p:nvCxnSpPr>
        <p:spPr>
          <a:xfrm>
            <a:off x="3937302" y="1087145"/>
            <a:ext cx="0" cy="1649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2" name="Google Shape;162;g3e183d3b502_0_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68150" y="592956"/>
            <a:ext cx="5960805" cy="257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e183d3b502_0_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7" cy="50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e183d3b502_0_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6668" y="6225311"/>
            <a:ext cx="1535977" cy="6637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Google Shape;165;g3e183d3b502_0_160"/>
          <p:cNvCxnSpPr/>
          <p:nvPr/>
        </p:nvCxnSpPr>
        <p:spPr>
          <a:xfrm>
            <a:off x="1671420" y="6303846"/>
            <a:ext cx="0" cy="50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183d3b502_0_173"/>
          <p:cNvSpPr/>
          <p:nvPr/>
        </p:nvSpPr>
        <p:spPr>
          <a:xfrm>
            <a:off x="0" y="6215063"/>
            <a:ext cx="12192000" cy="6843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3e183d3b502_0_173"/>
          <p:cNvSpPr txBox="1"/>
          <p:nvPr/>
        </p:nvSpPr>
        <p:spPr>
          <a:xfrm>
            <a:off x="7667625" y="6356350"/>
            <a:ext cx="36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sp>
        <p:nvSpPr>
          <p:cNvPr id="169" name="Google Shape;169;g3e183d3b502_0_17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g3e183d3b502_0_17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171" name="Google Shape;171;g3e183d3b502_0_173"/>
          <p:cNvCxnSpPr/>
          <p:nvPr/>
        </p:nvCxnSpPr>
        <p:spPr>
          <a:xfrm>
            <a:off x="1671420" y="6303846"/>
            <a:ext cx="0" cy="50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2" name="Google Shape;172;g3e183d3b502_0_1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7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3e183d3b502_0_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7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e183d3b502_0_181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6000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g3e183d3b502_0_181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77" name="Google Shape;177;g3e183d3b502_0_18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8" name="Google Shape;178;g3e183d3b502_0_181"/>
          <p:cNvSpPr/>
          <p:nvPr/>
        </p:nvSpPr>
        <p:spPr>
          <a:xfrm>
            <a:off x="0" y="6215063"/>
            <a:ext cx="12192000" cy="6843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g3e183d3b502_0_181"/>
          <p:cNvSpPr txBox="1"/>
          <p:nvPr/>
        </p:nvSpPr>
        <p:spPr>
          <a:xfrm>
            <a:off x="7667625" y="6356350"/>
            <a:ext cx="36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180" name="Google Shape;180;g3e183d3b502_0_181"/>
          <p:cNvCxnSpPr/>
          <p:nvPr/>
        </p:nvCxnSpPr>
        <p:spPr>
          <a:xfrm>
            <a:off x="1671420" y="6303846"/>
            <a:ext cx="0" cy="50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g3e183d3b502_0_1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7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e183d3b502_0_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7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/>
          <p:nvPr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4"/>
          <p:cNvSpPr txBox="1"/>
          <p:nvPr/>
        </p:nvSpPr>
        <p:spPr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sp>
        <p:nvSpPr>
          <p:cNvPr id="31" name="Google Shape;31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cxnSp>
        <p:nvCxnSpPr>
          <p:cNvPr id="33" name="Google Shape;33;p14"/>
          <p:cNvCxnSpPr/>
          <p:nvPr/>
        </p:nvCxnSpPr>
        <p:spPr>
          <a:xfrm>
            <a:off x="1671420" y="6303846"/>
            <a:ext cx="0" cy="50167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" name="Google Shape;3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8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6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e183d3b502_0_19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g3e183d3b502_0_190"/>
          <p:cNvSpPr/>
          <p:nvPr/>
        </p:nvSpPr>
        <p:spPr>
          <a:xfrm>
            <a:off x="0" y="6215063"/>
            <a:ext cx="12192000" cy="6843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3e183d3b502_0_190"/>
          <p:cNvSpPr txBox="1"/>
          <p:nvPr/>
        </p:nvSpPr>
        <p:spPr>
          <a:xfrm>
            <a:off x="7667625" y="6356350"/>
            <a:ext cx="36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187" name="Google Shape;187;g3e183d3b502_0_190"/>
          <p:cNvCxnSpPr/>
          <p:nvPr/>
        </p:nvCxnSpPr>
        <p:spPr>
          <a:xfrm>
            <a:off x="1671420" y="6303846"/>
            <a:ext cx="0" cy="50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8" name="Google Shape;188;g3e183d3b502_0_1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7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e183d3b502_0_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7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183d3b502_0_19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g3e183d3b502_0_197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g3e183d3b502_0_197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g3e183d3b502_0_197"/>
          <p:cNvSpPr/>
          <p:nvPr/>
        </p:nvSpPr>
        <p:spPr>
          <a:xfrm>
            <a:off x="0" y="6215063"/>
            <a:ext cx="12192000" cy="6843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3e183d3b502_0_197"/>
          <p:cNvSpPr txBox="1"/>
          <p:nvPr/>
        </p:nvSpPr>
        <p:spPr>
          <a:xfrm>
            <a:off x="7667625" y="6356350"/>
            <a:ext cx="36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196" name="Google Shape;196;g3e183d3b502_0_197"/>
          <p:cNvCxnSpPr/>
          <p:nvPr/>
        </p:nvCxnSpPr>
        <p:spPr>
          <a:xfrm>
            <a:off x="1671420" y="6303846"/>
            <a:ext cx="0" cy="50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7" name="Google Shape;197;g3e183d3b502_0_1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7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3e183d3b502_0_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7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e183d3b502_0_206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g3e183d3b502_0_206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2" name="Google Shape;202;g3e183d3b502_0_206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3" name="Google Shape;203;g3e183d3b502_0_206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4" name="Google Shape;204;g3e183d3b502_0_206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5" name="Google Shape;205;g3e183d3b502_0_206"/>
          <p:cNvSpPr/>
          <p:nvPr/>
        </p:nvSpPr>
        <p:spPr>
          <a:xfrm>
            <a:off x="0" y="6215063"/>
            <a:ext cx="12192000" cy="6843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3e183d3b502_0_206"/>
          <p:cNvSpPr txBox="1"/>
          <p:nvPr/>
        </p:nvSpPr>
        <p:spPr>
          <a:xfrm>
            <a:off x="7667625" y="6356350"/>
            <a:ext cx="36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207" name="Google Shape;207;g3e183d3b502_0_206"/>
          <p:cNvCxnSpPr/>
          <p:nvPr/>
        </p:nvCxnSpPr>
        <p:spPr>
          <a:xfrm>
            <a:off x="1671420" y="6303846"/>
            <a:ext cx="0" cy="50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8" name="Google Shape;208;g3e183d3b502_0_2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7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e183d3b502_0_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7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e183d3b502_0_217"/>
          <p:cNvSpPr/>
          <p:nvPr/>
        </p:nvSpPr>
        <p:spPr>
          <a:xfrm>
            <a:off x="0" y="6215063"/>
            <a:ext cx="12192000" cy="6843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3e183d3b502_0_217"/>
          <p:cNvSpPr txBox="1"/>
          <p:nvPr/>
        </p:nvSpPr>
        <p:spPr>
          <a:xfrm>
            <a:off x="7667625" y="6356350"/>
            <a:ext cx="36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213" name="Google Shape;213;g3e183d3b502_0_217"/>
          <p:cNvCxnSpPr/>
          <p:nvPr/>
        </p:nvCxnSpPr>
        <p:spPr>
          <a:xfrm>
            <a:off x="1671420" y="6303846"/>
            <a:ext cx="0" cy="50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4" name="Google Shape;214;g3e183d3b502_0_2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7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3e183d3b502_0_2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7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183d3b502_0_223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8" name="Google Shape;218;g3e183d3b502_0_223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19" name="Google Shape;219;g3e183d3b502_0_223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0" name="Google Shape;220;g3e183d3b502_0_223"/>
          <p:cNvSpPr/>
          <p:nvPr/>
        </p:nvSpPr>
        <p:spPr>
          <a:xfrm>
            <a:off x="0" y="6215063"/>
            <a:ext cx="12192000" cy="6843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3e183d3b502_0_223"/>
          <p:cNvSpPr txBox="1"/>
          <p:nvPr/>
        </p:nvSpPr>
        <p:spPr>
          <a:xfrm>
            <a:off x="7667625" y="6356350"/>
            <a:ext cx="36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222" name="Google Shape;222;g3e183d3b502_0_223"/>
          <p:cNvCxnSpPr/>
          <p:nvPr/>
        </p:nvCxnSpPr>
        <p:spPr>
          <a:xfrm>
            <a:off x="1671420" y="6303846"/>
            <a:ext cx="0" cy="50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3" name="Google Shape;223;g3e183d3b502_0_2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7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3e183d3b502_0_2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7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e183d3b502_0_232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g3e183d3b502_0_232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g3e183d3b502_0_232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229" name="Google Shape;229;g3e183d3b502_0_232"/>
          <p:cNvSpPr/>
          <p:nvPr/>
        </p:nvSpPr>
        <p:spPr>
          <a:xfrm>
            <a:off x="0" y="6215063"/>
            <a:ext cx="12192000" cy="6843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3e183d3b502_0_232"/>
          <p:cNvSpPr txBox="1"/>
          <p:nvPr/>
        </p:nvSpPr>
        <p:spPr>
          <a:xfrm>
            <a:off x="7667625" y="6356350"/>
            <a:ext cx="36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231" name="Google Shape;231;g3e183d3b502_0_232"/>
          <p:cNvCxnSpPr/>
          <p:nvPr/>
        </p:nvCxnSpPr>
        <p:spPr>
          <a:xfrm>
            <a:off x="1671420" y="6303846"/>
            <a:ext cx="0" cy="50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2" name="Google Shape;232;g3e183d3b502_0_2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7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3e183d3b502_0_2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7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e183d3b502_0_241"/>
          <p:cNvSpPr txBox="1"/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6" name="Google Shape;236;g3e183d3b502_0_241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7" name="Google Shape;237;g3e183d3b502_0_241"/>
          <p:cNvSpPr/>
          <p:nvPr/>
        </p:nvSpPr>
        <p:spPr>
          <a:xfrm>
            <a:off x="0" y="6215063"/>
            <a:ext cx="12192000" cy="6843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g3e183d3b502_0_241"/>
          <p:cNvSpPr txBox="1"/>
          <p:nvPr/>
        </p:nvSpPr>
        <p:spPr>
          <a:xfrm>
            <a:off x="7667625" y="6356350"/>
            <a:ext cx="36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239" name="Google Shape;239;g3e183d3b502_0_241"/>
          <p:cNvCxnSpPr/>
          <p:nvPr/>
        </p:nvCxnSpPr>
        <p:spPr>
          <a:xfrm>
            <a:off x="1671420" y="6303846"/>
            <a:ext cx="0" cy="50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40" name="Google Shape;240;g3e183d3b502_0_2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7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e183d3b502_0_2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7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ird - 2 columns left">
  <p:cSld name="TITLE_AND_TWO_COLUMNS_2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e183d3b502_0_249"/>
          <p:cNvSpPr/>
          <p:nvPr/>
        </p:nvSpPr>
        <p:spPr>
          <a:xfrm flipH="1">
            <a:off x="8133133" y="0"/>
            <a:ext cx="4058700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3e183d3b502_0_249"/>
          <p:cNvSpPr/>
          <p:nvPr/>
        </p:nvSpPr>
        <p:spPr>
          <a:xfrm flipH="1">
            <a:off x="-100" y="0"/>
            <a:ext cx="81333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3e183d3b502_0_249"/>
          <p:cNvSpPr/>
          <p:nvPr/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3e183d3b502_0_249"/>
          <p:cNvSpPr txBox="1"/>
          <p:nvPr>
            <p:ph type="title"/>
          </p:nvPr>
        </p:nvSpPr>
        <p:spPr>
          <a:xfrm>
            <a:off x="579608" y="1061833"/>
            <a:ext cx="6958500" cy="892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700"/>
              <a:buFont typeface="Avenir"/>
              <a:buNone/>
              <a:defRPr sz="27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7" name="Google Shape;247;g3e183d3b502_0_249"/>
          <p:cNvSpPr txBox="1"/>
          <p:nvPr>
            <p:ph idx="1" type="body"/>
          </p:nvPr>
        </p:nvSpPr>
        <p:spPr>
          <a:xfrm>
            <a:off x="579107" y="2153167"/>
            <a:ext cx="3377100" cy="42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>
              <a:spcBef>
                <a:spcPts val="10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61950" lvl="1" marL="914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61950" lvl="2" marL="1371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61950" lvl="3" marL="1828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61950" lvl="4" marL="22860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61950" lvl="5" marL="27432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61950" lvl="6" marL="3200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61950" lvl="7" marL="3657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61950" lvl="8" marL="4114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Char char="•"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48" name="Google Shape;248;g3e183d3b502_0_249"/>
          <p:cNvSpPr txBox="1"/>
          <p:nvPr>
            <p:ph idx="2" type="body"/>
          </p:nvPr>
        </p:nvSpPr>
        <p:spPr>
          <a:xfrm>
            <a:off x="4160112" y="2153167"/>
            <a:ext cx="3377100" cy="42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349250" lvl="0" marL="457200">
              <a:spcBef>
                <a:spcPts val="10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49250" lvl="1" marL="914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49250" lvl="2" marL="1371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9250" lvl="3" marL="1828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9250" lvl="4" marL="22860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9250" lvl="5" marL="27432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9250" lvl="6" marL="3200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9250" lvl="7" marL="3657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9250" lvl="8" marL="4114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900"/>
              <a:buFont typeface="Avenir"/>
              <a:buChar char="•"/>
              <a:defRPr sz="19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49" name="Google Shape;249;g3e183d3b502_0_249"/>
          <p:cNvSpPr txBox="1"/>
          <p:nvPr>
            <p:ph idx="12" type="sldNum"/>
          </p:nvPr>
        </p:nvSpPr>
        <p:spPr>
          <a:xfrm>
            <a:off x="-8000" y="0"/>
            <a:ext cx="731700" cy="715500"/>
          </a:xfrm>
          <a:prstGeom prst="rect">
            <a:avLst/>
          </a:prstGeom>
          <a:solidFill>
            <a:srgbClr val="FF6600"/>
          </a:solidFill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" name="Google Shape;250;g3e183d3b502_0_249"/>
          <p:cNvSpPr txBox="1"/>
          <p:nvPr>
            <p:ph idx="3" type="title"/>
          </p:nvPr>
        </p:nvSpPr>
        <p:spPr>
          <a:xfrm>
            <a:off x="849533" y="97033"/>
            <a:ext cx="6958500" cy="6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1600"/>
              <a:buFont typeface="Avenir"/>
              <a:buNone/>
              <a:defRPr sz="16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- Text left">
  <p:cSld name="TITLE_AND_BODY_1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e183d3b502_0_25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3e183d3b502_0_25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3e183d3b502_0_258"/>
          <p:cNvSpPr txBox="1"/>
          <p:nvPr>
            <p:ph type="title"/>
          </p:nvPr>
        </p:nvSpPr>
        <p:spPr>
          <a:xfrm>
            <a:off x="578358" y="924866"/>
            <a:ext cx="4923300" cy="1025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700"/>
              <a:buFont typeface="Avenir"/>
              <a:buNone/>
              <a:defRPr sz="27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g3e183d3b502_0_258"/>
          <p:cNvSpPr txBox="1"/>
          <p:nvPr>
            <p:ph idx="1" type="body"/>
          </p:nvPr>
        </p:nvSpPr>
        <p:spPr>
          <a:xfrm>
            <a:off x="578358" y="2113469"/>
            <a:ext cx="4923300" cy="445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Clr>
                <a:srgbClr val="021028"/>
              </a:buClr>
              <a:buSzPts val="2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24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20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Clr>
                <a:srgbClr val="021028"/>
              </a:buClr>
              <a:buSzPts val="1800"/>
              <a:buFont typeface="Avenir"/>
              <a:buChar char="•"/>
              <a:defRPr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56" name="Google Shape;256;g3e183d3b502_0_258"/>
          <p:cNvSpPr/>
          <p:nvPr/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3e183d3b502_0_258"/>
          <p:cNvSpPr txBox="1"/>
          <p:nvPr>
            <p:ph idx="12" type="sldNum"/>
          </p:nvPr>
        </p:nvSpPr>
        <p:spPr>
          <a:xfrm>
            <a:off x="-8000" y="0"/>
            <a:ext cx="731700" cy="7155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algn="ctr">
              <a:buNone/>
              <a:defRPr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8" name="Google Shape;258;g3e183d3b502_0_258"/>
          <p:cNvSpPr txBox="1"/>
          <p:nvPr>
            <p:ph idx="2" type="title"/>
          </p:nvPr>
        </p:nvSpPr>
        <p:spPr>
          <a:xfrm>
            <a:off x="849533" y="97033"/>
            <a:ext cx="6958500" cy="6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1600"/>
              <a:buFont typeface="Avenir"/>
              <a:buNone/>
              <a:defRPr sz="16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ird - 2 columns right 1">
  <p:cSld name="TITLE_AND_TWO_COLUMNS_3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e183d3b502_0_266"/>
          <p:cNvSpPr/>
          <p:nvPr/>
        </p:nvSpPr>
        <p:spPr>
          <a:xfrm>
            <a:off x="0" y="0"/>
            <a:ext cx="4058700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3e183d3b502_0_266"/>
          <p:cNvSpPr/>
          <p:nvPr/>
        </p:nvSpPr>
        <p:spPr>
          <a:xfrm>
            <a:off x="4058633" y="0"/>
            <a:ext cx="8133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3e183d3b502_0_266"/>
          <p:cNvSpPr/>
          <p:nvPr/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3e183d3b502_0_266"/>
          <p:cNvSpPr txBox="1"/>
          <p:nvPr>
            <p:ph type="title"/>
          </p:nvPr>
        </p:nvSpPr>
        <p:spPr>
          <a:xfrm>
            <a:off x="4624267" y="1352500"/>
            <a:ext cx="6958500" cy="54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700"/>
              <a:buFont typeface="Avenir"/>
              <a:buNone/>
              <a:defRPr sz="27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g3e183d3b502_0_266"/>
          <p:cNvSpPr txBox="1"/>
          <p:nvPr>
            <p:ph idx="1" type="body"/>
          </p:nvPr>
        </p:nvSpPr>
        <p:spPr>
          <a:xfrm>
            <a:off x="4623766" y="2153167"/>
            <a:ext cx="3377100" cy="42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4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0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65" name="Google Shape;265;g3e183d3b502_0_266"/>
          <p:cNvSpPr txBox="1"/>
          <p:nvPr>
            <p:ph idx="2" type="body"/>
          </p:nvPr>
        </p:nvSpPr>
        <p:spPr>
          <a:xfrm>
            <a:off x="8204771" y="2153167"/>
            <a:ext cx="3377100" cy="421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>
              <a:spcBef>
                <a:spcPts val="10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-381000" lvl="1" marL="914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4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-355600" lvl="2" marL="1371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20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-342900" lvl="3" marL="1828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-342900" lvl="4" marL="22860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-342900" lvl="5" marL="27432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-342900" lvl="6" marL="32004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-342900" lvl="7" marL="36576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-342900" lvl="8" marL="4114800">
              <a:spcBef>
                <a:spcPts val="50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venir"/>
              <a:buChar char="•"/>
              <a:defRPr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/>
        </p:txBody>
      </p:sp>
      <p:sp>
        <p:nvSpPr>
          <p:cNvPr id="266" name="Google Shape;266;g3e183d3b502_0_266"/>
          <p:cNvSpPr txBox="1"/>
          <p:nvPr>
            <p:ph idx="12" type="sldNum"/>
          </p:nvPr>
        </p:nvSpPr>
        <p:spPr>
          <a:xfrm>
            <a:off x="-8000" y="0"/>
            <a:ext cx="731700" cy="715500"/>
          </a:xfrm>
          <a:prstGeom prst="rect">
            <a:avLst/>
          </a:prstGeom>
          <a:solidFill>
            <a:srgbClr val="FF6600"/>
          </a:solidFill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7" name="Google Shape;267;g3e183d3b502_0_266"/>
          <p:cNvSpPr txBox="1"/>
          <p:nvPr>
            <p:ph idx="3" type="title"/>
          </p:nvPr>
        </p:nvSpPr>
        <p:spPr>
          <a:xfrm>
            <a:off x="849533" y="97033"/>
            <a:ext cx="6958500" cy="6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None/>
              <a:defRPr sz="1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6000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15"/>
          <p:cNvSpPr/>
          <p:nvPr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5"/>
          <p:cNvSpPr txBox="1"/>
          <p:nvPr/>
        </p:nvSpPr>
        <p:spPr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42" name="Google Shape;42;p15"/>
          <p:cNvCxnSpPr/>
          <p:nvPr/>
        </p:nvCxnSpPr>
        <p:spPr>
          <a:xfrm>
            <a:off x="1671420" y="6303846"/>
            <a:ext cx="0" cy="50167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" name="Google Shape;4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8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6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 1">
  <p:cSld name="TITLE_1_2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e183d3b502_0_27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3e183d3b502_0_27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3e183d3b502_0_275"/>
          <p:cNvSpPr/>
          <p:nvPr/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29466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g3e183d3b502_0_275"/>
          <p:cNvSpPr txBox="1"/>
          <p:nvPr>
            <p:ph type="ctrTitle"/>
          </p:nvPr>
        </p:nvSpPr>
        <p:spPr>
          <a:xfrm>
            <a:off x="6694000" y="3001433"/>
            <a:ext cx="4899900" cy="1546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Font typeface="Avenir"/>
              <a:buNone/>
              <a:defRPr sz="4000">
                <a:solidFill>
                  <a:srgbClr val="0066C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4000"/>
              <a:buNone/>
              <a:defRPr sz="4000">
                <a:solidFill>
                  <a:srgbClr val="0066CC"/>
                </a:solidFill>
              </a:defRPr>
            </a:lvl9pPr>
          </a:lstStyle>
          <a:p/>
        </p:txBody>
      </p:sp>
      <p:sp>
        <p:nvSpPr>
          <p:cNvPr id="273" name="Google Shape;273;g3e183d3b502_0_275"/>
          <p:cNvSpPr txBox="1"/>
          <p:nvPr>
            <p:ph idx="1" type="subTitle"/>
          </p:nvPr>
        </p:nvSpPr>
        <p:spPr>
          <a:xfrm>
            <a:off x="6694000" y="4802733"/>
            <a:ext cx="4899900" cy="765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Font typeface="Avenir"/>
              <a:buNone/>
              <a:defRPr sz="1900">
                <a:solidFill>
                  <a:srgbClr val="0066CC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900"/>
              <a:buNone/>
              <a:defRPr sz="1900">
                <a:solidFill>
                  <a:srgbClr val="0066CC"/>
                </a:solidFill>
              </a:defRPr>
            </a:lvl9pPr>
          </a:lstStyle>
          <a:p/>
        </p:txBody>
      </p:sp>
      <p:sp>
        <p:nvSpPr>
          <p:cNvPr id="274" name="Google Shape;274;g3e183d3b502_0_275"/>
          <p:cNvSpPr txBox="1"/>
          <p:nvPr>
            <p:ph idx="12" type="sldNum"/>
          </p:nvPr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FF6600"/>
          </a:solidFill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lvl="2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lvl="3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lvl="4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lvl="5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lvl="6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lvl="7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lvl="8" algn="ctr">
              <a:buNone/>
              <a:defRPr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75" name="Google Shape;275;g3e183d3b502_0_275"/>
          <p:cNvCxnSpPr/>
          <p:nvPr/>
        </p:nvCxnSpPr>
        <p:spPr>
          <a:xfrm>
            <a:off x="6849020" y="4648200"/>
            <a:ext cx="603300" cy="0"/>
          </a:xfrm>
          <a:prstGeom prst="straightConnector1">
            <a:avLst/>
          </a:prstGeom>
          <a:noFill/>
          <a:ln cap="flat" cmpd="sng" w="38100">
            <a:solidFill>
              <a:srgbClr val="02102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6" name="Google Shape;276;g3e183d3b502_0_275"/>
          <p:cNvSpPr txBox="1"/>
          <p:nvPr>
            <p:ph idx="2" type="title"/>
          </p:nvPr>
        </p:nvSpPr>
        <p:spPr>
          <a:xfrm>
            <a:off x="849533" y="97033"/>
            <a:ext cx="6958500" cy="6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venir"/>
              <a:buNone/>
              <a:defRPr sz="1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e183d3b502_0_284"/>
          <p:cNvSpPr/>
          <p:nvPr/>
        </p:nvSpPr>
        <p:spPr>
          <a:xfrm>
            <a:off x="0" y="0"/>
            <a:ext cx="40587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3e183d3b502_0_284"/>
          <p:cNvSpPr/>
          <p:nvPr/>
        </p:nvSpPr>
        <p:spPr>
          <a:xfrm>
            <a:off x="4058633" y="0"/>
            <a:ext cx="8133300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3e183d3b502_0_284"/>
          <p:cNvSpPr/>
          <p:nvPr/>
        </p:nvSpPr>
        <p:spPr>
          <a:xfrm>
            <a:off x="0" y="0"/>
            <a:ext cx="715500" cy="715500"/>
          </a:xfrm>
          <a:prstGeom prst="rect">
            <a:avLst/>
          </a:prstGeom>
          <a:solidFill>
            <a:srgbClr val="FFA8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3e183d3b502_0_284"/>
          <p:cNvSpPr txBox="1"/>
          <p:nvPr>
            <p:ph type="title"/>
          </p:nvPr>
        </p:nvSpPr>
        <p:spPr>
          <a:xfrm>
            <a:off x="589873" y="1393533"/>
            <a:ext cx="2863200" cy="899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100"/>
              <a:buFont typeface="Avenir"/>
              <a:buNone/>
              <a:defRPr sz="21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2" name="Google Shape;282;g3e183d3b502_0_284"/>
          <p:cNvSpPr txBox="1"/>
          <p:nvPr>
            <p:ph idx="12" type="sldNum"/>
          </p:nvPr>
        </p:nvSpPr>
        <p:spPr>
          <a:xfrm>
            <a:off x="-8000" y="0"/>
            <a:ext cx="731700" cy="715500"/>
          </a:xfrm>
          <a:prstGeom prst="rect">
            <a:avLst/>
          </a:prstGeom>
          <a:solidFill>
            <a:srgbClr val="FF6600"/>
          </a:solidFill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buNone/>
              <a:defRPr>
                <a:solidFill>
                  <a:srgbClr val="FFFFFF"/>
                </a:solidFill>
              </a:defRPr>
            </a:lvl1pPr>
            <a:lvl2pPr lvl="1" algn="ctr">
              <a:buNone/>
              <a:defRPr>
                <a:solidFill>
                  <a:srgbClr val="FFFFFF"/>
                </a:solidFill>
              </a:defRPr>
            </a:lvl2pPr>
            <a:lvl3pPr lvl="2" algn="ctr">
              <a:buNone/>
              <a:defRPr>
                <a:solidFill>
                  <a:srgbClr val="FFFFFF"/>
                </a:solidFill>
              </a:defRPr>
            </a:lvl3pPr>
            <a:lvl4pPr lvl="3" algn="ctr">
              <a:buNone/>
              <a:defRPr>
                <a:solidFill>
                  <a:srgbClr val="FFFFFF"/>
                </a:solidFill>
              </a:defRPr>
            </a:lvl4pPr>
            <a:lvl5pPr lvl="4" algn="ctr">
              <a:buNone/>
              <a:defRPr>
                <a:solidFill>
                  <a:srgbClr val="FFFFFF"/>
                </a:solidFill>
              </a:defRPr>
            </a:lvl5pPr>
            <a:lvl6pPr lvl="5" algn="ctr">
              <a:buNone/>
              <a:defRPr>
                <a:solidFill>
                  <a:srgbClr val="FFFFFF"/>
                </a:solidFill>
              </a:defRPr>
            </a:lvl6pPr>
            <a:lvl7pPr lvl="6" algn="ctr">
              <a:buNone/>
              <a:defRPr>
                <a:solidFill>
                  <a:srgbClr val="FFFFFF"/>
                </a:solidFill>
              </a:defRPr>
            </a:lvl7pPr>
            <a:lvl8pPr lvl="7" algn="ctr">
              <a:buNone/>
              <a:defRPr>
                <a:solidFill>
                  <a:srgbClr val="FFFFFF"/>
                </a:solidFill>
              </a:defRPr>
            </a:lvl8pPr>
            <a:lvl9pPr lvl="8" algn="ctr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3" name="Google Shape;283;g3e183d3b502_0_284"/>
          <p:cNvSpPr txBox="1"/>
          <p:nvPr>
            <p:ph idx="2" type="title"/>
          </p:nvPr>
        </p:nvSpPr>
        <p:spPr>
          <a:xfrm>
            <a:off x="849533" y="97033"/>
            <a:ext cx="6958500" cy="61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1600"/>
              <a:buFont typeface="Avenir"/>
              <a:buNone/>
              <a:defRPr sz="1600">
                <a:solidFill>
                  <a:srgbClr val="000033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 Header (g39aa6382ef8_7_0)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e183d3b502_0_433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6000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g3e183d3b502_0_433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8" name="Google Shape;288;g3e183d3b502_0_43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6"/>
          <p:cNvSpPr/>
          <p:nvPr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6"/>
          <p:cNvSpPr txBox="1"/>
          <p:nvPr/>
        </p:nvSpPr>
        <p:spPr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49" name="Google Shape;49;p16"/>
          <p:cNvCxnSpPr/>
          <p:nvPr/>
        </p:nvCxnSpPr>
        <p:spPr>
          <a:xfrm>
            <a:off x="1671420" y="6303846"/>
            <a:ext cx="0" cy="50167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0" name="Google Shape;50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8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6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17"/>
          <p:cNvSpPr/>
          <p:nvPr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7"/>
          <p:cNvSpPr txBox="1"/>
          <p:nvPr/>
        </p:nvSpPr>
        <p:spPr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58" name="Google Shape;58;p17"/>
          <p:cNvCxnSpPr/>
          <p:nvPr/>
        </p:nvCxnSpPr>
        <p:spPr>
          <a:xfrm>
            <a:off x="1671420" y="6303846"/>
            <a:ext cx="0" cy="50167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9" name="Google Shape;5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8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6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4" name="Google Shape;64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6" name="Google Shape;66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18"/>
          <p:cNvSpPr/>
          <p:nvPr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18"/>
          <p:cNvSpPr txBox="1"/>
          <p:nvPr/>
        </p:nvSpPr>
        <p:spPr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69" name="Google Shape;69;p18"/>
          <p:cNvCxnSpPr/>
          <p:nvPr/>
        </p:nvCxnSpPr>
        <p:spPr>
          <a:xfrm>
            <a:off x="1671420" y="6303846"/>
            <a:ext cx="0" cy="50167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8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6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/>
          <p:nvPr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9"/>
          <p:cNvSpPr txBox="1"/>
          <p:nvPr/>
        </p:nvSpPr>
        <p:spPr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75" name="Google Shape;75;p19"/>
          <p:cNvCxnSpPr/>
          <p:nvPr/>
        </p:nvCxnSpPr>
        <p:spPr>
          <a:xfrm>
            <a:off x="1671420" y="6303846"/>
            <a:ext cx="0" cy="50167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" name="Google Shape;7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8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6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81" name="Google Shape;81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2" name="Google Shape;82;p20"/>
          <p:cNvSpPr/>
          <p:nvPr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0"/>
          <p:cNvSpPr txBox="1"/>
          <p:nvPr/>
        </p:nvSpPr>
        <p:spPr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84" name="Google Shape;84;p20"/>
          <p:cNvCxnSpPr/>
          <p:nvPr/>
        </p:nvCxnSpPr>
        <p:spPr>
          <a:xfrm>
            <a:off x="1671420" y="6303846"/>
            <a:ext cx="0" cy="50167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5" name="Google Shape;8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8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6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1" name="Google Shape;91;p21"/>
          <p:cNvSpPr/>
          <p:nvPr/>
        </p:nvSpPr>
        <p:spPr>
          <a:xfrm>
            <a:off x="0" y="6215063"/>
            <a:ext cx="12192000" cy="684212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1"/>
          <p:cNvSpPr txBox="1"/>
          <p:nvPr/>
        </p:nvSpPr>
        <p:spPr>
          <a:xfrm>
            <a:off x="7667625" y="6356350"/>
            <a:ext cx="3686175" cy="338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93" name="Google Shape;93;p21"/>
          <p:cNvCxnSpPr/>
          <p:nvPr/>
        </p:nvCxnSpPr>
        <p:spPr>
          <a:xfrm>
            <a:off x="1671420" y="6303846"/>
            <a:ext cx="0" cy="50167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4" name="Google Shape;9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76668" y="6225311"/>
            <a:ext cx="1535978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4134" y="6274582"/>
            <a:ext cx="1081856" cy="50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e183d3b502_0_15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4400" u="none" cap="none" strike="noStrike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9" name="Google Shape;149;g3e183d3b502_0_15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0" name="Google Shape;150;g3e183d3b502_0_15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Google Shape;151;g3e183d3b502_0_15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g3e183d3b502_0_15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keI3d57pBgY" TargetMode="External"/><Relationship Id="rId4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gif"/><Relationship Id="rId4" Type="http://schemas.openxmlformats.org/officeDocument/2006/relationships/image" Target="../media/image17.gif"/><Relationship Id="rId5" Type="http://schemas.openxmlformats.org/officeDocument/2006/relationships/image" Target="../media/image20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journals.sagepub.com/doi/10.3102/00028312251355990" TargetMode="External"/><Relationship Id="rId4" Type="http://schemas.openxmlformats.org/officeDocument/2006/relationships/image" Target="../media/image16.png"/><Relationship Id="rId5" Type="http://schemas.openxmlformats.org/officeDocument/2006/relationships/hyperlink" Target="https://journals.sagepub.com/doi/10.3102/0002831220937285" TargetMode="External"/><Relationship Id="rId6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"/>
          <p:cNvSpPr txBox="1"/>
          <p:nvPr>
            <p:ph type="ctrTitle"/>
          </p:nvPr>
        </p:nvSpPr>
        <p:spPr>
          <a:xfrm>
            <a:off x="1688892" y="3957112"/>
            <a:ext cx="91440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latin typeface="Arial"/>
                <a:ea typeface="Arial"/>
                <a:cs typeface="Arial"/>
                <a:sym typeface="Arial"/>
              </a:rPr>
              <a:t>From Proof to Practice: Using District Data Partnerships to Improve Summer Learning in Boston Public Schools</a:t>
            </a:r>
            <a:endParaRPr sz="6900"/>
          </a:p>
        </p:txBody>
      </p:sp>
      <p:sp>
        <p:nvSpPr>
          <p:cNvPr id="294" name="Google Shape;294;p1"/>
          <p:cNvSpPr txBox="1"/>
          <p:nvPr>
            <p:ph idx="1" type="subTitle"/>
          </p:nvPr>
        </p:nvSpPr>
        <p:spPr>
          <a:xfrm>
            <a:off x="1688892" y="4793757"/>
            <a:ext cx="91440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dc4e994031_0_2"/>
          <p:cNvSpPr txBox="1"/>
          <p:nvPr>
            <p:ph type="title"/>
          </p:nvPr>
        </p:nvSpPr>
        <p:spPr>
          <a:xfrm>
            <a:off x="211138" y="67481"/>
            <a:ext cx="6093900" cy="1072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5th Quarter Programming</a:t>
            </a:r>
            <a:endParaRPr sz="4300"/>
          </a:p>
        </p:txBody>
      </p:sp>
      <p:pic>
        <p:nvPicPr>
          <p:cNvPr id="408" name="Google Shape;408;g3dc4e994031_0_2" title="2026 5th Q.png"/>
          <p:cNvPicPr preferRelativeResize="0"/>
          <p:nvPr/>
        </p:nvPicPr>
        <p:blipFill rotWithShape="1">
          <a:blip r:embed="rId3">
            <a:alphaModFix/>
          </a:blip>
          <a:srcRect b="0" l="0" r="50833" t="0"/>
          <a:stretch/>
        </p:blipFill>
        <p:spPr>
          <a:xfrm>
            <a:off x="6516175" y="365125"/>
            <a:ext cx="5077024" cy="581170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3dc4e994031_0_2"/>
          <p:cNvSpPr/>
          <p:nvPr/>
        </p:nvSpPr>
        <p:spPr>
          <a:xfrm>
            <a:off x="2673550" y="3085050"/>
            <a:ext cx="1447500" cy="9633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10" name="Google Shape;410;g3dc4e994031_0_2"/>
          <p:cNvGrpSpPr/>
          <p:nvPr/>
        </p:nvGrpSpPr>
        <p:grpSpPr>
          <a:xfrm>
            <a:off x="107557" y="1219279"/>
            <a:ext cx="6332570" cy="4694838"/>
            <a:chOff x="1969075" y="1236650"/>
            <a:chExt cx="5269677" cy="3709575"/>
          </a:xfrm>
        </p:grpSpPr>
        <p:pic>
          <p:nvPicPr>
            <p:cNvPr id="411" name="Google Shape;411;g3dc4e994031_0_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69075" y="1236650"/>
              <a:ext cx="5269677" cy="3709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Google Shape;412;g3dc4e994031_0_2"/>
            <p:cNvSpPr/>
            <p:nvPr/>
          </p:nvSpPr>
          <p:spPr>
            <a:xfrm>
              <a:off x="4146800" y="2559450"/>
              <a:ext cx="1169100" cy="8736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12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5700" lIns="115700" spcFirstLastPara="1" rIns="115700" wrap="square" tIns="11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72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3" name="Google Shape;413;g3dc4e994031_0_2"/>
            <p:cNvSpPr/>
            <p:nvPr/>
          </p:nvSpPr>
          <p:spPr>
            <a:xfrm>
              <a:off x="2438575" y="3169650"/>
              <a:ext cx="449400" cy="2634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12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5700" lIns="115700" spcFirstLastPara="1" rIns="115700" wrap="square" tIns="11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72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4" name="Google Shape;414;g3dc4e994031_0_2"/>
            <p:cNvSpPr/>
            <p:nvPr/>
          </p:nvSpPr>
          <p:spPr>
            <a:xfrm>
              <a:off x="2883224" y="3789650"/>
              <a:ext cx="297000" cy="2634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 cap="flat" cmpd="sng" w="12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5700" lIns="115700" spcFirstLastPara="1" rIns="115700" wrap="square" tIns="11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72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5" name="Google Shape;415;g3dc4e994031_0_2"/>
            <p:cNvSpPr/>
            <p:nvPr/>
          </p:nvSpPr>
          <p:spPr>
            <a:xfrm>
              <a:off x="2883224" y="2139875"/>
              <a:ext cx="297000" cy="2634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 cap="flat" cmpd="sng" w="12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5700" lIns="115700" spcFirstLastPara="1" rIns="115700" wrap="square" tIns="11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72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6" name="Google Shape;416;g3dc4e994031_0_2"/>
            <p:cNvSpPr/>
            <p:nvPr/>
          </p:nvSpPr>
          <p:spPr>
            <a:xfrm>
              <a:off x="6753399" y="1327875"/>
              <a:ext cx="297000" cy="2634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 cap="flat" cmpd="sng" w="12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5700" lIns="115700" spcFirstLastPara="1" rIns="115700" wrap="square" tIns="11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72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7" name="Google Shape;417;g3dc4e994031_0_2"/>
            <p:cNvSpPr/>
            <p:nvPr/>
          </p:nvSpPr>
          <p:spPr>
            <a:xfrm>
              <a:off x="6496674" y="1977100"/>
              <a:ext cx="297000" cy="2634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 cap="flat" cmpd="sng" w="12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5700" lIns="115700" spcFirstLastPara="1" rIns="115700" wrap="square" tIns="11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72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8" name="Google Shape;418;g3dc4e994031_0_2"/>
            <p:cNvSpPr/>
            <p:nvPr/>
          </p:nvSpPr>
          <p:spPr>
            <a:xfrm>
              <a:off x="6658824" y="3999850"/>
              <a:ext cx="297000" cy="2634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 cap="flat" cmpd="sng" w="12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5700" lIns="115700" spcFirstLastPara="1" rIns="115700" wrap="square" tIns="11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72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19" name="Google Shape;419;g3dc4e994031_0_2"/>
            <p:cNvSpPr/>
            <p:nvPr/>
          </p:nvSpPr>
          <p:spPr>
            <a:xfrm>
              <a:off x="5739674" y="4600350"/>
              <a:ext cx="297000" cy="2634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 cap="flat" cmpd="sng" w="12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5700" lIns="115700" spcFirstLastPara="1" rIns="115700" wrap="square" tIns="11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72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20" name="Google Shape;420;g3dc4e994031_0_2"/>
            <p:cNvSpPr/>
            <p:nvPr/>
          </p:nvSpPr>
          <p:spPr>
            <a:xfrm>
              <a:off x="6574724" y="3213625"/>
              <a:ext cx="297000" cy="2634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 cap="flat" cmpd="sng" w="12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15700" lIns="115700" spcFirstLastPara="1" rIns="115700" wrap="square" tIns="1157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772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9aaf9f0868_2_0"/>
          <p:cNvSpPr txBox="1"/>
          <p:nvPr>
            <p:ph type="title"/>
          </p:nvPr>
        </p:nvSpPr>
        <p:spPr>
          <a:xfrm>
            <a:off x="381875" y="299950"/>
            <a:ext cx="10515600" cy="95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the model delivers</a:t>
            </a:r>
            <a:endParaRPr/>
          </a:p>
        </p:txBody>
      </p:sp>
      <p:pic>
        <p:nvPicPr>
          <p:cNvPr id="426" name="Google Shape;426;g39aaf9f0868_2_0" title="Screenshot 2026-05-09 at 10.10.31.png"/>
          <p:cNvPicPr preferRelativeResize="0"/>
          <p:nvPr/>
        </p:nvPicPr>
        <p:blipFill rotWithShape="1">
          <a:blip r:embed="rId3">
            <a:alphaModFix/>
          </a:blip>
          <a:srcRect b="0" l="3113" r="50082" t="0"/>
          <a:stretch/>
        </p:blipFill>
        <p:spPr>
          <a:xfrm>
            <a:off x="7685325" y="0"/>
            <a:ext cx="2423099" cy="34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39aaf9f0868_2_0" title="Screenshot 2026-05-09 at 10.10.59.png"/>
          <p:cNvPicPr preferRelativeResize="0"/>
          <p:nvPr/>
        </p:nvPicPr>
        <p:blipFill rotWithShape="1">
          <a:blip r:embed="rId4">
            <a:alphaModFix/>
          </a:blip>
          <a:srcRect b="10362" l="0" r="0" t="10354"/>
          <a:stretch/>
        </p:blipFill>
        <p:spPr>
          <a:xfrm>
            <a:off x="8092656" y="3456432"/>
            <a:ext cx="4096619" cy="340156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g39aaf9f0868_2_0"/>
          <p:cNvCxnSpPr/>
          <p:nvPr/>
        </p:nvCxnSpPr>
        <p:spPr>
          <a:xfrm>
            <a:off x="8092656" y="3429000"/>
            <a:ext cx="4096500" cy="0"/>
          </a:xfrm>
          <a:prstGeom prst="straightConnector1">
            <a:avLst/>
          </a:prstGeom>
          <a:noFill/>
          <a:ln cap="flat" cmpd="sng" w="38100">
            <a:solidFill>
              <a:srgbClr val="F7C94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9" name="Google Shape;429;g39aaf9f0868_2_0"/>
          <p:cNvSpPr/>
          <p:nvPr/>
        </p:nvSpPr>
        <p:spPr>
          <a:xfrm>
            <a:off x="502933" y="1133659"/>
            <a:ext cx="6995400" cy="621900"/>
          </a:xfrm>
          <a:prstGeom prst="rect">
            <a:avLst/>
          </a:prstGeom>
          <a:solidFill>
            <a:srgbClr val="F4CCCC"/>
          </a:solidFill>
          <a:ln cap="flat" cmpd="sng" w="12700">
            <a:solidFill>
              <a:srgbClr val="DDECF7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39aaf9f0868_2_0"/>
          <p:cNvSpPr/>
          <p:nvPr/>
        </p:nvSpPr>
        <p:spPr>
          <a:xfrm>
            <a:off x="694963" y="1243387"/>
            <a:ext cx="66297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550"/>
              <a:buFont typeface="Arial"/>
              <a:buNone/>
            </a:pPr>
            <a:r>
              <a:rPr b="1" i="0" lang="en-US" sz="1550" u="none" cap="none" strike="noStrike">
                <a:solidFill>
                  <a:srgbClr val="0B2341"/>
                </a:solidFill>
                <a:latin typeface="Arial"/>
                <a:ea typeface="Arial"/>
                <a:cs typeface="Arial"/>
                <a:sym typeface="Arial"/>
              </a:rPr>
              <a:t>Turning summer into an additional learning “quarter” for academic support, enrichment, and student engagement.</a:t>
            </a:r>
            <a:endParaRPr b="0" i="0" sz="15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g39aaf9f0868_2_0"/>
          <p:cNvSpPr/>
          <p:nvPr/>
        </p:nvSpPr>
        <p:spPr>
          <a:xfrm>
            <a:off x="502933" y="2053876"/>
            <a:ext cx="5303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2000"/>
              <a:buFont typeface="Play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2" name="Google Shape;432;g39aaf9f0868_2_0"/>
          <p:cNvCxnSpPr/>
          <p:nvPr/>
        </p:nvCxnSpPr>
        <p:spPr>
          <a:xfrm>
            <a:off x="502933" y="2419636"/>
            <a:ext cx="7132500" cy="0"/>
          </a:xfrm>
          <a:prstGeom prst="straightConnector1">
            <a:avLst/>
          </a:prstGeom>
          <a:noFill/>
          <a:ln cap="flat" cmpd="sng" w="38100">
            <a:solidFill>
              <a:srgbClr val="F7C94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3" name="Google Shape;433;g39aaf9f0868_2_0"/>
          <p:cNvSpPr/>
          <p:nvPr/>
        </p:nvSpPr>
        <p:spPr>
          <a:xfrm>
            <a:off x="502933" y="2648236"/>
            <a:ext cx="292500" cy="292500"/>
          </a:xfrm>
          <a:prstGeom prst="rect">
            <a:avLst/>
          </a:prstGeom>
          <a:solidFill>
            <a:srgbClr val="A51C30"/>
          </a:solidFill>
          <a:ln cap="flat" cmpd="sng" w="12700">
            <a:solidFill>
              <a:srgbClr val="1D5C9C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39aaf9f0868_2_0"/>
          <p:cNvSpPr/>
          <p:nvPr/>
        </p:nvSpPr>
        <p:spPr>
          <a:xfrm>
            <a:off x="557799" y="2698528"/>
            <a:ext cx="1830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39aaf9f0868_2_0"/>
          <p:cNvSpPr/>
          <p:nvPr/>
        </p:nvSpPr>
        <p:spPr>
          <a:xfrm>
            <a:off x="896136" y="2671191"/>
            <a:ext cx="24231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410"/>
              <a:buFont typeface="Arial"/>
              <a:buNone/>
            </a:pPr>
            <a:r>
              <a:rPr b="1" i="0" lang="en-US" sz="1410" u="none" cap="none" strike="noStrike">
                <a:solidFill>
                  <a:srgbClr val="0B2341"/>
                </a:solidFill>
                <a:latin typeface="Arial"/>
                <a:ea typeface="Arial"/>
                <a:cs typeface="Arial"/>
                <a:sym typeface="Arial"/>
              </a:rPr>
              <a:t>Extended learning time</a:t>
            </a:r>
            <a:endParaRPr b="0" i="0" sz="141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39aaf9f0868_2_0"/>
          <p:cNvSpPr/>
          <p:nvPr/>
        </p:nvSpPr>
        <p:spPr>
          <a:xfrm>
            <a:off x="3474813" y="2620804"/>
            <a:ext cx="4087500" cy="40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06070"/>
              </a:buClr>
              <a:buSzPts val="1180"/>
              <a:buFont typeface="Arial"/>
              <a:buNone/>
            </a:pPr>
            <a:r>
              <a:rPr b="1" i="0" lang="en-US" sz="1280" u="none" cap="none" strike="noStrike">
                <a:solidFill>
                  <a:srgbClr val="506070"/>
                </a:solidFill>
              </a:rPr>
              <a:t>Programs extend academic support, enrichment, and engagement beyond the traditional school year.</a:t>
            </a:r>
            <a:endParaRPr b="1" i="0" sz="1280" u="none" cap="none" strike="noStrike">
              <a:solidFill>
                <a:schemeClr val="dk1"/>
              </a:solidFill>
            </a:endParaRPr>
          </a:p>
        </p:txBody>
      </p:sp>
      <p:sp>
        <p:nvSpPr>
          <p:cNvPr id="437" name="Google Shape;437;g39aaf9f0868_2_0"/>
          <p:cNvSpPr/>
          <p:nvPr/>
        </p:nvSpPr>
        <p:spPr>
          <a:xfrm>
            <a:off x="502933" y="3151156"/>
            <a:ext cx="292500" cy="292500"/>
          </a:xfrm>
          <a:prstGeom prst="rect">
            <a:avLst/>
          </a:prstGeom>
          <a:solidFill>
            <a:srgbClr val="A51C30"/>
          </a:solidFill>
          <a:ln cap="flat" cmpd="sng" w="12700">
            <a:solidFill>
              <a:srgbClr val="2E7D6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39aaf9f0868_2_0"/>
          <p:cNvSpPr/>
          <p:nvPr/>
        </p:nvSpPr>
        <p:spPr>
          <a:xfrm>
            <a:off x="557799" y="3201448"/>
            <a:ext cx="1830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g39aaf9f0868_2_0"/>
          <p:cNvSpPr/>
          <p:nvPr/>
        </p:nvSpPr>
        <p:spPr>
          <a:xfrm>
            <a:off x="896125" y="3131030"/>
            <a:ext cx="24231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410"/>
              <a:buFont typeface="Arial"/>
              <a:buNone/>
            </a:pPr>
            <a:r>
              <a:rPr b="1" lang="en-US" sz="1310">
                <a:solidFill>
                  <a:srgbClr val="0B2341"/>
                </a:solidFill>
              </a:rPr>
              <a:t>School/Community-based </a:t>
            </a:r>
            <a:r>
              <a:rPr b="1" i="0" lang="en-US" sz="1310" u="none" cap="none" strike="noStrike">
                <a:solidFill>
                  <a:srgbClr val="0B2341"/>
                </a:solidFill>
                <a:latin typeface="Arial"/>
                <a:ea typeface="Arial"/>
                <a:cs typeface="Arial"/>
                <a:sym typeface="Arial"/>
              </a:rPr>
              <a:t>Partnership</a:t>
            </a:r>
            <a:r>
              <a:rPr b="1" lang="en-US" sz="1310">
                <a:solidFill>
                  <a:srgbClr val="0B2341"/>
                </a:solidFill>
              </a:rPr>
              <a:t>s</a:t>
            </a:r>
            <a:endParaRPr b="0" i="0" sz="131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g39aaf9f0868_2_0"/>
          <p:cNvSpPr/>
          <p:nvPr/>
        </p:nvSpPr>
        <p:spPr>
          <a:xfrm>
            <a:off x="3474825" y="3123726"/>
            <a:ext cx="40875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06070"/>
              </a:buClr>
              <a:buSzPts val="1180"/>
              <a:buFont typeface="Arial"/>
              <a:buNone/>
            </a:pPr>
            <a:r>
              <a:rPr b="1" i="0" lang="en-US" sz="1280" u="none" cap="none" strike="noStrike">
                <a:solidFill>
                  <a:srgbClr val="506070"/>
                </a:solidFill>
              </a:rPr>
              <a:t>Schools, community-based organizations, and city partners deliver no-cost programming across Boston neighborhoods.</a:t>
            </a:r>
            <a:endParaRPr b="1" i="0" sz="1280" u="none" cap="none" strike="noStrike">
              <a:solidFill>
                <a:schemeClr val="dk1"/>
              </a:solidFill>
            </a:endParaRPr>
          </a:p>
        </p:txBody>
      </p:sp>
      <p:cxnSp>
        <p:nvCxnSpPr>
          <p:cNvPr id="441" name="Google Shape;441;g39aaf9f0868_2_0"/>
          <p:cNvCxnSpPr/>
          <p:nvPr/>
        </p:nvCxnSpPr>
        <p:spPr>
          <a:xfrm>
            <a:off x="502933" y="4193572"/>
            <a:ext cx="7132500" cy="0"/>
          </a:xfrm>
          <a:prstGeom prst="straightConnector1">
            <a:avLst/>
          </a:prstGeom>
          <a:noFill/>
          <a:ln cap="flat" cmpd="sng" w="38100">
            <a:solidFill>
              <a:srgbClr val="F7C94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2" name="Google Shape;442;g39aaf9f0868_2_0"/>
          <p:cNvSpPr/>
          <p:nvPr/>
        </p:nvSpPr>
        <p:spPr>
          <a:xfrm>
            <a:off x="502933" y="4385596"/>
            <a:ext cx="1051500" cy="502800"/>
          </a:xfrm>
          <a:prstGeom prst="rect">
            <a:avLst/>
          </a:prstGeom>
          <a:solidFill>
            <a:srgbClr val="FF9900"/>
          </a:solidFill>
          <a:ln cap="flat" cmpd="sng" w="12700">
            <a:solidFill>
              <a:srgbClr val="1D5C9C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39aaf9f0868_2_0"/>
          <p:cNvSpPr/>
          <p:nvPr/>
        </p:nvSpPr>
        <p:spPr>
          <a:xfrm>
            <a:off x="594375" y="4376527"/>
            <a:ext cx="8688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lay"/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6,000+</a:t>
            </a:r>
            <a:br>
              <a:rPr b="1" i="0" lang="en-US" sz="15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i="0" lang="en-US" sz="15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SEATS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39aaf9f0868_2_0"/>
          <p:cNvSpPr/>
          <p:nvPr/>
        </p:nvSpPr>
        <p:spPr>
          <a:xfrm>
            <a:off x="1737406" y="4349020"/>
            <a:ext cx="36120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400"/>
              <a:buFont typeface="Arial"/>
              <a:buNone/>
            </a:pPr>
            <a:r>
              <a:rPr b="1" i="0" lang="en-US" sz="1400" u="sng" cap="none" strike="noStrike">
                <a:solidFill>
                  <a:srgbClr val="0B2341"/>
                </a:solidFill>
                <a:latin typeface="Arial"/>
                <a:ea typeface="Arial"/>
                <a:cs typeface="Arial"/>
                <a:sym typeface="Arial"/>
              </a:rPr>
              <a:t>K–11 Summer Learning Academies</a:t>
            </a:r>
            <a:endParaRPr b="0" i="0" sz="1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g39aaf9f0868_2_0"/>
          <p:cNvSpPr/>
          <p:nvPr/>
        </p:nvSpPr>
        <p:spPr>
          <a:xfrm>
            <a:off x="1737400" y="4488831"/>
            <a:ext cx="6079800" cy="6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06070"/>
              </a:buClr>
              <a:buSzPts val="1130"/>
              <a:buFont typeface="Arial"/>
              <a:buNone/>
            </a:pPr>
            <a:r>
              <a:rPr b="1" i="0" lang="en-US" sz="1230" u="none" cap="none" strike="noStrike">
                <a:solidFill>
                  <a:srgbClr val="506070"/>
                </a:solidFill>
              </a:rPr>
              <a:t>Literacy, STEM, school readiness, social-emotional development, and hands-on enrichment help students stay engaged, build skills, and reduce learning loss.</a:t>
            </a:r>
            <a:endParaRPr b="1" i="0" sz="1230" u="none" cap="none" strike="noStrike">
              <a:solidFill>
                <a:schemeClr val="dk1"/>
              </a:solidFill>
            </a:endParaRPr>
          </a:p>
        </p:txBody>
      </p:sp>
      <p:sp>
        <p:nvSpPr>
          <p:cNvPr id="446" name="Google Shape;446;g39aaf9f0868_2_0"/>
          <p:cNvSpPr/>
          <p:nvPr/>
        </p:nvSpPr>
        <p:spPr>
          <a:xfrm>
            <a:off x="502933" y="5117116"/>
            <a:ext cx="1051500" cy="502800"/>
          </a:xfrm>
          <a:prstGeom prst="rect">
            <a:avLst/>
          </a:prstGeom>
          <a:solidFill>
            <a:srgbClr val="FF9900"/>
          </a:solidFill>
          <a:ln cap="flat" cmpd="sng" w="12700">
            <a:solidFill>
              <a:srgbClr val="2E7D6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39aaf9f0868_2_0"/>
          <p:cNvSpPr/>
          <p:nvPr/>
        </p:nvSpPr>
        <p:spPr>
          <a:xfrm>
            <a:off x="594375" y="5094387"/>
            <a:ext cx="868800" cy="50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lay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2,500+</a:t>
            </a:r>
            <a:br>
              <a:rPr b="1" i="0" lang="en-US" sz="16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i="0" lang="en-US" sz="1600" u="none" cap="none" strike="noStrike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SEATS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g39aaf9f0868_2_0"/>
          <p:cNvSpPr/>
          <p:nvPr/>
        </p:nvSpPr>
        <p:spPr>
          <a:xfrm>
            <a:off x="1737406" y="5080540"/>
            <a:ext cx="3612000" cy="24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400"/>
              <a:buFont typeface="Arial"/>
              <a:buNone/>
            </a:pPr>
            <a:r>
              <a:rPr b="1" i="0" lang="en-US" sz="1400" u="sng" cap="none" strike="noStrike">
                <a:solidFill>
                  <a:srgbClr val="0B2341"/>
                </a:solidFill>
                <a:latin typeface="Arial"/>
                <a:ea typeface="Arial"/>
                <a:cs typeface="Arial"/>
                <a:sym typeface="Arial"/>
              </a:rPr>
              <a:t>Credit Recovery | 47+ courses</a:t>
            </a:r>
            <a:endParaRPr b="0" i="0" sz="1400" u="sng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39aaf9f0868_2_0"/>
          <p:cNvSpPr/>
          <p:nvPr/>
        </p:nvSpPr>
        <p:spPr>
          <a:xfrm>
            <a:off x="1737406" y="5385054"/>
            <a:ext cx="57426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506070"/>
              </a:buClr>
              <a:buSzPts val="1170"/>
              <a:buFont typeface="Arial"/>
              <a:buNone/>
            </a:pPr>
            <a:r>
              <a:rPr b="1" i="0" lang="en-US" sz="1270" u="none" cap="none" strike="noStrike">
                <a:solidFill>
                  <a:srgbClr val="506070"/>
                </a:solidFill>
              </a:rPr>
              <a:t>Targeted pathways help students recover credits, stay on track for graduation, and attain MassCore completion.</a:t>
            </a:r>
            <a:endParaRPr b="1" i="0" sz="1270" u="none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daee744c77_0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Setting the context</a:t>
            </a:r>
            <a:endParaRPr/>
          </a:p>
        </p:txBody>
      </p:sp>
      <p:sp>
        <p:nvSpPr>
          <p:cNvPr id="455" name="Google Shape;455;g3daee744c77_0_6"/>
          <p:cNvSpPr txBox="1"/>
          <p:nvPr>
            <p:ph idx="1" type="body"/>
          </p:nvPr>
        </p:nvSpPr>
        <p:spPr>
          <a:xfrm>
            <a:off x="838200" y="2253748"/>
            <a:ext cx="4192800" cy="27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ODA has historically supported ELO with managing and reporting enrollment and attendance for 5th quarter and HSCR programs.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456" name="Google Shape;456;g3daee744c77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1400" y="1525450"/>
            <a:ext cx="6975350" cy="4011975"/>
          </a:xfrm>
          <a:prstGeom prst="rect">
            <a:avLst/>
          </a:prstGeom>
          <a:noFill/>
          <a:ln cap="flat" cmpd="sng" w="952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3db7b14b24c_0_6"/>
          <p:cNvSpPr txBox="1"/>
          <p:nvPr>
            <p:ph type="title"/>
          </p:nvPr>
        </p:nvSpPr>
        <p:spPr>
          <a:xfrm>
            <a:off x="360300" y="2576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Setting the context</a:t>
            </a:r>
            <a:endParaRPr/>
          </a:p>
        </p:txBody>
      </p:sp>
      <p:sp>
        <p:nvSpPr>
          <p:cNvPr id="462" name="Google Shape;462;g3db7b14b24c_0_6"/>
          <p:cNvSpPr txBox="1"/>
          <p:nvPr>
            <p:ph idx="1" type="body"/>
          </p:nvPr>
        </p:nvSpPr>
        <p:spPr>
          <a:xfrm>
            <a:off x="838200" y="1917025"/>
            <a:ext cx="3117000" cy="26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In the Fall 2025 School Committee meeting, we heard </a:t>
            </a:r>
            <a:r>
              <a:rPr lang="en-US"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asks</a:t>
            </a:r>
            <a:r>
              <a:rPr lang="en-US"/>
              <a:t> for better measurement of impacts.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Boston School Committee Meeting 10-8-2025 - Part 2 (with ASL interpretation)" id="463" name="Google Shape;463;g3db7b14b24c_0_6" title="Boston School Committee Meeting 10-8-2025 - Part 2 (with ASL interpretation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8850" y="1864125"/>
            <a:ext cx="7180850" cy="403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daee744c77_0_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Responding to the call: enabling factors</a:t>
            </a:r>
            <a:endParaRPr/>
          </a:p>
        </p:txBody>
      </p:sp>
      <p:pic>
        <p:nvPicPr>
          <p:cNvPr id="469" name="Google Shape;469;g3daee744c77_0_23"/>
          <p:cNvPicPr preferRelativeResize="0"/>
          <p:nvPr/>
        </p:nvPicPr>
        <p:blipFill rotWithShape="1">
          <a:blip r:embed="rId3">
            <a:alphaModFix/>
          </a:blip>
          <a:srcRect b="29311" l="0" r="0" t="28935"/>
          <a:stretch/>
        </p:blipFill>
        <p:spPr>
          <a:xfrm>
            <a:off x="27925" y="1690824"/>
            <a:ext cx="12136148" cy="285028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3daee744c77_0_23"/>
          <p:cNvSpPr txBox="1"/>
          <p:nvPr/>
        </p:nvSpPr>
        <p:spPr>
          <a:xfrm>
            <a:off x="482200" y="4725575"/>
            <a:ext cx="3418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Districtwide use of NWEA MAP assessment across grades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g3daee744c77_0_23"/>
          <p:cNvSpPr txBox="1"/>
          <p:nvPr/>
        </p:nvSpPr>
        <p:spPr>
          <a:xfrm>
            <a:off x="4554150" y="4725575"/>
            <a:ext cx="3253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Established data warehouse that stores diverse metrics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3daee744c77_0_23"/>
          <p:cNvSpPr txBox="1"/>
          <p:nvPr/>
        </p:nvSpPr>
        <p:spPr>
          <a:xfrm>
            <a:off x="8626075" y="4725575"/>
            <a:ext cx="29253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Team dedicated to organizational learning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"/>
          <p:cNvSpPr txBox="1"/>
          <p:nvPr>
            <p:ph type="title"/>
          </p:nvPr>
        </p:nvSpPr>
        <p:spPr>
          <a:xfrm>
            <a:off x="3920875" y="1287387"/>
            <a:ext cx="74328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do you see your context reflected here?</a:t>
            </a:r>
            <a:endParaRPr/>
          </a:p>
        </p:txBody>
      </p:sp>
      <p:sp>
        <p:nvSpPr>
          <p:cNvPr id="478" name="Google Shape;478;p4"/>
          <p:cNvSpPr txBox="1"/>
          <p:nvPr/>
        </p:nvSpPr>
        <p:spPr>
          <a:xfrm>
            <a:off x="4128625" y="2827786"/>
            <a:ext cx="77046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Describe a time that a program or initiative in your district was called to provide stronger evidence of effectiveness?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what extent were you able to respond?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barriers did you have?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4"/>
          <p:cNvSpPr/>
          <p:nvPr/>
        </p:nvSpPr>
        <p:spPr>
          <a:xfrm>
            <a:off x="1599185" y="2216950"/>
            <a:ext cx="2205038" cy="2205037"/>
          </a:xfrm>
          <a:prstGeom prst="ellipse">
            <a:avLst/>
          </a:prstGeom>
          <a:solidFill>
            <a:srgbClr val="CDA67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0" i="0" sz="8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4"/>
          <p:cNvSpPr/>
          <p:nvPr/>
        </p:nvSpPr>
        <p:spPr>
          <a:xfrm>
            <a:off x="1928813" y="2417763"/>
            <a:ext cx="414337" cy="157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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df266778c6_0_151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Report Out</a:t>
            </a:r>
            <a:endParaRPr/>
          </a:p>
        </p:txBody>
      </p:sp>
      <p:sp>
        <p:nvSpPr>
          <p:cNvPr id="487" name="Google Shape;487;g3df266778c6_0_1515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df266778c6_0_0"/>
          <p:cNvSpPr/>
          <p:nvPr/>
        </p:nvSpPr>
        <p:spPr>
          <a:xfrm>
            <a:off x="0" y="6215063"/>
            <a:ext cx="12192000" cy="6843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g3df266778c6_0_0"/>
          <p:cNvSpPr txBox="1"/>
          <p:nvPr/>
        </p:nvSpPr>
        <p:spPr>
          <a:xfrm>
            <a:off x="7667625" y="6356350"/>
            <a:ext cx="3686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@HarvardSDP | #SDPconvening</a:t>
            </a:r>
            <a:endParaRPr/>
          </a:p>
        </p:txBody>
      </p:sp>
      <p:cxnSp>
        <p:nvCxnSpPr>
          <p:cNvPr id="494" name="Google Shape;494;g3df266778c6_0_0"/>
          <p:cNvCxnSpPr/>
          <p:nvPr/>
        </p:nvCxnSpPr>
        <p:spPr>
          <a:xfrm>
            <a:off x="1671420" y="6303846"/>
            <a:ext cx="0" cy="501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5" name="Google Shape;495;g3df266778c6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6668" y="6225311"/>
            <a:ext cx="1535977" cy="663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g3df266778c6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4134" y="6274582"/>
            <a:ext cx="1081857" cy="501674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3df266778c6_0_0"/>
          <p:cNvSpPr txBox="1"/>
          <p:nvPr/>
        </p:nvSpPr>
        <p:spPr>
          <a:xfrm>
            <a:off x="828675" y="476250"/>
            <a:ext cx="1053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rPr>
              <a:t>Generating proof, supporting practice</a:t>
            </a:r>
            <a:endParaRPr b="1" sz="4400">
              <a:solidFill>
                <a:srgbClr val="A51C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8" name="Google Shape;498;g3df266778c6_0_0"/>
          <p:cNvGrpSpPr/>
          <p:nvPr/>
        </p:nvGrpSpPr>
        <p:grpSpPr>
          <a:xfrm>
            <a:off x="828675" y="2095576"/>
            <a:ext cx="3238500" cy="3370821"/>
            <a:chOff x="828675" y="2095500"/>
            <a:chExt cx="3238500" cy="2667000"/>
          </a:xfrm>
        </p:grpSpPr>
        <p:sp>
          <p:nvSpPr>
            <p:cNvPr id="499" name="Google Shape;499;g3df266778c6_0_0"/>
            <p:cNvSpPr/>
            <p:nvPr/>
          </p:nvSpPr>
          <p:spPr>
            <a:xfrm>
              <a:off x="828675" y="2095500"/>
              <a:ext cx="3238500" cy="2667000"/>
            </a:xfrm>
            <a:prstGeom prst="roundRect">
              <a:avLst>
                <a:gd fmla="val 5357" name="adj"/>
              </a:avLst>
            </a:prstGeom>
            <a:solidFill>
              <a:srgbClr val="F8F8F8"/>
            </a:solidFill>
            <a:ln cap="flat" cmpd="sng" w="9525">
              <a:solidFill>
                <a:srgbClr val="E0E0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g3df266778c6_0_0"/>
            <p:cNvSpPr txBox="1"/>
            <p:nvPr/>
          </p:nvSpPr>
          <p:spPr>
            <a:xfrm>
              <a:off x="1019175" y="2332736"/>
              <a:ext cx="476400" cy="4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60">
                  <a:solidFill>
                    <a:srgbClr val="A51C30"/>
                  </a:solidFill>
                  <a:latin typeface="Material Icons"/>
                  <a:ea typeface="Material Icons"/>
                  <a:cs typeface="Material Icons"/>
                  <a:sym typeface="Material Icons"/>
                </a:rPr>
                <a:t>lightbulb</a:t>
              </a:r>
              <a:endParaRPr sz="2960">
                <a:solidFill>
                  <a:srgbClr val="A51C30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</p:txBody>
        </p:sp>
        <p:sp>
          <p:nvSpPr>
            <p:cNvPr id="501" name="Google Shape;501;g3df266778c6_0_0"/>
            <p:cNvSpPr txBox="1"/>
            <p:nvPr/>
          </p:nvSpPr>
          <p:spPr>
            <a:xfrm>
              <a:off x="1019175" y="2857500"/>
              <a:ext cx="2857500" cy="171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A51C30"/>
                  </a:solidFill>
                  <a:latin typeface="Calibri"/>
                  <a:ea typeface="Calibri"/>
                  <a:cs typeface="Calibri"/>
                  <a:sym typeface="Calibri"/>
                </a:rPr>
                <a:t>Commitment to quality evidence</a:t>
              </a:r>
              <a:endParaRPr b="1" sz="2800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444444"/>
                  </a:solidFill>
                  <a:latin typeface="Calibri"/>
                  <a:ea typeface="Calibri"/>
                  <a:cs typeface="Calibri"/>
                  <a:sym typeface="Calibri"/>
                </a:rPr>
                <a:t>How we approached the initial problem and defined our research methodology.</a:t>
              </a:r>
              <a:endParaRPr sz="20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2" name="Google Shape;502;g3df266778c6_0_0"/>
          <p:cNvGrpSpPr/>
          <p:nvPr/>
        </p:nvGrpSpPr>
        <p:grpSpPr>
          <a:xfrm>
            <a:off x="4476750" y="2095497"/>
            <a:ext cx="3238500" cy="3370821"/>
            <a:chOff x="4476750" y="2095500"/>
            <a:chExt cx="3238500" cy="2667000"/>
          </a:xfrm>
        </p:grpSpPr>
        <p:sp>
          <p:nvSpPr>
            <p:cNvPr id="503" name="Google Shape;503;g3df266778c6_0_0"/>
            <p:cNvSpPr/>
            <p:nvPr/>
          </p:nvSpPr>
          <p:spPr>
            <a:xfrm>
              <a:off x="4476750" y="2095500"/>
              <a:ext cx="3238500" cy="2667000"/>
            </a:xfrm>
            <a:prstGeom prst="roundRect">
              <a:avLst>
                <a:gd fmla="val 5357" name="adj"/>
              </a:avLst>
            </a:prstGeom>
            <a:solidFill>
              <a:srgbClr val="F8F8F8"/>
            </a:solidFill>
            <a:ln cap="flat" cmpd="sng" w="9525">
              <a:solidFill>
                <a:srgbClr val="E0E0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g3df266778c6_0_0"/>
            <p:cNvSpPr txBox="1"/>
            <p:nvPr/>
          </p:nvSpPr>
          <p:spPr>
            <a:xfrm>
              <a:off x="4667250" y="2332736"/>
              <a:ext cx="476400" cy="4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60">
                  <a:solidFill>
                    <a:srgbClr val="A51C30"/>
                  </a:solidFill>
                  <a:latin typeface="Material Icons"/>
                  <a:ea typeface="Material Icons"/>
                  <a:cs typeface="Material Icons"/>
                  <a:sym typeface="Material Icons"/>
                </a:rPr>
                <a:t>insights</a:t>
              </a:r>
              <a:endParaRPr sz="2960">
                <a:solidFill>
                  <a:srgbClr val="A51C30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</p:txBody>
        </p:sp>
        <p:sp>
          <p:nvSpPr>
            <p:cNvPr id="505" name="Google Shape;505;g3df266778c6_0_0"/>
            <p:cNvSpPr txBox="1"/>
            <p:nvPr/>
          </p:nvSpPr>
          <p:spPr>
            <a:xfrm>
              <a:off x="4667250" y="2857500"/>
              <a:ext cx="2857500" cy="171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A51C30"/>
                  </a:solidFill>
                  <a:latin typeface="Calibri"/>
                  <a:ea typeface="Calibri"/>
                  <a:cs typeface="Calibri"/>
                  <a:sym typeface="Calibri"/>
                </a:rPr>
                <a:t>Key Learnings</a:t>
              </a:r>
              <a:endParaRPr b="1" sz="2800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444444"/>
                  </a:solidFill>
                  <a:latin typeface="Calibri"/>
                  <a:ea typeface="Calibri"/>
                  <a:cs typeface="Calibri"/>
                  <a:sym typeface="Calibri"/>
                </a:rPr>
                <a:t>What we learned through data analysis and our key takeaways.</a:t>
              </a:r>
              <a:endParaRPr sz="20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6" name="Google Shape;506;g3df266778c6_0_0"/>
          <p:cNvGrpSpPr/>
          <p:nvPr/>
        </p:nvGrpSpPr>
        <p:grpSpPr>
          <a:xfrm>
            <a:off x="8124825" y="2095497"/>
            <a:ext cx="3238500" cy="3370821"/>
            <a:chOff x="8124825" y="2095500"/>
            <a:chExt cx="3238500" cy="2667000"/>
          </a:xfrm>
        </p:grpSpPr>
        <p:sp>
          <p:nvSpPr>
            <p:cNvPr id="507" name="Google Shape;507;g3df266778c6_0_0"/>
            <p:cNvSpPr/>
            <p:nvPr/>
          </p:nvSpPr>
          <p:spPr>
            <a:xfrm>
              <a:off x="8124825" y="2095500"/>
              <a:ext cx="3238500" cy="2667000"/>
            </a:xfrm>
            <a:prstGeom prst="roundRect">
              <a:avLst>
                <a:gd fmla="val 5357" name="adj"/>
              </a:avLst>
            </a:prstGeom>
            <a:solidFill>
              <a:srgbClr val="F8F8F8"/>
            </a:solidFill>
            <a:ln cap="flat" cmpd="sng" w="9525">
              <a:solidFill>
                <a:srgbClr val="E0E0E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g3df266778c6_0_0"/>
            <p:cNvSpPr txBox="1"/>
            <p:nvPr/>
          </p:nvSpPr>
          <p:spPr>
            <a:xfrm>
              <a:off x="8315325" y="2332736"/>
              <a:ext cx="476400" cy="47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960">
                  <a:solidFill>
                    <a:srgbClr val="A51C30"/>
                  </a:solidFill>
                  <a:latin typeface="Material Icons"/>
                  <a:ea typeface="Material Icons"/>
                  <a:cs typeface="Material Icons"/>
                  <a:sym typeface="Material Icons"/>
                </a:rPr>
                <a:t>share</a:t>
              </a:r>
              <a:endParaRPr sz="2960">
                <a:solidFill>
                  <a:srgbClr val="A51C30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</p:txBody>
        </p:sp>
        <p:sp>
          <p:nvSpPr>
            <p:cNvPr id="509" name="Google Shape;509;g3df266778c6_0_0"/>
            <p:cNvSpPr txBox="1"/>
            <p:nvPr/>
          </p:nvSpPr>
          <p:spPr>
            <a:xfrm>
              <a:off x="8315325" y="2857500"/>
              <a:ext cx="2857500" cy="171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A51C30"/>
                  </a:solidFill>
                  <a:latin typeface="Calibri"/>
                  <a:ea typeface="Calibri"/>
                  <a:cs typeface="Calibri"/>
                  <a:sym typeface="Calibri"/>
                </a:rPr>
                <a:t>Sharing Impact</a:t>
              </a:r>
              <a:endParaRPr b="1" sz="2800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1125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>
                  <a:solidFill>
                    <a:srgbClr val="444444"/>
                  </a:solidFill>
                  <a:latin typeface="Calibri"/>
                  <a:ea typeface="Calibri"/>
                  <a:cs typeface="Calibri"/>
                  <a:sym typeface="Calibri"/>
                </a:rPr>
                <a:t>Engagement and dissemination that ensures validity and promotes data literacy</a:t>
              </a:r>
              <a:r>
                <a:rPr lang="en-US" sz="2000">
                  <a:solidFill>
                    <a:srgbClr val="444444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 sz="20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df266778c6_0_335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Two studies with common throughlines</a:t>
            </a:r>
            <a:endParaRPr/>
          </a:p>
        </p:txBody>
      </p:sp>
      <p:sp>
        <p:nvSpPr>
          <p:cNvPr id="516" name="Google Shape;516;g3df266778c6_0_335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Summer Learning Academies</a:t>
            </a:r>
            <a:endParaRPr/>
          </a:p>
        </p:txBody>
      </p:sp>
      <p:sp>
        <p:nvSpPr>
          <p:cNvPr id="517" name="Google Shape;517;g3df266778c6_0_335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What is the academic impact of participation in Summer Learning Academy (SLA)?</a:t>
            </a:r>
            <a:endParaRPr sz="2400"/>
          </a:p>
          <a:p>
            <a:pPr indent="0" lvl="0" marL="457200" rtl="0" algn="l">
              <a:spcBef>
                <a:spcPts val="13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1300"/>
              </a:spcBef>
              <a:spcAft>
                <a:spcPts val="0"/>
              </a:spcAft>
              <a:buSzPts val="2400"/>
              <a:buAutoNum type="arabicPeriod"/>
            </a:pPr>
            <a:r>
              <a:rPr lang="en-US" sz="2400"/>
              <a:t>How does this impact vary by grade,  economic disadvantage (ED), or multilingual learner (ML) status? </a:t>
            </a:r>
            <a:endParaRPr sz="2400"/>
          </a:p>
        </p:txBody>
      </p:sp>
      <p:sp>
        <p:nvSpPr>
          <p:cNvPr id="518" name="Google Shape;518;g3df266778c6_0_335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High School Credit Recovery</a:t>
            </a:r>
            <a:endParaRPr/>
          </a:p>
        </p:txBody>
      </p:sp>
      <p:sp>
        <p:nvSpPr>
          <p:cNvPr id="519" name="Google Shape;519;g3df266778c6_0_335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33"/>
              </a:buClr>
              <a:buSzPts val="2400"/>
              <a:buAutoNum type="arabicPeriod"/>
            </a:pPr>
            <a:r>
              <a:rPr lang="en-US" sz="2400">
                <a:solidFill>
                  <a:srgbClr val="000033"/>
                </a:solidFill>
              </a:rPr>
              <a:t>Who are HSCR attendees and do their experiences vary by group?</a:t>
            </a:r>
            <a:endParaRPr sz="2400">
              <a:solidFill>
                <a:srgbClr val="00003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33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33"/>
              </a:buClr>
              <a:buSzPts val="2400"/>
              <a:buAutoNum type="arabicPeriod"/>
            </a:pPr>
            <a:r>
              <a:rPr lang="en-US" sz="2400">
                <a:solidFill>
                  <a:srgbClr val="000033"/>
                </a:solidFill>
              </a:rPr>
              <a:t>How does attending HSCR impact subsequent year engagement?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3df266778c6_0_347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Commitment to quality evidence</a:t>
            </a:r>
            <a:endParaRPr/>
          </a:p>
        </p:txBody>
      </p:sp>
      <p:sp>
        <p:nvSpPr>
          <p:cNvPr id="526" name="Google Shape;526;g3df266778c6_0_347"/>
          <p:cNvSpPr txBox="1"/>
          <p:nvPr>
            <p:ph idx="1" type="body"/>
          </p:nvPr>
        </p:nvSpPr>
        <p:spPr>
          <a:xfrm>
            <a:off x="839800" y="2502783"/>
            <a:ext cx="5157900" cy="650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Summer Learning Academies</a:t>
            </a:r>
            <a:endParaRPr/>
          </a:p>
        </p:txBody>
      </p:sp>
      <p:sp>
        <p:nvSpPr>
          <p:cNvPr id="527" name="Google Shape;527;g3df266778c6_0_347"/>
          <p:cNvSpPr txBox="1"/>
          <p:nvPr>
            <p:ph idx="2" type="body"/>
          </p:nvPr>
        </p:nvSpPr>
        <p:spPr>
          <a:xfrm>
            <a:off x="839800" y="3371625"/>
            <a:ext cx="4531500" cy="291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300"/>
              </a:spcAft>
              <a:buNone/>
            </a:pPr>
            <a:r>
              <a:rPr lang="en-US" sz="2400"/>
              <a:t>Value added model controlling for prior test scores and demographics</a:t>
            </a:r>
            <a:endParaRPr sz="2400"/>
          </a:p>
        </p:txBody>
      </p:sp>
      <p:sp>
        <p:nvSpPr>
          <p:cNvPr id="528" name="Google Shape;528;g3df266778c6_0_347"/>
          <p:cNvSpPr txBox="1"/>
          <p:nvPr>
            <p:ph idx="3" type="body"/>
          </p:nvPr>
        </p:nvSpPr>
        <p:spPr>
          <a:xfrm>
            <a:off x="6172206" y="2502783"/>
            <a:ext cx="5183100" cy="650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High School Credit Recovery</a:t>
            </a:r>
            <a:endParaRPr/>
          </a:p>
        </p:txBody>
      </p:sp>
      <p:sp>
        <p:nvSpPr>
          <p:cNvPr id="529" name="Google Shape;529;g3df266778c6_0_347"/>
          <p:cNvSpPr txBox="1"/>
          <p:nvPr>
            <p:ph idx="4" type="body"/>
          </p:nvPr>
        </p:nvSpPr>
        <p:spPr>
          <a:xfrm>
            <a:off x="6172201" y="3321325"/>
            <a:ext cx="4531500" cy="291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None/>
            </a:pPr>
            <a:r>
              <a:rPr lang="en-US" sz="2400">
                <a:solidFill>
                  <a:srgbClr val="000033"/>
                </a:solidFill>
              </a:rPr>
              <a:t>Comparing HSCR participants to eligible non-participants. </a:t>
            </a:r>
            <a:endParaRPr sz="2400"/>
          </a:p>
        </p:txBody>
      </p:sp>
      <p:sp>
        <p:nvSpPr>
          <p:cNvPr id="530" name="Google Shape;530;g3df266778c6_0_347"/>
          <p:cNvSpPr txBox="1"/>
          <p:nvPr>
            <p:ph idx="1" type="body"/>
          </p:nvPr>
        </p:nvSpPr>
        <p:spPr>
          <a:xfrm>
            <a:off x="839800" y="1410700"/>
            <a:ext cx="105846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A51C30"/>
                </a:solidFill>
              </a:rPr>
              <a:t>Both studies leveraged </a:t>
            </a:r>
            <a:r>
              <a:rPr lang="en-US" u="sng">
                <a:solidFill>
                  <a:srgbClr val="A51C30"/>
                </a:solidFill>
              </a:rPr>
              <a:t>comparison groups</a:t>
            </a:r>
            <a:r>
              <a:rPr lang="en-US">
                <a:solidFill>
                  <a:srgbClr val="A51C30"/>
                </a:solidFill>
              </a:rPr>
              <a:t> to better understand program impacts</a:t>
            </a:r>
            <a:endParaRPr>
              <a:solidFill>
                <a:srgbClr val="A51C3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"/>
          <p:cNvSpPr txBox="1"/>
          <p:nvPr>
            <p:ph type="title"/>
          </p:nvPr>
        </p:nvSpPr>
        <p:spPr>
          <a:xfrm>
            <a:off x="838200" y="571500"/>
            <a:ext cx="10515600" cy="9525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ctr" bIns="0" lIns="9525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rPr>
              <a:t>Key Objective</a:t>
            </a:r>
            <a:endParaRPr b="1" sz="5400">
              <a:solidFill>
                <a:srgbClr val="A51C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3"/>
          <p:cNvGrpSpPr/>
          <p:nvPr/>
        </p:nvGrpSpPr>
        <p:grpSpPr>
          <a:xfrm>
            <a:off x="838200" y="1714500"/>
            <a:ext cx="10515600" cy="4000500"/>
            <a:chOff x="838200" y="1714500"/>
            <a:chExt cx="10515600" cy="4000500"/>
          </a:xfrm>
        </p:grpSpPr>
        <p:sp>
          <p:nvSpPr>
            <p:cNvPr id="301" name="Google Shape;301;p3"/>
            <p:cNvSpPr/>
            <p:nvPr/>
          </p:nvSpPr>
          <p:spPr>
            <a:xfrm>
              <a:off x="838200" y="1714500"/>
              <a:ext cx="10515600" cy="4000500"/>
            </a:xfrm>
            <a:prstGeom prst="roundRect">
              <a:avLst>
                <a:gd fmla="val 4761" name="adj"/>
              </a:avLst>
            </a:prstGeom>
            <a:solidFill>
              <a:srgbClr val="F8F8F8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838200" y="1714500"/>
              <a:ext cx="142800" cy="4000500"/>
            </a:xfrm>
            <a:prstGeom prst="roundRect">
              <a:avLst>
                <a:gd fmla="val 0" name="adj"/>
              </a:avLst>
            </a:prstGeom>
            <a:solidFill>
              <a:srgbClr val="A51C3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"/>
            <p:cNvSpPr txBox="1"/>
            <p:nvPr/>
          </p:nvSpPr>
          <p:spPr>
            <a:xfrm>
              <a:off x="1333500" y="1714500"/>
              <a:ext cx="9525000" cy="40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0" lIns="381000" spcFirstLastPara="1" rIns="381000" wrap="square" tIns="3810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360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Explore the </a:t>
              </a:r>
              <a:r>
                <a:rPr b="1" lang="en-US" sz="3600">
                  <a:solidFill>
                    <a:srgbClr val="A51C30"/>
                  </a:solidFill>
                  <a:latin typeface="Calibri"/>
                  <a:ea typeface="Calibri"/>
                  <a:cs typeface="Calibri"/>
                  <a:sym typeface="Calibri"/>
                </a:rPr>
                <a:t>evolving relationship</a:t>
              </a:r>
              <a:r>
                <a:rPr b="0" lang="en-US" sz="360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 between data and practice through the lens of </a:t>
              </a:r>
              <a:r>
                <a:rPr b="1" lang="en-US" sz="3600">
                  <a:solidFill>
                    <a:srgbClr val="A51C30"/>
                  </a:solidFill>
                  <a:latin typeface="Calibri"/>
                  <a:ea typeface="Calibri"/>
                  <a:cs typeface="Calibri"/>
                  <a:sym typeface="Calibri"/>
                </a:rPr>
                <a:t>summer learning</a:t>
              </a:r>
              <a:r>
                <a:rPr b="0" lang="en-US" sz="3600">
                  <a:solidFill>
                    <a:srgbClr val="333333"/>
                  </a:solidFill>
                  <a:latin typeface="Calibri"/>
                  <a:ea typeface="Calibri"/>
                  <a:cs typeface="Calibri"/>
                  <a:sym typeface="Calibri"/>
                </a:rPr>
                <a:t> in Boston Public Schools.</a:t>
              </a:r>
              <a:endParaRPr b="0" sz="360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" name="Google Shape;304;p3"/>
          <p:cNvSpPr txBox="1"/>
          <p:nvPr/>
        </p:nvSpPr>
        <p:spPr>
          <a:xfrm>
            <a:off x="9525000" y="640715"/>
            <a:ext cx="1428900" cy="14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rgbClr val="A51C30"/>
                </a:solidFill>
                <a:latin typeface="Material Icons"/>
                <a:ea typeface="Material Icons"/>
                <a:cs typeface="Material Icons"/>
                <a:sym typeface="Material Icons"/>
              </a:rPr>
              <a:t>insights</a:t>
            </a:r>
            <a:endParaRPr sz="8000">
              <a:solidFill>
                <a:srgbClr val="A51C30"/>
              </a:solidFill>
              <a:latin typeface="Material Icons"/>
              <a:ea typeface="Material Icons"/>
              <a:cs typeface="Material Icons"/>
              <a:sym typeface="Material Ico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g3df266778c6_0_36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1393" y="962447"/>
            <a:ext cx="7855502" cy="4817168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3df266778c6_0_363"/>
          <p:cNvSpPr txBox="1"/>
          <p:nvPr>
            <p:ph idx="4294967295" type="body"/>
          </p:nvPr>
        </p:nvSpPr>
        <p:spPr>
          <a:xfrm>
            <a:off x="602577" y="1882463"/>
            <a:ext cx="3026400" cy="289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Participation in </a:t>
            </a:r>
            <a:r>
              <a:rPr b="1" lang="en-US" sz="2400">
                <a:solidFill>
                  <a:schemeClr val="dk1"/>
                </a:solidFill>
              </a:rPr>
              <a:t>SLA is associated with a significant, positive impact in math</a:t>
            </a:r>
            <a:r>
              <a:rPr lang="en-US" sz="2400">
                <a:solidFill>
                  <a:schemeClr val="dk1"/>
                </a:solidFill>
              </a:rPr>
              <a:t>; this effect has little variation by student group.</a:t>
            </a:r>
            <a:endParaRPr b="1" sz="2400">
              <a:solidFill>
                <a:schemeClr val="dk1"/>
              </a:solidFill>
            </a:endParaRPr>
          </a:p>
        </p:txBody>
      </p:sp>
      <p:sp>
        <p:nvSpPr>
          <p:cNvPr id="537" name="Google Shape;537;g3df266778c6_0_363"/>
          <p:cNvSpPr/>
          <p:nvPr/>
        </p:nvSpPr>
        <p:spPr>
          <a:xfrm>
            <a:off x="5483000" y="2852567"/>
            <a:ext cx="1226100" cy="715500"/>
          </a:xfrm>
          <a:prstGeom prst="wedgeRoundRectCallout">
            <a:avLst>
              <a:gd fmla="val -20833" name="adj1"/>
              <a:gd fmla="val 62500" name="adj2"/>
              <a:gd fmla="val 0" name="adj3"/>
            </a:avLst>
          </a:prstGeom>
          <a:solidFill>
            <a:srgbClr val="CFE2F3"/>
          </a:solidFill>
          <a:ln cap="flat" cmpd="sng" w="127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Montserrat"/>
                <a:ea typeface="Montserrat"/>
                <a:cs typeface="Montserrat"/>
                <a:sym typeface="Montserrat"/>
              </a:rPr>
              <a:t>Equivalent of 0.91 RIT points for a 4th grader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8" name="Google Shape;538;g3df266778c6_0_363"/>
          <p:cNvSpPr txBox="1"/>
          <p:nvPr/>
        </p:nvSpPr>
        <p:spPr>
          <a:xfrm>
            <a:off x="4658150" y="5449758"/>
            <a:ext cx="65889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 = p&lt; 0.05; ** = p &lt; 0.01; *** = p &lt; 0.001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Bars represent standard error</a:t>
            </a: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9" name="Google Shape;539;g3df266778c6_0_363"/>
          <p:cNvSpPr txBox="1"/>
          <p:nvPr>
            <p:ph type="title"/>
          </p:nvPr>
        </p:nvSpPr>
        <p:spPr>
          <a:xfrm>
            <a:off x="838200" y="365125"/>
            <a:ext cx="10515600" cy="71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Key Learnings: SLA findings overview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df266778c6_0_35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Montserrat"/>
                <a:ea typeface="Montserrat"/>
                <a:cs typeface="Montserrat"/>
                <a:sym typeface="Montserrat"/>
              </a:rPr>
              <a:t>Key Learnings</a:t>
            </a:r>
            <a:r>
              <a:rPr lang="en-US" sz="3200">
                <a:latin typeface="Montserrat"/>
                <a:ea typeface="Montserrat"/>
                <a:cs typeface="Montserrat"/>
                <a:sym typeface="Montserrat"/>
              </a:rPr>
              <a:t>: SLA findings overview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45" name="Google Shape;545;g3df266778c6_0_356"/>
          <p:cNvGrpSpPr/>
          <p:nvPr/>
        </p:nvGrpSpPr>
        <p:grpSpPr>
          <a:xfrm>
            <a:off x="838200" y="1905000"/>
            <a:ext cx="10515600" cy="1767078"/>
            <a:chOff x="838200" y="1905000"/>
            <a:chExt cx="10515600" cy="1767078"/>
          </a:xfrm>
        </p:grpSpPr>
        <p:sp>
          <p:nvSpPr>
            <p:cNvPr id="546" name="Google Shape;546;g3df266778c6_0_356"/>
            <p:cNvSpPr/>
            <p:nvPr/>
          </p:nvSpPr>
          <p:spPr>
            <a:xfrm>
              <a:off x="838200" y="1905000"/>
              <a:ext cx="10515600" cy="1714500"/>
            </a:xfrm>
            <a:prstGeom prst="roundRect">
              <a:avLst>
                <a:gd fmla="val 6666" name="adj"/>
              </a:avLst>
            </a:prstGeom>
            <a:solidFill>
              <a:srgbClr val="F8F9FA"/>
            </a:solidFill>
            <a:ln cap="flat" cmpd="sng" w="19050">
              <a:solidFill>
                <a:srgbClr val="E9EC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g3df266778c6_0_356"/>
            <p:cNvSpPr txBox="1"/>
            <p:nvPr/>
          </p:nvSpPr>
          <p:spPr>
            <a:xfrm>
              <a:off x="838200" y="1957578"/>
              <a:ext cx="762000" cy="1714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A51C30"/>
                  </a:solidFill>
                  <a:latin typeface="Material Icons"/>
                  <a:ea typeface="Material Icons"/>
                  <a:cs typeface="Material Icons"/>
                  <a:sym typeface="Material Icons"/>
                </a:rPr>
                <a:t>functions</a:t>
              </a:r>
              <a:endParaRPr sz="3600">
                <a:solidFill>
                  <a:srgbClr val="A51C30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</p:txBody>
        </p:sp>
        <p:sp>
          <p:nvSpPr>
            <p:cNvPr id="548" name="Google Shape;548;g3df266778c6_0_356"/>
            <p:cNvSpPr txBox="1"/>
            <p:nvPr/>
          </p:nvSpPr>
          <p:spPr>
            <a:xfrm>
              <a:off x="1600200" y="1905000"/>
              <a:ext cx="9334500" cy="1714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A51C30"/>
                  </a:solidFill>
                  <a:latin typeface="Calibri"/>
                  <a:ea typeface="Calibri"/>
                  <a:cs typeface="Calibri"/>
                  <a:sym typeface="Calibri"/>
                </a:rPr>
                <a:t>Mathematics Impact</a:t>
              </a:r>
              <a:endParaRPr b="1" sz="2400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Participating in SLA is associated with a positive, </a:t>
              </a:r>
              <a:r>
                <a:rPr b="1"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significant impact on student math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scores across student groups.</a:t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g3df266778c6_0_356"/>
          <p:cNvGrpSpPr/>
          <p:nvPr/>
        </p:nvGrpSpPr>
        <p:grpSpPr>
          <a:xfrm>
            <a:off x="838200" y="3810000"/>
            <a:ext cx="10515600" cy="1767078"/>
            <a:chOff x="838200" y="3810000"/>
            <a:chExt cx="10515600" cy="1767078"/>
          </a:xfrm>
        </p:grpSpPr>
        <p:sp>
          <p:nvSpPr>
            <p:cNvPr id="550" name="Google Shape;550;g3df266778c6_0_356"/>
            <p:cNvSpPr/>
            <p:nvPr/>
          </p:nvSpPr>
          <p:spPr>
            <a:xfrm>
              <a:off x="838200" y="3810000"/>
              <a:ext cx="10515600" cy="1714500"/>
            </a:xfrm>
            <a:prstGeom prst="roundRect">
              <a:avLst>
                <a:gd fmla="val 6666" name="adj"/>
              </a:avLst>
            </a:prstGeom>
            <a:solidFill>
              <a:srgbClr val="F8F9FA"/>
            </a:solidFill>
            <a:ln cap="flat" cmpd="sng" w="19050">
              <a:solidFill>
                <a:srgbClr val="E9EC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g3df266778c6_0_356"/>
            <p:cNvSpPr txBox="1"/>
            <p:nvPr/>
          </p:nvSpPr>
          <p:spPr>
            <a:xfrm>
              <a:off x="838200" y="3862578"/>
              <a:ext cx="762000" cy="1714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A51C30"/>
                  </a:solidFill>
                  <a:latin typeface="Material Icons"/>
                  <a:ea typeface="Material Icons"/>
                  <a:cs typeface="Material Icons"/>
                  <a:sym typeface="Material Icons"/>
                </a:rPr>
                <a:t>menu_book</a:t>
              </a:r>
              <a:endParaRPr sz="3600">
                <a:solidFill>
                  <a:srgbClr val="A51C30"/>
                </a:solidFill>
                <a:latin typeface="Material Icons"/>
                <a:ea typeface="Material Icons"/>
                <a:cs typeface="Material Icons"/>
                <a:sym typeface="Material Icons"/>
              </a:endParaRPr>
            </a:p>
          </p:txBody>
        </p:sp>
        <p:sp>
          <p:nvSpPr>
            <p:cNvPr id="552" name="Google Shape;552;g3df266778c6_0_356"/>
            <p:cNvSpPr txBox="1"/>
            <p:nvPr/>
          </p:nvSpPr>
          <p:spPr>
            <a:xfrm>
              <a:off x="1600200" y="3810000"/>
              <a:ext cx="9334500" cy="1714500"/>
            </a:xfrm>
            <a:prstGeom prst="rect">
              <a:avLst/>
            </a:pr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rgbClr val="A51C30"/>
                  </a:solidFill>
                  <a:latin typeface="Calibri"/>
                  <a:ea typeface="Calibri"/>
                  <a:cs typeface="Calibri"/>
                  <a:sym typeface="Calibri"/>
                </a:rPr>
                <a:t>Reading Impact </a:t>
              </a:r>
              <a:endParaRPr b="1" sz="2400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Participating in SLA is associated with a </a:t>
              </a:r>
              <a:r>
                <a:rPr b="1"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positive, significant impact </a:t>
              </a:r>
              <a:r>
                <a:rPr b="1" lang="en-US" sz="2400">
                  <a:latin typeface="Calibri"/>
                  <a:ea typeface="Calibri"/>
                  <a:cs typeface="Calibri"/>
                  <a:sym typeface="Calibri"/>
                </a:rPr>
                <a:t>on </a:t>
              </a:r>
              <a:r>
                <a:rPr b="1"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reading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b="1"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scores</a:t>
              </a:r>
              <a:r>
                <a: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for students who are </a:t>
              </a:r>
              <a:r>
                <a:rPr b="1"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multilingual learners.</a:t>
              </a:r>
              <a:endPara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df266778c6_0_372"/>
          <p:cNvSpPr txBox="1"/>
          <p:nvPr>
            <p:ph idx="4294967295" type="body"/>
          </p:nvPr>
        </p:nvSpPr>
        <p:spPr>
          <a:xfrm>
            <a:off x="514076" y="1500475"/>
            <a:ext cx="3093600" cy="289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No significant differences in reading scores attributed to SLA participation; however, </a:t>
            </a:r>
            <a:r>
              <a:rPr b="1" lang="en-US" sz="2400">
                <a:solidFill>
                  <a:schemeClr val="dk1"/>
                </a:solidFill>
              </a:rPr>
              <a:t>this varies by student group. </a:t>
            </a:r>
            <a:endParaRPr b="1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Participation in SLA is associated with a large positive impact on reading scores for Multilingual Learners. </a:t>
            </a:r>
            <a:endParaRPr b="1" sz="2400"/>
          </a:p>
        </p:txBody>
      </p:sp>
      <p:pic>
        <p:nvPicPr>
          <p:cNvPr id="558" name="Google Shape;558;g3df266778c6_0_37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8326" y="1131725"/>
            <a:ext cx="8160849" cy="4731751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g3df266778c6_0_372"/>
          <p:cNvSpPr txBox="1"/>
          <p:nvPr/>
        </p:nvSpPr>
        <p:spPr>
          <a:xfrm>
            <a:off x="4384575" y="5641308"/>
            <a:ext cx="65889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 = p&lt; 0.05; ** = p &lt; 0.01; *** = p &lt; 0.001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Bars represent standard error</a:t>
            </a:r>
            <a:r>
              <a:rPr lang="en-US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0" name="Google Shape;560;g3df266778c6_0_372"/>
          <p:cNvSpPr txBox="1"/>
          <p:nvPr>
            <p:ph type="title"/>
          </p:nvPr>
        </p:nvSpPr>
        <p:spPr>
          <a:xfrm>
            <a:off x="838200" y="365125"/>
            <a:ext cx="10515600" cy="715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Montserrat"/>
                <a:ea typeface="Montserrat"/>
                <a:cs typeface="Montserrat"/>
                <a:sym typeface="Montserrat"/>
              </a:rPr>
              <a:t>Key Learnings: SLA findings overview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df266778c6_0_4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latin typeface="Montserrat"/>
                <a:ea typeface="Montserrat"/>
                <a:cs typeface="Montserrat"/>
                <a:sym typeface="Montserrat"/>
              </a:rPr>
              <a:t>Key Learnings: HSCR findings overview</a:t>
            </a:r>
            <a:endParaRPr sz="320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66" name="Google Shape;566;g3df266778c6_0_434"/>
          <p:cNvGrpSpPr/>
          <p:nvPr/>
        </p:nvGrpSpPr>
        <p:grpSpPr>
          <a:xfrm>
            <a:off x="838200" y="1888121"/>
            <a:ext cx="3238500" cy="3636455"/>
            <a:chOff x="838200" y="1524000"/>
            <a:chExt cx="3238500" cy="4000500"/>
          </a:xfrm>
        </p:grpSpPr>
        <p:sp>
          <p:nvSpPr>
            <p:cNvPr id="567" name="Google Shape;567;g3df266778c6_0_434"/>
            <p:cNvSpPr/>
            <p:nvPr/>
          </p:nvSpPr>
          <p:spPr>
            <a:xfrm>
              <a:off x="838200" y="1524000"/>
              <a:ext cx="3238500" cy="4000500"/>
            </a:xfrm>
            <a:prstGeom prst="roundRect">
              <a:avLst>
                <a:gd fmla="val 2941" name="adj"/>
              </a:avLst>
            </a:prstGeom>
            <a:solidFill>
              <a:srgbClr val="F8F9FA"/>
            </a:solidFill>
            <a:ln cap="flat" cmpd="sng" w="9525">
              <a:solidFill>
                <a:srgbClr val="E9EC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g3df266778c6_0_434"/>
            <p:cNvSpPr txBox="1"/>
            <p:nvPr/>
          </p:nvSpPr>
          <p:spPr>
            <a:xfrm>
              <a:off x="1028700" y="2082775"/>
              <a:ext cx="2857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A51C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Participation in HSCR matters</a:t>
              </a:r>
              <a:endParaRPr b="1" sz="1600">
                <a:solidFill>
                  <a:srgbClr val="A51C3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69" name="Google Shape;569;g3df266778c6_0_434"/>
            <p:cNvSpPr txBox="1"/>
            <p:nvPr/>
          </p:nvSpPr>
          <p:spPr>
            <a:xfrm>
              <a:off x="1028700" y="3046250"/>
              <a:ext cx="2857500" cy="21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lang="en-US" sz="1400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Students who attended HSCR showed much </a:t>
              </a:r>
              <a:r>
                <a:rPr b="1" lang="en-US" sz="1400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stronger fall engagement</a:t>
              </a:r>
              <a:r>
                <a:rPr b="0" lang="en-US" sz="1400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than eligible non-participants</a:t>
              </a:r>
              <a:endParaRPr b="0" sz="1400">
                <a:solidFill>
                  <a:srgbClr val="0000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70" name="Google Shape;570;g3df266778c6_0_434"/>
          <p:cNvGrpSpPr/>
          <p:nvPr/>
        </p:nvGrpSpPr>
        <p:grpSpPr>
          <a:xfrm>
            <a:off x="4476750" y="1888155"/>
            <a:ext cx="3238500" cy="3636455"/>
            <a:chOff x="4476750" y="1524000"/>
            <a:chExt cx="3238500" cy="4000500"/>
          </a:xfrm>
        </p:grpSpPr>
        <p:sp>
          <p:nvSpPr>
            <p:cNvPr id="571" name="Google Shape;571;g3df266778c6_0_434"/>
            <p:cNvSpPr/>
            <p:nvPr/>
          </p:nvSpPr>
          <p:spPr>
            <a:xfrm>
              <a:off x="4476750" y="1524000"/>
              <a:ext cx="3238500" cy="4000500"/>
            </a:xfrm>
            <a:prstGeom prst="roundRect">
              <a:avLst>
                <a:gd fmla="val 2941" name="adj"/>
              </a:avLst>
            </a:prstGeom>
            <a:solidFill>
              <a:srgbClr val="F8F9FA"/>
            </a:solidFill>
            <a:ln cap="flat" cmpd="sng" w="9525">
              <a:solidFill>
                <a:srgbClr val="E9EC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g3df266778c6_0_434"/>
            <p:cNvSpPr txBox="1"/>
            <p:nvPr/>
          </p:nvSpPr>
          <p:spPr>
            <a:xfrm>
              <a:off x="4667250" y="2061725"/>
              <a:ext cx="2857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A51C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Compounding equity gap</a:t>
              </a:r>
              <a:endParaRPr b="1" sz="1600">
                <a:solidFill>
                  <a:srgbClr val="A51C3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3" name="Google Shape;573;g3df266778c6_0_434"/>
            <p:cNvSpPr txBox="1"/>
            <p:nvPr/>
          </p:nvSpPr>
          <p:spPr>
            <a:xfrm>
              <a:off x="4667250" y="3004125"/>
              <a:ext cx="2857500" cy="223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Current EL students face challenges</a:t>
              </a:r>
              <a:r>
                <a:rPr b="0" lang="en-US" sz="1400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in both:</a:t>
              </a:r>
              <a:endParaRPr b="0" sz="1400">
                <a:solidFill>
                  <a:srgbClr val="0000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317500" lvl="0" marL="457200" rtl="0" algn="l">
                <a:spcBef>
                  <a:spcPts val="1125"/>
                </a:spcBef>
                <a:spcAft>
                  <a:spcPts val="0"/>
                </a:spcAft>
                <a:buClr>
                  <a:srgbClr val="000033"/>
                </a:buClr>
                <a:buSzPts val="1400"/>
                <a:buFont typeface="Montserrat"/>
                <a:buChar char="●"/>
              </a:pPr>
              <a:r>
                <a:rPr lang="en-US" sz="1400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Access to programs</a:t>
              </a:r>
              <a:endParaRPr sz="1400">
                <a:solidFill>
                  <a:srgbClr val="0000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317500" lvl="0" marL="457200" rtl="0" algn="l">
                <a:spcBef>
                  <a:spcPts val="750"/>
                </a:spcBef>
                <a:spcAft>
                  <a:spcPts val="0"/>
                </a:spcAft>
                <a:buClr>
                  <a:srgbClr val="000033"/>
                </a:buClr>
                <a:buSzPts val="1400"/>
                <a:buFont typeface="Montserrat"/>
                <a:buChar char="●"/>
              </a:pPr>
              <a:r>
                <a:rPr lang="en-US" sz="1400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Success wit</a:t>
              </a:r>
              <a:r>
                <a:rPr b="0" lang="en-US" sz="1400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hin programs</a:t>
              </a:r>
              <a:endParaRPr b="0" sz="1400">
                <a:solidFill>
                  <a:srgbClr val="0000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574" name="Google Shape;574;g3df266778c6_0_434"/>
          <p:cNvGrpSpPr/>
          <p:nvPr/>
        </p:nvGrpSpPr>
        <p:grpSpPr>
          <a:xfrm>
            <a:off x="8115300" y="1888052"/>
            <a:ext cx="3238500" cy="3636455"/>
            <a:chOff x="8115300" y="1524000"/>
            <a:chExt cx="3238500" cy="4000500"/>
          </a:xfrm>
        </p:grpSpPr>
        <p:sp>
          <p:nvSpPr>
            <p:cNvPr id="575" name="Google Shape;575;g3df266778c6_0_434"/>
            <p:cNvSpPr/>
            <p:nvPr/>
          </p:nvSpPr>
          <p:spPr>
            <a:xfrm>
              <a:off x="8115300" y="1524000"/>
              <a:ext cx="3238500" cy="4000500"/>
            </a:xfrm>
            <a:prstGeom prst="roundRect">
              <a:avLst>
                <a:gd fmla="val 2941" name="adj"/>
              </a:avLst>
            </a:prstGeom>
            <a:solidFill>
              <a:srgbClr val="F8F9FA"/>
            </a:solidFill>
            <a:ln cap="flat" cmpd="sng" w="9525">
              <a:solidFill>
                <a:srgbClr val="E9ECE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g3df266778c6_0_434"/>
            <p:cNvSpPr txBox="1"/>
            <p:nvPr/>
          </p:nvSpPr>
          <p:spPr>
            <a:xfrm>
              <a:off x="8305800" y="2019613"/>
              <a:ext cx="28575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600">
                  <a:solidFill>
                    <a:srgbClr val="A51C3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Program implementation</a:t>
              </a:r>
              <a:endParaRPr b="1" sz="1600">
                <a:solidFill>
                  <a:srgbClr val="A51C3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7" name="Google Shape;577;g3df266778c6_0_434"/>
            <p:cNvSpPr txBox="1"/>
            <p:nvPr/>
          </p:nvSpPr>
          <p:spPr>
            <a:xfrm>
              <a:off x="8305800" y="2919900"/>
              <a:ext cx="2857500" cy="231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1400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Credit attainment rates</a:t>
              </a:r>
              <a:r>
                <a:rPr b="1" lang="en-US" sz="1400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vary </a:t>
              </a:r>
              <a:r>
                <a:rPr b="0" lang="en-US" sz="1400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by program, even after accounting for student characteristics</a:t>
              </a:r>
              <a:r>
                <a:rPr lang="en-US">
                  <a:solidFill>
                    <a:srgbClr val="0000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  <a:endParaRPr b="0" i="1" sz="1400">
                <a:solidFill>
                  <a:srgbClr val="A51C3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df266778c6_0_379"/>
          <p:cNvSpPr txBox="1"/>
          <p:nvPr>
            <p:ph idx="1" type="body"/>
          </p:nvPr>
        </p:nvSpPr>
        <p:spPr>
          <a:xfrm>
            <a:off x="4645050" y="667700"/>
            <a:ext cx="6880500" cy="76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A51C30"/>
                </a:solidFill>
              </a:rPr>
              <a:t>Students who attend HSCR are more likely to stay engaged with school the subsequent year </a:t>
            </a:r>
            <a:endParaRPr b="1" sz="2400">
              <a:solidFill>
                <a:srgbClr val="A51C3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4" name="Google Shape;584;g3df266778c6_0_379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2175" y="1782825"/>
            <a:ext cx="8129700" cy="3536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3df266778c6_0_379"/>
          <p:cNvSpPr txBox="1"/>
          <p:nvPr/>
        </p:nvSpPr>
        <p:spPr>
          <a:xfrm>
            <a:off x="4645050" y="5916300"/>
            <a:ext cx="22617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rPr>
              <a:t>*results significant at p&lt;0.05</a:t>
            </a:r>
            <a:endParaRPr i="1" sz="800">
              <a:solidFill>
                <a:srgbClr val="02102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86" name="Google Shape;586;g3df266778c6_0_379"/>
          <p:cNvSpPr txBox="1"/>
          <p:nvPr/>
        </p:nvSpPr>
        <p:spPr>
          <a:xfrm>
            <a:off x="443575" y="667700"/>
            <a:ext cx="3206400" cy="52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21028"/>
                </a:solidFill>
                <a:latin typeface="Calibri"/>
                <a:ea typeface="Calibri"/>
                <a:cs typeface="Calibri"/>
                <a:sym typeface="Calibri"/>
              </a:rPr>
              <a:t>Compared to eligible non-participants, HSCR attendees showed:</a:t>
            </a:r>
            <a:endParaRPr sz="2400">
              <a:solidFill>
                <a:srgbClr val="0210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021028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021028"/>
                </a:solidFill>
                <a:latin typeface="Calibri"/>
                <a:ea typeface="Calibri"/>
                <a:cs typeface="Calibri"/>
                <a:sym typeface="Calibri"/>
              </a:rPr>
              <a:t>A smaller attendance decline (SY2425–SY2526)</a:t>
            </a:r>
            <a:endParaRPr sz="2400">
              <a:solidFill>
                <a:srgbClr val="0210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21028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021028"/>
                </a:solidFill>
                <a:latin typeface="Calibri"/>
                <a:ea typeface="Calibri"/>
                <a:cs typeface="Calibri"/>
                <a:sym typeface="Calibri"/>
              </a:rPr>
              <a:t>Improvement in chronic absence (</a:t>
            </a:r>
            <a:r>
              <a:rPr i="1" lang="en-US" sz="2400">
                <a:solidFill>
                  <a:srgbClr val="021028"/>
                </a:solidFill>
                <a:latin typeface="Calibri"/>
                <a:ea typeface="Calibri"/>
                <a:cs typeface="Calibri"/>
                <a:sym typeface="Calibri"/>
              </a:rPr>
              <a:t>among prior-year chronically absent</a:t>
            </a:r>
            <a:r>
              <a:rPr lang="en-US" sz="2400">
                <a:solidFill>
                  <a:srgbClr val="021028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>
              <a:solidFill>
                <a:srgbClr val="0210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21028"/>
              </a:buClr>
              <a:buSzPts val="2400"/>
              <a:buFont typeface="Calibri"/>
              <a:buChar char="●"/>
            </a:pPr>
            <a:r>
              <a:rPr lang="en-US" sz="2400">
                <a:solidFill>
                  <a:srgbClr val="021028"/>
                </a:solidFill>
                <a:latin typeface="Calibri"/>
                <a:ea typeface="Calibri"/>
                <a:cs typeface="Calibri"/>
                <a:sym typeface="Calibri"/>
              </a:rPr>
              <a:t>Lower chance for DNR (Did-Not-Report)</a:t>
            </a:r>
            <a:endParaRPr sz="2400">
              <a:solidFill>
                <a:srgbClr val="0210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df266778c6_0_404"/>
          <p:cNvSpPr txBox="1"/>
          <p:nvPr>
            <p:ph idx="1" type="body"/>
          </p:nvPr>
        </p:nvSpPr>
        <p:spPr>
          <a:xfrm>
            <a:off x="533451" y="857377"/>
            <a:ext cx="5464200" cy="988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lang="en-US"/>
              <a:t>Eligible ELs are less likely to attend HSCR, suggesting barriers to participation</a:t>
            </a:r>
            <a:endParaRPr b="0"/>
          </a:p>
        </p:txBody>
      </p:sp>
      <p:sp>
        <p:nvSpPr>
          <p:cNvPr id="593" name="Google Shape;593;g3df266778c6_0_404"/>
          <p:cNvSpPr txBox="1"/>
          <p:nvPr>
            <p:ph idx="3" type="body"/>
          </p:nvPr>
        </p:nvSpPr>
        <p:spPr>
          <a:xfrm>
            <a:off x="6530175" y="1295788"/>
            <a:ext cx="5183100" cy="823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0" lang="en-US"/>
              <a:t>Current ELs are attaining credits at a lower rate, suggesting barriers to success.</a:t>
            </a:r>
            <a:endParaRPr b="0"/>
          </a:p>
        </p:txBody>
      </p:sp>
      <p:pic>
        <p:nvPicPr>
          <p:cNvPr id="594" name="Google Shape;594;g3df266778c6_0_404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950" y="2520475"/>
            <a:ext cx="6019874" cy="284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g3df266778c6_0_404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9275" y="2119600"/>
            <a:ext cx="4843379" cy="32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g3df266778c6_0_404"/>
          <p:cNvSpPr/>
          <p:nvPr/>
        </p:nvSpPr>
        <p:spPr>
          <a:xfrm>
            <a:off x="4639567" y="3846422"/>
            <a:ext cx="652800" cy="1438200"/>
          </a:xfrm>
          <a:prstGeom prst="rect">
            <a:avLst/>
          </a:prstGeom>
          <a:noFill/>
          <a:ln cap="flat" cmpd="sng" w="28575">
            <a:solidFill>
              <a:srgbClr val="A51C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df266778c6_0_413"/>
          <p:cNvSpPr txBox="1"/>
          <p:nvPr>
            <p:ph type="title"/>
          </p:nvPr>
        </p:nvSpPr>
        <p:spPr>
          <a:xfrm>
            <a:off x="839799" y="457200"/>
            <a:ext cx="3505800" cy="1600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Passing Rates Vary Widely by Program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603" name="Google Shape;603;g3df266778c6_0_413"/>
          <p:cNvSpPr txBox="1"/>
          <p:nvPr>
            <p:ph idx="2" type="body"/>
          </p:nvPr>
        </p:nvSpPr>
        <p:spPr>
          <a:xfrm>
            <a:off x="839799" y="2057400"/>
            <a:ext cx="3505800" cy="3811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Variation in course pass rates by program raises questions about scalable best practices and areas in need of targeted support</a:t>
            </a:r>
            <a:endParaRPr sz="2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4" name="Google Shape;604;g3df266778c6_0_41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3050" y="398419"/>
            <a:ext cx="7626723" cy="57242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5" name="Google Shape;605;g3df266778c6_0_413"/>
          <p:cNvCxnSpPr/>
          <p:nvPr/>
        </p:nvCxnSpPr>
        <p:spPr>
          <a:xfrm rot="10800000">
            <a:off x="10593250" y="894325"/>
            <a:ext cx="10500" cy="4666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3df266778c6_0_426"/>
          <p:cNvSpPr txBox="1"/>
          <p:nvPr>
            <p:ph idx="1" type="body"/>
          </p:nvPr>
        </p:nvSpPr>
        <p:spPr>
          <a:xfrm>
            <a:off x="4572075" y="667700"/>
            <a:ext cx="6880500" cy="76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/>
              <a:t>Students had different likelihoods of achieving a successful outcome (passing a course) based on which program they attended.</a:t>
            </a:r>
            <a:endParaRPr sz="24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g3df266778c6_0_426"/>
          <p:cNvSpPr txBox="1"/>
          <p:nvPr/>
        </p:nvSpPr>
        <p:spPr>
          <a:xfrm>
            <a:off x="4645050" y="5916300"/>
            <a:ext cx="2261700" cy="1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00">
                <a:solidFill>
                  <a:srgbClr val="021028"/>
                </a:solidFill>
                <a:latin typeface="Open Sans"/>
                <a:ea typeface="Open Sans"/>
                <a:cs typeface="Open Sans"/>
                <a:sym typeface="Open Sans"/>
              </a:rPr>
              <a:t>*results significant at p&lt;0.05</a:t>
            </a:r>
            <a:endParaRPr i="1" sz="800">
              <a:solidFill>
                <a:srgbClr val="02102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3" name="Google Shape;613;g3df266778c6_0_426"/>
          <p:cNvSpPr txBox="1"/>
          <p:nvPr/>
        </p:nvSpPr>
        <p:spPr>
          <a:xfrm>
            <a:off x="443575" y="667700"/>
            <a:ext cx="3237000" cy="54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21028"/>
                </a:solidFill>
                <a:latin typeface="Calibri"/>
                <a:ea typeface="Calibri"/>
                <a:cs typeface="Calibri"/>
                <a:sym typeface="Calibri"/>
              </a:rPr>
              <a:t>In 8 programs, students had significantly higher or lower odds of passing their courses, independent of their own characteristics. </a:t>
            </a:r>
            <a:endParaRPr sz="2000">
              <a:solidFill>
                <a:srgbClr val="0210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210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21028"/>
                </a:solidFill>
                <a:latin typeface="Calibri"/>
                <a:ea typeface="Calibri"/>
                <a:cs typeface="Calibri"/>
                <a:sym typeface="Calibri"/>
              </a:rPr>
              <a:t>HSCR students at BLS were more than 4 times more likely to pass their course, and students at BAA were 80% less likely to pass than students at Madison Park (the average program) </a:t>
            </a:r>
            <a:r>
              <a:rPr lang="en-US" sz="2000">
                <a:solidFill>
                  <a:srgbClr val="021028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000">
              <a:solidFill>
                <a:srgbClr val="0210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2102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000">
              <a:solidFill>
                <a:srgbClr val="02102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614" name="Google Shape;614;g3df266778c6_0_426"/>
          <p:cNvGraphicFramePr/>
          <p:nvPr/>
        </p:nvGraphicFramePr>
        <p:xfrm>
          <a:off x="4563734" y="19873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{F21DF037-4400-4EDD-A8A7-83A977645DE3}</a:tableStyleId>
              </a:tblPr>
              <a:tblGrid>
                <a:gridCol w="2599025"/>
                <a:gridCol w="716975"/>
                <a:gridCol w="330950"/>
                <a:gridCol w="2599025"/>
                <a:gridCol w="716975"/>
              </a:tblGrid>
              <a:tr h="60215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Programs where students have higher odds of passing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  <a:extLst>
                      <a:ext uri="http://customooxmlschemas.google.com/">
                        <go:slidesCustomData xmlns:go="http://customooxmlschemas.google.com/" cellId="614:0:0"/>
                      </a:ext>
                    </a:extLst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7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extLst>
                      <a:ext uri="http://customooxmlschemas.google.com/">
                        <go:slidesCustomData xmlns:go="http://customooxmlschemas.google.com/" cellId="614:0:2"/>
                      </a:ext>
                    </a:extLst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Programs where students have lower odds of passing</a:t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  <a:extLst>
                      <a:ext uri="http://customooxmlschemas.google.com/">
                        <go:slidesCustomData xmlns:go="http://customooxmlschemas.google.com/" cellId="614:0:3"/>
                      </a:ext>
                    </a:extLst>
                  </a:tcPr>
                </a:tc>
                <a:tc hMerge="1"/>
              </a:tr>
              <a:tr h="60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Program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  <a:extLst>
                      <a:ext uri="http://customooxmlschemas.google.com/">
                        <go:slidesCustomData xmlns:go="http://customooxmlschemas.google.com/" cellId="614:1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Odds Ratio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  <a:extLst>
                      <a:ext uri="http://customooxmlschemas.google.com/">
                        <go:slidesCustomData xmlns:go="http://customooxmlschemas.google.com/" cellId="614:1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extLst>
                      <a:ext uri="http://customooxmlschemas.google.com/">
                        <go:slidesCustomData xmlns:go="http://customooxmlschemas.google.com/" cellId="614:1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Program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  <a:extLst>
                      <a:ext uri="http://customooxmlschemas.google.com/">
                        <go:slidesCustomData xmlns:go="http://customooxmlschemas.google.com/" cellId="614:1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Odds Ratio</a:t>
                      </a:r>
                      <a:endParaRPr b="1"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9D9"/>
                    </a:solidFill>
                    <a:extLst>
                      <a:ext uri="http://customooxmlschemas.google.com/">
                        <go:slidesCustomData xmlns:go="http://customooxmlschemas.google.com/" cellId="614:1:4"/>
                      </a:ext>
                    </a:extLst>
                  </a:tcPr>
                </a:tc>
              </a:tr>
              <a:tr h="60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Boston Latin School*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2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4.14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2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extLst>
                      <a:ext uri="http://customooxmlschemas.google.com/">
                        <go:slidesCustomData xmlns:go="http://customooxmlschemas.google.com/" cellId="614:2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Community Academy of Science and Health*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2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0.56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T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2:4"/>
                      </a:ext>
                    </a:extLst>
                  </a:tcPr>
                </a:tc>
              </a:tr>
              <a:tr h="6021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Albert Holland School of Technology*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3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2.97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3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extLst>
                      <a:ext uri="http://customooxmlschemas.google.com/">
                        <go:slidesCustomData xmlns:go="http://customooxmlschemas.google.com/" cellId="614:3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Charlestown High School*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3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0.53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3:4"/>
                      </a:ext>
                    </a:extLst>
                  </a:tcPr>
                </a:tc>
              </a:tr>
              <a:tr h="410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Boston Green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4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2.49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4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extLst>
                      <a:ext uri="http://customooxmlschemas.google.com/">
                        <go:slidesCustomData xmlns:go="http://customooxmlschemas.google.com/" cellId="614:4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Dearborn 6-12 STEM Academy*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4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0.37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4:4"/>
                      </a:ext>
                    </a:extLst>
                  </a:tcPr>
                </a:tc>
              </a:tr>
              <a:tr h="410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O'Bryant*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5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2.29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5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extLst>
                      <a:ext uri="http://customooxmlschemas.google.com/">
                        <go:slidesCustomData xmlns:go="http://customooxmlschemas.google.com/" cellId="614:5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Quincy Upper School*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5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0.28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5:4"/>
                      </a:ext>
                    </a:extLst>
                  </a:tcPr>
                </a:tc>
              </a:tr>
              <a:tr h="4105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TechBoston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6:0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1.49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6:1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extLst>
                      <a:ext uri="http://customooxmlschemas.google.com/">
                        <go:slidesCustomData xmlns:go="http://customooxmlschemas.google.com/" cellId="614:6:2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Boston Arts Academy*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6:3"/>
                      </a:ext>
                    </a:extLst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0.20</a:t>
                      </a:r>
                      <a:endParaRPr sz="13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T="19050" marB="19050" marR="28575" marL="28575" anchor="ctr">
                    <a:lnB cap="flat" cmpd="sng" w="10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  <a:extLst>
                      <a:ext uri="http://customooxmlschemas.google.com/">
                        <go:slidesCustomData xmlns:go="http://customooxmlschemas.google.com/" cellId="614:6:4"/>
                      </a:ext>
                    </a:extLs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daee744c77_0_43"/>
          <p:cNvSpPr txBox="1"/>
          <p:nvPr/>
        </p:nvSpPr>
        <p:spPr>
          <a:xfrm>
            <a:off x="4375700" y="2117190"/>
            <a:ext cx="6511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800">
                <a:solidFill>
                  <a:srgbClr val="A51C30"/>
                </a:solidFill>
                <a:latin typeface="Calibri"/>
                <a:ea typeface="Calibri"/>
                <a:cs typeface="Calibri"/>
                <a:sym typeface="Calibri"/>
              </a:rPr>
              <a:t>From evidence to practice: what would you have done with these findings? </a:t>
            </a:r>
            <a:endParaRPr b="1" sz="3800">
              <a:solidFill>
                <a:srgbClr val="A51C3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g3daee744c77_0_43"/>
          <p:cNvSpPr/>
          <p:nvPr/>
        </p:nvSpPr>
        <p:spPr>
          <a:xfrm>
            <a:off x="1599185" y="2216950"/>
            <a:ext cx="2205000" cy="2205000"/>
          </a:xfrm>
          <a:prstGeom prst="ellipse">
            <a:avLst/>
          </a:prstGeom>
          <a:solidFill>
            <a:srgbClr val="CDA67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0" i="0" sz="8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g3daee744c77_0_43"/>
          <p:cNvSpPr/>
          <p:nvPr/>
        </p:nvSpPr>
        <p:spPr>
          <a:xfrm>
            <a:off x="1928813" y="2417763"/>
            <a:ext cx="414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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dc02177aa7_0_29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Sharing impact</a:t>
            </a:r>
            <a:endParaRPr/>
          </a:p>
        </p:txBody>
      </p:sp>
      <p:sp>
        <p:nvSpPr>
          <p:cNvPr id="628" name="Google Shape;628;g3dc02177aa7_0_290"/>
          <p:cNvSpPr txBox="1"/>
          <p:nvPr>
            <p:ph idx="1" type="body"/>
          </p:nvPr>
        </p:nvSpPr>
        <p:spPr>
          <a:xfrm>
            <a:off x="756125" y="16908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•"/>
            </a:pPr>
            <a:r>
              <a:rPr lang="en-US" sz="2400"/>
              <a:t>Focus on building data literacy</a:t>
            </a:r>
            <a:endParaRPr sz="2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400"/>
              <a:t>Peer review of results</a:t>
            </a:r>
            <a:endParaRPr sz="2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-US" sz="2400"/>
              <a:t>Centering programmatic recommendations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df94837f0c_5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Agenda / Outline</a:t>
            </a:r>
            <a:endParaRPr/>
          </a:p>
        </p:txBody>
      </p:sp>
      <p:sp>
        <p:nvSpPr>
          <p:cNvPr id="311" name="Google Shape;311;g3df94837f0c_5_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Introduction of the key players and context setting</a:t>
            </a:r>
            <a:endParaRPr i="1">
              <a:solidFill>
                <a:srgbClr val="A51C3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A51C30"/>
              </a:buClr>
              <a:buSzPts val="1800"/>
              <a:buChar char="•"/>
            </a:pPr>
            <a:r>
              <a:rPr i="1" lang="en-US">
                <a:solidFill>
                  <a:srgbClr val="A51C30"/>
                </a:solidFill>
              </a:rPr>
              <a:t>H</a:t>
            </a:r>
            <a:r>
              <a:rPr i="1" lang="en-US">
                <a:solidFill>
                  <a:srgbClr val="A51C30"/>
                </a:solidFill>
              </a:rPr>
              <a:t>ow do you see your context reflected here?  </a:t>
            </a:r>
            <a:endParaRPr i="1">
              <a:solidFill>
                <a:srgbClr val="A51C3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Generating proof - overview of key findings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A51C30"/>
              </a:buClr>
              <a:buSzPts val="1800"/>
              <a:buChar char="•"/>
            </a:pPr>
            <a:r>
              <a:rPr i="1" lang="en-US">
                <a:solidFill>
                  <a:srgbClr val="A51C30"/>
                </a:solidFill>
              </a:rPr>
              <a:t>How would you have used these findings? </a:t>
            </a:r>
            <a:endParaRPr i="1">
              <a:solidFill>
                <a:srgbClr val="A51C3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Sharing impact and s</a:t>
            </a:r>
            <a:r>
              <a:rPr lang="en-US"/>
              <a:t>upporting practice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A51C30"/>
              </a:buClr>
              <a:buSzPts val="1800"/>
              <a:buChar char="•"/>
            </a:pPr>
            <a:r>
              <a:rPr i="1" lang="en-US">
                <a:solidFill>
                  <a:srgbClr val="A51C30"/>
                </a:solidFill>
              </a:rPr>
              <a:t>Navigating tensions between rigor and actionability</a:t>
            </a:r>
            <a:endParaRPr i="1">
              <a:solidFill>
                <a:srgbClr val="A51C3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dc02177aa7_0_312"/>
          <p:cNvSpPr txBox="1"/>
          <p:nvPr>
            <p:ph type="title"/>
          </p:nvPr>
        </p:nvSpPr>
        <p:spPr>
          <a:xfrm>
            <a:off x="831854" y="365125"/>
            <a:ext cx="9702300" cy="1223100"/>
          </a:xfrm>
          <a:prstGeom prst="rect">
            <a:avLst/>
          </a:prstGeom>
        </p:spPr>
        <p:txBody>
          <a:bodyPr anchorCtr="0" anchor="ctr" bIns="84350" lIns="84350" spcFirstLastPara="1" rIns="84350" wrap="square" tIns="84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60"/>
              <a:t>Sharing impact: Building </a:t>
            </a:r>
            <a:r>
              <a:rPr lang="en-US" sz="4060"/>
              <a:t>data literacy </a:t>
            </a:r>
            <a:endParaRPr sz="4060"/>
          </a:p>
        </p:txBody>
      </p:sp>
      <p:sp>
        <p:nvSpPr>
          <p:cNvPr id="635" name="Google Shape;635;g3dc02177aa7_0_312"/>
          <p:cNvSpPr txBox="1"/>
          <p:nvPr>
            <p:ph idx="1" type="body"/>
          </p:nvPr>
        </p:nvSpPr>
        <p:spPr>
          <a:xfrm>
            <a:off x="831850" y="1936059"/>
            <a:ext cx="5630100" cy="4014600"/>
          </a:xfrm>
          <a:prstGeom prst="rect">
            <a:avLst/>
          </a:prstGeom>
        </p:spPr>
        <p:txBody>
          <a:bodyPr anchorCtr="0" anchor="t" bIns="84350" lIns="84350" spcFirstLastPara="1" rIns="84350" wrap="square" tIns="84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99">
                <a:solidFill>
                  <a:srgbClr val="000033"/>
                </a:solidFill>
                <a:latin typeface="Montserrat"/>
                <a:ea typeface="Montserrat"/>
                <a:cs typeface="Montserrat"/>
                <a:sym typeface="Montserrat"/>
              </a:rPr>
              <a:t>Just analyzing averages compares two distinctly different groups (like apples and oranges). </a:t>
            </a:r>
            <a:endParaRPr sz="2399">
              <a:solidFill>
                <a:srgbClr val="00003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1199"/>
              </a:spcBef>
              <a:spcAft>
                <a:spcPts val="1199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99">
                <a:solidFill>
                  <a:srgbClr val="000033"/>
                </a:solidFill>
                <a:latin typeface="Montserrat"/>
                <a:ea typeface="Montserrat"/>
                <a:cs typeface="Montserrat"/>
                <a:sym typeface="Montserrat"/>
              </a:rPr>
              <a:t>To identify the impact of SLA participation, we need to use other methods to create two groups that are as similar as possible (apples and apples) </a:t>
            </a:r>
            <a:r>
              <a:rPr lang="en-US" sz="2399" u="sng">
                <a:solidFill>
                  <a:srgbClr val="000033"/>
                </a:solidFill>
                <a:latin typeface="Montserrat"/>
                <a:ea typeface="Montserrat"/>
                <a:cs typeface="Montserrat"/>
                <a:sym typeface="Montserrat"/>
              </a:rPr>
              <a:t>except</a:t>
            </a:r>
            <a:r>
              <a:rPr lang="en-US" sz="2399">
                <a:solidFill>
                  <a:srgbClr val="000033"/>
                </a:solidFill>
                <a:latin typeface="Montserrat"/>
                <a:ea typeface="Montserrat"/>
                <a:cs typeface="Montserrat"/>
                <a:sym typeface="Montserrat"/>
              </a:rPr>
              <a:t> for participation in SLA.</a:t>
            </a:r>
            <a:endParaRPr sz="2399"/>
          </a:p>
        </p:txBody>
      </p:sp>
      <p:pic>
        <p:nvPicPr>
          <p:cNvPr descr="a red apple with a green leaf on it on a white background (Provided by Tenor)" id="636" name="Google Shape;636;g3dc02177aa7_0_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1274" y="2088742"/>
            <a:ext cx="1479239" cy="1503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artoon orange with a green leaf on top (Provided by Tenor)" id="637" name="Google Shape;637;g3dc02177aa7_0_3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89557" y="2096344"/>
            <a:ext cx="1479239" cy="1479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pple with a green leaf on it on a white background (Provided by Tenor)" id="638" name="Google Shape;638;g3dc02177aa7_0_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1283" y="4543300"/>
            <a:ext cx="1479239" cy="1503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pple with a green leaf on it on a white background (Provided by Tenor)" id="639" name="Google Shape;639;g3dc02177aa7_0_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89557" y="4543300"/>
            <a:ext cx="1479239" cy="1503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yellow hat with a blue ribbon on the side (Provided by Tenor)" id="640" name="Google Shape;640;g3dc02177aa7_0_3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27509">
            <a:off x="7455275" y="3912341"/>
            <a:ext cx="1367606" cy="1367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3dc02177aa7_0_312"/>
          <p:cNvSpPr txBox="1"/>
          <p:nvPr/>
        </p:nvSpPr>
        <p:spPr>
          <a:xfrm>
            <a:off x="7624703" y="1828767"/>
            <a:ext cx="189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375" lIns="100375" spcFirstLastPara="1" rIns="100375" wrap="square" tIns="100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SLA participants</a:t>
            </a:r>
            <a:endParaRPr sz="131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2" name="Google Shape;642;g3dc02177aa7_0_312"/>
          <p:cNvSpPr txBox="1"/>
          <p:nvPr/>
        </p:nvSpPr>
        <p:spPr>
          <a:xfrm>
            <a:off x="9762331" y="1828767"/>
            <a:ext cx="189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375" lIns="100375" spcFirstLastPara="1" rIns="100375" wrap="square" tIns="100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All non-participants</a:t>
            </a:r>
            <a:endParaRPr sz="131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3" name="Google Shape;643;g3dc02177aa7_0_312"/>
          <p:cNvSpPr txBox="1"/>
          <p:nvPr/>
        </p:nvSpPr>
        <p:spPr>
          <a:xfrm>
            <a:off x="7624700" y="4122787"/>
            <a:ext cx="189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375" lIns="100375" spcFirstLastPara="1" rIns="100375" wrap="square" tIns="100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SLA participants</a:t>
            </a:r>
            <a:endParaRPr sz="131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4" name="Google Shape;644;g3dc02177aa7_0_312"/>
          <p:cNvSpPr txBox="1"/>
          <p:nvPr/>
        </p:nvSpPr>
        <p:spPr>
          <a:xfrm>
            <a:off x="9676410" y="4055201"/>
            <a:ext cx="1892400" cy="4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375" lIns="100375" spcFirstLastPara="1" rIns="100375" wrap="square" tIns="100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1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Matched non-participants</a:t>
            </a:r>
            <a:endParaRPr sz="131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5" name="Google Shape;645;g3dc02177aa7_0_312"/>
          <p:cNvSpPr txBox="1"/>
          <p:nvPr/>
        </p:nvSpPr>
        <p:spPr>
          <a:xfrm rot="-1821656">
            <a:off x="7801629" y="4457456"/>
            <a:ext cx="674850" cy="374319"/>
          </a:xfrm>
          <a:prstGeom prst="rect">
            <a:avLst/>
          </a:prstGeom>
          <a:noFill/>
          <a:ln>
            <a:noFill/>
          </a:ln>
        </p:spPr>
        <p:txBody>
          <a:bodyPr anchorCtr="0" anchor="t" bIns="112475" lIns="112475" spcFirstLastPara="1" rIns="112475" wrap="square" tIns="1124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76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SLA</a:t>
            </a:r>
            <a:endParaRPr sz="1476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6" name="Google Shape;646;g3dc02177aa7_0_312"/>
          <p:cNvSpPr txBox="1"/>
          <p:nvPr/>
        </p:nvSpPr>
        <p:spPr>
          <a:xfrm>
            <a:off x="8536303" y="3396872"/>
            <a:ext cx="21240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375" lIns="100375" spcFirstLastPara="1" rIns="100375" wrap="square" tIns="100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6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Identifying impact of SLA treatment</a:t>
            </a:r>
            <a:endParaRPr b="1" sz="1564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7" name="Google Shape;647;g3dc02177aa7_0_312"/>
          <p:cNvSpPr txBox="1"/>
          <p:nvPr/>
        </p:nvSpPr>
        <p:spPr>
          <a:xfrm>
            <a:off x="8263305" y="1331275"/>
            <a:ext cx="2572200" cy="5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375" lIns="100375" spcFirstLastPara="1" rIns="100375" wrap="square" tIns="100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564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Comparing of averages</a:t>
            </a:r>
            <a:endParaRPr b="1" sz="1564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3dc02177aa7_1_1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60"/>
              <a:t>S</a:t>
            </a:r>
            <a:r>
              <a:rPr lang="en-US" sz="4060"/>
              <a:t>haring impact: Building data literacy</a:t>
            </a:r>
            <a:endParaRPr/>
          </a:p>
        </p:txBody>
      </p:sp>
      <p:sp>
        <p:nvSpPr>
          <p:cNvPr id="653" name="Google Shape;653;g3dc02177aa7_1_11"/>
          <p:cNvSpPr txBox="1"/>
          <p:nvPr>
            <p:ph idx="1" type="body"/>
          </p:nvPr>
        </p:nvSpPr>
        <p:spPr>
          <a:xfrm>
            <a:off x="838200" y="1825625"/>
            <a:ext cx="10515600" cy="36909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 sz="2400">
                <a:solidFill>
                  <a:srgbClr val="A51C30"/>
                </a:solidFill>
              </a:rPr>
              <a:t>Why compare HSCR attendees to eligible non-participants?</a:t>
            </a:r>
            <a:endParaRPr b="1"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HSCR attendees are different from the average BPS student. To test whether HSCR is associated with next-year engagement and to explore patterns in participation, we need to compare them to a group of like-students.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Both groups needed credit recovery. Comparing them shows who accesses HSCR and how outcomes differ for students who did vs did not participate.</a:t>
            </a:r>
            <a:endParaRPr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dc02177aa7_0_30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Sharing impact: Peer review of results</a:t>
            </a:r>
            <a:endParaRPr/>
          </a:p>
        </p:txBody>
      </p:sp>
      <p:sp>
        <p:nvSpPr>
          <p:cNvPr id="660" name="Google Shape;660;g3dc02177aa7_0_304"/>
          <p:cNvSpPr txBox="1"/>
          <p:nvPr>
            <p:ph idx="1" type="body"/>
          </p:nvPr>
        </p:nvSpPr>
        <p:spPr>
          <a:xfrm>
            <a:off x="838200" y="1989600"/>
            <a:ext cx="4426200" cy="3646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000000"/>
                </a:solidFill>
              </a:rPr>
              <a:t>Consulted with the research team at NWEA to check results. 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000000"/>
                </a:solidFill>
              </a:rPr>
              <a:t>Revised model to align with their published approach. </a:t>
            </a:r>
            <a:endParaRPr sz="2000">
              <a:solidFill>
                <a:srgbClr val="000000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Char char="•"/>
            </a:pPr>
            <a:r>
              <a:rPr lang="en-US" sz="2000">
                <a:solidFill>
                  <a:srgbClr val="000000"/>
                </a:solidFill>
              </a:rPr>
              <a:t>Slowed down timeline for public sharing - may have come at a cost for programmatic decision-making.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661" name="Google Shape;661;g3dc02177aa7_0_30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7923" y="1495392"/>
            <a:ext cx="5165732" cy="208643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62" name="Google Shape;662;g3dc02177aa7_0_30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7400" y="3746263"/>
            <a:ext cx="4936251" cy="22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3df266778c6_0_1495"/>
          <p:cNvSpPr txBox="1"/>
          <p:nvPr>
            <p:ph type="title"/>
          </p:nvPr>
        </p:nvSpPr>
        <p:spPr>
          <a:xfrm>
            <a:off x="838200" y="365125"/>
            <a:ext cx="10852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Sharing impact: Centering recommendations</a:t>
            </a:r>
            <a:endParaRPr/>
          </a:p>
        </p:txBody>
      </p:sp>
      <p:sp>
        <p:nvSpPr>
          <p:cNvPr id="669" name="Google Shape;669;g3df266778c6_0_1495"/>
          <p:cNvSpPr txBox="1"/>
          <p:nvPr>
            <p:ph idx="1" type="body"/>
          </p:nvPr>
        </p:nvSpPr>
        <p:spPr>
          <a:xfrm>
            <a:off x="802525" y="2027150"/>
            <a:ext cx="10852500" cy="3864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609600" rtl="0" algn="l"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BPS should continue to provide SLA (BPS and non-BPS programming), particularly for multilingual learners and economically disadvantaged students</a:t>
            </a:r>
            <a:endParaRPr sz="2400"/>
          </a:p>
          <a:p>
            <a:pPr indent="-457200" lvl="0" marL="609600" rtl="0" algn="l">
              <a:spcBef>
                <a:spcPts val="13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Multilingual learners and economically disadvantaged students should be specifically targeted in recruitment for SLA </a:t>
            </a:r>
            <a:endParaRPr sz="2400"/>
          </a:p>
          <a:p>
            <a:pPr indent="-457200" lvl="0" marL="609600" rtl="0" algn="l">
              <a:spcBef>
                <a:spcPts val="13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 sz="2400"/>
              <a:t>BPS and BASB should share findings with SLA teachers and families to show gains from their Summer 2025 efforts</a:t>
            </a:r>
            <a:endParaRPr sz="2400"/>
          </a:p>
          <a:p>
            <a:pPr indent="-393700" lvl="0" marL="609600" rtl="0" algn="l">
              <a:spcBef>
                <a:spcPts val="1300"/>
              </a:spcBef>
              <a:spcAft>
                <a:spcPts val="1300"/>
              </a:spcAft>
              <a:buSzPts val="1400"/>
              <a:buFont typeface="Calibri"/>
              <a:buAutoNum type="arabicPeriod"/>
            </a:pPr>
            <a:r>
              <a:rPr lang="en-US" sz="2400"/>
              <a:t>ELO should investigate the mechanisms that produce outsized impacts for MLs, such that best practices can be scaled. </a:t>
            </a:r>
            <a:endParaRPr sz="2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3df266778c6_0_1502"/>
          <p:cNvSpPr txBox="1"/>
          <p:nvPr>
            <p:ph type="title"/>
          </p:nvPr>
        </p:nvSpPr>
        <p:spPr>
          <a:xfrm>
            <a:off x="838200" y="365125"/>
            <a:ext cx="108525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Sharing impact: Centering recommendations</a:t>
            </a:r>
            <a:endParaRPr/>
          </a:p>
        </p:txBody>
      </p:sp>
      <p:sp>
        <p:nvSpPr>
          <p:cNvPr id="676" name="Google Shape;676;g3df266778c6_0_1502"/>
          <p:cNvSpPr txBox="1"/>
          <p:nvPr>
            <p:ph idx="1" type="body"/>
          </p:nvPr>
        </p:nvSpPr>
        <p:spPr>
          <a:xfrm>
            <a:off x="802525" y="2006975"/>
            <a:ext cx="10186200" cy="3884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6096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 sz="2400"/>
              <a:t>HSCR should prioritize closing the access and success gap for Current EL students - from enrollment to classroom supports.</a:t>
            </a:r>
            <a:endParaRPr sz="2400"/>
          </a:p>
          <a:p>
            <a:pPr indent="-419100" lvl="0" marL="609600" rtl="0" algn="l">
              <a:spcBef>
                <a:spcPts val="130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 sz="2400"/>
              <a:t>BPS should work to understand variation in program-level course pass rates with the goal of scaling promising practices/programs, providing targeted supports, and informing resource allocation.  </a:t>
            </a:r>
            <a:endParaRPr sz="2400"/>
          </a:p>
          <a:p>
            <a:pPr indent="-419100" lvl="0" marL="609600" rtl="0" algn="l">
              <a:spcBef>
                <a:spcPts val="130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US" sz="2400"/>
              <a:t>BPS should treat HSCR as an engagement strategy and work towards understanding the relationship between HSCR and next-year engagement. </a:t>
            </a:r>
            <a:endParaRPr sz="2400"/>
          </a:p>
          <a:p>
            <a:pPr indent="0" lvl="0" marL="0" rtl="0" algn="l">
              <a:spcBef>
                <a:spcPts val="1300"/>
              </a:spcBef>
              <a:spcAft>
                <a:spcPts val="1300"/>
              </a:spcAft>
              <a:buNone/>
            </a:pPr>
            <a:r>
              <a:t/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daee744c77_0_38"/>
          <p:cNvSpPr txBox="1"/>
          <p:nvPr>
            <p:ph type="title"/>
          </p:nvPr>
        </p:nvSpPr>
        <p:spPr>
          <a:xfrm>
            <a:off x="898900" y="75200"/>
            <a:ext cx="8381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were data used? </a:t>
            </a:r>
            <a:endParaRPr/>
          </a:p>
        </p:txBody>
      </p:sp>
      <p:pic>
        <p:nvPicPr>
          <p:cNvPr id="682" name="Google Shape;682;g3daee744c77_0_38" title="Screenshot 2026-05-10 at 19.29.3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380" y="983010"/>
            <a:ext cx="11221400" cy="51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daee744c77_0_5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we could have done it differently</a:t>
            </a:r>
            <a:endParaRPr/>
          </a:p>
        </p:txBody>
      </p:sp>
      <p:sp>
        <p:nvSpPr>
          <p:cNvPr id="688" name="Google Shape;688;g3daee744c77_0_5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Vetting was critical - but slowed down reporting and maybe compromised timeline for decision-making.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Stopped short of the full picture - eg: what explains the variation in credit attainment rate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Didn’t collect the kinds of data that ELO really need for decision-making (program-level)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3daee744c77_0_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Exploring Tensions</a:t>
            </a:r>
            <a:endParaRPr/>
          </a:p>
        </p:txBody>
      </p:sp>
      <p:sp>
        <p:nvSpPr>
          <p:cNvPr id="695" name="Google Shape;695;g3daee744c77_0_6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Most robust analysis we could do - and yet maybe this is not exactly most actionable data. </a:t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Could empower advocacy for the program broadly, but not motivate program-by-program funding choices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SLA - not responsible (n sizes)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HSCR - not clear what they </a:t>
            </a:r>
            <a:r>
              <a:rPr lang="en-US"/>
              <a:t>desired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3daee744c77_0_16"/>
          <p:cNvSpPr txBox="1"/>
          <p:nvPr>
            <p:ph type="title"/>
          </p:nvPr>
        </p:nvSpPr>
        <p:spPr>
          <a:xfrm>
            <a:off x="4450025" y="1378100"/>
            <a:ext cx="6510600" cy="35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>
                <a:solidFill>
                  <a:srgbClr val="A7291E"/>
                </a:solidFill>
              </a:rPr>
              <a:t>How are you balancing rigor and actionability?</a:t>
            </a:r>
            <a:endParaRPr>
              <a:solidFill>
                <a:srgbClr val="A7291E"/>
              </a:solidFill>
            </a:endParaRPr>
          </a:p>
        </p:txBody>
      </p:sp>
      <p:sp>
        <p:nvSpPr>
          <p:cNvPr id="701" name="Google Shape;701;g3daee744c77_0_16"/>
          <p:cNvSpPr/>
          <p:nvPr/>
        </p:nvSpPr>
        <p:spPr>
          <a:xfrm>
            <a:off x="1599185" y="2216950"/>
            <a:ext cx="2205000" cy="2205000"/>
          </a:xfrm>
          <a:prstGeom prst="ellipse">
            <a:avLst/>
          </a:prstGeom>
          <a:solidFill>
            <a:srgbClr val="CDA67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t/>
            </a:r>
            <a:endParaRPr b="0" i="0" sz="8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g3daee744c77_0_16"/>
          <p:cNvSpPr/>
          <p:nvPr/>
        </p:nvSpPr>
        <p:spPr>
          <a:xfrm>
            <a:off x="1928813" y="2417763"/>
            <a:ext cx="4143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ial"/>
              <a:buNone/>
            </a:pPr>
            <a:r>
              <a:rPr b="0" i="0" lang="en-US" sz="9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</a:t>
            </a:r>
            <a:endParaRPr b="0" i="0" sz="9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3" name="Google Shape;703;g3daee744c77_0_16"/>
          <p:cNvSpPr txBox="1"/>
          <p:nvPr/>
        </p:nvSpPr>
        <p:spPr>
          <a:xfrm>
            <a:off x="7111000" y="1083525"/>
            <a:ext cx="509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3df266778c6_0_150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Report Out</a:t>
            </a:r>
            <a:endParaRPr/>
          </a:p>
        </p:txBody>
      </p:sp>
      <p:sp>
        <p:nvSpPr>
          <p:cNvPr id="710" name="Google Shape;710;g3df266778c6_0_1509"/>
          <p:cNvSpPr txBox="1"/>
          <p:nvPr>
            <p:ph idx="1" type="body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4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e13d8fed44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Presenters</a:t>
            </a:r>
            <a:endParaRPr/>
          </a:p>
        </p:txBody>
      </p:sp>
      <p:sp>
        <p:nvSpPr>
          <p:cNvPr id="318" name="Google Shape;318;g3e13d8fed44_0_0"/>
          <p:cNvSpPr txBox="1"/>
          <p:nvPr>
            <p:ph idx="1" type="body"/>
          </p:nvPr>
        </p:nvSpPr>
        <p:spPr>
          <a:xfrm>
            <a:off x="591219" y="1825625"/>
            <a:ext cx="2889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A51C30"/>
                </a:solidFill>
              </a:rPr>
              <a:t>Magaly Sanchez</a:t>
            </a:r>
            <a:endParaRPr b="1">
              <a:solidFill>
                <a:srgbClr val="A51C30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Chief Family Advancement Officer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Office of Family and Community Advancement</a:t>
            </a:r>
            <a:endParaRPr/>
          </a:p>
        </p:txBody>
      </p:sp>
      <p:sp>
        <p:nvSpPr>
          <p:cNvPr id="319" name="Google Shape;319;g3e13d8fed44_0_0"/>
          <p:cNvSpPr txBox="1"/>
          <p:nvPr>
            <p:ph idx="1" type="body"/>
          </p:nvPr>
        </p:nvSpPr>
        <p:spPr>
          <a:xfrm>
            <a:off x="3551908" y="1825633"/>
            <a:ext cx="2889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A51C30"/>
                </a:solidFill>
              </a:rPr>
              <a:t>Meg Caven</a:t>
            </a:r>
            <a:endParaRPr b="1">
              <a:solidFill>
                <a:srgbClr val="A51C30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Director of Organizational Insight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3e13d8fed44_0_0"/>
          <p:cNvSpPr txBox="1"/>
          <p:nvPr>
            <p:ph idx="1" type="body"/>
          </p:nvPr>
        </p:nvSpPr>
        <p:spPr>
          <a:xfrm>
            <a:off x="6156850" y="1825633"/>
            <a:ext cx="2889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A51C30"/>
                </a:solidFill>
              </a:rPr>
              <a:t>Nicole Reddig</a:t>
            </a:r>
            <a:endParaRPr b="1">
              <a:solidFill>
                <a:srgbClr val="A51C30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Research and Partnerships Analyst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g3e13d8fed44_0_0"/>
          <p:cNvSpPr txBox="1"/>
          <p:nvPr>
            <p:ph idx="1" type="body"/>
          </p:nvPr>
        </p:nvSpPr>
        <p:spPr>
          <a:xfrm>
            <a:off x="8903161" y="1825633"/>
            <a:ext cx="28899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A51C30"/>
                </a:solidFill>
              </a:rPr>
              <a:t>Chris Zieminski</a:t>
            </a:r>
            <a:endParaRPr b="1">
              <a:solidFill>
                <a:srgbClr val="A51C30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Internal Evaluation Manager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3e13d8fed44_0_0"/>
          <p:cNvSpPr txBox="1"/>
          <p:nvPr>
            <p:ph idx="1" type="body"/>
          </p:nvPr>
        </p:nvSpPr>
        <p:spPr>
          <a:xfrm>
            <a:off x="3342939" y="3945083"/>
            <a:ext cx="8479500" cy="150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Office of Data and Accountability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3daee744c77_0_5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are we going next - research-wise?</a:t>
            </a:r>
            <a:endParaRPr/>
          </a:p>
        </p:txBody>
      </p:sp>
      <p:sp>
        <p:nvSpPr>
          <p:cNvPr id="716" name="Google Shape;716;g3daee744c77_0_5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Making this kind of impact reporting routine.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Deeper exploration of effects for ELs, though particular methods are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Novel questions: longitudinal impacts.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Implementation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daee744c77_0_6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/>
              <a:t>Looking ahead, what new opportunities does this research partnership open up for ELO?</a:t>
            </a:r>
            <a:r>
              <a:rPr lang="en-US" sz="4300"/>
              <a:t> </a:t>
            </a:r>
            <a:endParaRPr sz="4300"/>
          </a:p>
        </p:txBody>
      </p:sp>
      <p:sp>
        <p:nvSpPr>
          <p:cNvPr id="722" name="Google Shape;722;g3daee744c77_0_6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Confirm summer program impact on student achievement and social-emotional outcomes;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Identify which models drive the strongest results;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Understand which students benefit most and where gaps remain;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Examine equity of access across schools, neighborhoods, and student groups;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Use data to improve program design, quality, and resource decisions;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n-US" sz="2700"/>
              <a:t>Strengthen evidence base for district leaders, families and students.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indoor, athletic game&#10;&#10;Description generated with high confidence" id="727" name="Google Shape;727;p11"/>
          <p:cNvPicPr preferRelativeResize="0"/>
          <p:nvPr/>
        </p:nvPicPr>
        <p:blipFill rotWithShape="1">
          <a:blip r:embed="rId3">
            <a:alphaModFix/>
          </a:blip>
          <a:srcRect b="6439" l="0" r="0" t="8974"/>
          <a:stretch/>
        </p:blipFill>
        <p:spPr>
          <a:xfrm>
            <a:off x="0" y="-1"/>
            <a:ext cx="12192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32941"/>
            </a:srgbClr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11"/>
          <p:cNvSpPr txBox="1"/>
          <p:nvPr>
            <p:ph type="title"/>
          </p:nvPr>
        </p:nvSpPr>
        <p:spPr>
          <a:xfrm>
            <a:off x="1524000" y="1122363"/>
            <a:ext cx="9144000" cy="29003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FFF"/>
                </a:solidFill>
              </a:rPr>
              <a:t>Thank You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g39ab51306d3_0_9"/>
          <p:cNvPicPr preferRelativeResize="0"/>
          <p:nvPr/>
        </p:nvPicPr>
        <p:blipFill rotWithShape="1">
          <a:blip r:embed="rId3">
            <a:alphaModFix/>
          </a:blip>
          <a:srcRect b="1371" l="0" r="0" t="0"/>
          <a:stretch/>
        </p:blipFill>
        <p:spPr>
          <a:xfrm>
            <a:off x="33692" y="0"/>
            <a:ext cx="9627074" cy="614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g39ab51306d3_0_9"/>
          <p:cNvSpPr/>
          <p:nvPr/>
        </p:nvSpPr>
        <p:spPr>
          <a:xfrm>
            <a:off x="3591042" y="3542850"/>
            <a:ext cx="1287600" cy="157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g39ab51306d3_0_9"/>
          <p:cNvSpPr txBox="1"/>
          <p:nvPr/>
        </p:nvSpPr>
        <p:spPr>
          <a:xfrm>
            <a:off x="9660775" y="458486"/>
            <a:ext cx="2259600" cy="1905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ODA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spans verticals, supporting multiple departments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1" name="Google Shape;331;g39ab51306d3_0_9"/>
          <p:cNvCxnSpPr>
            <a:stCxn id="329" idx="3"/>
            <a:endCxn id="330" idx="1"/>
          </p:cNvCxnSpPr>
          <p:nvPr/>
        </p:nvCxnSpPr>
        <p:spPr>
          <a:xfrm flipH="1" rot="10800000">
            <a:off x="4878642" y="1411050"/>
            <a:ext cx="4782000" cy="2210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g39ab51306d3_0_9"/>
          <p:cNvCxnSpPr>
            <a:stCxn id="329" idx="1"/>
          </p:cNvCxnSpPr>
          <p:nvPr/>
        </p:nvCxnSpPr>
        <p:spPr>
          <a:xfrm flipH="1">
            <a:off x="2750142" y="3621750"/>
            <a:ext cx="840900" cy="170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33" name="Google Shape;333;g39ab51306d3_0_9"/>
          <p:cNvCxnSpPr>
            <a:stCxn id="329" idx="1"/>
          </p:cNvCxnSpPr>
          <p:nvPr/>
        </p:nvCxnSpPr>
        <p:spPr>
          <a:xfrm flipH="1">
            <a:off x="2802642" y="3621750"/>
            <a:ext cx="788400" cy="1905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34" name="Google Shape;334;g39ab51306d3_0_9"/>
          <p:cNvCxnSpPr/>
          <p:nvPr/>
        </p:nvCxnSpPr>
        <p:spPr>
          <a:xfrm rot="10800000">
            <a:off x="1029042" y="3345900"/>
            <a:ext cx="2562000" cy="249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aee744c77_0_0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Introducing the players</a:t>
            </a:r>
            <a:endParaRPr/>
          </a:p>
        </p:txBody>
      </p:sp>
      <p:sp>
        <p:nvSpPr>
          <p:cNvPr id="340" name="Google Shape;340;g3daee744c77_0_0"/>
          <p:cNvSpPr txBox="1"/>
          <p:nvPr>
            <p:ph idx="4" type="body"/>
          </p:nvPr>
        </p:nvSpPr>
        <p:spPr>
          <a:xfrm>
            <a:off x="947775" y="2229625"/>
            <a:ext cx="5508300" cy="368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5 priority teams: 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Data Warehousing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Assessment 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Analytics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/>
              <a:t>Inquiry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-US" sz="2400">
                <a:solidFill>
                  <a:srgbClr val="A51C30"/>
                </a:solidFill>
              </a:rPr>
              <a:t>Organizational Insight</a:t>
            </a:r>
            <a:r>
              <a:rPr b="1" lang="en-US" sz="2400"/>
              <a:t> - </a:t>
            </a:r>
            <a:r>
              <a:rPr b="1" i="1" lang="en-US" sz="2400"/>
              <a:t>supporting BPS as a learning organization through research, evaluation, and data access. </a:t>
            </a:r>
            <a:endParaRPr i="1" sz="3200"/>
          </a:p>
        </p:txBody>
      </p:sp>
      <p:sp>
        <p:nvSpPr>
          <p:cNvPr id="341" name="Google Shape;341;g3daee744c77_0_0"/>
          <p:cNvSpPr txBox="1"/>
          <p:nvPr>
            <p:ph idx="1" type="body"/>
          </p:nvPr>
        </p:nvSpPr>
        <p:spPr>
          <a:xfrm>
            <a:off x="947782" y="1690826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/>
              <a:t>Office of Data and Accountability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g39ab51306d3_0_27"/>
          <p:cNvPicPr preferRelativeResize="0"/>
          <p:nvPr/>
        </p:nvPicPr>
        <p:blipFill rotWithShape="1">
          <a:blip r:embed="rId3">
            <a:alphaModFix/>
          </a:blip>
          <a:srcRect b="1371" l="0" r="0" t="0"/>
          <a:stretch/>
        </p:blipFill>
        <p:spPr>
          <a:xfrm>
            <a:off x="33692" y="0"/>
            <a:ext cx="9627074" cy="614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39ab51306d3_0_27"/>
          <p:cNvSpPr/>
          <p:nvPr/>
        </p:nvSpPr>
        <p:spPr>
          <a:xfrm>
            <a:off x="3591042" y="3542850"/>
            <a:ext cx="1287600" cy="157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39ab51306d3_0_27"/>
          <p:cNvSpPr/>
          <p:nvPr/>
        </p:nvSpPr>
        <p:spPr>
          <a:xfrm>
            <a:off x="8157766" y="3550748"/>
            <a:ext cx="1287600" cy="1578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39ab51306d3_0_27"/>
          <p:cNvSpPr txBox="1"/>
          <p:nvPr/>
        </p:nvSpPr>
        <p:spPr>
          <a:xfrm>
            <a:off x="9660775" y="458486"/>
            <a:ext cx="2259600" cy="19050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ODA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spans verticals, supporting multiple departments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1" name="Google Shape;351;g39ab51306d3_0_27"/>
          <p:cNvCxnSpPr>
            <a:stCxn id="348" idx="3"/>
            <a:endCxn id="350" idx="1"/>
          </p:cNvCxnSpPr>
          <p:nvPr/>
        </p:nvCxnSpPr>
        <p:spPr>
          <a:xfrm flipH="1" rot="10800000">
            <a:off x="4878642" y="1411050"/>
            <a:ext cx="4782000" cy="2210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g39ab51306d3_0_27"/>
          <p:cNvCxnSpPr>
            <a:stCxn id="348" idx="1"/>
          </p:cNvCxnSpPr>
          <p:nvPr/>
        </p:nvCxnSpPr>
        <p:spPr>
          <a:xfrm flipH="1">
            <a:off x="2750142" y="3621750"/>
            <a:ext cx="840900" cy="170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53" name="Google Shape;353;g39ab51306d3_0_27"/>
          <p:cNvCxnSpPr>
            <a:stCxn id="348" idx="1"/>
          </p:cNvCxnSpPr>
          <p:nvPr/>
        </p:nvCxnSpPr>
        <p:spPr>
          <a:xfrm flipH="1">
            <a:off x="2802642" y="3621750"/>
            <a:ext cx="788400" cy="1905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54" name="Google Shape;354;g39ab51306d3_0_27"/>
          <p:cNvCxnSpPr>
            <a:endCxn id="349" idx="1"/>
          </p:cNvCxnSpPr>
          <p:nvPr/>
        </p:nvCxnSpPr>
        <p:spPr>
          <a:xfrm flipH="1" rot="10800000">
            <a:off x="4878766" y="3629648"/>
            <a:ext cx="3279000" cy="71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55" name="Google Shape;355;g39ab51306d3_0_27"/>
          <p:cNvCxnSpPr/>
          <p:nvPr/>
        </p:nvCxnSpPr>
        <p:spPr>
          <a:xfrm rot="10800000">
            <a:off x="1029042" y="3345900"/>
            <a:ext cx="2562000" cy="249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56" name="Google Shape;356;g39ab51306d3_0_27"/>
          <p:cNvSpPr txBox="1"/>
          <p:nvPr/>
        </p:nvSpPr>
        <p:spPr>
          <a:xfrm>
            <a:off x="9660775" y="2833374"/>
            <a:ext cx="2259600" cy="2210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OFCA -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Supporting family school engagement and out of school time.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g3dd7469075a_0_14" title="Screenshot 2026-05-05 at 11.39.3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7283" y="4683896"/>
            <a:ext cx="1740626" cy="1275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3dd7469075a_0_14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Introducing the players</a:t>
            </a:r>
            <a:endParaRPr/>
          </a:p>
        </p:txBody>
      </p:sp>
      <p:sp>
        <p:nvSpPr>
          <p:cNvPr id="363" name="Google Shape;363;g3dd7469075a_0_14"/>
          <p:cNvSpPr txBox="1"/>
          <p:nvPr>
            <p:ph idx="2" type="body"/>
          </p:nvPr>
        </p:nvSpPr>
        <p:spPr>
          <a:xfrm>
            <a:off x="839800" y="1614350"/>
            <a:ext cx="10476000" cy="418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rgbClr val="980000"/>
                </a:solidFill>
              </a:rPr>
              <a:t>Office of Family and Community Advancement (OFCA) </a:t>
            </a:r>
            <a:r>
              <a:rPr b="1" lang="en-US" sz="2000"/>
              <a:t>strengthens partnerships among families, students, schools, staff, and community organizations to support authentic engagement, improve access to services, and advance student success. </a:t>
            </a:r>
            <a:endParaRPr b="1"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-US" sz="2200">
                <a:solidFill>
                  <a:srgbClr val="980000"/>
                </a:solidFill>
              </a:rPr>
              <a:t>Expanded Learning Opportunities (ELO)</a:t>
            </a:r>
            <a:r>
              <a:rPr b="1" lang="en-US" sz="1900"/>
              <a:t> is responsible for student learning beyond the traditional school day through before- and after-school programs, Acceleration Academies, Summer/5th Quarter programming, 21st Century Community Learning Centers, High School Credit Recovery, and other enrichment opportunities aligned to district priorities.</a:t>
            </a:r>
            <a:endParaRPr b="1" sz="1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dfc31e500a_0_45"/>
          <p:cNvSpPr txBox="1"/>
          <p:nvPr>
            <p:ph type="title"/>
          </p:nvPr>
        </p:nvSpPr>
        <p:spPr>
          <a:xfrm>
            <a:off x="420100" y="1797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/>
              <a:t>Office of Family and Community Advancement (OFCA)</a:t>
            </a:r>
            <a:br>
              <a:rPr lang="en-US" sz="2600"/>
            </a:br>
            <a:r>
              <a:rPr lang="en-US" sz="3100"/>
              <a:t>Expanded Learning Opportunities (ELO)</a:t>
            </a:r>
            <a:endParaRPr sz="3100"/>
          </a:p>
        </p:txBody>
      </p:sp>
      <p:pic>
        <p:nvPicPr>
          <p:cNvPr id="370" name="Google Shape;370;g3dfc31e500a_0_45" title="Screenshot 2026-05-09 at 10.15.39.png"/>
          <p:cNvPicPr preferRelativeResize="0"/>
          <p:nvPr/>
        </p:nvPicPr>
        <p:blipFill rotWithShape="1">
          <a:blip r:embed="rId3">
            <a:alphaModFix/>
          </a:blip>
          <a:srcRect b="0" l="2265" r="34826" t="0"/>
          <a:stretch/>
        </p:blipFill>
        <p:spPr>
          <a:xfrm>
            <a:off x="8092650" y="0"/>
            <a:ext cx="3973726" cy="340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3dfc31e500a_0_45" title="Screenshot 2026-05-09 at 10.12.32.png"/>
          <p:cNvPicPr preferRelativeResize="0"/>
          <p:nvPr/>
        </p:nvPicPr>
        <p:blipFill rotWithShape="1">
          <a:blip r:embed="rId4">
            <a:alphaModFix/>
          </a:blip>
          <a:srcRect b="14302" l="0" r="0" t="14295"/>
          <a:stretch/>
        </p:blipFill>
        <p:spPr>
          <a:xfrm>
            <a:off x="8092656" y="3456432"/>
            <a:ext cx="4096621" cy="34015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Google Shape;372;g3dfc31e500a_0_45"/>
          <p:cNvCxnSpPr/>
          <p:nvPr/>
        </p:nvCxnSpPr>
        <p:spPr>
          <a:xfrm>
            <a:off x="8092656" y="3429000"/>
            <a:ext cx="4096500" cy="0"/>
          </a:xfrm>
          <a:prstGeom prst="straightConnector1">
            <a:avLst/>
          </a:prstGeom>
          <a:noFill/>
          <a:ln cap="flat" cmpd="sng" w="38100">
            <a:solidFill>
              <a:srgbClr val="F7C94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3" name="Google Shape;373;g3dfc31e500a_0_45"/>
          <p:cNvSpPr/>
          <p:nvPr/>
        </p:nvSpPr>
        <p:spPr>
          <a:xfrm>
            <a:off x="502933" y="1421246"/>
            <a:ext cx="6995400" cy="621900"/>
          </a:xfrm>
          <a:prstGeom prst="rect">
            <a:avLst/>
          </a:prstGeom>
          <a:solidFill>
            <a:srgbClr val="F4CCCC"/>
          </a:solidFill>
          <a:ln cap="flat" cmpd="sng" w="12700">
            <a:solidFill>
              <a:srgbClr val="DDECF7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3dfc31e500a_0_45"/>
          <p:cNvSpPr/>
          <p:nvPr/>
        </p:nvSpPr>
        <p:spPr>
          <a:xfrm>
            <a:off x="694963" y="1540118"/>
            <a:ext cx="66297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580"/>
              <a:buFont typeface="Arial"/>
              <a:buNone/>
            </a:pPr>
            <a:r>
              <a:rPr b="1" i="0" lang="en-US" sz="1580" u="none" cap="none" strike="noStrike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Creating access to high-quality learning, enrichment, wellness, and opportunity outside traditional school hours.</a:t>
            </a:r>
            <a:endParaRPr i="0" sz="15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3dfc31e500a_0_45"/>
          <p:cNvSpPr/>
          <p:nvPr/>
        </p:nvSpPr>
        <p:spPr>
          <a:xfrm>
            <a:off x="502933" y="2246094"/>
            <a:ext cx="53037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2000"/>
              <a:buFont typeface="Play"/>
              <a:buNone/>
            </a:pPr>
            <a:r>
              <a:rPr b="1" i="0" lang="en-US" sz="2000" u="none" cap="none" strike="noStrike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Core </a:t>
            </a:r>
            <a:r>
              <a:rPr b="1" lang="en-US" sz="2000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b="1" i="0" lang="en-US" sz="2000" u="none" cap="none" strike="noStrike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ork and </a:t>
            </a:r>
            <a:r>
              <a:rPr b="1" lang="en-US" sz="2000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b="1" i="0" lang="en-US" sz="2000" u="none" cap="none" strike="noStrike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esponsibilities</a:t>
            </a:r>
            <a:endParaRPr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6" name="Google Shape;376;g3dfc31e500a_0_45"/>
          <p:cNvCxnSpPr/>
          <p:nvPr/>
        </p:nvCxnSpPr>
        <p:spPr>
          <a:xfrm>
            <a:off x="502933" y="2611854"/>
            <a:ext cx="7132500" cy="0"/>
          </a:xfrm>
          <a:prstGeom prst="straightConnector1">
            <a:avLst/>
          </a:prstGeom>
          <a:noFill/>
          <a:ln cap="flat" cmpd="sng" w="38100">
            <a:solidFill>
              <a:srgbClr val="F7C94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7" name="Google Shape;377;g3dfc31e500a_0_45"/>
          <p:cNvSpPr/>
          <p:nvPr/>
        </p:nvSpPr>
        <p:spPr>
          <a:xfrm>
            <a:off x="896136" y="2813022"/>
            <a:ext cx="3154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420"/>
              <a:buFont typeface="Arial"/>
              <a:buNone/>
            </a:pPr>
            <a:r>
              <a:rPr b="1" i="0" lang="en-US" sz="1420" u="sng" cap="none" strike="noStrike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Before &amp; after school</a:t>
            </a:r>
            <a:endParaRPr i="0" sz="142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g3dfc31e500a_0_45"/>
          <p:cNvSpPr/>
          <p:nvPr/>
        </p:nvSpPr>
        <p:spPr>
          <a:xfrm>
            <a:off x="896136" y="3078198"/>
            <a:ext cx="31548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070"/>
              </a:buClr>
              <a:buSzPts val="1180"/>
              <a:buFont typeface="Arial"/>
              <a:buNone/>
            </a:pPr>
            <a:r>
              <a:rPr b="1" i="0" lang="en-US" sz="1280" u="none" cap="none" strike="noStrike">
                <a:solidFill>
                  <a:srgbClr val="506070"/>
                </a:solidFill>
                <a:latin typeface="Calibri"/>
                <a:ea typeface="Calibri"/>
                <a:cs typeface="Calibri"/>
                <a:sym typeface="Calibri"/>
              </a:rPr>
              <a:t>Coordinate programs that extend learning time and provide safe, engaging academic and enrichment supports.</a:t>
            </a:r>
            <a:endParaRPr b="1" i="0" sz="12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3dfc31e500a_0_45"/>
          <p:cNvSpPr/>
          <p:nvPr/>
        </p:nvSpPr>
        <p:spPr>
          <a:xfrm>
            <a:off x="4142342" y="2849598"/>
            <a:ext cx="292500" cy="292500"/>
          </a:xfrm>
          <a:prstGeom prst="rect">
            <a:avLst/>
          </a:prstGeom>
          <a:solidFill>
            <a:srgbClr val="A51C30"/>
          </a:solidFill>
          <a:ln cap="flat" cmpd="sng" w="12700">
            <a:solidFill>
              <a:srgbClr val="2E7D6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3dfc31e500a_0_45"/>
          <p:cNvSpPr/>
          <p:nvPr/>
        </p:nvSpPr>
        <p:spPr>
          <a:xfrm>
            <a:off x="4197208" y="2899890"/>
            <a:ext cx="1830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3dfc31e500a_0_45"/>
          <p:cNvSpPr/>
          <p:nvPr/>
        </p:nvSpPr>
        <p:spPr>
          <a:xfrm>
            <a:off x="4535545" y="2813022"/>
            <a:ext cx="3154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420"/>
              <a:buFont typeface="Arial"/>
              <a:buNone/>
            </a:pPr>
            <a:r>
              <a:rPr b="1" i="0" lang="en-US" sz="1420" u="sng" cap="none" strike="noStrike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5th Quarter Summer &amp; Beyond</a:t>
            </a:r>
            <a:endParaRPr i="0" sz="142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3dfc31e500a_0_45"/>
          <p:cNvSpPr/>
          <p:nvPr/>
        </p:nvSpPr>
        <p:spPr>
          <a:xfrm>
            <a:off x="4535545" y="3078198"/>
            <a:ext cx="31548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070"/>
              </a:buClr>
              <a:buSzPts val="1180"/>
              <a:buFont typeface="Arial"/>
              <a:buNone/>
            </a:pPr>
            <a:r>
              <a:rPr b="1" i="0" lang="en-US" sz="1280" u="none" cap="none" strike="noStrike">
                <a:solidFill>
                  <a:srgbClr val="506070"/>
                </a:solidFill>
                <a:latin typeface="Calibri"/>
                <a:ea typeface="Calibri"/>
                <a:cs typeface="Calibri"/>
                <a:sym typeface="Calibri"/>
              </a:rPr>
              <a:t>Lead citywide summer opportunities combining academics, enrichment, career exposure, and joyful learning.</a:t>
            </a:r>
            <a:endParaRPr b="1" i="0" sz="12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g3dfc31e500a_0_45"/>
          <p:cNvSpPr/>
          <p:nvPr/>
        </p:nvSpPr>
        <p:spPr>
          <a:xfrm>
            <a:off x="896136" y="3681702"/>
            <a:ext cx="3154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420"/>
              <a:buFont typeface="Arial"/>
              <a:buNone/>
            </a:pPr>
            <a:r>
              <a:rPr b="1" lang="en-US" sz="1420" u="sng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Acceleration Academies</a:t>
            </a:r>
            <a:endParaRPr i="0" sz="142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g3dfc31e500a_0_45"/>
          <p:cNvSpPr/>
          <p:nvPr/>
        </p:nvSpPr>
        <p:spPr>
          <a:xfrm>
            <a:off x="896136" y="3946878"/>
            <a:ext cx="31548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070"/>
              </a:buClr>
              <a:buSzPts val="1180"/>
              <a:buFont typeface="Arial"/>
              <a:buNone/>
            </a:pPr>
            <a:r>
              <a:rPr b="1" i="0" lang="en-US" sz="1280" u="none" cap="none" strike="noStrike">
                <a:solidFill>
                  <a:srgbClr val="506070"/>
                </a:solidFill>
                <a:latin typeface="Calibri"/>
                <a:ea typeface="Calibri"/>
                <a:cs typeface="Calibri"/>
                <a:sym typeface="Calibri"/>
              </a:rPr>
              <a:t>Support February and April break programming that keeps students connected, active, and learning.</a:t>
            </a:r>
            <a:endParaRPr b="1" i="0" sz="12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g3dfc31e500a_0_45"/>
          <p:cNvSpPr/>
          <p:nvPr/>
        </p:nvSpPr>
        <p:spPr>
          <a:xfrm>
            <a:off x="4142342" y="3718278"/>
            <a:ext cx="292500" cy="292500"/>
          </a:xfrm>
          <a:prstGeom prst="rect">
            <a:avLst/>
          </a:prstGeom>
          <a:solidFill>
            <a:srgbClr val="A51C30"/>
          </a:solidFill>
          <a:ln cap="flat" cmpd="sng" w="12700">
            <a:solidFill>
              <a:srgbClr val="1D5C9C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3dfc31e500a_0_45"/>
          <p:cNvSpPr/>
          <p:nvPr/>
        </p:nvSpPr>
        <p:spPr>
          <a:xfrm>
            <a:off x="4197208" y="3768570"/>
            <a:ext cx="1830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g3dfc31e500a_0_45"/>
          <p:cNvSpPr/>
          <p:nvPr/>
        </p:nvSpPr>
        <p:spPr>
          <a:xfrm>
            <a:off x="4535545" y="3681702"/>
            <a:ext cx="3154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420"/>
              <a:buFont typeface="Arial"/>
              <a:buNone/>
            </a:pPr>
            <a:r>
              <a:rPr b="1" lang="en-US" sz="1420" u="sng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Homeschooling &amp; 21st Century</a:t>
            </a:r>
            <a:endParaRPr i="0" sz="142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3dfc31e500a_0_45"/>
          <p:cNvSpPr/>
          <p:nvPr/>
        </p:nvSpPr>
        <p:spPr>
          <a:xfrm>
            <a:off x="4535550" y="3946875"/>
            <a:ext cx="33504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070"/>
              </a:buClr>
              <a:buSzPts val="1180"/>
              <a:buFont typeface="Arial"/>
              <a:buNone/>
            </a:pPr>
            <a:r>
              <a:rPr b="1" lang="en-US" sz="1280">
                <a:solidFill>
                  <a:srgbClr val="506070"/>
                </a:solidFill>
                <a:latin typeface="Calibri"/>
                <a:ea typeface="Calibri"/>
                <a:cs typeface="Calibri"/>
                <a:sym typeface="Calibri"/>
              </a:rPr>
              <a:t>Manage portfolios by aligning program models, strengthening implementation, and expanding equitable access for students and families</a:t>
            </a:r>
            <a:endParaRPr b="1" i="0" sz="12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g3dfc31e500a_0_45"/>
          <p:cNvSpPr/>
          <p:nvPr/>
        </p:nvSpPr>
        <p:spPr>
          <a:xfrm>
            <a:off x="896136" y="4550382"/>
            <a:ext cx="3154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420"/>
              <a:buFont typeface="Arial"/>
              <a:buNone/>
            </a:pPr>
            <a:r>
              <a:rPr b="1" i="0" lang="en-US" sz="1420" u="sng" cap="none" strike="noStrike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Family access &amp; operations</a:t>
            </a:r>
            <a:endParaRPr i="0" sz="142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3dfc31e500a_0_45"/>
          <p:cNvSpPr/>
          <p:nvPr/>
        </p:nvSpPr>
        <p:spPr>
          <a:xfrm>
            <a:off x="896136" y="4815558"/>
            <a:ext cx="31548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070"/>
              </a:buClr>
              <a:buSzPts val="1180"/>
              <a:buFont typeface="Arial"/>
              <a:buNone/>
            </a:pPr>
            <a:r>
              <a:rPr b="1" i="0" lang="en-US" sz="1280" u="none" cap="none" strike="noStrike">
                <a:solidFill>
                  <a:srgbClr val="506070"/>
                </a:solidFill>
                <a:latin typeface="Calibri"/>
                <a:ea typeface="Calibri"/>
                <a:cs typeface="Calibri"/>
                <a:sym typeface="Calibri"/>
              </a:rPr>
              <a:t>Promote programs, support registration, coordinate communications, and connect families to help resources.</a:t>
            </a:r>
            <a:endParaRPr b="1" i="0" sz="12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g3dfc31e500a_0_45"/>
          <p:cNvSpPr/>
          <p:nvPr/>
        </p:nvSpPr>
        <p:spPr>
          <a:xfrm>
            <a:off x="4142342" y="4586958"/>
            <a:ext cx="292500" cy="292500"/>
          </a:xfrm>
          <a:prstGeom prst="rect">
            <a:avLst/>
          </a:prstGeom>
          <a:solidFill>
            <a:srgbClr val="A51C30"/>
          </a:solidFill>
          <a:ln cap="flat" cmpd="sng" w="12700">
            <a:solidFill>
              <a:srgbClr val="2E7D6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3dfc31e500a_0_45"/>
          <p:cNvSpPr/>
          <p:nvPr/>
        </p:nvSpPr>
        <p:spPr>
          <a:xfrm>
            <a:off x="4197208" y="4637250"/>
            <a:ext cx="1830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3dfc31e500a_0_45"/>
          <p:cNvSpPr/>
          <p:nvPr/>
        </p:nvSpPr>
        <p:spPr>
          <a:xfrm>
            <a:off x="4535545" y="4550382"/>
            <a:ext cx="3154800" cy="21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2341"/>
              </a:buClr>
              <a:buSzPts val="1420"/>
              <a:buFont typeface="Arial"/>
              <a:buNone/>
            </a:pPr>
            <a:r>
              <a:rPr b="1" i="0" lang="en-US" sz="1420" u="sng" cap="none" strike="noStrike">
                <a:solidFill>
                  <a:srgbClr val="0B2341"/>
                </a:solidFill>
                <a:latin typeface="Calibri"/>
                <a:ea typeface="Calibri"/>
                <a:cs typeface="Calibri"/>
                <a:sym typeface="Calibri"/>
              </a:rPr>
              <a:t>Quality, data &amp; improvement</a:t>
            </a:r>
            <a:endParaRPr i="0" sz="142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3dfc31e500a_0_45"/>
          <p:cNvSpPr/>
          <p:nvPr/>
        </p:nvSpPr>
        <p:spPr>
          <a:xfrm>
            <a:off x="4535550" y="4722367"/>
            <a:ext cx="3154800" cy="73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6070"/>
              </a:buClr>
              <a:buSzPts val="1180"/>
              <a:buFont typeface="Arial"/>
              <a:buNone/>
            </a:pPr>
            <a:r>
              <a:rPr b="1" i="0" lang="en-US" sz="1280" u="none" cap="none" strike="noStrike">
                <a:solidFill>
                  <a:srgbClr val="506070"/>
                </a:solidFill>
                <a:latin typeface="Calibri"/>
                <a:ea typeface="Calibri"/>
                <a:cs typeface="Calibri"/>
                <a:sym typeface="Calibri"/>
              </a:rPr>
              <a:t>Use standards, curriculum resources, evaluation tools, and professional development to improve outcomes.</a:t>
            </a:r>
            <a:endParaRPr b="1" i="0" sz="128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g3dfc31e500a_0_45"/>
          <p:cNvSpPr/>
          <p:nvPr/>
        </p:nvSpPr>
        <p:spPr>
          <a:xfrm>
            <a:off x="502933" y="6620256"/>
            <a:ext cx="7114200" cy="13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7F8F"/>
              </a:buClr>
              <a:buSzPts val="650"/>
              <a:buFont typeface="Arial"/>
              <a:buNone/>
            </a:pPr>
            <a:r>
              <a:rPr b="0" i="0" lang="en-US" sz="650" u="none" cap="none" strike="noStrike">
                <a:solidFill>
                  <a:srgbClr val="6F7F8F"/>
                </a:solidFill>
                <a:latin typeface="Arial"/>
                <a:ea typeface="Arial"/>
                <a:cs typeface="Arial"/>
                <a:sym typeface="Arial"/>
              </a:rPr>
              <a:t>Source basis: BPS Expanded Learning Opportunities, 5th Quarter Summer &amp; Beyond, BPS Summer Programming 2026, and 5th Quarter Portfolio pages.</a:t>
            </a:r>
            <a:endParaRPr b="0" i="0" sz="65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3dfc31e500a_0_45"/>
          <p:cNvSpPr/>
          <p:nvPr/>
        </p:nvSpPr>
        <p:spPr>
          <a:xfrm>
            <a:off x="502933" y="2859952"/>
            <a:ext cx="292500" cy="292500"/>
          </a:xfrm>
          <a:prstGeom prst="rect">
            <a:avLst/>
          </a:prstGeom>
          <a:solidFill>
            <a:srgbClr val="A51C30"/>
          </a:solidFill>
          <a:ln cap="flat" cmpd="sng" w="12700">
            <a:solidFill>
              <a:srgbClr val="1D5C9C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3dfc31e500a_0_45"/>
          <p:cNvSpPr/>
          <p:nvPr/>
        </p:nvSpPr>
        <p:spPr>
          <a:xfrm>
            <a:off x="557799" y="2910244"/>
            <a:ext cx="1830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3dfc31e500a_0_45"/>
          <p:cNvSpPr/>
          <p:nvPr/>
        </p:nvSpPr>
        <p:spPr>
          <a:xfrm>
            <a:off x="502933" y="3728632"/>
            <a:ext cx="292500" cy="292500"/>
          </a:xfrm>
          <a:prstGeom prst="rect">
            <a:avLst/>
          </a:prstGeom>
          <a:solidFill>
            <a:srgbClr val="A51C30"/>
          </a:solidFill>
          <a:ln cap="flat" cmpd="sng" w="12700">
            <a:solidFill>
              <a:srgbClr val="2E7D64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3dfc31e500a_0_45"/>
          <p:cNvSpPr/>
          <p:nvPr/>
        </p:nvSpPr>
        <p:spPr>
          <a:xfrm>
            <a:off x="557799" y="3778924"/>
            <a:ext cx="1830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3dfc31e500a_0_45"/>
          <p:cNvSpPr/>
          <p:nvPr/>
        </p:nvSpPr>
        <p:spPr>
          <a:xfrm>
            <a:off x="502933" y="4597312"/>
            <a:ext cx="292500" cy="292500"/>
          </a:xfrm>
          <a:prstGeom prst="rect">
            <a:avLst/>
          </a:prstGeom>
          <a:solidFill>
            <a:srgbClr val="A51C30"/>
          </a:solidFill>
          <a:ln cap="flat" cmpd="sng" w="12700">
            <a:solidFill>
              <a:srgbClr val="1D5C9C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g3dfc31e500a_0_45"/>
          <p:cNvSpPr/>
          <p:nvPr/>
        </p:nvSpPr>
        <p:spPr>
          <a:xfrm>
            <a:off x="557799" y="4647604"/>
            <a:ext cx="183000" cy="1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Arial"/>
              <a:buNone/>
            </a:pPr>
            <a:r>
              <a:rPr b="1" i="0" lang="en-US" sz="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CEPR-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2B37D"/>
      </a:accent1>
      <a:accent2>
        <a:srgbClr val="477F80"/>
      </a:accent2>
      <a:accent3>
        <a:srgbClr val="A5A5A5"/>
      </a:accent3>
      <a:accent4>
        <a:srgbClr val="E87D1E"/>
      </a:accent4>
      <a:accent5>
        <a:srgbClr val="C3D7A3"/>
      </a:accent5>
      <a:accent6>
        <a:srgbClr val="274D4C"/>
      </a:accent6>
      <a:hlink>
        <a:srgbClr val="415968"/>
      </a:hlink>
      <a:folHlink>
        <a:srgbClr val="513A4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CEPR-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2B37D"/>
      </a:accent1>
      <a:accent2>
        <a:srgbClr val="477F80"/>
      </a:accent2>
      <a:accent3>
        <a:srgbClr val="A5A5A5"/>
      </a:accent3>
      <a:accent4>
        <a:srgbClr val="E87D1E"/>
      </a:accent4>
      <a:accent5>
        <a:srgbClr val="C3D7A3"/>
      </a:accent5>
      <a:accent6>
        <a:srgbClr val="274D4C"/>
      </a:accent6>
      <a:hlink>
        <a:srgbClr val="415968"/>
      </a:hlink>
      <a:folHlink>
        <a:srgbClr val="513A4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2022-02-11T17:23:12Z</dcterms:created>
  <dc:creator>Microsoft Office 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0x010100087D6AA8F432264486CF696B3C62513D</vt:lpwstr>
  </property>
  <property fmtid="{D5CDD505-2E9C-101B-9397-08002B2CF9AE}" pid="3" name="Order">
    <vt:r8>1269200.0</vt:r8>
  </property>
  <property fmtid="{D5CDD505-2E9C-101B-9397-08002B2CF9AE}" pid="4" name="_dlc_DocIdItemGuid">
    <vt:lpwstr>14a031fe-187e-50ed-b150-a23dbff70886</vt:lpwstr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TemplateUrl">
    <vt:lpwstr/>
  </property>
  <property fmtid="{D5CDD505-2E9C-101B-9397-08002B2CF9AE}" pid="8" name="ComplianceAssetId">
    <vt:lpwstr/>
  </property>
  <property fmtid="{D5CDD505-2E9C-101B-9397-08002B2CF9AE}" pid="9" name="MediaServiceImageTags">
    <vt:lpwstr/>
  </property>
</Properties>
</file>