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12"/>
  </p:notesMasterIdLst>
  <p:handoutMasterIdLst>
    <p:handoutMasterId r:id="rId13"/>
  </p:handoutMasterIdLst>
  <p:sldIdLst>
    <p:sldId id="363" r:id="rId5"/>
    <p:sldId id="301" r:id="rId6"/>
    <p:sldId id="309" r:id="rId7"/>
    <p:sldId id="364" r:id="rId8"/>
    <p:sldId id="365" r:id="rId9"/>
    <p:sldId id="306" r:id="rId10"/>
    <p:sldId id="308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C30"/>
    <a:srgbClr val="000000"/>
    <a:srgbClr val="CDA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9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, Jeremy (DESE)" userId="f7f80917-ecaa-45ea-91b5-568c327f2501" providerId="ADAL" clId="{C9BEE4AD-9C85-4FA9-B3C9-D9E69658CB21}"/>
    <pc:docChg chg="delSld">
      <pc:chgData name="Simon, Jeremy (DESE)" userId="f7f80917-ecaa-45ea-91b5-568c327f2501" providerId="ADAL" clId="{C9BEE4AD-9C85-4FA9-B3C9-D9E69658CB21}" dt="2026-04-29T15:36:16.650" v="0" actId="47"/>
      <pc:docMkLst>
        <pc:docMk/>
      </pc:docMkLst>
      <pc:sldChg chg="del">
        <pc:chgData name="Simon, Jeremy (DESE)" userId="f7f80917-ecaa-45ea-91b5-568c327f2501" providerId="ADAL" clId="{C9BEE4AD-9C85-4FA9-B3C9-D9E69658CB21}" dt="2026-04-29T15:36:16.650" v="0" actId="47"/>
        <pc:sldMkLst>
          <pc:docMk/>
          <pc:sldMk cId="2927455593" sldId="29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D10E7D-6872-BB4C-A10B-7185EF7D7D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FFB40F-E88F-0D43-9E81-3A85B75C0D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74A69F9-44A6-1147-B2CD-ACA5529FEAE1}" type="datetimeFigureOut">
              <a:rPr lang="en-US"/>
              <a:pPr>
                <a:defRPr/>
              </a:pPr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B3E4D-7174-3F4E-9596-9E2484C905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93C33-327D-294B-8C72-9F153B94D4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524813B-93A9-F144-93CE-BE711AAC9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B46A85-76B3-BD4C-86B2-DAEEF69065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DCEDE-4F14-724B-830D-0A52C2D9AF6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4BFE4E-AF9F-2348-ADDA-4B6884767D31}" type="datetimeFigureOut">
              <a:rPr lang="en-US"/>
              <a:pPr>
                <a:defRPr/>
              </a:pPr>
              <a:t>4/29/2026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A7DA43B-AAFC-524F-90F2-DC54DA6C5A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A993BF-3ADF-D54F-A36B-E3C16088D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C9D29-40DC-7344-A61E-ED94ACFE60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A6E77-5F31-E047-A2D1-D9480449E5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CD9161E-6911-F446-BFC3-D3439C919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9A0465E0-034C-4449-AF8D-0D67A83B93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92" y="164592"/>
            <a:ext cx="2698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8892" y="3536820"/>
            <a:ext cx="9144000" cy="95451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8892" y="4793757"/>
            <a:ext cx="9144000" cy="8207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E5F4F8-62B7-1645-DB33-EC580983CDD6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997827FA-A7CD-D837-2773-B4168506ED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 dirty="0">
                <a:solidFill>
                  <a:schemeClr val="bg1"/>
                </a:solidFill>
              </a:rPr>
              <a:t>@HarvardSDP | #SDPconvening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726ADA-09A8-E97F-D80F-48402FCDB830}"/>
              </a:ext>
            </a:extLst>
          </p:cNvPr>
          <p:cNvSpPr/>
          <p:nvPr userDrawn="1"/>
        </p:nvSpPr>
        <p:spPr>
          <a:xfrm>
            <a:off x="1" y="842643"/>
            <a:ext cx="12191999" cy="2138627"/>
          </a:xfrm>
          <a:prstGeom prst="rect">
            <a:avLst/>
          </a:prstGeom>
          <a:solidFill>
            <a:srgbClr val="A51C3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CB3F4B-5C78-2D36-AE1C-DE4966412B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74" y="1350846"/>
            <a:ext cx="2519180" cy="1168183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AE6BE0-81D0-B7CB-2FB6-2E370ED9F6A6}"/>
              </a:ext>
            </a:extLst>
          </p:cNvPr>
          <p:cNvCxnSpPr>
            <a:cxnSpLocks/>
          </p:cNvCxnSpPr>
          <p:nvPr userDrawn="1"/>
        </p:nvCxnSpPr>
        <p:spPr>
          <a:xfrm>
            <a:off x="3937302" y="1087145"/>
            <a:ext cx="0" cy="16496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ED9176B8-8FAE-664C-5963-0F44D236CBD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150" y="592956"/>
            <a:ext cx="5960805" cy="257574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1E8EB55-0DAA-F9E8-8DF5-4D41064715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AD5BB7D-6FD9-6436-8FC8-DC54F9C86E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3E52EBB-E0C9-1026-F1A3-A42F106C072F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35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362807-C28D-3E4F-A6BE-912CCA3EE7F9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F5D3FA0-6397-E447-9172-BB823E67F9D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104A6F-8794-A786-3187-5D1E7597B65B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8A5137EC-2EA3-B76A-D1CF-B4F12D2313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8AEC02-89EA-3051-EDB8-B5D6C1DC13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9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746E7B-CBC2-1C48-9FDE-4EEA30C2C856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B45E76EC-F515-394F-A512-24078388DC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 dirty="0">
                <a:solidFill>
                  <a:schemeClr val="bg1"/>
                </a:solidFill>
              </a:rPr>
              <a:t>@HarvardSDP | #SDPconvening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A51C3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9E5E06-EDD0-9678-6160-D9C4E4340B91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325C1B84-5BC4-3232-F812-8F698ABC6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AC19BD-5AF7-00E1-3EAE-11A43628B6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2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A51C3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CFA7F7-6AED-4946-82FB-1A516F373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06CE3-7A37-344D-9592-6128D1DE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767552-5E2B-D24E-B60B-801CFC4FA4F5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2CC6EDF0-B3E0-3A4C-8D62-90E9D0182B9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BECD849-D490-312B-66B3-C14A112DE2DA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29DC0AAB-B947-481E-74BA-8C34C9F565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4B697F-E2D1-4C66-37F1-CAB0F4906C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19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A51C30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C2742F6-1A12-2C43-A7CF-9B6A06A28B7B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11BD63FD-AF74-DC46-B542-F17E0A9C8AD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7BDC736-3F16-6D22-B02C-A3152160FB6F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DE13427-5E41-9F36-6B25-507CFEF883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CB11EA4-0525-8B6A-C7DE-5A838E1DF3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DA2578-C184-7044-A9F7-AEC024E2B415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4E3F1108-DBBF-4F44-BB4B-955CCD5A06A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6D4597-7709-BA4A-3BC6-5A47ECC265CA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8EC0ACE9-2ABC-E857-93B1-85E9FE7AB5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D73375-E3F4-502B-45F0-E3DE862D57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87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5D57D5-035E-DE4F-BBEE-0598D8C9C6E1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9696ADA4-4BF6-2F43-83A5-5AFCD60E89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E8C705-498B-1A9C-769A-2401C1F2BBCF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3B34125F-3198-52ED-C4F2-EB6502A706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3AD70B-67EB-3678-A9B6-A2A1DD26DC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4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B9EAC-B8D9-5244-A45B-8C718DC9523D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D3AEC386-D216-D746-980C-5A3AFBFC3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D49A08-807C-F15C-E1BD-149BA98F5930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7D36E4F-8A7F-93EF-E681-79A9C8175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8E7EE4D-EF9F-91D8-59F9-77CA1839D7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6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079D66-4E1C-4F45-9CDF-4F907D49DDE3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41AE8C35-45E2-F04A-BEBF-FB0B312295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62D58C8-0E19-436A-BAE6-C0907FEBEA10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5B74F0E-D57B-B58F-3248-54B8F8C5AB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6D7A2D-39CA-6BD8-899C-9E0CF1899E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462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E230B1-CBDE-4D4F-BC4A-20CCE17EDB11}"/>
              </a:ext>
            </a:extLst>
          </p:cNvPr>
          <p:cNvSpPr/>
          <p:nvPr userDrawn="1"/>
        </p:nvSpPr>
        <p:spPr>
          <a:xfrm>
            <a:off x="0" y="6215063"/>
            <a:ext cx="12192000" cy="684212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CD011441-7B71-3243-8A5D-6FDE856D9DC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7625" y="6356350"/>
            <a:ext cx="3686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>
                <a:solidFill>
                  <a:schemeClr val="bg1"/>
                </a:solidFill>
              </a:rPr>
              <a:t>@HarvardSDP | #SDPconvening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1356B2-F5D3-2D56-3B2C-6933FFB789D8}"/>
              </a:ext>
            </a:extLst>
          </p:cNvPr>
          <p:cNvCxnSpPr>
            <a:cxnSpLocks/>
          </p:cNvCxnSpPr>
          <p:nvPr userDrawn="1"/>
        </p:nvCxnSpPr>
        <p:spPr>
          <a:xfrm>
            <a:off x="1671420" y="6303846"/>
            <a:ext cx="0" cy="5016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B494748-EDFC-E069-D5E6-5113CF89BE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668" y="6225311"/>
            <a:ext cx="1535978" cy="6637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FAFAB0-3875-A2B3-EB70-5CAFE79FC5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34" y="6274582"/>
            <a:ext cx="1081856" cy="5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25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1DEA00-EB3A-0A41-BDBF-505B52DA7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A56F77F-CE37-4C42-BEEA-E7D8B9D83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D3047-3757-1540-934B-288D033FE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063FAD-9DC1-6F4A-B1BA-5B03053610EE}" type="datetimeFigureOut">
              <a:rPr lang="en-US"/>
              <a:pPr>
                <a:defRPr/>
              </a:pPr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44EA-0B92-5B49-94AB-B8E2B230A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DA4CF-9E7B-5F43-9098-B5235D1AC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46F73B-936B-824F-9FE4-F00C1AFAE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30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A51C30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A51C30"/>
          </a:solidFill>
          <a:latin typeface="Calibri" panose="020F05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eremy.Simon@mass.gov" TargetMode="External"/><Relationship Id="rId2" Type="http://schemas.openxmlformats.org/officeDocument/2006/relationships/hyperlink" Target="mailto:Sadeq.Sohrabie@mass.gov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EE102D-45B1-992C-3F98-53B56D50D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8892" y="3729965"/>
            <a:ext cx="9144000" cy="954510"/>
          </a:xfrm>
        </p:spPr>
        <p:txBody>
          <a:bodyPr>
            <a:noAutofit/>
          </a:bodyPr>
          <a:lstStyle/>
          <a:p>
            <a:r>
              <a:rPr lang="en-US" sz="3600" dirty="0"/>
              <a:t>Monkey SEA, Monkey Do: Identifying Challenges and Practices for Accountability, Assessment, and Reporting in SEAs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1CAD34E-AC59-0D96-27AB-DA0E5ED71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8892" y="4848621"/>
            <a:ext cx="9144000" cy="820712"/>
          </a:xfrm>
        </p:spPr>
        <p:txBody>
          <a:bodyPr/>
          <a:lstStyle/>
          <a:p>
            <a:r>
              <a:rPr lang="en-US" dirty="0"/>
              <a:t>Sadeq Sohrabie &amp; Jeremy Simon, MA Department of Elementary and 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401062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8A9536E8-D9B4-554C-89B9-6C56733EC9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Introductions</a:t>
            </a:r>
          </a:p>
        </p:txBody>
      </p:sp>
      <p:sp>
        <p:nvSpPr>
          <p:cNvPr id="35842" name="TextBox 3">
            <a:extLst>
              <a:ext uri="{FF2B5EF4-FFF2-40B4-BE49-F238E27FC236}">
                <a16:creationId xmlns:a16="http://schemas.microsoft.com/office/drawing/2014/main" id="{D501C7CB-A352-8047-8D37-E99C6422D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0997" y="2027078"/>
            <a:ext cx="6932803" cy="280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Organization</a:t>
            </a:r>
          </a:p>
          <a:p>
            <a:pPr lvl="0"/>
            <a:r>
              <a:rPr lang="en-US" dirty="0"/>
              <a:t>Role</a:t>
            </a:r>
          </a:p>
          <a:p>
            <a:pPr lvl="0"/>
            <a:r>
              <a:rPr lang="en-US" dirty="0"/>
              <a:t>What have you heard at Convening that you’ll be thinking about/bringing back to your department?</a:t>
            </a:r>
            <a:endParaRPr lang="en-US" altLang="en-US" sz="4000" dirty="0"/>
          </a:p>
        </p:txBody>
      </p:sp>
      <p:sp>
        <p:nvSpPr>
          <p:cNvPr id="35843" name="Shape 486">
            <a:extLst>
              <a:ext uri="{FF2B5EF4-FFF2-40B4-BE49-F238E27FC236}">
                <a16:creationId xmlns:a16="http://schemas.microsoft.com/office/drawing/2014/main" id="{DF30EF01-7938-BB41-BCFA-24B8CF038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185" y="2216950"/>
            <a:ext cx="2205038" cy="2205037"/>
          </a:xfrm>
          <a:prstGeom prst="ellipse">
            <a:avLst/>
          </a:prstGeom>
          <a:solidFill>
            <a:srgbClr val="CDA678"/>
          </a:solidFill>
          <a:ln>
            <a:noFill/>
          </a:ln>
        </p:spPr>
        <p:txBody>
          <a:bodyPr lIns="91425" tIns="45700" rIns="91425" bIns="457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8800">
              <a:solidFill>
                <a:srgbClr val="FFFFFF"/>
              </a:solidFill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918E94C2-4817-3644-ABAE-29626682B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417763"/>
            <a:ext cx="4143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FFFF"/>
                </a:solidFill>
                <a:cs typeface="Calibri" panose="020F0502020204030204" pitchFamily="34" charset="0"/>
                <a:sym typeface="Webdings" pitchFamily="2" charset="2"/>
              </a:rPr>
              <a:t></a:t>
            </a:r>
            <a:endParaRPr lang="en-US" altLang="en-US" sz="9600"/>
          </a:p>
        </p:txBody>
      </p:sp>
    </p:spTree>
    <p:extLst>
      <p:ext uri="{BB962C8B-B14F-4D97-AF65-F5344CB8AC3E}">
        <p14:creationId xmlns:p14="http://schemas.microsoft.com/office/powerpoint/2010/main" val="338891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16BF6-1021-BF41-8BB4-E143A42C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Challenges (10 min)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6EF9D-8A3B-BE4E-9C20-486AB561F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write any challenges you’re facing on the easel pads around the room</a:t>
            </a:r>
          </a:p>
          <a:p>
            <a:r>
              <a:rPr lang="en-US" dirty="0"/>
              <a:t>Pads are organized by functional area</a:t>
            </a:r>
          </a:p>
        </p:txBody>
      </p:sp>
    </p:spTree>
    <p:extLst>
      <p:ext uri="{BB962C8B-B14F-4D97-AF65-F5344CB8AC3E}">
        <p14:creationId xmlns:p14="http://schemas.microsoft.com/office/powerpoint/2010/main" val="382470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47D0E-34E9-723A-9D8D-86B94A3F4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6BF49-199C-A537-D703-1960EACFE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2063984" cy="1325563"/>
          </a:xfrm>
        </p:spPr>
        <p:txBody>
          <a:bodyPr/>
          <a:lstStyle/>
          <a:p>
            <a:r>
              <a:rPr lang="en-US" dirty="0"/>
              <a:t>Identifying Challenges…and Solutions (10 min)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51063-47C4-54FD-8F22-9B5B46F2F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write any challenges you’re facing on the easel pads around the room</a:t>
            </a:r>
          </a:p>
          <a:p>
            <a:r>
              <a:rPr lang="en-US" dirty="0"/>
              <a:t>Pads are organized by functional area</a:t>
            </a:r>
          </a:p>
          <a:p>
            <a:r>
              <a:rPr lang="en-US" dirty="0"/>
              <a:t>Please use Post-it notes to add “solutions” to others’ challenges</a:t>
            </a:r>
          </a:p>
        </p:txBody>
      </p:sp>
    </p:spTree>
    <p:extLst>
      <p:ext uri="{BB962C8B-B14F-4D97-AF65-F5344CB8AC3E}">
        <p14:creationId xmlns:p14="http://schemas.microsoft.com/office/powerpoint/2010/main" val="133373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59E4D-0820-A1D4-5CB8-9CB26AFC9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148FF900-5D11-D51D-29A9-264ECEBEC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Small Group Conversation (25 min)</a:t>
            </a:r>
          </a:p>
        </p:txBody>
      </p:sp>
      <p:sp>
        <p:nvSpPr>
          <p:cNvPr id="35842" name="TextBox 3">
            <a:extLst>
              <a:ext uri="{FF2B5EF4-FFF2-40B4-BE49-F238E27FC236}">
                <a16:creationId xmlns:a16="http://schemas.microsoft.com/office/drawing/2014/main" id="{006D1A0D-68D0-88C8-4BA2-A316BC822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2061" y="1517932"/>
            <a:ext cx="8042275" cy="5098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en-US" dirty="0"/>
              <a:t>Which processes in your department work well? Which don't?</a:t>
            </a:r>
          </a:p>
          <a:p>
            <a:pPr lvl="0"/>
            <a:r>
              <a:rPr lang="en-US" dirty="0"/>
              <a:t>If you had the time, what would your department be doing?</a:t>
            </a:r>
          </a:p>
          <a:p>
            <a:pPr lvl="0"/>
            <a:r>
              <a:rPr lang="en-US" dirty="0"/>
              <a:t>Why don't you have the time? (What are you doing instead?)</a:t>
            </a:r>
          </a:p>
          <a:p>
            <a:pPr lvl="0"/>
            <a:r>
              <a:rPr lang="en-US" dirty="0"/>
              <a:t>What's a workaround or "hack" you rely on that you think others might benefit from?</a:t>
            </a:r>
          </a:p>
          <a:p>
            <a:pPr lvl="0"/>
            <a:r>
              <a:rPr lang="en-US" dirty="0"/>
              <a:t>Where would you benefit from working with other states?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Calibri Light" panose="020F0302020204030204" pitchFamily="34" charset="0"/>
              <a:buAutoNum type="arabicPeriod"/>
            </a:pPr>
            <a:endParaRPr lang="en-US" altLang="en-US" sz="4000" dirty="0"/>
          </a:p>
        </p:txBody>
      </p:sp>
      <p:sp>
        <p:nvSpPr>
          <p:cNvPr id="35843" name="Shape 486">
            <a:extLst>
              <a:ext uri="{FF2B5EF4-FFF2-40B4-BE49-F238E27FC236}">
                <a16:creationId xmlns:a16="http://schemas.microsoft.com/office/drawing/2014/main" id="{E0F9B539-0FDC-6085-166E-3390BB7BC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185" y="2216950"/>
            <a:ext cx="2205038" cy="2205037"/>
          </a:xfrm>
          <a:prstGeom prst="ellipse">
            <a:avLst/>
          </a:prstGeom>
          <a:solidFill>
            <a:srgbClr val="CDA678"/>
          </a:solidFill>
          <a:ln>
            <a:noFill/>
          </a:ln>
        </p:spPr>
        <p:txBody>
          <a:bodyPr lIns="91425" tIns="45700" rIns="91425" bIns="457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 sz="8800">
              <a:solidFill>
                <a:srgbClr val="FFFFFF"/>
              </a:solidFill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075E215A-861B-4D85-2AEA-946E068A9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417763"/>
            <a:ext cx="4143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FFFF"/>
                </a:solidFill>
                <a:cs typeface="Calibri" panose="020F0502020204030204" pitchFamily="34" charset="0"/>
                <a:sym typeface="Webdings" pitchFamily="2" charset="2"/>
              </a:rPr>
              <a:t></a:t>
            </a:r>
            <a:endParaRPr lang="en-US" altLang="en-US" sz="9600"/>
          </a:p>
        </p:txBody>
      </p:sp>
    </p:spTree>
    <p:extLst>
      <p:ext uri="{BB962C8B-B14F-4D97-AF65-F5344CB8AC3E}">
        <p14:creationId xmlns:p14="http://schemas.microsoft.com/office/powerpoint/2010/main" val="317915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C0FB0F17-A8DA-7B43-8F78-5973B8BF25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B4683-62B5-9548-B936-866EF084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2"/>
              </a:rPr>
              <a:t>Sadeq.Sohrabie@mass.gov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3"/>
              </a:rPr>
              <a:t>Jeremy.Simon@mass.gov</a:t>
            </a:r>
            <a:r>
              <a:rPr lang="en-US" dirty="0"/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DFC2D8-58DE-68E8-9DCF-2E7E8081D4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136" y="768350"/>
            <a:ext cx="3553079" cy="3553079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E33A4A-7737-E4EC-5FF8-DC841A6745F2}"/>
              </a:ext>
            </a:extLst>
          </p:cNvPr>
          <p:cNvSpPr txBox="1"/>
          <p:nvPr/>
        </p:nvSpPr>
        <p:spPr>
          <a:xfrm>
            <a:off x="6279323" y="4290314"/>
            <a:ext cx="3346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 </a:t>
            </a:r>
            <a:r>
              <a:rPr lang="en-US" dirty="0"/>
              <a:t>Use this exit ticket to share your contact info!</a:t>
            </a:r>
          </a:p>
        </p:txBody>
      </p:sp>
    </p:spTree>
    <p:extLst>
      <p:ext uri="{BB962C8B-B14F-4D97-AF65-F5344CB8AC3E}">
        <p14:creationId xmlns:p14="http://schemas.microsoft.com/office/powerpoint/2010/main" val="24607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 descr="A picture containing indoor, athletic game&#10;&#10;Description generated with high confidence">
            <a:extLst>
              <a:ext uri="{FF2B5EF4-FFF2-40B4-BE49-F238E27FC236}">
                <a16:creationId xmlns:a16="http://schemas.microsoft.com/office/drawing/2014/main" id="{750CC745-7978-414C-BFAD-8E31D7680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4" b="6439"/>
          <a:stretch>
            <a:fillRect/>
          </a:stretch>
        </p:blipFill>
        <p:spPr bwMode="auto">
          <a:xfrm>
            <a:off x="0" y="-1"/>
            <a:ext cx="12192002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41D8B45-F5BA-C749-B250-D45DB577C5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32941"/>
            </a:srgb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083" name="Title 1">
            <a:extLst>
              <a:ext uri="{FF2B5EF4-FFF2-40B4-BE49-F238E27FC236}">
                <a16:creationId xmlns:a16="http://schemas.microsoft.com/office/drawing/2014/main" id="{BA43B5F5-75E7-214E-8EA9-1D8F6E17C2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122363"/>
            <a:ext cx="9144000" cy="2900362"/>
          </a:xfrm>
        </p:spPr>
        <p:txBody>
          <a:bodyPr anchor="b"/>
          <a:lstStyle/>
          <a:p>
            <a:pPr algn="ctr" eaLnBrk="1" hangingPunct="1"/>
            <a:r>
              <a:rPr lang="en-US" altLang="en-US" sz="6000">
                <a:solidFill>
                  <a:srgbClr val="FFFFFF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308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PR-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2B37D"/>
      </a:accent1>
      <a:accent2>
        <a:srgbClr val="477F80"/>
      </a:accent2>
      <a:accent3>
        <a:srgbClr val="A5A5A5"/>
      </a:accent3>
      <a:accent4>
        <a:srgbClr val="E87D1E"/>
      </a:accent4>
      <a:accent5>
        <a:srgbClr val="C3D7A3"/>
      </a:accent5>
      <a:accent6>
        <a:srgbClr val="274D4C"/>
      </a:accent6>
      <a:hlink>
        <a:srgbClr val="415968"/>
      </a:hlink>
      <a:folHlink>
        <a:srgbClr val="513A4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vening2022_PPT_Template" id="{D8686858-B4A1-7341-B997-3A3EFB749B49}" vid="{478C02F8-5700-A740-B69D-C1D02629EF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D6AA8F432264486CF696B3C62513D" ma:contentTypeVersion="19" ma:contentTypeDescription="Create a new document." ma:contentTypeScope="" ma:versionID="2758441c747808f183d62902f54abcaf">
  <xsd:schema xmlns:xsd="http://www.w3.org/2001/XMLSchema" xmlns:xs="http://www.w3.org/2001/XMLSchema" xmlns:p="http://schemas.microsoft.com/office/2006/metadata/properties" xmlns:ns2="83fe407f-d924-4772-823e-094d2d5bc2bc" xmlns:ns3="2934149c-24b2-4881-bc6d-5ac13c87c24c" targetNamespace="http://schemas.microsoft.com/office/2006/metadata/properties" ma:root="true" ma:fieldsID="62a340a7e5b2c140fb946115cc20cdba" ns2:_="" ns3:_="">
    <xsd:import namespace="83fe407f-d924-4772-823e-094d2d5bc2bc"/>
    <xsd:import namespace="2934149c-24b2-4881-bc6d-5ac13c87c2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Numbe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fe407f-d924-4772-823e-094d2d5bc2b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dd2006a-9da5-49b0-9664-1518e0d8a500}" ma:internalName="TaxCatchAll" ma:showField="CatchAllData" ma:web="83fe407f-d924-4772-823e-094d2d5bc2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4149c-24b2-4881-bc6d-5ac13c87c2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8107521-1385-498b-8889-bf2cd8dee3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umber" ma:index="24" nillable="true" ma:displayName="Number" ma:format="Dropdown" ma:internalName="Number" ma:percentage="FALSE">
      <xsd:simpleType>
        <xsd:restriction base="dms:Number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3fe407f-d924-4772-823e-094d2d5bc2bc">
      <UserInfo>
        <DisplayName/>
        <AccountId xsi:nil="true"/>
        <AccountType/>
      </UserInfo>
    </SharedWithUsers>
    <TaxCatchAll xmlns="83fe407f-d924-4772-823e-094d2d5bc2bc" xsi:nil="true"/>
    <lcf76f155ced4ddcb4097134ff3c332f xmlns="2934149c-24b2-4881-bc6d-5ac13c87c24c">
      <Terms xmlns="http://schemas.microsoft.com/office/infopath/2007/PartnerControls"/>
    </lcf76f155ced4ddcb4097134ff3c332f>
    <Number xmlns="2934149c-24b2-4881-bc6d-5ac13c87c24c" xsi:nil="true"/>
  </documentManagement>
</p:properties>
</file>

<file path=customXml/itemProps1.xml><?xml version="1.0" encoding="utf-8"?>
<ds:datastoreItem xmlns:ds="http://schemas.openxmlformats.org/officeDocument/2006/customXml" ds:itemID="{775431B1-E75D-47E5-9B3F-0DC7986A79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fe407f-d924-4772-823e-094d2d5bc2bc"/>
    <ds:schemaRef ds:uri="2934149c-24b2-4881-bc6d-5ac13c87c2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30C264-9E58-4F20-B4B1-E5F483E8D6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95485C-6808-45FF-A717-6DFFB51F1692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2934149c-24b2-4881-bc6d-5ac13c87c24c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83fe407f-d924-4772-823e-094d2d5bc2bc"/>
    <ds:schemaRef ds:uri="http://purl.org/dc/dcmitype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224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Theme</vt:lpstr>
      <vt:lpstr>Monkey SEA, Monkey Do: Identifying Challenges and Practices for Accountability, Assessment, and Reporting in SEAs</vt:lpstr>
      <vt:lpstr>Introductions</vt:lpstr>
      <vt:lpstr>Identifying Challenges (10 min)</vt:lpstr>
      <vt:lpstr>Identifying Challenges…and Solutions (10 min)</vt:lpstr>
      <vt:lpstr>Small Group Conversation (25 min)</vt:lpstr>
      <vt:lpstr>Thank You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creator>Microsoft Office User</dc:creator>
  <cp:lastModifiedBy>Simon, Jeremy (DESE)</cp:lastModifiedBy>
  <cp:revision>9</cp:revision>
  <dcterms:created xsi:type="dcterms:W3CDTF">2022-02-11T17:23:12Z</dcterms:created>
  <dcterms:modified xsi:type="dcterms:W3CDTF">2026-04-29T15:36:19Z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0x010100087D6AA8F432264486CF696B3C62513D</vt:lpwstr>
  </property>
  <property fmtid="{D5CDD505-2E9C-101B-9397-08002B2CF9AE}" pid="3" name="Order">
    <vt:r8>1269200</vt:r8>
  </property>
  <property fmtid="{D5CDD505-2E9C-101B-9397-08002B2CF9AE}" pid="4" name="_dlc_DocIdItemGuid">
    <vt:lpwstr>14a031fe-187e-50ed-b150-a23dbff70886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emplateUrl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