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28"/>
  </p:notesMasterIdLst>
  <p:handoutMasterIdLst>
    <p:handoutMasterId r:id="rId29"/>
  </p:handoutMasterIdLst>
  <p:sldIdLst>
    <p:sldId id="363" r:id="rId5"/>
    <p:sldId id="365" r:id="rId6"/>
    <p:sldId id="307" r:id="rId7"/>
    <p:sldId id="372" r:id="rId8"/>
    <p:sldId id="385" r:id="rId9"/>
    <p:sldId id="364" r:id="rId10"/>
    <p:sldId id="370" r:id="rId11"/>
    <p:sldId id="384" r:id="rId12"/>
    <p:sldId id="371" r:id="rId13"/>
    <p:sldId id="367" r:id="rId14"/>
    <p:sldId id="388" r:id="rId15"/>
    <p:sldId id="380" r:id="rId16"/>
    <p:sldId id="381" r:id="rId17"/>
    <p:sldId id="376" r:id="rId18"/>
    <p:sldId id="378" r:id="rId19"/>
    <p:sldId id="382" r:id="rId20"/>
    <p:sldId id="379" r:id="rId21"/>
    <p:sldId id="386" r:id="rId22"/>
    <p:sldId id="303" r:id="rId23"/>
    <p:sldId id="387" r:id="rId24"/>
    <p:sldId id="308" r:id="rId25"/>
    <p:sldId id="366" r:id="rId26"/>
    <p:sldId id="369"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C30"/>
    <a:srgbClr val="000000"/>
    <a:srgbClr val="CDA6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3"/>
    <p:restoredTop sz="94733"/>
  </p:normalViewPr>
  <p:slideViewPr>
    <p:cSldViewPr snapToGrid="0">
      <p:cViewPr>
        <p:scale>
          <a:sx n="104" d="100"/>
          <a:sy n="104" d="100"/>
        </p:scale>
        <p:origin x="728" y="4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10E7D-6872-BB4C-A10B-7185EF7D7D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FFB40F-E88F-0D43-9E81-3A85B75C0D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74A69F9-44A6-1147-B2CD-ACA5529FEAE1}" type="datetimeFigureOut">
              <a:rPr lang="en-US"/>
              <a:pPr>
                <a:defRPr/>
              </a:pPr>
              <a:t>5/13/26</a:t>
            </a:fld>
            <a:endParaRPr lang="en-US"/>
          </a:p>
        </p:txBody>
      </p:sp>
      <p:sp>
        <p:nvSpPr>
          <p:cNvPr id="4" name="Footer Placeholder 3">
            <a:extLst>
              <a:ext uri="{FF2B5EF4-FFF2-40B4-BE49-F238E27FC236}">
                <a16:creationId xmlns:a16="http://schemas.microsoft.com/office/drawing/2014/main" id="{08EB3E4D-7174-3F4E-9596-9E2484C905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7D93C33-327D-294B-8C72-9F153B94D4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524813B-93A9-F144-93CE-BE711AAC9D3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B46A85-76B3-BD4C-86B2-DAEEF69065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02DCEDE-4F14-724B-830D-0A52C2D9AF6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24BFE4E-AF9F-2348-ADDA-4B6884767D31}" type="datetimeFigureOut">
              <a:rPr lang="en-US"/>
              <a:pPr>
                <a:defRPr/>
              </a:pPr>
              <a:t>5/13/26</a:t>
            </a:fld>
            <a:endParaRPr lang="en-US"/>
          </a:p>
        </p:txBody>
      </p:sp>
      <p:sp>
        <p:nvSpPr>
          <p:cNvPr id="4" name="Slide Image Placeholder 3">
            <a:extLst>
              <a:ext uri="{FF2B5EF4-FFF2-40B4-BE49-F238E27FC236}">
                <a16:creationId xmlns:a16="http://schemas.microsoft.com/office/drawing/2014/main" id="{8A7DA43B-AAFC-524F-90F2-DC54DA6C5A0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1A993BF-3ADF-D54F-A36B-E3C16088DD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19C9D29-40DC-7344-A61E-ED94ACFE60B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2A6E77-5F31-E047-A2D1-D9480449E56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CD9161E-6911-F446-BFC3-D3439C919F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Precision: </a:t>
            </a:r>
            <a:r>
              <a:rPr lang="en-US" sz="1200" dirty="0"/>
              <a:t>A precision of 70% means: of every 10 mappings the AI proposes, 7 are correct and 3 are wrong.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Recall: </a:t>
            </a:r>
            <a:r>
              <a:rPr lang="en-US" sz="1200" dirty="0"/>
              <a:t>A recall of 80% means: if there are 30 real mappings, the AI found 24 and missed 6.</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F0.5: </a:t>
            </a:r>
            <a:r>
              <a:rPr lang="en-US" sz="1200" dirty="0"/>
              <a:t>F0.5=1.25* (Precision * Recall) / (0.25*</a:t>
            </a:r>
            <a:r>
              <a:rPr lang="en-US" sz="1200" dirty="0" err="1"/>
              <a:t>Precision+Recall</a:t>
            </a:r>
            <a:r>
              <a:rPr lang="en-US" sz="1200" dirty="0"/>
              <a:t>)</a:t>
            </a:r>
          </a:p>
          <a:p>
            <a:endParaRPr lang="en-US" dirty="0"/>
          </a:p>
        </p:txBody>
      </p:sp>
      <p:sp>
        <p:nvSpPr>
          <p:cNvPr id="4" name="Slide Number Placeholder 3"/>
          <p:cNvSpPr>
            <a:spLocks noGrp="1"/>
          </p:cNvSpPr>
          <p:nvPr>
            <p:ph type="sldNum" sz="quarter" idx="5"/>
          </p:nvPr>
        </p:nvSpPr>
        <p:spPr/>
        <p:txBody>
          <a:bodyPr/>
          <a:lstStyle/>
          <a:p>
            <a:pPr>
              <a:defRPr/>
            </a:pPr>
            <a:fld id="{4CD9161E-6911-F446-BFC3-D3439C919FE5}" type="slidenum">
              <a:rPr lang="en-US" smtClean="0"/>
              <a:pPr>
                <a:defRPr/>
              </a:pPr>
              <a:t>10</a:t>
            </a:fld>
            <a:endParaRPr lang="en-US"/>
          </a:p>
        </p:txBody>
      </p:sp>
    </p:spTree>
    <p:extLst>
      <p:ext uri="{BB962C8B-B14F-4D97-AF65-F5344CB8AC3E}">
        <p14:creationId xmlns:p14="http://schemas.microsoft.com/office/powerpoint/2010/main" val="351660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D9161E-6911-F446-BFC3-D3439C919FE5}" type="slidenum">
              <a:rPr lang="en-US" smtClean="0"/>
              <a:pPr>
                <a:defRPr/>
              </a:pPr>
              <a:t>14</a:t>
            </a:fld>
            <a:endParaRPr lang="en-US"/>
          </a:p>
        </p:txBody>
      </p:sp>
    </p:spTree>
    <p:extLst>
      <p:ext uri="{BB962C8B-B14F-4D97-AF65-F5344CB8AC3E}">
        <p14:creationId xmlns:p14="http://schemas.microsoft.com/office/powerpoint/2010/main" val="3418893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A0465E0-034C-4449-AF8D-0D67A83B93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392" y="164592"/>
            <a:ext cx="269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88892" y="3536820"/>
            <a:ext cx="9144000" cy="954510"/>
          </a:xfrm>
        </p:spPr>
        <p:txBody>
          <a:bodyPr anchor="b">
            <a:normAutofit/>
          </a:bodyPr>
          <a:lstStyle>
            <a:lvl1pPr algn="ctr">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688892" y="4793757"/>
            <a:ext cx="9144000" cy="8207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DDE5F4F8-62B7-1645-DB33-EC580983CDD6}"/>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997827FA-A7CD-D837-2773-B4168506ED24}"/>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dirty="0">
                <a:solidFill>
                  <a:schemeClr val="bg1"/>
                </a:solidFill>
              </a:rPr>
              <a:t>@HarvardSDP | #SDPconvening</a:t>
            </a:r>
          </a:p>
        </p:txBody>
      </p:sp>
      <p:sp>
        <p:nvSpPr>
          <p:cNvPr id="5" name="Rectangle 4">
            <a:extLst>
              <a:ext uri="{FF2B5EF4-FFF2-40B4-BE49-F238E27FC236}">
                <a16:creationId xmlns:a16="http://schemas.microsoft.com/office/drawing/2014/main" id="{8D726ADA-09A8-E97F-D80F-48402FCDB830}"/>
              </a:ext>
            </a:extLst>
          </p:cNvPr>
          <p:cNvSpPr/>
          <p:nvPr userDrawn="1"/>
        </p:nvSpPr>
        <p:spPr>
          <a:xfrm>
            <a:off x="1" y="842643"/>
            <a:ext cx="12191999" cy="2138627"/>
          </a:xfrm>
          <a:prstGeom prst="rect">
            <a:avLst/>
          </a:prstGeom>
          <a:solidFill>
            <a:srgbClr val="A51C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9CB3F4B-5C78-2D36-AE1C-DE4966412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574" y="1350846"/>
            <a:ext cx="2519180" cy="1168183"/>
          </a:xfrm>
          <a:prstGeom prst="rect">
            <a:avLst/>
          </a:prstGeom>
        </p:spPr>
      </p:pic>
      <p:cxnSp>
        <p:nvCxnSpPr>
          <p:cNvPr id="13" name="Straight Connector 12">
            <a:extLst>
              <a:ext uri="{FF2B5EF4-FFF2-40B4-BE49-F238E27FC236}">
                <a16:creationId xmlns:a16="http://schemas.microsoft.com/office/drawing/2014/main" id="{36AE6BE0-81D0-B7CB-2FB6-2E370ED9F6A6}"/>
              </a:ext>
            </a:extLst>
          </p:cNvPr>
          <p:cNvCxnSpPr>
            <a:cxnSpLocks/>
          </p:cNvCxnSpPr>
          <p:nvPr userDrawn="1"/>
        </p:nvCxnSpPr>
        <p:spPr>
          <a:xfrm>
            <a:off x="3937302" y="1087145"/>
            <a:ext cx="0" cy="16496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ED9176B8-8FAE-664C-5963-0F44D236CB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68150" y="592956"/>
            <a:ext cx="5960805" cy="2575743"/>
          </a:xfrm>
          <a:prstGeom prst="rect">
            <a:avLst/>
          </a:prstGeom>
        </p:spPr>
      </p:pic>
      <p:pic>
        <p:nvPicPr>
          <p:cNvPr id="23" name="Picture 22">
            <a:extLst>
              <a:ext uri="{FF2B5EF4-FFF2-40B4-BE49-F238E27FC236}">
                <a16:creationId xmlns:a16="http://schemas.microsoft.com/office/drawing/2014/main" id="{B1E8EB55-0DAA-F9E8-8DF5-4D41064715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pic>
        <p:nvPicPr>
          <p:cNvPr id="24" name="Picture 23">
            <a:extLst>
              <a:ext uri="{FF2B5EF4-FFF2-40B4-BE49-F238E27FC236}">
                <a16:creationId xmlns:a16="http://schemas.microsoft.com/office/drawing/2014/main" id="{FAD5BB7D-6FD9-6436-8FC8-DC54F9C86E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cxnSp>
        <p:nvCxnSpPr>
          <p:cNvPr id="26" name="Straight Connector 25">
            <a:extLst>
              <a:ext uri="{FF2B5EF4-FFF2-40B4-BE49-F238E27FC236}">
                <a16:creationId xmlns:a16="http://schemas.microsoft.com/office/drawing/2014/main" id="{83E52EBB-E0C9-1026-F1A3-A42F106C072F}"/>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35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6362807-C28D-3E4F-A6BE-912CCA3EE7F9}"/>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7">
            <a:extLst>
              <a:ext uri="{FF2B5EF4-FFF2-40B4-BE49-F238E27FC236}">
                <a16:creationId xmlns:a16="http://schemas.microsoft.com/office/drawing/2014/main" id="{5F5D3FA0-6397-E447-9172-BB823E67F9DF}"/>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5" name="Straight Connector 4">
            <a:extLst>
              <a:ext uri="{FF2B5EF4-FFF2-40B4-BE49-F238E27FC236}">
                <a16:creationId xmlns:a16="http://schemas.microsoft.com/office/drawing/2014/main" id="{10104A6F-8794-A786-3187-5D1E7597B65B}"/>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A5137EC-2EA3-B76A-D1CF-B4F12D2313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868AEC02-89EA-3051-EDB8-B5D6C1DC13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24449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746E7B-CBC2-1C48-9FDE-4EEA30C2C856}"/>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7">
            <a:extLst>
              <a:ext uri="{FF2B5EF4-FFF2-40B4-BE49-F238E27FC236}">
                <a16:creationId xmlns:a16="http://schemas.microsoft.com/office/drawing/2014/main" id="{B45E76EC-F515-394F-A512-24078388DCD7}"/>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dirty="0">
                <a:solidFill>
                  <a:schemeClr val="bg1"/>
                </a:solidFill>
              </a:rPr>
              <a:t>@HarvardSDP | #SDPconvening</a:t>
            </a:r>
          </a:p>
        </p:txBody>
      </p:sp>
      <p:sp>
        <p:nvSpPr>
          <p:cNvPr id="2" name="Title 1"/>
          <p:cNvSpPr>
            <a:spLocks noGrp="1"/>
          </p:cNvSpPr>
          <p:nvPr>
            <p:ph type="title"/>
          </p:nvPr>
        </p:nvSpPr>
        <p:spPr/>
        <p:txBody>
          <a:bodyPr/>
          <a:lstStyle>
            <a:lvl1pPr>
              <a:defRPr b="1">
                <a:solidFill>
                  <a:srgbClr val="A51C30"/>
                </a:solidFill>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39E5E06-EDD0-9678-6160-D9C4E4340B91}"/>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25C1B84-5BC4-3232-F812-8F698ABC65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7EAC19BD-5AF7-00E1-3EAE-11A43628B6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48742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A51C3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57CFA7F7-6AED-4946-82FB-1A516F373303}"/>
              </a:ext>
            </a:extLst>
          </p:cNvPr>
          <p:cNvSpPr>
            <a:spLocks noGrp="1"/>
          </p:cNvSpPr>
          <p:nvPr>
            <p:ph type="sldNum" sz="quarter" idx="12"/>
          </p:nvPr>
        </p:nvSpPr>
        <p:spPr/>
        <p:txBody>
          <a:bodyPr/>
          <a:lstStyle>
            <a:lvl1pPr>
              <a:defRPr/>
            </a:lvl1pPr>
          </a:lstStyle>
          <a:p>
            <a:pPr>
              <a:defRPr/>
            </a:pPr>
            <a:fld id="{73006CE3-7A37-344D-9592-6128D1DE9261}" type="slidenum">
              <a:rPr lang="en-US"/>
              <a:pPr>
                <a:defRPr/>
              </a:pPr>
              <a:t>‹#›</a:t>
            </a:fld>
            <a:endParaRPr lang="en-US"/>
          </a:p>
        </p:txBody>
      </p:sp>
      <p:sp>
        <p:nvSpPr>
          <p:cNvPr id="13" name="Rectangle 12">
            <a:extLst>
              <a:ext uri="{FF2B5EF4-FFF2-40B4-BE49-F238E27FC236}">
                <a16:creationId xmlns:a16="http://schemas.microsoft.com/office/drawing/2014/main" id="{0C767552-5E2B-D24E-B60B-801CFC4FA4F5}"/>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extBox 7">
            <a:extLst>
              <a:ext uri="{FF2B5EF4-FFF2-40B4-BE49-F238E27FC236}">
                <a16:creationId xmlns:a16="http://schemas.microsoft.com/office/drawing/2014/main" id="{2CC6EDF0-B3E0-3A4C-8D62-90E9D0182B9A}"/>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6" name="Straight Connector 5">
            <a:extLst>
              <a:ext uri="{FF2B5EF4-FFF2-40B4-BE49-F238E27FC236}">
                <a16:creationId xmlns:a16="http://schemas.microsoft.com/office/drawing/2014/main" id="{2BECD849-D490-312B-66B3-C14A112DE2DA}"/>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DC0AAB-B947-481E-74BA-8C34C9F56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5" name="Picture 4">
            <a:extLst>
              <a:ext uri="{FF2B5EF4-FFF2-40B4-BE49-F238E27FC236}">
                <a16:creationId xmlns:a16="http://schemas.microsoft.com/office/drawing/2014/main" id="{E64B697F-E2D1-4C66-37F1-CAB0F4906C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60919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A51C30"/>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C2742F6-1A12-2C43-A7CF-9B6A06A28B7B}"/>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11BD63FD-AF74-DC46-B542-F17E0A9C8AD8}"/>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7" name="Straight Connector 6">
            <a:extLst>
              <a:ext uri="{FF2B5EF4-FFF2-40B4-BE49-F238E27FC236}">
                <a16:creationId xmlns:a16="http://schemas.microsoft.com/office/drawing/2014/main" id="{17BDC736-3F16-6D22-B02C-A3152160FB6F}"/>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E13427-5E41-9F36-6B25-507CFEF883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FCB11EA4-0525-8B6A-C7DE-5A838E1DF3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23321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D4DA2578-C184-7044-A9F7-AEC024E2B415}"/>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extBox 7">
            <a:extLst>
              <a:ext uri="{FF2B5EF4-FFF2-40B4-BE49-F238E27FC236}">
                <a16:creationId xmlns:a16="http://schemas.microsoft.com/office/drawing/2014/main" id="{4E3F1108-DBBF-4F44-BB4B-955CCD5A06AA}"/>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9" name="Straight Connector 8">
            <a:extLst>
              <a:ext uri="{FF2B5EF4-FFF2-40B4-BE49-F238E27FC236}">
                <a16:creationId xmlns:a16="http://schemas.microsoft.com/office/drawing/2014/main" id="{426D4597-7709-BA4A-3BC6-5A47ECC265CA}"/>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EC0ACE9-2ABC-E857-93B1-85E9FE7AB5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8" name="Picture 7">
            <a:extLst>
              <a:ext uri="{FF2B5EF4-FFF2-40B4-BE49-F238E27FC236}">
                <a16:creationId xmlns:a16="http://schemas.microsoft.com/office/drawing/2014/main" id="{CFD73375-E3F4-502B-45F0-E3DE862D57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00687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a:extLst>
              <a:ext uri="{FF2B5EF4-FFF2-40B4-BE49-F238E27FC236}">
                <a16:creationId xmlns:a16="http://schemas.microsoft.com/office/drawing/2014/main" id="{665D57D5-035E-DE4F-BBEE-0598D8C9C6E1}"/>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7">
            <a:extLst>
              <a:ext uri="{FF2B5EF4-FFF2-40B4-BE49-F238E27FC236}">
                <a16:creationId xmlns:a16="http://schemas.microsoft.com/office/drawing/2014/main" id="{9696ADA4-4BF6-2F43-83A5-5AFCD60E89E8}"/>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5" name="Straight Connector 4">
            <a:extLst>
              <a:ext uri="{FF2B5EF4-FFF2-40B4-BE49-F238E27FC236}">
                <a16:creationId xmlns:a16="http://schemas.microsoft.com/office/drawing/2014/main" id="{A1E8C705-498B-1A9C-769A-2401C1F2BBCF}"/>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B34125F-3198-52ED-C4F2-EB6502A70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4" name="Picture 3">
            <a:extLst>
              <a:ext uri="{FF2B5EF4-FFF2-40B4-BE49-F238E27FC236}">
                <a16:creationId xmlns:a16="http://schemas.microsoft.com/office/drawing/2014/main" id="{3C3AD70B-67EB-3678-A9B6-A2A1DD26DC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403874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BB9EAC-B8D9-5244-A45B-8C718DC9523D}"/>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7">
            <a:extLst>
              <a:ext uri="{FF2B5EF4-FFF2-40B4-BE49-F238E27FC236}">
                <a16:creationId xmlns:a16="http://schemas.microsoft.com/office/drawing/2014/main" id="{D3AEC386-D216-D746-980C-5A3AFBFC3D72}"/>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4" name="Straight Connector 3">
            <a:extLst>
              <a:ext uri="{FF2B5EF4-FFF2-40B4-BE49-F238E27FC236}">
                <a16:creationId xmlns:a16="http://schemas.microsoft.com/office/drawing/2014/main" id="{1ED49A08-807C-F15C-E1BD-149BA98F5930}"/>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7D36E4F-8A7F-93EF-E681-79A9C81759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3" name="Picture 2">
            <a:extLst>
              <a:ext uri="{FF2B5EF4-FFF2-40B4-BE49-F238E27FC236}">
                <a16:creationId xmlns:a16="http://schemas.microsoft.com/office/drawing/2014/main" id="{78E7EE4D-EF9F-91D8-59F9-77CA1839D7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363436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id="{2C079D66-4E1C-4F45-9CDF-4F907D49DDE3}"/>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41AE8C35-45E2-F04A-BEBF-FB0B312295AB}"/>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7" name="Straight Connector 6">
            <a:extLst>
              <a:ext uri="{FF2B5EF4-FFF2-40B4-BE49-F238E27FC236}">
                <a16:creationId xmlns:a16="http://schemas.microsoft.com/office/drawing/2014/main" id="{762D58C8-0E19-436A-BAE6-C0907FEBEA10}"/>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5B74F0E-D57B-B58F-3248-54B8F8C5A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356D7A2D-39CA-6BD8-899C-9E0CF1899E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367646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id="{38E230B1-CBDE-4D4F-BC4A-20CCE17EDB11}"/>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CD011441-7B71-3243-8A5D-6FDE856D9DCC}"/>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7" name="Straight Connector 6">
            <a:extLst>
              <a:ext uri="{FF2B5EF4-FFF2-40B4-BE49-F238E27FC236}">
                <a16:creationId xmlns:a16="http://schemas.microsoft.com/office/drawing/2014/main" id="{101356B2-F5D3-2D56-3B2C-6933FFB789D8}"/>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B494748-EDFC-E069-D5E6-5113CF89B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38FAFAB0-3875-A2B3-EB70-5CAFE79FC5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55225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E1DEA00-EB3A-0A41-BDBF-505B52DA73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A56F77F-CE37-4C42-BEEA-E7D8B9D83D4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0DD3047-3757-1540-934B-288D033FE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F063FAD-9DC1-6F4A-B1BA-5B03053610EE}" type="datetimeFigureOut">
              <a:rPr lang="en-US"/>
              <a:pPr>
                <a:defRPr/>
              </a:pPr>
              <a:t>5/13/26</a:t>
            </a:fld>
            <a:endParaRPr lang="en-US"/>
          </a:p>
        </p:txBody>
      </p:sp>
      <p:sp>
        <p:nvSpPr>
          <p:cNvPr id="5" name="Footer Placeholder 4">
            <a:extLst>
              <a:ext uri="{FF2B5EF4-FFF2-40B4-BE49-F238E27FC236}">
                <a16:creationId xmlns:a16="http://schemas.microsoft.com/office/drawing/2014/main" id="{ABCA44EA-0B92-5B49-94AB-B8E2B230A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CDA4CF-9E7B-5F43-9098-B5235D1AC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546F73B-936B-824F-9FE4-F00C1AFAEB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30" r:id="rId10"/>
  </p:sldLayoutIdLst>
  <p:txStyles>
    <p:titleStyle>
      <a:lvl1pPr algn="l" rtl="0" fontAlgn="base">
        <a:lnSpc>
          <a:spcPct val="90000"/>
        </a:lnSpc>
        <a:spcBef>
          <a:spcPct val="0"/>
        </a:spcBef>
        <a:spcAft>
          <a:spcPct val="0"/>
        </a:spcAft>
        <a:defRPr sz="4400" b="1" kern="1200">
          <a:solidFill>
            <a:srgbClr val="A51C30"/>
          </a:solidFill>
          <a:latin typeface="+mn-lt"/>
          <a:ea typeface="+mj-ea"/>
          <a:cs typeface="+mj-cs"/>
        </a:defRPr>
      </a:lvl1pPr>
      <a:lvl2pPr algn="l" rtl="0" fontAlgn="base">
        <a:lnSpc>
          <a:spcPct val="90000"/>
        </a:lnSpc>
        <a:spcBef>
          <a:spcPct val="0"/>
        </a:spcBef>
        <a:spcAft>
          <a:spcPct val="0"/>
        </a:spcAft>
        <a:defRPr sz="4400" b="1">
          <a:solidFill>
            <a:srgbClr val="A51C30"/>
          </a:solidFill>
          <a:latin typeface="Calibri" panose="020F0502020204030204" pitchFamily="34" charset="0"/>
        </a:defRPr>
      </a:lvl2pPr>
      <a:lvl3pPr algn="l" rtl="0" fontAlgn="base">
        <a:lnSpc>
          <a:spcPct val="90000"/>
        </a:lnSpc>
        <a:spcBef>
          <a:spcPct val="0"/>
        </a:spcBef>
        <a:spcAft>
          <a:spcPct val="0"/>
        </a:spcAft>
        <a:defRPr sz="4400" b="1">
          <a:solidFill>
            <a:srgbClr val="A51C30"/>
          </a:solidFill>
          <a:latin typeface="Calibri" panose="020F0502020204030204" pitchFamily="34" charset="0"/>
        </a:defRPr>
      </a:lvl3pPr>
      <a:lvl4pPr algn="l" rtl="0" fontAlgn="base">
        <a:lnSpc>
          <a:spcPct val="90000"/>
        </a:lnSpc>
        <a:spcBef>
          <a:spcPct val="0"/>
        </a:spcBef>
        <a:spcAft>
          <a:spcPct val="0"/>
        </a:spcAft>
        <a:defRPr sz="4400" b="1">
          <a:solidFill>
            <a:srgbClr val="A51C30"/>
          </a:solidFill>
          <a:latin typeface="Calibri" panose="020F0502020204030204" pitchFamily="34" charset="0"/>
        </a:defRPr>
      </a:lvl4pPr>
      <a:lvl5pPr algn="l" rtl="0" fontAlgn="base">
        <a:lnSpc>
          <a:spcPct val="90000"/>
        </a:lnSpc>
        <a:spcBef>
          <a:spcPct val="0"/>
        </a:spcBef>
        <a:spcAft>
          <a:spcPct val="0"/>
        </a:spcAft>
        <a:defRPr sz="4400" b="1">
          <a:solidFill>
            <a:srgbClr val="A51C30"/>
          </a:solidFill>
          <a:latin typeface="Calibri" panose="020F0502020204030204" pitchFamily="34" charset="0"/>
        </a:defRPr>
      </a:lvl5pPr>
      <a:lvl6pPr marL="457200" algn="l" rtl="0" fontAlgn="base">
        <a:lnSpc>
          <a:spcPct val="90000"/>
        </a:lnSpc>
        <a:spcBef>
          <a:spcPct val="0"/>
        </a:spcBef>
        <a:spcAft>
          <a:spcPct val="0"/>
        </a:spcAft>
        <a:defRPr sz="4400" b="1">
          <a:solidFill>
            <a:srgbClr val="A51C30"/>
          </a:solidFill>
          <a:latin typeface="Calibri" panose="020F0502020204030204" pitchFamily="34" charset="0"/>
        </a:defRPr>
      </a:lvl6pPr>
      <a:lvl7pPr marL="914400" algn="l" rtl="0" fontAlgn="base">
        <a:lnSpc>
          <a:spcPct val="90000"/>
        </a:lnSpc>
        <a:spcBef>
          <a:spcPct val="0"/>
        </a:spcBef>
        <a:spcAft>
          <a:spcPct val="0"/>
        </a:spcAft>
        <a:defRPr sz="4400" b="1">
          <a:solidFill>
            <a:srgbClr val="A51C30"/>
          </a:solidFill>
          <a:latin typeface="Calibri" panose="020F0502020204030204" pitchFamily="34" charset="0"/>
        </a:defRPr>
      </a:lvl7pPr>
      <a:lvl8pPr marL="1371600" algn="l" rtl="0" fontAlgn="base">
        <a:lnSpc>
          <a:spcPct val="90000"/>
        </a:lnSpc>
        <a:spcBef>
          <a:spcPct val="0"/>
        </a:spcBef>
        <a:spcAft>
          <a:spcPct val="0"/>
        </a:spcAft>
        <a:defRPr sz="4400" b="1">
          <a:solidFill>
            <a:srgbClr val="A51C30"/>
          </a:solidFill>
          <a:latin typeface="Calibri" panose="020F0502020204030204" pitchFamily="34" charset="0"/>
        </a:defRPr>
      </a:lvl8pPr>
      <a:lvl9pPr marL="1828800" algn="l" rtl="0" fontAlgn="base">
        <a:lnSpc>
          <a:spcPct val="90000"/>
        </a:lnSpc>
        <a:spcBef>
          <a:spcPct val="0"/>
        </a:spcBef>
        <a:spcAft>
          <a:spcPct val="0"/>
        </a:spcAft>
        <a:defRPr sz="4400" b="1">
          <a:solidFill>
            <a:srgbClr val="A51C30"/>
          </a:solidFill>
          <a:latin typeface="Calibri" panose="020F05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EE102D-45B1-992C-3F98-53B56D50D2EE}"/>
              </a:ext>
            </a:extLst>
          </p:cNvPr>
          <p:cNvSpPr>
            <a:spLocks noGrp="1"/>
          </p:cNvSpPr>
          <p:nvPr>
            <p:ph type="ctrTitle"/>
          </p:nvPr>
        </p:nvSpPr>
        <p:spPr>
          <a:xfrm>
            <a:off x="1688892" y="3638525"/>
            <a:ext cx="9144000" cy="954510"/>
          </a:xfrm>
        </p:spPr>
        <p:txBody>
          <a:bodyPr>
            <a:noAutofit/>
          </a:bodyPr>
          <a:lstStyle/>
          <a:p>
            <a:r>
              <a:rPr lang="en-US" sz="4000" dirty="0"/>
              <a:t>New tools for working across education datasets for interoperability at scale</a:t>
            </a:r>
          </a:p>
        </p:txBody>
      </p:sp>
      <p:sp>
        <p:nvSpPr>
          <p:cNvPr id="7" name="Subtitle 6">
            <a:extLst>
              <a:ext uri="{FF2B5EF4-FFF2-40B4-BE49-F238E27FC236}">
                <a16:creationId xmlns:a16="http://schemas.microsoft.com/office/drawing/2014/main" id="{91CAD34E-AC59-0D96-27AB-DA0E5ED7171E}"/>
              </a:ext>
            </a:extLst>
          </p:cNvPr>
          <p:cNvSpPr>
            <a:spLocks noGrp="1"/>
          </p:cNvSpPr>
          <p:nvPr>
            <p:ph type="subTitle" idx="1"/>
          </p:nvPr>
        </p:nvSpPr>
        <p:spPr/>
        <p:txBody>
          <a:bodyPr/>
          <a:lstStyle/>
          <a:p>
            <a:r>
              <a:rPr lang="en-US" dirty="0"/>
              <a:t>Part 2: Generative AI data mapping experiments for the Learner Information Framework</a:t>
            </a:r>
          </a:p>
        </p:txBody>
      </p:sp>
      <p:sp>
        <p:nvSpPr>
          <p:cNvPr id="2" name="TextBox 1">
            <a:extLst>
              <a:ext uri="{FF2B5EF4-FFF2-40B4-BE49-F238E27FC236}">
                <a16:creationId xmlns:a16="http://schemas.microsoft.com/office/drawing/2014/main" id="{11B8581C-FA8A-0C05-C1A7-9B50ED59DEFA}"/>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spTree>
    <p:extLst>
      <p:ext uri="{BB962C8B-B14F-4D97-AF65-F5344CB8AC3E}">
        <p14:creationId xmlns:p14="http://schemas.microsoft.com/office/powerpoint/2010/main" val="4010623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A3FE5-CAFE-2403-4422-26A4C5B16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E03FA-6831-4694-BDD2-338D5D88FC3E}"/>
              </a:ext>
            </a:extLst>
          </p:cNvPr>
          <p:cNvSpPr>
            <a:spLocks noGrp="1"/>
          </p:cNvSpPr>
          <p:nvPr>
            <p:ph type="title"/>
          </p:nvPr>
        </p:nvSpPr>
        <p:spPr/>
        <p:txBody>
          <a:bodyPr/>
          <a:lstStyle/>
          <a:p>
            <a:r>
              <a:rPr lang="en-US" dirty="0"/>
              <a:t>What We Did: Metrics</a:t>
            </a:r>
          </a:p>
        </p:txBody>
      </p:sp>
      <p:sp>
        <p:nvSpPr>
          <p:cNvPr id="3" name="Content Placeholder 2">
            <a:extLst>
              <a:ext uri="{FF2B5EF4-FFF2-40B4-BE49-F238E27FC236}">
                <a16:creationId xmlns:a16="http://schemas.microsoft.com/office/drawing/2014/main" id="{EC0FB5BF-59B7-25F1-264B-66F534B36FE0}"/>
              </a:ext>
            </a:extLst>
          </p:cNvPr>
          <p:cNvSpPr>
            <a:spLocks noGrp="1"/>
          </p:cNvSpPr>
          <p:nvPr>
            <p:ph idx="1"/>
          </p:nvPr>
        </p:nvSpPr>
        <p:spPr>
          <a:xfrm>
            <a:off x="838200" y="1438507"/>
            <a:ext cx="10515600" cy="4738456"/>
          </a:xfrm>
        </p:spPr>
        <p:txBody>
          <a:bodyPr/>
          <a:lstStyle/>
          <a:p>
            <a:pPr>
              <a:lnSpc>
                <a:spcPct val="100000"/>
              </a:lnSpc>
            </a:pPr>
            <a:r>
              <a:rPr lang="en-US" sz="2000" b="1" dirty="0"/>
              <a:t>Precision: </a:t>
            </a:r>
            <a:r>
              <a:rPr lang="en-US" sz="2000" b="1" i="1" dirty="0"/>
              <a:t>When the AI proposes a mapping, how often is it correct?</a:t>
            </a:r>
            <a:endParaRPr lang="en-US" sz="2000" i="1" dirty="0"/>
          </a:p>
          <a:p>
            <a:pPr lvl="1">
              <a:lnSpc>
                <a:spcPct val="100000"/>
              </a:lnSpc>
            </a:pPr>
            <a:r>
              <a:rPr lang="en-US" sz="1600" dirty="0"/>
              <a:t>Precision=Correct proposals /Total proposals</a:t>
            </a:r>
          </a:p>
          <a:p>
            <a:pPr lvl="1">
              <a:lnSpc>
                <a:spcPct val="100000"/>
              </a:lnSpc>
            </a:pPr>
            <a:r>
              <a:rPr lang="en-US" sz="1600" i="1" dirty="0"/>
              <a:t>Why precision matters:</a:t>
            </a:r>
            <a:r>
              <a:rPr lang="en-US" sz="1600" dirty="0"/>
              <a:t> Wrong mappings that look plausible can slip through human review and cause data errors downstream. We want to minimize these false positives.</a:t>
            </a:r>
          </a:p>
          <a:p>
            <a:pPr>
              <a:lnSpc>
                <a:spcPct val="100000"/>
              </a:lnSpc>
            </a:pPr>
            <a:r>
              <a:rPr lang="en-US" sz="2000" b="1" dirty="0"/>
              <a:t>Recall: </a:t>
            </a:r>
            <a:r>
              <a:rPr lang="en-US" sz="2000" b="1" i="1" dirty="0"/>
              <a:t>Of all the real mappings that exist, how many did the AI find?</a:t>
            </a:r>
            <a:endParaRPr lang="en-US" sz="2000" i="1" dirty="0"/>
          </a:p>
          <a:p>
            <a:pPr lvl="1">
              <a:lnSpc>
                <a:spcPct val="100000"/>
              </a:lnSpc>
            </a:pPr>
            <a:r>
              <a:rPr lang="en-US" sz="1600" dirty="0"/>
              <a:t>Recall = Correct mappings found/Total real mappings</a:t>
            </a:r>
          </a:p>
          <a:p>
            <a:pPr lvl="1">
              <a:lnSpc>
                <a:spcPct val="100000"/>
              </a:lnSpc>
            </a:pPr>
            <a:r>
              <a:rPr lang="en-US" sz="1600" i="1" dirty="0"/>
              <a:t>Why recall matters:</a:t>
            </a:r>
            <a:r>
              <a:rPr lang="en-US" sz="1600" dirty="0"/>
              <a:t> Missed mappings mean data doesn’t transfer correctly between systems. However, missed mappings are usually obvious (a field with no mapping gets flagged for human review), so they’re less dangerous than wrong mappings.</a:t>
            </a:r>
          </a:p>
          <a:p>
            <a:pPr>
              <a:lnSpc>
                <a:spcPct val="100000"/>
              </a:lnSpc>
            </a:pPr>
            <a:r>
              <a:rPr lang="en-US" sz="2000" b="1" dirty="0"/>
              <a:t>F0.5: </a:t>
            </a:r>
            <a:r>
              <a:rPr lang="en-US" sz="2000" b="1" i="1" dirty="0"/>
              <a:t>A combined score that weights precision more heavily than recall.</a:t>
            </a:r>
            <a:endParaRPr lang="en-US" sz="2000" i="1" dirty="0"/>
          </a:p>
          <a:p>
            <a:pPr lvl="1">
              <a:lnSpc>
                <a:spcPct val="100000"/>
              </a:lnSpc>
            </a:pPr>
            <a:r>
              <a:rPr lang="en-US" sz="1600" dirty="0"/>
              <a:t>The harmonic mean of precision and recall that gives 2x the weight to precision.</a:t>
            </a:r>
          </a:p>
          <a:p>
            <a:pPr lvl="1">
              <a:lnSpc>
                <a:spcPct val="100000"/>
              </a:lnSpc>
            </a:pPr>
            <a:r>
              <a:rPr lang="en-US" sz="1600" i="1" dirty="0"/>
              <a:t>Why F0.5:</a:t>
            </a:r>
            <a:r>
              <a:rPr lang="en-US" sz="1600" dirty="0"/>
              <a:t> Since we believe wrong mappings (precision failures) are more costly than missed mappings (recall failures), we use F0.5 which weights precision twice as heavily.</a:t>
            </a:r>
          </a:p>
        </p:txBody>
      </p:sp>
      <p:sp>
        <p:nvSpPr>
          <p:cNvPr id="5" name="TextBox 4">
            <a:extLst>
              <a:ext uri="{FF2B5EF4-FFF2-40B4-BE49-F238E27FC236}">
                <a16:creationId xmlns:a16="http://schemas.microsoft.com/office/drawing/2014/main" id="{973F2F69-805B-9116-8DC3-01F30540ABF0}"/>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spTree>
    <p:extLst>
      <p:ext uri="{BB962C8B-B14F-4D97-AF65-F5344CB8AC3E}">
        <p14:creationId xmlns:p14="http://schemas.microsoft.com/office/powerpoint/2010/main" val="109354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5C6E9-6325-1A0A-4525-AFD432337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60754-4F7A-0D79-4A34-68CF68EFD2DA}"/>
              </a:ext>
            </a:extLst>
          </p:cNvPr>
          <p:cNvSpPr>
            <a:spLocks noGrp="1"/>
          </p:cNvSpPr>
          <p:nvPr>
            <p:ph type="title"/>
          </p:nvPr>
        </p:nvSpPr>
        <p:spPr/>
        <p:txBody>
          <a:bodyPr/>
          <a:lstStyle/>
          <a:p>
            <a:r>
              <a:rPr lang="en-US" dirty="0"/>
              <a:t>Pair Share: Your Guesses</a:t>
            </a:r>
          </a:p>
        </p:txBody>
      </p:sp>
      <p:sp>
        <p:nvSpPr>
          <p:cNvPr id="3" name="Content Placeholder 2">
            <a:extLst>
              <a:ext uri="{FF2B5EF4-FFF2-40B4-BE49-F238E27FC236}">
                <a16:creationId xmlns:a16="http://schemas.microsoft.com/office/drawing/2014/main" id="{67821978-CE22-EBB6-87FF-228229A15333}"/>
              </a:ext>
            </a:extLst>
          </p:cNvPr>
          <p:cNvSpPr>
            <a:spLocks noGrp="1"/>
          </p:cNvSpPr>
          <p:nvPr>
            <p:ph idx="1"/>
          </p:nvPr>
        </p:nvSpPr>
        <p:spPr>
          <a:xfrm>
            <a:off x="838200" y="1541420"/>
            <a:ext cx="5525529" cy="4351338"/>
          </a:xfrm>
        </p:spPr>
        <p:txBody>
          <a:bodyPr/>
          <a:lstStyle/>
          <a:p>
            <a:r>
              <a:rPr lang="en-US" dirty="0"/>
              <a:t>How accurate is data mapping performed via natural language processing compared to generative AI? </a:t>
            </a:r>
          </a:p>
          <a:p>
            <a:r>
              <a:rPr lang="en-US" dirty="0"/>
              <a:t>Do larger, more expensive generative AI models meaningfully outperform smaller, cheaper ones?</a:t>
            </a:r>
          </a:p>
          <a:p>
            <a:r>
              <a:rPr lang="en-US" dirty="0"/>
              <a:t>How do accuracy and cost compare between batch mode and a field-by-field approach?</a:t>
            </a:r>
          </a:p>
        </p:txBody>
      </p:sp>
      <p:sp>
        <p:nvSpPr>
          <p:cNvPr id="4" name="TextBox 3">
            <a:extLst>
              <a:ext uri="{FF2B5EF4-FFF2-40B4-BE49-F238E27FC236}">
                <a16:creationId xmlns:a16="http://schemas.microsoft.com/office/drawing/2014/main" id="{2479332B-8416-87E5-8323-70BE753B4C83}"/>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pic>
        <p:nvPicPr>
          <p:cNvPr id="5" name="Picture 4" descr="Asking questions is the key to business success. Here's why">
            <a:extLst>
              <a:ext uri="{FF2B5EF4-FFF2-40B4-BE49-F238E27FC236}">
                <a16:creationId xmlns:a16="http://schemas.microsoft.com/office/drawing/2014/main" id="{11EC406B-1985-E11D-53AC-EA61A5ECDD05}"/>
              </a:ext>
            </a:extLst>
          </p:cNvPr>
          <p:cNvPicPr>
            <a:picLocks noChangeAspect="1"/>
          </p:cNvPicPr>
          <p:nvPr/>
        </p:nvPicPr>
        <p:blipFill>
          <a:blip r:embed="rId2"/>
          <a:srcRect l="28264" t="-4137" r="28264" b="4137"/>
          <a:stretch>
            <a:fillRect/>
          </a:stretch>
        </p:blipFill>
        <p:spPr>
          <a:xfrm>
            <a:off x="6985185" y="222697"/>
            <a:ext cx="4072052" cy="5670061"/>
          </a:xfrm>
          <a:prstGeom prst="rect">
            <a:avLst/>
          </a:prstGeom>
        </p:spPr>
      </p:pic>
    </p:spTree>
    <p:extLst>
      <p:ext uri="{BB962C8B-B14F-4D97-AF65-F5344CB8AC3E}">
        <p14:creationId xmlns:p14="http://schemas.microsoft.com/office/powerpoint/2010/main" val="151714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45533-844A-EF31-7621-5D3A699F3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0D31F-9748-32A5-A054-08FA6A0F002D}"/>
              </a:ext>
            </a:extLst>
          </p:cNvPr>
          <p:cNvSpPr>
            <a:spLocks noGrp="1"/>
          </p:cNvSpPr>
          <p:nvPr>
            <p:ph type="title"/>
          </p:nvPr>
        </p:nvSpPr>
        <p:spPr/>
        <p:txBody>
          <a:bodyPr/>
          <a:lstStyle/>
          <a:p>
            <a:r>
              <a:rPr lang="en-US" dirty="0"/>
              <a:t>Results</a:t>
            </a:r>
          </a:p>
        </p:txBody>
      </p:sp>
      <p:pic>
        <p:nvPicPr>
          <p:cNvPr id="4" name="Content Placeholder 3" descr="Performance by Tier: The Jump from Embeddings to LLMs is Transformational">
            <a:extLst>
              <a:ext uri="{FF2B5EF4-FFF2-40B4-BE49-F238E27FC236}">
                <a16:creationId xmlns:a16="http://schemas.microsoft.com/office/drawing/2014/main" id="{E0E6238D-80BD-34AC-5CF1-02C34ED53339}"/>
              </a:ext>
            </a:extLst>
          </p:cNvPr>
          <p:cNvPicPr>
            <a:picLocks noGrp="1" noChangeAspect="1"/>
          </p:cNvPicPr>
          <p:nvPr>
            <p:ph idx="1"/>
          </p:nvPr>
        </p:nvPicPr>
        <p:blipFill>
          <a:blip r:embed="rId2"/>
          <a:stretch>
            <a:fillRect/>
          </a:stretch>
        </p:blipFill>
        <p:spPr>
          <a:xfrm>
            <a:off x="2440081" y="1825625"/>
            <a:ext cx="7311837" cy="4351338"/>
          </a:xfrm>
          <a:prstGeom prst="rect">
            <a:avLst/>
          </a:prstGeom>
        </p:spPr>
      </p:pic>
      <p:sp>
        <p:nvSpPr>
          <p:cNvPr id="5" name="TextBox 4">
            <a:extLst>
              <a:ext uri="{FF2B5EF4-FFF2-40B4-BE49-F238E27FC236}">
                <a16:creationId xmlns:a16="http://schemas.microsoft.com/office/drawing/2014/main" id="{C2D539BF-2666-9398-7369-1A33AC0B905C}"/>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spTree>
    <p:extLst>
      <p:ext uri="{BB962C8B-B14F-4D97-AF65-F5344CB8AC3E}">
        <p14:creationId xmlns:p14="http://schemas.microsoft.com/office/powerpoint/2010/main" val="250450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BE393-4D8C-EEFC-F82B-ACEEA3532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6A4321-266B-702E-28E4-644525CB2BDA}"/>
              </a:ext>
            </a:extLst>
          </p:cNvPr>
          <p:cNvSpPr>
            <a:spLocks noGrp="1"/>
          </p:cNvSpPr>
          <p:nvPr>
            <p:ph type="title"/>
          </p:nvPr>
        </p:nvSpPr>
        <p:spPr>
          <a:xfrm>
            <a:off x="838200" y="142041"/>
            <a:ext cx="10515600" cy="1325563"/>
          </a:xfrm>
        </p:spPr>
        <p:txBody>
          <a:bodyPr/>
          <a:lstStyle/>
          <a:p>
            <a:r>
              <a:rPr lang="en-US" dirty="0"/>
              <a:t>Results</a:t>
            </a:r>
          </a:p>
        </p:txBody>
      </p:sp>
      <p:sp>
        <p:nvSpPr>
          <p:cNvPr id="3" name="Content Placeholder 2">
            <a:extLst>
              <a:ext uri="{FF2B5EF4-FFF2-40B4-BE49-F238E27FC236}">
                <a16:creationId xmlns:a16="http://schemas.microsoft.com/office/drawing/2014/main" id="{B84154CB-7DDE-2083-FB93-10170855B142}"/>
              </a:ext>
            </a:extLst>
          </p:cNvPr>
          <p:cNvSpPr>
            <a:spLocks noGrp="1"/>
          </p:cNvSpPr>
          <p:nvPr>
            <p:ph idx="1"/>
          </p:nvPr>
        </p:nvSpPr>
        <p:spPr>
          <a:xfrm>
            <a:off x="8287656" y="598991"/>
            <a:ext cx="3526044" cy="4973906"/>
          </a:xfrm>
        </p:spPr>
        <p:txBody>
          <a:bodyPr/>
          <a:lstStyle/>
          <a:p>
            <a:pPr marL="0" indent="0">
              <a:buNone/>
            </a:pPr>
            <a:r>
              <a:rPr lang="en-US" sz="2000" dirty="0"/>
              <a:t>Schema-Specific Findings</a:t>
            </a:r>
          </a:p>
          <a:p>
            <a:r>
              <a:rPr lang="en-US" sz="2000" dirty="0"/>
              <a:t>CTDL proved notably harder than PDP.</a:t>
            </a:r>
          </a:p>
          <a:p>
            <a:r>
              <a:rPr lang="en-US" sz="2000" b="1" dirty="0"/>
              <a:t>Higher stakes: </a:t>
            </a:r>
            <a:r>
              <a:rPr lang="en-US" sz="2000" dirty="0"/>
              <a:t>There are more mappings to find but also more opportunities for false positives.</a:t>
            </a:r>
            <a:endParaRPr lang="en-US" sz="2000" b="1" dirty="0"/>
          </a:p>
          <a:p>
            <a:r>
              <a:rPr lang="en-US" sz="2000" b="1" dirty="0"/>
              <a:t>Vocabulary overlap: </a:t>
            </a:r>
            <a:r>
              <a:rPr lang="en-US" sz="2000" dirty="0"/>
              <a:t>CTDL uses terms like “Competency,” “Credential,” “Assessment,” and “Course” extensively. These same terms appear throughout the LIF target schema. The AI finds many “close matches” that aren’t quite right.</a:t>
            </a:r>
          </a:p>
        </p:txBody>
      </p:sp>
      <p:pic>
        <p:nvPicPr>
          <p:cNvPr id="4" name="Picture 3" descr="Schema Comparison: PDP vs CDTL">
            <a:extLst>
              <a:ext uri="{FF2B5EF4-FFF2-40B4-BE49-F238E27FC236}">
                <a16:creationId xmlns:a16="http://schemas.microsoft.com/office/drawing/2014/main" id="{FC5B1EEB-C8DF-4882-8BC5-859E18753227}"/>
              </a:ext>
            </a:extLst>
          </p:cNvPr>
          <p:cNvPicPr>
            <a:picLocks noChangeAspect="1"/>
          </p:cNvPicPr>
          <p:nvPr/>
        </p:nvPicPr>
        <p:blipFill>
          <a:blip r:embed="rId2"/>
          <a:srcRect t="5361"/>
          <a:stretch>
            <a:fillRect/>
          </a:stretch>
        </p:blipFill>
        <p:spPr>
          <a:xfrm>
            <a:off x="485728" y="1190838"/>
            <a:ext cx="7502471" cy="2485095"/>
          </a:xfrm>
          <a:prstGeom prst="rect">
            <a:avLst/>
          </a:prstGeom>
        </p:spPr>
      </p:pic>
      <p:graphicFrame>
        <p:nvGraphicFramePr>
          <p:cNvPr id="5" name="Table 4">
            <a:extLst>
              <a:ext uri="{FF2B5EF4-FFF2-40B4-BE49-F238E27FC236}">
                <a16:creationId xmlns:a16="http://schemas.microsoft.com/office/drawing/2014/main" id="{2EFBC7E2-DE64-03B9-3E28-28BA45FDADEA}"/>
              </a:ext>
            </a:extLst>
          </p:cNvPr>
          <p:cNvGraphicFramePr>
            <a:graphicFrameLocks noGrp="1"/>
          </p:cNvGraphicFramePr>
          <p:nvPr>
            <p:extLst>
              <p:ext uri="{D42A27DB-BD31-4B8C-83A1-F6EECF244321}">
                <p14:modId xmlns:p14="http://schemas.microsoft.com/office/powerpoint/2010/main" val="3774161867"/>
              </p:ext>
            </p:extLst>
          </p:nvPr>
        </p:nvGraphicFramePr>
        <p:xfrm>
          <a:off x="2200275" y="3745543"/>
          <a:ext cx="3895725" cy="975360"/>
        </p:xfrm>
        <a:graphic>
          <a:graphicData uri="http://schemas.openxmlformats.org/drawingml/2006/table">
            <a:tbl>
              <a:tblPr/>
              <a:tblGrid>
                <a:gridCol w="1724025">
                  <a:extLst>
                    <a:ext uri="{9D8B030D-6E8A-4147-A177-3AD203B41FA5}">
                      <a16:colId xmlns:a16="http://schemas.microsoft.com/office/drawing/2014/main" val="3234107831"/>
                    </a:ext>
                  </a:extLst>
                </a:gridCol>
                <a:gridCol w="1085850">
                  <a:extLst>
                    <a:ext uri="{9D8B030D-6E8A-4147-A177-3AD203B41FA5}">
                      <a16:colId xmlns:a16="http://schemas.microsoft.com/office/drawing/2014/main" val="2850051061"/>
                    </a:ext>
                  </a:extLst>
                </a:gridCol>
                <a:gridCol w="1085850">
                  <a:extLst>
                    <a:ext uri="{9D8B030D-6E8A-4147-A177-3AD203B41FA5}">
                      <a16:colId xmlns:a16="http://schemas.microsoft.com/office/drawing/2014/main" val="725872040"/>
                    </a:ext>
                  </a:extLst>
                </a:gridCol>
              </a:tblGrid>
              <a:tr h="0">
                <a:tc>
                  <a:txBody>
                    <a:bodyPr/>
                    <a:lstStyle/>
                    <a:p>
                      <a:pPr rtl="0" fontAlgn="b">
                        <a:spcBef>
                          <a:spcPts val="180"/>
                        </a:spcBef>
                        <a:buNone/>
                      </a:pPr>
                      <a:r>
                        <a:rPr lang="en-US" sz="1000" b="0" i="0" u="none" strike="noStrike" dirty="0">
                          <a:solidFill>
                            <a:srgbClr val="000000"/>
                          </a:solidFill>
                          <a:effectLst/>
                          <a:latin typeface="Google Sans"/>
                        </a:rPr>
                        <a:t>Characteristic</a:t>
                      </a:r>
                      <a:endParaRPr lang="en-US" dirty="0">
                        <a:effectLst/>
                      </a:endParaRPr>
                    </a:p>
                  </a:txBody>
                  <a:tcPr marL="66675" marR="66675" anchor="b">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rtl="0" fontAlgn="b">
                        <a:spcBef>
                          <a:spcPts val="180"/>
                        </a:spcBef>
                        <a:buNone/>
                      </a:pPr>
                      <a:r>
                        <a:rPr lang="en-US" sz="1000" b="0" i="0" u="none" strike="noStrike">
                          <a:solidFill>
                            <a:srgbClr val="000000"/>
                          </a:solidFill>
                          <a:effectLst/>
                          <a:latin typeface="Google Sans"/>
                        </a:rPr>
                        <a:t>PDP</a:t>
                      </a:r>
                      <a:endParaRPr lang="en-US">
                        <a:effectLst/>
                      </a:endParaRPr>
                    </a:p>
                  </a:txBody>
                  <a:tcPr marL="66675" marR="66675" anchor="b">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rtl="0" fontAlgn="b">
                        <a:spcBef>
                          <a:spcPts val="180"/>
                        </a:spcBef>
                        <a:buNone/>
                      </a:pPr>
                      <a:r>
                        <a:rPr lang="en-US" sz="1000" b="0" i="0" u="none" strike="noStrike" dirty="0">
                          <a:solidFill>
                            <a:srgbClr val="000000"/>
                          </a:solidFill>
                          <a:effectLst/>
                          <a:latin typeface="Google Sans"/>
                        </a:rPr>
                        <a:t>CDTL</a:t>
                      </a:r>
                      <a:endParaRPr lang="en-US" dirty="0">
                        <a:effectLst/>
                      </a:endParaRPr>
                    </a:p>
                  </a:txBody>
                  <a:tcPr marL="66675" marR="66675" anchor="b">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11321760"/>
                  </a:ext>
                </a:extLst>
              </a:tr>
              <a:tr h="0">
                <a:tc>
                  <a:txBody>
                    <a:bodyPr/>
                    <a:lstStyle/>
                    <a:p>
                      <a:pPr rtl="0" fontAlgn="t">
                        <a:spcBef>
                          <a:spcPts val="180"/>
                        </a:spcBef>
                        <a:buNone/>
                      </a:pPr>
                      <a:r>
                        <a:rPr lang="en-US" sz="1000" b="0" i="0" u="none" strike="noStrike" dirty="0">
                          <a:solidFill>
                            <a:srgbClr val="000000"/>
                          </a:solidFill>
                          <a:effectLst/>
                          <a:latin typeface="Google Sans"/>
                        </a:rPr>
                        <a:t>Best F0.5</a:t>
                      </a:r>
                      <a:endParaRPr lang="en-US" dirty="0">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a:solidFill>
                            <a:srgbClr val="000000"/>
                          </a:solidFill>
                          <a:effectLst/>
                          <a:latin typeface="Google Sans"/>
                        </a:rPr>
                        <a:t>0.74</a:t>
                      </a:r>
                      <a:endParaRPr lang="en-US">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dirty="0">
                          <a:solidFill>
                            <a:srgbClr val="000000"/>
                          </a:solidFill>
                          <a:effectLst/>
                          <a:latin typeface="Google Sans"/>
                        </a:rPr>
                        <a:t>0.62</a:t>
                      </a:r>
                      <a:endParaRPr lang="en-US" dirty="0">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extLst>
                  <a:ext uri="{0D108BD9-81ED-4DB2-BD59-A6C34878D82A}">
                    <a16:rowId xmlns:a16="http://schemas.microsoft.com/office/drawing/2014/main" val="1764533481"/>
                  </a:ext>
                </a:extLst>
              </a:tr>
              <a:tr h="0">
                <a:tc>
                  <a:txBody>
                    <a:bodyPr/>
                    <a:lstStyle/>
                    <a:p>
                      <a:pPr rtl="0" fontAlgn="t">
                        <a:spcBef>
                          <a:spcPts val="180"/>
                        </a:spcBef>
                        <a:buNone/>
                      </a:pPr>
                      <a:r>
                        <a:rPr lang="en-US" sz="1000" b="0" i="0" u="none" strike="noStrike">
                          <a:solidFill>
                            <a:srgbClr val="000000"/>
                          </a:solidFill>
                          <a:effectLst/>
                          <a:latin typeface="Google Sans"/>
                        </a:rPr>
                        <a:t>Best Precision</a:t>
                      </a:r>
                      <a:endParaRPr lang="en-US">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a:solidFill>
                            <a:srgbClr val="000000"/>
                          </a:solidFill>
                          <a:effectLst/>
                          <a:latin typeface="Google Sans"/>
                        </a:rPr>
                        <a:t>71%</a:t>
                      </a:r>
                      <a:endParaRPr lang="en-US">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a:solidFill>
                            <a:srgbClr val="000000"/>
                          </a:solidFill>
                          <a:effectLst/>
                          <a:latin typeface="Google Sans"/>
                        </a:rPr>
                        <a:t>60%</a:t>
                      </a:r>
                      <a:endParaRPr lang="en-US">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extLst>
                  <a:ext uri="{0D108BD9-81ED-4DB2-BD59-A6C34878D82A}">
                    <a16:rowId xmlns:a16="http://schemas.microsoft.com/office/drawing/2014/main" val="3883109448"/>
                  </a:ext>
                </a:extLst>
              </a:tr>
              <a:tr h="0">
                <a:tc>
                  <a:txBody>
                    <a:bodyPr/>
                    <a:lstStyle/>
                    <a:p>
                      <a:pPr rtl="0" fontAlgn="t">
                        <a:spcBef>
                          <a:spcPts val="180"/>
                        </a:spcBef>
                        <a:buNone/>
                      </a:pPr>
                      <a:r>
                        <a:rPr lang="en-US" sz="1000" b="0" i="0" u="none" strike="noStrike">
                          <a:solidFill>
                            <a:srgbClr val="000000"/>
                          </a:solidFill>
                          <a:effectLst/>
                          <a:latin typeface="Google Sans"/>
                        </a:rPr>
                        <a:t>Average Hallucinations</a:t>
                      </a:r>
                      <a:endParaRPr lang="en-US">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dirty="0">
                          <a:solidFill>
                            <a:srgbClr val="000000"/>
                          </a:solidFill>
                          <a:effectLst/>
                          <a:latin typeface="Google Sans"/>
                        </a:rPr>
                        <a:t>1.5 per run</a:t>
                      </a:r>
                      <a:endParaRPr lang="en-US" dirty="0">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dirty="0">
                          <a:solidFill>
                            <a:srgbClr val="000000"/>
                          </a:solidFill>
                          <a:effectLst/>
                          <a:latin typeface="Google Sans"/>
                        </a:rPr>
                        <a:t>24 per run</a:t>
                      </a:r>
                      <a:endParaRPr lang="en-US" dirty="0">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extLst>
                  <a:ext uri="{0D108BD9-81ED-4DB2-BD59-A6C34878D82A}">
                    <a16:rowId xmlns:a16="http://schemas.microsoft.com/office/drawing/2014/main" val="1916349257"/>
                  </a:ext>
                </a:extLst>
              </a:tr>
            </a:tbl>
          </a:graphicData>
        </a:graphic>
      </p:graphicFrame>
      <p:graphicFrame>
        <p:nvGraphicFramePr>
          <p:cNvPr id="6" name="Table 5">
            <a:extLst>
              <a:ext uri="{FF2B5EF4-FFF2-40B4-BE49-F238E27FC236}">
                <a16:creationId xmlns:a16="http://schemas.microsoft.com/office/drawing/2014/main" id="{DE646151-F52B-2292-604F-9C078547085C}"/>
              </a:ext>
            </a:extLst>
          </p:cNvPr>
          <p:cNvGraphicFramePr>
            <a:graphicFrameLocks noGrp="1"/>
          </p:cNvGraphicFramePr>
          <p:nvPr>
            <p:extLst>
              <p:ext uri="{D42A27DB-BD31-4B8C-83A1-F6EECF244321}">
                <p14:modId xmlns:p14="http://schemas.microsoft.com/office/powerpoint/2010/main" val="742826074"/>
              </p:ext>
            </p:extLst>
          </p:nvPr>
        </p:nvGraphicFramePr>
        <p:xfrm>
          <a:off x="1269925" y="4950329"/>
          <a:ext cx="5934075" cy="1093470"/>
        </p:xfrm>
        <a:graphic>
          <a:graphicData uri="http://schemas.openxmlformats.org/drawingml/2006/table">
            <a:tbl>
              <a:tblPr/>
              <a:tblGrid>
                <a:gridCol w="2009775">
                  <a:extLst>
                    <a:ext uri="{9D8B030D-6E8A-4147-A177-3AD203B41FA5}">
                      <a16:colId xmlns:a16="http://schemas.microsoft.com/office/drawing/2014/main" val="863874381"/>
                    </a:ext>
                  </a:extLst>
                </a:gridCol>
                <a:gridCol w="1771650">
                  <a:extLst>
                    <a:ext uri="{9D8B030D-6E8A-4147-A177-3AD203B41FA5}">
                      <a16:colId xmlns:a16="http://schemas.microsoft.com/office/drawing/2014/main" val="513665940"/>
                    </a:ext>
                  </a:extLst>
                </a:gridCol>
                <a:gridCol w="2152650">
                  <a:extLst>
                    <a:ext uri="{9D8B030D-6E8A-4147-A177-3AD203B41FA5}">
                      <a16:colId xmlns:a16="http://schemas.microsoft.com/office/drawing/2014/main" val="1302849810"/>
                    </a:ext>
                  </a:extLst>
                </a:gridCol>
              </a:tblGrid>
              <a:tr h="361950">
                <a:tc>
                  <a:txBody>
                    <a:bodyPr/>
                    <a:lstStyle/>
                    <a:p>
                      <a:pPr rtl="0" fontAlgn="b">
                        <a:spcBef>
                          <a:spcPts val="180"/>
                        </a:spcBef>
                        <a:buNone/>
                      </a:pPr>
                      <a:r>
                        <a:rPr lang="en-US" sz="1000" b="0" i="0" u="none" strike="noStrike" dirty="0">
                          <a:solidFill>
                            <a:srgbClr val="000000"/>
                          </a:solidFill>
                          <a:effectLst/>
                          <a:latin typeface="Google Sans"/>
                        </a:rPr>
                        <a:t>CTDL Field</a:t>
                      </a:r>
                      <a:endParaRPr lang="en-US" dirty="0">
                        <a:effectLst/>
                      </a:endParaRPr>
                    </a:p>
                  </a:txBody>
                  <a:tcPr marL="66675" marR="66675" anchor="b">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rtl="0" fontAlgn="b">
                        <a:spcBef>
                          <a:spcPts val="180"/>
                        </a:spcBef>
                        <a:buNone/>
                      </a:pPr>
                      <a:r>
                        <a:rPr lang="en-US" sz="1000" b="0" i="0" u="none" strike="noStrike">
                          <a:solidFill>
                            <a:srgbClr val="000000"/>
                          </a:solidFill>
                          <a:effectLst/>
                          <a:latin typeface="Google Sans"/>
                        </a:rPr>
                        <a:t>AI Proposed</a:t>
                      </a:r>
                      <a:endParaRPr lang="en-US">
                        <a:effectLst/>
                      </a:endParaRPr>
                    </a:p>
                  </a:txBody>
                  <a:tcPr marL="66675" marR="66675" anchor="b">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rtl="0" fontAlgn="b">
                        <a:spcBef>
                          <a:spcPts val="180"/>
                        </a:spcBef>
                        <a:buNone/>
                      </a:pPr>
                      <a:r>
                        <a:rPr lang="en-US" sz="1000" b="0" i="0" u="none" strike="noStrike">
                          <a:solidFill>
                            <a:srgbClr val="000000"/>
                          </a:solidFill>
                          <a:effectLst/>
                          <a:latin typeface="Google Sans"/>
                        </a:rPr>
                        <a:t>Why It’s Wrong</a:t>
                      </a:r>
                      <a:endParaRPr lang="en-US">
                        <a:effectLst/>
                      </a:endParaRPr>
                    </a:p>
                  </a:txBody>
                  <a:tcPr marL="66675" marR="66675" anchor="b">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05198307"/>
                  </a:ext>
                </a:extLst>
              </a:tr>
              <a:tr h="0">
                <a:tc>
                  <a:txBody>
                    <a:bodyPr/>
                    <a:lstStyle/>
                    <a:p>
                      <a:pPr rtl="0" fontAlgn="t">
                        <a:spcBef>
                          <a:spcPts val="180"/>
                        </a:spcBef>
                        <a:buNone/>
                      </a:pPr>
                      <a:r>
                        <a:rPr lang="en-US" sz="1000" b="0" i="0" u="none" strike="noStrike" dirty="0" err="1">
                          <a:solidFill>
                            <a:srgbClr val="000000"/>
                          </a:solidFill>
                          <a:effectLst/>
                          <a:latin typeface="Google Sans"/>
                        </a:rPr>
                        <a:t>Credential.audienceLevelType</a:t>
                      </a:r>
                      <a:endParaRPr lang="en-US" dirty="0">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dirty="0" err="1">
                          <a:solidFill>
                            <a:srgbClr val="000000"/>
                          </a:solidFill>
                          <a:effectLst/>
                          <a:latin typeface="Google Sans"/>
                        </a:rPr>
                        <a:t>Credential.level</a:t>
                      </a:r>
                      <a:endParaRPr lang="en-US" dirty="0">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a:solidFill>
                            <a:srgbClr val="000000"/>
                          </a:solidFill>
                          <a:effectLst/>
                          <a:latin typeface="Google Sans"/>
                        </a:rPr>
                        <a:t>“type of level” ≠ “level”</a:t>
                      </a:r>
                      <a:endParaRPr lang="en-US">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extLst>
                  <a:ext uri="{0D108BD9-81ED-4DB2-BD59-A6C34878D82A}">
                    <a16:rowId xmlns:a16="http://schemas.microsoft.com/office/drawing/2014/main" val="3532470740"/>
                  </a:ext>
                </a:extLst>
              </a:tr>
              <a:tr h="0">
                <a:tc>
                  <a:txBody>
                    <a:bodyPr/>
                    <a:lstStyle/>
                    <a:p>
                      <a:pPr rtl="0" fontAlgn="t">
                        <a:spcBef>
                          <a:spcPts val="180"/>
                        </a:spcBef>
                        <a:buNone/>
                      </a:pPr>
                      <a:r>
                        <a:rPr lang="en-US" sz="1000" b="0" i="0" u="none" strike="noStrike">
                          <a:solidFill>
                            <a:srgbClr val="000000"/>
                          </a:solidFill>
                          <a:effectLst/>
                          <a:latin typeface="Google Sans"/>
                        </a:rPr>
                        <a:t>Course.audienceLevelType</a:t>
                      </a:r>
                      <a:endParaRPr lang="en-US">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a:solidFill>
                            <a:srgbClr val="000000"/>
                          </a:solidFill>
                          <a:effectLst/>
                          <a:latin typeface="Google Sans"/>
                        </a:rPr>
                        <a:t>Course.courseLevelType</a:t>
                      </a:r>
                      <a:endParaRPr lang="en-US">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a:solidFill>
                            <a:srgbClr val="000000"/>
                          </a:solidFill>
                          <a:effectLst/>
                          <a:latin typeface="Google Sans"/>
                        </a:rPr>
                        <a:t>Same semantic confusion</a:t>
                      </a:r>
                      <a:endParaRPr lang="en-US">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extLst>
                  <a:ext uri="{0D108BD9-81ED-4DB2-BD59-A6C34878D82A}">
                    <a16:rowId xmlns:a16="http://schemas.microsoft.com/office/drawing/2014/main" val="3986263104"/>
                  </a:ext>
                </a:extLst>
              </a:tr>
              <a:tr h="0">
                <a:tc>
                  <a:txBody>
                    <a:bodyPr/>
                    <a:lstStyle/>
                    <a:p>
                      <a:pPr rtl="0" fontAlgn="t">
                        <a:spcBef>
                          <a:spcPts val="180"/>
                        </a:spcBef>
                        <a:buNone/>
                      </a:pPr>
                      <a:r>
                        <a:rPr lang="en-US" sz="1000" b="0" i="0" u="none" strike="noStrike">
                          <a:solidFill>
                            <a:srgbClr val="000000"/>
                          </a:solidFill>
                          <a:effectLst/>
                          <a:latin typeface="Google Sans"/>
                        </a:rPr>
                        <a:t>IdentifierValue.identifier</a:t>
                      </a:r>
                      <a:endParaRPr lang="en-US">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a:solidFill>
                            <a:srgbClr val="000000"/>
                          </a:solidFill>
                          <a:effectLst/>
                          <a:latin typeface="Google Sans"/>
                        </a:rPr>
                        <a:t>Person.Identifier.identifier</a:t>
                      </a:r>
                      <a:endParaRPr lang="en-US">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tc>
                  <a:txBody>
                    <a:bodyPr/>
                    <a:lstStyle/>
                    <a:p>
                      <a:pPr rtl="0" fontAlgn="t">
                        <a:spcBef>
                          <a:spcPts val="180"/>
                        </a:spcBef>
                        <a:buNone/>
                      </a:pPr>
                      <a:r>
                        <a:rPr lang="en-US" sz="1000" b="0" i="0" u="none" strike="noStrike" dirty="0">
                          <a:solidFill>
                            <a:srgbClr val="000000"/>
                          </a:solidFill>
                          <a:effectLst/>
                          <a:latin typeface="Google Sans"/>
                        </a:rPr>
                        <a:t>Nothing indicates “person”</a:t>
                      </a:r>
                      <a:endParaRPr lang="en-US" dirty="0">
                        <a:effectLst/>
                      </a:endParaRPr>
                    </a:p>
                  </a:txBody>
                  <a:tcPr marL="66675" marR="66675">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noFill/>
                  </a:tcPr>
                </a:tc>
                <a:extLst>
                  <a:ext uri="{0D108BD9-81ED-4DB2-BD59-A6C34878D82A}">
                    <a16:rowId xmlns:a16="http://schemas.microsoft.com/office/drawing/2014/main" val="2209631911"/>
                  </a:ext>
                </a:extLst>
              </a:tr>
            </a:tbl>
          </a:graphicData>
        </a:graphic>
      </p:graphicFrame>
      <p:sp>
        <p:nvSpPr>
          <p:cNvPr id="7" name="TextBox 6">
            <a:extLst>
              <a:ext uri="{FF2B5EF4-FFF2-40B4-BE49-F238E27FC236}">
                <a16:creationId xmlns:a16="http://schemas.microsoft.com/office/drawing/2014/main" id="{CB201788-2A93-91E8-B4EE-22849969BAF8}"/>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sp>
        <p:nvSpPr>
          <p:cNvPr id="8" name="TextBox 7">
            <a:extLst>
              <a:ext uri="{FF2B5EF4-FFF2-40B4-BE49-F238E27FC236}">
                <a16:creationId xmlns:a16="http://schemas.microsoft.com/office/drawing/2014/main" id="{BE753CE0-1698-D168-5374-07D0AF40D1C7}"/>
              </a:ext>
            </a:extLst>
          </p:cNvPr>
          <p:cNvSpPr txBox="1"/>
          <p:nvPr/>
        </p:nvSpPr>
        <p:spPr>
          <a:xfrm>
            <a:off x="1173892" y="1017534"/>
            <a:ext cx="2615003" cy="276999"/>
          </a:xfrm>
          <a:prstGeom prst="rect">
            <a:avLst/>
          </a:prstGeom>
          <a:solidFill>
            <a:schemeClr val="bg1"/>
          </a:solidFill>
        </p:spPr>
        <p:txBody>
          <a:bodyPr wrap="square" rtlCol="0">
            <a:spAutoFit/>
          </a:bodyPr>
          <a:lstStyle/>
          <a:p>
            <a:pPr algn="ctr"/>
            <a:r>
              <a:rPr lang="en-US" sz="1200" dirty="0"/>
              <a:t>Accuracy: PDP vs. CTDL (Batch Mode)</a:t>
            </a:r>
          </a:p>
        </p:txBody>
      </p:sp>
      <p:sp>
        <p:nvSpPr>
          <p:cNvPr id="9" name="TextBox 8">
            <a:extLst>
              <a:ext uri="{FF2B5EF4-FFF2-40B4-BE49-F238E27FC236}">
                <a16:creationId xmlns:a16="http://schemas.microsoft.com/office/drawing/2014/main" id="{D524ADCD-47D2-7664-0D3B-0BA2C495B0D0}"/>
              </a:ext>
            </a:extLst>
          </p:cNvPr>
          <p:cNvSpPr txBox="1"/>
          <p:nvPr/>
        </p:nvSpPr>
        <p:spPr>
          <a:xfrm>
            <a:off x="4806778" y="1017534"/>
            <a:ext cx="2877266" cy="276999"/>
          </a:xfrm>
          <a:prstGeom prst="rect">
            <a:avLst/>
          </a:prstGeom>
          <a:solidFill>
            <a:schemeClr val="bg1"/>
          </a:solidFill>
        </p:spPr>
        <p:txBody>
          <a:bodyPr wrap="square" rtlCol="0">
            <a:spAutoFit/>
          </a:bodyPr>
          <a:lstStyle/>
          <a:p>
            <a:pPr algn="ctr"/>
            <a:r>
              <a:rPr lang="en-US" sz="1200" dirty="0"/>
              <a:t>Hallucinations: PDP vs. CTDL (Batch Mode)</a:t>
            </a:r>
          </a:p>
        </p:txBody>
      </p:sp>
    </p:spTree>
    <p:extLst>
      <p:ext uri="{BB962C8B-B14F-4D97-AF65-F5344CB8AC3E}">
        <p14:creationId xmlns:p14="http://schemas.microsoft.com/office/powerpoint/2010/main" val="87801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92D5F-D3AA-3D4E-ED55-B496C402B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F08D9-A8F4-D1A5-D049-956F4653ABAD}"/>
              </a:ext>
            </a:extLst>
          </p:cNvPr>
          <p:cNvSpPr>
            <a:spLocks noGrp="1"/>
          </p:cNvSpPr>
          <p:nvPr>
            <p:ph type="title"/>
          </p:nvPr>
        </p:nvSpPr>
        <p:spPr/>
        <p:txBody>
          <a:bodyPr/>
          <a:lstStyle/>
          <a:p>
            <a:r>
              <a:rPr lang="en-US" dirty="0"/>
              <a:t>Results</a:t>
            </a:r>
          </a:p>
        </p:txBody>
      </p:sp>
      <p:pic>
        <p:nvPicPr>
          <p:cNvPr id="4" name="Picture 3" descr="Cost vs. Accuracy: Small Models Offer Best Value">
            <a:extLst>
              <a:ext uri="{FF2B5EF4-FFF2-40B4-BE49-F238E27FC236}">
                <a16:creationId xmlns:a16="http://schemas.microsoft.com/office/drawing/2014/main" id="{D4C4C822-B1BA-29B8-908A-9F79DA16B5A0}"/>
              </a:ext>
            </a:extLst>
          </p:cNvPr>
          <p:cNvPicPr>
            <a:picLocks noChangeAspect="1"/>
          </p:cNvPicPr>
          <p:nvPr/>
        </p:nvPicPr>
        <p:blipFill>
          <a:blip r:embed="rId3"/>
          <a:stretch>
            <a:fillRect/>
          </a:stretch>
        </p:blipFill>
        <p:spPr>
          <a:xfrm>
            <a:off x="3030690" y="365125"/>
            <a:ext cx="6723743" cy="4739688"/>
          </a:xfrm>
          <a:prstGeom prst="rect">
            <a:avLst/>
          </a:prstGeom>
        </p:spPr>
      </p:pic>
      <p:sp>
        <p:nvSpPr>
          <p:cNvPr id="5" name="TextBox 4">
            <a:extLst>
              <a:ext uri="{FF2B5EF4-FFF2-40B4-BE49-F238E27FC236}">
                <a16:creationId xmlns:a16="http://schemas.microsoft.com/office/drawing/2014/main" id="{62AE7ACD-C56E-505A-1401-F58C33501820}"/>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pic>
        <p:nvPicPr>
          <p:cNvPr id="3" name="Picture 2">
            <a:extLst>
              <a:ext uri="{FF2B5EF4-FFF2-40B4-BE49-F238E27FC236}">
                <a16:creationId xmlns:a16="http://schemas.microsoft.com/office/drawing/2014/main" id="{5313C2CE-841A-99E1-21D2-2D24E2BC7937}"/>
              </a:ext>
            </a:extLst>
          </p:cNvPr>
          <p:cNvPicPr>
            <a:picLocks noChangeAspect="1"/>
          </p:cNvPicPr>
          <p:nvPr/>
        </p:nvPicPr>
        <p:blipFill>
          <a:blip r:embed="rId4"/>
          <a:stretch>
            <a:fillRect/>
          </a:stretch>
        </p:blipFill>
        <p:spPr>
          <a:xfrm>
            <a:off x="2921344" y="5191382"/>
            <a:ext cx="7239000" cy="800100"/>
          </a:xfrm>
          <a:prstGeom prst="rect">
            <a:avLst/>
          </a:prstGeom>
        </p:spPr>
      </p:pic>
    </p:spTree>
    <p:extLst>
      <p:ext uri="{BB962C8B-B14F-4D97-AF65-F5344CB8AC3E}">
        <p14:creationId xmlns:p14="http://schemas.microsoft.com/office/powerpoint/2010/main" val="20415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0880F-DFCB-74EF-D0E7-CDC9F4FC5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5ED54C-D821-F786-5E14-C690CC9D3A33}"/>
              </a:ext>
            </a:extLst>
          </p:cNvPr>
          <p:cNvSpPr>
            <a:spLocks noGrp="1"/>
          </p:cNvSpPr>
          <p:nvPr>
            <p:ph type="title"/>
          </p:nvPr>
        </p:nvSpPr>
        <p:spPr/>
        <p:txBody>
          <a:bodyPr/>
          <a:lstStyle/>
          <a:p>
            <a:r>
              <a:rPr lang="en-US" dirty="0"/>
              <a:t>Results: Batch vs. Field-by-field</a:t>
            </a:r>
          </a:p>
        </p:txBody>
      </p:sp>
      <p:sp>
        <p:nvSpPr>
          <p:cNvPr id="3" name="Content Placeholder 2">
            <a:extLst>
              <a:ext uri="{FF2B5EF4-FFF2-40B4-BE49-F238E27FC236}">
                <a16:creationId xmlns:a16="http://schemas.microsoft.com/office/drawing/2014/main" id="{70CE4D74-EA0D-9A31-6705-B97409C990E0}"/>
              </a:ext>
            </a:extLst>
          </p:cNvPr>
          <p:cNvSpPr>
            <a:spLocks noGrp="1"/>
          </p:cNvSpPr>
          <p:nvPr>
            <p:ph idx="1"/>
          </p:nvPr>
        </p:nvSpPr>
        <p:spPr>
          <a:xfrm>
            <a:off x="351972" y="1424182"/>
            <a:ext cx="3715656" cy="4351338"/>
          </a:xfrm>
        </p:spPr>
        <p:txBody>
          <a:bodyPr/>
          <a:lstStyle/>
          <a:p>
            <a:pPr marL="0" indent="0">
              <a:buNone/>
            </a:pPr>
            <a:r>
              <a:rPr lang="en-US" sz="1600" dirty="0"/>
              <a:t>Theory for Why Batch Mode Works Better</a:t>
            </a:r>
          </a:p>
          <a:p>
            <a:r>
              <a:rPr lang="en-US" sz="1600" b="1" dirty="0"/>
              <a:t>Context awareness:</a:t>
            </a:r>
            <a:r>
              <a:rPr lang="en-US" sz="1600" dirty="0"/>
              <a:t> When the AI encounters all fields together, it can maintain consistency. If it maps </a:t>
            </a:r>
            <a:r>
              <a:rPr lang="en-US" sz="1600" dirty="0" err="1"/>
              <a:t>first_name</a:t>
            </a:r>
            <a:r>
              <a:rPr lang="en-US" sz="1600" dirty="0"/>
              <a:t> to </a:t>
            </a:r>
            <a:r>
              <a:rPr lang="en-US" sz="1600" dirty="0" err="1"/>
              <a:t>Person.Name.firstName</a:t>
            </a:r>
            <a:r>
              <a:rPr lang="en-US" sz="1600" dirty="0"/>
              <a:t>, it’s more likely to correctly map </a:t>
            </a:r>
            <a:r>
              <a:rPr lang="en-US" sz="1600" dirty="0" err="1"/>
              <a:t>last_name</a:t>
            </a:r>
            <a:r>
              <a:rPr lang="en-US" sz="1600" dirty="0"/>
              <a:t> to </a:t>
            </a:r>
            <a:r>
              <a:rPr lang="en-US" sz="1600" dirty="0" err="1"/>
              <a:t>Person.Name.lastName</a:t>
            </a:r>
            <a:r>
              <a:rPr lang="en-US" sz="1600" dirty="0"/>
              <a:t> rather than proposing an inconsistent target.</a:t>
            </a:r>
          </a:p>
          <a:p>
            <a:r>
              <a:rPr lang="en-US" sz="1600" b="1" dirty="0"/>
              <a:t>Global reasoning:</a:t>
            </a:r>
            <a:r>
              <a:rPr lang="en-US" sz="1600" dirty="0"/>
              <a:t> The AI can recognize patterns across fields, such as address components that should all map to the same parent entity.</a:t>
            </a:r>
          </a:p>
          <a:p>
            <a:r>
              <a:rPr lang="en-US" sz="1600" b="1" dirty="0"/>
              <a:t>Reduced prompt overhead:</a:t>
            </a:r>
            <a:r>
              <a:rPr lang="en-US" sz="1600" dirty="0"/>
              <a:t> In field-by-field mode, the full LIF schema (521 fields) is sent with every request. In batch mode, it’s sent once.</a:t>
            </a:r>
          </a:p>
        </p:txBody>
      </p:sp>
      <p:pic>
        <p:nvPicPr>
          <p:cNvPr id="4" name="Picture 3" descr="Batch vs. Standard Mode Comparison">
            <a:extLst>
              <a:ext uri="{FF2B5EF4-FFF2-40B4-BE49-F238E27FC236}">
                <a16:creationId xmlns:a16="http://schemas.microsoft.com/office/drawing/2014/main" id="{B3C48CA0-65FC-DD64-DBB6-8419E028284F}"/>
              </a:ext>
            </a:extLst>
          </p:cNvPr>
          <p:cNvPicPr>
            <a:picLocks noChangeAspect="1"/>
          </p:cNvPicPr>
          <p:nvPr/>
        </p:nvPicPr>
        <p:blipFill>
          <a:blip r:embed="rId2"/>
          <a:stretch>
            <a:fillRect/>
          </a:stretch>
        </p:blipFill>
        <p:spPr>
          <a:xfrm>
            <a:off x="4067628" y="2068830"/>
            <a:ext cx="7772400" cy="2720340"/>
          </a:xfrm>
          <a:prstGeom prst="rect">
            <a:avLst/>
          </a:prstGeom>
        </p:spPr>
      </p:pic>
      <p:sp>
        <p:nvSpPr>
          <p:cNvPr id="5" name="TextBox 4">
            <a:extLst>
              <a:ext uri="{FF2B5EF4-FFF2-40B4-BE49-F238E27FC236}">
                <a16:creationId xmlns:a16="http://schemas.microsoft.com/office/drawing/2014/main" id="{F8A47AAB-E632-DACE-B2DF-163CFBF9539C}"/>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sp>
        <p:nvSpPr>
          <p:cNvPr id="7" name="TextBox 6">
            <a:extLst>
              <a:ext uri="{FF2B5EF4-FFF2-40B4-BE49-F238E27FC236}">
                <a16:creationId xmlns:a16="http://schemas.microsoft.com/office/drawing/2014/main" id="{BA1A76E2-E382-FA9C-BBBD-CB47E4DCCBE4}"/>
              </a:ext>
            </a:extLst>
          </p:cNvPr>
          <p:cNvSpPr txBox="1"/>
          <p:nvPr/>
        </p:nvSpPr>
        <p:spPr>
          <a:xfrm>
            <a:off x="4537276" y="5047929"/>
            <a:ext cx="6632293" cy="461665"/>
          </a:xfrm>
          <a:prstGeom prst="rect">
            <a:avLst/>
          </a:prstGeom>
          <a:noFill/>
        </p:spPr>
        <p:txBody>
          <a:bodyPr wrap="square" rtlCol="0">
            <a:spAutoFit/>
          </a:bodyPr>
          <a:lstStyle/>
          <a:p>
            <a:pPr algn="ctr"/>
            <a:r>
              <a:rPr lang="en-US" sz="1200" dirty="0">
                <a:solidFill>
                  <a:schemeClr val="tx1">
                    <a:lumMod val="65000"/>
                    <a:lumOff val="35000"/>
                  </a:schemeClr>
                </a:solidFill>
              </a:rPr>
              <a:t>Note: Visualization is for PDP </a:t>
            </a:r>
            <a:r>
              <a:rPr lang="en-US" sz="1200" dirty="0">
                <a:solidFill>
                  <a:schemeClr val="tx1">
                    <a:lumMod val="65000"/>
                    <a:lumOff val="35000"/>
                  </a:schemeClr>
                </a:solidFill>
                <a:sym typeface="Wingdings" pitchFamily="2" charset="2"/>
              </a:rPr>
              <a:t> LIF.</a:t>
            </a:r>
          </a:p>
          <a:p>
            <a:pPr algn="ctr"/>
            <a:r>
              <a:rPr lang="en-US" sz="1200" dirty="0">
                <a:solidFill>
                  <a:schemeClr val="tx1">
                    <a:lumMod val="65000"/>
                    <a:lumOff val="35000"/>
                  </a:schemeClr>
                </a:solidFill>
                <a:sym typeface="Wingdings" pitchFamily="2" charset="2"/>
              </a:rPr>
              <a:t>All shown models demonstrated higher accuracy in batch mode for CTDL  LIF </a:t>
            </a:r>
            <a:r>
              <a:rPr lang="en-US" sz="1200" i="1" dirty="0">
                <a:solidFill>
                  <a:schemeClr val="tx1">
                    <a:lumMod val="65000"/>
                    <a:lumOff val="35000"/>
                  </a:schemeClr>
                </a:solidFill>
                <a:sym typeface="Wingdings" pitchFamily="2" charset="2"/>
              </a:rPr>
              <a:t>except</a:t>
            </a:r>
            <a:r>
              <a:rPr lang="en-US" sz="1200" dirty="0">
                <a:solidFill>
                  <a:schemeClr val="tx1">
                    <a:lumMod val="65000"/>
                    <a:lumOff val="35000"/>
                  </a:schemeClr>
                </a:solidFill>
                <a:sym typeface="Wingdings" pitchFamily="2" charset="2"/>
              </a:rPr>
              <a:t> GPT OSS 120b.</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02272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BC61-8B5D-13BC-210D-6477AF439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8162E-2FA2-CF3E-E11B-FE0BC17A45A1}"/>
              </a:ext>
            </a:extLst>
          </p:cNvPr>
          <p:cNvSpPr>
            <a:spLocks noGrp="1"/>
          </p:cNvSpPr>
          <p:nvPr>
            <p:ph type="title"/>
          </p:nvPr>
        </p:nvSpPr>
        <p:spPr/>
        <p:txBody>
          <a:bodyPr/>
          <a:lstStyle/>
          <a:p>
            <a:r>
              <a:rPr lang="en-US" dirty="0"/>
              <a:t>Bonus Research Question</a:t>
            </a:r>
          </a:p>
        </p:txBody>
      </p:sp>
      <p:sp>
        <p:nvSpPr>
          <p:cNvPr id="3" name="Content Placeholder 2">
            <a:extLst>
              <a:ext uri="{FF2B5EF4-FFF2-40B4-BE49-F238E27FC236}">
                <a16:creationId xmlns:a16="http://schemas.microsoft.com/office/drawing/2014/main" id="{863F52D7-8CCC-3796-C3B7-50C6A6F2DA55}"/>
              </a:ext>
            </a:extLst>
          </p:cNvPr>
          <p:cNvSpPr>
            <a:spLocks noGrp="1"/>
          </p:cNvSpPr>
          <p:nvPr>
            <p:ph idx="1"/>
          </p:nvPr>
        </p:nvSpPr>
        <p:spPr/>
        <p:txBody>
          <a:bodyPr/>
          <a:lstStyle/>
          <a:p>
            <a:r>
              <a:rPr lang="en-US" sz="2600" dirty="0"/>
              <a:t>Q: Are the results presented representative of the large language models used?</a:t>
            </a:r>
          </a:p>
          <a:p>
            <a:r>
              <a:rPr lang="en-US" sz="2600" dirty="0"/>
              <a:t>A: Yes. We reran the same task on the models six additional times and found little variability, as measured by the coefficient of variation (CV):</a:t>
            </a:r>
          </a:p>
          <a:p>
            <a:pPr marL="0" indent="0">
              <a:buNone/>
            </a:pPr>
            <a:endParaRPr lang="en-US" sz="3600" dirty="0"/>
          </a:p>
          <a:p>
            <a:pPr marL="0" indent="0">
              <a:buNone/>
            </a:pPr>
            <a:endParaRPr lang="en-US" sz="1200" dirty="0"/>
          </a:p>
          <a:p>
            <a:r>
              <a:rPr lang="en-US" sz="2600" dirty="0"/>
              <a:t>CVs ranged from 0 to &lt;5% across the precision and recall.</a:t>
            </a:r>
          </a:p>
          <a:p>
            <a:r>
              <a:rPr lang="en-US" sz="2600" dirty="0"/>
              <a:t>The model was uncertain about the same borderline "no match" cases across runs, suggesting that the uncertainty exists for fields near the decision boundary.</a:t>
            </a:r>
          </a:p>
          <a:p>
            <a:endParaRPr lang="en-US" dirty="0"/>
          </a:p>
          <a:p>
            <a:endParaRPr lang="en-US" dirty="0"/>
          </a:p>
        </p:txBody>
      </p:sp>
      <p:pic>
        <p:nvPicPr>
          <p:cNvPr id="4" name="Picture 3">
            <a:extLst>
              <a:ext uri="{FF2B5EF4-FFF2-40B4-BE49-F238E27FC236}">
                <a16:creationId xmlns:a16="http://schemas.microsoft.com/office/drawing/2014/main" id="{8A297A44-3D0E-BA6C-89BB-A5219EECA7B6}"/>
              </a:ext>
            </a:extLst>
          </p:cNvPr>
          <p:cNvPicPr>
            <a:picLocks noChangeAspect="1"/>
          </p:cNvPicPr>
          <p:nvPr/>
        </p:nvPicPr>
        <p:blipFill>
          <a:blip r:embed="rId2"/>
          <a:srcRect t="16589" b="17344"/>
          <a:stretch>
            <a:fillRect/>
          </a:stretch>
        </p:blipFill>
        <p:spPr>
          <a:xfrm>
            <a:off x="3446438" y="3429000"/>
            <a:ext cx="4956460" cy="982362"/>
          </a:xfrm>
          <a:prstGeom prst="rect">
            <a:avLst/>
          </a:prstGeom>
        </p:spPr>
      </p:pic>
    </p:spTree>
    <p:extLst>
      <p:ext uri="{BB962C8B-B14F-4D97-AF65-F5344CB8AC3E}">
        <p14:creationId xmlns:p14="http://schemas.microsoft.com/office/powerpoint/2010/main" val="318777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317D1-936E-F8D0-43B0-15727F723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C68EF-F7E9-7CCD-3192-1544259AAD5A}"/>
              </a:ext>
            </a:extLst>
          </p:cNvPr>
          <p:cNvSpPr>
            <a:spLocks noGrp="1"/>
          </p:cNvSpPr>
          <p:nvPr>
            <p:ph type="title"/>
          </p:nvPr>
        </p:nvSpPr>
        <p:spPr/>
        <p:txBody>
          <a:bodyPr/>
          <a:lstStyle/>
          <a:p>
            <a:r>
              <a:rPr lang="en-US" dirty="0"/>
              <a:t>Findings to Action</a:t>
            </a:r>
          </a:p>
        </p:txBody>
      </p:sp>
      <p:sp>
        <p:nvSpPr>
          <p:cNvPr id="3" name="Content Placeholder 2">
            <a:extLst>
              <a:ext uri="{FF2B5EF4-FFF2-40B4-BE49-F238E27FC236}">
                <a16:creationId xmlns:a16="http://schemas.microsoft.com/office/drawing/2014/main" id="{82AFA441-F7C2-5B6F-FF06-8E4A7B3208BC}"/>
              </a:ext>
            </a:extLst>
          </p:cNvPr>
          <p:cNvSpPr>
            <a:spLocks noGrp="1"/>
          </p:cNvSpPr>
          <p:nvPr>
            <p:ph idx="1"/>
          </p:nvPr>
        </p:nvSpPr>
        <p:spPr/>
        <p:txBody>
          <a:bodyPr/>
          <a:lstStyle/>
          <a:p>
            <a:r>
              <a:rPr lang="en-US" dirty="0"/>
              <a:t>If using a source schema with more expected matches and a similar vocabulary as the target schema, expect to spend more time reviewing the mapping.</a:t>
            </a:r>
          </a:p>
          <a:p>
            <a:r>
              <a:rPr lang="en-US" dirty="0"/>
              <a:t>For cost efficiency without sacrificing (much) accuracy, use smaller generative AI models.</a:t>
            </a:r>
          </a:p>
          <a:p>
            <a:r>
              <a:rPr lang="en-US" dirty="0"/>
              <a:t>For cost efficiency </a:t>
            </a:r>
            <a:r>
              <a:rPr lang="en-US" i="1" dirty="0"/>
              <a:t>and </a:t>
            </a:r>
            <a:r>
              <a:rPr lang="en-US" dirty="0"/>
              <a:t>accuracy, run calls to AI in batch mode (not field-by-field processing).</a:t>
            </a:r>
          </a:p>
          <a:p>
            <a:pPr lvl="1"/>
            <a:endParaRPr lang="en-US" dirty="0"/>
          </a:p>
        </p:txBody>
      </p:sp>
    </p:spTree>
    <p:extLst>
      <p:ext uri="{BB962C8B-B14F-4D97-AF65-F5344CB8AC3E}">
        <p14:creationId xmlns:p14="http://schemas.microsoft.com/office/powerpoint/2010/main" val="340043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AD004-D098-477E-E817-D98330736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1A3DA-7F1C-3566-478C-436F0A4D109C}"/>
              </a:ext>
            </a:extLst>
          </p:cNvPr>
          <p:cNvSpPr>
            <a:spLocks noGrp="1"/>
          </p:cNvSpPr>
          <p:nvPr>
            <p:ph type="title"/>
          </p:nvPr>
        </p:nvSpPr>
        <p:spPr/>
        <p:txBody>
          <a:bodyPr/>
          <a:lstStyle/>
          <a:p>
            <a:r>
              <a:rPr lang="en-US" dirty="0"/>
              <a:t>Why I Love This Study</a:t>
            </a:r>
          </a:p>
        </p:txBody>
      </p:sp>
      <p:sp>
        <p:nvSpPr>
          <p:cNvPr id="3" name="Content Placeholder 2">
            <a:extLst>
              <a:ext uri="{FF2B5EF4-FFF2-40B4-BE49-F238E27FC236}">
                <a16:creationId xmlns:a16="http://schemas.microsoft.com/office/drawing/2014/main" id="{EDA63DB6-8DD9-9E24-58B6-F99A45F49CA4}"/>
              </a:ext>
            </a:extLst>
          </p:cNvPr>
          <p:cNvSpPr>
            <a:spLocks noGrp="1"/>
          </p:cNvSpPr>
          <p:nvPr>
            <p:ph idx="1"/>
          </p:nvPr>
        </p:nvSpPr>
        <p:spPr/>
        <p:txBody>
          <a:bodyPr/>
          <a:lstStyle/>
          <a:p>
            <a:r>
              <a:rPr lang="en-US" sz="2400" dirty="0"/>
              <a:t>The cost-efficient models and batch mode mean:</a:t>
            </a:r>
          </a:p>
          <a:p>
            <a:pPr lvl="1"/>
            <a:r>
              <a:rPr lang="en-US" sz="2000" dirty="0"/>
              <a:t>Saving money so that non-profits like </a:t>
            </a:r>
            <a:r>
              <a:rPr lang="en-US" sz="2000" dirty="0" err="1"/>
              <a:t>DataKind</a:t>
            </a:r>
            <a:r>
              <a:rPr lang="en-US" sz="2000" dirty="0"/>
              <a:t> can offer more services.</a:t>
            </a:r>
          </a:p>
          <a:p>
            <a:pPr lvl="1"/>
            <a:r>
              <a:rPr lang="en-US" sz="2000" dirty="0"/>
              <a:t>Being kinder to the planet.</a:t>
            </a:r>
          </a:p>
          <a:p>
            <a:r>
              <a:rPr lang="en-US" sz="2400" dirty="0"/>
              <a:t>Having concrete recommendations from evidence means:</a:t>
            </a:r>
          </a:p>
          <a:p>
            <a:pPr lvl="1"/>
            <a:r>
              <a:rPr lang="en-US" sz="2000" dirty="0"/>
              <a:t>Using generative AI when it is most likely to help.</a:t>
            </a:r>
          </a:p>
          <a:p>
            <a:pPr lvl="1"/>
            <a:r>
              <a:rPr lang="en-US" sz="2000" dirty="0"/>
              <a:t>Avoiding AI use when it is likely to really mess things up.</a:t>
            </a:r>
          </a:p>
          <a:p>
            <a:r>
              <a:rPr lang="en-US" sz="2400" dirty="0"/>
              <a:t>I can do less of this:</a:t>
            </a:r>
          </a:p>
          <a:p>
            <a:pPr lvl="1"/>
            <a:endParaRPr lang="en-US" dirty="0"/>
          </a:p>
          <a:p>
            <a:pPr lvl="1"/>
            <a:endParaRPr lang="en-US" dirty="0"/>
          </a:p>
        </p:txBody>
      </p:sp>
      <p:pic>
        <p:nvPicPr>
          <p:cNvPr id="4" name="Picture 3">
            <a:extLst>
              <a:ext uri="{FF2B5EF4-FFF2-40B4-BE49-F238E27FC236}">
                <a16:creationId xmlns:a16="http://schemas.microsoft.com/office/drawing/2014/main" id="{1DE4859B-1CA0-8D4A-95C3-C112ABBF5E24}"/>
              </a:ext>
            </a:extLst>
          </p:cNvPr>
          <p:cNvPicPr>
            <a:picLocks noChangeAspect="1"/>
          </p:cNvPicPr>
          <p:nvPr/>
        </p:nvPicPr>
        <p:blipFill>
          <a:blip r:embed="rId2"/>
          <a:srcRect t="17611" b="15363"/>
          <a:stretch>
            <a:fillRect/>
          </a:stretch>
        </p:blipFill>
        <p:spPr>
          <a:xfrm>
            <a:off x="3908016" y="4201297"/>
            <a:ext cx="3995176" cy="1804086"/>
          </a:xfrm>
          <a:prstGeom prst="rect">
            <a:avLst/>
          </a:prstGeom>
        </p:spPr>
      </p:pic>
    </p:spTree>
    <p:extLst>
      <p:ext uri="{BB962C8B-B14F-4D97-AF65-F5344CB8AC3E}">
        <p14:creationId xmlns:p14="http://schemas.microsoft.com/office/powerpoint/2010/main" val="274987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565E71E2-721F-A34E-80E4-831FC63AE795}"/>
              </a:ext>
            </a:extLst>
          </p:cNvPr>
          <p:cNvSpPr>
            <a:spLocks noGrp="1" noChangeArrowheads="1"/>
          </p:cNvSpPr>
          <p:nvPr>
            <p:ph type="title"/>
          </p:nvPr>
        </p:nvSpPr>
        <p:spPr>
          <a:xfrm>
            <a:off x="621785" y="3217262"/>
            <a:ext cx="10515600" cy="2852737"/>
          </a:xfrm>
        </p:spPr>
        <p:txBody>
          <a:bodyPr/>
          <a:lstStyle/>
          <a:p>
            <a:pPr eaLnBrk="1" hangingPunct="1"/>
            <a:r>
              <a:rPr lang="en-US" altLang="en-US" dirty="0"/>
              <a:t>Questions</a:t>
            </a:r>
          </a:p>
        </p:txBody>
      </p:sp>
      <p:pic>
        <p:nvPicPr>
          <p:cNvPr id="4" name="Picture 3" descr="Motivational Speaker Bill Stainton">
            <a:extLst>
              <a:ext uri="{FF2B5EF4-FFF2-40B4-BE49-F238E27FC236}">
                <a16:creationId xmlns:a16="http://schemas.microsoft.com/office/drawing/2014/main" id="{E3E40F6A-B155-4746-BA93-102EE8C2719A}"/>
              </a:ext>
            </a:extLst>
          </p:cNvPr>
          <p:cNvPicPr>
            <a:picLocks noChangeAspect="1"/>
          </p:cNvPicPr>
          <p:nvPr/>
        </p:nvPicPr>
        <p:blipFill>
          <a:blip r:embed="rId2"/>
          <a:stretch>
            <a:fillRect/>
          </a:stretch>
        </p:blipFill>
        <p:spPr>
          <a:xfrm>
            <a:off x="2311297" y="788001"/>
            <a:ext cx="5879173" cy="3894952"/>
          </a:xfrm>
          <a:prstGeom prst="rect">
            <a:avLst/>
          </a:prstGeom>
        </p:spPr>
      </p:pic>
    </p:spTree>
    <p:extLst>
      <p:ext uri="{BB962C8B-B14F-4D97-AF65-F5344CB8AC3E}">
        <p14:creationId xmlns:p14="http://schemas.microsoft.com/office/powerpoint/2010/main" val="77088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7F83A-9E47-412B-CC1C-948816305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AB699-B85A-70B4-0D2A-E3955BB628EA}"/>
              </a:ext>
            </a:extLst>
          </p:cNvPr>
          <p:cNvSpPr>
            <a:spLocks noGrp="1"/>
          </p:cNvSpPr>
          <p:nvPr>
            <p:ph type="title"/>
          </p:nvPr>
        </p:nvSpPr>
        <p:spPr/>
        <p:txBody>
          <a:bodyPr/>
          <a:lstStyle/>
          <a:p>
            <a:r>
              <a:rPr lang="en-US" dirty="0"/>
              <a:t>Who We Are</a:t>
            </a:r>
          </a:p>
        </p:txBody>
      </p:sp>
      <p:pic>
        <p:nvPicPr>
          <p:cNvPr id="8" name="Picture 7">
            <a:extLst>
              <a:ext uri="{FF2B5EF4-FFF2-40B4-BE49-F238E27FC236}">
                <a16:creationId xmlns:a16="http://schemas.microsoft.com/office/drawing/2014/main" id="{3525B4BB-6380-D266-2ABC-239457BA9CA0}"/>
              </a:ext>
            </a:extLst>
          </p:cNvPr>
          <p:cNvPicPr>
            <a:picLocks noChangeAspect="1"/>
          </p:cNvPicPr>
          <p:nvPr/>
        </p:nvPicPr>
        <p:blipFill>
          <a:blip r:embed="rId2"/>
          <a:stretch>
            <a:fillRect/>
          </a:stretch>
        </p:blipFill>
        <p:spPr>
          <a:xfrm>
            <a:off x="838200" y="2417968"/>
            <a:ext cx="10515600" cy="3469063"/>
          </a:xfrm>
          <a:prstGeom prst="rect">
            <a:avLst/>
          </a:prstGeom>
        </p:spPr>
      </p:pic>
      <p:sp>
        <p:nvSpPr>
          <p:cNvPr id="3" name="Content Placeholder 2">
            <a:extLst>
              <a:ext uri="{FF2B5EF4-FFF2-40B4-BE49-F238E27FC236}">
                <a16:creationId xmlns:a16="http://schemas.microsoft.com/office/drawing/2014/main" id="{FC23D7F7-0C9C-0914-C46E-6921644C9495}"/>
              </a:ext>
            </a:extLst>
          </p:cNvPr>
          <p:cNvSpPr>
            <a:spLocks noGrp="1"/>
          </p:cNvSpPr>
          <p:nvPr>
            <p:ph idx="1"/>
          </p:nvPr>
        </p:nvSpPr>
        <p:spPr>
          <a:xfrm>
            <a:off x="838199" y="1825625"/>
            <a:ext cx="10614103" cy="4351338"/>
          </a:xfrm>
        </p:spPr>
        <p:txBody>
          <a:bodyPr/>
          <a:lstStyle/>
          <a:p>
            <a:pPr marL="0" indent="0" algn="ctr">
              <a:buNone/>
            </a:pPr>
            <a:r>
              <a:rPr lang="en-US" b="1" dirty="0" err="1"/>
              <a:t>DataKind</a:t>
            </a:r>
            <a:r>
              <a:rPr lang="en-US" b="1" dirty="0"/>
              <a:t>® </a:t>
            </a:r>
            <a:r>
              <a:rPr lang="en-US" sz="2400" b="1" dirty="0"/>
              <a:t>is tackling the world's toughest challenges with data science and AI.</a:t>
            </a:r>
          </a:p>
          <a:p>
            <a:endParaRPr lang="en-US" dirty="0"/>
          </a:p>
        </p:txBody>
      </p:sp>
      <p:sp>
        <p:nvSpPr>
          <p:cNvPr id="4" name="TextBox 3">
            <a:extLst>
              <a:ext uri="{FF2B5EF4-FFF2-40B4-BE49-F238E27FC236}">
                <a16:creationId xmlns:a16="http://schemas.microsoft.com/office/drawing/2014/main" id="{E2939111-91B6-2BB7-4140-5DBB4826298D}"/>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spTree>
    <p:extLst>
      <p:ext uri="{BB962C8B-B14F-4D97-AF65-F5344CB8AC3E}">
        <p14:creationId xmlns:p14="http://schemas.microsoft.com/office/powerpoint/2010/main" val="224604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B9720-F8B5-4E7F-6D2D-7E47B9E3976A}"/>
            </a:ext>
          </a:extLst>
        </p:cNvPr>
        <p:cNvGrpSpPr/>
        <p:nvPr/>
      </p:nvGrpSpPr>
      <p:grpSpPr>
        <a:xfrm>
          <a:off x="0" y="0"/>
          <a:ext cx="0" cy="0"/>
          <a:chOff x="0" y="0"/>
          <a:chExt cx="0" cy="0"/>
        </a:xfrm>
      </p:grpSpPr>
      <p:sp>
        <p:nvSpPr>
          <p:cNvPr id="40961" name="Title 1">
            <a:extLst>
              <a:ext uri="{FF2B5EF4-FFF2-40B4-BE49-F238E27FC236}">
                <a16:creationId xmlns:a16="http://schemas.microsoft.com/office/drawing/2014/main" id="{2CB95294-15DC-BC6A-F706-FD5CE9274152}"/>
              </a:ext>
            </a:extLst>
          </p:cNvPr>
          <p:cNvSpPr>
            <a:spLocks noGrp="1" noChangeArrowheads="1"/>
          </p:cNvSpPr>
          <p:nvPr>
            <p:ph type="title"/>
          </p:nvPr>
        </p:nvSpPr>
        <p:spPr/>
        <p:txBody>
          <a:bodyPr/>
          <a:lstStyle/>
          <a:p>
            <a:pPr eaLnBrk="1" hangingPunct="1"/>
            <a:r>
              <a:rPr lang="en-US" altLang="en-US"/>
              <a:t>5 Minute Stretch Break</a:t>
            </a:r>
          </a:p>
        </p:txBody>
      </p:sp>
      <p:sp>
        <p:nvSpPr>
          <p:cNvPr id="3" name="Text Placeholder 2">
            <a:extLst>
              <a:ext uri="{FF2B5EF4-FFF2-40B4-BE49-F238E27FC236}">
                <a16:creationId xmlns:a16="http://schemas.microsoft.com/office/drawing/2014/main" id="{4A631B24-23EB-4BA1-DAD2-4A38C9713656}"/>
              </a:ext>
            </a:extLst>
          </p:cNvPr>
          <p:cNvSpPr>
            <a:spLocks noGrp="1"/>
          </p:cNvSpPr>
          <p:nvPr>
            <p:ph type="body" idx="1"/>
          </p:nvPr>
        </p:nvSpPr>
        <p:spPr/>
        <p:txBody>
          <a:bodyPr rtlCol="0">
            <a:normAutofit/>
          </a:bodyPr>
          <a:lstStyle/>
          <a:p>
            <a:pPr eaLnBrk="1" fontAlgn="auto" hangingPunct="1">
              <a:spcAft>
                <a:spcPts val="0"/>
              </a:spcAft>
              <a:defRPr/>
            </a:pPr>
            <a:r>
              <a:rPr lang="en-US"/>
              <a:t>Feel free to turn off your video</a:t>
            </a:r>
          </a:p>
        </p:txBody>
      </p:sp>
    </p:spTree>
    <p:extLst>
      <p:ext uri="{BB962C8B-B14F-4D97-AF65-F5344CB8AC3E}">
        <p14:creationId xmlns:p14="http://schemas.microsoft.com/office/powerpoint/2010/main" val="671006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A picture containing indoor, athletic game&#10;&#10;Description generated with high confidence">
            <a:extLst>
              <a:ext uri="{FF2B5EF4-FFF2-40B4-BE49-F238E27FC236}">
                <a16:creationId xmlns:a16="http://schemas.microsoft.com/office/drawing/2014/main" id="{750CC745-7978-414C-BFAD-8E31D7680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74" b="6439"/>
          <a:stretch>
            <a:fillRect/>
          </a:stretch>
        </p:blipFill>
        <p:spPr bwMode="auto">
          <a:xfrm>
            <a:off x="0" y="-1"/>
            <a:ext cx="1219200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41D8B45-F5BA-C749-B250-D45DB577C595}"/>
              </a:ext>
            </a:extLst>
          </p:cNvPr>
          <p:cNvSpPr/>
          <p:nvPr/>
        </p:nvSpPr>
        <p:spPr>
          <a:xfrm>
            <a:off x="0" y="0"/>
            <a:ext cx="12192000" cy="6858000"/>
          </a:xfrm>
          <a:prstGeom prst="rect">
            <a:avLst/>
          </a:prstGeom>
          <a:solidFill>
            <a:srgbClr val="000000">
              <a:alpha val="32941"/>
            </a:srgb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083" name="Title 1">
            <a:extLst>
              <a:ext uri="{FF2B5EF4-FFF2-40B4-BE49-F238E27FC236}">
                <a16:creationId xmlns:a16="http://schemas.microsoft.com/office/drawing/2014/main" id="{BA43B5F5-75E7-214E-8EA9-1D8F6E17C2F8}"/>
              </a:ext>
            </a:extLst>
          </p:cNvPr>
          <p:cNvSpPr>
            <a:spLocks noGrp="1" noChangeArrowheads="1"/>
          </p:cNvSpPr>
          <p:nvPr>
            <p:ph type="title"/>
          </p:nvPr>
        </p:nvSpPr>
        <p:spPr>
          <a:xfrm>
            <a:off x="1524000" y="1122363"/>
            <a:ext cx="9144000" cy="2900362"/>
          </a:xfrm>
        </p:spPr>
        <p:txBody>
          <a:bodyPr anchor="b"/>
          <a:lstStyle/>
          <a:p>
            <a:pPr algn="ctr" eaLnBrk="1" hangingPunct="1"/>
            <a:r>
              <a:rPr lang="en-US" altLang="en-US" sz="6000">
                <a:solidFill>
                  <a:srgbClr val="FFFFFF"/>
                </a:solidFill>
              </a:rPr>
              <a:t>Thank You</a:t>
            </a:r>
          </a:p>
        </p:txBody>
      </p:sp>
    </p:spTree>
    <p:extLst>
      <p:ext uri="{BB962C8B-B14F-4D97-AF65-F5344CB8AC3E}">
        <p14:creationId xmlns:p14="http://schemas.microsoft.com/office/powerpoint/2010/main" val="113080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2284-DE26-1A63-9EBE-08B786C90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283C21-47C2-A94E-3A0A-08C7C4CD3F4A}"/>
              </a:ext>
            </a:extLst>
          </p:cNvPr>
          <p:cNvSpPr>
            <a:spLocks noGrp="1"/>
          </p:cNvSpPr>
          <p:nvPr>
            <p:ph type="title"/>
          </p:nvPr>
        </p:nvSpPr>
        <p:spPr/>
        <p:txBody>
          <a:bodyPr/>
          <a:lstStyle/>
          <a:p>
            <a:r>
              <a:rPr lang="en-US" dirty="0"/>
              <a:t>Appendix: Models Used</a:t>
            </a:r>
          </a:p>
        </p:txBody>
      </p:sp>
      <p:pic>
        <p:nvPicPr>
          <p:cNvPr id="5" name="Content Placeholder 4">
            <a:extLst>
              <a:ext uri="{FF2B5EF4-FFF2-40B4-BE49-F238E27FC236}">
                <a16:creationId xmlns:a16="http://schemas.microsoft.com/office/drawing/2014/main" id="{64D5F911-FA86-7085-79FD-125426933241}"/>
              </a:ext>
            </a:extLst>
          </p:cNvPr>
          <p:cNvPicPr>
            <a:picLocks noGrp="1" noChangeAspect="1"/>
          </p:cNvPicPr>
          <p:nvPr>
            <p:ph idx="1"/>
          </p:nvPr>
        </p:nvPicPr>
        <p:blipFill>
          <a:blip r:embed="rId2"/>
          <a:stretch>
            <a:fillRect/>
          </a:stretch>
        </p:blipFill>
        <p:spPr>
          <a:xfrm>
            <a:off x="6096000" y="1796787"/>
            <a:ext cx="5194300" cy="1752600"/>
          </a:xfrm>
          <a:prstGeom prst="rect">
            <a:avLst/>
          </a:prstGeom>
        </p:spPr>
      </p:pic>
      <p:pic>
        <p:nvPicPr>
          <p:cNvPr id="4" name="Picture 3">
            <a:extLst>
              <a:ext uri="{FF2B5EF4-FFF2-40B4-BE49-F238E27FC236}">
                <a16:creationId xmlns:a16="http://schemas.microsoft.com/office/drawing/2014/main" id="{FA5BD90E-529A-901B-BB91-A546A26F5AED}"/>
              </a:ext>
            </a:extLst>
          </p:cNvPr>
          <p:cNvPicPr>
            <a:picLocks noChangeAspect="1"/>
          </p:cNvPicPr>
          <p:nvPr/>
        </p:nvPicPr>
        <p:blipFill>
          <a:blip r:embed="rId3"/>
          <a:stretch>
            <a:fillRect/>
          </a:stretch>
        </p:blipFill>
        <p:spPr>
          <a:xfrm>
            <a:off x="488959" y="1796787"/>
            <a:ext cx="5372100" cy="2832100"/>
          </a:xfrm>
          <a:prstGeom prst="rect">
            <a:avLst/>
          </a:prstGeom>
        </p:spPr>
      </p:pic>
      <p:pic>
        <p:nvPicPr>
          <p:cNvPr id="6" name="Picture 5">
            <a:extLst>
              <a:ext uri="{FF2B5EF4-FFF2-40B4-BE49-F238E27FC236}">
                <a16:creationId xmlns:a16="http://schemas.microsoft.com/office/drawing/2014/main" id="{59384FCF-E854-F769-A914-0EFEBECD9235}"/>
              </a:ext>
            </a:extLst>
          </p:cNvPr>
          <p:cNvPicPr>
            <a:picLocks noChangeAspect="1"/>
          </p:cNvPicPr>
          <p:nvPr/>
        </p:nvPicPr>
        <p:blipFill>
          <a:blip r:embed="rId4"/>
          <a:stretch>
            <a:fillRect/>
          </a:stretch>
        </p:blipFill>
        <p:spPr>
          <a:xfrm>
            <a:off x="6096000" y="3962595"/>
            <a:ext cx="3416300" cy="1092200"/>
          </a:xfrm>
          <a:prstGeom prst="rect">
            <a:avLst/>
          </a:prstGeom>
        </p:spPr>
      </p:pic>
    </p:spTree>
    <p:extLst>
      <p:ext uri="{BB962C8B-B14F-4D97-AF65-F5344CB8AC3E}">
        <p14:creationId xmlns:p14="http://schemas.microsoft.com/office/powerpoint/2010/main" val="197701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5CE13-611E-BEA0-7540-4A6E7E50F6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A3862-45D2-A059-5F08-933ADEEB50D0}"/>
              </a:ext>
            </a:extLst>
          </p:cNvPr>
          <p:cNvSpPr>
            <a:spLocks noGrp="1"/>
          </p:cNvSpPr>
          <p:nvPr>
            <p:ph type="title"/>
          </p:nvPr>
        </p:nvSpPr>
        <p:spPr/>
        <p:txBody>
          <a:bodyPr/>
          <a:lstStyle/>
          <a:p>
            <a:r>
              <a:rPr lang="en-US" dirty="0"/>
              <a:t>Appendix: Prompt Used (programmatic call)</a:t>
            </a:r>
          </a:p>
        </p:txBody>
      </p:sp>
      <p:sp>
        <p:nvSpPr>
          <p:cNvPr id="3" name="Content Placeholder 2">
            <a:extLst>
              <a:ext uri="{FF2B5EF4-FFF2-40B4-BE49-F238E27FC236}">
                <a16:creationId xmlns:a16="http://schemas.microsoft.com/office/drawing/2014/main" id="{4DB7B011-21DE-A7C5-7450-DC26EA1CF0AD}"/>
              </a:ext>
            </a:extLst>
          </p:cNvPr>
          <p:cNvSpPr>
            <a:spLocks noGrp="1"/>
          </p:cNvSpPr>
          <p:nvPr>
            <p:ph idx="1"/>
          </p:nvPr>
        </p:nvSpPr>
        <p:spPr>
          <a:xfrm>
            <a:off x="838200" y="1360449"/>
            <a:ext cx="10515600" cy="4816514"/>
          </a:xfrm>
        </p:spPr>
        <p:txBody>
          <a:bodyPr/>
          <a:lstStyle/>
          <a:p>
            <a:pPr marL="0" indent="0">
              <a:lnSpc>
                <a:spcPct val="100000"/>
              </a:lnSpc>
              <a:spcBef>
                <a:spcPts val="0"/>
              </a:spcBef>
              <a:buNone/>
            </a:pPr>
            <a:r>
              <a:rPr lang="en-US" sz="1150" dirty="0"/>
              <a:t># =============================================================================</a:t>
            </a:r>
          </a:p>
          <a:p>
            <a:pPr marL="0" indent="0">
              <a:lnSpc>
                <a:spcPct val="100000"/>
              </a:lnSpc>
              <a:spcBef>
                <a:spcPts val="0"/>
              </a:spcBef>
              <a:buNone/>
            </a:pPr>
            <a:r>
              <a:rPr lang="en-US" sz="1150" dirty="0"/>
              <a:t># Batch Mapping Prompts (all fields in one call)</a:t>
            </a:r>
          </a:p>
          <a:p>
            <a:pPr marL="0" indent="0">
              <a:lnSpc>
                <a:spcPct val="100000"/>
              </a:lnSpc>
              <a:spcBef>
                <a:spcPts val="0"/>
              </a:spcBef>
              <a:buNone/>
            </a:pPr>
            <a:r>
              <a:rPr lang="en-US" sz="1150" dirty="0"/>
              <a:t># =============================================================================</a:t>
            </a:r>
          </a:p>
          <a:p>
            <a:pPr marL="0" indent="0">
              <a:lnSpc>
                <a:spcPct val="100000"/>
              </a:lnSpc>
              <a:spcBef>
                <a:spcPts val="0"/>
              </a:spcBef>
              <a:buNone/>
            </a:pPr>
            <a:r>
              <a:rPr lang="en-US" sz="1150" dirty="0"/>
              <a:t>BATCH_PROMPT_VERSION = "v1.0-batch”</a:t>
            </a:r>
          </a:p>
          <a:p>
            <a:pPr marL="0" indent="0">
              <a:lnSpc>
                <a:spcPct val="100000"/>
              </a:lnSpc>
              <a:spcBef>
                <a:spcPts val="0"/>
              </a:spcBef>
              <a:buNone/>
            </a:pPr>
            <a:r>
              <a:rPr lang="en-US" sz="1150" dirty="0"/>
              <a:t>BATCH_MAX_TOKENS = 16000  # ~113 tokens per field for 141 fields</a:t>
            </a:r>
            <a:br>
              <a:rPr lang="en-US" sz="1150" dirty="0"/>
            </a:br>
            <a:r>
              <a:rPr lang="en-US" sz="1150" dirty="0"/>
              <a:t>BATCH_SYSTEM_PROMPT = """You are a data schema mapping expert. Map source fields to target schema fields with precision."""</a:t>
            </a:r>
          </a:p>
          <a:p>
            <a:pPr marL="0" indent="0">
              <a:lnSpc>
                <a:spcPct val="100000"/>
              </a:lnSpc>
              <a:spcBef>
                <a:spcPts val="0"/>
              </a:spcBef>
              <a:buNone/>
            </a:pPr>
            <a:r>
              <a:rPr lang="en-US" sz="1150" dirty="0"/>
              <a:t>BATCH_USER_PROMPT_TEMPLATE = """Map ALL source fields to the target schema in a single response.</a:t>
            </a:r>
            <a:br>
              <a:rPr lang="en-US" sz="1150" dirty="0"/>
            </a:br>
            <a:r>
              <a:rPr lang="en-US" sz="1150" dirty="0"/>
              <a:t>SOURCE SCHEMA: {</a:t>
            </a:r>
            <a:r>
              <a:rPr lang="en-US" sz="1150" dirty="0" err="1"/>
              <a:t>source_schema_name</a:t>
            </a:r>
            <a:r>
              <a:rPr lang="en-US" sz="1150" dirty="0"/>
              <a:t>}</a:t>
            </a:r>
          </a:p>
          <a:p>
            <a:pPr marL="0" indent="0">
              <a:lnSpc>
                <a:spcPct val="100000"/>
              </a:lnSpc>
              <a:spcBef>
                <a:spcPts val="0"/>
              </a:spcBef>
              <a:buNone/>
            </a:pPr>
            <a:r>
              <a:rPr lang="en-US" sz="1150" dirty="0"/>
              <a:t>TARGET SCHEMA: Learner Information Framework (LIF)</a:t>
            </a:r>
          </a:p>
          <a:p>
            <a:pPr marL="0" indent="0">
              <a:lnSpc>
                <a:spcPct val="100000"/>
              </a:lnSpc>
              <a:spcBef>
                <a:spcPts val="0"/>
              </a:spcBef>
              <a:buNone/>
            </a:pPr>
            <a:r>
              <a:rPr lang="en-US" sz="1150" dirty="0"/>
              <a:t>TARGET SCHEMA FIELDS: {</a:t>
            </a:r>
            <a:r>
              <a:rPr lang="en-US" sz="1150" dirty="0" err="1"/>
              <a:t>target_field_list</a:t>
            </a:r>
            <a:r>
              <a:rPr lang="en-US" sz="1150" dirty="0"/>
              <a:t>}</a:t>
            </a:r>
          </a:p>
          <a:p>
            <a:pPr marL="0" indent="0">
              <a:lnSpc>
                <a:spcPct val="100000"/>
              </a:lnSpc>
              <a:spcBef>
                <a:spcPts val="0"/>
              </a:spcBef>
              <a:buNone/>
            </a:pPr>
            <a:r>
              <a:rPr lang="en-US" sz="1150" dirty="0"/>
              <a:t>SOURCE FIELDS TO MAP ({</a:t>
            </a:r>
            <a:r>
              <a:rPr lang="en-US" sz="1150" dirty="0" err="1"/>
              <a:t>field_count</a:t>
            </a:r>
            <a:r>
              <a:rPr lang="en-US" sz="1150" dirty="0"/>
              <a:t>} fields): {</a:t>
            </a:r>
            <a:r>
              <a:rPr lang="en-US" sz="1150" dirty="0" err="1"/>
              <a:t>all_source_fields</a:t>
            </a:r>
            <a:r>
              <a:rPr lang="en-US" sz="1150" dirty="0"/>
              <a:t>}</a:t>
            </a:r>
          </a:p>
          <a:p>
            <a:pPr marL="0" indent="0">
              <a:lnSpc>
                <a:spcPct val="100000"/>
              </a:lnSpc>
              <a:spcBef>
                <a:spcPts val="0"/>
              </a:spcBef>
              <a:buNone/>
            </a:pPr>
            <a:r>
              <a:rPr lang="en-US" sz="1150" dirty="0"/>
              <a:t>For EACH source field, identify the best matching target field(s).</a:t>
            </a:r>
          </a:p>
          <a:p>
            <a:pPr marL="0" indent="0">
              <a:lnSpc>
                <a:spcPct val="100000"/>
              </a:lnSpc>
              <a:spcBef>
                <a:spcPts val="0"/>
              </a:spcBef>
              <a:buNone/>
            </a:pPr>
            <a:r>
              <a:rPr lang="en-US" sz="1150" dirty="0"/>
              <a:t>Respond with JSON containing all {</a:t>
            </a:r>
            <a:r>
              <a:rPr lang="en-US" sz="1150" dirty="0" err="1"/>
              <a:t>field_count</a:t>
            </a:r>
            <a:r>
              <a:rPr lang="en-US" sz="1150" dirty="0"/>
              <a:t>} mappings:</a:t>
            </a:r>
          </a:p>
          <a:p>
            <a:pPr marL="0" indent="0">
              <a:lnSpc>
                <a:spcPct val="100000"/>
              </a:lnSpc>
              <a:spcBef>
                <a:spcPts val="0"/>
              </a:spcBef>
              <a:buNone/>
            </a:pPr>
            <a:r>
              <a:rPr lang="en-US" sz="1150" dirty="0"/>
              <a:t>{{</a:t>
            </a:r>
          </a:p>
          <a:p>
            <a:pPr marL="0" indent="0">
              <a:lnSpc>
                <a:spcPct val="100000"/>
              </a:lnSpc>
              <a:spcBef>
                <a:spcPts val="0"/>
              </a:spcBef>
              <a:buNone/>
            </a:pPr>
            <a:r>
              <a:rPr lang="en-US" sz="1150" dirty="0"/>
              <a:t>  "mappings": [</a:t>
            </a:r>
          </a:p>
          <a:p>
            <a:pPr marL="0" indent="0">
              <a:lnSpc>
                <a:spcPct val="100000"/>
              </a:lnSpc>
              <a:spcBef>
                <a:spcPts val="0"/>
              </a:spcBef>
              <a:buNone/>
            </a:pPr>
            <a:r>
              <a:rPr lang="en-US" sz="1150" dirty="0"/>
              <a:t>    {{"source": "&lt;</a:t>
            </a:r>
            <a:r>
              <a:rPr lang="en-US" sz="1150" dirty="0" err="1"/>
              <a:t>field_name</a:t>
            </a:r>
            <a:r>
              <a:rPr lang="en-US" sz="1150" dirty="0"/>
              <a:t>&gt;", "target": "&lt;</a:t>
            </a:r>
            <a:r>
              <a:rPr lang="en-US" sz="1150" dirty="0" err="1"/>
              <a:t>LIF.Path.field</a:t>
            </a:r>
            <a:r>
              <a:rPr lang="en-US" sz="1150" dirty="0"/>
              <a:t>&gt;", "type": "&lt;CLEAN_MATCH|SPLIT|NO_MATCH&gt;", "transform": &lt;</a:t>
            </a:r>
            <a:r>
              <a:rPr lang="en-US" sz="1150" dirty="0" err="1"/>
              <a:t>true|false</a:t>
            </a:r>
            <a:r>
              <a:rPr lang="en-US" sz="1150" dirty="0"/>
              <a:t>&gt;}},</a:t>
            </a:r>
          </a:p>
          <a:p>
            <a:pPr marL="0" indent="0">
              <a:lnSpc>
                <a:spcPct val="100000"/>
              </a:lnSpc>
              <a:spcBef>
                <a:spcPts val="0"/>
              </a:spcBef>
              <a:buNone/>
            </a:pPr>
            <a:r>
              <a:rPr lang="en-US" sz="1150" dirty="0"/>
              <a:t>    ...</a:t>
            </a:r>
          </a:p>
          <a:p>
            <a:pPr marL="0" indent="0">
              <a:lnSpc>
                <a:spcPct val="100000"/>
              </a:lnSpc>
              <a:spcBef>
                <a:spcPts val="0"/>
              </a:spcBef>
              <a:buNone/>
            </a:pPr>
            <a:r>
              <a:rPr lang="en-US" sz="1150" dirty="0"/>
              <a:t>  ]</a:t>
            </a:r>
          </a:p>
          <a:p>
            <a:pPr marL="0" indent="0">
              <a:lnSpc>
                <a:spcPct val="100000"/>
              </a:lnSpc>
              <a:spcBef>
                <a:spcPts val="0"/>
              </a:spcBef>
              <a:buNone/>
            </a:pPr>
            <a:r>
              <a:rPr lang="en-US" sz="1150" dirty="0"/>
              <a:t>}}</a:t>
            </a:r>
          </a:p>
          <a:p>
            <a:pPr marL="0" indent="0">
              <a:lnSpc>
                <a:spcPct val="100000"/>
              </a:lnSpc>
              <a:spcBef>
                <a:spcPts val="0"/>
              </a:spcBef>
              <a:buNone/>
            </a:pPr>
            <a:r>
              <a:rPr lang="en-US" sz="1150" dirty="0"/>
              <a:t>Rules:</a:t>
            </a:r>
          </a:p>
          <a:p>
            <a:pPr marL="0" indent="0">
              <a:lnSpc>
                <a:spcPct val="100000"/>
              </a:lnSpc>
              <a:spcBef>
                <a:spcPts val="0"/>
              </a:spcBef>
              <a:buNone/>
            </a:pPr>
            <a:r>
              <a:rPr lang="en-US" sz="1150" dirty="0"/>
              <a:t>- target: Use exact field name from TARGET SCHEMA FIELDS, or "NO_MATCH"</a:t>
            </a:r>
          </a:p>
          <a:p>
            <a:pPr marL="0" indent="0">
              <a:lnSpc>
                <a:spcPct val="100000"/>
              </a:lnSpc>
              <a:spcBef>
                <a:spcPts val="0"/>
              </a:spcBef>
              <a:buNone/>
            </a:pPr>
            <a:r>
              <a:rPr lang="en-US" sz="1150" dirty="0"/>
              <a:t>- For SPLIT mappings (one source to multiple targets): target should be an array ["field1", "field2"]</a:t>
            </a:r>
          </a:p>
          <a:p>
            <a:pPr marL="0" indent="0">
              <a:lnSpc>
                <a:spcPct val="100000"/>
              </a:lnSpc>
              <a:spcBef>
                <a:spcPts val="0"/>
              </a:spcBef>
              <a:buNone/>
            </a:pPr>
            <a:r>
              <a:rPr lang="en-US" sz="1150" dirty="0"/>
              <a:t>- type: CLEAN_MATCH (1:1 mapping), SPLIT (1:many), NO_MATCH (no valid target)</a:t>
            </a:r>
          </a:p>
          <a:p>
            <a:pPr marL="0" indent="0">
              <a:lnSpc>
                <a:spcPct val="100000"/>
              </a:lnSpc>
              <a:spcBef>
                <a:spcPts val="0"/>
              </a:spcBef>
              <a:buNone/>
            </a:pPr>
            <a:r>
              <a:rPr lang="en-US" sz="1150" dirty="0"/>
              <a:t>- transform: true if data transformation needed (format conversion, </a:t>
            </a:r>
            <a:r>
              <a:rPr lang="en-US" sz="1150" dirty="0" err="1"/>
              <a:t>enum</a:t>
            </a:r>
            <a:r>
              <a:rPr lang="en-US" sz="1150" dirty="0"/>
              <a:t> mapping, etc.)</a:t>
            </a:r>
          </a:p>
          <a:p>
            <a:pPr marL="0" indent="0">
              <a:lnSpc>
                <a:spcPct val="100000"/>
              </a:lnSpc>
              <a:spcBef>
                <a:spcPts val="0"/>
              </a:spcBef>
              <a:buNone/>
            </a:pPr>
            <a:r>
              <a:rPr lang="en-US" sz="1150" dirty="0"/>
              <a:t>- Include ALL {</a:t>
            </a:r>
            <a:r>
              <a:rPr lang="en-US" sz="1150" dirty="0" err="1"/>
              <a:t>field_count</a:t>
            </a:r>
            <a:r>
              <a:rPr lang="en-US" sz="1150" dirty="0"/>
              <a:t>} source fields in output - do not skip any</a:t>
            </a:r>
          </a:p>
          <a:p>
            <a:pPr marL="0" indent="0">
              <a:lnSpc>
                <a:spcPct val="100000"/>
              </a:lnSpc>
              <a:spcBef>
                <a:spcPts val="0"/>
              </a:spcBef>
              <a:buNone/>
            </a:pPr>
            <a:r>
              <a:rPr lang="en-US" sz="1150" dirty="0"/>
              <a:t>- Output ONLY valid JSON, no additional text</a:t>
            </a:r>
          </a:p>
        </p:txBody>
      </p:sp>
    </p:spTree>
    <p:extLst>
      <p:ext uri="{BB962C8B-B14F-4D97-AF65-F5344CB8AC3E}">
        <p14:creationId xmlns:p14="http://schemas.microsoft.com/office/powerpoint/2010/main" val="239399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697F-18BB-7593-48B2-6E49CB09FF3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E414554-1C6D-EA10-B4BA-7E2C7A09BE46}"/>
              </a:ext>
            </a:extLst>
          </p:cNvPr>
          <p:cNvPicPr>
            <a:picLocks noChangeAspect="1"/>
          </p:cNvPicPr>
          <p:nvPr/>
        </p:nvPicPr>
        <p:blipFill>
          <a:blip r:embed="rId2"/>
          <a:stretch>
            <a:fillRect/>
          </a:stretch>
        </p:blipFill>
        <p:spPr>
          <a:xfrm>
            <a:off x="0" y="196947"/>
            <a:ext cx="12135860" cy="4717815"/>
          </a:xfrm>
          <a:prstGeom prst="rect">
            <a:avLst/>
          </a:prstGeom>
        </p:spPr>
      </p:pic>
      <p:sp>
        <p:nvSpPr>
          <p:cNvPr id="4" name="TextBox 3">
            <a:extLst>
              <a:ext uri="{FF2B5EF4-FFF2-40B4-BE49-F238E27FC236}">
                <a16:creationId xmlns:a16="http://schemas.microsoft.com/office/drawing/2014/main" id="{5B2F777F-7B51-FE5E-CE40-C05809A8C5D3}"/>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spTree>
    <p:extLst>
      <p:ext uri="{BB962C8B-B14F-4D97-AF65-F5344CB8AC3E}">
        <p14:creationId xmlns:p14="http://schemas.microsoft.com/office/powerpoint/2010/main" val="393395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F3A4C-E860-934C-2B60-43128BED7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B4A45-F596-4EE7-7ACB-CA98AFAC14BF}"/>
              </a:ext>
            </a:extLst>
          </p:cNvPr>
          <p:cNvSpPr>
            <a:spLocks noGrp="1"/>
          </p:cNvSpPr>
          <p:nvPr>
            <p:ph type="title"/>
          </p:nvPr>
        </p:nvSpPr>
        <p:spPr/>
        <p:txBody>
          <a:bodyPr/>
          <a:lstStyle/>
          <a:p>
            <a:r>
              <a:rPr lang="en-US" dirty="0"/>
              <a:t>Why Data Mapping Matters</a:t>
            </a:r>
          </a:p>
        </p:txBody>
      </p:sp>
      <p:sp>
        <p:nvSpPr>
          <p:cNvPr id="3" name="Content Placeholder 2">
            <a:extLst>
              <a:ext uri="{FF2B5EF4-FFF2-40B4-BE49-F238E27FC236}">
                <a16:creationId xmlns:a16="http://schemas.microsoft.com/office/drawing/2014/main" id="{B8A47BEC-1C9D-BB23-EDAF-0E26747BA5C1}"/>
              </a:ext>
            </a:extLst>
          </p:cNvPr>
          <p:cNvSpPr>
            <a:spLocks noGrp="1"/>
          </p:cNvSpPr>
          <p:nvPr>
            <p:ph idx="1"/>
          </p:nvPr>
        </p:nvSpPr>
        <p:spPr/>
        <p:txBody>
          <a:bodyPr/>
          <a:lstStyle/>
          <a:p>
            <a:r>
              <a:rPr lang="en-US" b="1" i="1" dirty="0"/>
              <a:t>Find, translate, and package learner information</a:t>
            </a:r>
            <a:r>
              <a:rPr lang="en-US" i="1" dirty="0"/>
              <a:t> </a:t>
            </a:r>
          </a:p>
          <a:p>
            <a:r>
              <a:rPr lang="en-US" b="1" i="1" dirty="0"/>
              <a:t>A consistent, governed format</a:t>
            </a:r>
          </a:p>
          <a:p>
            <a:endParaRPr lang="en-US" b="1" i="1" dirty="0"/>
          </a:p>
          <a:p>
            <a:endParaRPr lang="en-US" i="1" dirty="0"/>
          </a:p>
        </p:txBody>
      </p:sp>
      <p:sp>
        <p:nvSpPr>
          <p:cNvPr id="4" name="TextBox 3">
            <a:extLst>
              <a:ext uri="{FF2B5EF4-FFF2-40B4-BE49-F238E27FC236}">
                <a16:creationId xmlns:a16="http://schemas.microsoft.com/office/drawing/2014/main" id="{80552747-B828-773D-CF34-C3540E61CBA6}"/>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pic>
        <p:nvPicPr>
          <p:cNvPr id="5" name="Picture 4">
            <a:extLst>
              <a:ext uri="{FF2B5EF4-FFF2-40B4-BE49-F238E27FC236}">
                <a16:creationId xmlns:a16="http://schemas.microsoft.com/office/drawing/2014/main" id="{EBC9C981-2CA0-81EF-293B-F6CF56DD6FDA}"/>
              </a:ext>
            </a:extLst>
          </p:cNvPr>
          <p:cNvPicPr>
            <a:picLocks noChangeAspect="1"/>
          </p:cNvPicPr>
          <p:nvPr/>
        </p:nvPicPr>
        <p:blipFill>
          <a:blip r:embed="rId2"/>
          <a:srcRect t="17611" b="15363"/>
          <a:stretch>
            <a:fillRect/>
          </a:stretch>
        </p:blipFill>
        <p:spPr>
          <a:xfrm>
            <a:off x="3161384" y="3148315"/>
            <a:ext cx="5869232" cy="2650347"/>
          </a:xfrm>
          <a:prstGeom prst="rect">
            <a:avLst/>
          </a:prstGeom>
        </p:spPr>
      </p:pic>
    </p:spTree>
    <p:extLst>
      <p:ext uri="{BB962C8B-B14F-4D97-AF65-F5344CB8AC3E}">
        <p14:creationId xmlns:p14="http://schemas.microsoft.com/office/powerpoint/2010/main" val="357267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959FA-603C-921C-3329-57F81ABC2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6DEC7-06A7-B61A-D8DA-60F40D4E208D}"/>
              </a:ext>
            </a:extLst>
          </p:cNvPr>
          <p:cNvSpPr>
            <a:spLocks noGrp="1"/>
          </p:cNvSpPr>
          <p:nvPr>
            <p:ph type="title"/>
          </p:nvPr>
        </p:nvSpPr>
        <p:spPr/>
        <p:txBody>
          <a:bodyPr/>
          <a:lstStyle/>
          <a:p>
            <a:r>
              <a:rPr lang="en-US" dirty="0"/>
              <a:t>What We Asked</a:t>
            </a:r>
          </a:p>
        </p:txBody>
      </p:sp>
      <p:sp>
        <p:nvSpPr>
          <p:cNvPr id="3" name="Content Placeholder 2">
            <a:extLst>
              <a:ext uri="{FF2B5EF4-FFF2-40B4-BE49-F238E27FC236}">
                <a16:creationId xmlns:a16="http://schemas.microsoft.com/office/drawing/2014/main" id="{C7C0230C-A0E6-F635-EC90-592519E6A50A}"/>
              </a:ext>
            </a:extLst>
          </p:cNvPr>
          <p:cNvSpPr>
            <a:spLocks noGrp="1"/>
          </p:cNvSpPr>
          <p:nvPr>
            <p:ph idx="1"/>
          </p:nvPr>
        </p:nvSpPr>
        <p:spPr>
          <a:xfrm>
            <a:off x="838200" y="1541420"/>
            <a:ext cx="5537885" cy="4351338"/>
          </a:xfrm>
        </p:spPr>
        <p:txBody>
          <a:bodyPr/>
          <a:lstStyle/>
          <a:p>
            <a:r>
              <a:rPr lang="en-US" dirty="0"/>
              <a:t>How accurate is data mapping performed via natural language processing compared to generative AI? </a:t>
            </a:r>
          </a:p>
          <a:p>
            <a:r>
              <a:rPr lang="en-US" dirty="0"/>
              <a:t>Do larger, more expensive generative AI models meaningfully outperform smaller, cheaper ones?</a:t>
            </a:r>
          </a:p>
          <a:p>
            <a:r>
              <a:rPr lang="en-US" dirty="0"/>
              <a:t>How do accuracy and cost compare between batch mode and a field-by-field approach?</a:t>
            </a:r>
          </a:p>
        </p:txBody>
      </p:sp>
      <p:sp>
        <p:nvSpPr>
          <p:cNvPr id="4" name="TextBox 3">
            <a:extLst>
              <a:ext uri="{FF2B5EF4-FFF2-40B4-BE49-F238E27FC236}">
                <a16:creationId xmlns:a16="http://schemas.microsoft.com/office/drawing/2014/main" id="{4110E1A5-121F-C264-2987-8747B3D7C5E9}"/>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pic>
        <p:nvPicPr>
          <p:cNvPr id="5" name="Picture 4" descr="Asking questions is the key to business success. Here's why">
            <a:extLst>
              <a:ext uri="{FF2B5EF4-FFF2-40B4-BE49-F238E27FC236}">
                <a16:creationId xmlns:a16="http://schemas.microsoft.com/office/drawing/2014/main" id="{E5545FE2-02C8-840E-67D5-ED13211A2AC4}"/>
              </a:ext>
            </a:extLst>
          </p:cNvPr>
          <p:cNvPicPr>
            <a:picLocks noChangeAspect="1"/>
          </p:cNvPicPr>
          <p:nvPr/>
        </p:nvPicPr>
        <p:blipFill>
          <a:blip r:embed="rId2"/>
          <a:srcRect l="28264" t="-4137" r="28264" b="4137"/>
          <a:stretch>
            <a:fillRect/>
          </a:stretch>
        </p:blipFill>
        <p:spPr>
          <a:xfrm>
            <a:off x="6985185" y="222697"/>
            <a:ext cx="4072052" cy="5670061"/>
          </a:xfrm>
          <a:prstGeom prst="rect">
            <a:avLst/>
          </a:prstGeom>
        </p:spPr>
      </p:pic>
    </p:spTree>
    <p:extLst>
      <p:ext uri="{BB962C8B-B14F-4D97-AF65-F5344CB8AC3E}">
        <p14:creationId xmlns:p14="http://schemas.microsoft.com/office/powerpoint/2010/main" val="144620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2F3FF-C223-348A-A51A-0A5DF78C9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3DEB1-B01E-3F8A-3838-DA1C1E3E6F44}"/>
              </a:ext>
            </a:extLst>
          </p:cNvPr>
          <p:cNvSpPr>
            <a:spLocks noGrp="1"/>
          </p:cNvSpPr>
          <p:nvPr>
            <p:ph type="title"/>
          </p:nvPr>
        </p:nvSpPr>
        <p:spPr/>
        <p:txBody>
          <a:bodyPr/>
          <a:lstStyle/>
          <a:p>
            <a:r>
              <a:rPr lang="en-US" dirty="0"/>
              <a:t>What We Did: Model Tiers</a:t>
            </a:r>
          </a:p>
        </p:txBody>
      </p:sp>
      <p:sp>
        <p:nvSpPr>
          <p:cNvPr id="3" name="Content Placeholder 2">
            <a:extLst>
              <a:ext uri="{FF2B5EF4-FFF2-40B4-BE49-F238E27FC236}">
                <a16:creationId xmlns:a16="http://schemas.microsoft.com/office/drawing/2014/main" id="{5439A270-E010-929E-5E9D-35B88A0F5CDA}"/>
              </a:ext>
            </a:extLst>
          </p:cNvPr>
          <p:cNvSpPr>
            <a:spLocks noGrp="1"/>
          </p:cNvSpPr>
          <p:nvPr>
            <p:ph idx="1"/>
          </p:nvPr>
        </p:nvSpPr>
        <p:spPr/>
        <p:txBody>
          <a:bodyPr/>
          <a:lstStyle/>
          <a:p>
            <a:pPr marL="0" indent="0">
              <a:buNone/>
            </a:pPr>
            <a:r>
              <a:rPr lang="en-US" dirty="0"/>
              <a:t>We tested 12 methods across three tiers of sophistication to find the best approach for mapping institutional data to the LIF standard.</a:t>
            </a:r>
          </a:p>
          <a:p>
            <a:r>
              <a:rPr lang="en-US" dirty="0"/>
              <a:t>Tier 1 — Traditional natural language processing (4 methods): Text-matching tools that compare field names and descriptions without understanding meaning</a:t>
            </a:r>
          </a:p>
          <a:p>
            <a:r>
              <a:rPr lang="en-US" dirty="0"/>
              <a:t>Tier 2 — Small AI (5 methods): Compact language models that reason about semantics and follow instructions</a:t>
            </a:r>
          </a:p>
          <a:p>
            <a:r>
              <a:rPr lang="en-US" dirty="0"/>
              <a:t>Tier 3 — Large AI (3 methods): Frontier language models with the strongest reasoning capabilities</a:t>
            </a:r>
            <a:br>
              <a:rPr lang="en-US" dirty="0"/>
            </a:br>
            <a:endParaRPr lang="en-US" dirty="0"/>
          </a:p>
        </p:txBody>
      </p:sp>
      <p:sp>
        <p:nvSpPr>
          <p:cNvPr id="4" name="TextBox 3">
            <a:extLst>
              <a:ext uri="{FF2B5EF4-FFF2-40B4-BE49-F238E27FC236}">
                <a16:creationId xmlns:a16="http://schemas.microsoft.com/office/drawing/2014/main" id="{A269DF41-9B8C-38F3-0EB7-CC96C2FB1D38}"/>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spTree>
    <p:extLst>
      <p:ext uri="{BB962C8B-B14F-4D97-AF65-F5344CB8AC3E}">
        <p14:creationId xmlns:p14="http://schemas.microsoft.com/office/powerpoint/2010/main" val="414780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370A8-528B-7EC9-FDA8-7A4D3BB49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C3BC5-9D3F-F5AD-E67B-472B46A05EBA}"/>
              </a:ext>
            </a:extLst>
          </p:cNvPr>
          <p:cNvSpPr>
            <a:spLocks noGrp="1"/>
          </p:cNvSpPr>
          <p:nvPr>
            <p:ph type="title"/>
          </p:nvPr>
        </p:nvSpPr>
        <p:spPr/>
        <p:txBody>
          <a:bodyPr/>
          <a:lstStyle/>
          <a:p>
            <a:r>
              <a:rPr lang="en-US" dirty="0"/>
              <a:t>What We Did: Data Schemas Used</a:t>
            </a:r>
          </a:p>
        </p:txBody>
      </p:sp>
      <p:sp>
        <p:nvSpPr>
          <p:cNvPr id="3" name="Content Placeholder 2">
            <a:extLst>
              <a:ext uri="{FF2B5EF4-FFF2-40B4-BE49-F238E27FC236}">
                <a16:creationId xmlns:a16="http://schemas.microsoft.com/office/drawing/2014/main" id="{505D25DD-FEE5-2216-44E8-70F1DAB4FB47}"/>
              </a:ext>
            </a:extLst>
          </p:cNvPr>
          <p:cNvSpPr>
            <a:spLocks noGrp="1"/>
          </p:cNvSpPr>
          <p:nvPr>
            <p:ph idx="1"/>
          </p:nvPr>
        </p:nvSpPr>
        <p:spPr>
          <a:xfrm>
            <a:off x="838200" y="1806287"/>
            <a:ext cx="10515600" cy="4351338"/>
          </a:xfrm>
        </p:spPr>
        <p:txBody>
          <a:bodyPr/>
          <a:lstStyle/>
          <a:p>
            <a:r>
              <a:rPr lang="en-US" sz="2400" b="1" dirty="0"/>
              <a:t>Two source schemas with 140 fields: </a:t>
            </a:r>
          </a:p>
          <a:p>
            <a:pPr lvl="1"/>
            <a:r>
              <a:rPr lang="en-US" sz="2000" dirty="0"/>
              <a:t>The Postsecondary Data Partnership (PDP) schema by the National Student Clearinghouse </a:t>
            </a:r>
          </a:p>
          <a:p>
            <a:pPr lvl="1"/>
            <a:r>
              <a:rPr lang="en-US" sz="2000" dirty="0"/>
              <a:t>The Credential Transparency Description Language (CTDL) by Credential Engine</a:t>
            </a:r>
          </a:p>
          <a:p>
            <a:r>
              <a:rPr lang="en-US" sz="2400" b="1" dirty="0"/>
              <a:t>One target schema with 521 fields:</a:t>
            </a:r>
            <a:r>
              <a:rPr lang="en-US" sz="2400" dirty="0"/>
              <a:t> the Learner Information Framework (LIF)</a:t>
            </a:r>
          </a:p>
          <a:p>
            <a:r>
              <a:rPr lang="en-US" sz="2400" b="1" dirty="0"/>
              <a:t>Human-validated mappings</a:t>
            </a:r>
            <a:r>
              <a:rPr lang="en-US" sz="2400" dirty="0"/>
              <a:t> created for experimentation for acceptable matches between source and target</a:t>
            </a:r>
          </a:p>
          <a:p>
            <a:r>
              <a:rPr lang="en-US" sz="2400" b="1" dirty="0"/>
              <a:t>Solving the needle-in-haystack challenge </a:t>
            </a:r>
            <a:r>
              <a:rPr lang="en-US" sz="2400" dirty="0"/>
              <a:t>for</a:t>
            </a:r>
            <a:r>
              <a:rPr lang="en-US" sz="2000" dirty="0"/>
              <a:t> </a:t>
            </a:r>
            <a:r>
              <a:rPr lang="en-US" sz="2400" dirty="0"/>
              <a:t>each source field</a:t>
            </a:r>
          </a:p>
          <a:p>
            <a:pPr lvl="2"/>
            <a:r>
              <a:rPr lang="en-US" dirty="0"/>
              <a:t>Either correctly determine that no valid target field exists</a:t>
            </a:r>
          </a:p>
          <a:p>
            <a:pPr lvl="2"/>
            <a:r>
              <a:rPr lang="en-US" dirty="0"/>
              <a:t>Or select the correct target field from 521 options (0.2% correct by chance)</a:t>
            </a:r>
          </a:p>
        </p:txBody>
      </p:sp>
      <p:sp>
        <p:nvSpPr>
          <p:cNvPr id="4" name="TextBox 3">
            <a:extLst>
              <a:ext uri="{FF2B5EF4-FFF2-40B4-BE49-F238E27FC236}">
                <a16:creationId xmlns:a16="http://schemas.microsoft.com/office/drawing/2014/main" id="{20285B52-BB5D-0F12-009B-F11F3408EB55}"/>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spTree>
    <p:extLst>
      <p:ext uri="{BB962C8B-B14F-4D97-AF65-F5344CB8AC3E}">
        <p14:creationId xmlns:p14="http://schemas.microsoft.com/office/powerpoint/2010/main" val="216079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DC940-15E3-171B-FBA8-5D5D85597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2B547-443A-A324-67B7-62EF58B5B3A1}"/>
              </a:ext>
            </a:extLst>
          </p:cNvPr>
          <p:cNvSpPr>
            <a:spLocks noGrp="1"/>
          </p:cNvSpPr>
          <p:nvPr>
            <p:ph type="title"/>
          </p:nvPr>
        </p:nvSpPr>
        <p:spPr/>
        <p:txBody>
          <a:bodyPr/>
          <a:lstStyle/>
          <a:p>
            <a:r>
              <a:rPr lang="en-US" dirty="0"/>
              <a:t>Schema Examples</a:t>
            </a:r>
          </a:p>
        </p:txBody>
      </p:sp>
      <p:sp>
        <p:nvSpPr>
          <p:cNvPr id="3" name="Content Placeholder 2">
            <a:extLst>
              <a:ext uri="{FF2B5EF4-FFF2-40B4-BE49-F238E27FC236}">
                <a16:creationId xmlns:a16="http://schemas.microsoft.com/office/drawing/2014/main" id="{D9A42920-8D4F-2FD8-5583-C5039A8494DB}"/>
              </a:ext>
            </a:extLst>
          </p:cNvPr>
          <p:cNvSpPr>
            <a:spLocks noGrp="1"/>
          </p:cNvSpPr>
          <p:nvPr>
            <p:ph idx="1"/>
          </p:nvPr>
        </p:nvSpPr>
        <p:spPr/>
        <p:txBody>
          <a:bodyPr/>
          <a:lstStyle/>
          <a:p>
            <a:r>
              <a:rPr lang="en-US" sz="2400" dirty="0"/>
              <a:t>PDP</a:t>
            </a:r>
          </a:p>
          <a:p>
            <a:pPr lvl="1"/>
            <a:r>
              <a:rPr lang="en-US" sz="2000" i="1" dirty="0"/>
              <a:t>number_of_credits_earned_year_1: Total number of academic credits a student earned during their first year of enrollment</a:t>
            </a:r>
          </a:p>
          <a:p>
            <a:pPr lvl="1"/>
            <a:r>
              <a:rPr lang="en-US" sz="2000" i="1" dirty="0" err="1"/>
              <a:t>certificate_endorsing_industry</a:t>
            </a:r>
            <a:r>
              <a:rPr lang="en-US" sz="2000" i="1" dirty="0"/>
              <a:t>: Industry associated with the certificate or endorsed curriculum program</a:t>
            </a:r>
          </a:p>
          <a:p>
            <a:pPr lvl="1"/>
            <a:r>
              <a:rPr lang="en-US" sz="2000" dirty="0"/>
              <a:t>21% with valid mappings vs. 79% with no match</a:t>
            </a:r>
          </a:p>
          <a:p>
            <a:r>
              <a:rPr lang="en-US" sz="2400" dirty="0"/>
              <a:t>CTDL</a:t>
            </a:r>
          </a:p>
          <a:p>
            <a:pPr lvl="1"/>
            <a:r>
              <a:rPr lang="en-US" sz="2000" i="1" dirty="0" err="1"/>
              <a:t>AssessmentProfile.industryType</a:t>
            </a:r>
            <a:r>
              <a:rPr lang="en-US" sz="2000" i="1" dirty="0"/>
              <a:t>: Type of industry; select from an existing enumeration of such types such as the SIC, NAICS, and ISIC classifications</a:t>
            </a:r>
          </a:p>
          <a:p>
            <a:pPr lvl="1"/>
            <a:r>
              <a:rPr lang="en-US" sz="2000" i="1" dirty="0" err="1"/>
              <a:t>Course.offerFrequencyType</a:t>
            </a:r>
            <a:r>
              <a:rPr lang="en-US" sz="2000" i="1" dirty="0"/>
              <a:t>: Type of frequency at which a resource is offered; select from an existing enumeration of such types</a:t>
            </a:r>
          </a:p>
          <a:p>
            <a:pPr lvl="1"/>
            <a:r>
              <a:rPr lang="en-US" sz="2000" dirty="0"/>
              <a:t>51% with valid mappings vs. 49% with no match</a:t>
            </a:r>
          </a:p>
        </p:txBody>
      </p:sp>
      <p:sp>
        <p:nvSpPr>
          <p:cNvPr id="4" name="TextBox 3">
            <a:extLst>
              <a:ext uri="{FF2B5EF4-FFF2-40B4-BE49-F238E27FC236}">
                <a16:creationId xmlns:a16="http://schemas.microsoft.com/office/drawing/2014/main" id="{FB22660B-DE94-7B6F-9099-4DBEF5BE2AA6}"/>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spTree>
    <p:extLst>
      <p:ext uri="{BB962C8B-B14F-4D97-AF65-F5344CB8AC3E}">
        <p14:creationId xmlns:p14="http://schemas.microsoft.com/office/powerpoint/2010/main" val="398382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74182-B961-DE0E-CEC2-3F31FB97D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4EEB9-9328-5E9B-23C8-BC9EEF9F8677}"/>
              </a:ext>
            </a:extLst>
          </p:cNvPr>
          <p:cNvSpPr>
            <a:spLocks noGrp="1"/>
          </p:cNvSpPr>
          <p:nvPr>
            <p:ph type="title"/>
          </p:nvPr>
        </p:nvSpPr>
        <p:spPr/>
        <p:txBody>
          <a:bodyPr/>
          <a:lstStyle/>
          <a:p>
            <a:r>
              <a:rPr lang="en-US" dirty="0"/>
              <a:t>What We Did: Experimental Approach</a:t>
            </a:r>
          </a:p>
        </p:txBody>
      </p:sp>
      <p:sp>
        <p:nvSpPr>
          <p:cNvPr id="3" name="Content Placeholder 2">
            <a:extLst>
              <a:ext uri="{FF2B5EF4-FFF2-40B4-BE49-F238E27FC236}">
                <a16:creationId xmlns:a16="http://schemas.microsoft.com/office/drawing/2014/main" id="{01344600-013C-6F5F-B0A0-06CECD033B51}"/>
              </a:ext>
            </a:extLst>
          </p:cNvPr>
          <p:cNvSpPr>
            <a:spLocks noGrp="1"/>
          </p:cNvSpPr>
          <p:nvPr>
            <p:ph idx="1"/>
          </p:nvPr>
        </p:nvSpPr>
        <p:spPr/>
        <p:txBody>
          <a:bodyPr/>
          <a:lstStyle/>
          <a:p>
            <a:r>
              <a:rPr lang="en-US" sz="2400" dirty="0"/>
              <a:t>When people say they “experimented with AI”, they generally mean they tried out many different prompts, models, and inputs and cannot determine which combination led to the desired result.</a:t>
            </a:r>
          </a:p>
          <a:p>
            <a:r>
              <a:rPr lang="en-US" sz="2400" dirty="0"/>
              <a:t>This experiment enforced strict variable isolation:</a:t>
            </a:r>
          </a:p>
          <a:p>
            <a:pPr lvl="1"/>
            <a:r>
              <a:rPr lang="en-US" sz="2000" dirty="0"/>
              <a:t>When comparing models, prompts remained identical</a:t>
            </a:r>
          </a:p>
          <a:p>
            <a:pPr lvl="1"/>
            <a:r>
              <a:rPr lang="en-US" sz="2000" dirty="0"/>
              <a:t>When comparing prompting strategies, models remained fixed</a:t>
            </a:r>
          </a:p>
          <a:p>
            <a:pPr lvl="1"/>
            <a:r>
              <a:rPr lang="en-US" sz="2000" dirty="0"/>
              <a:t>All parameters (temperature, token limits, prompt versions) were frozen before execution</a:t>
            </a:r>
          </a:p>
          <a:p>
            <a:pPr lvl="1"/>
            <a:r>
              <a:rPr lang="en-US" sz="2000" dirty="0"/>
              <a:t>Every run was logged with complete inputs and outputs</a:t>
            </a:r>
          </a:p>
        </p:txBody>
      </p:sp>
      <p:sp>
        <p:nvSpPr>
          <p:cNvPr id="4" name="TextBox 3">
            <a:extLst>
              <a:ext uri="{FF2B5EF4-FFF2-40B4-BE49-F238E27FC236}">
                <a16:creationId xmlns:a16="http://schemas.microsoft.com/office/drawing/2014/main" id="{D8FB2D5C-4858-131D-E2FC-15B6489AA923}"/>
              </a:ext>
            </a:extLst>
          </p:cNvPr>
          <p:cNvSpPr txBox="1"/>
          <p:nvPr/>
        </p:nvSpPr>
        <p:spPr>
          <a:xfrm>
            <a:off x="3902927" y="6273225"/>
            <a:ext cx="3378820" cy="584775"/>
          </a:xfrm>
          <a:prstGeom prst="rect">
            <a:avLst/>
          </a:prstGeom>
          <a:noFill/>
        </p:spPr>
        <p:txBody>
          <a:bodyPr wrap="square" rtlCol="0">
            <a:spAutoFit/>
          </a:bodyPr>
          <a:lstStyle/>
          <a:p>
            <a:pPr algn="ctr"/>
            <a:r>
              <a:rPr lang="en-US" sz="3200" dirty="0">
                <a:solidFill>
                  <a:schemeClr val="bg1"/>
                </a:solidFill>
              </a:rPr>
              <a:t>CONFIDENTIAL</a:t>
            </a:r>
          </a:p>
        </p:txBody>
      </p:sp>
    </p:spTree>
    <p:extLst>
      <p:ext uri="{BB962C8B-B14F-4D97-AF65-F5344CB8AC3E}">
        <p14:creationId xmlns:p14="http://schemas.microsoft.com/office/powerpoint/2010/main" val="1014217550"/>
      </p:ext>
    </p:extLst>
  </p:cSld>
  <p:clrMapOvr>
    <a:masterClrMapping/>
  </p:clrMapOvr>
</p:sld>
</file>

<file path=ppt/theme/theme1.xml><?xml version="1.0" encoding="utf-8"?>
<a:theme xmlns:a="http://schemas.openxmlformats.org/drawingml/2006/main" name="Office Theme">
  <a:themeElements>
    <a:clrScheme name="CEPR-Theme">
      <a:dk1>
        <a:srgbClr val="000000"/>
      </a:dk1>
      <a:lt1>
        <a:srgbClr val="FFFFFF"/>
      </a:lt1>
      <a:dk2>
        <a:srgbClr val="44546A"/>
      </a:dk2>
      <a:lt2>
        <a:srgbClr val="E7E6E6"/>
      </a:lt2>
      <a:accent1>
        <a:srgbClr val="C2B37D"/>
      </a:accent1>
      <a:accent2>
        <a:srgbClr val="477F80"/>
      </a:accent2>
      <a:accent3>
        <a:srgbClr val="A5A5A5"/>
      </a:accent3>
      <a:accent4>
        <a:srgbClr val="E87D1E"/>
      </a:accent4>
      <a:accent5>
        <a:srgbClr val="C3D7A3"/>
      </a:accent5>
      <a:accent6>
        <a:srgbClr val="274D4C"/>
      </a:accent6>
      <a:hlink>
        <a:srgbClr val="415968"/>
      </a:hlink>
      <a:folHlink>
        <a:srgbClr val="513A4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vening2022_PPT_Template" id="{D8686858-B4A1-7341-B997-3A3EFB749B49}" vid="{478C02F8-5700-A740-B69D-C1D02629EF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D6AA8F432264486CF696B3C62513D" ma:contentTypeVersion="19" ma:contentTypeDescription="Create a new document." ma:contentTypeScope="" ma:versionID="2758441c747808f183d62902f54abcaf">
  <xsd:schema xmlns:xsd="http://www.w3.org/2001/XMLSchema" xmlns:xs="http://www.w3.org/2001/XMLSchema" xmlns:p="http://schemas.microsoft.com/office/2006/metadata/properties" xmlns:ns2="83fe407f-d924-4772-823e-094d2d5bc2bc" xmlns:ns3="2934149c-24b2-4881-bc6d-5ac13c87c24c" targetNamespace="http://schemas.microsoft.com/office/2006/metadata/properties" ma:root="true" ma:fieldsID="62a340a7e5b2c140fb946115cc20cdba" ns2:_="" ns3:_="">
    <xsd:import namespace="83fe407f-d924-4772-823e-094d2d5bc2bc"/>
    <xsd:import namespace="2934149c-24b2-4881-bc6d-5ac13c87c2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Numbe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e407f-d924-4772-823e-094d2d5bc2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dd2006a-9da5-49b0-9664-1518e0d8a500}" ma:internalName="TaxCatchAll" ma:showField="CatchAllData" ma:web="83fe407f-d924-4772-823e-094d2d5bc2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34149c-24b2-4881-bc6d-5ac13c87c2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Number" ma:index="24" nillable="true" ma:displayName="Number" ma:format="Dropdown" ma:internalName="Number" ma:percentage="FALSE">
      <xsd:simpleType>
        <xsd:restriction base="dms:Number"/>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3fe407f-d924-4772-823e-094d2d5bc2bc">
      <UserInfo>
        <DisplayName/>
        <AccountId xsi:nil="true"/>
        <AccountType/>
      </UserInfo>
    </SharedWithUsers>
    <TaxCatchAll xmlns="83fe407f-d924-4772-823e-094d2d5bc2bc" xsi:nil="true"/>
    <lcf76f155ced4ddcb4097134ff3c332f xmlns="2934149c-24b2-4881-bc6d-5ac13c87c24c">
      <Terms xmlns="http://schemas.microsoft.com/office/infopath/2007/PartnerControls"/>
    </lcf76f155ced4ddcb4097134ff3c332f>
    <Number xmlns="2934149c-24b2-4881-bc6d-5ac13c87c24c" xsi:nil="true"/>
  </documentManagement>
</p:properties>
</file>

<file path=customXml/itemProps1.xml><?xml version="1.0" encoding="utf-8"?>
<ds:datastoreItem xmlns:ds="http://schemas.openxmlformats.org/officeDocument/2006/customXml" ds:itemID="{775431B1-E75D-47E5-9B3F-0DC7986A7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e407f-d924-4772-823e-094d2d5bc2bc"/>
    <ds:schemaRef ds:uri="2934149c-24b2-4881-bc6d-5ac13c87c2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30C264-9E58-4F20-B4B1-E5F483E8D628}">
  <ds:schemaRefs>
    <ds:schemaRef ds:uri="http://schemas.microsoft.com/sharepoint/v3/contenttype/forms"/>
  </ds:schemaRefs>
</ds:datastoreItem>
</file>

<file path=customXml/itemProps3.xml><?xml version="1.0" encoding="utf-8"?>
<ds:datastoreItem xmlns:ds="http://schemas.openxmlformats.org/officeDocument/2006/customXml" ds:itemID="{CD95485C-6808-45FF-A717-6DFFB51F1692}">
  <ds:schemaRefs>
    <ds:schemaRef ds:uri="http://www.w3.org/XML/1998/namespace"/>
    <ds:schemaRef ds:uri="http://schemas.microsoft.com/office/2006/metadata/properties"/>
    <ds:schemaRef ds:uri="http://schemas.microsoft.com/office/2006/documentManagement/types"/>
    <ds:schemaRef ds:uri="2934149c-24b2-4881-bc6d-5ac13c87c24c"/>
    <ds:schemaRef ds:uri="http://purl.org/dc/terms/"/>
    <ds:schemaRef ds:uri="http://schemas.openxmlformats.org/package/2006/metadata/core-properties"/>
    <ds:schemaRef ds:uri="http://schemas.microsoft.com/office/infopath/2007/PartnerControls"/>
    <ds:schemaRef ds:uri="83fe407f-d924-4772-823e-094d2d5bc2bc"/>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1353</TotalTime>
  <Words>1684</Words>
  <Application>Microsoft Macintosh PowerPoint</Application>
  <PresentationFormat>Widescreen</PresentationFormat>
  <Paragraphs>164</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Google Sans</vt:lpstr>
      <vt:lpstr>Wingdings</vt:lpstr>
      <vt:lpstr>Office Theme</vt:lpstr>
      <vt:lpstr>New tools for working across education datasets for interoperability at scale</vt:lpstr>
      <vt:lpstr>Who We Are</vt:lpstr>
      <vt:lpstr>PowerPoint Presentation</vt:lpstr>
      <vt:lpstr>Why Data Mapping Matters</vt:lpstr>
      <vt:lpstr>What We Asked</vt:lpstr>
      <vt:lpstr>What We Did: Model Tiers</vt:lpstr>
      <vt:lpstr>What We Did: Data Schemas Used</vt:lpstr>
      <vt:lpstr>Schema Examples</vt:lpstr>
      <vt:lpstr>What We Did: Experimental Approach</vt:lpstr>
      <vt:lpstr>What We Did: Metrics</vt:lpstr>
      <vt:lpstr>Pair Share: Your Guesses</vt:lpstr>
      <vt:lpstr>Results</vt:lpstr>
      <vt:lpstr>Results</vt:lpstr>
      <vt:lpstr>Results</vt:lpstr>
      <vt:lpstr>Results: Batch vs. Field-by-field</vt:lpstr>
      <vt:lpstr>Bonus Research Question</vt:lpstr>
      <vt:lpstr>Findings to Action</vt:lpstr>
      <vt:lpstr>Why I Love This Study</vt:lpstr>
      <vt:lpstr>Questions</vt:lpstr>
      <vt:lpstr>5 Minute Stretch Break</vt:lpstr>
      <vt:lpstr>Thank You</vt:lpstr>
      <vt:lpstr>Appendix: Models Used</vt:lpstr>
      <vt:lpstr>Appendix: Prompt Used (programmatic call)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Microsoft Office User</dc:creator>
  <cp:lastModifiedBy>Tara Chiatovich</cp:lastModifiedBy>
  <cp:revision>17</cp:revision>
  <dcterms:created xsi:type="dcterms:W3CDTF">2022-02-11T17:23:12Z</dcterms:created>
  <dcterms:modified xsi:type="dcterms:W3CDTF">2026-05-14T12:29:47Z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0x010100087D6AA8F432264486CF696B3C62513D</vt:lpwstr>
  </property>
  <property fmtid="{D5CDD505-2E9C-101B-9397-08002B2CF9AE}" pid="3" name="Order">
    <vt:r8>1269200</vt:r8>
  </property>
  <property fmtid="{D5CDD505-2E9C-101B-9397-08002B2CF9AE}" pid="4" name="_dlc_DocIdItemGuid">
    <vt:lpwstr>14a031fe-187e-50ed-b150-a23dbff70886</vt:lpwstr>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MediaServiceImageTags">
    <vt:lpwstr/>
  </property>
</Properties>
</file>