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86" r:id="rId1"/>
    <p:sldMasterId id="2147483682" r:id="rId2"/>
    <p:sldMasterId id="2147483672" r:id="rId3"/>
  </p:sldMasterIdLst>
  <p:notesMasterIdLst>
    <p:notesMasterId r:id="rId45"/>
  </p:notesMasterIdLst>
  <p:handoutMasterIdLst>
    <p:handoutMasterId r:id="rId46"/>
  </p:handoutMasterIdLst>
  <p:sldIdLst>
    <p:sldId id="256" r:id="rId4"/>
    <p:sldId id="284" r:id="rId5"/>
    <p:sldId id="304" r:id="rId6"/>
    <p:sldId id="301" r:id="rId7"/>
    <p:sldId id="303" r:id="rId8"/>
    <p:sldId id="302" r:id="rId9"/>
    <p:sldId id="286" r:id="rId10"/>
    <p:sldId id="313" r:id="rId11"/>
    <p:sldId id="261" r:id="rId12"/>
    <p:sldId id="296" r:id="rId13"/>
    <p:sldId id="285" r:id="rId14"/>
    <p:sldId id="305" r:id="rId15"/>
    <p:sldId id="306" r:id="rId16"/>
    <p:sldId id="263" r:id="rId17"/>
    <p:sldId id="264" r:id="rId18"/>
    <p:sldId id="265" r:id="rId19"/>
    <p:sldId id="266" r:id="rId20"/>
    <p:sldId id="267" r:id="rId21"/>
    <p:sldId id="287" r:id="rId22"/>
    <p:sldId id="307" r:id="rId23"/>
    <p:sldId id="277" r:id="rId24"/>
    <p:sldId id="275" r:id="rId25"/>
    <p:sldId id="274" r:id="rId26"/>
    <p:sldId id="273" r:id="rId27"/>
    <p:sldId id="276" r:id="rId28"/>
    <p:sldId id="308" r:id="rId29"/>
    <p:sldId id="279" r:id="rId30"/>
    <p:sldId id="288" r:id="rId31"/>
    <p:sldId id="292" r:id="rId32"/>
    <p:sldId id="294" r:id="rId33"/>
    <p:sldId id="293" r:id="rId34"/>
    <p:sldId id="300" r:id="rId35"/>
    <p:sldId id="280" r:id="rId36"/>
    <p:sldId id="309" r:id="rId37"/>
    <p:sldId id="290" r:id="rId38"/>
    <p:sldId id="314" r:id="rId39"/>
    <p:sldId id="315" r:id="rId40"/>
    <p:sldId id="311" r:id="rId41"/>
    <p:sldId id="316" r:id="rId42"/>
    <p:sldId id="299" r:id="rId43"/>
    <p:sldId id="282" r:id="rId44"/>
  </p:sldIdLst>
  <p:sldSz cx="12192000" cy="6858000"/>
  <p:notesSz cx="6858000" cy="9144000"/>
  <p:embeddedFontLst>
    <p:embeddedFont>
      <p:font typeface="Source Sans Pro" panose="020B0503030403020204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pos="6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759"/>
    <a:srgbClr val="000000"/>
    <a:srgbClr val="E4CAFA"/>
    <a:srgbClr val="A5F9F5"/>
    <a:srgbClr val="002F6D"/>
    <a:srgbClr val="53575A"/>
    <a:srgbClr val="E3E5E5"/>
    <a:srgbClr val="EAEAEA"/>
    <a:srgbClr val="F5F5F5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DB990F-C63F-4670-845B-3BD9A05E8921}" v="2" dt="2026-05-13T18:42:58.9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94" autoAdjust="0"/>
    <p:restoredTop sz="59725" autoAdjust="0"/>
  </p:normalViewPr>
  <p:slideViewPr>
    <p:cSldViewPr snapToGrid="0" snapToObjects="1" showGuides="1">
      <p:cViewPr varScale="1">
        <p:scale>
          <a:sx n="75" d="100"/>
          <a:sy n="75" d="100"/>
        </p:scale>
        <p:origin x="1152" y="78"/>
      </p:cViewPr>
      <p:guideLst>
        <p:guide orient="horz" pos="624"/>
        <p:guide pos="648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7044"/>
    </p:cViewPr>
  </p:sorterViewPr>
  <p:notesViewPr>
    <p:cSldViewPr snapToGrid="0" snapToObjects="1">
      <p:cViewPr varScale="1">
        <p:scale>
          <a:sx n="64" d="100"/>
          <a:sy n="64" d="100"/>
        </p:scale>
        <p:origin x="3115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microsoft.com/office/2016/11/relationships/changesInfo" Target="changesInfos/changesInfo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font" Target="fonts/font2.fntdata"/><Relationship Id="rId56" Type="http://schemas.microsoft.com/office/2015/10/relationships/revisionInfo" Target="revisionInfo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zuna, Christopher" userId="30e0d885-9a13-4904-b36b-a59877dbcbd7" providerId="ADAL" clId="{215B4E86-DD5D-4550-A8DE-CF4397B22FB3}"/>
    <pc:docChg chg="custSel delSld modSld">
      <pc:chgData name="Ozuna, Christopher" userId="30e0d885-9a13-4904-b36b-a59877dbcbd7" providerId="ADAL" clId="{215B4E86-DD5D-4550-A8DE-CF4397B22FB3}" dt="2026-05-13T18:42:58.926" v="43" actId="20577"/>
      <pc:docMkLst>
        <pc:docMk/>
      </pc:docMkLst>
      <pc:sldChg chg="modNotesTx">
        <pc:chgData name="Ozuna, Christopher" userId="30e0d885-9a13-4904-b36b-a59877dbcbd7" providerId="ADAL" clId="{215B4E86-DD5D-4550-A8DE-CF4397B22FB3}" dt="2026-05-13T14:26:26.728" v="4" actId="6549"/>
        <pc:sldMkLst>
          <pc:docMk/>
          <pc:sldMk cId="2989233447" sldId="256"/>
        </pc:sldMkLst>
      </pc:sldChg>
      <pc:sldChg chg="modNotesTx">
        <pc:chgData name="Ozuna, Christopher" userId="30e0d885-9a13-4904-b36b-a59877dbcbd7" providerId="ADAL" clId="{215B4E86-DD5D-4550-A8DE-CF4397B22FB3}" dt="2026-05-13T14:26:49.872" v="12" actId="20577"/>
        <pc:sldMkLst>
          <pc:docMk/>
          <pc:sldMk cId="239953669" sldId="261"/>
        </pc:sldMkLst>
      </pc:sldChg>
      <pc:sldChg chg="modNotesTx">
        <pc:chgData name="Ozuna, Christopher" userId="30e0d885-9a13-4904-b36b-a59877dbcbd7" providerId="ADAL" clId="{215B4E86-DD5D-4550-A8DE-CF4397B22FB3}" dt="2026-05-13T14:27:13.172" v="17" actId="20577"/>
        <pc:sldMkLst>
          <pc:docMk/>
          <pc:sldMk cId="2765421048" sldId="263"/>
        </pc:sldMkLst>
      </pc:sldChg>
      <pc:sldChg chg="modNotesTx">
        <pc:chgData name="Ozuna, Christopher" userId="30e0d885-9a13-4904-b36b-a59877dbcbd7" providerId="ADAL" clId="{215B4E86-DD5D-4550-A8DE-CF4397B22FB3}" dt="2026-05-13T14:27:16.801" v="18" actId="20577"/>
        <pc:sldMkLst>
          <pc:docMk/>
          <pc:sldMk cId="2699594802" sldId="264"/>
        </pc:sldMkLst>
      </pc:sldChg>
      <pc:sldChg chg="modNotesTx">
        <pc:chgData name="Ozuna, Christopher" userId="30e0d885-9a13-4904-b36b-a59877dbcbd7" providerId="ADAL" clId="{215B4E86-DD5D-4550-A8DE-CF4397B22FB3}" dt="2026-05-13T14:27:18.880" v="19" actId="20577"/>
        <pc:sldMkLst>
          <pc:docMk/>
          <pc:sldMk cId="1045068755" sldId="265"/>
        </pc:sldMkLst>
      </pc:sldChg>
      <pc:sldChg chg="modNotesTx">
        <pc:chgData name="Ozuna, Christopher" userId="30e0d885-9a13-4904-b36b-a59877dbcbd7" providerId="ADAL" clId="{215B4E86-DD5D-4550-A8DE-CF4397B22FB3}" dt="2026-05-13T14:27:22.937" v="20" actId="20577"/>
        <pc:sldMkLst>
          <pc:docMk/>
          <pc:sldMk cId="2960187487" sldId="266"/>
        </pc:sldMkLst>
      </pc:sldChg>
      <pc:sldChg chg="modNotesTx">
        <pc:chgData name="Ozuna, Christopher" userId="30e0d885-9a13-4904-b36b-a59877dbcbd7" providerId="ADAL" clId="{215B4E86-DD5D-4550-A8DE-CF4397B22FB3}" dt="2026-05-13T14:27:27.195" v="22" actId="20577"/>
        <pc:sldMkLst>
          <pc:docMk/>
          <pc:sldMk cId="2213476054" sldId="267"/>
        </pc:sldMkLst>
      </pc:sldChg>
      <pc:sldChg chg="del">
        <pc:chgData name="Ozuna, Christopher" userId="30e0d885-9a13-4904-b36b-a59877dbcbd7" providerId="ADAL" clId="{215B4E86-DD5D-4550-A8DE-CF4397B22FB3}" dt="2026-05-13T14:25:08.216" v="0" actId="47"/>
        <pc:sldMkLst>
          <pc:docMk/>
          <pc:sldMk cId="3315399230" sldId="270"/>
        </pc:sldMkLst>
      </pc:sldChg>
      <pc:sldChg chg="del">
        <pc:chgData name="Ozuna, Christopher" userId="30e0d885-9a13-4904-b36b-a59877dbcbd7" providerId="ADAL" clId="{215B4E86-DD5D-4550-A8DE-CF4397B22FB3}" dt="2026-05-13T14:25:08.216" v="0" actId="47"/>
        <pc:sldMkLst>
          <pc:docMk/>
          <pc:sldMk cId="3515146811" sldId="271"/>
        </pc:sldMkLst>
      </pc:sldChg>
      <pc:sldChg chg="del">
        <pc:chgData name="Ozuna, Christopher" userId="30e0d885-9a13-4904-b36b-a59877dbcbd7" providerId="ADAL" clId="{215B4E86-DD5D-4550-A8DE-CF4397B22FB3}" dt="2026-05-13T14:25:08.216" v="0" actId="47"/>
        <pc:sldMkLst>
          <pc:docMk/>
          <pc:sldMk cId="3018119772" sldId="272"/>
        </pc:sldMkLst>
      </pc:sldChg>
      <pc:sldChg chg="modNotesTx">
        <pc:chgData name="Ozuna, Christopher" userId="30e0d885-9a13-4904-b36b-a59877dbcbd7" providerId="ADAL" clId="{215B4E86-DD5D-4550-A8DE-CF4397B22FB3}" dt="2026-05-13T14:27:44.105" v="27" actId="20577"/>
        <pc:sldMkLst>
          <pc:docMk/>
          <pc:sldMk cId="290875761" sldId="273"/>
        </pc:sldMkLst>
      </pc:sldChg>
      <pc:sldChg chg="modNotesTx">
        <pc:chgData name="Ozuna, Christopher" userId="30e0d885-9a13-4904-b36b-a59877dbcbd7" providerId="ADAL" clId="{215B4E86-DD5D-4550-A8DE-CF4397B22FB3}" dt="2026-05-13T14:27:41.260" v="26" actId="20577"/>
        <pc:sldMkLst>
          <pc:docMk/>
          <pc:sldMk cId="2482141806" sldId="274"/>
        </pc:sldMkLst>
      </pc:sldChg>
      <pc:sldChg chg="modNotesTx">
        <pc:chgData name="Ozuna, Christopher" userId="30e0d885-9a13-4904-b36b-a59877dbcbd7" providerId="ADAL" clId="{215B4E86-DD5D-4550-A8DE-CF4397B22FB3}" dt="2026-05-13T14:27:39.492" v="25" actId="20577"/>
        <pc:sldMkLst>
          <pc:docMk/>
          <pc:sldMk cId="3239566891" sldId="275"/>
        </pc:sldMkLst>
      </pc:sldChg>
      <pc:sldChg chg="modNotesTx">
        <pc:chgData name="Ozuna, Christopher" userId="30e0d885-9a13-4904-b36b-a59877dbcbd7" providerId="ADAL" clId="{215B4E86-DD5D-4550-A8DE-CF4397B22FB3}" dt="2026-05-13T14:27:45.787" v="28" actId="20577"/>
        <pc:sldMkLst>
          <pc:docMk/>
          <pc:sldMk cId="3534524360" sldId="276"/>
        </pc:sldMkLst>
      </pc:sldChg>
      <pc:sldChg chg="modNotesTx">
        <pc:chgData name="Ozuna, Christopher" userId="30e0d885-9a13-4904-b36b-a59877dbcbd7" providerId="ADAL" clId="{215B4E86-DD5D-4550-A8DE-CF4397B22FB3}" dt="2026-05-13T14:27:37.189" v="24" actId="20577"/>
        <pc:sldMkLst>
          <pc:docMk/>
          <pc:sldMk cId="1846845462" sldId="277"/>
        </pc:sldMkLst>
      </pc:sldChg>
      <pc:sldChg chg="del">
        <pc:chgData name="Ozuna, Christopher" userId="30e0d885-9a13-4904-b36b-a59877dbcbd7" providerId="ADAL" clId="{215B4E86-DD5D-4550-A8DE-CF4397B22FB3}" dt="2026-05-13T14:25:08.216" v="0" actId="47"/>
        <pc:sldMkLst>
          <pc:docMk/>
          <pc:sldMk cId="4646685" sldId="278"/>
        </pc:sldMkLst>
      </pc:sldChg>
      <pc:sldChg chg="modNotesTx">
        <pc:chgData name="Ozuna, Christopher" userId="30e0d885-9a13-4904-b36b-a59877dbcbd7" providerId="ADAL" clId="{215B4E86-DD5D-4550-A8DE-CF4397B22FB3}" dt="2026-05-13T14:27:49.530" v="30" actId="20577"/>
        <pc:sldMkLst>
          <pc:docMk/>
          <pc:sldMk cId="1418313139" sldId="279"/>
        </pc:sldMkLst>
      </pc:sldChg>
      <pc:sldChg chg="modNotesTx">
        <pc:chgData name="Ozuna, Christopher" userId="30e0d885-9a13-4904-b36b-a59877dbcbd7" providerId="ADAL" clId="{215B4E86-DD5D-4550-A8DE-CF4397B22FB3}" dt="2026-05-13T14:28:13.043" v="36" actId="20577"/>
        <pc:sldMkLst>
          <pc:docMk/>
          <pc:sldMk cId="3226198900" sldId="280"/>
        </pc:sldMkLst>
      </pc:sldChg>
      <pc:sldChg chg="modNotesTx">
        <pc:chgData name="Ozuna, Christopher" userId="30e0d885-9a13-4904-b36b-a59877dbcbd7" providerId="ADAL" clId="{215B4E86-DD5D-4550-A8DE-CF4397B22FB3}" dt="2026-05-13T14:26:29.246" v="5" actId="6549"/>
        <pc:sldMkLst>
          <pc:docMk/>
          <pc:sldMk cId="2105462496" sldId="284"/>
        </pc:sldMkLst>
      </pc:sldChg>
      <pc:sldChg chg="modNotesTx">
        <pc:chgData name="Ozuna, Christopher" userId="30e0d885-9a13-4904-b36b-a59877dbcbd7" providerId="ADAL" clId="{215B4E86-DD5D-4550-A8DE-CF4397B22FB3}" dt="2026-05-13T14:27:03.798" v="14" actId="20577"/>
        <pc:sldMkLst>
          <pc:docMk/>
          <pc:sldMk cId="4131001008" sldId="285"/>
        </pc:sldMkLst>
      </pc:sldChg>
      <pc:sldChg chg="modNotesTx">
        <pc:chgData name="Ozuna, Christopher" userId="30e0d885-9a13-4904-b36b-a59877dbcbd7" providerId="ADAL" clId="{215B4E86-DD5D-4550-A8DE-CF4397B22FB3}" dt="2026-05-13T14:26:45.152" v="10" actId="20577"/>
        <pc:sldMkLst>
          <pc:docMk/>
          <pc:sldMk cId="950948090" sldId="286"/>
        </pc:sldMkLst>
      </pc:sldChg>
      <pc:sldChg chg="modNotesTx">
        <pc:chgData name="Ozuna, Christopher" userId="30e0d885-9a13-4904-b36b-a59877dbcbd7" providerId="ADAL" clId="{215B4E86-DD5D-4550-A8DE-CF4397B22FB3}" dt="2026-05-13T14:27:25.406" v="21" actId="20577"/>
        <pc:sldMkLst>
          <pc:docMk/>
          <pc:sldMk cId="540307934" sldId="287"/>
        </pc:sldMkLst>
      </pc:sldChg>
      <pc:sldChg chg="modNotesTx">
        <pc:chgData name="Ozuna, Christopher" userId="30e0d885-9a13-4904-b36b-a59877dbcbd7" providerId="ADAL" clId="{215B4E86-DD5D-4550-A8DE-CF4397B22FB3}" dt="2026-05-13T14:27:52.215" v="31" actId="20577"/>
        <pc:sldMkLst>
          <pc:docMk/>
          <pc:sldMk cId="629089726" sldId="288"/>
        </pc:sldMkLst>
      </pc:sldChg>
      <pc:sldChg chg="del">
        <pc:chgData name="Ozuna, Christopher" userId="30e0d885-9a13-4904-b36b-a59877dbcbd7" providerId="ADAL" clId="{215B4E86-DD5D-4550-A8DE-CF4397B22FB3}" dt="2026-05-13T14:25:08.216" v="0" actId="47"/>
        <pc:sldMkLst>
          <pc:docMk/>
          <pc:sldMk cId="4156654323" sldId="289"/>
        </pc:sldMkLst>
      </pc:sldChg>
      <pc:sldChg chg="delSp mod delAnim modAnim modNotesTx">
        <pc:chgData name="Ozuna, Christopher" userId="30e0d885-9a13-4904-b36b-a59877dbcbd7" providerId="ADAL" clId="{215B4E86-DD5D-4550-A8DE-CF4397B22FB3}" dt="2026-05-13T14:27:54.187" v="32" actId="20577"/>
        <pc:sldMkLst>
          <pc:docMk/>
          <pc:sldMk cId="1363859011" sldId="292"/>
        </pc:sldMkLst>
        <pc:spChg chg="del">
          <ac:chgData name="Ozuna, Christopher" userId="30e0d885-9a13-4904-b36b-a59877dbcbd7" providerId="ADAL" clId="{215B4E86-DD5D-4550-A8DE-CF4397B22FB3}" dt="2026-05-13T14:25:17.288" v="2" actId="478"/>
          <ac:spMkLst>
            <pc:docMk/>
            <pc:sldMk cId="1363859011" sldId="292"/>
            <ac:spMk id="7" creationId="{31072C14-DD20-92D3-502F-921F887F1C42}"/>
          </ac:spMkLst>
        </pc:spChg>
        <pc:picChg chg="del">
          <ac:chgData name="Ozuna, Christopher" userId="30e0d885-9a13-4904-b36b-a59877dbcbd7" providerId="ADAL" clId="{215B4E86-DD5D-4550-A8DE-CF4397B22FB3}" dt="2026-05-13T14:25:19.356" v="3" actId="478"/>
          <ac:picMkLst>
            <pc:docMk/>
            <pc:sldMk cId="1363859011" sldId="292"/>
            <ac:picMk id="3074" creationId="{5746BBFC-90CE-61AE-DDC9-C66FB19A5599}"/>
          </ac:picMkLst>
        </pc:picChg>
      </pc:sldChg>
      <pc:sldChg chg="modNotesTx">
        <pc:chgData name="Ozuna, Christopher" userId="30e0d885-9a13-4904-b36b-a59877dbcbd7" providerId="ADAL" clId="{215B4E86-DD5D-4550-A8DE-CF4397B22FB3}" dt="2026-05-13T14:28:03.621" v="34" actId="20577"/>
        <pc:sldMkLst>
          <pc:docMk/>
          <pc:sldMk cId="1543474395" sldId="293"/>
        </pc:sldMkLst>
      </pc:sldChg>
      <pc:sldChg chg="modNotesTx">
        <pc:chgData name="Ozuna, Christopher" userId="30e0d885-9a13-4904-b36b-a59877dbcbd7" providerId="ADAL" clId="{215B4E86-DD5D-4550-A8DE-CF4397B22FB3}" dt="2026-05-13T14:28:00.270" v="33" actId="20577"/>
        <pc:sldMkLst>
          <pc:docMk/>
          <pc:sldMk cId="2749917705" sldId="294"/>
        </pc:sldMkLst>
      </pc:sldChg>
      <pc:sldChg chg="modNotesTx">
        <pc:chgData name="Ozuna, Christopher" userId="30e0d885-9a13-4904-b36b-a59877dbcbd7" providerId="ADAL" clId="{215B4E86-DD5D-4550-A8DE-CF4397B22FB3}" dt="2026-05-13T14:26:57.733" v="13" actId="20577"/>
        <pc:sldMkLst>
          <pc:docMk/>
          <pc:sldMk cId="458942472" sldId="296"/>
        </pc:sldMkLst>
      </pc:sldChg>
      <pc:sldChg chg="modNotesTx">
        <pc:chgData name="Ozuna, Christopher" userId="30e0d885-9a13-4904-b36b-a59877dbcbd7" providerId="ADAL" clId="{215B4E86-DD5D-4550-A8DE-CF4397B22FB3}" dt="2026-05-13T14:28:36.431" v="42" actId="20577"/>
        <pc:sldMkLst>
          <pc:docMk/>
          <pc:sldMk cId="1359624192" sldId="299"/>
        </pc:sldMkLst>
      </pc:sldChg>
      <pc:sldChg chg="modNotesTx">
        <pc:chgData name="Ozuna, Christopher" userId="30e0d885-9a13-4904-b36b-a59877dbcbd7" providerId="ADAL" clId="{215B4E86-DD5D-4550-A8DE-CF4397B22FB3}" dt="2026-05-13T14:28:09.085" v="35" actId="20577"/>
        <pc:sldMkLst>
          <pc:docMk/>
          <pc:sldMk cId="2271514392" sldId="300"/>
        </pc:sldMkLst>
      </pc:sldChg>
      <pc:sldChg chg="modNotesTx">
        <pc:chgData name="Ozuna, Christopher" userId="30e0d885-9a13-4904-b36b-a59877dbcbd7" providerId="ADAL" clId="{215B4E86-DD5D-4550-A8DE-CF4397B22FB3}" dt="2026-05-13T14:26:33.175" v="7" actId="20577"/>
        <pc:sldMkLst>
          <pc:docMk/>
          <pc:sldMk cId="1559059926" sldId="301"/>
        </pc:sldMkLst>
      </pc:sldChg>
      <pc:sldChg chg="modNotesTx">
        <pc:chgData name="Ozuna, Christopher" userId="30e0d885-9a13-4904-b36b-a59877dbcbd7" providerId="ADAL" clId="{215B4E86-DD5D-4550-A8DE-CF4397B22FB3}" dt="2026-05-13T14:26:40.956" v="9" actId="20577"/>
        <pc:sldMkLst>
          <pc:docMk/>
          <pc:sldMk cId="74220618" sldId="302"/>
        </pc:sldMkLst>
      </pc:sldChg>
      <pc:sldChg chg="modSp modNotesTx">
        <pc:chgData name="Ozuna, Christopher" userId="30e0d885-9a13-4904-b36b-a59877dbcbd7" providerId="ADAL" clId="{215B4E86-DD5D-4550-A8DE-CF4397B22FB3}" dt="2026-05-13T18:42:58.926" v="43" actId="20577"/>
        <pc:sldMkLst>
          <pc:docMk/>
          <pc:sldMk cId="1073466120" sldId="303"/>
        </pc:sldMkLst>
        <pc:spChg chg="mod">
          <ac:chgData name="Ozuna, Christopher" userId="30e0d885-9a13-4904-b36b-a59877dbcbd7" providerId="ADAL" clId="{215B4E86-DD5D-4550-A8DE-CF4397B22FB3}" dt="2026-05-13T18:42:58.926" v="43" actId="20577"/>
          <ac:spMkLst>
            <pc:docMk/>
            <pc:sldMk cId="1073466120" sldId="303"/>
            <ac:spMk id="8" creationId="{B35D847C-6D77-4FE8-5DDF-CD349481DB96}"/>
          </ac:spMkLst>
        </pc:spChg>
      </pc:sldChg>
      <pc:sldChg chg="modNotesTx">
        <pc:chgData name="Ozuna, Christopher" userId="30e0d885-9a13-4904-b36b-a59877dbcbd7" providerId="ADAL" clId="{215B4E86-DD5D-4550-A8DE-CF4397B22FB3}" dt="2026-05-13T14:26:31.044" v="6" actId="6549"/>
        <pc:sldMkLst>
          <pc:docMk/>
          <pc:sldMk cId="2466860837" sldId="304"/>
        </pc:sldMkLst>
      </pc:sldChg>
      <pc:sldChg chg="modNotesTx">
        <pc:chgData name="Ozuna, Christopher" userId="30e0d885-9a13-4904-b36b-a59877dbcbd7" providerId="ADAL" clId="{215B4E86-DD5D-4550-A8DE-CF4397B22FB3}" dt="2026-05-13T14:27:06.487" v="15" actId="20577"/>
        <pc:sldMkLst>
          <pc:docMk/>
          <pc:sldMk cId="4125242338" sldId="305"/>
        </pc:sldMkLst>
      </pc:sldChg>
      <pc:sldChg chg="modNotesTx">
        <pc:chgData name="Ozuna, Christopher" userId="30e0d885-9a13-4904-b36b-a59877dbcbd7" providerId="ADAL" clId="{215B4E86-DD5D-4550-A8DE-CF4397B22FB3}" dt="2026-05-13T14:27:10.542" v="16" actId="20577"/>
        <pc:sldMkLst>
          <pc:docMk/>
          <pc:sldMk cId="4275106545" sldId="306"/>
        </pc:sldMkLst>
      </pc:sldChg>
      <pc:sldChg chg="modNotesTx">
        <pc:chgData name="Ozuna, Christopher" userId="30e0d885-9a13-4904-b36b-a59877dbcbd7" providerId="ADAL" clId="{215B4E86-DD5D-4550-A8DE-CF4397B22FB3}" dt="2026-05-13T14:27:33.870" v="23" actId="20577"/>
        <pc:sldMkLst>
          <pc:docMk/>
          <pc:sldMk cId="3249279139" sldId="307"/>
        </pc:sldMkLst>
      </pc:sldChg>
      <pc:sldChg chg="modNotesTx">
        <pc:chgData name="Ozuna, Christopher" userId="30e0d885-9a13-4904-b36b-a59877dbcbd7" providerId="ADAL" clId="{215B4E86-DD5D-4550-A8DE-CF4397B22FB3}" dt="2026-05-13T14:27:47.977" v="29" actId="20577"/>
        <pc:sldMkLst>
          <pc:docMk/>
          <pc:sldMk cId="281438437" sldId="308"/>
        </pc:sldMkLst>
      </pc:sldChg>
      <pc:sldChg chg="modNotesTx">
        <pc:chgData name="Ozuna, Christopher" userId="30e0d885-9a13-4904-b36b-a59877dbcbd7" providerId="ADAL" clId="{215B4E86-DD5D-4550-A8DE-CF4397B22FB3}" dt="2026-05-13T14:28:19.939" v="37" actId="20577"/>
        <pc:sldMkLst>
          <pc:docMk/>
          <pc:sldMk cId="2106972885" sldId="309"/>
        </pc:sldMkLst>
      </pc:sldChg>
      <pc:sldChg chg="modNotesTx">
        <pc:chgData name="Ozuna, Christopher" userId="30e0d885-9a13-4904-b36b-a59877dbcbd7" providerId="ADAL" clId="{215B4E86-DD5D-4550-A8DE-CF4397B22FB3}" dt="2026-05-13T14:28:32.415" v="40" actId="20577"/>
        <pc:sldMkLst>
          <pc:docMk/>
          <pc:sldMk cId="1675020161" sldId="311"/>
        </pc:sldMkLst>
      </pc:sldChg>
      <pc:sldChg chg="del">
        <pc:chgData name="Ozuna, Christopher" userId="30e0d885-9a13-4904-b36b-a59877dbcbd7" providerId="ADAL" clId="{215B4E86-DD5D-4550-A8DE-CF4397B22FB3}" dt="2026-05-13T14:25:10.055" v="1" actId="47"/>
        <pc:sldMkLst>
          <pc:docMk/>
          <pc:sldMk cId="2171590095" sldId="312"/>
        </pc:sldMkLst>
      </pc:sldChg>
      <pc:sldChg chg="modNotesTx">
        <pc:chgData name="Ozuna, Christopher" userId="30e0d885-9a13-4904-b36b-a59877dbcbd7" providerId="ADAL" clId="{215B4E86-DD5D-4550-A8DE-CF4397B22FB3}" dt="2026-05-13T14:26:47.685" v="11" actId="20577"/>
        <pc:sldMkLst>
          <pc:docMk/>
          <pc:sldMk cId="923891080" sldId="313"/>
        </pc:sldMkLst>
      </pc:sldChg>
      <pc:sldChg chg="modNotesTx">
        <pc:chgData name="Ozuna, Christopher" userId="30e0d885-9a13-4904-b36b-a59877dbcbd7" providerId="ADAL" clId="{215B4E86-DD5D-4550-A8DE-CF4397B22FB3}" dt="2026-05-13T14:28:24.564" v="38" actId="20577"/>
        <pc:sldMkLst>
          <pc:docMk/>
          <pc:sldMk cId="2069793327" sldId="314"/>
        </pc:sldMkLst>
      </pc:sldChg>
      <pc:sldChg chg="modNotesTx">
        <pc:chgData name="Ozuna, Christopher" userId="30e0d885-9a13-4904-b36b-a59877dbcbd7" providerId="ADAL" clId="{215B4E86-DD5D-4550-A8DE-CF4397B22FB3}" dt="2026-05-13T14:28:26.521" v="39" actId="20577"/>
        <pc:sldMkLst>
          <pc:docMk/>
          <pc:sldMk cId="1633364323" sldId="315"/>
        </pc:sldMkLst>
      </pc:sldChg>
      <pc:sldChg chg="modNotesTx">
        <pc:chgData name="Ozuna, Christopher" userId="30e0d885-9a13-4904-b36b-a59877dbcbd7" providerId="ADAL" clId="{215B4E86-DD5D-4550-A8DE-CF4397B22FB3}" dt="2026-05-13T14:28:34.895" v="41" actId="20577"/>
        <pc:sldMkLst>
          <pc:docMk/>
          <pc:sldMk cId="2625929705" sldId="31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01\division\TRIS\Research\Projects\Emergency%20Response\FireAnalysis\Products\EmergencyAnalysis_Descriptiv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01\division\TRIS\Research\Projects\Emergency%20Response\FireAnalysis\Products\EmergencyAnalysis_Descriptiv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01\division\TRIS\Research\Projects\Emergency%20Response\FireAnalysis\Products\EmergencyAnalysis_Descriptiv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01\division\TRIS\Research\Projects\Emergency%20Response\FireAnalysis\Products\EmergencyAnalysis_Descriptiv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01\division\TRIS\Research\Projects\Emergency%20Response\FireAnalysis\Products\EmergencyAnalysis_Descriptiv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'Race Ethnicity'!$A$5</c:f>
              <c:strCache>
                <c:ptCount val="1"/>
                <c:pt idx="0">
                  <c:v>2018 Camp Fire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B8-46F4-BD7B-B129C85464A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B8-46F4-BD7B-B129C85464A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0B8-46F4-BD7B-B129C85464A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0B8-46F4-BD7B-B129C85464A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0B8-46F4-BD7B-B129C85464A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0B8-46F4-BD7B-B129C85464A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0B8-46F4-BD7B-B129C85464A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0B8-46F4-BD7B-B129C85464A1}"/>
              </c:ext>
            </c:extLst>
          </c:dPt>
          <c:dLbls>
            <c:dLbl>
              <c:idx val="2"/>
              <c:layout>
                <c:manualLayout>
                  <c:x val="3.906450467648908E-2"/>
                  <c:y val="6.926406199951630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B8-46F4-BD7B-B129C85464A1}"/>
                </c:ext>
              </c:extLst>
            </c:dLbl>
            <c:dLbl>
              <c:idx val="4"/>
              <c:layout>
                <c:manualLayout>
                  <c:x val="3.906450467648908E-2"/>
                  <c:y val="-3.19680286151613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0B8-46F4-BD7B-B129C85464A1}"/>
                </c:ext>
              </c:extLst>
            </c:dLbl>
            <c:dLbl>
              <c:idx val="6"/>
              <c:layout>
                <c:manualLayout>
                  <c:x val="-9.8689274972183008E-2"/>
                  <c:y val="1.59840143075804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0B8-46F4-BD7B-B129C85464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'Race Ethnicity'!$B$2:$I$2</c:f>
              <c:strCache>
                <c:ptCount val="8"/>
                <c:pt idx="0">
                  <c:v>Asian</c:v>
                </c:pt>
                <c:pt idx="1">
                  <c:v>Black/African American</c:v>
                </c:pt>
                <c:pt idx="2">
                  <c:v>American Indian/Native American</c:v>
                </c:pt>
                <c:pt idx="3">
                  <c:v>Latinx</c:v>
                </c:pt>
                <c:pt idx="4">
                  <c:v>Two or More Races</c:v>
                </c:pt>
                <c:pt idx="5">
                  <c:v>Pacific Islander</c:v>
                </c:pt>
                <c:pt idx="6">
                  <c:v>Unknown/Unreported</c:v>
                </c:pt>
                <c:pt idx="7">
                  <c:v>White</c:v>
                </c:pt>
              </c:strCache>
            </c:strRef>
          </c:cat>
          <c:val>
            <c:numRef>
              <c:f>'Race Ethnicity'!$B$5:$I$5</c:f>
              <c:numCache>
                <c:formatCode>General</c:formatCode>
                <c:ptCount val="8"/>
                <c:pt idx="0">
                  <c:v>458</c:v>
                </c:pt>
                <c:pt idx="1">
                  <c:v>171</c:v>
                </c:pt>
                <c:pt idx="2">
                  <c:v>105</c:v>
                </c:pt>
                <c:pt idx="3">
                  <c:v>1642</c:v>
                </c:pt>
                <c:pt idx="4">
                  <c:v>382</c:v>
                </c:pt>
                <c:pt idx="5">
                  <c:v>22</c:v>
                </c:pt>
                <c:pt idx="6">
                  <c:v>393</c:v>
                </c:pt>
                <c:pt idx="7">
                  <c:v>3468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0B8-46F4-BD7B-B129C85464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9463610503593227"/>
          <c:y val="1.48560831566330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'Race Ethnicity'!$A$3</c:f>
              <c:strCache>
                <c:ptCount val="1"/>
                <c:pt idx="0">
                  <c:v>2025 LA Wildfires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05-467B-9FB2-7AA824BB34D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05-467B-9FB2-7AA824BB34D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205-467B-9FB2-7AA824BB34D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205-467B-9FB2-7AA824BB34D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205-467B-9FB2-7AA824BB34D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205-467B-9FB2-7AA824BB34D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205-467B-9FB2-7AA824BB34D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205-467B-9FB2-7AA824BB34DC}"/>
              </c:ext>
            </c:extLst>
          </c:dPt>
          <c:dLbls>
            <c:dLbl>
              <c:idx val="0"/>
              <c:layout>
                <c:manualLayout>
                  <c:x val="5.1182434682974275E-3"/>
                  <c:y val="1.326780894663963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05-467B-9FB2-7AA824BB34DC}"/>
                </c:ext>
              </c:extLst>
            </c:dLbl>
            <c:dLbl>
              <c:idx val="2"/>
              <c:layout>
                <c:manualLayout>
                  <c:x val="9.7068006093146988E-2"/>
                  <c:y val="2.869219180832208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05-467B-9FB2-7AA824BB34DC}"/>
                </c:ext>
              </c:extLst>
            </c:dLbl>
            <c:dLbl>
              <c:idx val="3"/>
              <c:layout>
                <c:manualLayout>
                  <c:x val="-3.0515474905737478E-3"/>
                  <c:y val="2.613154178627376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205-467B-9FB2-7AA824BB34DC}"/>
                </c:ext>
              </c:extLst>
            </c:dLbl>
            <c:dLbl>
              <c:idx val="5"/>
              <c:layout>
                <c:manualLayout>
                  <c:x val="-0.22022054349805259"/>
                  <c:y val="-0.114563297535564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205-467B-9FB2-7AA824BB34DC}"/>
                </c:ext>
              </c:extLst>
            </c:dLbl>
            <c:dLbl>
              <c:idx val="6"/>
              <c:layout>
                <c:manualLayout>
                  <c:x val="4.263888333755235E-2"/>
                  <c:y val="8.528064844349196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205-467B-9FB2-7AA824BB34DC}"/>
                </c:ext>
              </c:extLst>
            </c:dLbl>
            <c:dLbl>
              <c:idx val="7"/>
              <c:layout>
                <c:manualLayout>
                  <c:x val="2.5249876760328818E-2"/>
                  <c:y val="-5.913881172455564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205-467B-9FB2-7AA824BB34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'Race Ethnicity'!$B$2:$I$2</c:f>
              <c:strCache>
                <c:ptCount val="8"/>
                <c:pt idx="0">
                  <c:v>Asian</c:v>
                </c:pt>
                <c:pt idx="1">
                  <c:v>Black/African American</c:v>
                </c:pt>
                <c:pt idx="2">
                  <c:v>American Indian/Native American</c:v>
                </c:pt>
                <c:pt idx="3">
                  <c:v>Latinx</c:v>
                </c:pt>
                <c:pt idx="4">
                  <c:v>Two or More Races</c:v>
                </c:pt>
                <c:pt idx="5">
                  <c:v>Pacific Islander</c:v>
                </c:pt>
                <c:pt idx="6">
                  <c:v>Unknown/Unreported</c:v>
                </c:pt>
                <c:pt idx="7">
                  <c:v>White</c:v>
                </c:pt>
              </c:strCache>
            </c:strRef>
          </c:cat>
          <c:val>
            <c:numRef>
              <c:f>'Race Ethnicity'!$B$3:$I$3</c:f>
              <c:numCache>
                <c:formatCode>General</c:formatCode>
                <c:ptCount val="8"/>
                <c:pt idx="0">
                  <c:v>959</c:v>
                </c:pt>
                <c:pt idx="1">
                  <c:v>397</c:v>
                </c:pt>
                <c:pt idx="2">
                  <c:v>0</c:v>
                </c:pt>
                <c:pt idx="3">
                  <c:v>2093</c:v>
                </c:pt>
                <c:pt idx="4">
                  <c:v>406</c:v>
                </c:pt>
                <c:pt idx="5">
                  <c:v>0</c:v>
                </c:pt>
                <c:pt idx="6">
                  <c:v>439</c:v>
                </c:pt>
                <c:pt idx="7">
                  <c:v>2949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205-467B-9FB2-7AA824BB34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'Race Ethnicity'!$A$4</c:f>
              <c:strCache>
                <c:ptCount val="1"/>
                <c:pt idx="0">
                  <c:v>2023 Pineapple Express Flooding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FC-41CE-A885-9A703FBAAE2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FC-41CE-A885-9A703FBAAE2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2FC-41CE-A885-9A703FBAAE2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2FC-41CE-A885-9A703FBAAE2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2FC-41CE-A885-9A703FBAAE2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2FC-41CE-A885-9A703FBAAE2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2FC-41CE-A885-9A703FBAAE2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2FC-41CE-A885-9A703FBAAE2B}"/>
              </c:ext>
            </c:extLst>
          </c:dPt>
          <c:dLbls>
            <c:dLbl>
              <c:idx val="0"/>
              <c:layout>
                <c:manualLayout>
                  <c:x val="-2.5000938876052092E-2"/>
                  <c:y val="3.270092312407380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FC-41CE-A885-9A703FBAAE2B}"/>
                </c:ext>
              </c:extLst>
            </c:dLbl>
            <c:dLbl>
              <c:idx val="2"/>
              <c:layout>
                <c:manualLayout>
                  <c:x val="4.424394478162047E-2"/>
                  <c:y val="1.052286188933857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FC-41CE-A885-9A703FBAAE2B}"/>
                </c:ext>
              </c:extLst>
            </c:dLbl>
            <c:dLbl>
              <c:idx val="3"/>
              <c:layout>
                <c:manualLayout>
                  <c:x val="-1.2082992689842638E-3"/>
                  <c:y val="1.424370561331728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2FC-41CE-A885-9A703FBAAE2B}"/>
                </c:ext>
              </c:extLst>
            </c:dLbl>
            <c:dLbl>
              <c:idx val="7"/>
              <c:layout>
                <c:manualLayout>
                  <c:x val="1.5376965196815029E-2"/>
                  <c:y val="-2.415984674452006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2FC-41CE-A885-9A703FBAAE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'Race Ethnicity'!$B$2:$I$2</c:f>
              <c:strCache>
                <c:ptCount val="8"/>
                <c:pt idx="0">
                  <c:v>Asian</c:v>
                </c:pt>
                <c:pt idx="1">
                  <c:v>Black/African American</c:v>
                </c:pt>
                <c:pt idx="2">
                  <c:v>American Indian/Native American</c:v>
                </c:pt>
                <c:pt idx="3">
                  <c:v>Latinx</c:v>
                </c:pt>
                <c:pt idx="4">
                  <c:v>Two or More Races</c:v>
                </c:pt>
                <c:pt idx="5">
                  <c:v>Pacific Islander</c:v>
                </c:pt>
                <c:pt idx="6">
                  <c:v>Unknown/Unreported</c:v>
                </c:pt>
                <c:pt idx="7">
                  <c:v>White</c:v>
                </c:pt>
              </c:strCache>
            </c:strRef>
          </c:cat>
          <c:val>
            <c:numRef>
              <c:f>'Race Ethnicity'!$B$4:$I$4</c:f>
              <c:numCache>
                <c:formatCode>General</c:formatCode>
                <c:ptCount val="8"/>
                <c:pt idx="0">
                  <c:v>900</c:v>
                </c:pt>
                <c:pt idx="1">
                  <c:v>212</c:v>
                </c:pt>
                <c:pt idx="2">
                  <c:v>37</c:v>
                </c:pt>
                <c:pt idx="3">
                  <c:v>10004</c:v>
                </c:pt>
                <c:pt idx="4">
                  <c:v>905</c:v>
                </c:pt>
                <c:pt idx="5">
                  <c:v>44</c:v>
                </c:pt>
                <c:pt idx="6">
                  <c:v>476</c:v>
                </c:pt>
                <c:pt idx="7">
                  <c:v>5928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2FC-41CE-A885-9A703FBAAE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rgbClr val="000000"/>
                </a:solidFill>
              </a:rPr>
              <a:t>Potentially</a:t>
            </a:r>
            <a:r>
              <a:rPr lang="en-US" sz="1800" b="1" baseline="0" dirty="0">
                <a:solidFill>
                  <a:srgbClr val="000000"/>
                </a:solidFill>
              </a:rPr>
              <a:t> Affected Students by Admit Type</a:t>
            </a:r>
            <a:endParaRPr lang="en-US" sz="1800" b="1" dirty="0">
              <a:solidFill>
                <a:srgbClr val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DuE!$B$2</c:f>
              <c:strCache>
                <c:ptCount val="1"/>
                <c:pt idx="0">
                  <c:v>K12 Special Admit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DuE!$A$3:$A$7</c:f>
              <c:strCache>
                <c:ptCount val="5"/>
                <c:pt idx="0">
                  <c:v>2025 LA Wildfires</c:v>
                </c:pt>
                <c:pt idx="1">
                  <c:v>2023 Pineapple Express Flooding</c:v>
                </c:pt>
                <c:pt idx="2">
                  <c:v>2018 Camp Fire</c:v>
                </c:pt>
                <c:pt idx="3">
                  <c:v>2017 Thomas Fire</c:v>
                </c:pt>
                <c:pt idx="4">
                  <c:v>1994 Northridge Earthquake</c:v>
                </c:pt>
              </c:strCache>
            </c:strRef>
          </c:cat>
          <c:val>
            <c:numRef>
              <c:f>DuE!$B$3:$B$7</c:f>
              <c:numCache>
                <c:formatCode>General</c:formatCode>
                <c:ptCount val="5"/>
                <c:pt idx="0">
                  <c:v>1919</c:v>
                </c:pt>
                <c:pt idx="1">
                  <c:v>2491</c:v>
                </c:pt>
                <c:pt idx="2">
                  <c:v>761</c:v>
                </c:pt>
                <c:pt idx="3">
                  <c:v>5090</c:v>
                </c:pt>
                <c:pt idx="4">
                  <c:v>5700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30-459D-9391-5BEA864B5019}"/>
            </c:ext>
          </c:extLst>
        </c:ser>
        <c:ser>
          <c:idx val="1"/>
          <c:order val="1"/>
          <c:tx>
            <c:strRef>
              <c:f>DuE!$C$2</c:f>
              <c:strCache>
                <c:ptCount val="1"/>
                <c:pt idx="0">
                  <c:v>General Admit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DuE!$A$3:$A$7</c:f>
              <c:strCache>
                <c:ptCount val="5"/>
                <c:pt idx="0">
                  <c:v>2025 LA Wildfires</c:v>
                </c:pt>
                <c:pt idx="1">
                  <c:v>2023 Pineapple Express Flooding</c:v>
                </c:pt>
                <c:pt idx="2">
                  <c:v>2018 Camp Fire</c:v>
                </c:pt>
                <c:pt idx="3">
                  <c:v>2017 Thomas Fire</c:v>
                </c:pt>
                <c:pt idx="4">
                  <c:v>1994 Northridge Earthquake</c:v>
                </c:pt>
              </c:strCache>
            </c:strRef>
          </c:cat>
          <c:val>
            <c:numRef>
              <c:f>DuE!$C$3:$C$7</c:f>
              <c:numCache>
                <c:formatCode>General</c:formatCode>
                <c:ptCount val="5"/>
                <c:pt idx="0">
                  <c:v>5333</c:v>
                </c:pt>
                <c:pt idx="1">
                  <c:v>16015</c:v>
                </c:pt>
                <c:pt idx="2">
                  <c:v>5880</c:v>
                </c:pt>
                <c:pt idx="3">
                  <c:v>32383</c:v>
                </c:pt>
                <c:pt idx="4">
                  <c:v>178117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30-459D-9391-5BEA864B50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48643200"/>
        <c:axId val="1548637440"/>
      </c:barChart>
      <c:catAx>
        <c:axId val="1548643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8637440"/>
        <c:crosses val="autoZero"/>
        <c:auto val="1"/>
        <c:lblAlgn val="ctr"/>
        <c:lblOffset val="100"/>
        <c:noMultiLvlLbl val="0"/>
      </c:catAx>
      <c:valAx>
        <c:axId val="1548637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8643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[EmergencyAnalysis_Descriptives.xlsx]Sheet3!PivotTable38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kern="1200" spc="0" baseline="0" dirty="0">
                <a:solidFill>
                  <a:srgbClr val="000000"/>
                </a:solidFill>
              </a:rPr>
              <a:t>1-Year Persistence, Same College, By Affected Status &amp; Emergency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Sheet3!$B$3:$B$4</c:f>
              <c:strCache>
                <c:ptCount val="1"/>
                <c:pt idx="0">
                  <c:v>EmergencyParticipant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Sheet3!$A$5:$A$10</c:f>
              <c:strCache>
                <c:ptCount val="6"/>
                <c:pt idx="0">
                  <c:v>_Overall</c:v>
                </c:pt>
                <c:pt idx="1">
                  <c:v>CF</c:v>
                </c:pt>
                <c:pt idx="2">
                  <c:v>LA</c:v>
                </c:pt>
                <c:pt idx="3">
                  <c:v>NQ</c:v>
                </c:pt>
                <c:pt idx="4">
                  <c:v>PE</c:v>
                </c:pt>
                <c:pt idx="5">
                  <c:v>TF</c:v>
                </c:pt>
              </c:strCache>
            </c:strRef>
          </c:cat>
          <c:val>
            <c:numRef>
              <c:f>Sheet3!$B$5:$B$10</c:f>
              <c:numCache>
                <c:formatCode>General</c:formatCode>
                <c:ptCount val="6"/>
                <c:pt idx="0">
                  <c:v>0.62094544120152595</c:v>
                </c:pt>
                <c:pt idx="1">
                  <c:v>0.66434423585575098</c:v>
                </c:pt>
                <c:pt idx="2">
                  <c:v>0.58904937099999999</c:v>
                </c:pt>
                <c:pt idx="3">
                  <c:v>0.61597349513326005</c:v>
                </c:pt>
                <c:pt idx="4">
                  <c:v>0.65744944283945495</c:v>
                </c:pt>
                <c:pt idx="5">
                  <c:v>0.642734623866699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09-4842-B480-EBBE62F3BD5E}"/>
            </c:ext>
          </c:extLst>
        </c:ser>
        <c:ser>
          <c:idx val="1"/>
          <c:order val="1"/>
          <c:tx>
            <c:strRef>
              <c:f>Sheet3!$C$3:$C$4</c:f>
              <c:strCache>
                <c:ptCount val="1"/>
                <c:pt idx="0">
                  <c:v>NonParticipant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Sheet3!$A$5:$A$10</c:f>
              <c:strCache>
                <c:ptCount val="6"/>
                <c:pt idx="0">
                  <c:v>_Overall</c:v>
                </c:pt>
                <c:pt idx="1">
                  <c:v>CF</c:v>
                </c:pt>
                <c:pt idx="2">
                  <c:v>LA</c:v>
                </c:pt>
                <c:pt idx="3">
                  <c:v>NQ</c:v>
                </c:pt>
                <c:pt idx="4">
                  <c:v>PE</c:v>
                </c:pt>
                <c:pt idx="5">
                  <c:v>TF</c:v>
                </c:pt>
              </c:strCache>
            </c:strRef>
          </c:cat>
          <c:val>
            <c:numRef>
              <c:f>Sheet3!$C$5:$C$10</c:f>
              <c:numCache>
                <c:formatCode>General</c:formatCode>
                <c:ptCount val="6"/>
                <c:pt idx="0">
                  <c:v>0.60236334607597997</c:v>
                </c:pt>
                <c:pt idx="1">
                  <c:v>0.63740892486879697</c:v>
                </c:pt>
                <c:pt idx="2">
                  <c:v>0.60602337980499998</c:v>
                </c:pt>
                <c:pt idx="3">
                  <c:v>0.57553102463461003</c:v>
                </c:pt>
                <c:pt idx="4">
                  <c:v>0.61609236762894704</c:v>
                </c:pt>
                <c:pt idx="5">
                  <c:v>0.64016966910067097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09-4842-B480-EBBE62F3B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9660912"/>
        <c:axId val="1269659952"/>
      </c:barChart>
      <c:catAx>
        <c:axId val="126966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9659952"/>
        <c:crosses val="autoZero"/>
        <c:auto val="1"/>
        <c:lblAlgn val="ctr"/>
        <c:lblOffset val="100"/>
        <c:noMultiLvlLbl val="0"/>
      </c:catAx>
      <c:valAx>
        <c:axId val="1269659952"/>
        <c:scaling>
          <c:orientation val="minMax"/>
          <c:max val="0.7000000000000000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9660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B019FB-593D-4275-A3B5-1DB4D2B355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764C7F-BDC6-4D64-8395-004DA5AB16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46059-6C88-4AA4-A97C-579F1A0DEB00}" type="datetimeFigureOut">
              <a:rPr lang="en-US" smtClean="0"/>
              <a:t>05/13/26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6ADE41-A083-4BA5-849F-E236975496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3173AA-1E36-4444-B047-839691ABC4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EA9F6-6142-4242-851B-79E9B1DDD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435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A2C80-5EFD-481C-A353-80B44931313E}" type="datetimeFigureOut">
              <a:rPr lang="en-US" smtClean="0"/>
              <a:t>05/13/26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7968D-5969-4CC4-A63D-C90CD4C3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573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7968D-5969-4CC4-A63D-C90CD4C34E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37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7968D-5969-4CC4-A63D-C90CD4C34E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17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7968D-5969-4CC4-A63D-C90CD4C34E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34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7968D-5969-4CC4-A63D-C90CD4C34E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0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7968D-5969-4CC4-A63D-C90CD4C34E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78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7968D-5969-4CC4-A63D-C90CD4C34E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66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7968D-5969-4CC4-A63D-C90CD4C34E8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02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7968D-5969-4CC4-A63D-C90CD4C34E8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57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7968D-5969-4CC4-A63D-C90CD4C34E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15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7968D-5969-4CC4-A63D-C90CD4C34E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753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7968D-5969-4CC4-A63D-C90CD4C34E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36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7968D-5969-4CC4-A63D-C90CD4C34E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954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7968D-5969-4CC4-A63D-C90CD4C34E8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155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7968D-5969-4CC4-A63D-C90CD4C34E8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307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7968D-5969-4CC4-A63D-C90CD4C34E8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364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7968D-5969-4CC4-A63D-C90CD4C34E8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901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7968D-5969-4CC4-A63D-C90CD4C34E8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48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7968D-5969-4CC4-A63D-C90CD4C34E8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812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7968D-5969-4CC4-A63D-C90CD4C34E8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754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7968D-5969-4CC4-A63D-C90CD4C34E8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164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7968D-5969-4CC4-A63D-C90CD4C34E8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879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7968D-5969-4CC4-A63D-C90CD4C34E8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57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9BEEC-5720-48BE-228E-28ABB57D1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6F5F4B-F323-52C6-641A-FD84E8CCA7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72B265-6394-5BD0-929E-A684CF0500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D4115-8574-DD9B-D021-85028AFE83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7968D-5969-4CC4-A63D-C90CD4C34E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124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7968D-5969-4CC4-A63D-C90CD4C34E8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491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7968D-5969-4CC4-A63D-C90CD4C34E8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371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7968D-5969-4CC4-A63D-C90CD4C34E8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8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7968D-5969-4CC4-A63D-C90CD4C34E8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899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7968D-5969-4CC4-A63D-C90CD4C34E8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137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8DADD-F2BE-CD61-6493-1B1CDB9B8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71CE08-B5E8-3B87-6821-4F6D844F30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9A9B3E-3E41-E6DD-B8BD-755B90141B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5C15C-E067-856A-D8BB-39AC50AF22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7968D-5969-4CC4-A63D-C90CD4C34E8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433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982C2-D87C-13C8-AED3-35031F706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116E57-56BC-D5D5-C0D1-54EEE9C94A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3213F9-589A-492A-7038-AD1FB245A5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2273D-ABBA-5D73-B2A7-51FBDDACDE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7968D-5969-4CC4-A63D-C90CD4C34E8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663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7968D-5969-4CC4-A63D-C90CD4C34E8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933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7968D-5969-4CC4-A63D-C90CD4C34E8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969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7968D-5969-4CC4-A63D-C90CD4C34E8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11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7968D-5969-4CC4-A63D-C90CD4C34E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060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7968D-5969-4CC4-A63D-C90CD4C34E8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35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7968D-5969-4CC4-A63D-C90CD4C34E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52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7968D-5969-4CC4-A63D-C90CD4C34E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3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7968D-5969-4CC4-A63D-C90CD4C34E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7968D-5969-4CC4-A63D-C90CD4C34E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74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7968D-5969-4CC4-A63D-C90CD4C34E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71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10" descr="&quot;&quot;">
            <a:extLst>
              <a:ext uri="{FF2B5EF4-FFF2-40B4-BE49-F238E27FC236}">
                <a16:creationId xmlns:a16="http://schemas.microsoft.com/office/drawing/2014/main" id="{889376D1-4608-4787-BE58-B2E914F26CB6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12879" b="7360"/>
          <a:stretch/>
        </p:blipFill>
        <p:spPr>
          <a:xfrm>
            <a:off x="7810500" y="1041748"/>
            <a:ext cx="4381500" cy="465904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769B0BE-86DF-4F6D-9695-42F873922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64465"/>
            <a:ext cx="9144000" cy="78680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36EB438-DCC4-4947-A9DA-38DDD07A0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35754"/>
            <a:ext cx="9144000" cy="4808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4E7AA-586C-4B13-A389-1429762D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3575A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421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C2909F9-20DD-4BD6-99A8-0BFC1ED66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64465"/>
            <a:ext cx="9144000" cy="786809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D382415-6ABB-4402-9BED-B55896826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35754"/>
            <a:ext cx="9144000" cy="48086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1005AC-AACC-432D-B1F1-04545C6744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C6A05-D8D1-44C9-878E-EDE3FC43A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5025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FAF8D16-D80A-4CB6-B9F9-B6F5D66BF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552B30-7A45-4576-934E-9AE654092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0155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63B3F2-D259-4B2D-B1A2-380B31158D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C6A05-D8D1-44C9-878E-EDE3FC43A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127835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C44B8D1-9F6F-4014-8445-0B4C49009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918B54-B165-4755-BE7A-A085C769E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066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B1392F9-35D6-4CD5-AEA0-91273D3F4A3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72202" y="1825625"/>
            <a:ext cx="5181600" cy="35066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B0654F-0269-494C-98F0-3283A29AC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2C6A05-D8D1-44C9-878E-EDE3FC43A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21984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2698555-9940-4EB7-A686-C22E91CD5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524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8E60D12-30DB-446D-BF31-F167948B8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DDF733E-E00C-437A-AE0A-8E8E5BA59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590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F948005-17BB-46D3-9677-3766F0786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0B581D24-290F-4074-9A3E-B9BCD09620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590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9D9922-A659-469D-B4D9-A7EA985539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C6A05-D8D1-44C9-878E-EDE3FC43A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110662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E34A77-37BB-4BF3-9D7A-79AB5E75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5BDC6FA-B1CD-4FC6-9888-E66EDED929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49438"/>
            <a:ext cx="4578350" cy="330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7EE699DF-587B-4810-B56E-EA154F0E8B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08638" y="1849438"/>
            <a:ext cx="6583362" cy="3302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B03234-8F25-429B-82D9-DECDB3540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C6A05-D8D1-44C9-878E-EDE3FC43A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7234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DA60F77-6D5A-45B4-90B8-214D7BA66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7BDAC51-C64A-4C06-9E86-38C7AC565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4320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67B2790-AA41-4571-A12E-1364A4BF8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662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8FCDCD-F128-49F2-8AEC-E85E674329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C6A05-D8D1-44C9-878E-EDE3FC43A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64694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2019883-9167-4C57-A1E0-36FFCB97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A94749B-B34F-42CE-A1B2-905A20F19C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7008812" cy="471162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855D150-BFCA-4FE7-A79C-2CA3A61C2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652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12D31-7980-43CE-B6C6-D027AE727D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C6A05-D8D1-44C9-878E-EDE3FC43A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30780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ogo" descr="California Community Colleg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80" y="696196"/>
            <a:ext cx="5599154" cy="731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69B0BE-86DF-4F6D-9695-42F873922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9748" y="1739900"/>
            <a:ext cx="6641949" cy="2573570"/>
          </a:xfrm>
        </p:spPr>
        <p:txBody>
          <a:bodyPr tIns="0" anchor="t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6EB438-DCC4-4947-A9DA-38DDD07A0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9749" y="4325765"/>
            <a:ext cx="6655352" cy="876808"/>
          </a:xfrm>
        </p:spPr>
        <p:txBody>
          <a:bodyPr lIns="457200" rIns="457200"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939748" y="5202573"/>
            <a:ext cx="6642652" cy="460375"/>
          </a:xfrm>
        </p:spPr>
        <p:txBody>
          <a:bodyPr lIns="457200" rIns="45720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Date</a:t>
            </a:r>
          </a:p>
        </p:txBody>
      </p:sp>
      <p:grpSp>
        <p:nvGrpSpPr>
          <p:cNvPr id="10" name="Group 9" descr="&quot;&quot;"/>
          <p:cNvGrpSpPr/>
          <p:nvPr userDrawn="1"/>
        </p:nvGrpSpPr>
        <p:grpSpPr>
          <a:xfrm>
            <a:off x="0" y="0"/>
            <a:ext cx="4939748" cy="6927574"/>
            <a:chOff x="0" y="0"/>
            <a:chExt cx="4939748" cy="692757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4084983" cy="6927574"/>
            </a:xfrm>
            <a:prstGeom prst="rect">
              <a:avLst/>
            </a:prstGeom>
            <a:solidFill>
              <a:srgbClr val="002F6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093304" y="1828800"/>
              <a:ext cx="3846444" cy="3846443"/>
            </a:xfrm>
            <a:prstGeom prst="rect">
              <a:avLst/>
            </a:prstGeom>
            <a:solidFill>
              <a:srgbClr val="FFB6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F952D-624F-419B-B843-811A9B9E0E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914400"/>
            <a:ext cx="4681538" cy="4502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05021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&quot;&quot;"/>
          <p:cNvSpPr/>
          <p:nvPr userDrawn="1"/>
        </p:nvSpPr>
        <p:spPr>
          <a:xfrm>
            <a:off x="0" y="691117"/>
            <a:ext cx="4939748" cy="5092996"/>
          </a:xfrm>
          <a:prstGeom prst="rect">
            <a:avLst/>
          </a:prstGeom>
          <a:solidFill>
            <a:srgbClr val="002F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4102"/>
            <a:ext cx="4939748" cy="1165963"/>
          </a:xfrm>
        </p:spPr>
        <p:txBody>
          <a:bodyPr lIns="457200" tIns="457200" rIns="457200"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0" y="1849438"/>
            <a:ext cx="4940300" cy="3935412"/>
          </a:xfrm>
        </p:spPr>
        <p:txBody>
          <a:bodyPr lIns="457200" tIns="228600" rIns="228600" bIns="2286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2825" y="0"/>
            <a:ext cx="6099175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918844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&quot;&quot;"/>
          <p:cNvSpPr/>
          <p:nvPr userDrawn="1"/>
        </p:nvSpPr>
        <p:spPr>
          <a:xfrm>
            <a:off x="0" y="0"/>
            <a:ext cx="12192000" cy="6927574"/>
          </a:xfrm>
          <a:prstGeom prst="rect">
            <a:avLst/>
          </a:prstGeom>
          <a:solidFill>
            <a:srgbClr val="002F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 descr="&quot;&quot;"/>
          <p:cNvSpPr/>
          <p:nvPr userDrawn="1"/>
        </p:nvSpPr>
        <p:spPr>
          <a:xfrm>
            <a:off x="1093304" y="1828800"/>
            <a:ext cx="3846444" cy="3846443"/>
          </a:xfrm>
          <a:prstGeom prst="rect">
            <a:avLst/>
          </a:prstGeom>
          <a:solidFill>
            <a:srgbClr val="FFB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ection #">
            <a:extLst>
              <a:ext uri="{FF2B5EF4-FFF2-40B4-BE49-F238E27FC236}">
                <a16:creationId xmlns:a16="http://schemas.microsoft.com/office/drawing/2014/main" id="{E769B0BE-86DF-4F6D-9695-42F8739220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39748" y="1739901"/>
            <a:ext cx="7252252" cy="1143000"/>
          </a:xfrm>
        </p:spPr>
        <p:txBody>
          <a:bodyPr tIns="228600" anchor="t">
            <a:normAutofit/>
          </a:bodyPr>
          <a:lstStyle>
            <a:lvl1pPr algn="l">
              <a:defRPr sz="6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dirty="0"/>
              <a:t>Section #</a:t>
            </a:r>
          </a:p>
        </p:txBody>
      </p:sp>
      <p:sp>
        <p:nvSpPr>
          <p:cNvPr id="3" name="Section Title">
            <a:extLst>
              <a:ext uri="{FF2B5EF4-FFF2-40B4-BE49-F238E27FC236}">
                <a16:creationId xmlns:a16="http://schemas.microsoft.com/office/drawing/2014/main" id="{236EB438-DCC4-4947-A9DA-38DDD07A07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39748" y="2882901"/>
            <a:ext cx="7252252" cy="2108200"/>
          </a:xfrm>
        </p:spPr>
        <p:txBody>
          <a:bodyPr lIns="457200" rIns="457200">
            <a:no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sp>
        <p:nvSpPr>
          <p:cNvPr id="20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4939748" y="4991100"/>
            <a:ext cx="7252252" cy="684143"/>
          </a:xfrm>
        </p:spPr>
        <p:txBody>
          <a:bodyPr lIns="457200" rIns="45720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914400"/>
            <a:ext cx="4681538" cy="4502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F952D-624F-419B-B843-811A9B9E0E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55297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10" descr="&quot;&quot;">
            <a:extLst>
              <a:ext uri="{FF2B5EF4-FFF2-40B4-BE49-F238E27FC236}">
                <a16:creationId xmlns:a16="http://schemas.microsoft.com/office/drawing/2014/main" id="{889376D1-4608-4787-BE58-B2E914F26CB6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12879" b="7360"/>
          <a:stretch/>
        </p:blipFill>
        <p:spPr>
          <a:xfrm>
            <a:off x="7810500" y="1041748"/>
            <a:ext cx="4381500" cy="465904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5D06E9A-B34F-4B71-A6B8-D8968C12E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F4C9AC-4235-4209-A24C-8BA29A66F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54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4E7AA-586C-4B13-A389-1429762D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3575A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080946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On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10" descr="&quot;&quot;">
            <a:extLst>
              <a:ext uri="{FF2B5EF4-FFF2-40B4-BE49-F238E27FC236}">
                <a16:creationId xmlns:a16="http://schemas.microsoft.com/office/drawing/2014/main" id="{889376D1-4608-4787-BE58-B2E914F26CB6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1" r="12879" b="-1364"/>
          <a:stretch/>
        </p:blipFill>
        <p:spPr>
          <a:xfrm>
            <a:off x="7810500" y="1041748"/>
            <a:ext cx="4381500" cy="50977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D06E9A-B34F-4B71-A6B8-D8968C12E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C7671-28B7-4084-B2EE-71698325CD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1828800"/>
            <a:ext cx="12192000" cy="4070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4595901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Two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10" descr="&quot;&quot;">
            <a:extLst>
              <a:ext uri="{FF2B5EF4-FFF2-40B4-BE49-F238E27FC236}">
                <a16:creationId xmlns:a16="http://schemas.microsoft.com/office/drawing/2014/main" id="{889376D1-4608-4787-BE58-B2E914F26CB6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1" r="12879" b="-1364"/>
          <a:stretch/>
        </p:blipFill>
        <p:spPr>
          <a:xfrm>
            <a:off x="7810500" y="1041748"/>
            <a:ext cx="4381500" cy="50977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5EA91A-8332-4C79-8136-7F08F76C4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Left"/>
          <p:cNvSpPr>
            <a:spLocks noGrp="1"/>
          </p:cNvSpPr>
          <p:nvPr>
            <p:ph type="body" sz="quarter" idx="12"/>
          </p:nvPr>
        </p:nvSpPr>
        <p:spPr>
          <a:xfrm>
            <a:off x="0" y="1828800"/>
            <a:ext cx="6065838" cy="40195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Right"/>
          <p:cNvSpPr>
            <a:spLocks noGrp="1"/>
          </p:cNvSpPr>
          <p:nvPr>
            <p:ph type="body" sz="quarter" idx="13"/>
          </p:nvPr>
        </p:nvSpPr>
        <p:spPr>
          <a:xfrm>
            <a:off x="6096000" y="1828800"/>
            <a:ext cx="6096000" cy="40195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A2D49-EDF3-45E1-AF22-9C956F3347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134666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One Over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10" descr="&quot;&quot;">
            <a:extLst>
              <a:ext uri="{FF2B5EF4-FFF2-40B4-BE49-F238E27FC236}">
                <a16:creationId xmlns:a16="http://schemas.microsoft.com/office/drawing/2014/main" id="{889376D1-4608-4787-BE58-B2E914F26CB6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1" r="12879" b="-1364"/>
          <a:stretch/>
        </p:blipFill>
        <p:spPr>
          <a:xfrm>
            <a:off x="7810500" y="1041748"/>
            <a:ext cx="4381500" cy="509779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95EA91A-8332-4C79-8136-7F08F76C4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71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Full"/>
          <p:cNvSpPr>
            <a:spLocks noGrp="1"/>
          </p:cNvSpPr>
          <p:nvPr>
            <p:ph type="body" sz="quarter" idx="12"/>
          </p:nvPr>
        </p:nvSpPr>
        <p:spPr>
          <a:xfrm>
            <a:off x="0" y="1371600"/>
            <a:ext cx="12192000" cy="10064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Left"/>
          <p:cNvSpPr>
            <a:spLocks noGrp="1"/>
          </p:cNvSpPr>
          <p:nvPr>
            <p:ph type="body" sz="quarter" idx="13"/>
          </p:nvPr>
        </p:nvSpPr>
        <p:spPr>
          <a:xfrm>
            <a:off x="0" y="2378075"/>
            <a:ext cx="6065838" cy="3473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Right"/>
          <p:cNvSpPr>
            <a:spLocks noGrp="1"/>
          </p:cNvSpPr>
          <p:nvPr>
            <p:ph type="body" sz="quarter" idx="14"/>
          </p:nvPr>
        </p:nvSpPr>
        <p:spPr>
          <a:xfrm>
            <a:off x="6065838" y="2378075"/>
            <a:ext cx="6126162" cy="3473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A2D49-EDF3-45E1-AF22-9C956F3347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768419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06E9A-B34F-4B71-A6B8-D8968C12E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71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0" y="1371600"/>
            <a:ext cx="12192000" cy="8969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609600" y="2269120"/>
            <a:ext cx="10972800" cy="37014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Photo, Graph or Chart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C7671-28B7-4084-B2EE-71698325CD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039995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Small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06D77-332E-4483-AAB5-DD9F9EF0C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1832610"/>
            <a:ext cx="6035675" cy="40195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6035675" y="1828800"/>
            <a:ext cx="5486400" cy="4023360"/>
          </a:xfrm>
        </p:spPr>
        <p:txBody>
          <a:bodyPr r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Insert Photo, Graph, or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C9FC73-1847-4979-9B5D-D9E59F62D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31332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Large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D06E9A-B34F-4B71-A6B8-D8968C12E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6126480" cy="1825625"/>
          </a:xfrm>
        </p:spPr>
        <p:txBody>
          <a:bodyPr lIns="457200" tIns="457200" rIns="228600" bIns="228600"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0" y="1825625"/>
            <a:ext cx="6126163" cy="4156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126163" y="495300"/>
            <a:ext cx="5486400" cy="5486400"/>
          </a:xfrm>
        </p:spPr>
        <p:txBody>
          <a:bodyPr/>
          <a:lstStyle>
            <a:lvl1pPr marL="0" indent="0"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Photo, Graph or Chart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506760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Large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5D06E9A-B34F-4B71-A6B8-D8968C12E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5520" y="-1"/>
            <a:ext cx="6126480" cy="1825625"/>
          </a:xfrm>
        </p:spPr>
        <p:txBody>
          <a:bodyPr lIns="457200" tIns="457200" rIns="228600" bIns="228600"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065838" y="1825625"/>
            <a:ext cx="6126162" cy="4156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558800" y="495300"/>
            <a:ext cx="5486400" cy="5486400"/>
          </a:xfrm>
        </p:spPr>
        <p:txBody>
          <a:bodyPr/>
          <a:lstStyle>
            <a:lvl1pPr marL="0" indent="0"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Photo, Graph or Chart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801888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Full Length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D06E9A-B34F-4B71-A6B8-D8968C12E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6092825" cy="1825625"/>
          </a:xfrm>
        </p:spPr>
        <p:txBody>
          <a:bodyPr lIns="457200" tIns="457200" rIns="228600" bIns="228600"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825625"/>
            <a:ext cx="6092825" cy="40544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6092825" y="0"/>
            <a:ext cx="6099175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Insert Photo, Graph or Chart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2672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ver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95EA91A-8332-4C79-8136-7F08F76C4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71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0" y="1371600"/>
            <a:ext cx="12192000" cy="10064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3D75CB0-1620-4CBC-ADDE-31A28A930E4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0400" y="2377440"/>
            <a:ext cx="5394960" cy="3474720"/>
          </a:xfrm>
        </p:spPr>
        <p:txBody>
          <a:bodyPr lIns="0" rIns="68580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Photo, Graph or Chart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2AF324E-1F35-4923-847A-B73AFBC314E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065520" y="2377440"/>
            <a:ext cx="5486400" cy="3474720"/>
          </a:xfrm>
        </p:spPr>
        <p:txBody>
          <a:bodyPr lIns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Photo, Graph or Chart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A2D49-EDF3-45E1-AF22-9C956F3347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801623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95EA91A-8332-4C79-8136-7F08F76C4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828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Left">
            <a:extLst>
              <a:ext uri="{FF2B5EF4-FFF2-40B4-BE49-F238E27FC236}">
                <a16:creationId xmlns:a16="http://schemas.microsoft.com/office/drawing/2014/main" id="{7EED4226-5D1B-4021-88D2-27DD3BCF6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1828800"/>
            <a:ext cx="60350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Content Placeholder Left">
            <a:extLst>
              <a:ext uri="{FF2B5EF4-FFF2-40B4-BE49-F238E27FC236}">
                <a16:creationId xmlns:a16="http://schemas.microsoft.com/office/drawing/2014/main" id="{73D75CB0-1620-4CBC-ADDE-31A28A930E41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0" y="2663825"/>
            <a:ext cx="6035040" cy="3200400"/>
          </a:xfrm>
        </p:spPr>
        <p:txBody>
          <a:bodyPr rIns="68580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Photo, Graph or Chart</a:t>
            </a:r>
          </a:p>
          <a:p>
            <a:pPr lvl="0"/>
            <a:endParaRPr lang="en-US" dirty="0"/>
          </a:p>
        </p:txBody>
      </p:sp>
      <p:sp>
        <p:nvSpPr>
          <p:cNvPr id="5" name="Text Placeholder Right">
            <a:extLst>
              <a:ext uri="{FF2B5EF4-FFF2-40B4-BE49-F238E27FC236}">
                <a16:creationId xmlns:a16="http://schemas.microsoft.com/office/drawing/2014/main" id="{71CF2BD4-3099-4413-AE67-38243C7DB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65520" y="1828800"/>
            <a:ext cx="612648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Right">
            <a:extLst>
              <a:ext uri="{FF2B5EF4-FFF2-40B4-BE49-F238E27FC236}">
                <a16:creationId xmlns:a16="http://schemas.microsoft.com/office/drawing/2014/main" id="{22AF324E-1F35-4923-847A-B73AFBC314E5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065520" y="2663825"/>
            <a:ext cx="6126480" cy="3200400"/>
          </a:xfrm>
        </p:spPr>
        <p:txBody>
          <a:bodyPr lIns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Photo, Graph or Chart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16F23-07ED-43F0-9BD5-8F6398670B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58709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Symb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D06E9A-B34F-4B71-A6B8-D8968C12E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F4C9AC-4235-4209-A24C-8BA29A66F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54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4E7AA-586C-4B13-A389-1429762D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3575A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817462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CAE7F-6533-4069-8AAA-35DFBF4C3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rgbClr val="002F6D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D617E-D9DE-4CE8-B65E-87959D358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66214"/>
          </a:xfrm>
          <a:solidFill>
            <a:srgbClr val="002F6D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6ADA4-64EA-49CF-8707-2F0B6D4F17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1091596"/>
            <a:ext cx="6172200" cy="44320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Insert Photo, Graph or Chart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87E0CC-1A1C-4861-BDAF-EF4CC28760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062578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FACAE7F-6533-4069-8AAA-35DFBF4C3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rgbClr val="002F6D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1ED617E-D9DE-4CE8-B65E-87959D358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66214"/>
          </a:xfrm>
          <a:solidFill>
            <a:srgbClr val="002F6D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1A80E8-B6F0-436C-8626-D07C6FB45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400800" cy="50664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E8ED20-8062-40E1-950F-CBE3819940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327607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 descr="&quot;&quot;"/>
          <p:cNvSpPr/>
          <p:nvPr userDrawn="1"/>
        </p:nvSpPr>
        <p:spPr>
          <a:xfrm>
            <a:off x="467139" y="1003852"/>
            <a:ext cx="5267739" cy="5257800"/>
          </a:xfrm>
          <a:prstGeom prst="rect">
            <a:avLst/>
          </a:prstGeom>
          <a:solidFill>
            <a:srgbClr val="FFB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560388"/>
            <a:ext cx="5267325" cy="5278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Logo" descr="California Community Colleg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96" y="1219752"/>
            <a:ext cx="3146086" cy="1188720"/>
          </a:xfrm>
          <a:prstGeom prst="rect">
            <a:avLst/>
          </a:prstGeom>
        </p:spPr>
      </p:pic>
      <p:sp>
        <p:nvSpPr>
          <p:cNvPr id="10" name="Thank You"/>
          <p:cNvSpPr txBox="1"/>
          <p:nvPr userDrawn="1"/>
        </p:nvSpPr>
        <p:spPr>
          <a:xfrm>
            <a:off x="5734878" y="2805043"/>
            <a:ext cx="6457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5735638" y="3956392"/>
            <a:ext cx="6456362" cy="14278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Web Address"/>
          <p:cNvSpPr txBox="1"/>
          <p:nvPr userDrawn="1"/>
        </p:nvSpPr>
        <p:spPr>
          <a:xfrm>
            <a:off x="5735638" y="5765800"/>
            <a:ext cx="6557962" cy="368300"/>
          </a:xfrm>
          <a:prstGeom prst="rect">
            <a:avLst/>
          </a:prstGeom>
          <a:noFill/>
        </p:spPr>
        <p:txBody>
          <a:bodyPr wrap="square" lIns="685800" rIns="685800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www.cccco.edu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149513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Logo" descr="California Community Colleg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1379163"/>
            <a:ext cx="9696450" cy="1266825"/>
          </a:xfrm>
          <a:prstGeom prst="rect">
            <a:avLst/>
          </a:prstGeom>
        </p:spPr>
      </p:pic>
      <p:sp>
        <p:nvSpPr>
          <p:cNvPr id="10" name="Thank You"/>
          <p:cNvSpPr txBox="1"/>
          <p:nvPr userDrawn="1"/>
        </p:nvSpPr>
        <p:spPr>
          <a:xfrm>
            <a:off x="0" y="280504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0" y="3956392"/>
            <a:ext cx="12191999" cy="14278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Web Address"/>
          <p:cNvSpPr txBox="1"/>
          <p:nvPr userDrawn="1"/>
        </p:nvSpPr>
        <p:spPr>
          <a:xfrm>
            <a:off x="0" y="5765800"/>
            <a:ext cx="12191999" cy="368300"/>
          </a:xfrm>
          <a:prstGeom prst="rect">
            <a:avLst/>
          </a:prstGeom>
          <a:noFill/>
        </p:spPr>
        <p:txBody>
          <a:bodyPr wrap="square" lIns="685800" rIns="685800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www.cccco.edu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34421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10" descr="&quot;&quot;">
            <a:extLst>
              <a:ext uri="{FF2B5EF4-FFF2-40B4-BE49-F238E27FC236}">
                <a16:creationId xmlns:a16="http://schemas.microsoft.com/office/drawing/2014/main" id="{889376D1-4608-4787-BE58-B2E914F26CB6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12879" b="7360"/>
          <a:stretch/>
        </p:blipFill>
        <p:spPr>
          <a:xfrm>
            <a:off x="7810500" y="1041748"/>
            <a:ext cx="4381500" cy="465904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95EA91A-8332-4C79-8136-7F08F76C4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D75CB0-1620-4CBC-ADDE-31A28A930E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38596" cy="35066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2AF324E-1F35-4923-847A-B73AFBC314E5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15205" y="1825625"/>
            <a:ext cx="5038596" cy="35066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4E7AA-586C-4B13-A389-1429762D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3575A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44867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No Symb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95EA91A-8332-4C79-8136-7F08F76C4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D75CB0-1620-4CBC-ADDE-31A28A930E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38596" cy="35066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2AF324E-1F35-4923-847A-B73AFBC314E5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15205" y="1825625"/>
            <a:ext cx="5038596" cy="35066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4E7AA-586C-4B13-A389-1429762D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3575A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66107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10" descr="&quot;&quot;">
            <a:extLst>
              <a:ext uri="{FF2B5EF4-FFF2-40B4-BE49-F238E27FC236}">
                <a16:creationId xmlns:a16="http://schemas.microsoft.com/office/drawing/2014/main" id="{889376D1-4608-4787-BE58-B2E914F26CB6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12879" b="7360"/>
          <a:stretch/>
        </p:blipFill>
        <p:spPr>
          <a:xfrm>
            <a:off x="7810500" y="1041748"/>
            <a:ext cx="4381500" cy="465904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DB2B592-1A17-417A-8CFF-BB522123F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EED4226-5D1B-4021-88D2-27DD3BCF6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2ED2C9C-F314-4CCB-AAB0-F0B7CEDB9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439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1CF2BD4-3099-4413-AE67-38243C7DB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DC5FBB6-FB89-486F-9BF8-8F14C4D1EC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439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4E7AA-586C-4B13-A389-1429762D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3575A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98916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10" descr="&quot;&quot;">
            <a:extLst>
              <a:ext uri="{FF2B5EF4-FFF2-40B4-BE49-F238E27FC236}">
                <a16:creationId xmlns:a16="http://schemas.microsoft.com/office/drawing/2014/main" id="{889376D1-4608-4787-BE58-B2E914F26CB6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12879" b="7360"/>
          <a:stretch/>
        </p:blipFill>
        <p:spPr>
          <a:xfrm>
            <a:off x="7810500" y="1041748"/>
            <a:ext cx="4381500" cy="465904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FA06D77-332E-4483-AAB5-DD9F9EF0C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48DB3A6-CCA2-4870-A323-033306F8F3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849438"/>
            <a:ext cx="4578350" cy="330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10D8B378-6192-43BF-B31B-4835045A6C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08638" y="1849438"/>
            <a:ext cx="6583362" cy="330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4E7AA-586C-4B13-A389-1429762D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3575A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78649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10" descr="&quot;&quot;">
            <a:extLst>
              <a:ext uri="{FF2B5EF4-FFF2-40B4-BE49-F238E27FC236}">
                <a16:creationId xmlns:a16="http://schemas.microsoft.com/office/drawing/2014/main" id="{889376D1-4608-4787-BE58-B2E914F26CB6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12879" b="7360"/>
          <a:stretch/>
        </p:blipFill>
        <p:spPr>
          <a:xfrm>
            <a:off x="7810500" y="1041748"/>
            <a:ext cx="4381500" cy="465904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FACAE7F-6533-4069-8AAA-35DFBF4C3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1ED617E-D9DE-4CE8-B65E-87959D358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66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76ADA4-64EA-49CF-8707-2F0B6D4F1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5361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4E7AA-586C-4B13-A389-1429762D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3575A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43255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10" descr="&quot;&quot;">
            <a:extLst>
              <a:ext uri="{FF2B5EF4-FFF2-40B4-BE49-F238E27FC236}">
                <a16:creationId xmlns:a16="http://schemas.microsoft.com/office/drawing/2014/main" id="{889376D1-4608-4787-BE58-B2E914F26CB6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12879" b="7360"/>
          <a:stretch/>
        </p:blipFill>
        <p:spPr>
          <a:xfrm>
            <a:off x="7810500" y="1041748"/>
            <a:ext cx="4381500" cy="465904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716B795-4551-4892-BDA9-BB5EF646C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C31CB76-B78C-4A20-84A9-69D867BB6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65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A1A80E8-B6F0-436C-8626-D07C6FB45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7008812" cy="44351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4E7AA-586C-4B13-A389-1429762D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3575A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95956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lifornia Community Colleges logo">
            <a:extLst>
              <a:ext uri="{FF2B5EF4-FFF2-40B4-BE49-F238E27FC236}">
                <a16:creationId xmlns:a16="http://schemas.microsoft.com/office/drawing/2014/main" id="{F4BB0571-4F9D-46DF-8EFE-445155A934C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20140" y="6001350"/>
            <a:ext cx="1579813" cy="59691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70D472-E2B6-4FB4-807D-3388763161BF}"/>
              </a:ext>
            </a:extLst>
          </p:cNvPr>
          <p:cNvCxnSpPr/>
          <p:nvPr userDrawn="1"/>
        </p:nvCxnSpPr>
        <p:spPr>
          <a:xfrm>
            <a:off x="0" y="5699720"/>
            <a:ext cx="12192000" cy="0"/>
          </a:xfrm>
          <a:prstGeom prst="line">
            <a:avLst/>
          </a:prstGeom>
          <a:ln w="12700">
            <a:solidFill>
              <a:srgbClr val="E3E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5E797C6-3A1E-4029-A027-67C28BED6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3575A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4E7AA-586C-4B13-A389-1429762D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3575A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85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noFill/>
          </a:ln>
          <a:solidFill>
            <a:srgbClr val="002F6D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 descr="&quot;&quot;">
            <a:extLst>
              <a:ext uri="{FF2B5EF4-FFF2-40B4-BE49-F238E27FC236}">
                <a16:creationId xmlns:a16="http://schemas.microsoft.com/office/drawing/2014/main" id="{A488A3D8-CF47-4546-940D-5B749F980CDE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r="12879" b="7360"/>
          <a:stretch/>
        </p:blipFill>
        <p:spPr>
          <a:xfrm>
            <a:off x="7810500" y="1041748"/>
            <a:ext cx="4381500" cy="4659045"/>
          </a:xfrm>
          <a:prstGeom prst="rect">
            <a:avLst/>
          </a:prstGeom>
        </p:spPr>
      </p:pic>
      <p:sp>
        <p:nvSpPr>
          <p:cNvPr id="7" name="Rectangle 6" descr="&quot;&quot;">
            <a:extLst>
              <a:ext uri="{FF2B5EF4-FFF2-40B4-BE49-F238E27FC236}">
                <a16:creationId xmlns:a16="http://schemas.microsoft.com/office/drawing/2014/main" id="{D6735E12-E053-470D-BD72-30D4D84AC7CB}"/>
              </a:ext>
            </a:extLst>
          </p:cNvPr>
          <p:cNvSpPr/>
          <p:nvPr userDrawn="1"/>
        </p:nvSpPr>
        <p:spPr>
          <a:xfrm>
            <a:off x="0" y="5700793"/>
            <a:ext cx="12192000" cy="1157207"/>
          </a:xfrm>
          <a:prstGeom prst="rect">
            <a:avLst/>
          </a:prstGeom>
          <a:solidFill>
            <a:srgbClr val="002F6D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F755134-ED20-4A2D-810F-7E5FA4795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7B8663F-59C3-4047-89AF-08F90FB32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001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 descr="California Community Colleges logo">
            <a:extLst>
              <a:ext uri="{FF2B5EF4-FFF2-40B4-BE49-F238E27FC236}">
                <a16:creationId xmlns:a16="http://schemas.microsoft.com/office/drawing/2014/main" id="{4D1F41B8-A97E-4305-AE95-D2889CE8344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20140" y="6001350"/>
            <a:ext cx="1579813" cy="59691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584A05-C9BB-4E27-8BD0-58F6EE13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023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8F2C6A05-D8D1-44C9-878E-EDE3FC43A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61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F6D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2E5279-6BB5-4200-B623-E50AF74A5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828800"/>
          </a:xfrm>
          <a:prstGeom prst="rect">
            <a:avLst/>
          </a:prstGeom>
        </p:spPr>
        <p:txBody>
          <a:bodyPr vert="horz" lIns="457200" tIns="457200" rIns="45720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05A94-6AAA-4E19-916C-A4F16D9F3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825624"/>
            <a:ext cx="12192000" cy="4175725"/>
          </a:xfrm>
          <a:prstGeom prst="rect">
            <a:avLst/>
          </a:prstGeom>
        </p:spPr>
        <p:txBody>
          <a:bodyPr vert="horz" lIns="685800" tIns="45720" rIns="685800" bIns="2286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California Community Colleges logo">
            <a:extLst>
              <a:ext uri="{FF2B5EF4-FFF2-40B4-BE49-F238E27FC236}">
                <a16:creationId xmlns:a16="http://schemas.microsoft.com/office/drawing/2014/main" id="{F4BB0571-4F9D-46DF-8EFE-445155A934C1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320140" y="6001350"/>
            <a:ext cx="1579813" cy="59691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797C6-3A1E-4029-A027-67C28BED6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0940" y="6155346"/>
            <a:ext cx="36576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3575A"/>
                </a:solidFill>
              </a:defRPr>
            </a:lvl1pPr>
          </a:lstStyle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91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55" r:id="rId2"/>
    <p:sldLayoutId id="2147483760" r:id="rId3"/>
    <p:sldLayoutId id="2147483674" r:id="rId4"/>
    <p:sldLayoutId id="2147483676" r:id="rId5"/>
    <p:sldLayoutId id="2147483798" r:id="rId6"/>
    <p:sldLayoutId id="2147483797" r:id="rId7"/>
    <p:sldLayoutId id="2147483678" r:id="rId8"/>
    <p:sldLayoutId id="2147483758" r:id="rId9"/>
    <p:sldLayoutId id="2147483757" r:id="rId10"/>
    <p:sldLayoutId id="2147483756" r:id="rId11"/>
    <p:sldLayoutId id="2147483796" r:id="rId12"/>
    <p:sldLayoutId id="2147483677" r:id="rId13"/>
    <p:sldLayoutId id="2147483680" r:id="rId14"/>
    <p:sldLayoutId id="2147483681" r:id="rId15"/>
    <p:sldLayoutId id="2147483759" r:id="rId16"/>
    <p:sldLayoutId id="2147483761" r:id="rId17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noFill/>
          </a:ln>
          <a:solidFill>
            <a:srgbClr val="002F6D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sv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9748" y="1739900"/>
            <a:ext cx="7252252" cy="2573570"/>
          </a:xfrm>
        </p:spPr>
        <p:txBody>
          <a:bodyPr>
            <a:normAutofit/>
          </a:bodyPr>
          <a:lstStyle/>
          <a:p>
            <a:r>
              <a:rPr lang="en-US" sz="2800" dirty="0"/>
              <a:t>When Data Systems Are Asked to Do More Than They Were Built For:</a:t>
            </a:r>
            <a:br>
              <a:rPr lang="en-US" sz="2800" dirty="0"/>
            </a:br>
            <a:r>
              <a:rPr lang="en-US" sz="2400" i="1" dirty="0"/>
              <a:t>Lessons from an Emergency Response</a:t>
            </a:r>
            <a:br>
              <a:rPr lang="en-US" sz="2400" i="1" dirty="0"/>
            </a:br>
            <a:br>
              <a:rPr lang="en-US" sz="2400" i="1" dirty="0"/>
            </a:br>
            <a:r>
              <a:rPr lang="en-US" sz="1600" dirty="0"/>
              <a:t>May 13, 2026</a:t>
            </a:r>
            <a:br>
              <a:rPr lang="en-US" sz="1600" dirty="0"/>
            </a:br>
            <a:r>
              <a:rPr lang="en-US" sz="1600" dirty="0"/>
              <a:t>SDP Convening 2026</a:t>
            </a:r>
            <a:br>
              <a:rPr lang="en-US" sz="1600" dirty="0"/>
            </a:br>
            <a:r>
              <a:rPr lang="en-US" sz="1600" dirty="0"/>
              <a:t>Cambridge, MA</a:t>
            </a:r>
            <a:endParaRPr lang="en-US" sz="16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9749" y="4325764"/>
            <a:ext cx="6655352" cy="1325227"/>
          </a:xfrm>
        </p:spPr>
        <p:txBody>
          <a:bodyPr>
            <a:normAutofit/>
          </a:bodyPr>
          <a:lstStyle/>
          <a:p>
            <a:r>
              <a:rPr lang="en-US" dirty="0"/>
              <a:t>Christopher Salem Ozuna, PhD</a:t>
            </a:r>
            <a:br>
              <a:rPr lang="en-US" dirty="0"/>
            </a:br>
            <a:r>
              <a:rPr lang="en-US" dirty="0"/>
              <a:t>Research, Analytics &amp; Data</a:t>
            </a:r>
            <a:br>
              <a:rPr lang="en-US" dirty="0"/>
            </a:br>
            <a:r>
              <a:rPr lang="en-US" dirty="0"/>
              <a:t>California Community Colleges Chancellor’s Office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1BC462F-D688-C79E-FAD3-F6A54672163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8118" y="2278406"/>
            <a:ext cx="3107410" cy="310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3344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E3E63-8B9F-5689-5D8F-C5FE23BED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data belong to California.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0C6D1D-AC12-8173-6BEF-DB8132B000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40CBE5-31D1-4885-9831-99F2F43EA5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828800"/>
            <a:ext cx="6296025" cy="4070350"/>
          </a:xfrm>
        </p:spPr>
        <p:txBody>
          <a:bodyPr/>
          <a:lstStyle/>
          <a:p>
            <a:r>
              <a:rPr lang="en-US" dirty="0"/>
              <a:t>We are the stewards of the data.</a:t>
            </a:r>
          </a:p>
          <a:p>
            <a:r>
              <a:rPr lang="en-US" dirty="0"/>
              <a:t>It is our responsibility to care for and protect it.</a:t>
            </a:r>
          </a:p>
          <a:p>
            <a:r>
              <a:rPr lang="en-US" dirty="0"/>
              <a:t>It is our responsibility to use the data in the interest of California &amp; Californians.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C3A13B8-DF7F-94AF-C491-419CCCC967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8" r="20416" b="18750"/>
          <a:stretch>
            <a:fillRect/>
          </a:stretch>
        </p:blipFill>
        <p:spPr bwMode="auto">
          <a:xfrm>
            <a:off x="5545031" y="2005012"/>
            <a:ext cx="2122594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942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F0FB10-AD88-69DE-0705-090A762259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978098-FA97-43DA-DE8C-A192735A6612}"/>
              </a:ext>
            </a:extLst>
          </p:cNvPr>
          <p:cNvGrpSpPr/>
          <p:nvPr/>
        </p:nvGrpSpPr>
        <p:grpSpPr>
          <a:xfrm>
            <a:off x="111848" y="470916"/>
            <a:ext cx="7150017" cy="5294376"/>
            <a:chOff x="2041232" y="502920"/>
            <a:chExt cx="7150017" cy="529437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F958C4B-9036-2301-C249-88AC4BD7A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41232" y="502920"/>
              <a:ext cx="7150017" cy="5294376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0187B21-7DB2-AF73-FD4C-FED948F428EF}"/>
                </a:ext>
              </a:extLst>
            </p:cNvPr>
            <p:cNvSpPr/>
            <p:nvPr/>
          </p:nvSpPr>
          <p:spPr>
            <a:xfrm>
              <a:off x="7744967" y="1417320"/>
              <a:ext cx="1446281" cy="43799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78ACCC-7903-E627-22D9-201C409BBB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83312" y="2299248"/>
            <a:ext cx="5196840" cy="22595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Who are the CCC students affected by the Eaton &amp; Palisades fires?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can the Chancellor’s Office do provide support to affected colleges &amp; students?</a:t>
            </a:r>
          </a:p>
        </p:txBody>
      </p:sp>
    </p:spTree>
    <p:extLst>
      <p:ext uri="{BB962C8B-B14F-4D97-AF65-F5344CB8AC3E}">
        <p14:creationId xmlns:p14="http://schemas.microsoft.com/office/powerpoint/2010/main" val="4131001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437F2-4657-223C-21A0-D2D41E078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know, and how soon can we know it?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C0F649-1C5E-41AE-17FB-EC7FC3EAF5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5138246-D1FF-12DB-9F25-FF1F3C4D29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401382"/>
              </p:ext>
            </p:extLst>
          </p:nvPr>
        </p:nvGraphicFramePr>
        <p:xfrm>
          <a:off x="1484217" y="1495976"/>
          <a:ext cx="9223566" cy="3695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1783">
                  <a:extLst>
                    <a:ext uri="{9D8B030D-6E8A-4147-A177-3AD203B41FA5}">
                      <a16:colId xmlns:a16="http://schemas.microsoft.com/office/drawing/2014/main" val="1350096078"/>
                    </a:ext>
                  </a:extLst>
                </a:gridCol>
                <a:gridCol w="4611783">
                  <a:extLst>
                    <a:ext uri="{9D8B030D-6E8A-4147-A177-3AD203B41FA5}">
                      <a16:colId xmlns:a16="http://schemas.microsoft.com/office/drawing/2014/main" val="4066587519"/>
                    </a:ext>
                  </a:extLst>
                </a:gridCol>
              </a:tblGrid>
              <a:tr h="437769">
                <a:tc>
                  <a:txBody>
                    <a:bodyPr/>
                    <a:lstStyle/>
                    <a:p>
                      <a:r>
                        <a:rPr lang="en-US" sz="2400" dirty="0"/>
                        <a:t>What I could see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Limitations (that I knew about)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786599"/>
                  </a:ext>
                </a:extLst>
              </a:tr>
              <a:tr h="1403261">
                <a:tc>
                  <a:txBody>
                    <a:bodyPr/>
                    <a:lstStyle/>
                    <a:p>
                      <a:r>
                        <a:rPr lang="en-US" dirty="0"/>
                        <a:t>Full enrollment (courses, grades, services) data up through Fall 2024.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Colleges have 30 days after term end to submit data. The fires started January 7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, right when many colleges are starting new terms.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845474"/>
                  </a:ext>
                </a:extLst>
              </a:tr>
              <a:tr h="1079431">
                <a:tc>
                  <a:txBody>
                    <a:bodyPr/>
                    <a:lstStyle/>
                    <a:p>
                      <a:r>
                        <a:rPr lang="en-US" dirty="0"/>
                        <a:t>The last ZIP code a college submitted for a student.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Local districts have different policies about when they update this: generally seems to come from </a:t>
                      </a:r>
                      <a:r>
                        <a:rPr lang="en-US" dirty="0" err="1"/>
                        <a:t>CCCApply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570763"/>
                  </a:ext>
                </a:extLst>
              </a:tr>
              <a:tr h="755602">
                <a:tc>
                  <a:txBody>
                    <a:bodyPr/>
                    <a:lstStyle/>
                    <a:p>
                      <a:r>
                        <a:rPr lang="en-US" dirty="0"/>
                        <a:t>Fire perimeter data &amp; structure analysis from CalFire and OES.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Updated daily (or more), but no direct sharing between state agencies.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60688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0DF781A-112C-F3F5-81AB-0E706627D651}"/>
              </a:ext>
            </a:extLst>
          </p:cNvPr>
          <p:cNvSpPr/>
          <p:nvPr/>
        </p:nvSpPr>
        <p:spPr>
          <a:xfrm>
            <a:off x="557939" y="5729737"/>
            <a:ext cx="11138761" cy="3651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49000">
                <a:schemeClr val="tx2"/>
              </a:gs>
              <a:gs pos="100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B51D51-71EC-96B2-5F0B-E25062E93A7A}"/>
              </a:ext>
            </a:extLst>
          </p:cNvPr>
          <p:cNvSpPr txBox="1"/>
          <p:nvPr/>
        </p:nvSpPr>
        <p:spPr>
          <a:xfrm>
            <a:off x="-108644" y="5251954"/>
            <a:ext cx="2030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Compliance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C5E7B6-3A4A-B97E-2BDD-2F4D05C80459}"/>
              </a:ext>
            </a:extLst>
          </p:cNvPr>
          <p:cNvSpPr txBox="1"/>
          <p:nvPr/>
        </p:nvSpPr>
        <p:spPr>
          <a:xfrm>
            <a:off x="10315800" y="5268662"/>
            <a:ext cx="2030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4125242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31CEC-FBD7-68D7-CC1F-DFBEA6C38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Checkpoint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1F0FE-4031-90B3-3FAF-9468BEB78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C91227-211A-0176-2F3A-F5202A33A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With your partner, imagine: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 emergency event is impacting your organization’s community. Your leadership is asking for data on 1) what’s going on, and 2) where do you need to direct short-term resources?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would you &amp; your team approach this? What strengths does your current setup provide? What challenges do you need to be aware of?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712C80-35C6-5144-39D8-024C7B722D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106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36E8A-B9B8-58C5-C9A4-74B2D4295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C638F2-2F7D-C25C-23C0-95243D5D1D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Formal request to CalFire: never answered.</a:t>
            </a:r>
          </a:p>
          <a:p>
            <a:r>
              <a:rPr lang="en-US" dirty="0"/>
              <a:t>Ended up finding:</a:t>
            </a:r>
          </a:p>
          <a:p>
            <a:pPr lvl="1"/>
            <a:r>
              <a:rPr lang="en-US" dirty="0"/>
              <a:t>Historical Fire Perimeters</a:t>
            </a:r>
          </a:p>
          <a:p>
            <a:pPr lvl="1"/>
            <a:r>
              <a:rPr lang="en-US" dirty="0"/>
              <a:t>Eaton &amp; Palisades Structure Analysis</a:t>
            </a:r>
          </a:p>
          <a:p>
            <a:r>
              <a:rPr lang="en-US" dirty="0"/>
              <a:t>ZCTAs shapes from Census</a:t>
            </a:r>
          </a:p>
          <a:p>
            <a:r>
              <a:rPr lang="en-US" dirty="0"/>
              <a:t>COMIS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591442-243B-1076-C6F7-B33B2FF9B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6" name="Picture 2" descr="California Department of Forestry and Fire Protection - Wikipedia">
            <a:extLst>
              <a:ext uri="{FF2B5EF4-FFF2-40B4-BE49-F238E27FC236}">
                <a16:creationId xmlns:a16="http://schemas.microsoft.com/office/drawing/2014/main" id="{A9D0E79C-2A08-B4F0-033D-62BE74E87F0B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434" y="382754"/>
            <a:ext cx="2182879" cy="282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earch Using the U.S. Census ...">
            <a:extLst>
              <a:ext uri="{FF2B5EF4-FFF2-40B4-BE49-F238E27FC236}">
                <a16:creationId xmlns:a16="http://schemas.microsoft.com/office/drawing/2014/main" id="{F1DCF05B-7A16-0DF6-94DA-0097F940B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230" y="2202888"/>
            <a:ext cx="3086795" cy="231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esus Coming In The Clouds | More than ...">
            <a:extLst>
              <a:ext uri="{FF2B5EF4-FFF2-40B4-BE49-F238E27FC236}">
                <a16:creationId xmlns:a16="http://schemas.microsoft.com/office/drawing/2014/main" id="{059D13DD-604D-5652-ADDD-AC99ADEAE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432" y="4400602"/>
            <a:ext cx="3185595" cy="211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4DDC1EA-7E21-EDDE-C25F-F25B15D6A3F4}"/>
              </a:ext>
            </a:extLst>
          </p:cNvPr>
          <p:cNvSpPr/>
          <p:nvPr/>
        </p:nvSpPr>
        <p:spPr>
          <a:xfrm>
            <a:off x="7574848" y="4998871"/>
            <a:ext cx="21547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COMIS</a:t>
            </a:r>
          </a:p>
        </p:txBody>
      </p:sp>
    </p:spTree>
    <p:extLst>
      <p:ext uri="{BB962C8B-B14F-4D97-AF65-F5344CB8AC3E}">
        <p14:creationId xmlns:p14="http://schemas.microsoft.com/office/powerpoint/2010/main" val="2765421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DA48-AB3F-4FF9-5484-50F52FEA2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 &amp; Analysis 1:</a:t>
            </a:r>
            <a:br>
              <a:rPr lang="en-US" dirty="0"/>
            </a:br>
            <a:r>
              <a:rPr lang="en-US" dirty="0"/>
              <a:t>Geographic Overlap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0A60D-C92A-208C-064C-3BC95194F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825625"/>
            <a:ext cx="12024852" cy="4054475"/>
          </a:xfrm>
        </p:spPr>
        <p:txBody>
          <a:bodyPr>
            <a:normAutofit/>
          </a:bodyPr>
          <a:lstStyle/>
          <a:p>
            <a:r>
              <a:rPr lang="en-US" sz="1600" dirty="0"/>
              <a:t>Used fire perimeter file to identify overlapping ZCTAs for each fire.</a:t>
            </a:r>
          </a:p>
          <a:p>
            <a:r>
              <a:rPr lang="en-US" sz="1600" dirty="0"/>
              <a:t>From this, 14 ZCTAs were identified as overlapping with the fire perimeters.</a:t>
            </a:r>
          </a:p>
          <a:p>
            <a:r>
              <a:rPr lang="en-US" sz="1600" dirty="0"/>
              <a:t>Doesn’t include evacuation zones and is not CalFire’s “final” perimeter.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EF4C3E6-ED49-6D9B-F06F-BE6019100B3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1066889" y="2861216"/>
            <a:ext cx="10051872" cy="315650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166749-71F8-3602-E600-4EBF4179E8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4EA2B9-6F17-1A9D-9B97-A995C5F05038}"/>
              </a:ext>
            </a:extLst>
          </p:cNvPr>
          <p:cNvSpPr txBox="1"/>
          <p:nvPr/>
        </p:nvSpPr>
        <p:spPr>
          <a:xfrm>
            <a:off x="5186515" y="5048864"/>
            <a:ext cx="1391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Palisades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68C18E-AC9F-06FD-AFDF-B73F806EB6D4}"/>
              </a:ext>
            </a:extLst>
          </p:cNvPr>
          <p:cNvSpPr txBox="1"/>
          <p:nvPr/>
        </p:nvSpPr>
        <p:spPr>
          <a:xfrm>
            <a:off x="9075172" y="3737022"/>
            <a:ext cx="1391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Eaton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616DD7-1C99-5283-50A5-933657861F0F}"/>
              </a:ext>
            </a:extLst>
          </p:cNvPr>
          <p:cNvSpPr/>
          <p:nvPr/>
        </p:nvSpPr>
        <p:spPr>
          <a:xfrm>
            <a:off x="8681884" y="840277"/>
            <a:ext cx="393288" cy="393288"/>
          </a:xfrm>
          <a:prstGeom prst="roundRect">
            <a:avLst/>
          </a:prstGeom>
          <a:solidFill>
            <a:srgbClr val="A5F9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AC3E1F3-D240-05DD-6AFE-0C494A93C4CD}"/>
              </a:ext>
            </a:extLst>
          </p:cNvPr>
          <p:cNvSpPr/>
          <p:nvPr/>
        </p:nvSpPr>
        <p:spPr>
          <a:xfrm>
            <a:off x="8681884" y="1432337"/>
            <a:ext cx="393288" cy="393288"/>
          </a:xfrm>
          <a:prstGeom prst="roundRect">
            <a:avLst/>
          </a:prstGeom>
          <a:solidFill>
            <a:srgbClr val="E4CA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36EE30-9E16-7704-B2E2-387A175EB43E}"/>
              </a:ext>
            </a:extLst>
          </p:cNvPr>
          <p:cNvSpPr txBox="1"/>
          <p:nvPr/>
        </p:nvSpPr>
        <p:spPr>
          <a:xfrm>
            <a:off x="9075172" y="852255"/>
            <a:ext cx="1391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ZCTA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BD9D13-BA08-2DEB-3D76-7B83809EE6DD}"/>
              </a:ext>
            </a:extLst>
          </p:cNvPr>
          <p:cNvSpPr txBox="1"/>
          <p:nvPr/>
        </p:nvSpPr>
        <p:spPr>
          <a:xfrm>
            <a:off x="9075172" y="1442187"/>
            <a:ext cx="1726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Fire Perimeter</a:t>
            </a:r>
          </a:p>
        </p:txBody>
      </p:sp>
    </p:spTree>
    <p:extLst>
      <p:ext uri="{BB962C8B-B14F-4D97-AF65-F5344CB8AC3E}">
        <p14:creationId xmlns:p14="http://schemas.microsoft.com/office/powerpoint/2010/main" val="2699594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 animBg="1"/>
      <p:bldP spid="11" grpId="0" animBg="1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BB57E-CCE2-98B6-D072-43F1CCB36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Identified ZCTAs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EACE82-920F-7259-D667-4F3CD4A719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801586-444C-8381-8D82-08DC95A65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07404"/>
              </p:ext>
            </p:extLst>
          </p:nvPr>
        </p:nvGraphicFramePr>
        <p:xfrm>
          <a:off x="502303" y="1691640"/>
          <a:ext cx="461662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8314">
                  <a:extLst>
                    <a:ext uri="{9D8B030D-6E8A-4147-A177-3AD203B41FA5}">
                      <a16:colId xmlns:a16="http://schemas.microsoft.com/office/drawing/2014/main" val="3936479781"/>
                    </a:ext>
                  </a:extLst>
                </a:gridCol>
                <a:gridCol w="2308314">
                  <a:extLst>
                    <a:ext uri="{9D8B030D-6E8A-4147-A177-3AD203B41FA5}">
                      <a16:colId xmlns:a16="http://schemas.microsoft.com/office/drawing/2014/main" val="38799686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Eaton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Palisades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811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91302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205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91006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773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91024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90290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895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91103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90272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635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91104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91316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025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91107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90265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40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90402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313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91356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695221"/>
                  </a:ext>
                </a:extLst>
              </a:tr>
            </a:tbl>
          </a:graphicData>
        </a:graphic>
      </p:graphicFrame>
      <p:pic>
        <p:nvPicPr>
          <p:cNvPr id="2050" name="Picture 2" descr="Golden Girls It Is What GIF | GIFDB.com">
            <a:extLst>
              <a:ext uri="{FF2B5EF4-FFF2-40B4-BE49-F238E27FC236}">
                <a16:creationId xmlns:a16="http://schemas.microsoft.com/office/drawing/2014/main" id="{2A93B43E-3C13-B791-A9AD-2EF777614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210" y="1862347"/>
            <a:ext cx="2835839" cy="212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D95A87-CE9E-D4A0-72CC-35D211A91AFA}"/>
              </a:ext>
            </a:extLst>
          </p:cNvPr>
          <p:cNvSpPr txBox="1"/>
          <p:nvPr/>
        </p:nvSpPr>
        <p:spPr>
          <a:xfrm>
            <a:off x="7332292" y="1182470"/>
            <a:ext cx="3520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Reminder: </a:t>
            </a:r>
            <a:r>
              <a:rPr lang="en-US" dirty="0"/>
              <a:t>ZCTAs are not the same as ZIP codes, but they are related.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F8D9DD-A676-F8A4-98A3-14C114BEE9FE}"/>
              </a:ext>
            </a:extLst>
          </p:cNvPr>
          <p:cNvSpPr txBox="1"/>
          <p:nvPr/>
        </p:nvSpPr>
        <p:spPr>
          <a:xfrm>
            <a:off x="7332292" y="4171821"/>
            <a:ext cx="3520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Note: </a:t>
            </a:r>
            <a:r>
              <a:rPr lang="en-US" dirty="0"/>
              <a:t>Colleges report a ZIP code for each student in each term, which may or may not be their most recent ZIP.</a:t>
            </a:r>
          </a:p>
        </p:txBody>
      </p:sp>
    </p:spTree>
    <p:extLst>
      <p:ext uri="{BB962C8B-B14F-4D97-AF65-F5344CB8AC3E}">
        <p14:creationId xmlns:p14="http://schemas.microsoft.com/office/powerpoint/2010/main" val="1045068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FA6BB-527E-BA84-E883-293A70431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Analysis 2: Student Match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56568-2FF7-0615-33CA-FA236D5B08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For the Fall 2024 term, I flagged students who had a ZIP code that matched the previous list.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63A61C-B09A-EC6B-AA1D-96E67E42AB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D024C23-E2DE-BD4A-3A8C-9378E0F971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94926"/>
              </p:ext>
            </p:extLst>
          </p:nvPr>
        </p:nvGraphicFramePr>
        <p:xfrm>
          <a:off x="5665862" y="1935456"/>
          <a:ext cx="6177660" cy="2987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8830">
                  <a:extLst>
                    <a:ext uri="{9D8B030D-6E8A-4147-A177-3AD203B41FA5}">
                      <a16:colId xmlns:a16="http://schemas.microsoft.com/office/drawing/2014/main" val="2102148306"/>
                    </a:ext>
                  </a:extLst>
                </a:gridCol>
                <a:gridCol w="3088830">
                  <a:extLst>
                    <a:ext uri="{9D8B030D-6E8A-4147-A177-3AD203B41FA5}">
                      <a16:colId xmlns:a16="http://schemas.microsoft.com/office/drawing/2014/main" val="1699187158"/>
                    </a:ext>
                  </a:extLst>
                </a:gridCol>
              </a:tblGrid>
              <a:tr h="746772">
                <a:tc>
                  <a:txBody>
                    <a:bodyPr/>
                    <a:lstStyle/>
                    <a:p>
                      <a:r>
                        <a:rPr lang="en-US" dirty="0"/>
                        <a:t>Unique Affected Students Across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23916"/>
                  </a:ext>
                </a:extLst>
              </a:tr>
              <a:tr h="746772">
                <a:tc>
                  <a:txBody>
                    <a:bodyPr/>
                    <a:lstStyle/>
                    <a:p>
                      <a:r>
                        <a:rPr lang="en-US" dirty="0"/>
                        <a:t>Colleges with At Least 1 Affected 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114*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891884"/>
                  </a:ext>
                </a:extLst>
              </a:tr>
              <a:tr h="746772">
                <a:tc>
                  <a:txBody>
                    <a:bodyPr/>
                    <a:lstStyle/>
                    <a:p>
                      <a:r>
                        <a:rPr lang="en-US" dirty="0"/>
                        <a:t>Share of Affected Students, Eaton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75.54%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733763"/>
                  </a:ext>
                </a:extLst>
              </a:tr>
              <a:tr h="746772">
                <a:tc>
                  <a:txBody>
                    <a:bodyPr/>
                    <a:lstStyle/>
                    <a:p>
                      <a:r>
                        <a:rPr lang="en-US" dirty="0"/>
                        <a:t>Share of Affected Students, Palisades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24.46%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1498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5EA570E-3EE2-6918-1FF7-3FAC622FE92D}"/>
              </a:ext>
            </a:extLst>
          </p:cNvPr>
          <p:cNvSpPr/>
          <p:nvPr/>
        </p:nvSpPr>
        <p:spPr>
          <a:xfrm>
            <a:off x="5562600" y="5041900"/>
            <a:ext cx="6375400" cy="16129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Important Note: </a:t>
            </a:r>
            <a:r>
              <a:rPr lang="en-US" dirty="0"/>
              <a:t>After rerunning this in Summer 2025, the total number of unique students in affected ZIP codes in the 2024/25 academic year jumped to 18,200. Pasadena City College was directly impacted and their Spring term started Jan 6, 2025. Santa Monica College has a long Winter Intersession that started Jan 6, 2025.</a:t>
            </a:r>
          </a:p>
        </p:txBody>
      </p:sp>
    </p:spTree>
    <p:extLst>
      <p:ext uri="{BB962C8B-B14F-4D97-AF65-F5344CB8AC3E}">
        <p14:creationId xmlns:p14="http://schemas.microsoft.com/office/powerpoint/2010/main" val="2960187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E112A-66FA-7669-A30B-B1E340CE5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Product 1: Tableau Tool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DF3F9-1A12-1B9C-93CF-C0BA33D97A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7" y="1160054"/>
            <a:ext cx="6126163" cy="192046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View by college to see some demographic factors of affected students.</a:t>
            </a:r>
          </a:p>
          <a:p>
            <a:r>
              <a:rPr lang="en-US" dirty="0"/>
              <a:t>View by ZIP to see extent of impact across the system.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B935F9-D59C-18CD-A46D-668484A7D3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0EF5AC-59D5-4AA2-2A46-EDA262AEC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268" y="593612"/>
            <a:ext cx="5822884" cy="556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76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3D7DA-2704-29CD-04C1-3486096ED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6F383-B1B1-737A-9A37-15AE2B8E81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70C500-633C-A911-89DD-555F09C1EC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Historical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B2CA4-1F74-B956-E7BD-374D5D7AD9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382264E-DF98-E6E1-85F2-6FA3B709A04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9136" y="2075688"/>
            <a:ext cx="3163824" cy="31638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84EE54-7B4A-564F-6596-C5F000A360E7}"/>
              </a:ext>
            </a:extLst>
          </p:cNvPr>
          <p:cNvSpPr txBox="1"/>
          <p:nvPr/>
        </p:nvSpPr>
        <p:spPr>
          <a:xfrm>
            <a:off x="0" y="6452875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bg1"/>
                </a:solidFill>
              </a:rPr>
              <a:t>Destruction leads to a very rough road, but it also breeds creation.</a:t>
            </a:r>
          </a:p>
        </p:txBody>
      </p:sp>
    </p:spTree>
    <p:extLst>
      <p:ext uri="{BB962C8B-B14F-4D97-AF65-F5344CB8AC3E}">
        <p14:creationId xmlns:p14="http://schemas.microsoft.com/office/powerpoint/2010/main" val="54030793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57FF7-8BEF-9FA7-5C0B-039FCD9D3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982471"/>
            <a:ext cx="12192000" cy="1828800"/>
          </a:xfrm>
        </p:spPr>
        <p:txBody>
          <a:bodyPr>
            <a:noAutofit/>
          </a:bodyPr>
          <a:lstStyle/>
          <a:p>
            <a:r>
              <a:rPr lang="en-US" sz="4800" b="1" dirty="0"/>
              <a:t>What happens when this new purpose is urgent and in the public eye?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B3A656-568B-281F-E108-9EC65D08C7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05542C6-6A51-7FA5-0770-2A07E7F800A9}"/>
              </a:ext>
            </a:extLst>
          </p:cNvPr>
          <p:cNvSpPr txBox="1">
            <a:spLocks/>
          </p:cNvSpPr>
          <p:nvPr/>
        </p:nvSpPr>
        <p:spPr>
          <a:xfrm>
            <a:off x="152400" y="500159"/>
            <a:ext cx="12192000" cy="1828800"/>
          </a:xfrm>
          <a:prstGeom prst="rect">
            <a:avLst/>
          </a:prstGeom>
        </p:spPr>
        <p:txBody>
          <a:bodyPr vert="horz" lIns="457200" tIns="457200" rIns="45720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ln>
                  <a:noFill/>
                </a:ln>
                <a:solidFill>
                  <a:srgbClr val="002F6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defRPr>
            </a:lvl1pPr>
          </a:lstStyle>
          <a:p>
            <a:r>
              <a:rPr lang="en-US" sz="4800" b="1" dirty="0"/>
              <a:t>What happens when a data system built for one purpose gets asked to do something else? </a:t>
            </a:r>
          </a:p>
        </p:txBody>
      </p:sp>
    </p:spTree>
    <p:extLst>
      <p:ext uri="{BB962C8B-B14F-4D97-AF65-F5344CB8AC3E}">
        <p14:creationId xmlns:p14="http://schemas.microsoft.com/office/powerpoint/2010/main" val="2105462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1B643-2754-E657-F2AD-F515C7F34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 statewide system, local emergencies become statewide emergencies.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E45D01-6214-1C76-50DB-E525B7953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19DC79-A97F-4E65-C8F6-577F48DA8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439" y="1897847"/>
            <a:ext cx="4385121" cy="418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79139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8716A-04B7-DD0B-5AC2-1C530D8C4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Analysis of Impact of Emergencies on CCC Students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D430FE-CD41-8BB7-4DBD-DCA1B8B8A4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3277F4-FF90-3A6D-D6EA-ADDCEDA7E0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How can looking at past emergencies and the subsequent impacts on students help us plan for the future?</a:t>
            </a:r>
          </a:p>
          <a:p>
            <a:r>
              <a:rPr lang="en-US" dirty="0"/>
              <a:t>Investigate 4 past emergencies:</a:t>
            </a:r>
          </a:p>
          <a:p>
            <a:pPr lvl="1"/>
            <a:r>
              <a:rPr lang="en-US" dirty="0"/>
              <a:t>1994 Northridge Earthquake (LA County)</a:t>
            </a:r>
          </a:p>
          <a:p>
            <a:pPr lvl="1"/>
            <a:r>
              <a:rPr lang="en-US" dirty="0"/>
              <a:t>2017 Thomas Fire (Ventura &amp; Santa Barbara Counties)</a:t>
            </a:r>
          </a:p>
          <a:p>
            <a:pPr lvl="1"/>
            <a:r>
              <a:rPr lang="en-US" dirty="0"/>
              <a:t>2018 Camp Fire (Butte County)</a:t>
            </a:r>
          </a:p>
          <a:p>
            <a:pPr lvl="1"/>
            <a:r>
              <a:rPr lang="en-US" dirty="0"/>
              <a:t>2023 Pineapple Express Flooding (Santa Cruz County)</a:t>
            </a:r>
          </a:p>
        </p:txBody>
      </p:sp>
    </p:spTree>
    <p:extLst>
      <p:ext uri="{BB962C8B-B14F-4D97-AF65-F5344CB8AC3E}">
        <p14:creationId xmlns:p14="http://schemas.microsoft.com/office/powerpoint/2010/main" val="1846845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A310D-F95F-5948-C9F9-C20717646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9DAFD-7F80-E611-BC5F-A8A4EC961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Pineapple Express Floods,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7B0D26-D2A8-1720-C6A2-EA45B6804B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29F6B5-2094-7A97-0C57-32A96D7A7C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828800"/>
            <a:ext cx="5531138" cy="4070350"/>
          </a:xfrm>
        </p:spPr>
        <p:txBody>
          <a:bodyPr>
            <a:normAutofit fontScale="92500"/>
          </a:bodyPr>
          <a:lstStyle/>
          <a:p>
            <a:r>
              <a:rPr lang="en-US" dirty="0"/>
              <a:t>A powerful series of atmospheric rivers brought intense rainfall and flooding in Santa Cruz County.</a:t>
            </a:r>
          </a:p>
          <a:p>
            <a:r>
              <a:rPr lang="en-US" dirty="0"/>
              <a:t>County evacuation zones that received an evacuation advisory, warning, order or shelter-in-place order are included as affected area.</a:t>
            </a:r>
          </a:p>
        </p:txBody>
      </p:sp>
      <p:pic>
        <p:nvPicPr>
          <p:cNvPr id="6" name="Picture 5" descr="A map of a large area&#10;&#10;AI-generated content may be incorrect.">
            <a:extLst>
              <a:ext uri="{FF2B5EF4-FFF2-40B4-BE49-F238E27FC236}">
                <a16:creationId xmlns:a16="http://schemas.microsoft.com/office/drawing/2014/main" id="{DECF436C-D409-531F-8E82-0B896B743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138" y="1487669"/>
            <a:ext cx="6660862" cy="4667677"/>
          </a:xfrm>
          <a:prstGeom prst="rect">
            <a:avLst/>
          </a:prstGeom>
        </p:spPr>
      </p:pic>
      <p:pic>
        <p:nvPicPr>
          <p:cNvPr id="8" name="Picture 7" descr="A yellow outline of a state&#10;&#10;AI-generated content may be incorrect.">
            <a:extLst>
              <a:ext uri="{FF2B5EF4-FFF2-40B4-BE49-F238E27FC236}">
                <a16:creationId xmlns:a16="http://schemas.microsoft.com/office/drawing/2014/main" id="{3F6FB0DB-9F87-F3EF-2DBA-85068A73E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2974" y="307536"/>
            <a:ext cx="1075932" cy="119889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69C0723-401C-9067-3E98-13A913F3F33C}"/>
              </a:ext>
            </a:extLst>
          </p:cNvPr>
          <p:cNvSpPr/>
          <p:nvPr/>
        </p:nvSpPr>
        <p:spPr>
          <a:xfrm>
            <a:off x="11050730" y="897149"/>
            <a:ext cx="94890" cy="9489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66891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B47C4-2C8B-0AD5-8711-C9608B4CF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B784B-EC32-5AB7-1EB9-B6D449586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 Fire, 2018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2DD138-C5A7-2368-1E76-C4E7AB461F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F81271-FDE2-2C22-C117-5C20DF9941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828800"/>
            <a:ext cx="6537865" cy="4070350"/>
          </a:xfrm>
        </p:spPr>
        <p:txBody>
          <a:bodyPr/>
          <a:lstStyle/>
          <a:p>
            <a:r>
              <a:rPr lang="en-US" dirty="0"/>
              <a:t>The Camp Fire started on November 8, 2018 in Butte County.</a:t>
            </a:r>
          </a:p>
          <a:p>
            <a:r>
              <a:rPr lang="en-US" dirty="0"/>
              <a:t>The fire destroyed 19,000 structures and burned 150,000 acres.</a:t>
            </a:r>
          </a:p>
          <a:p>
            <a:r>
              <a:rPr lang="en-US" dirty="0"/>
              <a:t>85 people died: 50,000 people were displaced. Most of the town of Paradise was destroyed.</a:t>
            </a:r>
          </a:p>
        </p:txBody>
      </p:sp>
      <p:pic>
        <p:nvPicPr>
          <p:cNvPr id="7" name="Picture 6" descr="A map of a large area&#10;&#10;AI-generated content may be incorrect.">
            <a:extLst>
              <a:ext uri="{FF2B5EF4-FFF2-40B4-BE49-F238E27FC236}">
                <a16:creationId xmlns:a16="http://schemas.microsoft.com/office/drawing/2014/main" id="{9FBDB91F-FB13-D474-9166-CB89941D2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865" y="1621446"/>
            <a:ext cx="5573957" cy="4533900"/>
          </a:xfrm>
          <a:prstGeom prst="rect">
            <a:avLst/>
          </a:prstGeom>
        </p:spPr>
      </p:pic>
      <p:pic>
        <p:nvPicPr>
          <p:cNvPr id="8" name="Picture 7" descr="A yellow outline of a state&#10;&#10;AI-generated content may be incorrect.">
            <a:extLst>
              <a:ext uri="{FF2B5EF4-FFF2-40B4-BE49-F238E27FC236}">
                <a16:creationId xmlns:a16="http://schemas.microsoft.com/office/drawing/2014/main" id="{B12F76BE-EAC2-A0D8-4014-DC8848151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2974" y="307536"/>
            <a:ext cx="1075932" cy="119889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42F5431-503F-24EF-B36A-10240324F6E7}"/>
              </a:ext>
            </a:extLst>
          </p:cNvPr>
          <p:cNvSpPr/>
          <p:nvPr/>
        </p:nvSpPr>
        <p:spPr>
          <a:xfrm>
            <a:off x="11046269" y="607764"/>
            <a:ext cx="94890" cy="9489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41806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0B3-510F-5634-124C-BC99F57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Thomas Fire, 2017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276777-A612-583C-2A70-62E32C0FEF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DF827-CF85-7C81-86E8-6458A8E2B1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828800"/>
            <a:ext cx="6312887" cy="4070350"/>
          </a:xfrm>
        </p:spPr>
        <p:txBody>
          <a:bodyPr/>
          <a:lstStyle/>
          <a:p>
            <a:r>
              <a:rPr lang="en-US" dirty="0"/>
              <a:t>Started on December 4, 2017 in Ventura County.</a:t>
            </a:r>
          </a:p>
          <a:p>
            <a:r>
              <a:rPr lang="en-US" dirty="0"/>
              <a:t>Burned over 280,000 acres in Ventura and SB counties.</a:t>
            </a:r>
          </a:p>
          <a:p>
            <a:r>
              <a:rPr lang="en-US" dirty="0"/>
              <a:t>Not fully contained until January 2018, and the burn area became the site of the Montecito floods.</a:t>
            </a:r>
          </a:p>
        </p:txBody>
      </p:sp>
      <p:pic>
        <p:nvPicPr>
          <p:cNvPr id="6" name="Picture 5" descr="A map of the area&#10;&#10;AI-generated content may be incorrect.">
            <a:extLst>
              <a:ext uri="{FF2B5EF4-FFF2-40B4-BE49-F238E27FC236}">
                <a16:creationId xmlns:a16="http://schemas.microsoft.com/office/drawing/2014/main" id="{C756502F-7301-291D-7FC0-B412F9A78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887" y="1828800"/>
            <a:ext cx="5879113" cy="4122216"/>
          </a:xfrm>
          <a:prstGeom prst="rect">
            <a:avLst/>
          </a:prstGeom>
        </p:spPr>
      </p:pic>
      <p:pic>
        <p:nvPicPr>
          <p:cNvPr id="8" name="Picture 7" descr="A yellow outline of a state&#10;&#10;AI-generated content may be incorrect.">
            <a:extLst>
              <a:ext uri="{FF2B5EF4-FFF2-40B4-BE49-F238E27FC236}">
                <a16:creationId xmlns:a16="http://schemas.microsoft.com/office/drawing/2014/main" id="{3ED4F894-2BB8-E690-F611-B4211177D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2974" y="307536"/>
            <a:ext cx="1075932" cy="119889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C184699-22F2-5250-063C-B62643A3F218}"/>
              </a:ext>
            </a:extLst>
          </p:cNvPr>
          <p:cNvSpPr/>
          <p:nvPr/>
        </p:nvSpPr>
        <p:spPr>
          <a:xfrm>
            <a:off x="11236050" y="1190445"/>
            <a:ext cx="94890" cy="9489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5761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8EB7B-1115-284D-A0F6-B26A568E6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F7F7E-3645-9733-F2A6-24BC23E81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Northridge Earthquake, 1994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7EB80F-601C-333B-A11F-B9FC9786C2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E1540-4FE0-A972-F56C-A6CA5C0981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828800"/>
            <a:ext cx="5771072" cy="40703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6.7 magnitude quake on </a:t>
            </a:r>
            <a:r>
              <a:rPr lang="en-US"/>
              <a:t>January 17, </a:t>
            </a:r>
            <a:r>
              <a:rPr lang="en-US" dirty="0"/>
              <a:t>1994 caused widespread damage in the SF Valley and parts of LA.</a:t>
            </a:r>
          </a:p>
          <a:p>
            <a:r>
              <a:rPr lang="en-US" dirty="0"/>
              <a:t>57 people died, thousands more were injured.</a:t>
            </a:r>
          </a:p>
          <a:p>
            <a:r>
              <a:rPr lang="en-US" dirty="0"/>
              <a:t>25,000+ structures were damaged or destroyed, along with critical infrastructure such as the 10 and the 14 freeways.</a:t>
            </a:r>
          </a:p>
        </p:txBody>
      </p:sp>
      <p:pic>
        <p:nvPicPr>
          <p:cNvPr id="7" name="Picture 6" descr="A map of a large area&#10;&#10;AI-generated content may be incorrect.">
            <a:extLst>
              <a:ext uri="{FF2B5EF4-FFF2-40B4-BE49-F238E27FC236}">
                <a16:creationId xmlns:a16="http://schemas.microsoft.com/office/drawing/2014/main" id="{4EAF8C36-C570-B0A6-6874-7EEA1B246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072" y="1599982"/>
            <a:ext cx="6420928" cy="4427266"/>
          </a:xfrm>
          <a:prstGeom prst="rect">
            <a:avLst/>
          </a:prstGeom>
        </p:spPr>
      </p:pic>
      <p:pic>
        <p:nvPicPr>
          <p:cNvPr id="8" name="Picture 7" descr="A yellow outline of a state&#10;&#10;AI-generated content may be incorrect.">
            <a:extLst>
              <a:ext uri="{FF2B5EF4-FFF2-40B4-BE49-F238E27FC236}">
                <a16:creationId xmlns:a16="http://schemas.microsoft.com/office/drawing/2014/main" id="{33F1C60F-2E28-CBB5-68F0-B85169C2C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2974" y="307536"/>
            <a:ext cx="1075932" cy="119889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733A131-2A9A-502E-4A62-9CE887EB1932}"/>
              </a:ext>
            </a:extLst>
          </p:cNvPr>
          <p:cNvSpPr/>
          <p:nvPr/>
        </p:nvSpPr>
        <p:spPr>
          <a:xfrm>
            <a:off x="11339562" y="1164567"/>
            <a:ext cx="94890" cy="9489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24360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B99AB-BC97-15FA-ACAB-F0C9535BB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past events give us a way to understand the present.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B34A0C-4660-AD02-C9D2-7C5265D02C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677849-930A-8858-31CF-23AB00BCFF8D}"/>
              </a:ext>
            </a:extLst>
          </p:cNvPr>
          <p:cNvSpPr/>
          <p:nvPr/>
        </p:nvSpPr>
        <p:spPr>
          <a:xfrm>
            <a:off x="2352424" y="1751682"/>
            <a:ext cx="1850834" cy="167731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Northridge Earthquake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E090332-FBA7-C6FA-1A03-7E5CBD2ED93C}"/>
              </a:ext>
            </a:extLst>
          </p:cNvPr>
          <p:cNvSpPr/>
          <p:nvPr/>
        </p:nvSpPr>
        <p:spPr>
          <a:xfrm>
            <a:off x="8335667" y="1751682"/>
            <a:ext cx="1850834" cy="167731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Thomas Fire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60B0280-8E14-C7C1-6750-DEC6AC9C451E}"/>
              </a:ext>
            </a:extLst>
          </p:cNvPr>
          <p:cNvSpPr/>
          <p:nvPr/>
        </p:nvSpPr>
        <p:spPr>
          <a:xfrm>
            <a:off x="2352424" y="3628222"/>
            <a:ext cx="1850834" cy="167731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Camp Fire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C313BF8-C58E-2EA5-CCA7-EBE353B090C0}"/>
              </a:ext>
            </a:extLst>
          </p:cNvPr>
          <p:cNvSpPr/>
          <p:nvPr/>
        </p:nvSpPr>
        <p:spPr>
          <a:xfrm>
            <a:off x="8335667" y="3628222"/>
            <a:ext cx="1850834" cy="167731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Pineapple Express Floods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CA3A57-B3C7-2FD3-A2FC-BEFF709C9511}"/>
              </a:ext>
            </a:extLst>
          </p:cNvPr>
          <p:cNvGrpSpPr/>
          <p:nvPr/>
        </p:nvGrpSpPr>
        <p:grpSpPr>
          <a:xfrm>
            <a:off x="4726199" y="1828801"/>
            <a:ext cx="3021186" cy="3366465"/>
            <a:chOff x="4865899" y="1828801"/>
            <a:chExt cx="3021186" cy="3366465"/>
          </a:xfrm>
        </p:grpSpPr>
        <p:pic>
          <p:nvPicPr>
            <p:cNvPr id="9" name="Picture 8" descr="A yellow outline of a state&#10;&#10;AI-generated content may be incorrect.">
              <a:extLst>
                <a:ext uri="{FF2B5EF4-FFF2-40B4-BE49-F238E27FC236}">
                  <a16:creationId xmlns:a16="http://schemas.microsoft.com/office/drawing/2014/main" id="{D473E494-A4AE-F376-6042-267D10386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5899" y="1828801"/>
              <a:ext cx="3021186" cy="3366465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13BB913-303C-D500-6F3E-9D4F29BD920A}"/>
                </a:ext>
              </a:extLst>
            </p:cNvPr>
            <p:cNvSpPr/>
            <p:nvPr/>
          </p:nvSpPr>
          <p:spPr>
            <a:xfrm>
              <a:off x="6379598" y="4466881"/>
              <a:ext cx="94890" cy="9489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202F9DF-9759-078D-0C18-1E36987E3EFE}"/>
                </a:ext>
              </a:extLst>
            </p:cNvPr>
            <p:cNvSpPr/>
            <p:nvPr/>
          </p:nvSpPr>
          <p:spPr>
            <a:xfrm>
              <a:off x="6179455" y="4365891"/>
              <a:ext cx="94890" cy="9489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B52B154-CBD8-E5EB-6B8B-9B5AD80724B7}"/>
                </a:ext>
              </a:extLst>
            </p:cNvPr>
            <p:cNvSpPr/>
            <p:nvPr/>
          </p:nvSpPr>
          <p:spPr>
            <a:xfrm>
              <a:off x="5562516" y="3517596"/>
              <a:ext cx="94890" cy="9489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DD29728-2565-638C-1E9C-8008EDDEAC7D}"/>
                </a:ext>
              </a:extLst>
            </p:cNvPr>
            <p:cNvSpPr/>
            <p:nvPr/>
          </p:nvSpPr>
          <p:spPr>
            <a:xfrm>
              <a:off x="5716751" y="2592176"/>
              <a:ext cx="94890" cy="9489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438437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FF717-A954-4A52-2CC9-0907813DF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for Finding Affected ZCTAs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AE884B-8B2C-E065-C437-20280C5EC0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3EBEF8-7B62-9EC7-13D4-1917C8A747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/>
              <a:t>Used “perimeter” to identify overlapping ZCTAs for each emergency.</a:t>
            </a:r>
          </a:p>
          <a:p>
            <a:r>
              <a:rPr lang="en-US" dirty="0"/>
              <a:t>Matched each emergency to the relevant Census ZCTA (2000, 2010, 2020).</a:t>
            </a:r>
            <a:endParaRPr lang="en-US" sz="2800" dirty="0"/>
          </a:p>
          <a:p>
            <a:r>
              <a:rPr lang="en-US" sz="2800" dirty="0"/>
              <a:t>From this, 224 total ZCTAs were identified (some overlap between Northridge &amp; Thomas Fire).</a:t>
            </a:r>
          </a:p>
          <a:p>
            <a:r>
              <a:rPr lang="en-US" sz="2800" dirty="0"/>
              <a:t>Introduced idea of Primary and Secondary Affected Areas.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313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7B646-41A2-6D1B-5213-0110B1829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Affected ZIPs for 4 Emergencies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ED619C-EB8A-424D-F6D8-81DC910F86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3E66C8-A344-CF9E-B532-D664AAC08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28" y="1604305"/>
            <a:ext cx="4481356" cy="4186213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6EA5035-EC9E-8EF2-5B0E-23AA19540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856018"/>
              </p:ext>
            </p:extLst>
          </p:nvPr>
        </p:nvGraphicFramePr>
        <p:xfrm>
          <a:off x="5903774" y="1828801"/>
          <a:ext cx="5469636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4818">
                  <a:extLst>
                    <a:ext uri="{9D8B030D-6E8A-4147-A177-3AD203B41FA5}">
                      <a16:colId xmlns:a16="http://schemas.microsoft.com/office/drawing/2014/main" val="214597372"/>
                    </a:ext>
                  </a:extLst>
                </a:gridCol>
                <a:gridCol w="2734818">
                  <a:extLst>
                    <a:ext uri="{9D8B030D-6E8A-4147-A177-3AD203B41FA5}">
                      <a16:colId xmlns:a16="http://schemas.microsoft.com/office/drawing/2014/main" val="3955888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Emergency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Potentially Affected Students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440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Northridge Quake, 1994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184,072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567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Thomas Fire,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37,470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304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Camp Fire,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6,642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570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Pineapple Express Floods,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18,503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496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089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2BDCA-1A9D-7FB8-A468-1B64755A2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Descriptive: Regional Headcounts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EAA46A-39EC-5D08-ED0C-35154AABE1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529BDBC-868B-0B6A-2B42-918831D647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268640"/>
              </p:ext>
            </p:extLst>
          </p:nvPr>
        </p:nvGraphicFramePr>
        <p:xfrm>
          <a:off x="237744" y="1387178"/>
          <a:ext cx="11786620" cy="4373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662">
                  <a:extLst>
                    <a:ext uri="{9D8B030D-6E8A-4147-A177-3AD203B41FA5}">
                      <a16:colId xmlns:a16="http://schemas.microsoft.com/office/drawing/2014/main" val="3804387218"/>
                    </a:ext>
                  </a:extLst>
                </a:gridCol>
                <a:gridCol w="1178662">
                  <a:extLst>
                    <a:ext uri="{9D8B030D-6E8A-4147-A177-3AD203B41FA5}">
                      <a16:colId xmlns:a16="http://schemas.microsoft.com/office/drawing/2014/main" val="272876056"/>
                    </a:ext>
                  </a:extLst>
                </a:gridCol>
                <a:gridCol w="1178662">
                  <a:extLst>
                    <a:ext uri="{9D8B030D-6E8A-4147-A177-3AD203B41FA5}">
                      <a16:colId xmlns:a16="http://schemas.microsoft.com/office/drawing/2014/main" val="1169808437"/>
                    </a:ext>
                  </a:extLst>
                </a:gridCol>
                <a:gridCol w="1178662">
                  <a:extLst>
                    <a:ext uri="{9D8B030D-6E8A-4147-A177-3AD203B41FA5}">
                      <a16:colId xmlns:a16="http://schemas.microsoft.com/office/drawing/2014/main" val="4083246483"/>
                    </a:ext>
                  </a:extLst>
                </a:gridCol>
                <a:gridCol w="1178662">
                  <a:extLst>
                    <a:ext uri="{9D8B030D-6E8A-4147-A177-3AD203B41FA5}">
                      <a16:colId xmlns:a16="http://schemas.microsoft.com/office/drawing/2014/main" val="727834818"/>
                    </a:ext>
                  </a:extLst>
                </a:gridCol>
                <a:gridCol w="1178662">
                  <a:extLst>
                    <a:ext uri="{9D8B030D-6E8A-4147-A177-3AD203B41FA5}">
                      <a16:colId xmlns:a16="http://schemas.microsoft.com/office/drawing/2014/main" val="1327337702"/>
                    </a:ext>
                  </a:extLst>
                </a:gridCol>
                <a:gridCol w="1178662">
                  <a:extLst>
                    <a:ext uri="{9D8B030D-6E8A-4147-A177-3AD203B41FA5}">
                      <a16:colId xmlns:a16="http://schemas.microsoft.com/office/drawing/2014/main" val="1622576390"/>
                    </a:ext>
                  </a:extLst>
                </a:gridCol>
                <a:gridCol w="1178662">
                  <a:extLst>
                    <a:ext uri="{9D8B030D-6E8A-4147-A177-3AD203B41FA5}">
                      <a16:colId xmlns:a16="http://schemas.microsoft.com/office/drawing/2014/main" val="3914181356"/>
                    </a:ext>
                  </a:extLst>
                </a:gridCol>
                <a:gridCol w="1178662">
                  <a:extLst>
                    <a:ext uri="{9D8B030D-6E8A-4147-A177-3AD203B41FA5}">
                      <a16:colId xmlns:a16="http://schemas.microsoft.com/office/drawing/2014/main" val="3091387328"/>
                    </a:ext>
                  </a:extLst>
                </a:gridCol>
                <a:gridCol w="1178662">
                  <a:extLst>
                    <a:ext uri="{9D8B030D-6E8A-4147-A177-3AD203B41FA5}">
                      <a16:colId xmlns:a16="http://schemas.microsoft.com/office/drawing/2014/main" val="3352656486"/>
                    </a:ext>
                  </a:extLst>
                </a:gridCol>
              </a:tblGrid>
              <a:tr h="7289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/>
                        </a:rPr>
                        <a:t>Emergency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Aptos Narrow"/>
                        </a:rPr>
                        <a:t>Bay Area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/>
                        </a:rPr>
                        <a:t>Central Valley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Aptos Narrow"/>
                        </a:rPr>
                        <a:t>Inland Empire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/>
                        </a:rPr>
                        <a:t>Los Angeles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/>
                        </a:rPr>
                        <a:t>North/Far North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/>
                        </a:rPr>
                        <a:t>Orange County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Aptos Narrow"/>
                        </a:rPr>
                        <a:t>San Diego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/>
                        </a:rPr>
                        <a:t>South Central Coast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/>
                        </a:rPr>
                        <a:t>Systemwide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3207660"/>
                  </a:ext>
                </a:extLst>
              </a:tr>
              <a:tr h="72892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2025 LA Wildfires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16,184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18,209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39064776"/>
                  </a:ext>
                </a:extLst>
              </a:tr>
              <a:tr h="72892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2023 Pineapple Express Flooding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17,339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18,645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4267460"/>
                  </a:ext>
                </a:extLst>
              </a:tr>
              <a:tr h="72892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2018 Camp Fire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6,277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6,640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8892895"/>
                  </a:ext>
                </a:extLst>
              </a:tr>
              <a:tr h="72892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2017 Thomas Fire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4,137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31,547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37,465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0576248"/>
                  </a:ext>
                </a:extLst>
              </a:tr>
              <a:tr h="72892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1994 Northridge Earthquake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142,709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1,633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36,594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182,756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317407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840C200-8C0B-9A9D-AF72-7C76E61A9055}"/>
              </a:ext>
            </a:extLst>
          </p:cNvPr>
          <p:cNvSpPr txBox="1"/>
          <p:nvPr/>
        </p:nvSpPr>
        <p:spPr>
          <a:xfrm>
            <a:off x="2610998" y="6014742"/>
            <a:ext cx="7976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Takeaway: </a:t>
            </a:r>
            <a:r>
              <a:rPr lang="en-US" dirty="0"/>
              <a:t>Local emergencies affect students statewide. Do “faraway” colleges know to consider this?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63859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35D2B-0424-0A65-267C-3911C6987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F542C-7F73-E947-9114-57F5713468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DAF2D2-1E88-919D-47F4-7175608611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Compliance vs. Action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82F5F-B686-34BC-CAEF-46156FB477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4C6980-B247-798D-FEDA-502C75B5E023}"/>
              </a:ext>
            </a:extLst>
          </p:cNvPr>
          <p:cNvSpPr txBox="1"/>
          <p:nvPr/>
        </p:nvSpPr>
        <p:spPr>
          <a:xfrm>
            <a:off x="0" y="6452875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bg1"/>
                </a:solidFill>
              </a:rPr>
              <a:t>I’m </a:t>
            </a:r>
            <a:r>
              <a:rPr lang="en-US" sz="1100" i="1" dirty="0" err="1">
                <a:solidFill>
                  <a:schemeClr val="bg1"/>
                </a:solidFill>
              </a:rPr>
              <a:t>gonna</a:t>
            </a:r>
            <a:r>
              <a:rPr lang="en-US" sz="1100" i="1" dirty="0">
                <a:solidFill>
                  <a:schemeClr val="bg1"/>
                </a:solidFill>
              </a:rPr>
              <a:t> throw a box of books and my beloved guitar into the back of my truck, and try my luck in California.</a:t>
            </a:r>
          </a:p>
        </p:txBody>
      </p:sp>
      <p:pic>
        <p:nvPicPr>
          <p:cNvPr id="1026" name="Picture 2" descr="system icon">
            <a:extLst>
              <a:ext uri="{FF2B5EF4-FFF2-40B4-BE49-F238E27FC236}">
                <a16:creationId xmlns:a16="http://schemas.microsoft.com/office/drawing/2014/main" id="{073500BE-C01A-D9FF-0E47-F8453797B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365" y="2199132"/>
            <a:ext cx="3223259" cy="322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860837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6500D-6441-233C-CB1B-4D1FF1D08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662CA-7698-B1BF-AB61-6C1DB5716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Descriptive: Race/Ethnicity Breakdown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215D62-50E9-EA9E-8D2A-DB37D28537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51E75DF-C0CB-A58B-044A-12D492E5F5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922384"/>
              </p:ext>
            </p:extLst>
          </p:nvPr>
        </p:nvGraphicFramePr>
        <p:xfrm>
          <a:off x="-652749" y="1059274"/>
          <a:ext cx="6747515" cy="5207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C90E52F-AD48-09E2-5F7E-9F8D27052A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2478987"/>
              </p:ext>
            </p:extLst>
          </p:nvPr>
        </p:nvGraphicFramePr>
        <p:xfrm>
          <a:off x="5614988" y="1109662"/>
          <a:ext cx="6192776" cy="5129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85A32CF-DAC6-8966-6FE6-B86C649854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810048"/>
              </p:ext>
            </p:extLst>
          </p:nvPr>
        </p:nvGraphicFramePr>
        <p:xfrm>
          <a:off x="-567499" y="1109661"/>
          <a:ext cx="6577013" cy="5129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B4A0E1A-E203-F6C6-3462-F10B9237BF1E}"/>
              </a:ext>
            </a:extLst>
          </p:cNvPr>
          <p:cNvSpPr txBox="1"/>
          <p:nvPr/>
        </p:nvSpPr>
        <p:spPr>
          <a:xfrm>
            <a:off x="2610998" y="6196519"/>
            <a:ext cx="7976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Takeaway: </a:t>
            </a:r>
            <a:r>
              <a:rPr lang="en-US" dirty="0"/>
              <a:t>In the emergencies we examined, immediate impacts are spread throughout the community. How does this look as time passes?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9917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6" grpId="0">
        <p:bldAsOne/>
      </p:bldGraphic>
      <p:bldGraphic spid="7" grpId="0">
        <p:bldAsOne/>
      </p:bldGraphic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8997D-BA1F-38FC-CBE2-0EF24E90D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A6113-37D3-DAFC-E43E-B1C9973C3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Descriptive: Dual Enrollment Students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88138B-7EE6-D9AC-998F-FA1E7387A2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1DDA3A7-A326-3053-D874-1BE1B7482B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9405796"/>
              </p:ext>
            </p:extLst>
          </p:nvPr>
        </p:nvGraphicFramePr>
        <p:xfrm>
          <a:off x="292608" y="1545336"/>
          <a:ext cx="11603736" cy="3950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1AA8871-5F28-3F84-5121-E2BEC5A1D4BD}"/>
              </a:ext>
            </a:extLst>
          </p:cNvPr>
          <p:cNvSpPr txBox="1"/>
          <p:nvPr/>
        </p:nvSpPr>
        <p:spPr>
          <a:xfrm>
            <a:off x="2610998" y="5691577"/>
            <a:ext cx="7976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Takeaway: </a:t>
            </a:r>
            <a:r>
              <a:rPr lang="en-US" dirty="0"/>
              <a:t>For the CCCs specifically, we have many types of students. How do we know that they are not falling through the cracks if they’re not our idea of a “typical” postsecondary student?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43474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3B9BE-E42C-1D5E-2E0F-45BB69E96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Outcome: 1-Year Persistence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0F6D2E-43CB-31F2-942A-70FF8E987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92EA51-D304-586C-0129-0B7796616A03}"/>
              </a:ext>
            </a:extLst>
          </p:cNvPr>
          <p:cNvSpPr/>
          <p:nvPr/>
        </p:nvSpPr>
        <p:spPr>
          <a:xfrm>
            <a:off x="10049255" y="2596896"/>
            <a:ext cx="301753" cy="30175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16B3B7-142B-2C0F-C2E2-AD28E3195D37}"/>
              </a:ext>
            </a:extLst>
          </p:cNvPr>
          <p:cNvSpPr/>
          <p:nvPr/>
        </p:nvSpPr>
        <p:spPr>
          <a:xfrm>
            <a:off x="10049254" y="3180400"/>
            <a:ext cx="301753" cy="30175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D6409B-441D-CF36-776C-4358F4EDFBD6}"/>
              </a:ext>
            </a:extLst>
          </p:cNvPr>
          <p:cNvSpPr txBox="1"/>
          <p:nvPr/>
        </p:nvSpPr>
        <p:spPr>
          <a:xfrm>
            <a:off x="10451592" y="2369475"/>
            <a:ext cx="1636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Affected by Emergency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9D6AFB-E6C3-1D11-CC8F-E70C8B4A5454}"/>
              </a:ext>
            </a:extLst>
          </p:cNvPr>
          <p:cNvSpPr txBox="1"/>
          <p:nvPr/>
        </p:nvSpPr>
        <p:spPr>
          <a:xfrm>
            <a:off x="10451592" y="3057117"/>
            <a:ext cx="1636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Affected by Emergency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97B043-89A1-D3A7-1C81-A6D92A0398D7}"/>
              </a:ext>
            </a:extLst>
          </p:cNvPr>
          <p:cNvSpPr txBox="1"/>
          <p:nvPr/>
        </p:nvSpPr>
        <p:spPr>
          <a:xfrm>
            <a:off x="2590800" y="5693681"/>
            <a:ext cx="803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Takeaway: </a:t>
            </a:r>
            <a:r>
              <a:rPr lang="en-US" dirty="0"/>
              <a:t>Broadly, there is a slight advantage for emergency-affected students in terms of same-college persistence. How true is this for other metrics?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FFD3671-3030-5743-90D5-8C837196FE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1507569"/>
              </p:ext>
            </p:extLst>
          </p:nvPr>
        </p:nvGraphicFramePr>
        <p:xfrm>
          <a:off x="678942" y="1260158"/>
          <a:ext cx="9112758" cy="4339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122B681A-9853-D79E-EF0C-ACB8391DF6CF}"/>
              </a:ext>
            </a:extLst>
          </p:cNvPr>
          <p:cNvSpPr/>
          <p:nvPr/>
        </p:nvSpPr>
        <p:spPr>
          <a:xfrm>
            <a:off x="4155821" y="1612901"/>
            <a:ext cx="1181100" cy="3558352"/>
          </a:xfrm>
          <a:prstGeom prst="rect">
            <a:avLst/>
          </a:prstGeom>
          <a:solidFill>
            <a:srgbClr val="555759">
              <a:alpha val="3098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kern="1200" dirty="0">
                <a:solidFill>
                  <a:schemeClr val="accent1">
                    <a:lumMod val="50000"/>
                  </a:schemeClr>
                </a:solidFill>
              </a:rPr>
              <a:t>1 Year Still in Progress</a:t>
            </a:r>
          </a:p>
        </p:txBody>
      </p:sp>
    </p:spTree>
    <p:extLst>
      <p:ext uri="{BB962C8B-B14F-4D97-AF65-F5344CB8AC3E}">
        <p14:creationId xmlns:p14="http://schemas.microsoft.com/office/powerpoint/2010/main" val="2271514392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BE8D4-D420-6933-CC4B-4B85129E2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we’re going next: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C6058-1AA3-6989-A8DF-3D36EBA7AE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288A0-5EE8-A11B-023F-73EF554356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168400"/>
            <a:ext cx="12192000" cy="4070350"/>
          </a:xfrm>
        </p:spPr>
        <p:txBody>
          <a:bodyPr/>
          <a:lstStyle/>
          <a:p>
            <a:r>
              <a:rPr lang="en-US" dirty="0"/>
              <a:t>Building profiles of students who experience emergencies, are there common outcomes/dispositions?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F855CD6-6FB5-47FA-7F21-248AFDD9721A}"/>
              </a:ext>
            </a:extLst>
          </p:cNvPr>
          <p:cNvSpPr/>
          <p:nvPr/>
        </p:nvSpPr>
        <p:spPr>
          <a:xfrm>
            <a:off x="621792" y="1938528"/>
            <a:ext cx="3488436" cy="375107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Immediate Persistence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Long-Term Persistence</a:t>
            </a:r>
          </a:p>
          <a:p>
            <a:endParaRPr lang="en-US" b="1" dirty="0"/>
          </a:p>
          <a:p>
            <a:r>
              <a:rPr lang="en-US" b="1" dirty="0"/>
              <a:t>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Units Progression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Course 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Transfer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68E776A-B525-B6E4-092D-F95DDA8C38F8}"/>
              </a:ext>
            </a:extLst>
          </p:cNvPr>
          <p:cNvSpPr/>
          <p:nvPr/>
        </p:nvSpPr>
        <p:spPr>
          <a:xfrm>
            <a:off x="4605528" y="1938528"/>
            <a:ext cx="3476246" cy="375107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Demographic characteristics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Service participation (DSPS, EOPS, Rising Scholars,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Point in education journey</a:t>
            </a:r>
          </a:p>
          <a:p>
            <a:r>
              <a:rPr lang="en-US" b="1" dirty="0"/>
              <a:t>Using: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Descriptive techniques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Correlational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Causal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Reproduced at the local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BAC8EB-50DC-52AA-D6B3-1D1190CAB7B8}"/>
              </a:ext>
            </a:extLst>
          </p:cNvPr>
          <p:cNvSpPr/>
          <p:nvPr/>
        </p:nvSpPr>
        <p:spPr>
          <a:xfrm>
            <a:off x="8577074" y="1938528"/>
            <a:ext cx="3476246" cy="375107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Unexpected Challenges: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Different data elements come online at different points of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Measure of the emergency varies by emergency type.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Controlling for changes in unrelated systemwide legislation (AB705/AB1705)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198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17587-06D9-DFE9-E90A-2B2B937F5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60BB0-942A-17CC-DE07-E33A3FD05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Checkpoint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BB02D-8568-D99F-D6A0-2A1977736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DCAF5F-9C5E-C1F6-FCAC-74266218A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With your partner, discuss: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At your organization, what data would you use to help plan for the use of medium- and long-term resources after an emergency?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 the processes already exist for this to happen?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BCBF5-7B4D-530D-7D91-D5B1ED8A8F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972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6CE66-FFF7-38B8-4CA2-E70738938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DF2B9-91EB-559E-D120-7178A26A9A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5611E7-90B1-81B4-A033-7F33D37EAA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Strategy Implications aka How Can We Help?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ECF73-C060-53CB-ED72-A4683DDFE3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CBEFC50-FB39-223E-EB04-BB1A367535B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69720" y="2332229"/>
            <a:ext cx="3209544" cy="32095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A63FBB-B945-0C80-8C36-F6CCDD508640}"/>
              </a:ext>
            </a:extLst>
          </p:cNvPr>
          <p:cNvSpPr txBox="1"/>
          <p:nvPr/>
        </p:nvSpPr>
        <p:spPr>
          <a:xfrm>
            <a:off x="0" y="6452875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bg1"/>
                </a:solidFill>
              </a:rPr>
              <a:t>California, here we come, right back where we started from. </a:t>
            </a:r>
          </a:p>
        </p:txBody>
      </p:sp>
    </p:spTree>
    <p:extLst>
      <p:ext uri="{BB962C8B-B14F-4D97-AF65-F5344CB8AC3E}">
        <p14:creationId xmlns:p14="http://schemas.microsoft.com/office/powerpoint/2010/main" val="4177813841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0E14E-5A5E-4E2B-D57F-5E9C944D4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57069-0DFD-041D-7A21-AEE85F3D9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one system.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6CACB-930B-B583-492D-933C55B133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181100"/>
            <a:ext cx="6065838" cy="46672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CA Community Colleges is the largest higher education system in the United States.</a:t>
            </a:r>
          </a:p>
          <a:p>
            <a:r>
              <a:rPr lang="en-US" dirty="0"/>
              <a:t>116 colleges*</a:t>
            </a:r>
          </a:p>
          <a:p>
            <a:r>
              <a:rPr lang="en-US" dirty="0"/>
              <a:t>72 districts*</a:t>
            </a:r>
          </a:p>
          <a:p>
            <a:r>
              <a:rPr lang="en-US" dirty="0"/>
              <a:t>2.2+ million students*</a:t>
            </a:r>
          </a:p>
          <a:p>
            <a:r>
              <a:rPr lang="en-US" dirty="0"/>
              <a:t>One unified data warehouse for reporting*</a:t>
            </a:r>
          </a:p>
          <a:p>
            <a:r>
              <a:rPr lang="en-US" dirty="0"/>
              <a:t>One set of reporting standards*</a:t>
            </a:r>
          </a:p>
          <a:p>
            <a:r>
              <a:rPr lang="en-US" dirty="0"/>
              <a:t>One Chancellor’s Office that oversees* the system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5FA04-DAC3-0556-028F-4BABF9553E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" name="Picture 5" descr="A yellow outline of a state&#10;&#10;AI-generated content may be incorrect.">
            <a:extLst>
              <a:ext uri="{FF2B5EF4-FFF2-40B4-BE49-F238E27FC236}">
                <a16:creationId xmlns:a16="http://schemas.microsoft.com/office/drawing/2014/main" id="{4A9E8A55-54A2-7531-B217-7F2BD7076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920" y="914401"/>
            <a:ext cx="4869180" cy="5425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054DDB-6AF0-B7C5-F656-05CD49BE01F3}"/>
              </a:ext>
            </a:extLst>
          </p:cNvPr>
          <p:cNvSpPr txBox="1"/>
          <p:nvPr/>
        </p:nvSpPr>
        <p:spPr>
          <a:xfrm>
            <a:off x="2514600" y="6156378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dirty="0" err="1"/>
              <a:t>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793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9D6D0-7229-1CF4-61DA-5FF640EE8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B0B60-5A94-F86B-70AA-4CC031DAE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116 different colleges.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EFC33-3617-AAA9-E77C-B321AC80C7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181099"/>
            <a:ext cx="7145020" cy="515895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CA Community Colleges started as extensions of K-12 district, only formally separating from CDE in 1970.</a:t>
            </a:r>
          </a:p>
          <a:p>
            <a:r>
              <a:rPr lang="en-US" dirty="0"/>
              <a:t>2.2+ million students are spread across 72 districts in 116 colleges, many “swirling” over the course of their community college career.</a:t>
            </a:r>
          </a:p>
          <a:p>
            <a:r>
              <a:rPr lang="en-US" dirty="0"/>
              <a:t>Local districts have authority over nearly all data collection procedures.</a:t>
            </a:r>
          </a:p>
          <a:p>
            <a:r>
              <a:rPr lang="en-US" dirty="0"/>
              <a:t>Locally elected boards determine priorities for their district. </a:t>
            </a:r>
          </a:p>
          <a:p>
            <a:r>
              <a:rPr lang="en-US" dirty="0"/>
              <a:t>College presidents oversee the day-to-day operations of their institutions.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2722D7-6A45-AE8F-C6AE-D6A3715647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1A4A66-ED0D-3887-E3AB-57DC2D829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880" y="1346199"/>
            <a:ext cx="5227120" cy="449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64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2DBA1-EAD6-7B53-4589-60ED72337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3429D-EC8E-2A19-78A4-61BCB58B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was our data system built this way?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D9450-BC78-1183-7ED9-42264030E2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4AEE08-D1BC-B0B8-A91D-3A27965BF0A6}"/>
              </a:ext>
            </a:extLst>
          </p:cNvPr>
          <p:cNvSpPr/>
          <p:nvPr/>
        </p:nvSpPr>
        <p:spPr>
          <a:xfrm>
            <a:off x="666583" y="2306584"/>
            <a:ext cx="11138761" cy="3651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49000">
                <a:schemeClr val="tx2"/>
              </a:gs>
              <a:gs pos="100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F7831B-61AA-A3E9-AE06-11253A728BB3}"/>
              </a:ext>
            </a:extLst>
          </p:cNvPr>
          <p:cNvSpPr txBox="1"/>
          <p:nvPr/>
        </p:nvSpPr>
        <p:spPr>
          <a:xfrm>
            <a:off x="0" y="1828801"/>
            <a:ext cx="2030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Compliance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5E8831-6510-2F29-2159-2B760FD48092}"/>
              </a:ext>
            </a:extLst>
          </p:cNvPr>
          <p:cNvSpPr txBox="1"/>
          <p:nvPr/>
        </p:nvSpPr>
        <p:spPr>
          <a:xfrm>
            <a:off x="10424444" y="1845509"/>
            <a:ext cx="2030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240B5C-F879-F23C-3787-5688BB10678D}"/>
              </a:ext>
            </a:extLst>
          </p:cNvPr>
          <p:cNvSpPr txBox="1"/>
          <p:nvPr/>
        </p:nvSpPr>
        <p:spPr>
          <a:xfrm>
            <a:off x="384048" y="2843784"/>
            <a:ext cx="2916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Built for: Did we meet the requirements?</a:t>
            </a:r>
          </a:p>
          <a:p>
            <a:endParaRPr lang="en-US" dirty="0"/>
          </a:p>
          <a:p>
            <a:r>
              <a:rPr lang="en-US" dirty="0"/>
              <a:t>Often lagging indicators</a:t>
            </a:r>
          </a:p>
          <a:p>
            <a:endParaRPr lang="en-US" dirty="0"/>
          </a:p>
          <a:p>
            <a:r>
              <a:rPr lang="en-US" dirty="0"/>
              <a:t>Highly standardized &amp; auditable</a:t>
            </a:r>
          </a:p>
          <a:p>
            <a:endParaRPr lang="en-US" dirty="0"/>
          </a:p>
          <a:p>
            <a:r>
              <a:rPr lang="en-US" dirty="0"/>
              <a:t>Designed for consistent reporting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169158-26D0-C2C9-AB30-1359F5F3BD8F}"/>
              </a:ext>
            </a:extLst>
          </p:cNvPr>
          <p:cNvSpPr txBox="1"/>
          <p:nvPr/>
        </p:nvSpPr>
        <p:spPr>
          <a:xfrm>
            <a:off x="8965976" y="2843784"/>
            <a:ext cx="2916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Built for: What do we do next?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Leading indicators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Flexible, contextual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Designed for decision-making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E46EE3E6-9DFE-5151-8CF5-1A80FCAA8571}"/>
              </a:ext>
            </a:extLst>
          </p:cNvPr>
          <p:cNvSpPr/>
          <p:nvPr/>
        </p:nvSpPr>
        <p:spPr>
          <a:xfrm rot="10800000">
            <a:off x="1156716" y="2252577"/>
            <a:ext cx="685800" cy="591207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42B52E-1FE6-84AF-7A49-662BAB166FD6}"/>
              </a:ext>
            </a:extLst>
          </p:cNvPr>
          <p:cNvSpPr/>
          <p:nvPr/>
        </p:nvSpPr>
        <p:spPr>
          <a:xfrm>
            <a:off x="3739896" y="2843784"/>
            <a:ext cx="5001768" cy="367668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Our data system struggles to act fast since it was designed for a completely different purpose.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4A7B97-07CA-185C-FA03-0E5F0BA79D66}"/>
              </a:ext>
            </a:extLst>
          </p:cNvPr>
          <p:cNvSpPr txBox="1"/>
          <p:nvPr/>
        </p:nvSpPr>
        <p:spPr>
          <a:xfrm>
            <a:off x="3574805" y="4367277"/>
            <a:ext cx="53223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Or, how can we promote compliance with emergency protocols?</a:t>
            </a:r>
          </a:p>
        </p:txBody>
      </p:sp>
    </p:spTree>
    <p:extLst>
      <p:ext uri="{BB962C8B-B14F-4D97-AF65-F5344CB8AC3E}">
        <p14:creationId xmlns:p14="http://schemas.microsoft.com/office/powerpoint/2010/main" val="1675020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2" grpId="0" animBg="1"/>
      <p:bldP spid="4" grpId="0" animBg="1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44484-EA21-2675-9BE0-8C6431D5F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Strategy Strands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C44326-65F2-ED22-31B2-26A97E8202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13B8362-317E-E0CB-7E4E-E8D4EB7AD53C}"/>
              </a:ext>
            </a:extLst>
          </p:cNvPr>
          <p:cNvSpPr/>
          <p:nvPr/>
        </p:nvSpPr>
        <p:spPr>
          <a:xfrm>
            <a:off x="6653784" y="1358901"/>
            <a:ext cx="4379976" cy="49540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Put in Place Logistics for the Next Emergency</a:t>
            </a:r>
          </a:p>
          <a:p>
            <a:pPr algn="ctr"/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Build a repo of emergency-relevant data: County-level evacuation zones, pre-matched ZCTA shapes, scripts for identifying potentially impacted students.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Contact points at college/district IR offices to receive information as an emergency unfolds.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Co-create these protocols/best practices with colleges to share resources.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Practice scenarios at regular intervals in pre-existing structures (RP, CAIR segment, </a:t>
            </a:r>
            <a:r>
              <a:rPr lang="en-US" sz="1600" dirty="0" err="1"/>
              <a:t>etc</a:t>
            </a:r>
            <a:r>
              <a:rPr lang="en-US" sz="1600" dirty="0"/>
              <a:t>).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48C43A2-0889-0FB1-7629-2645D9EE380B}"/>
              </a:ext>
            </a:extLst>
          </p:cNvPr>
          <p:cNvSpPr/>
          <p:nvPr/>
        </p:nvSpPr>
        <p:spPr>
          <a:xfrm>
            <a:off x="1935480" y="1358901"/>
            <a:ext cx="4379976" cy="49540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Better Understand the Way Students Experience Emergencies</a:t>
            </a:r>
          </a:p>
          <a:p>
            <a:pPr algn="ctr"/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Continue analyses to understand the short- &amp; long-term impacts of being affected by an emergency.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Identify the factors that are linked to the greatest impacts: who do we need to wrap our arms around?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Utilize findings for system-level advocacy.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Utilize findings for individual-level proactive reach out.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All of this is done by </a:t>
            </a:r>
            <a:r>
              <a:rPr lang="en-US" sz="1600" i="1" dirty="0"/>
              <a:t>repurposing</a:t>
            </a:r>
            <a:r>
              <a:rPr lang="en-US" sz="1600" dirty="0"/>
              <a:t> our existing data system in service of students.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929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DF11-630C-E63B-BD9D-BEC1ECD3B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Systems: Compliance vs. Action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29830A-A54A-1386-9C4C-EECD75D73C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8C3166-DFFE-9A32-CAA3-E061036AFAAF}"/>
              </a:ext>
            </a:extLst>
          </p:cNvPr>
          <p:cNvSpPr/>
          <p:nvPr/>
        </p:nvSpPr>
        <p:spPr>
          <a:xfrm>
            <a:off x="666583" y="2306584"/>
            <a:ext cx="11138761" cy="3651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49000">
                <a:schemeClr val="tx2"/>
              </a:gs>
              <a:gs pos="100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54290E-F9DF-7BF8-139A-191F627481C6}"/>
              </a:ext>
            </a:extLst>
          </p:cNvPr>
          <p:cNvSpPr txBox="1"/>
          <p:nvPr/>
        </p:nvSpPr>
        <p:spPr>
          <a:xfrm>
            <a:off x="0" y="1828801"/>
            <a:ext cx="2030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Compliance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6B9B08-B692-9943-CDC0-B41455D7668C}"/>
              </a:ext>
            </a:extLst>
          </p:cNvPr>
          <p:cNvSpPr txBox="1"/>
          <p:nvPr/>
        </p:nvSpPr>
        <p:spPr>
          <a:xfrm>
            <a:off x="10424444" y="1845509"/>
            <a:ext cx="2030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2A8053-8A90-9C80-7038-0102ECBB6C4D}"/>
              </a:ext>
            </a:extLst>
          </p:cNvPr>
          <p:cNvSpPr txBox="1"/>
          <p:nvPr/>
        </p:nvSpPr>
        <p:spPr>
          <a:xfrm>
            <a:off x="384048" y="2843784"/>
            <a:ext cx="2916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Built for: Did we meet the requirements?</a:t>
            </a:r>
          </a:p>
          <a:p>
            <a:endParaRPr lang="en-US" dirty="0"/>
          </a:p>
          <a:p>
            <a:r>
              <a:rPr lang="en-US" dirty="0"/>
              <a:t>Often lagging indicators</a:t>
            </a:r>
          </a:p>
          <a:p>
            <a:endParaRPr lang="en-US" dirty="0"/>
          </a:p>
          <a:p>
            <a:r>
              <a:rPr lang="en-US" dirty="0"/>
              <a:t>Highly standardized &amp; auditable</a:t>
            </a:r>
          </a:p>
          <a:p>
            <a:endParaRPr lang="en-US" dirty="0"/>
          </a:p>
          <a:p>
            <a:r>
              <a:rPr lang="en-US" dirty="0"/>
              <a:t>Designed for consistent reporting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C32342-105A-49ED-94B6-57E05F280348}"/>
              </a:ext>
            </a:extLst>
          </p:cNvPr>
          <p:cNvSpPr txBox="1"/>
          <p:nvPr/>
        </p:nvSpPr>
        <p:spPr>
          <a:xfrm>
            <a:off x="8965976" y="2843784"/>
            <a:ext cx="2916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Built for: What do we do next?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Leading indicators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Flexible, contextual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Designed for decision-making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F7A3157B-5FA9-0076-739C-6D013AFA7CCF}"/>
              </a:ext>
            </a:extLst>
          </p:cNvPr>
          <p:cNvSpPr/>
          <p:nvPr/>
        </p:nvSpPr>
        <p:spPr>
          <a:xfrm rot="10800000">
            <a:off x="1156716" y="2252577"/>
            <a:ext cx="685800" cy="591207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59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55FD3-09FB-9BB3-133F-D4485FDAA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57400"/>
            <a:ext cx="3932237" cy="1600200"/>
          </a:xfrm>
        </p:spPr>
        <p:txBody>
          <a:bodyPr/>
          <a:lstStyle/>
          <a:p>
            <a:r>
              <a:rPr lang="en-US" dirty="0"/>
              <a:t>Questions? Reactions?</a:t>
            </a:r>
            <a:br>
              <a:rPr lang="en-US" dirty="0"/>
            </a:br>
            <a:r>
              <a:rPr lang="en-US" dirty="0"/>
              <a:t>Ideas?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022940-D8A1-4951-749A-C4BE4F06A7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C6A05-D8D1-44C9-878E-EDE3FC43A0E0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624192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A57BB-8F0E-8D7D-E960-E915569DD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and stay safe out there.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374ADD-2928-C543-8145-7CC7607790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1B27EB3-FF11-A66D-71BD-25295177F6F6}"/>
              </a:ext>
            </a:extLst>
          </p:cNvPr>
          <p:cNvSpPr/>
          <p:nvPr/>
        </p:nvSpPr>
        <p:spPr>
          <a:xfrm>
            <a:off x="3499104" y="2354580"/>
            <a:ext cx="5193792" cy="21488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Questions?</a:t>
            </a:r>
          </a:p>
          <a:p>
            <a:pPr algn="ctr"/>
            <a:r>
              <a:rPr lang="en-US" dirty="0"/>
              <a:t>Chris Ozuna</a:t>
            </a:r>
            <a:br>
              <a:rPr lang="en-US" dirty="0"/>
            </a:br>
            <a:r>
              <a:rPr lang="en-US" dirty="0"/>
              <a:t>cozuna@cccco.edu</a:t>
            </a:r>
          </a:p>
        </p:txBody>
      </p:sp>
    </p:spTree>
    <p:extLst>
      <p:ext uri="{BB962C8B-B14F-4D97-AF65-F5344CB8AC3E}">
        <p14:creationId xmlns:p14="http://schemas.microsoft.com/office/powerpoint/2010/main" val="342868710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D29C9-DA47-2962-4E3A-8D42A771F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purpose of a system is what it does.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AD4C58-A4DD-9170-87F3-0396F54912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626A2-C12C-C71E-8F22-3D4C87396897}"/>
              </a:ext>
            </a:extLst>
          </p:cNvPr>
          <p:cNvSpPr/>
          <p:nvPr/>
        </p:nvSpPr>
        <p:spPr>
          <a:xfrm>
            <a:off x="666583" y="2306584"/>
            <a:ext cx="11138761" cy="3651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49000">
                <a:schemeClr val="tx2"/>
              </a:gs>
              <a:gs pos="100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B0CE8F-0194-14C4-785A-ABFE44A4CA58}"/>
              </a:ext>
            </a:extLst>
          </p:cNvPr>
          <p:cNvSpPr txBox="1"/>
          <p:nvPr/>
        </p:nvSpPr>
        <p:spPr>
          <a:xfrm>
            <a:off x="0" y="1828801"/>
            <a:ext cx="2030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Compliance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4174B7-0F3A-78E2-D788-63E6750C6013}"/>
              </a:ext>
            </a:extLst>
          </p:cNvPr>
          <p:cNvSpPr txBox="1"/>
          <p:nvPr/>
        </p:nvSpPr>
        <p:spPr>
          <a:xfrm>
            <a:off x="10424444" y="1845509"/>
            <a:ext cx="2030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5D847C-6D77-4FE8-5DDF-CD349481DB96}"/>
              </a:ext>
            </a:extLst>
          </p:cNvPr>
          <p:cNvSpPr txBox="1"/>
          <p:nvPr/>
        </p:nvSpPr>
        <p:spPr>
          <a:xfrm>
            <a:off x="2121408" y="2971800"/>
            <a:ext cx="77541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Many large</a:t>
            </a:r>
            <a:r>
              <a:rPr lang="en-US"/>
              <a:t>, public </a:t>
            </a:r>
            <a:r>
              <a:rPr lang="en-US" dirty="0"/>
              <a:t>data systems in the US live on the left.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the result of intentional design choices (and compromises).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not necessarily a failure: we want people to trust the data we put forward.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happens if you usually live on the left, and then you suddenly need to move to the right?</a:t>
            </a:r>
          </a:p>
        </p:txBody>
      </p:sp>
    </p:spTree>
    <p:extLst>
      <p:ext uri="{BB962C8B-B14F-4D97-AF65-F5344CB8AC3E}">
        <p14:creationId xmlns:p14="http://schemas.microsoft.com/office/powerpoint/2010/main" val="107346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6C63A-A4B0-1B67-8C08-6280E0882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5AAF6-2A48-6A9E-91FE-AF49A2961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Systems: Compliance vs. Action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5164F5-CBD8-89AC-0DE2-A8CE849E9D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5A6A04-B4A7-E839-9768-8A0675D0E563}"/>
              </a:ext>
            </a:extLst>
          </p:cNvPr>
          <p:cNvSpPr/>
          <p:nvPr/>
        </p:nvSpPr>
        <p:spPr>
          <a:xfrm>
            <a:off x="666583" y="2306584"/>
            <a:ext cx="11138761" cy="3651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49000">
                <a:schemeClr val="tx2"/>
              </a:gs>
              <a:gs pos="100000">
                <a:schemeClr val="accent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9BF652-254A-397A-3CB2-9FC47D8F6753}"/>
              </a:ext>
            </a:extLst>
          </p:cNvPr>
          <p:cNvSpPr txBox="1"/>
          <p:nvPr/>
        </p:nvSpPr>
        <p:spPr>
          <a:xfrm>
            <a:off x="0" y="1828801"/>
            <a:ext cx="2030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Compliance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453C74-E1F4-F4D5-EE9E-7EA99E838C62}"/>
              </a:ext>
            </a:extLst>
          </p:cNvPr>
          <p:cNvSpPr txBox="1"/>
          <p:nvPr/>
        </p:nvSpPr>
        <p:spPr>
          <a:xfrm>
            <a:off x="10424444" y="1845509"/>
            <a:ext cx="2030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8E191E-7075-FBB4-107B-1B04391B37DC}"/>
              </a:ext>
            </a:extLst>
          </p:cNvPr>
          <p:cNvSpPr txBox="1"/>
          <p:nvPr/>
        </p:nvSpPr>
        <p:spPr>
          <a:xfrm>
            <a:off x="384048" y="2843784"/>
            <a:ext cx="2916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Built for: Did we meet the requirements?</a:t>
            </a:r>
          </a:p>
          <a:p>
            <a:endParaRPr lang="en-US" dirty="0"/>
          </a:p>
          <a:p>
            <a:r>
              <a:rPr lang="en-US" dirty="0"/>
              <a:t>Often lagging indicators</a:t>
            </a:r>
          </a:p>
          <a:p>
            <a:endParaRPr lang="en-US" dirty="0"/>
          </a:p>
          <a:p>
            <a:r>
              <a:rPr lang="en-US" dirty="0"/>
              <a:t>Highly standardized &amp; auditable</a:t>
            </a:r>
          </a:p>
          <a:p>
            <a:endParaRPr lang="en-US" dirty="0"/>
          </a:p>
          <a:p>
            <a:r>
              <a:rPr lang="en-US" dirty="0"/>
              <a:t>Designed for consistent reporting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4195A1-02C0-3408-6354-97E2C0B83DFD}"/>
              </a:ext>
            </a:extLst>
          </p:cNvPr>
          <p:cNvSpPr txBox="1"/>
          <p:nvPr/>
        </p:nvSpPr>
        <p:spPr>
          <a:xfrm>
            <a:off x="8965976" y="2843784"/>
            <a:ext cx="2916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Built for: What do we do next?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Leading indicators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Flexible, contextual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Designed for decision-making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2F18BFA-5F21-9414-96C0-20129B633076}"/>
              </a:ext>
            </a:extLst>
          </p:cNvPr>
          <p:cNvSpPr/>
          <p:nvPr/>
        </p:nvSpPr>
        <p:spPr>
          <a:xfrm>
            <a:off x="3739896" y="2843784"/>
            <a:ext cx="5001768" cy="367668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Checkpoint 1</a:t>
            </a:r>
          </a:p>
          <a:p>
            <a:pPr algn="ctr"/>
            <a:r>
              <a:rPr lang="en-US" sz="2400" dirty="0"/>
              <a:t>With your partner discuss: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2400" dirty="0"/>
              <a:t>Where do your organization’s data systems sit on this spectrum?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2400" dirty="0"/>
              <a:t>Where does your day-to-day work live?</a:t>
            </a:r>
          </a:p>
          <a:p>
            <a:pPr marL="342900" indent="-342900" algn="ctr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2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D6EC1-2299-0772-F47C-1E33096608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07393F-ED7B-E61B-7F9B-1AE478AA0F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Case Study: LA Wildfires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E3E9E-3BE1-55F5-57E2-90326880C0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2D570FB-362F-8342-1B78-ACD7F902BB9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4544" y="2011680"/>
            <a:ext cx="3429000" cy="3429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95009D-EE37-BE31-C841-206C2DB00D5F}"/>
              </a:ext>
            </a:extLst>
          </p:cNvPr>
          <p:cNvSpPr txBox="1"/>
          <p:nvPr/>
        </p:nvSpPr>
        <p:spPr>
          <a:xfrm>
            <a:off x="0" y="6452875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bg1"/>
                </a:solidFill>
              </a:rPr>
              <a:t>It never rains in California, but girl, don’t they warn </a:t>
            </a:r>
            <a:r>
              <a:rPr lang="en-US" sz="1100" i="1" dirty="0" err="1">
                <a:solidFill>
                  <a:schemeClr val="bg1"/>
                </a:solidFill>
              </a:rPr>
              <a:t>ya</a:t>
            </a:r>
            <a:r>
              <a:rPr lang="en-US" sz="1100" i="1" dirty="0">
                <a:solidFill>
                  <a:schemeClr val="bg1"/>
                </a:solidFill>
              </a:rPr>
              <a:t>, it pours, man, it pours.</a:t>
            </a:r>
          </a:p>
        </p:txBody>
      </p:sp>
    </p:spTree>
    <p:extLst>
      <p:ext uri="{BB962C8B-B14F-4D97-AF65-F5344CB8AC3E}">
        <p14:creationId xmlns:p14="http://schemas.microsoft.com/office/powerpoint/2010/main" val="95094809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D7AFF-01A6-7EB2-BF26-0AB137E7E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one system.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6F479-4472-57C5-BCC2-F15AADF52E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181100"/>
            <a:ext cx="6065838" cy="46672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CA Community Colleges is the largest higher education system in the United States.</a:t>
            </a:r>
          </a:p>
          <a:p>
            <a:r>
              <a:rPr lang="en-US" dirty="0"/>
              <a:t>116 colleges</a:t>
            </a:r>
          </a:p>
          <a:p>
            <a:r>
              <a:rPr lang="en-US" dirty="0"/>
              <a:t>72 districts</a:t>
            </a:r>
          </a:p>
          <a:p>
            <a:r>
              <a:rPr lang="en-US" dirty="0"/>
              <a:t>2.2+ million students</a:t>
            </a:r>
          </a:p>
          <a:p>
            <a:r>
              <a:rPr lang="en-US" dirty="0"/>
              <a:t>One unified data warehouse for reporting</a:t>
            </a:r>
          </a:p>
          <a:p>
            <a:r>
              <a:rPr lang="en-US" dirty="0"/>
              <a:t>One set of reporting standards</a:t>
            </a:r>
          </a:p>
          <a:p>
            <a:r>
              <a:rPr lang="en-US" dirty="0"/>
              <a:t>One Chancellor’s Office that oversees the system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2BDD8-7BE7-8624-5862-18053ADE60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A yellow outline of a state&#10;&#10;AI-generated content may be incorrect.">
            <a:extLst>
              <a:ext uri="{FF2B5EF4-FFF2-40B4-BE49-F238E27FC236}">
                <a16:creationId xmlns:a16="http://schemas.microsoft.com/office/drawing/2014/main" id="{6EA7C539-3EFE-4752-C78B-C9F0A2D0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920" y="914401"/>
            <a:ext cx="4869180" cy="542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91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5FCF6-C426-0F95-575E-D28560CA0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0B3FA-2954-C1E4-C30E-A0022588C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Chancellor’s Office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5B06E6-1F9F-4218-A8C0-463A4E0C8B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715C25E-6719-CF89-02B5-458CF723FA8E}"/>
              </a:ext>
            </a:extLst>
          </p:cNvPr>
          <p:cNvSpPr/>
          <p:nvPr/>
        </p:nvSpPr>
        <p:spPr>
          <a:xfrm>
            <a:off x="875489" y="1099225"/>
            <a:ext cx="6879977" cy="90467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COMIS</a:t>
            </a:r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945ACFCA-DB00-EB56-8E5F-CBC16E03ECC4}"/>
              </a:ext>
            </a:extLst>
          </p:cNvPr>
          <p:cNvSpPr/>
          <p:nvPr/>
        </p:nvSpPr>
        <p:spPr>
          <a:xfrm>
            <a:off x="5780933" y="3429000"/>
            <a:ext cx="214008" cy="272375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04513425-098A-A2CB-F1D7-E3253EAC03AD}"/>
              </a:ext>
            </a:extLst>
          </p:cNvPr>
          <p:cNvSpPr/>
          <p:nvPr/>
        </p:nvSpPr>
        <p:spPr>
          <a:xfrm>
            <a:off x="5780933" y="2094030"/>
            <a:ext cx="214008" cy="477776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CE29EBC-2E08-BE21-1A64-FD688BE65C5F}"/>
              </a:ext>
            </a:extLst>
          </p:cNvPr>
          <p:cNvSpPr/>
          <p:nvPr/>
        </p:nvSpPr>
        <p:spPr>
          <a:xfrm>
            <a:off x="9402361" y="564203"/>
            <a:ext cx="1914149" cy="161479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Party Partners</a:t>
            </a:r>
          </a:p>
          <a:p>
            <a:pPr algn="ctr"/>
            <a:r>
              <a:rPr lang="en-US" sz="1400" dirty="0"/>
              <a:t>(NSC, UCOP, CSU, EDD)</a:t>
            </a:r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66053F9B-073E-03C5-D8F2-60132B0CC2F7}"/>
              </a:ext>
            </a:extLst>
          </p:cNvPr>
          <p:cNvSpPr/>
          <p:nvPr/>
        </p:nvSpPr>
        <p:spPr>
          <a:xfrm>
            <a:off x="7868355" y="1342416"/>
            <a:ext cx="1534005" cy="28472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6862ADF-782F-BC6A-28CC-3D37E80341F8}"/>
              </a:ext>
            </a:extLst>
          </p:cNvPr>
          <p:cNvGrpSpPr/>
          <p:nvPr/>
        </p:nvGrpSpPr>
        <p:grpSpPr>
          <a:xfrm>
            <a:off x="875490" y="3791507"/>
            <a:ext cx="10198910" cy="2192928"/>
            <a:chOff x="875490" y="3791507"/>
            <a:chExt cx="10198910" cy="219292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A3EF55E-A996-D197-44FD-BA989EDE5664}"/>
                </a:ext>
              </a:extLst>
            </p:cNvPr>
            <p:cNvGrpSpPr/>
            <p:nvPr/>
          </p:nvGrpSpPr>
          <p:grpSpPr>
            <a:xfrm>
              <a:off x="875490" y="3791507"/>
              <a:ext cx="10198910" cy="2192928"/>
              <a:chOff x="787941" y="1285049"/>
              <a:chExt cx="2480553" cy="1963989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B6DD9C8-FCA5-0BCA-75DE-1A5D7DBE50D3}"/>
                  </a:ext>
                </a:extLst>
              </p:cNvPr>
              <p:cNvSpPr/>
              <p:nvPr/>
            </p:nvSpPr>
            <p:spPr>
              <a:xfrm>
                <a:off x="787941" y="1285049"/>
                <a:ext cx="2480553" cy="1963989"/>
              </a:xfrm>
              <a:prstGeom prst="roundRect">
                <a:avLst/>
              </a:prstGeom>
              <a:grpFill/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Enrollment &amp; demographic data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/>
                  <a:t>Coursetaking</a:t>
                </a:r>
                <a:r>
                  <a:rPr lang="en-US" dirty="0"/>
                  <a:t> information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Awards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“Live” data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Limited to college or district-level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612D66E-0FC7-2BC8-0BC9-3D152988D876}"/>
                  </a:ext>
                </a:extLst>
              </p:cNvPr>
              <p:cNvSpPr txBox="1"/>
              <p:nvPr/>
            </p:nvSpPr>
            <p:spPr>
              <a:xfrm>
                <a:off x="875490" y="1290869"/>
                <a:ext cx="2315182" cy="523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bg1"/>
                    </a:solidFill>
                  </a:rPr>
                  <a:t>Local Data – SIS/Local Warehouses</a:t>
                </a:r>
              </a:p>
            </p:txBody>
          </p:sp>
        </p:grpSp>
        <p:pic>
          <p:nvPicPr>
            <p:cNvPr id="5" name="Graphic 4" descr="Schoolhouse with solid fill">
              <a:extLst>
                <a:ext uri="{FF2B5EF4-FFF2-40B4-BE49-F238E27FC236}">
                  <a16:creationId xmlns:a16="http://schemas.microsoft.com/office/drawing/2014/main" id="{C5180EA6-CAAF-66C3-D06C-044A58F34CF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57233" y="4191211"/>
              <a:ext cx="1303867" cy="1303867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0EA87F2-5499-A229-5986-0044DBE2B9DB}"/>
                </a:ext>
              </a:extLst>
            </p:cNvPr>
            <p:cNvGrpSpPr/>
            <p:nvPr/>
          </p:nvGrpSpPr>
          <p:grpSpPr>
            <a:xfrm>
              <a:off x="8909028" y="4231820"/>
              <a:ext cx="1529275" cy="1428236"/>
              <a:chOff x="8909028" y="4197953"/>
              <a:chExt cx="1529275" cy="1428236"/>
            </a:xfrm>
          </p:grpSpPr>
          <p:pic>
            <p:nvPicPr>
              <p:cNvPr id="24" name="Graphic 23" descr="Schoolhouse with solid fill">
                <a:extLst>
                  <a:ext uri="{FF2B5EF4-FFF2-40B4-BE49-F238E27FC236}">
                    <a16:creationId xmlns:a16="http://schemas.microsoft.com/office/drawing/2014/main" id="{53524373-D354-CAA3-7326-3471A7B015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637004" y="4824890"/>
                <a:ext cx="801299" cy="801299"/>
              </a:xfrm>
              <a:prstGeom prst="rect">
                <a:avLst/>
              </a:prstGeom>
            </p:spPr>
          </p:pic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97CF0413-CEAB-03A9-BEBD-FFB5D57937D4}"/>
                  </a:ext>
                </a:extLst>
              </p:cNvPr>
              <p:cNvGrpSpPr/>
              <p:nvPr/>
            </p:nvGrpSpPr>
            <p:grpSpPr>
              <a:xfrm>
                <a:off x="8909028" y="4197953"/>
                <a:ext cx="1519998" cy="1412624"/>
                <a:chOff x="8909028" y="4197953"/>
                <a:chExt cx="1519998" cy="1412624"/>
              </a:xfrm>
            </p:grpSpPr>
            <p:pic>
              <p:nvPicPr>
                <p:cNvPr id="25" name="Graphic 24" descr="Schoolhouse with solid fill">
                  <a:extLst>
                    <a:ext uri="{FF2B5EF4-FFF2-40B4-BE49-F238E27FC236}">
                      <a16:creationId xmlns:a16="http://schemas.microsoft.com/office/drawing/2014/main" id="{4FBB25C3-E0B1-BA9B-1FC2-F7C40097A5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09028" y="4201390"/>
                  <a:ext cx="801299" cy="801299"/>
                </a:xfrm>
                <a:prstGeom prst="rect">
                  <a:avLst/>
                </a:prstGeom>
              </p:spPr>
            </p:pic>
            <p:pic>
              <p:nvPicPr>
                <p:cNvPr id="26" name="Graphic 25" descr="Schoolhouse with solid fill">
                  <a:extLst>
                    <a:ext uri="{FF2B5EF4-FFF2-40B4-BE49-F238E27FC236}">
                      <a16:creationId xmlns:a16="http://schemas.microsoft.com/office/drawing/2014/main" id="{08D0732E-E38F-5CA1-329B-81A29CB1B3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27727" y="4197953"/>
                  <a:ext cx="801299" cy="801299"/>
                </a:xfrm>
                <a:prstGeom prst="rect">
                  <a:avLst/>
                </a:prstGeom>
              </p:spPr>
            </p:pic>
            <p:pic>
              <p:nvPicPr>
                <p:cNvPr id="27" name="Graphic 26" descr="Schoolhouse with solid fill">
                  <a:extLst>
                    <a:ext uri="{FF2B5EF4-FFF2-40B4-BE49-F238E27FC236}">
                      <a16:creationId xmlns:a16="http://schemas.microsoft.com/office/drawing/2014/main" id="{E66F3FCE-1BC0-EF98-ADAE-23989E6530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09029" y="4809278"/>
                  <a:ext cx="801299" cy="801299"/>
                </a:xfrm>
                <a:prstGeom prst="rect">
                  <a:avLst/>
                </a:prstGeom>
              </p:spPr>
            </p:pic>
          </p:grp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CF69746-A676-D552-D0C8-E5E27645D6B3}"/>
                </a:ext>
              </a:extLst>
            </p:cNvPr>
            <p:cNvSpPr txBox="1"/>
            <p:nvPr/>
          </p:nvSpPr>
          <p:spPr>
            <a:xfrm>
              <a:off x="7098004" y="5273144"/>
              <a:ext cx="14223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Single College District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A81849D-2491-37C2-D221-6071E23B9A42}"/>
                </a:ext>
              </a:extLst>
            </p:cNvPr>
            <p:cNvSpPr txBox="1"/>
            <p:nvPr/>
          </p:nvSpPr>
          <p:spPr>
            <a:xfrm>
              <a:off x="8520327" y="5470147"/>
              <a:ext cx="23340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Multi-College District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DC2EFCC-0407-736D-871B-686C50005402}"/>
              </a:ext>
            </a:extLst>
          </p:cNvPr>
          <p:cNvSpPr/>
          <p:nvPr/>
        </p:nvSpPr>
        <p:spPr>
          <a:xfrm>
            <a:off x="1044182" y="2661937"/>
            <a:ext cx="9838948" cy="71372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Transformation to MIS Standard for Upload on Term or Annual Basis</a:t>
            </a:r>
          </a:p>
        </p:txBody>
      </p:sp>
    </p:spTree>
    <p:extLst>
      <p:ext uri="{BB962C8B-B14F-4D97-AF65-F5344CB8AC3E}">
        <p14:creationId xmlns:p14="http://schemas.microsoft.com/office/powerpoint/2010/main" val="239953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 animBg="1"/>
      <p:bldP spid="33" grpId="0" animBg="1"/>
    </p:bldLst>
  </p:timing>
</p:sld>
</file>

<file path=ppt/theme/theme1.xml><?xml version="1.0" encoding="utf-8"?>
<a:theme xmlns:a="http://schemas.openxmlformats.org/drawingml/2006/main" name="California Community Colleges - White">
  <a:themeElements>
    <a:clrScheme name="CCC 2018">
      <a:dk1>
        <a:srgbClr val="002F6D"/>
      </a:dk1>
      <a:lt1>
        <a:srgbClr val="FFFFFF"/>
      </a:lt1>
      <a:dk2>
        <a:srgbClr val="555759"/>
      </a:dk2>
      <a:lt2>
        <a:srgbClr val="0066BA"/>
      </a:lt2>
      <a:accent1>
        <a:srgbClr val="002F6D"/>
      </a:accent1>
      <a:accent2>
        <a:srgbClr val="FFB600"/>
      </a:accent2>
      <a:accent3>
        <a:srgbClr val="717271"/>
      </a:accent3>
      <a:accent4>
        <a:srgbClr val="002755"/>
      </a:accent4>
      <a:accent5>
        <a:srgbClr val="0066BA"/>
      </a:accent5>
      <a:accent6>
        <a:srgbClr val="40B4E5"/>
      </a:accent6>
      <a:hlink>
        <a:srgbClr val="0066BA"/>
      </a:hlink>
      <a:folHlink>
        <a:srgbClr val="002F6D"/>
      </a:folHlink>
    </a:clrScheme>
    <a:fontScheme name="CCCCO Refresh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-elements-template-20210802.pptx" id="{A7EACE47-F04A-48CA-92ED-42B798D65F2A}" vid="{0DC7F834-F8C9-416F-91B6-B7FBD8182D10}"/>
    </a:ext>
  </a:extLst>
</a:theme>
</file>

<file path=ppt/theme/theme2.xml><?xml version="1.0" encoding="utf-8"?>
<a:theme xmlns:a="http://schemas.openxmlformats.org/drawingml/2006/main" name="California Community Colleges - Blue">
  <a:themeElements>
    <a:clrScheme name="CCC 2018">
      <a:dk1>
        <a:srgbClr val="002F6D"/>
      </a:dk1>
      <a:lt1>
        <a:srgbClr val="FFFFFF"/>
      </a:lt1>
      <a:dk2>
        <a:srgbClr val="555759"/>
      </a:dk2>
      <a:lt2>
        <a:srgbClr val="0066BA"/>
      </a:lt2>
      <a:accent1>
        <a:srgbClr val="002F6D"/>
      </a:accent1>
      <a:accent2>
        <a:srgbClr val="FFB600"/>
      </a:accent2>
      <a:accent3>
        <a:srgbClr val="717271"/>
      </a:accent3>
      <a:accent4>
        <a:srgbClr val="002755"/>
      </a:accent4>
      <a:accent5>
        <a:srgbClr val="0066BA"/>
      </a:accent5>
      <a:accent6>
        <a:srgbClr val="40B4E5"/>
      </a:accent6>
      <a:hlink>
        <a:srgbClr val="0066BA"/>
      </a:hlink>
      <a:folHlink>
        <a:srgbClr val="002F6D"/>
      </a:folHlink>
    </a:clrScheme>
    <a:fontScheme name="CCCCO Refresh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-elements-template-20210802.pptx" id="{A7EACE47-F04A-48CA-92ED-42B798D65F2A}" vid="{06DD2480-9A80-4C65-B9A5-388DC3771910}"/>
    </a:ext>
  </a:extLst>
</a:theme>
</file>

<file path=ppt/theme/theme3.xml><?xml version="1.0" encoding="utf-8"?>
<a:theme xmlns:a="http://schemas.openxmlformats.org/drawingml/2006/main" name="California Community Colleges - Primary">
  <a:themeElements>
    <a:clrScheme name="CCC 2018">
      <a:dk1>
        <a:srgbClr val="002F6D"/>
      </a:dk1>
      <a:lt1>
        <a:srgbClr val="FFFFFF"/>
      </a:lt1>
      <a:dk2>
        <a:srgbClr val="555759"/>
      </a:dk2>
      <a:lt2>
        <a:srgbClr val="0066BA"/>
      </a:lt2>
      <a:accent1>
        <a:srgbClr val="002F6D"/>
      </a:accent1>
      <a:accent2>
        <a:srgbClr val="FFB600"/>
      </a:accent2>
      <a:accent3>
        <a:srgbClr val="717271"/>
      </a:accent3>
      <a:accent4>
        <a:srgbClr val="002755"/>
      </a:accent4>
      <a:accent5>
        <a:srgbClr val="0066BA"/>
      </a:accent5>
      <a:accent6>
        <a:srgbClr val="40B4E5"/>
      </a:accent6>
      <a:hlink>
        <a:srgbClr val="0066BA"/>
      </a:hlink>
      <a:folHlink>
        <a:srgbClr val="002F6D"/>
      </a:folHlink>
    </a:clrScheme>
    <a:fontScheme name="CCCCO Refresh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-elements-template-20210802.pptx" id="{A7EACE47-F04A-48CA-92ED-42B798D65F2A}" vid="{C7E7BC9B-7136-41AC-AB98-AE0A884C6EF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 Elements Presentation</Template>
  <TotalTime>4565</TotalTime>
  <Words>2254</Words>
  <Application>Microsoft Office PowerPoint</Application>
  <PresentationFormat>Widescreen</PresentationFormat>
  <Paragraphs>443</Paragraphs>
  <Slides>41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Aptos Narrow</vt:lpstr>
      <vt:lpstr>Calibri</vt:lpstr>
      <vt:lpstr>Source Sans Pro</vt:lpstr>
      <vt:lpstr>Arial</vt:lpstr>
      <vt:lpstr>California Community Colleges - White</vt:lpstr>
      <vt:lpstr>California Community Colleges - Blue</vt:lpstr>
      <vt:lpstr>California Community Colleges - Primary</vt:lpstr>
      <vt:lpstr>When Data Systems Are Asked to Do More Than They Were Built For: Lessons from an Emergency Response  May 13, 2026 SDP Convening 2026 Cambridge, MA</vt:lpstr>
      <vt:lpstr>What happens when this new purpose is urgent and in the public eye?</vt:lpstr>
      <vt:lpstr>Chapter 1</vt:lpstr>
      <vt:lpstr>Data Systems: Compliance vs. Action</vt:lpstr>
      <vt:lpstr>The purpose of a system is what it does.</vt:lpstr>
      <vt:lpstr>Data Systems: Compliance vs. Action</vt:lpstr>
      <vt:lpstr>Chapter 2</vt:lpstr>
      <vt:lpstr>We are one system.</vt:lpstr>
      <vt:lpstr>Sources of Chancellor’s Office Data</vt:lpstr>
      <vt:lpstr>Our data belong to California.</vt:lpstr>
      <vt:lpstr>PowerPoint Presentation</vt:lpstr>
      <vt:lpstr>What do we know, and how soon can we know it?</vt:lpstr>
      <vt:lpstr>Checkpoint 2</vt:lpstr>
      <vt:lpstr>Data Sources</vt:lpstr>
      <vt:lpstr>Method &amp; Analysis 1: Geographic Overlap</vt:lpstr>
      <vt:lpstr>Identified ZCTAs</vt:lpstr>
      <vt:lpstr>Method Analysis 2: Student Match</vt:lpstr>
      <vt:lpstr>Product 1: Tableau Tool </vt:lpstr>
      <vt:lpstr>Chapter 3</vt:lpstr>
      <vt:lpstr>In a statewide system, local emergencies become statewide emergencies.</vt:lpstr>
      <vt:lpstr>Historical Analysis of Impact of Emergencies on CCC Students</vt:lpstr>
      <vt:lpstr>Pineapple Express Floods, 2023</vt:lpstr>
      <vt:lpstr>Camp Fire, 2018</vt:lpstr>
      <vt:lpstr>Thomas Fire, 2017</vt:lpstr>
      <vt:lpstr>Northridge Earthquake, 1994</vt:lpstr>
      <vt:lpstr>Four past events give us a way to understand the present.</vt:lpstr>
      <vt:lpstr>Method for Finding Affected ZCTAs </vt:lpstr>
      <vt:lpstr>Affected ZIPs for 4 Emergencies</vt:lpstr>
      <vt:lpstr>Example Descriptive: Regional Headcounts</vt:lpstr>
      <vt:lpstr>Example Descriptive: Race/Ethnicity Breakdown</vt:lpstr>
      <vt:lpstr>Example Descriptive: Dual Enrollment Students</vt:lpstr>
      <vt:lpstr>Example Outcome: 1-Year Persistence</vt:lpstr>
      <vt:lpstr>Where we’re going next:</vt:lpstr>
      <vt:lpstr>Checkpoint 3</vt:lpstr>
      <vt:lpstr>Chapter 4</vt:lpstr>
      <vt:lpstr>We are one system.</vt:lpstr>
      <vt:lpstr>We are 116 different colleges.</vt:lpstr>
      <vt:lpstr>Why was our data system built this way?</vt:lpstr>
      <vt:lpstr>Two Strategy Strands</vt:lpstr>
      <vt:lpstr>Questions? Reactions? Ideas?</vt:lpstr>
      <vt:lpstr>Thank you and stay safe out there.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Ozuna</dc:creator>
  <cp:lastModifiedBy>Christopher Ozuna</cp:lastModifiedBy>
  <cp:revision>5</cp:revision>
  <dcterms:created xsi:type="dcterms:W3CDTF">2025-03-20T01:54:20Z</dcterms:created>
  <dcterms:modified xsi:type="dcterms:W3CDTF">2026-05-13T18:43:00Z</dcterms:modified>
</cp:coreProperties>
</file>