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4"/>
  </p:sldMasterIdLst>
  <p:notesMasterIdLst>
    <p:notesMasterId r:id="rId30"/>
  </p:notesMasterIdLst>
  <p:handoutMasterIdLst>
    <p:handoutMasterId r:id="rId31"/>
  </p:handoutMasterIdLst>
  <p:sldIdLst>
    <p:sldId id="397" r:id="rId5"/>
    <p:sldId id="364" r:id="rId6"/>
    <p:sldId id="365" r:id="rId7"/>
    <p:sldId id="366" r:id="rId8"/>
    <p:sldId id="367" r:id="rId9"/>
    <p:sldId id="369" r:id="rId10"/>
    <p:sldId id="370" r:id="rId11"/>
    <p:sldId id="371" r:id="rId12"/>
    <p:sldId id="372" r:id="rId13"/>
    <p:sldId id="399" r:id="rId14"/>
    <p:sldId id="398" r:id="rId15"/>
    <p:sldId id="401" r:id="rId16"/>
    <p:sldId id="400" r:id="rId17"/>
    <p:sldId id="402" r:id="rId18"/>
    <p:sldId id="383" r:id="rId19"/>
    <p:sldId id="384" r:id="rId20"/>
    <p:sldId id="385" r:id="rId21"/>
    <p:sldId id="387" r:id="rId22"/>
    <p:sldId id="389" r:id="rId23"/>
    <p:sldId id="390" r:id="rId24"/>
    <p:sldId id="406" r:id="rId25"/>
    <p:sldId id="404" r:id="rId26"/>
    <p:sldId id="407" r:id="rId27"/>
    <p:sldId id="394" r:id="rId28"/>
    <p:sldId id="396" r:id="rId29"/>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A678"/>
    <a:srgbClr val="A51C30"/>
    <a:srgbClr val="E8D7C2"/>
    <a:srgbClr val="D7B995"/>
    <a:srgbClr val="EFA3AE"/>
    <a:srgbClr val="E35B6E"/>
    <a:srgbClr val="E87C8B"/>
    <a:srgbClr val="DB2D46"/>
    <a:srgbClr val="ECDECC"/>
    <a:srgbClr val="2781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07" autoAdjust="0"/>
    <p:restoredTop sz="90678" autoAdjust="0"/>
  </p:normalViewPr>
  <p:slideViewPr>
    <p:cSldViewPr snapToGrid="0">
      <p:cViewPr varScale="1">
        <p:scale>
          <a:sx n="100" d="100"/>
          <a:sy n="100" d="100"/>
        </p:scale>
        <p:origin x="840" y="7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D10E7D-6872-BB4C-A10B-7185EF7D7D28}"/>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87FFB40F-E88F-0D43-9E81-3A85B75C0D2E}"/>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B74A69F9-44A6-1147-B2CD-ACA5529FEAE1}" type="datetimeFigureOut">
              <a:rPr lang="en-US"/>
              <a:pPr>
                <a:defRPr/>
              </a:pPr>
              <a:t>5/11/2026</a:t>
            </a:fld>
            <a:endParaRPr lang="en-US"/>
          </a:p>
        </p:txBody>
      </p:sp>
      <p:sp>
        <p:nvSpPr>
          <p:cNvPr id="4" name="Footer Placeholder 3">
            <a:extLst>
              <a:ext uri="{FF2B5EF4-FFF2-40B4-BE49-F238E27FC236}">
                <a16:creationId xmlns:a16="http://schemas.microsoft.com/office/drawing/2014/main" id="{08EB3E4D-7174-3F4E-9596-9E2484C9059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47D93C33-327D-294B-8C72-9F153B94D4D6}"/>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eaLnBrk="1" fontAlgn="auto" hangingPunct="1">
              <a:spcBef>
                <a:spcPts val="0"/>
              </a:spcBef>
              <a:spcAft>
                <a:spcPts val="0"/>
              </a:spcAft>
              <a:defRPr sz="1200" smtClean="0">
                <a:latin typeface="+mn-lt"/>
              </a:defRPr>
            </a:lvl1pPr>
          </a:lstStyle>
          <a:p>
            <a:pPr>
              <a:defRPr/>
            </a:pPr>
            <a:fld id="{1524813B-93A9-F144-93CE-BE711AAC9D3B}"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B46A85-76B3-BD4C-86B2-DAEEF690656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02DCEDE-4F14-724B-830D-0A52C2D9AF62}"/>
              </a:ext>
            </a:extLst>
          </p:cNvPr>
          <p:cNvSpPr>
            <a:spLocks noGrp="1"/>
          </p:cNvSpPr>
          <p:nvPr>
            <p:ph type="dt" idx="1"/>
          </p:nvPr>
        </p:nvSpPr>
        <p:spPr>
          <a:xfrm>
            <a:off x="3970938" y="0"/>
            <a:ext cx="3037840" cy="466434"/>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324BFE4E-AF9F-2348-ADDA-4B6884767D31}" type="datetimeFigureOut">
              <a:rPr lang="en-US"/>
              <a:pPr>
                <a:defRPr/>
              </a:pPr>
              <a:t>5/11/2026</a:t>
            </a:fld>
            <a:endParaRPr lang="en-US"/>
          </a:p>
        </p:txBody>
      </p:sp>
      <p:sp>
        <p:nvSpPr>
          <p:cNvPr id="4" name="Slide Image Placeholder 3">
            <a:extLst>
              <a:ext uri="{FF2B5EF4-FFF2-40B4-BE49-F238E27FC236}">
                <a16:creationId xmlns:a16="http://schemas.microsoft.com/office/drawing/2014/main" id="{8A7DA43B-AAFC-524F-90F2-DC54DA6C5A0F}"/>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11A993BF-3ADF-D54F-A36B-E3C16088DD21}"/>
              </a:ext>
            </a:extLst>
          </p:cNvPr>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19C9D29-40DC-7344-A61E-ED94ACFE60B1}"/>
              </a:ext>
            </a:extLst>
          </p:cNvPr>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02A6E77-5F31-E047-A2D1-D9480449E563}"/>
              </a:ext>
            </a:extLst>
          </p:cNvPr>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eaLnBrk="1" fontAlgn="auto" hangingPunct="1">
              <a:spcBef>
                <a:spcPts val="0"/>
              </a:spcBef>
              <a:spcAft>
                <a:spcPts val="0"/>
              </a:spcAft>
              <a:defRPr sz="1200" smtClean="0">
                <a:latin typeface="+mn-lt"/>
              </a:defRPr>
            </a:lvl1pPr>
          </a:lstStyle>
          <a:p>
            <a:pPr>
              <a:defRPr/>
            </a:pPr>
            <a:fld id="{4CD9161E-6911-F446-BFC3-D3439C919FE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2851B-E613-5F60-7B8B-70C53D38B0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B6B2F8-E91F-6800-B6FF-DC70FC84235A}"/>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5E994856-3267-2A85-9C61-9B311337B01C}"/>
              </a:ext>
            </a:extLst>
          </p:cNvPr>
          <p:cNvSpPr>
            <a:spLocks noGrp="1"/>
          </p:cNvSpPr>
          <p:nvPr>
            <p:ph type="body" sz="quarter" idx="3"/>
          </p:nvPr>
        </p:nvSpPr>
        <p:spPr/>
        <p:txBody>
          <a:bodyPr/>
          <a:lstStyle/>
          <a:p>
            <a:endParaRPr lang="en-US" dirty="0"/>
          </a:p>
        </p:txBody>
      </p:sp>
      <p:sp>
        <p:nvSpPr>
          <p:cNvPr id="4" name="Slide Number Placeholder 3">
            <a:extLst>
              <a:ext uri="{FF2B5EF4-FFF2-40B4-BE49-F238E27FC236}">
                <a16:creationId xmlns:a16="http://schemas.microsoft.com/office/drawing/2014/main" id="{B542F327-817C-5383-46C2-FB6BAB961E33}"/>
              </a:ext>
            </a:extLst>
          </p:cNvPr>
          <p:cNvSpPr>
            <a:spLocks noGrp="1"/>
          </p:cNvSpPr>
          <p:nvPr>
            <p:ph type="sldNum" sz="quarter" idx="5"/>
          </p:nvPr>
        </p:nvSpPr>
        <p:spPr/>
      </p:sp>
    </p:spTree>
    <p:extLst>
      <p:ext uri="{BB962C8B-B14F-4D97-AF65-F5344CB8AC3E}">
        <p14:creationId xmlns:p14="http://schemas.microsoft.com/office/powerpoint/2010/main" val="288844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9177F-6B5F-06A9-C95A-C5BC1DE794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BDD74A-4194-B217-D2E4-FFFBA9B33A34}"/>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278ABED2-C189-92D6-0723-83487747D087}"/>
              </a:ext>
            </a:extLst>
          </p:cNvPr>
          <p:cNvSpPr>
            <a:spLocks noGrp="1"/>
          </p:cNvSpPr>
          <p:nvPr>
            <p:ph type="body" sz="quarter" idx="3"/>
          </p:nvPr>
        </p:nvSpPr>
        <p:spPr/>
        <p:txBody>
          <a:bodyPr/>
          <a:lstStyle/>
          <a:p>
            <a:endParaRPr dirty="0"/>
          </a:p>
        </p:txBody>
      </p:sp>
      <p:sp>
        <p:nvSpPr>
          <p:cNvPr id="4" name="Slide Number Placeholder 3">
            <a:extLst>
              <a:ext uri="{FF2B5EF4-FFF2-40B4-BE49-F238E27FC236}">
                <a16:creationId xmlns:a16="http://schemas.microsoft.com/office/drawing/2014/main" id="{CEA6B6ED-355E-5F49-7DE9-29506154D9AC}"/>
              </a:ext>
            </a:extLst>
          </p:cNvPr>
          <p:cNvSpPr>
            <a:spLocks noGrp="1"/>
          </p:cNvSpPr>
          <p:nvPr>
            <p:ph type="sldNum" sz="quarter" idx="5"/>
          </p:nvPr>
        </p:nvSpPr>
        <p:spPr/>
      </p:sp>
    </p:spTree>
    <p:extLst>
      <p:ext uri="{BB962C8B-B14F-4D97-AF65-F5344CB8AC3E}">
        <p14:creationId xmlns:p14="http://schemas.microsoft.com/office/powerpoint/2010/main" val="3579304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4112F-B0C8-70BB-AA37-46850DD72A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F9421E-EF5F-70ED-80BF-0C620E7DB94D}"/>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079D2196-78DF-A110-5CDA-208B0FE70AB1}"/>
              </a:ext>
            </a:extLst>
          </p:cNvPr>
          <p:cNvSpPr>
            <a:spLocks noGrp="1"/>
          </p:cNvSpPr>
          <p:nvPr>
            <p:ph type="body" sz="quarter" idx="3"/>
          </p:nvPr>
        </p:nvSpPr>
        <p:spPr/>
        <p:txBody>
          <a:bodyPr/>
          <a:lstStyle/>
          <a:p>
            <a:endParaRPr lang="en-US" dirty="0"/>
          </a:p>
        </p:txBody>
      </p:sp>
      <p:sp>
        <p:nvSpPr>
          <p:cNvPr id="4" name="Slide Number Placeholder 3">
            <a:extLst>
              <a:ext uri="{FF2B5EF4-FFF2-40B4-BE49-F238E27FC236}">
                <a16:creationId xmlns:a16="http://schemas.microsoft.com/office/drawing/2014/main" id="{05A8A8EF-AF58-41E4-7427-E8FF89D214BB}"/>
              </a:ext>
            </a:extLst>
          </p:cNvPr>
          <p:cNvSpPr>
            <a:spLocks noGrp="1"/>
          </p:cNvSpPr>
          <p:nvPr>
            <p:ph type="sldNum" sz="quarter" idx="5"/>
          </p:nvPr>
        </p:nvSpPr>
        <p:spPr/>
      </p:sp>
    </p:spTree>
    <p:extLst>
      <p:ext uri="{BB962C8B-B14F-4D97-AF65-F5344CB8AC3E}">
        <p14:creationId xmlns:p14="http://schemas.microsoft.com/office/powerpoint/2010/main" val="1253642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8E3B9-8D72-4F81-7B66-C084ADC440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1DE175-D0E6-0721-4BFE-8CBECDF6BC9E}"/>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E2715AC2-38CD-FE27-307F-783982E1E143}"/>
              </a:ext>
            </a:extLst>
          </p:cNvPr>
          <p:cNvSpPr>
            <a:spLocks noGrp="1"/>
          </p:cNvSpPr>
          <p:nvPr>
            <p:ph type="body" sz="quarter" idx="3"/>
          </p:nvPr>
        </p:nvSpPr>
        <p:spPr/>
        <p:txBody>
          <a:bodyPr/>
          <a:lstStyle/>
          <a:p>
            <a:endParaRPr lang="en-US" dirty="0"/>
          </a:p>
        </p:txBody>
      </p:sp>
      <p:sp>
        <p:nvSpPr>
          <p:cNvPr id="4" name="Slide Number Placeholder 3">
            <a:extLst>
              <a:ext uri="{FF2B5EF4-FFF2-40B4-BE49-F238E27FC236}">
                <a16:creationId xmlns:a16="http://schemas.microsoft.com/office/drawing/2014/main" id="{59D0E09D-E362-033C-77C1-EF11735D0B7A}"/>
              </a:ext>
            </a:extLst>
          </p:cNvPr>
          <p:cNvSpPr>
            <a:spLocks noGrp="1"/>
          </p:cNvSpPr>
          <p:nvPr>
            <p:ph type="sldNum" sz="quarter" idx="5"/>
          </p:nvPr>
        </p:nvSpPr>
        <p:spPr/>
      </p:sp>
    </p:spTree>
    <p:extLst>
      <p:ext uri="{BB962C8B-B14F-4D97-AF65-F5344CB8AC3E}">
        <p14:creationId xmlns:p14="http://schemas.microsoft.com/office/powerpoint/2010/main" val="4179197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FAAB9-68D9-AEFB-42C0-2AECC5C3C8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61E39F-FB3C-37C2-B0C2-8E8C8EB99991}"/>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01574EA8-FAA1-20BE-89A6-F58D8B85C07A}"/>
              </a:ext>
            </a:extLst>
          </p:cNvPr>
          <p:cNvSpPr>
            <a:spLocks noGrp="1"/>
          </p:cNvSpPr>
          <p:nvPr>
            <p:ph type="body" sz="quarter" idx="3"/>
          </p:nvPr>
        </p:nvSpPr>
        <p:spPr/>
        <p:txBody>
          <a:bodyPr/>
          <a:lstStyle/>
          <a:p>
            <a:endParaRPr lang="en-US" dirty="0"/>
          </a:p>
        </p:txBody>
      </p:sp>
      <p:sp>
        <p:nvSpPr>
          <p:cNvPr id="4" name="Slide Number Placeholder 3">
            <a:extLst>
              <a:ext uri="{FF2B5EF4-FFF2-40B4-BE49-F238E27FC236}">
                <a16:creationId xmlns:a16="http://schemas.microsoft.com/office/drawing/2014/main" id="{87C474BD-8CDF-FC2F-4F57-B9D24B9A3B21}"/>
              </a:ext>
            </a:extLst>
          </p:cNvPr>
          <p:cNvSpPr>
            <a:spLocks noGrp="1"/>
          </p:cNvSpPr>
          <p:nvPr>
            <p:ph type="sldNum" sz="quarter" idx="5"/>
          </p:nvPr>
        </p:nvSpPr>
        <p:spPr/>
      </p:sp>
    </p:spTree>
    <p:extLst>
      <p:ext uri="{BB962C8B-B14F-4D97-AF65-F5344CB8AC3E}">
        <p14:creationId xmlns:p14="http://schemas.microsoft.com/office/powerpoint/2010/main" val="958314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082D2-BFAA-283E-1CE1-1520FA44ED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161173-3DA3-F3EE-E203-D8539507F8D0}"/>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0ACD51F7-64CF-F14C-83C0-C233BF9CBDA8}"/>
              </a:ext>
            </a:extLst>
          </p:cNvPr>
          <p:cNvSpPr>
            <a:spLocks noGrp="1"/>
          </p:cNvSpPr>
          <p:nvPr>
            <p:ph type="body" sz="quarter" idx="3"/>
          </p:nvPr>
        </p:nvSpPr>
        <p:spPr/>
        <p:txBody>
          <a:bodyPr/>
          <a:lstStyle/>
          <a:p>
            <a:endParaRPr dirty="0"/>
          </a:p>
        </p:txBody>
      </p:sp>
      <p:sp>
        <p:nvSpPr>
          <p:cNvPr id="4" name="Slide Number Placeholder 3">
            <a:extLst>
              <a:ext uri="{FF2B5EF4-FFF2-40B4-BE49-F238E27FC236}">
                <a16:creationId xmlns:a16="http://schemas.microsoft.com/office/drawing/2014/main" id="{6AD1A2B2-90D0-7A72-7327-AE5957E24FDE}"/>
              </a:ext>
            </a:extLst>
          </p:cNvPr>
          <p:cNvSpPr>
            <a:spLocks noGrp="1"/>
          </p:cNvSpPr>
          <p:nvPr>
            <p:ph type="sldNum" sz="quarter" idx="5"/>
          </p:nvPr>
        </p:nvSpPr>
        <p:spPr/>
      </p:sp>
    </p:spTree>
    <p:extLst>
      <p:ext uri="{BB962C8B-B14F-4D97-AF65-F5344CB8AC3E}">
        <p14:creationId xmlns:p14="http://schemas.microsoft.com/office/powerpoint/2010/main" val="3331748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51CD8-43D8-A7B5-B5F2-E6F624EC50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2BA0FA-2B02-9892-60C4-737B348E946C}"/>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4F966F02-0B5F-34C7-00FE-FD25482F1024}"/>
              </a:ext>
            </a:extLst>
          </p:cNvPr>
          <p:cNvSpPr>
            <a:spLocks noGrp="1"/>
          </p:cNvSpPr>
          <p:nvPr>
            <p:ph type="body" sz="quarter" idx="3"/>
          </p:nvPr>
        </p:nvSpPr>
        <p:spPr/>
        <p:txBody>
          <a:bodyPr/>
          <a:lstStyle/>
          <a:p>
            <a:endParaRPr dirty="0"/>
          </a:p>
        </p:txBody>
      </p:sp>
      <p:sp>
        <p:nvSpPr>
          <p:cNvPr id="4" name="Slide Number Placeholder 3">
            <a:extLst>
              <a:ext uri="{FF2B5EF4-FFF2-40B4-BE49-F238E27FC236}">
                <a16:creationId xmlns:a16="http://schemas.microsoft.com/office/drawing/2014/main" id="{32723726-E521-1063-7477-798242F1511A}"/>
              </a:ext>
            </a:extLst>
          </p:cNvPr>
          <p:cNvSpPr>
            <a:spLocks noGrp="1"/>
          </p:cNvSpPr>
          <p:nvPr>
            <p:ph type="sldNum" sz="quarter" idx="5"/>
          </p:nvPr>
        </p:nvSpPr>
        <p:spPr/>
      </p:sp>
    </p:spTree>
    <p:extLst>
      <p:ext uri="{BB962C8B-B14F-4D97-AF65-F5344CB8AC3E}">
        <p14:creationId xmlns:p14="http://schemas.microsoft.com/office/powerpoint/2010/main" val="3060695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02C79-DE75-3FA0-2EEE-DECAC95AD0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26A827-9257-74F4-8BED-852AE7FF221D}"/>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7771F7C8-A846-891F-9725-1B3E41945890}"/>
              </a:ext>
            </a:extLst>
          </p:cNvPr>
          <p:cNvSpPr>
            <a:spLocks noGrp="1"/>
          </p:cNvSpPr>
          <p:nvPr>
            <p:ph type="body" sz="quarter" idx="3"/>
          </p:nvPr>
        </p:nvSpPr>
        <p:spPr/>
        <p:txBody>
          <a:bodyPr/>
          <a:lstStyle/>
          <a:p>
            <a:endParaRPr dirty="0"/>
          </a:p>
        </p:txBody>
      </p:sp>
      <p:sp>
        <p:nvSpPr>
          <p:cNvPr id="4" name="Slide Number Placeholder 3">
            <a:extLst>
              <a:ext uri="{FF2B5EF4-FFF2-40B4-BE49-F238E27FC236}">
                <a16:creationId xmlns:a16="http://schemas.microsoft.com/office/drawing/2014/main" id="{761207C1-C065-0BF1-E5DC-15E7FF2EEA21}"/>
              </a:ext>
            </a:extLst>
          </p:cNvPr>
          <p:cNvSpPr>
            <a:spLocks noGrp="1"/>
          </p:cNvSpPr>
          <p:nvPr>
            <p:ph type="sldNum" sz="quarter" idx="5"/>
          </p:nvPr>
        </p:nvSpPr>
        <p:spPr/>
      </p:sp>
    </p:spTree>
    <p:extLst>
      <p:ext uri="{BB962C8B-B14F-4D97-AF65-F5344CB8AC3E}">
        <p14:creationId xmlns:p14="http://schemas.microsoft.com/office/powerpoint/2010/main" val="2769309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CD9161E-6911-F446-BFC3-D3439C919FE5}" type="slidenum">
              <a:rPr lang="en-US" smtClean="0"/>
              <a:pPr>
                <a:defRPr/>
              </a:pPr>
              <a:t>25</a:t>
            </a:fld>
            <a:endParaRPr lang="en-US"/>
          </a:p>
        </p:txBody>
      </p:sp>
    </p:spTree>
    <p:extLst>
      <p:ext uri="{BB962C8B-B14F-4D97-AF65-F5344CB8AC3E}">
        <p14:creationId xmlns:p14="http://schemas.microsoft.com/office/powerpoint/2010/main" val="42023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9A0465E0-034C-4449-AF8D-0D67A83B936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0392" y="164592"/>
            <a:ext cx="2698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88892" y="3536820"/>
            <a:ext cx="9144000" cy="954510"/>
          </a:xfrm>
        </p:spPr>
        <p:txBody>
          <a:bodyPr anchor="b">
            <a:normAutofit/>
          </a:bodyPr>
          <a:lstStyle>
            <a:lvl1pPr algn="ctr">
              <a:defRPr sz="54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688892" y="4793757"/>
            <a:ext cx="9144000" cy="8207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Rectangle 9">
            <a:extLst>
              <a:ext uri="{FF2B5EF4-FFF2-40B4-BE49-F238E27FC236}">
                <a16:creationId xmlns:a16="http://schemas.microsoft.com/office/drawing/2014/main" id="{DDE5F4F8-62B7-1645-DB33-EC580983CDD6}"/>
              </a:ext>
            </a:extLst>
          </p:cNvPr>
          <p:cNvSpPr/>
          <p:nvPr userDrawn="1"/>
        </p:nvSpPr>
        <p:spPr>
          <a:xfrm>
            <a:off x="0" y="6215063"/>
            <a:ext cx="12192000" cy="684212"/>
          </a:xfrm>
          <a:prstGeom prst="rect">
            <a:avLst/>
          </a:prstGeom>
          <a:solidFill>
            <a:srgbClr val="A51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TextBox 7">
            <a:extLst>
              <a:ext uri="{FF2B5EF4-FFF2-40B4-BE49-F238E27FC236}">
                <a16:creationId xmlns:a16="http://schemas.microsoft.com/office/drawing/2014/main" id="{997827FA-A7CD-D837-2773-B4168506ED24}"/>
              </a:ext>
            </a:extLst>
          </p:cNvPr>
          <p:cNvSpPr txBox="1">
            <a:spLocks noChangeArrowheads="1"/>
          </p:cNvSpPr>
          <p:nvPr userDrawn="1"/>
        </p:nvSpPr>
        <p:spPr bwMode="auto">
          <a:xfrm>
            <a:off x="7667625" y="6356350"/>
            <a:ext cx="3686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1600" dirty="0">
                <a:solidFill>
                  <a:schemeClr val="bg1"/>
                </a:solidFill>
              </a:rPr>
              <a:t>@HarvardSDP | #SDPconvening</a:t>
            </a:r>
          </a:p>
        </p:txBody>
      </p:sp>
      <p:sp>
        <p:nvSpPr>
          <p:cNvPr id="5" name="Rectangle 4">
            <a:extLst>
              <a:ext uri="{FF2B5EF4-FFF2-40B4-BE49-F238E27FC236}">
                <a16:creationId xmlns:a16="http://schemas.microsoft.com/office/drawing/2014/main" id="{8D726ADA-09A8-E97F-D80F-48402FCDB830}"/>
              </a:ext>
            </a:extLst>
          </p:cNvPr>
          <p:cNvSpPr/>
          <p:nvPr userDrawn="1"/>
        </p:nvSpPr>
        <p:spPr>
          <a:xfrm>
            <a:off x="1" y="842643"/>
            <a:ext cx="12191999" cy="2138627"/>
          </a:xfrm>
          <a:prstGeom prst="rect">
            <a:avLst/>
          </a:prstGeom>
          <a:solidFill>
            <a:srgbClr val="A51C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9CB3F4B-5C78-2D36-AE1C-DE4966412B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3574" y="1350846"/>
            <a:ext cx="2519180" cy="1168183"/>
          </a:xfrm>
          <a:prstGeom prst="rect">
            <a:avLst/>
          </a:prstGeom>
        </p:spPr>
      </p:pic>
      <p:cxnSp>
        <p:nvCxnSpPr>
          <p:cNvPr id="13" name="Straight Connector 12">
            <a:extLst>
              <a:ext uri="{FF2B5EF4-FFF2-40B4-BE49-F238E27FC236}">
                <a16:creationId xmlns:a16="http://schemas.microsoft.com/office/drawing/2014/main" id="{36AE6BE0-81D0-B7CB-2FB6-2E370ED9F6A6}"/>
              </a:ext>
            </a:extLst>
          </p:cNvPr>
          <p:cNvCxnSpPr>
            <a:cxnSpLocks/>
          </p:cNvCxnSpPr>
          <p:nvPr userDrawn="1"/>
        </p:nvCxnSpPr>
        <p:spPr>
          <a:xfrm>
            <a:off x="3937302" y="1087145"/>
            <a:ext cx="0" cy="164962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ED9176B8-8FAE-664C-5963-0F44D236CBD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68150" y="592956"/>
            <a:ext cx="5960805" cy="2575743"/>
          </a:xfrm>
          <a:prstGeom prst="rect">
            <a:avLst/>
          </a:prstGeom>
        </p:spPr>
      </p:pic>
      <p:pic>
        <p:nvPicPr>
          <p:cNvPr id="23" name="Picture 22">
            <a:extLst>
              <a:ext uri="{FF2B5EF4-FFF2-40B4-BE49-F238E27FC236}">
                <a16:creationId xmlns:a16="http://schemas.microsoft.com/office/drawing/2014/main" id="{B1E8EB55-0DAA-F9E8-8DF5-4D41064715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134" y="6274582"/>
            <a:ext cx="1081856" cy="501674"/>
          </a:xfrm>
          <a:prstGeom prst="rect">
            <a:avLst/>
          </a:prstGeom>
        </p:spPr>
      </p:pic>
      <p:pic>
        <p:nvPicPr>
          <p:cNvPr id="24" name="Picture 23">
            <a:extLst>
              <a:ext uri="{FF2B5EF4-FFF2-40B4-BE49-F238E27FC236}">
                <a16:creationId xmlns:a16="http://schemas.microsoft.com/office/drawing/2014/main" id="{FAD5BB7D-6FD9-6436-8FC8-DC54F9C86EA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76668" y="6225311"/>
            <a:ext cx="1535978" cy="663716"/>
          </a:xfrm>
          <a:prstGeom prst="rect">
            <a:avLst/>
          </a:prstGeom>
        </p:spPr>
      </p:pic>
      <p:cxnSp>
        <p:nvCxnSpPr>
          <p:cNvPr id="26" name="Straight Connector 25">
            <a:extLst>
              <a:ext uri="{FF2B5EF4-FFF2-40B4-BE49-F238E27FC236}">
                <a16:creationId xmlns:a16="http://schemas.microsoft.com/office/drawing/2014/main" id="{83E52EBB-E0C9-1026-F1A3-A42F106C072F}"/>
              </a:ext>
            </a:extLst>
          </p:cNvPr>
          <p:cNvCxnSpPr>
            <a:cxnSpLocks/>
          </p:cNvCxnSpPr>
          <p:nvPr userDrawn="1"/>
        </p:nvCxnSpPr>
        <p:spPr>
          <a:xfrm>
            <a:off x="1671420" y="6303846"/>
            <a:ext cx="0" cy="5016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5354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66362807-C28D-3E4F-A6BE-912CCA3EE7F9}"/>
              </a:ext>
            </a:extLst>
          </p:cNvPr>
          <p:cNvSpPr/>
          <p:nvPr userDrawn="1"/>
        </p:nvSpPr>
        <p:spPr>
          <a:xfrm>
            <a:off x="0" y="6215063"/>
            <a:ext cx="12192000" cy="684212"/>
          </a:xfrm>
          <a:prstGeom prst="rect">
            <a:avLst/>
          </a:prstGeom>
          <a:solidFill>
            <a:srgbClr val="A51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TextBox 7">
            <a:extLst>
              <a:ext uri="{FF2B5EF4-FFF2-40B4-BE49-F238E27FC236}">
                <a16:creationId xmlns:a16="http://schemas.microsoft.com/office/drawing/2014/main" id="{5F5D3FA0-6397-E447-9172-BB823E67F9DF}"/>
              </a:ext>
            </a:extLst>
          </p:cNvPr>
          <p:cNvSpPr txBox="1">
            <a:spLocks noChangeArrowheads="1"/>
          </p:cNvSpPr>
          <p:nvPr userDrawn="1"/>
        </p:nvSpPr>
        <p:spPr bwMode="auto">
          <a:xfrm>
            <a:off x="7667625" y="6356350"/>
            <a:ext cx="3686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1600">
                <a:solidFill>
                  <a:schemeClr val="bg1"/>
                </a:solidFill>
              </a:rPr>
              <a:t>@HarvardSDP | #SDPconvening</a:t>
            </a:r>
          </a:p>
        </p:txBody>
      </p:sp>
      <p:cxnSp>
        <p:nvCxnSpPr>
          <p:cNvPr id="5" name="Straight Connector 4">
            <a:extLst>
              <a:ext uri="{FF2B5EF4-FFF2-40B4-BE49-F238E27FC236}">
                <a16:creationId xmlns:a16="http://schemas.microsoft.com/office/drawing/2014/main" id="{10104A6F-8794-A786-3187-5D1E7597B65B}"/>
              </a:ext>
            </a:extLst>
          </p:cNvPr>
          <p:cNvCxnSpPr>
            <a:cxnSpLocks/>
          </p:cNvCxnSpPr>
          <p:nvPr userDrawn="1"/>
        </p:nvCxnSpPr>
        <p:spPr>
          <a:xfrm>
            <a:off x="1671420" y="6303846"/>
            <a:ext cx="0" cy="5016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A5137EC-2EA3-B76A-D1CF-B4F12D2313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668" y="6225311"/>
            <a:ext cx="1535978" cy="663716"/>
          </a:xfrm>
          <a:prstGeom prst="rect">
            <a:avLst/>
          </a:prstGeom>
        </p:spPr>
      </p:pic>
      <p:pic>
        <p:nvPicPr>
          <p:cNvPr id="6" name="Picture 5">
            <a:extLst>
              <a:ext uri="{FF2B5EF4-FFF2-40B4-BE49-F238E27FC236}">
                <a16:creationId xmlns:a16="http://schemas.microsoft.com/office/drawing/2014/main" id="{868AEC02-89EA-3051-EDB8-B5D6C1DC13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134" y="6274582"/>
            <a:ext cx="1081856" cy="501674"/>
          </a:xfrm>
          <a:prstGeom prst="rect">
            <a:avLst/>
          </a:prstGeom>
        </p:spPr>
      </p:pic>
    </p:spTree>
    <p:extLst>
      <p:ext uri="{BB962C8B-B14F-4D97-AF65-F5344CB8AC3E}">
        <p14:creationId xmlns:p14="http://schemas.microsoft.com/office/powerpoint/2010/main" val="1244491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746E7B-CBC2-1C48-9FDE-4EEA30C2C856}"/>
              </a:ext>
            </a:extLst>
          </p:cNvPr>
          <p:cNvSpPr/>
          <p:nvPr userDrawn="1"/>
        </p:nvSpPr>
        <p:spPr>
          <a:xfrm>
            <a:off x="0" y="6215063"/>
            <a:ext cx="12192000" cy="684212"/>
          </a:xfrm>
          <a:prstGeom prst="rect">
            <a:avLst/>
          </a:prstGeom>
          <a:solidFill>
            <a:srgbClr val="A51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extBox 7">
            <a:extLst>
              <a:ext uri="{FF2B5EF4-FFF2-40B4-BE49-F238E27FC236}">
                <a16:creationId xmlns:a16="http://schemas.microsoft.com/office/drawing/2014/main" id="{B45E76EC-F515-394F-A512-24078388DCD7}"/>
              </a:ext>
            </a:extLst>
          </p:cNvPr>
          <p:cNvSpPr txBox="1">
            <a:spLocks noChangeArrowheads="1"/>
          </p:cNvSpPr>
          <p:nvPr userDrawn="1"/>
        </p:nvSpPr>
        <p:spPr bwMode="auto">
          <a:xfrm>
            <a:off x="7667625" y="6356350"/>
            <a:ext cx="3686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1600" dirty="0">
                <a:solidFill>
                  <a:schemeClr val="bg1"/>
                </a:solidFill>
              </a:rPr>
              <a:t>@HarvardSDP | #SDPconvening</a:t>
            </a:r>
          </a:p>
        </p:txBody>
      </p:sp>
      <p:sp>
        <p:nvSpPr>
          <p:cNvPr id="2" name="Title 1"/>
          <p:cNvSpPr>
            <a:spLocks noGrp="1"/>
          </p:cNvSpPr>
          <p:nvPr>
            <p:ph type="title"/>
          </p:nvPr>
        </p:nvSpPr>
        <p:spPr/>
        <p:txBody>
          <a:bodyPr/>
          <a:lstStyle>
            <a:lvl1pPr>
              <a:defRPr b="1">
                <a:solidFill>
                  <a:srgbClr val="A51C30"/>
                </a:solidFill>
                <a:latin typeface="+mn-lt"/>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E39E5E06-EDD0-9678-6160-D9C4E4340B91}"/>
              </a:ext>
            </a:extLst>
          </p:cNvPr>
          <p:cNvCxnSpPr>
            <a:cxnSpLocks/>
          </p:cNvCxnSpPr>
          <p:nvPr userDrawn="1"/>
        </p:nvCxnSpPr>
        <p:spPr>
          <a:xfrm>
            <a:off x="1671420" y="6303846"/>
            <a:ext cx="0" cy="5016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25C1B84-5BC4-3232-F812-8F698ABC65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668" y="6225311"/>
            <a:ext cx="1535978" cy="663716"/>
          </a:xfrm>
          <a:prstGeom prst="rect">
            <a:avLst/>
          </a:prstGeom>
        </p:spPr>
      </p:pic>
      <p:pic>
        <p:nvPicPr>
          <p:cNvPr id="6" name="Picture 5">
            <a:extLst>
              <a:ext uri="{FF2B5EF4-FFF2-40B4-BE49-F238E27FC236}">
                <a16:creationId xmlns:a16="http://schemas.microsoft.com/office/drawing/2014/main" id="{7EAC19BD-5AF7-00E1-3EAE-11A43628B6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134" y="6274582"/>
            <a:ext cx="1081856" cy="501674"/>
          </a:xfrm>
          <a:prstGeom prst="rect">
            <a:avLst/>
          </a:prstGeom>
        </p:spPr>
      </p:pic>
    </p:spTree>
    <p:extLst>
      <p:ext uri="{BB962C8B-B14F-4D97-AF65-F5344CB8AC3E}">
        <p14:creationId xmlns:p14="http://schemas.microsoft.com/office/powerpoint/2010/main" val="487427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1">
                <a:solidFill>
                  <a:srgbClr val="A51C30"/>
                </a:solidFill>
                <a:latin typeface="+mn-lt"/>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Slide Number Placeholder 5">
            <a:extLst>
              <a:ext uri="{FF2B5EF4-FFF2-40B4-BE49-F238E27FC236}">
                <a16:creationId xmlns:a16="http://schemas.microsoft.com/office/drawing/2014/main" id="{57CFA7F7-6AED-4946-82FB-1A516F373303}"/>
              </a:ext>
            </a:extLst>
          </p:cNvPr>
          <p:cNvSpPr>
            <a:spLocks noGrp="1"/>
          </p:cNvSpPr>
          <p:nvPr>
            <p:ph type="sldNum" sz="quarter" idx="12"/>
          </p:nvPr>
        </p:nvSpPr>
        <p:spPr/>
        <p:txBody>
          <a:bodyPr/>
          <a:lstStyle>
            <a:lvl1pPr>
              <a:defRPr/>
            </a:lvl1pPr>
          </a:lstStyle>
          <a:p>
            <a:pPr>
              <a:defRPr/>
            </a:pPr>
            <a:fld id="{73006CE3-7A37-344D-9592-6128D1DE9261}" type="slidenum">
              <a:rPr lang="en-US"/>
              <a:pPr>
                <a:defRPr/>
              </a:pPr>
              <a:t>‹#›</a:t>
            </a:fld>
            <a:endParaRPr lang="en-US"/>
          </a:p>
        </p:txBody>
      </p:sp>
      <p:sp>
        <p:nvSpPr>
          <p:cNvPr id="13" name="Rectangle 12">
            <a:extLst>
              <a:ext uri="{FF2B5EF4-FFF2-40B4-BE49-F238E27FC236}">
                <a16:creationId xmlns:a16="http://schemas.microsoft.com/office/drawing/2014/main" id="{0C767552-5E2B-D24E-B60B-801CFC4FA4F5}"/>
              </a:ext>
            </a:extLst>
          </p:cNvPr>
          <p:cNvSpPr/>
          <p:nvPr userDrawn="1"/>
        </p:nvSpPr>
        <p:spPr>
          <a:xfrm>
            <a:off x="0" y="6215063"/>
            <a:ext cx="12192000" cy="684212"/>
          </a:xfrm>
          <a:prstGeom prst="rect">
            <a:avLst/>
          </a:prstGeom>
          <a:solidFill>
            <a:srgbClr val="A51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TextBox 7">
            <a:extLst>
              <a:ext uri="{FF2B5EF4-FFF2-40B4-BE49-F238E27FC236}">
                <a16:creationId xmlns:a16="http://schemas.microsoft.com/office/drawing/2014/main" id="{2CC6EDF0-B3E0-3A4C-8D62-90E9D0182B9A}"/>
              </a:ext>
            </a:extLst>
          </p:cNvPr>
          <p:cNvSpPr txBox="1">
            <a:spLocks noChangeArrowheads="1"/>
          </p:cNvSpPr>
          <p:nvPr userDrawn="1"/>
        </p:nvSpPr>
        <p:spPr bwMode="auto">
          <a:xfrm>
            <a:off x="7667625" y="6356350"/>
            <a:ext cx="3686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1600">
                <a:solidFill>
                  <a:schemeClr val="bg1"/>
                </a:solidFill>
              </a:rPr>
              <a:t>@HarvardSDP | #SDPconvening</a:t>
            </a:r>
          </a:p>
        </p:txBody>
      </p:sp>
      <p:cxnSp>
        <p:nvCxnSpPr>
          <p:cNvPr id="6" name="Straight Connector 5">
            <a:extLst>
              <a:ext uri="{FF2B5EF4-FFF2-40B4-BE49-F238E27FC236}">
                <a16:creationId xmlns:a16="http://schemas.microsoft.com/office/drawing/2014/main" id="{2BECD849-D490-312B-66B3-C14A112DE2DA}"/>
              </a:ext>
            </a:extLst>
          </p:cNvPr>
          <p:cNvCxnSpPr>
            <a:cxnSpLocks/>
          </p:cNvCxnSpPr>
          <p:nvPr userDrawn="1"/>
        </p:nvCxnSpPr>
        <p:spPr>
          <a:xfrm>
            <a:off x="1671420" y="6303846"/>
            <a:ext cx="0" cy="5016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9DC0AAB-B947-481E-74BA-8C34C9F565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668" y="6225311"/>
            <a:ext cx="1535978" cy="663716"/>
          </a:xfrm>
          <a:prstGeom prst="rect">
            <a:avLst/>
          </a:prstGeom>
        </p:spPr>
      </p:pic>
      <p:pic>
        <p:nvPicPr>
          <p:cNvPr id="5" name="Picture 4">
            <a:extLst>
              <a:ext uri="{FF2B5EF4-FFF2-40B4-BE49-F238E27FC236}">
                <a16:creationId xmlns:a16="http://schemas.microsoft.com/office/drawing/2014/main" id="{E64B697F-E2D1-4C66-37F1-CAB0F4906C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134" y="6274582"/>
            <a:ext cx="1081856" cy="501674"/>
          </a:xfrm>
          <a:prstGeom prst="rect">
            <a:avLst/>
          </a:prstGeom>
        </p:spPr>
      </p:pic>
    </p:spTree>
    <p:extLst>
      <p:ext uri="{BB962C8B-B14F-4D97-AF65-F5344CB8AC3E}">
        <p14:creationId xmlns:p14="http://schemas.microsoft.com/office/powerpoint/2010/main" val="1609193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A51C30"/>
                </a:solidFill>
                <a:latin typeface="+mn-lt"/>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C2742F6-1A12-2C43-A7CF-9B6A06A28B7B}"/>
              </a:ext>
            </a:extLst>
          </p:cNvPr>
          <p:cNvSpPr/>
          <p:nvPr userDrawn="1"/>
        </p:nvSpPr>
        <p:spPr>
          <a:xfrm>
            <a:off x="0" y="6215063"/>
            <a:ext cx="12192000" cy="684212"/>
          </a:xfrm>
          <a:prstGeom prst="rect">
            <a:avLst/>
          </a:prstGeom>
          <a:solidFill>
            <a:srgbClr val="A51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TextBox 7">
            <a:extLst>
              <a:ext uri="{FF2B5EF4-FFF2-40B4-BE49-F238E27FC236}">
                <a16:creationId xmlns:a16="http://schemas.microsoft.com/office/drawing/2014/main" id="{11BD63FD-AF74-DC46-B542-F17E0A9C8AD8}"/>
              </a:ext>
            </a:extLst>
          </p:cNvPr>
          <p:cNvSpPr txBox="1">
            <a:spLocks noChangeArrowheads="1"/>
          </p:cNvSpPr>
          <p:nvPr userDrawn="1"/>
        </p:nvSpPr>
        <p:spPr bwMode="auto">
          <a:xfrm>
            <a:off x="7667625" y="6356350"/>
            <a:ext cx="3686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1600">
                <a:solidFill>
                  <a:schemeClr val="bg1"/>
                </a:solidFill>
              </a:rPr>
              <a:t>@HarvardSDP | #SDPconvening</a:t>
            </a:r>
          </a:p>
        </p:txBody>
      </p:sp>
      <p:cxnSp>
        <p:nvCxnSpPr>
          <p:cNvPr id="7" name="Straight Connector 6">
            <a:extLst>
              <a:ext uri="{FF2B5EF4-FFF2-40B4-BE49-F238E27FC236}">
                <a16:creationId xmlns:a16="http://schemas.microsoft.com/office/drawing/2014/main" id="{17BDC736-3F16-6D22-B02C-A3152160FB6F}"/>
              </a:ext>
            </a:extLst>
          </p:cNvPr>
          <p:cNvCxnSpPr>
            <a:cxnSpLocks/>
          </p:cNvCxnSpPr>
          <p:nvPr userDrawn="1"/>
        </p:nvCxnSpPr>
        <p:spPr>
          <a:xfrm>
            <a:off x="1671420" y="6303846"/>
            <a:ext cx="0" cy="5016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DE13427-5E41-9F36-6B25-507CFEF883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668" y="6225311"/>
            <a:ext cx="1535978" cy="663716"/>
          </a:xfrm>
          <a:prstGeom prst="rect">
            <a:avLst/>
          </a:prstGeom>
        </p:spPr>
      </p:pic>
      <p:pic>
        <p:nvPicPr>
          <p:cNvPr id="6" name="Picture 5">
            <a:extLst>
              <a:ext uri="{FF2B5EF4-FFF2-40B4-BE49-F238E27FC236}">
                <a16:creationId xmlns:a16="http://schemas.microsoft.com/office/drawing/2014/main" id="{FCB11EA4-0525-8B6A-C7DE-5A838E1DF3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134" y="6274582"/>
            <a:ext cx="1081856" cy="501674"/>
          </a:xfrm>
          <a:prstGeom prst="rect">
            <a:avLst/>
          </a:prstGeom>
        </p:spPr>
      </p:pic>
    </p:spTree>
    <p:extLst>
      <p:ext uri="{BB962C8B-B14F-4D97-AF65-F5344CB8AC3E}">
        <p14:creationId xmlns:p14="http://schemas.microsoft.com/office/powerpoint/2010/main" val="233217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D4DA2578-C184-7044-A9F7-AEC024E2B415}"/>
              </a:ext>
            </a:extLst>
          </p:cNvPr>
          <p:cNvSpPr/>
          <p:nvPr userDrawn="1"/>
        </p:nvSpPr>
        <p:spPr>
          <a:xfrm>
            <a:off x="0" y="6215063"/>
            <a:ext cx="12192000" cy="684212"/>
          </a:xfrm>
          <a:prstGeom prst="rect">
            <a:avLst/>
          </a:prstGeom>
          <a:solidFill>
            <a:srgbClr val="A51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TextBox 7">
            <a:extLst>
              <a:ext uri="{FF2B5EF4-FFF2-40B4-BE49-F238E27FC236}">
                <a16:creationId xmlns:a16="http://schemas.microsoft.com/office/drawing/2014/main" id="{4E3F1108-DBBF-4F44-BB4B-955CCD5A06AA}"/>
              </a:ext>
            </a:extLst>
          </p:cNvPr>
          <p:cNvSpPr txBox="1">
            <a:spLocks noChangeArrowheads="1"/>
          </p:cNvSpPr>
          <p:nvPr userDrawn="1"/>
        </p:nvSpPr>
        <p:spPr bwMode="auto">
          <a:xfrm>
            <a:off x="7667625" y="6356350"/>
            <a:ext cx="3686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1600">
                <a:solidFill>
                  <a:schemeClr val="bg1"/>
                </a:solidFill>
              </a:rPr>
              <a:t>@HarvardSDP | #SDPconvening</a:t>
            </a:r>
          </a:p>
        </p:txBody>
      </p:sp>
      <p:cxnSp>
        <p:nvCxnSpPr>
          <p:cNvPr id="9" name="Straight Connector 8">
            <a:extLst>
              <a:ext uri="{FF2B5EF4-FFF2-40B4-BE49-F238E27FC236}">
                <a16:creationId xmlns:a16="http://schemas.microsoft.com/office/drawing/2014/main" id="{426D4597-7709-BA4A-3BC6-5A47ECC265CA}"/>
              </a:ext>
            </a:extLst>
          </p:cNvPr>
          <p:cNvCxnSpPr>
            <a:cxnSpLocks/>
          </p:cNvCxnSpPr>
          <p:nvPr userDrawn="1"/>
        </p:nvCxnSpPr>
        <p:spPr>
          <a:xfrm>
            <a:off x="1671420" y="6303846"/>
            <a:ext cx="0" cy="5016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EC0ACE9-2ABC-E857-93B1-85E9FE7AB5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668" y="6225311"/>
            <a:ext cx="1535978" cy="663716"/>
          </a:xfrm>
          <a:prstGeom prst="rect">
            <a:avLst/>
          </a:prstGeom>
        </p:spPr>
      </p:pic>
      <p:pic>
        <p:nvPicPr>
          <p:cNvPr id="8" name="Picture 7">
            <a:extLst>
              <a:ext uri="{FF2B5EF4-FFF2-40B4-BE49-F238E27FC236}">
                <a16:creationId xmlns:a16="http://schemas.microsoft.com/office/drawing/2014/main" id="{CFD73375-E3F4-502B-45F0-E3DE862D57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134" y="6274582"/>
            <a:ext cx="1081856" cy="501674"/>
          </a:xfrm>
          <a:prstGeom prst="rect">
            <a:avLst/>
          </a:prstGeom>
        </p:spPr>
      </p:pic>
    </p:spTree>
    <p:extLst>
      <p:ext uri="{BB962C8B-B14F-4D97-AF65-F5344CB8AC3E}">
        <p14:creationId xmlns:p14="http://schemas.microsoft.com/office/powerpoint/2010/main" val="1006870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Rectangle 8">
            <a:extLst>
              <a:ext uri="{FF2B5EF4-FFF2-40B4-BE49-F238E27FC236}">
                <a16:creationId xmlns:a16="http://schemas.microsoft.com/office/drawing/2014/main" id="{665D57D5-035E-DE4F-BBEE-0598D8C9C6E1}"/>
              </a:ext>
            </a:extLst>
          </p:cNvPr>
          <p:cNvSpPr/>
          <p:nvPr userDrawn="1"/>
        </p:nvSpPr>
        <p:spPr>
          <a:xfrm>
            <a:off x="0" y="6215063"/>
            <a:ext cx="12192000" cy="684212"/>
          </a:xfrm>
          <a:prstGeom prst="rect">
            <a:avLst/>
          </a:prstGeom>
          <a:solidFill>
            <a:srgbClr val="A51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TextBox 7">
            <a:extLst>
              <a:ext uri="{FF2B5EF4-FFF2-40B4-BE49-F238E27FC236}">
                <a16:creationId xmlns:a16="http://schemas.microsoft.com/office/drawing/2014/main" id="{9696ADA4-4BF6-2F43-83A5-5AFCD60E89E8}"/>
              </a:ext>
            </a:extLst>
          </p:cNvPr>
          <p:cNvSpPr txBox="1">
            <a:spLocks noChangeArrowheads="1"/>
          </p:cNvSpPr>
          <p:nvPr userDrawn="1"/>
        </p:nvSpPr>
        <p:spPr bwMode="auto">
          <a:xfrm>
            <a:off x="7667625" y="6356350"/>
            <a:ext cx="3686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1600">
                <a:solidFill>
                  <a:schemeClr val="bg1"/>
                </a:solidFill>
              </a:rPr>
              <a:t>@HarvardSDP | #SDPconvening</a:t>
            </a:r>
          </a:p>
        </p:txBody>
      </p:sp>
      <p:cxnSp>
        <p:nvCxnSpPr>
          <p:cNvPr id="5" name="Straight Connector 4">
            <a:extLst>
              <a:ext uri="{FF2B5EF4-FFF2-40B4-BE49-F238E27FC236}">
                <a16:creationId xmlns:a16="http://schemas.microsoft.com/office/drawing/2014/main" id="{A1E8C705-498B-1A9C-769A-2401C1F2BBCF}"/>
              </a:ext>
            </a:extLst>
          </p:cNvPr>
          <p:cNvCxnSpPr>
            <a:cxnSpLocks/>
          </p:cNvCxnSpPr>
          <p:nvPr userDrawn="1"/>
        </p:nvCxnSpPr>
        <p:spPr>
          <a:xfrm>
            <a:off x="1671420" y="6303846"/>
            <a:ext cx="0" cy="5016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B34125F-3198-52ED-C4F2-EB6502A706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668" y="6225311"/>
            <a:ext cx="1535978" cy="663716"/>
          </a:xfrm>
          <a:prstGeom prst="rect">
            <a:avLst/>
          </a:prstGeom>
        </p:spPr>
      </p:pic>
      <p:pic>
        <p:nvPicPr>
          <p:cNvPr id="4" name="Picture 3">
            <a:extLst>
              <a:ext uri="{FF2B5EF4-FFF2-40B4-BE49-F238E27FC236}">
                <a16:creationId xmlns:a16="http://schemas.microsoft.com/office/drawing/2014/main" id="{3C3AD70B-67EB-3678-A9B6-A2A1DD26DC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134" y="6274582"/>
            <a:ext cx="1081856" cy="501674"/>
          </a:xfrm>
          <a:prstGeom prst="rect">
            <a:avLst/>
          </a:prstGeom>
        </p:spPr>
      </p:pic>
    </p:spTree>
    <p:extLst>
      <p:ext uri="{BB962C8B-B14F-4D97-AF65-F5344CB8AC3E}">
        <p14:creationId xmlns:p14="http://schemas.microsoft.com/office/powerpoint/2010/main" val="403874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BB9EAC-B8D9-5244-A45B-8C718DC9523D}"/>
              </a:ext>
            </a:extLst>
          </p:cNvPr>
          <p:cNvSpPr/>
          <p:nvPr userDrawn="1"/>
        </p:nvSpPr>
        <p:spPr>
          <a:xfrm>
            <a:off x="0" y="6215063"/>
            <a:ext cx="12192000" cy="684212"/>
          </a:xfrm>
          <a:prstGeom prst="rect">
            <a:avLst/>
          </a:prstGeom>
          <a:solidFill>
            <a:srgbClr val="A51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TextBox 7">
            <a:extLst>
              <a:ext uri="{FF2B5EF4-FFF2-40B4-BE49-F238E27FC236}">
                <a16:creationId xmlns:a16="http://schemas.microsoft.com/office/drawing/2014/main" id="{D3AEC386-D216-D746-980C-5A3AFBFC3D72}"/>
              </a:ext>
            </a:extLst>
          </p:cNvPr>
          <p:cNvSpPr txBox="1">
            <a:spLocks noChangeArrowheads="1"/>
          </p:cNvSpPr>
          <p:nvPr userDrawn="1"/>
        </p:nvSpPr>
        <p:spPr bwMode="auto">
          <a:xfrm>
            <a:off x="7667625" y="6356350"/>
            <a:ext cx="3686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1600">
                <a:solidFill>
                  <a:schemeClr val="bg1"/>
                </a:solidFill>
              </a:rPr>
              <a:t>@HarvardSDP | #SDPconvening</a:t>
            </a:r>
          </a:p>
        </p:txBody>
      </p:sp>
      <p:cxnSp>
        <p:nvCxnSpPr>
          <p:cNvPr id="4" name="Straight Connector 3">
            <a:extLst>
              <a:ext uri="{FF2B5EF4-FFF2-40B4-BE49-F238E27FC236}">
                <a16:creationId xmlns:a16="http://schemas.microsoft.com/office/drawing/2014/main" id="{1ED49A08-807C-F15C-E1BD-149BA98F5930}"/>
              </a:ext>
            </a:extLst>
          </p:cNvPr>
          <p:cNvCxnSpPr>
            <a:cxnSpLocks/>
          </p:cNvCxnSpPr>
          <p:nvPr userDrawn="1"/>
        </p:nvCxnSpPr>
        <p:spPr>
          <a:xfrm>
            <a:off x="1671420" y="6303846"/>
            <a:ext cx="0" cy="5016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7D36E4F-8A7F-93EF-E681-79A9C81759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668" y="6225311"/>
            <a:ext cx="1535978" cy="663716"/>
          </a:xfrm>
          <a:prstGeom prst="rect">
            <a:avLst/>
          </a:prstGeom>
        </p:spPr>
      </p:pic>
      <p:pic>
        <p:nvPicPr>
          <p:cNvPr id="3" name="Picture 2">
            <a:extLst>
              <a:ext uri="{FF2B5EF4-FFF2-40B4-BE49-F238E27FC236}">
                <a16:creationId xmlns:a16="http://schemas.microsoft.com/office/drawing/2014/main" id="{78E7EE4D-EF9F-91D8-59F9-77CA1839D7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134" y="6274582"/>
            <a:ext cx="1081856" cy="501674"/>
          </a:xfrm>
          <a:prstGeom prst="rect">
            <a:avLst/>
          </a:prstGeom>
        </p:spPr>
      </p:pic>
    </p:spTree>
    <p:extLst>
      <p:ext uri="{BB962C8B-B14F-4D97-AF65-F5344CB8AC3E}">
        <p14:creationId xmlns:p14="http://schemas.microsoft.com/office/powerpoint/2010/main" val="3634360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Rectangle 10">
            <a:extLst>
              <a:ext uri="{FF2B5EF4-FFF2-40B4-BE49-F238E27FC236}">
                <a16:creationId xmlns:a16="http://schemas.microsoft.com/office/drawing/2014/main" id="{2C079D66-4E1C-4F45-9CDF-4F907D49DDE3}"/>
              </a:ext>
            </a:extLst>
          </p:cNvPr>
          <p:cNvSpPr/>
          <p:nvPr userDrawn="1"/>
        </p:nvSpPr>
        <p:spPr>
          <a:xfrm>
            <a:off x="0" y="6215063"/>
            <a:ext cx="12192000" cy="684212"/>
          </a:xfrm>
          <a:prstGeom prst="rect">
            <a:avLst/>
          </a:prstGeom>
          <a:solidFill>
            <a:srgbClr val="A51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TextBox 7">
            <a:extLst>
              <a:ext uri="{FF2B5EF4-FFF2-40B4-BE49-F238E27FC236}">
                <a16:creationId xmlns:a16="http://schemas.microsoft.com/office/drawing/2014/main" id="{41AE8C35-45E2-F04A-BEBF-FB0B312295AB}"/>
              </a:ext>
            </a:extLst>
          </p:cNvPr>
          <p:cNvSpPr txBox="1">
            <a:spLocks noChangeArrowheads="1"/>
          </p:cNvSpPr>
          <p:nvPr userDrawn="1"/>
        </p:nvSpPr>
        <p:spPr bwMode="auto">
          <a:xfrm>
            <a:off x="7667625" y="6356350"/>
            <a:ext cx="3686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1600">
                <a:solidFill>
                  <a:schemeClr val="bg1"/>
                </a:solidFill>
              </a:rPr>
              <a:t>@HarvardSDP | #SDPconvening</a:t>
            </a:r>
          </a:p>
        </p:txBody>
      </p:sp>
      <p:cxnSp>
        <p:nvCxnSpPr>
          <p:cNvPr id="7" name="Straight Connector 6">
            <a:extLst>
              <a:ext uri="{FF2B5EF4-FFF2-40B4-BE49-F238E27FC236}">
                <a16:creationId xmlns:a16="http://schemas.microsoft.com/office/drawing/2014/main" id="{762D58C8-0E19-436A-BAE6-C0907FEBEA10}"/>
              </a:ext>
            </a:extLst>
          </p:cNvPr>
          <p:cNvCxnSpPr>
            <a:cxnSpLocks/>
          </p:cNvCxnSpPr>
          <p:nvPr userDrawn="1"/>
        </p:nvCxnSpPr>
        <p:spPr>
          <a:xfrm>
            <a:off x="1671420" y="6303846"/>
            <a:ext cx="0" cy="5016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5B74F0E-D57B-B58F-3248-54B8F8C5AB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668" y="6225311"/>
            <a:ext cx="1535978" cy="663716"/>
          </a:xfrm>
          <a:prstGeom prst="rect">
            <a:avLst/>
          </a:prstGeom>
        </p:spPr>
      </p:pic>
      <p:pic>
        <p:nvPicPr>
          <p:cNvPr id="6" name="Picture 5">
            <a:extLst>
              <a:ext uri="{FF2B5EF4-FFF2-40B4-BE49-F238E27FC236}">
                <a16:creationId xmlns:a16="http://schemas.microsoft.com/office/drawing/2014/main" id="{356D7A2D-39CA-6BD8-899C-9E0CF1899E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134" y="6274582"/>
            <a:ext cx="1081856" cy="501674"/>
          </a:xfrm>
          <a:prstGeom prst="rect">
            <a:avLst/>
          </a:prstGeom>
        </p:spPr>
      </p:pic>
    </p:spTree>
    <p:extLst>
      <p:ext uri="{BB962C8B-B14F-4D97-AF65-F5344CB8AC3E}">
        <p14:creationId xmlns:p14="http://schemas.microsoft.com/office/powerpoint/2010/main" val="3676462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Rectangle 10">
            <a:extLst>
              <a:ext uri="{FF2B5EF4-FFF2-40B4-BE49-F238E27FC236}">
                <a16:creationId xmlns:a16="http://schemas.microsoft.com/office/drawing/2014/main" id="{38E230B1-CBDE-4D4F-BC4A-20CCE17EDB11}"/>
              </a:ext>
            </a:extLst>
          </p:cNvPr>
          <p:cNvSpPr/>
          <p:nvPr userDrawn="1"/>
        </p:nvSpPr>
        <p:spPr>
          <a:xfrm>
            <a:off x="0" y="6215063"/>
            <a:ext cx="12192000" cy="684212"/>
          </a:xfrm>
          <a:prstGeom prst="rect">
            <a:avLst/>
          </a:prstGeom>
          <a:solidFill>
            <a:srgbClr val="A51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TextBox 7">
            <a:extLst>
              <a:ext uri="{FF2B5EF4-FFF2-40B4-BE49-F238E27FC236}">
                <a16:creationId xmlns:a16="http://schemas.microsoft.com/office/drawing/2014/main" id="{CD011441-7B71-3243-8A5D-6FDE856D9DCC}"/>
              </a:ext>
            </a:extLst>
          </p:cNvPr>
          <p:cNvSpPr txBox="1">
            <a:spLocks noChangeArrowheads="1"/>
          </p:cNvSpPr>
          <p:nvPr userDrawn="1"/>
        </p:nvSpPr>
        <p:spPr bwMode="auto">
          <a:xfrm>
            <a:off x="7667625" y="6356350"/>
            <a:ext cx="3686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1600">
                <a:solidFill>
                  <a:schemeClr val="bg1"/>
                </a:solidFill>
              </a:rPr>
              <a:t>@HarvardSDP | #SDPconvening</a:t>
            </a:r>
          </a:p>
        </p:txBody>
      </p:sp>
      <p:cxnSp>
        <p:nvCxnSpPr>
          <p:cNvPr id="7" name="Straight Connector 6">
            <a:extLst>
              <a:ext uri="{FF2B5EF4-FFF2-40B4-BE49-F238E27FC236}">
                <a16:creationId xmlns:a16="http://schemas.microsoft.com/office/drawing/2014/main" id="{101356B2-F5D3-2D56-3B2C-6933FFB789D8}"/>
              </a:ext>
            </a:extLst>
          </p:cNvPr>
          <p:cNvCxnSpPr>
            <a:cxnSpLocks/>
          </p:cNvCxnSpPr>
          <p:nvPr userDrawn="1"/>
        </p:nvCxnSpPr>
        <p:spPr>
          <a:xfrm>
            <a:off x="1671420" y="6303846"/>
            <a:ext cx="0" cy="5016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B494748-EDFC-E069-D5E6-5113CF89BE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668" y="6225311"/>
            <a:ext cx="1535978" cy="663716"/>
          </a:xfrm>
          <a:prstGeom prst="rect">
            <a:avLst/>
          </a:prstGeom>
        </p:spPr>
      </p:pic>
      <p:pic>
        <p:nvPicPr>
          <p:cNvPr id="6" name="Picture 5">
            <a:extLst>
              <a:ext uri="{FF2B5EF4-FFF2-40B4-BE49-F238E27FC236}">
                <a16:creationId xmlns:a16="http://schemas.microsoft.com/office/drawing/2014/main" id="{38FAFAB0-3875-A2B3-EB70-5CAFE79FC5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134" y="6274582"/>
            <a:ext cx="1081856" cy="501674"/>
          </a:xfrm>
          <a:prstGeom prst="rect">
            <a:avLst/>
          </a:prstGeom>
        </p:spPr>
      </p:pic>
    </p:spTree>
    <p:extLst>
      <p:ext uri="{BB962C8B-B14F-4D97-AF65-F5344CB8AC3E}">
        <p14:creationId xmlns:p14="http://schemas.microsoft.com/office/powerpoint/2010/main" val="1552252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E1DEA00-EB3A-0A41-BDBF-505B52DA736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A56F77F-CE37-4C42-BEEA-E7D8B9D83D4C}"/>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0DD3047-3757-1540-934B-288D033FE7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BF063FAD-9DC1-6F4A-B1BA-5B03053610EE}" type="datetimeFigureOut">
              <a:rPr lang="en-US"/>
              <a:pPr>
                <a:defRPr/>
              </a:pPr>
              <a:t>5/11/2026</a:t>
            </a:fld>
            <a:endParaRPr lang="en-US"/>
          </a:p>
        </p:txBody>
      </p:sp>
      <p:sp>
        <p:nvSpPr>
          <p:cNvPr id="5" name="Footer Placeholder 4">
            <a:extLst>
              <a:ext uri="{FF2B5EF4-FFF2-40B4-BE49-F238E27FC236}">
                <a16:creationId xmlns:a16="http://schemas.microsoft.com/office/drawing/2014/main" id="{ABCA44EA-0B92-5B49-94AB-B8E2B230A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41CDA4CF-9E7B-5F43-9098-B5235D1ACF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1546F73B-936B-824F-9FE4-F00C1AFAEB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30" r:id="rId10"/>
  </p:sldLayoutIdLst>
  <p:txStyles>
    <p:titleStyle>
      <a:lvl1pPr algn="l" rtl="0" fontAlgn="base">
        <a:lnSpc>
          <a:spcPct val="90000"/>
        </a:lnSpc>
        <a:spcBef>
          <a:spcPct val="0"/>
        </a:spcBef>
        <a:spcAft>
          <a:spcPct val="0"/>
        </a:spcAft>
        <a:defRPr sz="4400" b="1" kern="1200">
          <a:solidFill>
            <a:srgbClr val="A51C30"/>
          </a:solidFill>
          <a:latin typeface="+mn-lt"/>
          <a:ea typeface="+mj-ea"/>
          <a:cs typeface="+mj-cs"/>
        </a:defRPr>
      </a:lvl1pPr>
      <a:lvl2pPr algn="l" rtl="0" fontAlgn="base">
        <a:lnSpc>
          <a:spcPct val="90000"/>
        </a:lnSpc>
        <a:spcBef>
          <a:spcPct val="0"/>
        </a:spcBef>
        <a:spcAft>
          <a:spcPct val="0"/>
        </a:spcAft>
        <a:defRPr sz="4400" b="1">
          <a:solidFill>
            <a:srgbClr val="A51C30"/>
          </a:solidFill>
          <a:latin typeface="Calibri" panose="020F0502020204030204" pitchFamily="34" charset="0"/>
        </a:defRPr>
      </a:lvl2pPr>
      <a:lvl3pPr algn="l" rtl="0" fontAlgn="base">
        <a:lnSpc>
          <a:spcPct val="90000"/>
        </a:lnSpc>
        <a:spcBef>
          <a:spcPct val="0"/>
        </a:spcBef>
        <a:spcAft>
          <a:spcPct val="0"/>
        </a:spcAft>
        <a:defRPr sz="4400" b="1">
          <a:solidFill>
            <a:srgbClr val="A51C30"/>
          </a:solidFill>
          <a:latin typeface="Calibri" panose="020F0502020204030204" pitchFamily="34" charset="0"/>
        </a:defRPr>
      </a:lvl3pPr>
      <a:lvl4pPr algn="l" rtl="0" fontAlgn="base">
        <a:lnSpc>
          <a:spcPct val="90000"/>
        </a:lnSpc>
        <a:spcBef>
          <a:spcPct val="0"/>
        </a:spcBef>
        <a:spcAft>
          <a:spcPct val="0"/>
        </a:spcAft>
        <a:defRPr sz="4400" b="1">
          <a:solidFill>
            <a:srgbClr val="A51C30"/>
          </a:solidFill>
          <a:latin typeface="Calibri" panose="020F0502020204030204" pitchFamily="34" charset="0"/>
        </a:defRPr>
      </a:lvl4pPr>
      <a:lvl5pPr algn="l" rtl="0" fontAlgn="base">
        <a:lnSpc>
          <a:spcPct val="90000"/>
        </a:lnSpc>
        <a:spcBef>
          <a:spcPct val="0"/>
        </a:spcBef>
        <a:spcAft>
          <a:spcPct val="0"/>
        </a:spcAft>
        <a:defRPr sz="4400" b="1">
          <a:solidFill>
            <a:srgbClr val="A51C30"/>
          </a:solidFill>
          <a:latin typeface="Calibri" panose="020F0502020204030204" pitchFamily="34" charset="0"/>
        </a:defRPr>
      </a:lvl5pPr>
      <a:lvl6pPr marL="457200" algn="l" rtl="0" fontAlgn="base">
        <a:lnSpc>
          <a:spcPct val="90000"/>
        </a:lnSpc>
        <a:spcBef>
          <a:spcPct val="0"/>
        </a:spcBef>
        <a:spcAft>
          <a:spcPct val="0"/>
        </a:spcAft>
        <a:defRPr sz="4400" b="1">
          <a:solidFill>
            <a:srgbClr val="A51C30"/>
          </a:solidFill>
          <a:latin typeface="Calibri" panose="020F0502020204030204" pitchFamily="34" charset="0"/>
        </a:defRPr>
      </a:lvl6pPr>
      <a:lvl7pPr marL="914400" algn="l" rtl="0" fontAlgn="base">
        <a:lnSpc>
          <a:spcPct val="90000"/>
        </a:lnSpc>
        <a:spcBef>
          <a:spcPct val="0"/>
        </a:spcBef>
        <a:spcAft>
          <a:spcPct val="0"/>
        </a:spcAft>
        <a:defRPr sz="4400" b="1">
          <a:solidFill>
            <a:srgbClr val="A51C30"/>
          </a:solidFill>
          <a:latin typeface="Calibri" panose="020F0502020204030204" pitchFamily="34" charset="0"/>
        </a:defRPr>
      </a:lvl7pPr>
      <a:lvl8pPr marL="1371600" algn="l" rtl="0" fontAlgn="base">
        <a:lnSpc>
          <a:spcPct val="90000"/>
        </a:lnSpc>
        <a:spcBef>
          <a:spcPct val="0"/>
        </a:spcBef>
        <a:spcAft>
          <a:spcPct val="0"/>
        </a:spcAft>
        <a:defRPr sz="4400" b="1">
          <a:solidFill>
            <a:srgbClr val="A51C30"/>
          </a:solidFill>
          <a:latin typeface="Calibri" panose="020F0502020204030204" pitchFamily="34" charset="0"/>
        </a:defRPr>
      </a:lvl8pPr>
      <a:lvl9pPr marL="1828800" algn="l" rtl="0" fontAlgn="base">
        <a:lnSpc>
          <a:spcPct val="90000"/>
        </a:lnSpc>
        <a:spcBef>
          <a:spcPct val="0"/>
        </a:spcBef>
        <a:spcAft>
          <a:spcPct val="0"/>
        </a:spcAft>
        <a:defRPr sz="4400" b="1">
          <a:solidFill>
            <a:srgbClr val="A51C30"/>
          </a:solidFill>
          <a:latin typeface="Calibri" panose="020F05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22.jp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8892" y="3236976"/>
            <a:ext cx="9144000" cy="1353312"/>
          </a:xfrm>
        </p:spPr>
        <p:txBody>
          <a:bodyPr>
            <a:normAutofit fontScale="90000"/>
          </a:bodyPr>
          <a:lstStyle/>
          <a:p>
            <a:r>
              <a:rPr b="1" dirty="0">
                <a:latin typeface="Calibri"/>
              </a:rPr>
              <a:t>Creating a Data Warehouse that Inspires Educators to Act</a:t>
            </a:r>
          </a:p>
        </p:txBody>
      </p:sp>
      <p:sp>
        <p:nvSpPr>
          <p:cNvPr id="3" name="Subtitle 2"/>
          <p:cNvSpPr>
            <a:spLocks noGrp="1"/>
          </p:cNvSpPr>
          <p:nvPr>
            <p:ph type="subTitle" idx="1"/>
          </p:nvPr>
        </p:nvSpPr>
        <p:spPr>
          <a:xfrm>
            <a:off x="1688892" y="4793756"/>
            <a:ext cx="9144000" cy="1131555"/>
          </a:xfrm>
        </p:spPr>
        <p:txBody>
          <a:bodyPr/>
          <a:lstStyle/>
          <a:p>
            <a:pPr algn="ctr"/>
            <a:r>
              <a:rPr sz="1600" dirty="0">
                <a:latin typeface="Calibri"/>
              </a:rPr>
              <a:t>Dr. Robert Balfanz, Johns Hopkins University, Everyone Graduates Center</a:t>
            </a:r>
          </a:p>
          <a:p>
            <a:pPr algn="ctr"/>
            <a:r>
              <a:rPr sz="1600" dirty="0">
                <a:latin typeface="Calibri"/>
              </a:rPr>
              <a:t>Dr. JT Stark, </a:t>
            </a:r>
            <a:r>
              <a:rPr lang="en-US" sz="1600" dirty="0">
                <a:latin typeface="Calibri"/>
              </a:rPr>
              <a:t>SDP Fellow, </a:t>
            </a:r>
            <a:r>
              <a:rPr sz="1600" dirty="0">
                <a:latin typeface="Calibri"/>
              </a:rPr>
              <a:t>Washoe County School District</a:t>
            </a:r>
          </a:p>
          <a:p>
            <a:pPr algn="ctr"/>
            <a:r>
              <a:rPr sz="1600" dirty="0">
                <a:latin typeface="Calibri"/>
              </a:rPr>
              <a:t>Dr. Laura Davidson, </a:t>
            </a:r>
            <a:r>
              <a:rPr lang="en-US" sz="1600" dirty="0">
                <a:latin typeface="Calibri"/>
              </a:rPr>
              <a:t>SDP Supervisor, </a:t>
            </a:r>
            <a:r>
              <a:rPr sz="1600" dirty="0">
                <a:latin typeface="Calibri"/>
              </a:rPr>
              <a:t>Washoe County School District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2F6B0-9E13-8D64-6A71-47DC66F889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72F4D6-4512-4DBA-731C-0895506CE244}"/>
              </a:ext>
            </a:extLst>
          </p:cNvPr>
          <p:cNvSpPr>
            <a:spLocks noGrp="1"/>
          </p:cNvSpPr>
          <p:nvPr>
            <p:ph type="title"/>
          </p:nvPr>
        </p:nvSpPr>
        <p:spPr>
          <a:xfrm>
            <a:off x="0" y="247651"/>
            <a:ext cx="12192000" cy="828674"/>
          </a:xfrm>
        </p:spPr>
        <p:txBody>
          <a:bodyPr/>
          <a:lstStyle/>
          <a:p>
            <a:pPr algn="ctr"/>
            <a:r>
              <a:rPr lang="en-US" sz="4400" b="1" dirty="0">
                <a:latin typeface="Calibri"/>
              </a:rPr>
              <a:t>The Absenteeism Dashboard</a:t>
            </a:r>
            <a:endParaRPr sz="4400" b="1" dirty="0">
              <a:latin typeface="Calibri"/>
            </a:endParaRPr>
          </a:p>
        </p:txBody>
      </p:sp>
      <p:sp>
        <p:nvSpPr>
          <p:cNvPr id="3" name="Content Placeholder 2">
            <a:extLst>
              <a:ext uri="{FF2B5EF4-FFF2-40B4-BE49-F238E27FC236}">
                <a16:creationId xmlns:a16="http://schemas.microsoft.com/office/drawing/2014/main" id="{C550C70C-DE41-2042-2A93-FD4926121720}"/>
              </a:ext>
            </a:extLst>
          </p:cNvPr>
          <p:cNvSpPr>
            <a:spLocks noGrp="1"/>
          </p:cNvSpPr>
          <p:nvPr>
            <p:ph idx="1"/>
          </p:nvPr>
        </p:nvSpPr>
        <p:spPr>
          <a:xfrm>
            <a:off x="838200" y="962025"/>
            <a:ext cx="10515600" cy="593725"/>
          </a:xfrm>
        </p:spPr>
        <p:txBody>
          <a:bodyPr/>
          <a:lstStyle/>
          <a:p>
            <a:pPr marL="0" indent="0" algn="ctr">
              <a:buNone/>
            </a:pPr>
            <a:r>
              <a:rPr lang="en-US" sz="2000" b="0" dirty="0">
                <a:latin typeface="Calibri"/>
              </a:rPr>
              <a:t>Getting the most out of our absenteeism data</a:t>
            </a:r>
            <a:r>
              <a:rPr sz="2000" b="0" dirty="0">
                <a:latin typeface="Calibri"/>
              </a:rPr>
              <a:t> </a:t>
            </a:r>
            <a:endParaRPr lang="en-US" sz="2000" b="0" dirty="0">
              <a:latin typeface="Calibri"/>
            </a:endParaRPr>
          </a:p>
        </p:txBody>
      </p:sp>
      <p:sp>
        <p:nvSpPr>
          <p:cNvPr id="13" name="Right Brace 12">
            <a:extLst>
              <a:ext uri="{FF2B5EF4-FFF2-40B4-BE49-F238E27FC236}">
                <a16:creationId xmlns:a16="http://schemas.microsoft.com/office/drawing/2014/main" id="{22A16303-3891-FA54-AD49-AFEF3656A0E8}"/>
              </a:ext>
            </a:extLst>
          </p:cNvPr>
          <p:cNvSpPr/>
          <p:nvPr/>
        </p:nvSpPr>
        <p:spPr>
          <a:xfrm>
            <a:off x="1945295" y="1439673"/>
            <a:ext cx="417864" cy="878268"/>
          </a:xfrm>
          <a:prstGeom prst="rightBrace">
            <a:avLst/>
          </a:prstGeom>
          <a:ln>
            <a:solidFill>
              <a:srgbClr val="A51C3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4" name="Right Brace 13">
            <a:extLst>
              <a:ext uri="{FF2B5EF4-FFF2-40B4-BE49-F238E27FC236}">
                <a16:creationId xmlns:a16="http://schemas.microsoft.com/office/drawing/2014/main" id="{D4EFF261-262B-86C4-F3F0-9B152E3FB01D}"/>
              </a:ext>
            </a:extLst>
          </p:cNvPr>
          <p:cNvSpPr/>
          <p:nvPr/>
        </p:nvSpPr>
        <p:spPr>
          <a:xfrm>
            <a:off x="1945295" y="2347799"/>
            <a:ext cx="417864" cy="1188514"/>
          </a:xfrm>
          <a:prstGeom prst="rightBrace">
            <a:avLst/>
          </a:prstGeom>
          <a:ln>
            <a:solidFill>
              <a:srgbClr val="A51C3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5" name="Right Brace 14">
            <a:extLst>
              <a:ext uri="{FF2B5EF4-FFF2-40B4-BE49-F238E27FC236}">
                <a16:creationId xmlns:a16="http://schemas.microsoft.com/office/drawing/2014/main" id="{D9C7D8AE-8000-F923-3D4F-C0EA89A13168}"/>
              </a:ext>
            </a:extLst>
          </p:cNvPr>
          <p:cNvSpPr/>
          <p:nvPr/>
        </p:nvSpPr>
        <p:spPr>
          <a:xfrm>
            <a:off x="1947634" y="3566172"/>
            <a:ext cx="436649" cy="1241750"/>
          </a:xfrm>
          <a:prstGeom prst="rightBrace">
            <a:avLst/>
          </a:prstGeom>
          <a:ln>
            <a:solidFill>
              <a:srgbClr val="A51C3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6" name="Right Brace 15">
            <a:extLst>
              <a:ext uri="{FF2B5EF4-FFF2-40B4-BE49-F238E27FC236}">
                <a16:creationId xmlns:a16="http://schemas.microsoft.com/office/drawing/2014/main" id="{52AA341C-4491-2A51-E443-7D5843FA3977}"/>
              </a:ext>
            </a:extLst>
          </p:cNvPr>
          <p:cNvSpPr/>
          <p:nvPr/>
        </p:nvSpPr>
        <p:spPr>
          <a:xfrm>
            <a:off x="1935902" y="4839539"/>
            <a:ext cx="436649" cy="1077178"/>
          </a:xfrm>
          <a:prstGeom prst="rightBrace">
            <a:avLst/>
          </a:prstGeom>
          <a:ln>
            <a:solidFill>
              <a:srgbClr val="A51C3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7" name="Title 1">
            <a:extLst>
              <a:ext uri="{FF2B5EF4-FFF2-40B4-BE49-F238E27FC236}">
                <a16:creationId xmlns:a16="http://schemas.microsoft.com/office/drawing/2014/main" id="{D1B264B8-1109-3860-8C6C-D638301B27C8}"/>
              </a:ext>
            </a:extLst>
          </p:cNvPr>
          <p:cNvSpPr txBox="1">
            <a:spLocks/>
          </p:cNvSpPr>
          <p:nvPr/>
        </p:nvSpPr>
        <p:spPr>
          <a:xfrm>
            <a:off x="2384283" y="1460615"/>
            <a:ext cx="2560914" cy="8550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tx1">
                    <a:lumMod val="85000"/>
                    <a:lumOff val="15000"/>
                  </a:schemeClr>
                </a:solidFill>
                <a:latin typeface="+mn-lt"/>
              </a:rPr>
              <a:t>Chronic Absenteeism</a:t>
            </a:r>
          </a:p>
        </p:txBody>
      </p:sp>
      <p:sp>
        <p:nvSpPr>
          <p:cNvPr id="18" name="Title 1">
            <a:extLst>
              <a:ext uri="{FF2B5EF4-FFF2-40B4-BE49-F238E27FC236}">
                <a16:creationId xmlns:a16="http://schemas.microsoft.com/office/drawing/2014/main" id="{054FF0D3-8352-8F4A-BB29-DE32246FE345}"/>
              </a:ext>
            </a:extLst>
          </p:cNvPr>
          <p:cNvSpPr txBox="1">
            <a:spLocks/>
          </p:cNvSpPr>
          <p:nvPr/>
        </p:nvSpPr>
        <p:spPr>
          <a:xfrm>
            <a:off x="2384283" y="2526565"/>
            <a:ext cx="2560914" cy="8550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tx1">
                    <a:lumMod val="85000"/>
                    <a:lumOff val="15000"/>
                  </a:schemeClr>
                </a:solidFill>
                <a:latin typeface="+mn-lt"/>
              </a:rPr>
              <a:t>Grade Level &amp; </a:t>
            </a:r>
          </a:p>
          <a:p>
            <a:r>
              <a:rPr lang="en-US" sz="2000" b="1" dirty="0">
                <a:solidFill>
                  <a:schemeClr val="tx1">
                    <a:lumMod val="85000"/>
                    <a:lumOff val="15000"/>
                  </a:schemeClr>
                </a:solidFill>
                <a:latin typeface="+mn-lt"/>
              </a:rPr>
              <a:t>Student Populations</a:t>
            </a:r>
          </a:p>
        </p:txBody>
      </p:sp>
      <p:sp>
        <p:nvSpPr>
          <p:cNvPr id="19" name="Title 1">
            <a:extLst>
              <a:ext uri="{FF2B5EF4-FFF2-40B4-BE49-F238E27FC236}">
                <a16:creationId xmlns:a16="http://schemas.microsoft.com/office/drawing/2014/main" id="{F0351DBE-5F9D-E9E9-965B-9AB6999AB001}"/>
              </a:ext>
            </a:extLst>
          </p:cNvPr>
          <p:cNvSpPr txBox="1">
            <a:spLocks/>
          </p:cNvSpPr>
          <p:nvPr/>
        </p:nvSpPr>
        <p:spPr>
          <a:xfrm>
            <a:off x="2431052" y="3769026"/>
            <a:ext cx="2313643" cy="8550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tx1">
                    <a:lumMod val="85000"/>
                    <a:lumOff val="15000"/>
                  </a:schemeClr>
                </a:solidFill>
                <a:latin typeface="+mn-lt"/>
              </a:rPr>
              <a:t>ALL Absenteeism</a:t>
            </a:r>
          </a:p>
        </p:txBody>
      </p:sp>
      <p:sp>
        <p:nvSpPr>
          <p:cNvPr id="20" name="Title 1">
            <a:extLst>
              <a:ext uri="{FF2B5EF4-FFF2-40B4-BE49-F238E27FC236}">
                <a16:creationId xmlns:a16="http://schemas.microsoft.com/office/drawing/2014/main" id="{05D4B5A9-938D-4369-EB76-30CDED9B225E}"/>
              </a:ext>
            </a:extLst>
          </p:cNvPr>
          <p:cNvSpPr txBox="1">
            <a:spLocks/>
          </p:cNvSpPr>
          <p:nvPr/>
        </p:nvSpPr>
        <p:spPr>
          <a:xfrm>
            <a:off x="2401126" y="4950582"/>
            <a:ext cx="2638844" cy="8550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tx1">
                    <a:lumMod val="85000"/>
                    <a:lumOff val="15000"/>
                  </a:schemeClr>
                </a:solidFill>
                <a:latin typeface="+mn-lt"/>
              </a:rPr>
              <a:t>Reasons for Absences</a:t>
            </a:r>
          </a:p>
        </p:txBody>
      </p:sp>
      <p:grpSp>
        <p:nvGrpSpPr>
          <p:cNvPr id="21" name="Group 20">
            <a:extLst>
              <a:ext uri="{FF2B5EF4-FFF2-40B4-BE49-F238E27FC236}">
                <a16:creationId xmlns:a16="http://schemas.microsoft.com/office/drawing/2014/main" id="{5C6244AF-D8B9-7BFD-AA8F-F00063E7381A}"/>
              </a:ext>
            </a:extLst>
          </p:cNvPr>
          <p:cNvGrpSpPr/>
          <p:nvPr/>
        </p:nvGrpSpPr>
        <p:grpSpPr>
          <a:xfrm>
            <a:off x="660449" y="1409816"/>
            <a:ext cx="1278516" cy="4543004"/>
            <a:chOff x="6096000" y="1428752"/>
            <a:chExt cx="1550432" cy="5090691"/>
          </a:xfrm>
        </p:grpSpPr>
        <p:pic>
          <p:nvPicPr>
            <p:cNvPr id="22" name="Picture 21" descr="A screenshot of a computer&#10;&#10;AI-generated content may be incorrect.">
              <a:extLst>
                <a:ext uri="{FF2B5EF4-FFF2-40B4-BE49-F238E27FC236}">
                  <a16:creationId xmlns:a16="http://schemas.microsoft.com/office/drawing/2014/main" id="{DEDD9DEA-0B8B-3A93-23BE-FDAFD8742C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428752"/>
              <a:ext cx="1550432" cy="1031360"/>
            </a:xfrm>
            <a:prstGeom prst="rect">
              <a:avLst/>
            </a:prstGeom>
          </p:spPr>
        </p:pic>
        <p:pic>
          <p:nvPicPr>
            <p:cNvPr id="23" name="Picture 22" descr="A screenshot of a graph&#10;&#10;AI-generated content may be incorrect.">
              <a:extLst>
                <a:ext uri="{FF2B5EF4-FFF2-40B4-BE49-F238E27FC236}">
                  <a16:creationId xmlns:a16="http://schemas.microsoft.com/office/drawing/2014/main" id="{C1F192FE-ACD9-E1A9-97A4-ADE86E5730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1649" y="2446356"/>
              <a:ext cx="1499134" cy="1365254"/>
            </a:xfrm>
            <a:prstGeom prst="rect">
              <a:avLst/>
            </a:prstGeom>
          </p:spPr>
        </p:pic>
        <p:pic>
          <p:nvPicPr>
            <p:cNvPr id="24" name="Picture 23" descr="A screenshot of a computer&#10;&#10;AI-generated content may be incorrect.">
              <a:extLst>
                <a:ext uri="{FF2B5EF4-FFF2-40B4-BE49-F238E27FC236}">
                  <a16:creationId xmlns:a16="http://schemas.microsoft.com/office/drawing/2014/main" id="{90DABB68-40E0-D005-39A9-F5FB44BD9D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2162" y="3772398"/>
              <a:ext cx="1478109" cy="1494370"/>
            </a:xfrm>
            <a:prstGeom prst="rect">
              <a:avLst/>
            </a:prstGeom>
          </p:spPr>
        </p:pic>
        <p:pic>
          <p:nvPicPr>
            <p:cNvPr id="25" name="Picture 24" descr="A screenshot of a computer&#10;&#10;AI-generated content may be incorrect.">
              <a:extLst>
                <a:ext uri="{FF2B5EF4-FFF2-40B4-BE49-F238E27FC236}">
                  <a16:creationId xmlns:a16="http://schemas.microsoft.com/office/drawing/2014/main" id="{D01C799F-4FB5-C4B2-4337-AE2FEC1299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2162" y="5236519"/>
              <a:ext cx="1478108" cy="1242468"/>
            </a:xfrm>
            <a:prstGeom prst="rect">
              <a:avLst/>
            </a:prstGeom>
          </p:spPr>
        </p:pic>
        <p:sp>
          <p:nvSpPr>
            <p:cNvPr id="26" name="Rectangle: Rounded Corners 25">
              <a:extLst>
                <a:ext uri="{FF2B5EF4-FFF2-40B4-BE49-F238E27FC236}">
                  <a16:creationId xmlns:a16="http://schemas.microsoft.com/office/drawing/2014/main" id="{6713DD63-2D69-E378-31DA-33DFDE68F20D}"/>
                </a:ext>
              </a:extLst>
            </p:cNvPr>
            <p:cNvSpPr/>
            <p:nvPr/>
          </p:nvSpPr>
          <p:spPr>
            <a:xfrm>
              <a:off x="6096000" y="1428752"/>
              <a:ext cx="1550432" cy="5090691"/>
            </a:xfrm>
            <a:prstGeom prst="roundRect">
              <a:avLst>
                <a:gd name="adj" fmla="val 3766"/>
              </a:avLst>
            </a:prstGeom>
            <a:no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Table 3">
            <a:extLst>
              <a:ext uri="{FF2B5EF4-FFF2-40B4-BE49-F238E27FC236}">
                <a16:creationId xmlns:a16="http://schemas.microsoft.com/office/drawing/2014/main" id="{E6A7A0DC-84EC-D020-95CD-2E532212044C}"/>
              </a:ext>
            </a:extLst>
          </p:cNvPr>
          <p:cNvGraphicFramePr>
            <a:graphicFrameLocks noGrp="1"/>
          </p:cNvGraphicFramePr>
          <p:nvPr>
            <p:extLst>
              <p:ext uri="{D42A27DB-BD31-4B8C-83A1-F6EECF244321}">
                <p14:modId xmlns:p14="http://schemas.microsoft.com/office/powerpoint/2010/main" val="214748981"/>
              </p:ext>
            </p:extLst>
          </p:nvPr>
        </p:nvGraphicFramePr>
        <p:xfrm>
          <a:off x="5267326" y="1610005"/>
          <a:ext cx="6264225" cy="4342815"/>
        </p:xfrm>
        <a:graphic>
          <a:graphicData uri="http://schemas.openxmlformats.org/drawingml/2006/table">
            <a:tbl>
              <a:tblPr firstRow="1" bandRow="1">
                <a:tableStyleId>{5C22544A-7EE6-4342-B048-85BDC9FD1C3A}</a:tableStyleId>
              </a:tblPr>
              <a:tblGrid>
                <a:gridCol w="2088075">
                  <a:extLst>
                    <a:ext uri="{9D8B030D-6E8A-4147-A177-3AD203B41FA5}">
                      <a16:colId xmlns:a16="http://schemas.microsoft.com/office/drawing/2014/main" val="329834177"/>
                    </a:ext>
                  </a:extLst>
                </a:gridCol>
                <a:gridCol w="2088075">
                  <a:extLst>
                    <a:ext uri="{9D8B030D-6E8A-4147-A177-3AD203B41FA5}">
                      <a16:colId xmlns:a16="http://schemas.microsoft.com/office/drawing/2014/main" val="3103679221"/>
                    </a:ext>
                  </a:extLst>
                </a:gridCol>
                <a:gridCol w="2088075">
                  <a:extLst>
                    <a:ext uri="{9D8B030D-6E8A-4147-A177-3AD203B41FA5}">
                      <a16:colId xmlns:a16="http://schemas.microsoft.com/office/drawing/2014/main" val="2837066443"/>
                    </a:ext>
                  </a:extLst>
                </a:gridCol>
              </a:tblGrid>
              <a:tr h="679955">
                <a:tc>
                  <a:txBody>
                    <a:bodyPr/>
                    <a:lstStyle/>
                    <a:p>
                      <a:pPr algn="ctr"/>
                      <a:r>
                        <a:rPr lang="en-US" sz="1800" b="0" dirty="0"/>
                        <a:t>Chronic Absenteeism</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DA678"/>
                    </a:solidFill>
                  </a:tcPr>
                </a:tc>
                <a:tc>
                  <a:txBody>
                    <a:bodyPr/>
                    <a:lstStyle/>
                    <a:p>
                      <a:pPr algn="ctr"/>
                      <a:r>
                        <a:rPr lang="en-US" sz="1800" b="0" dirty="0"/>
                        <a:t>Average Daily Attendance (ADA)</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DA678"/>
                    </a:solidFill>
                  </a:tcPr>
                </a:tc>
                <a:tc>
                  <a:txBody>
                    <a:bodyPr/>
                    <a:lstStyle/>
                    <a:p>
                      <a:pPr algn="ctr"/>
                      <a:r>
                        <a:rPr lang="en-US" sz="1800" b="0" dirty="0"/>
                        <a:t>Other Attendance</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DA678"/>
                    </a:solidFill>
                  </a:tcPr>
                </a:tc>
                <a:extLst>
                  <a:ext uri="{0D108BD9-81ED-4DB2-BD59-A6C34878D82A}">
                    <a16:rowId xmlns:a16="http://schemas.microsoft.com/office/drawing/2014/main" val="1452072014"/>
                  </a:ext>
                </a:extLst>
              </a:tr>
              <a:tr h="3662860">
                <a:tc>
                  <a:txBody>
                    <a:bodyPr/>
                    <a:lstStyle/>
                    <a:p>
                      <a:pPr marL="285750" indent="-285750">
                        <a:lnSpc>
                          <a:spcPct val="100000"/>
                        </a:lnSpc>
                        <a:buClr>
                          <a:srgbClr val="A51C30"/>
                        </a:buClr>
                        <a:buFont typeface="Wingdings 3" panose="05040102010807070707" pitchFamily="18" charset="2"/>
                        <a:buChar char="Ê"/>
                      </a:pPr>
                      <a:r>
                        <a:rPr lang="en-US" sz="1400" dirty="0"/>
                        <a:t>Chronic Year-to-Date (YTD)</a:t>
                      </a:r>
                    </a:p>
                    <a:p>
                      <a:pPr marL="285750" indent="-285750">
                        <a:lnSpc>
                          <a:spcPct val="100000"/>
                        </a:lnSpc>
                        <a:buClr>
                          <a:srgbClr val="A51C30"/>
                        </a:buClr>
                        <a:buFont typeface="Wingdings 3" panose="05040102010807070707" pitchFamily="18" charset="2"/>
                        <a:buChar char="Ê"/>
                      </a:pPr>
                      <a:r>
                        <a:rPr lang="en-US" sz="1400" dirty="0"/>
                        <a:t>Chronic YTD vs. Prior Year on the same date</a:t>
                      </a:r>
                    </a:p>
                    <a:p>
                      <a:pPr marL="285750" indent="-285750">
                        <a:lnSpc>
                          <a:spcPct val="100000"/>
                        </a:lnSpc>
                        <a:buClr>
                          <a:srgbClr val="A51C30"/>
                        </a:buClr>
                        <a:buFont typeface="Wingdings 3" panose="05040102010807070707" pitchFamily="18" charset="2"/>
                        <a:buChar char="Ê"/>
                      </a:pPr>
                      <a:r>
                        <a:rPr lang="en-US" sz="1400" dirty="0"/>
                        <a:t>Chronic YTD vs. Prior End Year(s)</a:t>
                      </a:r>
                    </a:p>
                    <a:p>
                      <a:pPr marL="285750" indent="-285750">
                        <a:lnSpc>
                          <a:spcPct val="100000"/>
                        </a:lnSpc>
                        <a:buClr>
                          <a:srgbClr val="A51C30"/>
                        </a:buClr>
                        <a:buFont typeface="Wingdings 3" panose="05040102010807070707" pitchFamily="18" charset="2"/>
                        <a:buChar char="Ê"/>
                      </a:pPr>
                      <a:r>
                        <a:rPr lang="en-US" sz="1400" dirty="0"/>
                        <a:t>Chronic Severity Breakout</a:t>
                      </a:r>
                    </a:p>
                    <a:p>
                      <a:pPr marL="285750" indent="-285750">
                        <a:lnSpc>
                          <a:spcPct val="100000"/>
                        </a:lnSpc>
                        <a:buClr>
                          <a:srgbClr val="A51C30"/>
                        </a:buClr>
                        <a:buFont typeface="Wingdings 3" panose="05040102010807070707" pitchFamily="18" charset="2"/>
                        <a:buChar char="Ê"/>
                      </a:pPr>
                      <a:r>
                        <a:rPr lang="en-US" sz="1400" dirty="0"/>
                        <a:t>Persistently Chronically Absent</a:t>
                      </a:r>
                    </a:p>
                    <a:p>
                      <a:pPr marL="285750" indent="-285750">
                        <a:lnSpc>
                          <a:spcPct val="100000"/>
                        </a:lnSpc>
                        <a:buClr>
                          <a:srgbClr val="A51C30"/>
                        </a:buClr>
                        <a:buFont typeface="Wingdings 3" panose="05040102010807070707" pitchFamily="18" charset="2"/>
                        <a:buChar char="Ê"/>
                      </a:pPr>
                      <a:r>
                        <a:rPr lang="en-US" sz="1400" dirty="0"/>
                        <a:t>Current Chronic vs. Prior Date in Current Year</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indent="-285750">
                        <a:lnSpc>
                          <a:spcPct val="100000"/>
                        </a:lnSpc>
                        <a:buClr>
                          <a:srgbClr val="A51C30"/>
                        </a:buClr>
                        <a:buFont typeface="Wingdings 3" panose="05040102010807070707" pitchFamily="18" charset="2"/>
                        <a:buChar char="Ê"/>
                      </a:pPr>
                      <a:r>
                        <a:rPr lang="en-US" sz="1400" dirty="0"/>
                        <a:t>Current ADA</a:t>
                      </a:r>
                    </a:p>
                    <a:p>
                      <a:pPr marL="285750" indent="-285750">
                        <a:lnSpc>
                          <a:spcPct val="100000"/>
                        </a:lnSpc>
                        <a:buClr>
                          <a:srgbClr val="A51C30"/>
                        </a:buClr>
                        <a:buFont typeface="Wingdings 3" panose="05040102010807070707" pitchFamily="18" charset="2"/>
                        <a:buChar char="Ê"/>
                      </a:pPr>
                      <a:r>
                        <a:rPr lang="en-US" sz="1400" dirty="0"/>
                        <a:t>Current ADA vs. Prior End Year(s)</a:t>
                      </a:r>
                    </a:p>
                    <a:p>
                      <a:pPr marL="285750" indent="-285750">
                        <a:lnSpc>
                          <a:spcPct val="100000"/>
                        </a:lnSpc>
                        <a:buClr>
                          <a:srgbClr val="A51C30"/>
                        </a:buClr>
                        <a:buFont typeface="Wingdings 3" panose="05040102010807070707" pitchFamily="18" charset="2"/>
                        <a:buChar char="Ê"/>
                      </a:pPr>
                      <a:r>
                        <a:rPr lang="en-US" sz="1400" dirty="0"/>
                        <a:t>Consecutive Absences</a:t>
                      </a:r>
                    </a:p>
                    <a:p>
                      <a:pPr marL="285750" indent="-285750">
                        <a:lnSpc>
                          <a:spcPct val="100000"/>
                        </a:lnSpc>
                        <a:buClr>
                          <a:srgbClr val="A51C30"/>
                        </a:buClr>
                        <a:buFont typeface="Wingdings 3" panose="05040102010807070707" pitchFamily="18" charset="2"/>
                        <a:buChar char="Ê"/>
                      </a:pPr>
                      <a:r>
                        <a:rPr lang="en-US" sz="1400" dirty="0"/>
                        <a:t>Period Absences</a:t>
                      </a:r>
                    </a:p>
                    <a:p>
                      <a:pPr marL="285750" indent="-285750">
                        <a:lnSpc>
                          <a:spcPct val="100000"/>
                        </a:lnSpc>
                        <a:buClr>
                          <a:srgbClr val="A51C30"/>
                        </a:buClr>
                        <a:buFont typeface="Wingdings 3" panose="05040102010807070707" pitchFamily="18" charset="2"/>
                        <a:buChar char="Ê"/>
                      </a:pPr>
                      <a:r>
                        <a:rPr lang="en-US" sz="1400" dirty="0"/>
                        <a:t>Tardies</a:t>
                      </a:r>
                    </a:p>
                    <a:p>
                      <a:pPr marL="285750" indent="-285750">
                        <a:lnSpc>
                          <a:spcPct val="150000"/>
                        </a:lnSpc>
                        <a:buClr>
                          <a:srgbClr val="A51C30"/>
                        </a:buClr>
                        <a:buFont typeface="Wingdings 3" panose="05040102010807070707" pitchFamily="18" charset="2"/>
                        <a:buChar char="Ê"/>
                      </a:pPr>
                      <a:endParaRPr lang="en-US" sz="1400"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indent="-285750">
                        <a:lnSpc>
                          <a:spcPct val="100000"/>
                        </a:lnSpc>
                        <a:buClr>
                          <a:srgbClr val="A51C30"/>
                        </a:buClr>
                        <a:buFont typeface="Wingdings 3" panose="05040102010807070707" pitchFamily="18" charset="2"/>
                        <a:buChar char="Ê"/>
                      </a:pPr>
                      <a:r>
                        <a:rPr lang="en-US" sz="1400" dirty="0"/>
                        <a:t>Current Enrollment</a:t>
                      </a:r>
                    </a:p>
                    <a:p>
                      <a:pPr marL="285750" indent="-285750">
                        <a:lnSpc>
                          <a:spcPct val="100000"/>
                        </a:lnSpc>
                        <a:buClr>
                          <a:srgbClr val="A51C30"/>
                        </a:buClr>
                        <a:buFont typeface="Wingdings 3" panose="05040102010807070707" pitchFamily="18" charset="2"/>
                        <a:buChar char="Ê"/>
                      </a:pPr>
                      <a:r>
                        <a:rPr lang="en-US" sz="1400" dirty="0"/>
                        <a:t>Count Day Enrollment</a:t>
                      </a:r>
                    </a:p>
                    <a:p>
                      <a:pPr marL="285750" indent="-285750">
                        <a:lnSpc>
                          <a:spcPct val="100000"/>
                        </a:lnSpc>
                        <a:buClr>
                          <a:srgbClr val="A51C30"/>
                        </a:buClr>
                        <a:buFont typeface="Wingdings 3" panose="05040102010807070707" pitchFamily="18" charset="2"/>
                        <a:buChar char="Ê"/>
                      </a:pPr>
                      <a:r>
                        <a:rPr lang="en-US" sz="1400" dirty="0"/>
                        <a:t>MTSS</a:t>
                      </a:r>
                    </a:p>
                    <a:p>
                      <a:pPr marL="285750" indent="-285750">
                        <a:lnSpc>
                          <a:spcPct val="100000"/>
                        </a:lnSpc>
                        <a:buClr>
                          <a:srgbClr val="A51C30"/>
                        </a:buClr>
                        <a:buFont typeface="Wingdings 3" panose="05040102010807070707" pitchFamily="18" charset="2"/>
                        <a:buChar char="Ê"/>
                      </a:pPr>
                      <a:r>
                        <a:rPr lang="en-US" sz="1400" dirty="0"/>
                        <a:t>Transiency</a:t>
                      </a:r>
                    </a:p>
                    <a:p>
                      <a:pPr marL="285750" indent="-285750">
                        <a:lnSpc>
                          <a:spcPct val="150000"/>
                        </a:lnSpc>
                        <a:buClr>
                          <a:srgbClr val="A51C30"/>
                        </a:buClr>
                        <a:buFont typeface="Wingdings 3" panose="05040102010807070707" pitchFamily="18" charset="2"/>
                        <a:buChar char="Ê"/>
                      </a:pPr>
                      <a:endParaRPr lang="en-US" sz="1400"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78811254"/>
                  </a:ext>
                </a:extLst>
              </a:tr>
            </a:tbl>
          </a:graphicData>
        </a:graphic>
      </p:graphicFrame>
    </p:spTree>
    <p:extLst>
      <p:ext uri="{BB962C8B-B14F-4D97-AF65-F5344CB8AC3E}">
        <p14:creationId xmlns:p14="http://schemas.microsoft.com/office/powerpoint/2010/main" val="2076186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6AE7C-FAE4-90E0-EB79-D84B89EB65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2029FB-9ED4-4C5B-B42D-43B6D9368611}"/>
              </a:ext>
            </a:extLst>
          </p:cNvPr>
          <p:cNvSpPr>
            <a:spLocks noGrp="1"/>
          </p:cNvSpPr>
          <p:nvPr>
            <p:ph type="title"/>
          </p:nvPr>
        </p:nvSpPr>
        <p:spPr>
          <a:xfrm>
            <a:off x="0" y="247651"/>
            <a:ext cx="12192000" cy="828674"/>
          </a:xfrm>
        </p:spPr>
        <p:txBody>
          <a:bodyPr/>
          <a:lstStyle/>
          <a:p>
            <a:pPr algn="ctr"/>
            <a:r>
              <a:rPr lang="en-US" sz="4400" b="1" dirty="0">
                <a:latin typeface="Calibri"/>
              </a:rPr>
              <a:t>The Absenteeism Dashboard</a:t>
            </a:r>
            <a:endParaRPr sz="4400" b="1" dirty="0">
              <a:latin typeface="Calibri"/>
            </a:endParaRPr>
          </a:p>
        </p:txBody>
      </p:sp>
      <p:sp>
        <p:nvSpPr>
          <p:cNvPr id="3" name="Content Placeholder 2">
            <a:extLst>
              <a:ext uri="{FF2B5EF4-FFF2-40B4-BE49-F238E27FC236}">
                <a16:creationId xmlns:a16="http://schemas.microsoft.com/office/drawing/2014/main" id="{0F76A1A5-6CD6-FD99-CD71-D8BC61F74D4E}"/>
              </a:ext>
            </a:extLst>
          </p:cNvPr>
          <p:cNvSpPr>
            <a:spLocks noGrp="1"/>
          </p:cNvSpPr>
          <p:nvPr>
            <p:ph idx="1"/>
          </p:nvPr>
        </p:nvSpPr>
        <p:spPr>
          <a:xfrm>
            <a:off x="838200" y="962025"/>
            <a:ext cx="10515600" cy="593725"/>
          </a:xfrm>
        </p:spPr>
        <p:txBody>
          <a:bodyPr/>
          <a:lstStyle/>
          <a:p>
            <a:pPr marL="0" indent="0" algn="ctr">
              <a:buNone/>
            </a:pPr>
            <a:r>
              <a:rPr lang="en-US" sz="2000" b="0" dirty="0">
                <a:latin typeface="Calibri"/>
              </a:rPr>
              <a:t>Game Changer: Student-Level Year-to-Date Lookup</a:t>
            </a:r>
            <a:r>
              <a:rPr sz="2000" b="0" dirty="0">
                <a:latin typeface="Calibri"/>
              </a:rPr>
              <a:t> </a:t>
            </a:r>
            <a:endParaRPr lang="en-US" sz="2000" b="0" dirty="0">
              <a:latin typeface="Calibri"/>
            </a:endParaRPr>
          </a:p>
        </p:txBody>
      </p:sp>
      <p:graphicFrame>
        <p:nvGraphicFramePr>
          <p:cNvPr id="31" name="Table 30">
            <a:extLst>
              <a:ext uri="{FF2B5EF4-FFF2-40B4-BE49-F238E27FC236}">
                <a16:creationId xmlns:a16="http://schemas.microsoft.com/office/drawing/2014/main" id="{547ACEF8-C097-7623-3592-217B2234AE94}"/>
              </a:ext>
            </a:extLst>
          </p:cNvPr>
          <p:cNvGraphicFramePr>
            <a:graphicFrameLocks noGrp="1"/>
          </p:cNvGraphicFramePr>
          <p:nvPr>
            <p:extLst>
              <p:ext uri="{D42A27DB-BD31-4B8C-83A1-F6EECF244321}">
                <p14:modId xmlns:p14="http://schemas.microsoft.com/office/powerpoint/2010/main" val="3281129053"/>
              </p:ext>
            </p:extLst>
          </p:nvPr>
        </p:nvGraphicFramePr>
        <p:xfrm>
          <a:off x="541225" y="1817751"/>
          <a:ext cx="11109550" cy="4078224"/>
        </p:xfrm>
        <a:graphic>
          <a:graphicData uri="http://schemas.openxmlformats.org/drawingml/2006/table">
            <a:tbl>
              <a:tblPr firstRow="1" bandRow="1">
                <a:tableStyleId>{5C22544A-7EE6-4342-B048-85BDC9FD1C3A}</a:tableStyleId>
              </a:tblPr>
              <a:tblGrid>
                <a:gridCol w="1415835">
                  <a:extLst>
                    <a:ext uri="{9D8B030D-6E8A-4147-A177-3AD203B41FA5}">
                      <a16:colId xmlns:a16="http://schemas.microsoft.com/office/drawing/2014/main" val="4159609260"/>
                    </a:ext>
                  </a:extLst>
                </a:gridCol>
                <a:gridCol w="1415835">
                  <a:extLst>
                    <a:ext uri="{9D8B030D-6E8A-4147-A177-3AD203B41FA5}">
                      <a16:colId xmlns:a16="http://schemas.microsoft.com/office/drawing/2014/main" val="3605064257"/>
                    </a:ext>
                  </a:extLst>
                </a:gridCol>
                <a:gridCol w="1415835">
                  <a:extLst>
                    <a:ext uri="{9D8B030D-6E8A-4147-A177-3AD203B41FA5}">
                      <a16:colId xmlns:a16="http://schemas.microsoft.com/office/drawing/2014/main" val="3559443029"/>
                    </a:ext>
                  </a:extLst>
                </a:gridCol>
                <a:gridCol w="1415835">
                  <a:extLst>
                    <a:ext uri="{9D8B030D-6E8A-4147-A177-3AD203B41FA5}">
                      <a16:colId xmlns:a16="http://schemas.microsoft.com/office/drawing/2014/main" val="1571394785"/>
                    </a:ext>
                  </a:extLst>
                </a:gridCol>
                <a:gridCol w="1415835">
                  <a:extLst>
                    <a:ext uri="{9D8B030D-6E8A-4147-A177-3AD203B41FA5}">
                      <a16:colId xmlns:a16="http://schemas.microsoft.com/office/drawing/2014/main" val="3282647890"/>
                    </a:ext>
                  </a:extLst>
                </a:gridCol>
                <a:gridCol w="1415835">
                  <a:extLst>
                    <a:ext uri="{9D8B030D-6E8A-4147-A177-3AD203B41FA5}">
                      <a16:colId xmlns:a16="http://schemas.microsoft.com/office/drawing/2014/main" val="2621433100"/>
                    </a:ext>
                  </a:extLst>
                </a:gridCol>
                <a:gridCol w="1307592">
                  <a:extLst>
                    <a:ext uri="{9D8B030D-6E8A-4147-A177-3AD203B41FA5}">
                      <a16:colId xmlns:a16="http://schemas.microsoft.com/office/drawing/2014/main" val="1663128995"/>
                    </a:ext>
                  </a:extLst>
                </a:gridCol>
                <a:gridCol w="1306948">
                  <a:extLst>
                    <a:ext uri="{9D8B030D-6E8A-4147-A177-3AD203B41FA5}">
                      <a16:colId xmlns:a16="http://schemas.microsoft.com/office/drawing/2014/main" val="506021577"/>
                    </a:ext>
                  </a:extLst>
                </a:gridCol>
              </a:tblGrid>
              <a:tr h="171968">
                <a:tc>
                  <a:txBody>
                    <a:bodyPr/>
                    <a:lstStyle/>
                    <a:p>
                      <a:pPr algn="ctr"/>
                      <a:r>
                        <a:rPr lang="en-US" sz="1600" dirty="0"/>
                        <a:t>Days Absent</a:t>
                      </a:r>
                    </a:p>
                  </a:txBody>
                  <a:tcPr anchor="ctr">
                    <a:solidFill>
                      <a:srgbClr val="CDA678"/>
                    </a:solidFill>
                  </a:tcPr>
                </a:tc>
                <a:tc>
                  <a:txBody>
                    <a:bodyPr/>
                    <a:lstStyle/>
                    <a:p>
                      <a:pPr algn="ctr"/>
                      <a:r>
                        <a:rPr lang="en-US" sz="1600" dirty="0"/>
                        <a:t>% Absent</a:t>
                      </a:r>
                    </a:p>
                  </a:txBody>
                  <a:tcPr anchor="ctr">
                    <a:solidFill>
                      <a:srgbClr val="CDA678"/>
                    </a:solidFill>
                  </a:tcPr>
                </a:tc>
                <a:tc>
                  <a:txBody>
                    <a:bodyPr/>
                    <a:lstStyle/>
                    <a:p>
                      <a:pPr algn="ctr"/>
                      <a:r>
                        <a:rPr lang="en-US" sz="1600" dirty="0"/>
                        <a:t>Days Absent</a:t>
                      </a:r>
                    </a:p>
                  </a:txBody>
                  <a:tcPr anchor="ctr">
                    <a:solidFill>
                      <a:schemeClr val="bg1">
                        <a:lumMod val="50000"/>
                      </a:schemeClr>
                    </a:solidFill>
                  </a:tcPr>
                </a:tc>
                <a:tc>
                  <a:txBody>
                    <a:bodyPr/>
                    <a:lstStyle/>
                    <a:p>
                      <a:pPr algn="ctr"/>
                      <a:r>
                        <a:rPr lang="en-US" sz="1600" dirty="0"/>
                        <a:t> % Absent</a:t>
                      </a:r>
                    </a:p>
                  </a:txBody>
                  <a:tcPr anchor="ctr">
                    <a:solidFill>
                      <a:schemeClr val="bg1">
                        <a:lumMod val="50000"/>
                      </a:schemeClr>
                    </a:solidFill>
                  </a:tcPr>
                </a:tc>
                <a:tc>
                  <a:txBody>
                    <a:bodyPr/>
                    <a:lstStyle/>
                    <a:p>
                      <a:pPr algn="ctr"/>
                      <a:r>
                        <a:rPr lang="en-US" sz="1600" dirty="0"/>
                        <a:t>Days</a:t>
                      </a:r>
                    </a:p>
                  </a:txBody>
                  <a:tcPr anchor="ctr">
                    <a:solidFill>
                      <a:schemeClr val="tx1">
                        <a:lumMod val="75000"/>
                        <a:lumOff val="25000"/>
                      </a:schemeClr>
                    </a:solidFill>
                  </a:tcPr>
                </a:tc>
                <a:tc>
                  <a:txBody>
                    <a:bodyPr/>
                    <a:lstStyle/>
                    <a:p>
                      <a:pPr algn="ctr"/>
                      <a:r>
                        <a:rPr lang="en-US" sz="1600" dirty="0"/>
                        <a:t>%</a:t>
                      </a:r>
                    </a:p>
                  </a:txBody>
                  <a:tcPr anchor="ctr">
                    <a:solidFill>
                      <a:schemeClr val="tx1">
                        <a:lumMod val="75000"/>
                        <a:lumOff val="25000"/>
                      </a:schemeClr>
                    </a:solidFill>
                  </a:tcPr>
                </a:tc>
                <a:tc>
                  <a:txBody>
                    <a:bodyPr/>
                    <a:lstStyle/>
                    <a:p>
                      <a:pPr algn="ctr"/>
                      <a:r>
                        <a:rPr lang="en-US" sz="1200" i="1" dirty="0"/>
                        <a:t>Current </a:t>
                      </a:r>
                    </a:p>
                    <a:p>
                      <a:pPr algn="ctr"/>
                      <a:r>
                        <a:rPr lang="en-US" sz="1200" i="1" dirty="0"/>
                        <a:t>Intervention </a:t>
                      </a:r>
                    </a:p>
                    <a:p>
                      <a:pPr algn="ctr"/>
                      <a:r>
                        <a:rPr lang="en-US" sz="1200" i="1" dirty="0"/>
                        <a:t>Start Date</a:t>
                      </a:r>
                    </a:p>
                  </a:txBody>
                  <a:tcPr anchor="ctr">
                    <a:solidFill>
                      <a:schemeClr val="tx1">
                        <a:lumMod val="75000"/>
                        <a:lumOff val="25000"/>
                      </a:schemeClr>
                    </a:solidFill>
                  </a:tcPr>
                </a:tc>
                <a:tc>
                  <a:txBody>
                    <a:bodyPr/>
                    <a:lstStyle/>
                    <a:p>
                      <a:pPr algn="ctr"/>
                      <a:r>
                        <a:rPr lang="en-US" sz="1200" i="1" dirty="0"/>
                        <a:t>Current Attendance Intervention</a:t>
                      </a:r>
                    </a:p>
                  </a:txBody>
                  <a:tcPr anchor="ctr">
                    <a:solidFill>
                      <a:schemeClr val="tx1">
                        <a:lumMod val="75000"/>
                        <a:lumOff val="25000"/>
                      </a:schemeClr>
                    </a:solidFill>
                  </a:tcPr>
                </a:tc>
                <a:extLst>
                  <a:ext uri="{0D108BD9-81ED-4DB2-BD59-A6C34878D82A}">
                    <a16:rowId xmlns:a16="http://schemas.microsoft.com/office/drawing/2014/main" val="768035033"/>
                  </a:ext>
                </a:extLst>
              </a:tr>
              <a:tr h="429768">
                <a:tc>
                  <a:txBody>
                    <a:bodyPr/>
                    <a:lstStyle/>
                    <a:p>
                      <a:pPr algn="ctr"/>
                      <a:r>
                        <a:rPr lang="en-US" sz="1600" b="1" dirty="0"/>
                        <a:t>4</a:t>
                      </a:r>
                    </a:p>
                  </a:txBody>
                  <a:tcPr anchor="ctr">
                    <a:solidFill>
                      <a:srgbClr val="ECDECC"/>
                    </a:solidFill>
                  </a:tcPr>
                </a:tc>
                <a:tc>
                  <a:txBody>
                    <a:bodyPr/>
                    <a:lstStyle/>
                    <a:p>
                      <a:pPr algn="ctr"/>
                      <a:r>
                        <a:rPr lang="en-US" sz="1600" b="1" dirty="0"/>
                        <a:t>26.7%</a:t>
                      </a:r>
                    </a:p>
                  </a:txBody>
                  <a:tcPr anchor="ctr">
                    <a:solidFill>
                      <a:srgbClr val="ECDECC"/>
                    </a:solidFill>
                  </a:tcPr>
                </a:tc>
                <a:tc>
                  <a:txBody>
                    <a:bodyPr/>
                    <a:lstStyle/>
                    <a:p>
                      <a:pPr algn="ctr"/>
                      <a:r>
                        <a:rPr lang="en-US" sz="1600" b="1" dirty="0"/>
                        <a:t>4</a:t>
                      </a:r>
                    </a:p>
                  </a:txBody>
                  <a:tcPr anchor="ctr">
                    <a:solidFill>
                      <a:schemeClr val="bg1">
                        <a:lumMod val="75000"/>
                      </a:schemeClr>
                    </a:solidFill>
                  </a:tcPr>
                </a:tc>
                <a:tc>
                  <a:txBody>
                    <a:bodyPr/>
                    <a:lstStyle/>
                    <a:p>
                      <a:pPr algn="ctr"/>
                      <a:r>
                        <a:rPr lang="en-US" sz="1600" b="1" dirty="0"/>
                        <a:t>15.38%</a:t>
                      </a:r>
                    </a:p>
                  </a:txBody>
                  <a:tcPr anchor="ctr">
                    <a:solidFill>
                      <a:schemeClr val="bg1">
                        <a:lumMod val="75000"/>
                      </a:schemeClr>
                    </a:solidFill>
                  </a:tcPr>
                </a:tc>
                <a:tc>
                  <a:txBody>
                    <a:bodyPr/>
                    <a:lstStyle/>
                    <a:p>
                      <a:pPr algn="ctr"/>
                      <a:r>
                        <a:rPr lang="en-US" sz="1600" b="1" dirty="0"/>
                        <a:t>0</a:t>
                      </a:r>
                    </a:p>
                  </a:txBody>
                  <a:tcPr anchor="ctr">
                    <a:solidFill>
                      <a:schemeClr val="accent6">
                        <a:lumMod val="20000"/>
                        <a:lumOff val="80000"/>
                      </a:schemeClr>
                    </a:solidFill>
                  </a:tcPr>
                </a:tc>
                <a:tc>
                  <a:txBody>
                    <a:bodyPr/>
                    <a:lstStyle/>
                    <a:p>
                      <a:pPr algn="ctr"/>
                      <a:r>
                        <a:rPr lang="en-US" sz="1600" b="1" dirty="0"/>
                        <a:t>-11.32%</a:t>
                      </a:r>
                    </a:p>
                  </a:txBody>
                  <a:tcPr anchor="ctr">
                    <a:solidFill>
                      <a:schemeClr val="accent6">
                        <a:lumMod val="20000"/>
                        <a:lumOff val="80000"/>
                      </a:schemeClr>
                    </a:solidFill>
                  </a:tcPr>
                </a:tc>
                <a:tc>
                  <a:txBody>
                    <a:bodyPr/>
                    <a:lstStyle/>
                    <a:p>
                      <a:pPr algn="ctr"/>
                      <a:r>
                        <a:rPr lang="en-US" sz="1600" b="1" dirty="0"/>
                        <a:t>9/1/2025</a:t>
                      </a:r>
                    </a:p>
                  </a:txBody>
                  <a:tcPr anchor="ctr">
                    <a:solidFill>
                      <a:schemeClr val="bg1">
                        <a:lumMod val="85000"/>
                      </a:schemeClr>
                    </a:solidFill>
                  </a:tcPr>
                </a:tc>
                <a:tc>
                  <a:txBody>
                    <a:bodyPr/>
                    <a:lstStyle/>
                    <a:p>
                      <a:pPr algn="ctr"/>
                      <a:r>
                        <a:rPr lang="en-US" sz="1100" b="1" dirty="0"/>
                        <a:t>Check-in and Connect</a:t>
                      </a:r>
                    </a:p>
                  </a:txBody>
                  <a:tcPr anchor="ctr">
                    <a:solidFill>
                      <a:schemeClr val="bg1">
                        <a:lumMod val="85000"/>
                      </a:schemeClr>
                    </a:solidFill>
                  </a:tcPr>
                </a:tc>
                <a:extLst>
                  <a:ext uri="{0D108BD9-81ED-4DB2-BD59-A6C34878D82A}">
                    <a16:rowId xmlns:a16="http://schemas.microsoft.com/office/drawing/2014/main" val="3949935300"/>
                  </a:ext>
                </a:extLst>
              </a:tr>
              <a:tr h="429768">
                <a:tc>
                  <a:txBody>
                    <a:bodyPr/>
                    <a:lstStyle/>
                    <a:p>
                      <a:pPr algn="ctr"/>
                      <a:r>
                        <a:rPr lang="en-US" sz="1600" b="1" dirty="0"/>
                        <a:t>3</a:t>
                      </a:r>
                    </a:p>
                  </a:txBody>
                  <a:tcPr anchor="ctr">
                    <a:solidFill>
                      <a:srgbClr val="ECDECC"/>
                    </a:solidFill>
                  </a:tcPr>
                </a:tc>
                <a:tc>
                  <a:txBody>
                    <a:bodyPr/>
                    <a:lstStyle/>
                    <a:p>
                      <a:pPr algn="ctr"/>
                      <a:r>
                        <a:rPr lang="en-US" sz="1600" b="1" dirty="0"/>
                        <a:t>20.0%</a:t>
                      </a:r>
                    </a:p>
                  </a:txBody>
                  <a:tcPr anchor="ctr">
                    <a:solidFill>
                      <a:srgbClr val="ECDECC"/>
                    </a:solidFill>
                  </a:tcPr>
                </a:tc>
                <a:tc>
                  <a:txBody>
                    <a:bodyPr/>
                    <a:lstStyle/>
                    <a:p>
                      <a:pPr algn="ctr"/>
                      <a:r>
                        <a:rPr lang="en-US" sz="1600" b="1" dirty="0"/>
                        <a:t>3</a:t>
                      </a:r>
                    </a:p>
                  </a:txBody>
                  <a:tcPr anchor="ctr">
                    <a:solidFill>
                      <a:schemeClr val="bg1">
                        <a:lumMod val="75000"/>
                      </a:schemeClr>
                    </a:solidFill>
                  </a:tcPr>
                </a:tc>
                <a:tc>
                  <a:txBody>
                    <a:bodyPr/>
                    <a:lstStyle/>
                    <a:p>
                      <a:pPr algn="ctr"/>
                      <a:r>
                        <a:rPr lang="en-US" sz="1600" b="1" dirty="0"/>
                        <a:t>11.54%</a:t>
                      </a:r>
                    </a:p>
                  </a:txBody>
                  <a:tcPr anchor="ctr">
                    <a:solidFill>
                      <a:schemeClr val="bg1">
                        <a:lumMod val="75000"/>
                      </a:schemeClr>
                    </a:solidFill>
                  </a:tcPr>
                </a:tc>
                <a:tc>
                  <a:txBody>
                    <a:bodyPr/>
                    <a:lstStyle/>
                    <a:p>
                      <a:pPr algn="ctr"/>
                      <a:r>
                        <a:rPr lang="en-US" sz="1600" b="1" dirty="0"/>
                        <a:t>0</a:t>
                      </a:r>
                    </a:p>
                  </a:txBody>
                  <a:tcPr anchor="ctr">
                    <a:solidFill>
                      <a:schemeClr val="accent6">
                        <a:lumMod val="20000"/>
                        <a:lumOff val="80000"/>
                      </a:schemeClr>
                    </a:solidFill>
                  </a:tcPr>
                </a:tc>
                <a:tc>
                  <a:txBody>
                    <a:bodyPr/>
                    <a:lstStyle/>
                    <a:p>
                      <a:pPr algn="ctr"/>
                      <a:r>
                        <a:rPr lang="en-US" sz="1600" b="1" dirty="0"/>
                        <a:t>-8.46%</a:t>
                      </a:r>
                    </a:p>
                  </a:txBody>
                  <a:tcPr anchor="ctr">
                    <a:solidFill>
                      <a:schemeClr val="accent6">
                        <a:lumMod val="20000"/>
                        <a:lumOff val="80000"/>
                      </a:schemeClr>
                    </a:solidFill>
                  </a:tcPr>
                </a:tc>
                <a:tc>
                  <a:txBody>
                    <a:bodyPr/>
                    <a:lstStyle/>
                    <a:p>
                      <a:pPr algn="ctr"/>
                      <a:endParaRPr lang="en-US" sz="1600" b="1" dirty="0"/>
                    </a:p>
                  </a:txBody>
                  <a:tcPr anchor="ctr">
                    <a:solidFill>
                      <a:schemeClr val="bg1">
                        <a:lumMod val="85000"/>
                      </a:schemeClr>
                    </a:solidFill>
                  </a:tcPr>
                </a:tc>
                <a:tc>
                  <a:txBody>
                    <a:bodyPr/>
                    <a:lstStyle/>
                    <a:p>
                      <a:pPr algn="ctr"/>
                      <a:endParaRPr lang="en-US" b="1" dirty="0"/>
                    </a:p>
                  </a:txBody>
                  <a:tcPr anchor="ctr">
                    <a:solidFill>
                      <a:schemeClr val="bg1">
                        <a:lumMod val="85000"/>
                      </a:schemeClr>
                    </a:solidFill>
                  </a:tcPr>
                </a:tc>
                <a:extLst>
                  <a:ext uri="{0D108BD9-81ED-4DB2-BD59-A6C34878D82A}">
                    <a16:rowId xmlns:a16="http://schemas.microsoft.com/office/drawing/2014/main" val="1902758950"/>
                  </a:ext>
                </a:extLst>
              </a:tr>
              <a:tr h="429768">
                <a:tc>
                  <a:txBody>
                    <a:bodyPr/>
                    <a:lstStyle/>
                    <a:p>
                      <a:pPr algn="ctr"/>
                      <a:r>
                        <a:rPr lang="en-US" sz="1600" b="1" dirty="0"/>
                        <a:t>6</a:t>
                      </a:r>
                    </a:p>
                  </a:txBody>
                  <a:tcPr anchor="ctr">
                    <a:solidFill>
                      <a:srgbClr val="ECDECC"/>
                    </a:solidFill>
                  </a:tcPr>
                </a:tc>
                <a:tc>
                  <a:txBody>
                    <a:bodyPr/>
                    <a:lstStyle/>
                    <a:p>
                      <a:pPr algn="ctr"/>
                      <a:r>
                        <a:rPr lang="en-US" sz="1600" b="1" dirty="0"/>
                        <a:t>40.0%</a:t>
                      </a:r>
                    </a:p>
                  </a:txBody>
                  <a:tcPr anchor="ctr">
                    <a:solidFill>
                      <a:srgbClr val="ECDECC"/>
                    </a:solidFill>
                  </a:tcPr>
                </a:tc>
                <a:tc>
                  <a:txBody>
                    <a:bodyPr/>
                    <a:lstStyle/>
                    <a:p>
                      <a:pPr algn="ctr"/>
                      <a:r>
                        <a:rPr lang="en-US" sz="1600" b="1" dirty="0"/>
                        <a:t>8</a:t>
                      </a:r>
                    </a:p>
                  </a:txBody>
                  <a:tcPr anchor="ctr">
                    <a:solidFill>
                      <a:schemeClr val="bg1">
                        <a:lumMod val="75000"/>
                      </a:schemeClr>
                    </a:solidFill>
                  </a:tcPr>
                </a:tc>
                <a:tc>
                  <a:txBody>
                    <a:bodyPr/>
                    <a:lstStyle/>
                    <a:p>
                      <a:pPr algn="ctr"/>
                      <a:r>
                        <a:rPr lang="en-US" sz="1600" b="1" dirty="0"/>
                        <a:t>30.77%</a:t>
                      </a:r>
                    </a:p>
                  </a:txBody>
                  <a:tcPr anchor="ctr">
                    <a:solidFill>
                      <a:schemeClr val="bg1">
                        <a:lumMod val="75000"/>
                      </a:schemeClr>
                    </a:solidFill>
                  </a:tcPr>
                </a:tc>
                <a:tc>
                  <a:txBody>
                    <a:bodyPr/>
                    <a:lstStyle/>
                    <a:p>
                      <a:pPr algn="ctr"/>
                      <a:r>
                        <a:rPr lang="en-US" sz="1600" b="1" dirty="0"/>
                        <a:t>2</a:t>
                      </a:r>
                    </a:p>
                  </a:txBody>
                  <a:tcPr anchor="ctr">
                    <a:solidFill>
                      <a:srgbClr val="FFC3C3"/>
                    </a:solidFill>
                  </a:tcPr>
                </a:tc>
                <a:tc>
                  <a:txBody>
                    <a:bodyPr/>
                    <a:lstStyle/>
                    <a:p>
                      <a:pPr algn="ctr"/>
                      <a:r>
                        <a:rPr lang="en-US" sz="1600" b="1" dirty="0"/>
                        <a:t>-9.23%</a:t>
                      </a:r>
                    </a:p>
                  </a:txBody>
                  <a:tcPr anchor="ctr">
                    <a:solidFill>
                      <a:srgbClr val="FFC3C3"/>
                    </a:solidFill>
                  </a:tcPr>
                </a:tc>
                <a:tc>
                  <a:txBody>
                    <a:bodyPr/>
                    <a:lstStyle/>
                    <a:p>
                      <a:pPr algn="ctr"/>
                      <a:r>
                        <a:rPr lang="en-US" sz="1600" b="1" dirty="0"/>
                        <a:t>8/20/2025</a:t>
                      </a:r>
                    </a:p>
                  </a:txBody>
                  <a:tcPr anchor="ctr">
                    <a:solidFill>
                      <a:schemeClr val="bg1">
                        <a:lumMod val="85000"/>
                      </a:schemeClr>
                    </a:solidFill>
                  </a:tcPr>
                </a:tc>
                <a:tc>
                  <a:txBody>
                    <a:bodyPr/>
                    <a:lstStyle/>
                    <a:p>
                      <a:pPr algn="ctr"/>
                      <a:r>
                        <a:rPr lang="en-US" sz="1100" b="1" dirty="0"/>
                        <a:t>Attendance</a:t>
                      </a:r>
                    </a:p>
                    <a:p>
                      <a:pPr algn="ctr"/>
                      <a:r>
                        <a:rPr lang="en-US" sz="1100" b="1" dirty="0"/>
                        <a:t>Plan</a:t>
                      </a:r>
                    </a:p>
                  </a:txBody>
                  <a:tcPr anchor="ctr">
                    <a:solidFill>
                      <a:schemeClr val="bg1">
                        <a:lumMod val="85000"/>
                      </a:schemeClr>
                    </a:solidFill>
                  </a:tcPr>
                </a:tc>
                <a:extLst>
                  <a:ext uri="{0D108BD9-81ED-4DB2-BD59-A6C34878D82A}">
                    <a16:rowId xmlns:a16="http://schemas.microsoft.com/office/drawing/2014/main" val="3809656063"/>
                  </a:ext>
                </a:extLst>
              </a:tr>
              <a:tr h="429768">
                <a:tc>
                  <a:txBody>
                    <a:bodyPr/>
                    <a:lstStyle/>
                    <a:p>
                      <a:pPr algn="ctr"/>
                      <a:r>
                        <a:rPr lang="en-US" sz="1600" b="1" dirty="0"/>
                        <a:t>2</a:t>
                      </a:r>
                    </a:p>
                  </a:txBody>
                  <a:tcPr anchor="ctr">
                    <a:solidFill>
                      <a:srgbClr val="ECDECC"/>
                    </a:solidFill>
                  </a:tcPr>
                </a:tc>
                <a:tc>
                  <a:txBody>
                    <a:bodyPr/>
                    <a:lstStyle/>
                    <a:p>
                      <a:pPr algn="ctr"/>
                      <a:r>
                        <a:rPr lang="en-US" sz="1600" b="1" dirty="0"/>
                        <a:t>13.33%</a:t>
                      </a:r>
                    </a:p>
                  </a:txBody>
                  <a:tcPr anchor="ctr">
                    <a:solidFill>
                      <a:srgbClr val="ECDECC"/>
                    </a:solidFill>
                  </a:tcPr>
                </a:tc>
                <a:tc>
                  <a:txBody>
                    <a:bodyPr/>
                    <a:lstStyle/>
                    <a:p>
                      <a:pPr algn="ctr"/>
                      <a:r>
                        <a:rPr lang="en-US" sz="1600" b="1" dirty="0"/>
                        <a:t>3</a:t>
                      </a:r>
                    </a:p>
                  </a:txBody>
                  <a:tcPr anchor="ctr">
                    <a:solidFill>
                      <a:schemeClr val="bg1">
                        <a:lumMod val="75000"/>
                      </a:schemeClr>
                    </a:solidFill>
                  </a:tcPr>
                </a:tc>
                <a:tc>
                  <a:txBody>
                    <a:bodyPr/>
                    <a:lstStyle/>
                    <a:p>
                      <a:pPr algn="ctr"/>
                      <a:r>
                        <a:rPr lang="en-US" sz="1600" b="1" dirty="0"/>
                        <a:t>11.54%</a:t>
                      </a:r>
                    </a:p>
                  </a:txBody>
                  <a:tcPr anchor="ctr">
                    <a:solidFill>
                      <a:schemeClr val="bg1">
                        <a:lumMod val="75000"/>
                      </a:schemeClr>
                    </a:solidFill>
                  </a:tcPr>
                </a:tc>
                <a:tc>
                  <a:txBody>
                    <a:bodyPr/>
                    <a:lstStyle/>
                    <a:p>
                      <a:pPr algn="ctr"/>
                      <a:r>
                        <a:rPr lang="en-US" sz="1600" b="1" dirty="0"/>
                        <a:t>1</a:t>
                      </a:r>
                    </a:p>
                  </a:txBody>
                  <a:tcPr anchor="ctr">
                    <a:solidFill>
                      <a:srgbClr val="FFC3C3"/>
                    </a:solidFill>
                  </a:tcPr>
                </a:tc>
                <a:tc>
                  <a:txBody>
                    <a:bodyPr/>
                    <a:lstStyle/>
                    <a:p>
                      <a:pPr algn="ctr"/>
                      <a:r>
                        <a:rPr lang="en-US" sz="1600" b="1" dirty="0"/>
                        <a:t>-1.79%</a:t>
                      </a:r>
                    </a:p>
                  </a:txBody>
                  <a:tcPr anchor="ctr">
                    <a:solidFill>
                      <a:srgbClr val="FFC3C3"/>
                    </a:solidFill>
                  </a:tcPr>
                </a:tc>
                <a:tc>
                  <a:txBody>
                    <a:bodyPr/>
                    <a:lstStyle/>
                    <a:p>
                      <a:pPr algn="ctr"/>
                      <a:r>
                        <a:rPr lang="en-US" sz="1600" b="1" dirty="0"/>
                        <a:t>9/10/2025</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t>Attendance Monitor</a:t>
                      </a:r>
                    </a:p>
                  </a:txBody>
                  <a:tcPr anchor="ctr">
                    <a:solidFill>
                      <a:schemeClr val="bg1">
                        <a:lumMod val="85000"/>
                      </a:schemeClr>
                    </a:solidFill>
                  </a:tcPr>
                </a:tc>
                <a:extLst>
                  <a:ext uri="{0D108BD9-81ED-4DB2-BD59-A6C34878D82A}">
                    <a16:rowId xmlns:a16="http://schemas.microsoft.com/office/drawing/2014/main" val="3710119159"/>
                  </a:ext>
                </a:extLst>
              </a:tr>
              <a:tr h="429768">
                <a:tc>
                  <a:txBody>
                    <a:bodyPr/>
                    <a:lstStyle/>
                    <a:p>
                      <a:pPr algn="ctr"/>
                      <a:r>
                        <a:rPr lang="en-US" sz="1600" b="1" dirty="0"/>
                        <a:t>2</a:t>
                      </a:r>
                    </a:p>
                  </a:txBody>
                  <a:tcPr anchor="ctr">
                    <a:solidFill>
                      <a:srgbClr val="ECDECC"/>
                    </a:solidFill>
                  </a:tcPr>
                </a:tc>
                <a:tc>
                  <a:txBody>
                    <a:bodyPr/>
                    <a:lstStyle/>
                    <a:p>
                      <a:pPr algn="ctr"/>
                      <a:r>
                        <a:rPr lang="en-US" sz="1600" b="1" dirty="0"/>
                        <a:t>13.33%</a:t>
                      </a:r>
                    </a:p>
                  </a:txBody>
                  <a:tcPr anchor="ctr">
                    <a:solidFill>
                      <a:srgbClr val="ECDECC"/>
                    </a:solidFill>
                  </a:tcPr>
                </a:tc>
                <a:tc>
                  <a:txBody>
                    <a:bodyPr/>
                    <a:lstStyle/>
                    <a:p>
                      <a:pPr algn="ctr"/>
                      <a:r>
                        <a:rPr lang="en-US" sz="1600" b="1" dirty="0"/>
                        <a:t>2</a:t>
                      </a:r>
                    </a:p>
                  </a:txBody>
                  <a:tcPr anchor="ctr">
                    <a:solidFill>
                      <a:schemeClr val="bg1">
                        <a:lumMod val="75000"/>
                      </a:schemeClr>
                    </a:solidFill>
                  </a:tcPr>
                </a:tc>
                <a:tc>
                  <a:txBody>
                    <a:bodyPr/>
                    <a:lstStyle/>
                    <a:p>
                      <a:pPr algn="ctr"/>
                      <a:r>
                        <a:rPr lang="en-US" sz="1600" b="1" dirty="0"/>
                        <a:t>7.69%</a:t>
                      </a:r>
                    </a:p>
                  </a:txBody>
                  <a:tcPr anchor="ctr">
                    <a:solidFill>
                      <a:schemeClr val="bg1">
                        <a:lumMod val="75000"/>
                      </a:schemeClr>
                    </a:solidFill>
                  </a:tcPr>
                </a:tc>
                <a:tc>
                  <a:txBody>
                    <a:bodyPr/>
                    <a:lstStyle/>
                    <a:p>
                      <a:pPr algn="ctr"/>
                      <a:r>
                        <a:rPr lang="en-US" sz="1600" b="1" dirty="0"/>
                        <a:t>0</a:t>
                      </a:r>
                    </a:p>
                  </a:txBody>
                  <a:tcPr anchor="ctr">
                    <a:solidFill>
                      <a:schemeClr val="accent6">
                        <a:lumMod val="20000"/>
                        <a:lumOff val="80000"/>
                      </a:schemeClr>
                    </a:solidFill>
                  </a:tcPr>
                </a:tc>
                <a:tc>
                  <a:txBody>
                    <a:bodyPr/>
                    <a:lstStyle/>
                    <a:p>
                      <a:pPr algn="ctr"/>
                      <a:r>
                        <a:rPr lang="en-US" sz="1600" b="1" dirty="0"/>
                        <a:t>-5.64%</a:t>
                      </a:r>
                    </a:p>
                  </a:txBody>
                  <a:tcPr anchor="ctr">
                    <a:solidFill>
                      <a:schemeClr val="accent6">
                        <a:lumMod val="20000"/>
                        <a:lumOff val="80000"/>
                      </a:schemeClr>
                    </a:solidFill>
                  </a:tcPr>
                </a:tc>
                <a:tc>
                  <a:txBody>
                    <a:bodyPr/>
                    <a:lstStyle/>
                    <a:p>
                      <a:pPr algn="ctr"/>
                      <a:endParaRPr lang="en-US" sz="1600" b="1" dirty="0"/>
                    </a:p>
                  </a:txBody>
                  <a:tcPr anchor="ctr">
                    <a:solidFill>
                      <a:schemeClr val="bg1">
                        <a:lumMod val="85000"/>
                      </a:schemeClr>
                    </a:solidFill>
                  </a:tcPr>
                </a:tc>
                <a:tc>
                  <a:txBody>
                    <a:bodyPr/>
                    <a:lstStyle/>
                    <a:p>
                      <a:pPr algn="ctr"/>
                      <a:endParaRPr lang="en-US" b="1" dirty="0"/>
                    </a:p>
                  </a:txBody>
                  <a:tcPr anchor="ctr">
                    <a:solidFill>
                      <a:schemeClr val="bg1">
                        <a:lumMod val="85000"/>
                      </a:schemeClr>
                    </a:solidFill>
                  </a:tcPr>
                </a:tc>
                <a:extLst>
                  <a:ext uri="{0D108BD9-81ED-4DB2-BD59-A6C34878D82A}">
                    <a16:rowId xmlns:a16="http://schemas.microsoft.com/office/drawing/2014/main" val="3253707565"/>
                  </a:ext>
                </a:extLst>
              </a:tr>
              <a:tr h="429768">
                <a:tc>
                  <a:txBody>
                    <a:bodyPr/>
                    <a:lstStyle/>
                    <a:p>
                      <a:pPr algn="ctr"/>
                      <a:r>
                        <a:rPr lang="en-US" sz="1600" b="1" dirty="0"/>
                        <a:t>5</a:t>
                      </a:r>
                    </a:p>
                  </a:txBody>
                  <a:tcPr anchor="ctr">
                    <a:solidFill>
                      <a:srgbClr val="ECDECC"/>
                    </a:solidFill>
                  </a:tcPr>
                </a:tc>
                <a:tc>
                  <a:txBody>
                    <a:bodyPr/>
                    <a:lstStyle/>
                    <a:p>
                      <a:pPr algn="ctr"/>
                      <a:r>
                        <a:rPr lang="en-US" sz="1600" b="1" dirty="0"/>
                        <a:t>33.33%</a:t>
                      </a:r>
                    </a:p>
                  </a:txBody>
                  <a:tcPr anchor="ctr">
                    <a:solidFill>
                      <a:srgbClr val="ECDECC"/>
                    </a:solidFill>
                  </a:tcPr>
                </a:tc>
                <a:tc>
                  <a:txBody>
                    <a:bodyPr/>
                    <a:lstStyle/>
                    <a:p>
                      <a:pPr algn="ctr"/>
                      <a:r>
                        <a:rPr lang="en-US" sz="1600" b="1" dirty="0"/>
                        <a:t>5</a:t>
                      </a:r>
                    </a:p>
                  </a:txBody>
                  <a:tcPr anchor="ctr">
                    <a:solidFill>
                      <a:schemeClr val="bg1">
                        <a:lumMod val="75000"/>
                      </a:schemeClr>
                    </a:solidFill>
                  </a:tcPr>
                </a:tc>
                <a:tc>
                  <a:txBody>
                    <a:bodyPr/>
                    <a:lstStyle/>
                    <a:p>
                      <a:pPr algn="ctr"/>
                      <a:r>
                        <a:rPr lang="en-US" sz="1600" b="1" dirty="0"/>
                        <a:t>19.23%</a:t>
                      </a:r>
                    </a:p>
                  </a:txBody>
                  <a:tcPr anchor="ctr">
                    <a:solidFill>
                      <a:schemeClr val="bg1">
                        <a:lumMod val="75000"/>
                      </a:schemeClr>
                    </a:solidFill>
                  </a:tcPr>
                </a:tc>
                <a:tc>
                  <a:txBody>
                    <a:bodyPr/>
                    <a:lstStyle/>
                    <a:p>
                      <a:pPr algn="ctr"/>
                      <a:r>
                        <a:rPr lang="en-US" sz="1600" b="1" dirty="0"/>
                        <a:t>0</a:t>
                      </a:r>
                    </a:p>
                  </a:txBody>
                  <a:tcPr anchor="ctr">
                    <a:solidFill>
                      <a:schemeClr val="accent6">
                        <a:lumMod val="20000"/>
                        <a:lumOff val="80000"/>
                      </a:schemeClr>
                    </a:solidFill>
                  </a:tcPr>
                </a:tc>
                <a:tc>
                  <a:txBody>
                    <a:bodyPr/>
                    <a:lstStyle/>
                    <a:p>
                      <a:pPr algn="ctr"/>
                      <a:r>
                        <a:rPr lang="en-US" sz="1600" b="1" dirty="0"/>
                        <a:t>-14.1%</a:t>
                      </a:r>
                    </a:p>
                  </a:txBody>
                  <a:tcPr anchor="ctr">
                    <a:solidFill>
                      <a:schemeClr val="accent6">
                        <a:lumMod val="20000"/>
                        <a:lumOff val="80000"/>
                      </a:schemeClr>
                    </a:solidFill>
                  </a:tcPr>
                </a:tc>
                <a:tc>
                  <a:txBody>
                    <a:bodyPr/>
                    <a:lstStyle/>
                    <a:p>
                      <a:pPr algn="ctr"/>
                      <a:endParaRPr lang="en-US" sz="1600" b="1" dirty="0"/>
                    </a:p>
                  </a:txBody>
                  <a:tcPr anchor="ctr">
                    <a:solidFill>
                      <a:schemeClr val="bg1">
                        <a:lumMod val="85000"/>
                      </a:schemeClr>
                    </a:solidFill>
                  </a:tcPr>
                </a:tc>
                <a:tc>
                  <a:txBody>
                    <a:bodyPr/>
                    <a:lstStyle/>
                    <a:p>
                      <a:pPr algn="ctr"/>
                      <a:endParaRPr lang="en-US" b="1" dirty="0"/>
                    </a:p>
                  </a:txBody>
                  <a:tcPr anchor="ctr">
                    <a:solidFill>
                      <a:schemeClr val="bg1">
                        <a:lumMod val="85000"/>
                      </a:schemeClr>
                    </a:solidFill>
                  </a:tcPr>
                </a:tc>
                <a:extLst>
                  <a:ext uri="{0D108BD9-81ED-4DB2-BD59-A6C34878D82A}">
                    <a16:rowId xmlns:a16="http://schemas.microsoft.com/office/drawing/2014/main" val="3510280806"/>
                  </a:ext>
                </a:extLst>
              </a:tr>
              <a:tr h="429768">
                <a:tc>
                  <a:txBody>
                    <a:bodyPr/>
                    <a:lstStyle/>
                    <a:p>
                      <a:pPr algn="ctr"/>
                      <a:r>
                        <a:rPr lang="en-US" sz="1600" b="1" dirty="0"/>
                        <a:t>4</a:t>
                      </a:r>
                    </a:p>
                  </a:txBody>
                  <a:tcPr anchor="ctr">
                    <a:solidFill>
                      <a:srgbClr val="ECDECC"/>
                    </a:solidFill>
                  </a:tcPr>
                </a:tc>
                <a:tc>
                  <a:txBody>
                    <a:bodyPr/>
                    <a:lstStyle/>
                    <a:p>
                      <a:pPr algn="ctr"/>
                      <a:r>
                        <a:rPr lang="en-US" sz="1600" b="1" dirty="0"/>
                        <a:t>26.7%</a:t>
                      </a:r>
                    </a:p>
                  </a:txBody>
                  <a:tcPr anchor="ctr">
                    <a:solidFill>
                      <a:srgbClr val="ECDECC"/>
                    </a:solidFill>
                  </a:tcPr>
                </a:tc>
                <a:tc>
                  <a:txBody>
                    <a:bodyPr/>
                    <a:lstStyle/>
                    <a:p>
                      <a:pPr algn="ctr"/>
                      <a:r>
                        <a:rPr lang="en-US" sz="1600" b="1" dirty="0"/>
                        <a:t>8</a:t>
                      </a:r>
                    </a:p>
                  </a:txBody>
                  <a:tcPr anchor="ctr">
                    <a:solidFill>
                      <a:schemeClr val="bg1">
                        <a:lumMod val="75000"/>
                      </a:schemeClr>
                    </a:solidFill>
                  </a:tcPr>
                </a:tc>
                <a:tc>
                  <a:txBody>
                    <a:bodyPr/>
                    <a:lstStyle/>
                    <a:p>
                      <a:pPr algn="ctr"/>
                      <a:r>
                        <a:rPr lang="en-US" sz="1600" b="1" dirty="0"/>
                        <a:t>30.77%</a:t>
                      </a:r>
                    </a:p>
                  </a:txBody>
                  <a:tcPr anchor="ctr">
                    <a:solidFill>
                      <a:schemeClr val="bg1">
                        <a:lumMod val="75000"/>
                      </a:schemeClr>
                    </a:solidFill>
                  </a:tcPr>
                </a:tc>
                <a:tc>
                  <a:txBody>
                    <a:bodyPr/>
                    <a:lstStyle/>
                    <a:p>
                      <a:pPr algn="ctr"/>
                      <a:r>
                        <a:rPr lang="en-US" sz="1600" b="1" dirty="0"/>
                        <a:t>4</a:t>
                      </a:r>
                    </a:p>
                  </a:txBody>
                  <a:tcPr anchor="ctr">
                    <a:solidFill>
                      <a:srgbClr val="FFC3C3"/>
                    </a:solidFill>
                  </a:tcPr>
                </a:tc>
                <a:tc>
                  <a:txBody>
                    <a:bodyPr/>
                    <a:lstStyle/>
                    <a:p>
                      <a:pPr algn="ctr"/>
                      <a:r>
                        <a:rPr lang="en-US" sz="1600" b="1" dirty="0"/>
                        <a:t>+4.07%</a:t>
                      </a:r>
                    </a:p>
                  </a:txBody>
                  <a:tcPr anchor="ctr">
                    <a:solidFill>
                      <a:srgbClr val="FFC3C3"/>
                    </a:solidFill>
                  </a:tcPr>
                </a:tc>
                <a:tc>
                  <a:txBody>
                    <a:bodyPr/>
                    <a:lstStyle/>
                    <a:p>
                      <a:pPr algn="ctr"/>
                      <a:endParaRPr lang="en-US" sz="1600" b="1" dirty="0"/>
                    </a:p>
                  </a:txBody>
                  <a:tcPr anchor="ctr">
                    <a:solidFill>
                      <a:schemeClr val="bg1">
                        <a:lumMod val="85000"/>
                      </a:schemeClr>
                    </a:solidFill>
                  </a:tcPr>
                </a:tc>
                <a:tc>
                  <a:txBody>
                    <a:bodyPr/>
                    <a:lstStyle/>
                    <a:p>
                      <a:pPr algn="ctr"/>
                      <a:endParaRPr lang="en-US" b="1" dirty="0"/>
                    </a:p>
                  </a:txBody>
                  <a:tcPr anchor="ctr">
                    <a:solidFill>
                      <a:schemeClr val="bg1">
                        <a:lumMod val="85000"/>
                      </a:schemeClr>
                    </a:solidFill>
                  </a:tcPr>
                </a:tc>
                <a:extLst>
                  <a:ext uri="{0D108BD9-81ED-4DB2-BD59-A6C34878D82A}">
                    <a16:rowId xmlns:a16="http://schemas.microsoft.com/office/drawing/2014/main" val="3759383066"/>
                  </a:ext>
                </a:extLst>
              </a:tr>
              <a:tr h="429768">
                <a:tc>
                  <a:txBody>
                    <a:bodyPr/>
                    <a:lstStyle/>
                    <a:p>
                      <a:pPr algn="ctr"/>
                      <a:r>
                        <a:rPr lang="en-US" sz="1600" b="1" dirty="0"/>
                        <a:t>3</a:t>
                      </a:r>
                    </a:p>
                  </a:txBody>
                  <a:tcPr anchor="ctr">
                    <a:solidFill>
                      <a:srgbClr val="ECDECC"/>
                    </a:solidFill>
                  </a:tcPr>
                </a:tc>
                <a:tc>
                  <a:txBody>
                    <a:bodyPr/>
                    <a:lstStyle/>
                    <a:p>
                      <a:pPr algn="ctr"/>
                      <a:r>
                        <a:rPr lang="en-US" sz="1600" b="1" dirty="0"/>
                        <a:t>20.0%</a:t>
                      </a:r>
                    </a:p>
                  </a:txBody>
                  <a:tcPr anchor="ctr">
                    <a:solidFill>
                      <a:srgbClr val="ECDECC"/>
                    </a:solidFill>
                  </a:tcPr>
                </a:tc>
                <a:tc>
                  <a:txBody>
                    <a:bodyPr/>
                    <a:lstStyle/>
                    <a:p>
                      <a:pPr algn="ctr"/>
                      <a:r>
                        <a:rPr lang="en-US" sz="1600" b="1" dirty="0"/>
                        <a:t>3</a:t>
                      </a:r>
                    </a:p>
                  </a:txBody>
                  <a:tcPr anchor="ctr">
                    <a:solidFill>
                      <a:schemeClr val="bg1">
                        <a:lumMod val="75000"/>
                      </a:schemeClr>
                    </a:solidFill>
                  </a:tcPr>
                </a:tc>
                <a:tc>
                  <a:txBody>
                    <a:bodyPr/>
                    <a:lstStyle/>
                    <a:p>
                      <a:pPr algn="ctr"/>
                      <a:r>
                        <a:rPr lang="en-US" sz="1600" b="1" dirty="0"/>
                        <a:t>11.54%</a:t>
                      </a:r>
                    </a:p>
                  </a:txBody>
                  <a:tcPr anchor="ctr">
                    <a:solidFill>
                      <a:schemeClr val="bg1">
                        <a:lumMod val="75000"/>
                      </a:schemeClr>
                    </a:solidFill>
                  </a:tcPr>
                </a:tc>
                <a:tc>
                  <a:txBody>
                    <a:bodyPr/>
                    <a:lstStyle/>
                    <a:p>
                      <a:pPr algn="ctr"/>
                      <a:r>
                        <a:rPr lang="en-US" sz="1600" b="1" dirty="0"/>
                        <a:t>0</a:t>
                      </a:r>
                    </a:p>
                  </a:txBody>
                  <a:tcPr anchor="ctr">
                    <a:solidFill>
                      <a:schemeClr val="accent6">
                        <a:lumMod val="20000"/>
                        <a:lumOff val="80000"/>
                      </a:schemeClr>
                    </a:solidFill>
                  </a:tcPr>
                </a:tc>
                <a:tc>
                  <a:txBody>
                    <a:bodyPr/>
                    <a:lstStyle/>
                    <a:p>
                      <a:pPr algn="ctr"/>
                      <a:r>
                        <a:rPr lang="en-US" sz="1600" b="1" dirty="0"/>
                        <a:t>-8.46%</a:t>
                      </a:r>
                    </a:p>
                  </a:txBody>
                  <a:tcPr anchor="ctr">
                    <a:solidFill>
                      <a:schemeClr val="accent6">
                        <a:lumMod val="20000"/>
                        <a:lumOff val="80000"/>
                      </a:schemeClr>
                    </a:solidFill>
                  </a:tcPr>
                </a:tc>
                <a:tc>
                  <a:txBody>
                    <a:bodyPr/>
                    <a:lstStyle/>
                    <a:p>
                      <a:pPr algn="ctr"/>
                      <a:r>
                        <a:rPr lang="en-US" sz="1600" b="1" dirty="0"/>
                        <a:t>9/1/2025</a:t>
                      </a:r>
                    </a:p>
                  </a:txBody>
                  <a:tcPr anchor="ctr">
                    <a:solidFill>
                      <a:schemeClr val="bg1">
                        <a:lumMod val="85000"/>
                      </a:schemeClr>
                    </a:solidFill>
                  </a:tcPr>
                </a:tc>
                <a:tc>
                  <a:txBody>
                    <a:bodyPr/>
                    <a:lstStyle/>
                    <a:p>
                      <a:pPr algn="ctr"/>
                      <a:r>
                        <a:rPr lang="en-US" sz="1100" b="1" dirty="0"/>
                        <a:t>Check-in and Connect</a:t>
                      </a:r>
                    </a:p>
                  </a:txBody>
                  <a:tcPr anchor="ctr">
                    <a:solidFill>
                      <a:schemeClr val="bg1">
                        <a:lumMod val="85000"/>
                      </a:schemeClr>
                    </a:solidFill>
                  </a:tcPr>
                </a:tc>
                <a:extLst>
                  <a:ext uri="{0D108BD9-81ED-4DB2-BD59-A6C34878D82A}">
                    <a16:rowId xmlns:a16="http://schemas.microsoft.com/office/drawing/2014/main" val="3574305653"/>
                  </a:ext>
                </a:extLst>
              </a:tr>
            </a:tbl>
          </a:graphicData>
        </a:graphic>
      </p:graphicFrame>
      <p:sp>
        <p:nvSpPr>
          <p:cNvPr id="32" name="Title 1">
            <a:extLst>
              <a:ext uri="{FF2B5EF4-FFF2-40B4-BE49-F238E27FC236}">
                <a16:creationId xmlns:a16="http://schemas.microsoft.com/office/drawing/2014/main" id="{4F8019AD-6B9E-82FC-C418-DC3952472CE2}"/>
              </a:ext>
            </a:extLst>
          </p:cNvPr>
          <p:cNvSpPr txBox="1">
            <a:spLocks/>
          </p:cNvSpPr>
          <p:nvPr/>
        </p:nvSpPr>
        <p:spPr>
          <a:xfrm>
            <a:off x="541225" y="1343029"/>
            <a:ext cx="2840473" cy="5779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tx1">
                    <a:lumMod val="75000"/>
                    <a:lumOff val="25000"/>
                  </a:schemeClr>
                </a:solidFill>
                <a:latin typeface="+mn-lt"/>
              </a:rPr>
              <a:t>Chronic as of </a:t>
            </a:r>
            <a:r>
              <a:rPr lang="en-US" sz="2000" b="1" dirty="0">
                <a:solidFill>
                  <a:srgbClr val="FF0000"/>
                </a:solidFill>
                <a:latin typeface="+mn-lt"/>
              </a:rPr>
              <a:t>9/1/2025</a:t>
            </a:r>
          </a:p>
        </p:txBody>
      </p:sp>
      <p:sp>
        <p:nvSpPr>
          <p:cNvPr id="33" name="Title 1">
            <a:extLst>
              <a:ext uri="{FF2B5EF4-FFF2-40B4-BE49-F238E27FC236}">
                <a16:creationId xmlns:a16="http://schemas.microsoft.com/office/drawing/2014/main" id="{5EE2E102-33B7-F31B-2BAD-8F9A91274DC9}"/>
              </a:ext>
            </a:extLst>
          </p:cNvPr>
          <p:cNvSpPr txBox="1">
            <a:spLocks/>
          </p:cNvSpPr>
          <p:nvPr/>
        </p:nvSpPr>
        <p:spPr>
          <a:xfrm>
            <a:off x="3381698" y="1343028"/>
            <a:ext cx="2809307" cy="5779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tx1">
                    <a:lumMod val="75000"/>
                    <a:lumOff val="25000"/>
                  </a:schemeClr>
                </a:solidFill>
                <a:latin typeface="+mn-lt"/>
              </a:rPr>
              <a:t>Chronic as of </a:t>
            </a:r>
            <a:r>
              <a:rPr lang="en-US" sz="2000" b="1" dirty="0">
                <a:solidFill>
                  <a:srgbClr val="FF0000"/>
                </a:solidFill>
                <a:latin typeface="+mn-lt"/>
              </a:rPr>
              <a:t>9/16/2025</a:t>
            </a:r>
          </a:p>
        </p:txBody>
      </p:sp>
      <p:sp>
        <p:nvSpPr>
          <p:cNvPr id="34" name="Title 1">
            <a:extLst>
              <a:ext uri="{FF2B5EF4-FFF2-40B4-BE49-F238E27FC236}">
                <a16:creationId xmlns:a16="http://schemas.microsoft.com/office/drawing/2014/main" id="{69A401F2-8DD2-3584-8A78-31A96219FF0D}"/>
              </a:ext>
            </a:extLst>
          </p:cNvPr>
          <p:cNvSpPr txBox="1">
            <a:spLocks/>
          </p:cNvSpPr>
          <p:nvPr/>
        </p:nvSpPr>
        <p:spPr>
          <a:xfrm>
            <a:off x="6191005" y="1343027"/>
            <a:ext cx="2840473" cy="5779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rgbClr val="FF0000"/>
                </a:solidFill>
                <a:latin typeface="+mn-lt"/>
              </a:rPr>
              <a:t>DIFFERENCE</a:t>
            </a:r>
          </a:p>
        </p:txBody>
      </p:sp>
      <p:sp>
        <p:nvSpPr>
          <p:cNvPr id="35" name="Title 1">
            <a:extLst>
              <a:ext uri="{FF2B5EF4-FFF2-40B4-BE49-F238E27FC236}">
                <a16:creationId xmlns:a16="http://schemas.microsoft.com/office/drawing/2014/main" id="{A9E81E7E-61F8-2BEC-B8BE-9BB479E5B4D7}"/>
              </a:ext>
            </a:extLst>
          </p:cNvPr>
          <p:cNvSpPr txBox="1">
            <a:spLocks/>
          </p:cNvSpPr>
          <p:nvPr/>
        </p:nvSpPr>
        <p:spPr>
          <a:xfrm>
            <a:off x="9031478" y="1343025"/>
            <a:ext cx="2619297" cy="5779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tx1">
                    <a:lumMod val="75000"/>
                    <a:lumOff val="25000"/>
                  </a:schemeClr>
                </a:solidFill>
                <a:latin typeface="+mn-lt"/>
              </a:rPr>
              <a:t>Intervention</a:t>
            </a:r>
          </a:p>
        </p:txBody>
      </p:sp>
    </p:spTree>
    <p:extLst>
      <p:ext uri="{BB962C8B-B14F-4D97-AF65-F5344CB8AC3E}">
        <p14:creationId xmlns:p14="http://schemas.microsoft.com/office/powerpoint/2010/main" val="604978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9D11B-E955-EDE0-DC3A-C7873EC53C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003BC9-1AAA-A0F5-6D13-52ED3AF1D2D0}"/>
              </a:ext>
            </a:extLst>
          </p:cNvPr>
          <p:cNvSpPr>
            <a:spLocks noGrp="1"/>
          </p:cNvSpPr>
          <p:nvPr>
            <p:ph type="title"/>
          </p:nvPr>
        </p:nvSpPr>
        <p:spPr>
          <a:xfrm>
            <a:off x="0" y="247651"/>
            <a:ext cx="12192000" cy="828674"/>
          </a:xfrm>
        </p:spPr>
        <p:txBody>
          <a:bodyPr/>
          <a:lstStyle/>
          <a:p>
            <a:pPr algn="ctr"/>
            <a:r>
              <a:rPr lang="en-US" sz="4400" b="1" dirty="0">
                <a:latin typeface="Calibri"/>
              </a:rPr>
              <a:t>Insight: Our Algorithmic Early Warning System</a:t>
            </a:r>
            <a:endParaRPr sz="4400" b="1" dirty="0">
              <a:latin typeface="Calibri"/>
            </a:endParaRPr>
          </a:p>
        </p:txBody>
      </p:sp>
      <p:sp>
        <p:nvSpPr>
          <p:cNvPr id="3" name="Content Placeholder 2">
            <a:extLst>
              <a:ext uri="{FF2B5EF4-FFF2-40B4-BE49-F238E27FC236}">
                <a16:creationId xmlns:a16="http://schemas.microsoft.com/office/drawing/2014/main" id="{BAB34176-52CA-F0D2-5FBF-C021DA9C2A90}"/>
              </a:ext>
            </a:extLst>
          </p:cNvPr>
          <p:cNvSpPr>
            <a:spLocks noGrp="1"/>
          </p:cNvSpPr>
          <p:nvPr>
            <p:ph idx="1"/>
          </p:nvPr>
        </p:nvSpPr>
        <p:spPr>
          <a:xfrm>
            <a:off x="838200" y="962025"/>
            <a:ext cx="10515600" cy="593725"/>
          </a:xfrm>
        </p:spPr>
        <p:txBody>
          <a:bodyPr/>
          <a:lstStyle/>
          <a:p>
            <a:pPr marL="0" indent="0" algn="ctr">
              <a:buNone/>
            </a:pPr>
            <a:r>
              <a:rPr lang="en-US" sz="2000" b="0" dirty="0">
                <a:latin typeface="Calibri"/>
              </a:rPr>
              <a:t>100% homegrown. Not a vendor product</a:t>
            </a:r>
          </a:p>
        </p:txBody>
      </p:sp>
      <p:sp>
        <p:nvSpPr>
          <p:cNvPr id="8" name="TextBox 7">
            <a:extLst>
              <a:ext uri="{FF2B5EF4-FFF2-40B4-BE49-F238E27FC236}">
                <a16:creationId xmlns:a16="http://schemas.microsoft.com/office/drawing/2014/main" id="{5F28A235-9789-5BD6-04EF-A05C0449CDF6}"/>
              </a:ext>
            </a:extLst>
          </p:cNvPr>
          <p:cNvSpPr txBox="1"/>
          <p:nvPr/>
        </p:nvSpPr>
        <p:spPr>
          <a:xfrm>
            <a:off x="7065195" y="1617067"/>
            <a:ext cx="4994394" cy="1292662"/>
          </a:xfrm>
          <a:prstGeom prst="rect">
            <a:avLst/>
          </a:prstGeom>
          <a:noFill/>
        </p:spPr>
        <p:txBody>
          <a:bodyPr wrap="square">
            <a:spAutoFit/>
          </a:bodyPr>
          <a:lstStyle/>
          <a:p>
            <a:pPr marL="0" indent="0" algn="l">
              <a:buNone/>
            </a:pPr>
            <a:r>
              <a:rPr lang="en-US" sz="2400" b="1" dirty="0">
                <a:latin typeface="Calibri"/>
              </a:rPr>
              <a:t>43 variables; 8 years of data</a:t>
            </a:r>
          </a:p>
          <a:p>
            <a:pPr algn="l"/>
            <a:r>
              <a:rPr lang="en-US" sz="1800" b="0" dirty="0">
                <a:latin typeface="Calibri"/>
              </a:rPr>
              <a:t>Dozens of variables that are student-centric, special population based, or related to graduation requirements</a:t>
            </a:r>
          </a:p>
        </p:txBody>
      </p:sp>
      <p:sp>
        <p:nvSpPr>
          <p:cNvPr id="9" name="TextBox 8">
            <a:extLst>
              <a:ext uri="{FF2B5EF4-FFF2-40B4-BE49-F238E27FC236}">
                <a16:creationId xmlns:a16="http://schemas.microsoft.com/office/drawing/2014/main" id="{814351AB-AAB5-7D58-EEAD-350F28E7C85C}"/>
              </a:ext>
            </a:extLst>
          </p:cNvPr>
          <p:cNvSpPr txBox="1"/>
          <p:nvPr/>
        </p:nvSpPr>
        <p:spPr>
          <a:xfrm>
            <a:off x="7065195" y="3070912"/>
            <a:ext cx="4994393" cy="1292662"/>
          </a:xfrm>
          <a:prstGeom prst="rect">
            <a:avLst/>
          </a:prstGeom>
          <a:noFill/>
        </p:spPr>
        <p:txBody>
          <a:bodyPr wrap="square">
            <a:spAutoFit/>
          </a:bodyPr>
          <a:lstStyle/>
          <a:p>
            <a:pPr marL="0" indent="0" algn="l">
              <a:buNone/>
            </a:pPr>
            <a:r>
              <a:rPr lang="en-US" sz="2400" b="1" dirty="0">
                <a:latin typeface="Calibri"/>
              </a:rPr>
              <a:t>Released to all HS in 2024-2025</a:t>
            </a:r>
          </a:p>
          <a:p>
            <a:pPr algn="l"/>
            <a:r>
              <a:rPr lang="en-US" sz="1800" b="0" dirty="0">
                <a:latin typeface="Calibri"/>
              </a:rPr>
              <a:t>Operationalizing in 2025-2026 around school admins and counselors. Full release for grades 4-8 coming in 2026-2027.</a:t>
            </a:r>
          </a:p>
        </p:txBody>
      </p:sp>
      <p:sp>
        <p:nvSpPr>
          <p:cNvPr id="10" name="TextBox 9">
            <a:extLst>
              <a:ext uri="{FF2B5EF4-FFF2-40B4-BE49-F238E27FC236}">
                <a16:creationId xmlns:a16="http://schemas.microsoft.com/office/drawing/2014/main" id="{CC69FF5D-F897-AB7C-3EBC-17F0C0D8D111}"/>
              </a:ext>
            </a:extLst>
          </p:cNvPr>
          <p:cNvSpPr txBox="1"/>
          <p:nvPr/>
        </p:nvSpPr>
        <p:spPr>
          <a:xfrm>
            <a:off x="7046567" y="4533510"/>
            <a:ext cx="4994393" cy="1292662"/>
          </a:xfrm>
          <a:prstGeom prst="rect">
            <a:avLst/>
          </a:prstGeom>
          <a:noFill/>
        </p:spPr>
        <p:txBody>
          <a:bodyPr wrap="square">
            <a:spAutoFit/>
          </a:bodyPr>
          <a:lstStyle/>
          <a:p>
            <a:pPr marL="0" indent="0" algn="l">
              <a:buNone/>
            </a:pPr>
            <a:r>
              <a:rPr lang="en-US" sz="2400" b="1" dirty="0">
                <a:latin typeface="Calibri"/>
              </a:rPr>
              <a:t>Accuracy</a:t>
            </a:r>
          </a:p>
          <a:p>
            <a:pPr algn="l"/>
            <a:r>
              <a:rPr lang="en-US" sz="1800" b="0" dirty="0">
                <a:latin typeface="Calibri"/>
              </a:rPr>
              <a:t>Historical testing suggests we are 96.5% accurate in predicting graduation on a freshman’s first day of school.</a:t>
            </a:r>
            <a:endParaRPr lang="en-US" sz="1800" b="1" dirty="0">
              <a:solidFill>
                <a:srgbClr val="A51C30"/>
              </a:solidFill>
              <a:latin typeface="Calibri"/>
            </a:endParaRPr>
          </a:p>
        </p:txBody>
      </p:sp>
      <p:cxnSp>
        <p:nvCxnSpPr>
          <p:cNvPr id="11" name="Straight Connector 10">
            <a:extLst>
              <a:ext uri="{FF2B5EF4-FFF2-40B4-BE49-F238E27FC236}">
                <a16:creationId xmlns:a16="http://schemas.microsoft.com/office/drawing/2014/main" id="{0C14C84D-FF0F-43C3-B023-2348DC068966}"/>
              </a:ext>
            </a:extLst>
          </p:cNvPr>
          <p:cNvCxnSpPr>
            <a:cxnSpLocks/>
          </p:cNvCxnSpPr>
          <p:nvPr/>
        </p:nvCxnSpPr>
        <p:spPr>
          <a:xfrm>
            <a:off x="4897141" y="3721266"/>
            <a:ext cx="170667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EF1B10B-6FD8-1CFE-4871-B9AE6D379408}"/>
              </a:ext>
            </a:extLst>
          </p:cNvPr>
          <p:cNvCxnSpPr/>
          <p:nvPr/>
        </p:nvCxnSpPr>
        <p:spPr>
          <a:xfrm>
            <a:off x="5180271" y="5109241"/>
            <a:ext cx="142354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244E2AEA-6922-A13A-A979-B336BA7AD0D7}"/>
              </a:ext>
            </a:extLst>
          </p:cNvPr>
          <p:cNvSpPr/>
          <p:nvPr/>
        </p:nvSpPr>
        <p:spPr>
          <a:xfrm>
            <a:off x="6603988" y="2275187"/>
            <a:ext cx="115058" cy="11505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D0D4B112-3325-D7C7-B511-15083D7850D9}"/>
              </a:ext>
            </a:extLst>
          </p:cNvPr>
          <p:cNvSpPr/>
          <p:nvPr/>
        </p:nvSpPr>
        <p:spPr>
          <a:xfrm>
            <a:off x="6603988" y="3664329"/>
            <a:ext cx="115058" cy="11505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C0D4DD7D-211A-59B1-75C0-2CCB1F17F9BE}"/>
              </a:ext>
            </a:extLst>
          </p:cNvPr>
          <p:cNvSpPr/>
          <p:nvPr/>
        </p:nvSpPr>
        <p:spPr>
          <a:xfrm>
            <a:off x="6603988" y="5052287"/>
            <a:ext cx="115058" cy="11505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BAD9427A-2A69-BEAE-44A9-7536545A53B5}"/>
              </a:ext>
            </a:extLst>
          </p:cNvPr>
          <p:cNvSpPr/>
          <p:nvPr/>
        </p:nvSpPr>
        <p:spPr>
          <a:xfrm rot="13500000">
            <a:off x="6747960" y="5028745"/>
            <a:ext cx="154635" cy="154635"/>
          </a:xfrm>
          <a:prstGeom prst="rtTriangle">
            <a:avLst/>
          </a:prstGeom>
          <a:solidFill>
            <a:srgbClr val="A51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3">
            <a:extLst>
              <a:ext uri="{FF2B5EF4-FFF2-40B4-BE49-F238E27FC236}">
                <a16:creationId xmlns:a16="http://schemas.microsoft.com/office/drawing/2014/main" id="{F5E2C743-5A4F-9C49-132A-539E39F37D60}"/>
              </a:ext>
            </a:extLst>
          </p:cNvPr>
          <p:cNvSpPr/>
          <p:nvPr/>
        </p:nvSpPr>
        <p:spPr>
          <a:xfrm rot="13500000">
            <a:off x="6747960" y="3642367"/>
            <a:ext cx="154635" cy="154635"/>
          </a:xfrm>
          <a:prstGeom prst="rtTriangle">
            <a:avLst/>
          </a:prstGeom>
          <a:solidFill>
            <a:srgbClr val="CDA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34">
            <a:extLst>
              <a:ext uri="{FF2B5EF4-FFF2-40B4-BE49-F238E27FC236}">
                <a16:creationId xmlns:a16="http://schemas.microsoft.com/office/drawing/2014/main" id="{0EA6B34C-8F8A-B23A-A2EA-6E8F9995C374}"/>
              </a:ext>
            </a:extLst>
          </p:cNvPr>
          <p:cNvSpPr/>
          <p:nvPr/>
        </p:nvSpPr>
        <p:spPr>
          <a:xfrm rot="13500000">
            <a:off x="6747960" y="2255989"/>
            <a:ext cx="154635" cy="154635"/>
          </a:xfrm>
          <a:prstGeom prst="rtTriangle">
            <a:avLst/>
          </a:prstGeom>
          <a:solidFill>
            <a:srgbClr val="A51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2798FCCA-AA3E-9B1F-894B-9CB4A3AC1F38}"/>
              </a:ext>
            </a:extLst>
          </p:cNvPr>
          <p:cNvCxnSpPr>
            <a:cxnSpLocks/>
          </p:cNvCxnSpPr>
          <p:nvPr/>
        </p:nvCxnSpPr>
        <p:spPr>
          <a:xfrm>
            <a:off x="4925716" y="2332337"/>
            <a:ext cx="170667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8063C28-1F09-76F5-81A5-A834A89EA1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93" y="1924052"/>
            <a:ext cx="5923237" cy="3548103"/>
          </a:xfrm>
          <a:prstGeom prst="rect">
            <a:avLst/>
          </a:prstGeom>
          <a:ln>
            <a:solidFill>
              <a:schemeClr val="bg2">
                <a:lumMod val="90000"/>
              </a:schemeClr>
            </a:solidFill>
          </a:ln>
        </p:spPr>
      </p:pic>
    </p:spTree>
    <p:extLst>
      <p:ext uri="{BB962C8B-B14F-4D97-AF65-F5344CB8AC3E}">
        <p14:creationId xmlns:p14="http://schemas.microsoft.com/office/powerpoint/2010/main" val="2494277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6D2C2-E2D2-7B92-1B40-41DDDDA5BE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0AE1E2-EA61-8495-889A-ACCBD0EC39A7}"/>
              </a:ext>
            </a:extLst>
          </p:cNvPr>
          <p:cNvSpPr>
            <a:spLocks noGrp="1"/>
          </p:cNvSpPr>
          <p:nvPr>
            <p:ph type="title"/>
          </p:nvPr>
        </p:nvSpPr>
        <p:spPr>
          <a:xfrm>
            <a:off x="0" y="171451"/>
            <a:ext cx="12192000" cy="828674"/>
          </a:xfrm>
        </p:spPr>
        <p:txBody>
          <a:bodyPr/>
          <a:lstStyle/>
          <a:p>
            <a:pPr algn="ctr"/>
            <a:r>
              <a:rPr lang="en-US" dirty="0">
                <a:latin typeface="Calibri"/>
              </a:rPr>
              <a:t>How Accurate was Insight in 2024-2025?</a:t>
            </a:r>
            <a:endParaRPr sz="4400" b="1" dirty="0">
              <a:latin typeface="Calibri"/>
            </a:endParaRPr>
          </a:p>
        </p:txBody>
      </p:sp>
      <p:sp>
        <p:nvSpPr>
          <p:cNvPr id="3" name="Content Placeholder 2">
            <a:extLst>
              <a:ext uri="{FF2B5EF4-FFF2-40B4-BE49-F238E27FC236}">
                <a16:creationId xmlns:a16="http://schemas.microsoft.com/office/drawing/2014/main" id="{024AFA96-1611-3DE4-5667-053ED64C3144}"/>
              </a:ext>
            </a:extLst>
          </p:cNvPr>
          <p:cNvSpPr>
            <a:spLocks noGrp="1"/>
          </p:cNvSpPr>
          <p:nvPr>
            <p:ph idx="1"/>
          </p:nvPr>
        </p:nvSpPr>
        <p:spPr>
          <a:xfrm>
            <a:off x="0" y="866775"/>
            <a:ext cx="12192000" cy="593725"/>
          </a:xfrm>
        </p:spPr>
        <p:txBody>
          <a:bodyPr/>
          <a:lstStyle/>
          <a:p>
            <a:pPr marL="0" indent="0" algn="ctr">
              <a:buNone/>
            </a:pPr>
            <a:r>
              <a:rPr lang="en-US" sz="2000" b="0" dirty="0">
                <a:latin typeface="Calibri"/>
              </a:rPr>
              <a:t>96.5% sound great in research, but how did Insight perform month-over-month with active students?</a:t>
            </a:r>
          </a:p>
        </p:txBody>
      </p:sp>
      <p:graphicFrame>
        <p:nvGraphicFramePr>
          <p:cNvPr id="38" name="Table 37">
            <a:extLst>
              <a:ext uri="{FF2B5EF4-FFF2-40B4-BE49-F238E27FC236}">
                <a16:creationId xmlns:a16="http://schemas.microsoft.com/office/drawing/2014/main" id="{A3B22BFF-75AD-99F4-16DD-EEE2027B5D6A}"/>
              </a:ext>
            </a:extLst>
          </p:cNvPr>
          <p:cNvGraphicFramePr>
            <a:graphicFrameLocks noGrp="1"/>
          </p:cNvGraphicFramePr>
          <p:nvPr>
            <p:extLst>
              <p:ext uri="{D42A27DB-BD31-4B8C-83A1-F6EECF244321}">
                <p14:modId xmlns:p14="http://schemas.microsoft.com/office/powerpoint/2010/main" val="597710273"/>
              </p:ext>
            </p:extLst>
          </p:nvPr>
        </p:nvGraphicFramePr>
        <p:xfrm>
          <a:off x="328462" y="1491330"/>
          <a:ext cx="10379669" cy="4357020"/>
        </p:xfrm>
        <a:graphic>
          <a:graphicData uri="http://schemas.openxmlformats.org/drawingml/2006/table">
            <a:tbl>
              <a:tblPr/>
              <a:tblGrid>
                <a:gridCol w="2131502">
                  <a:extLst>
                    <a:ext uri="{9D8B030D-6E8A-4147-A177-3AD203B41FA5}">
                      <a16:colId xmlns:a16="http://schemas.microsoft.com/office/drawing/2014/main" val="1709974719"/>
                    </a:ext>
                  </a:extLst>
                </a:gridCol>
                <a:gridCol w="1181594">
                  <a:extLst>
                    <a:ext uri="{9D8B030D-6E8A-4147-A177-3AD203B41FA5}">
                      <a16:colId xmlns:a16="http://schemas.microsoft.com/office/drawing/2014/main" val="2282340597"/>
                    </a:ext>
                  </a:extLst>
                </a:gridCol>
                <a:gridCol w="640080">
                  <a:extLst>
                    <a:ext uri="{9D8B030D-6E8A-4147-A177-3AD203B41FA5}">
                      <a16:colId xmlns:a16="http://schemas.microsoft.com/office/drawing/2014/main" val="1727028774"/>
                    </a:ext>
                  </a:extLst>
                </a:gridCol>
                <a:gridCol w="640080">
                  <a:extLst>
                    <a:ext uri="{9D8B030D-6E8A-4147-A177-3AD203B41FA5}">
                      <a16:colId xmlns:a16="http://schemas.microsoft.com/office/drawing/2014/main" val="2242638435"/>
                    </a:ext>
                  </a:extLst>
                </a:gridCol>
                <a:gridCol w="640080">
                  <a:extLst>
                    <a:ext uri="{9D8B030D-6E8A-4147-A177-3AD203B41FA5}">
                      <a16:colId xmlns:a16="http://schemas.microsoft.com/office/drawing/2014/main" val="832041488"/>
                    </a:ext>
                  </a:extLst>
                </a:gridCol>
                <a:gridCol w="640080">
                  <a:extLst>
                    <a:ext uri="{9D8B030D-6E8A-4147-A177-3AD203B41FA5}">
                      <a16:colId xmlns:a16="http://schemas.microsoft.com/office/drawing/2014/main" val="977836094"/>
                    </a:ext>
                  </a:extLst>
                </a:gridCol>
                <a:gridCol w="640080">
                  <a:extLst>
                    <a:ext uri="{9D8B030D-6E8A-4147-A177-3AD203B41FA5}">
                      <a16:colId xmlns:a16="http://schemas.microsoft.com/office/drawing/2014/main" val="2588316265"/>
                    </a:ext>
                  </a:extLst>
                </a:gridCol>
                <a:gridCol w="640080">
                  <a:extLst>
                    <a:ext uri="{9D8B030D-6E8A-4147-A177-3AD203B41FA5}">
                      <a16:colId xmlns:a16="http://schemas.microsoft.com/office/drawing/2014/main" val="1816074214"/>
                    </a:ext>
                  </a:extLst>
                </a:gridCol>
                <a:gridCol w="640080">
                  <a:extLst>
                    <a:ext uri="{9D8B030D-6E8A-4147-A177-3AD203B41FA5}">
                      <a16:colId xmlns:a16="http://schemas.microsoft.com/office/drawing/2014/main" val="2496231477"/>
                    </a:ext>
                  </a:extLst>
                </a:gridCol>
                <a:gridCol w="640080">
                  <a:extLst>
                    <a:ext uri="{9D8B030D-6E8A-4147-A177-3AD203B41FA5}">
                      <a16:colId xmlns:a16="http://schemas.microsoft.com/office/drawing/2014/main" val="1491824278"/>
                    </a:ext>
                  </a:extLst>
                </a:gridCol>
                <a:gridCol w="640080">
                  <a:extLst>
                    <a:ext uri="{9D8B030D-6E8A-4147-A177-3AD203B41FA5}">
                      <a16:colId xmlns:a16="http://schemas.microsoft.com/office/drawing/2014/main" val="4241908719"/>
                    </a:ext>
                  </a:extLst>
                </a:gridCol>
                <a:gridCol w="665773">
                  <a:extLst>
                    <a:ext uri="{9D8B030D-6E8A-4147-A177-3AD203B41FA5}">
                      <a16:colId xmlns:a16="http://schemas.microsoft.com/office/drawing/2014/main" val="2032710011"/>
                    </a:ext>
                  </a:extLst>
                </a:gridCol>
                <a:gridCol w="640080">
                  <a:extLst>
                    <a:ext uri="{9D8B030D-6E8A-4147-A177-3AD203B41FA5}">
                      <a16:colId xmlns:a16="http://schemas.microsoft.com/office/drawing/2014/main" val="45548737"/>
                    </a:ext>
                  </a:extLst>
                </a:gridCol>
              </a:tblGrid>
              <a:tr h="549019">
                <a:tc>
                  <a:txBody>
                    <a:bodyPr/>
                    <a:lstStyle/>
                    <a:p>
                      <a:pPr algn="ctr" rtl="0" fontAlgn="ctr"/>
                      <a:r>
                        <a:rPr lang="en-US" sz="1800" b="1" i="0" u="none" strike="noStrike" dirty="0">
                          <a:solidFill>
                            <a:schemeClr val="bg1"/>
                          </a:solidFill>
                          <a:effectLst/>
                          <a:latin typeface="+mn-lt"/>
                        </a:rPr>
                        <a:t>School Name</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A678"/>
                    </a:solidFill>
                  </a:tcPr>
                </a:tc>
                <a:tc>
                  <a:txBody>
                    <a:bodyPr/>
                    <a:lstStyle/>
                    <a:p>
                      <a:pPr algn="ctr" rtl="0" fontAlgn="ctr"/>
                      <a:r>
                        <a:rPr lang="en-US" sz="1800" b="1" i="0" u="none" strike="noStrike" dirty="0">
                          <a:solidFill>
                            <a:schemeClr val="bg1"/>
                          </a:solidFill>
                          <a:effectLst/>
                          <a:latin typeface="+mn-lt"/>
                        </a:rPr>
                        <a:t>24-25</a:t>
                      </a:r>
                      <a:br>
                        <a:rPr lang="en-US" sz="1800" b="1" i="0" u="none" strike="noStrike" dirty="0">
                          <a:solidFill>
                            <a:schemeClr val="bg1"/>
                          </a:solidFill>
                          <a:effectLst/>
                          <a:latin typeface="+mn-lt"/>
                        </a:rPr>
                      </a:br>
                      <a:r>
                        <a:rPr lang="en-US" sz="1800" b="1" i="0" u="none" strike="noStrike" dirty="0">
                          <a:solidFill>
                            <a:schemeClr val="bg1"/>
                          </a:solidFill>
                          <a:effectLst/>
                          <a:latin typeface="+mn-lt"/>
                        </a:rPr>
                        <a:t>ACGR</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A678"/>
                    </a:solidFill>
                  </a:tcPr>
                </a:tc>
                <a:tc>
                  <a:txBody>
                    <a:bodyPr/>
                    <a:lstStyle/>
                    <a:p>
                      <a:pPr algn="ctr" rtl="0" fontAlgn="ctr"/>
                      <a:r>
                        <a:rPr lang="en-US" sz="1800" b="1" i="0" u="none" strike="noStrike" dirty="0">
                          <a:solidFill>
                            <a:schemeClr val="bg1"/>
                          </a:solidFill>
                          <a:effectLst/>
                          <a:latin typeface="+mn-lt"/>
                        </a:rPr>
                        <a:t>Aug</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A678"/>
                    </a:solidFill>
                  </a:tcPr>
                </a:tc>
                <a:tc>
                  <a:txBody>
                    <a:bodyPr/>
                    <a:lstStyle/>
                    <a:p>
                      <a:pPr algn="ctr" rtl="0" fontAlgn="ctr"/>
                      <a:r>
                        <a:rPr lang="en-US" sz="1800" b="1" i="0" u="none" strike="noStrike" dirty="0">
                          <a:solidFill>
                            <a:schemeClr val="bg1"/>
                          </a:solidFill>
                          <a:effectLst/>
                          <a:latin typeface="+mn-lt"/>
                        </a:rPr>
                        <a:t>Sep</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A678"/>
                    </a:solidFill>
                  </a:tcPr>
                </a:tc>
                <a:tc>
                  <a:txBody>
                    <a:bodyPr/>
                    <a:lstStyle/>
                    <a:p>
                      <a:pPr algn="ctr" rtl="0" fontAlgn="ctr"/>
                      <a:r>
                        <a:rPr lang="en-US" sz="1800" b="1" i="0" u="none" strike="noStrike" dirty="0">
                          <a:solidFill>
                            <a:schemeClr val="bg1"/>
                          </a:solidFill>
                          <a:effectLst/>
                          <a:latin typeface="+mn-lt"/>
                        </a:rPr>
                        <a:t>Oct</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A678"/>
                    </a:solidFill>
                  </a:tcPr>
                </a:tc>
                <a:tc>
                  <a:txBody>
                    <a:bodyPr/>
                    <a:lstStyle/>
                    <a:p>
                      <a:pPr algn="ctr" rtl="0" fontAlgn="ctr"/>
                      <a:r>
                        <a:rPr lang="en-US" sz="1800" b="1" i="0" u="none" strike="noStrike" dirty="0">
                          <a:solidFill>
                            <a:schemeClr val="bg1"/>
                          </a:solidFill>
                          <a:effectLst/>
                          <a:latin typeface="+mn-lt"/>
                        </a:rPr>
                        <a:t>Nov</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A678"/>
                    </a:solidFill>
                  </a:tcPr>
                </a:tc>
                <a:tc>
                  <a:txBody>
                    <a:bodyPr/>
                    <a:lstStyle/>
                    <a:p>
                      <a:pPr algn="ctr" rtl="0" fontAlgn="ctr"/>
                      <a:r>
                        <a:rPr lang="en-US" sz="1800" b="1" i="0" u="none" strike="noStrike" dirty="0">
                          <a:solidFill>
                            <a:schemeClr val="bg1"/>
                          </a:solidFill>
                          <a:effectLst/>
                          <a:latin typeface="+mn-lt"/>
                        </a:rPr>
                        <a:t>Dec</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A678"/>
                    </a:solidFill>
                  </a:tcPr>
                </a:tc>
                <a:tc>
                  <a:txBody>
                    <a:bodyPr/>
                    <a:lstStyle/>
                    <a:p>
                      <a:pPr algn="ctr" rtl="0" fontAlgn="ctr"/>
                      <a:r>
                        <a:rPr lang="en-US" sz="1800" b="1" i="0" u="none" strike="noStrike" dirty="0">
                          <a:solidFill>
                            <a:schemeClr val="bg1"/>
                          </a:solidFill>
                          <a:effectLst/>
                          <a:latin typeface="+mn-lt"/>
                        </a:rPr>
                        <a:t>Jan</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A678"/>
                    </a:solidFill>
                  </a:tcPr>
                </a:tc>
                <a:tc>
                  <a:txBody>
                    <a:bodyPr/>
                    <a:lstStyle/>
                    <a:p>
                      <a:pPr algn="ctr" rtl="0" fontAlgn="ctr"/>
                      <a:r>
                        <a:rPr lang="en-US" sz="1800" b="1" i="0" u="none" strike="noStrike" dirty="0">
                          <a:solidFill>
                            <a:schemeClr val="bg1"/>
                          </a:solidFill>
                          <a:effectLst/>
                          <a:latin typeface="+mn-lt"/>
                        </a:rPr>
                        <a:t>Feb</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A678"/>
                    </a:solidFill>
                  </a:tcPr>
                </a:tc>
                <a:tc>
                  <a:txBody>
                    <a:bodyPr/>
                    <a:lstStyle/>
                    <a:p>
                      <a:pPr algn="ctr" rtl="0" fontAlgn="ctr"/>
                      <a:r>
                        <a:rPr lang="en-US" sz="1800" b="1" i="0" u="none" strike="noStrike" dirty="0">
                          <a:solidFill>
                            <a:schemeClr val="bg1"/>
                          </a:solidFill>
                          <a:effectLst/>
                          <a:latin typeface="+mn-lt"/>
                        </a:rPr>
                        <a:t>Mar</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A678"/>
                    </a:solidFill>
                  </a:tcPr>
                </a:tc>
                <a:tc>
                  <a:txBody>
                    <a:bodyPr/>
                    <a:lstStyle/>
                    <a:p>
                      <a:pPr algn="ctr" rtl="0" fontAlgn="ctr"/>
                      <a:r>
                        <a:rPr lang="en-US" sz="1800" b="1" i="0" u="none" strike="noStrike" dirty="0">
                          <a:solidFill>
                            <a:schemeClr val="bg1"/>
                          </a:solidFill>
                          <a:effectLst/>
                          <a:latin typeface="+mn-lt"/>
                        </a:rPr>
                        <a:t>Apr</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A678"/>
                    </a:solidFill>
                  </a:tcPr>
                </a:tc>
                <a:tc>
                  <a:txBody>
                    <a:bodyPr/>
                    <a:lstStyle/>
                    <a:p>
                      <a:pPr algn="ctr" rtl="0" fontAlgn="ctr"/>
                      <a:r>
                        <a:rPr lang="en-US" sz="1800" b="1" i="0" u="none" strike="noStrike" dirty="0">
                          <a:solidFill>
                            <a:schemeClr val="bg1"/>
                          </a:solidFill>
                          <a:effectLst/>
                          <a:latin typeface="+mn-lt"/>
                        </a:rPr>
                        <a:t>May</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A678"/>
                    </a:solidFill>
                  </a:tcPr>
                </a:tc>
                <a:tc>
                  <a:txBody>
                    <a:bodyPr/>
                    <a:lstStyle/>
                    <a:p>
                      <a:pPr algn="ctr" rtl="0" fontAlgn="ctr"/>
                      <a:r>
                        <a:rPr lang="en-US" sz="1800" b="1" i="0" u="none" strike="noStrike" dirty="0">
                          <a:solidFill>
                            <a:schemeClr val="bg1"/>
                          </a:solidFill>
                          <a:effectLst/>
                          <a:latin typeface="+mn-lt"/>
                        </a:rPr>
                        <a:t>Jun</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A678"/>
                    </a:solidFill>
                  </a:tcPr>
                </a:tc>
                <a:extLst>
                  <a:ext uri="{0D108BD9-81ED-4DB2-BD59-A6C34878D82A}">
                    <a16:rowId xmlns:a16="http://schemas.microsoft.com/office/drawing/2014/main" val="1967679652"/>
                  </a:ext>
                </a:extLst>
              </a:tr>
              <a:tr h="217865">
                <a:tc>
                  <a:txBody>
                    <a:bodyPr/>
                    <a:lstStyle/>
                    <a:p>
                      <a:pPr algn="ctr" fontAlgn="ctr">
                        <a:buNone/>
                      </a:pPr>
                      <a:r>
                        <a:rPr lang="en-US" sz="1600" b="1" i="0" u="none" strike="noStrike" dirty="0">
                          <a:solidFill>
                            <a:srgbClr val="000000"/>
                          </a:solidFill>
                          <a:effectLst/>
                          <a:latin typeface="+mn-lt"/>
                        </a:rPr>
                        <a:t>School 01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FFFF"/>
                    </a:solidFill>
                  </a:tcPr>
                </a:tc>
                <a:tc>
                  <a:txBody>
                    <a:bodyPr/>
                    <a:lstStyle/>
                    <a:p>
                      <a:pPr algn="ctr" fontAlgn="ctr">
                        <a:buNone/>
                      </a:pPr>
                      <a:r>
                        <a:rPr lang="en-US" sz="1400" b="0" i="0" u="none" strike="noStrike" dirty="0">
                          <a:solidFill>
                            <a:srgbClr val="000000"/>
                          </a:solidFill>
                          <a:effectLst/>
                          <a:latin typeface="+mj-lt"/>
                        </a:rPr>
                        <a:t>100%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100%</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100%</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100%</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100%</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100%</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100%</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100%</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100%</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100%</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100%</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100%</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extLst>
                  <a:ext uri="{0D108BD9-81ED-4DB2-BD59-A6C34878D82A}">
                    <a16:rowId xmlns:a16="http://schemas.microsoft.com/office/drawing/2014/main" val="2743399091"/>
                  </a:ext>
                </a:extLst>
              </a:tr>
              <a:tr h="217865">
                <a:tc>
                  <a:txBody>
                    <a:bodyPr/>
                    <a:lstStyle/>
                    <a:p>
                      <a:pPr algn="ctr" fontAlgn="ctr">
                        <a:buNone/>
                      </a:pPr>
                      <a:r>
                        <a:rPr lang="en-US" sz="1600" b="1" i="0" u="none" strike="noStrike" dirty="0">
                          <a:solidFill>
                            <a:srgbClr val="000000"/>
                          </a:solidFill>
                          <a:effectLst/>
                          <a:latin typeface="+mn-lt"/>
                        </a:rPr>
                        <a:t>School 02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FFFF"/>
                    </a:solidFill>
                  </a:tcPr>
                </a:tc>
                <a:tc>
                  <a:txBody>
                    <a:bodyPr/>
                    <a:lstStyle/>
                    <a:p>
                      <a:pPr algn="ctr" fontAlgn="ctr">
                        <a:buNone/>
                      </a:pPr>
                      <a:r>
                        <a:rPr lang="en-US" sz="1400" b="0" i="0" u="none" strike="noStrike" dirty="0">
                          <a:solidFill>
                            <a:srgbClr val="000000"/>
                          </a:solidFill>
                          <a:effectLst/>
                          <a:latin typeface="+mj-lt"/>
                        </a:rPr>
                        <a:t>83.8%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88%</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87%</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88%</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87%</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86%</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87%</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85%</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78136"/>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84%</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84%</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82%</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83%</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extLst>
                  <a:ext uri="{0D108BD9-81ED-4DB2-BD59-A6C34878D82A}">
                    <a16:rowId xmlns:a16="http://schemas.microsoft.com/office/drawing/2014/main" val="3112411268"/>
                  </a:ext>
                </a:extLst>
              </a:tr>
              <a:tr h="217865">
                <a:tc>
                  <a:txBody>
                    <a:bodyPr/>
                    <a:lstStyle/>
                    <a:p>
                      <a:pPr algn="ctr" fontAlgn="ctr">
                        <a:buNone/>
                      </a:pPr>
                      <a:r>
                        <a:rPr lang="en-US" sz="1600" b="1" i="0" u="none" strike="noStrike" dirty="0">
                          <a:solidFill>
                            <a:srgbClr val="000000"/>
                          </a:solidFill>
                          <a:effectLst/>
                          <a:latin typeface="+mn-lt"/>
                        </a:rPr>
                        <a:t>School 03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FFFF"/>
                    </a:solidFill>
                  </a:tcPr>
                </a:tc>
                <a:tc>
                  <a:txBody>
                    <a:bodyPr/>
                    <a:lstStyle/>
                    <a:p>
                      <a:pPr algn="ctr" fontAlgn="ctr">
                        <a:buNone/>
                      </a:pPr>
                      <a:r>
                        <a:rPr lang="en-US" sz="1400" b="0" i="0" u="none" strike="noStrike" dirty="0">
                          <a:solidFill>
                            <a:srgbClr val="000000"/>
                          </a:solidFill>
                          <a:effectLst/>
                          <a:latin typeface="+mj-lt"/>
                        </a:rPr>
                        <a:t>93.5%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92%</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93%</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93%</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93%</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93%</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93%</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94%</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93%</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92%</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93%</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93%</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extLst>
                  <a:ext uri="{0D108BD9-81ED-4DB2-BD59-A6C34878D82A}">
                    <a16:rowId xmlns:a16="http://schemas.microsoft.com/office/drawing/2014/main" val="872882817"/>
                  </a:ext>
                </a:extLst>
              </a:tr>
              <a:tr h="217865">
                <a:tc>
                  <a:txBody>
                    <a:bodyPr/>
                    <a:lstStyle/>
                    <a:p>
                      <a:pPr algn="ctr" fontAlgn="ctr">
                        <a:buNone/>
                      </a:pPr>
                      <a:r>
                        <a:rPr lang="en-US" sz="1600" b="1" i="0" u="none" strike="noStrike" dirty="0">
                          <a:solidFill>
                            <a:srgbClr val="000000"/>
                          </a:solidFill>
                          <a:effectLst/>
                          <a:latin typeface="+mn-lt"/>
                        </a:rPr>
                        <a:t>School 04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FFFF"/>
                    </a:solidFill>
                  </a:tcPr>
                </a:tc>
                <a:tc>
                  <a:txBody>
                    <a:bodyPr/>
                    <a:lstStyle/>
                    <a:p>
                      <a:pPr algn="ctr" fontAlgn="ctr">
                        <a:buNone/>
                      </a:pPr>
                      <a:r>
                        <a:rPr lang="en-US" sz="1400" b="0" i="0" u="none" strike="noStrike" dirty="0">
                          <a:solidFill>
                            <a:srgbClr val="000000"/>
                          </a:solidFill>
                          <a:effectLst/>
                          <a:latin typeface="+mj-lt"/>
                        </a:rPr>
                        <a:t>77.6%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78%</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78%</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77%</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76%</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75%</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78136"/>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76%</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75%</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78136"/>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74%</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78136"/>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74%</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78136"/>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75%</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78136"/>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76%</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extLst>
                  <a:ext uri="{0D108BD9-81ED-4DB2-BD59-A6C34878D82A}">
                    <a16:rowId xmlns:a16="http://schemas.microsoft.com/office/drawing/2014/main" val="385405488"/>
                  </a:ext>
                </a:extLst>
              </a:tr>
              <a:tr h="217865">
                <a:tc>
                  <a:txBody>
                    <a:bodyPr/>
                    <a:lstStyle/>
                    <a:p>
                      <a:pPr algn="ctr" fontAlgn="ctr">
                        <a:buNone/>
                      </a:pPr>
                      <a:r>
                        <a:rPr lang="en-US" sz="1600" b="1" i="0" u="none" strike="noStrike" dirty="0">
                          <a:solidFill>
                            <a:srgbClr val="000000"/>
                          </a:solidFill>
                          <a:effectLst/>
                          <a:latin typeface="+mn-lt"/>
                        </a:rPr>
                        <a:t>School 05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FFFF"/>
                    </a:solidFill>
                  </a:tcPr>
                </a:tc>
                <a:tc>
                  <a:txBody>
                    <a:bodyPr/>
                    <a:lstStyle/>
                    <a:p>
                      <a:pPr algn="ctr" fontAlgn="ctr">
                        <a:buNone/>
                      </a:pPr>
                      <a:r>
                        <a:rPr lang="en-US" sz="1400" b="0" i="0" u="none" strike="noStrike" dirty="0">
                          <a:solidFill>
                            <a:srgbClr val="000000"/>
                          </a:solidFill>
                          <a:effectLst/>
                          <a:latin typeface="+mj-lt"/>
                        </a:rPr>
                        <a:t>97.6%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97%</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96%</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98%</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98%</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98%</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98%</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98%</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98%</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98%</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96%</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96%</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extLst>
                  <a:ext uri="{0D108BD9-81ED-4DB2-BD59-A6C34878D82A}">
                    <a16:rowId xmlns:a16="http://schemas.microsoft.com/office/drawing/2014/main" val="3040673313"/>
                  </a:ext>
                </a:extLst>
              </a:tr>
              <a:tr h="217865">
                <a:tc>
                  <a:txBody>
                    <a:bodyPr/>
                    <a:lstStyle/>
                    <a:p>
                      <a:pPr algn="ctr" fontAlgn="ctr">
                        <a:buNone/>
                      </a:pPr>
                      <a:r>
                        <a:rPr lang="en-US" sz="1600" b="1" i="0" u="none" strike="noStrike" dirty="0">
                          <a:solidFill>
                            <a:srgbClr val="000000"/>
                          </a:solidFill>
                          <a:effectLst/>
                          <a:latin typeface="+mn-lt"/>
                        </a:rPr>
                        <a:t>School 06</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FFFF"/>
                    </a:solidFill>
                  </a:tcPr>
                </a:tc>
                <a:tc>
                  <a:txBody>
                    <a:bodyPr/>
                    <a:lstStyle/>
                    <a:p>
                      <a:pPr algn="ctr" fontAlgn="ctr">
                        <a:buNone/>
                      </a:pPr>
                      <a:r>
                        <a:rPr lang="en-US" sz="1400" b="0" i="0" u="none" strike="noStrike" dirty="0">
                          <a:solidFill>
                            <a:srgbClr val="000000"/>
                          </a:solidFill>
                          <a:effectLst/>
                          <a:latin typeface="+mj-lt"/>
                        </a:rPr>
                        <a:t>45.1%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54%</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48%</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78136"/>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53%</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47%</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46%</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50%</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51%</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47%</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48%</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78136"/>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43%</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49%</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1946920306"/>
                  </a:ext>
                </a:extLst>
              </a:tr>
              <a:tr h="217865">
                <a:tc>
                  <a:txBody>
                    <a:bodyPr/>
                    <a:lstStyle/>
                    <a:p>
                      <a:pPr algn="ctr" fontAlgn="ctr">
                        <a:buNone/>
                      </a:pPr>
                      <a:r>
                        <a:rPr lang="en-US" sz="1600" b="1" i="0" u="none" strike="noStrike" dirty="0">
                          <a:solidFill>
                            <a:srgbClr val="000000"/>
                          </a:solidFill>
                          <a:effectLst/>
                          <a:latin typeface="+mn-lt"/>
                        </a:rPr>
                        <a:t>School 07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FFFF"/>
                    </a:solidFill>
                  </a:tcPr>
                </a:tc>
                <a:tc>
                  <a:txBody>
                    <a:bodyPr/>
                    <a:lstStyle/>
                    <a:p>
                      <a:pPr algn="ctr" fontAlgn="ctr">
                        <a:buNone/>
                      </a:pPr>
                      <a:r>
                        <a:rPr lang="en-US" sz="1400" b="0" i="0" u="none" strike="noStrike" dirty="0">
                          <a:solidFill>
                            <a:srgbClr val="000000"/>
                          </a:solidFill>
                          <a:effectLst/>
                          <a:latin typeface="+mj-lt"/>
                        </a:rPr>
                        <a:t>87.1%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89%</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89%</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90%</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78136"/>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90%</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78136"/>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89%</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89%</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88%</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88%</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86%</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87%</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86%</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extLst>
                  <a:ext uri="{0D108BD9-81ED-4DB2-BD59-A6C34878D82A}">
                    <a16:rowId xmlns:a16="http://schemas.microsoft.com/office/drawing/2014/main" val="3890531190"/>
                  </a:ext>
                </a:extLst>
              </a:tr>
              <a:tr h="217865">
                <a:tc>
                  <a:txBody>
                    <a:bodyPr/>
                    <a:lstStyle/>
                    <a:p>
                      <a:pPr algn="ctr" fontAlgn="ctr">
                        <a:buNone/>
                      </a:pPr>
                      <a:r>
                        <a:rPr lang="en-US" sz="1600" b="1" i="0" u="none" strike="noStrike" dirty="0">
                          <a:solidFill>
                            <a:srgbClr val="000000"/>
                          </a:solidFill>
                          <a:effectLst/>
                          <a:latin typeface="+mn-lt"/>
                        </a:rPr>
                        <a:t>School 08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FFFF"/>
                    </a:solidFill>
                  </a:tcPr>
                </a:tc>
                <a:tc>
                  <a:txBody>
                    <a:bodyPr/>
                    <a:lstStyle/>
                    <a:p>
                      <a:pPr algn="ctr" fontAlgn="ctr">
                        <a:buNone/>
                      </a:pPr>
                      <a:r>
                        <a:rPr lang="en-US" sz="1400" b="0" i="0" u="none" strike="noStrike" dirty="0">
                          <a:solidFill>
                            <a:srgbClr val="000000"/>
                          </a:solidFill>
                          <a:effectLst/>
                          <a:latin typeface="+mj-lt"/>
                        </a:rPr>
                        <a:t>80.0%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82%</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79%</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83%</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78136"/>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82%</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80%</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81%</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84%</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80%</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79%</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78%</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80%</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extLst>
                  <a:ext uri="{0D108BD9-81ED-4DB2-BD59-A6C34878D82A}">
                    <a16:rowId xmlns:a16="http://schemas.microsoft.com/office/drawing/2014/main" val="2176621121"/>
                  </a:ext>
                </a:extLst>
              </a:tr>
              <a:tr h="217865">
                <a:tc>
                  <a:txBody>
                    <a:bodyPr/>
                    <a:lstStyle/>
                    <a:p>
                      <a:pPr algn="ctr" fontAlgn="ctr">
                        <a:buNone/>
                      </a:pPr>
                      <a:r>
                        <a:rPr lang="en-US" sz="1600" b="1" i="0" u="none" strike="noStrike" dirty="0">
                          <a:solidFill>
                            <a:srgbClr val="000000"/>
                          </a:solidFill>
                          <a:effectLst/>
                          <a:latin typeface="+mn-lt"/>
                        </a:rPr>
                        <a:t>School 09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FFFF"/>
                    </a:solidFill>
                  </a:tcPr>
                </a:tc>
                <a:tc>
                  <a:txBody>
                    <a:bodyPr/>
                    <a:lstStyle/>
                    <a:p>
                      <a:pPr algn="ctr" fontAlgn="ctr">
                        <a:buNone/>
                      </a:pPr>
                      <a:r>
                        <a:rPr lang="en-US" sz="1400" b="0" i="0" u="none" strike="noStrike" dirty="0">
                          <a:solidFill>
                            <a:srgbClr val="000000"/>
                          </a:solidFill>
                          <a:effectLst/>
                          <a:latin typeface="+mj-lt"/>
                        </a:rPr>
                        <a:t>83.4%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84%</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83%</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83%</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83%</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82%</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84%</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82%</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82%</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82%</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82%</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83%</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extLst>
                  <a:ext uri="{0D108BD9-81ED-4DB2-BD59-A6C34878D82A}">
                    <a16:rowId xmlns:a16="http://schemas.microsoft.com/office/drawing/2014/main" val="2878585587"/>
                  </a:ext>
                </a:extLst>
              </a:tr>
              <a:tr h="217865">
                <a:tc>
                  <a:txBody>
                    <a:bodyPr/>
                    <a:lstStyle/>
                    <a:p>
                      <a:pPr algn="ctr" fontAlgn="ctr">
                        <a:buNone/>
                      </a:pPr>
                      <a:r>
                        <a:rPr lang="en-US" sz="1600" b="1" i="0" u="none" strike="noStrike" dirty="0">
                          <a:solidFill>
                            <a:srgbClr val="000000"/>
                          </a:solidFill>
                          <a:effectLst/>
                          <a:latin typeface="+mn-lt"/>
                        </a:rPr>
                        <a:t>School 10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FFFF"/>
                    </a:solidFill>
                  </a:tcPr>
                </a:tc>
                <a:tc>
                  <a:txBody>
                    <a:bodyPr/>
                    <a:lstStyle/>
                    <a:p>
                      <a:pPr algn="ctr" fontAlgn="ctr">
                        <a:buNone/>
                      </a:pPr>
                      <a:r>
                        <a:rPr lang="en-US" sz="1400" b="0" i="0" u="none" strike="noStrike" dirty="0">
                          <a:solidFill>
                            <a:srgbClr val="000000"/>
                          </a:solidFill>
                          <a:effectLst/>
                          <a:latin typeface="+mj-lt"/>
                        </a:rPr>
                        <a:t>85.5%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86%</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87%</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87%</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86%</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85%</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85%</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86%</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85%</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85%</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84%</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85%</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extLst>
                  <a:ext uri="{0D108BD9-81ED-4DB2-BD59-A6C34878D82A}">
                    <a16:rowId xmlns:a16="http://schemas.microsoft.com/office/drawing/2014/main" val="3080403523"/>
                  </a:ext>
                </a:extLst>
              </a:tr>
              <a:tr h="217865">
                <a:tc>
                  <a:txBody>
                    <a:bodyPr/>
                    <a:lstStyle/>
                    <a:p>
                      <a:pPr algn="ctr" fontAlgn="ctr">
                        <a:buNone/>
                      </a:pPr>
                      <a:r>
                        <a:rPr lang="en-US" sz="1600" b="1" i="0" u="none" strike="noStrike" dirty="0">
                          <a:solidFill>
                            <a:srgbClr val="000000"/>
                          </a:solidFill>
                          <a:effectLst/>
                          <a:latin typeface="+mn-lt"/>
                        </a:rPr>
                        <a:t>School 11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FFFF"/>
                    </a:solidFill>
                  </a:tcPr>
                </a:tc>
                <a:tc>
                  <a:txBody>
                    <a:bodyPr/>
                    <a:lstStyle/>
                    <a:p>
                      <a:pPr algn="ctr" fontAlgn="ctr">
                        <a:buNone/>
                      </a:pPr>
                      <a:r>
                        <a:rPr lang="en-US" sz="1400" b="0" i="0" u="none" strike="noStrike" dirty="0">
                          <a:solidFill>
                            <a:srgbClr val="000000"/>
                          </a:solidFill>
                          <a:effectLst/>
                          <a:latin typeface="+mj-lt"/>
                        </a:rPr>
                        <a:t>85.3%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87%</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87%</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87%</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87%</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86%</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87%</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87%</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85%</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85%</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85%</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85%</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extLst>
                  <a:ext uri="{0D108BD9-81ED-4DB2-BD59-A6C34878D82A}">
                    <a16:rowId xmlns:a16="http://schemas.microsoft.com/office/drawing/2014/main" val="2586408332"/>
                  </a:ext>
                </a:extLst>
              </a:tr>
              <a:tr h="217865">
                <a:tc>
                  <a:txBody>
                    <a:bodyPr/>
                    <a:lstStyle/>
                    <a:p>
                      <a:pPr algn="ctr" fontAlgn="ctr">
                        <a:buNone/>
                      </a:pPr>
                      <a:r>
                        <a:rPr lang="en-US" sz="1600" b="1" i="0" u="none" strike="noStrike" dirty="0">
                          <a:solidFill>
                            <a:srgbClr val="000000"/>
                          </a:solidFill>
                          <a:effectLst/>
                          <a:latin typeface="+mn-lt"/>
                        </a:rPr>
                        <a:t>School 12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FFFF"/>
                    </a:solidFill>
                  </a:tcPr>
                </a:tc>
                <a:tc>
                  <a:txBody>
                    <a:bodyPr/>
                    <a:lstStyle/>
                    <a:p>
                      <a:pPr algn="ctr" fontAlgn="ctr">
                        <a:buNone/>
                      </a:pPr>
                      <a:r>
                        <a:rPr lang="en-US" sz="1400" b="0" i="0" u="none" strike="noStrike" dirty="0">
                          <a:solidFill>
                            <a:srgbClr val="000000"/>
                          </a:solidFill>
                          <a:effectLst/>
                          <a:latin typeface="+mj-lt"/>
                        </a:rPr>
                        <a:t>89.0%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92%</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78136"/>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91%</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91%</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91%</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90%</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91%</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90%</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89%</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90%</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89%</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89%</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extLst>
                  <a:ext uri="{0D108BD9-81ED-4DB2-BD59-A6C34878D82A}">
                    <a16:rowId xmlns:a16="http://schemas.microsoft.com/office/drawing/2014/main" val="883695305"/>
                  </a:ext>
                </a:extLst>
              </a:tr>
              <a:tr h="217865">
                <a:tc>
                  <a:txBody>
                    <a:bodyPr/>
                    <a:lstStyle/>
                    <a:p>
                      <a:pPr algn="ctr" fontAlgn="ctr">
                        <a:buNone/>
                      </a:pPr>
                      <a:r>
                        <a:rPr lang="en-US" sz="1600" b="1" i="0" u="none" strike="noStrike" dirty="0">
                          <a:solidFill>
                            <a:srgbClr val="000000"/>
                          </a:solidFill>
                          <a:effectLst/>
                          <a:latin typeface="+mn-lt"/>
                        </a:rPr>
                        <a:t>School 13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FFFF"/>
                    </a:solidFill>
                  </a:tcPr>
                </a:tc>
                <a:tc>
                  <a:txBody>
                    <a:bodyPr/>
                    <a:lstStyle/>
                    <a:p>
                      <a:pPr algn="ctr" fontAlgn="ctr">
                        <a:buNone/>
                      </a:pPr>
                      <a:r>
                        <a:rPr lang="en-US" sz="1400" b="0" i="0" u="none" strike="noStrike" dirty="0">
                          <a:solidFill>
                            <a:srgbClr val="000000"/>
                          </a:solidFill>
                          <a:effectLst/>
                          <a:latin typeface="+mj-lt"/>
                        </a:rPr>
                        <a:t>100%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100%</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100%</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100%</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100%</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100%</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100%</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100%</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100%</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100%</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100%</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100%</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extLst>
                  <a:ext uri="{0D108BD9-81ED-4DB2-BD59-A6C34878D82A}">
                    <a16:rowId xmlns:a16="http://schemas.microsoft.com/office/drawing/2014/main" val="3098170505"/>
                  </a:ext>
                </a:extLst>
              </a:tr>
              <a:tr h="217865">
                <a:tc>
                  <a:txBody>
                    <a:bodyPr/>
                    <a:lstStyle/>
                    <a:p>
                      <a:pPr algn="ctr" fontAlgn="ctr">
                        <a:buNone/>
                      </a:pPr>
                      <a:r>
                        <a:rPr lang="en-US" sz="1600" b="1" i="0" u="none" strike="noStrike" dirty="0">
                          <a:solidFill>
                            <a:srgbClr val="000000"/>
                          </a:solidFill>
                          <a:effectLst/>
                          <a:latin typeface="+mn-lt"/>
                        </a:rPr>
                        <a:t>School 14</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FFFF"/>
                    </a:solidFill>
                  </a:tcPr>
                </a:tc>
                <a:tc>
                  <a:txBody>
                    <a:bodyPr/>
                    <a:lstStyle/>
                    <a:p>
                      <a:pPr algn="ctr" fontAlgn="ctr">
                        <a:buNone/>
                      </a:pPr>
                      <a:r>
                        <a:rPr lang="en-US" sz="1400" b="0" i="0" u="none" strike="noStrike" dirty="0">
                          <a:solidFill>
                            <a:srgbClr val="000000"/>
                          </a:solidFill>
                          <a:effectLst/>
                          <a:latin typeface="+mj-lt"/>
                        </a:rPr>
                        <a:t>80.9%</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79%</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79%</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80%</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79%</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78%</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78136"/>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78%</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78136"/>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80%</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78%</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78136"/>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79%</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78%</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78136"/>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80%</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extLst>
                  <a:ext uri="{0D108BD9-81ED-4DB2-BD59-A6C34878D82A}">
                    <a16:rowId xmlns:a16="http://schemas.microsoft.com/office/drawing/2014/main" val="2662106830"/>
                  </a:ext>
                </a:extLst>
              </a:tr>
              <a:tr h="217865">
                <a:tc>
                  <a:txBody>
                    <a:bodyPr/>
                    <a:lstStyle/>
                    <a:p>
                      <a:pPr algn="r" rtl="0" fontAlgn="ctr"/>
                      <a:r>
                        <a:rPr lang="en-US" sz="1600" b="1" i="0" u="none" strike="noStrike" dirty="0">
                          <a:solidFill>
                            <a:srgbClr val="FFFFFF"/>
                          </a:solidFill>
                          <a:effectLst/>
                          <a:latin typeface="+mn-lt"/>
                        </a:rPr>
                        <a:t>District</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A678"/>
                    </a:solidFill>
                  </a:tcPr>
                </a:tc>
                <a:tc>
                  <a:txBody>
                    <a:bodyPr/>
                    <a:lstStyle/>
                    <a:p>
                      <a:pPr algn="ctr" rtl="0" fontAlgn="ctr"/>
                      <a:r>
                        <a:rPr lang="en-US" sz="1400" b="0" i="0" u="none" strike="noStrike" dirty="0">
                          <a:solidFill>
                            <a:srgbClr val="FFFFFF"/>
                          </a:solidFill>
                          <a:effectLst/>
                          <a:latin typeface="+mn-lt"/>
                        </a:rPr>
                        <a:t>82.95%</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A678"/>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85%</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78136"/>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85%</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78136"/>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85%</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78136"/>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84.5%</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83.6%</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84%</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84%</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marL="0" algn="ctr" defTabSz="914400" rtl="0" eaLnBrk="1" fontAlgn="ctr" latinLnBrk="0" hangingPunct="1"/>
                      <a:r>
                        <a:rPr lang="en-US" sz="1400" b="0" i="0" u="none" strike="noStrike" kern="1200" dirty="0">
                          <a:solidFill>
                            <a:srgbClr val="000000"/>
                          </a:solidFill>
                          <a:effectLst/>
                          <a:latin typeface="+mj-lt"/>
                          <a:ea typeface="+mn-ea"/>
                          <a:cs typeface="Segoe UI Semibold" panose="020B0702040204020203" pitchFamily="34" charset="0"/>
                        </a:rPr>
                        <a:t>83.0%</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marL="0" algn="ctr" defTabSz="914400" rtl="0" eaLnBrk="1" fontAlgn="ctr" latinLnBrk="0" hangingPunct="1"/>
                      <a:r>
                        <a:rPr lang="en-US" sz="1400" b="0" i="0" u="none" strike="noStrike" kern="1200" dirty="0">
                          <a:solidFill>
                            <a:srgbClr val="000000"/>
                          </a:solidFill>
                          <a:effectLst/>
                          <a:latin typeface="+mj-lt"/>
                          <a:ea typeface="+mn-ea"/>
                          <a:cs typeface="Segoe UI Semibold" panose="020B0702040204020203" pitchFamily="34" charset="0"/>
                        </a:rPr>
                        <a:t>82.9%</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marL="0" algn="ctr" defTabSz="914400" rtl="0" eaLnBrk="1" fontAlgn="ctr" latinLnBrk="0" hangingPunct="1"/>
                      <a:r>
                        <a:rPr lang="en-US" sz="1400" b="0" i="0" u="none" strike="noStrike" kern="1200" dirty="0">
                          <a:solidFill>
                            <a:srgbClr val="000000"/>
                          </a:solidFill>
                          <a:effectLst/>
                          <a:latin typeface="+mj-lt"/>
                          <a:ea typeface="+mn-ea"/>
                          <a:cs typeface="Segoe UI Semibold" panose="020B0702040204020203" pitchFamily="34" charset="0"/>
                        </a:rPr>
                        <a:t>82.8%</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tc>
                  <a:txBody>
                    <a:bodyPr/>
                    <a:lstStyle/>
                    <a:p>
                      <a:pPr algn="ctr" fontAlgn="ctr"/>
                      <a:r>
                        <a:rPr lang="en-US" sz="1400" b="0" i="0" u="none" strike="noStrike" dirty="0">
                          <a:solidFill>
                            <a:srgbClr val="000000"/>
                          </a:solidFill>
                          <a:effectLst/>
                          <a:latin typeface="+mj-lt"/>
                          <a:cs typeface="Segoe UI Semibold" panose="020B0702040204020203" pitchFamily="34" charset="0"/>
                        </a:rPr>
                        <a:t>83.3%</a:t>
                      </a:r>
                    </a:p>
                  </a:txBody>
                  <a:tcPr marL="8715" marR="8715" marT="871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0C880"/>
                    </a:solidFill>
                  </a:tcPr>
                </a:tc>
                <a:extLst>
                  <a:ext uri="{0D108BD9-81ED-4DB2-BD59-A6C34878D82A}">
                    <a16:rowId xmlns:a16="http://schemas.microsoft.com/office/drawing/2014/main" val="3509336840"/>
                  </a:ext>
                </a:extLst>
              </a:tr>
            </a:tbl>
          </a:graphicData>
        </a:graphic>
      </p:graphicFrame>
      <p:sp>
        <p:nvSpPr>
          <p:cNvPr id="39" name="TextBox 38">
            <a:extLst>
              <a:ext uri="{FF2B5EF4-FFF2-40B4-BE49-F238E27FC236}">
                <a16:creationId xmlns:a16="http://schemas.microsoft.com/office/drawing/2014/main" id="{2317BDF4-BA63-EEDF-7014-19B126339407}"/>
              </a:ext>
            </a:extLst>
          </p:cNvPr>
          <p:cNvSpPr txBox="1"/>
          <p:nvPr/>
        </p:nvSpPr>
        <p:spPr>
          <a:xfrm>
            <a:off x="11015158" y="2530961"/>
            <a:ext cx="915055" cy="646331"/>
          </a:xfrm>
          <a:prstGeom prst="rect">
            <a:avLst/>
          </a:prstGeom>
          <a:solidFill>
            <a:srgbClr val="60C880"/>
          </a:solidFill>
        </p:spPr>
        <p:txBody>
          <a:bodyPr wrap="square" rtlCol="0">
            <a:spAutoFit/>
          </a:bodyPr>
          <a:lstStyle>
            <a:defPPr>
              <a:defRPr lang="en-US"/>
            </a:defPPr>
            <a:lvl1pPr lvl="0" algn="ctr" fontAlgn="ctr">
              <a:defRPr sz="2400" b="1">
                <a:solidFill>
                  <a:srgbClr val="000000"/>
                </a:solidFill>
                <a:latin typeface="Segoe UI" panose="020B0502040204020203" pitchFamily="34" charset="0"/>
                <a:cs typeface="Aptos Serif" panose="020B0502040204020203" pitchFamily="18" charset="0"/>
              </a:defRPr>
            </a:lvl1pPr>
          </a:lstStyle>
          <a:p>
            <a:r>
              <a:rPr lang="en-US" sz="1800" dirty="0">
                <a:solidFill>
                  <a:schemeClr val="bg1"/>
                </a:solidFill>
                <a:latin typeface="+mn-lt"/>
              </a:rPr>
              <a:t>Within</a:t>
            </a:r>
          </a:p>
          <a:p>
            <a:r>
              <a:rPr lang="en-US" sz="1800" dirty="0">
                <a:solidFill>
                  <a:schemeClr val="bg1"/>
                </a:solidFill>
                <a:latin typeface="+mn-lt"/>
              </a:rPr>
              <a:t>2%</a:t>
            </a:r>
          </a:p>
        </p:txBody>
      </p:sp>
      <p:sp>
        <p:nvSpPr>
          <p:cNvPr id="41" name="TextBox 40">
            <a:extLst>
              <a:ext uri="{FF2B5EF4-FFF2-40B4-BE49-F238E27FC236}">
                <a16:creationId xmlns:a16="http://schemas.microsoft.com/office/drawing/2014/main" id="{4BC5640C-0226-1316-B705-D004CF185758}"/>
              </a:ext>
            </a:extLst>
          </p:cNvPr>
          <p:cNvSpPr txBox="1"/>
          <p:nvPr/>
        </p:nvSpPr>
        <p:spPr>
          <a:xfrm>
            <a:off x="11015157" y="3669840"/>
            <a:ext cx="915055" cy="646331"/>
          </a:xfrm>
          <a:prstGeom prst="rect">
            <a:avLst/>
          </a:prstGeom>
          <a:solidFill>
            <a:srgbClr val="278136"/>
          </a:solidFill>
        </p:spPr>
        <p:txBody>
          <a:bodyPr wrap="square" rtlCol="0">
            <a:spAutoFit/>
          </a:bodyPr>
          <a:lstStyle>
            <a:defPPr>
              <a:defRPr lang="en-US"/>
            </a:defPPr>
            <a:lvl1pPr lvl="0" algn="ctr" fontAlgn="ctr">
              <a:defRPr sz="2400" b="1">
                <a:solidFill>
                  <a:srgbClr val="000000"/>
                </a:solidFill>
                <a:latin typeface="Segoe UI" panose="020B0502040204020203" pitchFamily="34" charset="0"/>
                <a:cs typeface="Aptos Serif" panose="020B0502040204020203" pitchFamily="18" charset="0"/>
              </a:defRPr>
            </a:lvl1pPr>
          </a:lstStyle>
          <a:p>
            <a:r>
              <a:rPr lang="en-US" sz="1800" dirty="0">
                <a:solidFill>
                  <a:schemeClr val="bg1"/>
                </a:solidFill>
                <a:latin typeface="+mn-lt"/>
              </a:rPr>
              <a:t>Within</a:t>
            </a:r>
          </a:p>
          <a:p>
            <a:r>
              <a:rPr lang="en-US" sz="1800" dirty="0">
                <a:solidFill>
                  <a:schemeClr val="bg1"/>
                </a:solidFill>
                <a:latin typeface="+mn-lt"/>
              </a:rPr>
              <a:t>3%</a:t>
            </a:r>
          </a:p>
        </p:txBody>
      </p:sp>
    </p:spTree>
    <p:extLst>
      <p:ext uri="{BB962C8B-B14F-4D97-AF65-F5344CB8AC3E}">
        <p14:creationId xmlns:p14="http://schemas.microsoft.com/office/powerpoint/2010/main" val="3370954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EB69A-ABC5-8092-4CF2-BC6402A0FE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3B3F64-71C2-9364-5D0C-CE9282F8BF31}"/>
              </a:ext>
            </a:extLst>
          </p:cNvPr>
          <p:cNvSpPr>
            <a:spLocks noGrp="1"/>
          </p:cNvSpPr>
          <p:nvPr>
            <p:ph type="title"/>
          </p:nvPr>
        </p:nvSpPr>
        <p:spPr>
          <a:xfrm>
            <a:off x="4452090" y="143966"/>
            <a:ext cx="7739909" cy="1076399"/>
          </a:xfrm>
        </p:spPr>
        <p:txBody>
          <a:bodyPr/>
          <a:lstStyle/>
          <a:p>
            <a:pPr algn="ctr"/>
            <a:r>
              <a:rPr lang="en-US" sz="4400" b="1" dirty="0">
                <a:latin typeface="Calibri"/>
              </a:rPr>
              <a:t>Insight Goes Above and Beyond</a:t>
            </a:r>
            <a:endParaRPr sz="4400" b="1" dirty="0">
              <a:latin typeface="Calibri"/>
            </a:endParaRPr>
          </a:p>
        </p:txBody>
      </p:sp>
      <p:sp>
        <p:nvSpPr>
          <p:cNvPr id="3" name="Content Placeholder 2">
            <a:extLst>
              <a:ext uri="{FF2B5EF4-FFF2-40B4-BE49-F238E27FC236}">
                <a16:creationId xmlns:a16="http://schemas.microsoft.com/office/drawing/2014/main" id="{260B7553-013B-1B14-3459-99AD30830D5A}"/>
              </a:ext>
            </a:extLst>
          </p:cNvPr>
          <p:cNvSpPr>
            <a:spLocks noGrp="1"/>
          </p:cNvSpPr>
          <p:nvPr>
            <p:ph idx="1"/>
          </p:nvPr>
        </p:nvSpPr>
        <p:spPr>
          <a:xfrm>
            <a:off x="4941651" y="1035260"/>
            <a:ext cx="6955341" cy="593725"/>
          </a:xfrm>
        </p:spPr>
        <p:txBody>
          <a:bodyPr/>
          <a:lstStyle/>
          <a:p>
            <a:pPr marL="0" indent="0" algn="ctr">
              <a:buNone/>
            </a:pPr>
            <a:r>
              <a:rPr lang="en-US" sz="1800" dirty="0">
                <a:latin typeface="Calibri"/>
              </a:rPr>
              <a:t>Predictions are just an entry point; schools treat it like a one-stop-shop</a:t>
            </a:r>
          </a:p>
        </p:txBody>
      </p:sp>
      <p:sp>
        <p:nvSpPr>
          <p:cNvPr id="4" name="Content Placeholder 2"/>
          <p:cNvSpPr txBox="1">
            <a:spLocks/>
          </p:cNvSpPr>
          <p:nvPr/>
        </p:nvSpPr>
        <p:spPr bwMode="auto">
          <a:xfrm>
            <a:off x="4364476" y="1959726"/>
            <a:ext cx="6089579" cy="39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eaLnBrk="1" hangingPunct="1">
              <a:lnSpc>
                <a:spcPts val="2000"/>
              </a:lnSpc>
              <a:buClr>
                <a:srgbClr val="CDA678"/>
              </a:buClr>
              <a:buSzPct val="70000"/>
              <a:buFont typeface="Wingdings 3" panose="05040102010807070707" pitchFamily="18" charset="2"/>
              <a:buChar char="u"/>
            </a:pPr>
            <a:r>
              <a:rPr lang="en-US" sz="2400" dirty="0"/>
              <a:t>  Consecutive Month Prediction Tracking</a:t>
            </a:r>
          </a:p>
          <a:p>
            <a:pPr indent="0" eaLnBrk="1" hangingPunct="1">
              <a:lnSpc>
                <a:spcPts val="2000"/>
              </a:lnSpc>
              <a:buClr>
                <a:srgbClr val="CDA678"/>
              </a:buClr>
              <a:buSzPct val="70000"/>
              <a:buFont typeface="Wingdings 3" panose="05040102010807070707" pitchFamily="18" charset="2"/>
              <a:buChar char="u"/>
            </a:pPr>
            <a:r>
              <a:rPr lang="en-US" sz="2400" dirty="0"/>
              <a:t>  Four Years of Context</a:t>
            </a:r>
          </a:p>
          <a:p>
            <a:pPr indent="0" eaLnBrk="1" hangingPunct="1">
              <a:lnSpc>
                <a:spcPts val="2000"/>
              </a:lnSpc>
              <a:buClr>
                <a:srgbClr val="CDA678"/>
              </a:buClr>
              <a:buSzPct val="70000"/>
              <a:buFont typeface="Wingdings 3" panose="05040102010807070707" pitchFamily="18" charset="2"/>
              <a:buChar char="u"/>
            </a:pPr>
            <a:r>
              <a:rPr lang="en-US" sz="2400" dirty="0"/>
              <a:t>  Universal Caseloads</a:t>
            </a:r>
          </a:p>
          <a:p>
            <a:pPr indent="0" eaLnBrk="1" hangingPunct="1">
              <a:lnSpc>
                <a:spcPts val="2000"/>
              </a:lnSpc>
              <a:buClr>
                <a:srgbClr val="CDA678"/>
              </a:buClr>
              <a:buSzPct val="70000"/>
              <a:buFont typeface="Wingdings 3" panose="05040102010807070707" pitchFamily="18" charset="2"/>
              <a:buChar char="u"/>
            </a:pPr>
            <a:r>
              <a:rPr lang="en-US" sz="2400" dirty="0"/>
              <a:t>  Variable Ranking Driving Failure</a:t>
            </a:r>
          </a:p>
          <a:p>
            <a:pPr indent="0" eaLnBrk="1" hangingPunct="1">
              <a:lnSpc>
                <a:spcPts val="2000"/>
              </a:lnSpc>
              <a:buClr>
                <a:srgbClr val="CDA678"/>
              </a:buClr>
              <a:buSzPct val="70000"/>
              <a:buFont typeface="Wingdings 3" panose="05040102010807070707" pitchFamily="18" charset="2"/>
              <a:buChar char="u"/>
            </a:pPr>
            <a:r>
              <a:rPr lang="en-US" sz="2400" dirty="0"/>
              <a:t>  In-Progress Failure Flagging</a:t>
            </a:r>
          </a:p>
          <a:p>
            <a:pPr indent="0" eaLnBrk="1" hangingPunct="1">
              <a:lnSpc>
                <a:spcPts val="2000"/>
              </a:lnSpc>
              <a:buClr>
                <a:srgbClr val="CDA678"/>
              </a:buClr>
              <a:buSzPct val="70000"/>
              <a:buFont typeface="Wingdings 3" panose="05040102010807070707" pitchFamily="18" charset="2"/>
              <a:buChar char="u"/>
            </a:pPr>
            <a:r>
              <a:rPr lang="en-US" sz="2400" dirty="0"/>
              <a:t>  Companion Pop-ups</a:t>
            </a:r>
          </a:p>
          <a:p>
            <a:pPr lvl="1" indent="0" eaLnBrk="1" hangingPunct="1">
              <a:lnSpc>
                <a:spcPts val="2000"/>
              </a:lnSpc>
              <a:buClr>
                <a:srgbClr val="A51C30"/>
              </a:buClr>
              <a:buSzPct val="70000"/>
              <a:buFont typeface="Wingdings 3" panose="05040102010807070707" pitchFamily="18" charset="2"/>
              <a:buChar char="u"/>
            </a:pPr>
            <a:r>
              <a:rPr lang="en-US" sz="1800" dirty="0">
                <a:solidFill>
                  <a:srgbClr val="A51C30"/>
                </a:solidFill>
              </a:rPr>
              <a:t>Transcripts </a:t>
            </a:r>
          </a:p>
          <a:p>
            <a:pPr lvl="1" indent="0" eaLnBrk="1" hangingPunct="1">
              <a:lnSpc>
                <a:spcPts val="2000"/>
              </a:lnSpc>
              <a:buClr>
                <a:srgbClr val="A51C30"/>
              </a:buClr>
              <a:buSzPct val="70000"/>
              <a:buFont typeface="Wingdings 3" panose="05040102010807070707" pitchFamily="18" charset="2"/>
              <a:buChar char="u"/>
            </a:pPr>
            <a:r>
              <a:rPr lang="en-US" sz="1800" dirty="0">
                <a:solidFill>
                  <a:srgbClr val="A51C30"/>
                </a:solidFill>
              </a:rPr>
              <a:t>Graduation requirement tracking </a:t>
            </a:r>
          </a:p>
          <a:p>
            <a:pPr lvl="1" indent="0" eaLnBrk="1" hangingPunct="1">
              <a:lnSpc>
                <a:spcPts val="2000"/>
              </a:lnSpc>
              <a:buClr>
                <a:srgbClr val="A51C30"/>
              </a:buClr>
              <a:buSzPct val="70000"/>
              <a:buFont typeface="Wingdings 3" panose="05040102010807070707" pitchFamily="18" charset="2"/>
              <a:buChar char="u"/>
            </a:pPr>
            <a:r>
              <a:rPr lang="en-US" sz="1800" dirty="0">
                <a:solidFill>
                  <a:srgbClr val="A51C30"/>
                </a:solidFill>
              </a:rPr>
              <a:t>Full-year schedule view</a:t>
            </a:r>
          </a:p>
          <a:p>
            <a:pPr lvl="1" indent="0" eaLnBrk="1" hangingPunct="1">
              <a:lnSpc>
                <a:spcPts val="2000"/>
              </a:lnSpc>
              <a:buClr>
                <a:srgbClr val="A51C30"/>
              </a:buClr>
              <a:buSzPct val="70000"/>
              <a:buFont typeface="Wingdings 3" panose="05040102010807070707" pitchFamily="18" charset="2"/>
              <a:buChar char="u"/>
            </a:pPr>
            <a:r>
              <a:rPr lang="en-US" sz="1800" dirty="0">
                <a:solidFill>
                  <a:srgbClr val="A51C30"/>
                </a:solidFill>
              </a:rPr>
              <a:t>Current schedule &amp; grades</a:t>
            </a:r>
          </a:p>
        </p:txBody>
      </p:sp>
      <p:pic>
        <p:nvPicPr>
          <p:cNvPr id="13" name="Picture 12">
            <a:extLst>
              <a:ext uri="{FF2B5EF4-FFF2-40B4-BE49-F238E27FC236}">
                <a16:creationId xmlns:a16="http://schemas.microsoft.com/office/drawing/2014/main" id="{E14DDE63-FB42-C505-C93C-706A684176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220" y="481005"/>
            <a:ext cx="4053256" cy="5216576"/>
          </a:xfrm>
          <a:prstGeom prst="rect">
            <a:avLst/>
          </a:prstGeom>
          <a:ln>
            <a:solidFill>
              <a:srgbClr val="000000"/>
            </a:solidFill>
          </a:ln>
          <a:effectLst>
            <a:outerShdw blurRad="152400" dist="457200" dir="5400000" sx="92000" sy="92000" rotWithShape="0">
              <a:prstClr val="black">
                <a:alpha val="15000"/>
              </a:prstClr>
            </a:outerShdw>
          </a:effectLst>
        </p:spPr>
      </p:pic>
    </p:spTree>
    <p:extLst>
      <p:ext uri="{BB962C8B-B14F-4D97-AF65-F5344CB8AC3E}">
        <p14:creationId xmlns:p14="http://schemas.microsoft.com/office/powerpoint/2010/main" val="2184080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Alone Is Not Enough</a:t>
            </a:r>
            <a:endParaRPr dirty="0"/>
          </a:p>
        </p:txBody>
      </p:sp>
      <p:sp>
        <p:nvSpPr>
          <p:cNvPr id="4" name="Text Placeholder 2">
            <a:extLst>
              <a:ext uri="{FF2B5EF4-FFF2-40B4-BE49-F238E27FC236}">
                <a16:creationId xmlns:a16="http://schemas.microsoft.com/office/drawing/2014/main" id="{18820715-529D-8C9E-67C3-7327EE446335}"/>
              </a:ext>
            </a:extLst>
          </p:cNvPr>
          <p:cNvSpPr>
            <a:spLocks noGrp="1"/>
          </p:cNvSpPr>
          <p:nvPr>
            <p:ph type="body" idx="1"/>
          </p:nvPr>
        </p:nvSpPr>
        <p:spPr>
          <a:xfrm>
            <a:off x="831850" y="4589463"/>
            <a:ext cx="10515600" cy="1500187"/>
          </a:xfrm>
        </p:spPr>
        <p:txBody>
          <a:bodyPr/>
          <a:lstStyle/>
          <a:p>
            <a:r>
              <a:rPr lang="en-US" dirty="0"/>
              <a:t>Simplifying principal data tasks into relevant monthly and manageable actions.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12192000" cy="835025"/>
          </a:xfrm>
        </p:spPr>
        <p:txBody>
          <a:bodyPr/>
          <a:lstStyle/>
          <a:p>
            <a:pPr algn="ctr"/>
            <a:r>
              <a:rPr lang="en-US" sz="4400" b="1" dirty="0">
                <a:latin typeface="Calibri"/>
              </a:rPr>
              <a:t>Monthly </a:t>
            </a:r>
            <a:r>
              <a:rPr sz="4400" b="1" dirty="0">
                <a:latin typeface="Calibri"/>
              </a:rPr>
              <a:t>Data</a:t>
            </a:r>
            <a:r>
              <a:rPr lang="en-US" sz="4400" b="1" dirty="0">
                <a:latin typeface="Calibri"/>
              </a:rPr>
              <a:t> </a:t>
            </a:r>
            <a:r>
              <a:rPr sz="4400" b="1" dirty="0">
                <a:latin typeface="Calibri"/>
              </a:rPr>
              <a:t>Scope </a:t>
            </a:r>
            <a:r>
              <a:rPr lang="en-US" sz="4400" b="1" dirty="0">
                <a:latin typeface="Calibri"/>
              </a:rPr>
              <a:t>&amp;</a:t>
            </a:r>
            <a:r>
              <a:rPr sz="4400" b="1" dirty="0">
                <a:latin typeface="Calibri"/>
              </a:rPr>
              <a:t> Sequence</a:t>
            </a:r>
          </a:p>
        </p:txBody>
      </p:sp>
      <p:sp>
        <p:nvSpPr>
          <p:cNvPr id="21" name="Shape 3">
            <a:extLst>
              <a:ext uri="{FF2B5EF4-FFF2-40B4-BE49-F238E27FC236}">
                <a16:creationId xmlns:a16="http://schemas.microsoft.com/office/drawing/2014/main" id="{C71D1018-704A-E6DD-03C0-C794F8822B3D}"/>
              </a:ext>
            </a:extLst>
          </p:cNvPr>
          <p:cNvSpPr/>
          <p:nvPr/>
        </p:nvSpPr>
        <p:spPr>
          <a:xfrm>
            <a:off x="457200" y="1554479"/>
            <a:ext cx="5193412" cy="4227196"/>
          </a:xfrm>
          <a:prstGeom prst="rect">
            <a:avLst/>
          </a:prstGeom>
          <a:solidFill>
            <a:srgbClr val="F5F5F7"/>
          </a:solidFill>
          <a:ln/>
          <a:effectLst>
            <a:outerShdw blurRad="50800" dist="12700" dir="8100000" algn="bl" rotWithShape="0">
              <a:srgbClr val="000000">
                <a:alpha val="8000"/>
              </a:srgbClr>
            </a:outerShdw>
          </a:effectLst>
        </p:spPr>
        <p:txBody>
          <a:bodyPr/>
          <a:lstStyle/>
          <a:p>
            <a:endParaRPr lang="en-US"/>
          </a:p>
        </p:txBody>
      </p:sp>
      <p:sp>
        <p:nvSpPr>
          <p:cNvPr id="22" name="Shape 4">
            <a:extLst>
              <a:ext uri="{FF2B5EF4-FFF2-40B4-BE49-F238E27FC236}">
                <a16:creationId xmlns:a16="http://schemas.microsoft.com/office/drawing/2014/main" id="{4610B8D5-05E4-4893-76F0-C1D2F20C4758}"/>
              </a:ext>
            </a:extLst>
          </p:cNvPr>
          <p:cNvSpPr/>
          <p:nvPr/>
        </p:nvSpPr>
        <p:spPr>
          <a:xfrm>
            <a:off x="457200" y="1554479"/>
            <a:ext cx="45719" cy="4227195"/>
          </a:xfrm>
          <a:prstGeom prst="rect">
            <a:avLst/>
          </a:prstGeom>
          <a:solidFill>
            <a:srgbClr val="A51C30"/>
          </a:solidFill>
          <a:ln/>
        </p:spPr>
        <p:txBody>
          <a:bodyPr/>
          <a:lstStyle/>
          <a:p>
            <a:endParaRPr lang="en-US"/>
          </a:p>
        </p:txBody>
      </p:sp>
      <p:sp>
        <p:nvSpPr>
          <p:cNvPr id="23" name="Text 5">
            <a:extLst>
              <a:ext uri="{FF2B5EF4-FFF2-40B4-BE49-F238E27FC236}">
                <a16:creationId xmlns:a16="http://schemas.microsoft.com/office/drawing/2014/main" id="{9119130C-EE5C-0B63-CD3A-F5FC95350CAF}"/>
              </a:ext>
            </a:extLst>
          </p:cNvPr>
          <p:cNvSpPr/>
          <p:nvPr/>
        </p:nvSpPr>
        <p:spPr>
          <a:xfrm>
            <a:off x="731519" y="1691640"/>
            <a:ext cx="4173855" cy="365760"/>
          </a:xfrm>
          <a:prstGeom prst="rect">
            <a:avLst/>
          </a:prstGeom>
          <a:noFill/>
          <a:ln/>
        </p:spPr>
        <p:txBody>
          <a:bodyPr wrap="square" lIns="0" tIns="0" rIns="0" bIns="0" rtlCol="0" anchor="ctr"/>
          <a:lstStyle/>
          <a:p>
            <a:pPr marL="0" indent="0">
              <a:buNone/>
            </a:pPr>
            <a:r>
              <a:rPr lang="en-US" sz="2000" b="1" dirty="0">
                <a:solidFill>
                  <a:srgbClr val="A51C30"/>
                </a:solidFill>
                <a:latin typeface="Calibri" pitchFamily="34" charset="0"/>
                <a:ea typeface="Calibri" pitchFamily="34" charset="-122"/>
                <a:cs typeface="Calibri" pitchFamily="34" charset="-120"/>
              </a:rPr>
              <a:t>What is our Data Scope and Sequence?</a:t>
            </a:r>
            <a:endParaRPr lang="en-US" sz="2000" dirty="0">
              <a:solidFill>
                <a:srgbClr val="A51C30"/>
              </a:solidFill>
            </a:endParaRPr>
          </a:p>
        </p:txBody>
      </p:sp>
      <p:sp>
        <p:nvSpPr>
          <p:cNvPr id="24" name="Text 6">
            <a:extLst>
              <a:ext uri="{FF2B5EF4-FFF2-40B4-BE49-F238E27FC236}">
                <a16:creationId xmlns:a16="http://schemas.microsoft.com/office/drawing/2014/main" id="{B871F04D-AEF9-87AC-6223-C1233CA56705}"/>
              </a:ext>
            </a:extLst>
          </p:cNvPr>
          <p:cNvSpPr/>
          <p:nvPr/>
        </p:nvSpPr>
        <p:spPr>
          <a:xfrm>
            <a:off x="731520" y="2148839"/>
            <a:ext cx="4735830" cy="3518535"/>
          </a:xfrm>
          <a:prstGeom prst="rect">
            <a:avLst/>
          </a:prstGeom>
          <a:noFill/>
          <a:ln/>
        </p:spPr>
        <p:txBody>
          <a:bodyPr wrap="square" lIns="0" tIns="0" rIns="0" bIns="0" rtlCol="0" anchor="t"/>
          <a:lstStyle/>
          <a:p>
            <a:pPr marL="0" indent="0">
              <a:buNone/>
            </a:pPr>
            <a:r>
              <a:rPr lang="en-US" sz="1400" b="1" dirty="0">
                <a:solidFill>
                  <a:srgbClr val="48484A"/>
                </a:solidFill>
              </a:rPr>
              <a:t>Our data scope and sequence provides school leaders with a structured, month-by-month focus in an environment where priorities constantly shift.</a:t>
            </a:r>
          </a:p>
          <a:p>
            <a:pPr marL="0" indent="0">
              <a:buNone/>
            </a:pPr>
            <a:endParaRPr lang="en-US" sz="1400" b="1" dirty="0">
              <a:solidFill>
                <a:srgbClr val="48484A"/>
              </a:solidFill>
            </a:endParaRPr>
          </a:p>
          <a:p>
            <a:pPr marL="0" indent="0">
              <a:buNone/>
            </a:pPr>
            <a:r>
              <a:rPr lang="en-US" sz="1400" b="1" dirty="0">
                <a:solidFill>
                  <a:srgbClr val="48484A"/>
                </a:solidFill>
              </a:rPr>
              <a:t>It ensures that quantitative and qualitative data drive initial analysis, helping teams ask the right questions and identify gaps. </a:t>
            </a:r>
          </a:p>
          <a:p>
            <a:pPr marL="0" indent="0">
              <a:buNone/>
            </a:pPr>
            <a:endParaRPr lang="en-US" sz="1400" b="1" dirty="0">
              <a:solidFill>
                <a:srgbClr val="48484A"/>
              </a:solidFill>
            </a:endParaRPr>
          </a:p>
          <a:p>
            <a:pPr marL="0" indent="0">
              <a:buNone/>
            </a:pPr>
            <a:r>
              <a:rPr lang="en-US" sz="1400" b="1" dirty="0">
                <a:solidFill>
                  <a:srgbClr val="48484A"/>
                </a:solidFill>
              </a:rPr>
              <a:t>By aligning everyone around a shared focus, it promotes collaboration and surfaces immediate, actionable insights. </a:t>
            </a:r>
          </a:p>
          <a:p>
            <a:pPr marL="0" indent="0">
              <a:buNone/>
            </a:pPr>
            <a:endParaRPr lang="en-US" sz="1400" b="1" dirty="0">
              <a:solidFill>
                <a:srgbClr val="48484A"/>
              </a:solidFill>
            </a:endParaRPr>
          </a:p>
          <a:p>
            <a:pPr marL="0" indent="0">
              <a:buNone/>
            </a:pPr>
            <a:r>
              <a:rPr lang="en-US" sz="1400" b="1" dirty="0">
                <a:solidFill>
                  <a:srgbClr val="48484A"/>
                </a:solidFill>
              </a:rPr>
              <a:t>Ultimately, it gives administrators clarity and consistency while preserving their authority to make final decisions based on context.</a:t>
            </a:r>
            <a:endParaRPr lang="en-US" sz="1400" b="1" dirty="0"/>
          </a:p>
        </p:txBody>
      </p:sp>
      <p:pic>
        <p:nvPicPr>
          <p:cNvPr id="30" name="Picture 29">
            <a:extLst>
              <a:ext uri="{FF2B5EF4-FFF2-40B4-BE49-F238E27FC236}">
                <a16:creationId xmlns:a16="http://schemas.microsoft.com/office/drawing/2014/main" id="{C585B260-839C-2F3F-CBC7-0542E64C2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3437" y="1874520"/>
            <a:ext cx="5037043" cy="2933700"/>
          </a:xfrm>
          <a:prstGeom prst="rect">
            <a:avLst/>
          </a:prstGeom>
          <a:ln>
            <a:solidFill>
              <a:srgbClr val="000000"/>
            </a:solidFill>
          </a:ln>
          <a:effectLst>
            <a:outerShdw blurRad="152400" dist="457200" dir="5400000" sx="92000" sy="92000" rotWithShape="0">
              <a:prstClr val="black">
                <a:alpha val="15000"/>
              </a:prstClr>
            </a:outerShdw>
          </a:effectLst>
        </p:spPr>
      </p:pic>
      <p:sp>
        <p:nvSpPr>
          <p:cNvPr id="31" name="Content Placeholder 2">
            <a:extLst>
              <a:ext uri="{FF2B5EF4-FFF2-40B4-BE49-F238E27FC236}">
                <a16:creationId xmlns:a16="http://schemas.microsoft.com/office/drawing/2014/main" id="{8F6732AA-E667-0AEE-EFB9-079BAAC659EA}"/>
              </a:ext>
            </a:extLst>
          </p:cNvPr>
          <p:cNvSpPr>
            <a:spLocks noGrp="1"/>
          </p:cNvSpPr>
          <p:nvPr>
            <p:ph idx="1"/>
          </p:nvPr>
        </p:nvSpPr>
        <p:spPr>
          <a:xfrm>
            <a:off x="0" y="958851"/>
            <a:ext cx="12192000" cy="593725"/>
          </a:xfrm>
        </p:spPr>
        <p:txBody>
          <a:bodyPr/>
          <a:lstStyle/>
          <a:p>
            <a:pPr marL="0" indent="0" algn="ctr">
              <a:buNone/>
            </a:pPr>
            <a:r>
              <a:rPr lang="en-US" sz="1800" dirty="0">
                <a:latin typeface="Calibri"/>
              </a:rPr>
              <a:t>Aligning principals to address data analysis strategically and efficiently each month.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EBB473-8CCA-9B5B-C320-8733F7E4A0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2981" y="182880"/>
            <a:ext cx="10069393" cy="5864667"/>
          </a:xfrm>
          <a:prstGeom prst="rect">
            <a:avLst/>
          </a:prstGeom>
        </p:spPr>
      </p:pic>
      <p:sp>
        <p:nvSpPr>
          <p:cNvPr id="8" name="Text 6">
            <a:extLst>
              <a:ext uri="{FF2B5EF4-FFF2-40B4-BE49-F238E27FC236}">
                <a16:creationId xmlns:a16="http://schemas.microsoft.com/office/drawing/2014/main" id="{F6080F81-8FB2-457F-DE48-63C25B8809CC}"/>
              </a:ext>
            </a:extLst>
          </p:cNvPr>
          <p:cNvSpPr/>
          <p:nvPr/>
        </p:nvSpPr>
        <p:spPr>
          <a:xfrm>
            <a:off x="0" y="1986313"/>
            <a:ext cx="2112981" cy="895150"/>
          </a:xfrm>
          <a:prstGeom prst="rect">
            <a:avLst/>
          </a:prstGeom>
          <a:noFill/>
          <a:ln/>
        </p:spPr>
        <p:txBody>
          <a:bodyPr wrap="square" lIns="0" tIns="0" rIns="0" bIns="0" rtlCol="0" anchor="ctr"/>
          <a:lstStyle/>
          <a:p>
            <a:pPr marL="0" indent="0" algn="ctr">
              <a:buNone/>
            </a:pPr>
            <a:r>
              <a:rPr lang="en-US" sz="1700" b="1" dirty="0">
                <a:solidFill>
                  <a:srgbClr val="CDA678"/>
                </a:solidFill>
                <a:ea typeface="Calibri" pitchFamily="34" charset="-122"/>
                <a:cs typeface="Calibri" pitchFamily="34" charset="-120"/>
              </a:rPr>
              <a:t>Actual Data </a:t>
            </a:r>
          </a:p>
          <a:p>
            <a:pPr marL="0" indent="0" algn="ctr">
              <a:buNone/>
            </a:pPr>
            <a:r>
              <a:rPr lang="en-US" sz="1700" b="1" dirty="0">
                <a:solidFill>
                  <a:srgbClr val="CDA678"/>
                </a:solidFill>
                <a:ea typeface="Calibri" pitchFamily="34" charset="-122"/>
                <a:cs typeface="Calibri" pitchFamily="34" charset="-120"/>
              </a:rPr>
              <a:t>Scope &amp; Sequence Guidance</a:t>
            </a:r>
            <a:endParaRPr lang="en-US" sz="1700" dirty="0">
              <a:solidFill>
                <a:srgbClr val="CDA678"/>
              </a:solidFill>
            </a:endParaRPr>
          </a:p>
        </p:txBody>
      </p:sp>
      <p:sp>
        <p:nvSpPr>
          <p:cNvPr id="9" name="Text 7">
            <a:extLst>
              <a:ext uri="{FF2B5EF4-FFF2-40B4-BE49-F238E27FC236}">
                <a16:creationId xmlns:a16="http://schemas.microsoft.com/office/drawing/2014/main" id="{9B327027-FF9B-0BF7-CF5B-41A6AA78AA7B}"/>
              </a:ext>
            </a:extLst>
          </p:cNvPr>
          <p:cNvSpPr/>
          <p:nvPr/>
        </p:nvSpPr>
        <p:spPr>
          <a:xfrm>
            <a:off x="1" y="3282810"/>
            <a:ext cx="2112980" cy="1855777"/>
          </a:xfrm>
          <a:prstGeom prst="rect">
            <a:avLst/>
          </a:prstGeom>
          <a:noFill/>
          <a:ln/>
        </p:spPr>
        <p:txBody>
          <a:bodyPr wrap="square" lIns="0" tIns="0" rIns="0" bIns="0" rtlCol="0" anchor="ctr"/>
          <a:lstStyle/>
          <a:p>
            <a:pPr marL="0" indent="0" algn="ctr">
              <a:buNone/>
            </a:pPr>
            <a:r>
              <a:rPr lang="en-US" b="1" u="sng" dirty="0">
                <a:solidFill>
                  <a:srgbClr val="A51C30"/>
                </a:solidFill>
                <a:ea typeface="Calibri" pitchFamily="34" charset="-122"/>
                <a:cs typeface="Calibri" pitchFamily="34" charset="-120"/>
              </a:rPr>
              <a:t>Five Areas</a:t>
            </a:r>
          </a:p>
          <a:p>
            <a:pPr marL="0" indent="0" algn="ctr">
              <a:buNone/>
            </a:pPr>
            <a:r>
              <a:rPr lang="en-US" sz="1300" dirty="0">
                <a:solidFill>
                  <a:srgbClr val="48484A"/>
                </a:solidFill>
                <a:ea typeface="Calibri" pitchFamily="34" charset="-122"/>
                <a:cs typeface="Calibri" pitchFamily="34" charset="-120"/>
              </a:rPr>
              <a:t>Monthly Focus</a:t>
            </a:r>
          </a:p>
          <a:p>
            <a:pPr marL="0" indent="0" algn="ctr">
              <a:buNone/>
            </a:pPr>
            <a:r>
              <a:rPr lang="en-US" sz="1300" dirty="0">
                <a:solidFill>
                  <a:srgbClr val="48484A"/>
                </a:solidFill>
                <a:ea typeface="Calibri" pitchFamily="34" charset="-122"/>
                <a:cs typeface="Calibri" pitchFamily="34" charset="-120"/>
              </a:rPr>
              <a:t>Goal</a:t>
            </a:r>
          </a:p>
          <a:p>
            <a:pPr marL="0" indent="0" algn="ctr">
              <a:buNone/>
            </a:pPr>
            <a:r>
              <a:rPr lang="en-US" sz="1300" dirty="0">
                <a:solidFill>
                  <a:srgbClr val="48484A"/>
                </a:solidFill>
                <a:ea typeface="Calibri" pitchFamily="34" charset="-122"/>
                <a:cs typeface="Calibri" pitchFamily="34" charset="-120"/>
              </a:rPr>
              <a:t>Patterns to Look For</a:t>
            </a:r>
          </a:p>
          <a:p>
            <a:pPr marL="0" indent="0" algn="ctr">
              <a:buNone/>
            </a:pPr>
            <a:r>
              <a:rPr lang="en-US" sz="1300" dirty="0">
                <a:solidFill>
                  <a:srgbClr val="48484A"/>
                </a:solidFill>
                <a:ea typeface="Calibri" pitchFamily="34" charset="-122"/>
                <a:cs typeface="Calibri" pitchFamily="34" charset="-120"/>
              </a:rPr>
              <a:t>Questions To Answer</a:t>
            </a:r>
          </a:p>
          <a:p>
            <a:pPr marL="0" indent="0" algn="ctr">
              <a:buNone/>
            </a:pPr>
            <a:r>
              <a:rPr lang="en-US" sz="1300" dirty="0">
                <a:solidFill>
                  <a:srgbClr val="48484A"/>
                </a:solidFill>
                <a:ea typeface="Calibri" pitchFamily="34" charset="-122"/>
                <a:cs typeface="Calibri" pitchFamily="34" charset="-120"/>
              </a:rPr>
              <a:t>Additional Implementation Data Worth Collecting</a:t>
            </a:r>
          </a:p>
          <a:p>
            <a:pPr marL="0" indent="0" algn="ctr">
              <a:buNone/>
            </a:pPr>
            <a:br>
              <a:rPr lang="en-US" sz="1400" dirty="0">
                <a:solidFill>
                  <a:srgbClr val="48484A"/>
                </a:solidFill>
                <a:ea typeface="Calibri" pitchFamily="34" charset="-122"/>
                <a:cs typeface="Calibri" pitchFamily="34" charset="-120"/>
              </a:rPr>
            </a:br>
            <a:endParaRPr lang="en-US" sz="1400" b="1" dirty="0">
              <a:solidFill>
                <a:srgbClr val="A51C3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98EAEDFE-042F-F0E2-D7F5-387B480D8FE5}"/>
              </a:ext>
            </a:extLst>
          </p:cNvPr>
          <p:cNvGrpSpPr/>
          <p:nvPr/>
        </p:nvGrpSpPr>
        <p:grpSpPr>
          <a:xfrm>
            <a:off x="6345555" y="1544954"/>
            <a:ext cx="5109211" cy="1874520"/>
            <a:chOff x="6096000" y="1754505"/>
            <a:chExt cx="5109211" cy="1874520"/>
          </a:xfrm>
        </p:grpSpPr>
        <p:sp>
          <p:nvSpPr>
            <p:cNvPr id="21" name="Shape 7">
              <a:extLst>
                <a:ext uri="{FF2B5EF4-FFF2-40B4-BE49-F238E27FC236}">
                  <a16:creationId xmlns:a16="http://schemas.microsoft.com/office/drawing/2014/main" id="{2AF62143-1115-E406-7A64-363F1BBC3243}"/>
                </a:ext>
              </a:extLst>
            </p:cNvPr>
            <p:cNvSpPr/>
            <p:nvPr/>
          </p:nvSpPr>
          <p:spPr>
            <a:xfrm>
              <a:off x="6096001" y="1754505"/>
              <a:ext cx="5109210" cy="1874520"/>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a:p>
          </p:txBody>
        </p:sp>
        <p:sp>
          <p:nvSpPr>
            <p:cNvPr id="22" name="Shape 8">
              <a:extLst>
                <a:ext uri="{FF2B5EF4-FFF2-40B4-BE49-F238E27FC236}">
                  <a16:creationId xmlns:a16="http://schemas.microsoft.com/office/drawing/2014/main" id="{EFB4FDD8-9569-AFBB-8AF1-DCD994498419}"/>
                </a:ext>
              </a:extLst>
            </p:cNvPr>
            <p:cNvSpPr/>
            <p:nvPr/>
          </p:nvSpPr>
          <p:spPr>
            <a:xfrm>
              <a:off x="6096000" y="1754505"/>
              <a:ext cx="5109209" cy="45720"/>
            </a:xfrm>
            <a:prstGeom prst="rect">
              <a:avLst/>
            </a:prstGeom>
            <a:solidFill>
              <a:srgbClr val="A51C30"/>
            </a:solidFill>
            <a:ln/>
          </p:spPr>
          <p:txBody>
            <a:bodyPr/>
            <a:lstStyle/>
            <a:p>
              <a:endParaRPr lang="en-US"/>
            </a:p>
          </p:txBody>
        </p:sp>
        <p:sp>
          <p:nvSpPr>
            <p:cNvPr id="23" name="Text 9">
              <a:extLst>
                <a:ext uri="{FF2B5EF4-FFF2-40B4-BE49-F238E27FC236}">
                  <a16:creationId xmlns:a16="http://schemas.microsoft.com/office/drawing/2014/main" id="{15E71312-D460-3171-FB97-BDAB1CF496EE}"/>
                </a:ext>
              </a:extLst>
            </p:cNvPr>
            <p:cNvSpPr/>
            <p:nvPr/>
          </p:nvSpPr>
          <p:spPr>
            <a:xfrm>
              <a:off x="6278881" y="1924049"/>
              <a:ext cx="4735828" cy="478156"/>
            </a:xfrm>
            <a:prstGeom prst="rect">
              <a:avLst/>
            </a:prstGeom>
            <a:noFill/>
            <a:ln/>
          </p:spPr>
          <p:txBody>
            <a:bodyPr wrap="square" lIns="0" tIns="0" rIns="0" bIns="0" rtlCol="0" anchor="ctr"/>
            <a:lstStyle/>
            <a:p>
              <a:pPr marL="0" indent="0">
                <a:buNone/>
              </a:pPr>
              <a:r>
                <a:rPr lang="en-US" b="1" dirty="0">
                  <a:solidFill>
                    <a:srgbClr val="1A1A2E"/>
                  </a:solidFill>
                  <a:latin typeface="Calibri" pitchFamily="34" charset="0"/>
                  <a:ea typeface="Calibri" pitchFamily="34" charset="-122"/>
                  <a:cs typeface="Calibri" pitchFamily="34" charset="-120"/>
                </a:rPr>
                <a:t>Which data are available? When are they available</a:t>
              </a:r>
              <a:r>
                <a:rPr lang="en-US" b="1" dirty="0">
                  <a:solidFill>
                    <a:srgbClr val="1A1A2E"/>
                  </a:solidFill>
                  <a:ea typeface="Calibri" pitchFamily="34" charset="-122"/>
                  <a:cs typeface="Calibri" pitchFamily="34" charset="-120"/>
                </a:rPr>
                <a:t>? Are they </a:t>
              </a:r>
              <a:r>
                <a:rPr lang="en-US" b="1" dirty="0">
                  <a:solidFill>
                    <a:srgbClr val="1A1A2E"/>
                  </a:solidFill>
                  <a:latin typeface="Calibri" pitchFamily="34" charset="0"/>
                  <a:ea typeface="Calibri" pitchFamily="34" charset="-122"/>
                  <a:cs typeface="Calibri" pitchFamily="34" charset="-120"/>
                </a:rPr>
                <a:t>easy to compile?</a:t>
              </a:r>
              <a:endParaRPr lang="en-US" dirty="0"/>
            </a:p>
          </p:txBody>
        </p:sp>
        <p:sp>
          <p:nvSpPr>
            <p:cNvPr id="24" name="Text 10">
              <a:extLst>
                <a:ext uri="{FF2B5EF4-FFF2-40B4-BE49-F238E27FC236}">
                  <a16:creationId xmlns:a16="http://schemas.microsoft.com/office/drawing/2014/main" id="{F2093C80-FC85-AD3D-7D86-74A7B31C9252}"/>
                </a:ext>
              </a:extLst>
            </p:cNvPr>
            <p:cNvSpPr/>
            <p:nvPr/>
          </p:nvSpPr>
          <p:spPr>
            <a:xfrm>
              <a:off x="6278880" y="2371724"/>
              <a:ext cx="4735829" cy="1228725"/>
            </a:xfrm>
            <a:prstGeom prst="rect">
              <a:avLst/>
            </a:prstGeom>
            <a:noFill/>
            <a:ln/>
          </p:spPr>
          <p:txBody>
            <a:bodyPr wrap="square" lIns="0" tIns="0" rIns="0" bIns="0" rtlCol="0" anchor="ctr"/>
            <a:lstStyle/>
            <a:p>
              <a:pPr marL="0" indent="0">
                <a:buNone/>
              </a:pPr>
              <a:r>
                <a:rPr lang="en-US" sz="1400" dirty="0"/>
                <a:t>Identify what data sources exist and when they become reliable or actionable throughout the year. This ensures teams are analyzing the right data at the right time, not forcing conversations before data are meaningful.</a:t>
              </a:r>
            </a:p>
          </p:txBody>
        </p:sp>
      </p:grpSp>
      <p:grpSp>
        <p:nvGrpSpPr>
          <p:cNvPr id="26" name="Group 25">
            <a:extLst>
              <a:ext uri="{FF2B5EF4-FFF2-40B4-BE49-F238E27FC236}">
                <a16:creationId xmlns:a16="http://schemas.microsoft.com/office/drawing/2014/main" id="{86A1B381-034E-55C7-B0EC-FF749B630115}"/>
              </a:ext>
            </a:extLst>
          </p:cNvPr>
          <p:cNvGrpSpPr/>
          <p:nvPr/>
        </p:nvGrpSpPr>
        <p:grpSpPr>
          <a:xfrm>
            <a:off x="6345555" y="3912866"/>
            <a:ext cx="5109211" cy="1874520"/>
            <a:chOff x="6096000" y="1754505"/>
            <a:chExt cx="5109211" cy="1874520"/>
          </a:xfrm>
        </p:grpSpPr>
        <p:sp>
          <p:nvSpPr>
            <p:cNvPr id="27" name="Shape 7">
              <a:extLst>
                <a:ext uri="{FF2B5EF4-FFF2-40B4-BE49-F238E27FC236}">
                  <a16:creationId xmlns:a16="http://schemas.microsoft.com/office/drawing/2014/main" id="{3C8C9235-1768-9820-EDF8-1C5FCA680070}"/>
                </a:ext>
              </a:extLst>
            </p:cNvPr>
            <p:cNvSpPr/>
            <p:nvPr/>
          </p:nvSpPr>
          <p:spPr>
            <a:xfrm>
              <a:off x="6096001" y="1754505"/>
              <a:ext cx="5109210" cy="1874520"/>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a:p>
          </p:txBody>
        </p:sp>
        <p:sp>
          <p:nvSpPr>
            <p:cNvPr id="28" name="Shape 8">
              <a:extLst>
                <a:ext uri="{FF2B5EF4-FFF2-40B4-BE49-F238E27FC236}">
                  <a16:creationId xmlns:a16="http://schemas.microsoft.com/office/drawing/2014/main" id="{862BD6F0-33BB-4E68-B5A4-48D62A9388E4}"/>
                </a:ext>
              </a:extLst>
            </p:cNvPr>
            <p:cNvSpPr/>
            <p:nvPr/>
          </p:nvSpPr>
          <p:spPr>
            <a:xfrm>
              <a:off x="6096000" y="1754505"/>
              <a:ext cx="5109209" cy="45720"/>
            </a:xfrm>
            <a:prstGeom prst="rect">
              <a:avLst/>
            </a:prstGeom>
            <a:solidFill>
              <a:srgbClr val="CDA678"/>
            </a:solidFill>
            <a:ln/>
          </p:spPr>
          <p:txBody>
            <a:bodyPr/>
            <a:lstStyle/>
            <a:p>
              <a:endParaRPr lang="en-US"/>
            </a:p>
          </p:txBody>
        </p:sp>
        <p:sp>
          <p:nvSpPr>
            <p:cNvPr id="29" name="Text 9">
              <a:extLst>
                <a:ext uri="{FF2B5EF4-FFF2-40B4-BE49-F238E27FC236}">
                  <a16:creationId xmlns:a16="http://schemas.microsoft.com/office/drawing/2014/main" id="{6BE1E864-22AC-6302-01FA-37D0FDD0F32B}"/>
                </a:ext>
              </a:extLst>
            </p:cNvPr>
            <p:cNvSpPr/>
            <p:nvPr/>
          </p:nvSpPr>
          <p:spPr>
            <a:xfrm>
              <a:off x="6278881" y="1924049"/>
              <a:ext cx="4735828" cy="478156"/>
            </a:xfrm>
            <a:prstGeom prst="rect">
              <a:avLst/>
            </a:prstGeom>
            <a:noFill/>
            <a:ln/>
          </p:spPr>
          <p:txBody>
            <a:bodyPr wrap="square" lIns="0" tIns="0" rIns="0" bIns="0" rtlCol="0" anchor="ctr"/>
            <a:lstStyle/>
            <a:p>
              <a:pPr marL="0" indent="0">
                <a:buNone/>
              </a:pPr>
              <a:r>
                <a:rPr lang="en-US" b="1" dirty="0">
                  <a:solidFill>
                    <a:srgbClr val="1A1A2E"/>
                  </a:solidFill>
                  <a:latin typeface="Calibri" pitchFamily="34" charset="0"/>
                  <a:ea typeface="Calibri" pitchFamily="34" charset="-122"/>
                  <a:cs typeface="Calibri" pitchFamily="34" charset="-120"/>
                </a:rPr>
                <a:t>Provide professional learning on how to use the data scope and sequence.</a:t>
              </a:r>
            </a:p>
          </p:txBody>
        </p:sp>
        <p:sp>
          <p:nvSpPr>
            <p:cNvPr id="30" name="Text 10">
              <a:extLst>
                <a:ext uri="{FF2B5EF4-FFF2-40B4-BE49-F238E27FC236}">
                  <a16:creationId xmlns:a16="http://schemas.microsoft.com/office/drawing/2014/main" id="{96A5053F-D75E-1D83-6969-82DFEED8795A}"/>
                </a:ext>
              </a:extLst>
            </p:cNvPr>
            <p:cNvSpPr/>
            <p:nvPr/>
          </p:nvSpPr>
          <p:spPr>
            <a:xfrm>
              <a:off x="6278879" y="2399348"/>
              <a:ext cx="4735829" cy="1228725"/>
            </a:xfrm>
            <a:prstGeom prst="rect">
              <a:avLst/>
            </a:prstGeom>
            <a:noFill/>
            <a:ln/>
          </p:spPr>
          <p:txBody>
            <a:bodyPr wrap="square" lIns="0" tIns="0" rIns="0" bIns="0" rtlCol="0" anchor="ctr"/>
            <a:lstStyle/>
            <a:p>
              <a:pPr marL="0" indent="0">
                <a:buNone/>
              </a:pPr>
              <a:r>
                <a:rPr lang="en-US" sz="1400" dirty="0"/>
                <a:t>Do not assume that because guidance exists, it will be used or relevant. Schools are busy places and comfort with collecting, using, and interpreting data vary sizably across districts. Teach the skills and let staff practice in real-time with their own data.</a:t>
              </a:r>
            </a:p>
          </p:txBody>
        </p:sp>
      </p:grpSp>
      <p:grpSp>
        <p:nvGrpSpPr>
          <p:cNvPr id="31" name="Group 30">
            <a:extLst>
              <a:ext uri="{FF2B5EF4-FFF2-40B4-BE49-F238E27FC236}">
                <a16:creationId xmlns:a16="http://schemas.microsoft.com/office/drawing/2014/main" id="{477BA238-5D28-FF4F-140C-336FCE0CC33F}"/>
              </a:ext>
            </a:extLst>
          </p:cNvPr>
          <p:cNvGrpSpPr/>
          <p:nvPr/>
        </p:nvGrpSpPr>
        <p:grpSpPr>
          <a:xfrm>
            <a:off x="554353" y="1554480"/>
            <a:ext cx="5109211" cy="1874520"/>
            <a:chOff x="6096000" y="1754505"/>
            <a:chExt cx="5109211" cy="1874520"/>
          </a:xfrm>
        </p:grpSpPr>
        <p:sp>
          <p:nvSpPr>
            <p:cNvPr id="32" name="Shape 7">
              <a:extLst>
                <a:ext uri="{FF2B5EF4-FFF2-40B4-BE49-F238E27FC236}">
                  <a16:creationId xmlns:a16="http://schemas.microsoft.com/office/drawing/2014/main" id="{2567EAB8-94BF-2AEB-6512-9B968C8C31CC}"/>
                </a:ext>
              </a:extLst>
            </p:cNvPr>
            <p:cNvSpPr/>
            <p:nvPr/>
          </p:nvSpPr>
          <p:spPr>
            <a:xfrm>
              <a:off x="6096001" y="1754505"/>
              <a:ext cx="5109210" cy="1874520"/>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a:p>
          </p:txBody>
        </p:sp>
        <p:sp>
          <p:nvSpPr>
            <p:cNvPr id="33" name="Shape 8">
              <a:extLst>
                <a:ext uri="{FF2B5EF4-FFF2-40B4-BE49-F238E27FC236}">
                  <a16:creationId xmlns:a16="http://schemas.microsoft.com/office/drawing/2014/main" id="{D6263B05-6E4B-13B9-9547-A4A1FCFBA952}"/>
                </a:ext>
              </a:extLst>
            </p:cNvPr>
            <p:cNvSpPr/>
            <p:nvPr/>
          </p:nvSpPr>
          <p:spPr>
            <a:xfrm>
              <a:off x="6096000" y="1754505"/>
              <a:ext cx="5109209" cy="45720"/>
            </a:xfrm>
            <a:prstGeom prst="rect">
              <a:avLst/>
            </a:prstGeom>
            <a:solidFill>
              <a:srgbClr val="CDA678"/>
            </a:solidFill>
            <a:ln/>
          </p:spPr>
          <p:txBody>
            <a:bodyPr/>
            <a:lstStyle/>
            <a:p>
              <a:endParaRPr lang="en-US"/>
            </a:p>
          </p:txBody>
        </p:sp>
        <p:sp>
          <p:nvSpPr>
            <p:cNvPr id="34" name="Text 9">
              <a:extLst>
                <a:ext uri="{FF2B5EF4-FFF2-40B4-BE49-F238E27FC236}">
                  <a16:creationId xmlns:a16="http://schemas.microsoft.com/office/drawing/2014/main" id="{70500090-716A-7D41-BF8C-3DD1BCA616F2}"/>
                </a:ext>
              </a:extLst>
            </p:cNvPr>
            <p:cNvSpPr/>
            <p:nvPr/>
          </p:nvSpPr>
          <p:spPr>
            <a:xfrm>
              <a:off x="6278881" y="1924049"/>
              <a:ext cx="4735828" cy="478156"/>
            </a:xfrm>
            <a:prstGeom prst="rect">
              <a:avLst/>
            </a:prstGeom>
            <a:noFill/>
            <a:ln/>
          </p:spPr>
          <p:txBody>
            <a:bodyPr wrap="square" lIns="0" tIns="0" rIns="0" bIns="0" rtlCol="0" anchor="ctr"/>
            <a:lstStyle/>
            <a:p>
              <a:pPr marL="0" indent="0">
                <a:buNone/>
              </a:pPr>
              <a:r>
                <a:rPr lang="en-US" b="1" dirty="0">
                  <a:solidFill>
                    <a:srgbClr val="1A1A2E"/>
                  </a:solidFill>
                  <a:latin typeface="Calibri" pitchFamily="34" charset="0"/>
                  <a:ea typeface="Calibri" pitchFamily="34" charset="-122"/>
                  <a:cs typeface="Calibri" pitchFamily="34" charset="-120"/>
                </a:rPr>
                <a:t>Know your school calendar. What is most relevant to decisions month-to-month in school (by level)?</a:t>
              </a:r>
              <a:endParaRPr lang="en-US" dirty="0"/>
            </a:p>
          </p:txBody>
        </p:sp>
        <p:sp>
          <p:nvSpPr>
            <p:cNvPr id="35" name="Text 10">
              <a:extLst>
                <a:ext uri="{FF2B5EF4-FFF2-40B4-BE49-F238E27FC236}">
                  <a16:creationId xmlns:a16="http://schemas.microsoft.com/office/drawing/2014/main" id="{C3CA4B5A-7C20-C93C-F6FF-E6F5C2E407F3}"/>
                </a:ext>
              </a:extLst>
            </p:cNvPr>
            <p:cNvSpPr/>
            <p:nvPr/>
          </p:nvSpPr>
          <p:spPr>
            <a:xfrm>
              <a:off x="6278880" y="2400299"/>
              <a:ext cx="4735829" cy="1228725"/>
            </a:xfrm>
            <a:prstGeom prst="rect">
              <a:avLst/>
            </a:prstGeom>
            <a:noFill/>
            <a:ln/>
          </p:spPr>
          <p:txBody>
            <a:bodyPr wrap="square" lIns="0" tIns="0" rIns="0" bIns="0" rtlCol="0" anchor="ctr"/>
            <a:lstStyle/>
            <a:p>
              <a:pPr marL="0" indent="0">
                <a:buNone/>
              </a:pPr>
              <a:r>
                <a:rPr lang="en-US" sz="1400" dirty="0"/>
                <a:t>Map the natural rhythms of the school year to determine when specific data conversations should occur. Anchor your scope and sequence to key moments like the start of school and assessment windows. </a:t>
              </a:r>
            </a:p>
          </p:txBody>
        </p:sp>
      </p:grpSp>
      <p:grpSp>
        <p:nvGrpSpPr>
          <p:cNvPr id="36" name="Group 35">
            <a:extLst>
              <a:ext uri="{FF2B5EF4-FFF2-40B4-BE49-F238E27FC236}">
                <a16:creationId xmlns:a16="http://schemas.microsoft.com/office/drawing/2014/main" id="{4141424B-432D-4D72-3F48-D230B77992A6}"/>
              </a:ext>
            </a:extLst>
          </p:cNvPr>
          <p:cNvGrpSpPr/>
          <p:nvPr/>
        </p:nvGrpSpPr>
        <p:grpSpPr>
          <a:xfrm>
            <a:off x="554353" y="3912866"/>
            <a:ext cx="5109211" cy="1936432"/>
            <a:chOff x="6096000" y="1754505"/>
            <a:chExt cx="5109211" cy="1936432"/>
          </a:xfrm>
        </p:grpSpPr>
        <p:sp>
          <p:nvSpPr>
            <p:cNvPr id="37" name="Shape 7">
              <a:extLst>
                <a:ext uri="{FF2B5EF4-FFF2-40B4-BE49-F238E27FC236}">
                  <a16:creationId xmlns:a16="http://schemas.microsoft.com/office/drawing/2014/main" id="{465C64A1-1B7B-E403-6105-37C784FC0C31}"/>
                </a:ext>
              </a:extLst>
            </p:cNvPr>
            <p:cNvSpPr/>
            <p:nvPr/>
          </p:nvSpPr>
          <p:spPr>
            <a:xfrm>
              <a:off x="6096001" y="1754505"/>
              <a:ext cx="5109210" cy="1874520"/>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a:p>
          </p:txBody>
        </p:sp>
        <p:sp>
          <p:nvSpPr>
            <p:cNvPr id="38" name="Shape 8">
              <a:extLst>
                <a:ext uri="{FF2B5EF4-FFF2-40B4-BE49-F238E27FC236}">
                  <a16:creationId xmlns:a16="http://schemas.microsoft.com/office/drawing/2014/main" id="{7FFE1746-3AEE-C50C-5C1D-CF1F67A78DC5}"/>
                </a:ext>
              </a:extLst>
            </p:cNvPr>
            <p:cNvSpPr/>
            <p:nvPr/>
          </p:nvSpPr>
          <p:spPr>
            <a:xfrm>
              <a:off x="6096000" y="1754505"/>
              <a:ext cx="5109209" cy="45720"/>
            </a:xfrm>
            <a:prstGeom prst="rect">
              <a:avLst/>
            </a:prstGeom>
            <a:solidFill>
              <a:srgbClr val="A51C30"/>
            </a:solidFill>
            <a:ln/>
          </p:spPr>
          <p:txBody>
            <a:bodyPr/>
            <a:lstStyle/>
            <a:p>
              <a:endParaRPr lang="en-US"/>
            </a:p>
          </p:txBody>
        </p:sp>
        <p:sp>
          <p:nvSpPr>
            <p:cNvPr id="39" name="Text 9">
              <a:extLst>
                <a:ext uri="{FF2B5EF4-FFF2-40B4-BE49-F238E27FC236}">
                  <a16:creationId xmlns:a16="http://schemas.microsoft.com/office/drawing/2014/main" id="{28C799BE-79E9-BD99-9D32-96E2685B1AB3}"/>
                </a:ext>
              </a:extLst>
            </p:cNvPr>
            <p:cNvSpPr/>
            <p:nvPr/>
          </p:nvSpPr>
          <p:spPr>
            <a:xfrm>
              <a:off x="6278881" y="1924049"/>
              <a:ext cx="4735828" cy="478156"/>
            </a:xfrm>
            <a:prstGeom prst="rect">
              <a:avLst/>
            </a:prstGeom>
            <a:noFill/>
            <a:ln/>
          </p:spPr>
          <p:txBody>
            <a:bodyPr wrap="square" lIns="0" tIns="0" rIns="0" bIns="0" rtlCol="0" anchor="ctr"/>
            <a:lstStyle/>
            <a:p>
              <a:pPr marL="0" indent="0">
                <a:buNone/>
              </a:pPr>
              <a:r>
                <a:rPr lang="en-US" b="1" dirty="0">
                  <a:solidFill>
                    <a:srgbClr val="1A1A2E"/>
                  </a:solidFill>
                  <a:latin typeface="Calibri" pitchFamily="34" charset="0"/>
                  <a:ea typeface="Calibri" pitchFamily="34" charset="-122"/>
                  <a:cs typeface="Calibri" pitchFamily="34" charset="-120"/>
                </a:rPr>
                <a:t>What analysis or patterns should they be looking for?</a:t>
              </a:r>
            </a:p>
          </p:txBody>
        </p:sp>
        <p:sp>
          <p:nvSpPr>
            <p:cNvPr id="40" name="Text 10">
              <a:extLst>
                <a:ext uri="{FF2B5EF4-FFF2-40B4-BE49-F238E27FC236}">
                  <a16:creationId xmlns:a16="http://schemas.microsoft.com/office/drawing/2014/main" id="{7DBAC78D-668A-90E5-2F2B-EBBB8F16AF79}"/>
                </a:ext>
              </a:extLst>
            </p:cNvPr>
            <p:cNvSpPr/>
            <p:nvPr/>
          </p:nvSpPr>
          <p:spPr>
            <a:xfrm>
              <a:off x="6278879" y="2462212"/>
              <a:ext cx="4735829" cy="1228725"/>
            </a:xfrm>
            <a:prstGeom prst="rect">
              <a:avLst/>
            </a:prstGeom>
            <a:noFill/>
            <a:ln/>
          </p:spPr>
          <p:txBody>
            <a:bodyPr wrap="square" lIns="0" tIns="0" rIns="0" bIns="0" rtlCol="0" anchor="ctr"/>
            <a:lstStyle/>
            <a:p>
              <a:pPr marL="0" indent="0">
                <a:buNone/>
              </a:pPr>
              <a:r>
                <a:rPr lang="en-US" sz="1400" dirty="0"/>
                <a:t>Define the specific trends, comparisons, and risk indicators teams should examine each month. This creates consistency in how schools interpret data. Encourage deeper reflection on data through local quantitative and qualitative data collection including via student and teacher voices.</a:t>
              </a:r>
            </a:p>
          </p:txBody>
        </p:sp>
      </p:grpSp>
      <p:sp>
        <p:nvSpPr>
          <p:cNvPr id="42" name="Title 1">
            <a:extLst>
              <a:ext uri="{FF2B5EF4-FFF2-40B4-BE49-F238E27FC236}">
                <a16:creationId xmlns:a16="http://schemas.microsoft.com/office/drawing/2014/main" id="{A1DC1561-5AA4-351E-CD64-CE65C9D1EC63}"/>
              </a:ext>
            </a:extLst>
          </p:cNvPr>
          <p:cNvSpPr>
            <a:spLocks noGrp="1"/>
          </p:cNvSpPr>
          <p:nvPr>
            <p:ph type="title"/>
          </p:nvPr>
        </p:nvSpPr>
        <p:spPr>
          <a:xfrm>
            <a:off x="0" y="260350"/>
            <a:ext cx="12192000" cy="835025"/>
          </a:xfrm>
        </p:spPr>
        <p:txBody>
          <a:bodyPr/>
          <a:lstStyle/>
          <a:p>
            <a:pPr algn="ctr"/>
            <a:r>
              <a:rPr lang="en-US" sz="4400" b="1" dirty="0">
                <a:latin typeface="Calibri"/>
              </a:rPr>
              <a:t>Steps to Create a </a:t>
            </a:r>
            <a:r>
              <a:rPr sz="4400" b="1" dirty="0">
                <a:latin typeface="Calibri"/>
              </a:rPr>
              <a:t>Data</a:t>
            </a:r>
            <a:r>
              <a:rPr lang="en-US" sz="4400" b="1" dirty="0">
                <a:latin typeface="Calibri"/>
              </a:rPr>
              <a:t> </a:t>
            </a:r>
            <a:r>
              <a:rPr sz="4400" b="1" dirty="0">
                <a:latin typeface="Calibri"/>
              </a:rPr>
              <a:t>Scope </a:t>
            </a:r>
            <a:r>
              <a:rPr lang="en-US" sz="4400" b="1" dirty="0">
                <a:latin typeface="Calibri"/>
              </a:rPr>
              <a:t>&amp;</a:t>
            </a:r>
            <a:r>
              <a:rPr sz="4400" b="1" dirty="0">
                <a:latin typeface="Calibri"/>
              </a:rPr>
              <a:t> Sequence</a:t>
            </a:r>
          </a:p>
        </p:txBody>
      </p:sp>
      <p:sp>
        <p:nvSpPr>
          <p:cNvPr id="43" name="Content Placeholder 2">
            <a:extLst>
              <a:ext uri="{FF2B5EF4-FFF2-40B4-BE49-F238E27FC236}">
                <a16:creationId xmlns:a16="http://schemas.microsoft.com/office/drawing/2014/main" id="{CB9A3E9F-6DF8-0DCD-C42E-930C1B140D6C}"/>
              </a:ext>
            </a:extLst>
          </p:cNvPr>
          <p:cNvSpPr>
            <a:spLocks noGrp="1"/>
          </p:cNvSpPr>
          <p:nvPr>
            <p:ph idx="1"/>
          </p:nvPr>
        </p:nvSpPr>
        <p:spPr>
          <a:xfrm>
            <a:off x="0" y="930274"/>
            <a:ext cx="12192000" cy="593725"/>
          </a:xfrm>
        </p:spPr>
        <p:txBody>
          <a:bodyPr/>
          <a:lstStyle/>
          <a:p>
            <a:pPr marL="0" indent="0" algn="ctr">
              <a:buNone/>
            </a:pPr>
            <a:r>
              <a:rPr lang="en-US" sz="1800" dirty="0">
                <a:latin typeface="Calibri"/>
              </a:rPr>
              <a:t>The hardest part is creating one that matches the needs of the moment.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The Bigger Picture</a:t>
            </a:r>
          </a:p>
        </p:txBody>
      </p:sp>
      <p:sp>
        <p:nvSpPr>
          <p:cNvPr id="4" name="Text Placeholder 2">
            <a:extLst>
              <a:ext uri="{FF2B5EF4-FFF2-40B4-BE49-F238E27FC236}">
                <a16:creationId xmlns:a16="http://schemas.microsoft.com/office/drawing/2014/main" id="{CF97E469-B563-C194-6D2A-9ACF1E149F45}"/>
              </a:ext>
            </a:extLst>
          </p:cNvPr>
          <p:cNvSpPr>
            <a:spLocks noGrp="1"/>
          </p:cNvSpPr>
          <p:nvPr>
            <p:ph type="body" idx="1"/>
          </p:nvPr>
        </p:nvSpPr>
        <p:spPr>
          <a:xfrm>
            <a:off x="831850" y="4589463"/>
            <a:ext cx="10515600" cy="1500187"/>
          </a:xfrm>
        </p:spPr>
        <p:txBody>
          <a:bodyPr/>
          <a:lstStyle/>
          <a:p>
            <a:r>
              <a:rPr lang="en-US" dirty="0"/>
              <a:t>Leveraging systems to ensure school teams have what they need</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516" y="-137795"/>
            <a:ext cx="10515600" cy="1325563"/>
          </a:xfrm>
        </p:spPr>
        <p:txBody>
          <a:bodyPr/>
          <a:lstStyle/>
          <a:p>
            <a:r>
              <a:rPr sz="4400" b="1" dirty="0">
                <a:latin typeface="Calibri"/>
              </a:rPr>
              <a:t>What We'll Cover Today</a:t>
            </a:r>
          </a:p>
        </p:txBody>
      </p:sp>
      <p:pic>
        <p:nvPicPr>
          <p:cNvPr id="6" name="Picture 5">
            <a:extLst>
              <a:ext uri="{FF2B5EF4-FFF2-40B4-BE49-F238E27FC236}">
                <a16:creationId xmlns:a16="http://schemas.microsoft.com/office/drawing/2014/main" id="{CE3C3F8F-4BB5-82DA-AAA1-8DD52CD0A7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0219" y="2247900"/>
            <a:ext cx="3450865" cy="1689734"/>
          </a:xfrm>
          <a:prstGeom prst="rect">
            <a:avLst/>
          </a:prstGeom>
          <a:ln>
            <a:solidFill>
              <a:srgbClr val="000000"/>
            </a:solidFill>
          </a:ln>
          <a:effectLst>
            <a:outerShdw blurRad="152400" dist="457200" dir="5400000" sx="92000" sy="92000" rotWithShape="0">
              <a:prstClr val="black">
                <a:alpha val="15000"/>
              </a:prstClr>
            </a:outerShdw>
          </a:effectLst>
        </p:spPr>
      </p:pic>
      <p:graphicFrame>
        <p:nvGraphicFramePr>
          <p:cNvPr id="7" name="Table 6">
            <a:extLst>
              <a:ext uri="{FF2B5EF4-FFF2-40B4-BE49-F238E27FC236}">
                <a16:creationId xmlns:a16="http://schemas.microsoft.com/office/drawing/2014/main" id="{B48238BE-4043-B78A-0828-3829519137C6}"/>
              </a:ext>
            </a:extLst>
          </p:cNvPr>
          <p:cNvGraphicFramePr>
            <a:graphicFrameLocks noGrp="1"/>
          </p:cNvGraphicFramePr>
          <p:nvPr>
            <p:extLst>
              <p:ext uri="{D42A27DB-BD31-4B8C-83A1-F6EECF244321}">
                <p14:modId xmlns:p14="http://schemas.microsoft.com/office/powerpoint/2010/main" val="1733504865"/>
              </p:ext>
            </p:extLst>
          </p:nvPr>
        </p:nvGraphicFramePr>
        <p:xfrm>
          <a:off x="699516" y="1082041"/>
          <a:ext cx="6907786" cy="4887594"/>
        </p:xfrm>
        <a:graphic>
          <a:graphicData uri="http://schemas.openxmlformats.org/drawingml/2006/table">
            <a:tbl>
              <a:tblPr firstRow="1" bandRow="1">
                <a:tableStyleId>{2D5ABB26-0587-4C30-8999-92F81FD0307C}</a:tableStyleId>
              </a:tblPr>
              <a:tblGrid>
                <a:gridCol w="5118542">
                  <a:extLst>
                    <a:ext uri="{9D8B030D-6E8A-4147-A177-3AD203B41FA5}">
                      <a16:colId xmlns:a16="http://schemas.microsoft.com/office/drawing/2014/main" val="4030123088"/>
                    </a:ext>
                  </a:extLst>
                </a:gridCol>
                <a:gridCol w="1789244">
                  <a:extLst>
                    <a:ext uri="{9D8B030D-6E8A-4147-A177-3AD203B41FA5}">
                      <a16:colId xmlns:a16="http://schemas.microsoft.com/office/drawing/2014/main" val="1631487118"/>
                    </a:ext>
                  </a:extLst>
                </a:gridCol>
              </a:tblGrid>
              <a:tr h="407034">
                <a:tc>
                  <a:txBody>
                    <a:bodyPr/>
                    <a:lstStyle/>
                    <a:p>
                      <a:r>
                        <a:rPr lang="en-US" sz="2000" b="1" dirty="0">
                          <a:solidFill>
                            <a:srgbClr val="A51C30"/>
                          </a:solidFill>
                          <a:latin typeface="+mn-lt"/>
                        </a:rPr>
                        <a:t> </a:t>
                      </a:r>
                      <a:r>
                        <a:rPr lang="en-US" sz="2000" b="1" dirty="0">
                          <a:solidFill>
                            <a:srgbClr val="A51C30"/>
                          </a:solidFill>
                          <a:latin typeface="+mn-lt"/>
                          <a:sym typeface="Wingdings 3" panose="05040102010807070707" pitchFamily="18" charset="2"/>
                        </a:rPr>
                        <a:t> </a:t>
                      </a:r>
                      <a:r>
                        <a:rPr lang="en-US" sz="2000" b="1" dirty="0">
                          <a:latin typeface="+mn-lt"/>
                        </a:rPr>
                        <a:t>The Journey </a:t>
                      </a:r>
                      <a:endParaRPr lang="en-US" sz="2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dirty="0">
                          <a:solidFill>
                            <a:srgbClr val="CDA678"/>
                          </a:solidFill>
                          <a:latin typeface="+mn-lt"/>
                        </a:rPr>
                        <a:t>(</a:t>
                      </a:r>
                      <a:r>
                        <a:rPr lang="en-US" sz="1600" b="1" dirty="0">
                          <a:solidFill>
                            <a:srgbClr val="A51C30"/>
                          </a:solidFill>
                          <a:latin typeface="+mn-lt"/>
                        </a:rPr>
                        <a:t>10 minutes</a:t>
                      </a:r>
                      <a:r>
                        <a:rPr lang="en-US" sz="1600" b="1" dirty="0">
                          <a:solidFill>
                            <a:srgbClr val="CDA678"/>
                          </a:solidFill>
                          <a:latin typeface="+mn-lt"/>
                        </a:rPr>
                        <a:t>)</a:t>
                      </a:r>
                    </a:p>
                  </a:txBody>
                  <a:tcPr/>
                </a:tc>
                <a:extLst>
                  <a:ext uri="{0D108BD9-81ED-4DB2-BD59-A6C34878D82A}">
                    <a16:rowId xmlns:a16="http://schemas.microsoft.com/office/drawing/2014/main" val="2796913609"/>
                  </a:ext>
                </a:extLst>
              </a:tr>
              <a:tr h="544829">
                <a:tc gridSpan="2">
                  <a:txBody>
                    <a:bodyPr/>
                    <a:lstStyle/>
                    <a:p>
                      <a:r>
                        <a:rPr lang="en-US" dirty="0">
                          <a:latin typeface="+mj-lt"/>
                        </a:rPr>
                        <a:t>13 years of building BIG, our data warehouse. How we got here, what drove adoption, the wins that mattered, and usage metrics.</a:t>
                      </a:r>
                    </a:p>
                    <a:p>
                      <a:endParaRPr lang="en-US" sz="1000" dirty="0"/>
                    </a:p>
                  </a:txBody>
                  <a:tcPr/>
                </a:tc>
                <a:tc hMerge="1">
                  <a:txBody>
                    <a:bodyPr/>
                    <a:lstStyle/>
                    <a:p>
                      <a:endParaRPr lang="en-US" dirty="0"/>
                    </a:p>
                  </a:txBody>
                  <a:tcPr/>
                </a:tc>
                <a:extLst>
                  <a:ext uri="{0D108BD9-81ED-4DB2-BD59-A6C34878D82A}">
                    <a16:rowId xmlns:a16="http://schemas.microsoft.com/office/drawing/2014/main" val="2251136279"/>
                  </a:ext>
                </a:extLst>
              </a:tr>
              <a:tr h="370840">
                <a:tc>
                  <a:txBody>
                    <a:bodyPr/>
                    <a:lstStyle/>
                    <a:p>
                      <a:r>
                        <a:rPr lang="en-US" sz="2000" b="1" dirty="0">
                          <a:solidFill>
                            <a:srgbClr val="A51C30"/>
                          </a:solidFill>
                          <a:latin typeface="+mn-lt"/>
                        </a:rPr>
                        <a:t> </a:t>
                      </a:r>
                      <a:r>
                        <a:rPr lang="en-US" sz="2000" b="1" dirty="0">
                          <a:solidFill>
                            <a:srgbClr val="A51C30"/>
                          </a:solidFill>
                          <a:latin typeface="+mn-lt"/>
                          <a:sym typeface="Wingdings 3" panose="05040102010807070707" pitchFamily="18" charset="2"/>
                        </a:rPr>
                        <a:t> </a:t>
                      </a:r>
                      <a:r>
                        <a:rPr lang="en-US" sz="2000" b="1" dirty="0">
                          <a:latin typeface="+mn-lt"/>
                        </a:rPr>
                        <a:t>Reports That Transform Practice </a:t>
                      </a:r>
                      <a:endParaRPr lang="en-US" sz="2000" dirty="0"/>
                    </a:p>
                  </a:txBody>
                  <a:tcPr/>
                </a:tc>
                <a:tc>
                  <a:txBody>
                    <a:bodyPr/>
                    <a:lstStyle/>
                    <a:p>
                      <a:pPr algn="r"/>
                      <a:r>
                        <a:rPr lang="en-US" sz="1600" b="1" dirty="0">
                          <a:solidFill>
                            <a:srgbClr val="CDA678"/>
                          </a:solidFill>
                          <a:latin typeface="+mn-lt"/>
                        </a:rPr>
                        <a:t>(</a:t>
                      </a:r>
                      <a:r>
                        <a:rPr lang="en-US" sz="1600" b="1" dirty="0">
                          <a:solidFill>
                            <a:srgbClr val="A51C30"/>
                          </a:solidFill>
                          <a:latin typeface="+mn-lt"/>
                        </a:rPr>
                        <a:t>20 minutes</a:t>
                      </a:r>
                      <a:r>
                        <a:rPr lang="en-US" sz="1600" b="1" dirty="0">
                          <a:solidFill>
                            <a:srgbClr val="CDA678"/>
                          </a:solidFill>
                          <a:latin typeface="+mn-lt"/>
                        </a:rPr>
                        <a:t>)</a:t>
                      </a:r>
                      <a:endParaRPr lang="en-US" sz="1600" dirty="0"/>
                    </a:p>
                  </a:txBody>
                  <a:tcPr/>
                </a:tc>
                <a:extLst>
                  <a:ext uri="{0D108BD9-81ED-4DB2-BD59-A6C34878D82A}">
                    <a16:rowId xmlns:a16="http://schemas.microsoft.com/office/drawing/2014/main" val="2384951636"/>
                  </a:ext>
                </a:extLst>
              </a:tr>
              <a:tr h="370840">
                <a:tc gridSpan="2">
                  <a:txBody>
                    <a:bodyPr/>
                    <a:lstStyle/>
                    <a:p>
                      <a:r>
                        <a:rPr lang="en-US" dirty="0">
                          <a:latin typeface="+mj-lt"/>
                        </a:rPr>
                        <a:t>The high-impact reports educators rely on daily. From our catch-all to the Absenteeism Dashboard to Insight. Data that inform in the moment.</a:t>
                      </a:r>
                    </a:p>
                    <a:p>
                      <a:endParaRPr lang="en-US" sz="1000" dirty="0"/>
                    </a:p>
                  </a:txBody>
                  <a:tcPr/>
                </a:tc>
                <a:tc hMerge="1">
                  <a:txBody>
                    <a:bodyPr/>
                    <a:lstStyle/>
                    <a:p>
                      <a:endParaRPr lang="en-US" dirty="0"/>
                    </a:p>
                  </a:txBody>
                  <a:tcPr/>
                </a:tc>
                <a:extLst>
                  <a:ext uri="{0D108BD9-81ED-4DB2-BD59-A6C34878D82A}">
                    <a16:rowId xmlns:a16="http://schemas.microsoft.com/office/drawing/2014/main" val="2059531978"/>
                  </a:ext>
                </a:extLst>
              </a:tr>
              <a:tr h="370840">
                <a:tc>
                  <a:txBody>
                    <a:bodyPr/>
                    <a:lstStyle/>
                    <a:p>
                      <a:r>
                        <a:rPr lang="en-US" sz="1800" b="1" dirty="0">
                          <a:solidFill>
                            <a:srgbClr val="A51C30"/>
                          </a:solidFill>
                          <a:latin typeface="+mn-lt"/>
                        </a:rPr>
                        <a:t> </a:t>
                      </a:r>
                      <a:r>
                        <a:rPr lang="en-US" sz="2000" b="1" dirty="0">
                          <a:solidFill>
                            <a:srgbClr val="A51C30"/>
                          </a:solidFill>
                          <a:latin typeface="+mn-lt"/>
                          <a:sym typeface="Wingdings 3" panose="05040102010807070707" pitchFamily="18" charset="2"/>
                        </a:rPr>
                        <a:t> </a:t>
                      </a:r>
                      <a:r>
                        <a:rPr lang="en-US" sz="2000" b="1" dirty="0">
                          <a:latin typeface="+mn-lt"/>
                        </a:rPr>
                        <a:t>Scope &amp; Sequence </a:t>
                      </a:r>
                      <a:endParaRPr lang="en-US"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dirty="0">
                          <a:solidFill>
                            <a:srgbClr val="CDA678"/>
                          </a:solidFill>
                          <a:latin typeface="+mn-lt"/>
                        </a:rPr>
                        <a:t>(</a:t>
                      </a:r>
                      <a:r>
                        <a:rPr lang="en-US" sz="1600" b="1" dirty="0">
                          <a:solidFill>
                            <a:srgbClr val="A51C30"/>
                          </a:solidFill>
                        </a:rPr>
                        <a:t>20 minutes</a:t>
                      </a:r>
                      <a:r>
                        <a:rPr lang="en-US" sz="1600" b="1" dirty="0">
                          <a:solidFill>
                            <a:srgbClr val="CDA678"/>
                          </a:solidFill>
                          <a:latin typeface="+mn-lt"/>
                        </a:rPr>
                        <a:t>)</a:t>
                      </a:r>
                    </a:p>
                  </a:txBody>
                  <a:tcPr/>
                </a:tc>
                <a:extLst>
                  <a:ext uri="{0D108BD9-81ED-4DB2-BD59-A6C34878D82A}">
                    <a16:rowId xmlns:a16="http://schemas.microsoft.com/office/drawing/2014/main" val="4267278991"/>
                  </a:ext>
                </a:extLst>
              </a:tr>
              <a:tr h="370840">
                <a:tc gridSpan="2">
                  <a:txBody>
                    <a:bodyPr/>
                    <a:lstStyle/>
                    <a:p>
                      <a:r>
                        <a:rPr lang="en-US" dirty="0">
                          <a:latin typeface="+mj-lt"/>
                        </a:rPr>
                        <a:t>Not all data need to be addressed each month, but certain data analysis tasks are critical in certain months. Quality analytics professional learning is critical.</a:t>
                      </a:r>
                    </a:p>
                    <a:p>
                      <a:endParaRPr lang="en-US" sz="1000" dirty="0"/>
                    </a:p>
                  </a:txBody>
                  <a:tcPr/>
                </a:tc>
                <a:tc hMerge="1">
                  <a:txBody>
                    <a:bodyPr/>
                    <a:lstStyle/>
                    <a:p>
                      <a:endParaRPr lang="en-US" dirty="0"/>
                    </a:p>
                  </a:txBody>
                  <a:tcPr/>
                </a:tc>
                <a:extLst>
                  <a:ext uri="{0D108BD9-81ED-4DB2-BD59-A6C34878D82A}">
                    <a16:rowId xmlns:a16="http://schemas.microsoft.com/office/drawing/2014/main" val="1255920616"/>
                  </a:ext>
                </a:extLst>
              </a:tr>
              <a:tr h="370840">
                <a:tc>
                  <a:txBody>
                    <a:bodyPr/>
                    <a:lstStyle/>
                    <a:p>
                      <a:r>
                        <a:rPr lang="en-US" sz="2000" b="1" dirty="0">
                          <a:solidFill>
                            <a:srgbClr val="A51C30"/>
                          </a:solidFill>
                          <a:latin typeface="+mn-lt"/>
                        </a:rPr>
                        <a:t> </a:t>
                      </a:r>
                      <a:r>
                        <a:rPr lang="en-US" sz="2000" b="1" dirty="0">
                          <a:solidFill>
                            <a:srgbClr val="A51C30"/>
                          </a:solidFill>
                          <a:latin typeface="+mn-lt"/>
                          <a:sym typeface="Wingdings 3" panose="05040102010807070707" pitchFamily="18" charset="2"/>
                        </a:rPr>
                        <a:t> </a:t>
                      </a:r>
                      <a:r>
                        <a:rPr lang="en-US" sz="2000" b="1" dirty="0">
                          <a:latin typeface="+mn-lt"/>
                        </a:rPr>
                        <a:t>The Bigger Picture </a:t>
                      </a:r>
                      <a:endParaRPr lang="en-US" sz="2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dirty="0">
                          <a:solidFill>
                            <a:srgbClr val="CDA678"/>
                          </a:solidFill>
                          <a:latin typeface="+mn-lt"/>
                        </a:rPr>
                        <a:t>(</a:t>
                      </a:r>
                      <a:r>
                        <a:rPr lang="en-US" sz="1600" b="1" dirty="0">
                          <a:solidFill>
                            <a:srgbClr val="A51C30"/>
                          </a:solidFill>
                        </a:rPr>
                        <a:t>20 minutes</a:t>
                      </a:r>
                      <a:r>
                        <a:rPr lang="en-US" sz="1600" b="1" dirty="0">
                          <a:solidFill>
                            <a:srgbClr val="CDA678"/>
                          </a:solidFill>
                          <a:latin typeface="+mn-lt"/>
                        </a:rPr>
                        <a:t>)</a:t>
                      </a:r>
                    </a:p>
                  </a:txBody>
                  <a:tcPr/>
                </a:tc>
                <a:extLst>
                  <a:ext uri="{0D108BD9-81ED-4DB2-BD59-A6C34878D82A}">
                    <a16:rowId xmlns:a16="http://schemas.microsoft.com/office/drawing/2014/main" val="176893508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mj-lt"/>
                        </a:rPr>
                        <a:t>Where student success systems are heading. What the field should focus on. And why connection still matters most. Followed by Q&amp;A.</a:t>
                      </a:r>
                    </a:p>
                  </a:txBody>
                  <a:tcPr/>
                </a:tc>
                <a:tc hMerge="1">
                  <a:txBody>
                    <a:bodyPr/>
                    <a:lstStyle/>
                    <a:p>
                      <a:endParaRPr lang="en-US" dirty="0"/>
                    </a:p>
                  </a:txBody>
                  <a:tcPr/>
                </a:tc>
                <a:extLst>
                  <a:ext uri="{0D108BD9-81ED-4DB2-BD59-A6C34878D82A}">
                    <a16:rowId xmlns:a16="http://schemas.microsoft.com/office/drawing/2014/main" val="3321578095"/>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Straight Connector 60">
            <a:extLst>
              <a:ext uri="{FF2B5EF4-FFF2-40B4-BE49-F238E27FC236}">
                <a16:creationId xmlns:a16="http://schemas.microsoft.com/office/drawing/2014/main" id="{0FDEB6F3-45F1-7BCC-A9D5-A49E8A732E2B}"/>
              </a:ext>
            </a:extLst>
          </p:cNvPr>
          <p:cNvCxnSpPr/>
          <p:nvPr/>
        </p:nvCxnSpPr>
        <p:spPr>
          <a:xfrm>
            <a:off x="1744345" y="2543175"/>
            <a:ext cx="8439150" cy="0"/>
          </a:xfrm>
          <a:prstGeom prst="line">
            <a:avLst/>
          </a:prstGeom>
          <a:ln w="38100">
            <a:solidFill>
              <a:srgbClr val="A51C30"/>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F23BDDCB-57FA-0CA4-4EE9-736ADE532085}"/>
              </a:ext>
            </a:extLst>
          </p:cNvPr>
          <p:cNvSpPr>
            <a:spLocks noGrp="1"/>
          </p:cNvSpPr>
          <p:nvPr>
            <p:ph type="title"/>
          </p:nvPr>
        </p:nvSpPr>
        <p:spPr>
          <a:xfrm>
            <a:off x="0" y="260350"/>
            <a:ext cx="12192000" cy="835025"/>
          </a:xfrm>
        </p:spPr>
        <p:txBody>
          <a:bodyPr/>
          <a:lstStyle/>
          <a:p>
            <a:pPr algn="ctr"/>
            <a:r>
              <a:rPr lang="en-US" sz="4400" b="1" dirty="0">
                <a:latin typeface="Calibri"/>
              </a:rPr>
              <a:t>The Evolution of Early Warning Systems</a:t>
            </a:r>
            <a:endParaRPr sz="4400" b="1" dirty="0">
              <a:latin typeface="Calibri"/>
            </a:endParaRPr>
          </a:p>
        </p:txBody>
      </p:sp>
      <p:sp>
        <p:nvSpPr>
          <p:cNvPr id="7" name="Content Placeholder 2">
            <a:extLst>
              <a:ext uri="{FF2B5EF4-FFF2-40B4-BE49-F238E27FC236}">
                <a16:creationId xmlns:a16="http://schemas.microsoft.com/office/drawing/2014/main" id="{E358B5D2-CC0C-FA61-7C63-60CC1CA07518}"/>
              </a:ext>
            </a:extLst>
          </p:cNvPr>
          <p:cNvSpPr>
            <a:spLocks noGrp="1"/>
          </p:cNvSpPr>
          <p:nvPr>
            <p:ph idx="1"/>
          </p:nvPr>
        </p:nvSpPr>
        <p:spPr>
          <a:xfrm>
            <a:off x="0" y="930274"/>
            <a:ext cx="12192000" cy="593725"/>
          </a:xfrm>
        </p:spPr>
        <p:txBody>
          <a:bodyPr/>
          <a:lstStyle/>
          <a:p>
            <a:pPr marL="0" indent="0" algn="ctr">
              <a:buNone/>
            </a:pPr>
            <a:r>
              <a:rPr lang="en-US" sz="1800" dirty="0">
                <a:latin typeface="Calibri"/>
              </a:rPr>
              <a:t>From traditional models to machine learning to artificial intelligence</a:t>
            </a:r>
          </a:p>
        </p:txBody>
      </p:sp>
      <p:grpSp>
        <p:nvGrpSpPr>
          <p:cNvPr id="41" name="Group 40">
            <a:extLst>
              <a:ext uri="{FF2B5EF4-FFF2-40B4-BE49-F238E27FC236}">
                <a16:creationId xmlns:a16="http://schemas.microsoft.com/office/drawing/2014/main" id="{BA60BB5C-42C5-23F9-8DE2-609D50FD93EA}"/>
              </a:ext>
            </a:extLst>
          </p:cNvPr>
          <p:cNvGrpSpPr/>
          <p:nvPr/>
        </p:nvGrpSpPr>
        <p:grpSpPr>
          <a:xfrm>
            <a:off x="9180192" y="1695448"/>
            <a:ext cx="2687957" cy="3952875"/>
            <a:chOff x="274317" y="1828799"/>
            <a:chExt cx="2687957" cy="3952875"/>
          </a:xfrm>
        </p:grpSpPr>
        <p:sp>
          <p:nvSpPr>
            <p:cNvPr id="31" name="Shape 3">
              <a:extLst>
                <a:ext uri="{FF2B5EF4-FFF2-40B4-BE49-F238E27FC236}">
                  <a16:creationId xmlns:a16="http://schemas.microsoft.com/office/drawing/2014/main" id="{497E3A47-B0C9-3572-F58A-A47F7AA0DC34}"/>
                </a:ext>
              </a:extLst>
            </p:cNvPr>
            <p:cNvSpPr/>
            <p:nvPr/>
          </p:nvSpPr>
          <p:spPr>
            <a:xfrm>
              <a:off x="274319" y="1828799"/>
              <a:ext cx="2687955" cy="3952875"/>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a:p>
          </p:txBody>
        </p:sp>
        <p:sp>
          <p:nvSpPr>
            <p:cNvPr id="32" name="Shape 4">
              <a:extLst>
                <a:ext uri="{FF2B5EF4-FFF2-40B4-BE49-F238E27FC236}">
                  <a16:creationId xmlns:a16="http://schemas.microsoft.com/office/drawing/2014/main" id="{1F0FA58E-29E9-EA1B-1C2F-33EC8B01D35B}"/>
                </a:ext>
              </a:extLst>
            </p:cNvPr>
            <p:cNvSpPr/>
            <p:nvPr/>
          </p:nvSpPr>
          <p:spPr>
            <a:xfrm>
              <a:off x="274320" y="1828800"/>
              <a:ext cx="2687954" cy="502920"/>
            </a:xfrm>
            <a:prstGeom prst="rect">
              <a:avLst/>
            </a:prstGeom>
            <a:solidFill>
              <a:srgbClr val="A51C30"/>
            </a:solidFill>
            <a:ln/>
          </p:spPr>
          <p:txBody>
            <a:bodyPr/>
            <a:lstStyle/>
            <a:p>
              <a:endParaRPr lang="en-US" sz="2000"/>
            </a:p>
          </p:txBody>
        </p:sp>
        <p:sp>
          <p:nvSpPr>
            <p:cNvPr id="33" name="Text 5">
              <a:extLst>
                <a:ext uri="{FF2B5EF4-FFF2-40B4-BE49-F238E27FC236}">
                  <a16:creationId xmlns:a16="http://schemas.microsoft.com/office/drawing/2014/main" id="{106CFF48-DEA3-516B-F6C3-CFB1112ED8E8}"/>
                </a:ext>
              </a:extLst>
            </p:cNvPr>
            <p:cNvSpPr/>
            <p:nvPr/>
          </p:nvSpPr>
          <p:spPr>
            <a:xfrm>
              <a:off x="274319" y="1828800"/>
              <a:ext cx="2687953" cy="502920"/>
            </a:xfrm>
            <a:prstGeom prst="rect">
              <a:avLst/>
            </a:prstGeom>
            <a:noFill/>
            <a:ln/>
          </p:spPr>
          <p:txBody>
            <a:bodyPr wrap="square" lIns="0" tIns="0" rIns="0" bIns="0" rtlCol="0" anchor="ctr"/>
            <a:lstStyle/>
            <a:p>
              <a:pPr marL="0" indent="0" algn="ctr">
                <a:buNone/>
              </a:pPr>
              <a:r>
                <a:rPr lang="en-US" sz="2800" b="1" dirty="0">
                  <a:solidFill>
                    <a:srgbClr val="FFFFFF"/>
                  </a:solidFill>
                  <a:latin typeface="Calibri" pitchFamily="34" charset="0"/>
                  <a:ea typeface="Calibri" pitchFamily="34" charset="-122"/>
                  <a:cs typeface="Calibri" pitchFamily="34" charset="-120"/>
                </a:rPr>
                <a:t>Now</a:t>
              </a:r>
              <a:endParaRPr lang="en-US" sz="2800" dirty="0"/>
            </a:p>
          </p:txBody>
        </p:sp>
        <p:sp>
          <p:nvSpPr>
            <p:cNvPr id="34" name="Text 6">
              <a:extLst>
                <a:ext uri="{FF2B5EF4-FFF2-40B4-BE49-F238E27FC236}">
                  <a16:creationId xmlns:a16="http://schemas.microsoft.com/office/drawing/2014/main" id="{F43B1F95-E2A9-3453-B9FB-D96EE5ACFD36}"/>
                </a:ext>
              </a:extLst>
            </p:cNvPr>
            <p:cNvSpPr/>
            <p:nvPr/>
          </p:nvSpPr>
          <p:spPr>
            <a:xfrm>
              <a:off x="274317" y="2468880"/>
              <a:ext cx="2687955" cy="411480"/>
            </a:xfrm>
            <a:prstGeom prst="rect">
              <a:avLst/>
            </a:prstGeom>
            <a:noFill/>
            <a:ln/>
          </p:spPr>
          <p:txBody>
            <a:bodyPr wrap="square" lIns="0" tIns="0" rIns="0" bIns="0" rtlCol="0" anchor="ctr"/>
            <a:lstStyle/>
            <a:p>
              <a:pPr marL="0" indent="0" algn="ctr">
                <a:buNone/>
              </a:pPr>
              <a:r>
                <a:rPr lang="en-US" b="1" dirty="0">
                  <a:solidFill>
                    <a:srgbClr val="1A1A2E"/>
                  </a:solidFill>
                  <a:latin typeface="Calibri" pitchFamily="34" charset="0"/>
                  <a:ea typeface="Calibri" pitchFamily="34" charset="-122"/>
                  <a:cs typeface="Calibri" pitchFamily="34" charset="-120"/>
                </a:rPr>
                <a:t>Artificial Intelligence</a:t>
              </a:r>
              <a:endParaRPr lang="en-US" dirty="0"/>
            </a:p>
          </p:txBody>
        </p:sp>
        <p:sp>
          <p:nvSpPr>
            <p:cNvPr id="35" name="Text 7">
              <a:extLst>
                <a:ext uri="{FF2B5EF4-FFF2-40B4-BE49-F238E27FC236}">
                  <a16:creationId xmlns:a16="http://schemas.microsoft.com/office/drawing/2014/main" id="{0194531F-0518-AF8D-0030-809EE5FFA639}"/>
                </a:ext>
              </a:extLst>
            </p:cNvPr>
            <p:cNvSpPr/>
            <p:nvPr/>
          </p:nvSpPr>
          <p:spPr>
            <a:xfrm>
              <a:off x="411479" y="2880359"/>
              <a:ext cx="2398395" cy="2253615"/>
            </a:xfrm>
            <a:prstGeom prst="rect">
              <a:avLst/>
            </a:prstGeom>
            <a:noFill/>
            <a:ln/>
          </p:spPr>
          <p:txBody>
            <a:bodyPr wrap="square" lIns="0" tIns="0" rIns="0" bIns="0" rtlCol="0" anchor="ctr"/>
            <a:lstStyle/>
            <a:p>
              <a:pPr marL="0" indent="0" algn="ctr">
                <a:buNone/>
              </a:pPr>
              <a:r>
                <a:rPr lang="en-US" sz="1600" dirty="0">
                  <a:solidFill>
                    <a:srgbClr val="48484A"/>
                  </a:solidFill>
                  <a:latin typeface="Calibri" pitchFamily="34" charset="0"/>
                  <a:ea typeface="Calibri" pitchFamily="34" charset="-122"/>
                  <a:cs typeface="Calibri" pitchFamily="34" charset="-120"/>
                </a:rPr>
                <a:t>AI supports human decision-making. Making information and resources clearer. Prescriptive.</a:t>
              </a:r>
            </a:p>
            <a:p>
              <a:pPr marL="0" indent="0" algn="ctr">
                <a:buNone/>
              </a:pPr>
              <a:endParaRPr lang="en-US" sz="1600" dirty="0">
                <a:solidFill>
                  <a:srgbClr val="48484A"/>
                </a:solidFill>
                <a:ea typeface="Calibri" pitchFamily="34" charset="-122"/>
                <a:cs typeface="Calibri" pitchFamily="34" charset="-120"/>
              </a:endParaRPr>
            </a:p>
            <a:p>
              <a:pPr marL="0" indent="0" algn="ctr">
                <a:buNone/>
              </a:pPr>
              <a:r>
                <a:rPr lang="en-US" sz="1600" b="1" dirty="0">
                  <a:solidFill>
                    <a:srgbClr val="A51C30"/>
                  </a:solidFill>
                  <a:latin typeface="Calibri" pitchFamily="34" charset="0"/>
                  <a:ea typeface="Calibri" pitchFamily="34" charset="-122"/>
                  <a:cs typeface="Calibri" pitchFamily="34" charset="-120"/>
                </a:rPr>
                <a:t>New frontier.</a:t>
              </a:r>
            </a:p>
          </p:txBody>
        </p:sp>
      </p:grpSp>
      <p:grpSp>
        <p:nvGrpSpPr>
          <p:cNvPr id="42" name="Group 41">
            <a:extLst>
              <a:ext uri="{FF2B5EF4-FFF2-40B4-BE49-F238E27FC236}">
                <a16:creationId xmlns:a16="http://schemas.microsoft.com/office/drawing/2014/main" id="{1CD2FEC3-ED55-21E2-077D-65D78864F5B6}"/>
              </a:ext>
            </a:extLst>
          </p:cNvPr>
          <p:cNvGrpSpPr/>
          <p:nvPr/>
        </p:nvGrpSpPr>
        <p:grpSpPr>
          <a:xfrm>
            <a:off x="3275965" y="1695449"/>
            <a:ext cx="2687957" cy="3952875"/>
            <a:chOff x="274317" y="1828799"/>
            <a:chExt cx="2687957" cy="3952875"/>
          </a:xfrm>
        </p:grpSpPr>
        <p:sp>
          <p:nvSpPr>
            <p:cNvPr id="43" name="Shape 3">
              <a:extLst>
                <a:ext uri="{FF2B5EF4-FFF2-40B4-BE49-F238E27FC236}">
                  <a16:creationId xmlns:a16="http://schemas.microsoft.com/office/drawing/2014/main" id="{F4430E55-E4AC-1D34-F402-DEE3819BA4FF}"/>
                </a:ext>
              </a:extLst>
            </p:cNvPr>
            <p:cNvSpPr/>
            <p:nvPr/>
          </p:nvSpPr>
          <p:spPr>
            <a:xfrm>
              <a:off x="274319" y="1828799"/>
              <a:ext cx="2687955" cy="3952875"/>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a:p>
          </p:txBody>
        </p:sp>
        <p:sp>
          <p:nvSpPr>
            <p:cNvPr id="44" name="Shape 4">
              <a:extLst>
                <a:ext uri="{FF2B5EF4-FFF2-40B4-BE49-F238E27FC236}">
                  <a16:creationId xmlns:a16="http://schemas.microsoft.com/office/drawing/2014/main" id="{74B5CC92-D8D1-8630-3E1F-884BB08D2810}"/>
                </a:ext>
              </a:extLst>
            </p:cNvPr>
            <p:cNvSpPr/>
            <p:nvPr/>
          </p:nvSpPr>
          <p:spPr>
            <a:xfrm>
              <a:off x="274320" y="1828800"/>
              <a:ext cx="2687954" cy="502920"/>
            </a:xfrm>
            <a:prstGeom prst="rect">
              <a:avLst/>
            </a:prstGeom>
            <a:solidFill>
              <a:srgbClr val="D7B995"/>
            </a:solidFill>
            <a:ln/>
          </p:spPr>
          <p:txBody>
            <a:bodyPr/>
            <a:lstStyle/>
            <a:p>
              <a:endParaRPr lang="en-US" sz="2000" dirty="0"/>
            </a:p>
          </p:txBody>
        </p:sp>
        <p:sp>
          <p:nvSpPr>
            <p:cNvPr id="45" name="Text 5">
              <a:extLst>
                <a:ext uri="{FF2B5EF4-FFF2-40B4-BE49-F238E27FC236}">
                  <a16:creationId xmlns:a16="http://schemas.microsoft.com/office/drawing/2014/main" id="{091EA36F-2729-893F-7607-950CE4998952}"/>
                </a:ext>
              </a:extLst>
            </p:cNvPr>
            <p:cNvSpPr/>
            <p:nvPr/>
          </p:nvSpPr>
          <p:spPr>
            <a:xfrm>
              <a:off x="274319" y="1828800"/>
              <a:ext cx="2687953" cy="502920"/>
            </a:xfrm>
            <a:prstGeom prst="rect">
              <a:avLst/>
            </a:prstGeom>
            <a:noFill/>
            <a:ln/>
          </p:spPr>
          <p:txBody>
            <a:bodyPr wrap="square" lIns="0" tIns="0" rIns="0" bIns="0" rtlCol="0" anchor="ctr"/>
            <a:lstStyle/>
            <a:p>
              <a:pPr marL="0" indent="0" algn="ctr">
                <a:buNone/>
              </a:pPr>
              <a:r>
                <a:rPr lang="en-US" sz="2800" b="1" dirty="0">
                  <a:solidFill>
                    <a:srgbClr val="FFFFFF"/>
                  </a:solidFill>
                  <a:latin typeface="Calibri" pitchFamily="34" charset="0"/>
                  <a:ea typeface="Calibri" pitchFamily="34" charset="-122"/>
                  <a:cs typeface="Calibri" pitchFamily="34" charset="-120"/>
                </a:rPr>
                <a:t>2012</a:t>
              </a:r>
              <a:endParaRPr lang="en-US" sz="2800" dirty="0"/>
            </a:p>
          </p:txBody>
        </p:sp>
        <p:sp>
          <p:nvSpPr>
            <p:cNvPr id="46" name="Text 6">
              <a:extLst>
                <a:ext uri="{FF2B5EF4-FFF2-40B4-BE49-F238E27FC236}">
                  <a16:creationId xmlns:a16="http://schemas.microsoft.com/office/drawing/2014/main" id="{FCE4317B-216E-E79A-BFB7-BFBF1746880E}"/>
                </a:ext>
              </a:extLst>
            </p:cNvPr>
            <p:cNvSpPr/>
            <p:nvPr/>
          </p:nvSpPr>
          <p:spPr>
            <a:xfrm>
              <a:off x="274317" y="2468880"/>
              <a:ext cx="2687955" cy="411480"/>
            </a:xfrm>
            <a:prstGeom prst="rect">
              <a:avLst/>
            </a:prstGeom>
            <a:noFill/>
            <a:ln/>
          </p:spPr>
          <p:txBody>
            <a:bodyPr wrap="square" lIns="0" tIns="0" rIns="0" bIns="0" rtlCol="0" anchor="ctr"/>
            <a:lstStyle/>
            <a:p>
              <a:pPr marL="0" indent="0" algn="ctr">
                <a:buNone/>
              </a:pPr>
              <a:r>
                <a:rPr lang="en-US" b="1" dirty="0">
                  <a:solidFill>
                    <a:srgbClr val="1A1A2E"/>
                  </a:solidFill>
                  <a:latin typeface="Calibri" pitchFamily="34" charset="0"/>
                  <a:ea typeface="Calibri" pitchFamily="34" charset="-122"/>
                  <a:cs typeface="Calibri" pitchFamily="34" charset="-120"/>
                </a:rPr>
                <a:t>Data Warehouse</a:t>
              </a:r>
              <a:endParaRPr lang="en-US" dirty="0"/>
            </a:p>
          </p:txBody>
        </p:sp>
        <p:sp>
          <p:nvSpPr>
            <p:cNvPr id="47" name="Text 7">
              <a:extLst>
                <a:ext uri="{FF2B5EF4-FFF2-40B4-BE49-F238E27FC236}">
                  <a16:creationId xmlns:a16="http://schemas.microsoft.com/office/drawing/2014/main" id="{0BA713F7-97B8-18DB-9726-A4FE69D908AE}"/>
                </a:ext>
              </a:extLst>
            </p:cNvPr>
            <p:cNvSpPr/>
            <p:nvPr/>
          </p:nvSpPr>
          <p:spPr>
            <a:xfrm>
              <a:off x="411479" y="2880359"/>
              <a:ext cx="2398395" cy="2253615"/>
            </a:xfrm>
            <a:prstGeom prst="rect">
              <a:avLst/>
            </a:prstGeom>
            <a:noFill/>
            <a:ln/>
          </p:spPr>
          <p:txBody>
            <a:bodyPr wrap="square" lIns="0" tIns="0" rIns="0" bIns="0" rtlCol="0" anchor="ctr"/>
            <a:lstStyle/>
            <a:p>
              <a:pPr marL="0" indent="0" algn="ctr">
                <a:buNone/>
              </a:pPr>
              <a:r>
                <a:rPr lang="en-US" sz="1600" dirty="0">
                  <a:solidFill>
                    <a:srgbClr val="48484A"/>
                  </a:solidFill>
                  <a:latin typeface="Calibri" pitchFamily="34" charset="0"/>
                  <a:ea typeface="Calibri" pitchFamily="34" charset="-122"/>
                  <a:cs typeface="Calibri" pitchFamily="34" charset="-120"/>
                </a:rPr>
                <a:t>Districts build centralized data systems. Automated reporting replaces manual pulls. </a:t>
              </a:r>
            </a:p>
            <a:p>
              <a:pPr marL="0" indent="0" algn="ctr">
                <a:buNone/>
              </a:pPr>
              <a:endParaRPr lang="en-US" sz="1600" dirty="0">
                <a:solidFill>
                  <a:srgbClr val="48484A"/>
                </a:solidFill>
                <a:ea typeface="Calibri" pitchFamily="34" charset="-122"/>
                <a:cs typeface="Calibri" pitchFamily="34" charset="-120"/>
              </a:endParaRPr>
            </a:p>
            <a:p>
              <a:pPr marL="0" indent="0" algn="ctr">
                <a:buNone/>
              </a:pPr>
              <a:r>
                <a:rPr lang="en-US" sz="1600" b="1" dirty="0">
                  <a:solidFill>
                    <a:srgbClr val="A51C30"/>
                  </a:solidFill>
                  <a:latin typeface="Calibri" pitchFamily="34" charset="0"/>
                  <a:ea typeface="Calibri" pitchFamily="34" charset="-122"/>
                  <a:cs typeface="Calibri" pitchFamily="34" charset="-120"/>
                </a:rPr>
                <a:t>Access expands.</a:t>
              </a:r>
            </a:p>
          </p:txBody>
        </p:sp>
      </p:grpSp>
      <p:grpSp>
        <p:nvGrpSpPr>
          <p:cNvPr id="48" name="Group 47">
            <a:extLst>
              <a:ext uri="{FF2B5EF4-FFF2-40B4-BE49-F238E27FC236}">
                <a16:creationId xmlns:a16="http://schemas.microsoft.com/office/drawing/2014/main" id="{3F2A124D-D363-DC9A-3A15-41D9C69AE840}"/>
              </a:ext>
            </a:extLst>
          </p:cNvPr>
          <p:cNvGrpSpPr/>
          <p:nvPr/>
        </p:nvGrpSpPr>
        <p:grpSpPr>
          <a:xfrm>
            <a:off x="6228079" y="1695448"/>
            <a:ext cx="2687957" cy="3952875"/>
            <a:chOff x="274317" y="1828799"/>
            <a:chExt cx="2687957" cy="3952875"/>
          </a:xfrm>
        </p:grpSpPr>
        <p:sp>
          <p:nvSpPr>
            <p:cNvPr id="49" name="Shape 3">
              <a:extLst>
                <a:ext uri="{FF2B5EF4-FFF2-40B4-BE49-F238E27FC236}">
                  <a16:creationId xmlns:a16="http://schemas.microsoft.com/office/drawing/2014/main" id="{86739E72-F16A-CDD8-BDB4-372348FC2FEE}"/>
                </a:ext>
              </a:extLst>
            </p:cNvPr>
            <p:cNvSpPr/>
            <p:nvPr/>
          </p:nvSpPr>
          <p:spPr>
            <a:xfrm>
              <a:off x="274319" y="1828799"/>
              <a:ext cx="2687955" cy="3952875"/>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a:p>
          </p:txBody>
        </p:sp>
        <p:sp>
          <p:nvSpPr>
            <p:cNvPr id="50" name="Shape 4">
              <a:extLst>
                <a:ext uri="{FF2B5EF4-FFF2-40B4-BE49-F238E27FC236}">
                  <a16:creationId xmlns:a16="http://schemas.microsoft.com/office/drawing/2014/main" id="{531BBD0F-5E6D-26FB-4E1A-42F84BC8617E}"/>
                </a:ext>
              </a:extLst>
            </p:cNvPr>
            <p:cNvSpPr/>
            <p:nvPr/>
          </p:nvSpPr>
          <p:spPr>
            <a:xfrm>
              <a:off x="274320" y="1828800"/>
              <a:ext cx="2687954" cy="502920"/>
            </a:xfrm>
            <a:prstGeom prst="rect">
              <a:avLst/>
            </a:prstGeom>
            <a:solidFill>
              <a:srgbClr val="CDA678"/>
            </a:solidFill>
            <a:ln/>
          </p:spPr>
          <p:txBody>
            <a:bodyPr/>
            <a:lstStyle/>
            <a:p>
              <a:endParaRPr lang="en-US" sz="2000" dirty="0"/>
            </a:p>
          </p:txBody>
        </p:sp>
        <p:sp>
          <p:nvSpPr>
            <p:cNvPr id="51" name="Text 5">
              <a:extLst>
                <a:ext uri="{FF2B5EF4-FFF2-40B4-BE49-F238E27FC236}">
                  <a16:creationId xmlns:a16="http://schemas.microsoft.com/office/drawing/2014/main" id="{433F8428-7682-53C7-A992-6C51A35738A0}"/>
                </a:ext>
              </a:extLst>
            </p:cNvPr>
            <p:cNvSpPr/>
            <p:nvPr/>
          </p:nvSpPr>
          <p:spPr>
            <a:xfrm>
              <a:off x="274319" y="1828800"/>
              <a:ext cx="2687953" cy="502920"/>
            </a:xfrm>
            <a:prstGeom prst="rect">
              <a:avLst/>
            </a:prstGeom>
            <a:noFill/>
            <a:ln/>
          </p:spPr>
          <p:txBody>
            <a:bodyPr wrap="square" lIns="0" tIns="0" rIns="0" bIns="0" rtlCol="0" anchor="ctr"/>
            <a:lstStyle/>
            <a:p>
              <a:pPr marL="0" indent="0" algn="ctr">
                <a:buNone/>
              </a:pPr>
              <a:r>
                <a:rPr lang="en-US" sz="2800" b="1" dirty="0">
                  <a:solidFill>
                    <a:srgbClr val="FFFFFF"/>
                  </a:solidFill>
                  <a:latin typeface="Calibri" pitchFamily="34" charset="0"/>
                  <a:ea typeface="Calibri" pitchFamily="34" charset="-122"/>
                  <a:cs typeface="Calibri" pitchFamily="34" charset="-120"/>
                </a:rPr>
                <a:t>2020</a:t>
              </a:r>
              <a:endParaRPr lang="en-US" sz="2800" dirty="0"/>
            </a:p>
          </p:txBody>
        </p:sp>
        <p:sp>
          <p:nvSpPr>
            <p:cNvPr id="52" name="Text 6">
              <a:extLst>
                <a:ext uri="{FF2B5EF4-FFF2-40B4-BE49-F238E27FC236}">
                  <a16:creationId xmlns:a16="http://schemas.microsoft.com/office/drawing/2014/main" id="{88EEC6E2-D5D1-6FEF-AC89-85B86F929570}"/>
                </a:ext>
              </a:extLst>
            </p:cNvPr>
            <p:cNvSpPr/>
            <p:nvPr/>
          </p:nvSpPr>
          <p:spPr>
            <a:xfrm>
              <a:off x="274317" y="2468880"/>
              <a:ext cx="2687955" cy="411480"/>
            </a:xfrm>
            <a:prstGeom prst="rect">
              <a:avLst/>
            </a:prstGeom>
            <a:noFill/>
            <a:ln/>
          </p:spPr>
          <p:txBody>
            <a:bodyPr wrap="square" lIns="0" tIns="0" rIns="0" bIns="0" rtlCol="0" anchor="ctr"/>
            <a:lstStyle/>
            <a:p>
              <a:pPr marL="0" indent="0" algn="ctr">
                <a:buNone/>
              </a:pPr>
              <a:r>
                <a:rPr lang="en-US" b="1" dirty="0">
                  <a:solidFill>
                    <a:srgbClr val="1A1A2E"/>
                  </a:solidFill>
                  <a:latin typeface="Calibri" pitchFamily="34" charset="0"/>
                  <a:ea typeface="Calibri" pitchFamily="34" charset="-122"/>
                  <a:cs typeface="Calibri" pitchFamily="34" charset="-120"/>
                </a:rPr>
                <a:t>Algorithmic</a:t>
              </a:r>
              <a:endParaRPr lang="en-US" dirty="0"/>
            </a:p>
          </p:txBody>
        </p:sp>
        <p:sp>
          <p:nvSpPr>
            <p:cNvPr id="53" name="Text 7">
              <a:extLst>
                <a:ext uri="{FF2B5EF4-FFF2-40B4-BE49-F238E27FC236}">
                  <a16:creationId xmlns:a16="http://schemas.microsoft.com/office/drawing/2014/main" id="{D9160680-ED65-57AD-24FE-FFE228726438}"/>
                </a:ext>
              </a:extLst>
            </p:cNvPr>
            <p:cNvSpPr/>
            <p:nvPr/>
          </p:nvSpPr>
          <p:spPr>
            <a:xfrm>
              <a:off x="411479" y="2880359"/>
              <a:ext cx="2398395" cy="2253615"/>
            </a:xfrm>
            <a:prstGeom prst="rect">
              <a:avLst/>
            </a:prstGeom>
            <a:noFill/>
            <a:ln/>
          </p:spPr>
          <p:txBody>
            <a:bodyPr wrap="square" lIns="0" tIns="0" rIns="0" bIns="0" rtlCol="0" anchor="ctr"/>
            <a:lstStyle/>
            <a:p>
              <a:pPr marL="0" indent="0" algn="ctr">
                <a:buNone/>
              </a:pPr>
              <a:r>
                <a:rPr lang="en-US" sz="1600" dirty="0">
                  <a:solidFill>
                    <a:srgbClr val="48484A"/>
                  </a:solidFill>
                  <a:latin typeface="Calibri" pitchFamily="34" charset="0"/>
                  <a:ea typeface="Calibri" pitchFamily="34" charset="-122"/>
                  <a:cs typeface="Calibri" pitchFamily="34" charset="-120"/>
                </a:rPr>
                <a:t>Machine learning and neural network models start using more variables and scaling across grade-levels</a:t>
              </a:r>
            </a:p>
            <a:p>
              <a:pPr marL="0" indent="0" algn="ctr">
                <a:buNone/>
              </a:pPr>
              <a:endParaRPr lang="en-US" sz="1600" dirty="0">
                <a:solidFill>
                  <a:srgbClr val="48484A"/>
                </a:solidFill>
                <a:ea typeface="Calibri" pitchFamily="34" charset="-122"/>
                <a:cs typeface="Calibri" pitchFamily="34" charset="-120"/>
              </a:endParaRPr>
            </a:p>
            <a:p>
              <a:pPr marL="0" indent="0" algn="ctr">
                <a:buNone/>
              </a:pPr>
              <a:r>
                <a:rPr lang="en-US" sz="1600" b="1" dirty="0">
                  <a:solidFill>
                    <a:srgbClr val="A51C30"/>
                  </a:solidFill>
                  <a:latin typeface="Calibri" pitchFamily="34" charset="0"/>
                  <a:ea typeface="Calibri" pitchFamily="34" charset="-122"/>
                  <a:cs typeface="Calibri" pitchFamily="34" charset="-120"/>
                </a:rPr>
                <a:t>Advance and scale.</a:t>
              </a:r>
            </a:p>
          </p:txBody>
        </p:sp>
      </p:grpSp>
      <p:grpSp>
        <p:nvGrpSpPr>
          <p:cNvPr id="54" name="Group 53">
            <a:extLst>
              <a:ext uri="{FF2B5EF4-FFF2-40B4-BE49-F238E27FC236}">
                <a16:creationId xmlns:a16="http://schemas.microsoft.com/office/drawing/2014/main" id="{E3D8DF84-9992-0E50-97F0-4628E430C5FA}"/>
              </a:ext>
            </a:extLst>
          </p:cNvPr>
          <p:cNvGrpSpPr/>
          <p:nvPr/>
        </p:nvGrpSpPr>
        <p:grpSpPr>
          <a:xfrm>
            <a:off x="323851" y="1695448"/>
            <a:ext cx="2687957" cy="3952875"/>
            <a:chOff x="274317" y="1828799"/>
            <a:chExt cx="2687957" cy="3952875"/>
          </a:xfrm>
        </p:grpSpPr>
        <p:sp>
          <p:nvSpPr>
            <p:cNvPr id="55" name="Shape 3">
              <a:extLst>
                <a:ext uri="{FF2B5EF4-FFF2-40B4-BE49-F238E27FC236}">
                  <a16:creationId xmlns:a16="http://schemas.microsoft.com/office/drawing/2014/main" id="{5789C3FE-8631-C2BB-F851-74640BD33214}"/>
                </a:ext>
              </a:extLst>
            </p:cNvPr>
            <p:cNvSpPr/>
            <p:nvPr/>
          </p:nvSpPr>
          <p:spPr>
            <a:xfrm>
              <a:off x="274319" y="1828799"/>
              <a:ext cx="2687955" cy="3952875"/>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a:p>
          </p:txBody>
        </p:sp>
        <p:sp>
          <p:nvSpPr>
            <p:cNvPr id="56" name="Shape 4">
              <a:extLst>
                <a:ext uri="{FF2B5EF4-FFF2-40B4-BE49-F238E27FC236}">
                  <a16:creationId xmlns:a16="http://schemas.microsoft.com/office/drawing/2014/main" id="{F90F2D9F-E399-60F1-F59D-6BE171706956}"/>
                </a:ext>
              </a:extLst>
            </p:cNvPr>
            <p:cNvSpPr/>
            <p:nvPr/>
          </p:nvSpPr>
          <p:spPr>
            <a:xfrm>
              <a:off x="274320" y="1828800"/>
              <a:ext cx="2687954" cy="502920"/>
            </a:xfrm>
            <a:prstGeom prst="rect">
              <a:avLst/>
            </a:prstGeom>
            <a:solidFill>
              <a:srgbClr val="E8D7C2"/>
            </a:solidFill>
            <a:ln/>
          </p:spPr>
          <p:txBody>
            <a:bodyPr/>
            <a:lstStyle/>
            <a:p>
              <a:endParaRPr lang="en-US" sz="2000"/>
            </a:p>
          </p:txBody>
        </p:sp>
        <p:sp>
          <p:nvSpPr>
            <p:cNvPr id="57" name="Text 5">
              <a:extLst>
                <a:ext uri="{FF2B5EF4-FFF2-40B4-BE49-F238E27FC236}">
                  <a16:creationId xmlns:a16="http://schemas.microsoft.com/office/drawing/2014/main" id="{22A78A52-8789-A8F8-5670-204200BC9036}"/>
                </a:ext>
              </a:extLst>
            </p:cNvPr>
            <p:cNvSpPr/>
            <p:nvPr/>
          </p:nvSpPr>
          <p:spPr>
            <a:xfrm>
              <a:off x="274319" y="1828800"/>
              <a:ext cx="2687953" cy="502920"/>
            </a:xfrm>
            <a:prstGeom prst="rect">
              <a:avLst/>
            </a:prstGeom>
            <a:noFill/>
            <a:ln/>
          </p:spPr>
          <p:txBody>
            <a:bodyPr wrap="square" lIns="0" tIns="0" rIns="0" bIns="0" rtlCol="0" anchor="ctr"/>
            <a:lstStyle/>
            <a:p>
              <a:pPr marL="0" indent="0" algn="ctr">
                <a:buNone/>
              </a:pPr>
              <a:r>
                <a:rPr lang="en-US" sz="2800" b="1" dirty="0">
                  <a:solidFill>
                    <a:srgbClr val="FFFFFF"/>
                  </a:solidFill>
                  <a:latin typeface="Calibri" pitchFamily="34" charset="0"/>
                  <a:ea typeface="Calibri" pitchFamily="34" charset="-122"/>
                  <a:cs typeface="Calibri" pitchFamily="34" charset="-120"/>
                </a:rPr>
                <a:t>2007</a:t>
              </a:r>
              <a:endParaRPr lang="en-US" sz="2800" dirty="0"/>
            </a:p>
          </p:txBody>
        </p:sp>
        <p:sp>
          <p:nvSpPr>
            <p:cNvPr id="58" name="Text 6">
              <a:extLst>
                <a:ext uri="{FF2B5EF4-FFF2-40B4-BE49-F238E27FC236}">
                  <a16:creationId xmlns:a16="http://schemas.microsoft.com/office/drawing/2014/main" id="{85968A05-C015-3FAE-2544-1CA765929C21}"/>
                </a:ext>
              </a:extLst>
            </p:cNvPr>
            <p:cNvSpPr/>
            <p:nvPr/>
          </p:nvSpPr>
          <p:spPr>
            <a:xfrm>
              <a:off x="274317" y="2468880"/>
              <a:ext cx="2687955" cy="411480"/>
            </a:xfrm>
            <a:prstGeom prst="rect">
              <a:avLst/>
            </a:prstGeom>
            <a:noFill/>
            <a:ln/>
          </p:spPr>
          <p:txBody>
            <a:bodyPr wrap="square" lIns="0" tIns="0" rIns="0" bIns="0" rtlCol="0" anchor="ctr"/>
            <a:lstStyle/>
            <a:p>
              <a:pPr marL="0" indent="0" algn="ctr">
                <a:buNone/>
              </a:pPr>
              <a:r>
                <a:rPr lang="en-US" b="1" dirty="0">
                  <a:solidFill>
                    <a:srgbClr val="1A1A2E"/>
                  </a:solidFill>
                  <a:latin typeface="Calibri" pitchFamily="34" charset="0"/>
                  <a:ea typeface="Calibri" pitchFamily="34" charset="-122"/>
                  <a:cs typeface="Calibri" pitchFamily="34" charset="-120"/>
                </a:rPr>
                <a:t>Scorecard EWS</a:t>
              </a:r>
              <a:endParaRPr lang="en-US" dirty="0"/>
            </a:p>
          </p:txBody>
        </p:sp>
        <p:sp>
          <p:nvSpPr>
            <p:cNvPr id="59" name="Text 7">
              <a:extLst>
                <a:ext uri="{FF2B5EF4-FFF2-40B4-BE49-F238E27FC236}">
                  <a16:creationId xmlns:a16="http://schemas.microsoft.com/office/drawing/2014/main" id="{4781A910-AA2C-C1D2-D60F-4441C1A5BB1D}"/>
                </a:ext>
              </a:extLst>
            </p:cNvPr>
            <p:cNvSpPr/>
            <p:nvPr/>
          </p:nvSpPr>
          <p:spPr>
            <a:xfrm>
              <a:off x="411479" y="2880359"/>
              <a:ext cx="2398395" cy="2253615"/>
            </a:xfrm>
            <a:prstGeom prst="rect">
              <a:avLst/>
            </a:prstGeom>
            <a:noFill/>
            <a:ln/>
          </p:spPr>
          <p:txBody>
            <a:bodyPr wrap="square" lIns="0" tIns="0" rIns="0" bIns="0" rtlCol="0" anchor="ctr"/>
            <a:lstStyle/>
            <a:p>
              <a:pPr marL="0" indent="0" algn="ctr">
                <a:buNone/>
              </a:pPr>
              <a:r>
                <a:rPr lang="en-US" sz="1600" dirty="0">
                  <a:solidFill>
                    <a:srgbClr val="48484A"/>
                  </a:solidFill>
                  <a:latin typeface="Calibri" pitchFamily="34" charset="0"/>
                  <a:ea typeface="Calibri" pitchFamily="34" charset="-122"/>
                  <a:cs typeface="Calibri" pitchFamily="34" charset="-120"/>
                </a:rPr>
                <a:t>The ABCs: Attendance, Behavior, Course performance. Risk points assigned manually. </a:t>
              </a:r>
            </a:p>
            <a:p>
              <a:pPr marL="0" indent="0" algn="ctr">
                <a:buNone/>
              </a:pPr>
              <a:endParaRPr lang="en-US" sz="1600" dirty="0">
                <a:solidFill>
                  <a:srgbClr val="48484A"/>
                </a:solidFill>
                <a:ea typeface="Calibri" pitchFamily="34" charset="-122"/>
                <a:cs typeface="Calibri" pitchFamily="34" charset="-120"/>
              </a:endParaRPr>
            </a:p>
            <a:p>
              <a:pPr marL="0" indent="0" algn="ctr">
                <a:buNone/>
              </a:pPr>
              <a:r>
                <a:rPr lang="en-US" sz="1600" b="1" dirty="0">
                  <a:solidFill>
                    <a:srgbClr val="A51C30"/>
                  </a:solidFill>
                  <a:latin typeface="Calibri" pitchFamily="34" charset="0"/>
                  <a:ea typeface="Calibri" pitchFamily="34" charset="-122"/>
                  <a:cs typeface="Calibri" pitchFamily="34" charset="-120"/>
                </a:rPr>
                <a:t>A breakthrough.</a:t>
              </a:r>
              <a:endParaRPr lang="en-US" sz="1600" b="1" dirty="0">
                <a:solidFill>
                  <a:srgbClr val="A51C30"/>
                </a:solidFil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616CF-6DC6-1C09-3B39-608C52B76DF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280B084-9D5A-DAE9-273A-9009569A1AFE}"/>
              </a:ext>
            </a:extLst>
          </p:cNvPr>
          <p:cNvSpPr>
            <a:spLocks noGrp="1"/>
          </p:cNvSpPr>
          <p:nvPr>
            <p:ph type="title"/>
          </p:nvPr>
        </p:nvSpPr>
        <p:spPr>
          <a:xfrm>
            <a:off x="0" y="260350"/>
            <a:ext cx="12192000" cy="835025"/>
          </a:xfrm>
        </p:spPr>
        <p:txBody>
          <a:bodyPr/>
          <a:lstStyle/>
          <a:p>
            <a:pPr algn="ctr"/>
            <a:r>
              <a:rPr lang="en-US" sz="4400" b="1" dirty="0">
                <a:latin typeface="Calibri"/>
              </a:rPr>
              <a:t>Important Work Happening Right Now</a:t>
            </a:r>
            <a:endParaRPr sz="4400" b="1" dirty="0">
              <a:latin typeface="Calibri"/>
            </a:endParaRPr>
          </a:p>
        </p:txBody>
      </p:sp>
      <p:sp>
        <p:nvSpPr>
          <p:cNvPr id="7" name="Content Placeholder 2">
            <a:extLst>
              <a:ext uri="{FF2B5EF4-FFF2-40B4-BE49-F238E27FC236}">
                <a16:creationId xmlns:a16="http://schemas.microsoft.com/office/drawing/2014/main" id="{FF49A29C-A93C-D19F-D0BE-5B2707901837}"/>
              </a:ext>
            </a:extLst>
          </p:cNvPr>
          <p:cNvSpPr>
            <a:spLocks noGrp="1"/>
          </p:cNvSpPr>
          <p:nvPr>
            <p:ph idx="1"/>
          </p:nvPr>
        </p:nvSpPr>
        <p:spPr>
          <a:xfrm>
            <a:off x="0" y="930274"/>
            <a:ext cx="12192000" cy="593725"/>
          </a:xfrm>
        </p:spPr>
        <p:txBody>
          <a:bodyPr/>
          <a:lstStyle/>
          <a:p>
            <a:pPr marL="0" indent="0" algn="ctr">
              <a:buNone/>
            </a:pPr>
            <a:r>
              <a:rPr lang="en-US" sz="1800" dirty="0">
                <a:latin typeface="Calibri"/>
              </a:rPr>
              <a:t>More districts </a:t>
            </a:r>
            <a:r>
              <a:rPr lang="en-US" sz="1800">
                <a:latin typeface="Calibri"/>
              </a:rPr>
              <a:t>than ever </a:t>
            </a:r>
            <a:r>
              <a:rPr lang="en-US" sz="1800" dirty="0">
                <a:latin typeface="Calibri"/>
              </a:rPr>
              <a:t>are moving from early warning to student success systems</a:t>
            </a:r>
          </a:p>
        </p:txBody>
      </p:sp>
      <p:sp>
        <p:nvSpPr>
          <p:cNvPr id="2" name="Shape 3">
            <a:extLst>
              <a:ext uri="{FF2B5EF4-FFF2-40B4-BE49-F238E27FC236}">
                <a16:creationId xmlns:a16="http://schemas.microsoft.com/office/drawing/2014/main" id="{6F7E5FA7-05F3-69DB-A587-21F97AF51A6B}"/>
              </a:ext>
            </a:extLst>
          </p:cNvPr>
          <p:cNvSpPr/>
          <p:nvPr/>
        </p:nvSpPr>
        <p:spPr>
          <a:xfrm>
            <a:off x="457200" y="1554479"/>
            <a:ext cx="5193412" cy="4227196"/>
          </a:xfrm>
          <a:prstGeom prst="rect">
            <a:avLst/>
          </a:prstGeom>
          <a:solidFill>
            <a:srgbClr val="F5F5F7"/>
          </a:solidFill>
          <a:ln/>
          <a:effectLst>
            <a:outerShdw blurRad="50800" dist="12700" dir="8100000" algn="bl" rotWithShape="0">
              <a:srgbClr val="000000">
                <a:alpha val="8000"/>
              </a:srgbClr>
            </a:outerShdw>
          </a:effectLst>
        </p:spPr>
        <p:txBody>
          <a:bodyPr/>
          <a:lstStyle/>
          <a:p>
            <a:endParaRPr lang="en-US" dirty="0"/>
          </a:p>
        </p:txBody>
      </p:sp>
      <p:sp>
        <p:nvSpPr>
          <p:cNvPr id="3" name="Shape 4">
            <a:extLst>
              <a:ext uri="{FF2B5EF4-FFF2-40B4-BE49-F238E27FC236}">
                <a16:creationId xmlns:a16="http://schemas.microsoft.com/office/drawing/2014/main" id="{E1A763F9-9A37-BBAA-D863-90D3D27664E0}"/>
              </a:ext>
            </a:extLst>
          </p:cNvPr>
          <p:cNvSpPr/>
          <p:nvPr/>
        </p:nvSpPr>
        <p:spPr>
          <a:xfrm>
            <a:off x="457200" y="1554479"/>
            <a:ext cx="45719" cy="4227195"/>
          </a:xfrm>
          <a:prstGeom prst="rect">
            <a:avLst/>
          </a:prstGeom>
          <a:solidFill>
            <a:srgbClr val="A51C30"/>
          </a:solidFill>
          <a:ln/>
        </p:spPr>
        <p:txBody>
          <a:bodyPr/>
          <a:lstStyle/>
          <a:p>
            <a:endParaRPr lang="en-US" dirty="0"/>
          </a:p>
        </p:txBody>
      </p:sp>
      <p:sp>
        <p:nvSpPr>
          <p:cNvPr id="4" name="Text 5">
            <a:extLst>
              <a:ext uri="{FF2B5EF4-FFF2-40B4-BE49-F238E27FC236}">
                <a16:creationId xmlns:a16="http://schemas.microsoft.com/office/drawing/2014/main" id="{83C14706-C075-9878-DE89-2554E7B017E3}"/>
              </a:ext>
            </a:extLst>
          </p:cNvPr>
          <p:cNvSpPr/>
          <p:nvPr/>
        </p:nvSpPr>
        <p:spPr>
          <a:xfrm>
            <a:off x="731519" y="1691640"/>
            <a:ext cx="4173855" cy="365760"/>
          </a:xfrm>
          <a:prstGeom prst="rect">
            <a:avLst/>
          </a:prstGeom>
          <a:noFill/>
          <a:ln/>
        </p:spPr>
        <p:txBody>
          <a:bodyPr wrap="square" lIns="0" tIns="0" rIns="0" bIns="0" rtlCol="0" anchor="ctr"/>
          <a:lstStyle/>
          <a:p>
            <a:pPr marL="0" indent="0">
              <a:buNone/>
            </a:pPr>
            <a:r>
              <a:rPr lang="en-US" sz="2000" b="1" dirty="0">
                <a:solidFill>
                  <a:srgbClr val="A51C30"/>
                </a:solidFill>
                <a:latin typeface="Calibri" pitchFamily="34" charset="0"/>
                <a:ea typeface="Calibri" pitchFamily="34" charset="-122"/>
                <a:cs typeface="Calibri" pitchFamily="34" charset="-120"/>
              </a:rPr>
              <a:t>Across the Country </a:t>
            </a:r>
            <a:endParaRPr lang="en-US" sz="2000" dirty="0">
              <a:solidFill>
                <a:srgbClr val="A51C30"/>
              </a:solidFill>
            </a:endParaRPr>
          </a:p>
        </p:txBody>
      </p:sp>
      <p:sp>
        <p:nvSpPr>
          <p:cNvPr id="5" name="Text 6">
            <a:extLst>
              <a:ext uri="{FF2B5EF4-FFF2-40B4-BE49-F238E27FC236}">
                <a16:creationId xmlns:a16="http://schemas.microsoft.com/office/drawing/2014/main" id="{FBBEF6D0-A2A0-F347-5C3A-00945F24D049}"/>
              </a:ext>
            </a:extLst>
          </p:cNvPr>
          <p:cNvSpPr/>
          <p:nvPr/>
        </p:nvSpPr>
        <p:spPr>
          <a:xfrm>
            <a:off x="731520" y="2148839"/>
            <a:ext cx="4735830" cy="3518535"/>
          </a:xfrm>
          <a:prstGeom prst="rect">
            <a:avLst/>
          </a:prstGeom>
          <a:noFill/>
          <a:ln/>
        </p:spPr>
        <p:txBody>
          <a:bodyPr wrap="square" lIns="0" tIns="0" rIns="0" bIns="0" rtlCol="0" anchor="t"/>
          <a:lstStyle/>
          <a:p>
            <a:pPr marL="0" indent="0">
              <a:buNone/>
            </a:pPr>
            <a:r>
              <a:rPr lang="en-US" sz="1400" b="1" dirty="0">
                <a:solidFill>
                  <a:srgbClr val="48484A"/>
                </a:solidFill>
              </a:rPr>
              <a:t>Moving from reporting risk factors to proactive systems that identify which students need which supports and when </a:t>
            </a:r>
          </a:p>
          <a:p>
            <a:pPr marL="0" indent="0">
              <a:buNone/>
            </a:pPr>
            <a:endParaRPr lang="en-US" sz="1400" b="1" dirty="0">
              <a:solidFill>
                <a:srgbClr val="48484A"/>
              </a:solidFill>
            </a:endParaRPr>
          </a:p>
          <a:p>
            <a:pPr marL="0" indent="0">
              <a:buNone/>
            </a:pPr>
            <a:r>
              <a:rPr lang="en-US" sz="1400" b="1" dirty="0">
                <a:solidFill>
                  <a:srgbClr val="48484A"/>
                </a:solidFill>
              </a:rPr>
              <a:t>Moving from mainly identifying individual students who need support to using data systems to help schools identify groups of students who can be helped together, via analysis of patterns, trends, and co-occurrences </a:t>
            </a:r>
          </a:p>
          <a:p>
            <a:pPr marL="0" indent="0">
              <a:buNone/>
            </a:pPr>
            <a:endParaRPr lang="en-US" sz="1400" b="1" dirty="0">
              <a:solidFill>
                <a:srgbClr val="48484A"/>
              </a:solidFill>
            </a:endParaRPr>
          </a:p>
          <a:p>
            <a:pPr marL="0" indent="0">
              <a:buNone/>
            </a:pPr>
            <a:r>
              <a:rPr lang="en-US" sz="1400" b="1" dirty="0">
                <a:solidFill>
                  <a:srgbClr val="48484A"/>
                </a:solidFill>
              </a:rPr>
              <a:t>Adding well-being indicators (the second </a:t>
            </a:r>
            <a:r>
              <a:rPr lang="en-US" sz="1400" b="1" dirty="0" err="1">
                <a:solidFill>
                  <a:srgbClr val="48484A"/>
                </a:solidFill>
              </a:rPr>
              <a:t>abc’s</a:t>
            </a:r>
            <a:r>
              <a:rPr lang="en-US" sz="1400" b="1" dirty="0">
                <a:solidFill>
                  <a:srgbClr val="48484A"/>
                </a:solidFill>
              </a:rPr>
              <a:t> agency, belonging, connectedness) which often drive/influence attendance, behavior and course performance</a:t>
            </a:r>
          </a:p>
          <a:p>
            <a:pPr marL="0" indent="0">
              <a:buNone/>
            </a:pPr>
            <a:endParaRPr lang="en-US" sz="1400" b="1" dirty="0">
              <a:solidFill>
                <a:srgbClr val="48484A"/>
              </a:solidFill>
            </a:endParaRPr>
          </a:p>
          <a:p>
            <a:pPr marL="0" indent="0">
              <a:buNone/>
            </a:pPr>
            <a:r>
              <a:rPr lang="en-US" sz="1400" b="1" dirty="0">
                <a:solidFill>
                  <a:srgbClr val="48484A"/>
                </a:solidFill>
              </a:rPr>
              <a:t>Putting more emphasis on prevention and including student, family, and community voice in identifying effective solutions</a:t>
            </a:r>
          </a:p>
          <a:p>
            <a:pPr marL="0" indent="0">
              <a:buNone/>
            </a:pPr>
            <a:endParaRPr lang="en-US" sz="1400" b="1" dirty="0">
              <a:solidFill>
                <a:srgbClr val="48484A"/>
              </a:solidFill>
            </a:endParaRPr>
          </a:p>
          <a:p>
            <a:pPr marL="0" indent="0">
              <a:buNone/>
            </a:pPr>
            <a:endParaRPr lang="en-US" sz="1400" b="1" dirty="0">
              <a:solidFill>
                <a:srgbClr val="48484A"/>
              </a:solidFill>
            </a:endParaRPr>
          </a:p>
          <a:p>
            <a:pPr marL="0" indent="0">
              <a:buNone/>
            </a:pPr>
            <a:endParaRPr lang="en-US" sz="1400" b="1" dirty="0">
              <a:solidFill>
                <a:srgbClr val="48484A"/>
              </a:solidFill>
            </a:endParaRPr>
          </a:p>
          <a:p>
            <a:pPr marL="0" indent="0">
              <a:buNone/>
            </a:pPr>
            <a:endParaRPr lang="en-US" sz="1400" b="1" dirty="0">
              <a:solidFill>
                <a:srgbClr val="48484A"/>
              </a:solidFill>
            </a:endParaRPr>
          </a:p>
        </p:txBody>
      </p:sp>
      <p:sp>
        <p:nvSpPr>
          <p:cNvPr id="8" name="Shape 3">
            <a:extLst>
              <a:ext uri="{FF2B5EF4-FFF2-40B4-BE49-F238E27FC236}">
                <a16:creationId xmlns:a16="http://schemas.microsoft.com/office/drawing/2014/main" id="{E8E30B20-C40E-2AEC-025E-D9A978041EE3}"/>
              </a:ext>
            </a:extLst>
          </p:cNvPr>
          <p:cNvSpPr/>
          <p:nvPr/>
        </p:nvSpPr>
        <p:spPr>
          <a:xfrm>
            <a:off x="6267068" y="1523999"/>
            <a:ext cx="5193412" cy="4227196"/>
          </a:xfrm>
          <a:prstGeom prst="rect">
            <a:avLst/>
          </a:prstGeom>
          <a:solidFill>
            <a:srgbClr val="F5F5F7"/>
          </a:solidFill>
          <a:ln/>
          <a:effectLst>
            <a:outerShdw blurRad="50800" dist="12700" dir="8100000" algn="bl" rotWithShape="0">
              <a:srgbClr val="000000">
                <a:alpha val="8000"/>
              </a:srgbClr>
            </a:outerShdw>
          </a:effectLst>
        </p:spPr>
        <p:txBody>
          <a:bodyPr/>
          <a:lstStyle/>
          <a:p>
            <a:endParaRPr lang="en-US" dirty="0"/>
          </a:p>
        </p:txBody>
      </p:sp>
      <p:sp>
        <p:nvSpPr>
          <p:cNvPr id="9" name="Shape 4">
            <a:extLst>
              <a:ext uri="{FF2B5EF4-FFF2-40B4-BE49-F238E27FC236}">
                <a16:creationId xmlns:a16="http://schemas.microsoft.com/office/drawing/2014/main" id="{2AC09C55-3BAE-5F44-F9AF-FD1ED9D6EACC}"/>
              </a:ext>
            </a:extLst>
          </p:cNvPr>
          <p:cNvSpPr/>
          <p:nvPr/>
        </p:nvSpPr>
        <p:spPr>
          <a:xfrm>
            <a:off x="6267068" y="1523999"/>
            <a:ext cx="45719" cy="4227195"/>
          </a:xfrm>
          <a:prstGeom prst="rect">
            <a:avLst/>
          </a:prstGeom>
          <a:solidFill>
            <a:srgbClr val="CDA678"/>
          </a:solidFill>
          <a:ln/>
        </p:spPr>
        <p:txBody>
          <a:bodyPr/>
          <a:lstStyle/>
          <a:p>
            <a:endParaRPr lang="en-US" dirty="0"/>
          </a:p>
        </p:txBody>
      </p:sp>
      <p:sp>
        <p:nvSpPr>
          <p:cNvPr id="10" name="Text 5">
            <a:extLst>
              <a:ext uri="{FF2B5EF4-FFF2-40B4-BE49-F238E27FC236}">
                <a16:creationId xmlns:a16="http://schemas.microsoft.com/office/drawing/2014/main" id="{91BEFC91-7177-8DBF-D45C-F527A7F33F4E}"/>
              </a:ext>
            </a:extLst>
          </p:cNvPr>
          <p:cNvSpPr/>
          <p:nvPr/>
        </p:nvSpPr>
        <p:spPr>
          <a:xfrm>
            <a:off x="6541387" y="1661160"/>
            <a:ext cx="4173855" cy="365760"/>
          </a:xfrm>
          <a:prstGeom prst="rect">
            <a:avLst/>
          </a:prstGeom>
          <a:noFill/>
          <a:ln/>
        </p:spPr>
        <p:txBody>
          <a:bodyPr wrap="square" lIns="0" tIns="0" rIns="0" bIns="0" rtlCol="0" anchor="ctr"/>
          <a:lstStyle/>
          <a:p>
            <a:pPr marL="0" indent="0">
              <a:buNone/>
            </a:pPr>
            <a:r>
              <a:rPr lang="en-US" sz="2000" b="1" dirty="0">
                <a:solidFill>
                  <a:srgbClr val="CDA678"/>
                </a:solidFill>
                <a:latin typeface="Calibri" pitchFamily="34" charset="0"/>
                <a:ea typeface="Calibri" pitchFamily="34" charset="-122"/>
                <a:cs typeface="Calibri" pitchFamily="34" charset="-120"/>
              </a:rPr>
              <a:t>What’s Ahead?</a:t>
            </a:r>
            <a:endParaRPr lang="en-US" sz="2000" dirty="0">
              <a:solidFill>
                <a:srgbClr val="CDA678"/>
              </a:solidFill>
            </a:endParaRPr>
          </a:p>
        </p:txBody>
      </p:sp>
      <p:sp>
        <p:nvSpPr>
          <p:cNvPr id="11" name="Text 6">
            <a:extLst>
              <a:ext uri="{FF2B5EF4-FFF2-40B4-BE49-F238E27FC236}">
                <a16:creationId xmlns:a16="http://schemas.microsoft.com/office/drawing/2014/main" id="{CB42DABC-3E81-8AE0-5CCF-621AB7E22EC8}"/>
              </a:ext>
            </a:extLst>
          </p:cNvPr>
          <p:cNvSpPr/>
          <p:nvPr/>
        </p:nvSpPr>
        <p:spPr>
          <a:xfrm>
            <a:off x="6541388" y="2118359"/>
            <a:ext cx="4735830" cy="3518535"/>
          </a:xfrm>
          <a:prstGeom prst="rect">
            <a:avLst/>
          </a:prstGeom>
          <a:noFill/>
          <a:ln/>
        </p:spPr>
        <p:txBody>
          <a:bodyPr wrap="square" lIns="0" tIns="0" rIns="0" bIns="0" rtlCol="0" anchor="t"/>
          <a:lstStyle/>
          <a:p>
            <a:pPr marL="0" indent="0">
              <a:buNone/>
            </a:pPr>
            <a:r>
              <a:rPr lang="en-US" sz="1400" b="1" dirty="0">
                <a:solidFill>
                  <a:srgbClr val="48484A"/>
                </a:solidFill>
              </a:rPr>
              <a:t>With a data warehouse and agentic AI districts will have more ability than ever to create more powerful, user-friendly and affordable data systems in-house, tailored to their size and needs</a:t>
            </a:r>
          </a:p>
          <a:p>
            <a:pPr marL="0" indent="0">
              <a:buNone/>
            </a:pPr>
            <a:endParaRPr lang="en-US" sz="1400" b="1" dirty="0">
              <a:solidFill>
                <a:srgbClr val="48484A"/>
              </a:solidFill>
            </a:endParaRPr>
          </a:p>
          <a:p>
            <a:pPr marL="0" indent="0">
              <a:buNone/>
            </a:pPr>
            <a:r>
              <a:rPr lang="en-US" sz="1400" b="1" dirty="0">
                <a:solidFill>
                  <a:srgbClr val="48484A"/>
                </a:solidFill>
              </a:rPr>
              <a:t>More schools creating student success teams, which bring together siloed student supports (MTSS, PBIS, EWS, CCR, Attendance team) into a holistic, unified approach  </a:t>
            </a:r>
          </a:p>
          <a:p>
            <a:pPr marL="0" indent="0">
              <a:buNone/>
            </a:pPr>
            <a:endParaRPr lang="en-US" sz="1400" b="1" dirty="0">
              <a:solidFill>
                <a:srgbClr val="48484A"/>
              </a:solidFill>
            </a:endParaRPr>
          </a:p>
          <a:p>
            <a:pPr marL="0" indent="0">
              <a:buNone/>
            </a:pPr>
            <a:r>
              <a:rPr lang="en-US" sz="1400" b="1" dirty="0">
                <a:solidFill>
                  <a:srgbClr val="48484A"/>
                </a:solidFill>
              </a:rPr>
              <a:t>More precision in interventions, better alignment of evidence-based strategies to the students and circumstances where impact will be greatest</a:t>
            </a:r>
          </a:p>
          <a:p>
            <a:pPr marL="0" indent="0">
              <a:buNone/>
            </a:pPr>
            <a:endParaRPr lang="en-US" sz="1400" b="1" dirty="0">
              <a:solidFill>
                <a:srgbClr val="48484A"/>
              </a:solidFill>
            </a:endParaRPr>
          </a:p>
          <a:p>
            <a:pPr marL="0" indent="0">
              <a:buNone/>
            </a:pPr>
            <a:r>
              <a:rPr lang="en-US" sz="1400" b="1" dirty="0">
                <a:solidFill>
                  <a:srgbClr val="48484A"/>
                </a:solidFill>
              </a:rPr>
              <a:t>AI is creating new possibilities and risks-can accelerate and impede student success</a:t>
            </a:r>
          </a:p>
          <a:p>
            <a:pPr marL="0" indent="0">
              <a:buNone/>
            </a:pPr>
            <a:endParaRPr lang="en-US" sz="1400" b="1" dirty="0">
              <a:solidFill>
                <a:srgbClr val="48484A"/>
              </a:solidFill>
            </a:endParaRPr>
          </a:p>
          <a:p>
            <a:pPr marL="0" indent="0">
              <a:buNone/>
            </a:pPr>
            <a:endParaRPr lang="en-US" sz="1400" b="1" dirty="0">
              <a:solidFill>
                <a:srgbClr val="48484A"/>
              </a:solidFill>
            </a:endParaRPr>
          </a:p>
          <a:p>
            <a:pPr marL="0" indent="0">
              <a:buNone/>
            </a:pPr>
            <a:endParaRPr lang="en-US" sz="1400" b="1" dirty="0">
              <a:solidFill>
                <a:srgbClr val="48484A"/>
              </a:solidFill>
            </a:endParaRPr>
          </a:p>
        </p:txBody>
      </p:sp>
    </p:spTree>
    <p:extLst>
      <p:ext uri="{BB962C8B-B14F-4D97-AF65-F5344CB8AC3E}">
        <p14:creationId xmlns:p14="http://schemas.microsoft.com/office/powerpoint/2010/main" val="3221188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07760-B283-D58D-2D6E-109D08B4FE23}"/>
            </a:ext>
          </a:extLst>
        </p:cNvPr>
        <p:cNvGrpSpPr/>
        <p:nvPr/>
      </p:nvGrpSpPr>
      <p:grpSpPr>
        <a:xfrm>
          <a:off x="0" y="0"/>
          <a:ext cx="0" cy="0"/>
          <a:chOff x="0" y="0"/>
          <a:chExt cx="0" cy="0"/>
        </a:xfrm>
      </p:grpSpPr>
      <p:grpSp>
        <p:nvGrpSpPr>
          <p:cNvPr id="25" name="Group 24">
            <a:extLst>
              <a:ext uri="{FF2B5EF4-FFF2-40B4-BE49-F238E27FC236}">
                <a16:creationId xmlns:a16="http://schemas.microsoft.com/office/drawing/2014/main" id="{70575243-6494-C9E5-1754-C47BE1B3371E}"/>
              </a:ext>
            </a:extLst>
          </p:cNvPr>
          <p:cNvGrpSpPr/>
          <p:nvPr/>
        </p:nvGrpSpPr>
        <p:grpSpPr>
          <a:xfrm>
            <a:off x="6345555" y="1544954"/>
            <a:ext cx="5109211" cy="1874520"/>
            <a:chOff x="6096000" y="1754505"/>
            <a:chExt cx="5109211" cy="1874520"/>
          </a:xfrm>
        </p:grpSpPr>
        <p:sp>
          <p:nvSpPr>
            <p:cNvPr id="21" name="Shape 7">
              <a:extLst>
                <a:ext uri="{FF2B5EF4-FFF2-40B4-BE49-F238E27FC236}">
                  <a16:creationId xmlns:a16="http://schemas.microsoft.com/office/drawing/2014/main" id="{1B41CD52-4928-E024-93B6-E3A06DF5A37C}"/>
                </a:ext>
              </a:extLst>
            </p:cNvPr>
            <p:cNvSpPr/>
            <p:nvPr/>
          </p:nvSpPr>
          <p:spPr>
            <a:xfrm>
              <a:off x="6096001" y="1754505"/>
              <a:ext cx="5109210" cy="1874520"/>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a:p>
          </p:txBody>
        </p:sp>
        <p:sp>
          <p:nvSpPr>
            <p:cNvPr id="22" name="Shape 8">
              <a:extLst>
                <a:ext uri="{FF2B5EF4-FFF2-40B4-BE49-F238E27FC236}">
                  <a16:creationId xmlns:a16="http://schemas.microsoft.com/office/drawing/2014/main" id="{4358436A-47EB-A5CC-E686-38AAD4B0160D}"/>
                </a:ext>
              </a:extLst>
            </p:cNvPr>
            <p:cNvSpPr/>
            <p:nvPr/>
          </p:nvSpPr>
          <p:spPr>
            <a:xfrm>
              <a:off x="6096000" y="1754505"/>
              <a:ext cx="5109209" cy="45720"/>
            </a:xfrm>
            <a:prstGeom prst="rect">
              <a:avLst/>
            </a:prstGeom>
            <a:solidFill>
              <a:srgbClr val="CDA678"/>
            </a:solidFill>
            <a:ln/>
          </p:spPr>
          <p:txBody>
            <a:bodyPr/>
            <a:lstStyle/>
            <a:p>
              <a:endParaRPr lang="en-US" dirty="0"/>
            </a:p>
          </p:txBody>
        </p:sp>
        <p:sp>
          <p:nvSpPr>
            <p:cNvPr id="23" name="Text 9">
              <a:extLst>
                <a:ext uri="{FF2B5EF4-FFF2-40B4-BE49-F238E27FC236}">
                  <a16:creationId xmlns:a16="http://schemas.microsoft.com/office/drawing/2014/main" id="{6E585756-C9BC-9951-7037-BEEC5412DE57}"/>
                </a:ext>
              </a:extLst>
            </p:cNvPr>
            <p:cNvSpPr/>
            <p:nvPr/>
          </p:nvSpPr>
          <p:spPr>
            <a:xfrm>
              <a:off x="6278881" y="1924049"/>
              <a:ext cx="4735828" cy="478156"/>
            </a:xfrm>
            <a:prstGeom prst="rect">
              <a:avLst/>
            </a:prstGeom>
            <a:noFill/>
            <a:ln/>
          </p:spPr>
          <p:txBody>
            <a:bodyPr wrap="square" lIns="0" tIns="0" rIns="0" bIns="0" rtlCol="0" anchor="ctr"/>
            <a:lstStyle/>
            <a:p>
              <a:pPr marL="0" indent="0">
                <a:buNone/>
              </a:pPr>
              <a:r>
                <a:rPr lang="en-US" b="1" dirty="0">
                  <a:solidFill>
                    <a:srgbClr val="1A1A2E"/>
                  </a:solidFill>
                  <a:latin typeface="Calibri" pitchFamily="34" charset="0"/>
                  <a:ea typeface="Calibri" pitchFamily="34" charset="-122"/>
                  <a:cs typeface="Calibri" pitchFamily="34" charset="-120"/>
                </a:rPr>
                <a:t>Move from Early Warning to Prescription</a:t>
              </a:r>
              <a:endParaRPr lang="en-US" dirty="0"/>
            </a:p>
          </p:txBody>
        </p:sp>
        <p:sp>
          <p:nvSpPr>
            <p:cNvPr id="24" name="Text 10">
              <a:extLst>
                <a:ext uri="{FF2B5EF4-FFF2-40B4-BE49-F238E27FC236}">
                  <a16:creationId xmlns:a16="http://schemas.microsoft.com/office/drawing/2014/main" id="{00A5465C-DEE5-047A-13E3-89B469CE3C68}"/>
                </a:ext>
              </a:extLst>
            </p:cNvPr>
            <p:cNvSpPr/>
            <p:nvPr/>
          </p:nvSpPr>
          <p:spPr>
            <a:xfrm>
              <a:off x="6278880" y="2371724"/>
              <a:ext cx="4735829" cy="1228725"/>
            </a:xfrm>
            <a:prstGeom prst="rect">
              <a:avLst/>
            </a:prstGeom>
            <a:noFill/>
            <a:ln/>
          </p:spPr>
          <p:txBody>
            <a:bodyPr wrap="square" lIns="0" tIns="0" rIns="0" bIns="0" rtlCol="0" anchor="ctr"/>
            <a:lstStyle/>
            <a:p>
              <a:pPr marL="0" indent="0">
                <a:buNone/>
              </a:pPr>
              <a:r>
                <a:rPr lang="en-US" sz="1400" dirty="0"/>
                <a:t>Knowing a student is at risk is step one. The next frontier is matching students to the interventions most likely to work for them based on students who had similar experiences.</a:t>
              </a:r>
            </a:p>
          </p:txBody>
        </p:sp>
      </p:grpSp>
      <p:grpSp>
        <p:nvGrpSpPr>
          <p:cNvPr id="26" name="Group 25">
            <a:extLst>
              <a:ext uri="{FF2B5EF4-FFF2-40B4-BE49-F238E27FC236}">
                <a16:creationId xmlns:a16="http://schemas.microsoft.com/office/drawing/2014/main" id="{E62DFCAA-6A29-5E91-BE03-51FE6B052159}"/>
              </a:ext>
            </a:extLst>
          </p:cNvPr>
          <p:cNvGrpSpPr/>
          <p:nvPr/>
        </p:nvGrpSpPr>
        <p:grpSpPr>
          <a:xfrm>
            <a:off x="6345555" y="3912866"/>
            <a:ext cx="5109211" cy="1874520"/>
            <a:chOff x="6096000" y="1754505"/>
            <a:chExt cx="5109211" cy="1874520"/>
          </a:xfrm>
        </p:grpSpPr>
        <p:sp>
          <p:nvSpPr>
            <p:cNvPr id="27" name="Shape 7">
              <a:extLst>
                <a:ext uri="{FF2B5EF4-FFF2-40B4-BE49-F238E27FC236}">
                  <a16:creationId xmlns:a16="http://schemas.microsoft.com/office/drawing/2014/main" id="{25F42DFA-0CE9-F521-3DF2-76131AFFC12E}"/>
                </a:ext>
              </a:extLst>
            </p:cNvPr>
            <p:cNvSpPr/>
            <p:nvPr/>
          </p:nvSpPr>
          <p:spPr>
            <a:xfrm>
              <a:off x="6096001" y="1754505"/>
              <a:ext cx="5109210" cy="1874520"/>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a:p>
          </p:txBody>
        </p:sp>
        <p:sp>
          <p:nvSpPr>
            <p:cNvPr id="28" name="Shape 8">
              <a:extLst>
                <a:ext uri="{FF2B5EF4-FFF2-40B4-BE49-F238E27FC236}">
                  <a16:creationId xmlns:a16="http://schemas.microsoft.com/office/drawing/2014/main" id="{5F7C4398-D0DC-4BB6-E399-0411B3923C77}"/>
                </a:ext>
              </a:extLst>
            </p:cNvPr>
            <p:cNvSpPr/>
            <p:nvPr/>
          </p:nvSpPr>
          <p:spPr>
            <a:xfrm>
              <a:off x="6096000" y="1754505"/>
              <a:ext cx="5109209" cy="45720"/>
            </a:xfrm>
            <a:prstGeom prst="rect">
              <a:avLst/>
            </a:prstGeom>
            <a:solidFill>
              <a:srgbClr val="A51C30"/>
            </a:solidFill>
            <a:ln/>
          </p:spPr>
          <p:txBody>
            <a:bodyPr/>
            <a:lstStyle/>
            <a:p>
              <a:endParaRPr lang="en-US"/>
            </a:p>
          </p:txBody>
        </p:sp>
        <p:sp>
          <p:nvSpPr>
            <p:cNvPr id="29" name="Text 9">
              <a:extLst>
                <a:ext uri="{FF2B5EF4-FFF2-40B4-BE49-F238E27FC236}">
                  <a16:creationId xmlns:a16="http://schemas.microsoft.com/office/drawing/2014/main" id="{019D4F1A-7994-E382-78B4-4EA27A6D2CCE}"/>
                </a:ext>
              </a:extLst>
            </p:cNvPr>
            <p:cNvSpPr/>
            <p:nvPr/>
          </p:nvSpPr>
          <p:spPr>
            <a:xfrm>
              <a:off x="6278881" y="1924049"/>
              <a:ext cx="4735828" cy="478156"/>
            </a:xfrm>
            <a:prstGeom prst="rect">
              <a:avLst/>
            </a:prstGeom>
            <a:noFill/>
            <a:ln/>
          </p:spPr>
          <p:txBody>
            <a:bodyPr wrap="square" lIns="0" tIns="0" rIns="0" bIns="0" rtlCol="0" anchor="ctr"/>
            <a:lstStyle/>
            <a:p>
              <a:pPr marL="0" indent="0">
                <a:buNone/>
              </a:pPr>
              <a:r>
                <a:rPr lang="en-US" b="1" dirty="0">
                  <a:solidFill>
                    <a:srgbClr val="1A1A2E"/>
                  </a:solidFill>
                  <a:latin typeface="Calibri" pitchFamily="34" charset="0"/>
                  <a:ea typeface="Calibri" pitchFamily="34" charset="-122"/>
                  <a:cs typeface="Calibri" pitchFamily="34" charset="-120"/>
                </a:rPr>
                <a:t>What questions should every school be able to answer that month?</a:t>
              </a:r>
            </a:p>
          </p:txBody>
        </p:sp>
        <p:sp>
          <p:nvSpPr>
            <p:cNvPr id="30" name="Text 10">
              <a:extLst>
                <a:ext uri="{FF2B5EF4-FFF2-40B4-BE49-F238E27FC236}">
                  <a16:creationId xmlns:a16="http://schemas.microsoft.com/office/drawing/2014/main" id="{D7EBEAB8-01F2-192C-A687-FED70A2B960A}"/>
                </a:ext>
              </a:extLst>
            </p:cNvPr>
            <p:cNvSpPr/>
            <p:nvPr/>
          </p:nvSpPr>
          <p:spPr>
            <a:xfrm>
              <a:off x="6278880" y="2257424"/>
              <a:ext cx="4735829" cy="1228725"/>
            </a:xfrm>
            <a:prstGeom prst="rect">
              <a:avLst/>
            </a:prstGeom>
            <a:noFill/>
            <a:ln/>
          </p:spPr>
          <p:txBody>
            <a:bodyPr wrap="square" lIns="0" tIns="0" rIns="0" bIns="0" rtlCol="0" anchor="ctr"/>
            <a:lstStyle/>
            <a:p>
              <a:pPr marL="0" indent="0">
                <a:buNone/>
              </a:pPr>
              <a:r>
                <a:rPr lang="en-US" sz="1400" dirty="0"/>
                <a:t>Technology handles the identification. People handle the relationships. The system frees up counselors and teachers to do what they do best: connect and support.</a:t>
              </a:r>
            </a:p>
          </p:txBody>
        </p:sp>
      </p:grpSp>
      <p:grpSp>
        <p:nvGrpSpPr>
          <p:cNvPr id="31" name="Group 30">
            <a:extLst>
              <a:ext uri="{FF2B5EF4-FFF2-40B4-BE49-F238E27FC236}">
                <a16:creationId xmlns:a16="http://schemas.microsoft.com/office/drawing/2014/main" id="{5C200FFE-5C57-6989-E42E-E0273FAA4F0F}"/>
              </a:ext>
            </a:extLst>
          </p:cNvPr>
          <p:cNvGrpSpPr/>
          <p:nvPr/>
        </p:nvGrpSpPr>
        <p:grpSpPr>
          <a:xfrm>
            <a:off x="554353" y="1554480"/>
            <a:ext cx="5109211" cy="1874520"/>
            <a:chOff x="6096000" y="1754505"/>
            <a:chExt cx="5109211" cy="1874520"/>
          </a:xfrm>
        </p:grpSpPr>
        <p:sp>
          <p:nvSpPr>
            <p:cNvPr id="32" name="Shape 7">
              <a:extLst>
                <a:ext uri="{FF2B5EF4-FFF2-40B4-BE49-F238E27FC236}">
                  <a16:creationId xmlns:a16="http://schemas.microsoft.com/office/drawing/2014/main" id="{3D40B513-83DB-8B56-E5A7-99E3B1D742E2}"/>
                </a:ext>
              </a:extLst>
            </p:cNvPr>
            <p:cNvSpPr/>
            <p:nvPr/>
          </p:nvSpPr>
          <p:spPr>
            <a:xfrm>
              <a:off x="6096001" y="1754505"/>
              <a:ext cx="5109210" cy="1874520"/>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a:p>
          </p:txBody>
        </p:sp>
        <p:sp>
          <p:nvSpPr>
            <p:cNvPr id="33" name="Shape 8">
              <a:extLst>
                <a:ext uri="{FF2B5EF4-FFF2-40B4-BE49-F238E27FC236}">
                  <a16:creationId xmlns:a16="http://schemas.microsoft.com/office/drawing/2014/main" id="{E6C842F9-F471-54E7-9683-EC2E4613EB79}"/>
                </a:ext>
              </a:extLst>
            </p:cNvPr>
            <p:cNvSpPr/>
            <p:nvPr/>
          </p:nvSpPr>
          <p:spPr>
            <a:xfrm>
              <a:off x="6096000" y="1754505"/>
              <a:ext cx="5109209" cy="45720"/>
            </a:xfrm>
            <a:prstGeom prst="rect">
              <a:avLst/>
            </a:prstGeom>
            <a:solidFill>
              <a:srgbClr val="A51C30"/>
            </a:solidFill>
            <a:ln/>
          </p:spPr>
          <p:txBody>
            <a:bodyPr/>
            <a:lstStyle/>
            <a:p>
              <a:endParaRPr lang="en-US"/>
            </a:p>
          </p:txBody>
        </p:sp>
        <p:sp>
          <p:nvSpPr>
            <p:cNvPr id="34" name="Text 9">
              <a:extLst>
                <a:ext uri="{FF2B5EF4-FFF2-40B4-BE49-F238E27FC236}">
                  <a16:creationId xmlns:a16="http://schemas.microsoft.com/office/drawing/2014/main" id="{A424D8F3-0B40-3392-169A-B236C18E37E6}"/>
                </a:ext>
              </a:extLst>
            </p:cNvPr>
            <p:cNvSpPr/>
            <p:nvPr/>
          </p:nvSpPr>
          <p:spPr>
            <a:xfrm>
              <a:off x="6278881" y="1924049"/>
              <a:ext cx="4735828" cy="478156"/>
            </a:xfrm>
            <a:prstGeom prst="rect">
              <a:avLst/>
            </a:prstGeom>
            <a:noFill/>
            <a:ln/>
          </p:spPr>
          <p:txBody>
            <a:bodyPr wrap="square" lIns="0" tIns="0" rIns="0" bIns="0" rtlCol="0" anchor="ctr"/>
            <a:lstStyle/>
            <a:p>
              <a:pPr marL="0" indent="0">
                <a:buNone/>
              </a:pPr>
              <a:r>
                <a:rPr lang="en-US" b="1" dirty="0">
                  <a:solidFill>
                    <a:srgbClr val="1A1A2E"/>
                  </a:solidFill>
                  <a:latin typeface="Calibri" pitchFamily="34" charset="0"/>
                  <a:ea typeface="Calibri" pitchFamily="34" charset="-122"/>
                  <a:cs typeface="Calibri" pitchFamily="34" charset="-120"/>
                </a:rPr>
                <a:t>Predict Earlier, Act Sooner</a:t>
              </a:r>
              <a:endParaRPr lang="en-US" dirty="0"/>
            </a:p>
          </p:txBody>
        </p:sp>
        <p:sp>
          <p:nvSpPr>
            <p:cNvPr id="35" name="Text 10">
              <a:extLst>
                <a:ext uri="{FF2B5EF4-FFF2-40B4-BE49-F238E27FC236}">
                  <a16:creationId xmlns:a16="http://schemas.microsoft.com/office/drawing/2014/main" id="{6313D412-CB60-366C-5B60-896FBDCD891C}"/>
                </a:ext>
              </a:extLst>
            </p:cNvPr>
            <p:cNvSpPr/>
            <p:nvPr/>
          </p:nvSpPr>
          <p:spPr>
            <a:xfrm>
              <a:off x="6278880" y="2400299"/>
              <a:ext cx="4735829" cy="1228725"/>
            </a:xfrm>
            <a:prstGeom prst="rect">
              <a:avLst/>
            </a:prstGeom>
            <a:noFill/>
            <a:ln/>
          </p:spPr>
          <p:txBody>
            <a:bodyPr wrap="square" lIns="0" tIns="0" rIns="0" bIns="0" rtlCol="0" anchor="ctr"/>
            <a:lstStyle/>
            <a:p>
              <a:pPr marL="0" indent="0">
                <a:buNone/>
              </a:pPr>
              <a:r>
                <a:rPr lang="en-US" sz="1400" dirty="0"/>
                <a:t>Algorithmic models can flag risk that isn’t always apparent to us, sometimes years before traditional indicators appear. Intervention windows widen dramatically.</a:t>
              </a:r>
            </a:p>
          </p:txBody>
        </p:sp>
      </p:grpSp>
      <p:grpSp>
        <p:nvGrpSpPr>
          <p:cNvPr id="36" name="Group 35">
            <a:extLst>
              <a:ext uri="{FF2B5EF4-FFF2-40B4-BE49-F238E27FC236}">
                <a16:creationId xmlns:a16="http://schemas.microsoft.com/office/drawing/2014/main" id="{CC5ED206-8552-2157-BC1F-E509B85A7907}"/>
              </a:ext>
            </a:extLst>
          </p:cNvPr>
          <p:cNvGrpSpPr/>
          <p:nvPr/>
        </p:nvGrpSpPr>
        <p:grpSpPr>
          <a:xfrm>
            <a:off x="554353" y="3912866"/>
            <a:ext cx="5109211" cy="1874520"/>
            <a:chOff x="6096000" y="1754505"/>
            <a:chExt cx="5109211" cy="1874520"/>
          </a:xfrm>
        </p:grpSpPr>
        <p:sp>
          <p:nvSpPr>
            <p:cNvPr id="37" name="Shape 7">
              <a:extLst>
                <a:ext uri="{FF2B5EF4-FFF2-40B4-BE49-F238E27FC236}">
                  <a16:creationId xmlns:a16="http://schemas.microsoft.com/office/drawing/2014/main" id="{C1F124E9-A2B9-E163-F612-084DF0E13C61}"/>
                </a:ext>
              </a:extLst>
            </p:cNvPr>
            <p:cNvSpPr/>
            <p:nvPr/>
          </p:nvSpPr>
          <p:spPr>
            <a:xfrm>
              <a:off x="6096001" y="1754505"/>
              <a:ext cx="5109210" cy="1874520"/>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a:p>
          </p:txBody>
        </p:sp>
        <p:sp>
          <p:nvSpPr>
            <p:cNvPr id="38" name="Shape 8">
              <a:extLst>
                <a:ext uri="{FF2B5EF4-FFF2-40B4-BE49-F238E27FC236}">
                  <a16:creationId xmlns:a16="http://schemas.microsoft.com/office/drawing/2014/main" id="{4D834358-7721-64B5-DC12-BEEDD111D6B0}"/>
                </a:ext>
              </a:extLst>
            </p:cNvPr>
            <p:cNvSpPr/>
            <p:nvPr/>
          </p:nvSpPr>
          <p:spPr>
            <a:xfrm>
              <a:off x="6096000" y="1754505"/>
              <a:ext cx="5109209" cy="45720"/>
            </a:xfrm>
            <a:prstGeom prst="rect">
              <a:avLst/>
            </a:prstGeom>
            <a:solidFill>
              <a:srgbClr val="CDA678"/>
            </a:solidFill>
            <a:ln/>
          </p:spPr>
          <p:txBody>
            <a:bodyPr/>
            <a:lstStyle/>
            <a:p>
              <a:endParaRPr lang="en-US"/>
            </a:p>
          </p:txBody>
        </p:sp>
        <p:sp>
          <p:nvSpPr>
            <p:cNvPr id="39" name="Text 9">
              <a:extLst>
                <a:ext uri="{FF2B5EF4-FFF2-40B4-BE49-F238E27FC236}">
                  <a16:creationId xmlns:a16="http://schemas.microsoft.com/office/drawing/2014/main" id="{53EC9272-82EC-03CC-903A-B692625F2BC0}"/>
                </a:ext>
              </a:extLst>
            </p:cNvPr>
            <p:cNvSpPr/>
            <p:nvPr/>
          </p:nvSpPr>
          <p:spPr>
            <a:xfrm>
              <a:off x="6278881" y="1924049"/>
              <a:ext cx="4735828" cy="478156"/>
            </a:xfrm>
            <a:prstGeom prst="rect">
              <a:avLst/>
            </a:prstGeom>
            <a:noFill/>
            <a:ln/>
          </p:spPr>
          <p:txBody>
            <a:bodyPr wrap="square" lIns="0" tIns="0" rIns="0" bIns="0" rtlCol="0" anchor="ctr"/>
            <a:lstStyle/>
            <a:p>
              <a:pPr marL="0" indent="0">
                <a:buNone/>
              </a:pPr>
              <a:r>
                <a:rPr lang="en-US" b="1" dirty="0">
                  <a:solidFill>
                    <a:srgbClr val="1A1A2E"/>
                  </a:solidFill>
                  <a:latin typeface="Calibri" pitchFamily="34" charset="0"/>
                  <a:ea typeface="Calibri" pitchFamily="34" charset="-122"/>
                  <a:cs typeface="Calibri" pitchFamily="34" charset="-120"/>
                </a:rPr>
                <a:t>Measure What Matters is Real Time</a:t>
              </a:r>
            </a:p>
          </p:txBody>
        </p:sp>
        <p:sp>
          <p:nvSpPr>
            <p:cNvPr id="40" name="Text 10">
              <a:extLst>
                <a:ext uri="{FF2B5EF4-FFF2-40B4-BE49-F238E27FC236}">
                  <a16:creationId xmlns:a16="http://schemas.microsoft.com/office/drawing/2014/main" id="{B8A0632A-0FBD-36FE-5EAA-9B48B110C315}"/>
                </a:ext>
              </a:extLst>
            </p:cNvPr>
            <p:cNvSpPr/>
            <p:nvPr/>
          </p:nvSpPr>
          <p:spPr>
            <a:xfrm>
              <a:off x="6278880" y="2257424"/>
              <a:ext cx="4735829" cy="1228725"/>
            </a:xfrm>
            <a:prstGeom prst="rect">
              <a:avLst/>
            </a:prstGeom>
            <a:noFill/>
            <a:ln/>
          </p:spPr>
          <p:txBody>
            <a:bodyPr wrap="square" lIns="0" tIns="0" rIns="0" bIns="0" rtlCol="0" anchor="ctr"/>
            <a:lstStyle/>
            <a:p>
              <a:pPr marL="0" indent="0">
                <a:buNone/>
              </a:pPr>
              <a:r>
                <a:rPr lang="en-US" sz="1400" dirty="0"/>
                <a:t>Intervention tracking becomes continuous. Schools see within weeks whether a strategy is working, not at the end of a semester.</a:t>
              </a:r>
            </a:p>
          </p:txBody>
        </p:sp>
      </p:grpSp>
      <p:sp>
        <p:nvSpPr>
          <p:cNvPr id="42" name="Title 1">
            <a:extLst>
              <a:ext uri="{FF2B5EF4-FFF2-40B4-BE49-F238E27FC236}">
                <a16:creationId xmlns:a16="http://schemas.microsoft.com/office/drawing/2014/main" id="{3CCF94CF-32D3-261D-909E-A41135FC0CF1}"/>
              </a:ext>
            </a:extLst>
          </p:cNvPr>
          <p:cNvSpPr>
            <a:spLocks noGrp="1"/>
          </p:cNvSpPr>
          <p:nvPr>
            <p:ph type="title"/>
          </p:nvPr>
        </p:nvSpPr>
        <p:spPr>
          <a:xfrm>
            <a:off x="0" y="260350"/>
            <a:ext cx="12192000" cy="835025"/>
          </a:xfrm>
        </p:spPr>
        <p:txBody>
          <a:bodyPr/>
          <a:lstStyle/>
          <a:p>
            <a:pPr algn="ctr"/>
            <a:r>
              <a:rPr lang="en-US" sz="4400" b="1" dirty="0">
                <a:latin typeface="Calibri"/>
              </a:rPr>
              <a:t>What Becomes Possible at the Next Level</a:t>
            </a:r>
            <a:endParaRPr sz="4400" b="1" dirty="0">
              <a:latin typeface="Calibri"/>
            </a:endParaRPr>
          </a:p>
        </p:txBody>
      </p:sp>
      <p:sp>
        <p:nvSpPr>
          <p:cNvPr id="43" name="Content Placeholder 2">
            <a:extLst>
              <a:ext uri="{FF2B5EF4-FFF2-40B4-BE49-F238E27FC236}">
                <a16:creationId xmlns:a16="http://schemas.microsoft.com/office/drawing/2014/main" id="{19169C62-9E6A-1302-F12C-5BE5F0E22AFF}"/>
              </a:ext>
            </a:extLst>
          </p:cNvPr>
          <p:cNvSpPr>
            <a:spLocks noGrp="1"/>
          </p:cNvSpPr>
          <p:nvPr>
            <p:ph idx="1"/>
          </p:nvPr>
        </p:nvSpPr>
        <p:spPr>
          <a:xfrm>
            <a:off x="0" y="930274"/>
            <a:ext cx="12192000" cy="593725"/>
          </a:xfrm>
        </p:spPr>
        <p:txBody>
          <a:bodyPr/>
          <a:lstStyle/>
          <a:p>
            <a:pPr marL="0" indent="0" algn="ctr">
              <a:buNone/>
            </a:pPr>
            <a:r>
              <a:rPr lang="en-US" sz="1800" dirty="0">
                <a:latin typeface="Calibri"/>
              </a:rPr>
              <a:t>When systems reach the maturity level of WCSD’s Insight system</a:t>
            </a:r>
          </a:p>
        </p:txBody>
      </p:sp>
    </p:spTree>
    <p:extLst>
      <p:ext uri="{BB962C8B-B14F-4D97-AF65-F5344CB8AC3E}">
        <p14:creationId xmlns:p14="http://schemas.microsoft.com/office/powerpoint/2010/main" val="2833053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9C6F3-372D-8CB4-C6AD-8B4CA30FA013}"/>
            </a:ext>
          </a:extLst>
        </p:cNvPr>
        <p:cNvGrpSpPr/>
        <p:nvPr/>
      </p:nvGrpSpPr>
      <p:grpSpPr>
        <a:xfrm>
          <a:off x="0" y="0"/>
          <a:ext cx="0" cy="0"/>
          <a:chOff x="0" y="0"/>
          <a:chExt cx="0" cy="0"/>
        </a:xfrm>
      </p:grpSpPr>
      <p:sp>
        <p:nvSpPr>
          <p:cNvPr id="42" name="Title 1">
            <a:extLst>
              <a:ext uri="{FF2B5EF4-FFF2-40B4-BE49-F238E27FC236}">
                <a16:creationId xmlns:a16="http://schemas.microsoft.com/office/drawing/2014/main" id="{FE328D5B-E24C-9E85-7547-E206102462F7}"/>
              </a:ext>
            </a:extLst>
          </p:cNvPr>
          <p:cNvSpPr>
            <a:spLocks noGrp="1"/>
          </p:cNvSpPr>
          <p:nvPr>
            <p:ph type="title"/>
          </p:nvPr>
        </p:nvSpPr>
        <p:spPr>
          <a:xfrm>
            <a:off x="0" y="88900"/>
            <a:ext cx="12192000" cy="835025"/>
          </a:xfrm>
        </p:spPr>
        <p:txBody>
          <a:bodyPr/>
          <a:lstStyle/>
          <a:p>
            <a:pPr algn="ctr"/>
            <a:r>
              <a:rPr lang="en-US" sz="4400" b="1" dirty="0">
                <a:latin typeface="Calibri"/>
              </a:rPr>
              <a:t>Where Should the Field Focus Next?</a:t>
            </a:r>
            <a:endParaRPr sz="4400" b="1" dirty="0">
              <a:latin typeface="Calibri"/>
            </a:endParaRPr>
          </a:p>
        </p:txBody>
      </p:sp>
      <p:grpSp>
        <p:nvGrpSpPr>
          <p:cNvPr id="82" name="Group 81">
            <a:extLst>
              <a:ext uri="{FF2B5EF4-FFF2-40B4-BE49-F238E27FC236}">
                <a16:creationId xmlns:a16="http://schemas.microsoft.com/office/drawing/2014/main" id="{A7841F90-4741-183D-2048-6D1B3CC41329}"/>
              </a:ext>
            </a:extLst>
          </p:cNvPr>
          <p:cNvGrpSpPr/>
          <p:nvPr/>
        </p:nvGrpSpPr>
        <p:grpSpPr>
          <a:xfrm>
            <a:off x="457199" y="3047809"/>
            <a:ext cx="11222736" cy="843216"/>
            <a:chOff x="457200" y="1043368"/>
            <a:chExt cx="11222736" cy="843216"/>
          </a:xfrm>
        </p:grpSpPr>
        <p:sp>
          <p:nvSpPr>
            <p:cNvPr id="3" name="Shape 2">
              <a:extLst>
                <a:ext uri="{FF2B5EF4-FFF2-40B4-BE49-F238E27FC236}">
                  <a16:creationId xmlns:a16="http://schemas.microsoft.com/office/drawing/2014/main" id="{BCEA1F7D-6816-3E7E-92DC-226DBDA8615C}"/>
                </a:ext>
              </a:extLst>
            </p:cNvPr>
            <p:cNvSpPr/>
            <p:nvPr/>
          </p:nvSpPr>
          <p:spPr>
            <a:xfrm>
              <a:off x="457200" y="1051559"/>
              <a:ext cx="11222736" cy="835025"/>
            </a:xfrm>
            <a:prstGeom prst="rect">
              <a:avLst/>
            </a:prstGeom>
            <a:solidFill>
              <a:srgbClr val="FFFFFF"/>
            </a:solidFill>
            <a:ln/>
            <a:effectLst>
              <a:outerShdw blurRad="50800" dist="12700" dir="8100000" algn="bl" rotWithShape="0">
                <a:srgbClr val="000000">
                  <a:alpha val="8000"/>
                </a:srgbClr>
              </a:outerShdw>
            </a:effectLst>
          </p:spPr>
          <p:txBody>
            <a:bodyPr/>
            <a:lstStyle/>
            <a:p>
              <a:endParaRPr lang="en-US" dirty="0"/>
            </a:p>
          </p:txBody>
        </p:sp>
        <p:sp>
          <p:nvSpPr>
            <p:cNvPr id="4" name="Shape 3">
              <a:extLst>
                <a:ext uri="{FF2B5EF4-FFF2-40B4-BE49-F238E27FC236}">
                  <a16:creationId xmlns:a16="http://schemas.microsoft.com/office/drawing/2014/main" id="{E137B86E-2B1A-56EA-82FC-7B57F39CA8DE}"/>
                </a:ext>
              </a:extLst>
            </p:cNvPr>
            <p:cNvSpPr/>
            <p:nvPr/>
          </p:nvSpPr>
          <p:spPr>
            <a:xfrm>
              <a:off x="457200" y="1051560"/>
              <a:ext cx="45719" cy="835024"/>
            </a:xfrm>
            <a:prstGeom prst="rect">
              <a:avLst/>
            </a:prstGeom>
            <a:solidFill>
              <a:srgbClr val="CDA678"/>
            </a:solidFill>
            <a:ln/>
          </p:spPr>
          <p:txBody>
            <a:bodyPr/>
            <a:lstStyle/>
            <a:p>
              <a:endParaRPr lang="en-US" dirty="0"/>
            </a:p>
          </p:txBody>
        </p:sp>
        <p:sp>
          <p:nvSpPr>
            <p:cNvPr id="5" name="Shape 4">
              <a:extLst>
                <a:ext uri="{FF2B5EF4-FFF2-40B4-BE49-F238E27FC236}">
                  <a16:creationId xmlns:a16="http://schemas.microsoft.com/office/drawing/2014/main" id="{34EF1EEB-1C7C-ADBC-39E4-0146FB0A5E8B}"/>
                </a:ext>
              </a:extLst>
            </p:cNvPr>
            <p:cNvSpPr/>
            <p:nvPr/>
          </p:nvSpPr>
          <p:spPr>
            <a:xfrm>
              <a:off x="628650" y="1154049"/>
              <a:ext cx="647700" cy="647700"/>
            </a:xfrm>
            <a:prstGeom prst="ellipse">
              <a:avLst/>
            </a:prstGeom>
            <a:solidFill>
              <a:srgbClr val="CDA678"/>
            </a:solidFill>
            <a:ln/>
          </p:spPr>
          <p:txBody>
            <a:bodyPr/>
            <a:lstStyle/>
            <a:p>
              <a:endParaRPr lang="en-US" dirty="0"/>
            </a:p>
          </p:txBody>
        </p:sp>
        <p:sp>
          <p:nvSpPr>
            <p:cNvPr id="6" name="Text 5">
              <a:extLst>
                <a:ext uri="{FF2B5EF4-FFF2-40B4-BE49-F238E27FC236}">
                  <a16:creationId xmlns:a16="http://schemas.microsoft.com/office/drawing/2014/main" id="{B3ABF057-4BC8-AEAC-DCC5-ADD121F25252}"/>
                </a:ext>
              </a:extLst>
            </p:cNvPr>
            <p:cNvSpPr/>
            <p:nvPr/>
          </p:nvSpPr>
          <p:spPr>
            <a:xfrm>
              <a:off x="657225" y="1130808"/>
              <a:ext cx="590550" cy="647700"/>
            </a:xfrm>
            <a:prstGeom prst="rect">
              <a:avLst/>
            </a:prstGeom>
            <a:noFill/>
            <a:ln/>
          </p:spPr>
          <p:txBody>
            <a:bodyPr wrap="square" lIns="0" tIns="0" rIns="0" bIns="0" rtlCol="0" anchor="ctr"/>
            <a:lstStyle/>
            <a:p>
              <a:pPr marL="0" indent="0" algn="ctr">
                <a:buNone/>
              </a:pPr>
              <a:r>
                <a:rPr lang="en-US" sz="2800" b="1" dirty="0">
                  <a:solidFill>
                    <a:srgbClr val="FFFFFF"/>
                  </a:solidFill>
                  <a:ea typeface="Calibri" pitchFamily="34" charset="-122"/>
                  <a:cs typeface="Calibri" pitchFamily="34" charset="-120"/>
                </a:rPr>
                <a:t>3</a:t>
              </a:r>
              <a:endParaRPr lang="en-US" sz="2800" dirty="0"/>
            </a:p>
          </p:txBody>
        </p:sp>
        <p:sp>
          <p:nvSpPr>
            <p:cNvPr id="7" name="Text 6">
              <a:extLst>
                <a:ext uri="{FF2B5EF4-FFF2-40B4-BE49-F238E27FC236}">
                  <a16:creationId xmlns:a16="http://schemas.microsoft.com/office/drawing/2014/main" id="{069D2F32-2806-618E-18EC-4CF081A46F5D}"/>
                </a:ext>
              </a:extLst>
            </p:cNvPr>
            <p:cNvSpPr/>
            <p:nvPr/>
          </p:nvSpPr>
          <p:spPr>
            <a:xfrm>
              <a:off x="1421510" y="1043368"/>
              <a:ext cx="3923921" cy="320040"/>
            </a:xfrm>
            <a:prstGeom prst="rect">
              <a:avLst/>
            </a:prstGeom>
            <a:noFill/>
            <a:ln/>
          </p:spPr>
          <p:txBody>
            <a:bodyPr wrap="square" lIns="0" tIns="0" rIns="0" bIns="0" rtlCol="0" anchor="ctr"/>
            <a:lstStyle/>
            <a:p>
              <a:pPr marL="0" indent="0">
                <a:buNone/>
              </a:pPr>
              <a:r>
                <a:rPr lang="en-US" b="1" dirty="0">
                  <a:solidFill>
                    <a:srgbClr val="1A1A2E"/>
                  </a:solidFill>
                  <a:latin typeface="Calibri" pitchFamily="34" charset="0"/>
                  <a:ea typeface="Calibri" pitchFamily="34" charset="-122"/>
                  <a:cs typeface="Calibri" pitchFamily="34" charset="-120"/>
                </a:rPr>
                <a:t>Whole-Child Data Integration</a:t>
              </a:r>
              <a:endParaRPr lang="en-US" dirty="0"/>
            </a:p>
          </p:txBody>
        </p:sp>
        <p:sp>
          <p:nvSpPr>
            <p:cNvPr id="8" name="Text 7">
              <a:extLst>
                <a:ext uri="{FF2B5EF4-FFF2-40B4-BE49-F238E27FC236}">
                  <a16:creationId xmlns:a16="http://schemas.microsoft.com/office/drawing/2014/main" id="{5BEC2DB7-8E7D-5F7F-FEF0-1261E5CC107E}"/>
                </a:ext>
              </a:extLst>
            </p:cNvPr>
            <p:cNvSpPr/>
            <p:nvPr/>
          </p:nvSpPr>
          <p:spPr>
            <a:xfrm>
              <a:off x="1421511" y="1344357"/>
              <a:ext cx="8655960" cy="513017"/>
            </a:xfrm>
            <a:prstGeom prst="rect">
              <a:avLst/>
            </a:prstGeom>
            <a:noFill/>
            <a:ln/>
          </p:spPr>
          <p:txBody>
            <a:bodyPr wrap="square" lIns="0" tIns="0" rIns="0" bIns="0" rtlCol="0" anchor="ctr"/>
            <a:lstStyle/>
            <a:p>
              <a:pPr marL="0" indent="0">
                <a:buNone/>
              </a:pPr>
              <a:r>
                <a:rPr lang="en-US" sz="1600" dirty="0">
                  <a:solidFill>
                    <a:srgbClr val="48484A"/>
                  </a:solidFill>
                  <a:latin typeface="Calibri" pitchFamily="34" charset="0"/>
                  <a:ea typeface="Calibri" pitchFamily="34" charset="-122"/>
                  <a:cs typeface="Calibri" pitchFamily="34" charset="-120"/>
                </a:rPr>
                <a:t>Academic, behavioral, social-emotional, and community data need to converge. Siloed systems produce siloed interventions.</a:t>
              </a:r>
            </a:p>
          </p:txBody>
        </p:sp>
      </p:grpSp>
      <p:grpSp>
        <p:nvGrpSpPr>
          <p:cNvPr id="83" name="Group 82">
            <a:extLst>
              <a:ext uri="{FF2B5EF4-FFF2-40B4-BE49-F238E27FC236}">
                <a16:creationId xmlns:a16="http://schemas.microsoft.com/office/drawing/2014/main" id="{D9977C13-D33A-1135-9748-2D3E4E1C5508}"/>
              </a:ext>
            </a:extLst>
          </p:cNvPr>
          <p:cNvGrpSpPr/>
          <p:nvPr/>
        </p:nvGrpSpPr>
        <p:grpSpPr>
          <a:xfrm>
            <a:off x="457199" y="2031301"/>
            <a:ext cx="11222736" cy="843216"/>
            <a:chOff x="457200" y="1043368"/>
            <a:chExt cx="11222736" cy="843216"/>
          </a:xfrm>
        </p:grpSpPr>
        <p:sp>
          <p:nvSpPr>
            <p:cNvPr id="84" name="Shape 2">
              <a:extLst>
                <a:ext uri="{FF2B5EF4-FFF2-40B4-BE49-F238E27FC236}">
                  <a16:creationId xmlns:a16="http://schemas.microsoft.com/office/drawing/2014/main" id="{B8EF9B4A-056F-AAFB-E6B8-2FA60DC29B8C}"/>
                </a:ext>
              </a:extLst>
            </p:cNvPr>
            <p:cNvSpPr/>
            <p:nvPr/>
          </p:nvSpPr>
          <p:spPr>
            <a:xfrm>
              <a:off x="457200" y="1051559"/>
              <a:ext cx="11222736" cy="835025"/>
            </a:xfrm>
            <a:prstGeom prst="rect">
              <a:avLst/>
            </a:prstGeom>
            <a:solidFill>
              <a:srgbClr val="FFFFFF"/>
            </a:solidFill>
            <a:ln/>
            <a:effectLst>
              <a:outerShdw blurRad="50800" dist="12700" dir="8100000" algn="bl" rotWithShape="0">
                <a:srgbClr val="000000">
                  <a:alpha val="8000"/>
                </a:srgbClr>
              </a:outerShdw>
            </a:effectLst>
          </p:spPr>
          <p:txBody>
            <a:bodyPr/>
            <a:lstStyle/>
            <a:p>
              <a:endParaRPr lang="en-US" dirty="0"/>
            </a:p>
          </p:txBody>
        </p:sp>
        <p:sp>
          <p:nvSpPr>
            <p:cNvPr id="85" name="Shape 3">
              <a:extLst>
                <a:ext uri="{FF2B5EF4-FFF2-40B4-BE49-F238E27FC236}">
                  <a16:creationId xmlns:a16="http://schemas.microsoft.com/office/drawing/2014/main" id="{D61A66D0-0F1A-12CC-87AD-D13D5C0374A1}"/>
                </a:ext>
              </a:extLst>
            </p:cNvPr>
            <p:cNvSpPr/>
            <p:nvPr/>
          </p:nvSpPr>
          <p:spPr>
            <a:xfrm>
              <a:off x="457200" y="1051560"/>
              <a:ext cx="45719" cy="835024"/>
            </a:xfrm>
            <a:prstGeom prst="rect">
              <a:avLst/>
            </a:prstGeom>
            <a:solidFill>
              <a:srgbClr val="CDA678"/>
            </a:solidFill>
            <a:ln/>
          </p:spPr>
          <p:txBody>
            <a:bodyPr/>
            <a:lstStyle/>
            <a:p>
              <a:endParaRPr lang="en-US" dirty="0"/>
            </a:p>
          </p:txBody>
        </p:sp>
        <p:sp>
          <p:nvSpPr>
            <p:cNvPr id="86" name="Shape 4">
              <a:extLst>
                <a:ext uri="{FF2B5EF4-FFF2-40B4-BE49-F238E27FC236}">
                  <a16:creationId xmlns:a16="http://schemas.microsoft.com/office/drawing/2014/main" id="{5CB16ED9-B55D-6349-7EAD-A1C86854D2D1}"/>
                </a:ext>
              </a:extLst>
            </p:cNvPr>
            <p:cNvSpPr/>
            <p:nvPr/>
          </p:nvSpPr>
          <p:spPr>
            <a:xfrm>
              <a:off x="628650" y="1154049"/>
              <a:ext cx="647700" cy="647700"/>
            </a:xfrm>
            <a:prstGeom prst="ellipse">
              <a:avLst/>
            </a:prstGeom>
            <a:solidFill>
              <a:srgbClr val="CDA678"/>
            </a:solidFill>
            <a:ln/>
          </p:spPr>
          <p:txBody>
            <a:bodyPr/>
            <a:lstStyle/>
            <a:p>
              <a:endParaRPr lang="en-US" dirty="0"/>
            </a:p>
          </p:txBody>
        </p:sp>
        <p:sp>
          <p:nvSpPr>
            <p:cNvPr id="87" name="Text 5">
              <a:extLst>
                <a:ext uri="{FF2B5EF4-FFF2-40B4-BE49-F238E27FC236}">
                  <a16:creationId xmlns:a16="http://schemas.microsoft.com/office/drawing/2014/main" id="{21E0C62F-1913-5635-8F70-B7D230D8595C}"/>
                </a:ext>
              </a:extLst>
            </p:cNvPr>
            <p:cNvSpPr/>
            <p:nvPr/>
          </p:nvSpPr>
          <p:spPr>
            <a:xfrm>
              <a:off x="657225" y="1130808"/>
              <a:ext cx="590550" cy="647700"/>
            </a:xfrm>
            <a:prstGeom prst="rect">
              <a:avLst/>
            </a:prstGeom>
            <a:noFill/>
            <a:ln/>
          </p:spPr>
          <p:txBody>
            <a:bodyPr wrap="square" lIns="0" tIns="0" rIns="0" bIns="0" rtlCol="0" anchor="ctr"/>
            <a:lstStyle/>
            <a:p>
              <a:pPr marL="0" indent="0" algn="ctr">
                <a:buNone/>
              </a:pPr>
              <a:r>
                <a:rPr lang="en-US" sz="2800" b="1" dirty="0">
                  <a:solidFill>
                    <a:srgbClr val="FFFFFF"/>
                  </a:solidFill>
                  <a:ea typeface="Calibri" pitchFamily="34" charset="-122"/>
                  <a:cs typeface="Calibri" pitchFamily="34" charset="-120"/>
                </a:rPr>
                <a:t>2</a:t>
              </a:r>
              <a:endParaRPr lang="en-US" sz="2800" dirty="0"/>
            </a:p>
          </p:txBody>
        </p:sp>
        <p:sp>
          <p:nvSpPr>
            <p:cNvPr id="88" name="Text 6">
              <a:extLst>
                <a:ext uri="{FF2B5EF4-FFF2-40B4-BE49-F238E27FC236}">
                  <a16:creationId xmlns:a16="http://schemas.microsoft.com/office/drawing/2014/main" id="{066C94EE-C5D1-2EEC-D8C8-F78BC78C0C36}"/>
                </a:ext>
              </a:extLst>
            </p:cNvPr>
            <p:cNvSpPr/>
            <p:nvPr/>
          </p:nvSpPr>
          <p:spPr>
            <a:xfrm>
              <a:off x="1421511" y="1043368"/>
              <a:ext cx="3893440" cy="320040"/>
            </a:xfrm>
            <a:prstGeom prst="rect">
              <a:avLst/>
            </a:prstGeom>
            <a:noFill/>
            <a:ln/>
          </p:spPr>
          <p:txBody>
            <a:bodyPr wrap="square" lIns="0" tIns="0" rIns="0" bIns="0" rtlCol="0" anchor="ctr"/>
            <a:lstStyle/>
            <a:p>
              <a:pPr marL="0" indent="0">
                <a:buNone/>
              </a:pPr>
              <a:r>
                <a:rPr lang="en-US" b="1" dirty="0">
                  <a:solidFill>
                    <a:srgbClr val="1A1A2E"/>
                  </a:solidFill>
                  <a:latin typeface="Calibri" pitchFamily="34" charset="0"/>
                  <a:ea typeface="Calibri" pitchFamily="34" charset="-122"/>
                  <a:cs typeface="Calibri" pitchFamily="34" charset="-120"/>
                </a:rPr>
                <a:t>Implementation Over Innovation</a:t>
              </a:r>
              <a:endParaRPr lang="en-US" dirty="0"/>
            </a:p>
          </p:txBody>
        </p:sp>
        <p:sp>
          <p:nvSpPr>
            <p:cNvPr id="89" name="Text 7">
              <a:extLst>
                <a:ext uri="{FF2B5EF4-FFF2-40B4-BE49-F238E27FC236}">
                  <a16:creationId xmlns:a16="http://schemas.microsoft.com/office/drawing/2014/main" id="{B2070428-2CE6-B2F0-0D99-A1114A6EF5B0}"/>
                </a:ext>
              </a:extLst>
            </p:cNvPr>
            <p:cNvSpPr/>
            <p:nvPr/>
          </p:nvSpPr>
          <p:spPr>
            <a:xfrm>
              <a:off x="1421511" y="1344357"/>
              <a:ext cx="9480812" cy="513017"/>
            </a:xfrm>
            <a:prstGeom prst="rect">
              <a:avLst/>
            </a:prstGeom>
            <a:noFill/>
            <a:ln/>
          </p:spPr>
          <p:txBody>
            <a:bodyPr wrap="square" lIns="0" tIns="0" rIns="0" bIns="0" rtlCol="0" anchor="ctr"/>
            <a:lstStyle/>
            <a:p>
              <a:pPr marL="0" indent="0">
                <a:buNone/>
              </a:pPr>
              <a:r>
                <a:rPr lang="en-US" sz="1600" dirty="0">
                  <a:solidFill>
                    <a:srgbClr val="48484A"/>
                  </a:solidFill>
                  <a:latin typeface="Calibri" pitchFamily="34" charset="0"/>
                  <a:ea typeface="Calibri" pitchFamily="34" charset="-122"/>
                  <a:cs typeface="Calibri" pitchFamily="34" charset="-120"/>
                </a:rPr>
                <a:t>Most districts don't need fancier tech tools. They need better human systems to create and expand access to action-improving dat</a:t>
              </a:r>
              <a:r>
                <a:rPr lang="en-US" sz="1600" dirty="0">
                  <a:solidFill>
                    <a:srgbClr val="48484A"/>
                  </a:solidFill>
                  <a:ea typeface="Calibri" pitchFamily="34" charset="-122"/>
                  <a:cs typeface="Calibri" pitchFamily="34" charset="-120"/>
                </a:rPr>
                <a:t>a at the school level. </a:t>
              </a:r>
              <a:r>
                <a:rPr lang="en-US" sz="1600" dirty="0">
                  <a:solidFill>
                    <a:srgbClr val="48484A"/>
                  </a:solidFill>
                  <a:latin typeface="Calibri" pitchFamily="34" charset="0"/>
                  <a:ea typeface="Calibri" pitchFamily="34" charset="-122"/>
                  <a:cs typeface="Calibri" pitchFamily="34" charset="-120"/>
                </a:rPr>
                <a:t> Execution is the bottleneck, not technology.</a:t>
              </a:r>
            </a:p>
          </p:txBody>
        </p:sp>
      </p:grpSp>
      <p:grpSp>
        <p:nvGrpSpPr>
          <p:cNvPr id="90" name="Group 89">
            <a:extLst>
              <a:ext uri="{FF2B5EF4-FFF2-40B4-BE49-F238E27FC236}">
                <a16:creationId xmlns:a16="http://schemas.microsoft.com/office/drawing/2014/main" id="{AFC93EE1-3812-1A44-1F9A-11A900EF1C98}"/>
              </a:ext>
            </a:extLst>
          </p:cNvPr>
          <p:cNvGrpSpPr/>
          <p:nvPr/>
        </p:nvGrpSpPr>
        <p:grpSpPr>
          <a:xfrm>
            <a:off x="457199" y="1014793"/>
            <a:ext cx="11222736" cy="843216"/>
            <a:chOff x="457200" y="1043368"/>
            <a:chExt cx="11222736" cy="843216"/>
          </a:xfrm>
        </p:grpSpPr>
        <p:sp>
          <p:nvSpPr>
            <p:cNvPr id="91" name="Shape 2">
              <a:extLst>
                <a:ext uri="{FF2B5EF4-FFF2-40B4-BE49-F238E27FC236}">
                  <a16:creationId xmlns:a16="http://schemas.microsoft.com/office/drawing/2014/main" id="{857DF3DE-AE13-4F39-0811-6029FB5C3092}"/>
                </a:ext>
              </a:extLst>
            </p:cNvPr>
            <p:cNvSpPr/>
            <p:nvPr/>
          </p:nvSpPr>
          <p:spPr>
            <a:xfrm>
              <a:off x="457200" y="1051559"/>
              <a:ext cx="11222736" cy="835025"/>
            </a:xfrm>
            <a:prstGeom prst="rect">
              <a:avLst/>
            </a:prstGeom>
            <a:solidFill>
              <a:srgbClr val="FFFFFF"/>
            </a:solidFill>
            <a:ln/>
            <a:effectLst>
              <a:outerShdw blurRad="50800" dist="12700" dir="8100000" algn="bl" rotWithShape="0">
                <a:srgbClr val="000000">
                  <a:alpha val="8000"/>
                </a:srgbClr>
              </a:outerShdw>
            </a:effectLst>
          </p:spPr>
          <p:txBody>
            <a:bodyPr/>
            <a:lstStyle/>
            <a:p>
              <a:endParaRPr lang="en-US" dirty="0"/>
            </a:p>
          </p:txBody>
        </p:sp>
        <p:sp>
          <p:nvSpPr>
            <p:cNvPr id="92" name="Shape 3">
              <a:extLst>
                <a:ext uri="{FF2B5EF4-FFF2-40B4-BE49-F238E27FC236}">
                  <a16:creationId xmlns:a16="http://schemas.microsoft.com/office/drawing/2014/main" id="{15AAC111-BDC4-B946-955D-FD1173D08A4D}"/>
                </a:ext>
              </a:extLst>
            </p:cNvPr>
            <p:cNvSpPr/>
            <p:nvPr/>
          </p:nvSpPr>
          <p:spPr>
            <a:xfrm>
              <a:off x="457200" y="1051560"/>
              <a:ext cx="45719" cy="835024"/>
            </a:xfrm>
            <a:prstGeom prst="rect">
              <a:avLst/>
            </a:prstGeom>
            <a:solidFill>
              <a:srgbClr val="CDA678"/>
            </a:solidFill>
            <a:ln/>
          </p:spPr>
          <p:txBody>
            <a:bodyPr/>
            <a:lstStyle/>
            <a:p>
              <a:endParaRPr lang="en-US" dirty="0">
                <a:solidFill>
                  <a:srgbClr val="CDA678"/>
                </a:solidFill>
              </a:endParaRPr>
            </a:p>
          </p:txBody>
        </p:sp>
        <p:sp>
          <p:nvSpPr>
            <p:cNvPr id="93" name="Shape 4">
              <a:extLst>
                <a:ext uri="{FF2B5EF4-FFF2-40B4-BE49-F238E27FC236}">
                  <a16:creationId xmlns:a16="http://schemas.microsoft.com/office/drawing/2014/main" id="{3FE88135-02B4-9516-A595-B268F9C6C367}"/>
                </a:ext>
              </a:extLst>
            </p:cNvPr>
            <p:cNvSpPr/>
            <p:nvPr/>
          </p:nvSpPr>
          <p:spPr>
            <a:xfrm>
              <a:off x="628650" y="1154049"/>
              <a:ext cx="647700" cy="647700"/>
            </a:xfrm>
            <a:prstGeom prst="ellipse">
              <a:avLst/>
            </a:prstGeom>
            <a:solidFill>
              <a:srgbClr val="CDA678"/>
            </a:solidFill>
            <a:ln/>
          </p:spPr>
          <p:txBody>
            <a:bodyPr/>
            <a:lstStyle/>
            <a:p>
              <a:endParaRPr lang="en-US" dirty="0"/>
            </a:p>
          </p:txBody>
        </p:sp>
        <p:sp>
          <p:nvSpPr>
            <p:cNvPr id="94" name="Text 5">
              <a:extLst>
                <a:ext uri="{FF2B5EF4-FFF2-40B4-BE49-F238E27FC236}">
                  <a16:creationId xmlns:a16="http://schemas.microsoft.com/office/drawing/2014/main" id="{05CFA67F-E932-AD9F-474C-A9BA04967712}"/>
                </a:ext>
              </a:extLst>
            </p:cNvPr>
            <p:cNvSpPr/>
            <p:nvPr/>
          </p:nvSpPr>
          <p:spPr>
            <a:xfrm>
              <a:off x="657225" y="1130808"/>
              <a:ext cx="590550" cy="647700"/>
            </a:xfrm>
            <a:prstGeom prst="rect">
              <a:avLst/>
            </a:prstGeom>
            <a:noFill/>
            <a:ln/>
          </p:spPr>
          <p:txBody>
            <a:bodyPr wrap="square" lIns="0" tIns="0" rIns="0" bIns="0" rtlCol="0" anchor="ctr"/>
            <a:lstStyle/>
            <a:p>
              <a:pPr marL="0" indent="0" algn="ctr">
                <a:buNone/>
              </a:pPr>
              <a:r>
                <a:rPr lang="en-US" sz="2800" b="1" dirty="0">
                  <a:solidFill>
                    <a:srgbClr val="FFFFFF"/>
                  </a:solidFill>
                  <a:latin typeface="Calibri" pitchFamily="34" charset="0"/>
                  <a:ea typeface="Calibri" pitchFamily="34" charset="-122"/>
                  <a:cs typeface="Calibri" pitchFamily="34" charset="-120"/>
                </a:rPr>
                <a:t>1</a:t>
              </a:r>
              <a:endParaRPr lang="en-US" sz="2800" dirty="0"/>
            </a:p>
          </p:txBody>
        </p:sp>
        <p:sp>
          <p:nvSpPr>
            <p:cNvPr id="95" name="Text 6">
              <a:extLst>
                <a:ext uri="{FF2B5EF4-FFF2-40B4-BE49-F238E27FC236}">
                  <a16:creationId xmlns:a16="http://schemas.microsoft.com/office/drawing/2014/main" id="{19B50D2E-A77E-7E99-FEC1-33E301E2F5AD}"/>
                </a:ext>
              </a:extLst>
            </p:cNvPr>
            <p:cNvSpPr/>
            <p:nvPr/>
          </p:nvSpPr>
          <p:spPr>
            <a:xfrm>
              <a:off x="1421511" y="1043368"/>
              <a:ext cx="2743200" cy="320040"/>
            </a:xfrm>
            <a:prstGeom prst="rect">
              <a:avLst/>
            </a:prstGeom>
            <a:noFill/>
            <a:ln/>
          </p:spPr>
          <p:txBody>
            <a:bodyPr wrap="square" lIns="0" tIns="0" rIns="0" bIns="0" rtlCol="0" anchor="ctr"/>
            <a:lstStyle/>
            <a:p>
              <a:pPr marL="0" indent="0">
                <a:buNone/>
              </a:pPr>
              <a:r>
                <a:rPr lang="en-US" b="1" dirty="0">
                  <a:solidFill>
                    <a:srgbClr val="1A1A2E"/>
                  </a:solidFill>
                  <a:latin typeface="Calibri" pitchFamily="34" charset="0"/>
                  <a:ea typeface="Calibri" pitchFamily="34" charset="-122"/>
                  <a:cs typeface="Calibri" pitchFamily="34" charset="-120"/>
                </a:rPr>
                <a:t>Equity at the Center</a:t>
              </a:r>
              <a:endParaRPr lang="en-US" dirty="0"/>
            </a:p>
          </p:txBody>
        </p:sp>
        <p:sp>
          <p:nvSpPr>
            <p:cNvPr id="96" name="Text 7">
              <a:extLst>
                <a:ext uri="{FF2B5EF4-FFF2-40B4-BE49-F238E27FC236}">
                  <a16:creationId xmlns:a16="http://schemas.microsoft.com/office/drawing/2014/main" id="{76F1EDB5-402D-4C0B-D5B7-D37C2FB07F56}"/>
                </a:ext>
              </a:extLst>
            </p:cNvPr>
            <p:cNvSpPr/>
            <p:nvPr/>
          </p:nvSpPr>
          <p:spPr>
            <a:xfrm>
              <a:off x="1421511" y="1344357"/>
              <a:ext cx="8747396" cy="513017"/>
            </a:xfrm>
            <a:prstGeom prst="rect">
              <a:avLst/>
            </a:prstGeom>
            <a:noFill/>
            <a:ln/>
          </p:spPr>
          <p:txBody>
            <a:bodyPr wrap="square" lIns="0" tIns="0" rIns="0" bIns="0" rtlCol="0" anchor="ctr"/>
            <a:lstStyle/>
            <a:p>
              <a:pPr marL="0" indent="0">
                <a:buNone/>
              </a:pPr>
              <a:r>
                <a:rPr lang="en-US" sz="1600" dirty="0">
                  <a:solidFill>
                    <a:srgbClr val="48484A"/>
                  </a:solidFill>
                  <a:latin typeface="Calibri" pitchFamily="34" charset="0"/>
                  <a:ea typeface="Calibri" pitchFamily="34" charset="-122"/>
                  <a:cs typeface="Calibri" pitchFamily="34" charset="-120"/>
                </a:rPr>
                <a:t>Ensure algorithmic systems don't encode existing biases. Every EWS/Student Success System must be audited for disparate impact across student populations.</a:t>
              </a:r>
              <a:endParaRPr lang="en-US" sz="1600" dirty="0"/>
            </a:p>
          </p:txBody>
        </p:sp>
      </p:grpSp>
      <p:grpSp>
        <p:nvGrpSpPr>
          <p:cNvPr id="97" name="Group 96">
            <a:extLst>
              <a:ext uri="{FF2B5EF4-FFF2-40B4-BE49-F238E27FC236}">
                <a16:creationId xmlns:a16="http://schemas.microsoft.com/office/drawing/2014/main" id="{7E8E4A94-D7E7-8572-B8F6-DB9F197BD17B}"/>
              </a:ext>
            </a:extLst>
          </p:cNvPr>
          <p:cNvGrpSpPr/>
          <p:nvPr/>
        </p:nvGrpSpPr>
        <p:grpSpPr>
          <a:xfrm>
            <a:off x="457199" y="4064317"/>
            <a:ext cx="11222736" cy="843216"/>
            <a:chOff x="457200" y="1043368"/>
            <a:chExt cx="11222736" cy="843216"/>
          </a:xfrm>
        </p:grpSpPr>
        <p:sp>
          <p:nvSpPr>
            <p:cNvPr id="98" name="Shape 2">
              <a:extLst>
                <a:ext uri="{FF2B5EF4-FFF2-40B4-BE49-F238E27FC236}">
                  <a16:creationId xmlns:a16="http://schemas.microsoft.com/office/drawing/2014/main" id="{8F52D4A6-3018-7D4D-696E-2D4A0C2660AF}"/>
                </a:ext>
              </a:extLst>
            </p:cNvPr>
            <p:cNvSpPr/>
            <p:nvPr/>
          </p:nvSpPr>
          <p:spPr>
            <a:xfrm>
              <a:off x="457200" y="1051559"/>
              <a:ext cx="11222736" cy="835025"/>
            </a:xfrm>
            <a:prstGeom prst="rect">
              <a:avLst/>
            </a:prstGeom>
            <a:solidFill>
              <a:srgbClr val="FFFFFF"/>
            </a:solidFill>
            <a:ln/>
            <a:effectLst>
              <a:outerShdw blurRad="50800" dist="12700" dir="8100000" algn="bl" rotWithShape="0">
                <a:srgbClr val="000000">
                  <a:alpha val="8000"/>
                </a:srgbClr>
              </a:outerShdw>
            </a:effectLst>
          </p:spPr>
          <p:txBody>
            <a:bodyPr/>
            <a:lstStyle/>
            <a:p>
              <a:endParaRPr lang="en-US" dirty="0"/>
            </a:p>
          </p:txBody>
        </p:sp>
        <p:sp>
          <p:nvSpPr>
            <p:cNvPr id="99" name="Shape 3">
              <a:extLst>
                <a:ext uri="{FF2B5EF4-FFF2-40B4-BE49-F238E27FC236}">
                  <a16:creationId xmlns:a16="http://schemas.microsoft.com/office/drawing/2014/main" id="{3DE5DC4D-B1B8-2197-27FA-CB3A6EA94B2A}"/>
                </a:ext>
              </a:extLst>
            </p:cNvPr>
            <p:cNvSpPr/>
            <p:nvPr/>
          </p:nvSpPr>
          <p:spPr>
            <a:xfrm>
              <a:off x="457200" y="1051560"/>
              <a:ext cx="45719" cy="835024"/>
            </a:xfrm>
            <a:prstGeom prst="rect">
              <a:avLst/>
            </a:prstGeom>
            <a:solidFill>
              <a:srgbClr val="CDA678"/>
            </a:solidFill>
            <a:ln/>
          </p:spPr>
          <p:txBody>
            <a:bodyPr/>
            <a:lstStyle/>
            <a:p>
              <a:endParaRPr lang="en-US" dirty="0"/>
            </a:p>
          </p:txBody>
        </p:sp>
        <p:sp>
          <p:nvSpPr>
            <p:cNvPr id="100" name="Shape 4">
              <a:extLst>
                <a:ext uri="{FF2B5EF4-FFF2-40B4-BE49-F238E27FC236}">
                  <a16:creationId xmlns:a16="http://schemas.microsoft.com/office/drawing/2014/main" id="{91238D5B-A31B-37C3-D774-D00B3AE3CA09}"/>
                </a:ext>
              </a:extLst>
            </p:cNvPr>
            <p:cNvSpPr/>
            <p:nvPr/>
          </p:nvSpPr>
          <p:spPr>
            <a:xfrm>
              <a:off x="628650" y="1154049"/>
              <a:ext cx="647700" cy="647700"/>
            </a:xfrm>
            <a:prstGeom prst="ellipse">
              <a:avLst/>
            </a:prstGeom>
            <a:solidFill>
              <a:srgbClr val="CDA678"/>
            </a:solidFill>
            <a:ln/>
          </p:spPr>
          <p:txBody>
            <a:bodyPr/>
            <a:lstStyle/>
            <a:p>
              <a:endParaRPr lang="en-US" dirty="0"/>
            </a:p>
          </p:txBody>
        </p:sp>
        <p:sp>
          <p:nvSpPr>
            <p:cNvPr id="101" name="Text 5">
              <a:extLst>
                <a:ext uri="{FF2B5EF4-FFF2-40B4-BE49-F238E27FC236}">
                  <a16:creationId xmlns:a16="http://schemas.microsoft.com/office/drawing/2014/main" id="{66CF1A2F-52F8-A6DD-17C4-7E5D18A39113}"/>
                </a:ext>
              </a:extLst>
            </p:cNvPr>
            <p:cNvSpPr/>
            <p:nvPr/>
          </p:nvSpPr>
          <p:spPr>
            <a:xfrm>
              <a:off x="657225" y="1130808"/>
              <a:ext cx="590550" cy="647700"/>
            </a:xfrm>
            <a:prstGeom prst="rect">
              <a:avLst/>
            </a:prstGeom>
            <a:noFill/>
            <a:ln/>
          </p:spPr>
          <p:txBody>
            <a:bodyPr wrap="square" lIns="0" tIns="0" rIns="0" bIns="0" rtlCol="0" anchor="ctr"/>
            <a:lstStyle/>
            <a:p>
              <a:pPr marL="0" indent="0" algn="ctr">
                <a:buNone/>
              </a:pPr>
              <a:r>
                <a:rPr lang="en-US" sz="2800" b="1" dirty="0">
                  <a:solidFill>
                    <a:srgbClr val="FFFFFF"/>
                  </a:solidFill>
                  <a:ea typeface="Calibri" pitchFamily="34" charset="-122"/>
                  <a:cs typeface="Calibri" pitchFamily="34" charset="-120"/>
                </a:rPr>
                <a:t>4</a:t>
              </a:r>
              <a:endParaRPr lang="en-US" sz="2800" dirty="0"/>
            </a:p>
          </p:txBody>
        </p:sp>
        <p:sp>
          <p:nvSpPr>
            <p:cNvPr id="102" name="Text 6">
              <a:extLst>
                <a:ext uri="{FF2B5EF4-FFF2-40B4-BE49-F238E27FC236}">
                  <a16:creationId xmlns:a16="http://schemas.microsoft.com/office/drawing/2014/main" id="{66B6EB82-09E2-717E-3A2F-11D466081FE1}"/>
                </a:ext>
              </a:extLst>
            </p:cNvPr>
            <p:cNvSpPr/>
            <p:nvPr/>
          </p:nvSpPr>
          <p:spPr>
            <a:xfrm>
              <a:off x="1421510" y="1043368"/>
              <a:ext cx="3221435" cy="320040"/>
            </a:xfrm>
            <a:prstGeom prst="rect">
              <a:avLst/>
            </a:prstGeom>
            <a:noFill/>
            <a:ln/>
          </p:spPr>
          <p:txBody>
            <a:bodyPr wrap="square" lIns="0" tIns="0" rIns="0" bIns="0" rtlCol="0" anchor="ctr"/>
            <a:lstStyle/>
            <a:p>
              <a:pPr marL="0" indent="0">
                <a:buNone/>
              </a:pPr>
              <a:r>
                <a:rPr lang="en-US" b="1" dirty="0">
                  <a:solidFill>
                    <a:srgbClr val="1A1A2E"/>
                  </a:solidFill>
                  <a:latin typeface="Calibri" pitchFamily="34" charset="0"/>
                  <a:ea typeface="Calibri" pitchFamily="34" charset="-122"/>
                  <a:cs typeface="Calibri" pitchFamily="34" charset="-120"/>
                </a:rPr>
                <a:t>Building District/School  Capacity</a:t>
              </a:r>
              <a:endParaRPr lang="en-US" dirty="0"/>
            </a:p>
          </p:txBody>
        </p:sp>
        <p:sp>
          <p:nvSpPr>
            <p:cNvPr id="103" name="Text 7">
              <a:extLst>
                <a:ext uri="{FF2B5EF4-FFF2-40B4-BE49-F238E27FC236}">
                  <a16:creationId xmlns:a16="http://schemas.microsoft.com/office/drawing/2014/main" id="{2C622A09-6E8C-0B5D-9A4A-1361C39585E6}"/>
                </a:ext>
              </a:extLst>
            </p:cNvPr>
            <p:cNvSpPr/>
            <p:nvPr/>
          </p:nvSpPr>
          <p:spPr>
            <a:xfrm>
              <a:off x="1421510" y="1344357"/>
              <a:ext cx="8747397" cy="513017"/>
            </a:xfrm>
            <a:prstGeom prst="rect">
              <a:avLst/>
            </a:prstGeom>
            <a:noFill/>
            <a:ln/>
          </p:spPr>
          <p:txBody>
            <a:bodyPr wrap="square" lIns="0" tIns="0" rIns="0" bIns="0" rtlCol="0" anchor="ctr"/>
            <a:lstStyle/>
            <a:p>
              <a:pPr marL="0" indent="0">
                <a:buNone/>
              </a:pPr>
              <a:r>
                <a:rPr lang="en-US" sz="1600" dirty="0">
                  <a:solidFill>
                    <a:srgbClr val="48484A"/>
                  </a:solidFill>
                  <a:latin typeface="Calibri" pitchFamily="34" charset="0"/>
                  <a:ea typeface="Calibri" pitchFamily="34" charset="-122"/>
                  <a:cs typeface="Calibri" pitchFamily="34" charset="-120"/>
                </a:rPr>
                <a:t>Hire data people. Train existing staff. Create sustainable infrastructure that doesn't depend on one champion or one vendor.</a:t>
              </a:r>
            </a:p>
          </p:txBody>
        </p:sp>
      </p:grpSp>
      <p:grpSp>
        <p:nvGrpSpPr>
          <p:cNvPr id="104" name="Group 103">
            <a:extLst>
              <a:ext uri="{FF2B5EF4-FFF2-40B4-BE49-F238E27FC236}">
                <a16:creationId xmlns:a16="http://schemas.microsoft.com/office/drawing/2014/main" id="{B2273C6E-E093-386C-117D-FFAA6E6DBE23}"/>
              </a:ext>
            </a:extLst>
          </p:cNvPr>
          <p:cNvGrpSpPr/>
          <p:nvPr/>
        </p:nvGrpSpPr>
        <p:grpSpPr>
          <a:xfrm>
            <a:off x="457199" y="5080825"/>
            <a:ext cx="11222736" cy="843216"/>
            <a:chOff x="457200" y="1043368"/>
            <a:chExt cx="11222736" cy="843216"/>
          </a:xfrm>
        </p:grpSpPr>
        <p:sp>
          <p:nvSpPr>
            <p:cNvPr id="105" name="Shape 2">
              <a:extLst>
                <a:ext uri="{FF2B5EF4-FFF2-40B4-BE49-F238E27FC236}">
                  <a16:creationId xmlns:a16="http://schemas.microsoft.com/office/drawing/2014/main" id="{8F66DC78-74C1-0092-B973-BEBFEF23584F}"/>
                </a:ext>
              </a:extLst>
            </p:cNvPr>
            <p:cNvSpPr/>
            <p:nvPr/>
          </p:nvSpPr>
          <p:spPr>
            <a:xfrm>
              <a:off x="457200" y="1051559"/>
              <a:ext cx="11222736" cy="835025"/>
            </a:xfrm>
            <a:prstGeom prst="rect">
              <a:avLst/>
            </a:prstGeom>
            <a:solidFill>
              <a:srgbClr val="CDA678"/>
            </a:solidFill>
            <a:ln/>
            <a:effectLst>
              <a:outerShdw blurRad="50800" dist="12700" dir="8100000" algn="bl" rotWithShape="0">
                <a:srgbClr val="000000">
                  <a:alpha val="8000"/>
                </a:srgbClr>
              </a:outerShdw>
            </a:effectLst>
          </p:spPr>
          <p:txBody>
            <a:bodyPr/>
            <a:lstStyle/>
            <a:p>
              <a:endParaRPr lang="en-US" dirty="0"/>
            </a:p>
          </p:txBody>
        </p:sp>
        <p:sp>
          <p:nvSpPr>
            <p:cNvPr id="106" name="Shape 3">
              <a:extLst>
                <a:ext uri="{FF2B5EF4-FFF2-40B4-BE49-F238E27FC236}">
                  <a16:creationId xmlns:a16="http://schemas.microsoft.com/office/drawing/2014/main" id="{B8DB0C58-7BE9-4674-E7BC-A714916D32AA}"/>
                </a:ext>
              </a:extLst>
            </p:cNvPr>
            <p:cNvSpPr/>
            <p:nvPr/>
          </p:nvSpPr>
          <p:spPr>
            <a:xfrm>
              <a:off x="457200" y="1051560"/>
              <a:ext cx="45719" cy="835024"/>
            </a:xfrm>
            <a:prstGeom prst="rect">
              <a:avLst/>
            </a:prstGeom>
            <a:solidFill>
              <a:srgbClr val="A51C30"/>
            </a:solidFill>
            <a:ln/>
          </p:spPr>
          <p:txBody>
            <a:bodyPr/>
            <a:lstStyle/>
            <a:p>
              <a:endParaRPr lang="en-US" dirty="0"/>
            </a:p>
          </p:txBody>
        </p:sp>
        <p:sp>
          <p:nvSpPr>
            <p:cNvPr id="107" name="Shape 4">
              <a:extLst>
                <a:ext uri="{FF2B5EF4-FFF2-40B4-BE49-F238E27FC236}">
                  <a16:creationId xmlns:a16="http://schemas.microsoft.com/office/drawing/2014/main" id="{FF095D3B-10F8-DF26-26BA-848FE888BC88}"/>
                </a:ext>
              </a:extLst>
            </p:cNvPr>
            <p:cNvSpPr/>
            <p:nvPr/>
          </p:nvSpPr>
          <p:spPr>
            <a:xfrm>
              <a:off x="628650" y="1154049"/>
              <a:ext cx="647700" cy="647700"/>
            </a:xfrm>
            <a:prstGeom prst="ellipse">
              <a:avLst/>
            </a:prstGeom>
            <a:solidFill>
              <a:srgbClr val="A51C30"/>
            </a:solidFill>
            <a:ln/>
          </p:spPr>
          <p:txBody>
            <a:bodyPr/>
            <a:lstStyle/>
            <a:p>
              <a:endParaRPr lang="en-US" dirty="0"/>
            </a:p>
          </p:txBody>
        </p:sp>
        <p:sp>
          <p:nvSpPr>
            <p:cNvPr id="108" name="Text 5">
              <a:extLst>
                <a:ext uri="{FF2B5EF4-FFF2-40B4-BE49-F238E27FC236}">
                  <a16:creationId xmlns:a16="http://schemas.microsoft.com/office/drawing/2014/main" id="{DE78F381-46B4-2FD5-1DE3-81927B39A284}"/>
                </a:ext>
              </a:extLst>
            </p:cNvPr>
            <p:cNvSpPr/>
            <p:nvPr/>
          </p:nvSpPr>
          <p:spPr>
            <a:xfrm>
              <a:off x="657225" y="1130808"/>
              <a:ext cx="590550" cy="647700"/>
            </a:xfrm>
            <a:prstGeom prst="rect">
              <a:avLst/>
            </a:prstGeom>
            <a:noFill/>
            <a:ln/>
          </p:spPr>
          <p:txBody>
            <a:bodyPr wrap="square" lIns="0" tIns="0" rIns="0" bIns="0" rtlCol="0" anchor="ctr"/>
            <a:lstStyle/>
            <a:p>
              <a:pPr marL="0" indent="0" algn="ctr">
                <a:buNone/>
              </a:pPr>
              <a:r>
                <a:rPr lang="en-US" sz="2800" b="1" dirty="0">
                  <a:solidFill>
                    <a:srgbClr val="FFFFFF"/>
                  </a:solidFill>
                  <a:ea typeface="Calibri" pitchFamily="34" charset="-122"/>
                  <a:cs typeface="Calibri" pitchFamily="34" charset="-120"/>
                </a:rPr>
                <a:t>5</a:t>
              </a:r>
              <a:endParaRPr lang="en-US" sz="2800" dirty="0"/>
            </a:p>
          </p:txBody>
        </p:sp>
        <p:sp>
          <p:nvSpPr>
            <p:cNvPr id="109" name="Text 6">
              <a:extLst>
                <a:ext uri="{FF2B5EF4-FFF2-40B4-BE49-F238E27FC236}">
                  <a16:creationId xmlns:a16="http://schemas.microsoft.com/office/drawing/2014/main" id="{F2BD9DC2-E14B-BE12-9B4B-439F54C63E9C}"/>
                </a:ext>
              </a:extLst>
            </p:cNvPr>
            <p:cNvSpPr/>
            <p:nvPr/>
          </p:nvSpPr>
          <p:spPr>
            <a:xfrm>
              <a:off x="1421511" y="1043368"/>
              <a:ext cx="2743200" cy="320040"/>
            </a:xfrm>
            <a:prstGeom prst="rect">
              <a:avLst/>
            </a:prstGeom>
            <a:noFill/>
            <a:ln/>
          </p:spPr>
          <p:txBody>
            <a:bodyPr wrap="square" lIns="0" tIns="0" rIns="0" bIns="0" rtlCol="0" anchor="ctr"/>
            <a:lstStyle/>
            <a:p>
              <a:pPr marL="0" indent="0">
                <a:buNone/>
              </a:pPr>
              <a:r>
                <a:rPr lang="en-US" b="1" dirty="0">
                  <a:solidFill>
                    <a:schemeClr val="bg1"/>
                  </a:solidFill>
                  <a:latin typeface="Calibri" pitchFamily="34" charset="0"/>
                  <a:ea typeface="Calibri" pitchFamily="34" charset="-122"/>
                  <a:cs typeface="Calibri" pitchFamily="34" charset="-120"/>
                </a:rPr>
                <a:t>Connection is Everything</a:t>
              </a:r>
              <a:endParaRPr lang="en-US" dirty="0">
                <a:solidFill>
                  <a:schemeClr val="bg1"/>
                </a:solidFill>
              </a:endParaRPr>
            </a:p>
          </p:txBody>
        </p:sp>
        <p:sp>
          <p:nvSpPr>
            <p:cNvPr id="110" name="Text 7">
              <a:extLst>
                <a:ext uri="{FF2B5EF4-FFF2-40B4-BE49-F238E27FC236}">
                  <a16:creationId xmlns:a16="http://schemas.microsoft.com/office/drawing/2014/main" id="{45F2CA45-3010-8C61-63C0-32280B3401E0}"/>
                </a:ext>
              </a:extLst>
            </p:cNvPr>
            <p:cNvSpPr/>
            <p:nvPr/>
          </p:nvSpPr>
          <p:spPr>
            <a:xfrm>
              <a:off x="1421511" y="1344357"/>
              <a:ext cx="8610242" cy="513017"/>
            </a:xfrm>
            <a:prstGeom prst="rect">
              <a:avLst/>
            </a:prstGeom>
            <a:noFill/>
            <a:ln/>
          </p:spPr>
          <p:txBody>
            <a:bodyPr wrap="square" lIns="0" tIns="0" rIns="0" bIns="0" rtlCol="0" anchor="ctr"/>
            <a:lstStyle/>
            <a:p>
              <a:pPr marL="0" indent="0">
                <a:buNone/>
              </a:pPr>
              <a:r>
                <a:rPr lang="en-US" sz="1600" dirty="0">
                  <a:solidFill>
                    <a:schemeClr val="bg1"/>
                  </a:solidFill>
                  <a:latin typeface="Calibri" pitchFamily="34" charset="0"/>
                  <a:ea typeface="Calibri" pitchFamily="34" charset="-122"/>
                  <a:cs typeface="Calibri" pitchFamily="34" charset="-120"/>
                </a:rPr>
                <a:t>Even the best </a:t>
              </a:r>
              <a:r>
                <a:rPr lang="en-US" sz="1600" dirty="0">
                  <a:solidFill>
                    <a:schemeClr val="bg1"/>
                  </a:solidFill>
                  <a:ea typeface="Calibri" pitchFamily="34" charset="-122"/>
                  <a:cs typeface="Calibri" pitchFamily="34" charset="-120"/>
                </a:rPr>
                <a:t>data</a:t>
              </a:r>
              <a:r>
                <a:rPr lang="en-US" sz="1600" dirty="0">
                  <a:solidFill>
                    <a:schemeClr val="bg1"/>
                  </a:solidFill>
                  <a:latin typeface="Calibri" pitchFamily="34" charset="0"/>
                  <a:ea typeface="Calibri" pitchFamily="34" charset="-122"/>
                  <a:cs typeface="Calibri" pitchFamily="34" charset="-120"/>
                </a:rPr>
                <a:t> is only as good as the adults who act on it. Teams at schools, working with kids, families, and teachers. That's the work.   Use AI to enhance it, not undermine it.</a:t>
              </a:r>
            </a:p>
          </p:txBody>
        </p:sp>
      </p:grpSp>
    </p:spTree>
    <p:extLst>
      <p:ext uri="{BB962C8B-B14F-4D97-AF65-F5344CB8AC3E}">
        <p14:creationId xmlns:p14="http://schemas.microsoft.com/office/powerpoint/2010/main" val="3160446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Let's Talk</a:t>
            </a:r>
          </a:p>
        </p:txBody>
      </p:sp>
      <p:sp>
        <p:nvSpPr>
          <p:cNvPr id="3" name="Text Placeholder 2"/>
          <p:cNvSpPr>
            <a:spLocks noGrp="1"/>
          </p:cNvSpPr>
          <p:nvPr>
            <p:ph type="body" idx="1"/>
          </p:nvPr>
        </p:nvSpPr>
        <p:spPr/>
        <p:txBody>
          <a:bodyPr/>
          <a:lstStyle/>
          <a:p>
            <a:r>
              <a:rPr dirty="0"/>
              <a:t>Q&amp;A</a:t>
            </a:r>
            <a:r>
              <a:rPr lang="en-US" dirty="0"/>
              <a:t> with Dr. Balfanz and team.</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0370"/>
            <a:ext cx="12191999" cy="1080744"/>
          </a:xfrm>
        </p:spPr>
        <p:txBody>
          <a:bodyPr/>
          <a:lstStyle/>
          <a:p>
            <a:pPr algn="ctr"/>
            <a:r>
              <a:rPr dirty="0"/>
              <a:t>Thank You</a:t>
            </a:r>
          </a:p>
        </p:txBody>
      </p:sp>
      <p:sp>
        <p:nvSpPr>
          <p:cNvPr id="3" name="Text Placeholder 2"/>
          <p:cNvSpPr>
            <a:spLocks noGrp="1"/>
          </p:cNvSpPr>
          <p:nvPr>
            <p:ph type="body" idx="1"/>
          </p:nvPr>
        </p:nvSpPr>
        <p:spPr>
          <a:xfrm>
            <a:off x="3977635" y="1862261"/>
            <a:ext cx="3730934" cy="1457324"/>
          </a:xfrm>
        </p:spPr>
        <p:txBody>
          <a:bodyPr/>
          <a:lstStyle/>
          <a:p>
            <a:pPr algn="ctr"/>
            <a:r>
              <a:rPr b="1" dirty="0">
                <a:solidFill>
                  <a:srgbClr val="A51C30"/>
                </a:solidFill>
              </a:rPr>
              <a:t>JT Stark</a:t>
            </a:r>
            <a:r>
              <a:rPr lang="en-US" b="1" dirty="0">
                <a:solidFill>
                  <a:srgbClr val="A51C30"/>
                </a:solidFill>
              </a:rPr>
              <a:t>, PhD</a:t>
            </a:r>
          </a:p>
          <a:p>
            <a:pPr algn="ctr"/>
            <a:r>
              <a:rPr lang="en-US" dirty="0">
                <a:solidFill>
                  <a:srgbClr val="CDA678"/>
                </a:solidFill>
              </a:rPr>
              <a:t>jstark@washoeschools.net</a:t>
            </a:r>
          </a:p>
          <a:p>
            <a:pPr algn="ctr"/>
            <a:r>
              <a:rPr lang="en-US" dirty="0">
                <a:solidFill>
                  <a:srgbClr val="CDA678"/>
                </a:solidFill>
              </a:rPr>
              <a:t>775.225.6779</a:t>
            </a:r>
          </a:p>
        </p:txBody>
      </p:sp>
      <p:sp>
        <p:nvSpPr>
          <p:cNvPr id="6" name="TextBox 5">
            <a:extLst>
              <a:ext uri="{FF2B5EF4-FFF2-40B4-BE49-F238E27FC236}">
                <a16:creationId xmlns:a16="http://schemas.microsoft.com/office/drawing/2014/main" id="{F5B26879-7E88-3EB8-5F8F-B114062DABB8}"/>
              </a:ext>
            </a:extLst>
          </p:cNvPr>
          <p:cNvSpPr txBox="1"/>
          <p:nvPr/>
        </p:nvSpPr>
        <p:spPr>
          <a:xfrm>
            <a:off x="7774296" y="1862261"/>
            <a:ext cx="4160529" cy="134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nSpc>
                <a:spcPct val="90000"/>
              </a:lnSpc>
              <a:spcBef>
                <a:spcPts val="1000"/>
              </a:spcBef>
              <a:buFont typeface="Arial" panose="020B0604020202020204" pitchFamily="34" charset="0"/>
              <a:buNone/>
              <a:defRPr sz="2400">
                <a:solidFill>
                  <a:schemeClr val="tx1">
                    <a:tint val="75000"/>
                  </a:schemeClr>
                </a:solidFill>
                <a:latin typeface="+mn-lt"/>
              </a:defRPr>
            </a:lvl1pPr>
            <a:lvl2pPr indent="0">
              <a:lnSpc>
                <a:spcPct val="90000"/>
              </a:lnSpc>
              <a:spcBef>
                <a:spcPts val="500"/>
              </a:spcBef>
              <a:buFont typeface="Arial" panose="020B0604020202020204" pitchFamily="34" charset="0"/>
              <a:buNone/>
              <a:defRPr sz="2000">
                <a:solidFill>
                  <a:schemeClr val="tx1">
                    <a:tint val="75000"/>
                  </a:schemeClr>
                </a:solidFill>
                <a:latin typeface="+mn-lt"/>
              </a:defRPr>
            </a:lvl2pPr>
            <a:lvl3pPr indent="0">
              <a:lnSpc>
                <a:spcPct val="90000"/>
              </a:lnSpc>
              <a:spcBef>
                <a:spcPts val="500"/>
              </a:spcBef>
              <a:buFont typeface="Arial" panose="020B0604020202020204" pitchFamily="34" charset="0"/>
              <a:buNone/>
              <a:defRPr sz="1800">
                <a:solidFill>
                  <a:schemeClr val="tx1">
                    <a:tint val="75000"/>
                  </a:schemeClr>
                </a:solidFill>
                <a:latin typeface="+mn-lt"/>
              </a:defRPr>
            </a:lvl3pPr>
            <a:lvl4pPr indent="0">
              <a:lnSpc>
                <a:spcPct val="90000"/>
              </a:lnSpc>
              <a:spcBef>
                <a:spcPts val="500"/>
              </a:spcBef>
              <a:buFont typeface="Arial" panose="020B0604020202020204" pitchFamily="34" charset="0"/>
              <a:buNone/>
              <a:defRPr sz="1600">
                <a:solidFill>
                  <a:schemeClr val="tx1">
                    <a:tint val="75000"/>
                  </a:schemeClr>
                </a:solidFill>
                <a:latin typeface="+mn-lt"/>
              </a:defRPr>
            </a:lvl4pPr>
            <a:lvl5pPr indent="0">
              <a:lnSpc>
                <a:spcPct val="90000"/>
              </a:lnSpc>
              <a:spcBef>
                <a:spcPts val="500"/>
              </a:spcBef>
              <a:buFont typeface="Arial" panose="020B0604020202020204" pitchFamily="34" charset="0"/>
              <a:buNone/>
              <a:defRPr sz="1600">
                <a:solidFill>
                  <a:schemeClr val="tx1">
                    <a:tint val="75000"/>
                  </a:schemeClr>
                </a:solidFill>
                <a:latin typeface="+mn-lt"/>
              </a:defRPr>
            </a:lvl5pPr>
            <a:lvl6pPr indent="0">
              <a:lnSpc>
                <a:spcPct val="90000"/>
              </a:lnSpc>
              <a:spcBef>
                <a:spcPts val="500"/>
              </a:spcBef>
              <a:buFont typeface="Arial" panose="020B0604020202020204" pitchFamily="34" charset="0"/>
              <a:buNone/>
              <a:defRPr sz="1600">
                <a:solidFill>
                  <a:schemeClr val="tx1">
                    <a:tint val="75000"/>
                  </a:schemeClr>
                </a:solidFill>
                <a:latin typeface="+mn-lt"/>
              </a:defRPr>
            </a:lvl6pPr>
            <a:lvl7pPr indent="0">
              <a:lnSpc>
                <a:spcPct val="90000"/>
              </a:lnSpc>
              <a:spcBef>
                <a:spcPts val="500"/>
              </a:spcBef>
              <a:buFont typeface="Arial" panose="020B0604020202020204" pitchFamily="34" charset="0"/>
              <a:buNone/>
              <a:defRPr sz="1600">
                <a:solidFill>
                  <a:schemeClr val="tx1">
                    <a:tint val="75000"/>
                  </a:schemeClr>
                </a:solidFill>
                <a:latin typeface="+mn-lt"/>
              </a:defRPr>
            </a:lvl7pPr>
            <a:lvl8pPr indent="0">
              <a:lnSpc>
                <a:spcPct val="90000"/>
              </a:lnSpc>
              <a:spcBef>
                <a:spcPts val="500"/>
              </a:spcBef>
              <a:buFont typeface="Arial" panose="020B0604020202020204" pitchFamily="34" charset="0"/>
              <a:buNone/>
              <a:defRPr sz="1600">
                <a:solidFill>
                  <a:schemeClr val="tx1">
                    <a:tint val="75000"/>
                  </a:schemeClr>
                </a:solidFill>
                <a:latin typeface="+mn-lt"/>
              </a:defRPr>
            </a:lvl8pPr>
            <a:lvl9pPr indent="0">
              <a:lnSpc>
                <a:spcPct val="90000"/>
              </a:lnSpc>
              <a:spcBef>
                <a:spcPts val="500"/>
              </a:spcBef>
              <a:buFont typeface="Arial" panose="020B0604020202020204" pitchFamily="34" charset="0"/>
              <a:buNone/>
              <a:defRPr sz="1600">
                <a:solidFill>
                  <a:schemeClr val="tx1">
                    <a:tint val="75000"/>
                  </a:schemeClr>
                </a:solidFill>
                <a:latin typeface="+mn-lt"/>
              </a:defRPr>
            </a:lvl9pPr>
          </a:lstStyle>
          <a:p>
            <a:pPr algn="ctr"/>
            <a:r>
              <a:rPr lang="it-IT" b="1" dirty="0">
                <a:solidFill>
                  <a:srgbClr val="A51C30"/>
                </a:solidFill>
              </a:rPr>
              <a:t>Laura Davidson, PhD</a:t>
            </a:r>
          </a:p>
          <a:p>
            <a:pPr algn="ctr"/>
            <a:r>
              <a:rPr lang="it-IT" dirty="0">
                <a:solidFill>
                  <a:srgbClr val="CDA678"/>
                </a:solidFill>
              </a:rPr>
              <a:t>ldavidson@waschoeschools.net</a:t>
            </a:r>
          </a:p>
          <a:p>
            <a:pPr algn="ctr"/>
            <a:r>
              <a:rPr lang="it-IT" dirty="0">
                <a:solidFill>
                  <a:srgbClr val="CDA678"/>
                </a:solidFill>
              </a:rPr>
              <a:t>775.348.3850</a:t>
            </a:r>
          </a:p>
        </p:txBody>
      </p:sp>
      <p:grpSp>
        <p:nvGrpSpPr>
          <p:cNvPr id="4" name="Group 3">
            <a:extLst>
              <a:ext uri="{FF2B5EF4-FFF2-40B4-BE49-F238E27FC236}">
                <a16:creationId xmlns:a16="http://schemas.microsoft.com/office/drawing/2014/main" id="{44612208-C209-DE44-89F2-08576EE4AE69}"/>
              </a:ext>
            </a:extLst>
          </p:cNvPr>
          <p:cNvGrpSpPr/>
          <p:nvPr/>
        </p:nvGrpSpPr>
        <p:grpSpPr>
          <a:xfrm>
            <a:off x="180975" y="1862261"/>
            <a:ext cx="3730934" cy="3580678"/>
            <a:chOff x="180975" y="1862261"/>
            <a:chExt cx="3730934" cy="3580678"/>
          </a:xfrm>
        </p:grpSpPr>
        <p:sp>
          <p:nvSpPr>
            <p:cNvPr id="9" name="Text Placeholder 2">
              <a:extLst>
                <a:ext uri="{FF2B5EF4-FFF2-40B4-BE49-F238E27FC236}">
                  <a16:creationId xmlns:a16="http://schemas.microsoft.com/office/drawing/2014/main" id="{E737121E-3023-CF80-2CF9-14C8D336224F}"/>
                </a:ext>
              </a:extLst>
            </p:cNvPr>
            <p:cNvSpPr txBox="1">
              <a:spLocks/>
            </p:cNvSpPr>
            <p:nvPr/>
          </p:nvSpPr>
          <p:spPr bwMode="auto">
            <a:xfrm>
              <a:off x="180975" y="1862261"/>
              <a:ext cx="3730934" cy="145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fontAlgn="base">
                <a:lnSpc>
                  <a:spcPct val="90000"/>
                </a:lnSpc>
                <a:spcBef>
                  <a:spcPts val="1000"/>
                </a:spcBef>
                <a:spcAft>
                  <a:spcPct val="0"/>
                </a:spcAft>
                <a:buFont typeface="Arial" panose="020B0604020202020204" pitchFamily="34" charset="0"/>
                <a:buNone/>
                <a:defRPr sz="2400" kern="1200">
                  <a:solidFill>
                    <a:schemeClr val="tx1">
                      <a:tint val="75000"/>
                    </a:schemeClr>
                  </a:solidFill>
                  <a:latin typeface="+mn-lt"/>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sz="1600" kern="1200">
                  <a:solidFill>
                    <a:schemeClr val="tx1">
                      <a:tint val="75000"/>
                    </a:schemeClr>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eaLnBrk="1" hangingPunct="1"/>
              <a:r>
                <a:rPr lang="sv-SE" b="1" dirty="0">
                  <a:solidFill>
                    <a:srgbClr val="A51C30"/>
                  </a:solidFill>
                </a:rPr>
                <a:t>Robert Balfanz, PhD</a:t>
              </a:r>
            </a:p>
            <a:p>
              <a:pPr algn="ctr" eaLnBrk="1" hangingPunct="1"/>
              <a:r>
                <a:rPr lang="sv-SE" dirty="0">
                  <a:solidFill>
                    <a:srgbClr val="CDA678"/>
                  </a:solidFill>
                </a:rPr>
                <a:t>rbalfanz@jhu.edu</a:t>
              </a:r>
            </a:p>
            <a:p>
              <a:pPr algn="ctr" eaLnBrk="1" hangingPunct="1"/>
              <a:r>
                <a:rPr lang="sv-SE" dirty="0">
                  <a:solidFill>
                    <a:srgbClr val="CDA678"/>
                  </a:solidFill>
                </a:rPr>
                <a:t>410.516.4272</a:t>
              </a:r>
            </a:p>
          </p:txBody>
        </p:sp>
        <p:pic>
          <p:nvPicPr>
            <p:cNvPr id="11" name="Picture 10">
              <a:extLst>
                <a:ext uri="{FF2B5EF4-FFF2-40B4-BE49-F238E27FC236}">
                  <a16:creationId xmlns:a16="http://schemas.microsoft.com/office/drawing/2014/main" id="{E04CB8B6-C7AC-C627-C2EA-162143D8A6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551" y="3660271"/>
              <a:ext cx="3017782" cy="754445"/>
            </a:xfrm>
            <a:prstGeom prst="rect">
              <a:avLst/>
            </a:prstGeom>
          </p:spPr>
        </p:pic>
        <p:pic>
          <p:nvPicPr>
            <p:cNvPr id="13" name="Picture 12">
              <a:extLst>
                <a:ext uri="{FF2B5EF4-FFF2-40B4-BE49-F238E27FC236}">
                  <a16:creationId xmlns:a16="http://schemas.microsoft.com/office/drawing/2014/main" id="{6612E1F4-ED23-D47F-94F1-1436091628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630" y="4538064"/>
              <a:ext cx="3095625" cy="904875"/>
            </a:xfrm>
            <a:prstGeom prst="rect">
              <a:avLst/>
            </a:prstGeom>
          </p:spPr>
        </p:pic>
      </p:grpSp>
      <p:pic>
        <p:nvPicPr>
          <p:cNvPr id="15" name="Picture 14">
            <a:extLst>
              <a:ext uri="{FF2B5EF4-FFF2-40B4-BE49-F238E27FC236}">
                <a16:creationId xmlns:a16="http://schemas.microsoft.com/office/drawing/2014/main" id="{C31E535F-F6DC-CA63-E3A9-51C1120BA0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4381" y="3760326"/>
            <a:ext cx="2317441" cy="1230175"/>
          </a:xfrm>
          <a:prstGeom prst="rect">
            <a:avLst/>
          </a:prstGeom>
        </p:spPr>
      </p:pic>
      <p:pic>
        <p:nvPicPr>
          <p:cNvPr id="16" name="Picture 15">
            <a:extLst>
              <a:ext uri="{FF2B5EF4-FFF2-40B4-BE49-F238E27FC236}">
                <a16:creationId xmlns:a16="http://schemas.microsoft.com/office/drawing/2014/main" id="{2CEC73F2-0CDF-9315-BA77-C48EA5AA56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9666" y="3760325"/>
            <a:ext cx="2317441" cy="12301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The Journey</a:t>
            </a:r>
          </a:p>
        </p:txBody>
      </p:sp>
      <p:sp>
        <p:nvSpPr>
          <p:cNvPr id="3" name="Text Placeholder 2"/>
          <p:cNvSpPr>
            <a:spLocks noGrp="1"/>
          </p:cNvSpPr>
          <p:nvPr>
            <p:ph type="body" idx="1"/>
          </p:nvPr>
        </p:nvSpPr>
        <p:spPr/>
        <p:txBody>
          <a:bodyPr/>
          <a:lstStyle/>
          <a:p>
            <a:r>
              <a:rPr lang="en-US" dirty="0"/>
              <a:t>Operationalizing and mobilizing educators around a data warehouse</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238"/>
            <a:ext cx="12192000" cy="796668"/>
          </a:xfrm>
        </p:spPr>
        <p:txBody>
          <a:bodyPr/>
          <a:lstStyle/>
          <a:p>
            <a:pPr algn="ctr"/>
            <a:r>
              <a:rPr sz="3400" b="1" dirty="0">
                <a:latin typeface="Calibri"/>
              </a:rPr>
              <a:t>Continuous Improvement of WCSD's Automated Data Reporting</a:t>
            </a:r>
          </a:p>
        </p:txBody>
      </p:sp>
      <p:sp>
        <p:nvSpPr>
          <p:cNvPr id="4" name="Rectangle 3">
            <a:extLst>
              <a:ext uri="{FF2B5EF4-FFF2-40B4-BE49-F238E27FC236}">
                <a16:creationId xmlns:a16="http://schemas.microsoft.com/office/drawing/2014/main" id="{C8D34463-B906-AC48-1788-12B3829C6D90}"/>
              </a:ext>
            </a:extLst>
          </p:cNvPr>
          <p:cNvSpPr/>
          <p:nvPr/>
        </p:nvSpPr>
        <p:spPr>
          <a:xfrm>
            <a:off x="8523284" y="1261405"/>
            <a:ext cx="777240" cy="2677429"/>
          </a:xfrm>
          <a:prstGeom prst="rect">
            <a:avLst/>
          </a:prstGeom>
          <a:solidFill>
            <a:srgbClr val="F0F6FA"/>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9129CFB-BADA-E43D-0A10-F62CD885E412}"/>
              </a:ext>
            </a:extLst>
          </p:cNvPr>
          <p:cNvSpPr/>
          <p:nvPr/>
        </p:nvSpPr>
        <p:spPr>
          <a:xfrm>
            <a:off x="1297895" y="1261405"/>
            <a:ext cx="777240" cy="2677429"/>
          </a:xfrm>
          <a:prstGeom prst="rect">
            <a:avLst/>
          </a:prstGeom>
          <a:solidFill>
            <a:srgbClr val="F0F6FA"/>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4161C5B-0B64-34F2-4A5B-2138A2CE2D4C}"/>
              </a:ext>
            </a:extLst>
          </p:cNvPr>
          <p:cNvSpPr/>
          <p:nvPr/>
        </p:nvSpPr>
        <p:spPr>
          <a:xfrm>
            <a:off x="2100716" y="1261405"/>
            <a:ext cx="777240" cy="2677429"/>
          </a:xfrm>
          <a:prstGeom prst="rect">
            <a:avLst/>
          </a:prstGeom>
          <a:solidFill>
            <a:srgbClr val="F0F6FA"/>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F4E411F-8B43-905F-B17A-DC8D7B9CD7C8}"/>
              </a:ext>
            </a:extLst>
          </p:cNvPr>
          <p:cNvSpPr/>
          <p:nvPr/>
        </p:nvSpPr>
        <p:spPr>
          <a:xfrm>
            <a:off x="2903537" y="1261405"/>
            <a:ext cx="777240" cy="2677429"/>
          </a:xfrm>
          <a:prstGeom prst="rect">
            <a:avLst/>
          </a:prstGeom>
          <a:solidFill>
            <a:srgbClr val="F0F6FA"/>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29F7ABC-A733-6555-C6D4-DD90BB9E13F2}"/>
              </a:ext>
            </a:extLst>
          </p:cNvPr>
          <p:cNvSpPr/>
          <p:nvPr/>
        </p:nvSpPr>
        <p:spPr>
          <a:xfrm>
            <a:off x="3706358" y="1261405"/>
            <a:ext cx="777240" cy="2675449"/>
          </a:xfrm>
          <a:prstGeom prst="rect">
            <a:avLst/>
          </a:prstGeom>
          <a:solidFill>
            <a:srgbClr val="F0F6FA"/>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20C263F-270D-08F3-005C-3F096EF08500}"/>
              </a:ext>
            </a:extLst>
          </p:cNvPr>
          <p:cNvSpPr/>
          <p:nvPr/>
        </p:nvSpPr>
        <p:spPr>
          <a:xfrm>
            <a:off x="4509179" y="1261405"/>
            <a:ext cx="777240" cy="2675449"/>
          </a:xfrm>
          <a:prstGeom prst="rect">
            <a:avLst/>
          </a:prstGeom>
          <a:solidFill>
            <a:srgbClr val="F0F6FA"/>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88A4A2C-2381-4830-E891-B449F1129FD6}"/>
              </a:ext>
            </a:extLst>
          </p:cNvPr>
          <p:cNvSpPr/>
          <p:nvPr/>
        </p:nvSpPr>
        <p:spPr>
          <a:xfrm>
            <a:off x="5312000" y="1261405"/>
            <a:ext cx="777240" cy="2677429"/>
          </a:xfrm>
          <a:prstGeom prst="rect">
            <a:avLst/>
          </a:prstGeom>
          <a:solidFill>
            <a:srgbClr val="F0F6FA"/>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DC5E685-2874-54A5-2380-6F7680B39546}"/>
              </a:ext>
            </a:extLst>
          </p:cNvPr>
          <p:cNvSpPr/>
          <p:nvPr/>
        </p:nvSpPr>
        <p:spPr>
          <a:xfrm>
            <a:off x="6114821" y="1261405"/>
            <a:ext cx="777240" cy="2677429"/>
          </a:xfrm>
          <a:prstGeom prst="rect">
            <a:avLst/>
          </a:prstGeom>
          <a:solidFill>
            <a:srgbClr val="F0F6FA"/>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A3FD81-EAB6-EA2E-24A6-42274FC57C04}"/>
              </a:ext>
            </a:extLst>
          </p:cNvPr>
          <p:cNvSpPr/>
          <p:nvPr/>
        </p:nvSpPr>
        <p:spPr>
          <a:xfrm>
            <a:off x="6917642" y="1261405"/>
            <a:ext cx="777240" cy="2677429"/>
          </a:xfrm>
          <a:prstGeom prst="rect">
            <a:avLst/>
          </a:prstGeom>
          <a:solidFill>
            <a:srgbClr val="F0F6FA"/>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BEBBDDF-48F6-5B44-A6F8-11FA63BA59D8}"/>
              </a:ext>
            </a:extLst>
          </p:cNvPr>
          <p:cNvSpPr/>
          <p:nvPr/>
        </p:nvSpPr>
        <p:spPr>
          <a:xfrm>
            <a:off x="7720463" y="1261405"/>
            <a:ext cx="777240" cy="2677429"/>
          </a:xfrm>
          <a:prstGeom prst="rect">
            <a:avLst/>
          </a:prstGeom>
          <a:solidFill>
            <a:srgbClr val="F0F6FA"/>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F7B881C-2186-1775-3DCF-AADEA2C820B6}"/>
              </a:ext>
            </a:extLst>
          </p:cNvPr>
          <p:cNvSpPr/>
          <p:nvPr/>
        </p:nvSpPr>
        <p:spPr>
          <a:xfrm>
            <a:off x="495074" y="1261405"/>
            <a:ext cx="777240" cy="2677429"/>
          </a:xfrm>
          <a:prstGeom prst="rect">
            <a:avLst/>
          </a:prstGeom>
          <a:solidFill>
            <a:srgbClr val="F0F6FA"/>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1A16515-115E-3A8D-FE09-8B50EF2367E7}"/>
              </a:ext>
            </a:extLst>
          </p:cNvPr>
          <p:cNvSpPr/>
          <p:nvPr/>
        </p:nvSpPr>
        <p:spPr>
          <a:xfrm>
            <a:off x="313318" y="3961049"/>
            <a:ext cx="1141283" cy="358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rgbClr val="002060"/>
                </a:solidFill>
                <a:latin typeface="Century Gothic" panose="020B0502020202020204" pitchFamily="34" charset="0"/>
              </a:rPr>
              <a:t>2013</a:t>
            </a:r>
          </a:p>
        </p:txBody>
      </p:sp>
      <p:sp>
        <p:nvSpPr>
          <p:cNvPr id="37" name="Rectangle 36">
            <a:extLst>
              <a:ext uri="{FF2B5EF4-FFF2-40B4-BE49-F238E27FC236}">
                <a16:creationId xmlns:a16="http://schemas.microsoft.com/office/drawing/2014/main" id="{71EDEA9D-05FD-00C4-A1D9-DE93BCA47A43}"/>
              </a:ext>
            </a:extLst>
          </p:cNvPr>
          <p:cNvSpPr/>
          <p:nvPr/>
        </p:nvSpPr>
        <p:spPr>
          <a:xfrm>
            <a:off x="10931745" y="1261405"/>
            <a:ext cx="777240" cy="2677429"/>
          </a:xfrm>
          <a:prstGeom prst="rect">
            <a:avLst/>
          </a:prstGeom>
          <a:solidFill>
            <a:srgbClr val="F0F6FA"/>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DE14435-6985-2C36-34A4-BCB7055AD350}"/>
              </a:ext>
            </a:extLst>
          </p:cNvPr>
          <p:cNvSpPr/>
          <p:nvPr/>
        </p:nvSpPr>
        <p:spPr>
          <a:xfrm>
            <a:off x="9326105" y="1261405"/>
            <a:ext cx="777240" cy="2677429"/>
          </a:xfrm>
          <a:prstGeom prst="rect">
            <a:avLst/>
          </a:prstGeom>
          <a:solidFill>
            <a:srgbClr val="F0F6FA"/>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E80A0D6-4DC9-2131-D5C9-0D7CEB44005B}"/>
              </a:ext>
            </a:extLst>
          </p:cNvPr>
          <p:cNvSpPr/>
          <p:nvPr/>
        </p:nvSpPr>
        <p:spPr>
          <a:xfrm>
            <a:off x="10128926" y="1261405"/>
            <a:ext cx="777240" cy="2677429"/>
          </a:xfrm>
          <a:prstGeom prst="rect">
            <a:avLst/>
          </a:prstGeom>
          <a:solidFill>
            <a:srgbClr val="F0F6FA"/>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1FFAA5C-CBB7-8124-2342-2254C124F752}"/>
              </a:ext>
            </a:extLst>
          </p:cNvPr>
          <p:cNvSpPr/>
          <p:nvPr/>
        </p:nvSpPr>
        <p:spPr>
          <a:xfrm>
            <a:off x="1118104" y="3961049"/>
            <a:ext cx="1141283" cy="358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rgbClr val="002060"/>
                </a:solidFill>
                <a:latin typeface="Century Gothic" panose="020B0502020202020204" pitchFamily="34" charset="0"/>
              </a:rPr>
              <a:t>2014</a:t>
            </a:r>
          </a:p>
        </p:txBody>
      </p:sp>
      <p:sp>
        <p:nvSpPr>
          <p:cNvPr id="22" name="Rectangle 21">
            <a:extLst>
              <a:ext uri="{FF2B5EF4-FFF2-40B4-BE49-F238E27FC236}">
                <a16:creationId xmlns:a16="http://schemas.microsoft.com/office/drawing/2014/main" id="{9E4C4275-D5B0-BF1F-FA25-22C0AE533EAD}"/>
              </a:ext>
            </a:extLst>
          </p:cNvPr>
          <p:cNvSpPr/>
          <p:nvPr/>
        </p:nvSpPr>
        <p:spPr>
          <a:xfrm>
            <a:off x="1922890" y="3961049"/>
            <a:ext cx="1141283" cy="358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rgbClr val="002060"/>
                </a:solidFill>
                <a:latin typeface="Century Gothic" panose="020B0502020202020204" pitchFamily="34" charset="0"/>
              </a:rPr>
              <a:t>2015</a:t>
            </a:r>
          </a:p>
        </p:txBody>
      </p:sp>
      <p:sp>
        <p:nvSpPr>
          <p:cNvPr id="23" name="Rectangle 22">
            <a:extLst>
              <a:ext uri="{FF2B5EF4-FFF2-40B4-BE49-F238E27FC236}">
                <a16:creationId xmlns:a16="http://schemas.microsoft.com/office/drawing/2014/main" id="{8A41299E-D255-5C7C-CCAB-D3650A3DD279}"/>
              </a:ext>
            </a:extLst>
          </p:cNvPr>
          <p:cNvSpPr/>
          <p:nvPr/>
        </p:nvSpPr>
        <p:spPr>
          <a:xfrm>
            <a:off x="2727676" y="3961049"/>
            <a:ext cx="1141283" cy="358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rgbClr val="002060"/>
                </a:solidFill>
                <a:latin typeface="Century Gothic" panose="020B0502020202020204" pitchFamily="34" charset="0"/>
              </a:rPr>
              <a:t>2016</a:t>
            </a:r>
          </a:p>
        </p:txBody>
      </p:sp>
      <p:sp>
        <p:nvSpPr>
          <p:cNvPr id="24" name="Rectangle 23">
            <a:extLst>
              <a:ext uri="{FF2B5EF4-FFF2-40B4-BE49-F238E27FC236}">
                <a16:creationId xmlns:a16="http://schemas.microsoft.com/office/drawing/2014/main" id="{1138B414-8ED1-535A-488E-DCB452BCAB1D}"/>
              </a:ext>
            </a:extLst>
          </p:cNvPr>
          <p:cNvSpPr/>
          <p:nvPr/>
        </p:nvSpPr>
        <p:spPr>
          <a:xfrm>
            <a:off x="3532462" y="3961049"/>
            <a:ext cx="1141283" cy="358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rgbClr val="002060"/>
                </a:solidFill>
                <a:latin typeface="Century Gothic" panose="020B0502020202020204" pitchFamily="34" charset="0"/>
              </a:rPr>
              <a:t>2017</a:t>
            </a:r>
          </a:p>
        </p:txBody>
      </p:sp>
      <p:sp>
        <p:nvSpPr>
          <p:cNvPr id="25" name="Rectangle 24">
            <a:extLst>
              <a:ext uri="{FF2B5EF4-FFF2-40B4-BE49-F238E27FC236}">
                <a16:creationId xmlns:a16="http://schemas.microsoft.com/office/drawing/2014/main" id="{0253B745-04AD-CF37-CF2F-7DB5031A544A}"/>
              </a:ext>
            </a:extLst>
          </p:cNvPr>
          <p:cNvSpPr/>
          <p:nvPr/>
        </p:nvSpPr>
        <p:spPr>
          <a:xfrm>
            <a:off x="4337248" y="3961049"/>
            <a:ext cx="1141283" cy="358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rgbClr val="002060"/>
                </a:solidFill>
                <a:latin typeface="Century Gothic" panose="020B0502020202020204" pitchFamily="34" charset="0"/>
              </a:rPr>
              <a:t>2018</a:t>
            </a:r>
          </a:p>
        </p:txBody>
      </p:sp>
      <p:sp>
        <p:nvSpPr>
          <p:cNvPr id="26" name="Rectangle 25">
            <a:extLst>
              <a:ext uri="{FF2B5EF4-FFF2-40B4-BE49-F238E27FC236}">
                <a16:creationId xmlns:a16="http://schemas.microsoft.com/office/drawing/2014/main" id="{EFC753BD-3764-706C-D8C1-4F2F0ADDECF5}"/>
              </a:ext>
            </a:extLst>
          </p:cNvPr>
          <p:cNvSpPr/>
          <p:nvPr/>
        </p:nvSpPr>
        <p:spPr>
          <a:xfrm>
            <a:off x="5142034" y="3961049"/>
            <a:ext cx="1141283" cy="358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rgbClr val="002060"/>
                </a:solidFill>
                <a:latin typeface="Century Gothic" panose="020B0502020202020204" pitchFamily="34" charset="0"/>
              </a:rPr>
              <a:t>2019</a:t>
            </a:r>
          </a:p>
        </p:txBody>
      </p:sp>
      <p:sp>
        <p:nvSpPr>
          <p:cNvPr id="27" name="Rectangle 26">
            <a:extLst>
              <a:ext uri="{FF2B5EF4-FFF2-40B4-BE49-F238E27FC236}">
                <a16:creationId xmlns:a16="http://schemas.microsoft.com/office/drawing/2014/main" id="{37724B3A-4529-5407-5942-718C5014B582}"/>
              </a:ext>
            </a:extLst>
          </p:cNvPr>
          <p:cNvSpPr/>
          <p:nvPr/>
        </p:nvSpPr>
        <p:spPr>
          <a:xfrm>
            <a:off x="5946820" y="3961049"/>
            <a:ext cx="1141283" cy="358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rgbClr val="002060"/>
                </a:solidFill>
                <a:latin typeface="Century Gothic" panose="020B0502020202020204" pitchFamily="34" charset="0"/>
              </a:rPr>
              <a:t>2020</a:t>
            </a:r>
          </a:p>
        </p:txBody>
      </p:sp>
      <p:sp>
        <p:nvSpPr>
          <p:cNvPr id="28" name="Rectangle 27">
            <a:extLst>
              <a:ext uri="{FF2B5EF4-FFF2-40B4-BE49-F238E27FC236}">
                <a16:creationId xmlns:a16="http://schemas.microsoft.com/office/drawing/2014/main" id="{F03CFD8F-C3A3-929A-26E0-0979E6029B34}"/>
              </a:ext>
            </a:extLst>
          </p:cNvPr>
          <p:cNvSpPr/>
          <p:nvPr/>
        </p:nvSpPr>
        <p:spPr>
          <a:xfrm>
            <a:off x="6751606" y="3961049"/>
            <a:ext cx="1141283" cy="358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rgbClr val="002060"/>
                </a:solidFill>
                <a:latin typeface="Century Gothic" panose="020B0502020202020204" pitchFamily="34" charset="0"/>
              </a:rPr>
              <a:t>2021</a:t>
            </a:r>
          </a:p>
        </p:txBody>
      </p:sp>
      <p:sp>
        <p:nvSpPr>
          <p:cNvPr id="29" name="Rectangle 28">
            <a:extLst>
              <a:ext uri="{FF2B5EF4-FFF2-40B4-BE49-F238E27FC236}">
                <a16:creationId xmlns:a16="http://schemas.microsoft.com/office/drawing/2014/main" id="{CFA5202B-D99F-BABC-A3BE-290ACE717F6F}"/>
              </a:ext>
            </a:extLst>
          </p:cNvPr>
          <p:cNvSpPr/>
          <p:nvPr/>
        </p:nvSpPr>
        <p:spPr>
          <a:xfrm>
            <a:off x="7556392" y="3961049"/>
            <a:ext cx="1141283" cy="358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rgbClr val="002060"/>
                </a:solidFill>
                <a:latin typeface="Century Gothic" panose="020B0502020202020204" pitchFamily="34" charset="0"/>
              </a:rPr>
              <a:t>2022</a:t>
            </a:r>
          </a:p>
        </p:txBody>
      </p:sp>
      <p:sp>
        <p:nvSpPr>
          <p:cNvPr id="30" name="Rectangle 29">
            <a:extLst>
              <a:ext uri="{FF2B5EF4-FFF2-40B4-BE49-F238E27FC236}">
                <a16:creationId xmlns:a16="http://schemas.microsoft.com/office/drawing/2014/main" id="{D480A7C0-F6B4-C18F-E683-448AB9431F2F}"/>
              </a:ext>
            </a:extLst>
          </p:cNvPr>
          <p:cNvSpPr/>
          <p:nvPr/>
        </p:nvSpPr>
        <p:spPr>
          <a:xfrm>
            <a:off x="8361178" y="3961049"/>
            <a:ext cx="1141283" cy="358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rgbClr val="002060"/>
                </a:solidFill>
                <a:latin typeface="Century Gothic" panose="020B0502020202020204" pitchFamily="34" charset="0"/>
              </a:rPr>
              <a:t>2023</a:t>
            </a:r>
          </a:p>
        </p:txBody>
      </p:sp>
      <p:sp>
        <p:nvSpPr>
          <p:cNvPr id="31" name="Rectangle 30">
            <a:extLst>
              <a:ext uri="{FF2B5EF4-FFF2-40B4-BE49-F238E27FC236}">
                <a16:creationId xmlns:a16="http://schemas.microsoft.com/office/drawing/2014/main" id="{8253CD13-1A80-668D-B6EE-4432123A46A0}"/>
              </a:ext>
            </a:extLst>
          </p:cNvPr>
          <p:cNvSpPr/>
          <p:nvPr/>
        </p:nvSpPr>
        <p:spPr>
          <a:xfrm>
            <a:off x="8506271" y="1149084"/>
            <a:ext cx="1103610" cy="355003"/>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BIG</a:t>
            </a:r>
          </a:p>
        </p:txBody>
      </p:sp>
      <p:sp>
        <p:nvSpPr>
          <p:cNvPr id="32" name="Rectangle 31">
            <a:extLst>
              <a:ext uri="{FF2B5EF4-FFF2-40B4-BE49-F238E27FC236}">
                <a16:creationId xmlns:a16="http://schemas.microsoft.com/office/drawing/2014/main" id="{12A8ACE5-C6AC-5D14-4951-CE413A2A2FEF}"/>
              </a:ext>
            </a:extLst>
          </p:cNvPr>
          <p:cNvSpPr/>
          <p:nvPr/>
        </p:nvSpPr>
        <p:spPr>
          <a:xfrm>
            <a:off x="9611948" y="1149084"/>
            <a:ext cx="1103610" cy="355559"/>
          </a:xfrm>
          <a:prstGeom prst="rect">
            <a:avLst/>
          </a:prstGeom>
          <a:solidFill>
            <a:srgbClr val="CDA67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BIG 2.0</a:t>
            </a:r>
          </a:p>
        </p:txBody>
      </p:sp>
      <p:sp>
        <p:nvSpPr>
          <p:cNvPr id="33" name="Rectangle 32">
            <a:extLst>
              <a:ext uri="{FF2B5EF4-FFF2-40B4-BE49-F238E27FC236}">
                <a16:creationId xmlns:a16="http://schemas.microsoft.com/office/drawing/2014/main" id="{8C3939B9-E09A-7541-E6F4-5245AB49F671}"/>
              </a:ext>
            </a:extLst>
          </p:cNvPr>
          <p:cNvSpPr/>
          <p:nvPr/>
        </p:nvSpPr>
        <p:spPr>
          <a:xfrm>
            <a:off x="10725455" y="1149084"/>
            <a:ext cx="1103610" cy="355003"/>
          </a:xfrm>
          <a:prstGeom prst="rect">
            <a:avLst/>
          </a:prstGeom>
          <a:solidFill>
            <a:srgbClr val="A51C3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BIG 3.0</a:t>
            </a:r>
          </a:p>
        </p:txBody>
      </p:sp>
      <p:sp>
        <p:nvSpPr>
          <p:cNvPr id="34" name="Rectangle 33">
            <a:extLst>
              <a:ext uri="{FF2B5EF4-FFF2-40B4-BE49-F238E27FC236}">
                <a16:creationId xmlns:a16="http://schemas.microsoft.com/office/drawing/2014/main" id="{3D95328F-676D-A217-347D-2EBB622DB56D}"/>
              </a:ext>
            </a:extLst>
          </p:cNvPr>
          <p:cNvSpPr/>
          <p:nvPr/>
        </p:nvSpPr>
        <p:spPr>
          <a:xfrm>
            <a:off x="363710" y="5596595"/>
            <a:ext cx="5114821" cy="334706"/>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BIG</a:t>
            </a:r>
          </a:p>
        </p:txBody>
      </p:sp>
      <p:sp>
        <p:nvSpPr>
          <p:cNvPr id="35" name="Rectangle 34">
            <a:extLst>
              <a:ext uri="{FF2B5EF4-FFF2-40B4-BE49-F238E27FC236}">
                <a16:creationId xmlns:a16="http://schemas.microsoft.com/office/drawing/2014/main" id="{AC931C8E-52F9-E16C-DBAB-CCA28EF1E2D7}"/>
              </a:ext>
            </a:extLst>
          </p:cNvPr>
          <p:cNvSpPr/>
          <p:nvPr/>
        </p:nvSpPr>
        <p:spPr>
          <a:xfrm>
            <a:off x="5471367" y="5281634"/>
            <a:ext cx="3062781" cy="649668"/>
          </a:xfrm>
          <a:prstGeom prst="rect">
            <a:avLst/>
          </a:prstGeom>
          <a:gradFill flip="none" rotWithShape="1">
            <a:gsLst>
              <a:gs pos="0">
                <a:srgbClr val="CDA678">
                  <a:shade val="30000"/>
                  <a:satMod val="115000"/>
                </a:srgbClr>
              </a:gs>
              <a:gs pos="50000">
                <a:srgbClr val="CDA678">
                  <a:shade val="67500"/>
                  <a:satMod val="115000"/>
                </a:srgbClr>
              </a:gs>
              <a:gs pos="100000">
                <a:srgbClr val="CDA678">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BIGGER</a:t>
            </a:r>
          </a:p>
        </p:txBody>
      </p:sp>
      <p:sp>
        <p:nvSpPr>
          <p:cNvPr id="36" name="Rectangle 35">
            <a:extLst>
              <a:ext uri="{FF2B5EF4-FFF2-40B4-BE49-F238E27FC236}">
                <a16:creationId xmlns:a16="http://schemas.microsoft.com/office/drawing/2014/main" id="{2C85D870-3E7E-88DA-B1A9-84200819B2B8}"/>
              </a:ext>
            </a:extLst>
          </p:cNvPr>
          <p:cNvSpPr/>
          <p:nvPr/>
        </p:nvSpPr>
        <p:spPr>
          <a:xfrm>
            <a:off x="8534148" y="4697487"/>
            <a:ext cx="3278228" cy="1239050"/>
          </a:xfrm>
          <a:prstGeom prst="rect">
            <a:avLst/>
          </a:prstGeom>
          <a:gradFill flip="none" rotWithShape="1">
            <a:gsLst>
              <a:gs pos="0">
                <a:srgbClr val="A51C30">
                  <a:shade val="30000"/>
                  <a:satMod val="115000"/>
                </a:srgbClr>
              </a:gs>
              <a:gs pos="50000">
                <a:srgbClr val="A51C30">
                  <a:shade val="67500"/>
                  <a:satMod val="115000"/>
                </a:srgbClr>
              </a:gs>
              <a:gs pos="100000">
                <a:srgbClr val="A51C3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HUGE</a:t>
            </a:r>
          </a:p>
        </p:txBody>
      </p:sp>
      <p:sp>
        <p:nvSpPr>
          <p:cNvPr id="41" name="Rectangle 40">
            <a:extLst>
              <a:ext uri="{FF2B5EF4-FFF2-40B4-BE49-F238E27FC236}">
                <a16:creationId xmlns:a16="http://schemas.microsoft.com/office/drawing/2014/main" id="{4AB76945-8A98-90F3-0510-8EE9DF401BCE}"/>
              </a:ext>
            </a:extLst>
          </p:cNvPr>
          <p:cNvSpPr/>
          <p:nvPr/>
        </p:nvSpPr>
        <p:spPr>
          <a:xfrm>
            <a:off x="9165964" y="3961049"/>
            <a:ext cx="1141283" cy="358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rgbClr val="002060"/>
                </a:solidFill>
                <a:latin typeface="Century Gothic" panose="020B0502020202020204" pitchFamily="34" charset="0"/>
              </a:rPr>
              <a:t>2024</a:t>
            </a:r>
          </a:p>
        </p:txBody>
      </p:sp>
      <p:sp>
        <p:nvSpPr>
          <p:cNvPr id="42" name="Rectangle 41">
            <a:extLst>
              <a:ext uri="{FF2B5EF4-FFF2-40B4-BE49-F238E27FC236}">
                <a16:creationId xmlns:a16="http://schemas.microsoft.com/office/drawing/2014/main" id="{30B34418-A63F-33E1-CD29-FEADD735C068}"/>
              </a:ext>
            </a:extLst>
          </p:cNvPr>
          <p:cNvSpPr/>
          <p:nvPr/>
        </p:nvSpPr>
        <p:spPr>
          <a:xfrm>
            <a:off x="9970750" y="3961049"/>
            <a:ext cx="1141283" cy="358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rgbClr val="002060"/>
                </a:solidFill>
                <a:latin typeface="Century Gothic" panose="020B0502020202020204" pitchFamily="34" charset="0"/>
              </a:rPr>
              <a:t>2025</a:t>
            </a:r>
          </a:p>
        </p:txBody>
      </p:sp>
      <p:sp>
        <p:nvSpPr>
          <p:cNvPr id="43" name="Rectangle 42">
            <a:extLst>
              <a:ext uri="{FF2B5EF4-FFF2-40B4-BE49-F238E27FC236}">
                <a16:creationId xmlns:a16="http://schemas.microsoft.com/office/drawing/2014/main" id="{4386B603-1DEA-F60A-16AC-16B20D598692}"/>
              </a:ext>
            </a:extLst>
          </p:cNvPr>
          <p:cNvSpPr/>
          <p:nvPr/>
        </p:nvSpPr>
        <p:spPr>
          <a:xfrm>
            <a:off x="10775540" y="3961049"/>
            <a:ext cx="1141283" cy="358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rgbClr val="002060"/>
                </a:solidFill>
                <a:latin typeface="Century Gothic" panose="020B0502020202020204" pitchFamily="34" charset="0"/>
              </a:rPr>
              <a:t>2026</a:t>
            </a:r>
          </a:p>
        </p:txBody>
      </p:sp>
      <p:sp>
        <p:nvSpPr>
          <p:cNvPr id="44" name="Arrow: Right 43">
            <a:extLst>
              <a:ext uri="{FF2B5EF4-FFF2-40B4-BE49-F238E27FC236}">
                <a16:creationId xmlns:a16="http://schemas.microsoft.com/office/drawing/2014/main" id="{1E2930D6-DF32-1CF8-B3FB-48901F9C6F77}"/>
              </a:ext>
            </a:extLst>
          </p:cNvPr>
          <p:cNvSpPr/>
          <p:nvPr/>
        </p:nvSpPr>
        <p:spPr>
          <a:xfrm>
            <a:off x="9768813" y="3372465"/>
            <a:ext cx="2327996" cy="710005"/>
          </a:xfrm>
          <a:prstGeom prst="rightArrow">
            <a:avLst/>
          </a:prstGeom>
          <a:solidFill>
            <a:srgbClr val="A51C3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entury Gothic" panose="020B0502020202020204" pitchFamily="34" charset="0"/>
              </a:rPr>
              <a:t>Streamline</a:t>
            </a:r>
          </a:p>
        </p:txBody>
      </p:sp>
      <p:sp>
        <p:nvSpPr>
          <p:cNvPr id="18" name="Arrow: Right 17">
            <a:extLst>
              <a:ext uri="{FF2B5EF4-FFF2-40B4-BE49-F238E27FC236}">
                <a16:creationId xmlns:a16="http://schemas.microsoft.com/office/drawing/2014/main" id="{BE361E62-92AA-5E02-BA08-3CB4705CE990}"/>
              </a:ext>
            </a:extLst>
          </p:cNvPr>
          <p:cNvSpPr/>
          <p:nvPr/>
        </p:nvSpPr>
        <p:spPr>
          <a:xfrm>
            <a:off x="8534148" y="2916517"/>
            <a:ext cx="2743452" cy="710005"/>
          </a:xfrm>
          <a:prstGeom prst="rightArrow">
            <a:avLst/>
          </a:prstGeom>
          <a:solidFill>
            <a:srgbClr val="A51C3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entury Gothic" panose="020B0502020202020204" pitchFamily="34" charset="0"/>
              </a:rPr>
              <a:t>Transformation</a:t>
            </a:r>
          </a:p>
        </p:txBody>
      </p:sp>
      <p:sp>
        <p:nvSpPr>
          <p:cNvPr id="20" name="Arrow: Right 19">
            <a:extLst>
              <a:ext uri="{FF2B5EF4-FFF2-40B4-BE49-F238E27FC236}">
                <a16:creationId xmlns:a16="http://schemas.microsoft.com/office/drawing/2014/main" id="{FD0B93F0-0917-1B34-B751-FE5D10F378C6}"/>
              </a:ext>
            </a:extLst>
          </p:cNvPr>
          <p:cNvSpPr/>
          <p:nvPr/>
        </p:nvSpPr>
        <p:spPr>
          <a:xfrm>
            <a:off x="6498912" y="2451194"/>
            <a:ext cx="2492688" cy="710005"/>
          </a:xfrm>
          <a:prstGeom prst="rightArrow">
            <a:avLst/>
          </a:prstGeom>
          <a:solidFill>
            <a:srgbClr val="CDA67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entury Gothic" panose="020B0502020202020204" pitchFamily="34" charset="0"/>
              </a:rPr>
              <a:t>Dashboard Focus</a:t>
            </a:r>
            <a:endParaRPr lang="en-US" dirty="0">
              <a:latin typeface="Century Gothic" panose="020B0502020202020204" pitchFamily="34" charset="0"/>
            </a:endParaRPr>
          </a:p>
        </p:txBody>
      </p:sp>
      <p:sp>
        <p:nvSpPr>
          <p:cNvPr id="19" name="Arrow: Right 18">
            <a:extLst>
              <a:ext uri="{FF2B5EF4-FFF2-40B4-BE49-F238E27FC236}">
                <a16:creationId xmlns:a16="http://schemas.microsoft.com/office/drawing/2014/main" id="{9D1AD548-510A-98B7-3252-AFECDE8A742F}"/>
              </a:ext>
            </a:extLst>
          </p:cNvPr>
          <p:cNvSpPr/>
          <p:nvPr/>
        </p:nvSpPr>
        <p:spPr>
          <a:xfrm>
            <a:off x="5500555" y="2004921"/>
            <a:ext cx="2219765" cy="710005"/>
          </a:xfrm>
          <a:prstGeom prst="rightArrow">
            <a:avLst/>
          </a:prstGeom>
          <a:solidFill>
            <a:srgbClr val="CDA67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entury Gothic" panose="020B0502020202020204" pitchFamily="34" charset="0"/>
              </a:rPr>
              <a:t>User Focus</a:t>
            </a:r>
          </a:p>
        </p:txBody>
      </p:sp>
      <p:sp>
        <p:nvSpPr>
          <p:cNvPr id="16" name="Arrow: Right 15">
            <a:extLst>
              <a:ext uri="{FF2B5EF4-FFF2-40B4-BE49-F238E27FC236}">
                <a16:creationId xmlns:a16="http://schemas.microsoft.com/office/drawing/2014/main" id="{013CF8BE-6557-66B0-73DA-5D840A97425D}"/>
              </a:ext>
            </a:extLst>
          </p:cNvPr>
          <p:cNvSpPr/>
          <p:nvPr/>
        </p:nvSpPr>
        <p:spPr>
          <a:xfrm>
            <a:off x="1297893" y="1563147"/>
            <a:ext cx="4884942" cy="710005"/>
          </a:xfrm>
          <a:prstGeom prst="rightArrow">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entury Gothic" panose="020B0502020202020204" pitchFamily="34" charset="0"/>
              </a:rPr>
              <a:t>Build Automated Data Reporting</a:t>
            </a:r>
          </a:p>
        </p:txBody>
      </p:sp>
      <p:grpSp>
        <p:nvGrpSpPr>
          <p:cNvPr id="45" name="Group 44">
            <a:extLst>
              <a:ext uri="{FF2B5EF4-FFF2-40B4-BE49-F238E27FC236}">
                <a16:creationId xmlns:a16="http://schemas.microsoft.com/office/drawing/2014/main" id="{DE15F2C6-E893-5ED9-B131-45DBB2C8A568}"/>
              </a:ext>
            </a:extLst>
          </p:cNvPr>
          <p:cNvGrpSpPr/>
          <p:nvPr/>
        </p:nvGrpSpPr>
        <p:grpSpPr>
          <a:xfrm>
            <a:off x="358839" y="1139213"/>
            <a:ext cx="1504024" cy="710005"/>
            <a:chOff x="358839" y="1139213"/>
            <a:chExt cx="1504024" cy="710005"/>
          </a:xfrm>
          <a:solidFill>
            <a:schemeClr val="tx1">
              <a:lumMod val="65000"/>
              <a:lumOff val="35000"/>
            </a:schemeClr>
          </a:solidFill>
        </p:grpSpPr>
        <p:sp>
          <p:nvSpPr>
            <p:cNvPr id="17" name="Arrow: Right 16">
              <a:extLst>
                <a:ext uri="{FF2B5EF4-FFF2-40B4-BE49-F238E27FC236}">
                  <a16:creationId xmlns:a16="http://schemas.microsoft.com/office/drawing/2014/main" id="{D3A65FE6-6934-7F8D-72B6-66333AC16DDD}"/>
                </a:ext>
              </a:extLst>
            </p:cNvPr>
            <p:cNvSpPr/>
            <p:nvPr/>
          </p:nvSpPr>
          <p:spPr>
            <a:xfrm>
              <a:off x="358839" y="1139213"/>
              <a:ext cx="1504024" cy="710005"/>
            </a:xfrm>
            <a:prstGeom prst="rightArrow">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entury Gothic" panose="020B0502020202020204" pitchFamily="34" charset="0"/>
                </a:rPr>
                <a:t>Pilot</a:t>
              </a:r>
            </a:p>
          </p:txBody>
        </p:sp>
        <p:sp>
          <p:nvSpPr>
            <p:cNvPr id="40" name="Isosceles Triangle 39">
              <a:extLst>
                <a:ext uri="{FF2B5EF4-FFF2-40B4-BE49-F238E27FC236}">
                  <a16:creationId xmlns:a16="http://schemas.microsoft.com/office/drawing/2014/main" id="{7B890531-D5D9-C672-C5E9-3ACB7BF37E1A}"/>
                </a:ext>
              </a:extLst>
            </p:cNvPr>
            <p:cNvSpPr/>
            <p:nvPr/>
          </p:nvSpPr>
          <p:spPr>
            <a:xfrm rot="2546207">
              <a:off x="397293" y="1624599"/>
              <a:ext cx="155448" cy="100584"/>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44" grpId="0" animBg="1"/>
      <p:bldP spid="18" grpId="0" animBg="1"/>
      <p:bldP spid="20" grpId="0" animBg="1"/>
      <p:bldP spid="19"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175" y="231775"/>
            <a:ext cx="10915650" cy="949325"/>
          </a:xfrm>
        </p:spPr>
        <p:txBody>
          <a:bodyPr/>
          <a:lstStyle/>
          <a:p>
            <a:r>
              <a:rPr lang="en-US" dirty="0">
                <a:latin typeface="Calibri"/>
              </a:rPr>
              <a:t>Things We Wish We Knew From the Beginning</a:t>
            </a:r>
            <a:endParaRPr sz="4400" b="1" dirty="0">
              <a:latin typeface="Calibri"/>
            </a:endParaRPr>
          </a:p>
        </p:txBody>
      </p:sp>
      <p:sp>
        <p:nvSpPr>
          <p:cNvPr id="4" name="Freeform 53">
            <a:extLst>
              <a:ext uri="{FF2B5EF4-FFF2-40B4-BE49-F238E27FC236}">
                <a16:creationId xmlns:a16="http://schemas.microsoft.com/office/drawing/2014/main" id="{8588150F-DC8B-5C74-9EA9-D0C2F9BDA8AB}"/>
              </a:ext>
            </a:extLst>
          </p:cNvPr>
          <p:cNvSpPr>
            <a:spLocks/>
          </p:cNvSpPr>
          <p:nvPr/>
        </p:nvSpPr>
        <p:spPr bwMode="auto">
          <a:xfrm>
            <a:off x="2323665" y="2282964"/>
            <a:ext cx="839276" cy="1142629"/>
          </a:xfrm>
          <a:custGeom>
            <a:avLst/>
            <a:gdLst>
              <a:gd name="T0" fmla="*/ 10 w 33"/>
              <a:gd name="T1" fmla="*/ 12 h 45"/>
              <a:gd name="T2" fmla="*/ 11 w 33"/>
              <a:gd name="T3" fmla="*/ 13 h 45"/>
              <a:gd name="T4" fmla="*/ 8 w 33"/>
              <a:gd name="T5" fmla="*/ 15 h 45"/>
              <a:gd name="T6" fmla="*/ 6 w 33"/>
              <a:gd name="T7" fmla="*/ 11 h 45"/>
              <a:gd name="T8" fmla="*/ 22 w 33"/>
              <a:gd name="T9" fmla="*/ 2 h 45"/>
              <a:gd name="T10" fmla="*/ 22 w 33"/>
              <a:gd name="T11" fmla="*/ 26 h 45"/>
              <a:gd name="T12" fmla="*/ 6 w 33"/>
              <a:gd name="T13" fmla="*/ 36 h 45"/>
              <a:gd name="T14" fmla="*/ 11 w 33"/>
              <a:gd name="T15" fmla="*/ 36 h 45"/>
              <a:gd name="T16" fmla="*/ 10 w 33"/>
              <a:gd name="T17" fmla="*/ 35 h 45"/>
              <a:gd name="T18" fmla="*/ 14 w 33"/>
              <a:gd name="T19" fmla="*/ 34 h 45"/>
              <a:gd name="T20" fmla="*/ 14 w 33"/>
              <a:gd name="T21" fmla="*/ 37 h 45"/>
              <a:gd name="T22" fmla="*/ 1 w 33"/>
              <a:gd name="T23" fmla="*/ 35 h 45"/>
              <a:gd name="T24" fmla="*/ 25 w 33"/>
              <a:gd name="T25" fmla="*/ 13 h 45"/>
              <a:gd name="T26" fmla="*/ 10 w 33"/>
              <a:gd name="T27"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45">
                <a:moveTo>
                  <a:pt x="10" y="12"/>
                </a:moveTo>
                <a:cubicBezTo>
                  <a:pt x="12" y="12"/>
                  <a:pt x="12" y="12"/>
                  <a:pt x="11" y="13"/>
                </a:cubicBezTo>
                <a:cubicBezTo>
                  <a:pt x="9" y="14"/>
                  <a:pt x="8" y="15"/>
                  <a:pt x="8" y="15"/>
                </a:cubicBezTo>
                <a:cubicBezTo>
                  <a:pt x="7" y="15"/>
                  <a:pt x="6" y="11"/>
                  <a:pt x="6" y="11"/>
                </a:cubicBezTo>
                <a:cubicBezTo>
                  <a:pt x="6" y="11"/>
                  <a:pt x="8" y="0"/>
                  <a:pt x="22" y="2"/>
                </a:cubicBezTo>
                <a:cubicBezTo>
                  <a:pt x="33" y="4"/>
                  <a:pt x="33" y="19"/>
                  <a:pt x="22" y="26"/>
                </a:cubicBezTo>
                <a:cubicBezTo>
                  <a:pt x="11" y="32"/>
                  <a:pt x="4" y="32"/>
                  <a:pt x="6" y="36"/>
                </a:cubicBezTo>
                <a:cubicBezTo>
                  <a:pt x="7" y="41"/>
                  <a:pt x="11" y="37"/>
                  <a:pt x="11" y="36"/>
                </a:cubicBezTo>
                <a:cubicBezTo>
                  <a:pt x="10" y="35"/>
                  <a:pt x="11" y="36"/>
                  <a:pt x="10" y="35"/>
                </a:cubicBezTo>
                <a:cubicBezTo>
                  <a:pt x="10" y="34"/>
                  <a:pt x="13" y="32"/>
                  <a:pt x="14" y="34"/>
                </a:cubicBezTo>
                <a:cubicBezTo>
                  <a:pt x="15" y="35"/>
                  <a:pt x="15" y="38"/>
                  <a:pt x="14" y="37"/>
                </a:cubicBezTo>
                <a:cubicBezTo>
                  <a:pt x="12" y="42"/>
                  <a:pt x="3" y="45"/>
                  <a:pt x="1" y="35"/>
                </a:cubicBezTo>
                <a:cubicBezTo>
                  <a:pt x="0" y="26"/>
                  <a:pt x="22" y="28"/>
                  <a:pt x="25" y="13"/>
                </a:cubicBezTo>
                <a:cubicBezTo>
                  <a:pt x="27" y="4"/>
                  <a:pt x="12" y="3"/>
                  <a:pt x="10" y="12"/>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54">
            <a:extLst>
              <a:ext uri="{FF2B5EF4-FFF2-40B4-BE49-F238E27FC236}">
                <a16:creationId xmlns:a16="http://schemas.microsoft.com/office/drawing/2014/main" id="{FE258177-99C6-8CBF-9768-B6D5E48D6EF9}"/>
              </a:ext>
            </a:extLst>
          </p:cNvPr>
          <p:cNvSpPr>
            <a:spLocks/>
          </p:cNvSpPr>
          <p:nvPr/>
        </p:nvSpPr>
        <p:spPr bwMode="auto">
          <a:xfrm>
            <a:off x="614777" y="2282964"/>
            <a:ext cx="864557" cy="1142629"/>
          </a:xfrm>
          <a:custGeom>
            <a:avLst/>
            <a:gdLst>
              <a:gd name="T0" fmla="*/ 24 w 34"/>
              <a:gd name="T1" fmla="*/ 12 h 45"/>
              <a:gd name="T2" fmla="*/ 23 w 34"/>
              <a:gd name="T3" fmla="*/ 13 h 45"/>
              <a:gd name="T4" fmla="*/ 26 w 34"/>
              <a:gd name="T5" fmla="*/ 15 h 45"/>
              <a:gd name="T6" fmla="*/ 27 w 34"/>
              <a:gd name="T7" fmla="*/ 11 h 45"/>
              <a:gd name="T8" fmla="*/ 12 w 34"/>
              <a:gd name="T9" fmla="*/ 2 h 45"/>
              <a:gd name="T10" fmla="*/ 11 w 34"/>
              <a:gd name="T11" fmla="*/ 26 h 45"/>
              <a:gd name="T12" fmla="*/ 28 w 34"/>
              <a:gd name="T13" fmla="*/ 36 h 45"/>
              <a:gd name="T14" fmla="*/ 22 w 34"/>
              <a:gd name="T15" fmla="*/ 36 h 45"/>
              <a:gd name="T16" fmla="*/ 23 w 34"/>
              <a:gd name="T17" fmla="*/ 35 h 45"/>
              <a:gd name="T18" fmla="*/ 19 w 34"/>
              <a:gd name="T19" fmla="*/ 34 h 45"/>
              <a:gd name="T20" fmla="*/ 20 w 34"/>
              <a:gd name="T21" fmla="*/ 37 h 45"/>
              <a:gd name="T22" fmla="*/ 32 w 34"/>
              <a:gd name="T23" fmla="*/ 35 h 45"/>
              <a:gd name="T24" fmla="*/ 8 w 34"/>
              <a:gd name="T25" fmla="*/ 13 h 45"/>
              <a:gd name="T26" fmla="*/ 24 w 34"/>
              <a:gd name="T27"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45">
                <a:moveTo>
                  <a:pt x="24" y="12"/>
                </a:moveTo>
                <a:cubicBezTo>
                  <a:pt x="21" y="12"/>
                  <a:pt x="21" y="12"/>
                  <a:pt x="23" y="13"/>
                </a:cubicBezTo>
                <a:cubicBezTo>
                  <a:pt x="24" y="14"/>
                  <a:pt x="25" y="15"/>
                  <a:pt x="26" y="15"/>
                </a:cubicBezTo>
                <a:cubicBezTo>
                  <a:pt x="26" y="15"/>
                  <a:pt x="27" y="11"/>
                  <a:pt x="27" y="11"/>
                </a:cubicBezTo>
                <a:cubicBezTo>
                  <a:pt x="27" y="11"/>
                  <a:pt x="26" y="0"/>
                  <a:pt x="12" y="2"/>
                </a:cubicBezTo>
                <a:cubicBezTo>
                  <a:pt x="0" y="4"/>
                  <a:pt x="0" y="19"/>
                  <a:pt x="11" y="26"/>
                </a:cubicBezTo>
                <a:cubicBezTo>
                  <a:pt x="22" y="32"/>
                  <a:pt x="29" y="32"/>
                  <a:pt x="28" y="36"/>
                </a:cubicBezTo>
                <a:cubicBezTo>
                  <a:pt x="26" y="41"/>
                  <a:pt x="23" y="37"/>
                  <a:pt x="22" y="36"/>
                </a:cubicBezTo>
                <a:cubicBezTo>
                  <a:pt x="23" y="35"/>
                  <a:pt x="23" y="36"/>
                  <a:pt x="23" y="35"/>
                </a:cubicBezTo>
                <a:cubicBezTo>
                  <a:pt x="24" y="34"/>
                  <a:pt x="20" y="32"/>
                  <a:pt x="19" y="34"/>
                </a:cubicBezTo>
                <a:cubicBezTo>
                  <a:pt x="18" y="35"/>
                  <a:pt x="18" y="38"/>
                  <a:pt x="20" y="37"/>
                </a:cubicBezTo>
                <a:cubicBezTo>
                  <a:pt x="21" y="42"/>
                  <a:pt x="30" y="45"/>
                  <a:pt x="32" y="35"/>
                </a:cubicBezTo>
                <a:cubicBezTo>
                  <a:pt x="34" y="26"/>
                  <a:pt x="11" y="28"/>
                  <a:pt x="8" y="13"/>
                </a:cubicBezTo>
                <a:cubicBezTo>
                  <a:pt x="6" y="4"/>
                  <a:pt x="21" y="3"/>
                  <a:pt x="24" y="12"/>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56">
            <a:extLst>
              <a:ext uri="{FF2B5EF4-FFF2-40B4-BE49-F238E27FC236}">
                <a16:creationId xmlns:a16="http://schemas.microsoft.com/office/drawing/2014/main" id="{DBAAC985-D7CD-D5E7-3591-D03BF2E4282B}"/>
              </a:ext>
            </a:extLst>
          </p:cNvPr>
          <p:cNvSpPr>
            <a:spLocks/>
          </p:cNvSpPr>
          <p:nvPr/>
        </p:nvSpPr>
        <p:spPr bwMode="auto">
          <a:xfrm>
            <a:off x="1251818" y="2176789"/>
            <a:ext cx="1274082" cy="1451039"/>
          </a:xfrm>
          <a:custGeom>
            <a:avLst/>
            <a:gdLst>
              <a:gd name="T0" fmla="*/ 5 w 50"/>
              <a:gd name="T1" fmla="*/ 0 h 57"/>
              <a:gd name="T2" fmla="*/ 0 w 50"/>
              <a:gd name="T3" fmla="*/ 10 h 57"/>
              <a:gd name="T4" fmla="*/ 24 w 50"/>
              <a:gd name="T5" fmla="*/ 57 h 57"/>
              <a:gd name="T6" fmla="*/ 26 w 50"/>
              <a:gd name="T7" fmla="*/ 57 h 57"/>
              <a:gd name="T8" fmla="*/ 50 w 50"/>
              <a:gd name="T9" fmla="*/ 10 h 57"/>
              <a:gd name="T10" fmla="*/ 45 w 50"/>
              <a:gd name="T11" fmla="*/ 0 h 57"/>
              <a:gd name="T12" fmla="*/ 5 w 50"/>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50" h="57">
                <a:moveTo>
                  <a:pt x="5" y="0"/>
                </a:moveTo>
                <a:cubicBezTo>
                  <a:pt x="0" y="0"/>
                  <a:pt x="0" y="3"/>
                  <a:pt x="0" y="10"/>
                </a:cubicBezTo>
                <a:cubicBezTo>
                  <a:pt x="0" y="26"/>
                  <a:pt x="9" y="57"/>
                  <a:pt x="24" y="57"/>
                </a:cubicBezTo>
                <a:cubicBezTo>
                  <a:pt x="26" y="57"/>
                  <a:pt x="26" y="57"/>
                  <a:pt x="26" y="57"/>
                </a:cubicBezTo>
                <a:cubicBezTo>
                  <a:pt x="41" y="57"/>
                  <a:pt x="50" y="26"/>
                  <a:pt x="50" y="10"/>
                </a:cubicBezTo>
                <a:cubicBezTo>
                  <a:pt x="50" y="3"/>
                  <a:pt x="50" y="0"/>
                  <a:pt x="45" y="0"/>
                </a:cubicBezTo>
                <a:lnTo>
                  <a:pt x="5"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57">
            <a:extLst>
              <a:ext uri="{FF2B5EF4-FFF2-40B4-BE49-F238E27FC236}">
                <a16:creationId xmlns:a16="http://schemas.microsoft.com/office/drawing/2014/main" id="{9D51F72A-4AAD-50D8-82B5-8265B551F9FC}"/>
              </a:ext>
            </a:extLst>
          </p:cNvPr>
          <p:cNvSpPr>
            <a:spLocks/>
          </p:cNvSpPr>
          <p:nvPr/>
        </p:nvSpPr>
        <p:spPr bwMode="auto">
          <a:xfrm>
            <a:off x="1352936" y="4285093"/>
            <a:ext cx="1021288" cy="131453"/>
          </a:xfrm>
          <a:custGeom>
            <a:avLst/>
            <a:gdLst>
              <a:gd name="T0" fmla="*/ 40 w 40"/>
              <a:gd name="T1" fmla="*/ 3 h 5"/>
              <a:gd name="T2" fmla="*/ 37 w 40"/>
              <a:gd name="T3" fmla="*/ 5 h 5"/>
              <a:gd name="T4" fmla="*/ 3 w 40"/>
              <a:gd name="T5" fmla="*/ 5 h 5"/>
              <a:gd name="T6" fmla="*/ 0 w 40"/>
              <a:gd name="T7" fmla="*/ 3 h 5"/>
              <a:gd name="T8" fmla="*/ 3 w 40"/>
              <a:gd name="T9" fmla="*/ 0 h 5"/>
              <a:gd name="T10" fmla="*/ 37 w 40"/>
              <a:gd name="T11" fmla="*/ 0 h 5"/>
              <a:gd name="T12" fmla="*/ 40 w 40"/>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40" h="5">
                <a:moveTo>
                  <a:pt x="40" y="3"/>
                </a:moveTo>
                <a:cubicBezTo>
                  <a:pt x="40" y="4"/>
                  <a:pt x="39" y="5"/>
                  <a:pt x="37" y="5"/>
                </a:cubicBezTo>
                <a:cubicBezTo>
                  <a:pt x="3" y="5"/>
                  <a:pt x="3" y="5"/>
                  <a:pt x="3" y="5"/>
                </a:cubicBezTo>
                <a:cubicBezTo>
                  <a:pt x="2" y="5"/>
                  <a:pt x="0" y="4"/>
                  <a:pt x="0" y="3"/>
                </a:cubicBezTo>
                <a:cubicBezTo>
                  <a:pt x="0" y="1"/>
                  <a:pt x="2" y="0"/>
                  <a:pt x="3" y="0"/>
                </a:cubicBezTo>
                <a:cubicBezTo>
                  <a:pt x="37" y="0"/>
                  <a:pt x="37" y="0"/>
                  <a:pt x="37" y="0"/>
                </a:cubicBezTo>
                <a:cubicBezTo>
                  <a:pt x="39" y="0"/>
                  <a:pt x="40" y="1"/>
                  <a:pt x="40" y="3"/>
                </a:cubicBezTo>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58">
            <a:extLst>
              <a:ext uri="{FF2B5EF4-FFF2-40B4-BE49-F238E27FC236}">
                <a16:creationId xmlns:a16="http://schemas.microsoft.com/office/drawing/2014/main" id="{25A2E615-14FC-065A-4222-1D9458DED11D}"/>
              </a:ext>
            </a:extLst>
          </p:cNvPr>
          <p:cNvSpPr>
            <a:spLocks/>
          </p:cNvSpPr>
          <p:nvPr/>
        </p:nvSpPr>
        <p:spPr bwMode="auto">
          <a:xfrm>
            <a:off x="1327658" y="4416546"/>
            <a:ext cx="1071847" cy="151676"/>
          </a:xfrm>
          <a:custGeom>
            <a:avLst/>
            <a:gdLst>
              <a:gd name="T0" fmla="*/ 0 w 42"/>
              <a:gd name="T1" fmla="*/ 3 h 6"/>
              <a:gd name="T2" fmla="*/ 3 w 42"/>
              <a:gd name="T3" fmla="*/ 0 h 6"/>
              <a:gd name="T4" fmla="*/ 39 w 42"/>
              <a:gd name="T5" fmla="*/ 0 h 6"/>
              <a:gd name="T6" fmla="*/ 42 w 42"/>
              <a:gd name="T7" fmla="*/ 3 h 6"/>
              <a:gd name="T8" fmla="*/ 39 w 42"/>
              <a:gd name="T9" fmla="*/ 6 h 6"/>
              <a:gd name="T10" fmla="*/ 3 w 42"/>
              <a:gd name="T11" fmla="*/ 6 h 6"/>
              <a:gd name="T12" fmla="*/ 0 w 42"/>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0" y="3"/>
                </a:moveTo>
                <a:cubicBezTo>
                  <a:pt x="0" y="2"/>
                  <a:pt x="2" y="0"/>
                  <a:pt x="3" y="0"/>
                </a:cubicBezTo>
                <a:cubicBezTo>
                  <a:pt x="39" y="0"/>
                  <a:pt x="39" y="0"/>
                  <a:pt x="39" y="0"/>
                </a:cubicBezTo>
                <a:cubicBezTo>
                  <a:pt x="41" y="0"/>
                  <a:pt x="42" y="2"/>
                  <a:pt x="42" y="3"/>
                </a:cubicBezTo>
                <a:cubicBezTo>
                  <a:pt x="42" y="5"/>
                  <a:pt x="41" y="6"/>
                  <a:pt x="39" y="6"/>
                </a:cubicBezTo>
                <a:cubicBezTo>
                  <a:pt x="3" y="6"/>
                  <a:pt x="3" y="6"/>
                  <a:pt x="3" y="6"/>
                </a:cubicBezTo>
                <a:cubicBezTo>
                  <a:pt x="2" y="6"/>
                  <a:pt x="0" y="5"/>
                  <a:pt x="0" y="3"/>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61">
            <a:extLst>
              <a:ext uri="{FF2B5EF4-FFF2-40B4-BE49-F238E27FC236}">
                <a16:creationId xmlns:a16="http://schemas.microsoft.com/office/drawing/2014/main" id="{D4159949-02E7-FE08-D8AA-41C9EA349E3C}"/>
              </a:ext>
            </a:extLst>
          </p:cNvPr>
          <p:cNvSpPr>
            <a:spLocks/>
          </p:cNvSpPr>
          <p:nvPr/>
        </p:nvSpPr>
        <p:spPr bwMode="auto">
          <a:xfrm>
            <a:off x="1989977" y="2459918"/>
            <a:ext cx="384247" cy="1016234"/>
          </a:xfrm>
          <a:custGeom>
            <a:avLst/>
            <a:gdLst>
              <a:gd name="T0" fmla="*/ 12 w 15"/>
              <a:gd name="T1" fmla="*/ 0 h 40"/>
              <a:gd name="T2" fmla="*/ 0 w 15"/>
              <a:gd name="T3" fmla="*/ 40 h 40"/>
              <a:gd name="T4" fmla="*/ 12 w 15"/>
              <a:gd name="T5" fmla="*/ 0 h 40"/>
            </a:gdLst>
            <a:ahLst/>
            <a:cxnLst>
              <a:cxn ang="0">
                <a:pos x="T0" y="T1"/>
              </a:cxn>
              <a:cxn ang="0">
                <a:pos x="T2" y="T3"/>
              </a:cxn>
              <a:cxn ang="0">
                <a:pos x="T4" y="T5"/>
              </a:cxn>
            </a:cxnLst>
            <a:rect l="0" t="0" r="r" b="b"/>
            <a:pathLst>
              <a:path w="15" h="40">
                <a:moveTo>
                  <a:pt x="12" y="0"/>
                </a:moveTo>
                <a:cubicBezTo>
                  <a:pt x="12" y="16"/>
                  <a:pt x="6" y="37"/>
                  <a:pt x="0" y="40"/>
                </a:cubicBezTo>
                <a:cubicBezTo>
                  <a:pt x="8" y="39"/>
                  <a:pt x="15" y="17"/>
                  <a:pt x="12" y="0"/>
                </a:cubicBezTo>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TextBox 36">
            <a:extLst>
              <a:ext uri="{FF2B5EF4-FFF2-40B4-BE49-F238E27FC236}">
                <a16:creationId xmlns:a16="http://schemas.microsoft.com/office/drawing/2014/main" id="{0F3AD24E-33E5-29CC-E51D-6D35C23DD1A4}"/>
              </a:ext>
            </a:extLst>
          </p:cNvPr>
          <p:cNvSpPr txBox="1"/>
          <p:nvPr/>
        </p:nvSpPr>
        <p:spPr>
          <a:xfrm>
            <a:off x="5041171" y="1397992"/>
            <a:ext cx="6656971" cy="1292662"/>
          </a:xfrm>
          <a:prstGeom prst="rect">
            <a:avLst/>
          </a:prstGeom>
          <a:noFill/>
        </p:spPr>
        <p:txBody>
          <a:bodyPr wrap="square">
            <a:spAutoFit/>
          </a:bodyPr>
          <a:lstStyle/>
          <a:p>
            <a:pPr marL="0" indent="0" algn="l">
              <a:buNone/>
            </a:pPr>
            <a:r>
              <a:rPr lang="en-US" sz="2400" b="1" dirty="0">
                <a:latin typeface="Calibri"/>
              </a:rPr>
              <a:t>Get the Data In</a:t>
            </a:r>
          </a:p>
          <a:p>
            <a:pPr algn="l"/>
            <a:r>
              <a:rPr lang="en-US" sz="1800" b="0" dirty="0">
                <a:latin typeface="Calibri"/>
              </a:rPr>
              <a:t>Data are messy and confusing. Just getting data into your warehouse is a massive win. Don't wait for perfection; you need to know what you have to work with.</a:t>
            </a:r>
          </a:p>
        </p:txBody>
      </p:sp>
      <p:sp>
        <p:nvSpPr>
          <p:cNvPr id="39" name="TextBox 38">
            <a:extLst>
              <a:ext uri="{FF2B5EF4-FFF2-40B4-BE49-F238E27FC236}">
                <a16:creationId xmlns:a16="http://schemas.microsoft.com/office/drawing/2014/main" id="{966F6F6F-1303-9E4D-DEBF-7726B32752A4}"/>
              </a:ext>
            </a:extLst>
          </p:cNvPr>
          <p:cNvSpPr txBox="1"/>
          <p:nvPr/>
        </p:nvSpPr>
        <p:spPr>
          <a:xfrm>
            <a:off x="5041171" y="2832434"/>
            <a:ext cx="6656971" cy="1292662"/>
          </a:xfrm>
          <a:prstGeom prst="rect">
            <a:avLst/>
          </a:prstGeom>
          <a:noFill/>
        </p:spPr>
        <p:txBody>
          <a:bodyPr wrap="square">
            <a:spAutoFit/>
          </a:bodyPr>
          <a:lstStyle/>
          <a:p>
            <a:pPr marL="0" indent="0" algn="l">
              <a:buNone/>
            </a:pPr>
            <a:r>
              <a:rPr lang="en-US" sz="2400" b="1" dirty="0">
                <a:latin typeface="Calibri"/>
              </a:rPr>
              <a:t>Design and Utility</a:t>
            </a:r>
          </a:p>
          <a:p>
            <a:pPr algn="l"/>
            <a:r>
              <a:rPr lang="en-US" sz="1800" b="0" dirty="0">
                <a:latin typeface="Calibri"/>
              </a:rPr>
              <a:t>Educators in schools should </a:t>
            </a:r>
            <a:r>
              <a:rPr lang="en-US" dirty="0">
                <a:latin typeface="Calibri"/>
              </a:rPr>
              <a:t>be informing how data are received: St</a:t>
            </a:r>
            <a:r>
              <a:rPr lang="en-US" sz="1800" b="0" dirty="0">
                <a:latin typeface="Calibri"/>
              </a:rPr>
              <a:t>andalone report (specialized), dashboard (holistic), or addition to existing reporting (upgrades)?</a:t>
            </a:r>
          </a:p>
        </p:txBody>
      </p:sp>
      <p:sp>
        <p:nvSpPr>
          <p:cNvPr id="42" name="TextBox 41">
            <a:extLst>
              <a:ext uri="{FF2B5EF4-FFF2-40B4-BE49-F238E27FC236}">
                <a16:creationId xmlns:a16="http://schemas.microsoft.com/office/drawing/2014/main" id="{00E23409-B1BB-AB6A-A3A7-840E24FFBBED}"/>
              </a:ext>
            </a:extLst>
          </p:cNvPr>
          <p:cNvSpPr txBox="1"/>
          <p:nvPr/>
        </p:nvSpPr>
        <p:spPr>
          <a:xfrm>
            <a:off x="5041171" y="4306330"/>
            <a:ext cx="6656971" cy="1015663"/>
          </a:xfrm>
          <a:prstGeom prst="rect">
            <a:avLst/>
          </a:prstGeom>
          <a:noFill/>
        </p:spPr>
        <p:txBody>
          <a:bodyPr wrap="square">
            <a:spAutoFit/>
          </a:bodyPr>
          <a:lstStyle/>
          <a:p>
            <a:pPr marL="0" indent="0" algn="l">
              <a:buNone/>
            </a:pPr>
            <a:r>
              <a:rPr lang="en-US" sz="2400" b="1" dirty="0">
                <a:latin typeface="Calibri"/>
              </a:rPr>
              <a:t>Adoption</a:t>
            </a:r>
          </a:p>
          <a:p>
            <a:pPr algn="l"/>
            <a:r>
              <a:rPr lang="en-US" sz="1800" b="0" dirty="0">
                <a:latin typeface="Calibri"/>
              </a:rPr>
              <a:t>Educator focus drives adoption. Accuracy and Ease of use is everything. Count clicks… </a:t>
            </a:r>
            <a:r>
              <a:rPr lang="en-US" sz="1800" b="1" dirty="0">
                <a:latin typeface="Calibri"/>
              </a:rPr>
              <a:t>Our edict: </a:t>
            </a:r>
            <a:r>
              <a:rPr lang="en-US" sz="1800" b="1" dirty="0">
                <a:solidFill>
                  <a:srgbClr val="A51C30"/>
                </a:solidFill>
                <a:latin typeface="Calibri"/>
              </a:rPr>
              <a:t>2 clicks to students</a:t>
            </a:r>
          </a:p>
        </p:txBody>
      </p:sp>
      <p:cxnSp>
        <p:nvCxnSpPr>
          <p:cNvPr id="43" name="Straight Connector 42">
            <a:extLst>
              <a:ext uri="{FF2B5EF4-FFF2-40B4-BE49-F238E27FC236}">
                <a16:creationId xmlns:a16="http://schemas.microsoft.com/office/drawing/2014/main" id="{4FA51055-B80E-E263-4E4A-A322904E2656}"/>
              </a:ext>
            </a:extLst>
          </p:cNvPr>
          <p:cNvCxnSpPr>
            <a:cxnSpLocks/>
          </p:cNvCxnSpPr>
          <p:nvPr/>
        </p:nvCxnSpPr>
        <p:spPr>
          <a:xfrm>
            <a:off x="2868819" y="3425991"/>
            <a:ext cx="170667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F7DC73A-C53F-FE4B-5161-A8F4BBEA3722}"/>
              </a:ext>
            </a:extLst>
          </p:cNvPr>
          <p:cNvCxnSpPr>
            <a:cxnSpLocks/>
          </p:cNvCxnSpPr>
          <p:nvPr/>
        </p:nvCxnSpPr>
        <p:spPr>
          <a:xfrm flipV="1">
            <a:off x="2872542" y="2044323"/>
            <a:ext cx="279407" cy="28983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E772363-E526-CCD5-4EF2-11FFEF040C4B}"/>
              </a:ext>
            </a:extLst>
          </p:cNvPr>
          <p:cNvCxnSpPr>
            <a:cxnSpLocks/>
          </p:cNvCxnSpPr>
          <p:nvPr/>
        </p:nvCxnSpPr>
        <p:spPr>
          <a:xfrm>
            <a:off x="2338305" y="4209660"/>
            <a:ext cx="813644" cy="60430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EDE0B06-4B53-13C0-0029-062343089D1F}"/>
              </a:ext>
            </a:extLst>
          </p:cNvPr>
          <p:cNvCxnSpPr/>
          <p:nvPr/>
        </p:nvCxnSpPr>
        <p:spPr>
          <a:xfrm>
            <a:off x="3151949" y="2038032"/>
            <a:ext cx="142354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FCF33F4-70DB-10A7-1BF4-E2F6D2729D10}"/>
              </a:ext>
            </a:extLst>
          </p:cNvPr>
          <p:cNvCxnSpPr/>
          <p:nvPr/>
        </p:nvCxnSpPr>
        <p:spPr>
          <a:xfrm>
            <a:off x="3151949" y="4813966"/>
            <a:ext cx="142354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34E0A5CF-1862-DD9F-D4C7-8FC8B7A08CFE}"/>
              </a:ext>
            </a:extLst>
          </p:cNvPr>
          <p:cNvSpPr/>
          <p:nvPr/>
        </p:nvSpPr>
        <p:spPr>
          <a:xfrm>
            <a:off x="4575666" y="1979912"/>
            <a:ext cx="115058" cy="11505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8BAC410A-D77C-FC87-9990-92F9C2E72C90}"/>
              </a:ext>
            </a:extLst>
          </p:cNvPr>
          <p:cNvSpPr/>
          <p:nvPr/>
        </p:nvSpPr>
        <p:spPr>
          <a:xfrm>
            <a:off x="4575666" y="3369054"/>
            <a:ext cx="115058" cy="11505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D5D9EC48-A703-8A00-FC78-B8782B4E79AD}"/>
              </a:ext>
            </a:extLst>
          </p:cNvPr>
          <p:cNvSpPr/>
          <p:nvPr/>
        </p:nvSpPr>
        <p:spPr>
          <a:xfrm>
            <a:off x="4575666" y="4757012"/>
            <a:ext cx="115058" cy="11505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a:extLst>
              <a:ext uri="{FF2B5EF4-FFF2-40B4-BE49-F238E27FC236}">
                <a16:creationId xmlns:a16="http://schemas.microsoft.com/office/drawing/2014/main" id="{4426999B-C9E7-FFA3-7E7C-5C4A0DB91C54}"/>
              </a:ext>
            </a:extLst>
          </p:cNvPr>
          <p:cNvSpPr/>
          <p:nvPr/>
        </p:nvSpPr>
        <p:spPr>
          <a:xfrm rot="13500000">
            <a:off x="4719638" y="4733470"/>
            <a:ext cx="154635" cy="154635"/>
          </a:xfrm>
          <a:prstGeom prst="rtTriangle">
            <a:avLst/>
          </a:prstGeom>
          <a:solidFill>
            <a:srgbClr val="A51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a:extLst>
              <a:ext uri="{FF2B5EF4-FFF2-40B4-BE49-F238E27FC236}">
                <a16:creationId xmlns:a16="http://schemas.microsoft.com/office/drawing/2014/main" id="{D215D972-4977-30DE-52DF-300797FDF479}"/>
              </a:ext>
            </a:extLst>
          </p:cNvPr>
          <p:cNvSpPr/>
          <p:nvPr/>
        </p:nvSpPr>
        <p:spPr>
          <a:xfrm rot="13500000">
            <a:off x="4719638" y="3347092"/>
            <a:ext cx="154635" cy="154635"/>
          </a:xfrm>
          <a:prstGeom prst="rtTriangle">
            <a:avLst/>
          </a:prstGeom>
          <a:solidFill>
            <a:srgbClr val="CDA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a:extLst>
              <a:ext uri="{FF2B5EF4-FFF2-40B4-BE49-F238E27FC236}">
                <a16:creationId xmlns:a16="http://schemas.microsoft.com/office/drawing/2014/main" id="{0E0162D3-5C3B-549F-8952-B90B780965CD}"/>
              </a:ext>
            </a:extLst>
          </p:cNvPr>
          <p:cNvSpPr/>
          <p:nvPr/>
        </p:nvSpPr>
        <p:spPr>
          <a:xfrm rot="13500000">
            <a:off x="4719638" y="1960714"/>
            <a:ext cx="154635" cy="154635"/>
          </a:xfrm>
          <a:prstGeom prst="rtTriangle">
            <a:avLst/>
          </a:prstGeom>
          <a:solidFill>
            <a:srgbClr val="A51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C08DA1E1-47B2-9380-F967-1F46293133AE}"/>
              </a:ext>
            </a:extLst>
          </p:cNvPr>
          <p:cNvGrpSpPr/>
          <p:nvPr/>
        </p:nvGrpSpPr>
        <p:grpSpPr>
          <a:xfrm>
            <a:off x="372479" y="3638039"/>
            <a:ext cx="3032760" cy="647053"/>
            <a:chOff x="372479" y="3847589"/>
            <a:chExt cx="3032760" cy="647053"/>
          </a:xfrm>
        </p:grpSpPr>
        <p:sp>
          <p:nvSpPr>
            <p:cNvPr id="9" name="Freeform 59">
              <a:extLst>
                <a:ext uri="{FF2B5EF4-FFF2-40B4-BE49-F238E27FC236}">
                  <a16:creationId xmlns:a16="http://schemas.microsoft.com/office/drawing/2014/main" id="{583E419F-F3AA-7890-C43C-84C4266AB7F0}"/>
                </a:ext>
              </a:extLst>
            </p:cNvPr>
            <p:cNvSpPr>
              <a:spLocks/>
            </p:cNvSpPr>
            <p:nvPr/>
          </p:nvSpPr>
          <p:spPr bwMode="auto">
            <a:xfrm>
              <a:off x="1403494" y="4342966"/>
              <a:ext cx="945451" cy="151676"/>
            </a:xfrm>
            <a:custGeom>
              <a:avLst/>
              <a:gdLst>
                <a:gd name="T0" fmla="*/ 37 w 37"/>
                <a:gd name="T1" fmla="*/ 3 h 6"/>
                <a:gd name="T2" fmla="*/ 34 w 37"/>
                <a:gd name="T3" fmla="*/ 0 h 6"/>
                <a:gd name="T4" fmla="*/ 2 w 37"/>
                <a:gd name="T5" fmla="*/ 0 h 6"/>
                <a:gd name="T6" fmla="*/ 0 w 37"/>
                <a:gd name="T7" fmla="*/ 3 h 6"/>
                <a:gd name="T8" fmla="*/ 2 w 37"/>
                <a:gd name="T9" fmla="*/ 6 h 6"/>
                <a:gd name="T10" fmla="*/ 34 w 37"/>
                <a:gd name="T11" fmla="*/ 6 h 6"/>
                <a:gd name="T12" fmla="*/ 37 w 37"/>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37" h="6">
                  <a:moveTo>
                    <a:pt x="37" y="3"/>
                  </a:moveTo>
                  <a:cubicBezTo>
                    <a:pt x="37" y="2"/>
                    <a:pt x="35" y="0"/>
                    <a:pt x="34" y="0"/>
                  </a:cubicBezTo>
                  <a:cubicBezTo>
                    <a:pt x="2" y="0"/>
                    <a:pt x="2" y="0"/>
                    <a:pt x="2" y="0"/>
                  </a:cubicBezTo>
                  <a:cubicBezTo>
                    <a:pt x="1" y="0"/>
                    <a:pt x="0" y="2"/>
                    <a:pt x="0" y="3"/>
                  </a:cubicBezTo>
                  <a:cubicBezTo>
                    <a:pt x="0" y="5"/>
                    <a:pt x="1" y="6"/>
                    <a:pt x="2" y="6"/>
                  </a:cubicBezTo>
                  <a:cubicBezTo>
                    <a:pt x="34" y="6"/>
                    <a:pt x="34" y="6"/>
                    <a:pt x="34" y="6"/>
                  </a:cubicBezTo>
                  <a:cubicBezTo>
                    <a:pt x="35" y="6"/>
                    <a:pt x="37" y="5"/>
                    <a:pt x="37" y="3"/>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9009CE80-8B16-FA24-082C-E04E001FD8D2}"/>
                </a:ext>
              </a:extLst>
            </p:cNvPr>
            <p:cNvSpPr/>
            <p:nvPr/>
          </p:nvSpPr>
          <p:spPr>
            <a:xfrm>
              <a:off x="898259" y="3847589"/>
              <a:ext cx="1981200" cy="470097"/>
            </a:xfrm>
            <a:prstGeom prst="rect">
              <a:avLst/>
            </a:prstGeom>
            <a:solidFill>
              <a:srgbClr val="A51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A67DA77-19D0-2C9E-F403-CEEDB164FC41}"/>
                </a:ext>
              </a:extLst>
            </p:cNvPr>
            <p:cNvSpPr/>
            <p:nvPr/>
          </p:nvSpPr>
          <p:spPr>
            <a:xfrm>
              <a:off x="2919940" y="3939244"/>
              <a:ext cx="485299" cy="301854"/>
            </a:xfrm>
            <a:prstGeom prst="rect">
              <a:avLst/>
            </a:prstGeom>
            <a:solidFill>
              <a:srgbClr val="A51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211AC3B-FB63-334A-F10A-3D6CDA319C9F}"/>
                </a:ext>
              </a:extLst>
            </p:cNvPr>
            <p:cNvSpPr/>
            <p:nvPr/>
          </p:nvSpPr>
          <p:spPr>
            <a:xfrm>
              <a:off x="372479" y="3939244"/>
              <a:ext cx="485299" cy="301854"/>
            </a:xfrm>
            <a:prstGeom prst="rect">
              <a:avLst/>
            </a:prstGeom>
            <a:solidFill>
              <a:srgbClr val="A51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D9C703D7-19CC-99AF-A57A-23885E20D39B}"/>
                </a:ext>
              </a:extLst>
            </p:cNvPr>
            <p:cNvPicPr>
              <a:picLocks noChangeAspect="1"/>
            </p:cNvPicPr>
            <p:nvPr/>
          </p:nvPicPr>
          <p:blipFill>
            <a:blip r:embed="rId3"/>
            <a:stretch>
              <a:fillRect/>
            </a:stretch>
          </p:blipFill>
          <p:spPr>
            <a:xfrm>
              <a:off x="898260" y="3986848"/>
              <a:ext cx="959116" cy="188238"/>
            </a:xfrm>
            <a:prstGeom prst="rect">
              <a:avLst/>
            </a:prstGeom>
          </p:spPr>
        </p:pic>
        <p:pic>
          <p:nvPicPr>
            <p:cNvPr id="57" name="Picture 56">
              <a:extLst>
                <a:ext uri="{FF2B5EF4-FFF2-40B4-BE49-F238E27FC236}">
                  <a16:creationId xmlns:a16="http://schemas.microsoft.com/office/drawing/2014/main" id="{86B780D1-600D-B898-B343-2E755D31C9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7376" y="3978858"/>
              <a:ext cx="1015863" cy="202221"/>
            </a:xfrm>
            <a:prstGeom prst="rect">
              <a:avLst/>
            </a:prstGeom>
          </p:spPr>
        </p:pic>
        <p:sp>
          <p:nvSpPr>
            <p:cNvPr id="60" name="Flowchart: Manual Operation 59">
              <a:extLst>
                <a:ext uri="{FF2B5EF4-FFF2-40B4-BE49-F238E27FC236}">
                  <a16:creationId xmlns:a16="http://schemas.microsoft.com/office/drawing/2014/main" id="{65828954-DCC9-9E7E-3FC0-159CEE406486}"/>
                </a:ext>
              </a:extLst>
            </p:cNvPr>
            <p:cNvSpPr/>
            <p:nvPr/>
          </p:nvSpPr>
          <p:spPr>
            <a:xfrm rot="16200000">
              <a:off x="2682697" y="4039879"/>
              <a:ext cx="466344" cy="91440"/>
            </a:xfrm>
            <a:prstGeom prst="flowChartManualOperation">
              <a:avLst/>
            </a:prstGeom>
            <a:solidFill>
              <a:srgbClr val="A51C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Manual Operation 60">
              <a:extLst>
                <a:ext uri="{FF2B5EF4-FFF2-40B4-BE49-F238E27FC236}">
                  <a16:creationId xmlns:a16="http://schemas.microsoft.com/office/drawing/2014/main" id="{34DFFB95-EB5B-508C-C4FE-46DAE0FA5FEC}"/>
                </a:ext>
              </a:extLst>
            </p:cNvPr>
            <p:cNvSpPr/>
            <p:nvPr/>
          </p:nvSpPr>
          <p:spPr>
            <a:xfrm rot="5400000">
              <a:off x="619366" y="4038794"/>
              <a:ext cx="466344" cy="91440"/>
            </a:xfrm>
            <a:prstGeom prst="flowChartManualOperation">
              <a:avLst/>
            </a:prstGeom>
            <a:solidFill>
              <a:srgbClr val="A51C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Box 63">
            <a:extLst>
              <a:ext uri="{FF2B5EF4-FFF2-40B4-BE49-F238E27FC236}">
                <a16:creationId xmlns:a16="http://schemas.microsoft.com/office/drawing/2014/main" id="{BF1D8DE0-CFE5-7FFA-9606-9B0DE8E5B033}"/>
              </a:ext>
            </a:extLst>
          </p:cNvPr>
          <p:cNvSpPr txBox="1"/>
          <p:nvPr/>
        </p:nvSpPr>
        <p:spPr>
          <a:xfrm>
            <a:off x="5041171" y="5321993"/>
            <a:ext cx="5541104" cy="523220"/>
          </a:xfrm>
          <a:prstGeom prst="rect">
            <a:avLst/>
          </a:prstGeom>
          <a:noFill/>
        </p:spPr>
        <p:txBody>
          <a:bodyPr wrap="square">
            <a:spAutoFit/>
          </a:bodyPr>
          <a:lstStyle/>
          <a:p>
            <a:r>
              <a:rPr lang="en-US" sz="1400" dirty="0">
                <a:solidFill>
                  <a:srgbClr val="A5A5A5"/>
                </a:solidFill>
              </a:rPr>
              <a:t>Also: New layout, limit redundancy, add search, more charts everywhere, auto-default-filters, and dashboards.</a:t>
            </a:r>
          </a:p>
        </p:txBody>
      </p:sp>
      <p:sp>
        <p:nvSpPr>
          <p:cNvPr id="14" name="TextBox 13">
            <a:extLst>
              <a:ext uri="{FF2B5EF4-FFF2-40B4-BE49-F238E27FC236}">
                <a16:creationId xmlns:a16="http://schemas.microsoft.com/office/drawing/2014/main" id="{DCE796D7-1544-056D-A425-8BFB227566DD}"/>
              </a:ext>
            </a:extLst>
          </p:cNvPr>
          <p:cNvSpPr txBox="1"/>
          <p:nvPr/>
        </p:nvSpPr>
        <p:spPr>
          <a:xfrm>
            <a:off x="198182" y="4930158"/>
            <a:ext cx="3318387" cy="1015663"/>
          </a:xfrm>
          <a:prstGeom prst="rect">
            <a:avLst/>
          </a:prstGeom>
          <a:noFill/>
        </p:spPr>
        <p:txBody>
          <a:bodyPr wrap="square">
            <a:spAutoFit/>
          </a:bodyPr>
          <a:lstStyle/>
          <a:p>
            <a:pPr marL="0" indent="0" algn="ctr">
              <a:buNone/>
            </a:pPr>
            <a:r>
              <a:rPr lang="en-US" sz="2400" b="1" dirty="0">
                <a:latin typeface="Calibri"/>
              </a:rPr>
              <a:t>Bonus – Save SIS Data</a:t>
            </a:r>
          </a:p>
          <a:p>
            <a:pPr algn="ctr"/>
            <a:r>
              <a:rPr lang="en-US" dirty="0">
                <a:solidFill>
                  <a:srgbClr val="A51C30"/>
                </a:solidFill>
                <a:latin typeface="Calibri"/>
              </a:rPr>
              <a:t>Taking snapshots allows for point-in-time comparisons later</a:t>
            </a:r>
            <a:endParaRPr lang="en-US" sz="1800" b="1" dirty="0">
              <a:solidFill>
                <a:srgbClr val="A51C30"/>
              </a:solidFill>
              <a:latin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575"/>
            <a:ext cx="12192000" cy="968375"/>
          </a:xfrm>
        </p:spPr>
        <p:txBody>
          <a:bodyPr/>
          <a:lstStyle/>
          <a:p>
            <a:pPr algn="ctr"/>
            <a:r>
              <a:rPr lang="en-US" sz="4000" b="1" dirty="0">
                <a:latin typeface="Calibri"/>
              </a:rPr>
              <a:t>Usage Metrics Highlight Reporting &amp; Adoption Gaps</a:t>
            </a:r>
            <a:endParaRPr sz="4000" b="1" dirty="0">
              <a:latin typeface="Calibri"/>
            </a:endParaRPr>
          </a:p>
        </p:txBody>
      </p:sp>
      <p:sp>
        <p:nvSpPr>
          <p:cNvPr id="3" name="Content Placeholder 2"/>
          <p:cNvSpPr>
            <a:spLocks noGrp="1"/>
          </p:cNvSpPr>
          <p:nvPr>
            <p:ph idx="1"/>
          </p:nvPr>
        </p:nvSpPr>
        <p:spPr>
          <a:xfrm>
            <a:off x="1000126" y="968375"/>
            <a:ext cx="10010774" cy="968376"/>
          </a:xfrm>
        </p:spPr>
        <p:txBody>
          <a:bodyPr/>
          <a:lstStyle/>
          <a:p>
            <a:pPr marL="0" indent="0" algn="ctr">
              <a:buNone/>
            </a:pPr>
            <a:r>
              <a:rPr sz="2000" b="0" dirty="0">
                <a:latin typeface="Calibri"/>
              </a:rPr>
              <a:t>We track who is accessing specific reports and how often. These metrics drive our planning and decision-making.</a:t>
            </a:r>
          </a:p>
        </p:txBody>
      </p:sp>
      <p:pic>
        <p:nvPicPr>
          <p:cNvPr id="5" name="Picture 4">
            <a:extLst>
              <a:ext uri="{FF2B5EF4-FFF2-40B4-BE49-F238E27FC236}">
                <a16:creationId xmlns:a16="http://schemas.microsoft.com/office/drawing/2014/main" id="{0C144BD4-9719-7798-BF75-ABE9C7F75F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9081" y="1781175"/>
            <a:ext cx="3073974" cy="2867025"/>
          </a:xfrm>
          <a:prstGeom prst="rect">
            <a:avLst/>
          </a:prstGeom>
          <a:ln>
            <a:solidFill>
              <a:srgbClr val="000000"/>
            </a:solidFill>
          </a:ln>
          <a:effectLst>
            <a:outerShdw blurRad="152400" dist="457200" dir="5400000" sx="92000" sy="92000" rotWithShape="0">
              <a:prstClr val="black">
                <a:alpha val="15000"/>
              </a:prstClr>
            </a:outerShdw>
          </a:effectLst>
        </p:spPr>
      </p:pic>
      <p:graphicFrame>
        <p:nvGraphicFramePr>
          <p:cNvPr id="12" name="Table 11">
            <a:extLst>
              <a:ext uri="{FF2B5EF4-FFF2-40B4-BE49-F238E27FC236}">
                <a16:creationId xmlns:a16="http://schemas.microsoft.com/office/drawing/2014/main" id="{720E02AE-D436-E8B0-61FA-4920D97B2C1C}"/>
              </a:ext>
            </a:extLst>
          </p:cNvPr>
          <p:cNvGraphicFramePr>
            <a:graphicFrameLocks noGrp="1"/>
          </p:cNvGraphicFramePr>
          <p:nvPr>
            <p:extLst>
              <p:ext uri="{D42A27DB-BD31-4B8C-83A1-F6EECF244321}">
                <p14:modId xmlns:p14="http://schemas.microsoft.com/office/powerpoint/2010/main" val="4139517796"/>
              </p:ext>
            </p:extLst>
          </p:nvPr>
        </p:nvGraphicFramePr>
        <p:xfrm>
          <a:off x="287971" y="1781175"/>
          <a:ext cx="7816850" cy="3840480"/>
        </p:xfrm>
        <a:graphic>
          <a:graphicData uri="http://schemas.openxmlformats.org/drawingml/2006/table">
            <a:tbl>
              <a:tblPr firstRow="1" bandRow="1">
                <a:tableStyleId>{5C22544A-7EE6-4342-B048-85BDC9FD1C3A}</a:tableStyleId>
              </a:tblPr>
              <a:tblGrid>
                <a:gridCol w="3446617">
                  <a:extLst>
                    <a:ext uri="{9D8B030D-6E8A-4147-A177-3AD203B41FA5}">
                      <a16:colId xmlns:a16="http://schemas.microsoft.com/office/drawing/2014/main" val="1815638695"/>
                    </a:ext>
                  </a:extLst>
                </a:gridCol>
                <a:gridCol w="4370233">
                  <a:extLst>
                    <a:ext uri="{9D8B030D-6E8A-4147-A177-3AD203B41FA5}">
                      <a16:colId xmlns:a16="http://schemas.microsoft.com/office/drawing/2014/main" val="2677881628"/>
                    </a:ext>
                  </a:extLst>
                </a:gridCol>
              </a:tblGrid>
              <a:tr h="331788">
                <a:tc>
                  <a:txBody>
                    <a:bodyPr/>
                    <a:lstStyle/>
                    <a:p>
                      <a:pPr algn="ctr"/>
                      <a:r>
                        <a:rPr lang="en-US" sz="1800" dirty="0"/>
                        <a:t>BIG Usage Metric</a:t>
                      </a:r>
                    </a:p>
                  </a:txBody>
                  <a:tcPr/>
                </a:tc>
                <a:tc>
                  <a:txBody>
                    <a:bodyPr/>
                    <a:lstStyle/>
                    <a:p>
                      <a:pPr algn="ctr"/>
                      <a:r>
                        <a:rPr lang="en-US" sz="1800" dirty="0"/>
                        <a:t>Used for</a:t>
                      </a:r>
                    </a:p>
                  </a:txBody>
                  <a:tcPr/>
                </a:tc>
                <a:extLst>
                  <a:ext uri="{0D108BD9-81ED-4DB2-BD59-A6C34878D82A}">
                    <a16:rowId xmlns:a16="http://schemas.microsoft.com/office/drawing/2014/main" val="517106066"/>
                  </a:ext>
                </a:extLst>
              </a:tr>
              <a:tr h="350838">
                <a:tc>
                  <a:txBody>
                    <a:bodyPr/>
                    <a:lstStyle/>
                    <a:p>
                      <a:pPr algn="r"/>
                      <a:r>
                        <a:rPr lang="en-US" sz="1600" b="1" dirty="0"/>
                        <a:t>Total Users, Reports, Subscriptions, and Report Generations</a:t>
                      </a:r>
                    </a:p>
                  </a:txBody>
                  <a:tcPr anchor="ctr"/>
                </a:tc>
                <a:tc>
                  <a:txBody>
                    <a:bodyPr/>
                    <a:lstStyle/>
                    <a:p>
                      <a:r>
                        <a:rPr lang="en-US" sz="1600" dirty="0"/>
                        <a:t>Justify budget, monitor general adoption, use, and growth.</a:t>
                      </a:r>
                    </a:p>
                  </a:txBody>
                  <a:tcPr anchor="ctr"/>
                </a:tc>
                <a:extLst>
                  <a:ext uri="{0D108BD9-81ED-4DB2-BD59-A6C34878D82A}">
                    <a16:rowId xmlns:a16="http://schemas.microsoft.com/office/drawing/2014/main" val="4010202525"/>
                  </a:ext>
                </a:extLst>
              </a:tr>
              <a:tr h="350838">
                <a:tc>
                  <a:txBody>
                    <a:bodyPr/>
                    <a:lstStyle/>
                    <a:p>
                      <a:pPr algn="r"/>
                      <a:r>
                        <a:rPr lang="en-US" sz="1600" b="1" dirty="0"/>
                        <a:t>Reports generated month over month and YOY</a:t>
                      </a:r>
                    </a:p>
                  </a:txBody>
                  <a:tcPr anchor="ctr"/>
                </a:tc>
                <a:tc>
                  <a:txBody>
                    <a:bodyPr/>
                    <a:lstStyle/>
                    <a:p>
                      <a:r>
                        <a:rPr lang="en-US" sz="1600" dirty="0"/>
                        <a:t>Subject need temperature, use patterns</a:t>
                      </a:r>
                    </a:p>
                  </a:txBody>
                  <a:tcPr anchor="ctr"/>
                </a:tc>
                <a:extLst>
                  <a:ext uri="{0D108BD9-81ED-4DB2-BD59-A6C34878D82A}">
                    <a16:rowId xmlns:a16="http://schemas.microsoft.com/office/drawing/2014/main" val="3527154806"/>
                  </a:ext>
                </a:extLst>
              </a:tr>
              <a:tr h="350838">
                <a:tc>
                  <a:txBody>
                    <a:bodyPr/>
                    <a:lstStyle/>
                    <a:p>
                      <a:pPr algn="r"/>
                      <a:r>
                        <a:rPr lang="en-US" sz="1600" b="1" dirty="0"/>
                        <a:t>Top 10 Reports Generated</a:t>
                      </a:r>
                    </a:p>
                  </a:txBody>
                  <a:tcPr anchor="ctr"/>
                </a:tc>
                <a:tc>
                  <a:txBody>
                    <a:bodyPr/>
                    <a:lstStyle/>
                    <a:p>
                      <a:r>
                        <a:rPr lang="en-US" sz="1600" dirty="0"/>
                        <a:t>Monitor what educators are drawn to. Focus maintenance and upgrades.</a:t>
                      </a:r>
                    </a:p>
                  </a:txBody>
                  <a:tcPr anchor="ctr"/>
                </a:tc>
                <a:extLst>
                  <a:ext uri="{0D108BD9-81ED-4DB2-BD59-A6C34878D82A}">
                    <a16:rowId xmlns:a16="http://schemas.microsoft.com/office/drawing/2014/main" val="4044012877"/>
                  </a:ext>
                </a:extLst>
              </a:tr>
              <a:tr h="350838">
                <a:tc>
                  <a:txBody>
                    <a:bodyPr/>
                    <a:lstStyle/>
                    <a:p>
                      <a:pPr algn="r"/>
                      <a:r>
                        <a:rPr lang="en-US" sz="1600" b="1" dirty="0"/>
                        <a:t>Top 10 Reports user Drill through</a:t>
                      </a:r>
                    </a:p>
                  </a:txBody>
                  <a:tcPr anchor="ctr"/>
                </a:tc>
                <a:tc>
                  <a:txBody>
                    <a:bodyPr/>
                    <a:lstStyle/>
                    <a:p>
                      <a:r>
                        <a:rPr lang="en-US" sz="1600" dirty="0"/>
                        <a:t>Monitor reporting needed at the student-level. Ensure end-user experience is efficient</a:t>
                      </a:r>
                    </a:p>
                  </a:txBody>
                  <a:tcPr anchor="ctr"/>
                </a:tc>
                <a:extLst>
                  <a:ext uri="{0D108BD9-81ED-4DB2-BD59-A6C34878D82A}">
                    <a16:rowId xmlns:a16="http://schemas.microsoft.com/office/drawing/2014/main" val="4203945681"/>
                  </a:ext>
                </a:extLst>
              </a:tr>
              <a:tr h="350838">
                <a:tc>
                  <a:txBody>
                    <a:bodyPr/>
                    <a:lstStyle/>
                    <a:p>
                      <a:pPr algn="r"/>
                      <a:r>
                        <a:rPr lang="en-US" sz="1600" b="1" dirty="0"/>
                        <a:t>Reports generated by School</a:t>
                      </a:r>
                    </a:p>
                  </a:txBody>
                  <a:tcPr anchor="ctr"/>
                </a:tc>
                <a:tc>
                  <a:txBody>
                    <a:bodyPr/>
                    <a:lstStyle/>
                    <a:p>
                      <a:r>
                        <a:rPr lang="en-US" sz="1600" dirty="0"/>
                        <a:t>Feedback from high usage schools. Targeted training for low usage schools</a:t>
                      </a:r>
                    </a:p>
                  </a:txBody>
                  <a:tcPr anchor="ctr"/>
                </a:tc>
                <a:extLst>
                  <a:ext uri="{0D108BD9-81ED-4DB2-BD59-A6C34878D82A}">
                    <a16:rowId xmlns:a16="http://schemas.microsoft.com/office/drawing/2014/main" val="2636439087"/>
                  </a:ext>
                </a:extLst>
              </a:tr>
              <a:tr h="350838">
                <a:tc>
                  <a:txBody>
                    <a:bodyPr/>
                    <a:lstStyle/>
                    <a:p>
                      <a:pPr algn="r"/>
                      <a:r>
                        <a:rPr lang="en-US" sz="1600" b="1" dirty="0"/>
                        <a:t>Reports generated by Report</a:t>
                      </a:r>
                    </a:p>
                  </a:txBody>
                  <a:tcPr anchor="ctr"/>
                </a:tc>
                <a:tc>
                  <a:txBody>
                    <a:bodyPr/>
                    <a:lstStyle/>
                    <a:p>
                      <a:r>
                        <a:rPr lang="en-US" sz="1600" dirty="0"/>
                        <a:t>Examine low-use reports to determine need to keep, delete, or upgrade.</a:t>
                      </a:r>
                    </a:p>
                  </a:txBody>
                  <a:tcPr anchor="ctr"/>
                </a:tc>
                <a:extLst>
                  <a:ext uri="{0D108BD9-81ED-4DB2-BD59-A6C34878D82A}">
                    <a16:rowId xmlns:a16="http://schemas.microsoft.com/office/drawing/2014/main" val="175404049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Usage Reports</a:t>
            </a:r>
            <a:r>
              <a:rPr dirty="0"/>
              <a:t> </a:t>
            </a:r>
            <a:r>
              <a:rPr lang="en-US" dirty="0"/>
              <a:t>t</a:t>
            </a:r>
            <a:r>
              <a:rPr dirty="0"/>
              <a:t>hat Transform Practice</a:t>
            </a:r>
          </a:p>
        </p:txBody>
      </p:sp>
      <p:sp>
        <p:nvSpPr>
          <p:cNvPr id="3" name="Text Placeholder 2"/>
          <p:cNvSpPr>
            <a:spLocks noGrp="1"/>
          </p:cNvSpPr>
          <p:nvPr>
            <p:ph type="body" idx="1"/>
          </p:nvPr>
        </p:nvSpPr>
        <p:spPr/>
        <p:txBody>
          <a:bodyPr/>
          <a:lstStyle/>
          <a:p>
            <a:r>
              <a:rPr dirty="0"/>
              <a:t>The reporting educators </a:t>
            </a:r>
            <a:r>
              <a:rPr lang="en-US" dirty="0"/>
              <a:t>in schools </a:t>
            </a:r>
            <a:r>
              <a:rPr dirty="0"/>
              <a:t>rely on </a:t>
            </a:r>
            <a:r>
              <a:rPr lang="en-US" dirty="0"/>
              <a:t>daily</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406280-24A9-5246-B635-839D61D8F3E8}"/>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73403" y="1582609"/>
            <a:ext cx="2620247" cy="3692782"/>
          </a:xfrm>
          <a:prstGeom prst="rect">
            <a:avLst/>
          </a:prstGeom>
          <a:ln>
            <a:solidFill>
              <a:srgbClr val="000000"/>
            </a:solidFill>
          </a:ln>
          <a:effectLst>
            <a:outerShdw blurRad="152400" dist="457200" dir="5400000" sx="92000" sy="92000" rotWithShape="0">
              <a:prstClr val="black">
                <a:alpha val="15000"/>
              </a:prstClr>
            </a:outerShdw>
          </a:effectLst>
        </p:spPr>
      </p:pic>
      <p:sp>
        <p:nvSpPr>
          <p:cNvPr id="7" name="Title 1">
            <a:extLst>
              <a:ext uri="{FF2B5EF4-FFF2-40B4-BE49-F238E27FC236}">
                <a16:creationId xmlns:a16="http://schemas.microsoft.com/office/drawing/2014/main" id="{54FEFF01-2925-EEC7-411A-A754733EDB74}"/>
              </a:ext>
            </a:extLst>
          </p:cNvPr>
          <p:cNvSpPr txBox="1">
            <a:spLocks/>
          </p:cNvSpPr>
          <p:nvPr/>
        </p:nvSpPr>
        <p:spPr bwMode="auto">
          <a:xfrm>
            <a:off x="0" y="155575"/>
            <a:ext cx="121920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400" b="1" kern="1200">
                <a:solidFill>
                  <a:srgbClr val="A51C30"/>
                </a:solidFill>
                <a:latin typeface="+mn-lt"/>
                <a:ea typeface="+mj-ea"/>
                <a:cs typeface="+mj-cs"/>
              </a:defRPr>
            </a:lvl1pPr>
            <a:lvl2pPr algn="l" rtl="0" fontAlgn="base">
              <a:lnSpc>
                <a:spcPct val="90000"/>
              </a:lnSpc>
              <a:spcBef>
                <a:spcPct val="0"/>
              </a:spcBef>
              <a:spcAft>
                <a:spcPct val="0"/>
              </a:spcAft>
              <a:defRPr sz="4400" b="1">
                <a:solidFill>
                  <a:srgbClr val="A51C30"/>
                </a:solidFill>
                <a:latin typeface="Calibri" panose="020F0502020204030204" pitchFamily="34" charset="0"/>
              </a:defRPr>
            </a:lvl2pPr>
            <a:lvl3pPr algn="l" rtl="0" fontAlgn="base">
              <a:lnSpc>
                <a:spcPct val="90000"/>
              </a:lnSpc>
              <a:spcBef>
                <a:spcPct val="0"/>
              </a:spcBef>
              <a:spcAft>
                <a:spcPct val="0"/>
              </a:spcAft>
              <a:defRPr sz="4400" b="1">
                <a:solidFill>
                  <a:srgbClr val="A51C30"/>
                </a:solidFill>
                <a:latin typeface="Calibri" panose="020F0502020204030204" pitchFamily="34" charset="0"/>
              </a:defRPr>
            </a:lvl3pPr>
            <a:lvl4pPr algn="l" rtl="0" fontAlgn="base">
              <a:lnSpc>
                <a:spcPct val="90000"/>
              </a:lnSpc>
              <a:spcBef>
                <a:spcPct val="0"/>
              </a:spcBef>
              <a:spcAft>
                <a:spcPct val="0"/>
              </a:spcAft>
              <a:defRPr sz="4400" b="1">
                <a:solidFill>
                  <a:srgbClr val="A51C30"/>
                </a:solidFill>
                <a:latin typeface="Calibri" panose="020F0502020204030204" pitchFamily="34" charset="0"/>
              </a:defRPr>
            </a:lvl4pPr>
            <a:lvl5pPr algn="l" rtl="0" fontAlgn="base">
              <a:lnSpc>
                <a:spcPct val="90000"/>
              </a:lnSpc>
              <a:spcBef>
                <a:spcPct val="0"/>
              </a:spcBef>
              <a:spcAft>
                <a:spcPct val="0"/>
              </a:spcAft>
              <a:defRPr sz="4400" b="1">
                <a:solidFill>
                  <a:srgbClr val="A51C30"/>
                </a:solidFill>
                <a:latin typeface="Calibri" panose="020F0502020204030204" pitchFamily="34" charset="0"/>
              </a:defRPr>
            </a:lvl5pPr>
            <a:lvl6pPr marL="457200" algn="l" rtl="0" fontAlgn="base">
              <a:lnSpc>
                <a:spcPct val="90000"/>
              </a:lnSpc>
              <a:spcBef>
                <a:spcPct val="0"/>
              </a:spcBef>
              <a:spcAft>
                <a:spcPct val="0"/>
              </a:spcAft>
              <a:defRPr sz="4400" b="1">
                <a:solidFill>
                  <a:srgbClr val="A51C30"/>
                </a:solidFill>
                <a:latin typeface="Calibri" panose="020F0502020204030204" pitchFamily="34" charset="0"/>
              </a:defRPr>
            </a:lvl6pPr>
            <a:lvl7pPr marL="914400" algn="l" rtl="0" fontAlgn="base">
              <a:lnSpc>
                <a:spcPct val="90000"/>
              </a:lnSpc>
              <a:spcBef>
                <a:spcPct val="0"/>
              </a:spcBef>
              <a:spcAft>
                <a:spcPct val="0"/>
              </a:spcAft>
              <a:defRPr sz="4400" b="1">
                <a:solidFill>
                  <a:srgbClr val="A51C30"/>
                </a:solidFill>
                <a:latin typeface="Calibri" panose="020F0502020204030204" pitchFamily="34" charset="0"/>
              </a:defRPr>
            </a:lvl7pPr>
            <a:lvl8pPr marL="1371600" algn="l" rtl="0" fontAlgn="base">
              <a:lnSpc>
                <a:spcPct val="90000"/>
              </a:lnSpc>
              <a:spcBef>
                <a:spcPct val="0"/>
              </a:spcBef>
              <a:spcAft>
                <a:spcPct val="0"/>
              </a:spcAft>
              <a:defRPr sz="4400" b="1">
                <a:solidFill>
                  <a:srgbClr val="A51C30"/>
                </a:solidFill>
                <a:latin typeface="Calibri" panose="020F0502020204030204" pitchFamily="34" charset="0"/>
              </a:defRPr>
            </a:lvl8pPr>
            <a:lvl9pPr marL="1828800" algn="l" rtl="0" fontAlgn="base">
              <a:lnSpc>
                <a:spcPct val="90000"/>
              </a:lnSpc>
              <a:spcBef>
                <a:spcPct val="0"/>
              </a:spcBef>
              <a:spcAft>
                <a:spcPct val="0"/>
              </a:spcAft>
              <a:defRPr sz="4400" b="1">
                <a:solidFill>
                  <a:srgbClr val="A51C30"/>
                </a:solidFill>
                <a:latin typeface="Calibri" panose="020F0502020204030204" pitchFamily="34" charset="0"/>
              </a:defRPr>
            </a:lvl9pPr>
          </a:lstStyle>
          <a:p>
            <a:pPr algn="ctr" eaLnBrk="1" hangingPunct="1"/>
            <a:r>
              <a:rPr lang="en-US" sz="4000" dirty="0">
                <a:latin typeface="Calibri"/>
              </a:rPr>
              <a:t>Which data are schools drawn to naturally?</a:t>
            </a:r>
          </a:p>
        </p:txBody>
      </p:sp>
      <p:sp>
        <p:nvSpPr>
          <p:cNvPr id="26" name="Shape 2">
            <a:extLst>
              <a:ext uri="{FF2B5EF4-FFF2-40B4-BE49-F238E27FC236}">
                <a16:creationId xmlns:a16="http://schemas.microsoft.com/office/drawing/2014/main" id="{40D1A45C-8EAC-D59D-2542-153D7C17DA8F}"/>
              </a:ext>
            </a:extLst>
          </p:cNvPr>
          <p:cNvSpPr/>
          <p:nvPr/>
        </p:nvSpPr>
        <p:spPr>
          <a:xfrm>
            <a:off x="3718560" y="1450720"/>
            <a:ext cx="2377440" cy="3692782"/>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a:p>
        </p:txBody>
      </p:sp>
      <p:sp>
        <p:nvSpPr>
          <p:cNvPr id="27" name="Shape 3">
            <a:extLst>
              <a:ext uri="{FF2B5EF4-FFF2-40B4-BE49-F238E27FC236}">
                <a16:creationId xmlns:a16="http://schemas.microsoft.com/office/drawing/2014/main" id="{5D9090A6-AA10-9032-620E-C05F237F0299}"/>
              </a:ext>
            </a:extLst>
          </p:cNvPr>
          <p:cNvSpPr/>
          <p:nvPr/>
        </p:nvSpPr>
        <p:spPr>
          <a:xfrm>
            <a:off x="3764280" y="1450720"/>
            <a:ext cx="2286000" cy="73152"/>
          </a:xfrm>
          <a:prstGeom prst="rect">
            <a:avLst/>
          </a:prstGeom>
          <a:solidFill>
            <a:srgbClr val="CDA678"/>
          </a:solidFill>
          <a:ln/>
        </p:spPr>
        <p:txBody>
          <a:bodyPr/>
          <a:lstStyle/>
          <a:p>
            <a:endParaRPr lang="en-US"/>
          </a:p>
        </p:txBody>
      </p:sp>
      <p:sp>
        <p:nvSpPr>
          <p:cNvPr id="30" name="Text 6">
            <a:extLst>
              <a:ext uri="{FF2B5EF4-FFF2-40B4-BE49-F238E27FC236}">
                <a16:creationId xmlns:a16="http://schemas.microsoft.com/office/drawing/2014/main" id="{F147F38B-4348-0DAB-A801-4BF56B2DB30F}"/>
              </a:ext>
            </a:extLst>
          </p:cNvPr>
          <p:cNvSpPr/>
          <p:nvPr/>
        </p:nvSpPr>
        <p:spPr>
          <a:xfrm>
            <a:off x="3718561" y="3100833"/>
            <a:ext cx="2377439" cy="457200"/>
          </a:xfrm>
          <a:prstGeom prst="rect">
            <a:avLst/>
          </a:prstGeom>
          <a:noFill/>
          <a:ln/>
        </p:spPr>
        <p:txBody>
          <a:bodyPr wrap="square" lIns="0" tIns="0" rIns="0" bIns="0" rtlCol="0" anchor="ctr"/>
          <a:lstStyle/>
          <a:p>
            <a:pPr marL="0" indent="0" algn="ctr">
              <a:buNone/>
            </a:pPr>
            <a:r>
              <a:rPr lang="en-US" sz="1700" b="1" dirty="0">
                <a:solidFill>
                  <a:srgbClr val="1A1A2E"/>
                </a:solidFill>
                <a:latin typeface="Calibri" pitchFamily="34" charset="0"/>
                <a:ea typeface="Calibri" pitchFamily="34" charset="-122"/>
                <a:cs typeface="Calibri" pitchFamily="34" charset="-120"/>
              </a:rPr>
              <a:t>Student Monitoring Tool</a:t>
            </a:r>
            <a:endParaRPr lang="en-US" sz="1700" dirty="0"/>
          </a:p>
        </p:txBody>
      </p:sp>
      <p:sp>
        <p:nvSpPr>
          <p:cNvPr id="31" name="Text 7">
            <a:extLst>
              <a:ext uri="{FF2B5EF4-FFF2-40B4-BE49-F238E27FC236}">
                <a16:creationId xmlns:a16="http://schemas.microsoft.com/office/drawing/2014/main" id="{DE8C2E89-B2D9-9943-9F65-4DFDE2FB34BB}"/>
              </a:ext>
            </a:extLst>
          </p:cNvPr>
          <p:cNvSpPr/>
          <p:nvPr/>
        </p:nvSpPr>
        <p:spPr>
          <a:xfrm>
            <a:off x="3718561" y="3519933"/>
            <a:ext cx="2377439" cy="1325244"/>
          </a:xfrm>
          <a:prstGeom prst="rect">
            <a:avLst/>
          </a:prstGeom>
          <a:noFill/>
          <a:ln/>
        </p:spPr>
        <p:txBody>
          <a:bodyPr wrap="square" lIns="0" tIns="0" rIns="0" bIns="0" rtlCol="0" anchor="ctr"/>
          <a:lstStyle/>
          <a:p>
            <a:pPr marL="0" indent="0" algn="ctr">
              <a:buNone/>
            </a:pPr>
            <a:r>
              <a:rPr lang="en-US" sz="1400" dirty="0">
                <a:solidFill>
                  <a:srgbClr val="48484A"/>
                </a:solidFill>
                <a:ea typeface="Calibri" pitchFamily="34" charset="-122"/>
                <a:cs typeface="Calibri" pitchFamily="34" charset="-120"/>
              </a:rPr>
              <a:t>Schools need data at a </a:t>
            </a:r>
          </a:p>
          <a:p>
            <a:pPr marL="0" indent="0" algn="ctr">
              <a:buNone/>
            </a:pPr>
            <a:r>
              <a:rPr lang="en-US" sz="1400" dirty="0">
                <a:solidFill>
                  <a:srgbClr val="48484A"/>
                </a:solidFill>
                <a:ea typeface="Calibri" pitchFamily="34" charset="-122"/>
                <a:cs typeface="Calibri" pitchFamily="34" charset="-120"/>
              </a:rPr>
              <a:t>moments notice?</a:t>
            </a:r>
          </a:p>
          <a:p>
            <a:pPr marL="0" indent="0" algn="ctr">
              <a:buNone/>
            </a:pPr>
            <a:br>
              <a:rPr lang="en-US" sz="1400" dirty="0">
                <a:solidFill>
                  <a:srgbClr val="48484A"/>
                </a:solidFill>
                <a:ea typeface="Calibri" pitchFamily="34" charset="-122"/>
                <a:cs typeface="Calibri" pitchFamily="34" charset="-120"/>
              </a:rPr>
            </a:br>
            <a:r>
              <a:rPr lang="en-US" sz="1400" b="1" dirty="0">
                <a:solidFill>
                  <a:srgbClr val="A51C30"/>
                </a:solidFill>
                <a:ea typeface="Calibri" pitchFamily="34" charset="-122"/>
                <a:cs typeface="Calibri" pitchFamily="34" charset="-120"/>
              </a:rPr>
              <a:t>Go to the SMT.</a:t>
            </a:r>
            <a:endParaRPr lang="en-US" sz="1400" b="1" dirty="0">
              <a:solidFill>
                <a:srgbClr val="A51C30"/>
              </a:solidFill>
            </a:endParaRPr>
          </a:p>
        </p:txBody>
      </p:sp>
      <p:sp>
        <p:nvSpPr>
          <p:cNvPr id="32" name="Shape 2">
            <a:extLst>
              <a:ext uri="{FF2B5EF4-FFF2-40B4-BE49-F238E27FC236}">
                <a16:creationId xmlns:a16="http://schemas.microsoft.com/office/drawing/2014/main" id="{0DA9D94D-F16C-A9F5-B299-9C322BA7CD4B}"/>
              </a:ext>
            </a:extLst>
          </p:cNvPr>
          <p:cNvSpPr/>
          <p:nvPr/>
        </p:nvSpPr>
        <p:spPr>
          <a:xfrm>
            <a:off x="6479857" y="1450720"/>
            <a:ext cx="2377440" cy="3692782"/>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a:p>
        </p:txBody>
      </p:sp>
      <p:sp>
        <p:nvSpPr>
          <p:cNvPr id="33" name="Shape 3">
            <a:extLst>
              <a:ext uri="{FF2B5EF4-FFF2-40B4-BE49-F238E27FC236}">
                <a16:creationId xmlns:a16="http://schemas.microsoft.com/office/drawing/2014/main" id="{36BE1390-CD96-1A45-F1C9-C19F764597B6}"/>
              </a:ext>
            </a:extLst>
          </p:cNvPr>
          <p:cNvSpPr/>
          <p:nvPr/>
        </p:nvSpPr>
        <p:spPr>
          <a:xfrm>
            <a:off x="6525577" y="1450720"/>
            <a:ext cx="2286000" cy="73152"/>
          </a:xfrm>
          <a:prstGeom prst="rect">
            <a:avLst/>
          </a:prstGeom>
          <a:solidFill>
            <a:srgbClr val="A51C30"/>
          </a:solidFill>
          <a:ln/>
        </p:spPr>
        <p:txBody>
          <a:bodyPr/>
          <a:lstStyle/>
          <a:p>
            <a:endParaRPr lang="en-US"/>
          </a:p>
        </p:txBody>
      </p:sp>
      <p:sp>
        <p:nvSpPr>
          <p:cNvPr id="36" name="Text 6">
            <a:extLst>
              <a:ext uri="{FF2B5EF4-FFF2-40B4-BE49-F238E27FC236}">
                <a16:creationId xmlns:a16="http://schemas.microsoft.com/office/drawing/2014/main" id="{8C01E5C8-767D-4CA7-B609-39B442B1025D}"/>
              </a:ext>
            </a:extLst>
          </p:cNvPr>
          <p:cNvSpPr/>
          <p:nvPr/>
        </p:nvSpPr>
        <p:spPr>
          <a:xfrm>
            <a:off x="6491287" y="3100833"/>
            <a:ext cx="2354580" cy="457200"/>
          </a:xfrm>
          <a:prstGeom prst="rect">
            <a:avLst/>
          </a:prstGeom>
          <a:noFill/>
          <a:ln/>
        </p:spPr>
        <p:txBody>
          <a:bodyPr wrap="square" lIns="0" tIns="0" rIns="0" bIns="0" rtlCol="0" anchor="ctr"/>
          <a:lstStyle/>
          <a:p>
            <a:pPr marL="0" indent="0" algn="ctr">
              <a:buNone/>
            </a:pPr>
            <a:r>
              <a:rPr lang="en-US" sz="1700" b="1" dirty="0">
                <a:solidFill>
                  <a:srgbClr val="1A1A2E"/>
                </a:solidFill>
                <a:latin typeface="Calibri" pitchFamily="34" charset="0"/>
                <a:ea typeface="Calibri" pitchFamily="34" charset="-122"/>
                <a:cs typeface="Calibri" pitchFamily="34" charset="-120"/>
              </a:rPr>
              <a:t>Absenteeism Dashboard</a:t>
            </a:r>
            <a:endParaRPr lang="en-US" sz="1700" dirty="0"/>
          </a:p>
        </p:txBody>
      </p:sp>
      <p:sp>
        <p:nvSpPr>
          <p:cNvPr id="37" name="Text 7">
            <a:extLst>
              <a:ext uri="{FF2B5EF4-FFF2-40B4-BE49-F238E27FC236}">
                <a16:creationId xmlns:a16="http://schemas.microsoft.com/office/drawing/2014/main" id="{1703A2EB-587F-3C84-8EAB-1DC673D49128}"/>
              </a:ext>
            </a:extLst>
          </p:cNvPr>
          <p:cNvSpPr/>
          <p:nvPr/>
        </p:nvSpPr>
        <p:spPr>
          <a:xfrm>
            <a:off x="6491287" y="3519933"/>
            <a:ext cx="2354580" cy="1325244"/>
          </a:xfrm>
          <a:prstGeom prst="rect">
            <a:avLst/>
          </a:prstGeom>
          <a:noFill/>
          <a:ln/>
        </p:spPr>
        <p:txBody>
          <a:bodyPr wrap="square" lIns="0" tIns="0" rIns="0" bIns="0" rtlCol="0" anchor="ctr"/>
          <a:lstStyle/>
          <a:p>
            <a:pPr marL="0" indent="0" algn="ctr">
              <a:buNone/>
            </a:pPr>
            <a:r>
              <a:rPr lang="en-US" sz="1400" dirty="0">
                <a:solidFill>
                  <a:srgbClr val="48484A"/>
                </a:solidFill>
                <a:ea typeface="Calibri" pitchFamily="34" charset="-122"/>
                <a:cs typeface="Calibri" pitchFamily="34" charset="-120"/>
              </a:rPr>
              <a:t>Is my attendance</a:t>
            </a:r>
          </a:p>
          <a:p>
            <a:pPr marL="0" indent="0" algn="ctr">
              <a:buNone/>
            </a:pPr>
            <a:r>
              <a:rPr lang="en-US" sz="1400" dirty="0">
                <a:solidFill>
                  <a:srgbClr val="48484A"/>
                </a:solidFill>
                <a:ea typeface="Calibri" pitchFamily="34" charset="-122"/>
                <a:cs typeface="Calibri" pitchFamily="34" charset="-120"/>
              </a:rPr>
              <a:t>intervention working?</a:t>
            </a:r>
          </a:p>
          <a:p>
            <a:pPr marL="0" indent="0" algn="ctr">
              <a:buNone/>
            </a:pPr>
            <a:br>
              <a:rPr lang="en-US" sz="1400" dirty="0">
                <a:solidFill>
                  <a:srgbClr val="48484A"/>
                </a:solidFill>
                <a:ea typeface="Calibri" pitchFamily="34" charset="-122"/>
                <a:cs typeface="Calibri" pitchFamily="34" charset="-120"/>
              </a:rPr>
            </a:br>
            <a:r>
              <a:rPr lang="en-US" sz="1400" b="1" dirty="0">
                <a:solidFill>
                  <a:srgbClr val="A51C30"/>
                </a:solidFill>
                <a:ea typeface="Calibri" pitchFamily="34" charset="-122"/>
                <a:cs typeface="Calibri" pitchFamily="34" charset="-120"/>
              </a:rPr>
              <a:t>Go to the Dashboard.</a:t>
            </a:r>
            <a:endParaRPr lang="en-US" sz="1400" b="1" dirty="0">
              <a:solidFill>
                <a:srgbClr val="A51C30"/>
              </a:solidFill>
            </a:endParaRPr>
          </a:p>
        </p:txBody>
      </p:sp>
      <p:sp>
        <p:nvSpPr>
          <p:cNvPr id="38" name="Shape 2">
            <a:extLst>
              <a:ext uri="{FF2B5EF4-FFF2-40B4-BE49-F238E27FC236}">
                <a16:creationId xmlns:a16="http://schemas.microsoft.com/office/drawing/2014/main" id="{EAB57DB0-78C5-2B1D-239F-9DC90E084D6E}"/>
              </a:ext>
            </a:extLst>
          </p:cNvPr>
          <p:cNvSpPr/>
          <p:nvPr/>
        </p:nvSpPr>
        <p:spPr>
          <a:xfrm>
            <a:off x="9241157" y="1450718"/>
            <a:ext cx="2377440" cy="3692784"/>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a:p>
        </p:txBody>
      </p:sp>
      <p:sp>
        <p:nvSpPr>
          <p:cNvPr id="39" name="Shape 3">
            <a:extLst>
              <a:ext uri="{FF2B5EF4-FFF2-40B4-BE49-F238E27FC236}">
                <a16:creationId xmlns:a16="http://schemas.microsoft.com/office/drawing/2014/main" id="{9B5A8062-B089-DC5A-3B77-5461BDEE39C0}"/>
              </a:ext>
            </a:extLst>
          </p:cNvPr>
          <p:cNvSpPr/>
          <p:nvPr/>
        </p:nvSpPr>
        <p:spPr>
          <a:xfrm>
            <a:off x="9286877" y="1450720"/>
            <a:ext cx="2286000" cy="73152"/>
          </a:xfrm>
          <a:prstGeom prst="rect">
            <a:avLst/>
          </a:prstGeom>
          <a:solidFill>
            <a:srgbClr val="CDA678"/>
          </a:solidFill>
          <a:ln/>
        </p:spPr>
        <p:txBody>
          <a:bodyPr/>
          <a:lstStyle/>
          <a:p>
            <a:endParaRPr lang="en-US"/>
          </a:p>
        </p:txBody>
      </p:sp>
      <p:sp>
        <p:nvSpPr>
          <p:cNvPr id="42" name="Text 6">
            <a:extLst>
              <a:ext uri="{FF2B5EF4-FFF2-40B4-BE49-F238E27FC236}">
                <a16:creationId xmlns:a16="http://schemas.microsoft.com/office/drawing/2014/main" id="{A663B32D-EF18-2E86-736A-86283FF9B996}"/>
              </a:ext>
            </a:extLst>
          </p:cNvPr>
          <p:cNvSpPr/>
          <p:nvPr/>
        </p:nvSpPr>
        <p:spPr>
          <a:xfrm>
            <a:off x="9241157" y="3100833"/>
            <a:ext cx="2377440" cy="457200"/>
          </a:xfrm>
          <a:prstGeom prst="rect">
            <a:avLst/>
          </a:prstGeom>
          <a:noFill/>
          <a:ln/>
        </p:spPr>
        <p:txBody>
          <a:bodyPr wrap="square" lIns="0" tIns="0" rIns="0" bIns="0" rtlCol="0" anchor="ctr"/>
          <a:lstStyle/>
          <a:p>
            <a:pPr marL="0" indent="0" algn="ctr">
              <a:buNone/>
            </a:pPr>
            <a:r>
              <a:rPr lang="en-US" sz="1700" b="1" dirty="0">
                <a:solidFill>
                  <a:srgbClr val="1A1A2E"/>
                </a:solidFill>
                <a:latin typeface="Calibri" pitchFamily="34" charset="0"/>
                <a:ea typeface="Calibri" pitchFamily="34" charset="-122"/>
                <a:cs typeface="Calibri" pitchFamily="34" charset="-120"/>
              </a:rPr>
              <a:t>Insight</a:t>
            </a:r>
            <a:endParaRPr lang="en-US" sz="1700" dirty="0"/>
          </a:p>
        </p:txBody>
      </p:sp>
      <p:sp>
        <p:nvSpPr>
          <p:cNvPr id="43" name="Text 7">
            <a:extLst>
              <a:ext uri="{FF2B5EF4-FFF2-40B4-BE49-F238E27FC236}">
                <a16:creationId xmlns:a16="http://schemas.microsoft.com/office/drawing/2014/main" id="{0A76BC5E-A885-2F21-C639-6E6AC669F6F6}"/>
              </a:ext>
            </a:extLst>
          </p:cNvPr>
          <p:cNvSpPr/>
          <p:nvPr/>
        </p:nvSpPr>
        <p:spPr>
          <a:xfrm>
            <a:off x="9249728" y="3519933"/>
            <a:ext cx="2360298" cy="1325244"/>
          </a:xfrm>
          <a:prstGeom prst="rect">
            <a:avLst/>
          </a:prstGeom>
          <a:noFill/>
          <a:ln/>
        </p:spPr>
        <p:txBody>
          <a:bodyPr wrap="square" lIns="0" tIns="0" rIns="0" bIns="0" rtlCol="0" anchor="ctr"/>
          <a:lstStyle/>
          <a:p>
            <a:pPr marL="0" indent="0" algn="ctr">
              <a:buNone/>
            </a:pPr>
            <a:r>
              <a:rPr lang="en-US" sz="1400" dirty="0">
                <a:solidFill>
                  <a:srgbClr val="48484A"/>
                </a:solidFill>
                <a:ea typeface="Calibri" pitchFamily="34" charset="-122"/>
                <a:cs typeface="Calibri" pitchFamily="34" charset="-120"/>
              </a:rPr>
              <a:t>Does my student need more supports or intervention?</a:t>
            </a:r>
          </a:p>
          <a:p>
            <a:pPr marL="0" indent="0" algn="ctr">
              <a:buNone/>
            </a:pPr>
            <a:br>
              <a:rPr lang="en-US" sz="1400" dirty="0">
                <a:solidFill>
                  <a:srgbClr val="48484A"/>
                </a:solidFill>
                <a:ea typeface="Calibri" pitchFamily="34" charset="-122"/>
                <a:cs typeface="Calibri" pitchFamily="34" charset="-120"/>
              </a:rPr>
            </a:br>
            <a:r>
              <a:rPr lang="en-US" sz="1400" b="1" dirty="0">
                <a:solidFill>
                  <a:srgbClr val="A51C30"/>
                </a:solidFill>
                <a:ea typeface="Calibri" pitchFamily="34" charset="-122"/>
                <a:cs typeface="Calibri" pitchFamily="34" charset="-120"/>
              </a:rPr>
              <a:t>Go to Insight.</a:t>
            </a:r>
            <a:endParaRPr lang="en-US" sz="1400" b="1" dirty="0">
              <a:solidFill>
                <a:srgbClr val="A51C30"/>
              </a:solidFill>
            </a:endParaRPr>
          </a:p>
        </p:txBody>
      </p:sp>
      <p:pic>
        <p:nvPicPr>
          <p:cNvPr id="46" name="Image 0" descr="/sessions/awesome-jolly-johnson/extracted_images/image_17.png">
            <a:extLst>
              <a:ext uri="{FF2B5EF4-FFF2-40B4-BE49-F238E27FC236}">
                <a16:creationId xmlns:a16="http://schemas.microsoft.com/office/drawing/2014/main" id="{ACF4EE12-356A-54A4-0AA0-EE7407338B94}"/>
              </a:ext>
            </a:extLst>
          </p:cNvPr>
          <p:cNvPicPr>
            <a:picLocks noChangeAspect="1"/>
          </p:cNvPicPr>
          <p:nvPr/>
        </p:nvPicPr>
        <p:blipFill>
          <a:blip r:embed="rId5"/>
          <a:srcRect/>
          <a:stretch/>
        </p:blipFill>
        <p:spPr>
          <a:xfrm>
            <a:off x="3999236" y="1856795"/>
            <a:ext cx="1890966" cy="1103064"/>
          </a:xfrm>
          <a:prstGeom prst="rect">
            <a:avLst/>
          </a:prstGeom>
        </p:spPr>
      </p:pic>
      <p:pic>
        <p:nvPicPr>
          <p:cNvPr id="48" name="Picture 47">
            <a:extLst>
              <a:ext uri="{FF2B5EF4-FFF2-40B4-BE49-F238E27FC236}">
                <a16:creationId xmlns:a16="http://schemas.microsoft.com/office/drawing/2014/main" id="{1330EF69-0ED4-16C5-7314-9CBC2578B6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1460" y="1782855"/>
            <a:ext cx="1890966" cy="1177003"/>
          </a:xfrm>
          <a:prstGeom prst="rect">
            <a:avLst/>
          </a:prstGeom>
          <a:ln>
            <a:solidFill>
              <a:schemeClr val="bg2">
                <a:lumMod val="90000"/>
              </a:schemeClr>
            </a:solidFill>
          </a:ln>
        </p:spPr>
      </p:pic>
      <p:pic>
        <p:nvPicPr>
          <p:cNvPr id="50" name="Picture 49">
            <a:extLst>
              <a:ext uri="{FF2B5EF4-FFF2-40B4-BE49-F238E27FC236}">
                <a16:creationId xmlns:a16="http://schemas.microsoft.com/office/drawing/2014/main" id="{2F562850-7FA3-A3DB-5A2B-48E5920D56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84394" y="1818493"/>
            <a:ext cx="1890966" cy="1141366"/>
          </a:xfrm>
          <a:prstGeom prst="rect">
            <a:avLst/>
          </a:prstGeom>
          <a:ln>
            <a:solidFill>
              <a:schemeClr val="bg2">
                <a:lumMod val="90000"/>
              </a:schemeClr>
            </a:solidFill>
          </a:ln>
        </p:spPr>
      </p:pic>
      <p:pic>
        <p:nvPicPr>
          <p:cNvPr id="52" name="Picture 51">
            <a:extLst>
              <a:ext uri="{FF2B5EF4-FFF2-40B4-BE49-F238E27FC236}">
                <a16:creationId xmlns:a16="http://schemas.microsoft.com/office/drawing/2014/main" id="{F01807A9-D42E-6187-09C3-A099E65A173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3403" y="1196989"/>
            <a:ext cx="1800557" cy="375116"/>
          </a:xfrm>
          <a:prstGeom prst="rect">
            <a:avLst/>
          </a:prstGeom>
        </p:spPr>
      </p:pic>
      <p:sp>
        <p:nvSpPr>
          <p:cNvPr id="54" name="TextBox 53">
            <a:extLst>
              <a:ext uri="{FF2B5EF4-FFF2-40B4-BE49-F238E27FC236}">
                <a16:creationId xmlns:a16="http://schemas.microsoft.com/office/drawing/2014/main" id="{2C2F0E94-1850-FCBB-64E9-535BCD1BBB59}"/>
              </a:ext>
            </a:extLst>
          </p:cNvPr>
          <p:cNvSpPr txBox="1"/>
          <p:nvPr/>
        </p:nvSpPr>
        <p:spPr>
          <a:xfrm>
            <a:off x="4604181" y="5291759"/>
            <a:ext cx="6105524" cy="369332"/>
          </a:xfrm>
          <a:prstGeom prst="rect">
            <a:avLst/>
          </a:prstGeom>
          <a:noFill/>
        </p:spPr>
        <p:txBody>
          <a:bodyPr wrap="square">
            <a:spAutoFit/>
          </a:bodyPr>
          <a:lstStyle/>
          <a:p>
            <a:pPr algn="ctr" eaLnBrk="1" hangingPunct="1"/>
            <a:r>
              <a:rPr lang="en-US" sz="1800" b="1" dirty="0">
                <a:latin typeface="Calibri"/>
              </a:rPr>
              <a:t>Our Three Most Used Reports Serve Different Purposes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7651"/>
            <a:ext cx="12192000" cy="828674"/>
          </a:xfrm>
        </p:spPr>
        <p:txBody>
          <a:bodyPr/>
          <a:lstStyle/>
          <a:p>
            <a:pPr algn="ctr"/>
            <a:r>
              <a:rPr sz="4400" b="1" dirty="0">
                <a:latin typeface="Calibri"/>
              </a:rPr>
              <a:t>Student Monitoring Tool </a:t>
            </a:r>
            <a:r>
              <a:rPr lang="en-US" sz="4400" b="1" dirty="0">
                <a:latin typeface="Calibri"/>
              </a:rPr>
              <a:t>(The Catch-All)</a:t>
            </a:r>
            <a:endParaRPr sz="4400" b="1" dirty="0">
              <a:latin typeface="Calibri"/>
            </a:endParaRPr>
          </a:p>
        </p:txBody>
      </p:sp>
      <p:sp>
        <p:nvSpPr>
          <p:cNvPr id="3" name="Content Placeholder 2"/>
          <p:cNvSpPr>
            <a:spLocks noGrp="1"/>
          </p:cNvSpPr>
          <p:nvPr>
            <p:ph idx="1"/>
          </p:nvPr>
        </p:nvSpPr>
        <p:spPr>
          <a:xfrm>
            <a:off x="838200" y="962025"/>
            <a:ext cx="10515600" cy="593725"/>
          </a:xfrm>
        </p:spPr>
        <p:txBody>
          <a:bodyPr/>
          <a:lstStyle/>
          <a:p>
            <a:pPr marL="0" indent="0" algn="ctr">
              <a:buNone/>
            </a:pPr>
            <a:r>
              <a:rPr sz="2000" b="0" dirty="0">
                <a:latin typeface="Calibri"/>
              </a:rPr>
              <a:t>The first stop for schools needing quick, student-level information. </a:t>
            </a:r>
            <a:endParaRPr lang="en-US" sz="2000" b="0" dirty="0">
              <a:latin typeface="Calibri"/>
            </a:endParaRPr>
          </a:p>
        </p:txBody>
      </p:sp>
      <p:sp>
        <p:nvSpPr>
          <p:cNvPr id="5" name="TextBox 4">
            <a:extLst>
              <a:ext uri="{FF2B5EF4-FFF2-40B4-BE49-F238E27FC236}">
                <a16:creationId xmlns:a16="http://schemas.microsoft.com/office/drawing/2014/main" id="{3B6FC718-808C-BD08-D8F6-56E66AC118F7}"/>
              </a:ext>
            </a:extLst>
          </p:cNvPr>
          <p:cNvSpPr txBox="1"/>
          <p:nvPr/>
        </p:nvSpPr>
        <p:spPr>
          <a:xfrm>
            <a:off x="6210299" y="2037196"/>
            <a:ext cx="5981701" cy="707886"/>
          </a:xfrm>
          <a:prstGeom prst="rect">
            <a:avLst/>
          </a:prstGeom>
          <a:noFill/>
        </p:spPr>
        <p:txBody>
          <a:bodyPr wrap="square">
            <a:spAutoFit/>
          </a:bodyPr>
          <a:lstStyle/>
          <a:p>
            <a:pPr marL="0" indent="0" algn="ctr">
              <a:buNone/>
            </a:pPr>
            <a:r>
              <a:rPr lang="en-US" sz="2000" b="1" dirty="0">
                <a:solidFill>
                  <a:srgbClr val="A51C30"/>
                </a:solidFill>
                <a:latin typeface="Calibri"/>
              </a:rPr>
              <a:t>Nearly 100 individual variables </a:t>
            </a:r>
          </a:p>
          <a:p>
            <a:pPr marL="0" indent="0" algn="ctr">
              <a:buNone/>
            </a:pPr>
            <a:r>
              <a:rPr lang="en-US" sz="2000" b="1" dirty="0">
                <a:solidFill>
                  <a:srgbClr val="A51C30"/>
                </a:solidFill>
                <a:latin typeface="Calibri"/>
              </a:rPr>
              <a:t>covering these topics:</a:t>
            </a:r>
          </a:p>
        </p:txBody>
      </p:sp>
      <p:pic>
        <p:nvPicPr>
          <p:cNvPr id="6" name="Image 0" descr="/sessions/awesome-jolly-johnson/extracted_images/image_17.png">
            <a:extLst>
              <a:ext uri="{FF2B5EF4-FFF2-40B4-BE49-F238E27FC236}">
                <a16:creationId xmlns:a16="http://schemas.microsoft.com/office/drawing/2014/main" id="{A218EC2F-BE92-FC2E-8083-C447B769195D}"/>
              </a:ext>
            </a:extLst>
          </p:cNvPr>
          <p:cNvPicPr>
            <a:picLocks noChangeAspect="1"/>
          </p:cNvPicPr>
          <p:nvPr/>
        </p:nvPicPr>
        <p:blipFill>
          <a:blip r:embed="rId3"/>
          <a:srcRect/>
          <a:stretch/>
        </p:blipFill>
        <p:spPr>
          <a:xfrm>
            <a:off x="209548" y="1790699"/>
            <a:ext cx="6000751" cy="3500438"/>
          </a:xfrm>
          <a:prstGeom prst="rect">
            <a:avLst/>
          </a:prstGeom>
        </p:spPr>
      </p:pic>
      <p:graphicFrame>
        <p:nvGraphicFramePr>
          <p:cNvPr id="7" name="Table 6">
            <a:extLst>
              <a:ext uri="{FF2B5EF4-FFF2-40B4-BE49-F238E27FC236}">
                <a16:creationId xmlns:a16="http://schemas.microsoft.com/office/drawing/2014/main" id="{1CE49FA1-35AF-32D5-DB3D-7CEC659AA700}"/>
              </a:ext>
            </a:extLst>
          </p:cNvPr>
          <p:cNvGraphicFramePr>
            <a:graphicFrameLocks noGrp="1"/>
          </p:cNvGraphicFramePr>
          <p:nvPr>
            <p:extLst>
              <p:ext uri="{D42A27DB-BD31-4B8C-83A1-F6EECF244321}">
                <p14:modId xmlns:p14="http://schemas.microsoft.com/office/powerpoint/2010/main" val="266589021"/>
              </p:ext>
            </p:extLst>
          </p:nvPr>
        </p:nvGraphicFramePr>
        <p:xfrm>
          <a:off x="6496049" y="2803019"/>
          <a:ext cx="5419725" cy="2194560"/>
        </p:xfrm>
        <a:graphic>
          <a:graphicData uri="http://schemas.openxmlformats.org/drawingml/2006/table">
            <a:tbl>
              <a:tblPr firstRow="1" bandRow="1">
                <a:tableStyleId>{BC89EF96-8CEA-46FF-86C4-4CE0E7609802}</a:tableStyleId>
              </a:tblPr>
              <a:tblGrid>
                <a:gridCol w="1806575">
                  <a:extLst>
                    <a:ext uri="{9D8B030D-6E8A-4147-A177-3AD203B41FA5}">
                      <a16:colId xmlns:a16="http://schemas.microsoft.com/office/drawing/2014/main" val="1139183357"/>
                    </a:ext>
                  </a:extLst>
                </a:gridCol>
                <a:gridCol w="1806575">
                  <a:extLst>
                    <a:ext uri="{9D8B030D-6E8A-4147-A177-3AD203B41FA5}">
                      <a16:colId xmlns:a16="http://schemas.microsoft.com/office/drawing/2014/main" val="1495243461"/>
                    </a:ext>
                  </a:extLst>
                </a:gridCol>
                <a:gridCol w="1806575">
                  <a:extLst>
                    <a:ext uri="{9D8B030D-6E8A-4147-A177-3AD203B41FA5}">
                      <a16:colId xmlns:a16="http://schemas.microsoft.com/office/drawing/2014/main" val="1665179359"/>
                    </a:ext>
                  </a:extLst>
                </a:gridCol>
              </a:tblGrid>
              <a:tr h="548640">
                <a:tc>
                  <a:txBody>
                    <a:bodyPr/>
                    <a:lstStyle/>
                    <a:p>
                      <a:pPr algn="ctr"/>
                      <a:r>
                        <a:rPr lang="en-US" sz="1600" b="0" dirty="0"/>
                        <a:t>Student Details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US" sz="1600" b="0" dirty="0"/>
                        <a:t>Demographics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US" sz="1600" b="0" dirty="0"/>
                        <a:t>Special Pop Detail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30353289"/>
                  </a:ext>
                </a:extLst>
              </a:tr>
              <a:tr h="548640">
                <a:tc>
                  <a:txBody>
                    <a:bodyPr/>
                    <a:lstStyle/>
                    <a:p>
                      <a:pPr algn="ctr"/>
                      <a:r>
                        <a:rPr lang="en-US" sz="1600" dirty="0"/>
                        <a:t>Enrollment Details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US" sz="1600" dirty="0"/>
                        <a:t>Assessment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US" sz="1600" dirty="0"/>
                        <a:t>Family Engagement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100412370"/>
                  </a:ext>
                </a:extLst>
              </a:tr>
              <a:tr h="548640">
                <a:tc>
                  <a:txBody>
                    <a:bodyPr/>
                    <a:lstStyle/>
                    <a:p>
                      <a:pPr algn="ctr"/>
                      <a:r>
                        <a:rPr lang="en-US" sz="1600" dirty="0"/>
                        <a:t>HS Athletics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US" sz="1600" dirty="0"/>
                        <a:t>Grades/GPA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US" sz="1600" dirty="0"/>
                        <a:t>iReady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639143475"/>
                  </a:ext>
                </a:extLst>
              </a:tr>
              <a:tr h="548640">
                <a:tc>
                  <a:txBody>
                    <a:bodyPr/>
                    <a:lstStyle/>
                    <a:p>
                      <a:pPr algn="ctr"/>
                      <a:r>
                        <a:rPr lang="en-US" sz="1600" dirty="0"/>
                        <a:t>Early Warning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US" sz="1600" dirty="0"/>
                        <a:t>MTSS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US" sz="1600" dirty="0"/>
                        <a:t>Graduation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622999937"/>
                  </a:ext>
                </a:extLst>
              </a:tr>
            </a:tbl>
          </a:graphicData>
        </a:graphic>
      </p:graphicFrame>
      <p:sp>
        <p:nvSpPr>
          <p:cNvPr id="8" name="Content Placeholder 2">
            <a:extLst>
              <a:ext uri="{FF2B5EF4-FFF2-40B4-BE49-F238E27FC236}">
                <a16:creationId xmlns:a16="http://schemas.microsoft.com/office/drawing/2014/main" id="{03DD853A-C652-8B57-720F-C68FC6EA96A9}"/>
              </a:ext>
            </a:extLst>
          </p:cNvPr>
          <p:cNvSpPr txBox="1">
            <a:spLocks/>
          </p:cNvSpPr>
          <p:nvPr/>
        </p:nvSpPr>
        <p:spPr bwMode="auto">
          <a:xfrm>
            <a:off x="0" y="5569056"/>
            <a:ext cx="12192000" cy="51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buFont typeface="Arial" panose="020B0604020202020204" pitchFamily="34" charset="0"/>
              <a:buNone/>
            </a:pPr>
            <a:r>
              <a:rPr lang="en-US" sz="2400" dirty="0">
                <a:latin typeface="Calibri"/>
              </a:rPr>
              <a:t>The SMT allows us to adopt data faster by getting needed information out quickly.</a:t>
            </a:r>
          </a:p>
        </p:txBody>
      </p:sp>
    </p:spTree>
  </p:cSld>
  <p:clrMapOvr>
    <a:masterClrMapping/>
  </p:clrMapOvr>
</p:sld>
</file>

<file path=ppt/theme/theme1.xml><?xml version="1.0" encoding="utf-8"?>
<a:theme xmlns:a="http://schemas.openxmlformats.org/drawingml/2006/main" name="Office Theme">
  <a:themeElements>
    <a:clrScheme name="CEPR-Theme">
      <a:dk1>
        <a:srgbClr val="000000"/>
      </a:dk1>
      <a:lt1>
        <a:srgbClr val="FFFFFF"/>
      </a:lt1>
      <a:dk2>
        <a:srgbClr val="44546A"/>
      </a:dk2>
      <a:lt2>
        <a:srgbClr val="E7E6E6"/>
      </a:lt2>
      <a:accent1>
        <a:srgbClr val="C2B37D"/>
      </a:accent1>
      <a:accent2>
        <a:srgbClr val="477F80"/>
      </a:accent2>
      <a:accent3>
        <a:srgbClr val="A5A5A5"/>
      </a:accent3>
      <a:accent4>
        <a:srgbClr val="E87D1E"/>
      </a:accent4>
      <a:accent5>
        <a:srgbClr val="C3D7A3"/>
      </a:accent5>
      <a:accent6>
        <a:srgbClr val="274D4C"/>
      </a:accent6>
      <a:hlink>
        <a:srgbClr val="415968"/>
      </a:hlink>
      <a:folHlink>
        <a:srgbClr val="513A4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vening2022_PPT_Template" id="{D8686858-B4A1-7341-B997-3A3EFB749B49}" vid="{478C02F8-5700-A740-B69D-C1D02629EF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3fe407f-d924-4772-823e-094d2d5bc2bc">
      <UserInfo>
        <DisplayName/>
        <AccountId xsi:nil="true"/>
        <AccountType/>
      </UserInfo>
    </SharedWithUsers>
    <TaxCatchAll xmlns="83fe407f-d924-4772-823e-094d2d5bc2bc" xsi:nil="true"/>
    <lcf76f155ced4ddcb4097134ff3c332f xmlns="2934149c-24b2-4881-bc6d-5ac13c87c24c">
      <Terms xmlns="http://schemas.microsoft.com/office/infopath/2007/PartnerControls"/>
    </lcf76f155ced4ddcb4097134ff3c332f>
    <Number xmlns="2934149c-24b2-4881-bc6d-5ac13c87c24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87D6AA8F432264486CF696B3C62513D" ma:contentTypeVersion="19" ma:contentTypeDescription="Create a new document." ma:contentTypeScope="" ma:versionID="2758441c747808f183d62902f54abcaf">
  <xsd:schema xmlns:xsd="http://www.w3.org/2001/XMLSchema" xmlns:xs="http://www.w3.org/2001/XMLSchema" xmlns:p="http://schemas.microsoft.com/office/2006/metadata/properties" xmlns:ns2="83fe407f-d924-4772-823e-094d2d5bc2bc" xmlns:ns3="2934149c-24b2-4881-bc6d-5ac13c87c24c" targetNamespace="http://schemas.microsoft.com/office/2006/metadata/properties" ma:root="true" ma:fieldsID="62a340a7e5b2c140fb946115cc20cdba" ns2:_="" ns3:_="">
    <xsd:import namespace="83fe407f-d924-4772-823e-094d2d5bc2bc"/>
    <xsd:import namespace="2934149c-24b2-4881-bc6d-5ac13c87c24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element ref="ns3:Number"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fe407f-d924-4772-823e-094d2d5bc2b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dd2006a-9da5-49b0-9664-1518e0d8a500}" ma:internalName="TaxCatchAll" ma:showField="CatchAllData" ma:web="83fe407f-d924-4772-823e-094d2d5bc2b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934149c-24b2-4881-bc6d-5ac13c87c24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8107521-1385-498b-8889-bf2cd8dee380" ma:termSetId="09814cd3-568e-fe90-9814-8d621ff8fb84" ma:anchorId="fba54fb3-c3e1-fe81-a776-ca4b69148c4d" ma:open="true" ma:isKeyword="false">
      <xsd:complexType>
        <xsd:sequence>
          <xsd:element ref="pc:Terms" minOccurs="0" maxOccurs="1"/>
        </xsd:sequence>
      </xsd:complexType>
    </xsd:element>
    <xsd:element name="Number" ma:index="24" nillable="true" ma:displayName="Number" ma:format="Dropdown" ma:internalName="Number" ma:percentage="FALSE">
      <xsd:simpleType>
        <xsd:restriction base="dms:Number"/>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95485C-6808-45FF-A717-6DFFB51F1692}">
  <ds:schemaRefs>
    <ds:schemaRef ds:uri="http://purl.org/dc/elements/1.1/"/>
    <ds:schemaRef ds:uri="http://www.w3.org/XML/1998/namespace"/>
    <ds:schemaRef ds:uri="http://schemas.microsoft.com/office/2006/metadata/properties"/>
    <ds:schemaRef ds:uri="http://schemas.microsoft.com/office/2006/documentManagement/types"/>
    <ds:schemaRef ds:uri="http://purl.org/dc/terms/"/>
    <ds:schemaRef ds:uri="http://schemas.openxmlformats.org/package/2006/metadata/core-properties"/>
    <ds:schemaRef ds:uri="2934149c-24b2-4881-bc6d-5ac13c87c24c"/>
    <ds:schemaRef ds:uri="http://schemas.microsoft.com/office/infopath/2007/PartnerControls"/>
    <ds:schemaRef ds:uri="83fe407f-d924-4772-823e-094d2d5bc2bc"/>
    <ds:schemaRef ds:uri="http://purl.org/dc/dcmitype/"/>
  </ds:schemaRefs>
</ds:datastoreItem>
</file>

<file path=customXml/itemProps2.xml><?xml version="1.0" encoding="utf-8"?>
<ds:datastoreItem xmlns:ds="http://schemas.openxmlformats.org/officeDocument/2006/customXml" ds:itemID="{5C30C264-9E58-4F20-B4B1-E5F483E8D628}">
  <ds:schemaRefs>
    <ds:schemaRef ds:uri="http://schemas.microsoft.com/sharepoint/v3/contenttype/forms"/>
  </ds:schemaRefs>
</ds:datastoreItem>
</file>

<file path=customXml/itemProps3.xml><?xml version="1.0" encoding="utf-8"?>
<ds:datastoreItem xmlns:ds="http://schemas.openxmlformats.org/officeDocument/2006/customXml" ds:itemID="{775431B1-E75D-47E5-9B3F-0DC7986A79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fe407f-d924-4772-823e-094d2d5bc2bc"/>
    <ds:schemaRef ds:uri="2934149c-24b2-4881-bc6d-5ac13c87c2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2754</TotalTime>
  <Words>2524</Words>
  <Application>Microsoft Office PowerPoint</Application>
  <PresentationFormat>Widescreen</PresentationFormat>
  <Paragraphs>551</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Century Gothic</vt:lpstr>
      <vt:lpstr>Wingdings 3</vt:lpstr>
      <vt:lpstr>Office Theme</vt:lpstr>
      <vt:lpstr>Creating a Data Warehouse that Inspires Educators to Act</vt:lpstr>
      <vt:lpstr>What We'll Cover Today</vt:lpstr>
      <vt:lpstr>The Journey</vt:lpstr>
      <vt:lpstr>Continuous Improvement of WCSD's Automated Data Reporting</vt:lpstr>
      <vt:lpstr>Things We Wish We Knew From the Beginning</vt:lpstr>
      <vt:lpstr>Usage Metrics Highlight Reporting &amp; Adoption Gaps</vt:lpstr>
      <vt:lpstr>High Usage Reports that Transform Practice</vt:lpstr>
      <vt:lpstr>PowerPoint Presentation</vt:lpstr>
      <vt:lpstr>Student Monitoring Tool (The Catch-All)</vt:lpstr>
      <vt:lpstr>The Absenteeism Dashboard</vt:lpstr>
      <vt:lpstr>The Absenteeism Dashboard</vt:lpstr>
      <vt:lpstr>Insight: Our Algorithmic Early Warning System</vt:lpstr>
      <vt:lpstr>How Accurate was Insight in 2024-2025?</vt:lpstr>
      <vt:lpstr>Insight Goes Above and Beyond</vt:lpstr>
      <vt:lpstr>Data Alone Is Not Enough</vt:lpstr>
      <vt:lpstr>Monthly Data Scope &amp; Sequence</vt:lpstr>
      <vt:lpstr>PowerPoint Presentation</vt:lpstr>
      <vt:lpstr>Steps to Create a Data Scope &amp; Sequence</vt:lpstr>
      <vt:lpstr>The Bigger Picture</vt:lpstr>
      <vt:lpstr>The Evolution of Early Warning Systems</vt:lpstr>
      <vt:lpstr>Important Work Happening Right Now</vt:lpstr>
      <vt:lpstr>What Becomes Possible at the Next Level</vt:lpstr>
      <vt:lpstr>Where Should the Field Focus Next?</vt:lpstr>
      <vt:lpstr>Let's Talk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dc:title>
  <dc:creator>Microsoft Office User</dc:creator>
  <cp:lastModifiedBy>Stark, JT</cp:lastModifiedBy>
  <cp:revision>33</cp:revision>
  <cp:lastPrinted>2026-04-20T20:16:51Z</cp:lastPrinted>
  <dcterms:created xsi:type="dcterms:W3CDTF">2022-02-11T17:23:12Z</dcterms:created>
  <dcterms:modified xsi:type="dcterms:W3CDTF">2026-05-11T17:27:19Z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0x010100087D6AA8F432264486CF696B3C62513D</vt:lpwstr>
  </property>
  <property fmtid="{D5CDD505-2E9C-101B-9397-08002B2CF9AE}" pid="3" name="Order">
    <vt:r8>1269200</vt:r8>
  </property>
  <property fmtid="{D5CDD505-2E9C-101B-9397-08002B2CF9AE}" pid="4" name="_dlc_DocIdItemGuid">
    <vt:lpwstr>14a031fe-187e-50ed-b150-a23dbff70886</vt:lpwstr>
  </property>
  <property fmtid="{D5CDD505-2E9C-101B-9397-08002B2CF9AE}" pid="5" name="xd_Signature">
    <vt:bool>false</vt:bool>
  </property>
  <property fmtid="{D5CDD505-2E9C-101B-9397-08002B2CF9AE}" pid="6" name="xd_ProgID">
    <vt:lpwstr/>
  </property>
  <property fmtid="{D5CDD505-2E9C-101B-9397-08002B2CF9AE}" pid="7" name="TemplateUrl">
    <vt:lpwstr/>
  </property>
  <property fmtid="{D5CDD505-2E9C-101B-9397-08002B2CF9AE}" pid="8" name="ComplianceAssetId">
    <vt:lpwstr/>
  </property>
  <property fmtid="{D5CDD505-2E9C-101B-9397-08002B2CF9AE}" pid="9" name="MediaServiceImageTags">
    <vt:lpwstr/>
  </property>
</Properties>
</file>