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4"/>
    <p:sldMasterId id="2147483686" r:id="rId5"/>
    <p:sldMasterId id="214748368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Lst>
  <p:sldSz cy="5143500" cx="9144000"/>
  <p:notesSz cx="6858000" cy="9144000"/>
  <p:embeddedFontLst>
    <p:embeddedFont>
      <p:font typeface="Poppins"/>
      <p:regular r:id="rId64"/>
      <p:bold r:id="rId65"/>
      <p:italic r:id="rId66"/>
      <p:boldItalic r:id="rId67"/>
    </p:embeddedFont>
    <p:embeddedFont>
      <p:font typeface="Poppins Light"/>
      <p:regular r:id="rId68"/>
      <p:bold r:id="rId69"/>
      <p:italic r:id="rId70"/>
      <p:boldItalic r:id="rId71"/>
    </p:embeddedFont>
    <p:embeddedFont>
      <p:font typeface="Poppins Medium"/>
      <p:regular r:id="rId72"/>
      <p:bold r:id="rId73"/>
      <p:italic r:id="rId74"/>
      <p:boldItalic r:id="rId75"/>
    </p:embeddedFont>
    <p:embeddedFont>
      <p:font typeface="Poppins SemiBold"/>
      <p:regular r:id="rId76"/>
      <p:bold r:id="rId77"/>
      <p:italic r:id="rId78"/>
      <p:boldItalic r:id="rId79"/>
    </p:embeddedFont>
    <p:embeddedFont>
      <p:font typeface="Poppins ExtraBold"/>
      <p:bold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font" Target="fonts/PoppinsExtraBold-bold.fntdata"/><Relationship Id="rId81" Type="http://schemas.openxmlformats.org/officeDocument/2006/relationships/font" Target="fonts/PoppinsExtraBold-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PoppinsMedium-bold.fntdata"/><Relationship Id="rId72" Type="http://schemas.openxmlformats.org/officeDocument/2006/relationships/font" Target="fonts/PoppinsMedium-regular.fntdata"/><Relationship Id="rId31" Type="http://schemas.openxmlformats.org/officeDocument/2006/relationships/slide" Target="slides/slide24.xml"/><Relationship Id="rId75" Type="http://schemas.openxmlformats.org/officeDocument/2006/relationships/font" Target="fonts/PoppinsMedium-boldItalic.fntdata"/><Relationship Id="rId30" Type="http://schemas.openxmlformats.org/officeDocument/2006/relationships/slide" Target="slides/slide23.xml"/><Relationship Id="rId74" Type="http://schemas.openxmlformats.org/officeDocument/2006/relationships/font" Target="fonts/PoppinsMedium-italic.fntdata"/><Relationship Id="rId33" Type="http://schemas.openxmlformats.org/officeDocument/2006/relationships/slide" Target="slides/slide26.xml"/><Relationship Id="rId77" Type="http://schemas.openxmlformats.org/officeDocument/2006/relationships/font" Target="fonts/PoppinsSemiBold-bold.fntdata"/><Relationship Id="rId32" Type="http://schemas.openxmlformats.org/officeDocument/2006/relationships/slide" Target="slides/slide25.xml"/><Relationship Id="rId76" Type="http://schemas.openxmlformats.org/officeDocument/2006/relationships/font" Target="fonts/PoppinsSemiBold-regular.fntdata"/><Relationship Id="rId35" Type="http://schemas.openxmlformats.org/officeDocument/2006/relationships/slide" Target="slides/slide28.xml"/><Relationship Id="rId79" Type="http://schemas.openxmlformats.org/officeDocument/2006/relationships/font" Target="fonts/PoppinsSemiBold-boldItalic.fntdata"/><Relationship Id="rId34" Type="http://schemas.openxmlformats.org/officeDocument/2006/relationships/slide" Target="slides/slide27.xml"/><Relationship Id="rId78" Type="http://schemas.openxmlformats.org/officeDocument/2006/relationships/font" Target="fonts/PoppinsSemiBold-italic.fntdata"/><Relationship Id="rId71" Type="http://schemas.openxmlformats.org/officeDocument/2006/relationships/font" Target="fonts/PoppinsLight-boldItalic.fntdata"/><Relationship Id="rId70" Type="http://schemas.openxmlformats.org/officeDocument/2006/relationships/font" Target="fonts/PoppinsLight-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font" Target="fonts/Poppins-regular.fntdata"/><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font" Target="fonts/Poppins-italic.fntdata"/><Relationship Id="rId21" Type="http://schemas.openxmlformats.org/officeDocument/2006/relationships/slide" Target="slides/slide14.xml"/><Relationship Id="rId65" Type="http://schemas.openxmlformats.org/officeDocument/2006/relationships/font" Target="fonts/Poppins-bold.fntdata"/><Relationship Id="rId24" Type="http://schemas.openxmlformats.org/officeDocument/2006/relationships/slide" Target="slides/slide17.xml"/><Relationship Id="rId68" Type="http://schemas.openxmlformats.org/officeDocument/2006/relationships/font" Target="fonts/PoppinsLight-regular.fntdata"/><Relationship Id="rId23" Type="http://schemas.openxmlformats.org/officeDocument/2006/relationships/slide" Target="slides/slide16.xml"/><Relationship Id="rId67" Type="http://schemas.openxmlformats.org/officeDocument/2006/relationships/font" Target="fonts/Poppins-boldItalic.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PoppinsLight-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f94cdce180_0_9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f94cdce180_0_9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bd67f9a463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bd67f9a463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video doesn’t explain Nurcs, you just get to see them in action (it was the best video I could find). So I talked over it during IDEACon and explained that they have a variety of connectors in different angles. Affordable price point. Great for open ended making. Works with different size popsicle/craft sticks.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bd67f9a46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bd67f9a46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bd67f9a46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bd67f9a46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bd67f9a463_0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bd67f9a463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Strawbees and Makedo have great, FREE learning hubs. </a:t>
            </a:r>
            <a:endParaRPr/>
          </a:p>
          <a:p>
            <a:pPr indent="0" lvl="0" marL="0" rtl="0" algn="l">
              <a:spcBef>
                <a:spcPts val="0"/>
              </a:spcBef>
              <a:spcAft>
                <a:spcPts val="0"/>
              </a:spcAft>
              <a:buNone/>
            </a:pPr>
            <a:r>
              <a:rPr lang="en"/>
              <a:t>Nurcs is a newer company with fewer </a:t>
            </a:r>
            <a:r>
              <a:rPr lang="en"/>
              <a:t>resources</a:t>
            </a:r>
            <a:r>
              <a:rPr lang="en"/>
              <a:t>, but they are growing.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bd67f9a463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bd67f9a463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31d40e165f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31d40e165f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Looks linear in a lot of models but it’s not. For the sake of this presentation, we are going to adopt this cycle that Ben has branded so beautifully, but for the record there are MANY models/frameworks for design thinking. I think this framework can be a really useful tool for you to support in designing any lessons or supporting any cross curricular projects and in particular, I think this is helpful for thinking through longer term projects too. We’ll talk more about where design thinking fits in really well later on.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bd67f9a463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bd67f9a463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will walk through the design thinking process using the book Wonder, following Samuel &amp; Mateo as they work to address one of Auggie’s challenges.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c5e5ff2fd7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c5e5ff2fd7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c5e5ff2fd7_0_3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c5e5ff2fd7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Talk about how the bolded words relate to ELA Common Core standards.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c5e5ff2fd7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c5e5ff2fd7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c2b72be1fb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c2b72be1fb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c5e5ff2fd7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c5e5ff2fd7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CHALLENGE is to make Auggie more comfortable while eating.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CONSTRAINT is that he should eat in the cafeteria with students.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c5e5ff2fd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c5e5ff2fd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c5e5ff2fd7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c5e5ff2fd7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3c5e5ff2fd7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3c5e5ff2fd7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c5e5ff2fd7_0_4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3c5e5ff2fd7_0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c5e5ff2fd7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c5e5ff2fd7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c5e5ff2fd7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c5e5ff2fd7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bd67f9a463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bd67f9a463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31d40e165f_0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331d40e165f_0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Typically, students would do these steps separately. Step 1 while reading (perhaps recording observations), and Step 2 after the book or during a natural break in the story for a project.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bd67f9a463_0_5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3bd67f9a463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Use this opportunity to discuss which problems they recorded the </a:t>
            </a:r>
            <a:r>
              <a:rPr lang="en">
                <a:solidFill>
                  <a:schemeClr val="dk1"/>
                </a:solidFill>
              </a:rPr>
              <a:t>penguin</a:t>
            </a:r>
            <a:r>
              <a:rPr lang="en">
                <a:solidFill>
                  <a:schemeClr val="dk1"/>
                </a:solidFill>
              </a:rPr>
              <a:t> facing.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c2b72be1f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c2b72be1f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bd67f9a463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2" name="Google Shape;672;g3bd67f9a463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working in paris/groups, encourage them discuss which problem they want to solve and how they plan to solve it. If working solo, they can probably dive into the next step.</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31d40e165f_0_7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331d40e165f_0_7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Remind them that they are creating a prototype from low tech materials. It’s not going to market. It doesn’t need to look sophisticated. The goal is to create a visual of their idea so they can better explain their thinking to peers.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bd67f9a463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3bd67f9a463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solutions don’t need to be market ready. Encourage multiple iterations after feedback from teacher/peers to refine initial ideas.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bd67f9a463_0_6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3bd67f9a463_0_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updated these to ask less about their experience building a prototype and more about how they could integrate novel engineering in their schools.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bd67f9a463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3bd67f9a463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bd67f9a463_0_6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3bd67f9a463_0_6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Great resource from the </a:t>
            </a:r>
            <a:r>
              <a:rPr lang="en"/>
              <a:t>creators</a:t>
            </a:r>
            <a:r>
              <a:rPr lang="en"/>
              <a:t> of Novel Engineering. Intro and first chapter are free to download – included in the Padlet.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3bd67f9a463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3bd67f9a463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problems and solutions for these books are detailed on Tufts website, but you don’t have to adopt a new book for novel engineering. Lean into the units/books you already teach – every book has a character with problems.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3bd67f9a463_0_7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3bd67f9a463_0_7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bd67f9a463_0_7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3bd67f9a463_0_7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you’re looking for more ideas, or supplemental support for students.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3bd67f9a463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3bd67f9a463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bd67f9a463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bd67f9a463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“Contextualize Engineering in K8 Classrooms” – As Engineering course options grew in high schools, they recognized it was difficult to emulate at lower grade levels because students simply have less real world context and understanding of the types of projects </a:t>
            </a:r>
            <a:r>
              <a:rPr lang="en"/>
              <a:t>Engineering</a:t>
            </a:r>
            <a:r>
              <a:rPr lang="en"/>
              <a:t> solves/supports.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Novel engineering brings the benefits of engineering – problem solving, creative thinking, teamwork, etc. – to younger students within a context they do understand: the </a:t>
            </a:r>
            <a:r>
              <a:rPr lang="en"/>
              <a:t>problems</a:t>
            </a:r>
            <a:r>
              <a:rPr lang="en"/>
              <a:t> characters face in stories.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3bd67f9a463_0_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3bd67f9a463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didn’t talk about these products, but if you’re looking for additional ways to connect Literacy &amp; STEM these could be good fits.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3bd67f9a463_0_7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9" name="Google Shape;809;g3bd67f9a463_0_7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bd67f9a463_0_4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bd67f9a463_0_4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c5e5ff2fd7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3c5e5ff2fd7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g3c2b72be1fb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1" name="Google Shape;841;g3c2b72be1fb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c5e5ff2fd7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c5e5ff2fd7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g3c2b72be1fb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7" name="Google Shape;867;g3c2b72be1fb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c5e5ff2fd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c5e5ff2fd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3c2b72be1fb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3" name="Google Shape;883;g3c2b72be1fb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3c5e5ff2fd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3c5e5ff2fd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bd67f9a463_0_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bd67f9a463_0_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one of the many examples you can find on the Tufts Novel Engineering website.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g3c2b72be1fb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9" name="Google Shape;899;g3c2b72be1fb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3c2b72be1fb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7" name="Google Shape;907;g3c2b72be1fb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3c2b72be1fb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3c2b72be1fb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3bd67f9a463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3" name="Google Shape;923;g3bd67f9a463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3bd67f9a463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3" name="Google Shape;933;g3bd67f9a463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3bd67f9a463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3" name="Google Shape;943;g3bd67f9a463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https://www.hand2mind.com/resources/hands-on-learning-manipulatives-enhance-literacy-instruction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Literacy – reading, writing, speaking, listening – is the foundation for all learning.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3c2b72be1fb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3" name="Google Shape;953;g3c2b72be1fb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bd67f9a463_0_6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bd67f9a463_0_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Essentially, it’s a mutually beneficial relationship between Engineering &amp; Literacy.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bd67f9a463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bd67f9a463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bd67f9a46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bd67f9a46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bd67f9a463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bd67f9a463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_1">
    <p:spTree>
      <p:nvGrpSpPr>
        <p:cNvPr id="50" name="Shape 50"/>
        <p:cNvGrpSpPr/>
        <p:nvPr/>
      </p:nvGrpSpPr>
      <p:grpSpPr>
        <a:xfrm>
          <a:off x="0" y="0"/>
          <a:ext cx="0" cy="0"/>
          <a:chOff x="0" y="0"/>
          <a:chExt cx="0" cy="0"/>
        </a:xfrm>
      </p:grpSpPr>
      <p:sp>
        <p:nvSpPr>
          <p:cNvPr id="51" name="Google Shape;51;p13"/>
          <p:cNvSpPr/>
          <p:nvPr/>
        </p:nvSpPr>
        <p:spPr>
          <a:xfrm>
            <a:off x="3373200" y="1373150"/>
            <a:ext cx="2397300" cy="2397300"/>
          </a:xfrm>
          <a:prstGeom prst="rect">
            <a:avLst/>
          </a:prstGeom>
          <a:noFill/>
          <a:ln cap="flat" cmpd="sng" w="9525">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13"/>
          <p:cNvSpPr txBox="1"/>
          <p:nvPr>
            <p:ph type="ctrTitle"/>
          </p:nvPr>
        </p:nvSpPr>
        <p:spPr>
          <a:xfrm>
            <a:off x="3457500" y="1457250"/>
            <a:ext cx="2229000" cy="22290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1">
  <p:cSld name="CAPTION_ONLY_1">
    <p:spTree>
      <p:nvGrpSpPr>
        <p:cNvPr id="53" name="Shape 53"/>
        <p:cNvGrpSpPr/>
        <p:nvPr/>
      </p:nvGrpSpPr>
      <p:grpSpPr>
        <a:xfrm>
          <a:off x="0" y="0"/>
          <a:ext cx="0" cy="0"/>
          <a:chOff x="0" y="0"/>
          <a:chExt cx="0" cy="0"/>
        </a:xfrm>
      </p:grpSpPr>
      <p:sp>
        <p:nvSpPr>
          <p:cNvPr id="54" name="Google Shape;54;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5" name="Google Shape;55;p14"/>
          <p:cNvSpPr txBox="1"/>
          <p:nvPr>
            <p:ph type="title"/>
          </p:nvPr>
        </p:nvSpPr>
        <p:spPr>
          <a:xfrm>
            <a:off x="3251625" y="555600"/>
            <a:ext cx="55902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800"/>
              <a:buFont typeface="Poppins"/>
              <a:buNone/>
              <a:defRPr b="1">
                <a:latin typeface="Poppins"/>
                <a:ea typeface="Poppins"/>
                <a:cs typeface="Poppins"/>
                <a:sym typeface="Poppi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6" name="Google Shape;56;p14"/>
          <p:cNvSpPr txBox="1"/>
          <p:nvPr>
            <p:ph idx="1" type="body"/>
          </p:nvPr>
        </p:nvSpPr>
        <p:spPr>
          <a:xfrm>
            <a:off x="3251625" y="1389600"/>
            <a:ext cx="55902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Font typeface="Source Sans Pro"/>
              <a:buChar char="●"/>
              <a:defRPr sz="12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pic>
        <p:nvPicPr>
          <p:cNvPr id="57" name="Google Shape;57;p14"/>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 name="Shape 62"/>
        <p:cNvGrpSpPr/>
        <p:nvPr/>
      </p:nvGrpSpPr>
      <p:grpSpPr>
        <a:xfrm>
          <a:off x="0" y="0"/>
          <a:ext cx="0" cy="0"/>
          <a:chOff x="0" y="0"/>
          <a:chExt cx="0" cy="0"/>
        </a:xfrm>
      </p:grpSpPr>
      <p:sp>
        <p:nvSpPr>
          <p:cNvPr id="63" name="Google Shape;63;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4" name="Google Shape;64;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5" name="Google Shape;6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6" name="Google Shape;66;p16"/>
          <p:cNvPicPr preferRelativeResize="0"/>
          <p:nvPr/>
        </p:nvPicPr>
        <p:blipFill rotWithShape="1">
          <a:blip r:embed="rId2">
            <a:alphaModFix/>
          </a:blip>
          <a:srcRect b="33007" l="0" r="0" t="0"/>
          <a:stretch/>
        </p:blipFill>
        <p:spPr>
          <a:xfrm>
            <a:off x="4144550" y="4573675"/>
            <a:ext cx="854899" cy="5727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1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Font typeface="Poppins"/>
              <a:buNone/>
              <a:defRPr b="1" sz="3600">
                <a:latin typeface="Poppins"/>
                <a:ea typeface="Poppins"/>
                <a:cs typeface="Poppins"/>
                <a:sym typeface="Poppins"/>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0" name="Google Shape;70;p17"/>
          <p:cNvPicPr preferRelativeResize="0"/>
          <p:nvPr/>
        </p:nvPicPr>
        <p:blipFill rotWithShape="1">
          <a:blip r:embed="rId2">
            <a:alphaModFix/>
          </a:blip>
          <a:srcRect b="33007" l="0" r="0" t="0"/>
          <a:stretch/>
        </p:blipFill>
        <p:spPr>
          <a:xfrm>
            <a:off x="4144550" y="4573675"/>
            <a:ext cx="854899" cy="5727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Font typeface="Source Sans Pro"/>
              <a:buChar char="●"/>
              <a:defRPr>
                <a:latin typeface="Source Sans Pro"/>
                <a:ea typeface="Source Sans Pro"/>
                <a:cs typeface="Source Sans Pro"/>
                <a:sym typeface="Source Sans Pro"/>
              </a:defRPr>
            </a:lvl1pPr>
            <a:lvl2pPr indent="-317500" lvl="1" marL="914400">
              <a:spcBef>
                <a:spcPts val="0"/>
              </a:spcBef>
              <a:spcAft>
                <a:spcPts val="0"/>
              </a:spcAft>
              <a:buSzPts val="1400"/>
              <a:buFont typeface="Source Sans Pro"/>
              <a:buChar char="○"/>
              <a:defRPr>
                <a:latin typeface="Source Sans Pro"/>
                <a:ea typeface="Source Sans Pro"/>
                <a:cs typeface="Source Sans Pro"/>
                <a:sym typeface="Source Sans Pro"/>
              </a:defRPr>
            </a:lvl2pPr>
            <a:lvl3pPr indent="-317500" lvl="2" marL="1371600">
              <a:spcBef>
                <a:spcPts val="0"/>
              </a:spcBef>
              <a:spcAft>
                <a:spcPts val="0"/>
              </a:spcAft>
              <a:buSzPts val="1400"/>
              <a:buFont typeface="Source Sans Pro"/>
              <a:buChar char="■"/>
              <a:defRPr>
                <a:latin typeface="Source Sans Pro"/>
                <a:ea typeface="Source Sans Pro"/>
                <a:cs typeface="Source Sans Pro"/>
                <a:sym typeface="Source Sans Pro"/>
              </a:defRPr>
            </a:lvl3pPr>
            <a:lvl4pPr indent="-317500" lvl="3" marL="1828800">
              <a:spcBef>
                <a:spcPts val="0"/>
              </a:spcBef>
              <a:spcAft>
                <a:spcPts val="0"/>
              </a:spcAft>
              <a:buSzPts val="1400"/>
              <a:buFont typeface="Source Sans Pro"/>
              <a:buChar char="●"/>
              <a:defRPr>
                <a:latin typeface="Source Sans Pro"/>
                <a:ea typeface="Source Sans Pro"/>
                <a:cs typeface="Source Sans Pro"/>
                <a:sym typeface="Source Sans Pro"/>
              </a:defRPr>
            </a:lvl4pPr>
            <a:lvl5pPr indent="-317500" lvl="4" marL="2286000">
              <a:spcBef>
                <a:spcPts val="0"/>
              </a:spcBef>
              <a:spcAft>
                <a:spcPts val="0"/>
              </a:spcAft>
              <a:buSzPts val="1400"/>
              <a:buFont typeface="Source Sans Pro"/>
              <a:buChar char="○"/>
              <a:defRPr>
                <a:latin typeface="Source Sans Pro"/>
                <a:ea typeface="Source Sans Pro"/>
                <a:cs typeface="Source Sans Pro"/>
                <a:sym typeface="Source Sans Pro"/>
              </a:defRPr>
            </a:lvl5pPr>
            <a:lvl6pPr indent="-317500" lvl="5" marL="2743200">
              <a:spcBef>
                <a:spcPts val="0"/>
              </a:spcBef>
              <a:spcAft>
                <a:spcPts val="0"/>
              </a:spcAft>
              <a:buSzPts val="1400"/>
              <a:buFont typeface="Source Sans Pro"/>
              <a:buChar char="■"/>
              <a:defRPr>
                <a:latin typeface="Source Sans Pro"/>
                <a:ea typeface="Source Sans Pro"/>
                <a:cs typeface="Source Sans Pro"/>
                <a:sym typeface="Source Sans Pro"/>
              </a:defRPr>
            </a:lvl6pPr>
            <a:lvl7pPr indent="-317500" lvl="6" marL="3200400">
              <a:spcBef>
                <a:spcPts val="0"/>
              </a:spcBef>
              <a:spcAft>
                <a:spcPts val="0"/>
              </a:spcAft>
              <a:buSzPts val="1400"/>
              <a:buFont typeface="Source Sans Pro"/>
              <a:buChar char="●"/>
              <a:defRPr>
                <a:latin typeface="Source Sans Pro"/>
                <a:ea typeface="Source Sans Pro"/>
                <a:cs typeface="Source Sans Pro"/>
                <a:sym typeface="Source Sans Pro"/>
              </a:defRPr>
            </a:lvl7pPr>
            <a:lvl8pPr indent="-317500" lvl="7" marL="3657600">
              <a:spcBef>
                <a:spcPts val="0"/>
              </a:spcBef>
              <a:spcAft>
                <a:spcPts val="0"/>
              </a:spcAft>
              <a:buSzPts val="1400"/>
              <a:buFont typeface="Source Sans Pro"/>
              <a:buChar char="○"/>
              <a:defRPr>
                <a:latin typeface="Source Sans Pro"/>
                <a:ea typeface="Source Sans Pro"/>
                <a:cs typeface="Source Sans Pro"/>
                <a:sym typeface="Source Sans Pro"/>
              </a:defRPr>
            </a:lvl8pPr>
            <a:lvl9pPr indent="-317500" lvl="8" marL="4114800">
              <a:spcBef>
                <a:spcPts val="0"/>
              </a:spcBef>
              <a:spcAft>
                <a:spcPts val="0"/>
              </a:spcAft>
              <a:buSzPts val="1400"/>
              <a:buFont typeface="Source Sans Pro"/>
              <a:buChar char="■"/>
              <a:defRPr>
                <a:latin typeface="Source Sans Pro"/>
                <a:ea typeface="Source Sans Pro"/>
                <a:cs typeface="Source Sans Pro"/>
                <a:sym typeface="Source Sans Pro"/>
              </a:defRPr>
            </a:lvl9pPr>
          </a:lstStyle>
          <a:p/>
        </p:txBody>
      </p:sp>
      <p:sp>
        <p:nvSpPr>
          <p:cNvPr id="73" name="Google Shape;7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8"/>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
        <p:nvSpPr>
          <p:cNvPr id="75" name="Google Shape;75;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78" name="Google Shape;78;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79" name="Google Shape;79;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0" name="Google Shape;80;p19"/>
          <p:cNvPicPr preferRelativeResize="0"/>
          <p:nvPr/>
        </p:nvPicPr>
        <p:blipFill rotWithShape="1">
          <a:blip r:embed="rId2">
            <a:alphaModFix/>
          </a:blip>
          <a:srcRect b="33007" l="0" r="0" t="0"/>
          <a:stretch/>
        </p:blipFill>
        <p:spPr>
          <a:xfrm>
            <a:off x="4144550" y="4573675"/>
            <a:ext cx="854899" cy="572700"/>
          </a:xfrm>
          <a:prstGeom prst="rect">
            <a:avLst/>
          </a:prstGeom>
          <a:noFill/>
          <a:ln>
            <a:noFill/>
          </a:ln>
        </p:spPr>
      </p:pic>
      <p:sp>
        <p:nvSpPr>
          <p:cNvPr id="81" name="Google Shape;81;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2" name="Shape 82"/>
        <p:cNvGrpSpPr/>
        <p:nvPr/>
      </p:nvGrpSpPr>
      <p:grpSpPr>
        <a:xfrm>
          <a:off x="0" y="0"/>
          <a:ext cx="0" cy="0"/>
          <a:chOff x="0" y="0"/>
          <a:chExt cx="0" cy="0"/>
        </a:xfrm>
      </p:grpSpPr>
      <p:sp>
        <p:nvSpPr>
          <p:cNvPr id="83" name="Google Shape;83;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4" name="Google Shape;84;p20"/>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
        <p:nvSpPr>
          <p:cNvPr id="85" name="Google Shape;85;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6" name="Shape 86"/>
        <p:cNvGrpSpPr/>
        <p:nvPr/>
      </p:nvGrpSpPr>
      <p:grpSpPr>
        <a:xfrm>
          <a:off x="0" y="0"/>
          <a:ext cx="0" cy="0"/>
          <a:chOff x="0" y="0"/>
          <a:chExt cx="0" cy="0"/>
        </a:xfrm>
      </p:grpSpPr>
      <p:sp>
        <p:nvSpPr>
          <p:cNvPr id="87" name="Google Shape;87;p21"/>
          <p:cNvSpPr txBox="1"/>
          <p:nvPr>
            <p:ph type="title"/>
          </p:nvPr>
        </p:nvSpPr>
        <p:spPr>
          <a:xfrm>
            <a:off x="311700" y="555600"/>
            <a:ext cx="55902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Font typeface="Poppins"/>
              <a:buNone/>
              <a:defRPr b="1">
                <a:latin typeface="Poppins"/>
                <a:ea typeface="Poppins"/>
                <a:cs typeface="Poppins"/>
                <a:sym typeface="Poppins"/>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8" name="Google Shape;88;p21"/>
          <p:cNvSpPr txBox="1"/>
          <p:nvPr>
            <p:ph idx="1" type="body"/>
          </p:nvPr>
        </p:nvSpPr>
        <p:spPr>
          <a:xfrm>
            <a:off x="311700" y="1389600"/>
            <a:ext cx="55902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Font typeface="Source Sans Pro"/>
              <a:buChar char="●"/>
              <a:defRPr sz="12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89" name="Google Shape;8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90" name="Google Shape;90;p21"/>
          <p:cNvPicPr preferRelativeResize="0"/>
          <p:nvPr/>
        </p:nvPicPr>
        <p:blipFill rotWithShape="1">
          <a:blip r:embed="rId2">
            <a:alphaModFix/>
          </a:blip>
          <a:srcRect b="33007" l="28709" r="0" t="0"/>
          <a:stretch/>
        </p:blipFill>
        <p:spPr>
          <a:xfrm>
            <a:off x="5" y="4573675"/>
            <a:ext cx="609469" cy="5727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1" name="Shape 91"/>
        <p:cNvGrpSpPr/>
        <p:nvPr/>
      </p:nvGrpSpPr>
      <p:grpSpPr>
        <a:xfrm>
          <a:off x="0" y="0"/>
          <a:ext cx="0" cy="0"/>
          <a:chOff x="0" y="0"/>
          <a:chExt cx="0" cy="0"/>
        </a:xfrm>
      </p:grpSpPr>
      <p:sp>
        <p:nvSpPr>
          <p:cNvPr id="92" name="Google Shape;92;p22"/>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Font typeface="Poppins"/>
              <a:buNone/>
              <a:defRPr b="1" sz="4800">
                <a:latin typeface="Poppins"/>
                <a:ea typeface="Poppins"/>
                <a:cs typeface="Poppins"/>
                <a:sym typeface="Poppins"/>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3" name="Google Shape;9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94" name="Google Shape;94;p22"/>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3"/>
          <p:cNvSpPr txBox="1"/>
          <p:nvPr>
            <p:ph type="title"/>
          </p:nvPr>
        </p:nvSpPr>
        <p:spPr>
          <a:xfrm>
            <a:off x="265500" y="758925"/>
            <a:ext cx="4045200" cy="2251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Font typeface="Poppins"/>
              <a:buNone/>
              <a:defRPr b="1" sz="4200">
                <a:latin typeface="Poppins"/>
                <a:ea typeface="Poppins"/>
                <a:cs typeface="Poppins"/>
                <a:sym typeface="Poppins"/>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8" name="Google Shape;98;p23"/>
          <p:cNvSpPr txBox="1"/>
          <p:nvPr>
            <p:ph idx="1" type="subTitle"/>
          </p:nvPr>
        </p:nvSpPr>
        <p:spPr>
          <a:xfrm>
            <a:off x="265500" y="309782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1pPr>
            <a:lvl2pPr lvl="1"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2pPr>
            <a:lvl3pPr lvl="2"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3pPr>
            <a:lvl4pPr lvl="3"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4pPr>
            <a:lvl5pPr lvl="4"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5pPr>
            <a:lvl6pPr lvl="5"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6pPr>
            <a:lvl7pPr lvl="6"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7pPr>
            <a:lvl8pPr lvl="7"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8pPr>
            <a:lvl9pPr lvl="8"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9pPr>
          </a:lstStyle>
          <a:p/>
        </p:txBody>
      </p:sp>
      <p:sp>
        <p:nvSpPr>
          <p:cNvPr id="99" name="Google Shape;99;p23"/>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Font typeface="Source Sans Pro"/>
              <a:buChar char="●"/>
              <a:defRPr>
                <a:latin typeface="Source Sans Pro"/>
                <a:ea typeface="Source Sans Pro"/>
                <a:cs typeface="Source Sans Pro"/>
                <a:sym typeface="Source Sans Pro"/>
              </a:defRPr>
            </a:lvl1pPr>
            <a:lvl2pPr indent="-317500" lvl="1" marL="914400">
              <a:spcBef>
                <a:spcPts val="0"/>
              </a:spcBef>
              <a:spcAft>
                <a:spcPts val="0"/>
              </a:spcAft>
              <a:buSzPts val="1400"/>
              <a:buFont typeface="Source Sans Pro"/>
              <a:buChar char="○"/>
              <a:defRPr>
                <a:latin typeface="Source Sans Pro"/>
                <a:ea typeface="Source Sans Pro"/>
                <a:cs typeface="Source Sans Pro"/>
                <a:sym typeface="Source Sans Pro"/>
              </a:defRPr>
            </a:lvl2pPr>
            <a:lvl3pPr indent="-317500" lvl="2" marL="1371600">
              <a:spcBef>
                <a:spcPts val="0"/>
              </a:spcBef>
              <a:spcAft>
                <a:spcPts val="0"/>
              </a:spcAft>
              <a:buSzPts val="1400"/>
              <a:buFont typeface="Source Sans Pro"/>
              <a:buChar char="■"/>
              <a:defRPr>
                <a:latin typeface="Source Sans Pro"/>
                <a:ea typeface="Source Sans Pro"/>
                <a:cs typeface="Source Sans Pro"/>
                <a:sym typeface="Source Sans Pro"/>
              </a:defRPr>
            </a:lvl3pPr>
            <a:lvl4pPr indent="-317500" lvl="3" marL="1828800">
              <a:spcBef>
                <a:spcPts val="0"/>
              </a:spcBef>
              <a:spcAft>
                <a:spcPts val="0"/>
              </a:spcAft>
              <a:buSzPts val="1400"/>
              <a:buFont typeface="Source Sans Pro"/>
              <a:buChar char="●"/>
              <a:defRPr>
                <a:latin typeface="Source Sans Pro"/>
                <a:ea typeface="Source Sans Pro"/>
                <a:cs typeface="Source Sans Pro"/>
                <a:sym typeface="Source Sans Pro"/>
              </a:defRPr>
            </a:lvl4pPr>
            <a:lvl5pPr indent="-317500" lvl="4" marL="2286000">
              <a:spcBef>
                <a:spcPts val="0"/>
              </a:spcBef>
              <a:spcAft>
                <a:spcPts val="0"/>
              </a:spcAft>
              <a:buSzPts val="1400"/>
              <a:buFont typeface="Source Sans Pro"/>
              <a:buChar char="○"/>
              <a:defRPr>
                <a:latin typeface="Source Sans Pro"/>
                <a:ea typeface="Source Sans Pro"/>
                <a:cs typeface="Source Sans Pro"/>
                <a:sym typeface="Source Sans Pro"/>
              </a:defRPr>
            </a:lvl5pPr>
            <a:lvl6pPr indent="-317500" lvl="5" marL="2743200">
              <a:spcBef>
                <a:spcPts val="0"/>
              </a:spcBef>
              <a:spcAft>
                <a:spcPts val="0"/>
              </a:spcAft>
              <a:buSzPts val="1400"/>
              <a:buFont typeface="Source Sans Pro"/>
              <a:buChar char="■"/>
              <a:defRPr>
                <a:latin typeface="Source Sans Pro"/>
                <a:ea typeface="Source Sans Pro"/>
                <a:cs typeface="Source Sans Pro"/>
                <a:sym typeface="Source Sans Pro"/>
              </a:defRPr>
            </a:lvl6pPr>
            <a:lvl7pPr indent="-317500" lvl="6" marL="3200400">
              <a:spcBef>
                <a:spcPts val="0"/>
              </a:spcBef>
              <a:spcAft>
                <a:spcPts val="0"/>
              </a:spcAft>
              <a:buSzPts val="1400"/>
              <a:buFont typeface="Source Sans Pro"/>
              <a:buChar char="●"/>
              <a:defRPr>
                <a:latin typeface="Source Sans Pro"/>
                <a:ea typeface="Source Sans Pro"/>
                <a:cs typeface="Source Sans Pro"/>
                <a:sym typeface="Source Sans Pro"/>
              </a:defRPr>
            </a:lvl7pPr>
            <a:lvl8pPr indent="-317500" lvl="7" marL="3657600">
              <a:spcBef>
                <a:spcPts val="0"/>
              </a:spcBef>
              <a:spcAft>
                <a:spcPts val="0"/>
              </a:spcAft>
              <a:buSzPts val="1400"/>
              <a:buFont typeface="Source Sans Pro"/>
              <a:buChar char="○"/>
              <a:defRPr>
                <a:latin typeface="Source Sans Pro"/>
                <a:ea typeface="Source Sans Pro"/>
                <a:cs typeface="Source Sans Pro"/>
                <a:sym typeface="Source Sans Pro"/>
              </a:defRPr>
            </a:lvl8pPr>
            <a:lvl9pPr indent="-317500" lvl="8" marL="4114800">
              <a:spcBef>
                <a:spcPts val="0"/>
              </a:spcBef>
              <a:spcAft>
                <a:spcPts val="0"/>
              </a:spcAft>
              <a:buSzPts val="1400"/>
              <a:buFont typeface="Source Sans Pro"/>
              <a:buChar char="■"/>
              <a:defRPr>
                <a:latin typeface="Source Sans Pro"/>
                <a:ea typeface="Source Sans Pro"/>
                <a:cs typeface="Source Sans Pro"/>
                <a:sym typeface="Source Sans Pro"/>
              </a:defRPr>
            </a:lvl9pPr>
          </a:lstStyle>
          <a:p/>
        </p:txBody>
      </p:sp>
      <p:sp>
        <p:nvSpPr>
          <p:cNvPr id="100" name="Google Shape;10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01" name="Google Shape;101;p23"/>
          <p:cNvPicPr preferRelativeResize="0"/>
          <p:nvPr/>
        </p:nvPicPr>
        <p:blipFill rotWithShape="1">
          <a:blip r:embed="rId2">
            <a:alphaModFix/>
          </a:blip>
          <a:srcRect b="33007" l="28709" r="0" t="0"/>
          <a:stretch/>
        </p:blipFill>
        <p:spPr>
          <a:xfrm>
            <a:off x="5" y="4573675"/>
            <a:ext cx="609469" cy="5727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4" name="Google Shape;104;p24"/>
          <p:cNvSpPr txBox="1"/>
          <p:nvPr>
            <p:ph type="title"/>
          </p:nvPr>
        </p:nvSpPr>
        <p:spPr>
          <a:xfrm>
            <a:off x="3251625" y="555600"/>
            <a:ext cx="55902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Font typeface="Poppins"/>
              <a:buNone/>
              <a:defRPr b="1">
                <a:latin typeface="Poppins"/>
                <a:ea typeface="Poppins"/>
                <a:cs typeface="Poppins"/>
                <a:sym typeface="Poppins"/>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05" name="Google Shape;105;p24"/>
          <p:cNvSpPr txBox="1"/>
          <p:nvPr>
            <p:ph idx="1" type="body"/>
          </p:nvPr>
        </p:nvSpPr>
        <p:spPr>
          <a:xfrm>
            <a:off x="3251625" y="1389600"/>
            <a:ext cx="55902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Font typeface="Source Sans Pro"/>
              <a:buChar char="●"/>
              <a:defRPr sz="12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pic>
        <p:nvPicPr>
          <p:cNvPr id="106" name="Google Shape;106;p24"/>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7" name="Shape 107"/>
        <p:cNvGrpSpPr/>
        <p:nvPr/>
      </p:nvGrpSpPr>
      <p:grpSpPr>
        <a:xfrm>
          <a:off x="0" y="0"/>
          <a:ext cx="0" cy="0"/>
          <a:chOff x="0" y="0"/>
          <a:chExt cx="0" cy="0"/>
        </a:xfrm>
      </p:grpSpPr>
      <p:sp>
        <p:nvSpPr>
          <p:cNvPr id="108" name="Google Shape;108;p2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Poppins"/>
              <a:buNone/>
              <a:defRPr b="1" sz="12000">
                <a:latin typeface="Poppins"/>
                <a:ea typeface="Poppins"/>
                <a:cs typeface="Poppins"/>
                <a:sym typeface="Poppins"/>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9" name="Google Shape;109;p25"/>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Font typeface="Source Sans Pro"/>
              <a:buChar char="●"/>
              <a:defRPr>
                <a:latin typeface="Source Sans Pro"/>
                <a:ea typeface="Source Sans Pro"/>
                <a:cs typeface="Source Sans Pro"/>
                <a:sym typeface="Source Sans Pro"/>
              </a:defRPr>
            </a:lvl1pPr>
            <a:lvl2pPr indent="-317500" lvl="1" marL="914400" algn="ctr">
              <a:spcBef>
                <a:spcPts val="0"/>
              </a:spcBef>
              <a:spcAft>
                <a:spcPts val="0"/>
              </a:spcAft>
              <a:buSzPts val="1400"/>
              <a:buFont typeface="Source Sans Pro"/>
              <a:buChar char="○"/>
              <a:defRPr>
                <a:latin typeface="Source Sans Pro"/>
                <a:ea typeface="Source Sans Pro"/>
                <a:cs typeface="Source Sans Pro"/>
                <a:sym typeface="Source Sans Pro"/>
              </a:defRPr>
            </a:lvl2pPr>
            <a:lvl3pPr indent="-317500" lvl="2" marL="1371600" algn="ctr">
              <a:spcBef>
                <a:spcPts val="0"/>
              </a:spcBef>
              <a:spcAft>
                <a:spcPts val="0"/>
              </a:spcAft>
              <a:buSzPts val="1400"/>
              <a:buFont typeface="Source Sans Pro"/>
              <a:buChar char="■"/>
              <a:defRPr>
                <a:latin typeface="Source Sans Pro"/>
                <a:ea typeface="Source Sans Pro"/>
                <a:cs typeface="Source Sans Pro"/>
                <a:sym typeface="Source Sans Pro"/>
              </a:defRPr>
            </a:lvl3pPr>
            <a:lvl4pPr indent="-317500" lvl="3" marL="1828800" algn="ctr">
              <a:spcBef>
                <a:spcPts val="0"/>
              </a:spcBef>
              <a:spcAft>
                <a:spcPts val="0"/>
              </a:spcAft>
              <a:buSzPts val="1400"/>
              <a:buFont typeface="Source Sans Pro"/>
              <a:buChar char="●"/>
              <a:defRPr>
                <a:latin typeface="Source Sans Pro"/>
                <a:ea typeface="Source Sans Pro"/>
                <a:cs typeface="Source Sans Pro"/>
                <a:sym typeface="Source Sans Pro"/>
              </a:defRPr>
            </a:lvl4pPr>
            <a:lvl5pPr indent="-317500" lvl="4" marL="2286000" algn="ctr">
              <a:spcBef>
                <a:spcPts val="0"/>
              </a:spcBef>
              <a:spcAft>
                <a:spcPts val="0"/>
              </a:spcAft>
              <a:buSzPts val="1400"/>
              <a:buFont typeface="Source Sans Pro"/>
              <a:buChar char="○"/>
              <a:defRPr>
                <a:latin typeface="Source Sans Pro"/>
                <a:ea typeface="Source Sans Pro"/>
                <a:cs typeface="Source Sans Pro"/>
                <a:sym typeface="Source Sans Pro"/>
              </a:defRPr>
            </a:lvl5pPr>
            <a:lvl6pPr indent="-317500" lvl="5" marL="2743200" algn="ctr">
              <a:spcBef>
                <a:spcPts val="0"/>
              </a:spcBef>
              <a:spcAft>
                <a:spcPts val="0"/>
              </a:spcAft>
              <a:buSzPts val="1400"/>
              <a:buFont typeface="Source Sans Pro"/>
              <a:buChar char="■"/>
              <a:defRPr>
                <a:latin typeface="Source Sans Pro"/>
                <a:ea typeface="Source Sans Pro"/>
                <a:cs typeface="Source Sans Pro"/>
                <a:sym typeface="Source Sans Pro"/>
              </a:defRPr>
            </a:lvl6pPr>
            <a:lvl7pPr indent="-317500" lvl="6" marL="3200400" algn="ctr">
              <a:spcBef>
                <a:spcPts val="0"/>
              </a:spcBef>
              <a:spcAft>
                <a:spcPts val="0"/>
              </a:spcAft>
              <a:buSzPts val="1400"/>
              <a:buFont typeface="Source Sans Pro"/>
              <a:buChar char="●"/>
              <a:defRPr>
                <a:latin typeface="Source Sans Pro"/>
                <a:ea typeface="Source Sans Pro"/>
                <a:cs typeface="Source Sans Pro"/>
                <a:sym typeface="Source Sans Pro"/>
              </a:defRPr>
            </a:lvl7pPr>
            <a:lvl8pPr indent="-317500" lvl="7" marL="3657600" algn="ctr">
              <a:spcBef>
                <a:spcPts val="0"/>
              </a:spcBef>
              <a:spcAft>
                <a:spcPts val="0"/>
              </a:spcAft>
              <a:buSzPts val="1400"/>
              <a:buFont typeface="Source Sans Pro"/>
              <a:buChar char="○"/>
              <a:defRPr>
                <a:latin typeface="Source Sans Pro"/>
                <a:ea typeface="Source Sans Pro"/>
                <a:cs typeface="Source Sans Pro"/>
                <a:sym typeface="Source Sans Pro"/>
              </a:defRPr>
            </a:lvl8pPr>
            <a:lvl9pPr indent="-317500" lvl="8" marL="4114800" algn="ctr">
              <a:spcBef>
                <a:spcPts val="0"/>
              </a:spcBef>
              <a:spcAft>
                <a:spcPts val="0"/>
              </a:spcAft>
              <a:buSzPts val="1400"/>
              <a:buFont typeface="Source Sans Pro"/>
              <a:buChar char="■"/>
              <a:defRPr>
                <a:latin typeface="Source Sans Pro"/>
                <a:ea typeface="Source Sans Pro"/>
                <a:cs typeface="Source Sans Pro"/>
                <a:sym typeface="Source Sans Pro"/>
              </a:defRPr>
            </a:lvl9pPr>
          </a:lstStyle>
          <a:p/>
        </p:txBody>
      </p:sp>
      <p:sp>
        <p:nvSpPr>
          <p:cNvPr id="110" name="Google Shape;110;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1" name="Shape 111"/>
        <p:cNvGrpSpPr/>
        <p:nvPr/>
      </p:nvGrpSpPr>
      <p:grpSpPr>
        <a:xfrm>
          <a:off x="0" y="0"/>
          <a:ext cx="0" cy="0"/>
          <a:chOff x="0" y="0"/>
          <a:chExt cx="0" cy="0"/>
        </a:xfrm>
      </p:grpSpPr>
      <p:sp>
        <p:nvSpPr>
          <p:cNvPr id="112" name="Google Shape;112;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13" name="Shape 113"/>
        <p:cNvGrpSpPr/>
        <p:nvPr/>
      </p:nvGrpSpPr>
      <p:grpSpPr>
        <a:xfrm>
          <a:off x="0" y="0"/>
          <a:ext cx="0" cy="0"/>
          <a:chOff x="0" y="0"/>
          <a:chExt cx="0" cy="0"/>
        </a:xfrm>
      </p:grpSpPr>
      <p:sp>
        <p:nvSpPr>
          <p:cNvPr id="114" name="Google Shape;114;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5" name="Google Shape;115;p27"/>
          <p:cNvPicPr preferRelativeResize="0"/>
          <p:nvPr/>
        </p:nvPicPr>
        <p:blipFill rotWithShape="1">
          <a:blip r:embed="rId2">
            <a:alphaModFix/>
          </a:blip>
          <a:srcRect b="33007" l="0" r="0" t="0"/>
          <a:stretch/>
        </p:blipFill>
        <p:spPr>
          <a:xfrm>
            <a:off x="4084330" y="4490125"/>
            <a:ext cx="975349" cy="653374"/>
          </a:xfrm>
          <a:prstGeom prst="rect">
            <a:avLst/>
          </a:prstGeom>
          <a:noFill/>
          <a:ln>
            <a:noFill/>
          </a:ln>
        </p:spPr>
      </p:pic>
      <p:sp>
        <p:nvSpPr>
          <p:cNvPr id="116" name="Google Shape;116;p2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Font typeface="Poppins"/>
              <a:buNone/>
              <a:defRPr b="1">
                <a:latin typeface="Poppins"/>
                <a:ea typeface="Poppins"/>
                <a:cs typeface="Poppins"/>
                <a:sym typeface="Poppins"/>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117" name="Google Shape;117;p27"/>
          <p:cNvSpPr txBox="1"/>
          <p:nvPr>
            <p:ph idx="1" type="body"/>
          </p:nvPr>
        </p:nvSpPr>
        <p:spPr>
          <a:xfrm>
            <a:off x="311700" y="1152475"/>
            <a:ext cx="3999900" cy="3211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118" name="Google Shape;118;p27"/>
          <p:cNvSpPr txBox="1"/>
          <p:nvPr>
            <p:ph idx="2" type="body"/>
          </p:nvPr>
        </p:nvSpPr>
        <p:spPr>
          <a:xfrm>
            <a:off x="4832400" y="1152475"/>
            <a:ext cx="3999900" cy="3211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3" name="Shape 123"/>
        <p:cNvGrpSpPr/>
        <p:nvPr/>
      </p:nvGrpSpPr>
      <p:grpSpPr>
        <a:xfrm>
          <a:off x="0" y="0"/>
          <a:ext cx="0" cy="0"/>
          <a:chOff x="0" y="0"/>
          <a:chExt cx="0" cy="0"/>
        </a:xfrm>
      </p:grpSpPr>
      <p:sp>
        <p:nvSpPr>
          <p:cNvPr id="124" name="Google Shape;124;p2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5" name="Google Shape;125;p2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6" name="Google Shape;126;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27" name="Google Shape;127;p29"/>
          <p:cNvPicPr preferRelativeResize="0"/>
          <p:nvPr/>
        </p:nvPicPr>
        <p:blipFill rotWithShape="1">
          <a:blip r:embed="rId2">
            <a:alphaModFix/>
          </a:blip>
          <a:srcRect b="33007" l="0" r="0" t="0"/>
          <a:stretch/>
        </p:blipFill>
        <p:spPr>
          <a:xfrm>
            <a:off x="4144550" y="4573675"/>
            <a:ext cx="854899" cy="5727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8" name="Shape 128"/>
        <p:cNvGrpSpPr/>
        <p:nvPr/>
      </p:nvGrpSpPr>
      <p:grpSpPr>
        <a:xfrm>
          <a:off x="0" y="0"/>
          <a:ext cx="0" cy="0"/>
          <a:chOff x="0" y="0"/>
          <a:chExt cx="0" cy="0"/>
        </a:xfrm>
      </p:grpSpPr>
      <p:sp>
        <p:nvSpPr>
          <p:cNvPr id="129" name="Google Shape;129;p30"/>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Font typeface="Poppins"/>
              <a:buNone/>
              <a:defRPr b="1" sz="3600">
                <a:latin typeface="Poppins"/>
                <a:ea typeface="Poppins"/>
                <a:cs typeface="Poppins"/>
                <a:sym typeface="Poppins"/>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0" name="Google Shape;130;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1" name="Google Shape;131;p30"/>
          <p:cNvPicPr preferRelativeResize="0"/>
          <p:nvPr/>
        </p:nvPicPr>
        <p:blipFill rotWithShape="1">
          <a:blip r:embed="rId2">
            <a:alphaModFix/>
          </a:blip>
          <a:srcRect b="33007" l="0" r="0" t="0"/>
          <a:stretch/>
        </p:blipFill>
        <p:spPr>
          <a:xfrm>
            <a:off x="4144550" y="4573675"/>
            <a:ext cx="854899" cy="5727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2" name="Shape 132"/>
        <p:cNvGrpSpPr/>
        <p:nvPr/>
      </p:nvGrpSpPr>
      <p:grpSpPr>
        <a:xfrm>
          <a:off x="0" y="0"/>
          <a:ext cx="0" cy="0"/>
          <a:chOff x="0" y="0"/>
          <a:chExt cx="0" cy="0"/>
        </a:xfrm>
      </p:grpSpPr>
      <p:sp>
        <p:nvSpPr>
          <p:cNvPr id="133" name="Google Shape;133;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Font typeface="Source Sans Pro"/>
              <a:buChar char="●"/>
              <a:defRPr>
                <a:latin typeface="Source Sans Pro"/>
                <a:ea typeface="Source Sans Pro"/>
                <a:cs typeface="Source Sans Pro"/>
                <a:sym typeface="Source Sans Pro"/>
              </a:defRPr>
            </a:lvl1pPr>
            <a:lvl2pPr indent="-317500" lvl="1" marL="914400">
              <a:spcBef>
                <a:spcPts val="0"/>
              </a:spcBef>
              <a:spcAft>
                <a:spcPts val="0"/>
              </a:spcAft>
              <a:buSzPts val="1400"/>
              <a:buFont typeface="Source Sans Pro"/>
              <a:buChar char="○"/>
              <a:defRPr>
                <a:latin typeface="Source Sans Pro"/>
                <a:ea typeface="Source Sans Pro"/>
                <a:cs typeface="Source Sans Pro"/>
                <a:sym typeface="Source Sans Pro"/>
              </a:defRPr>
            </a:lvl2pPr>
            <a:lvl3pPr indent="-317500" lvl="2" marL="1371600">
              <a:spcBef>
                <a:spcPts val="0"/>
              </a:spcBef>
              <a:spcAft>
                <a:spcPts val="0"/>
              </a:spcAft>
              <a:buSzPts val="1400"/>
              <a:buFont typeface="Source Sans Pro"/>
              <a:buChar char="■"/>
              <a:defRPr>
                <a:latin typeface="Source Sans Pro"/>
                <a:ea typeface="Source Sans Pro"/>
                <a:cs typeface="Source Sans Pro"/>
                <a:sym typeface="Source Sans Pro"/>
              </a:defRPr>
            </a:lvl3pPr>
            <a:lvl4pPr indent="-317500" lvl="3" marL="1828800">
              <a:spcBef>
                <a:spcPts val="0"/>
              </a:spcBef>
              <a:spcAft>
                <a:spcPts val="0"/>
              </a:spcAft>
              <a:buSzPts val="1400"/>
              <a:buFont typeface="Source Sans Pro"/>
              <a:buChar char="●"/>
              <a:defRPr>
                <a:latin typeface="Source Sans Pro"/>
                <a:ea typeface="Source Sans Pro"/>
                <a:cs typeface="Source Sans Pro"/>
                <a:sym typeface="Source Sans Pro"/>
              </a:defRPr>
            </a:lvl4pPr>
            <a:lvl5pPr indent="-317500" lvl="4" marL="2286000">
              <a:spcBef>
                <a:spcPts val="0"/>
              </a:spcBef>
              <a:spcAft>
                <a:spcPts val="0"/>
              </a:spcAft>
              <a:buSzPts val="1400"/>
              <a:buFont typeface="Source Sans Pro"/>
              <a:buChar char="○"/>
              <a:defRPr>
                <a:latin typeface="Source Sans Pro"/>
                <a:ea typeface="Source Sans Pro"/>
                <a:cs typeface="Source Sans Pro"/>
                <a:sym typeface="Source Sans Pro"/>
              </a:defRPr>
            </a:lvl5pPr>
            <a:lvl6pPr indent="-317500" lvl="5" marL="2743200">
              <a:spcBef>
                <a:spcPts val="0"/>
              </a:spcBef>
              <a:spcAft>
                <a:spcPts val="0"/>
              </a:spcAft>
              <a:buSzPts val="1400"/>
              <a:buFont typeface="Source Sans Pro"/>
              <a:buChar char="■"/>
              <a:defRPr>
                <a:latin typeface="Source Sans Pro"/>
                <a:ea typeface="Source Sans Pro"/>
                <a:cs typeface="Source Sans Pro"/>
                <a:sym typeface="Source Sans Pro"/>
              </a:defRPr>
            </a:lvl6pPr>
            <a:lvl7pPr indent="-317500" lvl="6" marL="3200400">
              <a:spcBef>
                <a:spcPts val="0"/>
              </a:spcBef>
              <a:spcAft>
                <a:spcPts val="0"/>
              </a:spcAft>
              <a:buSzPts val="1400"/>
              <a:buFont typeface="Source Sans Pro"/>
              <a:buChar char="●"/>
              <a:defRPr>
                <a:latin typeface="Source Sans Pro"/>
                <a:ea typeface="Source Sans Pro"/>
                <a:cs typeface="Source Sans Pro"/>
                <a:sym typeface="Source Sans Pro"/>
              </a:defRPr>
            </a:lvl7pPr>
            <a:lvl8pPr indent="-317500" lvl="7" marL="3657600">
              <a:spcBef>
                <a:spcPts val="0"/>
              </a:spcBef>
              <a:spcAft>
                <a:spcPts val="0"/>
              </a:spcAft>
              <a:buSzPts val="1400"/>
              <a:buFont typeface="Source Sans Pro"/>
              <a:buChar char="○"/>
              <a:defRPr>
                <a:latin typeface="Source Sans Pro"/>
                <a:ea typeface="Source Sans Pro"/>
                <a:cs typeface="Source Sans Pro"/>
                <a:sym typeface="Source Sans Pro"/>
              </a:defRPr>
            </a:lvl8pPr>
            <a:lvl9pPr indent="-317500" lvl="8" marL="4114800">
              <a:spcBef>
                <a:spcPts val="0"/>
              </a:spcBef>
              <a:spcAft>
                <a:spcPts val="0"/>
              </a:spcAft>
              <a:buSzPts val="1400"/>
              <a:buFont typeface="Source Sans Pro"/>
              <a:buChar char="■"/>
              <a:defRPr>
                <a:latin typeface="Source Sans Pro"/>
                <a:ea typeface="Source Sans Pro"/>
                <a:cs typeface="Source Sans Pro"/>
                <a:sym typeface="Source Sans Pro"/>
              </a:defRPr>
            </a:lvl9pPr>
          </a:lstStyle>
          <a:p/>
        </p:txBody>
      </p:sp>
      <p:sp>
        <p:nvSpPr>
          <p:cNvPr id="134" name="Google Shape;134;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5" name="Google Shape;135;p31"/>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
        <p:nvSpPr>
          <p:cNvPr id="136" name="Google Shape;136;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7" name="Shape 137"/>
        <p:cNvGrpSpPr/>
        <p:nvPr/>
      </p:nvGrpSpPr>
      <p:grpSpPr>
        <a:xfrm>
          <a:off x="0" y="0"/>
          <a:ext cx="0" cy="0"/>
          <a:chOff x="0" y="0"/>
          <a:chExt cx="0" cy="0"/>
        </a:xfrm>
      </p:grpSpPr>
      <p:sp>
        <p:nvSpPr>
          <p:cNvPr id="138" name="Google Shape;138;p3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139" name="Google Shape;139;p3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140" name="Google Shape;140;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41" name="Google Shape;141;p32"/>
          <p:cNvPicPr preferRelativeResize="0"/>
          <p:nvPr/>
        </p:nvPicPr>
        <p:blipFill rotWithShape="1">
          <a:blip r:embed="rId2">
            <a:alphaModFix/>
          </a:blip>
          <a:srcRect b="33007" l="0" r="0" t="0"/>
          <a:stretch/>
        </p:blipFill>
        <p:spPr>
          <a:xfrm>
            <a:off x="4144550" y="4573675"/>
            <a:ext cx="854899" cy="572700"/>
          </a:xfrm>
          <a:prstGeom prst="rect">
            <a:avLst/>
          </a:prstGeom>
          <a:noFill/>
          <a:ln>
            <a:noFill/>
          </a:ln>
        </p:spPr>
      </p:pic>
      <p:sp>
        <p:nvSpPr>
          <p:cNvPr id="142" name="Google Shape;142;p3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3" name="Shape 143"/>
        <p:cNvGrpSpPr/>
        <p:nvPr/>
      </p:nvGrpSpPr>
      <p:grpSpPr>
        <a:xfrm>
          <a:off x="0" y="0"/>
          <a:ext cx="0" cy="0"/>
          <a:chOff x="0" y="0"/>
          <a:chExt cx="0" cy="0"/>
        </a:xfrm>
      </p:grpSpPr>
      <p:sp>
        <p:nvSpPr>
          <p:cNvPr id="144" name="Google Shape;14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45" name="Google Shape;145;p33"/>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
        <p:nvSpPr>
          <p:cNvPr id="146" name="Google Shape;146;p3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7" name="Shape 147"/>
        <p:cNvGrpSpPr/>
        <p:nvPr/>
      </p:nvGrpSpPr>
      <p:grpSpPr>
        <a:xfrm>
          <a:off x="0" y="0"/>
          <a:ext cx="0" cy="0"/>
          <a:chOff x="0" y="0"/>
          <a:chExt cx="0" cy="0"/>
        </a:xfrm>
      </p:grpSpPr>
      <p:sp>
        <p:nvSpPr>
          <p:cNvPr id="148" name="Google Shape;148;p34"/>
          <p:cNvSpPr txBox="1"/>
          <p:nvPr>
            <p:ph type="title"/>
          </p:nvPr>
        </p:nvSpPr>
        <p:spPr>
          <a:xfrm>
            <a:off x="311700" y="555600"/>
            <a:ext cx="55902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Font typeface="Poppins"/>
              <a:buNone/>
              <a:defRPr b="1">
                <a:latin typeface="Poppins"/>
                <a:ea typeface="Poppins"/>
                <a:cs typeface="Poppins"/>
                <a:sym typeface="Poppins"/>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49" name="Google Shape;149;p34"/>
          <p:cNvSpPr txBox="1"/>
          <p:nvPr>
            <p:ph idx="1" type="body"/>
          </p:nvPr>
        </p:nvSpPr>
        <p:spPr>
          <a:xfrm>
            <a:off x="311700" y="1389600"/>
            <a:ext cx="55902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Font typeface="Source Sans Pro"/>
              <a:buChar char="●"/>
              <a:defRPr sz="12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150" name="Google Shape;150;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51" name="Google Shape;151;p34"/>
          <p:cNvPicPr preferRelativeResize="0"/>
          <p:nvPr/>
        </p:nvPicPr>
        <p:blipFill rotWithShape="1">
          <a:blip r:embed="rId2">
            <a:alphaModFix/>
          </a:blip>
          <a:srcRect b="33007" l="28709" r="0" t="0"/>
          <a:stretch/>
        </p:blipFill>
        <p:spPr>
          <a:xfrm>
            <a:off x="5" y="4573675"/>
            <a:ext cx="609469" cy="5727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2" name="Shape 152"/>
        <p:cNvGrpSpPr/>
        <p:nvPr/>
      </p:nvGrpSpPr>
      <p:grpSpPr>
        <a:xfrm>
          <a:off x="0" y="0"/>
          <a:ext cx="0" cy="0"/>
          <a:chOff x="0" y="0"/>
          <a:chExt cx="0" cy="0"/>
        </a:xfrm>
      </p:grpSpPr>
      <p:sp>
        <p:nvSpPr>
          <p:cNvPr id="153" name="Google Shape;153;p35"/>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Font typeface="Poppins"/>
              <a:buNone/>
              <a:defRPr b="1" sz="4800">
                <a:latin typeface="Poppins"/>
                <a:ea typeface="Poppins"/>
                <a:cs typeface="Poppins"/>
                <a:sym typeface="Poppins"/>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54" name="Google Shape;154;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55" name="Google Shape;155;p35"/>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6" name="Shape 156"/>
        <p:cNvGrpSpPr/>
        <p:nvPr/>
      </p:nvGrpSpPr>
      <p:grpSpPr>
        <a:xfrm>
          <a:off x="0" y="0"/>
          <a:ext cx="0" cy="0"/>
          <a:chOff x="0" y="0"/>
          <a:chExt cx="0" cy="0"/>
        </a:xfrm>
      </p:grpSpPr>
      <p:sp>
        <p:nvSpPr>
          <p:cNvPr id="157" name="Google Shape;157;p3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6"/>
          <p:cNvSpPr txBox="1"/>
          <p:nvPr>
            <p:ph type="title"/>
          </p:nvPr>
        </p:nvSpPr>
        <p:spPr>
          <a:xfrm>
            <a:off x="265500" y="758925"/>
            <a:ext cx="4045200" cy="2251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Font typeface="Poppins"/>
              <a:buNone/>
              <a:defRPr b="1" sz="4200">
                <a:latin typeface="Poppins"/>
                <a:ea typeface="Poppins"/>
                <a:cs typeface="Poppins"/>
                <a:sym typeface="Poppins"/>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59" name="Google Shape;159;p36"/>
          <p:cNvSpPr txBox="1"/>
          <p:nvPr>
            <p:ph idx="1" type="subTitle"/>
          </p:nvPr>
        </p:nvSpPr>
        <p:spPr>
          <a:xfrm>
            <a:off x="265500" y="309782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1pPr>
            <a:lvl2pPr lvl="1"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2pPr>
            <a:lvl3pPr lvl="2"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3pPr>
            <a:lvl4pPr lvl="3"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4pPr>
            <a:lvl5pPr lvl="4"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5pPr>
            <a:lvl6pPr lvl="5"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6pPr>
            <a:lvl7pPr lvl="6"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7pPr>
            <a:lvl8pPr lvl="7"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8pPr>
            <a:lvl9pPr lvl="8" algn="ctr">
              <a:lnSpc>
                <a:spcPct val="100000"/>
              </a:lnSpc>
              <a:spcBef>
                <a:spcPts val="0"/>
              </a:spcBef>
              <a:spcAft>
                <a:spcPts val="0"/>
              </a:spcAft>
              <a:buSzPts val="2100"/>
              <a:buFont typeface="Source Sans Pro"/>
              <a:buNone/>
              <a:defRPr sz="2100">
                <a:latin typeface="Source Sans Pro"/>
                <a:ea typeface="Source Sans Pro"/>
                <a:cs typeface="Source Sans Pro"/>
                <a:sym typeface="Source Sans Pro"/>
              </a:defRPr>
            </a:lvl9pPr>
          </a:lstStyle>
          <a:p/>
        </p:txBody>
      </p:sp>
      <p:sp>
        <p:nvSpPr>
          <p:cNvPr id="160" name="Google Shape;160;p36"/>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Font typeface="Source Sans Pro"/>
              <a:buChar char="●"/>
              <a:defRPr>
                <a:latin typeface="Source Sans Pro"/>
                <a:ea typeface="Source Sans Pro"/>
                <a:cs typeface="Source Sans Pro"/>
                <a:sym typeface="Source Sans Pro"/>
              </a:defRPr>
            </a:lvl1pPr>
            <a:lvl2pPr indent="-317500" lvl="1" marL="914400">
              <a:spcBef>
                <a:spcPts val="0"/>
              </a:spcBef>
              <a:spcAft>
                <a:spcPts val="0"/>
              </a:spcAft>
              <a:buSzPts val="1400"/>
              <a:buFont typeface="Source Sans Pro"/>
              <a:buChar char="○"/>
              <a:defRPr>
                <a:latin typeface="Source Sans Pro"/>
                <a:ea typeface="Source Sans Pro"/>
                <a:cs typeface="Source Sans Pro"/>
                <a:sym typeface="Source Sans Pro"/>
              </a:defRPr>
            </a:lvl2pPr>
            <a:lvl3pPr indent="-317500" lvl="2" marL="1371600">
              <a:spcBef>
                <a:spcPts val="0"/>
              </a:spcBef>
              <a:spcAft>
                <a:spcPts val="0"/>
              </a:spcAft>
              <a:buSzPts val="1400"/>
              <a:buFont typeface="Source Sans Pro"/>
              <a:buChar char="■"/>
              <a:defRPr>
                <a:latin typeface="Source Sans Pro"/>
                <a:ea typeface="Source Sans Pro"/>
                <a:cs typeface="Source Sans Pro"/>
                <a:sym typeface="Source Sans Pro"/>
              </a:defRPr>
            </a:lvl3pPr>
            <a:lvl4pPr indent="-317500" lvl="3" marL="1828800">
              <a:spcBef>
                <a:spcPts val="0"/>
              </a:spcBef>
              <a:spcAft>
                <a:spcPts val="0"/>
              </a:spcAft>
              <a:buSzPts val="1400"/>
              <a:buFont typeface="Source Sans Pro"/>
              <a:buChar char="●"/>
              <a:defRPr>
                <a:latin typeface="Source Sans Pro"/>
                <a:ea typeface="Source Sans Pro"/>
                <a:cs typeface="Source Sans Pro"/>
                <a:sym typeface="Source Sans Pro"/>
              </a:defRPr>
            </a:lvl4pPr>
            <a:lvl5pPr indent="-317500" lvl="4" marL="2286000">
              <a:spcBef>
                <a:spcPts val="0"/>
              </a:spcBef>
              <a:spcAft>
                <a:spcPts val="0"/>
              </a:spcAft>
              <a:buSzPts val="1400"/>
              <a:buFont typeface="Source Sans Pro"/>
              <a:buChar char="○"/>
              <a:defRPr>
                <a:latin typeface="Source Sans Pro"/>
                <a:ea typeface="Source Sans Pro"/>
                <a:cs typeface="Source Sans Pro"/>
                <a:sym typeface="Source Sans Pro"/>
              </a:defRPr>
            </a:lvl5pPr>
            <a:lvl6pPr indent="-317500" lvl="5" marL="2743200">
              <a:spcBef>
                <a:spcPts val="0"/>
              </a:spcBef>
              <a:spcAft>
                <a:spcPts val="0"/>
              </a:spcAft>
              <a:buSzPts val="1400"/>
              <a:buFont typeface="Source Sans Pro"/>
              <a:buChar char="■"/>
              <a:defRPr>
                <a:latin typeface="Source Sans Pro"/>
                <a:ea typeface="Source Sans Pro"/>
                <a:cs typeface="Source Sans Pro"/>
                <a:sym typeface="Source Sans Pro"/>
              </a:defRPr>
            </a:lvl6pPr>
            <a:lvl7pPr indent="-317500" lvl="6" marL="3200400">
              <a:spcBef>
                <a:spcPts val="0"/>
              </a:spcBef>
              <a:spcAft>
                <a:spcPts val="0"/>
              </a:spcAft>
              <a:buSzPts val="1400"/>
              <a:buFont typeface="Source Sans Pro"/>
              <a:buChar char="●"/>
              <a:defRPr>
                <a:latin typeface="Source Sans Pro"/>
                <a:ea typeface="Source Sans Pro"/>
                <a:cs typeface="Source Sans Pro"/>
                <a:sym typeface="Source Sans Pro"/>
              </a:defRPr>
            </a:lvl7pPr>
            <a:lvl8pPr indent="-317500" lvl="7" marL="3657600">
              <a:spcBef>
                <a:spcPts val="0"/>
              </a:spcBef>
              <a:spcAft>
                <a:spcPts val="0"/>
              </a:spcAft>
              <a:buSzPts val="1400"/>
              <a:buFont typeface="Source Sans Pro"/>
              <a:buChar char="○"/>
              <a:defRPr>
                <a:latin typeface="Source Sans Pro"/>
                <a:ea typeface="Source Sans Pro"/>
                <a:cs typeface="Source Sans Pro"/>
                <a:sym typeface="Source Sans Pro"/>
              </a:defRPr>
            </a:lvl8pPr>
            <a:lvl9pPr indent="-317500" lvl="8" marL="4114800">
              <a:spcBef>
                <a:spcPts val="0"/>
              </a:spcBef>
              <a:spcAft>
                <a:spcPts val="0"/>
              </a:spcAft>
              <a:buSzPts val="1400"/>
              <a:buFont typeface="Source Sans Pro"/>
              <a:buChar char="■"/>
              <a:defRPr>
                <a:latin typeface="Source Sans Pro"/>
                <a:ea typeface="Source Sans Pro"/>
                <a:cs typeface="Source Sans Pro"/>
                <a:sym typeface="Source Sans Pro"/>
              </a:defRPr>
            </a:lvl9pPr>
          </a:lstStyle>
          <a:p/>
        </p:txBody>
      </p:sp>
      <p:sp>
        <p:nvSpPr>
          <p:cNvPr id="161" name="Google Shape;161;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62" name="Google Shape;162;p36"/>
          <p:cNvPicPr preferRelativeResize="0"/>
          <p:nvPr/>
        </p:nvPicPr>
        <p:blipFill rotWithShape="1">
          <a:blip r:embed="rId2">
            <a:alphaModFix/>
          </a:blip>
          <a:srcRect b="33007" l="28709" r="0" t="0"/>
          <a:stretch/>
        </p:blipFill>
        <p:spPr>
          <a:xfrm>
            <a:off x="5" y="4573675"/>
            <a:ext cx="609469" cy="5727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3" name="Shape 163"/>
        <p:cNvGrpSpPr/>
        <p:nvPr/>
      </p:nvGrpSpPr>
      <p:grpSpPr>
        <a:xfrm>
          <a:off x="0" y="0"/>
          <a:ext cx="0" cy="0"/>
          <a:chOff x="0" y="0"/>
          <a:chExt cx="0" cy="0"/>
        </a:xfrm>
      </p:grpSpPr>
      <p:sp>
        <p:nvSpPr>
          <p:cNvPr id="164" name="Google Shape;164;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5" name="Google Shape;165;p37"/>
          <p:cNvSpPr txBox="1"/>
          <p:nvPr>
            <p:ph type="title"/>
          </p:nvPr>
        </p:nvSpPr>
        <p:spPr>
          <a:xfrm>
            <a:off x="3251625" y="555600"/>
            <a:ext cx="55902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Font typeface="Poppins"/>
              <a:buNone/>
              <a:defRPr b="1">
                <a:latin typeface="Poppins"/>
                <a:ea typeface="Poppins"/>
                <a:cs typeface="Poppins"/>
                <a:sym typeface="Poppins"/>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6" name="Google Shape;166;p37"/>
          <p:cNvSpPr txBox="1"/>
          <p:nvPr>
            <p:ph idx="1" type="body"/>
          </p:nvPr>
        </p:nvSpPr>
        <p:spPr>
          <a:xfrm>
            <a:off x="3251625" y="1389600"/>
            <a:ext cx="55902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Font typeface="Source Sans Pro"/>
              <a:buChar char="●"/>
              <a:defRPr sz="12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pic>
        <p:nvPicPr>
          <p:cNvPr id="167" name="Google Shape;167;p37"/>
          <p:cNvPicPr preferRelativeResize="0"/>
          <p:nvPr/>
        </p:nvPicPr>
        <p:blipFill rotWithShape="1">
          <a:blip r:embed="rId2">
            <a:alphaModFix/>
          </a:blip>
          <a:srcRect b="33007" l="0" r="28709" t="0"/>
          <a:stretch/>
        </p:blipFill>
        <p:spPr>
          <a:xfrm>
            <a:off x="8534530" y="4573675"/>
            <a:ext cx="609469" cy="5727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8" name="Shape 168"/>
        <p:cNvGrpSpPr/>
        <p:nvPr/>
      </p:nvGrpSpPr>
      <p:grpSpPr>
        <a:xfrm>
          <a:off x="0" y="0"/>
          <a:ext cx="0" cy="0"/>
          <a:chOff x="0" y="0"/>
          <a:chExt cx="0" cy="0"/>
        </a:xfrm>
      </p:grpSpPr>
      <p:sp>
        <p:nvSpPr>
          <p:cNvPr id="169" name="Google Shape;169;p3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Poppins"/>
              <a:buNone/>
              <a:defRPr b="1" sz="12000">
                <a:latin typeface="Poppins"/>
                <a:ea typeface="Poppins"/>
                <a:cs typeface="Poppins"/>
                <a:sym typeface="Poppins"/>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0" name="Google Shape;170;p38"/>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Font typeface="Source Sans Pro"/>
              <a:buChar char="●"/>
              <a:defRPr>
                <a:latin typeface="Source Sans Pro"/>
                <a:ea typeface="Source Sans Pro"/>
                <a:cs typeface="Source Sans Pro"/>
                <a:sym typeface="Source Sans Pro"/>
              </a:defRPr>
            </a:lvl1pPr>
            <a:lvl2pPr indent="-317500" lvl="1" marL="914400" algn="ctr">
              <a:spcBef>
                <a:spcPts val="0"/>
              </a:spcBef>
              <a:spcAft>
                <a:spcPts val="0"/>
              </a:spcAft>
              <a:buSzPts val="1400"/>
              <a:buFont typeface="Source Sans Pro"/>
              <a:buChar char="○"/>
              <a:defRPr>
                <a:latin typeface="Source Sans Pro"/>
                <a:ea typeface="Source Sans Pro"/>
                <a:cs typeface="Source Sans Pro"/>
                <a:sym typeface="Source Sans Pro"/>
              </a:defRPr>
            </a:lvl2pPr>
            <a:lvl3pPr indent="-317500" lvl="2" marL="1371600" algn="ctr">
              <a:spcBef>
                <a:spcPts val="0"/>
              </a:spcBef>
              <a:spcAft>
                <a:spcPts val="0"/>
              </a:spcAft>
              <a:buSzPts val="1400"/>
              <a:buFont typeface="Source Sans Pro"/>
              <a:buChar char="■"/>
              <a:defRPr>
                <a:latin typeface="Source Sans Pro"/>
                <a:ea typeface="Source Sans Pro"/>
                <a:cs typeface="Source Sans Pro"/>
                <a:sym typeface="Source Sans Pro"/>
              </a:defRPr>
            </a:lvl3pPr>
            <a:lvl4pPr indent="-317500" lvl="3" marL="1828800" algn="ctr">
              <a:spcBef>
                <a:spcPts val="0"/>
              </a:spcBef>
              <a:spcAft>
                <a:spcPts val="0"/>
              </a:spcAft>
              <a:buSzPts val="1400"/>
              <a:buFont typeface="Source Sans Pro"/>
              <a:buChar char="●"/>
              <a:defRPr>
                <a:latin typeface="Source Sans Pro"/>
                <a:ea typeface="Source Sans Pro"/>
                <a:cs typeface="Source Sans Pro"/>
                <a:sym typeface="Source Sans Pro"/>
              </a:defRPr>
            </a:lvl4pPr>
            <a:lvl5pPr indent="-317500" lvl="4" marL="2286000" algn="ctr">
              <a:spcBef>
                <a:spcPts val="0"/>
              </a:spcBef>
              <a:spcAft>
                <a:spcPts val="0"/>
              </a:spcAft>
              <a:buSzPts val="1400"/>
              <a:buFont typeface="Source Sans Pro"/>
              <a:buChar char="○"/>
              <a:defRPr>
                <a:latin typeface="Source Sans Pro"/>
                <a:ea typeface="Source Sans Pro"/>
                <a:cs typeface="Source Sans Pro"/>
                <a:sym typeface="Source Sans Pro"/>
              </a:defRPr>
            </a:lvl5pPr>
            <a:lvl6pPr indent="-317500" lvl="5" marL="2743200" algn="ctr">
              <a:spcBef>
                <a:spcPts val="0"/>
              </a:spcBef>
              <a:spcAft>
                <a:spcPts val="0"/>
              </a:spcAft>
              <a:buSzPts val="1400"/>
              <a:buFont typeface="Source Sans Pro"/>
              <a:buChar char="■"/>
              <a:defRPr>
                <a:latin typeface="Source Sans Pro"/>
                <a:ea typeface="Source Sans Pro"/>
                <a:cs typeface="Source Sans Pro"/>
                <a:sym typeface="Source Sans Pro"/>
              </a:defRPr>
            </a:lvl6pPr>
            <a:lvl7pPr indent="-317500" lvl="6" marL="3200400" algn="ctr">
              <a:spcBef>
                <a:spcPts val="0"/>
              </a:spcBef>
              <a:spcAft>
                <a:spcPts val="0"/>
              </a:spcAft>
              <a:buSzPts val="1400"/>
              <a:buFont typeface="Source Sans Pro"/>
              <a:buChar char="●"/>
              <a:defRPr>
                <a:latin typeface="Source Sans Pro"/>
                <a:ea typeface="Source Sans Pro"/>
                <a:cs typeface="Source Sans Pro"/>
                <a:sym typeface="Source Sans Pro"/>
              </a:defRPr>
            </a:lvl7pPr>
            <a:lvl8pPr indent="-317500" lvl="7" marL="3657600" algn="ctr">
              <a:spcBef>
                <a:spcPts val="0"/>
              </a:spcBef>
              <a:spcAft>
                <a:spcPts val="0"/>
              </a:spcAft>
              <a:buSzPts val="1400"/>
              <a:buFont typeface="Source Sans Pro"/>
              <a:buChar char="○"/>
              <a:defRPr>
                <a:latin typeface="Source Sans Pro"/>
                <a:ea typeface="Source Sans Pro"/>
                <a:cs typeface="Source Sans Pro"/>
                <a:sym typeface="Source Sans Pro"/>
              </a:defRPr>
            </a:lvl8pPr>
            <a:lvl9pPr indent="-317500" lvl="8" marL="4114800" algn="ctr">
              <a:spcBef>
                <a:spcPts val="0"/>
              </a:spcBef>
              <a:spcAft>
                <a:spcPts val="0"/>
              </a:spcAft>
              <a:buSzPts val="1400"/>
              <a:buFont typeface="Source Sans Pro"/>
              <a:buChar char="■"/>
              <a:defRPr>
                <a:latin typeface="Source Sans Pro"/>
                <a:ea typeface="Source Sans Pro"/>
                <a:cs typeface="Source Sans Pro"/>
                <a:sym typeface="Source Sans Pro"/>
              </a:defRPr>
            </a:lvl9pPr>
          </a:lstStyle>
          <a:p/>
        </p:txBody>
      </p:sp>
      <p:sp>
        <p:nvSpPr>
          <p:cNvPr id="171" name="Google Shape;171;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2" name="Shape 172"/>
        <p:cNvGrpSpPr/>
        <p:nvPr/>
      </p:nvGrpSpPr>
      <p:grpSpPr>
        <a:xfrm>
          <a:off x="0" y="0"/>
          <a:ext cx="0" cy="0"/>
          <a:chOff x="0" y="0"/>
          <a:chExt cx="0" cy="0"/>
        </a:xfrm>
      </p:grpSpPr>
      <p:sp>
        <p:nvSpPr>
          <p:cNvPr id="173" name="Google Shape;173;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74" name="Shape 174"/>
        <p:cNvGrpSpPr/>
        <p:nvPr/>
      </p:nvGrpSpPr>
      <p:grpSpPr>
        <a:xfrm>
          <a:off x="0" y="0"/>
          <a:ext cx="0" cy="0"/>
          <a:chOff x="0" y="0"/>
          <a:chExt cx="0" cy="0"/>
        </a:xfrm>
      </p:grpSpPr>
      <p:sp>
        <p:nvSpPr>
          <p:cNvPr id="175" name="Google Shape;175;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76" name="Google Shape;176;p40"/>
          <p:cNvPicPr preferRelativeResize="0"/>
          <p:nvPr/>
        </p:nvPicPr>
        <p:blipFill rotWithShape="1">
          <a:blip r:embed="rId2">
            <a:alphaModFix/>
          </a:blip>
          <a:srcRect b="33007" l="0" r="0" t="0"/>
          <a:stretch/>
        </p:blipFill>
        <p:spPr>
          <a:xfrm>
            <a:off x="4084330" y="4490125"/>
            <a:ext cx="975349" cy="653374"/>
          </a:xfrm>
          <a:prstGeom prst="rect">
            <a:avLst/>
          </a:prstGeom>
          <a:noFill/>
          <a:ln>
            <a:noFill/>
          </a:ln>
        </p:spPr>
      </p:pic>
      <p:sp>
        <p:nvSpPr>
          <p:cNvPr id="177" name="Google Shape;177;p4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Font typeface="Poppins"/>
              <a:buNone/>
              <a:defRPr b="1">
                <a:latin typeface="Poppins"/>
                <a:ea typeface="Poppins"/>
                <a:cs typeface="Poppins"/>
                <a:sym typeface="Poppins"/>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178" name="Google Shape;178;p40"/>
          <p:cNvSpPr txBox="1"/>
          <p:nvPr>
            <p:ph idx="1" type="body"/>
          </p:nvPr>
        </p:nvSpPr>
        <p:spPr>
          <a:xfrm>
            <a:off x="311700" y="1152475"/>
            <a:ext cx="3999900" cy="3211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
        <p:nvSpPr>
          <p:cNvPr id="179" name="Google Shape;179;p40"/>
          <p:cNvSpPr txBox="1"/>
          <p:nvPr>
            <p:ph idx="2" type="body"/>
          </p:nvPr>
        </p:nvSpPr>
        <p:spPr>
          <a:xfrm>
            <a:off x="4832400" y="1152475"/>
            <a:ext cx="3999900" cy="3211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Source Sans Pro"/>
              <a:buChar char="●"/>
              <a:defRPr sz="1400">
                <a:latin typeface="Source Sans Pro"/>
                <a:ea typeface="Source Sans Pro"/>
                <a:cs typeface="Source Sans Pro"/>
                <a:sym typeface="Source Sans Pro"/>
              </a:defRPr>
            </a:lvl1pPr>
            <a:lvl2pPr indent="-304800" lvl="1" marL="914400">
              <a:spcBef>
                <a:spcPts val="0"/>
              </a:spcBef>
              <a:spcAft>
                <a:spcPts val="0"/>
              </a:spcAft>
              <a:buSzPts val="1200"/>
              <a:buFont typeface="Source Sans Pro"/>
              <a:buChar char="○"/>
              <a:defRPr sz="1200">
                <a:latin typeface="Source Sans Pro"/>
                <a:ea typeface="Source Sans Pro"/>
                <a:cs typeface="Source Sans Pro"/>
                <a:sym typeface="Source Sans Pro"/>
              </a:defRPr>
            </a:lvl2pPr>
            <a:lvl3pPr indent="-304800" lvl="2" marL="1371600">
              <a:spcBef>
                <a:spcPts val="0"/>
              </a:spcBef>
              <a:spcAft>
                <a:spcPts val="0"/>
              </a:spcAft>
              <a:buSzPts val="1200"/>
              <a:buFont typeface="Source Sans Pro"/>
              <a:buChar char="■"/>
              <a:defRPr sz="1200">
                <a:latin typeface="Source Sans Pro"/>
                <a:ea typeface="Source Sans Pro"/>
                <a:cs typeface="Source Sans Pro"/>
                <a:sym typeface="Source Sans Pro"/>
              </a:defRPr>
            </a:lvl3pPr>
            <a:lvl4pPr indent="-304800" lvl="3" marL="1828800">
              <a:spcBef>
                <a:spcPts val="0"/>
              </a:spcBef>
              <a:spcAft>
                <a:spcPts val="0"/>
              </a:spcAft>
              <a:buSzPts val="1200"/>
              <a:buFont typeface="Source Sans Pro"/>
              <a:buChar char="●"/>
              <a:defRPr sz="1200">
                <a:latin typeface="Source Sans Pro"/>
                <a:ea typeface="Source Sans Pro"/>
                <a:cs typeface="Source Sans Pro"/>
                <a:sym typeface="Source Sans Pro"/>
              </a:defRPr>
            </a:lvl4pPr>
            <a:lvl5pPr indent="-304800" lvl="4" marL="2286000">
              <a:spcBef>
                <a:spcPts val="0"/>
              </a:spcBef>
              <a:spcAft>
                <a:spcPts val="0"/>
              </a:spcAft>
              <a:buSzPts val="1200"/>
              <a:buFont typeface="Source Sans Pro"/>
              <a:buChar char="○"/>
              <a:defRPr sz="1200">
                <a:latin typeface="Source Sans Pro"/>
                <a:ea typeface="Source Sans Pro"/>
                <a:cs typeface="Source Sans Pro"/>
                <a:sym typeface="Source Sans Pro"/>
              </a:defRPr>
            </a:lvl5pPr>
            <a:lvl6pPr indent="-304800" lvl="5" marL="2743200">
              <a:spcBef>
                <a:spcPts val="0"/>
              </a:spcBef>
              <a:spcAft>
                <a:spcPts val="0"/>
              </a:spcAft>
              <a:buSzPts val="1200"/>
              <a:buFont typeface="Source Sans Pro"/>
              <a:buChar char="■"/>
              <a:defRPr sz="1200">
                <a:latin typeface="Source Sans Pro"/>
                <a:ea typeface="Source Sans Pro"/>
                <a:cs typeface="Source Sans Pro"/>
                <a:sym typeface="Source Sans Pro"/>
              </a:defRPr>
            </a:lvl6pPr>
            <a:lvl7pPr indent="-304800" lvl="6" marL="3200400">
              <a:spcBef>
                <a:spcPts val="0"/>
              </a:spcBef>
              <a:spcAft>
                <a:spcPts val="0"/>
              </a:spcAft>
              <a:buSzPts val="1200"/>
              <a:buFont typeface="Source Sans Pro"/>
              <a:buChar char="●"/>
              <a:defRPr sz="1200">
                <a:latin typeface="Source Sans Pro"/>
                <a:ea typeface="Source Sans Pro"/>
                <a:cs typeface="Source Sans Pro"/>
                <a:sym typeface="Source Sans Pro"/>
              </a:defRPr>
            </a:lvl7pPr>
            <a:lvl8pPr indent="-304800" lvl="7" marL="3657600">
              <a:spcBef>
                <a:spcPts val="0"/>
              </a:spcBef>
              <a:spcAft>
                <a:spcPts val="0"/>
              </a:spcAft>
              <a:buSzPts val="1200"/>
              <a:buFont typeface="Source Sans Pro"/>
              <a:buChar char="○"/>
              <a:defRPr sz="1200">
                <a:latin typeface="Source Sans Pro"/>
                <a:ea typeface="Source Sans Pro"/>
                <a:cs typeface="Source Sans Pro"/>
                <a:sym typeface="Source Sans Pro"/>
              </a:defRPr>
            </a:lvl8pPr>
            <a:lvl9pPr indent="-304800" lvl="8" marL="4114800">
              <a:spcBef>
                <a:spcPts val="0"/>
              </a:spcBef>
              <a:spcAft>
                <a:spcPts val="0"/>
              </a:spcAft>
              <a:buSzPts val="1200"/>
              <a:buFont typeface="Source Sans Pro"/>
              <a:buChar char="■"/>
              <a:defRPr sz="1200">
                <a:latin typeface="Source Sans Pro"/>
                <a:ea typeface="Source Sans Pro"/>
                <a:cs typeface="Source Sans Pro"/>
                <a:sym typeface="Source Sans Pro"/>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theme" Target="../theme/theme4.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theme" Target="../theme/theme3.xml"/><Relationship Id="rId12" Type="http://schemas.openxmlformats.org/officeDocument/2006/relationships/slideLayout" Target="../slideLayouts/slideLayout37.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8" name="Shape 58"/>
        <p:cNvGrpSpPr/>
        <p:nvPr/>
      </p:nvGrpSpPr>
      <p:grpSpPr>
        <a:xfrm>
          <a:off x="0" y="0"/>
          <a:ext cx="0" cy="0"/>
          <a:chOff x="0" y="0"/>
          <a:chExt cx="0" cy="0"/>
        </a:xfrm>
      </p:grpSpPr>
      <p:sp>
        <p:nvSpPr>
          <p:cNvPr id="59" name="Google Shape;59;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
        <p:nvSpPr>
          <p:cNvPr id="60" name="Google Shape;60;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Sans Pro"/>
              <a:buChar char="●"/>
              <a:defRPr sz="1800">
                <a:solidFill>
                  <a:schemeClr val="dk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p:txBody>
      </p:sp>
      <p:sp>
        <p:nvSpPr>
          <p:cNvPr id="61" name="Google Shape;6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9" name="Shape 119"/>
        <p:cNvGrpSpPr/>
        <p:nvPr/>
      </p:nvGrpSpPr>
      <p:grpSpPr>
        <a:xfrm>
          <a:off x="0" y="0"/>
          <a:ext cx="0" cy="0"/>
          <a:chOff x="0" y="0"/>
          <a:chExt cx="0" cy="0"/>
        </a:xfrm>
      </p:grpSpPr>
      <p:sp>
        <p:nvSpPr>
          <p:cNvPr id="120" name="Google Shape;120;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4B8C6"/>
              </a:buClr>
              <a:buSzPts val="3000"/>
              <a:buFont typeface="Poppins"/>
              <a:buNone/>
              <a:defRPr b="1" sz="3000">
                <a:solidFill>
                  <a:srgbClr val="34B8C6"/>
                </a:solidFill>
                <a:latin typeface="Poppins"/>
                <a:ea typeface="Poppins"/>
                <a:cs typeface="Poppins"/>
                <a:sym typeface="Poppins"/>
              </a:defRPr>
            </a:lvl1pPr>
            <a:lvl2pPr lvl="1">
              <a:spcBef>
                <a:spcPts val="0"/>
              </a:spcBef>
              <a:spcAft>
                <a:spcPts val="0"/>
              </a:spcAft>
              <a:buClr>
                <a:srgbClr val="34B8C6"/>
              </a:buClr>
              <a:buSzPts val="3000"/>
              <a:buNone/>
              <a:defRPr sz="3000">
                <a:solidFill>
                  <a:srgbClr val="34B8C6"/>
                </a:solidFill>
              </a:defRPr>
            </a:lvl2pPr>
            <a:lvl3pPr lvl="2">
              <a:spcBef>
                <a:spcPts val="0"/>
              </a:spcBef>
              <a:spcAft>
                <a:spcPts val="0"/>
              </a:spcAft>
              <a:buClr>
                <a:srgbClr val="34B8C6"/>
              </a:buClr>
              <a:buSzPts val="3000"/>
              <a:buNone/>
              <a:defRPr sz="3000">
                <a:solidFill>
                  <a:srgbClr val="34B8C6"/>
                </a:solidFill>
              </a:defRPr>
            </a:lvl3pPr>
            <a:lvl4pPr lvl="3">
              <a:spcBef>
                <a:spcPts val="0"/>
              </a:spcBef>
              <a:spcAft>
                <a:spcPts val="0"/>
              </a:spcAft>
              <a:buClr>
                <a:srgbClr val="34B8C6"/>
              </a:buClr>
              <a:buSzPts val="3000"/>
              <a:buNone/>
              <a:defRPr sz="3000">
                <a:solidFill>
                  <a:srgbClr val="34B8C6"/>
                </a:solidFill>
              </a:defRPr>
            </a:lvl4pPr>
            <a:lvl5pPr lvl="4">
              <a:spcBef>
                <a:spcPts val="0"/>
              </a:spcBef>
              <a:spcAft>
                <a:spcPts val="0"/>
              </a:spcAft>
              <a:buClr>
                <a:srgbClr val="34B8C6"/>
              </a:buClr>
              <a:buSzPts val="3000"/>
              <a:buNone/>
              <a:defRPr sz="3000">
                <a:solidFill>
                  <a:srgbClr val="34B8C6"/>
                </a:solidFill>
              </a:defRPr>
            </a:lvl5pPr>
            <a:lvl6pPr lvl="5">
              <a:spcBef>
                <a:spcPts val="0"/>
              </a:spcBef>
              <a:spcAft>
                <a:spcPts val="0"/>
              </a:spcAft>
              <a:buClr>
                <a:srgbClr val="34B8C6"/>
              </a:buClr>
              <a:buSzPts val="3000"/>
              <a:buNone/>
              <a:defRPr sz="3000">
                <a:solidFill>
                  <a:srgbClr val="34B8C6"/>
                </a:solidFill>
              </a:defRPr>
            </a:lvl6pPr>
            <a:lvl7pPr lvl="6">
              <a:spcBef>
                <a:spcPts val="0"/>
              </a:spcBef>
              <a:spcAft>
                <a:spcPts val="0"/>
              </a:spcAft>
              <a:buClr>
                <a:srgbClr val="34B8C6"/>
              </a:buClr>
              <a:buSzPts val="3000"/>
              <a:buNone/>
              <a:defRPr sz="3000">
                <a:solidFill>
                  <a:srgbClr val="34B8C6"/>
                </a:solidFill>
              </a:defRPr>
            </a:lvl7pPr>
            <a:lvl8pPr lvl="7">
              <a:spcBef>
                <a:spcPts val="0"/>
              </a:spcBef>
              <a:spcAft>
                <a:spcPts val="0"/>
              </a:spcAft>
              <a:buClr>
                <a:srgbClr val="34B8C6"/>
              </a:buClr>
              <a:buSzPts val="3000"/>
              <a:buNone/>
              <a:defRPr sz="3000">
                <a:solidFill>
                  <a:srgbClr val="34B8C6"/>
                </a:solidFill>
              </a:defRPr>
            </a:lvl8pPr>
            <a:lvl9pPr lvl="8">
              <a:spcBef>
                <a:spcPts val="0"/>
              </a:spcBef>
              <a:spcAft>
                <a:spcPts val="0"/>
              </a:spcAft>
              <a:buClr>
                <a:srgbClr val="34B8C6"/>
              </a:buClr>
              <a:buSzPts val="3000"/>
              <a:buNone/>
              <a:defRPr sz="3000">
                <a:solidFill>
                  <a:srgbClr val="34B8C6"/>
                </a:solidFill>
              </a:defRPr>
            </a:lvl9pPr>
          </a:lstStyle>
          <a:p/>
        </p:txBody>
      </p:sp>
      <p:sp>
        <p:nvSpPr>
          <p:cNvPr id="121" name="Google Shape;121;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Sans Pro"/>
              <a:buChar char="●"/>
              <a:defRPr sz="1800">
                <a:solidFill>
                  <a:schemeClr val="dk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p:txBody>
      </p:sp>
      <p:sp>
        <p:nvSpPr>
          <p:cNvPr id="122" name="Google Shape;122;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hyperlink" Target="http://www.youtube.com/watch?v=7SlCZ-3Tbzg" TargetMode="External"/><Relationship Id="rId5"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hyperlink" Target="http://www.youtube.com/watch?v=wbTGe0VvOaA" TargetMode="External"/><Relationship Id="rId5" Type="http://schemas.openxmlformats.org/officeDocument/2006/relationships/image" Target="../media/image23.jpg"/><Relationship Id="rId6" Type="http://schemas.openxmlformats.org/officeDocument/2006/relationships/image" Target="../media/image27.png"/></Relationships>
</file>

<file path=ppt/slides/_rels/slide12.xml.rels><?xml version="1.0" encoding="UTF-8" standalone="yes"?><Relationships xmlns="http://schemas.openxmlformats.org/package/2006/relationships"><Relationship Id="rId10" Type="http://schemas.openxmlformats.org/officeDocument/2006/relationships/image" Target="../media/image24.png"/><Relationship Id="rId1" Type="http://schemas.openxmlformats.org/officeDocument/2006/relationships/slideLayout" Target="../slideLayouts/slideLayout34.xml"/><Relationship Id="rId2" Type="http://schemas.openxmlformats.org/officeDocument/2006/relationships/notesSlide" Target="../notesSlides/notesSlide12.xml"/><Relationship Id="rId3" Type="http://schemas.openxmlformats.org/officeDocument/2006/relationships/hyperlink" Target="http://www.youtube.com/watch?v=qnOv-o3lVxA" TargetMode="External"/><Relationship Id="rId4" Type="http://schemas.openxmlformats.org/officeDocument/2006/relationships/image" Target="../media/image16.jpg"/><Relationship Id="rId9" Type="http://schemas.openxmlformats.org/officeDocument/2006/relationships/image" Target="../media/image25.png"/><Relationship Id="rId5" Type="http://schemas.openxmlformats.org/officeDocument/2006/relationships/image" Target="../media/image51.jp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33.png"/><Relationship Id="rId7" Type="http://schemas.openxmlformats.org/officeDocument/2006/relationships/image" Target="../media/image11.png"/><Relationship Id="rId8" Type="http://schemas.openxmlformats.org/officeDocument/2006/relationships/image" Target="../media/image4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1.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3.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4.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5.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6.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 Id="rId3" Type="http://schemas.openxmlformats.org/officeDocument/2006/relationships/hyperlink" Target="https://www.youtube.com/watch?v=q8MesI28d1g" TargetMode="External"/><Relationship Id="rId4" Type="http://schemas.openxmlformats.org/officeDocument/2006/relationships/image" Target="../media/image44.png"/><Relationship Id="rId5" Type="http://schemas.openxmlformats.org/officeDocument/2006/relationships/image" Target="../media/image29.png"/><Relationship Id="rId6"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9.xml"/><Relationship Id="rId3" Type="http://schemas.openxmlformats.org/officeDocument/2006/relationships/image" Target="../media/image42.png"/><Relationship Id="rId4" Type="http://schemas.openxmlformats.org/officeDocument/2006/relationships/image" Target="../media/image45.png"/><Relationship Id="rId5"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 Id="rId3" Type="http://schemas.openxmlformats.org/officeDocument/2006/relationships/image" Target="../media/image42.png"/><Relationship Id="rId4" Type="http://schemas.openxmlformats.org/officeDocument/2006/relationships/image" Target="../media/image45.png"/><Relationship Id="rId5" Type="http://schemas.openxmlformats.org/officeDocument/2006/relationships/image" Target="../media/image58.png"/><Relationship Id="rId6"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 Id="rId3" Type="http://schemas.openxmlformats.org/officeDocument/2006/relationships/image" Target="../media/image39.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17.png"/><Relationship Id="rId7" Type="http://schemas.openxmlformats.org/officeDocument/2006/relationships/hyperlink" Target="http://www.youtube.com/watch?v=u_BcMXgws6Y" TargetMode="External"/><Relationship Id="rId8" Type="http://schemas.openxmlformats.org/officeDocument/2006/relationships/image" Target="../media/image4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 Id="rId3" Type="http://schemas.openxmlformats.org/officeDocument/2006/relationships/image" Target="../media/image56.png"/><Relationship Id="rId4" Type="http://schemas.openxmlformats.org/officeDocument/2006/relationships/image" Target="../media/image69.png"/><Relationship Id="rId5"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image" Target="../media/image4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5.xml"/><Relationship Id="rId3" Type="http://schemas.openxmlformats.org/officeDocument/2006/relationships/image" Target="../media/image46.jp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 Id="rId3" Type="http://schemas.openxmlformats.org/officeDocument/2006/relationships/image" Target="../media/image49.jpg"/><Relationship Id="rId4" Type="http://schemas.openxmlformats.org/officeDocument/2006/relationships/image" Target="../media/image52.jpg"/><Relationship Id="rId5" Type="http://schemas.openxmlformats.org/officeDocument/2006/relationships/image" Target="../media/image68.jpg"/><Relationship Id="rId6" Type="http://schemas.openxmlformats.org/officeDocument/2006/relationships/image" Target="../media/image53.jpg"/><Relationship Id="rId7"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7.xml"/><Relationship Id="rId3" Type="http://schemas.openxmlformats.org/officeDocument/2006/relationships/image" Target="../media/image50.jpg"/><Relationship Id="rId4" Type="http://schemas.openxmlformats.org/officeDocument/2006/relationships/hyperlink" Target="http://mackinmaker.com" TargetMode="External"/><Relationship Id="rId5" Type="http://schemas.openxmlformats.org/officeDocument/2006/relationships/image" Target="../media/image64.png"/><Relationship Id="rId6"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8.xml"/><Relationship Id="rId3" Type="http://schemas.openxmlformats.org/officeDocument/2006/relationships/image" Target="../media/image60.png"/><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9.xml"/><Relationship Id="rId3"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0.xml"/><Relationship Id="rId3" Type="http://schemas.openxmlformats.org/officeDocument/2006/relationships/image" Target="../media/image6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1.xml"/><Relationship Id="rId3" Type="http://schemas.openxmlformats.org/officeDocument/2006/relationships/hyperlink" Target="http://tinyurl.com/NovelEngineerStories" TargetMode="External"/><Relationship Id="rId4" Type="http://schemas.openxmlformats.org/officeDocument/2006/relationships/hyperlink" Target="https://padlet.com/mackinlearning/novel-engineering-stem-learning-through-stories-7kjpmtpw2jl6jq6m" TargetMode="External"/><Relationship Id="rId5" Type="http://schemas.openxmlformats.org/officeDocument/2006/relationships/image" Target="../media/image6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2.xml"/><Relationship Id="rId3"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3.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66.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5.xml"/><Relationship Id="rId3" Type="http://schemas.openxmlformats.org/officeDocument/2006/relationships/image" Target="../media/image6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6.xml"/><Relationship Id="rId3" Type="http://schemas.openxmlformats.org/officeDocument/2006/relationships/hyperlink" Target="https://www.languagemagazine.com/"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7.xml"/><Relationship Id="rId3" Type="http://schemas.openxmlformats.org/officeDocument/2006/relationships/hyperlink" Target="https://languagemagazine.com/using-hands-on-manipulative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3.xml"/><Relationship Id="rId3" Type="http://schemas.openxmlformats.org/officeDocument/2006/relationships/image" Target="../media/image6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4.xml"/><Relationship Id="rId3" Type="http://schemas.openxmlformats.org/officeDocument/2006/relationships/image" Target="../media/image5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5.xml"/><Relationship Id="rId3" Type="http://schemas.openxmlformats.org/officeDocument/2006/relationships/image" Target="../media/image6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8.png"/><Relationship Id="rId7" Type="http://schemas.openxmlformats.org/officeDocument/2006/relationships/image" Target="../media/image20.png"/><Relationship Id="rId8"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hyperlink" Target="http://www.youtube.com/watch?v=ywgTevWVieU" TargetMode="External"/><Relationship Id="rId5"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83800"/>
          </a:srgbClr>
        </a:solidFill>
      </p:bgPr>
    </p:bg>
    <p:spTree>
      <p:nvGrpSpPr>
        <p:cNvPr id="183" name="Shape 183"/>
        <p:cNvGrpSpPr/>
        <p:nvPr/>
      </p:nvGrpSpPr>
      <p:grpSpPr>
        <a:xfrm>
          <a:off x="0" y="0"/>
          <a:ext cx="0" cy="0"/>
          <a:chOff x="0" y="0"/>
          <a:chExt cx="0" cy="0"/>
        </a:xfrm>
      </p:grpSpPr>
      <p:sp>
        <p:nvSpPr>
          <p:cNvPr id="184" name="Google Shape;184;p41"/>
          <p:cNvSpPr txBox="1"/>
          <p:nvPr/>
        </p:nvSpPr>
        <p:spPr>
          <a:xfrm>
            <a:off x="429200" y="2208357"/>
            <a:ext cx="3310500" cy="944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1000"/>
              </a:spcAft>
              <a:buNone/>
            </a:pPr>
            <a:r>
              <a:rPr lang="en" sz="2800">
                <a:solidFill>
                  <a:schemeClr val="dk1"/>
                </a:solidFill>
                <a:latin typeface="Poppins SemiBold"/>
                <a:ea typeface="Poppins SemiBold"/>
                <a:cs typeface="Poppins SemiBold"/>
                <a:sym typeface="Poppins SemiBold"/>
              </a:rPr>
              <a:t>STEM Learning Through Stories</a:t>
            </a:r>
            <a:endParaRPr sz="2800">
              <a:solidFill>
                <a:schemeClr val="dk1"/>
              </a:solidFill>
              <a:latin typeface="Poppins SemiBold"/>
              <a:ea typeface="Poppins SemiBold"/>
              <a:cs typeface="Poppins SemiBold"/>
              <a:sym typeface="Poppins SemiBold"/>
            </a:endParaRPr>
          </a:p>
        </p:txBody>
      </p:sp>
      <p:sp>
        <p:nvSpPr>
          <p:cNvPr id="185" name="Google Shape;185;p41"/>
          <p:cNvSpPr txBox="1"/>
          <p:nvPr/>
        </p:nvSpPr>
        <p:spPr>
          <a:xfrm>
            <a:off x="387200" y="911457"/>
            <a:ext cx="3394500" cy="11094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1000"/>
              </a:spcAft>
              <a:buNone/>
            </a:pPr>
            <a:r>
              <a:rPr lang="en" sz="3600">
                <a:solidFill>
                  <a:srgbClr val="EC4745"/>
                </a:solidFill>
                <a:latin typeface="Poppins ExtraBold"/>
                <a:ea typeface="Poppins ExtraBold"/>
                <a:cs typeface="Poppins ExtraBold"/>
                <a:sym typeface="Poppins ExtraBold"/>
              </a:rPr>
              <a:t>NOVEL ENGINEERING</a:t>
            </a:r>
            <a:endParaRPr sz="3600">
              <a:solidFill>
                <a:srgbClr val="EC4745"/>
              </a:solidFill>
              <a:latin typeface="Poppins SemiBold"/>
              <a:ea typeface="Poppins SemiBold"/>
              <a:cs typeface="Poppins SemiBold"/>
              <a:sym typeface="Poppins SemiBold"/>
            </a:endParaRPr>
          </a:p>
        </p:txBody>
      </p:sp>
      <p:sp>
        <p:nvSpPr>
          <p:cNvPr id="186" name="Google Shape;186;p41"/>
          <p:cNvSpPr/>
          <p:nvPr/>
        </p:nvSpPr>
        <p:spPr>
          <a:xfrm>
            <a:off x="-7050" y="4155400"/>
            <a:ext cx="9158100" cy="988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41" title="PROJECT-BASED-LEARNING-1.png"/>
          <p:cNvPicPr preferRelativeResize="0"/>
          <p:nvPr/>
        </p:nvPicPr>
        <p:blipFill rotWithShape="1">
          <a:blip r:embed="rId3">
            <a:alphaModFix/>
          </a:blip>
          <a:srcRect b="13352" l="0" r="6942" t="0"/>
          <a:stretch/>
        </p:blipFill>
        <p:spPr>
          <a:xfrm>
            <a:off x="4639635" y="493325"/>
            <a:ext cx="3660003" cy="3408100"/>
          </a:xfrm>
          <a:prstGeom prst="rect">
            <a:avLst/>
          </a:prstGeom>
          <a:noFill/>
          <a:ln>
            <a:noFill/>
          </a:ln>
        </p:spPr>
      </p:pic>
      <p:pic>
        <p:nvPicPr>
          <p:cNvPr id="188" name="Google Shape;188;p41" title="PROJECT-BASED-LEARNING-1.png"/>
          <p:cNvPicPr preferRelativeResize="0"/>
          <p:nvPr/>
        </p:nvPicPr>
        <p:blipFill rotWithShape="1">
          <a:blip r:embed="rId3">
            <a:alphaModFix/>
          </a:blip>
          <a:srcRect b="66197" l="77089" r="16868" t="26753"/>
          <a:stretch/>
        </p:blipFill>
        <p:spPr>
          <a:xfrm>
            <a:off x="4166728" y="2914151"/>
            <a:ext cx="337050" cy="393201"/>
          </a:xfrm>
          <a:prstGeom prst="rect">
            <a:avLst/>
          </a:prstGeom>
          <a:noFill/>
          <a:ln>
            <a:noFill/>
          </a:ln>
        </p:spPr>
      </p:pic>
      <p:pic>
        <p:nvPicPr>
          <p:cNvPr id="189" name="Google Shape;189;p41" title="PROJECT-BASED-LEARNING-1.png"/>
          <p:cNvPicPr preferRelativeResize="0"/>
          <p:nvPr/>
        </p:nvPicPr>
        <p:blipFill rotWithShape="1">
          <a:blip r:embed="rId3">
            <a:alphaModFix/>
          </a:blip>
          <a:srcRect b="72496" l="20541" r="73416" t="21316"/>
          <a:stretch/>
        </p:blipFill>
        <p:spPr>
          <a:xfrm>
            <a:off x="2999978" y="647150"/>
            <a:ext cx="399972" cy="409524"/>
          </a:xfrm>
          <a:prstGeom prst="rect">
            <a:avLst/>
          </a:prstGeom>
          <a:noFill/>
          <a:ln>
            <a:noFill/>
          </a:ln>
        </p:spPr>
      </p:pic>
      <p:pic>
        <p:nvPicPr>
          <p:cNvPr id="190" name="Google Shape;190;p41" title="PROJECT-BASED-LEARNING-1.png"/>
          <p:cNvPicPr preferRelativeResize="0"/>
          <p:nvPr/>
        </p:nvPicPr>
        <p:blipFill rotWithShape="1">
          <a:blip r:embed="rId3">
            <a:alphaModFix/>
          </a:blip>
          <a:srcRect b="25907" l="84426" r="11544" t="68913"/>
          <a:stretch/>
        </p:blipFill>
        <p:spPr>
          <a:xfrm>
            <a:off x="4134402" y="1056678"/>
            <a:ext cx="237100" cy="304842"/>
          </a:xfrm>
          <a:prstGeom prst="rect">
            <a:avLst/>
          </a:prstGeom>
          <a:noFill/>
          <a:ln>
            <a:noFill/>
          </a:ln>
        </p:spPr>
      </p:pic>
      <p:pic>
        <p:nvPicPr>
          <p:cNvPr id="191" name="Google Shape;191;p41"/>
          <p:cNvPicPr preferRelativeResize="0"/>
          <p:nvPr/>
        </p:nvPicPr>
        <p:blipFill rotWithShape="1">
          <a:blip r:embed="rId4">
            <a:alphaModFix/>
          </a:blip>
          <a:srcRect b="0" l="0" r="0" t="0"/>
          <a:stretch/>
        </p:blipFill>
        <p:spPr>
          <a:xfrm>
            <a:off x="6524177" y="4354577"/>
            <a:ext cx="1911327" cy="589825"/>
          </a:xfrm>
          <a:prstGeom prst="rect">
            <a:avLst/>
          </a:prstGeom>
          <a:noFill/>
          <a:ln>
            <a:noFill/>
          </a:ln>
        </p:spPr>
      </p:pic>
      <p:sp>
        <p:nvSpPr>
          <p:cNvPr id="192" name="Google Shape;192;p41"/>
          <p:cNvSpPr txBox="1"/>
          <p:nvPr/>
        </p:nvSpPr>
        <p:spPr>
          <a:xfrm>
            <a:off x="623324" y="4304727"/>
            <a:ext cx="4010400" cy="6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FFFFFF"/>
                </a:solidFill>
                <a:latin typeface="Poppins"/>
                <a:ea typeface="Poppins"/>
                <a:cs typeface="Poppins"/>
                <a:sym typeface="Poppins"/>
              </a:rPr>
              <a:t>Sheri Omernik</a:t>
            </a:r>
            <a:endParaRPr b="1" sz="1600">
              <a:solidFill>
                <a:srgbClr val="FFFFFF"/>
              </a:solidFill>
              <a:latin typeface="Poppins"/>
              <a:ea typeface="Poppins"/>
              <a:cs typeface="Poppins"/>
              <a:sym typeface="Poppins"/>
            </a:endParaRPr>
          </a:p>
          <a:p>
            <a:pPr indent="0" lvl="0" marL="0" rtl="0" algn="l">
              <a:spcBef>
                <a:spcPts val="0"/>
              </a:spcBef>
              <a:spcAft>
                <a:spcPts val="0"/>
              </a:spcAft>
              <a:buNone/>
            </a:pPr>
            <a:r>
              <a:rPr lang="en" sz="1600">
                <a:solidFill>
                  <a:srgbClr val="FFFFFF"/>
                </a:solidFill>
                <a:latin typeface="Poppins"/>
                <a:ea typeface="Poppins"/>
                <a:cs typeface="Poppins"/>
                <a:sym typeface="Poppins"/>
              </a:rPr>
              <a:t>Educational Sales </a:t>
            </a:r>
            <a:r>
              <a:rPr lang="en" sz="1600">
                <a:solidFill>
                  <a:srgbClr val="FFFFFF"/>
                </a:solidFill>
                <a:latin typeface="Poppins"/>
                <a:ea typeface="Poppins"/>
                <a:cs typeface="Poppins"/>
                <a:sym typeface="Poppins"/>
              </a:rPr>
              <a:t>Consultant</a:t>
            </a:r>
            <a:endParaRPr sz="1600">
              <a:solidFill>
                <a:srgbClr val="FFFFFF"/>
              </a:solidFill>
              <a:latin typeface="Poppins"/>
              <a:ea typeface="Poppins"/>
              <a:cs typeface="Poppins"/>
              <a:sym typeface="Poppins"/>
            </a:endParaRPr>
          </a:p>
        </p:txBody>
      </p:sp>
      <p:pic>
        <p:nvPicPr>
          <p:cNvPr id="193" name="Google Shape;193;p41" title="PROJECT-BASED-LEARNING-1.png"/>
          <p:cNvPicPr preferRelativeResize="0"/>
          <p:nvPr/>
        </p:nvPicPr>
        <p:blipFill rotWithShape="1">
          <a:blip r:embed="rId3">
            <a:alphaModFix/>
          </a:blip>
          <a:srcRect b="25907" l="84426" r="11544" t="68913"/>
          <a:stretch/>
        </p:blipFill>
        <p:spPr>
          <a:xfrm>
            <a:off x="8435502" y="750725"/>
            <a:ext cx="237100" cy="304826"/>
          </a:xfrm>
          <a:prstGeom prst="rect">
            <a:avLst/>
          </a:prstGeom>
          <a:noFill/>
          <a:ln>
            <a:noFill/>
          </a:ln>
        </p:spPr>
      </p:pic>
      <p:pic>
        <p:nvPicPr>
          <p:cNvPr id="194" name="Google Shape;194;p41" title="PROJECT-BASED-LEARNING-1.png"/>
          <p:cNvPicPr preferRelativeResize="0"/>
          <p:nvPr/>
        </p:nvPicPr>
        <p:blipFill rotWithShape="1">
          <a:blip r:embed="rId3">
            <a:alphaModFix/>
          </a:blip>
          <a:srcRect b="25907" l="84426" r="11544" t="68913"/>
          <a:stretch/>
        </p:blipFill>
        <p:spPr>
          <a:xfrm>
            <a:off x="2509977" y="3207188"/>
            <a:ext cx="237100" cy="304826"/>
          </a:xfrm>
          <a:prstGeom prst="rect">
            <a:avLst/>
          </a:prstGeom>
          <a:noFill/>
          <a:ln>
            <a:noFill/>
          </a:ln>
        </p:spPr>
      </p:pic>
      <p:pic>
        <p:nvPicPr>
          <p:cNvPr id="195" name="Google Shape;195;p41" title="PROJECT-BASED-LEARNING-1.png"/>
          <p:cNvPicPr preferRelativeResize="0"/>
          <p:nvPr/>
        </p:nvPicPr>
        <p:blipFill rotWithShape="1">
          <a:blip r:embed="rId3">
            <a:alphaModFix/>
          </a:blip>
          <a:srcRect b="25907" l="84426" r="11544" t="68913"/>
          <a:stretch/>
        </p:blipFill>
        <p:spPr>
          <a:xfrm>
            <a:off x="5849152" y="552425"/>
            <a:ext cx="237100" cy="304826"/>
          </a:xfrm>
          <a:prstGeom prst="rect">
            <a:avLst/>
          </a:prstGeom>
          <a:noFill/>
          <a:ln>
            <a:noFill/>
          </a:ln>
        </p:spPr>
      </p:pic>
      <p:cxnSp>
        <p:nvCxnSpPr>
          <p:cNvPr id="196" name="Google Shape;196;p41"/>
          <p:cNvCxnSpPr/>
          <p:nvPr/>
        </p:nvCxnSpPr>
        <p:spPr>
          <a:xfrm>
            <a:off x="253100" y="2056657"/>
            <a:ext cx="3486600" cy="0"/>
          </a:xfrm>
          <a:prstGeom prst="straightConnector1">
            <a:avLst/>
          </a:prstGeom>
          <a:noFill/>
          <a:ln cap="flat" cmpd="sng" w="28575">
            <a:solidFill>
              <a:schemeClr val="dk2"/>
            </a:solidFill>
            <a:prstDash val="solid"/>
            <a:round/>
            <a:headEnd len="med" w="med" type="oval"/>
            <a:tailEnd len="med" w="med" type="oval"/>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0"/>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321" name="Google Shape;321;p50"/>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pic>
        <p:nvPicPr>
          <p:cNvPr id="322" name="Google Shape;322;p50" title="Screenshot 2026-02-07 145042.png"/>
          <p:cNvPicPr preferRelativeResize="0"/>
          <p:nvPr/>
        </p:nvPicPr>
        <p:blipFill>
          <a:blip r:embed="rId3">
            <a:alphaModFix/>
          </a:blip>
          <a:stretch>
            <a:fillRect/>
          </a:stretch>
        </p:blipFill>
        <p:spPr>
          <a:xfrm>
            <a:off x="447625" y="48075"/>
            <a:ext cx="1726732" cy="877625"/>
          </a:xfrm>
          <a:prstGeom prst="rect">
            <a:avLst/>
          </a:prstGeom>
          <a:noFill/>
          <a:ln>
            <a:noFill/>
          </a:ln>
        </p:spPr>
      </p:pic>
      <p:pic>
        <p:nvPicPr>
          <p:cNvPr descr="We always talk about how triangles are so strong and that makes them great for bridges, but why not rectangles? Well... find out in this video. Then, ask your students if there is any real world application in what initially appears to be a failure of the rectangular attempt (4-bar linkage). Can you think of a few real-world useful 4-bar linkages? Can you find some real life bridges similar to this design?&#10;&#10;If you would like to purchase some Nurcs to start your craft stick building adventure, head to www.nurcs.com or check us out on Amazon.&#10;&#10;#stem #bridge #craftsticks #popsiclesticks" id="323" name="Google Shape;323;p50" title="Learn to Build a Classic Craft Stick Bridge">
            <a:hlinkClick r:id="rId4"/>
          </p:cNvPr>
          <p:cNvPicPr preferRelativeResize="0"/>
          <p:nvPr/>
        </p:nvPicPr>
        <p:blipFill>
          <a:blip r:embed="rId5">
            <a:alphaModFix/>
          </a:blip>
          <a:stretch>
            <a:fillRect/>
          </a:stretch>
        </p:blipFill>
        <p:spPr>
          <a:xfrm>
            <a:off x="2083568" y="1634400"/>
            <a:ext cx="4976857" cy="2799500"/>
          </a:xfrm>
          <a:prstGeom prst="rect">
            <a:avLst/>
          </a:prstGeom>
          <a:noFill/>
          <a:ln>
            <a:noFill/>
          </a:ln>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000"/>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1"/>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329" name="Google Shape;329;p51"/>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pic>
        <p:nvPicPr>
          <p:cNvPr id="330" name="Google Shape;330;p51" title="Screenshot 2026-02-07 145115.png"/>
          <p:cNvPicPr preferRelativeResize="0"/>
          <p:nvPr/>
        </p:nvPicPr>
        <p:blipFill>
          <a:blip r:embed="rId3">
            <a:alphaModFix/>
          </a:blip>
          <a:stretch>
            <a:fillRect/>
          </a:stretch>
        </p:blipFill>
        <p:spPr>
          <a:xfrm>
            <a:off x="375475" y="153050"/>
            <a:ext cx="2632401" cy="733300"/>
          </a:xfrm>
          <a:prstGeom prst="rect">
            <a:avLst/>
          </a:prstGeom>
          <a:noFill/>
          <a:ln>
            <a:noFill/>
          </a:ln>
        </p:spPr>
      </p:pic>
      <p:pic>
        <p:nvPicPr>
          <p:cNvPr descr="Makedo is a series of safe cardboard construction tools purposely designed for kids to imagine and build the world they want to see.&#10;&#10;Find out more about Makedo https://www.make.do/&#10;&#10;Subscribe to our Newsletter and save 10% on your first order https://www.make.do/pages/sign-up&#10;&#10;Subscribe to our channel - https://www.youtube.com/@UCZ4ajYeY4ZCiFBI52fkCnxg &#10; &#10;Instagram -  https://www.instagram.com/makedo/ &#10;Facebook -  https://www.facebook.com/makedo/ &#10;TikTok - https://www.tiktok.com/@makedotools    &#10;Twitter -  https://twitter.com/Makedo   &#10;Pinterest - https://www.pinterest.com.au/makedo/&#10;&#10;Talk to us! - hello@make.do" id="331" name="Google Shape;331;p51" title="Discover Makedo in the classroom">
            <a:hlinkClick r:id="rId4"/>
          </p:cNvPr>
          <p:cNvPicPr preferRelativeResize="0"/>
          <p:nvPr/>
        </p:nvPicPr>
        <p:blipFill>
          <a:blip r:embed="rId5">
            <a:alphaModFix/>
          </a:blip>
          <a:stretch>
            <a:fillRect/>
          </a:stretch>
        </p:blipFill>
        <p:spPr>
          <a:xfrm>
            <a:off x="650375" y="1642775"/>
            <a:ext cx="4976850" cy="2799478"/>
          </a:xfrm>
          <a:prstGeom prst="rect">
            <a:avLst/>
          </a:prstGeom>
          <a:noFill/>
          <a:ln>
            <a:noFill/>
          </a:ln>
        </p:spPr>
      </p:pic>
      <p:pic>
        <p:nvPicPr>
          <p:cNvPr id="332" name="Google Shape;332;p51" title="Screenshot 2026-02-18 103537.png"/>
          <p:cNvPicPr preferRelativeResize="0"/>
          <p:nvPr/>
        </p:nvPicPr>
        <p:blipFill>
          <a:blip r:embed="rId6">
            <a:alphaModFix/>
          </a:blip>
          <a:stretch>
            <a:fillRect/>
          </a:stretch>
        </p:blipFill>
        <p:spPr>
          <a:xfrm>
            <a:off x="6207050" y="2351700"/>
            <a:ext cx="2297750" cy="2090551"/>
          </a:xfrm>
          <a:prstGeom prst="rect">
            <a:avLst/>
          </a:prstGeom>
          <a:noFill/>
          <a:ln>
            <a:noFill/>
          </a:ln>
        </p:spPr>
      </p:pic>
      <p:sp>
        <p:nvSpPr>
          <p:cNvPr id="333" name="Google Shape;333;p51"/>
          <p:cNvSpPr txBox="1"/>
          <p:nvPr>
            <p:ph idx="4294967295" type="body"/>
          </p:nvPr>
        </p:nvSpPr>
        <p:spPr>
          <a:xfrm>
            <a:off x="6207050" y="1550600"/>
            <a:ext cx="2214900" cy="747300"/>
          </a:xfrm>
          <a:prstGeom prst="rect">
            <a:avLst/>
          </a:prstGeom>
        </p:spPr>
        <p:txBody>
          <a:bodyPr anchorCtr="0" anchor="t" bIns="91425" lIns="91425" spcFirstLastPara="1" rIns="91425" wrap="square" tIns="91425">
            <a:spAutoFit/>
          </a:bodyPr>
          <a:lstStyle/>
          <a:p>
            <a:pPr indent="0" lvl="0" marL="0" rtl="0" algn="ctr">
              <a:lnSpc>
                <a:spcPct val="115000"/>
              </a:lnSpc>
              <a:spcBef>
                <a:spcPts val="1000"/>
              </a:spcBef>
              <a:spcAft>
                <a:spcPts val="1200"/>
              </a:spcAft>
              <a:buNone/>
            </a:pPr>
            <a:r>
              <a:rPr b="1" lang="en" sz="1700">
                <a:solidFill>
                  <a:srgbClr val="FF0000"/>
                </a:solidFill>
                <a:latin typeface="Poppins"/>
                <a:ea typeface="Poppins"/>
                <a:cs typeface="Poppins"/>
                <a:sym typeface="Poppins"/>
              </a:rPr>
              <a:t>Pair Makedo with ChompSaw!</a:t>
            </a:r>
            <a:endParaRPr b="1" sz="1700">
              <a:solidFill>
                <a:srgbClr val="FF0000"/>
              </a:solidFill>
              <a:latin typeface="Poppins"/>
              <a:ea typeface="Poppins"/>
              <a:cs typeface="Poppins"/>
              <a:sym typeface="Poppins"/>
            </a:endParaRPr>
          </a:p>
        </p:txBody>
      </p:sp>
      <p:sp>
        <p:nvSpPr>
          <p:cNvPr id="334" name="Google Shape;334;p51"/>
          <p:cNvSpPr/>
          <p:nvPr/>
        </p:nvSpPr>
        <p:spPr>
          <a:xfrm rot="6884930">
            <a:off x="8053209" y="2121149"/>
            <a:ext cx="410614" cy="402422"/>
          </a:xfrm>
          <a:prstGeom prst="bentArrow">
            <a:avLst>
              <a:gd fmla="val 25000" name="adj1"/>
              <a:gd fmla="val 25000" name="adj2"/>
              <a:gd fmla="val 25000" name="adj3"/>
              <a:gd fmla="val 43750" name="adj4"/>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0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2"/>
          <p:cNvSpPr/>
          <p:nvPr/>
        </p:nvSpPr>
        <p:spPr>
          <a:xfrm>
            <a:off x="6218925" y="1717450"/>
            <a:ext cx="2387400" cy="3105000"/>
          </a:xfrm>
          <a:prstGeom prst="rect">
            <a:avLst/>
          </a:prstGeom>
          <a:solidFill>
            <a:schemeClr val="lt1"/>
          </a:solidFill>
          <a:ln cap="flat" cmpd="sng" w="1905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40" name="Google Shape;340;p52"/>
          <p:cNvSpPr/>
          <p:nvPr/>
        </p:nvSpPr>
        <p:spPr>
          <a:xfrm>
            <a:off x="3405775" y="1717450"/>
            <a:ext cx="2387400" cy="3105000"/>
          </a:xfrm>
          <a:prstGeom prst="rect">
            <a:avLst/>
          </a:prstGeom>
          <a:solidFill>
            <a:schemeClr val="lt1"/>
          </a:solidFill>
          <a:ln cap="flat" cmpd="sng" w="1905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41" name="Google Shape;341;p52"/>
          <p:cNvSpPr/>
          <p:nvPr/>
        </p:nvSpPr>
        <p:spPr>
          <a:xfrm>
            <a:off x="583675" y="1717450"/>
            <a:ext cx="2387400" cy="3105000"/>
          </a:xfrm>
          <a:prstGeom prst="rect">
            <a:avLst/>
          </a:prstGeom>
          <a:solidFill>
            <a:schemeClr val="lt1"/>
          </a:solidFill>
          <a:ln cap="flat" cmpd="sng" w="1905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42" name="Google Shape;342;p52"/>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343" name="Google Shape;343;p52"/>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344" name="Google Shape;344;p52"/>
          <p:cNvSpPr txBox="1"/>
          <p:nvPr>
            <p:ph idx="4294967295" type="body"/>
          </p:nvPr>
        </p:nvSpPr>
        <p:spPr>
          <a:xfrm>
            <a:off x="6165635" y="2259865"/>
            <a:ext cx="2387400" cy="431100"/>
          </a:xfrm>
          <a:prstGeom prst="rect">
            <a:avLst/>
          </a:prstGeom>
        </p:spPr>
        <p:txBody>
          <a:bodyPr anchorCtr="0" anchor="t" bIns="91425" lIns="91425" spcFirstLastPara="1" rIns="91425" wrap="square" tIns="91425">
            <a:spAutoFit/>
          </a:bodyPr>
          <a:lstStyle/>
          <a:p>
            <a:pPr indent="0" lvl="0" marL="0" rtl="0" algn="ctr">
              <a:lnSpc>
                <a:spcPct val="115000"/>
              </a:lnSpc>
              <a:spcBef>
                <a:spcPts val="1000"/>
              </a:spcBef>
              <a:spcAft>
                <a:spcPts val="1200"/>
              </a:spcAft>
              <a:buNone/>
            </a:pPr>
            <a:r>
              <a:rPr lang="en" sz="1600">
                <a:solidFill>
                  <a:schemeClr val="dk1"/>
                </a:solidFill>
                <a:latin typeface="Poppins Light"/>
                <a:ea typeface="Poppins Light"/>
                <a:cs typeface="Poppins Light"/>
                <a:sym typeface="Poppins Light"/>
              </a:rPr>
              <a:t>Design a robot face</a:t>
            </a:r>
            <a:endParaRPr sz="1600">
              <a:solidFill>
                <a:schemeClr val="dk1"/>
              </a:solidFill>
              <a:latin typeface="Poppins Light"/>
              <a:ea typeface="Poppins Light"/>
              <a:cs typeface="Poppins Light"/>
              <a:sym typeface="Poppins Light"/>
            </a:endParaRPr>
          </a:p>
        </p:txBody>
      </p:sp>
      <p:pic>
        <p:nvPicPr>
          <p:cNvPr descr="This video was created by me, Mr. Adam Eschborn, a math teacher from New York. I created this video to help me keep time in my classroom, keeping students focused and on pace, while giving them a nice visual along the way. Thanks for watching! This timer silently counts down to 0:00, then alerts you that time is up with a gentle beep sound." id="345" name="Google Shape;345;p52" title="3 Minute Timer">
            <a:hlinkClick r:id="rId3"/>
          </p:cNvPr>
          <p:cNvPicPr preferRelativeResize="0"/>
          <p:nvPr/>
        </p:nvPicPr>
        <p:blipFill>
          <a:blip r:embed="rId4">
            <a:alphaModFix/>
          </a:blip>
          <a:stretch>
            <a:fillRect/>
          </a:stretch>
        </p:blipFill>
        <p:spPr>
          <a:xfrm>
            <a:off x="7396649" y="96838"/>
            <a:ext cx="1386889" cy="780125"/>
          </a:xfrm>
          <a:prstGeom prst="rect">
            <a:avLst/>
          </a:prstGeom>
          <a:noFill/>
          <a:ln>
            <a:noFill/>
          </a:ln>
        </p:spPr>
      </p:pic>
      <p:pic>
        <p:nvPicPr>
          <p:cNvPr id="346" name="Google Shape;346;p52" title="470e07ff02c0389cbe8a9563d25d3329.jpg"/>
          <p:cNvPicPr preferRelativeResize="0"/>
          <p:nvPr/>
        </p:nvPicPr>
        <p:blipFill rotWithShape="1">
          <a:blip r:embed="rId5">
            <a:alphaModFix/>
          </a:blip>
          <a:srcRect b="5902" l="0" r="0" t="8554"/>
          <a:stretch/>
        </p:blipFill>
        <p:spPr>
          <a:xfrm>
            <a:off x="6336525" y="2808325"/>
            <a:ext cx="2132001" cy="1823725"/>
          </a:xfrm>
          <a:prstGeom prst="rect">
            <a:avLst/>
          </a:prstGeom>
          <a:noFill/>
          <a:ln>
            <a:noFill/>
          </a:ln>
        </p:spPr>
      </p:pic>
      <p:sp>
        <p:nvSpPr>
          <p:cNvPr id="347" name="Google Shape;347;p52"/>
          <p:cNvSpPr txBox="1"/>
          <p:nvPr>
            <p:ph type="title"/>
          </p:nvPr>
        </p:nvSpPr>
        <p:spPr>
          <a:xfrm>
            <a:off x="397950" y="268619"/>
            <a:ext cx="5955000" cy="646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chemeClr val="dk1"/>
                </a:solidFill>
              </a:rPr>
              <a:t>Warm-Up Challenge</a:t>
            </a:r>
            <a:endParaRPr>
              <a:solidFill>
                <a:schemeClr val="dk1"/>
              </a:solidFill>
            </a:endParaRPr>
          </a:p>
        </p:txBody>
      </p:sp>
      <p:pic>
        <p:nvPicPr>
          <p:cNvPr id="348" name="Google Shape;348;p52" title="Screenshot 2026-02-07 144147.png"/>
          <p:cNvPicPr preferRelativeResize="0"/>
          <p:nvPr/>
        </p:nvPicPr>
        <p:blipFill>
          <a:blip r:embed="rId6">
            <a:alphaModFix/>
          </a:blip>
          <a:stretch>
            <a:fillRect/>
          </a:stretch>
        </p:blipFill>
        <p:spPr>
          <a:xfrm>
            <a:off x="6471962" y="1883553"/>
            <a:ext cx="1774745" cy="464620"/>
          </a:xfrm>
          <a:prstGeom prst="rect">
            <a:avLst/>
          </a:prstGeom>
          <a:noFill/>
          <a:ln>
            <a:noFill/>
          </a:ln>
        </p:spPr>
      </p:pic>
      <p:pic>
        <p:nvPicPr>
          <p:cNvPr id="349" name="Google Shape;349;p52" title="Screenshot 2026-02-07 144310.png"/>
          <p:cNvPicPr preferRelativeResize="0"/>
          <p:nvPr/>
        </p:nvPicPr>
        <p:blipFill rotWithShape="1">
          <a:blip r:embed="rId7">
            <a:alphaModFix/>
          </a:blip>
          <a:srcRect b="6625" l="5098" r="4828" t="10257"/>
          <a:stretch/>
        </p:blipFill>
        <p:spPr>
          <a:xfrm>
            <a:off x="4086942" y="1788557"/>
            <a:ext cx="1141067" cy="575600"/>
          </a:xfrm>
          <a:prstGeom prst="rect">
            <a:avLst/>
          </a:prstGeom>
          <a:noFill/>
          <a:ln>
            <a:noFill/>
          </a:ln>
        </p:spPr>
      </p:pic>
      <p:sp>
        <p:nvSpPr>
          <p:cNvPr id="350" name="Google Shape;350;p52"/>
          <p:cNvSpPr txBox="1"/>
          <p:nvPr>
            <p:ph idx="4294967295" type="body"/>
          </p:nvPr>
        </p:nvSpPr>
        <p:spPr>
          <a:xfrm>
            <a:off x="3454975" y="2259875"/>
            <a:ext cx="2289000" cy="431100"/>
          </a:xfrm>
          <a:prstGeom prst="rect">
            <a:avLst/>
          </a:prstGeom>
        </p:spPr>
        <p:txBody>
          <a:bodyPr anchorCtr="0" anchor="t" bIns="91425" lIns="91425" spcFirstLastPara="1" rIns="91425" wrap="square" tIns="91425">
            <a:spAutoFit/>
          </a:bodyPr>
          <a:lstStyle/>
          <a:p>
            <a:pPr indent="0" lvl="0" marL="0" rtl="0" algn="ctr">
              <a:lnSpc>
                <a:spcPct val="115000"/>
              </a:lnSpc>
              <a:spcBef>
                <a:spcPts val="1000"/>
              </a:spcBef>
              <a:spcAft>
                <a:spcPts val="1200"/>
              </a:spcAft>
              <a:buNone/>
            </a:pPr>
            <a:r>
              <a:rPr lang="en" sz="1600">
                <a:solidFill>
                  <a:schemeClr val="dk1"/>
                </a:solidFill>
                <a:latin typeface="Poppins Light"/>
                <a:ea typeface="Poppins Light"/>
                <a:cs typeface="Poppins Light"/>
                <a:sym typeface="Poppins Light"/>
              </a:rPr>
              <a:t>Build a 1ft tall tower</a:t>
            </a:r>
            <a:endParaRPr sz="1600">
              <a:solidFill>
                <a:schemeClr val="dk1"/>
              </a:solidFill>
              <a:latin typeface="Poppins Light"/>
              <a:ea typeface="Poppins Light"/>
              <a:cs typeface="Poppins Light"/>
              <a:sym typeface="Poppins Light"/>
            </a:endParaRPr>
          </a:p>
        </p:txBody>
      </p:sp>
      <p:pic>
        <p:nvPicPr>
          <p:cNvPr id="351" name="Google Shape;351;p52" title="Screenshot 2026-02-07 144048.png"/>
          <p:cNvPicPr preferRelativeResize="0"/>
          <p:nvPr/>
        </p:nvPicPr>
        <p:blipFill>
          <a:blip r:embed="rId8">
            <a:alphaModFix/>
          </a:blip>
          <a:stretch>
            <a:fillRect/>
          </a:stretch>
        </p:blipFill>
        <p:spPr>
          <a:xfrm>
            <a:off x="945932" y="1895006"/>
            <a:ext cx="1691674" cy="422218"/>
          </a:xfrm>
          <a:prstGeom prst="rect">
            <a:avLst/>
          </a:prstGeom>
          <a:noFill/>
          <a:ln>
            <a:noFill/>
          </a:ln>
        </p:spPr>
      </p:pic>
      <p:sp>
        <p:nvSpPr>
          <p:cNvPr id="352" name="Google Shape;352;p52"/>
          <p:cNvSpPr txBox="1"/>
          <p:nvPr>
            <p:ph idx="4294967295" type="body"/>
          </p:nvPr>
        </p:nvSpPr>
        <p:spPr>
          <a:xfrm>
            <a:off x="592625" y="2259871"/>
            <a:ext cx="2387400" cy="431100"/>
          </a:xfrm>
          <a:prstGeom prst="rect">
            <a:avLst/>
          </a:prstGeom>
        </p:spPr>
        <p:txBody>
          <a:bodyPr anchorCtr="0" anchor="t" bIns="91425" lIns="91425" spcFirstLastPara="1" rIns="91425" wrap="square" tIns="91425">
            <a:spAutoFit/>
          </a:bodyPr>
          <a:lstStyle/>
          <a:p>
            <a:pPr indent="0" lvl="0" marL="0" rtl="0" algn="ctr">
              <a:lnSpc>
                <a:spcPct val="115000"/>
              </a:lnSpc>
              <a:spcBef>
                <a:spcPts val="1000"/>
              </a:spcBef>
              <a:spcAft>
                <a:spcPts val="1200"/>
              </a:spcAft>
              <a:buNone/>
            </a:pPr>
            <a:r>
              <a:rPr lang="en" sz="1600">
                <a:solidFill>
                  <a:schemeClr val="dk1"/>
                </a:solidFill>
                <a:latin typeface="Poppins Light"/>
                <a:ea typeface="Poppins Light"/>
                <a:cs typeface="Poppins Light"/>
                <a:sym typeface="Poppins Light"/>
              </a:rPr>
              <a:t>Build a 3D shape</a:t>
            </a:r>
            <a:endParaRPr sz="1600">
              <a:solidFill>
                <a:schemeClr val="dk1"/>
              </a:solidFill>
              <a:latin typeface="Poppins Light"/>
              <a:ea typeface="Poppins Light"/>
              <a:cs typeface="Poppins Light"/>
              <a:sym typeface="Poppins Light"/>
            </a:endParaRPr>
          </a:p>
        </p:txBody>
      </p:sp>
      <p:pic>
        <p:nvPicPr>
          <p:cNvPr id="353" name="Google Shape;353;p52" title="Screenshot 2026-02-18 113253.png"/>
          <p:cNvPicPr preferRelativeResize="0"/>
          <p:nvPr/>
        </p:nvPicPr>
        <p:blipFill rotWithShape="1">
          <a:blip r:embed="rId9">
            <a:alphaModFix/>
          </a:blip>
          <a:srcRect b="0" l="0" r="0" t="4898"/>
          <a:stretch/>
        </p:blipFill>
        <p:spPr>
          <a:xfrm>
            <a:off x="774500" y="2808337"/>
            <a:ext cx="2034575" cy="1823725"/>
          </a:xfrm>
          <a:prstGeom prst="rect">
            <a:avLst/>
          </a:prstGeom>
          <a:noFill/>
          <a:ln>
            <a:noFill/>
          </a:ln>
        </p:spPr>
      </p:pic>
      <p:pic>
        <p:nvPicPr>
          <p:cNvPr id="354" name="Google Shape;354;p52" title="Screenshot 2026-02-18 113652.png"/>
          <p:cNvPicPr preferRelativeResize="0"/>
          <p:nvPr/>
        </p:nvPicPr>
        <p:blipFill rotWithShape="1">
          <a:blip r:embed="rId10">
            <a:alphaModFix/>
          </a:blip>
          <a:srcRect b="23046" l="10866" r="8287" t="5825"/>
          <a:stretch/>
        </p:blipFill>
        <p:spPr>
          <a:xfrm>
            <a:off x="3725906" y="2761360"/>
            <a:ext cx="1738200" cy="1917650"/>
          </a:xfrm>
          <a:prstGeom prst="rect">
            <a:avLst/>
          </a:prstGeom>
          <a:noFill/>
          <a:ln>
            <a:noFill/>
          </a:ln>
        </p:spPr>
      </p:pic>
      <p:sp>
        <p:nvSpPr>
          <p:cNvPr id="355" name="Google Shape;355;p52"/>
          <p:cNvSpPr txBox="1"/>
          <p:nvPr>
            <p:ph idx="4294967295" type="body"/>
          </p:nvPr>
        </p:nvSpPr>
        <p:spPr>
          <a:xfrm>
            <a:off x="435624" y="1176175"/>
            <a:ext cx="5378700" cy="431100"/>
          </a:xfrm>
          <a:prstGeom prst="rect">
            <a:avLst/>
          </a:prstGeom>
        </p:spPr>
        <p:txBody>
          <a:bodyPr anchorCtr="0" anchor="t" bIns="91425" lIns="91425" spcFirstLastPara="1" rIns="91425" wrap="square" tIns="91425">
            <a:spAutoFit/>
          </a:bodyPr>
          <a:lstStyle/>
          <a:p>
            <a:pPr indent="0" lvl="0" marL="0" rtl="0" algn="l">
              <a:lnSpc>
                <a:spcPct val="115000"/>
              </a:lnSpc>
              <a:spcBef>
                <a:spcPts val="1000"/>
              </a:spcBef>
              <a:spcAft>
                <a:spcPts val="1200"/>
              </a:spcAft>
              <a:buNone/>
            </a:pPr>
            <a:r>
              <a:rPr lang="en" sz="1600">
                <a:solidFill>
                  <a:schemeClr val="dk1"/>
                </a:solidFill>
                <a:latin typeface="Poppins SemiBold"/>
                <a:ea typeface="Poppins SemiBold"/>
                <a:cs typeface="Poppins SemiBold"/>
                <a:sym typeface="Poppins SemiBold"/>
              </a:rPr>
              <a:t>Complete one of the following three challenges:</a:t>
            </a:r>
            <a:endParaRPr sz="1600">
              <a:solidFill>
                <a:schemeClr val="dk1"/>
              </a:solidFill>
              <a:latin typeface="Poppins SemiBold"/>
              <a:ea typeface="Poppins SemiBold"/>
              <a:cs typeface="Poppins SemiBold"/>
              <a:sym typeface="Poppins Semi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3"/>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361" name="Google Shape;361;p53"/>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362" name="Google Shape;362;p53"/>
          <p:cNvSpPr txBox="1"/>
          <p:nvPr>
            <p:ph type="title"/>
          </p:nvPr>
        </p:nvSpPr>
        <p:spPr>
          <a:xfrm>
            <a:off x="397950" y="268619"/>
            <a:ext cx="5955000" cy="646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chemeClr val="dk1"/>
                </a:solidFill>
              </a:rPr>
              <a:t>Hands-On Support</a:t>
            </a:r>
            <a:endParaRPr>
              <a:solidFill>
                <a:schemeClr val="dk1"/>
              </a:solidFill>
            </a:endParaRPr>
          </a:p>
        </p:txBody>
      </p:sp>
      <p:grpSp>
        <p:nvGrpSpPr>
          <p:cNvPr id="363" name="Google Shape;363;p53"/>
          <p:cNvGrpSpPr/>
          <p:nvPr/>
        </p:nvGrpSpPr>
        <p:grpSpPr>
          <a:xfrm>
            <a:off x="508793" y="1267736"/>
            <a:ext cx="2856775" cy="3299325"/>
            <a:chOff x="534343" y="1267736"/>
            <a:chExt cx="2856775" cy="3299325"/>
          </a:xfrm>
        </p:grpSpPr>
        <p:pic>
          <p:nvPicPr>
            <p:cNvPr id="364" name="Google Shape;364;p53" title="Screenshot 2026-02-07 144048.png"/>
            <p:cNvPicPr preferRelativeResize="0"/>
            <p:nvPr/>
          </p:nvPicPr>
          <p:blipFill>
            <a:blip r:embed="rId3">
              <a:alphaModFix/>
            </a:blip>
            <a:stretch>
              <a:fillRect/>
            </a:stretch>
          </p:blipFill>
          <p:spPr>
            <a:xfrm>
              <a:off x="1012705" y="1267736"/>
              <a:ext cx="1900051" cy="474225"/>
            </a:xfrm>
            <a:prstGeom prst="rect">
              <a:avLst/>
            </a:prstGeom>
            <a:noFill/>
            <a:ln>
              <a:noFill/>
            </a:ln>
          </p:spPr>
        </p:pic>
        <p:pic>
          <p:nvPicPr>
            <p:cNvPr id="365" name="Google Shape;365;p53" title="Screenshot 2026-02-07 153153.png"/>
            <p:cNvPicPr preferRelativeResize="0"/>
            <p:nvPr/>
          </p:nvPicPr>
          <p:blipFill>
            <a:blip r:embed="rId4">
              <a:alphaModFix/>
            </a:blip>
            <a:stretch>
              <a:fillRect/>
            </a:stretch>
          </p:blipFill>
          <p:spPr>
            <a:xfrm>
              <a:off x="534343" y="1936138"/>
              <a:ext cx="2856775" cy="2630924"/>
            </a:xfrm>
            <a:prstGeom prst="rect">
              <a:avLst/>
            </a:prstGeom>
            <a:noFill/>
            <a:ln cap="flat" cmpd="sng" w="9525">
              <a:solidFill>
                <a:srgbClr val="B7B7B7"/>
              </a:solidFill>
              <a:prstDash val="solid"/>
              <a:round/>
              <a:headEnd len="sm" w="sm" type="none"/>
              <a:tailEnd len="sm" w="sm" type="none"/>
            </a:ln>
          </p:spPr>
        </p:pic>
      </p:grpSp>
      <p:grpSp>
        <p:nvGrpSpPr>
          <p:cNvPr id="366" name="Google Shape;366;p53"/>
          <p:cNvGrpSpPr/>
          <p:nvPr/>
        </p:nvGrpSpPr>
        <p:grpSpPr>
          <a:xfrm>
            <a:off x="6141823" y="1243937"/>
            <a:ext cx="2493376" cy="3323112"/>
            <a:chOff x="6167373" y="1243937"/>
            <a:chExt cx="2493376" cy="3323112"/>
          </a:xfrm>
        </p:grpSpPr>
        <p:pic>
          <p:nvPicPr>
            <p:cNvPr id="367" name="Google Shape;367;p53" title="Screenshot 2026-02-07 144147.png"/>
            <p:cNvPicPr preferRelativeResize="0"/>
            <p:nvPr/>
          </p:nvPicPr>
          <p:blipFill>
            <a:blip r:embed="rId5">
              <a:alphaModFix/>
            </a:blip>
            <a:stretch>
              <a:fillRect/>
            </a:stretch>
          </p:blipFill>
          <p:spPr>
            <a:xfrm>
              <a:off x="6404725" y="1243937"/>
              <a:ext cx="1993351" cy="521850"/>
            </a:xfrm>
            <a:prstGeom prst="rect">
              <a:avLst/>
            </a:prstGeom>
            <a:noFill/>
            <a:ln>
              <a:noFill/>
            </a:ln>
          </p:spPr>
        </p:pic>
        <p:pic>
          <p:nvPicPr>
            <p:cNvPr id="368" name="Google Shape;368;p53" title="Screenshot 2026-02-07 153237.png"/>
            <p:cNvPicPr preferRelativeResize="0"/>
            <p:nvPr/>
          </p:nvPicPr>
          <p:blipFill>
            <a:blip r:embed="rId6">
              <a:alphaModFix/>
            </a:blip>
            <a:stretch>
              <a:fillRect/>
            </a:stretch>
          </p:blipFill>
          <p:spPr>
            <a:xfrm>
              <a:off x="6167373" y="1924250"/>
              <a:ext cx="2493376" cy="2642799"/>
            </a:xfrm>
            <a:prstGeom prst="rect">
              <a:avLst/>
            </a:prstGeom>
            <a:noFill/>
            <a:ln cap="flat" cmpd="sng" w="9525">
              <a:solidFill>
                <a:srgbClr val="B7B7B7"/>
              </a:solidFill>
              <a:prstDash val="solid"/>
              <a:round/>
              <a:headEnd len="sm" w="sm" type="none"/>
              <a:tailEnd len="sm" w="sm" type="none"/>
            </a:ln>
          </p:spPr>
        </p:pic>
      </p:grpSp>
      <p:grpSp>
        <p:nvGrpSpPr>
          <p:cNvPr id="369" name="Google Shape;369;p53"/>
          <p:cNvGrpSpPr/>
          <p:nvPr/>
        </p:nvGrpSpPr>
        <p:grpSpPr>
          <a:xfrm>
            <a:off x="3799489" y="1181611"/>
            <a:ext cx="1908414" cy="3391389"/>
            <a:chOff x="3775188" y="1181611"/>
            <a:chExt cx="1908414" cy="3391389"/>
          </a:xfrm>
        </p:grpSpPr>
        <p:pic>
          <p:nvPicPr>
            <p:cNvPr id="370" name="Google Shape;370;p53" title="Screenshot 2026-02-07 144310.png"/>
            <p:cNvPicPr preferRelativeResize="0"/>
            <p:nvPr/>
          </p:nvPicPr>
          <p:blipFill rotWithShape="1">
            <a:blip r:embed="rId7">
              <a:alphaModFix/>
            </a:blip>
            <a:srcRect b="6625" l="5098" r="4828" t="10257"/>
            <a:stretch/>
          </p:blipFill>
          <p:spPr>
            <a:xfrm>
              <a:off x="4088601" y="1181611"/>
              <a:ext cx="1281597" cy="646501"/>
            </a:xfrm>
            <a:prstGeom prst="rect">
              <a:avLst/>
            </a:prstGeom>
            <a:noFill/>
            <a:ln>
              <a:noFill/>
            </a:ln>
          </p:spPr>
        </p:pic>
        <p:pic>
          <p:nvPicPr>
            <p:cNvPr id="371" name="Google Shape;371;p53" title="Nurcs Craft Stick Connectors for STEM - Nurcs Craft Stick Connectors.jpg"/>
            <p:cNvPicPr preferRelativeResize="0"/>
            <p:nvPr/>
          </p:nvPicPr>
          <p:blipFill rotWithShape="1">
            <a:blip r:embed="rId8">
              <a:alphaModFix/>
            </a:blip>
            <a:srcRect b="0" l="0" r="0" t="3781"/>
            <a:stretch/>
          </p:blipFill>
          <p:spPr>
            <a:xfrm>
              <a:off x="3775188" y="1930200"/>
              <a:ext cx="1908414" cy="2642801"/>
            </a:xfrm>
            <a:prstGeom prst="rect">
              <a:avLst/>
            </a:prstGeom>
            <a:noFill/>
            <a:ln cap="flat" cmpd="sng" w="9525">
              <a:solidFill>
                <a:srgbClr val="B7B7B7"/>
              </a:solidFill>
              <a:prstDash val="solid"/>
              <a:round/>
              <a:headEnd len="sm" w="sm" type="none"/>
              <a:tailEnd len="sm" w="sm" type="none"/>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1000"/>
                                        <p:tgtEl>
                                          <p:spTgt spid="3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
                                        <p:tgtEl>
                                          <p:spTgt spid="3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4"/>
          <p:cNvSpPr/>
          <p:nvPr/>
        </p:nvSpPr>
        <p:spPr>
          <a:xfrm>
            <a:off x="0" y="1230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377" name="Google Shape;377;p54"/>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378" name="Google Shape;378;p54"/>
          <p:cNvSpPr/>
          <p:nvPr/>
        </p:nvSpPr>
        <p:spPr>
          <a:xfrm>
            <a:off x="397935" y="252444"/>
            <a:ext cx="830100" cy="830100"/>
          </a:xfrm>
          <a:prstGeom prst="ellipse">
            <a:avLst/>
          </a:prstGeom>
          <a:solidFill>
            <a:srgbClr val="FF43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79" name="Google Shape;379;p54"/>
          <p:cNvSpPr/>
          <p:nvPr/>
        </p:nvSpPr>
        <p:spPr>
          <a:xfrm>
            <a:off x="491085" y="34574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80" name="Google Shape;380;p54"/>
          <p:cNvSpPr txBox="1"/>
          <p:nvPr/>
        </p:nvSpPr>
        <p:spPr>
          <a:xfrm>
            <a:off x="568335" y="446994"/>
            <a:ext cx="489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01</a:t>
            </a:r>
            <a:endParaRPr b="1" sz="2000">
              <a:solidFill>
                <a:schemeClr val="lt1"/>
              </a:solidFill>
              <a:latin typeface="Poppins"/>
              <a:ea typeface="Poppins"/>
              <a:cs typeface="Poppins"/>
              <a:sym typeface="Poppins"/>
            </a:endParaRPr>
          </a:p>
        </p:txBody>
      </p:sp>
      <p:sp>
        <p:nvSpPr>
          <p:cNvPr id="381" name="Google Shape;381;p54"/>
          <p:cNvSpPr/>
          <p:nvPr/>
        </p:nvSpPr>
        <p:spPr>
          <a:xfrm>
            <a:off x="397924" y="1204558"/>
            <a:ext cx="830100" cy="830100"/>
          </a:xfrm>
          <a:prstGeom prst="ellipse">
            <a:avLst/>
          </a:prstGeom>
          <a:solidFill>
            <a:srgbClr val="D38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82" name="Google Shape;382;p54"/>
          <p:cNvSpPr txBox="1"/>
          <p:nvPr/>
        </p:nvSpPr>
        <p:spPr>
          <a:xfrm>
            <a:off x="541290" y="139906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02</a:t>
            </a:r>
            <a:endParaRPr b="1" sz="2000">
              <a:solidFill>
                <a:schemeClr val="lt1"/>
              </a:solidFill>
              <a:latin typeface="Poppins"/>
              <a:ea typeface="Poppins"/>
              <a:cs typeface="Poppins"/>
              <a:sym typeface="Poppins"/>
            </a:endParaRPr>
          </a:p>
        </p:txBody>
      </p:sp>
      <p:sp>
        <p:nvSpPr>
          <p:cNvPr id="383" name="Google Shape;383;p54"/>
          <p:cNvSpPr/>
          <p:nvPr/>
        </p:nvSpPr>
        <p:spPr>
          <a:xfrm>
            <a:off x="397924" y="2156680"/>
            <a:ext cx="830100" cy="830100"/>
          </a:xfrm>
          <a:prstGeom prst="ellipse">
            <a:avLst/>
          </a:prstGeom>
          <a:solidFill>
            <a:srgbClr val="FFCE1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84" name="Google Shape;384;p54"/>
          <p:cNvSpPr txBox="1"/>
          <p:nvPr/>
        </p:nvSpPr>
        <p:spPr>
          <a:xfrm>
            <a:off x="541290" y="2351183"/>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03</a:t>
            </a:r>
            <a:endParaRPr b="1" sz="2000">
              <a:solidFill>
                <a:schemeClr val="lt1"/>
              </a:solidFill>
              <a:latin typeface="Poppins"/>
              <a:ea typeface="Poppins"/>
              <a:cs typeface="Poppins"/>
              <a:sym typeface="Poppins"/>
            </a:endParaRPr>
          </a:p>
        </p:txBody>
      </p:sp>
      <p:sp>
        <p:nvSpPr>
          <p:cNvPr id="385" name="Google Shape;385;p54"/>
          <p:cNvSpPr/>
          <p:nvPr/>
        </p:nvSpPr>
        <p:spPr>
          <a:xfrm>
            <a:off x="397924" y="3108818"/>
            <a:ext cx="830100" cy="830100"/>
          </a:xfrm>
          <a:prstGeom prst="ellipse">
            <a:avLst/>
          </a:prstGeom>
          <a:solidFill>
            <a:srgbClr val="81CD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86" name="Google Shape;386;p54"/>
          <p:cNvSpPr txBox="1"/>
          <p:nvPr/>
        </p:nvSpPr>
        <p:spPr>
          <a:xfrm>
            <a:off x="541290" y="330332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04</a:t>
            </a:r>
            <a:endParaRPr b="1" sz="2000">
              <a:solidFill>
                <a:schemeClr val="lt1"/>
              </a:solidFill>
              <a:latin typeface="Poppins"/>
              <a:ea typeface="Poppins"/>
              <a:cs typeface="Poppins"/>
              <a:sym typeface="Poppins"/>
            </a:endParaRPr>
          </a:p>
        </p:txBody>
      </p:sp>
      <p:sp>
        <p:nvSpPr>
          <p:cNvPr id="387" name="Google Shape;387;p54"/>
          <p:cNvSpPr/>
          <p:nvPr/>
        </p:nvSpPr>
        <p:spPr>
          <a:xfrm>
            <a:off x="397924" y="4060948"/>
            <a:ext cx="830100" cy="830100"/>
          </a:xfrm>
          <a:prstGeom prst="ellipse">
            <a:avLst/>
          </a:prstGeom>
          <a:solidFill>
            <a:srgbClr val="6565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88" name="Google Shape;388;p54"/>
          <p:cNvSpPr txBox="1"/>
          <p:nvPr/>
        </p:nvSpPr>
        <p:spPr>
          <a:xfrm>
            <a:off x="541290" y="425545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05</a:t>
            </a:r>
            <a:endParaRPr b="1" sz="2000">
              <a:solidFill>
                <a:schemeClr val="lt1"/>
              </a:solidFill>
              <a:latin typeface="Poppins"/>
              <a:ea typeface="Poppins"/>
              <a:cs typeface="Poppins"/>
              <a:sym typeface="Poppins"/>
            </a:endParaRPr>
          </a:p>
        </p:txBody>
      </p:sp>
      <p:sp>
        <p:nvSpPr>
          <p:cNvPr id="389" name="Google Shape;389;p54"/>
          <p:cNvSpPr/>
          <p:nvPr/>
        </p:nvSpPr>
        <p:spPr>
          <a:xfrm>
            <a:off x="491085" y="129786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90" name="Google Shape;390;p54"/>
          <p:cNvSpPr/>
          <p:nvPr/>
        </p:nvSpPr>
        <p:spPr>
          <a:xfrm>
            <a:off x="491085" y="2249981"/>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91" name="Google Shape;391;p54"/>
          <p:cNvSpPr/>
          <p:nvPr/>
        </p:nvSpPr>
        <p:spPr>
          <a:xfrm>
            <a:off x="491085" y="320209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92" name="Google Shape;392;p54"/>
          <p:cNvSpPr/>
          <p:nvPr/>
        </p:nvSpPr>
        <p:spPr>
          <a:xfrm>
            <a:off x="491060" y="415421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393" name="Google Shape;393;p54"/>
          <p:cNvSpPr txBox="1"/>
          <p:nvPr/>
        </p:nvSpPr>
        <p:spPr>
          <a:xfrm>
            <a:off x="2052425" y="1409025"/>
            <a:ext cx="60840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Tool Exploration</a:t>
            </a:r>
            <a:endParaRPr sz="2200">
              <a:solidFill>
                <a:schemeClr val="dk1"/>
              </a:solidFill>
              <a:latin typeface="Poppins Light"/>
              <a:ea typeface="Poppins Light"/>
              <a:cs typeface="Poppins Light"/>
              <a:sym typeface="Poppins Light"/>
            </a:endParaRPr>
          </a:p>
        </p:txBody>
      </p:sp>
      <p:sp>
        <p:nvSpPr>
          <p:cNvPr id="394" name="Google Shape;394;p54"/>
          <p:cNvSpPr txBox="1"/>
          <p:nvPr/>
        </p:nvSpPr>
        <p:spPr>
          <a:xfrm>
            <a:off x="2052425" y="2361200"/>
            <a:ext cx="56772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Poppins"/>
                <a:ea typeface="Poppins"/>
                <a:cs typeface="Poppins"/>
                <a:sym typeface="Poppins"/>
              </a:rPr>
              <a:t>Process Overview</a:t>
            </a:r>
            <a:endParaRPr b="1" sz="2400">
              <a:solidFill>
                <a:schemeClr val="dk1"/>
              </a:solidFill>
              <a:latin typeface="Poppins"/>
              <a:ea typeface="Poppins"/>
              <a:cs typeface="Poppins"/>
              <a:sym typeface="Poppins"/>
            </a:endParaRPr>
          </a:p>
        </p:txBody>
      </p:sp>
      <p:cxnSp>
        <p:nvCxnSpPr>
          <p:cNvPr id="395" name="Google Shape;395;p54"/>
          <p:cNvCxnSpPr/>
          <p:nvPr/>
        </p:nvCxnSpPr>
        <p:spPr>
          <a:xfrm>
            <a:off x="2138950" y="2893475"/>
            <a:ext cx="1599900" cy="0"/>
          </a:xfrm>
          <a:prstGeom prst="straightConnector1">
            <a:avLst/>
          </a:prstGeom>
          <a:noFill/>
          <a:ln cap="flat" cmpd="sng" w="38100">
            <a:solidFill>
              <a:srgbClr val="FFCE1B"/>
            </a:solidFill>
            <a:prstDash val="solid"/>
            <a:round/>
            <a:headEnd len="med" w="med" type="none"/>
            <a:tailEnd len="med" w="med" type="none"/>
          </a:ln>
        </p:spPr>
      </p:cxnSp>
      <p:sp>
        <p:nvSpPr>
          <p:cNvPr id="396" name="Google Shape;396;p54"/>
          <p:cNvSpPr txBox="1"/>
          <p:nvPr/>
        </p:nvSpPr>
        <p:spPr>
          <a:xfrm>
            <a:off x="2052425" y="436875"/>
            <a:ext cx="5565600" cy="4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Intro to Novel Engineering</a:t>
            </a:r>
            <a:endParaRPr sz="2200">
              <a:solidFill>
                <a:schemeClr val="dk1"/>
              </a:solidFill>
              <a:latin typeface="Poppins Light"/>
              <a:ea typeface="Poppins Light"/>
              <a:cs typeface="Poppins Light"/>
              <a:sym typeface="Poppins Light"/>
            </a:endParaRPr>
          </a:p>
        </p:txBody>
      </p:sp>
      <p:sp>
        <p:nvSpPr>
          <p:cNvPr id="397" name="Google Shape;397;p54"/>
          <p:cNvSpPr txBox="1"/>
          <p:nvPr/>
        </p:nvSpPr>
        <p:spPr>
          <a:xfrm>
            <a:off x="2052425" y="33133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Practice Novel Engineering</a:t>
            </a:r>
            <a:endParaRPr sz="2200">
              <a:solidFill>
                <a:schemeClr val="dk1"/>
              </a:solidFill>
              <a:latin typeface="Poppins Light"/>
              <a:ea typeface="Poppins Light"/>
              <a:cs typeface="Poppins Light"/>
              <a:sym typeface="Poppins Light"/>
            </a:endParaRPr>
          </a:p>
        </p:txBody>
      </p:sp>
      <p:sp>
        <p:nvSpPr>
          <p:cNvPr id="398" name="Google Shape;398;p54"/>
          <p:cNvSpPr txBox="1"/>
          <p:nvPr/>
        </p:nvSpPr>
        <p:spPr>
          <a:xfrm>
            <a:off x="2052425" y="4265400"/>
            <a:ext cx="63897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Resources, Reflections, and Questions</a:t>
            </a:r>
            <a:endParaRPr sz="2200">
              <a:solidFill>
                <a:schemeClr val="dk1"/>
              </a:solidFill>
              <a:latin typeface="Poppins Light"/>
              <a:ea typeface="Poppins Light"/>
              <a:cs typeface="Poppins Light"/>
              <a:sym typeface="Poppins Light"/>
            </a:endParaRPr>
          </a:p>
        </p:txBody>
      </p:sp>
    </p:spTree>
  </p:cSld>
  <p:clrMapOvr>
    <a:masterClrMapping/>
  </p:clrMapOvr>
  <mc:AlternateContent>
    <mc:Choice Requires="p14">
      <p:transition spd="med">
        <p14:prism dir="l"/>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5"/>
          <p:cNvSpPr/>
          <p:nvPr/>
        </p:nvSpPr>
        <p:spPr>
          <a:xfrm rot="-5400000">
            <a:off x="3486300" y="-3488925"/>
            <a:ext cx="21714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404" name="Google Shape;404;p55"/>
          <p:cNvSpPr txBox="1"/>
          <p:nvPr/>
        </p:nvSpPr>
        <p:spPr>
          <a:xfrm>
            <a:off x="529950" y="2571750"/>
            <a:ext cx="8084100" cy="1914900"/>
          </a:xfrm>
          <a:prstGeom prst="rect">
            <a:avLst/>
          </a:prstGeom>
          <a:noFill/>
          <a:ln>
            <a:noFill/>
          </a:ln>
        </p:spPr>
        <p:txBody>
          <a:bodyPr anchorCtr="0" anchor="t" bIns="91425" lIns="91425" spcFirstLastPara="1" rIns="91425" wrap="square" tIns="91425">
            <a:spAutoFit/>
          </a:bodyPr>
          <a:lstStyle/>
          <a:p>
            <a:pPr indent="0" lvl="0" marL="0" rtl="0" algn="l">
              <a:lnSpc>
                <a:spcPct val="135000"/>
              </a:lnSpc>
              <a:spcBef>
                <a:spcPts val="1200"/>
              </a:spcBef>
              <a:spcAft>
                <a:spcPts val="0"/>
              </a:spcAft>
              <a:buNone/>
            </a:pPr>
            <a:r>
              <a:rPr b="1" lang="en" sz="1600">
                <a:latin typeface="Poppins"/>
                <a:ea typeface="Poppins"/>
                <a:cs typeface="Poppins"/>
                <a:sym typeface="Poppins"/>
              </a:rPr>
              <a:t>DESIGN THINKING</a:t>
            </a:r>
            <a:r>
              <a:rPr lang="en" sz="1600">
                <a:latin typeface="Poppins"/>
                <a:ea typeface="Poppins"/>
                <a:cs typeface="Poppins"/>
                <a:sym typeface="Poppins"/>
              </a:rPr>
              <a:t> </a:t>
            </a:r>
            <a:r>
              <a:rPr lang="en" sz="1600">
                <a:latin typeface="Poppins Light"/>
                <a:ea typeface="Poppins Light"/>
                <a:cs typeface="Poppins Light"/>
                <a:sym typeface="Poppins Light"/>
              </a:rPr>
              <a:t>is a problem-solving process that involves understanding people's needs, brainstorming creative ideas, building simple prototypes, and testing to find the best solution. </a:t>
            </a:r>
            <a:br>
              <a:rPr lang="en" sz="1600">
                <a:latin typeface="Poppins Light"/>
                <a:ea typeface="Poppins Light"/>
                <a:cs typeface="Poppins Light"/>
                <a:sym typeface="Poppins Light"/>
              </a:rPr>
            </a:br>
            <a:endParaRPr sz="1600">
              <a:latin typeface="Poppins Light"/>
              <a:ea typeface="Poppins Light"/>
              <a:cs typeface="Poppins Light"/>
              <a:sym typeface="Poppins Light"/>
            </a:endParaRPr>
          </a:p>
          <a:p>
            <a:pPr indent="0" lvl="0" marL="0" rtl="0" algn="l">
              <a:lnSpc>
                <a:spcPct val="135000"/>
              </a:lnSpc>
              <a:spcBef>
                <a:spcPts val="1200"/>
              </a:spcBef>
              <a:spcAft>
                <a:spcPts val="1200"/>
              </a:spcAft>
              <a:buNone/>
            </a:pPr>
            <a:r>
              <a:rPr lang="en" sz="1600">
                <a:latin typeface="Poppins Light"/>
                <a:ea typeface="Poppins Light"/>
                <a:cs typeface="Poppins Light"/>
                <a:sym typeface="Poppins Light"/>
              </a:rPr>
              <a:t>It's a cycle of trying, learning, and improving until you get it better.</a:t>
            </a:r>
            <a:endParaRPr sz="1600">
              <a:latin typeface="Poppins Light"/>
              <a:ea typeface="Poppins Light"/>
              <a:cs typeface="Poppins Light"/>
              <a:sym typeface="Poppins Light"/>
            </a:endParaRPr>
          </a:p>
        </p:txBody>
      </p:sp>
      <p:grpSp>
        <p:nvGrpSpPr>
          <p:cNvPr id="405" name="Google Shape;405;p55"/>
          <p:cNvGrpSpPr/>
          <p:nvPr/>
        </p:nvGrpSpPr>
        <p:grpSpPr>
          <a:xfrm>
            <a:off x="735916" y="307220"/>
            <a:ext cx="1371389" cy="1655262"/>
            <a:chOff x="311488" y="2152426"/>
            <a:chExt cx="1609800" cy="1943024"/>
          </a:xfrm>
        </p:grpSpPr>
        <p:pic>
          <p:nvPicPr>
            <p:cNvPr id="406" name="Google Shape;406;p55"/>
            <p:cNvPicPr preferRelativeResize="0"/>
            <p:nvPr/>
          </p:nvPicPr>
          <p:blipFill>
            <a:blip r:embed="rId3">
              <a:alphaModFix/>
            </a:blip>
            <a:stretch>
              <a:fillRect/>
            </a:stretch>
          </p:blipFill>
          <p:spPr>
            <a:xfrm>
              <a:off x="393725" y="2152426"/>
              <a:ext cx="1445320" cy="1445324"/>
            </a:xfrm>
            <a:prstGeom prst="rect">
              <a:avLst/>
            </a:prstGeom>
            <a:noFill/>
            <a:ln>
              <a:noFill/>
            </a:ln>
          </p:spPr>
        </p:pic>
        <p:sp>
          <p:nvSpPr>
            <p:cNvPr id="407" name="Google Shape;407;p55"/>
            <p:cNvSpPr txBox="1"/>
            <p:nvPr/>
          </p:nvSpPr>
          <p:spPr>
            <a:xfrm>
              <a:off x="311488" y="3702750"/>
              <a:ext cx="16098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01</a:t>
              </a:r>
              <a:r>
                <a:rPr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EMPATHIZE</a:t>
              </a:r>
              <a:endParaRPr>
                <a:solidFill>
                  <a:schemeClr val="dk1"/>
                </a:solidFill>
                <a:latin typeface="Poppins Light"/>
                <a:ea typeface="Poppins Light"/>
                <a:cs typeface="Poppins Light"/>
                <a:sym typeface="Poppins Light"/>
              </a:endParaRPr>
            </a:p>
          </p:txBody>
        </p:sp>
      </p:grpSp>
      <p:grpSp>
        <p:nvGrpSpPr>
          <p:cNvPr id="408" name="Google Shape;408;p55"/>
          <p:cNvGrpSpPr/>
          <p:nvPr/>
        </p:nvGrpSpPr>
        <p:grpSpPr>
          <a:xfrm>
            <a:off x="2302251" y="307219"/>
            <a:ext cx="1371389" cy="1655263"/>
            <a:chOff x="2064925" y="2152425"/>
            <a:chExt cx="1609800" cy="1943025"/>
          </a:xfrm>
        </p:grpSpPr>
        <p:pic>
          <p:nvPicPr>
            <p:cNvPr id="409" name="Google Shape;409;p55"/>
            <p:cNvPicPr preferRelativeResize="0"/>
            <p:nvPr/>
          </p:nvPicPr>
          <p:blipFill>
            <a:blip r:embed="rId4">
              <a:alphaModFix/>
            </a:blip>
            <a:stretch>
              <a:fillRect/>
            </a:stretch>
          </p:blipFill>
          <p:spPr>
            <a:xfrm>
              <a:off x="2147177" y="2152425"/>
              <a:ext cx="1445320" cy="1445324"/>
            </a:xfrm>
            <a:prstGeom prst="rect">
              <a:avLst/>
            </a:prstGeom>
            <a:noFill/>
            <a:ln>
              <a:noFill/>
            </a:ln>
          </p:spPr>
        </p:pic>
        <p:sp>
          <p:nvSpPr>
            <p:cNvPr id="410" name="Google Shape;410;p55"/>
            <p:cNvSpPr txBox="1"/>
            <p:nvPr/>
          </p:nvSpPr>
          <p:spPr>
            <a:xfrm>
              <a:off x="2064925" y="3702750"/>
              <a:ext cx="16098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02</a:t>
              </a:r>
              <a:r>
                <a:rPr b="1"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DEFINE</a:t>
              </a:r>
              <a:endParaRPr>
                <a:solidFill>
                  <a:schemeClr val="dk1"/>
                </a:solidFill>
                <a:latin typeface="Poppins Light"/>
                <a:ea typeface="Poppins Light"/>
                <a:cs typeface="Poppins Light"/>
                <a:sym typeface="Poppins Light"/>
              </a:endParaRPr>
            </a:p>
          </p:txBody>
        </p:sp>
      </p:grpSp>
      <p:grpSp>
        <p:nvGrpSpPr>
          <p:cNvPr id="411" name="Google Shape;411;p55"/>
          <p:cNvGrpSpPr/>
          <p:nvPr/>
        </p:nvGrpSpPr>
        <p:grpSpPr>
          <a:xfrm>
            <a:off x="3824915" y="307219"/>
            <a:ext cx="1371389" cy="1655263"/>
            <a:chOff x="3767100" y="2152425"/>
            <a:chExt cx="1609800" cy="1943025"/>
          </a:xfrm>
        </p:grpSpPr>
        <p:pic>
          <p:nvPicPr>
            <p:cNvPr id="412" name="Google Shape;412;p55"/>
            <p:cNvPicPr preferRelativeResize="0"/>
            <p:nvPr/>
          </p:nvPicPr>
          <p:blipFill>
            <a:blip r:embed="rId5">
              <a:alphaModFix/>
            </a:blip>
            <a:stretch>
              <a:fillRect/>
            </a:stretch>
          </p:blipFill>
          <p:spPr>
            <a:xfrm>
              <a:off x="3849340" y="2152425"/>
              <a:ext cx="1445320" cy="1445324"/>
            </a:xfrm>
            <a:prstGeom prst="rect">
              <a:avLst/>
            </a:prstGeom>
            <a:noFill/>
            <a:ln>
              <a:noFill/>
            </a:ln>
          </p:spPr>
        </p:pic>
        <p:sp>
          <p:nvSpPr>
            <p:cNvPr id="413" name="Google Shape;413;p55"/>
            <p:cNvSpPr txBox="1"/>
            <p:nvPr/>
          </p:nvSpPr>
          <p:spPr>
            <a:xfrm>
              <a:off x="3767100" y="3702750"/>
              <a:ext cx="16098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03</a:t>
              </a:r>
              <a:r>
                <a:rPr b="1"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IDEATE</a:t>
              </a:r>
              <a:endParaRPr>
                <a:solidFill>
                  <a:schemeClr val="dk1"/>
                </a:solidFill>
                <a:latin typeface="Poppins Light"/>
                <a:ea typeface="Poppins Light"/>
                <a:cs typeface="Poppins Light"/>
                <a:sym typeface="Poppins Light"/>
              </a:endParaRPr>
            </a:p>
          </p:txBody>
        </p:sp>
      </p:grpSp>
      <p:grpSp>
        <p:nvGrpSpPr>
          <p:cNvPr id="414" name="Google Shape;414;p55"/>
          <p:cNvGrpSpPr/>
          <p:nvPr/>
        </p:nvGrpSpPr>
        <p:grpSpPr>
          <a:xfrm>
            <a:off x="5399567" y="307219"/>
            <a:ext cx="1493807" cy="1655263"/>
            <a:chOff x="5530301" y="2152425"/>
            <a:chExt cx="1753500" cy="1943025"/>
          </a:xfrm>
        </p:grpSpPr>
        <p:pic>
          <p:nvPicPr>
            <p:cNvPr id="415" name="Google Shape;415;p55"/>
            <p:cNvPicPr preferRelativeResize="0"/>
            <p:nvPr/>
          </p:nvPicPr>
          <p:blipFill>
            <a:blip r:embed="rId6">
              <a:alphaModFix/>
            </a:blip>
            <a:stretch>
              <a:fillRect/>
            </a:stretch>
          </p:blipFill>
          <p:spPr>
            <a:xfrm>
              <a:off x="5684391" y="2152425"/>
              <a:ext cx="1445320" cy="1445324"/>
            </a:xfrm>
            <a:prstGeom prst="rect">
              <a:avLst/>
            </a:prstGeom>
            <a:noFill/>
            <a:ln>
              <a:noFill/>
            </a:ln>
          </p:spPr>
        </p:pic>
        <p:sp>
          <p:nvSpPr>
            <p:cNvPr id="416" name="Google Shape;416;p55"/>
            <p:cNvSpPr txBox="1"/>
            <p:nvPr/>
          </p:nvSpPr>
          <p:spPr>
            <a:xfrm>
              <a:off x="5530301" y="3702750"/>
              <a:ext cx="17535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04</a:t>
              </a:r>
              <a:r>
                <a:rPr b="1"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PROTOTYPE</a:t>
              </a:r>
              <a:endParaRPr>
                <a:solidFill>
                  <a:schemeClr val="dk1"/>
                </a:solidFill>
                <a:latin typeface="Poppins Light"/>
                <a:ea typeface="Poppins Light"/>
                <a:cs typeface="Poppins Light"/>
                <a:sym typeface="Poppins Light"/>
              </a:endParaRPr>
            </a:p>
          </p:txBody>
        </p:sp>
      </p:grpSp>
      <p:grpSp>
        <p:nvGrpSpPr>
          <p:cNvPr id="417" name="Google Shape;417;p55"/>
          <p:cNvGrpSpPr/>
          <p:nvPr/>
        </p:nvGrpSpPr>
        <p:grpSpPr>
          <a:xfrm>
            <a:off x="6965892" y="307219"/>
            <a:ext cx="1442182" cy="1655263"/>
            <a:chOff x="7283726" y="2152425"/>
            <a:chExt cx="1692900" cy="1943025"/>
          </a:xfrm>
        </p:grpSpPr>
        <p:pic>
          <p:nvPicPr>
            <p:cNvPr id="418" name="Google Shape;418;p55"/>
            <p:cNvPicPr preferRelativeResize="0"/>
            <p:nvPr/>
          </p:nvPicPr>
          <p:blipFill>
            <a:blip r:embed="rId7">
              <a:alphaModFix/>
            </a:blip>
            <a:stretch>
              <a:fillRect/>
            </a:stretch>
          </p:blipFill>
          <p:spPr>
            <a:xfrm>
              <a:off x="7407516" y="2152425"/>
              <a:ext cx="1445320" cy="1445324"/>
            </a:xfrm>
            <a:prstGeom prst="rect">
              <a:avLst/>
            </a:prstGeom>
            <a:noFill/>
            <a:ln>
              <a:noFill/>
            </a:ln>
          </p:spPr>
        </p:pic>
        <p:sp>
          <p:nvSpPr>
            <p:cNvPr id="419" name="Google Shape;419;p55"/>
            <p:cNvSpPr txBox="1"/>
            <p:nvPr/>
          </p:nvSpPr>
          <p:spPr>
            <a:xfrm>
              <a:off x="7283726" y="3702750"/>
              <a:ext cx="16929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05 </a:t>
              </a:r>
              <a:r>
                <a:rPr lang="en">
                  <a:solidFill>
                    <a:schemeClr val="dk1"/>
                  </a:solidFill>
                  <a:latin typeface="Poppins Light"/>
                  <a:ea typeface="Poppins Light"/>
                  <a:cs typeface="Poppins Light"/>
                  <a:sym typeface="Poppins Light"/>
                </a:rPr>
                <a:t>TEST</a:t>
              </a:r>
              <a:endParaRPr>
                <a:solidFill>
                  <a:schemeClr val="dk1"/>
                </a:solidFill>
                <a:latin typeface="Poppins Light"/>
                <a:ea typeface="Poppins Light"/>
                <a:cs typeface="Poppins Light"/>
                <a:sym typeface="Poppins Light"/>
              </a:endParaRPr>
            </a:p>
          </p:txBody>
        </p:sp>
      </p:grpSp>
      <p:cxnSp>
        <p:nvCxnSpPr>
          <p:cNvPr id="420" name="Google Shape;420;p55"/>
          <p:cNvCxnSpPr/>
          <p:nvPr/>
        </p:nvCxnSpPr>
        <p:spPr>
          <a:xfrm>
            <a:off x="-22350" y="2171475"/>
            <a:ext cx="9188700" cy="0"/>
          </a:xfrm>
          <a:prstGeom prst="straightConnector1">
            <a:avLst/>
          </a:prstGeom>
          <a:noFill/>
          <a:ln cap="flat" cmpd="sng" w="19050">
            <a:solidFill>
              <a:schemeClr val="dk2"/>
            </a:solidFill>
            <a:prstDash val="dot"/>
            <a:round/>
            <a:headEnd len="med" w="med" type="none"/>
            <a:tailEnd len="med" w="med" type="none"/>
          </a:ln>
        </p:spPr>
      </p:cxn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1000"/>
                                        <p:tgtEl>
                                          <p:spTgt spid="40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1000"/>
                                        <p:tgtEl>
                                          <p:spTgt spid="40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1000"/>
                                        <p:tgtEl>
                                          <p:spTgt spid="411"/>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1000"/>
                                        <p:tgtEl>
                                          <p:spTgt spid="414"/>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1000"/>
                                        <p:tgtEl>
                                          <p:spTgt spid="4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xEl>
                                              <p:pRg end="0" st="0"/>
                                            </p:txEl>
                                          </p:spTgt>
                                        </p:tgtEl>
                                        <p:attrNameLst>
                                          <p:attrName>style.visibility</p:attrName>
                                        </p:attrNameLst>
                                      </p:cBhvr>
                                      <p:to>
                                        <p:strVal val="visible"/>
                                      </p:to>
                                    </p:set>
                                    <p:animEffect filter="fade" transition="in">
                                      <p:cBhvr>
                                        <p:cTn dur="1000"/>
                                        <p:tgtEl>
                                          <p:spTgt spid="4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xEl>
                                              <p:pRg end="1" st="1"/>
                                            </p:txEl>
                                          </p:spTgt>
                                        </p:tgtEl>
                                        <p:attrNameLst>
                                          <p:attrName>style.visibility</p:attrName>
                                        </p:attrNameLst>
                                      </p:cBhvr>
                                      <p:to>
                                        <p:strVal val="visible"/>
                                      </p:to>
                                    </p:set>
                                    <p:animEffect filter="fade" transition="in">
                                      <p:cBhvr>
                                        <p:cTn dur="1000"/>
                                        <p:tgtEl>
                                          <p:spTgt spid="404">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6"/>
          <p:cNvSpPr/>
          <p:nvPr/>
        </p:nvSpPr>
        <p:spPr>
          <a:xfrm rot="-5400000">
            <a:off x="3486300" y="-3488925"/>
            <a:ext cx="21714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426" name="Google Shape;426;p56"/>
          <p:cNvSpPr txBox="1"/>
          <p:nvPr/>
        </p:nvSpPr>
        <p:spPr>
          <a:xfrm>
            <a:off x="529950" y="2571750"/>
            <a:ext cx="8084100" cy="1914900"/>
          </a:xfrm>
          <a:prstGeom prst="rect">
            <a:avLst/>
          </a:prstGeom>
          <a:noFill/>
          <a:ln>
            <a:noFill/>
          </a:ln>
        </p:spPr>
        <p:txBody>
          <a:bodyPr anchorCtr="0" anchor="t" bIns="91425" lIns="91425" spcFirstLastPara="1" rIns="91425" wrap="square" tIns="91425">
            <a:spAutoFit/>
          </a:bodyPr>
          <a:lstStyle/>
          <a:p>
            <a:pPr indent="0" lvl="0" marL="0" rtl="0" algn="l">
              <a:lnSpc>
                <a:spcPct val="135000"/>
              </a:lnSpc>
              <a:spcBef>
                <a:spcPts val="1200"/>
              </a:spcBef>
              <a:spcAft>
                <a:spcPts val="0"/>
              </a:spcAft>
              <a:buNone/>
            </a:pPr>
            <a:r>
              <a:rPr b="1" lang="en" sz="1600">
                <a:latin typeface="Poppins"/>
                <a:ea typeface="Poppins"/>
                <a:cs typeface="Poppins"/>
                <a:sym typeface="Poppins"/>
              </a:rPr>
              <a:t>DESIGN THINKING</a:t>
            </a:r>
            <a:r>
              <a:rPr lang="en" sz="1600">
                <a:latin typeface="Poppins"/>
                <a:ea typeface="Poppins"/>
                <a:cs typeface="Poppins"/>
                <a:sym typeface="Poppins"/>
              </a:rPr>
              <a:t> </a:t>
            </a:r>
            <a:r>
              <a:rPr lang="en" sz="1600">
                <a:latin typeface="Poppins Light"/>
                <a:ea typeface="Poppins Light"/>
                <a:cs typeface="Poppins Light"/>
                <a:sym typeface="Poppins Light"/>
              </a:rPr>
              <a:t>is a problem-solving process that involves understanding people's needs, brainstorming creative ideas, building simple prototypes, and testing to find the best solution. </a:t>
            </a:r>
            <a:br>
              <a:rPr lang="en" sz="1600">
                <a:latin typeface="Poppins Light"/>
                <a:ea typeface="Poppins Light"/>
                <a:cs typeface="Poppins Light"/>
                <a:sym typeface="Poppins Light"/>
              </a:rPr>
            </a:br>
            <a:endParaRPr sz="1600">
              <a:latin typeface="Poppins Light"/>
              <a:ea typeface="Poppins Light"/>
              <a:cs typeface="Poppins Light"/>
              <a:sym typeface="Poppins Light"/>
            </a:endParaRPr>
          </a:p>
          <a:p>
            <a:pPr indent="0" lvl="0" marL="0" rtl="0" algn="l">
              <a:lnSpc>
                <a:spcPct val="135000"/>
              </a:lnSpc>
              <a:spcBef>
                <a:spcPts val="1200"/>
              </a:spcBef>
              <a:spcAft>
                <a:spcPts val="1200"/>
              </a:spcAft>
              <a:buNone/>
            </a:pPr>
            <a:r>
              <a:rPr lang="en" sz="1600">
                <a:latin typeface="Poppins Light"/>
                <a:ea typeface="Poppins Light"/>
                <a:cs typeface="Poppins Light"/>
                <a:sym typeface="Poppins Light"/>
              </a:rPr>
              <a:t>It's a cycle of trying, learning, and improving until you get it better.</a:t>
            </a:r>
            <a:endParaRPr sz="1600">
              <a:latin typeface="Poppins Light"/>
              <a:ea typeface="Poppins Light"/>
              <a:cs typeface="Poppins Light"/>
              <a:sym typeface="Poppins Light"/>
            </a:endParaRPr>
          </a:p>
        </p:txBody>
      </p:sp>
      <p:grpSp>
        <p:nvGrpSpPr>
          <p:cNvPr id="427" name="Google Shape;427;p56"/>
          <p:cNvGrpSpPr/>
          <p:nvPr/>
        </p:nvGrpSpPr>
        <p:grpSpPr>
          <a:xfrm>
            <a:off x="735916" y="307220"/>
            <a:ext cx="1371389" cy="1655262"/>
            <a:chOff x="311488" y="2152426"/>
            <a:chExt cx="1609800" cy="1943024"/>
          </a:xfrm>
        </p:grpSpPr>
        <p:pic>
          <p:nvPicPr>
            <p:cNvPr id="428" name="Google Shape;428;p56"/>
            <p:cNvPicPr preferRelativeResize="0"/>
            <p:nvPr/>
          </p:nvPicPr>
          <p:blipFill>
            <a:blip r:embed="rId3">
              <a:alphaModFix/>
            </a:blip>
            <a:stretch>
              <a:fillRect/>
            </a:stretch>
          </p:blipFill>
          <p:spPr>
            <a:xfrm>
              <a:off x="393725" y="2152426"/>
              <a:ext cx="1445320" cy="1445324"/>
            </a:xfrm>
            <a:prstGeom prst="rect">
              <a:avLst/>
            </a:prstGeom>
            <a:noFill/>
            <a:ln>
              <a:noFill/>
            </a:ln>
          </p:spPr>
        </p:pic>
        <p:sp>
          <p:nvSpPr>
            <p:cNvPr id="429" name="Google Shape;429;p56"/>
            <p:cNvSpPr txBox="1"/>
            <p:nvPr/>
          </p:nvSpPr>
          <p:spPr>
            <a:xfrm>
              <a:off x="311488" y="3702750"/>
              <a:ext cx="16098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01</a:t>
              </a:r>
              <a:r>
                <a:rPr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EMPATHIZE</a:t>
              </a:r>
              <a:endParaRPr>
                <a:solidFill>
                  <a:schemeClr val="dk1"/>
                </a:solidFill>
                <a:latin typeface="Poppins Light"/>
                <a:ea typeface="Poppins Light"/>
                <a:cs typeface="Poppins Light"/>
                <a:sym typeface="Poppins Light"/>
              </a:endParaRPr>
            </a:p>
          </p:txBody>
        </p:sp>
      </p:grpSp>
      <p:grpSp>
        <p:nvGrpSpPr>
          <p:cNvPr id="430" name="Google Shape;430;p56"/>
          <p:cNvGrpSpPr/>
          <p:nvPr/>
        </p:nvGrpSpPr>
        <p:grpSpPr>
          <a:xfrm>
            <a:off x="2302251" y="307219"/>
            <a:ext cx="1371389" cy="1655263"/>
            <a:chOff x="2064925" y="2152425"/>
            <a:chExt cx="1609800" cy="1943025"/>
          </a:xfrm>
        </p:grpSpPr>
        <p:pic>
          <p:nvPicPr>
            <p:cNvPr id="431" name="Google Shape;431;p56"/>
            <p:cNvPicPr preferRelativeResize="0"/>
            <p:nvPr/>
          </p:nvPicPr>
          <p:blipFill>
            <a:blip r:embed="rId4">
              <a:alphaModFix/>
            </a:blip>
            <a:stretch>
              <a:fillRect/>
            </a:stretch>
          </p:blipFill>
          <p:spPr>
            <a:xfrm>
              <a:off x="2147177" y="2152425"/>
              <a:ext cx="1445320" cy="1445324"/>
            </a:xfrm>
            <a:prstGeom prst="rect">
              <a:avLst/>
            </a:prstGeom>
            <a:noFill/>
            <a:ln>
              <a:noFill/>
            </a:ln>
          </p:spPr>
        </p:pic>
        <p:sp>
          <p:nvSpPr>
            <p:cNvPr id="432" name="Google Shape;432;p56"/>
            <p:cNvSpPr txBox="1"/>
            <p:nvPr/>
          </p:nvSpPr>
          <p:spPr>
            <a:xfrm>
              <a:off x="2064925" y="3702750"/>
              <a:ext cx="16098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02</a:t>
              </a:r>
              <a:r>
                <a:rPr b="1"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DEFINE</a:t>
              </a:r>
              <a:endParaRPr>
                <a:solidFill>
                  <a:schemeClr val="dk1"/>
                </a:solidFill>
                <a:latin typeface="Poppins Light"/>
                <a:ea typeface="Poppins Light"/>
                <a:cs typeface="Poppins Light"/>
                <a:sym typeface="Poppins Light"/>
              </a:endParaRPr>
            </a:p>
          </p:txBody>
        </p:sp>
      </p:grpSp>
      <p:grpSp>
        <p:nvGrpSpPr>
          <p:cNvPr id="433" name="Google Shape;433;p56"/>
          <p:cNvGrpSpPr/>
          <p:nvPr/>
        </p:nvGrpSpPr>
        <p:grpSpPr>
          <a:xfrm>
            <a:off x="3824915" y="307219"/>
            <a:ext cx="1371389" cy="1655263"/>
            <a:chOff x="3767100" y="2152425"/>
            <a:chExt cx="1609800" cy="1943025"/>
          </a:xfrm>
        </p:grpSpPr>
        <p:pic>
          <p:nvPicPr>
            <p:cNvPr id="434" name="Google Shape;434;p56"/>
            <p:cNvPicPr preferRelativeResize="0"/>
            <p:nvPr/>
          </p:nvPicPr>
          <p:blipFill>
            <a:blip r:embed="rId5">
              <a:alphaModFix/>
            </a:blip>
            <a:stretch>
              <a:fillRect/>
            </a:stretch>
          </p:blipFill>
          <p:spPr>
            <a:xfrm>
              <a:off x="3849340" y="2152425"/>
              <a:ext cx="1445320" cy="1445324"/>
            </a:xfrm>
            <a:prstGeom prst="rect">
              <a:avLst/>
            </a:prstGeom>
            <a:noFill/>
            <a:ln>
              <a:noFill/>
            </a:ln>
          </p:spPr>
        </p:pic>
        <p:sp>
          <p:nvSpPr>
            <p:cNvPr id="435" name="Google Shape;435;p56"/>
            <p:cNvSpPr txBox="1"/>
            <p:nvPr/>
          </p:nvSpPr>
          <p:spPr>
            <a:xfrm>
              <a:off x="3767100" y="3702750"/>
              <a:ext cx="16098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03</a:t>
              </a:r>
              <a:r>
                <a:rPr b="1"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IDEATE</a:t>
              </a:r>
              <a:endParaRPr>
                <a:solidFill>
                  <a:schemeClr val="dk1"/>
                </a:solidFill>
                <a:latin typeface="Poppins Light"/>
                <a:ea typeface="Poppins Light"/>
                <a:cs typeface="Poppins Light"/>
                <a:sym typeface="Poppins Light"/>
              </a:endParaRPr>
            </a:p>
          </p:txBody>
        </p:sp>
      </p:grpSp>
      <p:grpSp>
        <p:nvGrpSpPr>
          <p:cNvPr id="436" name="Google Shape;436;p56"/>
          <p:cNvGrpSpPr/>
          <p:nvPr/>
        </p:nvGrpSpPr>
        <p:grpSpPr>
          <a:xfrm>
            <a:off x="5399567" y="307219"/>
            <a:ext cx="1493807" cy="1655263"/>
            <a:chOff x="5530301" y="2152425"/>
            <a:chExt cx="1753500" cy="1943025"/>
          </a:xfrm>
        </p:grpSpPr>
        <p:pic>
          <p:nvPicPr>
            <p:cNvPr id="437" name="Google Shape;437;p56"/>
            <p:cNvPicPr preferRelativeResize="0"/>
            <p:nvPr/>
          </p:nvPicPr>
          <p:blipFill>
            <a:blip r:embed="rId6">
              <a:alphaModFix/>
            </a:blip>
            <a:stretch>
              <a:fillRect/>
            </a:stretch>
          </p:blipFill>
          <p:spPr>
            <a:xfrm>
              <a:off x="5684391" y="2152425"/>
              <a:ext cx="1445320" cy="1445324"/>
            </a:xfrm>
            <a:prstGeom prst="rect">
              <a:avLst/>
            </a:prstGeom>
            <a:noFill/>
            <a:ln>
              <a:noFill/>
            </a:ln>
          </p:spPr>
        </p:pic>
        <p:sp>
          <p:nvSpPr>
            <p:cNvPr id="438" name="Google Shape;438;p56"/>
            <p:cNvSpPr txBox="1"/>
            <p:nvPr/>
          </p:nvSpPr>
          <p:spPr>
            <a:xfrm>
              <a:off x="5530301" y="3702750"/>
              <a:ext cx="17535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04</a:t>
              </a:r>
              <a:r>
                <a:rPr b="1" lang="en">
                  <a:solidFill>
                    <a:schemeClr val="dk1"/>
                  </a:solidFill>
                  <a:latin typeface="Poppins"/>
                  <a:ea typeface="Poppins"/>
                  <a:cs typeface="Poppins"/>
                  <a:sym typeface="Poppins"/>
                </a:rPr>
                <a:t> </a:t>
              </a:r>
              <a:r>
                <a:rPr lang="en">
                  <a:solidFill>
                    <a:schemeClr val="dk1"/>
                  </a:solidFill>
                  <a:latin typeface="Poppins Light"/>
                  <a:ea typeface="Poppins Light"/>
                  <a:cs typeface="Poppins Light"/>
                  <a:sym typeface="Poppins Light"/>
                </a:rPr>
                <a:t>PROTOTYPE</a:t>
              </a:r>
              <a:endParaRPr>
                <a:solidFill>
                  <a:schemeClr val="dk1"/>
                </a:solidFill>
                <a:latin typeface="Poppins Light"/>
                <a:ea typeface="Poppins Light"/>
                <a:cs typeface="Poppins Light"/>
                <a:sym typeface="Poppins Light"/>
              </a:endParaRPr>
            </a:p>
          </p:txBody>
        </p:sp>
      </p:grpSp>
      <p:grpSp>
        <p:nvGrpSpPr>
          <p:cNvPr id="439" name="Google Shape;439;p56"/>
          <p:cNvGrpSpPr/>
          <p:nvPr/>
        </p:nvGrpSpPr>
        <p:grpSpPr>
          <a:xfrm>
            <a:off x="6965892" y="307219"/>
            <a:ext cx="1442182" cy="1655263"/>
            <a:chOff x="7283726" y="2152425"/>
            <a:chExt cx="1692900" cy="1943025"/>
          </a:xfrm>
        </p:grpSpPr>
        <p:pic>
          <p:nvPicPr>
            <p:cNvPr id="440" name="Google Shape;440;p56"/>
            <p:cNvPicPr preferRelativeResize="0"/>
            <p:nvPr/>
          </p:nvPicPr>
          <p:blipFill>
            <a:blip r:embed="rId7">
              <a:alphaModFix/>
            </a:blip>
            <a:stretch>
              <a:fillRect/>
            </a:stretch>
          </p:blipFill>
          <p:spPr>
            <a:xfrm>
              <a:off x="7407516" y="2152425"/>
              <a:ext cx="1445320" cy="1445324"/>
            </a:xfrm>
            <a:prstGeom prst="rect">
              <a:avLst/>
            </a:prstGeom>
            <a:noFill/>
            <a:ln>
              <a:noFill/>
            </a:ln>
          </p:spPr>
        </p:pic>
        <p:sp>
          <p:nvSpPr>
            <p:cNvPr id="441" name="Google Shape;441;p56"/>
            <p:cNvSpPr txBox="1"/>
            <p:nvPr/>
          </p:nvSpPr>
          <p:spPr>
            <a:xfrm>
              <a:off x="7283726" y="3702750"/>
              <a:ext cx="1692900" cy="39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Poppins SemiBold"/>
                  <a:ea typeface="Poppins SemiBold"/>
                  <a:cs typeface="Poppins SemiBold"/>
                  <a:sym typeface="Poppins SemiBold"/>
                </a:rPr>
                <a:t>05 </a:t>
              </a:r>
              <a:r>
                <a:rPr lang="en">
                  <a:solidFill>
                    <a:schemeClr val="dk1"/>
                  </a:solidFill>
                  <a:latin typeface="Poppins Light"/>
                  <a:ea typeface="Poppins Light"/>
                  <a:cs typeface="Poppins Light"/>
                  <a:sym typeface="Poppins Light"/>
                </a:rPr>
                <a:t>TEST</a:t>
              </a:r>
              <a:endParaRPr>
                <a:solidFill>
                  <a:schemeClr val="dk1"/>
                </a:solidFill>
                <a:latin typeface="Poppins Light"/>
                <a:ea typeface="Poppins Light"/>
                <a:cs typeface="Poppins Light"/>
                <a:sym typeface="Poppins Light"/>
              </a:endParaRPr>
            </a:p>
          </p:txBody>
        </p:sp>
      </p:grpSp>
      <p:cxnSp>
        <p:nvCxnSpPr>
          <p:cNvPr id="442" name="Google Shape;442;p56"/>
          <p:cNvCxnSpPr/>
          <p:nvPr/>
        </p:nvCxnSpPr>
        <p:spPr>
          <a:xfrm>
            <a:off x="-22350" y="2171475"/>
            <a:ext cx="9188700" cy="0"/>
          </a:xfrm>
          <a:prstGeom prst="straightConnector1">
            <a:avLst/>
          </a:prstGeom>
          <a:noFill/>
          <a:ln cap="flat" cmpd="sng" w="19050">
            <a:solidFill>
              <a:schemeClr val="dk2"/>
            </a:solidFill>
            <a:prstDash val="dot"/>
            <a:round/>
            <a:headEnd len="med" w="med" type="none"/>
            <a:tailEnd len="med" w="med" type="none"/>
          </a:ln>
        </p:spPr>
      </p:cxnSp>
      <p:sp>
        <p:nvSpPr>
          <p:cNvPr id="443" name="Google Shape;443;p56"/>
          <p:cNvSpPr/>
          <p:nvPr/>
        </p:nvSpPr>
        <p:spPr>
          <a:xfrm>
            <a:off x="-24875" y="100"/>
            <a:ext cx="9188700" cy="51435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444" name="Google Shape;444;p56"/>
          <p:cNvSpPr/>
          <p:nvPr/>
        </p:nvSpPr>
        <p:spPr>
          <a:xfrm>
            <a:off x="1300300" y="993200"/>
            <a:ext cx="6547500" cy="35823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pic>
        <p:nvPicPr>
          <p:cNvPr id="445" name="Google Shape;445;p56" title="Screenshot 2026-02-06 085650.png"/>
          <p:cNvPicPr preferRelativeResize="0"/>
          <p:nvPr/>
        </p:nvPicPr>
        <p:blipFill>
          <a:blip r:embed="rId8">
            <a:alphaModFix/>
          </a:blip>
          <a:stretch>
            <a:fillRect/>
          </a:stretch>
        </p:blipFill>
        <p:spPr>
          <a:xfrm>
            <a:off x="5735249" y="1497250"/>
            <a:ext cx="1731025" cy="2574200"/>
          </a:xfrm>
          <a:prstGeom prst="rect">
            <a:avLst/>
          </a:prstGeom>
          <a:no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
        <p:nvSpPr>
          <p:cNvPr id="446" name="Google Shape;446;p56"/>
          <p:cNvSpPr txBox="1"/>
          <p:nvPr/>
        </p:nvSpPr>
        <p:spPr>
          <a:xfrm>
            <a:off x="1541100" y="1209700"/>
            <a:ext cx="3984300" cy="31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1600">
                <a:solidFill>
                  <a:schemeClr val="dk1"/>
                </a:solidFill>
                <a:latin typeface="Poppins"/>
                <a:ea typeface="Poppins"/>
                <a:cs typeface="Poppins"/>
                <a:sym typeface="Poppins"/>
              </a:rPr>
              <a:t>Wonder</a:t>
            </a:r>
            <a:r>
              <a:rPr lang="en" sz="1600">
                <a:solidFill>
                  <a:schemeClr val="dk1"/>
                </a:solidFill>
                <a:latin typeface="Poppins Light"/>
                <a:ea typeface="Poppins Light"/>
                <a:cs typeface="Poppins Light"/>
                <a:sym typeface="Poppins Light"/>
              </a:rPr>
              <a:t> is the story of Auggie, a fifth-grade boy who was born with a severe facial difference and is entering school for the first time. </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0" lvl="0" marL="0" rtl="0" algn="l">
              <a:spcBef>
                <a:spcPts val="0"/>
              </a:spcBef>
              <a:spcAft>
                <a:spcPts val="0"/>
              </a:spcAft>
              <a:buClr>
                <a:schemeClr val="dk1"/>
              </a:buClr>
              <a:buSzPts val="1100"/>
              <a:buFont typeface="Arial"/>
              <a:buNone/>
            </a:pPr>
            <a:r>
              <a:rPr lang="en" sz="1600">
                <a:solidFill>
                  <a:schemeClr val="dk1"/>
                </a:solidFill>
                <a:latin typeface="Poppins Light"/>
                <a:ea typeface="Poppins Light"/>
                <a:cs typeface="Poppins Light"/>
                <a:sym typeface="Poppins Light"/>
              </a:rPr>
              <a:t>Due to his facial structure, Auggie is very messy when he eats and feels embarrassed.</a:t>
            </a:r>
            <a:endParaRPr sz="1600">
              <a:solidFill>
                <a:schemeClr val="dk1"/>
              </a:solidFill>
              <a:latin typeface="Poppins Light"/>
              <a:ea typeface="Poppins Light"/>
              <a:cs typeface="Poppins Light"/>
              <a:sym typeface="Poppins Light"/>
            </a:endParaRPr>
          </a:p>
          <a:p>
            <a:pPr indent="0" lvl="0" marL="0" rtl="0" algn="l">
              <a:spcBef>
                <a:spcPts val="0"/>
              </a:spcBef>
              <a:spcAft>
                <a:spcPts val="0"/>
              </a:spcAft>
              <a:buNone/>
            </a:pPr>
            <a:br>
              <a:rPr lang="en" sz="1600">
                <a:solidFill>
                  <a:schemeClr val="dk1"/>
                </a:solidFill>
                <a:latin typeface="Poppins Light"/>
                <a:ea typeface="Poppins Light"/>
                <a:cs typeface="Poppins Light"/>
                <a:sym typeface="Poppins Light"/>
              </a:rPr>
            </a:br>
            <a:r>
              <a:rPr b="1" lang="en" sz="1600">
                <a:solidFill>
                  <a:schemeClr val="dk1"/>
                </a:solidFill>
                <a:latin typeface="Poppins"/>
                <a:ea typeface="Poppins"/>
                <a:cs typeface="Poppins"/>
                <a:sym typeface="Poppins"/>
              </a:rPr>
              <a:t>Samuel &amp; Mateo want to address the discomfort</a:t>
            </a:r>
            <a:r>
              <a:rPr lang="en" sz="1600">
                <a:solidFill>
                  <a:schemeClr val="dk1"/>
                </a:solidFill>
                <a:latin typeface="Poppins Light"/>
                <a:ea typeface="Poppins Light"/>
                <a:cs typeface="Poppins Light"/>
                <a:sym typeface="Poppins Light"/>
              </a:rPr>
              <a:t> Auggie feels while eating in the school cafeteria. </a:t>
            </a:r>
            <a:endParaRPr sz="1600">
              <a:solidFill>
                <a:schemeClr val="dk1"/>
              </a:solidFill>
              <a:latin typeface="Poppins Light"/>
              <a:ea typeface="Poppins Light"/>
              <a:cs typeface="Poppins Light"/>
              <a:sym typeface="Poppins Light"/>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57"/>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452" name="Google Shape;452;p57"/>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453" name="Google Shape;453;p57"/>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01 </a:t>
            </a:r>
            <a:r>
              <a:rPr lang="en" sz="2800">
                <a:solidFill>
                  <a:schemeClr val="dk1"/>
                </a:solidFill>
                <a:latin typeface="Poppins Light"/>
                <a:ea typeface="Poppins Light"/>
                <a:cs typeface="Poppins Light"/>
                <a:sym typeface="Poppins Light"/>
              </a:rPr>
              <a:t>EMPATHIZE</a:t>
            </a:r>
            <a:endParaRPr sz="2800">
              <a:solidFill>
                <a:schemeClr val="dk1"/>
              </a:solidFill>
              <a:latin typeface="Poppins Light"/>
              <a:ea typeface="Poppins Light"/>
              <a:cs typeface="Poppins Light"/>
              <a:sym typeface="Poppins Light"/>
            </a:endParaRPr>
          </a:p>
        </p:txBody>
      </p:sp>
      <p:cxnSp>
        <p:nvCxnSpPr>
          <p:cNvPr id="454" name="Google Shape;454;p57"/>
          <p:cNvCxnSpPr/>
          <p:nvPr/>
        </p:nvCxnSpPr>
        <p:spPr>
          <a:xfrm>
            <a:off x="2129150" y="903200"/>
            <a:ext cx="1599900" cy="0"/>
          </a:xfrm>
          <a:prstGeom prst="straightConnector1">
            <a:avLst/>
          </a:prstGeom>
          <a:noFill/>
          <a:ln cap="flat" cmpd="sng" w="38100">
            <a:solidFill>
              <a:srgbClr val="FF436F"/>
            </a:solidFill>
            <a:prstDash val="solid"/>
            <a:round/>
            <a:headEnd len="med" w="med" type="none"/>
            <a:tailEnd len="med" w="med" type="none"/>
          </a:ln>
        </p:spPr>
      </p:cxnSp>
      <p:pic>
        <p:nvPicPr>
          <p:cNvPr id="455" name="Google Shape;455;p57"/>
          <p:cNvPicPr preferRelativeResize="0"/>
          <p:nvPr/>
        </p:nvPicPr>
        <p:blipFill>
          <a:blip r:embed="rId3">
            <a:alphaModFix/>
          </a:blip>
          <a:stretch>
            <a:fillRect/>
          </a:stretch>
        </p:blipFill>
        <p:spPr>
          <a:xfrm>
            <a:off x="435600" y="324675"/>
            <a:ext cx="830100" cy="830100"/>
          </a:xfrm>
          <a:prstGeom prst="rect">
            <a:avLst/>
          </a:prstGeom>
          <a:noFill/>
          <a:ln>
            <a:noFill/>
          </a:ln>
        </p:spPr>
      </p:pic>
      <p:pic>
        <p:nvPicPr>
          <p:cNvPr id="456" name="Google Shape;456;p57"/>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457" name="Google Shape;457;p57"/>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458" name="Google Shape;458;p57"/>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459" name="Google Shape;459;p57"/>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460" name="Google Shape;460;p57"/>
          <p:cNvSpPr txBox="1"/>
          <p:nvPr/>
        </p:nvSpPr>
        <p:spPr>
          <a:xfrm>
            <a:off x="2129150" y="1244000"/>
            <a:ext cx="6206700" cy="13278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rgbClr val="1D1D1F"/>
              </a:buClr>
              <a:buSzPts val="1600"/>
              <a:buChar char="●"/>
            </a:pPr>
            <a:r>
              <a:rPr b="1" lang="en" sz="1600">
                <a:solidFill>
                  <a:srgbClr val="1D1D1F"/>
                </a:solidFill>
                <a:latin typeface="Poppins"/>
                <a:ea typeface="Poppins"/>
                <a:cs typeface="Poppins"/>
                <a:sym typeface="Poppins"/>
              </a:rPr>
              <a:t>Learn characters’ needs, pains, concerns, etc.</a:t>
            </a:r>
            <a:endParaRPr b="1" sz="1600">
              <a:solidFill>
                <a:srgbClr val="1D1D1F"/>
              </a:solidFill>
              <a:latin typeface="Poppins"/>
              <a:ea typeface="Poppins"/>
              <a:cs typeface="Poppins"/>
              <a:sym typeface="Poppins"/>
            </a:endParaRPr>
          </a:p>
          <a:p>
            <a:pPr indent="-330200" lvl="1" marL="914400" rtl="0" algn="l">
              <a:lnSpc>
                <a:spcPct val="150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Closely read the text</a:t>
            </a:r>
            <a:endParaRPr sz="1600">
              <a:solidFill>
                <a:srgbClr val="1D1D1F"/>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Pay attention to the character’s experiences</a:t>
            </a:r>
            <a:endParaRPr sz="1600">
              <a:solidFill>
                <a:srgbClr val="1D1D1F"/>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Track the character’s emotions and reactions</a:t>
            </a:r>
            <a:endParaRPr sz="1600">
              <a:solidFill>
                <a:srgbClr val="1D1D1F"/>
              </a:solidFill>
              <a:latin typeface="Poppins Light"/>
              <a:ea typeface="Poppins Light"/>
              <a:cs typeface="Poppins Light"/>
              <a:sym typeface="Poppins Light"/>
            </a:endParaRPr>
          </a:p>
          <a:p>
            <a:pPr indent="0" lvl="0" marL="914400" rtl="0" algn="l">
              <a:lnSpc>
                <a:spcPct val="125000"/>
              </a:lnSpc>
              <a:spcBef>
                <a:spcPts val="0"/>
              </a:spcBef>
              <a:spcAft>
                <a:spcPts val="0"/>
              </a:spcAft>
              <a:buNone/>
            </a:pPr>
            <a:r>
              <a:t/>
            </a:r>
            <a:endParaRPr sz="1600">
              <a:solidFill>
                <a:srgbClr val="1D1D1F"/>
              </a:solidFill>
              <a:latin typeface="Poppins Light"/>
              <a:ea typeface="Poppins Light"/>
              <a:cs typeface="Poppins Light"/>
              <a:sym typeface="Poppins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58"/>
          <p:cNvSpPr/>
          <p:nvPr/>
        </p:nvSpPr>
        <p:spPr>
          <a:xfrm>
            <a:off x="2129150" y="2849825"/>
            <a:ext cx="6295800" cy="1699200"/>
          </a:xfrm>
          <a:prstGeom prst="rect">
            <a:avLst/>
          </a:prstGeom>
          <a:solidFill>
            <a:srgbClr val="FFC7D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466" name="Google Shape;466;p58"/>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467" name="Google Shape;467;p58"/>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468" name="Google Shape;468;p58"/>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01 </a:t>
            </a:r>
            <a:r>
              <a:rPr lang="en" sz="2800">
                <a:solidFill>
                  <a:schemeClr val="dk1"/>
                </a:solidFill>
                <a:latin typeface="Poppins Light"/>
                <a:ea typeface="Poppins Light"/>
                <a:cs typeface="Poppins Light"/>
                <a:sym typeface="Poppins Light"/>
              </a:rPr>
              <a:t>EMPATHIZE</a:t>
            </a:r>
            <a:endParaRPr sz="2800">
              <a:solidFill>
                <a:schemeClr val="dk1"/>
              </a:solidFill>
              <a:latin typeface="Poppins Light"/>
              <a:ea typeface="Poppins Light"/>
              <a:cs typeface="Poppins Light"/>
              <a:sym typeface="Poppins Light"/>
            </a:endParaRPr>
          </a:p>
        </p:txBody>
      </p:sp>
      <p:cxnSp>
        <p:nvCxnSpPr>
          <p:cNvPr id="469" name="Google Shape;469;p58"/>
          <p:cNvCxnSpPr/>
          <p:nvPr/>
        </p:nvCxnSpPr>
        <p:spPr>
          <a:xfrm>
            <a:off x="2129150" y="903200"/>
            <a:ext cx="1599900" cy="0"/>
          </a:xfrm>
          <a:prstGeom prst="straightConnector1">
            <a:avLst/>
          </a:prstGeom>
          <a:noFill/>
          <a:ln cap="flat" cmpd="sng" w="38100">
            <a:solidFill>
              <a:srgbClr val="FF436F"/>
            </a:solidFill>
            <a:prstDash val="solid"/>
            <a:round/>
            <a:headEnd len="med" w="med" type="none"/>
            <a:tailEnd len="med" w="med" type="none"/>
          </a:ln>
        </p:spPr>
      </p:cxnSp>
      <p:pic>
        <p:nvPicPr>
          <p:cNvPr id="470" name="Google Shape;470;p58"/>
          <p:cNvPicPr preferRelativeResize="0"/>
          <p:nvPr/>
        </p:nvPicPr>
        <p:blipFill>
          <a:blip r:embed="rId3">
            <a:alphaModFix/>
          </a:blip>
          <a:stretch>
            <a:fillRect/>
          </a:stretch>
        </p:blipFill>
        <p:spPr>
          <a:xfrm>
            <a:off x="435600" y="324675"/>
            <a:ext cx="830100" cy="830100"/>
          </a:xfrm>
          <a:prstGeom prst="rect">
            <a:avLst/>
          </a:prstGeom>
          <a:noFill/>
          <a:ln>
            <a:noFill/>
          </a:ln>
        </p:spPr>
      </p:pic>
      <p:pic>
        <p:nvPicPr>
          <p:cNvPr id="471" name="Google Shape;471;p58"/>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472" name="Google Shape;472;p58"/>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473" name="Google Shape;473;p58"/>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474" name="Google Shape;474;p58"/>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475" name="Google Shape;475;p58"/>
          <p:cNvSpPr txBox="1"/>
          <p:nvPr/>
        </p:nvSpPr>
        <p:spPr>
          <a:xfrm>
            <a:off x="2129150" y="1244000"/>
            <a:ext cx="5062500" cy="13278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1D1D1F"/>
              </a:buClr>
              <a:buSzPts val="1600"/>
              <a:buChar char="●"/>
            </a:pPr>
            <a:r>
              <a:rPr b="1" lang="en" sz="1600">
                <a:solidFill>
                  <a:srgbClr val="1D1D1F"/>
                </a:solidFill>
                <a:latin typeface="Poppins"/>
                <a:ea typeface="Poppins"/>
                <a:cs typeface="Poppins"/>
                <a:sym typeface="Poppins"/>
              </a:rPr>
              <a:t>Learn people's needs, pains, concerns, etc.</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Conduct interviews</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Watch documentaries</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Read articles</a:t>
            </a:r>
            <a:endParaRPr sz="1600">
              <a:solidFill>
                <a:srgbClr val="1D1D1F"/>
              </a:solidFill>
              <a:latin typeface="Poppins Light"/>
              <a:ea typeface="Poppins Light"/>
              <a:cs typeface="Poppins Light"/>
              <a:sym typeface="Poppins Light"/>
            </a:endParaRPr>
          </a:p>
          <a:p>
            <a:pPr indent="0" lvl="0" marL="914400" rtl="0" algn="l">
              <a:lnSpc>
                <a:spcPct val="125000"/>
              </a:lnSpc>
              <a:spcBef>
                <a:spcPts val="0"/>
              </a:spcBef>
              <a:spcAft>
                <a:spcPts val="0"/>
              </a:spcAft>
              <a:buNone/>
            </a:pPr>
            <a:r>
              <a:t/>
            </a:r>
            <a:endParaRPr sz="1600">
              <a:solidFill>
                <a:srgbClr val="1D1D1F"/>
              </a:solidFill>
              <a:latin typeface="Poppins Light"/>
              <a:ea typeface="Poppins Light"/>
              <a:cs typeface="Poppins Light"/>
              <a:sym typeface="Poppins Light"/>
            </a:endParaRPr>
          </a:p>
        </p:txBody>
      </p:sp>
      <p:sp>
        <p:nvSpPr>
          <p:cNvPr id="476" name="Google Shape;476;p58"/>
          <p:cNvSpPr txBox="1"/>
          <p:nvPr/>
        </p:nvSpPr>
        <p:spPr>
          <a:xfrm>
            <a:off x="2129150" y="3045350"/>
            <a:ext cx="5313300" cy="13278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1000"/>
              </a:spcBef>
              <a:spcAft>
                <a:spcPts val="0"/>
              </a:spcAft>
              <a:buClr>
                <a:srgbClr val="1D1D1F"/>
              </a:buClr>
              <a:buSzPts val="1600"/>
              <a:buFont typeface="Poppins Light"/>
              <a:buChar char="●"/>
            </a:pPr>
            <a:r>
              <a:rPr b="1" lang="en" sz="1600">
                <a:solidFill>
                  <a:srgbClr val="1D1D1F"/>
                </a:solidFill>
                <a:latin typeface="Poppins"/>
                <a:ea typeface="Poppins"/>
                <a:cs typeface="Poppins"/>
                <a:sym typeface="Poppins"/>
              </a:rPr>
              <a:t>Novel Engineering</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Close read the text</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Notice character experiences</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Track emotions and reactions</a:t>
            </a:r>
            <a:endParaRPr sz="1600">
              <a:solidFill>
                <a:srgbClr val="1D1D1F"/>
              </a:solidFill>
              <a:latin typeface="Poppins Light"/>
              <a:ea typeface="Poppins Light"/>
              <a:cs typeface="Poppins Light"/>
              <a:sym typeface="Poppins Light"/>
            </a:endParaRPr>
          </a:p>
          <a:p>
            <a:pPr indent="0" lvl="0" marL="914400" rtl="0" algn="l">
              <a:lnSpc>
                <a:spcPct val="125000"/>
              </a:lnSpc>
              <a:spcBef>
                <a:spcPts val="0"/>
              </a:spcBef>
              <a:spcAft>
                <a:spcPts val="0"/>
              </a:spcAft>
              <a:buNone/>
            </a:pPr>
            <a:r>
              <a:t/>
            </a:r>
            <a:endParaRPr sz="1600">
              <a:solidFill>
                <a:srgbClr val="1D1D1F"/>
              </a:solidFill>
              <a:latin typeface="Poppins Light"/>
              <a:ea typeface="Poppins Light"/>
              <a:cs typeface="Poppins Light"/>
              <a:sym typeface="Poppins Light"/>
            </a:endParaRPr>
          </a:p>
        </p:txBody>
      </p:sp>
      <p:sp>
        <p:nvSpPr>
          <p:cNvPr id="477" name="Google Shape;477;p58"/>
          <p:cNvSpPr/>
          <p:nvPr/>
        </p:nvSpPr>
        <p:spPr>
          <a:xfrm>
            <a:off x="14425" y="9100"/>
            <a:ext cx="9149400" cy="51345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478" name="Google Shape;478;p58"/>
          <p:cNvSpPr/>
          <p:nvPr/>
        </p:nvSpPr>
        <p:spPr>
          <a:xfrm>
            <a:off x="624550" y="993200"/>
            <a:ext cx="8017200" cy="35823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479" name="Google Shape;479;p58"/>
          <p:cNvSpPr txBox="1"/>
          <p:nvPr/>
        </p:nvSpPr>
        <p:spPr>
          <a:xfrm>
            <a:off x="1103850" y="1441850"/>
            <a:ext cx="6619200" cy="28383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10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Students think intensely about the characters and </a:t>
            </a:r>
            <a:r>
              <a:rPr b="1" lang="en" sz="1600">
                <a:solidFill>
                  <a:schemeClr val="dk1"/>
                </a:solidFill>
                <a:latin typeface="Poppins"/>
                <a:ea typeface="Poppins"/>
                <a:cs typeface="Poppins"/>
                <a:sym typeface="Poppins"/>
              </a:rPr>
              <a:t>themes</a:t>
            </a:r>
            <a:r>
              <a:rPr lang="en" sz="1600">
                <a:solidFill>
                  <a:schemeClr val="dk1"/>
                </a:solidFill>
                <a:latin typeface="Poppins Light"/>
                <a:ea typeface="Poppins Light"/>
                <a:cs typeface="Poppins Light"/>
                <a:sym typeface="Poppins Light"/>
              </a:rPr>
              <a:t> of acceptance and friendship.  </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They </a:t>
            </a:r>
            <a:r>
              <a:rPr b="1" lang="en" sz="1600">
                <a:solidFill>
                  <a:schemeClr val="dk1"/>
                </a:solidFill>
                <a:latin typeface="Poppins"/>
                <a:ea typeface="Poppins"/>
                <a:cs typeface="Poppins"/>
                <a:sym typeface="Poppins"/>
              </a:rPr>
              <a:t>describe</a:t>
            </a:r>
            <a:r>
              <a:rPr lang="en" sz="1600">
                <a:solidFill>
                  <a:schemeClr val="dk1"/>
                </a:solidFill>
                <a:latin typeface="Poppins Light"/>
                <a:ea typeface="Poppins Light"/>
                <a:cs typeface="Poppins Light"/>
                <a:sym typeface="Poppins Light"/>
              </a:rPr>
              <a:t> how they think Auggie feels, </a:t>
            </a:r>
            <a:r>
              <a:rPr b="1" lang="en" sz="1600">
                <a:solidFill>
                  <a:schemeClr val="dk1"/>
                </a:solidFill>
                <a:latin typeface="Poppins"/>
                <a:ea typeface="Poppins"/>
                <a:cs typeface="Poppins"/>
                <a:sym typeface="Poppins"/>
              </a:rPr>
              <a:t>cite </a:t>
            </a:r>
            <a:r>
              <a:rPr lang="en" sz="1600">
                <a:solidFill>
                  <a:schemeClr val="dk1"/>
                </a:solidFill>
                <a:latin typeface="Poppins Light"/>
                <a:ea typeface="Poppins Light"/>
                <a:cs typeface="Poppins Light"/>
                <a:sym typeface="Poppins Light"/>
              </a:rPr>
              <a:t>specific passages in the text, and </a:t>
            </a:r>
            <a:r>
              <a:rPr b="1" lang="en" sz="1600">
                <a:solidFill>
                  <a:schemeClr val="dk1"/>
                </a:solidFill>
                <a:latin typeface="Poppins"/>
                <a:ea typeface="Poppins"/>
                <a:cs typeface="Poppins"/>
                <a:sym typeface="Poppins"/>
              </a:rPr>
              <a:t>infer</a:t>
            </a:r>
            <a:r>
              <a:rPr lang="en" sz="1600">
                <a:solidFill>
                  <a:schemeClr val="dk1"/>
                </a:solidFill>
                <a:latin typeface="Poppins Light"/>
                <a:ea typeface="Poppins Light"/>
                <a:cs typeface="Poppins Light"/>
                <a:sym typeface="Poppins Light"/>
              </a:rPr>
              <a:t> the reason for those feelings — all of which help them empathize with Auggie.</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120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They also generate a map of the cafeteria based on </a:t>
            </a:r>
            <a:r>
              <a:rPr b="1" lang="en" sz="1600">
                <a:solidFill>
                  <a:schemeClr val="dk1"/>
                </a:solidFill>
                <a:latin typeface="Poppins"/>
                <a:ea typeface="Poppins"/>
                <a:cs typeface="Poppins"/>
                <a:sym typeface="Poppins"/>
              </a:rPr>
              <a:t>setting</a:t>
            </a:r>
            <a:r>
              <a:rPr lang="en" sz="1600">
                <a:solidFill>
                  <a:schemeClr val="dk1"/>
                </a:solidFill>
                <a:latin typeface="Poppins Light"/>
                <a:ea typeface="Poppins Light"/>
                <a:cs typeface="Poppins Light"/>
                <a:sym typeface="Poppins Light"/>
              </a:rPr>
              <a:t> descriptions, consider the social landscape of an elementary school.</a:t>
            </a:r>
            <a:endParaRPr i="1" sz="1600">
              <a:solidFill>
                <a:schemeClr val="dk1"/>
              </a:solidFill>
              <a:latin typeface="Poppins Medium"/>
              <a:ea typeface="Poppins Medium"/>
              <a:cs typeface="Poppins Medium"/>
              <a:sym typeface="Poppins Medium"/>
            </a:endParaRPr>
          </a:p>
        </p:txBody>
      </p:sp>
      <p:pic>
        <p:nvPicPr>
          <p:cNvPr id="480" name="Google Shape;480;p58" title="Screenshot 2026-02-06 085650.png"/>
          <p:cNvPicPr preferRelativeResize="0"/>
          <p:nvPr/>
        </p:nvPicPr>
        <p:blipFill>
          <a:blip r:embed="rId8">
            <a:alphaModFix/>
          </a:blip>
          <a:stretch>
            <a:fillRect/>
          </a:stretch>
        </p:blipFill>
        <p:spPr>
          <a:xfrm>
            <a:off x="7984600" y="564325"/>
            <a:ext cx="860225" cy="1279226"/>
          </a:xfrm>
          <a:prstGeom prst="rect">
            <a:avLst/>
          </a:prstGeom>
          <a:no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59"/>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486" name="Google Shape;486;p59"/>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487" name="Google Shape;487;p59"/>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02 </a:t>
            </a:r>
            <a:r>
              <a:rPr lang="en" sz="2800">
                <a:solidFill>
                  <a:schemeClr val="dk1"/>
                </a:solidFill>
                <a:latin typeface="Poppins Light"/>
                <a:ea typeface="Poppins Light"/>
                <a:cs typeface="Poppins Light"/>
                <a:sym typeface="Poppins Light"/>
              </a:rPr>
              <a:t>DEFINE</a:t>
            </a:r>
            <a:endParaRPr sz="2800">
              <a:solidFill>
                <a:schemeClr val="dk1"/>
              </a:solidFill>
              <a:latin typeface="Poppins Light"/>
              <a:ea typeface="Poppins Light"/>
              <a:cs typeface="Poppins Light"/>
              <a:sym typeface="Poppins Light"/>
            </a:endParaRPr>
          </a:p>
        </p:txBody>
      </p:sp>
      <p:cxnSp>
        <p:nvCxnSpPr>
          <p:cNvPr id="488" name="Google Shape;488;p59"/>
          <p:cNvCxnSpPr/>
          <p:nvPr/>
        </p:nvCxnSpPr>
        <p:spPr>
          <a:xfrm>
            <a:off x="2129150" y="903200"/>
            <a:ext cx="1599900" cy="0"/>
          </a:xfrm>
          <a:prstGeom prst="straightConnector1">
            <a:avLst/>
          </a:prstGeom>
          <a:noFill/>
          <a:ln cap="flat" cmpd="sng" w="38100">
            <a:solidFill>
              <a:srgbClr val="D38900"/>
            </a:solidFill>
            <a:prstDash val="solid"/>
            <a:round/>
            <a:headEnd len="med" w="med" type="none"/>
            <a:tailEnd len="med" w="med" type="none"/>
          </a:ln>
        </p:spPr>
      </p:cxnSp>
      <p:pic>
        <p:nvPicPr>
          <p:cNvPr id="489" name="Google Shape;489;p59"/>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490" name="Google Shape;490;p59"/>
          <p:cNvPicPr preferRelativeResize="0"/>
          <p:nvPr/>
        </p:nvPicPr>
        <p:blipFill>
          <a:blip r:embed="rId4">
            <a:alphaModFix/>
          </a:blip>
          <a:stretch>
            <a:fillRect/>
          </a:stretch>
        </p:blipFill>
        <p:spPr>
          <a:xfrm>
            <a:off x="448851" y="1244000"/>
            <a:ext cx="830100" cy="830100"/>
          </a:xfrm>
          <a:prstGeom prst="rect">
            <a:avLst/>
          </a:prstGeom>
          <a:noFill/>
          <a:ln>
            <a:noFill/>
          </a:ln>
        </p:spPr>
      </p:pic>
      <p:pic>
        <p:nvPicPr>
          <p:cNvPr id="491" name="Google Shape;491;p59"/>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492" name="Google Shape;492;p59"/>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493" name="Google Shape;493;p59"/>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494" name="Google Shape;494;p59"/>
          <p:cNvSpPr txBox="1"/>
          <p:nvPr/>
        </p:nvSpPr>
        <p:spPr>
          <a:xfrm>
            <a:off x="2129150" y="1244000"/>
            <a:ext cx="6608100" cy="17493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rgbClr val="1D1D1F"/>
              </a:buClr>
              <a:buSzPts val="1600"/>
              <a:buFont typeface="Poppins"/>
              <a:buChar char="●"/>
            </a:pPr>
            <a:r>
              <a:rPr b="1" lang="en" sz="1600">
                <a:solidFill>
                  <a:srgbClr val="1D1D1F"/>
                </a:solidFill>
                <a:latin typeface="Poppins"/>
                <a:ea typeface="Poppins"/>
                <a:cs typeface="Poppins"/>
                <a:sym typeface="Poppins"/>
              </a:rPr>
              <a:t>Frame the problem to be solved</a:t>
            </a:r>
            <a:endParaRPr b="1" sz="1600">
              <a:solidFill>
                <a:srgbClr val="1D1D1F"/>
              </a:solidFill>
              <a:latin typeface="Poppins"/>
              <a:ea typeface="Poppins"/>
              <a:cs typeface="Poppins"/>
              <a:sym typeface="Poppins"/>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Identify the character’s challenge(s)</a:t>
            </a:r>
            <a:endParaRPr sz="1600">
              <a:solidFill>
                <a:schemeClr val="dk1"/>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Support your findings with textual evidence</a:t>
            </a:r>
            <a:endParaRPr sz="1600">
              <a:solidFill>
                <a:schemeClr val="dk1"/>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Define what you are going to solve, while understanding constraints found within the text</a:t>
            </a:r>
            <a:endParaRPr sz="1600">
              <a:solidFill>
                <a:srgbClr val="1D1D1F"/>
              </a:solidFill>
              <a:latin typeface="Poppins Light"/>
              <a:ea typeface="Poppins Light"/>
              <a:cs typeface="Poppins Light"/>
              <a:sym typeface="Poppins Light"/>
            </a:endParaRPr>
          </a:p>
          <a:p>
            <a:pPr indent="0" lvl="0" marL="0" rtl="0" algn="l">
              <a:lnSpc>
                <a:spcPct val="135000"/>
              </a:lnSpc>
              <a:spcBef>
                <a:spcPts val="0"/>
              </a:spcBef>
              <a:spcAft>
                <a:spcPts val="0"/>
              </a:spcAft>
              <a:buNone/>
            </a:pPr>
            <a:r>
              <a:t/>
            </a:r>
            <a:endParaRPr b="1" sz="1800">
              <a:solidFill>
                <a:srgbClr val="1D1D1F"/>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42"/>
          <p:cNvSpPr/>
          <p:nvPr/>
        </p:nvSpPr>
        <p:spPr>
          <a:xfrm rot="-5400000">
            <a:off x="3901650" y="-3904150"/>
            <a:ext cx="13407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02" name="Google Shape;202;p42"/>
          <p:cNvCxnSpPr/>
          <p:nvPr/>
        </p:nvCxnSpPr>
        <p:spPr>
          <a:xfrm>
            <a:off x="-42032" y="1340900"/>
            <a:ext cx="9188700" cy="0"/>
          </a:xfrm>
          <a:prstGeom prst="straightConnector1">
            <a:avLst/>
          </a:prstGeom>
          <a:noFill/>
          <a:ln cap="flat" cmpd="sng" w="19050">
            <a:solidFill>
              <a:schemeClr val="dk2"/>
            </a:solidFill>
            <a:prstDash val="dot"/>
            <a:round/>
            <a:headEnd len="med" w="med" type="none"/>
            <a:tailEnd len="med" w="med" type="none"/>
          </a:ln>
        </p:spPr>
      </p:cxnSp>
      <p:sp>
        <p:nvSpPr>
          <p:cNvPr id="203" name="Google Shape;203;p42"/>
          <p:cNvSpPr txBox="1"/>
          <p:nvPr>
            <p:ph type="title"/>
          </p:nvPr>
        </p:nvSpPr>
        <p:spPr>
          <a:xfrm>
            <a:off x="1615125" y="242346"/>
            <a:ext cx="7441200" cy="681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dk1"/>
                </a:solidFill>
              </a:rPr>
              <a:t>Sheri Omernik</a:t>
            </a:r>
            <a:endParaRPr>
              <a:solidFill>
                <a:schemeClr val="dk1"/>
              </a:solidFill>
            </a:endParaRPr>
          </a:p>
        </p:txBody>
      </p:sp>
      <p:sp>
        <p:nvSpPr>
          <p:cNvPr id="204" name="Google Shape;204;p42"/>
          <p:cNvSpPr txBox="1"/>
          <p:nvPr>
            <p:ph idx="4294967295" type="body"/>
          </p:nvPr>
        </p:nvSpPr>
        <p:spPr>
          <a:xfrm>
            <a:off x="614250" y="1701823"/>
            <a:ext cx="7915500" cy="431100"/>
          </a:xfrm>
          <a:prstGeom prst="rect">
            <a:avLst/>
          </a:prstGeom>
        </p:spPr>
        <p:txBody>
          <a:bodyPr anchorCtr="0" anchor="t" bIns="91425" lIns="91425" spcFirstLastPara="1" rIns="91425" wrap="square" tIns="91425">
            <a:spAutoFit/>
          </a:bodyPr>
          <a:lstStyle/>
          <a:p>
            <a:pPr indent="-330200" lvl="0" marL="457200" rtl="0" algn="l">
              <a:lnSpc>
                <a:spcPct val="150000"/>
              </a:lnSpc>
              <a:spcBef>
                <a:spcPts val="0"/>
              </a:spcBef>
              <a:spcAft>
                <a:spcPts val="0"/>
              </a:spcAft>
              <a:buClr>
                <a:srgbClr val="000000"/>
              </a:buClr>
              <a:buSzPts val="1600"/>
              <a:buFont typeface="Poppins Light"/>
              <a:buChar char="●"/>
            </a:pPr>
            <a:r>
              <a:t/>
            </a:r>
            <a:endParaRPr sz="1600">
              <a:solidFill>
                <a:schemeClr val="dk1"/>
              </a:solidFill>
              <a:latin typeface="Poppins Light"/>
              <a:ea typeface="Poppins Light"/>
              <a:cs typeface="Poppins Light"/>
              <a:sym typeface="Poppins Light"/>
            </a:endParaRPr>
          </a:p>
        </p:txBody>
      </p:sp>
      <p:sp>
        <p:nvSpPr>
          <p:cNvPr id="205" name="Google Shape;205;p42"/>
          <p:cNvSpPr txBox="1"/>
          <p:nvPr>
            <p:ph type="title"/>
          </p:nvPr>
        </p:nvSpPr>
        <p:spPr>
          <a:xfrm>
            <a:off x="1615125" y="825545"/>
            <a:ext cx="7441200" cy="374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0" lang="en" sz="1800">
                <a:solidFill>
                  <a:schemeClr val="dk1"/>
                </a:solidFill>
              </a:rPr>
              <a:t>Educational Sales Consultant</a:t>
            </a:r>
            <a:endParaRPr b="0" sz="1800">
              <a:solidFill>
                <a:schemeClr val="dk1"/>
              </a:solidFill>
            </a:endParaRPr>
          </a:p>
        </p:txBody>
      </p:sp>
      <p:pic>
        <p:nvPicPr>
          <p:cNvPr id="206" name="Google Shape;206;p42" title="Sheri.jpg"/>
          <p:cNvPicPr preferRelativeResize="0"/>
          <p:nvPr/>
        </p:nvPicPr>
        <p:blipFill rotWithShape="1">
          <a:blip r:embed="rId3">
            <a:alphaModFix/>
          </a:blip>
          <a:srcRect b="34997" l="17499" r="17499" t="0"/>
          <a:stretch/>
        </p:blipFill>
        <p:spPr>
          <a:xfrm>
            <a:off x="614250" y="196850"/>
            <a:ext cx="947400" cy="947400"/>
          </a:xfrm>
          <a:prstGeom prst="ellipse">
            <a:avLst/>
          </a:prstGeom>
          <a:noFill/>
          <a:ln>
            <a:noFill/>
          </a:ln>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xEl>
                                              <p:pRg end="0" st="0"/>
                                            </p:txEl>
                                          </p:spTgt>
                                        </p:tgtEl>
                                        <p:attrNameLst>
                                          <p:attrName>style.visibility</p:attrName>
                                        </p:attrNameLst>
                                      </p:cBhvr>
                                      <p:to>
                                        <p:strVal val="visible"/>
                                      </p:to>
                                    </p:set>
                                    <p:animEffect filter="fade" transition="in">
                                      <p:cBhvr>
                                        <p:cTn dur="1000"/>
                                        <p:tgtEl>
                                          <p:spTgt spid="20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0"/>
          <p:cNvSpPr/>
          <p:nvPr/>
        </p:nvSpPr>
        <p:spPr>
          <a:xfrm>
            <a:off x="2129150" y="2849825"/>
            <a:ext cx="6295800" cy="1699200"/>
          </a:xfrm>
          <a:prstGeom prst="rect">
            <a:avLst/>
          </a:prstGeom>
          <a:solidFill>
            <a:srgbClr val="F2DCB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00" name="Google Shape;500;p60"/>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501" name="Google Shape;501;p60"/>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502" name="Google Shape;502;p60"/>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02 </a:t>
            </a:r>
            <a:r>
              <a:rPr lang="en" sz="2800">
                <a:solidFill>
                  <a:schemeClr val="dk1"/>
                </a:solidFill>
                <a:latin typeface="Poppins Light"/>
                <a:ea typeface="Poppins Light"/>
                <a:cs typeface="Poppins Light"/>
                <a:sym typeface="Poppins Light"/>
              </a:rPr>
              <a:t>DEFINE</a:t>
            </a:r>
            <a:endParaRPr sz="2800">
              <a:solidFill>
                <a:schemeClr val="dk1"/>
              </a:solidFill>
              <a:latin typeface="Poppins Light"/>
              <a:ea typeface="Poppins Light"/>
              <a:cs typeface="Poppins Light"/>
              <a:sym typeface="Poppins Light"/>
            </a:endParaRPr>
          </a:p>
        </p:txBody>
      </p:sp>
      <p:cxnSp>
        <p:nvCxnSpPr>
          <p:cNvPr id="503" name="Google Shape;503;p60"/>
          <p:cNvCxnSpPr/>
          <p:nvPr/>
        </p:nvCxnSpPr>
        <p:spPr>
          <a:xfrm>
            <a:off x="2129150" y="903200"/>
            <a:ext cx="1599900" cy="0"/>
          </a:xfrm>
          <a:prstGeom prst="straightConnector1">
            <a:avLst/>
          </a:prstGeom>
          <a:noFill/>
          <a:ln cap="flat" cmpd="sng" w="38100">
            <a:solidFill>
              <a:srgbClr val="D38900"/>
            </a:solidFill>
            <a:prstDash val="solid"/>
            <a:round/>
            <a:headEnd len="med" w="med" type="none"/>
            <a:tailEnd len="med" w="med" type="none"/>
          </a:ln>
        </p:spPr>
      </p:cxnSp>
      <p:pic>
        <p:nvPicPr>
          <p:cNvPr id="504" name="Google Shape;504;p60"/>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505" name="Google Shape;505;p60"/>
          <p:cNvPicPr preferRelativeResize="0"/>
          <p:nvPr/>
        </p:nvPicPr>
        <p:blipFill>
          <a:blip r:embed="rId4">
            <a:alphaModFix/>
          </a:blip>
          <a:stretch>
            <a:fillRect/>
          </a:stretch>
        </p:blipFill>
        <p:spPr>
          <a:xfrm>
            <a:off x="448851" y="1244000"/>
            <a:ext cx="830100" cy="830100"/>
          </a:xfrm>
          <a:prstGeom prst="rect">
            <a:avLst/>
          </a:prstGeom>
          <a:noFill/>
          <a:ln>
            <a:noFill/>
          </a:ln>
        </p:spPr>
      </p:pic>
      <p:pic>
        <p:nvPicPr>
          <p:cNvPr id="506" name="Google Shape;506;p60"/>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507" name="Google Shape;507;p60"/>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508" name="Google Shape;508;p60"/>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509" name="Google Shape;509;p60"/>
          <p:cNvSpPr txBox="1"/>
          <p:nvPr/>
        </p:nvSpPr>
        <p:spPr>
          <a:xfrm>
            <a:off x="2129150" y="1244000"/>
            <a:ext cx="6608100" cy="1389300"/>
          </a:xfrm>
          <a:prstGeom prst="rect">
            <a:avLst/>
          </a:prstGeom>
          <a:noFill/>
          <a:ln>
            <a:noFill/>
          </a:ln>
        </p:spPr>
        <p:txBody>
          <a:bodyPr anchorCtr="0" anchor="t" bIns="91425" lIns="91425" spcFirstLastPara="1" rIns="91425" wrap="square" tIns="91425">
            <a:noAutofit/>
          </a:bodyPr>
          <a:lstStyle/>
          <a:p>
            <a:pPr indent="-330200" lvl="0" marL="457200" rtl="0" algn="l">
              <a:lnSpc>
                <a:spcPct val="135000"/>
              </a:lnSpc>
              <a:spcBef>
                <a:spcPts val="0"/>
              </a:spcBef>
              <a:spcAft>
                <a:spcPts val="0"/>
              </a:spcAft>
              <a:buClr>
                <a:srgbClr val="1D1D1F"/>
              </a:buClr>
              <a:buSzPts val="1600"/>
              <a:buFont typeface="Poppins"/>
              <a:buChar char="●"/>
            </a:pPr>
            <a:r>
              <a:rPr b="1" lang="en" sz="1600">
                <a:solidFill>
                  <a:srgbClr val="1D1D1F"/>
                </a:solidFill>
                <a:latin typeface="Poppins"/>
                <a:ea typeface="Poppins"/>
                <a:cs typeface="Poppins"/>
                <a:sym typeface="Poppins"/>
              </a:rPr>
              <a:t>Frame the problem to be solved</a:t>
            </a:r>
            <a:endParaRPr b="1" sz="1600">
              <a:solidFill>
                <a:srgbClr val="1D1D1F"/>
              </a:solidFill>
              <a:latin typeface="Poppins"/>
              <a:ea typeface="Poppins"/>
              <a:cs typeface="Poppins"/>
              <a:sym typeface="Poppins"/>
            </a:endParaRPr>
          </a:p>
          <a:p>
            <a:pPr indent="-330200" lvl="1" marL="914400" rtl="0" algn="l">
              <a:lnSpc>
                <a:spcPct val="13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Synthesize research insights</a:t>
            </a:r>
            <a:endParaRPr sz="1600">
              <a:solidFill>
                <a:srgbClr val="1D1D1F"/>
              </a:solidFill>
              <a:latin typeface="Poppins Light"/>
              <a:ea typeface="Poppins Light"/>
              <a:cs typeface="Poppins Light"/>
              <a:sym typeface="Poppins Light"/>
            </a:endParaRPr>
          </a:p>
          <a:p>
            <a:pPr indent="-330200" lvl="1" marL="914400" rtl="0" algn="l">
              <a:lnSpc>
                <a:spcPct val="13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Identify needs and constraints</a:t>
            </a:r>
            <a:endParaRPr sz="1600">
              <a:solidFill>
                <a:srgbClr val="1D1D1F"/>
              </a:solidFill>
              <a:latin typeface="Poppins Light"/>
              <a:ea typeface="Poppins Light"/>
              <a:cs typeface="Poppins Light"/>
              <a:sym typeface="Poppins Light"/>
            </a:endParaRPr>
          </a:p>
          <a:p>
            <a:pPr indent="-330200" lvl="1" marL="914400" rtl="0" algn="l">
              <a:lnSpc>
                <a:spcPct val="13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Write a clear problem statement</a:t>
            </a:r>
            <a:endParaRPr sz="1600">
              <a:solidFill>
                <a:srgbClr val="1D1D1F"/>
              </a:solidFill>
              <a:latin typeface="Poppins Light"/>
              <a:ea typeface="Poppins Light"/>
              <a:cs typeface="Poppins Light"/>
              <a:sym typeface="Poppins Light"/>
            </a:endParaRPr>
          </a:p>
          <a:p>
            <a:pPr indent="0" lvl="0" marL="0" rtl="0" algn="l">
              <a:lnSpc>
                <a:spcPct val="135000"/>
              </a:lnSpc>
              <a:spcBef>
                <a:spcPts val="0"/>
              </a:spcBef>
              <a:spcAft>
                <a:spcPts val="0"/>
              </a:spcAft>
              <a:buNone/>
            </a:pPr>
            <a:r>
              <a:t/>
            </a:r>
            <a:endParaRPr b="1" sz="1800">
              <a:solidFill>
                <a:srgbClr val="1D1D1F"/>
              </a:solidFill>
              <a:latin typeface="Poppins"/>
              <a:ea typeface="Poppins"/>
              <a:cs typeface="Poppins"/>
              <a:sym typeface="Poppins"/>
            </a:endParaRPr>
          </a:p>
        </p:txBody>
      </p:sp>
      <p:sp>
        <p:nvSpPr>
          <p:cNvPr id="510" name="Google Shape;510;p60"/>
          <p:cNvSpPr txBox="1"/>
          <p:nvPr/>
        </p:nvSpPr>
        <p:spPr>
          <a:xfrm>
            <a:off x="2129150" y="2974100"/>
            <a:ext cx="5928600" cy="1389300"/>
          </a:xfrm>
          <a:prstGeom prst="rect">
            <a:avLst/>
          </a:prstGeom>
          <a:noFill/>
          <a:ln>
            <a:noFill/>
          </a:ln>
        </p:spPr>
        <p:txBody>
          <a:bodyPr anchorCtr="0" anchor="t" bIns="91425" lIns="91425" spcFirstLastPara="1" rIns="91425" wrap="square" tIns="91425">
            <a:noAutofit/>
          </a:bodyPr>
          <a:lstStyle/>
          <a:p>
            <a:pPr indent="-330200" lvl="0" marL="457200" rtl="0" algn="l">
              <a:lnSpc>
                <a:spcPct val="135000"/>
              </a:lnSpc>
              <a:spcBef>
                <a:spcPts val="0"/>
              </a:spcBef>
              <a:spcAft>
                <a:spcPts val="0"/>
              </a:spcAft>
              <a:buClr>
                <a:srgbClr val="1D1D1F"/>
              </a:buClr>
              <a:buSzPts val="1600"/>
              <a:buFont typeface="Poppins"/>
              <a:buChar char="●"/>
            </a:pPr>
            <a:r>
              <a:rPr b="1" lang="en" sz="1600">
                <a:solidFill>
                  <a:srgbClr val="1D1D1F"/>
                </a:solidFill>
                <a:latin typeface="Poppins"/>
                <a:ea typeface="Poppins"/>
                <a:cs typeface="Poppins"/>
                <a:sym typeface="Poppins"/>
              </a:rPr>
              <a:t>Novel Engineering:</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Identify the character’s challenge</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Support claims with text evidence</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Define design goals and constraints</a:t>
            </a:r>
            <a:endParaRPr sz="1600">
              <a:solidFill>
                <a:schemeClr val="dk1"/>
              </a:solidFill>
              <a:latin typeface="Poppins Light"/>
              <a:ea typeface="Poppins Light"/>
              <a:cs typeface="Poppins Light"/>
              <a:sym typeface="Poppins Light"/>
            </a:endParaRPr>
          </a:p>
          <a:p>
            <a:pPr indent="0" lvl="0" marL="914400" rtl="0" algn="l">
              <a:lnSpc>
                <a:spcPct val="115000"/>
              </a:lnSpc>
              <a:spcBef>
                <a:spcPts val="1200"/>
              </a:spcBef>
              <a:spcAft>
                <a:spcPts val="0"/>
              </a:spcAft>
              <a:buNone/>
            </a:pPr>
            <a:r>
              <a:t/>
            </a:r>
            <a:endParaRPr sz="1600">
              <a:solidFill>
                <a:schemeClr val="dk1"/>
              </a:solidFill>
            </a:endParaRPr>
          </a:p>
          <a:p>
            <a:pPr indent="0" lvl="0" marL="0" rtl="0" algn="l">
              <a:lnSpc>
                <a:spcPct val="135000"/>
              </a:lnSpc>
              <a:spcBef>
                <a:spcPts val="1200"/>
              </a:spcBef>
              <a:spcAft>
                <a:spcPts val="0"/>
              </a:spcAft>
              <a:buNone/>
            </a:pPr>
            <a:r>
              <a:t/>
            </a:r>
            <a:endParaRPr b="1" sz="1800">
              <a:solidFill>
                <a:srgbClr val="1D1D1F"/>
              </a:solidFill>
              <a:latin typeface="Poppins"/>
              <a:ea typeface="Poppins"/>
              <a:cs typeface="Poppins"/>
              <a:sym typeface="Poppins"/>
            </a:endParaRPr>
          </a:p>
        </p:txBody>
      </p:sp>
      <p:sp>
        <p:nvSpPr>
          <p:cNvPr id="511" name="Google Shape;511;p60"/>
          <p:cNvSpPr/>
          <p:nvPr/>
        </p:nvSpPr>
        <p:spPr>
          <a:xfrm>
            <a:off x="-57750" y="-43375"/>
            <a:ext cx="9221700" cy="51870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12" name="Google Shape;512;p60"/>
          <p:cNvSpPr/>
          <p:nvPr/>
        </p:nvSpPr>
        <p:spPr>
          <a:xfrm>
            <a:off x="624550" y="993200"/>
            <a:ext cx="8017200" cy="35823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13" name="Google Shape;513;p60"/>
          <p:cNvSpPr txBox="1"/>
          <p:nvPr/>
        </p:nvSpPr>
        <p:spPr>
          <a:xfrm>
            <a:off x="1103850" y="1441850"/>
            <a:ext cx="6619200" cy="2838300"/>
          </a:xfrm>
          <a:prstGeom prst="rect">
            <a:avLst/>
          </a:prstGeom>
          <a:noFill/>
          <a:ln>
            <a:noFill/>
          </a:ln>
        </p:spPr>
        <p:txBody>
          <a:bodyPr anchorCtr="0" anchor="t" bIns="91425" lIns="91425" spcFirstLastPara="1" rIns="91425" wrap="square" tIns="91425">
            <a:noAutofit/>
          </a:bodyPr>
          <a:lstStyle/>
          <a:p>
            <a:pPr indent="-330200" lvl="0" marL="457200" rtl="0" algn="l">
              <a:spcBef>
                <a:spcPts val="1000"/>
              </a:spcBef>
              <a:spcAft>
                <a:spcPts val="0"/>
              </a:spcAft>
              <a:buClr>
                <a:schemeClr val="dk1"/>
              </a:buClr>
              <a:buSzPts val="1600"/>
              <a:buFont typeface="Poppins Light"/>
              <a:buChar char="●"/>
            </a:pPr>
            <a:r>
              <a:rPr b="1" lang="en" sz="1600">
                <a:solidFill>
                  <a:schemeClr val="dk1"/>
                </a:solidFill>
                <a:latin typeface="Poppins"/>
                <a:ea typeface="Poppins"/>
                <a:cs typeface="Poppins"/>
                <a:sym typeface="Poppins"/>
              </a:rPr>
              <a:t>Samuel:</a:t>
            </a:r>
            <a:r>
              <a:rPr lang="en" sz="1600">
                <a:solidFill>
                  <a:schemeClr val="dk1"/>
                </a:solidFill>
                <a:latin typeface="Poppins Light"/>
                <a:ea typeface="Poppins Light"/>
                <a:cs typeface="Poppins Light"/>
                <a:sym typeface="Poppins Light"/>
              </a:rPr>
              <a:t> “He doesn’t like to eat with everyone.”</a:t>
            </a:r>
            <a:endParaRPr sz="1600">
              <a:solidFill>
                <a:schemeClr val="dk1"/>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b="1" lang="en" sz="1600">
                <a:solidFill>
                  <a:schemeClr val="dk1"/>
                </a:solidFill>
                <a:latin typeface="Poppins"/>
                <a:ea typeface="Poppins"/>
                <a:cs typeface="Poppins"/>
                <a:sym typeface="Poppins"/>
              </a:rPr>
              <a:t>Mateo:</a:t>
            </a:r>
            <a:r>
              <a:rPr lang="en" sz="1600">
                <a:solidFill>
                  <a:schemeClr val="dk1"/>
                </a:solidFill>
                <a:latin typeface="Poppins Light"/>
                <a:ea typeface="Poppins Light"/>
                <a:cs typeface="Poppins Light"/>
                <a:sym typeface="Poppins Light"/>
              </a:rPr>
              <a:t> “He could just eat in a classroom with a teacher.”</a:t>
            </a:r>
            <a:endParaRPr sz="1600">
              <a:solidFill>
                <a:schemeClr val="dk1"/>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b="1" lang="en" sz="1600">
                <a:solidFill>
                  <a:schemeClr val="dk1"/>
                </a:solidFill>
                <a:latin typeface="Poppins"/>
                <a:ea typeface="Poppins"/>
                <a:cs typeface="Poppins"/>
                <a:sym typeface="Poppins"/>
              </a:rPr>
              <a:t>Samuel:</a:t>
            </a:r>
            <a:r>
              <a:rPr lang="en" sz="1600">
                <a:solidFill>
                  <a:schemeClr val="dk1"/>
                </a:solidFill>
                <a:latin typeface="Poppins Light"/>
                <a:ea typeface="Poppins Light"/>
                <a:cs typeface="Poppins Light"/>
                <a:sym typeface="Poppins Light"/>
              </a:rPr>
              <a:t> “No, he is in school to be with the other kids. We need to make something so he can eat in the cafeteria. </a:t>
            </a:r>
            <a:endParaRPr sz="1600">
              <a:solidFill>
                <a:schemeClr val="dk1"/>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b="1" lang="en" sz="1600">
                <a:solidFill>
                  <a:schemeClr val="dk1"/>
                </a:solidFill>
                <a:latin typeface="Poppins"/>
                <a:ea typeface="Poppins"/>
                <a:cs typeface="Poppins"/>
                <a:sym typeface="Poppins"/>
              </a:rPr>
              <a:t>Mateo:</a:t>
            </a:r>
            <a:r>
              <a:rPr lang="en" sz="1600">
                <a:solidFill>
                  <a:schemeClr val="dk1"/>
                </a:solidFill>
                <a:latin typeface="Poppins Light"/>
                <a:ea typeface="Poppins Light"/>
                <a:cs typeface="Poppins Light"/>
                <a:sym typeface="Poppins Light"/>
              </a:rPr>
              <a:t> “He’ll be afraid people will look at him.” </a:t>
            </a:r>
            <a:endParaRPr sz="1600">
              <a:solidFill>
                <a:schemeClr val="dk1"/>
              </a:solidFill>
              <a:latin typeface="Poppins Light"/>
              <a:ea typeface="Poppins Light"/>
              <a:cs typeface="Poppins Light"/>
              <a:sym typeface="Poppins Light"/>
            </a:endParaRPr>
          </a:p>
          <a:p>
            <a:pPr indent="-330200" lvl="0" marL="457200" rtl="0" algn="l">
              <a:spcBef>
                <a:spcPts val="1500"/>
              </a:spcBef>
              <a:spcAft>
                <a:spcPts val="1500"/>
              </a:spcAft>
              <a:buClr>
                <a:schemeClr val="dk1"/>
              </a:buClr>
              <a:buSzPts val="1600"/>
              <a:buFont typeface="Poppins Light"/>
              <a:buChar char="●"/>
            </a:pPr>
            <a:r>
              <a:rPr b="1" lang="en" sz="1600">
                <a:solidFill>
                  <a:schemeClr val="dk1"/>
                </a:solidFill>
                <a:latin typeface="Poppins"/>
                <a:ea typeface="Poppins"/>
                <a:cs typeface="Poppins"/>
                <a:sym typeface="Poppins"/>
              </a:rPr>
              <a:t>Samuel: </a:t>
            </a:r>
            <a:r>
              <a:rPr lang="en" sz="1600">
                <a:solidFill>
                  <a:schemeClr val="dk1"/>
                </a:solidFill>
                <a:latin typeface="Poppins Light"/>
                <a:ea typeface="Poppins Light"/>
                <a:cs typeface="Poppins Light"/>
                <a:sym typeface="Poppins Light"/>
              </a:rPr>
              <a:t>“</a:t>
            </a:r>
            <a:r>
              <a:rPr lang="en" sz="1600" u="sng">
                <a:solidFill>
                  <a:schemeClr val="dk1"/>
                </a:solidFill>
                <a:latin typeface="Poppins Light"/>
                <a:ea typeface="Poppins Light"/>
                <a:cs typeface="Poppins Light"/>
                <a:sym typeface="Poppins Light"/>
              </a:rPr>
              <a:t>We can make something that will let him eat and make it less messy</a:t>
            </a:r>
            <a:r>
              <a:rPr lang="en" sz="1600">
                <a:solidFill>
                  <a:schemeClr val="dk1"/>
                </a:solidFill>
                <a:latin typeface="Poppins Light"/>
                <a:ea typeface="Poppins Light"/>
                <a:cs typeface="Poppins Light"/>
                <a:sym typeface="Poppins Light"/>
              </a:rPr>
              <a:t>.”</a:t>
            </a:r>
            <a:endParaRPr sz="1600">
              <a:solidFill>
                <a:schemeClr val="dk1"/>
              </a:solidFill>
              <a:latin typeface="Poppins Light"/>
              <a:ea typeface="Poppins Light"/>
              <a:cs typeface="Poppins Light"/>
              <a:sym typeface="Poppins Light"/>
            </a:endParaRPr>
          </a:p>
        </p:txBody>
      </p:sp>
      <p:pic>
        <p:nvPicPr>
          <p:cNvPr id="514" name="Google Shape;514;p60" title="Screenshot 2026-02-06 085650.png"/>
          <p:cNvPicPr preferRelativeResize="0"/>
          <p:nvPr/>
        </p:nvPicPr>
        <p:blipFill>
          <a:blip r:embed="rId8">
            <a:alphaModFix/>
          </a:blip>
          <a:stretch>
            <a:fillRect/>
          </a:stretch>
        </p:blipFill>
        <p:spPr>
          <a:xfrm>
            <a:off x="7984600" y="564325"/>
            <a:ext cx="860225" cy="1279226"/>
          </a:xfrm>
          <a:prstGeom prst="rect">
            <a:avLst/>
          </a:prstGeom>
          <a:no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61"/>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520" name="Google Shape;520;p61"/>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521" name="Google Shape;521;p61"/>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03 </a:t>
            </a:r>
            <a:r>
              <a:rPr lang="en" sz="2800">
                <a:solidFill>
                  <a:schemeClr val="dk1"/>
                </a:solidFill>
                <a:latin typeface="Poppins Light"/>
                <a:ea typeface="Poppins Light"/>
                <a:cs typeface="Poppins Light"/>
                <a:sym typeface="Poppins Light"/>
              </a:rPr>
              <a:t>IDEATE</a:t>
            </a:r>
            <a:endParaRPr sz="2800">
              <a:solidFill>
                <a:schemeClr val="dk1"/>
              </a:solidFill>
              <a:latin typeface="Poppins Light"/>
              <a:ea typeface="Poppins Light"/>
              <a:cs typeface="Poppins Light"/>
              <a:sym typeface="Poppins Light"/>
            </a:endParaRPr>
          </a:p>
        </p:txBody>
      </p:sp>
      <p:cxnSp>
        <p:nvCxnSpPr>
          <p:cNvPr id="522" name="Google Shape;522;p61"/>
          <p:cNvCxnSpPr/>
          <p:nvPr/>
        </p:nvCxnSpPr>
        <p:spPr>
          <a:xfrm>
            <a:off x="2129150" y="903200"/>
            <a:ext cx="1599900" cy="0"/>
          </a:xfrm>
          <a:prstGeom prst="straightConnector1">
            <a:avLst/>
          </a:prstGeom>
          <a:noFill/>
          <a:ln cap="flat" cmpd="sng" w="38100">
            <a:solidFill>
              <a:srgbClr val="FFCE1B"/>
            </a:solidFill>
            <a:prstDash val="solid"/>
            <a:round/>
            <a:headEnd len="med" w="med" type="none"/>
            <a:tailEnd len="med" w="med" type="none"/>
          </a:ln>
        </p:spPr>
      </p:cxnSp>
      <p:pic>
        <p:nvPicPr>
          <p:cNvPr id="523" name="Google Shape;523;p61"/>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524" name="Google Shape;524;p61"/>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525" name="Google Shape;525;p61"/>
          <p:cNvPicPr preferRelativeResize="0"/>
          <p:nvPr/>
        </p:nvPicPr>
        <p:blipFill>
          <a:blip r:embed="rId5">
            <a:alphaModFix/>
          </a:blip>
          <a:stretch>
            <a:fillRect/>
          </a:stretch>
        </p:blipFill>
        <p:spPr>
          <a:xfrm>
            <a:off x="435602" y="2163325"/>
            <a:ext cx="830100" cy="830100"/>
          </a:xfrm>
          <a:prstGeom prst="rect">
            <a:avLst/>
          </a:prstGeom>
          <a:noFill/>
          <a:ln>
            <a:noFill/>
          </a:ln>
        </p:spPr>
      </p:pic>
      <p:pic>
        <p:nvPicPr>
          <p:cNvPr id="526" name="Google Shape;526;p61"/>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527" name="Google Shape;527;p61"/>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528" name="Google Shape;528;p61"/>
          <p:cNvSpPr txBox="1"/>
          <p:nvPr/>
        </p:nvSpPr>
        <p:spPr>
          <a:xfrm>
            <a:off x="2129150" y="1244000"/>
            <a:ext cx="6608100" cy="13698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Font typeface="Poppins"/>
              <a:buChar char="●"/>
            </a:pPr>
            <a:r>
              <a:rPr b="1" lang="en" sz="1600">
                <a:latin typeface="Poppins"/>
                <a:ea typeface="Poppins"/>
                <a:cs typeface="Poppins"/>
                <a:sym typeface="Poppins"/>
              </a:rPr>
              <a:t>Generate many possible solutions</a:t>
            </a:r>
            <a:endParaRPr b="1" sz="1600">
              <a:latin typeface="Poppins"/>
              <a:ea typeface="Poppins"/>
              <a:cs typeface="Poppins"/>
              <a:sym typeface="Poppins"/>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Brainstorm solutions without worrying about feasibility</a:t>
            </a:r>
            <a:endParaRPr sz="1600">
              <a:solidFill>
                <a:schemeClr val="dk1"/>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Build on others’ ideas</a:t>
            </a:r>
            <a:endParaRPr sz="1600">
              <a:solidFill>
                <a:schemeClr val="dk1"/>
              </a:solidFill>
              <a:latin typeface="Poppins Light"/>
              <a:ea typeface="Poppins Light"/>
              <a:cs typeface="Poppins Light"/>
              <a:sym typeface="Poppins Light"/>
            </a:endParaRPr>
          </a:p>
          <a:p>
            <a:pPr indent="-317500" lvl="1" marL="914400" rtl="0" algn="l">
              <a:lnSpc>
                <a:spcPct val="150000"/>
              </a:lnSpc>
              <a:spcBef>
                <a:spcPts val="0"/>
              </a:spcBef>
              <a:spcAft>
                <a:spcPts val="0"/>
              </a:spcAft>
              <a:buClr>
                <a:schemeClr val="dk1"/>
              </a:buClr>
              <a:buSzPts val="1400"/>
              <a:buChar char="○"/>
            </a:pPr>
            <a:r>
              <a:rPr lang="en" sz="1600">
                <a:solidFill>
                  <a:schemeClr val="dk1"/>
                </a:solidFill>
                <a:latin typeface="Poppins Light"/>
                <a:ea typeface="Poppins Light"/>
                <a:cs typeface="Poppins Light"/>
                <a:sym typeface="Poppins Light"/>
              </a:rPr>
              <a:t>Explore multiple solutions the same problem</a:t>
            </a:r>
            <a:endParaRPr sz="1600">
              <a:latin typeface="Poppins Light"/>
              <a:ea typeface="Poppins Light"/>
              <a:cs typeface="Poppins Light"/>
              <a:sym typeface="Poppins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2"/>
          <p:cNvSpPr/>
          <p:nvPr/>
        </p:nvSpPr>
        <p:spPr>
          <a:xfrm>
            <a:off x="2129150" y="2849825"/>
            <a:ext cx="6295800" cy="1699200"/>
          </a:xfrm>
          <a:prstGeom prst="rect">
            <a:avLst/>
          </a:prstGeom>
          <a:solidFill>
            <a:srgbClr val="FFF1B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34" name="Google Shape;534;p62"/>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535" name="Google Shape;535;p62"/>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536" name="Google Shape;536;p62"/>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03 </a:t>
            </a:r>
            <a:r>
              <a:rPr lang="en" sz="2800">
                <a:solidFill>
                  <a:schemeClr val="dk1"/>
                </a:solidFill>
                <a:latin typeface="Poppins Light"/>
                <a:ea typeface="Poppins Light"/>
                <a:cs typeface="Poppins Light"/>
                <a:sym typeface="Poppins Light"/>
              </a:rPr>
              <a:t>IDEATE</a:t>
            </a:r>
            <a:endParaRPr sz="2800">
              <a:solidFill>
                <a:schemeClr val="dk1"/>
              </a:solidFill>
              <a:latin typeface="Poppins Light"/>
              <a:ea typeface="Poppins Light"/>
              <a:cs typeface="Poppins Light"/>
              <a:sym typeface="Poppins Light"/>
            </a:endParaRPr>
          </a:p>
        </p:txBody>
      </p:sp>
      <p:cxnSp>
        <p:nvCxnSpPr>
          <p:cNvPr id="537" name="Google Shape;537;p62"/>
          <p:cNvCxnSpPr/>
          <p:nvPr/>
        </p:nvCxnSpPr>
        <p:spPr>
          <a:xfrm>
            <a:off x="2129150" y="903200"/>
            <a:ext cx="1599900" cy="0"/>
          </a:xfrm>
          <a:prstGeom prst="straightConnector1">
            <a:avLst/>
          </a:prstGeom>
          <a:noFill/>
          <a:ln cap="flat" cmpd="sng" w="38100">
            <a:solidFill>
              <a:srgbClr val="FFCE1B"/>
            </a:solidFill>
            <a:prstDash val="solid"/>
            <a:round/>
            <a:headEnd len="med" w="med" type="none"/>
            <a:tailEnd len="med" w="med" type="none"/>
          </a:ln>
        </p:spPr>
      </p:cxnSp>
      <p:pic>
        <p:nvPicPr>
          <p:cNvPr id="538" name="Google Shape;538;p62"/>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539" name="Google Shape;539;p62"/>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540" name="Google Shape;540;p62"/>
          <p:cNvPicPr preferRelativeResize="0"/>
          <p:nvPr/>
        </p:nvPicPr>
        <p:blipFill>
          <a:blip r:embed="rId5">
            <a:alphaModFix/>
          </a:blip>
          <a:stretch>
            <a:fillRect/>
          </a:stretch>
        </p:blipFill>
        <p:spPr>
          <a:xfrm>
            <a:off x="435602" y="2163325"/>
            <a:ext cx="830100" cy="830100"/>
          </a:xfrm>
          <a:prstGeom prst="rect">
            <a:avLst/>
          </a:prstGeom>
          <a:noFill/>
          <a:ln>
            <a:noFill/>
          </a:ln>
        </p:spPr>
      </p:pic>
      <p:pic>
        <p:nvPicPr>
          <p:cNvPr id="541" name="Google Shape;541;p62"/>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542" name="Google Shape;542;p62"/>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543" name="Google Shape;543;p62"/>
          <p:cNvSpPr txBox="1"/>
          <p:nvPr/>
        </p:nvSpPr>
        <p:spPr>
          <a:xfrm>
            <a:off x="2129150" y="1244000"/>
            <a:ext cx="6608100" cy="1369800"/>
          </a:xfrm>
          <a:prstGeom prst="rect">
            <a:avLst/>
          </a:prstGeom>
          <a:noFill/>
          <a:ln>
            <a:noFill/>
          </a:ln>
        </p:spPr>
        <p:txBody>
          <a:bodyPr anchorCtr="0" anchor="t" bIns="91425" lIns="91425" spcFirstLastPara="1" rIns="91425" wrap="square" tIns="91425">
            <a:noAutofit/>
          </a:bodyPr>
          <a:lstStyle/>
          <a:p>
            <a:pPr indent="-330200" lvl="0" marL="457200" rtl="0" algn="l">
              <a:lnSpc>
                <a:spcPct val="125000"/>
              </a:lnSpc>
              <a:spcBef>
                <a:spcPts val="0"/>
              </a:spcBef>
              <a:spcAft>
                <a:spcPts val="0"/>
              </a:spcAft>
              <a:buSzPts val="1600"/>
              <a:buFont typeface="Poppins"/>
              <a:buChar char="●"/>
            </a:pPr>
            <a:r>
              <a:rPr b="1" lang="en" sz="1600">
                <a:latin typeface="Poppins"/>
                <a:ea typeface="Poppins"/>
                <a:cs typeface="Poppins"/>
                <a:sym typeface="Poppins"/>
              </a:rPr>
              <a:t>Generate many possible solutions</a:t>
            </a:r>
            <a:endParaRPr b="1" sz="1600">
              <a:latin typeface="Poppins"/>
              <a:ea typeface="Poppins"/>
              <a:cs typeface="Poppins"/>
              <a:sym typeface="Poppins"/>
            </a:endParaRPr>
          </a:p>
          <a:p>
            <a:pPr indent="-330200" lvl="1" marL="914400" rtl="0" algn="l">
              <a:lnSpc>
                <a:spcPct val="125000"/>
              </a:lnSpc>
              <a:spcBef>
                <a:spcPts val="0"/>
              </a:spcBef>
              <a:spcAft>
                <a:spcPts val="0"/>
              </a:spcAft>
              <a:buSzPts val="1600"/>
              <a:buFont typeface="Poppins Light"/>
              <a:buChar char="○"/>
            </a:pPr>
            <a:r>
              <a:rPr lang="en" sz="1600">
                <a:latin typeface="Poppins Light"/>
                <a:ea typeface="Poppins Light"/>
                <a:cs typeface="Poppins Light"/>
                <a:sym typeface="Poppins Light"/>
              </a:rPr>
              <a:t>Brainstorm solutions without judgment</a:t>
            </a:r>
            <a:endParaRPr sz="1600">
              <a:latin typeface="Poppins Light"/>
              <a:ea typeface="Poppins Light"/>
              <a:cs typeface="Poppins Light"/>
              <a:sym typeface="Poppins Light"/>
            </a:endParaRPr>
          </a:p>
          <a:p>
            <a:pPr indent="-330200" lvl="1" marL="914400" rtl="0" algn="l">
              <a:lnSpc>
                <a:spcPct val="125000"/>
              </a:lnSpc>
              <a:spcBef>
                <a:spcPts val="0"/>
              </a:spcBef>
              <a:spcAft>
                <a:spcPts val="0"/>
              </a:spcAft>
              <a:buSzPts val="1600"/>
              <a:buFont typeface="Poppins Light"/>
              <a:buChar char="○"/>
            </a:pPr>
            <a:r>
              <a:rPr lang="en" sz="1600">
                <a:latin typeface="Poppins Light"/>
                <a:ea typeface="Poppins Light"/>
                <a:cs typeface="Poppins Light"/>
                <a:sym typeface="Poppins Light"/>
              </a:rPr>
              <a:t>Build on others’ ideas</a:t>
            </a:r>
            <a:endParaRPr sz="1600">
              <a:latin typeface="Poppins Light"/>
              <a:ea typeface="Poppins Light"/>
              <a:cs typeface="Poppins Light"/>
              <a:sym typeface="Poppins Light"/>
            </a:endParaRPr>
          </a:p>
          <a:p>
            <a:pPr indent="-317500" lvl="1" marL="914400" rtl="0" algn="l">
              <a:lnSpc>
                <a:spcPct val="125000"/>
              </a:lnSpc>
              <a:spcBef>
                <a:spcPts val="0"/>
              </a:spcBef>
              <a:spcAft>
                <a:spcPts val="0"/>
              </a:spcAft>
              <a:buSzPts val="1400"/>
              <a:buChar char="○"/>
            </a:pPr>
            <a:r>
              <a:rPr lang="en" sz="1600">
                <a:latin typeface="Poppins Light"/>
                <a:ea typeface="Poppins Light"/>
                <a:cs typeface="Poppins Light"/>
                <a:sym typeface="Poppins Light"/>
              </a:rPr>
              <a:t>Explore multiple approaches</a:t>
            </a:r>
            <a:endParaRPr sz="1800">
              <a:solidFill>
                <a:srgbClr val="1D1D1F"/>
              </a:solidFill>
              <a:latin typeface="Poppins Light"/>
              <a:ea typeface="Poppins Light"/>
              <a:cs typeface="Poppins Light"/>
              <a:sym typeface="Poppins Light"/>
            </a:endParaRPr>
          </a:p>
        </p:txBody>
      </p:sp>
      <p:sp>
        <p:nvSpPr>
          <p:cNvPr id="544" name="Google Shape;544;p62"/>
          <p:cNvSpPr txBox="1"/>
          <p:nvPr/>
        </p:nvSpPr>
        <p:spPr>
          <a:xfrm>
            <a:off x="2129150" y="3046000"/>
            <a:ext cx="5317800" cy="14469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1200"/>
              </a:spcBef>
              <a:spcAft>
                <a:spcPts val="0"/>
              </a:spcAft>
              <a:buClr>
                <a:schemeClr val="dk1"/>
              </a:buClr>
              <a:buSzPts val="1600"/>
              <a:buChar char="●"/>
            </a:pPr>
            <a:r>
              <a:rPr b="1" lang="en" sz="1600">
                <a:solidFill>
                  <a:schemeClr val="dk1"/>
                </a:solidFill>
                <a:latin typeface="Poppins"/>
                <a:ea typeface="Poppins"/>
                <a:cs typeface="Poppins"/>
                <a:sym typeface="Poppins"/>
              </a:rPr>
              <a:t>Novel Engineering:</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Brainstorm solutions without judgment</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Build on others’ ideas</a:t>
            </a:r>
            <a:endParaRPr sz="1600">
              <a:solidFill>
                <a:schemeClr val="dk1"/>
              </a:solidFill>
              <a:latin typeface="Poppins Light"/>
              <a:ea typeface="Poppins Light"/>
              <a:cs typeface="Poppins Light"/>
              <a:sym typeface="Poppins Light"/>
            </a:endParaRPr>
          </a:p>
          <a:p>
            <a:pPr indent="-317500" lvl="1" marL="914400" rtl="0" algn="l">
              <a:lnSpc>
                <a:spcPct val="125000"/>
              </a:lnSpc>
              <a:spcBef>
                <a:spcPts val="0"/>
              </a:spcBef>
              <a:spcAft>
                <a:spcPts val="0"/>
              </a:spcAft>
              <a:buClr>
                <a:schemeClr val="dk1"/>
              </a:buClr>
              <a:buSzPts val="1400"/>
              <a:buChar char="○"/>
            </a:pPr>
            <a:r>
              <a:rPr lang="en" sz="1600">
                <a:solidFill>
                  <a:schemeClr val="dk1"/>
                </a:solidFill>
                <a:latin typeface="Poppins Light"/>
                <a:ea typeface="Poppins Light"/>
                <a:cs typeface="Poppins Light"/>
                <a:sym typeface="Poppins Light"/>
              </a:rPr>
              <a:t>Explore multiple approaches</a:t>
            </a:r>
            <a:endParaRPr sz="1800">
              <a:solidFill>
                <a:srgbClr val="1D1D1F"/>
              </a:solidFill>
              <a:latin typeface="Poppins Light"/>
              <a:ea typeface="Poppins Light"/>
              <a:cs typeface="Poppins Light"/>
              <a:sym typeface="Poppins Light"/>
            </a:endParaRPr>
          </a:p>
        </p:txBody>
      </p:sp>
      <p:sp>
        <p:nvSpPr>
          <p:cNvPr id="545" name="Google Shape;545;p62"/>
          <p:cNvSpPr/>
          <p:nvPr/>
        </p:nvSpPr>
        <p:spPr>
          <a:xfrm>
            <a:off x="0" y="-30250"/>
            <a:ext cx="9163800" cy="51738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46" name="Google Shape;546;p62"/>
          <p:cNvSpPr/>
          <p:nvPr/>
        </p:nvSpPr>
        <p:spPr>
          <a:xfrm>
            <a:off x="624550" y="993200"/>
            <a:ext cx="8017200" cy="35823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47" name="Google Shape;547;p62"/>
          <p:cNvSpPr txBox="1"/>
          <p:nvPr/>
        </p:nvSpPr>
        <p:spPr>
          <a:xfrm>
            <a:off x="1103850" y="1441850"/>
            <a:ext cx="6619200" cy="2838300"/>
          </a:xfrm>
          <a:prstGeom prst="rect">
            <a:avLst/>
          </a:prstGeom>
          <a:noFill/>
          <a:ln>
            <a:noFill/>
          </a:ln>
        </p:spPr>
        <p:txBody>
          <a:bodyPr anchorCtr="0" anchor="t" bIns="91425" lIns="91425" spcFirstLastPara="1" rIns="91425" wrap="square" tIns="91425">
            <a:noAutofit/>
          </a:bodyPr>
          <a:lstStyle/>
          <a:p>
            <a:pPr indent="-330200" lvl="0" marL="457200" rtl="0" algn="l">
              <a:spcBef>
                <a:spcPts val="1000"/>
              </a:spcBef>
              <a:spcAft>
                <a:spcPts val="0"/>
              </a:spcAft>
              <a:buClr>
                <a:schemeClr val="dk1"/>
              </a:buClr>
              <a:buSzPts val="1600"/>
              <a:buFont typeface="Poppins Light"/>
              <a:buChar char="●"/>
            </a:pPr>
            <a:r>
              <a:rPr b="1" lang="en" sz="1600">
                <a:solidFill>
                  <a:srgbClr val="1D1D1F"/>
                </a:solidFill>
                <a:latin typeface="Poppins"/>
                <a:ea typeface="Poppins"/>
                <a:cs typeface="Poppins"/>
                <a:sym typeface="Poppins"/>
              </a:rPr>
              <a:t>Samuel:</a:t>
            </a:r>
            <a:r>
              <a:rPr lang="en" sz="1600">
                <a:solidFill>
                  <a:srgbClr val="1D1D1F"/>
                </a:solidFill>
                <a:latin typeface="Poppins Light"/>
                <a:ea typeface="Poppins Light"/>
                <a:cs typeface="Poppins Light"/>
                <a:sym typeface="Poppins Light"/>
              </a:rPr>
              <a:t> “</a:t>
            </a:r>
            <a:r>
              <a:rPr lang="en" sz="1600" u="sng">
                <a:solidFill>
                  <a:srgbClr val="1D1D1F"/>
                </a:solidFill>
                <a:latin typeface="Poppins Light"/>
                <a:ea typeface="Poppins Light"/>
                <a:cs typeface="Poppins Light"/>
                <a:sym typeface="Poppins Light"/>
              </a:rPr>
              <a:t>We can make something that will let him eat and make it less messy.</a:t>
            </a:r>
            <a:r>
              <a:rPr lang="en" sz="1600">
                <a:solidFill>
                  <a:srgbClr val="1D1D1F"/>
                </a:solidFill>
                <a:latin typeface="Poppins Light"/>
                <a:ea typeface="Poppins Light"/>
                <a:cs typeface="Poppins Light"/>
                <a:sym typeface="Poppins Light"/>
              </a:rPr>
              <a:t>”</a:t>
            </a:r>
            <a:endParaRPr sz="1600">
              <a:solidFill>
                <a:srgbClr val="1D1D1F"/>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b="1" lang="en" sz="1600">
                <a:solidFill>
                  <a:srgbClr val="1D1D1F"/>
                </a:solidFill>
                <a:latin typeface="Poppins"/>
                <a:ea typeface="Poppins"/>
                <a:cs typeface="Poppins"/>
                <a:sym typeface="Poppins"/>
              </a:rPr>
              <a:t>Mateo:</a:t>
            </a:r>
            <a:r>
              <a:rPr lang="en" sz="1600">
                <a:solidFill>
                  <a:srgbClr val="1D1D1F"/>
                </a:solidFill>
                <a:latin typeface="Poppins Light"/>
                <a:ea typeface="Poppins Light"/>
                <a:cs typeface="Poppins Light"/>
                <a:sym typeface="Poppins Light"/>
              </a:rPr>
              <a:t> “Maybe something that catches food but blocks his mouth?”</a:t>
            </a:r>
            <a:endParaRPr sz="1600">
              <a:solidFill>
                <a:srgbClr val="1D1D1F"/>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b="1" lang="en" sz="1600">
                <a:solidFill>
                  <a:srgbClr val="1D1D1F"/>
                </a:solidFill>
                <a:latin typeface="Poppins"/>
                <a:ea typeface="Poppins"/>
                <a:cs typeface="Poppins"/>
                <a:sym typeface="Poppins"/>
              </a:rPr>
              <a:t>Samuel:</a:t>
            </a:r>
            <a:r>
              <a:rPr lang="en" sz="1600">
                <a:solidFill>
                  <a:srgbClr val="1D1D1F"/>
                </a:solidFill>
                <a:latin typeface="Poppins Light"/>
                <a:ea typeface="Poppins Light"/>
                <a:cs typeface="Poppins Light"/>
                <a:sym typeface="Poppins Light"/>
              </a:rPr>
              <a:t> “A bib that has a face shield?”</a:t>
            </a:r>
            <a:endParaRPr sz="1600">
              <a:solidFill>
                <a:srgbClr val="1D1D1F"/>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b="1" lang="en" sz="1600">
                <a:solidFill>
                  <a:srgbClr val="1D1D1F"/>
                </a:solidFill>
                <a:latin typeface="Poppins"/>
                <a:ea typeface="Poppins"/>
                <a:cs typeface="Poppins"/>
                <a:sym typeface="Poppins"/>
              </a:rPr>
              <a:t>Mateo:</a:t>
            </a:r>
            <a:r>
              <a:rPr lang="en" sz="1600">
                <a:solidFill>
                  <a:srgbClr val="1D1D1F"/>
                </a:solidFill>
                <a:latin typeface="Poppins Light"/>
                <a:ea typeface="Poppins Light"/>
                <a:cs typeface="Poppins Light"/>
                <a:sym typeface="Poppins Light"/>
              </a:rPr>
              <a:t> “If he wears a bib people might call him a baby.”</a:t>
            </a:r>
            <a:endParaRPr sz="1600">
              <a:solidFill>
                <a:srgbClr val="1D1D1F"/>
              </a:solidFill>
              <a:latin typeface="Poppins Light"/>
              <a:ea typeface="Poppins Light"/>
              <a:cs typeface="Poppins Light"/>
              <a:sym typeface="Poppins Light"/>
            </a:endParaRPr>
          </a:p>
          <a:p>
            <a:pPr indent="-330200" lvl="0" marL="457200" rtl="0" algn="l">
              <a:spcBef>
                <a:spcPts val="1500"/>
              </a:spcBef>
              <a:spcAft>
                <a:spcPts val="1500"/>
              </a:spcAft>
              <a:buClr>
                <a:schemeClr val="dk1"/>
              </a:buClr>
              <a:buSzPts val="1600"/>
              <a:buFont typeface="Poppins Light"/>
              <a:buChar char="●"/>
            </a:pPr>
            <a:r>
              <a:rPr b="1" lang="en" sz="1600">
                <a:solidFill>
                  <a:srgbClr val="1D1D1F"/>
                </a:solidFill>
                <a:latin typeface="Poppins"/>
                <a:ea typeface="Poppins"/>
                <a:cs typeface="Poppins"/>
                <a:sym typeface="Poppins"/>
              </a:rPr>
              <a:t>Samuel:</a:t>
            </a:r>
            <a:r>
              <a:rPr lang="en" sz="1600">
                <a:solidFill>
                  <a:srgbClr val="1D1D1F"/>
                </a:solidFill>
                <a:latin typeface="Poppins Light"/>
                <a:ea typeface="Poppins Light"/>
                <a:cs typeface="Poppins Light"/>
                <a:sym typeface="Poppins Light"/>
              </a:rPr>
              <a:t> “It could be like a fork but hides his mouth.”</a:t>
            </a:r>
            <a:endParaRPr b="1" sz="1600">
              <a:solidFill>
                <a:schemeClr val="dk1"/>
              </a:solidFill>
              <a:latin typeface="Poppins"/>
              <a:ea typeface="Poppins"/>
              <a:cs typeface="Poppins"/>
              <a:sym typeface="Poppins"/>
            </a:endParaRPr>
          </a:p>
        </p:txBody>
      </p:sp>
      <p:pic>
        <p:nvPicPr>
          <p:cNvPr id="548" name="Google Shape;548;p62" title="Screenshot 2026-02-06 085650.png"/>
          <p:cNvPicPr preferRelativeResize="0"/>
          <p:nvPr/>
        </p:nvPicPr>
        <p:blipFill>
          <a:blip r:embed="rId8">
            <a:alphaModFix/>
          </a:blip>
          <a:stretch>
            <a:fillRect/>
          </a:stretch>
        </p:blipFill>
        <p:spPr>
          <a:xfrm>
            <a:off x="7984600" y="564325"/>
            <a:ext cx="860225" cy="1279226"/>
          </a:xfrm>
          <a:prstGeom prst="rect">
            <a:avLst/>
          </a:prstGeom>
          <a:no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63"/>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554" name="Google Shape;554;p63"/>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555" name="Google Shape;555;p63"/>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04 </a:t>
            </a:r>
            <a:r>
              <a:rPr lang="en" sz="2800">
                <a:solidFill>
                  <a:schemeClr val="dk1"/>
                </a:solidFill>
                <a:latin typeface="Poppins Light"/>
                <a:ea typeface="Poppins Light"/>
                <a:cs typeface="Poppins Light"/>
                <a:sym typeface="Poppins Light"/>
              </a:rPr>
              <a:t>PROTOTYPE</a:t>
            </a:r>
            <a:endParaRPr sz="2800">
              <a:solidFill>
                <a:schemeClr val="dk1"/>
              </a:solidFill>
              <a:latin typeface="Poppins Light"/>
              <a:ea typeface="Poppins Light"/>
              <a:cs typeface="Poppins Light"/>
              <a:sym typeface="Poppins Light"/>
            </a:endParaRPr>
          </a:p>
        </p:txBody>
      </p:sp>
      <p:cxnSp>
        <p:nvCxnSpPr>
          <p:cNvPr id="556" name="Google Shape;556;p63"/>
          <p:cNvCxnSpPr/>
          <p:nvPr/>
        </p:nvCxnSpPr>
        <p:spPr>
          <a:xfrm>
            <a:off x="2129150" y="903200"/>
            <a:ext cx="1599900" cy="0"/>
          </a:xfrm>
          <a:prstGeom prst="straightConnector1">
            <a:avLst/>
          </a:prstGeom>
          <a:noFill/>
          <a:ln cap="flat" cmpd="sng" w="38100">
            <a:solidFill>
              <a:srgbClr val="81CDC6"/>
            </a:solidFill>
            <a:prstDash val="solid"/>
            <a:round/>
            <a:headEnd len="med" w="med" type="none"/>
            <a:tailEnd len="med" w="med" type="none"/>
          </a:ln>
        </p:spPr>
      </p:cxnSp>
      <p:pic>
        <p:nvPicPr>
          <p:cNvPr id="557" name="Google Shape;557;p63"/>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558" name="Google Shape;558;p63"/>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559" name="Google Shape;559;p63"/>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560" name="Google Shape;560;p63"/>
          <p:cNvPicPr preferRelativeResize="0"/>
          <p:nvPr/>
        </p:nvPicPr>
        <p:blipFill>
          <a:blip r:embed="rId6">
            <a:alphaModFix/>
          </a:blip>
          <a:stretch>
            <a:fillRect/>
          </a:stretch>
        </p:blipFill>
        <p:spPr>
          <a:xfrm>
            <a:off x="435602" y="3082637"/>
            <a:ext cx="830100" cy="830100"/>
          </a:xfrm>
          <a:prstGeom prst="rect">
            <a:avLst/>
          </a:prstGeom>
          <a:noFill/>
          <a:ln>
            <a:noFill/>
          </a:ln>
        </p:spPr>
      </p:pic>
      <p:pic>
        <p:nvPicPr>
          <p:cNvPr id="561" name="Google Shape;561;p63"/>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562" name="Google Shape;562;p63"/>
          <p:cNvSpPr txBox="1"/>
          <p:nvPr/>
        </p:nvSpPr>
        <p:spPr>
          <a:xfrm>
            <a:off x="2129150" y="1244000"/>
            <a:ext cx="6608100" cy="17493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chemeClr val="dk1"/>
              </a:buClr>
              <a:buSzPts val="1600"/>
              <a:buFont typeface="Poppins"/>
              <a:buChar char="●"/>
            </a:pPr>
            <a:r>
              <a:rPr b="1" lang="en" sz="1600">
                <a:solidFill>
                  <a:srgbClr val="1D1D1F"/>
                </a:solidFill>
                <a:latin typeface="Poppins"/>
                <a:ea typeface="Poppins"/>
                <a:cs typeface="Poppins"/>
                <a:sym typeface="Poppins"/>
              </a:rPr>
              <a:t>Build a low-fidelity prototype of your solution</a:t>
            </a:r>
            <a:endParaRPr b="1" sz="1600">
              <a:solidFill>
                <a:srgbClr val="1D1D1F"/>
              </a:solidFill>
              <a:latin typeface="Poppins"/>
              <a:ea typeface="Poppins"/>
              <a:cs typeface="Poppins"/>
              <a:sym typeface="Poppins"/>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rgbClr val="1D1D1F"/>
                </a:solidFill>
                <a:latin typeface="Poppins Light"/>
                <a:ea typeface="Poppins Light"/>
                <a:cs typeface="Poppins Light"/>
                <a:sym typeface="Poppins Light"/>
              </a:rPr>
              <a:t>Work swiftly with easy to find materials</a:t>
            </a:r>
            <a:endParaRPr sz="1600">
              <a:solidFill>
                <a:srgbClr val="1D1D1F"/>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Tweak the design as you go</a:t>
            </a:r>
            <a:endParaRPr sz="1600">
              <a:solidFill>
                <a:srgbClr val="1D1D1F"/>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Remember, this is to share your ideas – this solution isn’t going to market</a:t>
            </a:r>
            <a:endParaRPr sz="1600">
              <a:solidFill>
                <a:srgbClr val="1D1D1F"/>
              </a:solidFill>
              <a:latin typeface="Poppins Light"/>
              <a:ea typeface="Poppins Light"/>
              <a:cs typeface="Poppins Light"/>
              <a:sym typeface="Poppins Light"/>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lnSpc>
                <a:spcPct val="115000"/>
              </a:lnSpc>
              <a:spcBef>
                <a:spcPts val="1200"/>
              </a:spcBef>
              <a:spcAft>
                <a:spcPts val="0"/>
              </a:spcAft>
              <a:buNone/>
            </a:pPr>
            <a:r>
              <a:t/>
            </a:r>
            <a:endParaRPr sz="1800">
              <a:solidFill>
                <a:srgbClr val="1D1D1F"/>
              </a:solidFill>
              <a:latin typeface="Poppins Light"/>
              <a:ea typeface="Poppins Light"/>
              <a:cs typeface="Poppins Light"/>
              <a:sym typeface="Poppins Light"/>
            </a:endParaRPr>
          </a:p>
          <a:p>
            <a:pPr indent="0" lvl="0" marL="0" rtl="0" algn="l">
              <a:lnSpc>
                <a:spcPct val="135000"/>
              </a:lnSpc>
              <a:spcBef>
                <a:spcPts val="1000"/>
              </a:spcBef>
              <a:spcAft>
                <a:spcPts val="0"/>
              </a:spcAft>
              <a:buNone/>
            </a:pPr>
            <a:r>
              <a:t/>
            </a:r>
            <a:endParaRPr sz="1800">
              <a:solidFill>
                <a:srgbClr val="1D1D1F"/>
              </a:solidFill>
              <a:latin typeface="Poppins Light"/>
              <a:ea typeface="Poppins Light"/>
              <a:cs typeface="Poppins Light"/>
              <a:sym typeface="Poppins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64"/>
          <p:cNvSpPr/>
          <p:nvPr/>
        </p:nvSpPr>
        <p:spPr>
          <a:xfrm>
            <a:off x="2129150" y="2849825"/>
            <a:ext cx="6295800" cy="1699200"/>
          </a:xfrm>
          <a:prstGeom prst="rect">
            <a:avLst/>
          </a:prstGeom>
          <a:solidFill>
            <a:srgbClr val="DAF0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68" name="Google Shape;568;p64"/>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569" name="Google Shape;569;p64"/>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570" name="Google Shape;570;p64"/>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04 </a:t>
            </a:r>
            <a:r>
              <a:rPr lang="en" sz="2800">
                <a:solidFill>
                  <a:schemeClr val="dk1"/>
                </a:solidFill>
                <a:latin typeface="Poppins Light"/>
                <a:ea typeface="Poppins Light"/>
                <a:cs typeface="Poppins Light"/>
                <a:sym typeface="Poppins Light"/>
              </a:rPr>
              <a:t>PROTOTYPE</a:t>
            </a:r>
            <a:endParaRPr sz="2800">
              <a:solidFill>
                <a:schemeClr val="dk1"/>
              </a:solidFill>
              <a:latin typeface="Poppins Light"/>
              <a:ea typeface="Poppins Light"/>
              <a:cs typeface="Poppins Light"/>
              <a:sym typeface="Poppins Light"/>
            </a:endParaRPr>
          </a:p>
        </p:txBody>
      </p:sp>
      <p:cxnSp>
        <p:nvCxnSpPr>
          <p:cNvPr id="571" name="Google Shape;571;p64"/>
          <p:cNvCxnSpPr/>
          <p:nvPr/>
        </p:nvCxnSpPr>
        <p:spPr>
          <a:xfrm>
            <a:off x="2129150" y="903200"/>
            <a:ext cx="1599900" cy="0"/>
          </a:xfrm>
          <a:prstGeom prst="straightConnector1">
            <a:avLst/>
          </a:prstGeom>
          <a:noFill/>
          <a:ln cap="flat" cmpd="sng" w="38100">
            <a:solidFill>
              <a:srgbClr val="81CDC6"/>
            </a:solidFill>
            <a:prstDash val="solid"/>
            <a:round/>
            <a:headEnd len="med" w="med" type="none"/>
            <a:tailEnd len="med" w="med" type="none"/>
          </a:ln>
        </p:spPr>
      </p:cxnSp>
      <p:pic>
        <p:nvPicPr>
          <p:cNvPr id="572" name="Google Shape;572;p64"/>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573" name="Google Shape;573;p64"/>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574" name="Google Shape;574;p64"/>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575" name="Google Shape;575;p64"/>
          <p:cNvPicPr preferRelativeResize="0"/>
          <p:nvPr/>
        </p:nvPicPr>
        <p:blipFill>
          <a:blip r:embed="rId6">
            <a:alphaModFix/>
          </a:blip>
          <a:stretch>
            <a:fillRect/>
          </a:stretch>
        </p:blipFill>
        <p:spPr>
          <a:xfrm>
            <a:off x="435602" y="3082637"/>
            <a:ext cx="830100" cy="830100"/>
          </a:xfrm>
          <a:prstGeom prst="rect">
            <a:avLst/>
          </a:prstGeom>
          <a:noFill/>
          <a:ln>
            <a:noFill/>
          </a:ln>
        </p:spPr>
      </p:pic>
      <p:pic>
        <p:nvPicPr>
          <p:cNvPr id="576" name="Google Shape;576;p64"/>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577" name="Google Shape;577;p64"/>
          <p:cNvSpPr txBox="1"/>
          <p:nvPr/>
        </p:nvSpPr>
        <p:spPr>
          <a:xfrm>
            <a:off x="2129150" y="1244000"/>
            <a:ext cx="6608100" cy="1487700"/>
          </a:xfrm>
          <a:prstGeom prst="rect">
            <a:avLst/>
          </a:prstGeom>
          <a:noFill/>
          <a:ln>
            <a:noFill/>
          </a:ln>
        </p:spPr>
        <p:txBody>
          <a:bodyPr anchorCtr="0" anchor="t" bIns="91425" lIns="91425" spcFirstLastPara="1" rIns="91425" wrap="square" tIns="91425">
            <a:noAutofit/>
          </a:bodyPr>
          <a:lstStyle/>
          <a:p>
            <a:pPr indent="-330200" lvl="0" marL="457200" rtl="0" algn="l">
              <a:lnSpc>
                <a:spcPct val="125000"/>
              </a:lnSpc>
              <a:spcBef>
                <a:spcPts val="0"/>
              </a:spcBef>
              <a:spcAft>
                <a:spcPts val="0"/>
              </a:spcAft>
              <a:buClr>
                <a:schemeClr val="dk1"/>
              </a:buClr>
              <a:buSzPts val="1600"/>
              <a:buFont typeface="Poppins"/>
              <a:buChar char="●"/>
            </a:pPr>
            <a:r>
              <a:rPr b="1" lang="en" sz="1600">
                <a:solidFill>
                  <a:srgbClr val="1D1D1F"/>
                </a:solidFill>
                <a:latin typeface="Poppins"/>
                <a:ea typeface="Poppins"/>
                <a:cs typeface="Poppins"/>
                <a:sym typeface="Poppins"/>
              </a:rPr>
              <a:t>Build a low-fidelity prototype of the proposed solution</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rgbClr val="1D1D1F"/>
                </a:solidFill>
                <a:latin typeface="Poppins Light"/>
                <a:ea typeface="Poppins Light"/>
                <a:cs typeface="Poppins Light"/>
                <a:sym typeface="Poppins Light"/>
              </a:rPr>
              <a:t>Work swiftly, scale down model as needed</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Tweak/iterate the design as you go</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Keep the end user in mind</a:t>
            </a:r>
            <a:endParaRPr sz="1600">
              <a:solidFill>
                <a:srgbClr val="1D1D1F"/>
              </a:solidFill>
              <a:latin typeface="Poppins Light"/>
              <a:ea typeface="Poppins Light"/>
              <a:cs typeface="Poppins Light"/>
              <a:sym typeface="Poppins Light"/>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lnSpc>
                <a:spcPct val="115000"/>
              </a:lnSpc>
              <a:spcBef>
                <a:spcPts val="1200"/>
              </a:spcBef>
              <a:spcAft>
                <a:spcPts val="0"/>
              </a:spcAft>
              <a:buNone/>
            </a:pPr>
            <a:r>
              <a:t/>
            </a:r>
            <a:endParaRPr sz="1800">
              <a:solidFill>
                <a:srgbClr val="1D1D1F"/>
              </a:solidFill>
              <a:latin typeface="Poppins Light"/>
              <a:ea typeface="Poppins Light"/>
              <a:cs typeface="Poppins Light"/>
              <a:sym typeface="Poppins Light"/>
            </a:endParaRPr>
          </a:p>
          <a:p>
            <a:pPr indent="0" lvl="0" marL="0" rtl="0" algn="l">
              <a:lnSpc>
                <a:spcPct val="135000"/>
              </a:lnSpc>
              <a:spcBef>
                <a:spcPts val="1000"/>
              </a:spcBef>
              <a:spcAft>
                <a:spcPts val="0"/>
              </a:spcAft>
              <a:buNone/>
            </a:pPr>
            <a:r>
              <a:t/>
            </a:r>
            <a:endParaRPr sz="1800">
              <a:solidFill>
                <a:srgbClr val="1D1D1F"/>
              </a:solidFill>
              <a:latin typeface="Poppins Light"/>
              <a:ea typeface="Poppins Light"/>
              <a:cs typeface="Poppins Light"/>
              <a:sym typeface="Poppins Light"/>
            </a:endParaRPr>
          </a:p>
        </p:txBody>
      </p:sp>
      <p:sp>
        <p:nvSpPr>
          <p:cNvPr id="578" name="Google Shape;578;p64"/>
          <p:cNvSpPr txBox="1"/>
          <p:nvPr/>
        </p:nvSpPr>
        <p:spPr>
          <a:xfrm>
            <a:off x="2129150" y="3036425"/>
            <a:ext cx="6295800" cy="1315800"/>
          </a:xfrm>
          <a:prstGeom prst="rect">
            <a:avLst/>
          </a:prstGeom>
          <a:noFill/>
          <a:ln>
            <a:noFill/>
          </a:ln>
        </p:spPr>
        <p:txBody>
          <a:bodyPr anchorCtr="0" anchor="t" bIns="91425" lIns="91425" spcFirstLastPara="1" rIns="91425" wrap="square" tIns="91425">
            <a:noAutofit/>
          </a:bodyPr>
          <a:lstStyle/>
          <a:p>
            <a:pPr indent="-330200" lvl="0" marL="457200" rtl="0" algn="l">
              <a:lnSpc>
                <a:spcPct val="125000"/>
              </a:lnSpc>
              <a:spcBef>
                <a:spcPts val="0"/>
              </a:spcBef>
              <a:spcAft>
                <a:spcPts val="0"/>
              </a:spcAft>
              <a:buClr>
                <a:schemeClr val="dk1"/>
              </a:buClr>
              <a:buSzPts val="1600"/>
              <a:buFont typeface="Poppins"/>
              <a:buChar char="●"/>
            </a:pPr>
            <a:r>
              <a:rPr b="1" lang="en" sz="1600">
                <a:solidFill>
                  <a:srgbClr val="1D1D1F"/>
                </a:solidFill>
                <a:latin typeface="Poppins"/>
                <a:ea typeface="Poppins"/>
                <a:cs typeface="Poppins"/>
                <a:sym typeface="Poppins"/>
              </a:rPr>
              <a:t>Novel Engineering:</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rgbClr val="1D1D1F"/>
                </a:solidFill>
                <a:latin typeface="Poppins Light"/>
                <a:ea typeface="Poppins Light"/>
                <a:cs typeface="Poppins Light"/>
                <a:sym typeface="Poppins Light"/>
              </a:rPr>
              <a:t>Work swiftly, scale down model as needed</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Tweak/iterate the design as you go</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Keep the character in mind</a:t>
            </a:r>
            <a:endParaRPr sz="1600">
              <a:solidFill>
                <a:srgbClr val="1D1D1F"/>
              </a:solidFill>
              <a:latin typeface="Poppins Light"/>
              <a:ea typeface="Poppins Light"/>
              <a:cs typeface="Poppins Light"/>
              <a:sym typeface="Poppins Light"/>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lnSpc>
                <a:spcPct val="115000"/>
              </a:lnSpc>
              <a:spcBef>
                <a:spcPts val="1200"/>
              </a:spcBef>
              <a:spcAft>
                <a:spcPts val="0"/>
              </a:spcAft>
              <a:buNone/>
            </a:pPr>
            <a:r>
              <a:t/>
            </a:r>
            <a:endParaRPr sz="1800">
              <a:solidFill>
                <a:srgbClr val="1D1D1F"/>
              </a:solidFill>
              <a:latin typeface="Poppins Light"/>
              <a:ea typeface="Poppins Light"/>
              <a:cs typeface="Poppins Light"/>
              <a:sym typeface="Poppins Light"/>
            </a:endParaRPr>
          </a:p>
          <a:p>
            <a:pPr indent="0" lvl="0" marL="0" rtl="0" algn="l">
              <a:lnSpc>
                <a:spcPct val="135000"/>
              </a:lnSpc>
              <a:spcBef>
                <a:spcPts val="1000"/>
              </a:spcBef>
              <a:spcAft>
                <a:spcPts val="0"/>
              </a:spcAft>
              <a:buNone/>
            </a:pPr>
            <a:r>
              <a:t/>
            </a:r>
            <a:endParaRPr sz="1800">
              <a:solidFill>
                <a:srgbClr val="1D1D1F"/>
              </a:solidFill>
              <a:latin typeface="Poppins Light"/>
              <a:ea typeface="Poppins Light"/>
              <a:cs typeface="Poppins Light"/>
              <a:sym typeface="Poppins Light"/>
            </a:endParaRPr>
          </a:p>
        </p:txBody>
      </p:sp>
      <p:sp>
        <p:nvSpPr>
          <p:cNvPr id="579" name="Google Shape;579;p64"/>
          <p:cNvSpPr/>
          <p:nvPr/>
        </p:nvSpPr>
        <p:spPr>
          <a:xfrm>
            <a:off x="-38075" y="-30250"/>
            <a:ext cx="9201900" cy="51738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80" name="Google Shape;580;p64"/>
          <p:cNvSpPr/>
          <p:nvPr/>
        </p:nvSpPr>
        <p:spPr>
          <a:xfrm>
            <a:off x="624550" y="993200"/>
            <a:ext cx="8017200" cy="35823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581" name="Google Shape;581;p64"/>
          <p:cNvSpPr txBox="1"/>
          <p:nvPr/>
        </p:nvSpPr>
        <p:spPr>
          <a:xfrm>
            <a:off x="1103850" y="1441850"/>
            <a:ext cx="6619200" cy="28383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0"/>
              </a:spcAft>
              <a:buNone/>
            </a:pPr>
            <a:r>
              <a:rPr b="1" lang="en" sz="1600">
                <a:solidFill>
                  <a:srgbClr val="1D1D1F"/>
                </a:solidFill>
                <a:latin typeface="Poppins"/>
                <a:ea typeface="Poppins"/>
                <a:cs typeface="Poppins"/>
                <a:sym typeface="Poppins"/>
              </a:rPr>
              <a:t>Samuel:</a:t>
            </a:r>
            <a:r>
              <a:rPr lang="en" sz="1600">
                <a:solidFill>
                  <a:srgbClr val="1D1D1F"/>
                </a:solidFill>
                <a:latin typeface="Poppins Light"/>
                <a:ea typeface="Poppins Light"/>
                <a:cs typeface="Poppins Light"/>
                <a:sym typeface="Poppins Light"/>
              </a:rPr>
              <a:t> “It could be like a fork but hides his mouth.”</a:t>
            </a:r>
            <a:br>
              <a:rPr lang="en" sz="1600">
                <a:solidFill>
                  <a:srgbClr val="1D1D1F"/>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lnSpc>
                <a:spcPct val="125000"/>
              </a:lnSpc>
              <a:spcBef>
                <a:spcPts val="15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Samuel and Mateo </a:t>
            </a:r>
            <a:r>
              <a:rPr b="1" lang="en" sz="1600">
                <a:solidFill>
                  <a:schemeClr val="dk1"/>
                </a:solidFill>
                <a:latin typeface="Poppins"/>
                <a:ea typeface="Poppins"/>
                <a:cs typeface="Poppins"/>
                <a:sym typeface="Poppins"/>
              </a:rPr>
              <a:t>iterate</a:t>
            </a:r>
            <a:r>
              <a:rPr lang="en" sz="1600">
                <a:solidFill>
                  <a:schemeClr val="dk1"/>
                </a:solidFill>
                <a:latin typeface="Poppins Light"/>
                <a:ea typeface="Poppins Light"/>
                <a:cs typeface="Poppins Light"/>
                <a:sym typeface="Poppins Light"/>
              </a:rPr>
              <a:t> on their design:</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10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They want it to look as much like a traditional fork as possible so Auggie will not feel self-conscious.</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10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As they build their prototype, they include a small guard that helps keep food in his mouth.</a:t>
            </a:r>
            <a:endParaRPr b="1" sz="1600">
              <a:solidFill>
                <a:srgbClr val="1D1D1F"/>
              </a:solidFill>
              <a:latin typeface="Poppins"/>
              <a:ea typeface="Poppins"/>
              <a:cs typeface="Poppins"/>
              <a:sym typeface="Poppins"/>
            </a:endParaRPr>
          </a:p>
        </p:txBody>
      </p:sp>
      <p:pic>
        <p:nvPicPr>
          <p:cNvPr id="582" name="Google Shape;582;p64" title="Screenshot 2026-02-06 085650.png"/>
          <p:cNvPicPr preferRelativeResize="0"/>
          <p:nvPr/>
        </p:nvPicPr>
        <p:blipFill>
          <a:blip r:embed="rId8">
            <a:alphaModFix/>
          </a:blip>
          <a:stretch>
            <a:fillRect/>
          </a:stretch>
        </p:blipFill>
        <p:spPr>
          <a:xfrm>
            <a:off x="7984600" y="564325"/>
            <a:ext cx="860225" cy="1279226"/>
          </a:xfrm>
          <a:prstGeom prst="rect">
            <a:avLst/>
          </a:prstGeom>
          <a:no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65"/>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588" name="Google Shape;588;p65"/>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589" name="Google Shape;589;p65"/>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05 </a:t>
            </a:r>
            <a:r>
              <a:rPr lang="en" sz="2800">
                <a:solidFill>
                  <a:schemeClr val="dk1"/>
                </a:solidFill>
                <a:latin typeface="Poppins Light"/>
                <a:ea typeface="Poppins Light"/>
                <a:cs typeface="Poppins Light"/>
                <a:sym typeface="Poppins Light"/>
              </a:rPr>
              <a:t>TEST</a:t>
            </a:r>
            <a:endParaRPr sz="2800">
              <a:solidFill>
                <a:schemeClr val="dk1"/>
              </a:solidFill>
              <a:latin typeface="Poppins Light"/>
              <a:ea typeface="Poppins Light"/>
              <a:cs typeface="Poppins Light"/>
              <a:sym typeface="Poppins Light"/>
            </a:endParaRPr>
          </a:p>
        </p:txBody>
      </p:sp>
      <p:cxnSp>
        <p:nvCxnSpPr>
          <p:cNvPr id="590" name="Google Shape;590;p65"/>
          <p:cNvCxnSpPr/>
          <p:nvPr/>
        </p:nvCxnSpPr>
        <p:spPr>
          <a:xfrm>
            <a:off x="2129150" y="903200"/>
            <a:ext cx="1599900" cy="0"/>
          </a:xfrm>
          <a:prstGeom prst="straightConnector1">
            <a:avLst/>
          </a:prstGeom>
          <a:noFill/>
          <a:ln cap="flat" cmpd="sng" w="38100">
            <a:solidFill>
              <a:srgbClr val="6565D7"/>
            </a:solidFill>
            <a:prstDash val="solid"/>
            <a:round/>
            <a:headEnd len="med" w="med" type="none"/>
            <a:tailEnd len="med" w="med" type="none"/>
          </a:ln>
        </p:spPr>
      </p:cxnSp>
      <p:pic>
        <p:nvPicPr>
          <p:cNvPr id="591" name="Google Shape;591;p65"/>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592" name="Google Shape;592;p65"/>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593" name="Google Shape;593;p65"/>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594" name="Google Shape;594;p65"/>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595" name="Google Shape;595;p65"/>
          <p:cNvPicPr preferRelativeResize="0"/>
          <p:nvPr/>
        </p:nvPicPr>
        <p:blipFill>
          <a:blip r:embed="rId7">
            <a:alphaModFix/>
          </a:blip>
          <a:stretch>
            <a:fillRect/>
          </a:stretch>
        </p:blipFill>
        <p:spPr>
          <a:xfrm>
            <a:off x="442225" y="4001975"/>
            <a:ext cx="816850" cy="816850"/>
          </a:xfrm>
          <a:prstGeom prst="rect">
            <a:avLst/>
          </a:prstGeom>
          <a:noFill/>
          <a:ln>
            <a:noFill/>
          </a:ln>
        </p:spPr>
      </p:pic>
      <p:sp>
        <p:nvSpPr>
          <p:cNvPr id="596" name="Google Shape;596;p65"/>
          <p:cNvSpPr txBox="1"/>
          <p:nvPr/>
        </p:nvSpPr>
        <p:spPr>
          <a:xfrm>
            <a:off x="2129150" y="1244000"/>
            <a:ext cx="6392100" cy="1539300"/>
          </a:xfrm>
          <a:prstGeom prst="rect">
            <a:avLst/>
          </a:prstGeom>
          <a:noFill/>
          <a:ln>
            <a:noFill/>
          </a:ln>
        </p:spPr>
        <p:txBody>
          <a:bodyPr anchorCtr="0" anchor="t" bIns="91425" lIns="91425" spcFirstLastPara="1" rIns="91425" wrap="square" tIns="91425">
            <a:spAutoFit/>
          </a:bodyPr>
          <a:lstStyle/>
          <a:p>
            <a:pPr indent="-330200" lvl="0" marL="457200" rtl="0" algn="l">
              <a:lnSpc>
                <a:spcPct val="150000"/>
              </a:lnSpc>
              <a:spcBef>
                <a:spcPts val="0"/>
              </a:spcBef>
              <a:spcAft>
                <a:spcPts val="0"/>
              </a:spcAft>
              <a:buClr>
                <a:schemeClr val="dk1"/>
              </a:buClr>
              <a:buSzPts val="1600"/>
              <a:buFont typeface="Poppins"/>
              <a:buChar char="●"/>
            </a:pPr>
            <a:r>
              <a:rPr b="1" lang="en" sz="1600">
                <a:solidFill>
                  <a:schemeClr val="dk1"/>
                </a:solidFill>
                <a:latin typeface="Poppins"/>
                <a:ea typeface="Poppins"/>
                <a:cs typeface="Poppins"/>
                <a:sym typeface="Poppins"/>
              </a:rPr>
              <a:t>Test solutions and refine designs</a:t>
            </a:r>
            <a:endParaRPr sz="1600">
              <a:solidFill>
                <a:schemeClr val="dk1"/>
              </a:solidFill>
              <a:latin typeface="Poppins"/>
              <a:ea typeface="Poppins"/>
              <a:cs typeface="Poppins"/>
              <a:sym typeface="Poppins"/>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a:t>
            </a:r>
            <a:r>
              <a:rPr lang="en" sz="1600">
                <a:solidFill>
                  <a:schemeClr val="dk1"/>
                </a:solidFill>
                <a:latin typeface="Poppins Light"/>
                <a:ea typeface="Poppins Light"/>
                <a:cs typeface="Poppins Light"/>
                <a:sym typeface="Poppins Light"/>
              </a:rPr>
              <a:t>Test” designs by revisiting the characters needs</a:t>
            </a:r>
            <a:endParaRPr sz="1600">
              <a:solidFill>
                <a:schemeClr val="dk1"/>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Make changes if solution doesn’t fully satisfy needs</a:t>
            </a:r>
            <a:endParaRPr sz="1600">
              <a:solidFill>
                <a:schemeClr val="dk1"/>
              </a:solidFill>
              <a:latin typeface="Poppins Light"/>
              <a:ea typeface="Poppins Light"/>
              <a:cs typeface="Poppins Light"/>
              <a:sym typeface="Poppins Light"/>
            </a:endParaRPr>
          </a:p>
          <a:p>
            <a:pPr indent="-330200" lvl="1" marL="9144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Justify revisions with evidence from the book</a:t>
            </a:r>
            <a:endParaRPr sz="1600">
              <a:solidFill>
                <a:schemeClr val="dk1"/>
              </a:solidFill>
              <a:latin typeface="Poppins Light"/>
              <a:ea typeface="Poppins Light"/>
              <a:cs typeface="Poppins Light"/>
              <a:sym typeface="Poppins 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66"/>
          <p:cNvSpPr/>
          <p:nvPr/>
        </p:nvSpPr>
        <p:spPr>
          <a:xfrm>
            <a:off x="2129150" y="2849825"/>
            <a:ext cx="6295800" cy="1699200"/>
          </a:xfrm>
          <a:prstGeom prst="rect">
            <a:avLst/>
          </a:prstGeom>
          <a:solidFill>
            <a:srgbClr val="E0E0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02" name="Google Shape;602;p66"/>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603" name="Google Shape;603;p66"/>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604" name="Google Shape;604;p66"/>
          <p:cNvSpPr txBox="1"/>
          <p:nvPr/>
        </p:nvSpPr>
        <p:spPr>
          <a:xfrm>
            <a:off x="2052425" y="3708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05 </a:t>
            </a:r>
            <a:r>
              <a:rPr lang="en" sz="2800">
                <a:solidFill>
                  <a:schemeClr val="dk1"/>
                </a:solidFill>
                <a:latin typeface="Poppins Light"/>
                <a:ea typeface="Poppins Light"/>
                <a:cs typeface="Poppins Light"/>
                <a:sym typeface="Poppins Light"/>
              </a:rPr>
              <a:t>TEST</a:t>
            </a:r>
            <a:endParaRPr sz="2800">
              <a:solidFill>
                <a:schemeClr val="dk1"/>
              </a:solidFill>
              <a:latin typeface="Poppins Light"/>
              <a:ea typeface="Poppins Light"/>
              <a:cs typeface="Poppins Light"/>
              <a:sym typeface="Poppins Light"/>
            </a:endParaRPr>
          </a:p>
        </p:txBody>
      </p:sp>
      <p:cxnSp>
        <p:nvCxnSpPr>
          <p:cNvPr id="605" name="Google Shape;605;p66"/>
          <p:cNvCxnSpPr/>
          <p:nvPr/>
        </p:nvCxnSpPr>
        <p:spPr>
          <a:xfrm>
            <a:off x="2129150" y="903200"/>
            <a:ext cx="1599900" cy="0"/>
          </a:xfrm>
          <a:prstGeom prst="straightConnector1">
            <a:avLst/>
          </a:prstGeom>
          <a:noFill/>
          <a:ln cap="flat" cmpd="sng" w="38100">
            <a:solidFill>
              <a:srgbClr val="6565D7"/>
            </a:solidFill>
            <a:prstDash val="solid"/>
            <a:round/>
            <a:headEnd len="med" w="med" type="none"/>
            <a:tailEnd len="med" w="med" type="none"/>
          </a:ln>
        </p:spPr>
      </p:cxnSp>
      <p:pic>
        <p:nvPicPr>
          <p:cNvPr id="606" name="Google Shape;606;p66"/>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607" name="Google Shape;607;p66"/>
          <p:cNvPicPr preferRelativeResize="0"/>
          <p:nvPr/>
        </p:nvPicPr>
        <p:blipFill>
          <a:blip r:embed="rId4">
            <a:alphaModFix amt="30000"/>
          </a:blip>
          <a:stretch>
            <a:fillRect/>
          </a:stretch>
        </p:blipFill>
        <p:spPr>
          <a:xfrm>
            <a:off x="448851" y="1244000"/>
            <a:ext cx="830100" cy="830100"/>
          </a:xfrm>
          <a:prstGeom prst="rect">
            <a:avLst/>
          </a:prstGeom>
          <a:noFill/>
          <a:ln>
            <a:noFill/>
          </a:ln>
        </p:spPr>
      </p:pic>
      <p:pic>
        <p:nvPicPr>
          <p:cNvPr id="608" name="Google Shape;608;p66"/>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609" name="Google Shape;609;p66"/>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610" name="Google Shape;610;p66"/>
          <p:cNvPicPr preferRelativeResize="0"/>
          <p:nvPr/>
        </p:nvPicPr>
        <p:blipFill>
          <a:blip r:embed="rId7">
            <a:alphaModFix/>
          </a:blip>
          <a:stretch>
            <a:fillRect/>
          </a:stretch>
        </p:blipFill>
        <p:spPr>
          <a:xfrm>
            <a:off x="442225" y="4001975"/>
            <a:ext cx="816850" cy="816850"/>
          </a:xfrm>
          <a:prstGeom prst="rect">
            <a:avLst/>
          </a:prstGeom>
          <a:noFill/>
          <a:ln>
            <a:noFill/>
          </a:ln>
        </p:spPr>
      </p:pic>
      <p:sp>
        <p:nvSpPr>
          <p:cNvPr id="611" name="Google Shape;611;p66"/>
          <p:cNvSpPr txBox="1"/>
          <p:nvPr/>
        </p:nvSpPr>
        <p:spPr>
          <a:xfrm>
            <a:off x="2129150" y="1244000"/>
            <a:ext cx="6392100" cy="1354500"/>
          </a:xfrm>
          <a:prstGeom prst="rect">
            <a:avLst/>
          </a:prstGeom>
          <a:noFill/>
          <a:ln>
            <a:noFill/>
          </a:ln>
        </p:spPr>
        <p:txBody>
          <a:bodyPr anchorCtr="0" anchor="t" bIns="91425" lIns="91425" spcFirstLastPara="1" rIns="91425" wrap="square" tIns="91425">
            <a:spAutoFit/>
          </a:bodyPr>
          <a:lstStyle/>
          <a:p>
            <a:pPr indent="-330200" lvl="0" marL="457200" rtl="0" algn="l">
              <a:lnSpc>
                <a:spcPct val="125000"/>
              </a:lnSpc>
              <a:spcBef>
                <a:spcPts val="0"/>
              </a:spcBef>
              <a:spcAft>
                <a:spcPts val="0"/>
              </a:spcAft>
              <a:buClr>
                <a:schemeClr val="dk1"/>
              </a:buClr>
              <a:buSzPts val="1600"/>
              <a:buFont typeface="Poppins"/>
              <a:buChar char="●"/>
            </a:pPr>
            <a:r>
              <a:rPr b="1" lang="en" sz="1600">
                <a:solidFill>
                  <a:schemeClr val="dk1"/>
                </a:solidFill>
                <a:latin typeface="Poppins"/>
                <a:ea typeface="Poppins"/>
                <a:cs typeface="Poppins"/>
                <a:sym typeface="Poppins"/>
              </a:rPr>
              <a:t>Test solutions and refine designs</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a:buChar char="○"/>
            </a:pPr>
            <a:r>
              <a:rPr lang="en" sz="1600">
                <a:solidFill>
                  <a:schemeClr val="dk1"/>
                </a:solidFill>
                <a:latin typeface="Poppins"/>
                <a:ea typeface="Poppins"/>
                <a:cs typeface="Poppins"/>
                <a:sym typeface="Poppins"/>
              </a:rPr>
              <a:t>Gather feedback</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a:buChar char="○"/>
            </a:pPr>
            <a:r>
              <a:rPr lang="en" sz="1600">
                <a:solidFill>
                  <a:schemeClr val="dk1"/>
                </a:solidFill>
                <a:latin typeface="Poppins"/>
                <a:ea typeface="Poppins"/>
                <a:cs typeface="Poppins"/>
                <a:sym typeface="Poppins"/>
              </a:rPr>
              <a:t>Identify what works and what doesn’t</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a:buChar char="○"/>
            </a:pPr>
            <a:r>
              <a:rPr lang="en" sz="1600">
                <a:solidFill>
                  <a:schemeClr val="dk1"/>
                </a:solidFill>
                <a:latin typeface="Poppins"/>
                <a:ea typeface="Poppins"/>
                <a:cs typeface="Poppins"/>
                <a:sym typeface="Poppins"/>
              </a:rPr>
              <a:t>Improve the solution</a:t>
            </a:r>
            <a:endParaRPr sz="1800">
              <a:solidFill>
                <a:srgbClr val="1D1D1F"/>
              </a:solidFill>
              <a:latin typeface="Poppins Light"/>
              <a:ea typeface="Poppins Light"/>
              <a:cs typeface="Poppins Light"/>
              <a:sym typeface="Poppins Light"/>
            </a:endParaRPr>
          </a:p>
        </p:txBody>
      </p:sp>
      <p:sp>
        <p:nvSpPr>
          <p:cNvPr id="612" name="Google Shape;612;p66"/>
          <p:cNvSpPr txBox="1"/>
          <p:nvPr/>
        </p:nvSpPr>
        <p:spPr>
          <a:xfrm>
            <a:off x="2129150" y="2993425"/>
            <a:ext cx="6392100" cy="1354500"/>
          </a:xfrm>
          <a:prstGeom prst="rect">
            <a:avLst/>
          </a:prstGeom>
          <a:noFill/>
          <a:ln>
            <a:noFill/>
          </a:ln>
        </p:spPr>
        <p:txBody>
          <a:bodyPr anchorCtr="0" anchor="t" bIns="91425" lIns="91425" spcFirstLastPara="1" rIns="91425" wrap="square" tIns="91425">
            <a:spAutoFit/>
          </a:bodyPr>
          <a:lstStyle/>
          <a:p>
            <a:pPr indent="-330200" lvl="0" marL="457200" rtl="0" algn="l">
              <a:lnSpc>
                <a:spcPct val="125000"/>
              </a:lnSpc>
              <a:spcBef>
                <a:spcPts val="0"/>
              </a:spcBef>
              <a:spcAft>
                <a:spcPts val="0"/>
              </a:spcAft>
              <a:buClr>
                <a:schemeClr val="dk1"/>
              </a:buClr>
              <a:buSzPts val="1600"/>
              <a:buFont typeface="Poppins"/>
              <a:buChar char="●"/>
            </a:pPr>
            <a:r>
              <a:rPr b="1" lang="en" sz="1600">
                <a:solidFill>
                  <a:schemeClr val="dk1"/>
                </a:solidFill>
                <a:latin typeface="Poppins"/>
                <a:ea typeface="Poppins"/>
                <a:cs typeface="Poppins"/>
                <a:sym typeface="Poppins"/>
              </a:rPr>
              <a:t>Novel Engineering:</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a:buChar char="○"/>
            </a:pPr>
            <a:r>
              <a:rPr lang="en" sz="1600">
                <a:solidFill>
                  <a:schemeClr val="dk1"/>
                </a:solidFill>
                <a:latin typeface="Poppins"/>
                <a:ea typeface="Poppins"/>
                <a:cs typeface="Poppins"/>
                <a:sym typeface="Poppins"/>
              </a:rPr>
              <a:t>Test designs against the character’s needs</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a:buChar char="○"/>
            </a:pPr>
            <a:r>
              <a:rPr lang="en" sz="1600">
                <a:solidFill>
                  <a:schemeClr val="dk1"/>
                </a:solidFill>
                <a:latin typeface="Poppins"/>
                <a:ea typeface="Poppins"/>
                <a:cs typeface="Poppins"/>
                <a:sym typeface="Poppins"/>
              </a:rPr>
              <a:t>Justify revisions with text evidence</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a:buChar char="○"/>
            </a:pPr>
            <a:r>
              <a:rPr lang="en" sz="1600">
                <a:solidFill>
                  <a:schemeClr val="dk1"/>
                </a:solidFill>
                <a:latin typeface="Poppins"/>
                <a:ea typeface="Poppins"/>
                <a:cs typeface="Poppins"/>
                <a:sym typeface="Poppins"/>
              </a:rPr>
              <a:t>Refine based on constraints in the text</a:t>
            </a:r>
            <a:endParaRPr sz="1600">
              <a:solidFill>
                <a:schemeClr val="dk1"/>
              </a:solidFill>
              <a:latin typeface="Poppins"/>
              <a:ea typeface="Poppins"/>
              <a:cs typeface="Poppins"/>
              <a:sym typeface="Poppins"/>
            </a:endParaRPr>
          </a:p>
        </p:txBody>
      </p:sp>
      <p:sp>
        <p:nvSpPr>
          <p:cNvPr id="613" name="Google Shape;613;p66"/>
          <p:cNvSpPr/>
          <p:nvPr/>
        </p:nvSpPr>
        <p:spPr>
          <a:xfrm>
            <a:off x="-31500" y="-30250"/>
            <a:ext cx="9195300" cy="51738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14" name="Google Shape;614;p66"/>
          <p:cNvSpPr/>
          <p:nvPr/>
        </p:nvSpPr>
        <p:spPr>
          <a:xfrm>
            <a:off x="624550" y="993200"/>
            <a:ext cx="8017200" cy="35823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15" name="Google Shape;615;p66"/>
          <p:cNvSpPr txBox="1"/>
          <p:nvPr/>
        </p:nvSpPr>
        <p:spPr>
          <a:xfrm>
            <a:off x="1137875" y="1365200"/>
            <a:ext cx="6619200" cy="2838300"/>
          </a:xfrm>
          <a:prstGeom prst="rect">
            <a:avLst/>
          </a:prstGeom>
          <a:noFill/>
          <a:ln>
            <a:noFill/>
          </a:ln>
        </p:spPr>
        <p:txBody>
          <a:bodyPr anchorCtr="0" anchor="t" bIns="91425" lIns="91425" spcFirstLastPara="1" rIns="91425" wrap="square" tIns="91425">
            <a:noAutofit/>
          </a:bodyPr>
          <a:lstStyle/>
          <a:p>
            <a:pPr indent="-330200" lvl="0" marL="457200" rtl="0" algn="l">
              <a:spcBef>
                <a:spcPts val="10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Samuel and Mateo tested the device with various foods (yogurt, apples, cheese) and recorded findings</a:t>
            </a:r>
            <a:endParaRPr sz="1600">
              <a:solidFill>
                <a:schemeClr val="dk1"/>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They improved upon their first prototype by increasing the size of the food guard</a:t>
            </a:r>
            <a:endParaRPr sz="1600">
              <a:solidFill>
                <a:schemeClr val="dk1"/>
              </a:solidFill>
              <a:latin typeface="Poppins Light"/>
              <a:ea typeface="Poppins Light"/>
              <a:cs typeface="Poppins Light"/>
              <a:sym typeface="Poppins Light"/>
            </a:endParaRPr>
          </a:p>
          <a:p>
            <a:pPr indent="-330200" lvl="0" marL="457200" rtl="0" algn="l">
              <a:spcBef>
                <a:spcPts val="15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Completed their testing by writing a journal entry as Auggie:</a:t>
            </a:r>
            <a:endParaRPr sz="1600">
              <a:solidFill>
                <a:schemeClr val="dk1"/>
              </a:solidFill>
              <a:latin typeface="Poppins Light"/>
              <a:ea typeface="Poppins Light"/>
              <a:cs typeface="Poppins Light"/>
              <a:sym typeface="Poppins Light"/>
            </a:endParaRPr>
          </a:p>
          <a:p>
            <a:pPr indent="-330200" lvl="1" marL="914400" rtl="0" algn="l">
              <a:spcBef>
                <a:spcPts val="150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Described how Auggie felt less fear during lunchtime</a:t>
            </a:r>
            <a:endParaRPr sz="1600">
              <a:solidFill>
                <a:schemeClr val="dk1"/>
              </a:solidFill>
              <a:latin typeface="Poppins Light"/>
              <a:ea typeface="Poppins Light"/>
              <a:cs typeface="Poppins Light"/>
              <a:sym typeface="Poppins Light"/>
            </a:endParaRPr>
          </a:p>
          <a:p>
            <a:pPr indent="-330200" lvl="1" marL="914400" rtl="0" algn="l">
              <a:spcBef>
                <a:spcPts val="1500"/>
              </a:spcBef>
              <a:spcAft>
                <a:spcPts val="150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Able to talk to a friend at the lunch table.</a:t>
            </a:r>
            <a:endParaRPr b="1" sz="1600">
              <a:solidFill>
                <a:srgbClr val="1D1D1F"/>
              </a:solidFill>
              <a:latin typeface="Poppins"/>
              <a:ea typeface="Poppins"/>
              <a:cs typeface="Poppins"/>
              <a:sym typeface="Poppins"/>
            </a:endParaRPr>
          </a:p>
        </p:txBody>
      </p:sp>
      <p:pic>
        <p:nvPicPr>
          <p:cNvPr id="616" name="Google Shape;616;p66" title="Screenshot 2026-02-06 085650.png"/>
          <p:cNvPicPr preferRelativeResize="0"/>
          <p:nvPr/>
        </p:nvPicPr>
        <p:blipFill>
          <a:blip r:embed="rId8">
            <a:alphaModFix/>
          </a:blip>
          <a:stretch>
            <a:fillRect/>
          </a:stretch>
        </p:blipFill>
        <p:spPr>
          <a:xfrm>
            <a:off x="7984600" y="564325"/>
            <a:ext cx="860225" cy="1279226"/>
          </a:xfrm>
          <a:prstGeom prst="rect">
            <a:avLst/>
          </a:prstGeom>
          <a:noFill/>
          <a:ln cap="flat" cmpd="sng" w="1905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67"/>
          <p:cNvSpPr/>
          <p:nvPr/>
        </p:nvSpPr>
        <p:spPr>
          <a:xfrm>
            <a:off x="0" y="1230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622" name="Google Shape;622;p67"/>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623" name="Google Shape;623;p67"/>
          <p:cNvSpPr/>
          <p:nvPr/>
        </p:nvSpPr>
        <p:spPr>
          <a:xfrm>
            <a:off x="397935" y="252444"/>
            <a:ext cx="830100" cy="830100"/>
          </a:xfrm>
          <a:prstGeom prst="ellipse">
            <a:avLst/>
          </a:prstGeom>
          <a:solidFill>
            <a:srgbClr val="FF43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24" name="Google Shape;624;p67"/>
          <p:cNvSpPr/>
          <p:nvPr/>
        </p:nvSpPr>
        <p:spPr>
          <a:xfrm>
            <a:off x="491085" y="34574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25" name="Google Shape;625;p67"/>
          <p:cNvSpPr txBox="1"/>
          <p:nvPr/>
        </p:nvSpPr>
        <p:spPr>
          <a:xfrm>
            <a:off x="568335" y="446994"/>
            <a:ext cx="489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01</a:t>
            </a:r>
            <a:endParaRPr b="1" sz="2000">
              <a:solidFill>
                <a:schemeClr val="lt1"/>
              </a:solidFill>
              <a:latin typeface="Poppins"/>
              <a:ea typeface="Poppins"/>
              <a:cs typeface="Poppins"/>
              <a:sym typeface="Poppins"/>
            </a:endParaRPr>
          </a:p>
        </p:txBody>
      </p:sp>
      <p:sp>
        <p:nvSpPr>
          <p:cNvPr id="626" name="Google Shape;626;p67"/>
          <p:cNvSpPr/>
          <p:nvPr/>
        </p:nvSpPr>
        <p:spPr>
          <a:xfrm>
            <a:off x="397924" y="1204558"/>
            <a:ext cx="830100" cy="830100"/>
          </a:xfrm>
          <a:prstGeom prst="ellipse">
            <a:avLst/>
          </a:prstGeom>
          <a:solidFill>
            <a:srgbClr val="D38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27" name="Google Shape;627;p67"/>
          <p:cNvSpPr txBox="1"/>
          <p:nvPr/>
        </p:nvSpPr>
        <p:spPr>
          <a:xfrm>
            <a:off x="541290" y="139906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02</a:t>
            </a:r>
            <a:endParaRPr b="1" sz="2000">
              <a:solidFill>
                <a:schemeClr val="lt1"/>
              </a:solidFill>
              <a:latin typeface="Poppins"/>
              <a:ea typeface="Poppins"/>
              <a:cs typeface="Poppins"/>
              <a:sym typeface="Poppins"/>
            </a:endParaRPr>
          </a:p>
        </p:txBody>
      </p:sp>
      <p:sp>
        <p:nvSpPr>
          <p:cNvPr id="628" name="Google Shape;628;p67"/>
          <p:cNvSpPr/>
          <p:nvPr/>
        </p:nvSpPr>
        <p:spPr>
          <a:xfrm>
            <a:off x="397924" y="2156680"/>
            <a:ext cx="830100" cy="830100"/>
          </a:xfrm>
          <a:prstGeom prst="ellipse">
            <a:avLst/>
          </a:prstGeom>
          <a:solidFill>
            <a:srgbClr val="FFCE1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29" name="Google Shape;629;p67"/>
          <p:cNvSpPr txBox="1"/>
          <p:nvPr/>
        </p:nvSpPr>
        <p:spPr>
          <a:xfrm>
            <a:off x="541290" y="2351183"/>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03</a:t>
            </a:r>
            <a:endParaRPr b="1" sz="2000">
              <a:solidFill>
                <a:schemeClr val="lt1"/>
              </a:solidFill>
              <a:latin typeface="Poppins"/>
              <a:ea typeface="Poppins"/>
              <a:cs typeface="Poppins"/>
              <a:sym typeface="Poppins"/>
            </a:endParaRPr>
          </a:p>
        </p:txBody>
      </p:sp>
      <p:sp>
        <p:nvSpPr>
          <p:cNvPr id="630" name="Google Shape;630;p67"/>
          <p:cNvSpPr/>
          <p:nvPr/>
        </p:nvSpPr>
        <p:spPr>
          <a:xfrm>
            <a:off x="397924" y="3108818"/>
            <a:ext cx="830100" cy="830100"/>
          </a:xfrm>
          <a:prstGeom prst="ellipse">
            <a:avLst/>
          </a:prstGeom>
          <a:solidFill>
            <a:srgbClr val="81CD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31" name="Google Shape;631;p67"/>
          <p:cNvSpPr txBox="1"/>
          <p:nvPr/>
        </p:nvSpPr>
        <p:spPr>
          <a:xfrm>
            <a:off x="541290" y="330332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04</a:t>
            </a:r>
            <a:endParaRPr b="1" sz="2000">
              <a:solidFill>
                <a:schemeClr val="lt1"/>
              </a:solidFill>
              <a:latin typeface="Poppins"/>
              <a:ea typeface="Poppins"/>
              <a:cs typeface="Poppins"/>
              <a:sym typeface="Poppins"/>
            </a:endParaRPr>
          </a:p>
        </p:txBody>
      </p:sp>
      <p:sp>
        <p:nvSpPr>
          <p:cNvPr id="632" name="Google Shape;632;p67"/>
          <p:cNvSpPr/>
          <p:nvPr/>
        </p:nvSpPr>
        <p:spPr>
          <a:xfrm>
            <a:off x="397924" y="4060948"/>
            <a:ext cx="830100" cy="830100"/>
          </a:xfrm>
          <a:prstGeom prst="ellipse">
            <a:avLst/>
          </a:prstGeom>
          <a:solidFill>
            <a:srgbClr val="6565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33" name="Google Shape;633;p67"/>
          <p:cNvSpPr txBox="1"/>
          <p:nvPr/>
        </p:nvSpPr>
        <p:spPr>
          <a:xfrm>
            <a:off x="541290" y="425545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05</a:t>
            </a:r>
            <a:endParaRPr b="1" sz="2000">
              <a:solidFill>
                <a:schemeClr val="lt1"/>
              </a:solidFill>
              <a:latin typeface="Poppins"/>
              <a:ea typeface="Poppins"/>
              <a:cs typeface="Poppins"/>
              <a:sym typeface="Poppins"/>
            </a:endParaRPr>
          </a:p>
        </p:txBody>
      </p:sp>
      <p:sp>
        <p:nvSpPr>
          <p:cNvPr id="634" name="Google Shape;634;p67"/>
          <p:cNvSpPr/>
          <p:nvPr/>
        </p:nvSpPr>
        <p:spPr>
          <a:xfrm>
            <a:off x="491085" y="129786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35" name="Google Shape;635;p67"/>
          <p:cNvSpPr/>
          <p:nvPr/>
        </p:nvSpPr>
        <p:spPr>
          <a:xfrm>
            <a:off x="491085" y="2249981"/>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36" name="Google Shape;636;p67"/>
          <p:cNvSpPr/>
          <p:nvPr/>
        </p:nvSpPr>
        <p:spPr>
          <a:xfrm>
            <a:off x="491085" y="320209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37" name="Google Shape;637;p67"/>
          <p:cNvSpPr/>
          <p:nvPr/>
        </p:nvSpPr>
        <p:spPr>
          <a:xfrm>
            <a:off x="491060" y="415421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38" name="Google Shape;638;p67"/>
          <p:cNvSpPr txBox="1"/>
          <p:nvPr/>
        </p:nvSpPr>
        <p:spPr>
          <a:xfrm>
            <a:off x="2052425" y="1409025"/>
            <a:ext cx="65760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Tool Exploration</a:t>
            </a:r>
            <a:endParaRPr sz="2200">
              <a:solidFill>
                <a:schemeClr val="dk1"/>
              </a:solidFill>
              <a:latin typeface="Poppins Light"/>
              <a:ea typeface="Poppins Light"/>
              <a:cs typeface="Poppins Light"/>
              <a:sym typeface="Poppins Light"/>
            </a:endParaRPr>
          </a:p>
        </p:txBody>
      </p:sp>
      <p:sp>
        <p:nvSpPr>
          <p:cNvPr id="639" name="Google Shape;639;p67"/>
          <p:cNvSpPr txBox="1"/>
          <p:nvPr/>
        </p:nvSpPr>
        <p:spPr>
          <a:xfrm>
            <a:off x="2052425" y="2361200"/>
            <a:ext cx="56772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Process Overview</a:t>
            </a:r>
            <a:endParaRPr sz="2200">
              <a:solidFill>
                <a:schemeClr val="dk1"/>
              </a:solidFill>
              <a:latin typeface="Poppins Light"/>
              <a:ea typeface="Poppins Light"/>
              <a:cs typeface="Poppins Light"/>
              <a:sym typeface="Poppins Light"/>
            </a:endParaRPr>
          </a:p>
        </p:txBody>
      </p:sp>
      <p:sp>
        <p:nvSpPr>
          <p:cNvPr id="640" name="Google Shape;640;p67"/>
          <p:cNvSpPr txBox="1"/>
          <p:nvPr/>
        </p:nvSpPr>
        <p:spPr>
          <a:xfrm>
            <a:off x="2052425" y="436875"/>
            <a:ext cx="5565600" cy="4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Intro to Novel Engineering</a:t>
            </a:r>
            <a:endParaRPr sz="2200">
              <a:solidFill>
                <a:schemeClr val="dk1"/>
              </a:solidFill>
              <a:latin typeface="Poppins Light"/>
              <a:ea typeface="Poppins Light"/>
              <a:cs typeface="Poppins Light"/>
              <a:sym typeface="Poppins Light"/>
            </a:endParaRPr>
          </a:p>
        </p:txBody>
      </p:sp>
      <p:sp>
        <p:nvSpPr>
          <p:cNvPr id="641" name="Google Shape;641;p67"/>
          <p:cNvSpPr txBox="1"/>
          <p:nvPr/>
        </p:nvSpPr>
        <p:spPr>
          <a:xfrm>
            <a:off x="2052425" y="33133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Poppins"/>
                <a:ea typeface="Poppins"/>
                <a:cs typeface="Poppins"/>
                <a:sym typeface="Poppins"/>
              </a:rPr>
              <a:t>Practicing Novel Engineering</a:t>
            </a:r>
            <a:endParaRPr b="1" sz="2400">
              <a:solidFill>
                <a:schemeClr val="dk1"/>
              </a:solidFill>
              <a:latin typeface="Poppins"/>
              <a:ea typeface="Poppins"/>
              <a:cs typeface="Poppins"/>
              <a:sym typeface="Poppins"/>
            </a:endParaRPr>
          </a:p>
        </p:txBody>
      </p:sp>
      <p:sp>
        <p:nvSpPr>
          <p:cNvPr id="642" name="Google Shape;642;p67"/>
          <p:cNvSpPr txBox="1"/>
          <p:nvPr/>
        </p:nvSpPr>
        <p:spPr>
          <a:xfrm>
            <a:off x="2052425" y="4265400"/>
            <a:ext cx="63897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Resources, Reflections, and Questions</a:t>
            </a:r>
            <a:endParaRPr sz="2200">
              <a:solidFill>
                <a:schemeClr val="dk1"/>
              </a:solidFill>
              <a:latin typeface="Poppins Light"/>
              <a:ea typeface="Poppins Light"/>
              <a:cs typeface="Poppins Light"/>
              <a:sym typeface="Poppins Light"/>
            </a:endParaRPr>
          </a:p>
        </p:txBody>
      </p:sp>
      <p:cxnSp>
        <p:nvCxnSpPr>
          <p:cNvPr id="643" name="Google Shape;643;p67"/>
          <p:cNvCxnSpPr/>
          <p:nvPr/>
        </p:nvCxnSpPr>
        <p:spPr>
          <a:xfrm>
            <a:off x="2151983" y="3845600"/>
            <a:ext cx="1599900" cy="0"/>
          </a:xfrm>
          <a:prstGeom prst="straightConnector1">
            <a:avLst/>
          </a:prstGeom>
          <a:noFill/>
          <a:ln cap="flat" cmpd="sng" w="38100">
            <a:solidFill>
              <a:srgbClr val="81CDC6"/>
            </a:solidFill>
            <a:prstDash val="solid"/>
            <a:round/>
            <a:headEnd len="med" w="med" type="none"/>
            <a:tailEnd len="med" w="med" type="none"/>
          </a:ln>
        </p:spPr>
      </p:cxnSp>
    </p:spTree>
  </p:cSld>
  <p:clrMapOvr>
    <a:masterClrMapping/>
  </p:clrMapOvr>
  <mc:AlternateContent>
    <mc:Choice Requires="p14">
      <p:transition spd="med">
        <p14:prism dir="l"/>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pic>
        <p:nvPicPr>
          <p:cNvPr id="648" name="Google Shape;648;p68">
            <a:hlinkClick r:id="rId3"/>
          </p:cNvPr>
          <p:cNvPicPr preferRelativeResize="0"/>
          <p:nvPr/>
        </p:nvPicPr>
        <p:blipFill>
          <a:blip r:embed="rId4">
            <a:alphaModFix/>
          </a:blip>
          <a:stretch>
            <a:fillRect/>
          </a:stretch>
        </p:blipFill>
        <p:spPr>
          <a:xfrm>
            <a:off x="6166206" y="1246725"/>
            <a:ext cx="2519826" cy="3289125"/>
          </a:xfrm>
          <a:prstGeom prst="rect">
            <a:avLst/>
          </a:prstGeom>
          <a:noFill/>
          <a:ln cap="flat" cmpd="sng" w="9525">
            <a:solidFill>
              <a:schemeClr val="dk1"/>
            </a:solidFill>
            <a:prstDash val="solid"/>
            <a:round/>
            <a:headEnd len="sm" w="sm" type="none"/>
            <a:tailEnd len="sm" w="sm" type="none"/>
          </a:ln>
        </p:spPr>
      </p:pic>
      <p:sp>
        <p:nvSpPr>
          <p:cNvPr id="649" name="Google Shape;649;p68"/>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650" name="Google Shape;650;p68"/>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651" name="Google Shape;651;p68"/>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i="1" lang="en" sz="3333">
                <a:solidFill>
                  <a:schemeClr val="dk1"/>
                </a:solidFill>
              </a:rPr>
              <a:t>Penguin Problems</a:t>
            </a:r>
            <a:endParaRPr i="1" sz="3333">
              <a:solidFill>
                <a:schemeClr val="dk1"/>
              </a:solidFill>
            </a:endParaRPr>
          </a:p>
        </p:txBody>
      </p:sp>
      <p:grpSp>
        <p:nvGrpSpPr>
          <p:cNvPr id="652" name="Google Shape;652;p68"/>
          <p:cNvGrpSpPr/>
          <p:nvPr/>
        </p:nvGrpSpPr>
        <p:grpSpPr>
          <a:xfrm>
            <a:off x="404153" y="1246725"/>
            <a:ext cx="5394625" cy="1454888"/>
            <a:chOff x="404153" y="1246725"/>
            <a:chExt cx="5394625" cy="1454888"/>
          </a:xfrm>
        </p:grpSpPr>
        <p:sp>
          <p:nvSpPr>
            <p:cNvPr id="653" name="Google Shape;653;p68"/>
            <p:cNvSpPr/>
            <p:nvPr/>
          </p:nvSpPr>
          <p:spPr>
            <a:xfrm>
              <a:off x="604878" y="1246725"/>
              <a:ext cx="5193900" cy="1389300"/>
            </a:xfrm>
            <a:prstGeom prst="rect">
              <a:avLst/>
            </a:prstGeom>
            <a:solidFill>
              <a:srgbClr val="FFC7D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54" name="Google Shape;654;p68"/>
            <p:cNvSpPr txBox="1"/>
            <p:nvPr/>
          </p:nvSpPr>
          <p:spPr>
            <a:xfrm>
              <a:off x="801299" y="1262665"/>
              <a:ext cx="4242300" cy="132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 sz="1600">
                  <a:solidFill>
                    <a:srgbClr val="1D1D1F"/>
                  </a:solidFill>
                  <a:latin typeface="Poppins"/>
                  <a:ea typeface="Poppins"/>
                  <a:cs typeface="Poppins"/>
                  <a:sym typeface="Poppins"/>
                </a:rPr>
                <a:t>1. Empathize</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Close read the text</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Notice character experiences</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Track emotions and reactions</a:t>
              </a:r>
              <a:endParaRPr sz="1600">
                <a:solidFill>
                  <a:srgbClr val="1D1D1F"/>
                </a:solidFill>
                <a:latin typeface="Poppins Light"/>
                <a:ea typeface="Poppins Light"/>
                <a:cs typeface="Poppins Light"/>
                <a:sym typeface="Poppins Light"/>
              </a:endParaRPr>
            </a:p>
            <a:p>
              <a:pPr indent="0" lvl="0" marL="914400" rtl="0" algn="l">
                <a:lnSpc>
                  <a:spcPct val="125000"/>
                </a:lnSpc>
                <a:spcBef>
                  <a:spcPts val="0"/>
                </a:spcBef>
                <a:spcAft>
                  <a:spcPts val="0"/>
                </a:spcAft>
                <a:buNone/>
              </a:pPr>
              <a:r>
                <a:t/>
              </a:r>
              <a:endParaRPr sz="1600">
                <a:solidFill>
                  <a:srgbClr val="1D1D1F"/>
                </a:solidFill>
                <a:latin typeface="Poppins Light"/>
                <a:ea typeface="Poppins Light"/>
                <a:cs typeface="Poppins Light"/>
                <a:sym typeface="Poppins Light"/>
              </a:endParaRPr>
            </a:p>
          </p:txBody>
        </p:sp>
        <p:pic>
          <p:nvPicPr>
            <p:cNvPr id="655" name="Google Shape;655;p68"/>
            <p:cNvPicPr preferRelativeResize="0"/>
            <p:nvPr/>
          </p:nvPicPr>
          <p:blipFill>
            <a:blip r:embed="rId5">
              <a:alphaModFix/>
            </a:blip>
            <a:stretch>
              <a:fillRect/>
            </a:stretch>
          </p:blipFill>
          <p:spPr>
            <a:xfrm>
              <a:off x="404153" y="1871512"/>
              <a:ext cx="830100" cy="830100"/>
            </a:xfrm>
            <a:prstGeom prst="rect">
              <a:avLst/>
            </a:prstGeom>
            <a:noFill/>
            <a:ln>
              <a:noFill/>
            </a:ln>
          </p:spPr>
        </p:pic>
      </p:grpSp>
      <p:grpSp>
        <p:nvGrpSpPr>
          <p:cNvPr id="656" name="Google Shape;656;p68"/>
          <p:cNvGrpSpPr/>
          <p:nvPr/>
        </p:nvGrpSpPr>
        <p:grpSpPr>
          <a:xfrm>
            <a:off x="404154" y="3069450"/>
            <a:ext cx="5394624" cy="1525541"/>
            <a:chOff x="404154" y="3069450"/>
            <a:chExt cx="5394624" cy="1525541"/>
          </a:xfrm>
        </p:grpSpPr>
        <p:sp>
          <p:nvSpPr>
            <p:cNvPr id="657" name="Google Shape;657;p68"/>
            <p:cNvSpPr/>
            <p:nvPr/>
          </p:nvSpPr>
          <p:spPr>
            <a:xfrm>
              <a:off x="604878" y="3069450"/>
              <a:ext cx="5193900" cy="1466400"/>
            </a:xfrm>
            <a:prstGeom prst="rect">
              <a:avLst/>
            </a:prstGeom>
            <a:solidFill>
              <a:srgbClr val="F2DCB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58" name="Google Shape;658;p68"/>
            <p:cNvSpPr txBox="1"/>
            <p:nvPr/>
          </p:nvSpPr>
          <p:spPr>
            <a:xfrm>
              <a:off x="807078" y="3099525"/>
              <a:ext cx="4789500" cy="1389300"/>
            </a:xfrm>
            <a:prstGeom prst="rect">
              <a:avLst/>
            </a:prstGeom>
            <a:noFill/>
            <a:ln>
              <a:noFill/>
            </a:ln>
          </p:spPr>
          <p:txBody>
            <a:bodyPr anchorCtr="0" anchor="t" bIns="91425" lIns="91425" spcFirstLastPara="1" rIns="91425" wrap="square" tIns="91425">
              <a:noAutofit/>
            </a:bodyPr>
            <a:lstStyle/>
            <a:p>
              <a:pPr indent="0" lvl="0" marL="0" rtl="0" algn="l">
                <a:lnSpc>
                  <a:spcPct val="135000"/>
                </a:lnSpc>
                <a:spcBef>
                  <a:spcPts val="0"/>
                </a:spcBef>
                <a:spcAft>
                  <a:spcPts val="0"/>
                </a:spcAft>
                <a:buNone/>
              </a:pPr>
              <a:r>
                <a:rPr b="1" lang="en" sz="1600">
                  <a:solidFill>
                    <a:srgbClr val="1D1D1F"/>
                  </a:solidFill>
                  <a:latin typeface="Poppins"/>
                  <a:ea typeface="Poppins"/>
                  <a:cs typeface="Poppins"/>
                  <a:sym typeface="Poppins"/>
                </a:rPr>
                <a:t>2. Define</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Identify the character’s challenge</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Support claims with text evidence</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Define design goals and constraints</a:t>
              </a:r>
              <a:endParaRPr sz="1600">
                <a:solidFill>
                  <a:schemeClr val="dk1"/>
                </a:solidFill>
                <a:latin typeface="Poppins Light"/>
                <a:ea typeface="Poppins Light"/>
                <a:cs typeface="Poppins Light"/>
                <a:sym typeface="Poppins Light"/>
              </a:endParaRPr>
            </a:p>
            <a:p>
              <a:pPr indent="0" lvl="0" marL="914400" rtl="0" algn="l">
                <a:lnSpc>
                  <a:spcPct val="115000"/>
                </a:lnSpc>
                <a:spcBef>
                  <a:spcPts val="1200"/>
                </a:spcBef>
                <a:spcAft>
                  <a:spcPts val="0"/>
                </a:spcAft>
                <a:buNone/>
              </a:pPr>
              <a:r>
                <a:t/>
              </a:r>
              <a:endParaRPr sz="1600">
                <a:solidFill>
                  <a:schemeClr val="dk1"/>
                </a:solidFill>
              </a:endParaRPr>
            </a:p>
            <a:p>
              <a:pPr indent="0" lvl="0" marL="0" rtl="0" algn="l">
                <a:lnSpc>
                  <a:spcPct val="135000"/>
                </a:lnSpc>
                <a:spcBef>
                  <a:spcPts val="1200"/>
                </a:spcBef>
                <a:spcAft>
                  <a:spcPts val="0"/>
                </a:spcAft>
                <a:buNone/>
              </a:pPr>
              <a:r>
                <a:t/>
              </a:r>
              <a:endParaRPr b="1" sz="1800">
                <a:solidFill>
                  <a:srgbClr val="1D1D1F"/>
                </a:solidFill>
                <a:latin typeface="Poppins"/>
                <a:ea typeface="Poppins"/>
                <a:cs typeface="Poppins"/>
                <a:sym typeface="Poppins"/>
              </a:endParaRPr>
            </a:p>
          </p:txBody>
        </p:sp>
        <p:pic>
          <p:nvPicPr>
            <p:cNvPr id="659" name="Google Shape;659;p68"/>
            <p:cNvPicPr preferRelativeResize="0"/>
            <p:nvPr/>
          </p:nvPicPr>
          <p:blipFill>
            <a:blip r:embed="rId6">
              <a:alphaModFix/>
            </a:blip>
            <a:stretch>
              <a:fillRect/>
            </a:stretch>
          </p:blipFill>
          <p:spPr>
            <a:xfrm>
              <a:off x="404154" y="3764890"/>
              <a:ext cx="830100" cy="830100"/>
            </a:xfrm>
            <a:prstGeom prst="rect">
              <a:avLst/>
            </a:prstGeom>
            <a:noFill/>
            <a:ln>
              <a:noFill/>
            </a:ln>
          </p:spPr>
        </p:pic>
      </p:gr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69"/>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665" name="Google Shape;665;p69"/>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666" name="Google Shape;666;p69"/>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i="1" lang="en" sz="3333">
                <a:solidFill>
                  <a:schemeClr val="dk1"/>
                </a:solidFill>
              </a:rPr>
              <a:t>Penguin Problems</a:t>
            </a:r>
            <a:endParaRPr i="1" sz="3333">
              <a:solidFill>
                <a:schemeClr val="dk1"/>
              </a:solidFill>
            </a:endParaRPr>
          </a:p>
        </p:txBody>
      </p:sp>
      <p:pic>
        <p:nvPicPr>
          <p:cNvPr id="667" name="Google Shape;667;p69"/>
          <p:cNvPicPr preferRelativeResize="0"/>
          <p:nvPr/>
        </p:nvPicPr>
        <p:blipFill>
          <a:blip r:embed="rId3">
            <a:alphaModFix/>
          </a:blip>
          <a:stretch>
            <a:fillRect/>
          </a:stretch>
        </p:blipFill>
        <p:spPr>
          <a:xfrm>
            <a:off x="634000" y="1590275"/>
            <a:ext cx="2318516" cy="2795350"/>
          </a:xfrm>
          <a:prstGeom prst="rect">
            <a:avLst/>
          </a:prstGeom>
          <a:noFill/>
          <a:ln cap="flat" cmpd="sng" w="9525">
            <a:solidFill>
              <a:srgbClr val="000000"/>
            </a:solidFill>
            <a:prstDash val="solid"/>
            <a:round/>
            <a:headEnd len="sm" w="sm" type="none"/>
            <a:tailEnd len="sm" w="sm" type="none"/>
          </a:ln>
        </p:spPr>
      </p:pic>
      <p:pic>
        <p:nvPicPr>
          <p:cNvPr id="668" name="Google Shape;668;p69"/>
          <p:cNvPicPr preferRelativeResize="0"/>
          <p:nvPr/>
        </p:nvPicPr>
        <p:blipFill>
          <a:blip r:embed="rId4">
            <a:alphaModFix/>
          </a:blip>
          <a:stretch>
            <a:fillRect/>
          </a:stretch>
        </p:blipFill>
        <p:spPr>
          <a:xfrm>
            <a:off x="3583558" y="1590276"/>
            <a:ext cx="2147701" cy="2795358"/>
          </a:xfrm>
          <a:prstGeom prst="rect">
            <a:avLst/>
          </a:prstGeom>
          <a:noFill/>
          <a:ln cap="flat" cmpd="sng" w="9525">
            <a:solidFill>
              <a:srgbClr val="000000"/>
            </a:solidFill>
            <a:prstDash val="solid"/>
            <a:round/>
            <a:headEnd len="sm" w="sm" type="none"/>
            <a:tailEnd len="sm" w="sm" type="none"/>
          </a:ln>
        </p:spPr>
      </p:pic>
      <p:pic>
        <p:nvPicPr>
          <p:cNvPr id="669" name="Google Shape;669;p69"/>
          <p:cNvPicPr preferRelativeResize="0"/>
          <p:nvPr/>
        </p:nvPicPr>
        <p:blipFill>
          <a:blip r:embed="rId5">
            <a:alphaModFix/>
          </a:blip>
          <a:stretch>
            <a:fillRect/>
          </a:stretch>
        </p:blipFill>
        <p:spPr>
          <a:xfrm>
            <a:off x="6362300" y="1579150"/>
            <a:ext cx="2147699" cy="2817599"/>
          </a:xfrm>
          <a:prstGeom prst="rect">
            <a:avLst/>
          </a:prstGeom>
          <a:noFill/>
          <a:ln cap="flat" cmpd="sng" w="9525">
            <a:solidFill>
              <a:srgbClr val="000000"/>
            </a:solidFill>
            <a:prstDash val="solid"/>
            <a:round/>
            <a:headEnd len="sm" w="sm" type="none"/>
            <a:tailEnd len="sm" w="sm" type="none"/>
          </a:ln>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1000"/>
                                        <p:tgtEl>
                                          <p:spTgt spid="66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68"/>
                                        </p:tgtEl>
                                        <p:attrNameLst>
                                          <p:attrName>style.visibility</p:attrName>
                                        </p:attrNameLst>
                                      </p:cBhvr>
                                      <p:to>
                                        <p:strVal val="visible"/>
                                      </p:to>
                                    </p:set>
                                    <p:animEffect filter="fade" transition="in">
                                      <p:cBhvr>
                                        <p:cTn dur="1000"/>
                                        <p:tgtEl>
                                          <p:spTgt spid="66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69"/>
                                        </p:tgtEl>
                                        <p:attrNameLst>
                                          <p:attrName>style.visibility</p:attrName>
                                        </p:attrNameLst>
                                      </p:cBhvr>
                                      <p:to>
                                        <p:strVal val="visible"/>
                                      </p:to>
                                    </p:set>
                                    <p:animEffect filter="fade" transition="in">
                                      <p:cBhvr>
                                        <p:cTn dur="1000"/>
                                        <p:tgtEl>
                                          <p:spTgt spid="6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3"/>
          <p:cNvSpPr/>
          <p:nvPr/>
        </p:nvSpPr>
        <p:spPr>
          <a:xfrm>
            <a:off x="0" y="1230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12" name="Google Shape;212;p43"/>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213" name="Google Shape;213;p43"/>
          <p:cNvSpPr/>
          <p:nvPr/>
        </p:nvSpPr>
        <p:spPr>
          <a:xfrm>
            <a:off x="397935" y="252444"/>
            <a:ext cx="830100" cy="830100"/>
          </a:xfrm>
          <a:prstGeom prst="ellipse">
            <a:avLst/>
          </a:prstGeom>
          <a:solidFill>
            <a:srgbClr val="FF43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14" name="Google Shape;214;p43"/>
          <p:cNvSpPr/>
          <p:nvPr/>
        </p:nvSpPr>
        <p:spPr>
          <a:xfrm>
            <a:off x="491085" y="34574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15" name="Google Shape;215;p43"/>
          <p:cNvSpPr txBox="1"/>
          <p:nvPr/>
        </p:nvSpPr>
        <p:spPr>
          <a:xfrm>
            <a:off x="568335" y="446994"/>
            <a:ext cx="489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01</a:t>
            </a:r>
            <a:endParaRPr b="1" sz="2000">
              <a:solidFill>
                <a:schemeClr val="lt1"/>
              </a:solidFill>
              <a:latin typeface="Poppins"/>
              <a:ea typeface="Poppins"/>
              <a:cs typeface="Poppins"/>
              <a:sym typeface="Poppins"/>
            </a:endParaRPr>
          </a:p>
        </p:txBody>
      </p:sp>
      <p:sp>
        <p:nvSpPr>
          <p:cNvPr id="216" name="Google Shape;216;p43"/>
          <p:cNvSpPr/>
          <p:nvPr/>
        </p:nvSpPr>
        <p:spPr>
          <a:xfrm>
            <a:off x="397924" y="1204558"/>
            <a:ext cx="830100" cy="830100"/>
          </a:xfrm>
          <a:prstGeom prst="ellipse">
            <a:avLst/>
          </a:prstGeom>
          <a:solidFill>
            <a:srgbClr val="D38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17" name="Google Shape;217;p43"/>
          <p:cNvSpPr txBox="1"/>
          <p:nvPr/>
        </p:nvSpPr>
        <p:spPr>
          <a:xfrm>
            <a:off x="541290" y="139906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02</a:t>
            </a:r>
            <a:endParaRPr b="1" sz="2000">
              <a:solidFill>
                <a:schemeClr val="lt1"/>
              </a:solidFill>
              <a:latin typeface="Poppins"/>
              <a:ea typeface="Poppins"/>
              <a:cs typeface="Poppins"/>
              <a:sym typeface="Poppins"/>
            </a:endParaRPr>
          </a:p>
        </p:txBody>
      </p:sp>
      <p:sp>
        <p:nvSpPr>
          <p:cNvPr id="218" name="Google Shape;218;p43"/>
          <p:cNvSpPr/>
          <p:nvPr/>
        </p:nvSpPr>
        <p:spPr>
          <a:xfrm>
            <a:off x="397924" y="2156680"/>
            <a:ext cx="830100" cy="830100"/>
          </a:xfrm>
          <a:prstGeom prst="ellipse">
            <a:avLst/>
          </a:prstGeom>
          <a:solidFill>
            <a:srgbClr val="FFCE1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19" name="Google Shape;219;p43"/>
          <p:cNvSpPr txBox="1"/>
          <p:nvPr/>
        </p:nvSpPr>
        <p:spPr>
          <a:xfrm>
            <a:off x="541290" y="2351183"/>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03</a:t>
            </a:r>
            <a:endParaRPr b="1" sz="2000">
              <a:solidFill>
                <a:schemeClr val="lt1"/>
              </a:solidFill>
              <a:latin typeface="Poppins"/>
              <a:ea typeface="Poppins"/>
              <a:cs typeface="Poppins"/>
              <a:sym typeface="Poppins"/>
            </a:endParaRPr>
          </a:p>
        </p:txBody>
      </p:sp>
      <p:sp>
        <p:nvSpPr>
          <p:cNvPr id="220" name="Google Shape;220;p43"/>
          <p:cNvSpPr/>
          <p:nvPr/>
        </p:nvSpPr>
        <p:spPr>
          <a:xfrm>
            <a:off x="397924" y="3108818"/>
            <a:ext cx="830100" cy="830100"/>
          </a:xfrm>
          <a:prstGeom prst="ellipse">
            <a:avLst/>
          </a:prstGeom>
          <a:solidFill>
            <a:srgbClr val="81CD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21" name="Google Shape;221;p43"/>
          <p:cNvSpPr txBox="1"/>
          <p:nvPr/>
        </p:nvSpPr>
        <p:spPr>
          <a:xfrm>
            <a:off x="541290" y="330332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04</a:t>
            </a:r>
            <a:endParaRPr b="1" sz="2000">
              <a:solidFill>
                <a:schemeClr val="lt1"/>
              </a:solidFill>
              <a:latin typeface="Poppins"/>
              <a:ea typeface="Poppins"/>
              <a:cs typeface="Poppins"/>
              <a:sym typeface="Poppins"/>
            </a:endParaRPr>
          </a:p>
        </p:txBody>
      </p:sp>
      <p:sp>
        <p:nvSpPr>
          <p:cNvPr id="222" name="Google Shape;222;p43"/>
          <p:cNvSpPr/>
          <p:nvPr/>
        </p:nvSpPr>
        <p:spPr>
          <a:xfrm>
            <a:off x="397924" y="4060948"/>
            <a:ext cx="830100" cy="830100"/>
          </a:xfrm>
          <a:prstGeom prst="ellipse">
            <a:avLst/>
          </a:prstGeom>
          <a:solidFill>
            <a:srgbClr val="6565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23" name="Google Shape;223;p43"/>
          <p:cNvSpPr txBox="1"/>
          <p:nvPr/>
        </p:nvSpPr>
        <p:spPr>
          <a:xfrm>
            <a:off x="541290" y="425545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05</a:t>
            </a:r>
            <a:endParaRPr b="1" sz="2000">
              <a:solidFill>
                <a:schemeClr val="lt1"/>
              </a:solidFill>
              <a:latin typeface="Poppins"/>
              <a:ea typeface="Poppins"/>
              <a:cs typeface="Poppins"/>
              <a:sym typeface="Poppins"/>
            </a:endParaRPr>
          </a:p>
        </p:txBody>
      </p:sp>
      <p:sp>
        <p:nvSpPr>
          <p:cNvPr id="224" name="Google Shape;224;p43"/>
          <p:cNvSpPr/>
          <p:nvPr/>
        </p:nvSpPr>
        <p:spPr>
          <a:xfrm>
            <a:off x="491085" y="129786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25" name="Google Shape;225;p43"/>
          <p:cNvSpPr/>
          <p:nvPr/>
        </p:nvSpPr>
        <p:spPr>
          <a:xfrm>
            <a:off x="491085" y="2249981"/>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26" name="Google Shape;226;p43"/>
          <p:cNvSpPr/>
          <p:nvPr/>
        </p:nvSpPr>
        <p:spPr>
          <a:xfrm>
            <a:off x="491085" y="320209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27" name="Google Shape;227;p43"/>
          <p:cNvSpPr/>
          <p:nvPr/>
        </p:nvSpPr>
        <p:spPr>
          <a:xfrm>
            <a:off x="491060" y="415421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28" name="Google Shape;228;p43"/>
          <p:cNvSpPr txBox="1"/>
          <p:nvPr/>
        </p:nvSpPr>
        <p:spPr>
          <a:xfrm>
            <a:off x="2052425" y="1409025"/>
            <a:ext cx="61365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Tool Exploration</a:t>
            </a:r>
            <a:endParaRPr sz="2200">
              <a:solidFill>
                <a:schemeClr val="dk1"/>
              </a:solidFill>
              <a:latin typeface="Poppins Light"/>
              <a:ea typeface="Poppins Light"/>
              <a:cs typeface="Poppins Light"/>
              <a:sym typeface="Poppins Light"/>
            </a:endParaRPr>
          </a:p>
        </p:txBody>
      </p:sp>
      <p:sp>
        <p:nvSpPr>
          <p:cNvPr id="229" name="Google Shape;229;p43"/>
          <p:cNvSpPr txBox="1"/>
          <p:nvPr/>
        </p:nvSpPr>
        <p:spPr>
          <a:xfrm>
            <a:off x="2052425" y="2361200"/>
            <a:ext cx="58020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Process Overview</a:t>
            </a:r>
            <a:endParaRPr sz="2200">
              <a:solidFill>
                <a:schemeClr val="dk1"/>
              </a:solidFill>
              <a:latin typeface="Poppins Light"/>
              <a:ea typeface="Poppins Light"/>
              <a:cs typeface="Poppins Light"/>
              <a:sym typeface="Poppins Light"/>
            </a:endParaRPr>
          </a:p>
        </p:txBody>
      </p:sp>
      <p:sp>
        <p:nvSpPr>
          <p:cNvPr id="230" name="Google Shape;230;p43"/>
          <p:cNvSpPr txBox="1"/>
          <p:nvPr/>
        </p:nvSpPr>
        <p:spPr>
          <a:xfrm>
            <a:off x="2052425" y="33133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Practice Novel Engineering</a:t>
            </a:r>
            <a:endParaRPr sz="2200">
              <a:solidFill>
                <a:schemeClr val="dk1"/>
              </a:solidFill>
              <a:latin typeface="Poppins Light"/>
              <a:ea typeface="Poppins Light"/>
              <a:cs typeface="Poppins Light"/>
              <a:sym typeface="Poppins Light"/>
            </a:endParaRPr>
          </a:p>
        </p:txBody>
      </p:sp>
      <p:grpSp>
        <p:nvGrpSpPr>
          <p:cNvPr id="231" name="Google Shape;231;p43"/>
          <p:cNvGrpSpPr/>
          <p:nvPr/>
        </p:nvGrpSpPr>
        <p:grpSpPr>
          <a:xfrm>
            <a:off x="2052425" y="436875"/>
            <a:ext cx="5565600" cy="537200"/>
            <a:chOff x="2052425" y="436875"/>
            <a:chExt cx="5565600" cy="537200"/>
          </a:xfrm>
        </p:grpSpPr>
        <p:sp>
          <p:nvSpPr>
            <p:cNvPr id="232" name="Google Shape;232;p43"/>
            <p:cNvSpPr txBox="1"/>
            <p:nvPr/>
          </p:nvSpPr>
          <p:spPr>
            <a:xfrm>
              <a:off x="2052425" y="436875"/>
              <a:ext cx="5565600" cy="4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Poppins"/>
                  <a:ea typeface="Poppins"/>
                  <a:cs typeface="Poppins"/>
                  <a:sym typeface="Poppins"/>
                </a:rPr>
                <a:t>Intro to Novel Engineering</a:t>
              </a:r>
              <a:endParaRPr b="1" sz="2400">
                <a:solidFill>
                  <a:schemeClr val="dk1"/>
                </a:solidFill>
                <a:latin typeface="Poppins"/>
                <a:ea typeface="Poppins"/>
                <a:cs typeface="Poppins"/>
                <a:sym typeface="Poppins"/>
              </a:endParaRPr>
            </a:p>
          </p:txBody>
        </p:sp>
        <p:cxnSp>
          <p:nvCxnSpPr>
            <p:cNvPr id="233" name="Google Shape;233;p43"/>
            <p:cNvCxnSpPr/>
            <p:nvPr/>
          </p:nvCxnSpPr>
          <p:spPr>
            <a:xfrm>
              <a:off x="2170225" y="974075"/>
              <a:ext cx="1599900" cy="0"/>
            </a:xfrm>
            <a:prstGeom prst="straightConnector1">
              <a:avLst/>
            </a:prstGeom>
            <a:noFill/>
            <a:ln cap="flat" cmpd="sng" w="38100">
              <a:solidFill>
                <a:srgbClr val="FF436F"/>
              </a:solidFill>
              <a:prstDash val="solid"/>
              <a:round/>
              <a:headEnd len="med" w="med" type="none"/>
              <a:tailEnd len="med" w="med" type="none"/>
            </a:ln>
          </p:spPr>
        </p:cxnSp>
      </p:grpSp>
      <p:sp>
        <p:nvSpPr>
          <p:cNvPr id="234" name="Google Shape;234;p43"/>
          <p:cNvSpPr txBox="1"/>
          <p:nvPr/>
        </p:nvSpPr>
        <p:spPr>
          <a:xfrm>
            <a:off x="2052425" y="4265400"/>
            <a:ext cx="63897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Resources, Reflections, and Questions</a:t>
            </a:r>
            <a:endParaRPr sz="2200">
              <a:solidFill>
                <a:schemeClr val="dk1"/>
              </a:solidFill>
              <a:latin typeface="Poppins Light"/>
              <a:ea typeface="Poppins Light"/>
              <a:cs typeface="Poppins Light"/>
              <a:sym typeface="Poppins Light"/>
            </a:endParaRPr>
          </a:p>
        </p:txBody>
      </p:sp>
    </p:spTree>
  </p:cSld>
  <p:clrMapOvr>
    <a:masterClrMapping/>
  </p:clrMapOvr>
  <mc:AlternateContent>
    <mc:Choice Requires="p14">
      <p:transition spd="med">
        <p14:prism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70"/>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675" name="Google Shape;675;p70"/>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676" name="Google Shape;676;p70"/>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i="1" lang="en" sz="3333">
                <a:solidFill>
                  <a:schemeClr val="dk1"/>
                </a:solidFill>
              </a:rPr>
              <a:t>Penguin Problems</a:t>
            </a:r>
            <a:endParaRPr i="1" sz="3333">
              <a:solidFill>
                <a:schemeClr val="dk1"/>
              </a:solidFill>
            </a:endParaRPr>
          </a:p>
        </p:txBody>
      </p:sp>
      <p:pic>
        <p:nvPicPr>
          <p:cNvPr id="677" name="Google Shape;677;p70"/>
          <p:cNvPicPr preferRelativeResize="0"/>
          <p:nvPr/>
        </p:nvPicPr>
        <p:blipFill>
          <a:blip r:embed="rId3">
            <a:alphaModFix/>
          </a:blip>
          <a:stretch>
            <a:fillRect/>
          </a:stretch>
        </p:blipFill>
        <p:spPr>
          <a:xfrm>
            <a:off x="634000" y="1590275"/>
            <a:ext cx="2318516" cy="2795350"/>
          </a:xfrm>
          <a:prstGeom prst="rect">
            <a:avLst/>
          </a:prstGeom>
          <a:noFill/>
          <a:ln cap="flat" cmpd="sng" w="9525">
            <a:solidFill>
              <a:srgbClr val="000000"/>
            </a:solidFill>
            <a:prstDash val="solid"/>
            <a:round/>
            <a:headEnd len="sm" w="sm" type="none"/>
            <a:tailEnd len="sm" w="sm" type="none"/>
          </a:ln>
        </p:spPr>
      </p:pic>
      <p:pic>
        <p:nvPicPr>
          <p:cNvPr id="678" name="Google Shape;678;p70"/>
          <p:cNvPicPr preferRelativeResize="0"/>
          <p:nvPr/>
        </p:nvPicPr>
        <p:blipFill>
          <a:blip r:embed="rId4">
            <a:alphaModFix/>
          </a:blip>
          <a:stretch>
            <a:fillRect/>
          </a:stretch>
        </p:blipFill>
        <p:spPr>
          <a:xfrm>
            <a:off x="3583558" y="1590276"/>
            <a:ext cx="2147701" cy="2795358"/>
          </a:xfrm>
          <a:prstGeom prst="rect">
            <a:avLst/>
          </a:prstGeom>
          <a:noFill/>
          <a:ln cap="flat" cmpd="sng" w="9525">
            <a:solidFill>
              <a:srgbClr val="000000"/>
            </a:solidFill>
            <a:prstDash val="solid"/>
            <a:round/>
            <a:headEnd len="sm" w="sm" type="none"/>
            <a:tailEnd len="sm" w="sm" type="none"/>
          </a:ln>
        </p:spPr>
      </p:pic>
      <p:pic>
        <p:nvPicPr>
          <p:cNvPr id="679" name="Google Shape;679;p70"/>
          <p:cNvPicPr preferRelativeResize="0"/>
          <p:nvPr/>
        </p:nvPicPr>
        <p:blipFill>
          <a:blip r:embed="rId5">
            <a:alphaModFix/>
          </a:blip>
          <a:stretch>
            <a:fillRect/>
          </a:stretch>
        </p:blipFill>
        <p:spPr>
          <a:xfrm>
            <a:off x="6362300" y="1579150"/>
            <a:ext cx="2147699" cy="2817599"/>
          </a:xfrm>
          <a:prstGeom prst="rect">
            <a:avLst/>
          </a:prstGeom>
          <a:noFill/>
          <a:ln cap="flat" cmpd="sng" w="9525">
            <a:solidFill>
              <a:srgbClr val="000000"/>
            </a:solidFill>
            <a:prstDash val="solid"/>
            <a:round/>
            <a:headEnd len="sm" w="sm" type="none"/>
            <a:tailEnd len="sm" w="sm" type="none"/>
          </a:ln>
        </p:spPr>
      </p:pic>
      <p:sp>
        <p:nvSpPr>
          <p:cNvPr id="680" name="Google Shape;680;p70"/>
          <p:cNvSpPr/>
          <p:nvPr/>
        </p:nvSpPr>
        <p:spPr>
          <a:xfrm>
            <a:off x="14425" y="9100"/>
            <a:ext cx="9149400" cy="51345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81" name="Google Shape;681;p70"/>
          <p:cNvSpPr/>
          <p:nvPr/>
        </p:nvSpPr>
        <p:spPr>
          <a:xfrm>
            <a:off x="1140300" y="1812025"/>
            <a:ext cx="7126500" cy="1804200"/>
          </a:xfrm>
          <a:prstGeom prst="rect">
            <a:avLst/>
          </a:prstGeom>
          <a:solidFill>
            <a:srgbClr val="FFF1BB"/>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82" name="Google Shape;682;p70"/>
          <p:cNvSpPr txBox="1"/>
          <p:nvPr/>
        </p:nvSpPr>
        <p:spPr>
          <a:xfrm>
            <a:off x="2795250" y="2154925"/>
            <a:ext cx="5052600" cy="11184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Brainstorm solutions without judgment</a:t>
            </a:r>
            <a:endParaRPr sz="1600">
              <a:solidFill>
                <a:schemeClr val="dk1"/>
              </a:solidFill>
              <a:latin typeface="Poppins Light"/>
              <a:ea typeface="Poppins Light"/>
              <a:cs typeface="Poppins Light"/>
              <a:sym typeface="Poppins Light"/>
            </a:endParaRPr>
          </a:p>
          <a:p>
            <a:pPr indent="-330200" lvl="0" marL="457200" rtl="0" algn="l">
              <a:lnSpc>
                <a:spcPct val="150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Build on others’ ideas</a:t>
            </a:r>
            <a:endParaRPr sz="1600">
              <a:solidFill>
                <a:schemeClr val="dk1"/>
              </a:solidFill>
              <a:latin typeface="Poppins Light"/>
              <a:ea typeface="Poppins Light"/>
              <a:cs typeface="Poppins Light"/>
              <a:sym typeface="Poppins Light"/>
            </a:endParaRPr>
          </a:p>
          <a:p>
            <a:pPr indent="-317500" lvl="0" marL="457200" rtl="0" algn="l">
              <a:lnSpc>
                <a:spcPct val="150000"/>
              </a:lnSpc>
              <a:spcBef>
                <a:spcPts val="0"/>
              </a:spcBef>
              <a:spcAft>
                <a:spcPts val="0"/>
              </a:spcAft>
              <a:buClr>
                <a:schemeClr val="dk1"/>
              </a:buClr>
              <a:buSzPts val="1400"/>
              <a:buChar char="●"/>
            </a:pPr>
            <a:r>
              <a:rPr lang="en" sz="1600">
                <a:solidFill>
                  <a:schemeClr val="dk1"/>
                </a:solidFill>
                <a:latin typeface="Poppins Light"/>
                <a:ea typeface="Poppins Light"/>
                <a:cs typeface="Poppins Light"/>
                <a:sym typeface="Poppins Light"/>
              </a:rPr>
              <a:t>Decide on a solution to move forward with</a:t>
            </a:r>
            <a:endParaRPr sz="1600">
              <a:solidFill>
                <a:schemeClr val="dk1"/>
              </a:solidFill>
              <a:latin typeface="Poppins Light"/>
              <a:ea typeface="Poppins Light"/>
              <a:cs typeface="Poppins Light"/>
              <a:sym typeface="Poppins Light"/>
            </a:endParaRPr>
          </a:p>
        </p:txBody>
      </p:sp>
      <p:pic>
        <p:nvPicPr>
          <p:cNvPr id="683" name="Google Shape;683;p70"/>
          <p:cNvPicPr preferRelativeResize="0"/>
          <p:nvPr/>
        </p:nvPicPr>
        <p:blipFill>
          <a:blip r:embed="rId6">
            <a:alphaModFix/>
          </a:blip>
          <a:stretch>
            <a:fillRect/>
          </a:stretch>
        </p:blipFill>
        <p:spPr>
          <a:xfrm>
            <a:off x="1522615" y="2416079"/>
            <a:ext cx="872828" cy="872831"/>
          </a:xfrm>
          <a:prstGeom prst="rect">
            <a:avLst/>
          </a:prstGeom>
          <a:noFill/>
          <a:ln>
            <a:noFill/>
          </a:ln>
        </p:spPr>
      </p:pic>
      <p:sp>
        <p:nvSpPr>
          <p:cNvPr id="684" name="Google Shape;684;p70"/>
          <p:cNvSpPr txBox="1"/>
          <p:nvPr/>
        </p:nvSpPr>
        <p:spPr>
          <a:xfrm>
            <a:off x="1364598" y="2103025"/>
            <a:ext cx="1188900" cy="237300"/>
          </a:xfrm>
          <a:prstGeom prst="rect">
            <a:avLst/>
          </a:prstGeom>
          <a:noFill/>
          <a:ln>
            <a:noFill/>
          </a:ln>
        </p:spPr>
        <p:txBody>
          <a:bodyPr anchorCtr="0" anchor="ctr" bIns="64800" lIns="64800" spcFirstLastPara="1" rIns="64800" wrap="square" tIns="64800">
            <a:noAutofit/>
          </a:bodyPr>
          <a:lstStyle/>
          <a:p>
            <a:pPr indent="0" lvl="0" marL="0" rtl="0" algn="ctr">
              <a:spcBef>
                <a:spcPts val="0"/>
              </a:spcBef>
              <a:spcAft>
                <a:spcPts val="0"/>
              </a:spcAft>
              <a:buNone/>
            </a:pPr>
            <a:r>
              <a:rPr b="1" lang="en" sz="1600">
                <a:solidFill>
                  <a:schemeClr val="dk1"/>
                </a:solidFill>
                <a:latin typeface="Poppins"/>
                <a:ea typeface="Poppins"/>
                <a:cs typeface="Poppins"/>
                <a:sym typeface="Poppins"/>
              </a:rPr>
              <a:t>3.</a:t>
            </a:r>
            <a:r>
              <a:rPr lang="en" sz="1600">
                <a:solidFill>
                  <a:schemeClr val="dk1"/>
                </a:solidFill>
                <a:latin typeface="Poppins SemiBold"/>
                <a:ea typeface="Poppins SemiBold"/>
                <a:cs typeface="Poppins SemiBold"/>
                <a:sym typeface="Poppins SemiBold"/>
              </a:rPr>
              <a:t> </a:t>
            </a:r>
            <a:r>
              <a:rPr b="1" lang="en" sz="1600">
                <a:solidFill>
                  <a:schemeClr val="dk1"/>
                </a:solidFill>
                <a:latin typeface="Poppins"/>
                <a:ea typeface="Poppins"/>
                <a:cs typeface="Poppins"/>
                <a:sym typeface="Poppins"/>
              </a:rPr>
              <a:t> </a:t>
            </a:r>
            <a:r>
              <a:rPr b="1" lang="en" sz="1600">
                <a:solidFill>
                  <a:schemeClr val="dk1"/>
                </a:solidFill>
                <a:latin typeface="Poppins"/>
                <a:ea typeface="Poppins"/>
                <a:cs typeface="Poppins"/>
                <a:sym typeface="Poppins"/>
              </a:rPr>
              <a:t>Ideate</a:t>
            </a:r>
            <a:endParaRPr b="1" sz="1600">
              <a:solidFill>
                <a:schemeClr val="dk1"/>
              </a:solidFill>
              <a:latin typeface="Poppins"/>
              <a:ea typeface="Poppins"/>
              <a:cs typeface="Poppins"/>
              <a:sym typeface="Poppins"/>
            </a:endParaRP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71"/>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690" name="Google Shape;690;p71"/>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691" name="Google Shape;691;p71"/>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i="1" lang="en" sz="3333">
                <a:solidFill>
                  <a:schemeClr val="dk1"/>
                </a:solidFill>
              </a:rPr>
              <a:t>Penguin Problems</a:t>
            </a:r>
            <a:endParaRPr i="1" sz="3333">
              <a:solidFill>
                <a:schemeClr val="dk1"/>
              </a:solidFill>
            </a:endParaRPr>
          </a:p>
        </p:txBody>
      </p:sp>
      <p:sp>
        <p:nvSpPr>
          <p:cNvPr id="692" name="Google Shape;692;p71"/>
          <p:cNvSpPr/>
          <p:nvPr/>
        </p:nvSpPr>
        <p:spPr>
          <a:xfrm>
            <a:off x="679913" y="1264655"/>
            <a:ext cx="5567700" cy="1535100"/>
          </a:xfrm>
          <a:prstGeom prst="rect">
            <a:avLst/>
          </a:prstGeom>
          <a:solidFill>
            <a:srgbClr val="DAF0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693" name="Google Shape;693;p71"/>
          <p:cNvSpPr txBox="1"/>
          <p:nvPr/>
        </p:nvSpPr>
        <p:spPr>
          <a:xfrm>
            <a:off x="679900" y="1346280"/>
            <a:ext cx="5567700" cy="1315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b="1" lang="en" sz="1600">
                <a:solidFill>
                  <a:srgbClr val="1D1D1F"/>
                </a:solidFill>
                <a:latin typeface="Poppins"/>
                <a:ea typeface="Poppins"/>
                <a:cs typeface="Poppins"/>
                <a:sym typeface="Poppins"/>
              </a:rPr>
              <a:t>4. Prototype</a:t>
            </a:r>
            <a:endParaRPr b="1" sz="1600">
              <a:solidFill>
                <a:srgbClr val="1D1D1F"/>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rgbClr val="1D1D1F"/>
                </a:solidFill>
                <a:latin typeface="Poppins Light"/>
                <a:ea typeface="Poppins Light"/>
                <a:cs typeface="Poppins Light"/>
                <a:sym typeface="Poppins Light"/>
              </a:rPr>
              <a:t>Work swiftly, scale down model as needed</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Tweak/iterate the design as you go</a:t>
            </a:r>
            <a:endParaRPr sz="1600">
              <a:solidFill>
                <a:srgbClr val="1D1D1F"/>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rgbClr val="1D1D1F"/>
              </a:buClr>
              <a:buSzPts val="1600"/>
              <a:buFont typeface="Poppins Light"/>
              <a:buChar char="○"/>
            </a:pPr>
            <a:r>
              <a:rPr lang="en" sz="1600">
                <a:solidFill>
                  <a:srgbClr val="1D1D1F"/>
                </a:solidFill>
                <a:latin typeface="Poppins Light"/>
                <a:ea typeface="Poppins Light"/>
                <a:cs typeface="Poppins Light"/>
                <a:sym typeface="Poppins Light"/>
              </a:rPr>
              <a:t>Keep the character in mind</a:t>
            </a:r>
            <a:endParaRPr sz="1800">
              <a:solidFill>
                <a:srgbClr val="1D1D1F"/>
              </a:solidFill>
              <a:latin typeface="Poppins Light"/>
              <a:ea typeface="Poppins Light"/>
              <a:cs typeface="Poppins Light"/>
              <a:sym typeface="Poppins Light"/>
            </a:endParaRPr>
          </a:p>
        </p:txBody>
      </p:sp>
      <p:pic>
        <p:nvPicPr>
          <p:cNvPr id="694" name="Google Shape;694;p71"/>
          <p:cNvPicPr preferRelativeResize="0"/>
          <p:nvPr/>
        </p:nvPicPr>
        <p:blipFill>
          <a:blip r:embed="rId3">
            <a:alphaModFix/>
          </a:blip>
          <a:stretch>
            <a:fillRect/>
          </a:stretch>
        </p:blipFill>
        <p:spPr>
          <a:xfrm>
            <a:off x="429627" y="2012242"/>
            <a:ext cx="830100" cy="830100"/>
          </a:xfrm>
          <a:prstGeom prst="rect">
            <a:avLst/>
          </a:prstGeom>
          <a:noFill/>
          <a:ln>
            <a:noFill/>
          </a:ln>
        </p:spPr>
      </p:pic>
      <p:pic>
        <p:nvPicPr>
          <p:cNvPr id="695" name="Google Shape;695;p71" title="Screenshot 2026-02-07 144310.png"/>
          <p:cNvPicPr preferRelativeResize="0"/>
          <p:nvPr/>
        </p:nvPicPr>
        <p:blipFill rotWithShape="1">
          <a:blip r:embed="rId4">
            <a:alphaModFix/>
          </a:blip>
          <a:srcRect b="6625" l="5098" r="4828" t="10257"/>
          <a:stretch/>
        </p:blipFill>
        <p:spPr>
          <a:xfrm>
            <a:off x="7069026" y="3082808"/>
            <a:ext cx="1281597" cy="646501"/>
          </a:xfrm>
          <a:prstGeom prst="rect">
            <a:avLst/>
          </a:prstGeom>
          <a:noFill/>
          <a:ln>
            <a:noFill/>
          </a:ln>
        </p:spPr>
      </p:pic>
      <p:pic>
        <p:nvPicPr>
          <p:cNvPr id="696" name="Google Shape;696;p71" title="Screenshot 2026-02-07 144147.png"/>
          <p:cNvPicPr preferRelativeResize="0"/>
          <p:nvPr/>
        </p:nvPicPr>
        <p:blipFill>
          <a:blip r:embed="rId5">
            <a:alphaModFix/>
          </a:blip>
          <a:stretch>
            <a:fillRect/>
          </a:stretch>
        </p:blipFill>
        <p:spPr>
          <a:xfrm>
            <a:off x="6713150" y="3858496"/>
            <a:ext cx="1993351" cy="521850"/>
          </a:xfrm>
          <a:prstGeom prst="rect">
            <a:avLst/>
          </a:prstGeom>
          <a:noFill/>
          <a:ln>
            <a:noFill/>
          </a:ln>
        </p:spPr>
      </p:pic>
      <p:pic>
        <p:nvPicPr>
          <p:cNvPr id="697" name="Google Shape;697;p71" title="Screenshot 2026-02-07 144048.png"/>
          <p:cNvPicPr preferRelativeResize="0"/>
          <p:nvPr/>
        </p:nvPicPr>
        <p:blipFill>
          <a:blip r:embed="rId6">
            <a:alphaModFix/>
          </a:blip>
          <a:stretch>
            <a:fillRect/>
          </a:stretch>
        </p:blipFill>
        <p:spPr>
          <a:xfrm>
            <a:off x="6759799" y="2420008"/>
            <a:ext cx="1900051" cy="474225"/>
          </a:xfrm>
          <a:prstGeom prst="rect">
            <a:avLst/>
          </a:prstGeom>
          <a:noFill/>
          <a:ln>
            <a:noFill/>
          </a:ln>
        </p:spPr>
      </p:pic>
      <p:pic>
        <p:nvPicPr>
          <p:cNvPr descr="This video was created by me, Mr. Adam Eschborn, a math teacher from New York. I created this video to help me keep time in my classroom, keeping students focused and on pace, while giving them a nice visual along the way. Thanks for watching! Nothing keeps a board game night moving like a firm &quot;turn timer.&quot; I built this version to be a non-intrusive backdrop for strategy sessions. The visual aesthetic is meant to complement a tabletop environment without distracting from the components on the board." id="698" name="Google Shape;698;p71" title="15 Minute Timer">
            <a:hlinkClick r:id="rId7"/>
          </p:cNvPr>
          <p:cNvPicPr preferRelativeResize="0"/>
          <p:nvPr/>
        </p:nvPicPr>
        <p:blipFill>
          <a:blip r:embed="rId8">
            <a:alphaModFix/>
          </a:blip>
          <a:stretch>
            <a:fillRect/>
          </a:stretch>
        </p:blipFill>
        <p:spPr>
          <a:xfrm>
            <a:off x="1939750" y="2988925"/>
            <a:ext cx="3048000" cy="1714500"/>
          </a:xfrm>
          <a:prstGeom prst="rect">
            <a:avLst/>
          </a:prstGeom>
          <a:noFill/>
          <a:ln>
            <a:noFill/>
          </a:ln>
        </p:spPr>
      </p:pic>
      <p:sp>
        <p:nvSpPr>
          <p:cNvPr id="699" name="Google Shape;699;p71"/>
          <p:cNvSpPr txBox="1"/>
          <p:nvPr>
            <p:ph idx="4294967295" type="body"/>
          </p:nvPr>
        </p:nvSpPr>
        <p:spPr>
          <a:xfrm>
            <a:off x="6549763" y="1453022"/>
            <a:ext cx="2214900" cy="747300"/>
          </a:xfrm>
          <a:prstGeom prst="rect">
            <a:avLst/>
          </a:prstGeom>
        </p:spPr>
        <p:txBody>
          <a:bodyPr anchorCtr="0" anchor="t" bIns="91425" lIns="91425" spcFirstLastPara="1" rIns="91425" wrap="square" tIns="91425">
            <a:spAutoFit/>
          </a:bodyPr>
          <a:lstStyle/>
          <a:p>
            <a:pPr indent="0" lvl="0" marL="0" rtl="0" algn="ctr">
              <a:lnSpc>
                <a:spcPct val="115000"/>
              </a:lnSpc>
              <a:spcBef>
                <a:spcPts val="1000"/>
              </a:spcBef>
              <a:spcAft>
                <a:spcPts val="1200"/>
              </a:spcAft>
              <a:buNone/>
            </a:pPr>
            <a:r>
              <a:rPr b="1" lang="en" sz="1700">
                <a:solidFill>
                  <a:srgbClr val="FF0000"/>
                </a:solidFill>
                <a:latin typeface="Poppins"/>
                <a:ea typeface="Poppins"/>
                <a:cs typeface="Poppins"/>
                <a:sym typeface="Poppins"/>
              </a:rPr>
              <a:t>Incorporate one of these tools</a:t>
            </a:r>
            <a:endParaRPr b="1" sz="1700">
              <a:solidFill>
                <a:srgbClr val="FF0000"/>
              </a:solidFill>
              <a:latin typeface="Poppins"/>
              <a:ea typeface="Poppins"/>
              <a:cs typeface="Poppins"/>
              <a:sym typeface="Poppins"/>
            </a:endParaRPr>
          </a:p>
        </p:txBody>
      </p:sp>
      <p:sp>
        <p:nvSpPr>
          <p:cNvPr id="700" name="Google Shape;700;p71"/>
          <p:cNvSpPr/>
          <p:nvPr/>
        </p:nvSpPr>
        <p:spPr>
          <a:xfrm rot="6885272">
            <a:off x="8386570" y="1967617"/>
            <a:ext cx="407660" cy="340275"/>
          </a:xfrm>
          <a:prstGeom prst="bentArrow">
            <a:avLst>
              <a:gd fmla="val 25000" name="adj1"/>
              <a:gd fmla="val 25000" name="adj2"/>
              <a:gd fmla="val 25000" name="adj3"/>
              <a:gd fmla="val 43750" name="adj4"/>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9"/>
                                        </p:tgtEl>
                                        <p:attrNameLst>
                                          <p:attrName>style.visibility</p:attrName>
                                        </p:attrNameLst>
                                      </p:cBhvr>
                                      <p:to>
                                        <p:strVal val="visible"/>
                                      </p:to>
                                    </p:set>
                                    <p:animEffect filter="fade" transition="in">
                                      <p:cBhvr>
                                        <p:cTn dur="1000"/>
                                        <p:tgtEl>
                                          <p:spTgt spid="699"/>
                                        </p:tgtEl>
                                      </p:cBhvr>
                                    </p:animEffect>
                                  </p:childTnLst>
                                </p:cTn>
                              </p:par>
                              <p:par>
                                <p:cTn fill="hold" nodeType="withEffect" presetClass="entr" presetID="10" presetSubtype="0">
                                  <p:stCondLst>
                                    <p:cond delay="0"/>
                                  </p:stCondLst>
                                  <p:childTnLst>
                                    <p:set>
                                      <p:cBhvr>
                                        <p:cTn dur="1" fill="hold">
                                          <p:stCondLst>
                                            <p:cond delay="0"/>
                                          </p:stCondLst>
                                        </p:cTn>
                                        <p:tgtEl>
                                          <p:spTgt spid="700"/>
                                        </p:tgtEl>
                                        <p:attrNameLst>
                                          <p:attrName>style.visibility</p:attrName>
                                        </p:attrNameLst>
                                      </p:cBhvr>
                                      <p:to>
                                        <p:strVal val="visible"/>
                                      </p:to>
                                    </p:set>
                                    <p:animEffect filter="fade" transition="in">
                                      <p:cBhvr>
                                        <p:cTn dur="1000"/>
                                        <p:tgtEl>
                                          <p:spTgt spid="70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97"/>
                                        </p:tgtEl>
                                        <p:attrNameLst>
                                          <p:attrName>style.visibility</p:attrName>
                                        </p:attrNameLst>
                                      </p:cBhvr>
                                      <p:to>
                                        <p:strVal val="visible"/>
                                      </p:to>
                                    </p:set>
                                    <p:animEffect filter="fade" transition="in">
                                      <p:cBhvr>
                                        <p:cTn dur="1000"/>
                                        <p:tgtEl>
                                          <p:spTgt spid="69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95"/>
                                        </p:tgtEl>
                                        <p:attrNameLst>
                                          <p:attrName>style.visibility</p:attrName>
                                        </p:attrNameLst>
                                      </p:cBhvr>
                                      <p:to>
                                        <p:strVal val="visible"/>
                                      </p:to>
                                    </p:set>
                                    <p:animEffect filter="fade" transition="in">
                                      <p:cBhvr>
                                        <p:cTn dur="1000"/>
                                        <p:tgtEl>
                                          <p:spTgt spid="69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96"/>
                                        </p:tgtEl>
                                        <p:attrNameLst>
                                          <p:attrName>style.visibility</p:attrName>
                                        </p:attrNameLst>
                                      </p:cBhvr>
                                      <p:to>
                                        <p:strVal val="visible"/>
                                      </p:to>
                                    </p:set>
                                    <p:animEffect filter="fade" transition="in">
                                      <p:cBhvr>
                                        <p:cTn dur="1000"/>
                                        <p:tgtEl>
                                          <p:spTgt spid="6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8"/>
                                        </p:tgtEl>
                                        <p:attrNameLst>
                                          <p:attrName>style.visibility</p:attrName>
                                        </p:attrNameLst>
                                      </p:cBhvr>
                                      <p:to>
                                        <p:strVal val="visible"/>
                                      </p:to>
                                    </p:set>
                                    <p:animEffect filter="fade" transition="in">
                                      <p:cBhvr>
                                        <p:cTn dur="1000"/>
                                        <p:tgtEl>
                                          <p:spTgt spid="6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pic>
        <p:nvPicPr>
          <p:cNvPr id="705" name="Google Shape;705;p72"/>
          <p:cNvPicPr preferRelativeResize="0"/>
          <p:nvPr/>
        </p:nvPicPr>
        <p:blipFill>
          <a:blip r:embed="rId3">
            <a:alphaModFix/>
          </a:blip>
          <a:stretch>
            <a:fillRect/>
          </a:stretch>
        </p:blipFill>
        <p:spPr>
          <a:xfrm>
            <a:off x="2195302" y="2918327"/>
            <a:ext cx="2642276" cy="2009325"/>
          </a:xfrm>
          <a:prstGeom prst="rect">
            <a:avLst/>
          </a:prstGeom>
          <a:noFill/>
          <a:ln cap="flat" cmpd="sng" w="9525">
            <a:solidFill>
              <a:schemeClr val="dk2"/>
            </a:solidFill>
            <a:prstDash val="solid"/>
            <a:round/>
            <a:headEnd len="sm" w="sm" type="none"/>
            <a:tailEnd len="sm" w="sm" type="none"/>
          </a:ln>
        </p:spPr>
      </p:pic>
      <p:sp>
        <p:nvSpPr>
          <p:cNvPr id="706" name="Google Shape;706;p72"/>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07" name="Google Shape;707;p72"/>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08" name="Google Shape;708;p72"/>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i="1" lang="en" sz="3333">
                <a:solidFill>
                  <a:schemeClr val="dk1"/>
                </a:solidFill>
              </a:rPr>
              <a:t>Penguin Problems</a:t>
            </a:r>
            <a:endParaRPr i="1" sz="3333">
              <a:solidFill>
                <a:schemeClr val="dk1"/>
              </a:solidFill>
            </a:endParaRPr>
          </a:p>
        </p:txBody>
      </p:sp>
      <p:pic>
        <p:nvPicPr>
          <p:cNvPr id="709" name="Google Shape;709;p72"/>
          <p:cNvPicPr preferRelativeResize="0"/>
          <p:nvPr/>
        </p:nvPicPr>
        <p:blipFill rotWithShape="1">
          <a:blip r:embed="rId4">
            <a:alphaModFix/>
          </a:blip>
          <a:srcRect b="22999" l="13569" r="25310" t="38696"/>
          <a:stretch/>
        </p:blipFill>
        <p:spPr>
          <a:xfrm>
            <a:off x="5232773" y="2918325"/>
            <a:ext cx="2033799" cy="2009327"/>
          </a:xfrm>
          <a:prstGeom prst="rect">
            <a:avLst/>
          </a:prstGeom>
          <a:noFill/>
          <a:ln cap="flat" cmpd="sng" w="9525">
            <a:solidFill>
              <a:schemeClr val="dk2"/>
            </a:solidFill>
            <a:prstDash val="solid"/>
            <a:round/>
            <a:headEnd len="sm" w="sm" type="none"/>
            <a:tailEnd len="sm" w="sm" type="none"/>
          </a:ln>
        </p:spPr>
      </p:pic>
      <p:sp>
        <p:nvSpPr>
          <p:cNvPr id="710" name="Google Shape;710;p72"/>
          <p:cNvSpPr/>
          <p:nvPr/>
        </p:nvSpPr>
        <p:spPr>
          <a:xfrm>
            <a:off x="690175" y="1243213"/>
            <a:ext cx="5913600" cy="1455600"/>
          </a:xfrm>
          <a:prstGeom prst="rect">
            <a:avLst/>
          </a:prstGeom>
          <a:solidFill>
            <a:srgbClr val="E0E0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11" name="Google Shape;711;p72"/>
          <p:cNvSpPr txBox="1"/>
          <p:nvPr/>
        </p:nvSpPr>
        <p:spPr>
          <a:xfrm>
            <a:off x="736100" y="1271950"/>
            <a:ext cx="5964000" cy="13545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b="1" lang="en" sz="1600">
                <a:solidFill>
                  <a:schemeClr val="dk1"/>
                </a:solidFill>
                <a:latin typeface="Poppins"/>
                <a:ea typeface="Poppins"/>
                <a:cs typeface="Poppins"/>
                <a:sym typeface="Poppins"/>
              </a:rPr>
              <a:t>5. Test</a:t>
            </a:r>
            <a:endParaRPr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Test designs against the character’s needs</a:t>
            </a:r>
            <a:endParaRPr b="1" sz="1600">
              <a:solidFill>
                <a:schemeClr val="dk1"/>
              </a:solidFill>
              <a:latin typeface="Poppins"/>
              <a:ea typeface="Poppins"/>
              <a:cs typeface="Poppins"/>
              <a:sym typeface="Poppins"/>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Refine based on constraints in the text</a:t>
            </a:r>
            <a:endParaRPr sz="1600">
              <a:solidFill>
                <a:schemeClr val="dk1"/>
              </a:solidFill>
              <a:latin typeface="Poppins Light"/>
              <a:ea typeface="Poppins Light"/>
              <a:cs typeface="Poppins Light"/>
              <a:sym typeface="Poppins Light"/>
            </a:endParaRPr>
          </a:p>
          <a:p>
            <a:pPr indent="-330200" lvl="1" marL="914400" rtl="0" algn="l">
              <a:lnSpc>
                <a:spcPct val="12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Justify revisions with </a:t>
            </a:r>
            <a:r>
              <a:rPr b="1" lang="en" sz="1600">
                <a:solidFill>
                  <a:schemeClr val="dk1"/>
                </a:solidFill>
                <a:latin typeface="Poppins"/>
                <a:ea typeface="Poppins"/>
                <a:cs typeface="Poppins"/>
                <a:sym typeface="Poppins"/>
              </a:rPr>
              <a:t>textual evidence</a:t>
            </a:r>
            <a:endParaRPr sz="1600">
              <a:solidFill>
                <a:schemeClr val="dk1"/>
              </a:solidFill>
              <a:latin typeface="Poppins Light"/>
              <a:ea typeface="Poppins Light"/>
              <a:cs typeface="Poppins Light"/>
              <a:sym typeface="Poppins Light"/>
            </a:endParaRPr>
          </a:p>
        </p:txBody>
      </p:sp>
      <p:pic>
        <p:nvPicPr>
          <p:cNvPr id="712" name="Google Shape;712;p72"/>
          <p:cNvPicPr preferRelativeResize="0"/>
          <p:nvPr/>
        </p:nvPicPr>
        <p:blipFill>
          <a:blip r:embed="rId5">
            <a:alphaModFix/>
          </a:blip>
          <a:stretch>
            <a:fillRect/>
          </a:stretch>
        </p:blipFill>
        <p:spPr>
          <a:xfrm>
            <a:off x="460225" y="1973075"/>
            <a:ext cx="816850" cy="816850"/>
          </a:xfrm>
          <a:prstGeom prst="rect">
            <a:avLst/>
          </a:prstGeom>
          <a:noFill/>
          <a:ln>
            <a:noFill/>
          </a:ln>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1"/>
                                        <p:tgtEl>
                                          <p:spTgt spid="705"/>
                                        </p:tgtEl>
                                      </p:cBhvr>
                                    </p:animEffect>
                                  </p:childTnLst>
                                </p:cTn>
                              </p:par>
                            </p:childTnLst>
                          </p:cTn>
                        </p:par>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1000"/>
                                        <p:tgtEl>
                                          <p:spTgt spid="7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pic>
        <p:nvPicPr>
          <p:cNvPr id="717" name="Google Shape;717;p73" title="9780553513370-9.jpg"/>
          <p:cNvPicPr preferRelativeResize="0"/>
          <p:nvPr/>
        </p:nvPicPr>
        <p:blipFill>
          <a:blip r:embed="rId3">
            <a:alphaModFix/>
          </a:blip>
          <a:stretch>
            <a:fillRect/>
          </a:stretch>
        </p:blipFill>
        <p:spPr>
          <a:xfrm>
            <a:off x="6977875" y="1283925"/>
            <a:ext cx="2985300" cy="3859575"/>
          </a:xfrm>
          <a:prstGeom prst="rect">
            <a:avLst/>
          </a:prstGeom>
          <a:noFill/>
          <a:ln>
            <a:noFill/>
          </a:ln>
        </p:spPr>
      </p:pic>
      <p:sp>
        <p:nvSpPr>
          <p:cNvPr id="718" name="Google Shape;718;p73"/>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19" name="Google Shape;719;p73"/>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20" name="Google Shape;720;p73"/>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Share Out</a:t>
            </a:r>
            <a:endParaRPr sz="3333">
              <a:solidFill>
                <a:schemeClr val="dk1"/>
              </a:solidFill>
            </a:endParaRPr>
          </a:p>
        </p:txBody>
      </p:sp>
      <p:sp>
        <p:nvSpPr>
          <p:cNvPr id="721" name="Google Shape;721;p73"/>
          <p:cNvSpPr txBox="1"/>
          <p:nvPr/>
        </p:nvSpPr>
        <p:spPr>
          <a:xfrm>
            <a:off x="374925" y="1520200"/>
            <a:ext cx="7050000" cy="28998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200"/>
              </a:spcBef>
              <a:spcAft>
                <a:spcPts val="0"/>
              </a:spcAft>
              <a:buClr>
                <a:schemeClr val="dk1"/>
              </a:buClr>
              <a:buSzPts val="1600"/>
              <a:buFont typeface="Poppins"/>
              <a:buAutoNum type="arabicPeriod"/>
            </a:pPr>
            <a:r>
              <a:rPr lang="en" sz="1600">
                <a:solidFill>
                  <a:schemeClr val="dk1"/>
                </a:solidFill>
                <a:latin typeface="Poppins Light"/>
                <a:ea typeface="Poppins Light"/>
                <a:cs typeface="Poppins Light"/>
                <a:sym typeface="Poppins Light"/>
              </a:rPr>
              <a:t>Explain</a:t>
            </a:r>
            <a:r>
              <a:rPr lang="en" sz="1600">
                <a:solidFill>
                  <a:schemeClr val="dk1"/>
                </a:solidFill>
                <a:latin typeface="Poppins Light"/>
                <a:ea typeface="Poppins Light"/>
                <a:cs typeface="Poppins Light"/>
                <a:sym typeface="Poppins Light"/>
              </a:rPr>
              <a:t> the problem you chose and how you solved it.</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0"/>
              </a:spcAft>
              <a:buClr>
                <a:schemeClr val="dk1"/>
              </a:buClr>
              <a:buSzPts val="1600"/>
              <a:buFont typeface="Poppins"/>
              <a:buAutoNum type="arabicPeriod"/>
            </a:pPr>
            <a:r>
              <a:rPr lang="en" sz="1600">
                <a:solidFill>
                  <a:schemeClr val="dk1"/>
                </a:solidFill>
                <a:latin typeface="Poppins Light"/>
                <a:ea typeface="Poppins Light"/>
                <a:cs typeface="Poppins Light"/>
                <a:sym typeface="Poppins Light"/>
              </a:rPr>
              <a:t>What adjustments or changes did you make while building?</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0"/>
              </a:spcAft>
              <a:buClr>
                <a:schemeClr val="dk1"/>
              </a:buClr>
              <a:buSzPts val="1600"/>
              <a:buFont typeface="Poppins"/>
              <a:buAutoNum type="arabicPeriod"/>
            </a:pPr>
            <a:r>
              <a:rPr lang="en" sz="1600">
                <a:solidFill>
                  <a:schemeClr val="dk1"/>
                </a:solidFill>
                <a:latin typeface="Poppins Light"/>
                <a:ea typeface="Poppins Light"/>
                <a:cs typeface="Poppins Light"/>
                <a:sym typeface="Poppins Light"/>
              </a:rPr>
              <a:t>How might you </a:t>
            </a:r>
            <a:r>
              <a:rPr lang="en" sz="1600">
                <a:solidFill>
                  <a:schemeClr val="dk1"/>
                </a:solidFill>
                <a:latin typeface="Poppins Light"/>
                <a:ea typeface="Poppins Light"/>
                <a:cs typeface="Poppins Light"/>
                <a:sym typeface="Poppins Light"/>
              </a:rPr>
              <a:t>incorporate</a:t>
            </a:r>
            <a:r>
              <a:rPr lang="en" sz="1600">
                <a:solidFill>
                  <a:schemeClr val="dk1"/>
                </a:solidFill>
                <a:latin typeface="Poppins Light"/>
                <a:ea typeface="Poppins Light"/>
                <a:cs typeface="Poppins Light"/>
                <a:sym typeface="Poppins Light"/>
              </a:rPr>
              <a:t> Novel Engineering into your library?</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0"/>
              </a:spcAft>
              <a:buClr>
                <a:schemeClr val="dk1"/>
              </a:buClr>
              <a:buSzPts val="1600"/>
              <a:buFont typeface="Poppins"/>
              <a:buAutoNum type="arabicPeriod"/>
            </a:pPr>
            <a:r>
              <a:rPr lang="en" sz="1600">
                <a:solidFill>
                  <a:schemeClr val="dk1"/>
                </a:solidFill>
                <a:latin typeface="Poppins Light"/>
                <a:ea typeface="Poppins Light"/>
                <a:cs typeface="Poppins Light"/>
                <a:sym typeface="Poppins Light"/>
              </a:rPr>
              <a:t>How could you partner with classroom teachers to support their existing novel units or read alouds with Novel Engineering?</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0"/>
              </a:spcAft>
              <a:buClr>
                <a:schemeClr val="dk1"/>
              </a:buClr>
              <a:buSzPts val="1600"/>
              <a:buFont typeface="Poppins"/>
              <a:buAutoNum type="arabicPeriod"/>
            </a:pPr>
            <a:r>
              <a:rPr lang="en" sz="1600">
                <a:solidFill>
                  <a:schemeClr val="dk1"/>
                </a:solidFill>
                <a:latin typeface="Poppins Light"/>
                <a:ea typeface="Poppins Light"/>
                <a:cs typeface="Poppins Light"/>
                <a:sym typeface="Poppins Light"/>
              </a:rPr>
              <a:t>Are there any books you’re eager to try this with?</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200"/>
              </a:spcBef>
              <a:spcAft>
                <a:spcPts val="1000"/>
              </a:spcAft>
              <a:buClr>
                <a:schemeClr val="dk1"/>
              </a:buClr>
              <a:buSzPts val="1600"/>
              <a:buFont typeface="Poppins"/>
              <a:buAutoNum type="arabicPeriod"/>
            </a:pPr>
            <a:r>
              <a:rPr lang="en" sz="1600">
                <a:solidFill>
                  <a:schemeClr val="dk1"/>
                </a:solidFill>
                <a:latin typeface="Poppins Light"/>
                <a:ea typeface="Poppins Light"/>
                <a:cs typeface="Poppins Light"/>
                <a:sym typeface="Poppins Light"/>
              </a:rPr>
              <a:t>Other thoughts or reflections?</a:t>
            </a:r>
            <a:endParaRPr sz="1600">
              <a:solidFill>
                <a:schemeClr val="dk1"/>
              </a:solidFill>
              <a:latin typeface="Poppins Light"/>
              <a:ea typeface="Poppins Light"/>
              <a:cs typeface="Poppins Light"/>
              <a:sym typeface="Poppins Light"/>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xEl>
                                              <p:pRg end="0" st="0"/>
                                            </p:txEl>
                                          </p:spTgt>
                                        </p:tgtEl>
                                        <p:attrNameLst>
                                          <p:attrName>style.visibility</p:attrName>
                                        </p:attrNameLst>
                                      </p:cBhvr>
                                      <p:to>
                                        <p:strVal val="visible"/>
                                      </p:to>
                                    </p:set>
                                    <p:animEffect filter="fade" transition="in">
                                      <p:cBhvr>
                                        <p:cTn dur="1000"/>
                                        <p:tgtEl>
                                          <p:spTgt spid="7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xEl>
                                              <p:pRg end="1" st="1"/>
                                            </p:txEl>
                                          </p:spTgt>
                                        </p:tgtEl>
                                        <p:attrNameLst>
                                          <p:attrName>style.visibility</p:attrName>
                                        </p:attrNameLst>
                                      </p:cBhvr>
                                      <p:to>
                                        <p:strVal val="visible"/>
                                      </p:to>
                                    </p:set>
                                    <p:animEffect filter="fade" transition="in">
                                      <p:cBhvr>
                                        <p:cTn dur="1000"/>
                                        <p:tgtEl>
                                          <p:spTgt spid="7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xEl>
                                              <p:pRg end="2" st="2"/>
                                            </p:txEl>
                                          </p:spTgt>
                                        </p:tgtEl>
                                        <p:attrNameLst>
                                          <p:attrName>style.visibility</p:attrName>
                                        </p:attrNameLst>
                                      </p:cBhvr>
                                      <p:to>
                                        <p:strVal val="visible"/>
                                      </p:to>
                                    </p:set>
                                    <p:animEffect filter="fade" transition="in">
                                      <p:cBhvr>
                                        <p:cTn dur="1000"/>
                                        <p:tgtEl>
                                          <p:spTgt spid="7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xEl>
                                              <p:pRg end="3" st="3"/>
                                            </p:txEl>
                                          </p:spTgt>
                                        </p:tgtEl>
                                        <p:attrNameLst>
                                          <p:attrName>style.visibility</p:attrName>
                                        </p:attrNameLst>
                                      </p:cBhvr>
                                      <p:to>
                                        <p:strVal val="visible"/>
                                      </p:to>
                                    </p:set>
                                    <p:animEffect filter="fade" transition="in">
                                      <p:cBhvr>
                                        <p:cTn dur="1000"/>
                                        <p:tgtEl>
                                          <p:spTgt spid="7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xEl>
                                              <p:pRg end="4" st="4"/>
                                            </p:txEl>
                                          </p:spTgt>
                                        </p:tgtEl>
                                        <p:attrNameLst>
                                          <p:attrName>style.visibility</p:attrName>
                                        </p:attrNameLst>
                                      </p:cBhvr>
                                      <p:to>
                                        <p:strVal val="visible"/>
                                      </p:to>
                                    </p:set>
                                    <p:animEffect filter="fade" transition="in">
                                      <p:cBhvr>
                                        <p:cTn dur="1000"/>
                                        <p:tgtEl>
                                          <p:spTgt spid="72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xEl>
                                              <p:pRg end="5" st="5"/>
                                            </p:txEl>
                                          </p:spTgt>
                                        </p:tgtEl>
                                        <p:attrNameLst>
                                          <p:attrName>style.visibility</p:attrName>
                                        </p:attrNameLst>
                                      </p:cBhvr>
                                      <p:to>
                                        <p:strVal val="visible"/>
                                      </p:to>
                                    </p:set>
                                    <p:animEffect filter="fade" transition="in">
                                      <p:cBhvr>
                                        <p:cTn dur="1000"/>
                                        <p:tgtEl>
                                          <p:spTgt spid="72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74"/>
          <p:cNvSpPr/>
          <p:nvPr/>
        </p:nvSpPr>
        <p:spPr>
          <a:xfrm>
            <a:off x="0" y="1230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27" name="Google Shape;727;p74"/>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728" name="Google Shape;728;p74"/>
          <p:cNvSpPr/>
          <p:nvPr/>
        </p:nvSpPr>
        <p:spPr>
          <a:xfrm>
            <a:off x="397935" y="252444"/>
            <a:ext cx="830100" cy="830100"/>
          </a:xfrm>
          <a:prstGeom prst="ellipse">
            <a:avLst/>
          </a:prstGeom>
          <a:solidFill>
            <a:srgbClr val="FF43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29" name="Google Shape;729;p74"/>
          <p:cNvSpPr/>
          <p:nvPr/>
        </p:nvSpPr>
        <p:spPr>
          <a:xfrm>
            <a:off x="491085" y="34574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30" name="Google Shape;730;p74"/>
          <p:cNvSpPr txBox="1"/>
          <p:nvPr/>
        </p:nvSpPr>
        <p:spPr>
          <a:xfrm>
            <a:off x="568335" y="446994"/>
            <a:ext cx="489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01</a:t>
            </a:r>
            <a:endParaRPr b="1" sz="2000">
              <a:solidFill>
                <a:schemeClr val="lt1"/>
              </a:solidFill>
              <a:latin typeface="Poppins"/>
              <a:ea typeface="Poppins"/>
              <a:cs typeface="Poppins"/>
              <a:sym typeface="Poppins"/>
            </a:endParaRPr>
          </a:p>
        </p:txBody>
      </p:sp>
      <p:sp>
        <p:nvSpPr>
          <p:cNvPr id="731" name="Google Shape;731;p74"/>
          <p:cNvSpPr/>
          <p:nvPr/>
        </p:nvSpPr>
        <p:spPr>
          <a:xfrm>
            <a:off x="397924" y="1204558"/>
            <a:ext cx="830100" cy="830100"/>
          </a:xfrm>
          <a:prstGeom prst="ellipse">
            <a:avLst/>
          </a:prstGeom>
          <a:solidFill>
            <a:srgbClr val="D38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32" name="Google Shape;732;p74"/>
          <p:cNvSpPr txBox="1"/>
          <p:nvPr/>
        </p:nvSpPr>
        <p:spPr>
          <a:xfrm>
            <a:off x="541290" y="139906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02</a:t>
            </a:r>
            <a:endParaRPr b="1" sz="2000">
              <a:solidFill>
                <a:schemeClr val="lt1"/>
              </a:solidFill>
              <a:latin typeface="Poppins"/>
              <a:ea typeface="Poppins"/>
              <a:cs typeface="Poppins"/>
              <a:sym typeface="Poppins"/>
            </a:endParaRPr>
          </a:p>
        </p:txBody>
      </p:sp>
      <p:sp>
        <p:nvSpPr>
          <p:cNvPr id="733" name="Google Shape;733;p74"/>
          <p:cNvSpPr/>
          <p:nvPr/>
        </p:nvSpPr>
        <p:spPr>
          <a:xfrm>
            <a:off x="397924" y="2156680"/>
            <a:ext cx="830100" cy="830100"/>
          </a:xfrm>
          <a:prstGeom prst="ellipse">
            <a:avLst/>
          </a:prstGeom>
          <a:solidFill>
            <a:srgbClr val="FFCE1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34" name="Google Shape;734;p74"/>
          <p:cNvSpPr txBox="1"/>
          <p:nvPr/>
        </p:nvSpPr>
        <p:spPr>
          <a:xfrm>
            <a:off x="541290" y="2351183"/>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03</a:t>
            </a:r>
            <a:endParaRPr b="1" sz="2000">
              <a:solidFill>
                <a:schemeClr val="lt1"/>
              </a:solidFill>
              <a:latin typeface="Poppins"/>
              <a:ea typeface="Poppins"/>
              <a:cs typeface="Poppins"/>
              <a:sym typeface="Poppins"/>
            </a:endParaRPr>
          </a:p>
        </p:txBody>
      </p:sp>
      <p:sp>
        <p:nvSpPr>
          <p:cNvPr id="735" name="Google Shape;735;p74"/>
          <p:cNvSpPr/>
          <p:nvPr/>
        </p:nvSpPr>
        <p:spPr>
          <a:xfrm>
            <a:off x="397924" y="3108818"/>
            <a:ext cx="830100" cy="830100"/>
          </a:xfrm>
          <a:prstGeom prst="ellipse">
            <a:avLst/>
          </a:prstGeom>
          <a:solidFill>
            <a:srgbClr val="81CD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36" name="Google Shape;736;p74"/>
          <p:cNvSpPr txBox="1"/>
          <p:nvPr/>
        </p:nvSpPr>
        <p:spPr>
          <a:xfrm>
            <a:off x="541290" y="330332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04</a:t>
            </a:r>
            <a:endParaRPr b="1" sz="2000">
              <a:solidFill>
                <a:schemeClr val="lt1"/>
              </a:solidFill>
              <a:latin typeface="Poppins"/>
              <a:ea typeface="Poppins"/>
              <a:cs typeface="Poppins"/>
              <a:sym typeface="Poppins"/>
            </a:endParaRPr>
          </a:p>
        </p:txBody>
      </p:sp>
      <p:sp>
        <p:nvSpPr>
          <p:cNvPr id="737" name="Google Shape;737;p74"/>
          <p:cNvSpPr/>
          <p:nvPr/>
        </p:nvSpPr>
        <p:spPr>
          <a:xfrm>
            <a:off x="397924" y="4060948"/>
            <a:ext cx="830100" cy="830100"/>
          </a:xfrm>
          <a:prstGeom prst="ellipse">
            <a:avLst/>
          </a:prstGeom>
          <a:solidFill>
            <a:srgbClr val="6565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38" name="Google Shape;738;p74"/>
          <p:cNvSpPr txBox="1"/>
          <p:nvPr/>
        </p:nvSpPr>
        <p:spPr>
          <a:xfrm>
            <a:off x="541290" y="425545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05</a:t>
            </a:r>
            <a:endParaRPr b="1" sz="2000">
              <a:solidFill>
                <a:schemeClr val="lt1"/>
              </a:solidFill>
              <a:latin typeface="Poppins"/>
              <a:ea typeface="Poppins"/>
              <a:cs typeface="Poppins"/>
              <a:sym typeface="Poppins"/>
            </a:endParaRPr>
          </a:p>
        </p:txBody>
      </p:sp>
      <p:sp>
        <p:nvSpPr>
          <p:cNvPr id="739" name="Google Shape;739;p74"/>
          <p:cNvSpPr/>
          <p:nvPr/>
        </p:nvSpPr>
        <p:spPr>
          <a:xfrm>
            <a:off x="491085" y="129786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40" name="Google Shape;740;p74"/>
          <p:cNvSpPr/>
          <p:nvPr/>
        </p:nvSpPr>
        <p:spPr>
          <a:xfrm>
            <a:off x="491085" y="2249981"/>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41" name="Google Shape;741;p74"/>
          <p:cNvSpPr/>
          <p:nvPr/>
        </p:nvSpPr>
        <p:spPr>
          <a:xfrm>
            <a:off x="491085" y="320209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42" name="Google Shape;742;p74"/>
          <p:cNvSpPr/>
          <p:nvPr/>
        </p:nvSpPr>
        <p:spPr>
          <a:xfrm>
            <a:off x="491060" y="415421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43" name="Google Shape;743;p74"/>
          <p:cNvSpPr txBox="1"/>
          <p:nvPr/>
        </p:nvSpPr>
        <p:spPr>
          <a:xfrm>
            <a:off x="2052425" y="1409025"/>
            <a:ext cx="54672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Tool Exploration</a:t>
            </a:r>
            <a:endParaRPr sz="2200">
              <a:solidFill>
                <a:schemeClr val="dk1"/>
              </a:solidFill>
              <a:latin typeface="Poppins Light"/>
              <a:ea typeface="Poppins Light"/>
              <a:cs typeface="Poppins Light"/>
              <a:sym typeface="Poppins Light"/>
            </a:endParaRPr>
          </a:p>
        </p:txBody>
      </p:sp>
      <p:sp>
        <p:nvSpPr>
          <p:cNvPr id="744" name="Google Shape;744;p74"/>
          <p:cNvSpPr txBox="1"/>
          <p:nvPr/>
        </p:nvSpPr>
        <p:spPr>
          <a:xfrm>
            <a:off x="2052425" y="2361200"/>
            <a:ext cx="56772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Process Overview</a:t>
            </a:r>
            <a:endParaRPr sz="2200">
              <a:solidFill>
                <a:schemeClr val="dk1"/>
              </a:solidFill>
              <a:latin typeface="Poppins Light"/>
              <a:ea typeface="Poppins Light"/>
              <a:cs typeface="Poppins Light"/>
              <a:sym typeface="Poppins Light"/>
            </a:endParaRPr>
          </a:p>
        </p:txBody>
      </p:sp>
      <p:sp>
        <p:nvSpPr>
          <p:cNvPr id="745" name="Google Shape;745;p74"/>
          <p:cNvSpPr txBox="1"/>
          <p:nvPr/>
        </p:nvSpPr>
        <p:spPr>
          <a:xfrm>
            <a:off x="2052425" y="436875"/>
            <a:ext cx="5565600" cy="4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Intro to Novel Engineering</a:t>
            </a:r>
            <a:endParaRPr sz="2200">
              <a:solidFill>
                <a:schemeClr val="dk1"/>
              </a:solidFill>
              <a:latin typeface="Poppins Light"/>
              <a:ea typeface="Poppins Light"/>
              <a:cs typeface="Poppins Light"/>
              <a:sym typeface="Poppins Light"/>
            </a:endParaRPr>
          </a:p>
        </p:txBody>
      </p:sp>
      <p:sp>
        <p:nvSpPr>
          <p:cNvPr id="746" name="Google Shape;746;p74"/>
          <p:cNvSpPr txBox="1"/>
          <p:nvPr/>
        </p:nvSpPr>
        <p:spPr>
          <a:xfrm>
            <a:off x="2052425" y="33133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Practice Novel Engineering</a:t>
            </a:r>
            <a:endParaRPr sz="2200">
              <a:solidFill>
                <a:schemeClr val="dk1"/>
              </a:solidFill>
              <a:latin typeface="Poppins Light"/>
              <a:ea typeface="Poppins Light"/>
              <a:cs typeface="Poppins Light"/>
              <a:sym typeface="Poppins Light"/>
            </a:endParaRPr>
          </a:p>
        </p:txBody>
      </p:sp>
      <p:sp>
        <p:nvSpPr>
          <p:cNvPr id="747" name="Google Shape;747;p74"/>
          <p:cNvSpPr txBox="1"/>
          <p:nvPr/>
        </p:nvSpPr>
        <p:spPr>
          <a:xfrm>
            <a:off x="2052425" y="4265400"/>
            <a:ext cx="63897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400">
                <a:solidFill>
                  <a:schemeClr val="dk1"/>
                </a:solidFill>
                <a:latin typeface="Poppins"/>
                <a:ea typeface="Poppins"/>
                <a:cs typeface="Poppins"/>
                <a:sym typeface="Poppins"/>
              </a:rPr>
              <a:t>Resources, Reflections, and Questions</a:t>
            </a:r>
            <a:endParaRPr b="1" sz="2400">
              <a:solidFill>
                <a:schemeClr val="dk1"/>
              </a:solidFill>
              <a:latin typeface="Poppins"/>
              <a:ea typeface="Poppins"/>
              <a:cs typeface="Poppins"/>
              <a:sym typeface="Poppins"/>
            </a:endParaRPr>
          </a:p>
        </p:txBody>
      </p:sp>
      <p:cxnSp>
        <p:nvCxnSpPr>
          <p:cNvPr id="748" name="Google Shape;748;p74"/>
          <p:cNvCxnSpPr/>
          <p:nvPr/>
        </p:nvCxnSpPr>
        <p:spPr>
          <a:xfrm>
            <a:off x="2151983" y="4748650"/>
            <a:ext cx="1599900" cy="0"/>
          </a:xfrm>
          <a:prstGeom prst="straightConnector1">
            <a:avLst/>
          </a:prstGeom>
          <a:noFill/>
          <a:ln cap="flat" cmpd="sng" w="38100">
            <a:solidFill>
              <a:srgbClr val="6565D7"/>
            </a:solidFill>
            <a:prstDash val="solid"/>
            <a:round/>
            <a:headEnd len="med" w="med" type="none"/>
            <a:tailEnd len="med" w="med" type="none"/>
          </a:ln>
        </p:spPr>
      </p:cxnSp>
    </p:spTree>
  </p:cSld>
  <p:clrMapOvr>
    <a:masterClrMapping/>
  </p:clrMapOvr>
  <mc:AlternateContent>
    <mc:Choice Requires="p14">
      <p:transition spd="med">
        <p14:prism dir="l"/>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75"/>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54" name="Google Shape;754;p75"/>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55" name="Google Shape;755;p75"/>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Resources</a:t>
            </a:r>
            <a:endParaRPr sz="3333">
              <a:solidFill>
                <a:schemeClr val="dk1"/>
              </a:solidFill>
            </a:endParaRPr>
          </a:p>
        </p:txBody>
      </p:sp>
      <p:pic>
        <p:nvPicPr>
          <p:cNvPr id="756" name="Google Shape;756;p75" title="61tYxqBzUmL._AC_UF1000,1000_QL80_.jpg"/>
          <p:cNvPicPr preferRelativeResize="0"/>
          <p:nvPr/>
        </p:nvPicPr>
        <p:blipFill>
          <a:blip r:embed="rId3">
            <a:alphaModFix/>
          </a:blip>
          <a:stretch>
            <a:fillRect/>
          </a:stretch>
        </p:blipFill>
        <p:spPr>
          <a:xfrm>
            <a:off x="539400" y="1327775"/>
            <a:ext cx="2544400" cy="3270425"/>
          </a:xfrm>
          <a:prstGeom prst="rect">
            <a:avLst/>
          </a:prstGeom>
          <a:noFill/>
          <a:ln>
            <a:noFill/>
          </a:ln>
        </p:spPr>
      </p:pic>
      <p:sp>
        <p:nvSpPr>
          <p:cNvPr id="757" name="Google Shape;757;p75"/>
          <p:cNvSpPr txBox="1"/>
          <p:nvPr/>
        </p:nvSpPr>
        <p:spPr>
          <a:xfrm>
            <a:off x="3477100" y="1848625"/>
            <a:ext cx="4908600" cy="19086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Font typeface="Poppins"/>
              <a:buChar char="●"/>
            </a:pPr>
            <a:r>
              <a:rPr b="1" lang="en" sz="1600">
                <a:solidFill>
                  <a:schemeClr val="dk1"/>
                </a:solidFill>
                <a:highlight>
                  <a:srgbClr val="FFFFFF"/>
                </a:highlight>
                <a:latin typeface="Poppins"/>
                <a:ea typeface="Poppins"/>
                <a:cs typeface="Poppins"/>
                <a:sym typeface="Poppins"/>
              </a:rPr>
              <a:t>Five </a:t>
            </a:r>
            <a:r>
              <a:rPr b="1" lang="en" sz="1600">
                <a:solidFill>
                  <a:schemeClr val="dk1"/>
                </a:solidFill>
                <a:highlight>
                  <a:srgbClr val="FFFFFF"/>
                </a:highlight>
                <a:latin typeface="Poppins"/>
                <a:ea typeface="Poppins"/>
                <a:cs typeface="Poppins"/>
                <a:sym typeface="Poppins"/>
              </a:rPr>
              <a:t>in-depth case studies:</a:t>
            </a:r>
            <a:endParaRPr b="1" sz="1600">
              <a:solidFill>
                <a:schemeClr val="dk1"/>
              </a:solidFill>
              <a:highlight>
                <a:srgbClr val="FFFFFF"/>
              </a:highlight>
              <a:latin typeface="Poppins"/>
              <a:ea typeface="Poppins"/>
              <a:cs typeface="Poppins"/>
              <a:sym typeface="Poppins"/>
            </a:endParaRPr>
          </a:p>
          <a:p>
            <a:pPr indent="-330200" lvl="1" marL="914400" rtl="0" algn="l">
              <a:spcBef>
                <a:spcPts val="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Novels</a:t>
            </a:r>
            <a:endParaRPr sz="1600">
              <a:solidFill>
                <a:schemeClr val="dk1"/>
              </a:solidFill>
              <a:highlight>
                <a:srgbClr val="FFFFFF"/>
              </a:highlight>
              <a:latin typeface="Poppins Light"/>
              <a:ea typeface="Poppins Light"/>
              <a:cs typeface="Poppins Light"/>
              <a:sym typeface="Poppins Light"/>
            </a:endParaRPr>
          </a:p>
          <a:p>
            <a:pPr indent="-330200" lvl="1" marL="914400" rtl="0" algn="l">
              <a:spcBef>
                <a:spcPts val="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Biography</a:t>
            </a:r>
            <a:endParaRPr sz="1600">
              <a:solidFill>
                <a:schemeClr val="dk1"/>
              </a:solidFill>
              <a:highlight>
                <a:srgbClr val="FFFFFF"/>
              </a:highlight>
              <a:latin typeface="Poppins Light"/>
              <a:ea typeface="Poppins Light"/>
              <a:cs typeface="Poppins Light"/>
              <a:sym typeface="Poppins Light"/>
            </a:endParaRPr>
          </a:p>
          <a:p>
            <a:pPr indent="-330200" lvl="1" marL="914400" rtl="0" algn="l">
              <a:spcBef>
                <a:spcPts val="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Nonfiction Historical Text</a:t>
            </a:r>
            <a:br>
              <a:rPr lang="en" sz="1600">
                <a:solidFill>
                  <a:schemeClr val="dk1"/>
                </a:solidFill>
                <a:highlight>
                  <a:srgbClr val="FFFFFF"/>
                </a:highlight>
                <a:latin typeface="Poppins Light"/>
                <a:ea typeface="Poppins Light"/>
                <a:cs typeface="Poppins Light"/>
                <a:sym typeface="Poppins Light"/>
              </a:rPr>
            </a:br>
            <a:endParaRPr sz="1600">
              <a:solidFill>
                <a:schemeClr val="dk1"/>
              </a:solidFill>
              <a:highlight>
                <a:srgbClr val="FFFFFF"/>
              </a:highlight>
              <a:latin typeface="Poppins Light"/>
              <a:ea typeface="Poppins Light"/>
              <a:cs typeface="Poppins Light"/>
              <a:sym typeface="Poppins Light"/>
            </a:endParaRPr>
          </a:p>
          <a:p>
            <a:pPr indent="-330200" lvl="0" marL="457200" rtl="0" algn="l">
              <a:spcBef>
                <a:spcPts val="0"/>
              </a:spcBef>
              <a:spcAft>
                <a:spcPts val="0"/>
              </a:spcAft>
              <a:buClr>
                <a:schemeClr val="dk1"/>
              </a:buClr>
              <a:buSzPts val="1600"/>
              <a:buFont typeface="Poppins Light"/>
              <a:buChar char="●"/>
            </a:pPr>
            <a:r>
              <a:rPr b="1" lang="en" sz="1600">
                <a:solidFill>
                  <a:schemeClr val="dk1"/>
                </a:solidFill>
                <a:highlight>
                  <a:srgbClr val="FFFFFF"/>
                </a:highlight>
                <a:latin typeface="Poppins"/>
                <a:ea typeface="Poppins"/>
                <a:cs typeface="Poppins"/>
                <a:sym typeface="Poppins"/>
              </a:rPr>
              <a:t>Intro and first chapter FREE!</a:t>
            </a:r>
            <a:r>
              <a:rPr lang="en" sz="1600">
                <a:solidFill>
                  <a:schemeClr val="dk1"/>
                </a:solidFill>
                <a:highlight>
                  <a:srgbClr val="FFFFFF"/>
                </a:highlight>
                <a:latin typeface="Poppins Light"/>
                <a:ea typeface="Poppins Light"/>
                <a:cs typeface="Poppins Light"/>
                <a:sym typeface="Poppins Light"/>
              </a:rPr>
              <a:t> </a:t>
            </a:r>
            <a:endParaRPr sz="1600">
              <a:solidFill>
                <a:schemeClr val="dk1"/>
              </a:solidFill>
              <a:highlight>
                <a:srgbClr val="FFFFFF"/>
              </a:highlight>
              <a:latin typeface="Poppins Light"/>
              <a:ea typeface="Poppins Light"/>
              <a:cs typeface="Poppins Light"/>
              <a:sym typeface="Poppins Light"/>
            </a:endParaRPr>
          </a:p>
          <a:p>
            <a:pPr indent="-330200" lvl="1" marL="914400" rtl="0" algn="l">
              <a:spcBef>
                <a:spcPts val="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Tufts’ Novel Engineering website</a:t>
            </a:r>
            <a:endParaRPr sz="1600">
              <a:solidFill>
                <a:schemeClr val="dk1"/>
              </a:solidFill>
              <a:highlight>
                <a:srgbClr val="FFFFFF"/>
              </a:highlight>
              <a:latin typeface="Poppins Light"/>
              <a:ea typeface="Poppins Light"/>
              <a:cs typeface="Poppins Light"/>
              <a:sym typeface="Poppins Light"/>
            </a:endParaRPr>
          </a:p>
        </p:txBody>
      </p:sp>
      <p:pic>
        <p:nvPicPr>
          <p:cNvPr id="758" name="Google Shape;758;p75" title="customLogo.png"/>
          <p:cNvPicPr preferRelativeResize="0"/>
          <p:nvPr/>
        </p:nvPicPr>
        <p:blipFill>
          <a:blip r:embed="rId4">
            <a:alphaModFix/>
          </a:blip>
          <a:stretch>
            <a:fillRect/>
          </a:stretch>
        </p:blipFill>
        <p:spPr>
          <a:xfrm>
            <a:off x="5626575" y="451099"/>
            <a:ext cx="3232976" cy="735225"/>
          </a:xfrm>
          <a:prstGeom prst="rect">
            <a:avLst/>
          </a:prstGeom>
          <a:noFill/>
          <a:ln cap="flat" cmpd="sng" w="19050">
            <a:solidFill>
              <a:srgbClr val="D9D9D9"/>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xEl>
                                              <p:pRg end="0" st="0"/>
                                            </p:txEl>
                                          </p:spTgt>
                                        </p:tgtEl>
                                        <p:attrNameLst>
                                          <p:attrName>style.visibility</p:attrName>
                                        </p:attrNameLst>
                                      </p:cBhvr>
                                      <p:to>
                                        <p:strVal val="visible"/>
                                      </p:to>
                                    </p:set>
                                    <p:animEffect filter="fade" transition="in">
                                      <p:cBhvr>
                                        <p:cTn dur="1000"/>
                                        <p:tgtEl>
                                          <p:spTgt spid="7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xEl>
                                              <p:pRg end="1" st="1"/>
                                            </p:txEl>
                                          </p:spTgt>
                                        </p:tgtEl>
                                        <p:attrNameLst>
                                          <p:attrName>style.visibility</p:attrName>
                                        </p:attrNameLst>
                                      </p:cBhvr>
                                      <p:to>
                                        <p:strVal val="visible"/>
                                      </p:to>
                                    </p:set>
                                    <p:animEffect filter="fade" transition="in">
                                      <p:cBhvr>
                                        <p:cTn dur="1000"/>
                                        <p:tgtEl>
                                          <p:spTgt spid="75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xEl>
                                              <p:pRg end="2" st="2"/>
                                            </p:txEl>
                                          </p:spTgt>
                                        </p:tgtEl>
                                        <p:attrNameLst>
                                          <p:attrName>style.visibility</p:attrName>
                                        </p:attrNameLst>
                                      </p:cBhvr>
                                      <p:to>
                                        <p:strVal val="visible"/>
                                      </p:to>
                                    </p:set>
                                    <p:animEffect filter="fade" transition="in">
                                      <p:cBhvr>
                                        <p:cTn dur="1000"/>
                                        <p:tgtEl>
                                          <p:spTgt spid="75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xEl>
                                              <p:pRg end="3" st="3"/>
                                            </p:txEl>
                                          </p:spTgt>
                                        </p:tgtEl>
                                        <p:attrNameLst>
                                          <p:attrName>style.visibility</p:attrName>
                                        </p:attrNameLst>
                                      </p:cBhvr>
                                      <p:to>
                                        <p:strVal val="visible"/>
                                      </p:to>
                                    </p:set>
                                    <p:animEffect filter="fade" transition="in">
                                      <p:cBhvr>
                                        <p:cTn dur="1000"/>
                                        <p:tgtEl>
                                          <p:spTgt spid="75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xEl>
                                              <p:pRg end="4" st="4"/>
                                            </p:txEl>
                                          </p:spTgt>
                                        </p:tgtEl>
                                        <p:attrNameLst>
                                          <p:attrName>style.visibility</p:attrName>
                                        </p:attrNameLst>
                                      </p:cBhvr>
                                      <p:to>
                                        <p:strVal val="visible"/>
                                      </p:to>
                                    </p:set>
                                    <p:animEffect filter="fade" transition="in">
                                      <p:cBhvr>
                                        <p:cTn dur="1000"/>
                                        <p:tgtEl>
                                          <p:spTgt spid="75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xEl>
                                              <p:pRg end="5" st="5"/>
                                            </p:txEl>
                                          </p:spTgt>
                                        </p:tgtEl>
                                        <p:attrNameLst>
                                          <p:attrName>style.visibility</p:attrName>
                                        </p:attrNameLst>
                                      </p:cBhvr>
                                      <p:to>
                                        <p:strVal val="visible"/>
                                      </p:to>
                                    </p:set>
                                    <p:animEffect filter="fade" transition="in">
                                      <p:cBhvr>
                                        <p:cTn dur="1000"/>
                                        <p:tgtEl>
                                          <p:spTgt spid="757">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76"/>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64" name="Google Shape;764;p76"/>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65" name="Google Shape;765;p76"/>
          <p:cNvSpPr txBox="1"/>
          <p:nvPr>
            <p:ph type="title"/>
          </p:nvPr>
        </p:nvSpPr>
        <p:spPr>
          <a:xfrm>
            <a:off x="374925" y="248950"/>
            <a:ext cx="50496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Novel Engineering Ideas</a:t>
            </a:r>
            <a:endParaRPr sz="3333">
              <a:solidFill>
                <a:schemeClr val="dk1"/>
              </a:solidFill>
            </a:endParaRPr>
          </a:p>
        </p:txBody>
      </p:sp>
      <p:pic>
        <p:nvPicPr>
          <p:cNvPr id="766" name="Google Shape;766;p76" title="shilo_large.jpg"/>
          <p:cNvPicPr preferRelativeResize="0"/>
          <p:nvPr/>
        </p:nvPicPr>
        <p:blipFill>
          <a:blip r:embed="rId3">
            <a:alphaModFix/>
          </a:blip>
          <a:stretch>
            <a:fillRect/>
          </a:stretch>
        </p:blipFill>
        <p:spPr>
          <a:xfrm>
            <a:off x="450850" y="1641912"/>
            <a:ext cx="1819508" cy="2527119"/>
          </a:xfrm>
          <a:prstGeom prst="rect">
            <a:avLst/>
          </a:prstGeom>
          <a:noFill/>
          <a:ln>
            <a:noFill/>
          </a:ln>
        </p:spPr>
      </p:pic>
      <p:pic>
        <p:nvPicPr>
          <p:cNvPr id="767" name="Google Shape;767;p76" title="71RpzpolDVL._AC_UF1000,1000_QL80_.jpg"/>
          <p:cNvPicPr preferRelativeResize="0"/>
          <p:nvPr/>
        </p:nvPicPr>
        <p:blipFill>
          <a:blip r:embed="rId4">
            <a:alphaModFix/>
          </a:blip>
          <a:stretch>
            <a:fillRect/>
          </a:stretch>
        </p:blipFill>
        <p:spPr>
          <a:xfrm>
            <a:off x="2689469" y="1641179"/>
            <a:ext cx="1672960" cy="2527120"/>
          </a:xfrm>
          <a:prstGeom prst="rect">
            <a:avLst/>
          </a:prstGeom>
          <a:noFill/>
          <a:ln>
            <a:noFill/>
          </a:ln>
        </p:spPr>
      </p:pic>
      <p:pic>
        <p:nvPicPr>
          <p:cNvPr id="768" name="Google Shape;768;p76" title="hatchet-9780689840920_hr.jpg"/>
          <p:cNvPicPr preferRelativeResize="0"/>
          <p:nvPr/>
        </p:nvPicPr>
        <p:blipFill>
          <a:blip r:embed="rId5">
            <a:alphaModFix/>
          </a:blip>
          <a:stretch>
            <a:fillRect/>
          </a:stretch>
        </p:blipFill>
        <p:spPr>
          <a:xfrm>
            <a:off x="4781545" y="1641179"/>
            <a:ext cx="1672974" cy="2528599"/>
          </a:xfrm>
          <a:prstGeom prst="rect">
            <a:avLst/>
          </a:prstGeom>
          <a:noFill/>
          <a:ln>
            <a:noFill/>
          </a:ln>
        </p:spPr>
      </p:pic>
      <p:pic>
        <p:nvPicPr>
          <p:cNvPr id="769" name="Google Shape;769;p76" title="hugocabret_large.jpg"/>
          <p:cNvPicPr preferRelativeResize="0"/>
          <p:nvPr/>
        </p:nvPicPr>
        <p:blipFill>
          <a:blip r:embed="rId6">
            <a:alphaModFix/>
          </a:blip>
          <a:stretch>
            <a:fillRect/>
          </a:stretch>
        </p:blipFill>
        <p:spPr>
          <a:xfrm>
            <a:off x="6873632" y="1641179"/>
            <a:ext cx="1819508" cy="2527090"/>
          </a:xfrm>
          <a:prstGeom prst="rect">
            <a:avLst/>
          </a:prstGeom>
          <a:noFill/>
          <a:ln>
            <a:noFill/>
          </a:ln>
        </p:spPr>
      </p:pic>
      <p:pic>
        <p:nvPicPr>
          <p:cNvPr id="770" name="Google Shape;770;p76" title="customLogo.png"/>
          <p:cNvPicPr preferRelativeResize="0"/>
          <p:nvPr/>
        </p:nvPicPr>
        <p:blipFill>
          <a:blip r:embed="rId7">
            <a:alphaModFix/>
          </a:blip>
          <a:stretch>
            <a:fillRect/>
          </a:stretch>
        </p:blipFill>
        <p:spPr>
          <a:xfrm>
            <a:off x="5626575" y="451099"/>
            <a:ext cx="3232976" cy="735225"/>
          </a:xfrm>
          <a:prstGeom prst="rect">
            <a:avLst/>
          </a:prstGeom>
          <a:noFill/>
          <a:ln cap="flat" cmpd="sng" w="19050">
            <a:solidFill>
              <a:srgbClr val="D9D9D9"/>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1000"/>
                                        <p:tgtEl>
                                          <p:spTgt spid="76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1000"/>
                                        <p:tgtEl>
                                          <p:spTgt spid="76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68"/>
                                        </p:tgtEl>
                                        <p:attrNameLst>
                                          <p:attrName>style.visibility</p:attrName>
                                        </p:attrNameLst>
                                      </p:cBhvr>
                                      <p:to>
                                        <p:strVal val="visible"/>
                                      </p:to>
                                    </p:set>
                                    <p:animEffect filter="fade" transition="in">
                                      <p:cBhvr>
                                        <p:cTn dur="1000"/>
                                        <p:tgtEl>
                                          <p:spTgt spid="76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69"/>
                                        </p:tgtEl>
                                        <p:attrNameLst>
                                          <p:attrName>style.visibility</p:attrName>
                                        </p:attrNameLst>
                                      </p:cBhvr>
                                      <p:to>
                                        <p:strVal val="visible"/>
                                      </p:to>
                                    </p:set>
                                    <p:animEffect filter="fade" transition="in">
                                      <p:cBhvr>
                                        <p:cTn dur="1000"/>
                                        <p:tgtEl>
                                          <p:spTgt spid="7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77"/>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76" name="Google Shape;776;p77"/>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77" name="Google Shape;777;p77"/>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FREE Maker Journal</a:t>
            </a:r>
            <a:endParaRPr sz="3333">
              <a:solidFill>
                <a:schemeClr val="dk1"/>
              </a:solidFill>
            </a:endParaRPr>
          </a:p>
        </p:txBody>
      </p:sp>
      <p:pic>
        <p:nvPicPr>
          <p:cNvPr id="778" name="Google Shape;778;p77" title="download.jpg"/>
          <p:cNvPicPr preferRelativeResize="0"/>
          <p:nvPr/>
        </p:nvPicPr>
        <p:blipFill>
          <a:blip r:embed="rId3">
            <a:alphaModFix/>
          </a:blip>
          <a:stretch>
            <a:fillRect/>
          </a:stretch>
        </p:blipFill>
        <p:spPr>
          <a:xfrm>
            <a:off x="887198" y="1631527"/>
            <a:ext cx="1910263" cy="2747925"/>
          </a:xfrm>
          <a:prstGeom prst="rect">
            <a:avLst/>
          </a:prstGeom>
          <a:noFill/>
          <a:ln>
            <a:noFill/>
          </a:ln>
        </p:spPr>
      </p:pic>
      <p:sp>
        <p:nvSpPr>
          <p:cNvPr id="779" name="Google Shape;779;p77"/>
          <p:cNvSpPr txBox="1"/>
          <p:nvPr/>
        </p:nvSpPr>
        <p:spPr>
          <a:xfrm>
            <a:off x="3360202" y="1848625"/>
            <a:ext cx="49086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Download from </a:t>
            </a:r>
            <a:r>
              <a:rPr lang="en" sz="1600" u="sng">
                <a:solidFill>
                  <a:schemeClr val="hlink"/>
                </a:solidFill>
                <a:highlight>
                  <a:srgbClr val="FFFFFF"/>
                </a:highlight>
                <a:latin typeface="Poppins Light"/>
                <a:ea typeface="Poppins Light"/>
                <a:cs typeface="Poppins Light"/>
                <a:sym typeface="Poppins Light"/>
                <a:hlinkClick r:id="rId4"/>
              </a:rPr>
              <a:t>MackinMaker.com</a:t>
            </a:r>
            <a:br>
              <a:rPr lang="en" sz="1600">
                <a:solidFill>
                  <a:schemeClr val="dk1"/>
                </a:solidFill>
                <a:highlight>
                  <a:srgbClr val="FFFFFF"/>
                </a:highlight>
                <a:latin typeface="Poppins Light"/>
                <a:ea typeface="Poppins Light"/>
                <a:cs typeface="Poppins Light"/>
                <a:sym typeface="Poppins Light"/>
              </a:rPr>
            </a:br>
            <a:endParaRPr sz="1600">
              <a:solidFill>
                <a:schemeClr val="dk1"/>
              </a:solidFill>
              <a:highlight>
                <a:srgbClr val="FFFFFF"/>
              </a:highlight>
              <a:latin typeface="Poppins Light"/>
              <a:ea typeface="Poppins Light"/>
              <a:cs typeface="Poppins Light"/>
              <a:sym typeface="Poppins Light"/>
            </a:endParaRPr>
          </a:p>
          <a:p>
            <a:pPr indent="-330200" lvl="0" marL="457200" rtl="0" algn="l">
              <a:spcBef>
                <a:spcPts val="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Uses the traditional Design Thinking Process – easily adapted for Novel Engineering.</a:t>
            </a:r>
            <a:endParaRPr sz="1600">
              <a:solidFill>
                <a:schemeClr val="dk1"/>
              </a:solidFill>
              <a:highlight>
                <a:srgbClr val="FFFFFF"/>
              </a:highlight>
              <a:latin typeface="Poppins Light"/>
              <a:ea typeface="Poppins Light"/>
              <a:cs typeface="Poppins Light"/>
              <a:sym typeface="Poppins Light"/>
            </a:endParaRPr>
          </a:p>
        </p:txBody>
      </p:sp>
      <p:pic>
        <p:nvPicPr>
          <p:cNvPr id="780" name="Google Shape;780;p77" title="Screenshot 2026-02-07 223752.png"/>
          <p:cNvPicPr preferRelativeResize="0"/>
          <p:nvPr/>
        </p:nvPicPr>
        <p:blipFill>
          <a:blip r:embed="rId5">
            <a:alphaModFix/>
          </a:blip>
          <a:stretch>
            <a:fillRect/>
          </a:stretch>
        </p:blipFill>
        <p:spPr>
          <a:xfrm rot="282450">
            <a:off x="3265123" y="3565848"/>
            <a:ext cx="2421681" cy="1840109"/>
          </a:xfrm>
          <a:prstGeom prst="rect">
            <a:avLst/>
          </a:prstGeom>
          <a:noFill/>
          <a:ln>
            <a:noFill/>
          </a:ln>
        </p:spPr>
      </p:pic>
      <p:pic>
        <p:nvPicPr>
          <p:cNvPr id="781" name="Google Shape;781;p77" title="Screenshot 2026-02-07 223909.png"/>
          <p:cNvPicPr preferRelativeResize="0"/>
          <p:nvPr/>
        </p:nvPicPr>
        <p:blipFill>
          <a:blip r:embed="rId6">
            <a:alphaModFix/>
          </a:blip>
          <a:stretch>
            <a:fillRect/>
          </a:stretch>
        </p:blipFill>
        <p:spPr>
          <a:xfrm rot="-735734">
            <a:off x="5745761" y="3744082"/>
            <a:ext cx="2467991" cy="1884260"/>
          </a:xfrm>
          <a:prstGeom prst="rect">
            <a:avLst/>
          </a:prstGeom>
          <a:noFill/>
          <a:ln>
            <a:noFill/>
          </a:ln>
        </p:spPr>
      </p:pic>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78"/>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87" name="Google Shape;787;p78"/>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88" name="Google Shape;788;p78"/>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Teachers Pay Teachers</a:t>
            </a:r>
            <a:endParaRPr sz="3333">
              <a:solidFill>
                <a:schemeClr val="dk1"/>
              </a:solidFill>
            </a:endParaRPr>
          </a:p>
        </p:txBody>
      </p:sp>
      <p:pic>
        <p:nvPicPr>
          <p:cNvPr id="789" name="Google Shape;789;p78" title="Screenshot 2026-02-07 224252.png"/>
          <p:cNvPicPr preferRelativeResize="0"/>
          <p:nvPr/>
        </p:nvPicPr>
        <p:blipFill>
          <a:blip r:embed="rId3">
            <a:alphaModFix/>
          </a:blip>
          <a:stretch>
            <a:fillRect/>
          </a:stretch>
        </p:blipFill>
        <p:spPr>
          <a:xfrm>
            <a:off x="1138422" y="1284448"/>
            <a:ext cx="5965400" cy="3506275"/>
          </a:xfrm>
          <a:prstGeom prst="rect">
            <a:avLst/>
          </a:prstGeom>
          <a:noFill/>
          <a:ln cap="flat" cmpd="sng" w="9525">
            <a:solidFill>
              <a:srgbClr val="999999"/>
            </a:solidFill>
            <a:prstDash val="solid"/>
            <a:round/>
            <a:headEnd len="sm" w="sm" type="none"/>
            <a:tailEnd len="sm" w="sm" type="none"/>
          </a:ln>
        </p:spPr>
      </p:pic>
      <p:pic>
        <p:nvPicPr>
          <p:cNvPr id="790" name="Google Shape;790;p78" title="Team-TPT-200x200.png"/>
          <p:cNvPicPr preferRelativeResize="0"/>
          <p:nvPr/>
        </p:nvPicPr>
        <p:blipFill>
          <a:blip r:embed="rId4">
            <a:alphaModFix/>
          </a:blip>
          <a:stretch>
            <a:fillRect/>
          </a:stretch>
        </p:blipFill>
        <p:spPr>
          <a:xfrm>
            <a:off x="6601988" y="578485"/>
            <a:ext cx="1269900" cy="1269900"/>
          </a:xfrm>
          <a:prstGeom prst="ellipse">
            <a:avLst/>
          </a:prstGeom>
          <a:noFill/>
          <a:ln>
            <a:noFill/>
          </a:ln>
        </p:spPr>
      </p:pic>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79"/>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796" name="Google Shape;796;p79"/>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797" name="Google Shape;797;p79"/>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Today’s Tools</a:t>
            </a:r>
            <a:endParaRPr sz="3333">
              <a:solidFill>
                <a:schemeClr val="dk1"/>
              </a:solidFill>
            </a:endParaRPr>
          </a:p>
        </p:txBody>
      </p:sp>
      <p:pic>
        <p:nvPicPr>
          <p:cNvPr id="798" name="Google Shape;798;p79" title="Screenshot 2026-02-07 224743.png"/>
          <p:cNvPicPr preferRelativeResize="0"/>
          <p:nvPr/>
        </p:nvPicPr>
        <p:blipFill>
          <a:blip r:embed="rId3">
            <a:alphaModFix/>
          </a:blip>
          <a:stretch>
            <a:fillRect/>
          </a:stretch>
        </p:blipFill>
        <p:spPr>
          <a:xfrm>
            <a:off x="1716378" y="1334375"/>
            <a:ext cx="5711251" cy="4641999"/>
          </a:xfrm>
          <a:prstGeom prst="rect">
            <a:avLst/>
          </a:prstGeom>
          <a:noFill/>
          <a:ln cap="flat" cmpd="sng" w="9525">
            <a:solidFill>
              <a:schemeClr val="dk2"/>
            </a:solidFill>
            <a:prstDash val="solid"/>
            <a:round/>
            <a:headEnd len="sm" w="sm" type="none"/>
            <a:tailEnd len="sm" w="sm" type="none"/>
          </a:ln>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4"/>
          <p:cNvSpPr txBox="1"/>
          <p:nvPr>
            <p:ph idx="4294967295" type="body"/>
          </p:nvPr>
        </p:nvSpPr>
        <p:spPr>
          <a:xfrm>
            <a:off x="535700" y="1451925"/>
            <a:ext cx="8171400" cy="1820400"/>
          </a:xfrm>
          <a:prstGeom prst="rect">
            <a:avLst/>
          </a:prstGeom>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Students </a:t>
            </a:r>
            <a:r>
              <a:rPr b="1" lang="en" sz="1600">
                <a:solidFill>
                  <a:schemeClr val="dk1"/>
                </a:solidFill>
                <a:latin typeface="Poppins"/>
                <a:ea typeface="Poppins"/>
                <a:cs typeface="Poppins"/>
                <a:sym typeface="Poppins"/>
              </a:rPr>
              <a:t>engineer</a:t>
            </a:r>
            <a:r>
              <a:rPr lang="en" sz="1600">
                <a:solidFill>
                  <a:schemeClr val="dk1"/>
                </a:solidFill>
                <a:latin typeface="Poppins Light"/>
                <a:ea typeface="Poppins Light"/>
                <a:cs typeface="Poppins Light"/>
                <a:sym typeface="Poppins Light"/>
              </a:rPr>
              <a:t> </a:t>
            </a:r>
            <a:r>
              <a:rPr b="1" lang="en" sz="1600">
                <a:solidFill>
                  <a:schemeClr val="dk1"/>
                </a:solidFill>
                <a:latin typeface="Poppins"/>
                <a:ea typeface="Poppins"/>
                <a:cs typeface="Poppins"/>
                <a:sym typeface="Poppins"/>
              </a:rPr>
              <a:t>solutions for the problems characters face</a:t>
            </a:r>
            <a:r>
              <a:rPr lang="en" sz="1600">
                <a:solidFill>
                  <a:schemeClr val="dk1"/>
                </a:solidFill>
                <a:latin typeface="Poppins Light"/>
                <a:ea typeface="Poppins Light"/>
                <a:cs typeface="Poppins Light"/>
                <a:sym typeface="Poppins Light"/>
              </a:rPr>
              <a:t> in stories </a:t>
            </a:r>
            <a:endParaRPr sz="1600">
              <a:solidFill>
                <a:schemeClr val="dk1"/>
              </a:solidFill>
              <a:latin typeface="Poppins Light"/>
              <a:ea typeface="Poppins Light"/>
              <a:cs typeface="Poppins Light"/>
              <a:sym typeface="Poppins Light"/>
            </a:endParaRPr>
          </a:p>
          <a:p>
            <a:pPr indent="-330200" lvl="1" marL="914400" rtl="0" algn="l">
              <a:lnSpc>
                <a:spcPct val="11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Following the </a:t>
            </a:r>
            <a:r>
              <a:rPr lang="en" sz="1600" u="sng">
                <a:solidFill>
                  <a:schemeClr val="dk1"/>
                </a:solidFill>
                <a:latin typeface="Poppins Light"/>
                <a:ea typeface="Poppins Light"/>
                <a:cs typeface="Poppins Light"/>
                <a:sym typeface="Poppins Light"/>
              </a:rPr>
              <a:t>Design Thinking Process</a:t>
            </a:r>
            <a:endParaRPr sz="1600" u="sng">
              <a:solidFill>
                <a:schemeClr val="dk1"/>
              </a:solidFill>
              <a:latin typeface="Poppins Light"/>
              <a:ea typeface="Poppins Light"/>
              <a:cs typeface="Poppins Light"/>
              <a:sym typeface="Poppins Light"/>
            </a:endParaRPr>
          </a:p>
          <a:p>
            <a:pPr indent="-330200" lvl="1" marL="914400" rtl="0" algn="l">
              <a:lnSpc>
                <a:spcPct val="115000"/>
              </a:lnSpc>
              <a:spcBef>
                <a:spcPts val="0"/>
              </a:spcBef>
              <a:spcAft>
                <a:spcPts val="0"/>
              </a:spcAft>
              <a:buClr>
                <a:schemeClr val="dk1"/>
              </a:buClr>
              <a:buSzPts val="1600"/>
              <a:buFont typeface="Poppins Light"/>
              <a:buChar char="○"/>
            </a:pPr>
            <a:r>
              <a:rPr lang="en" sz="1600">
                <a:solidFill>
                  <a:schemeClr val="dk1"/>
                </a:solidFill>
                <a:latin typeface="Poppins Light"/>
                <a:ea typeface="Poppins Light"/>
                <a:cs typeface="Poppins Light"/>
                <a:sym typeface="Poppins Light"/>
              </a:rPr>
              <a:t>Using inexpensive, low or no tech tools/supplies</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000"/>
              </a:spcBef>
              <a:spcAft>
                <a:spcPts val="0"/>
              </a:spcAft>
              <a:buClr>
                <a:srgbClr val="000000"/>
              </a:buClr>
              <a:buSzPts val="1600"/>
              <a:buFont typeface="Poppins Light"/>
              <a:buChar char="●"/>
            </a:pPr>
            <a:r>
              <a:rPr lang="en" sz="1600">
                <a:solidFill>
                  <a:schemeClr val="dk1"/>
                </a:solidFill>
                <a:latin typeface="Poppins Light"/>
                <a:ea typeface="Poppins Light"/>
                <a:cs typeface="Poppins Light"/>
                <a:sym typeface="Poppins Light"/>
              </a:rPr>
              <a:t>Created to contextualize Engineering in K-8 Classrooms</a:t>
            </a:r>
            <a:endParaRPr sz="1600">
              <a:solidFill>
                <a:schemeClr val="dk1"/>
              </a:solidFill>
              <a:latin typeface="Poppins Light"/>
              <a:ea typeface="Poppins Light"/>
              <a:cs typeface="Poppins Light"/>
              <a:sym typeface="Poppins Light"/>
            </a:endParaRPr>
          </a:p>
          <a:p>
            <a:pPr indent="-330200" lvl="0" marL="457200" rtl="0" algn="l">
              <a:lnSpc>
                <a:spcPct val="115000"/>
              </a:lnSpc>
              <a:spcBef>
                <a:spcPts val="1000"/>
              </a:spcBef>
              <a:spcAft>
                <a:spcPts val="0"/>
              </a:spcAft>
              <a:buClr>
                <a:srgbClr val="000000"/>
              </a:buClr>
              <a:buSzPts val="1600"/>
              <a:buFont typeface="Poppins Light"/>
              <a:buChar char="●"/>
            </a:pPr>
            <a:r>
              <a:rPr lang="en" sz="1600">
                <a:solidFill>
                  <a:schemeClr val="dk1"/>
                </a:solidFill>
                <a:latin typeface="Poppins Light"/>
                <a:ea typeface="Poppins Light"/>
                <a:cs typeface="Poppins Light"/>
                <a:sym typeface="Poppins Light"/>
              </a:rPr>
              <a:t>Developed in 2010 at Tufts University via NSF Grant</a:t>
            </a:r>
            <a:endParaRPr b="1" sz="1600">
              <a:solidFill>
                <a:schemeClr val="dk1"/>
              </a:solidFill>
              <a:latin typeface="Poppins"/>
              <a:ea typeface="Poppins"/>
              <a:cs typeface="Poppins"/>
              <a:sym typeface="Poppins"/>
            </a:endParaRPr>
          </a:p>
        </p:txBody>
      </p:sp>
      <p:grpSp>
        <p:nvGrpSpPr>
          <p:cNvPr id="240" name="Google Shape;240;p44"/>
          <p:cNvGrpSpPr/>
          <p:nvPr/>
        </p:nvGrpSpPr>
        <p:grpSpPr>
          <a:xfrm>
            <a:off x="721525" y="3618258"/>
            <a:ext cx="7556600" cy="893750"/>
            <a:chOff x="714975" y="3263983"/>
            <a:chExt cx="7556600" cy="893750"/>
          </a:xfrm>
        </p:grpSpPr>
        <p:pic>
          <p:nvPicPr>
            <p:cNvPr id="241" name="Google Shape;241;p44" title="cropped-footer_logo-1.png"/>
            <p:cNvPicPr preferRelativeResize="0"/>
            <p:nvPr/>
          </p:nvPicPr>
          <p:blipFill>
            <a:blip r:embed="rId3">
              <a:alphaModFix/>
            </a:blip>
            <a:stretch>
              <a:fillRect/>
            </a:stretch>
          </p:blipFill>
          <p:spPr>
            <a:xfrm>
              <a:off x="5232425" y="3410695"/>
              <a:ext cx="3039150" cy="600325"/>
            </a:xfrm>
            <a:prstGeom prst="rect">
              <a:avLst/>
            </a:prstGeom>
            <a:noFill/>
            <a:ln>
              <a:noFill/>
            </a:ln>
          </p:spPr>
        </p:pic>
        <p:pic>
          <p:nvPicPr>
            <p:cNvPr id="242" name="Google Shape;242;p44" title="customLogo.png"/>
            <p:cNvPicPr preferRelativeResize="0"/>
            <p:nvPr/>
          </p:nvPicPr>
          <p:blipFill>
            <a:blip r:embed="rId4">
              <a:alphaModFix/>
            </a:blip>
            <a:stretch>
              <a:fillRect/>
            </a:stretch>
          </p:blipFill>
          <p:spPr>
            <a:xfrm>
              <a:off x="714975" y="3263983"/>
              <a:ext cx="3930075" cy="893750"/>
            </a:xfrm>
            <a:prstGeom prst="rect">
              <a:avLst/>
            </a:prstGeom>
            <a:noFill/>
            <a:ln>
              <a:noFill/>
            </a:ln>
          </p:spPr>
        </p:pic>
      </p:grpSp>
      <p:sp>
        <p:nvSpPr>
          <p:cNvPr id="243" name="Google Shape;243;p44"/>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44" name="Google Shape;244;p44"/>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245" name="Google Shape;245;p44"/>
          <p:cNvSpPr txBox="1"/>
          <p:nvPr>
            <p:ph type="title"/>
          </p:nvPr>
        </p:nvSpPr>
        <p:spPr>
          <a:xfrm>
            <a:off x="397950" y="268619"/>
            <a:ext cx="5955000" cy="646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chemeClr val="dk1"/>
                </a:solidFill>
              </a:rPr>
              <a:t>Novel Engineering</a:t>
            </a:r>
            <a:endParaRPr>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0" st="0"/>
                                            </p:txEl>
                                          </p:spTgt>
                                        </p:tgtEl>
                                        <p:attrNameLst>
                                          <p:attrName>style.visibility</p:attrName>
                                        </p:attrNameLst>
                                      </p:cBhvr>
                                      <p:to>
                                        <p:strVal val="visible"/>
                                      </p:to>
                                    </p:set>
                                    <p:animEffect filter="fade" transition="in">
                                      <p:cBhvr>
                                        <p:cTn dur="1000"/>
                                        <p:tgtEl>
                                          <p:spTgt spid="2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1" st="1"/>
                                            </p:txEl>
                                          </p:spTgt>
                                        </p:tgtEl>
                                        <p:attrNameLst>
                                          <p:attrName>style.visibility</p:attrName>
                                        </p:attrNameLst>
                                      </p:cBhvr>
                                      <p:to>
                                        <p:strVal val="visible"/>
                                      </p:to>
                                    </p:set>
                                    <p:animEffect filter="fade" transition="in">
                                      <p:cBhvr>
                                        <p:cTn dur="1000"/>
                                        <p:tgtEl>
                                          <p:spTgt spid="2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2" st="2"/>
                                            </p:txEl>
                                          </p:spTgt>
                                        </p:tgtEl>
                                        <p:attrNameLst>
                                          <p:attrName>style.visibility</p:attrName>
                                        </p:attrNameLst>
                                      </p:cBhvr>
                                      <p:to>
                                        <p:strVal val="visible"/>
                                      </p:to>
                                    </p:set>
                                    <p:animEffect filter="fade" transition="in">
                                      <p:cBhvr>
                                        <p:cTn dur="1000"/>
                                        <p:tgtEl>
                                          <p:spTgt spid="2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3" st="3"/>
                                            </p:txEl>
                                          </p:spTgt>
                                        </p:tgtEl>
                                        <p:attrNameLst>
                                          <p:attrName>style.visibility</p:attrName>
                                        </p:attrNameLst>
                                      </p:cBhvr>
                                      <p:to>
                                        <p:strVal val="visible"/>
                                      </p:to>
                                    </p:set>
                                    <p:animEffect filter="fade" transition="in">
                                      <p:cBhvr>
                                        <p:cTn dur="1000"/>
                                        <p:tgtEl>
                                          <p:spTgt spid="23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4" st="4"/>
                                            </p:txEl>
                                          </p:spTgt>
                                        </p:tgtEl>
                                        <p:attrNameLst>
                                          <p:attrName>style.visibility</p:attrName>
                                        </p:attrNameLst>
                                      </p:cBhvr>
                                      <p:to>
                                        <p:strVal val="visible"/>
                                      </p:to>
                                    </p:set>
                                    <p:animEffect filter="fade" transition="in">
                                      <p:cBhvr>
                                        <p:cTn dur="1000"/>
                                        <p:tgtEl>
                                          <p:spTgt spid="239">
                                            <p:txEl>
                                              <p:pRg end="4" st="4"/>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80"/>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04" name="Google Shape;804;p80"/>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805" name="Google Shape;805;p80"/>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Literacy &amp; STEAM</a:t>
            </a:r>
            <a:endParaRPr sz="3333">
              <a:solidFill>
                <a:schemeClr val="dk1"/>
              </a:solidFill>
            </a:endParaRPr>
          </a:p>
        </p:txBody>
      </p:sp>
      <p:pic>
        <p:nvPicPr>
          <p:cNvPr id="806" name="Google Shape;806;p80" title="Screenshot 2026-02-07 224801.png"/>
          <p:cNvPicPr preferRelativeResize="0"/>
          <p:nvPr/>
        </p:nvPicPr>
        <p:blipFill rotWithShape="1">
          <a:blip r:embed="rId3">
            <a:alphaModFix/>
          </a:blip>
          <a:srcRect b="0" l="0" r="0" t="21924"/>
          <a:stretch/>
        </p:blipFill>
        <p:spPr>
          <a:xfrm>
            <a:off x="468700" y="1564625"/>
            <a:ext cx="8328551" cy="2603900"/>
          </a:xfrm>
          <a:prstGeom prst="rect">
            <a:avLst/>
          </a:prstGeom>
          <a:noFill/>
          <a:ln>
            <a:noFill/>
          </a:ln>
        </p:spPr>
      </p:pic>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81"/>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12" name="Google Shape;812;p81"/>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813" name="Google Shape;813;p81"/>
          <p:cNvSpPr txBox="1"/>
          <p:nvPr>
            <p:ph type="title"/>
          </p:nvPr>
        </p:nvSpPr>
        <p:spPr>
          <a:xfrm>
            <a:off x="374925" y="248950"/>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Resources</a:t>
            </a:r>
            <a:endParaRPr sz="3333">
              <a:solidFill>
                <a:schemeClr val="dk1"/>
              </a:solidFill>
            </a:endParaRPr>
          </a:p>
        </p:txBody>
      </p:sp>
      <p:sp>
        <p:nvSpPr>
          <p:cNvPr id="814" name="Google Shape;814;p81"/>
          <p:cNvSpPr txBox="1"/>
          <p:nvPr>
            <p:ph type="title"/>
          </p:nvPr>
        </p:nvSpPr>
        <p:spPr>
          <a:xfrm>
            <a:off x="2164650" y="4069025"/>
            <a:ext cx="4814700" cy="6465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000" u="sng">
                <a:solidFill>
                  <a:schemeClr val="dk1"/>
                </a:solidFill>
                <a:hlinkClick r:id="rId3">
                  <a:extLst>
                    <a:ext uri="{A12FA001-AC4F-418D-AE19-62706E023703}">
                      <ahyp:hlinkClr val="tx"/>
                    </a:ext>
                  </a:extLst>
                </a:hlinkClick>
              </a:rPr>
              <a:t>tinyurl.com/NovelEngineerStories</a:t>
            </a:r>
            <a:endParaRPr sz="2000">
              <a:solidFill>
                <a:schemeClr val="dk1"/>
              </a:solidFill>
            </a:endParaRPr>
          </a:p>
        </p:txBody>
      </p:sp>
      <p:pic>
        <p:nvPicPr>
          <p:cNvPr id="815" name="Google Shape;815;p81" title="qr_code (1).png">
            <a:hlinkClick r:id="rId4"/>
          </p:cNvPr>
          <p:cNvPicPr preferRelativeResize="0"/>
          <p:nvPr/>
        </p:nvPicPr>
        <p:blipFill>
          <a:blip r:embed="rId5">
            <a:alphaModFix/>
          </a:blip>
          <a:stretch>
            <a:fillRect/>
          </a:stretch>
        </p:blipFill>
        <p:spPr>
          <a:xfrm>
            <a:off x="3176638" y="1278300"/>
            <a:ext cx="2790726" cy="2790726"/>
          </a:xfrm>
          <a:prstGeom prst="rect">
            <a:avLst/>
          </a:prstGeom>
          <a:noFill/>
          <a:ln>
            <a:noFill/>
          </a:ln>
        </p:spPr>
      </p:pic>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19" name="Shape 819"/>
        <p:cNvGrpSpPr/>
        <p:nvPr/>
      </p:nvGrpSpPr>
      <p:grpSpPr>
        <a:xfrm>
          <a:off x="0" y="0"/>
          <a:ext cx="0" cy="0"/>
          <a:chOff x="0" y="0"/>
          <a:chExt cx="0" cy="0"/>
        </a:xfrm>
      </p:grpSpPr>
      <p:pic>
        <p:nvPicPr>
          <p:cNvPr id="820" name="Google Shape;820;p82"/>
          <p:cNvPicPr preferRelativeResize="0"/>
          <p:nvPr/>
        </p:nvPicPr>
        <p:blipFill rotWithShape="1">
          <a:blip r:embed="rId3">
            <a:alphaModFix/>
          </a:blip>
          <a:srcRect b="0" l="0" r="0" t="0"/>
          <a:stretch/>
        </p:blipFill>
        <p:spPr>
          <a:xfrm>
            <a:off x="2652700" y="1432750"/>
            <a:ext cx="3838602" cy="1184600"/>
          </a:xfrm>
          <a:prstGeom prst="rect">
            <a:avLst/>
          </a:prstGeom>
          <a:noFill/>
          <a:ln>
            <a:noFill/>
          </a:ln>
        </p:spPr>
      </p:pic>
      <p:sp>
        <p:nvSpPr>
          <p:cNvPr id="821" name="Google Shape;821;p82"/>
          <p:cNvSpPr txBox="1"/>
          <p:nvPr>
            <p:ph type="title"/>
          </p:nvPr>
        </p:nvSpPr>
        <p:spPr>
          <a:xfrm>
            <a:off x="2306100" y="3434525"/>
            <a:ext cx="4531800" cy="41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0" lang="en" sz="1800">
                <a:solidFill>
                  <a:schemeClr val="lt1"/>
                </a:solidFill>
              </a:rPr>
              <a:t>MackinMaker.com</a:t>
            </a:r>
            <a:endParaRPr b="1" sz="1800">
              <a:solidFill>
                <a:schemeClr val="lt1"/>
              </a:solidFill>
              <a:latin typeface="Poppins"/>
              <a:ea typeface="Poppins"/>
              <a:cs typeface="Poppins"/>
              <a:sym typeface="Poppins"/>
            </a:endParaRPr>
          </a:p>
        </p:txBody>
      </p:sp>
      <p:sp>
        <p:nvSpPr>
          <p:cNvPr id="822" name="Google Shape;822;p82"/>
          <p:cNvSpPr txBox="1"/>
          <p:nvPr>
            <p:ph type="title"/>
          </p:nvPr>
        </p:nvSpPr>
        <p:spPr>
          <a:xfrm>
            <a:off x="1341000" y="2843175"/>
            <a:ext cx="6462000" cy="41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800">
                <a:solidFill>
                  <a:schemeClr val="lt1"/>
                </a:solidFill>
              </a:rPr>
              <a:t>Sheri Omernik</a:t>
            </a:r>
            <a:r>
              <a:rPr lang="en" sz="1800">
                <a:solidFill>
                  <a:schemeClr val="lt1"/>
                </a:solidFill>
                <a:latin typeface="Poppins"/>
                <a:ea typeface="Poppins"/>
                <a:cs typeface="Poppins"/>
                <a:sym typeface="Poppins"/>
              </a:rPr>
              <a:t>  |  </a:t>
            </a:r>
            <a:r>
              <a:rPr lang="en" sz="1800">
                <a:solidFill>
                  <a:schemeClr val="lt1"/>
                </a:solidFill>
              </a:rPr>
              <a:t>sheri</a:t>
            </a:r>
            <a:r>
              <a:rPr lang="en" sz="1800">
                <a:solidFill>
                  <a:schemeClr val="lt1"/>
                </a:solidFill>
                <a:latin typeface="Poppins"/>
                <a:ea typeface="Poppins"/>
                <a:cs typeface="Poppins"/>
                <a:sym typeface="Poppins"/>
              </a:rPr>
              <a:t>.</a:t>
            </a:r>
            <a:r>
              <a:rPr lang="en" sz="1800">
                <a:solidFill>
                  <a:schemeClr val="lt1"/>
                </a:solidFill>
              </a:rPr>
              <a:t>omernik</a:t>
            </a:r>
            <a:r>
              <a:rPr lang="en" sz="1800">
                <a:solidFill>
                  <a:schemeClr val="lt1"/>
                </a:solidFill>
                <a:latin typeface="Poppins"/>
                <a:ea typeface="Poppins"/>
                <a:cs typeface="Poppins"/>
                <a:sym typeface="Poppins"/>
              </a:rPr>
              <a:t>@mackin.com</a:t>
            </a:r>
            <a:endParaRPr b="1" sz="4420">
              <a:solidFill>
                <a:schemeClr val="lt1"/>
              </a:solidFill>
              <a:latin typeface="Poppins"/>
              <a:ea typeface="Poppins"/>
              <a:cs typeface="Poppins"/>
              <a:sym typeface="Poppins"/>
            </a:endParaRPr>
          </a:p>
        </p:txBody>
      </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6" name="Shape 826"/>
        <p:cNvGrpSpPr/>
        <p:nvPr/>
      </p:nvGrpSpPr>
      <p:grpSpPr>
        <a:xfrm>
          <a:off x="0" y="0"/>
          <a:ext cx="0" cy="0"/>
          <a:chOff x="0" y="0"/>
          <a:chExt cx="0" cy="0"/>
        </a:xfrm>
      </p:grpSpPr>
      <p:sp>
        <p:nvSpPr>
          <p:cNvPr id="827" name="Google Shape;827;p83"/>
          <p:cNvSpPr/>
          <p:nvPr/>
        </p:nvSpPr>
        <p:spPr>
          <a:xfrm>
            <a:off x="11425" y="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28" name="Google Shape;828;p83"/>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pic>
        <p:nvPicPr>
          <p:cNvPr id="829" name="Google Shape;829;p83"/>
          <p:cNvPicPr preferRelativeResize="0"/>
          <p:nvPr/>
        </p:nvPicPr>
        <p:blipFill>
          <a:blip r:embed="rId3">
            <a:alphaModFix amt="30000"/>
          </a:blip>
          <a:stretch>
            <a:fillRect/>
          </a:stretch>
        </p:blipFill>
        <p:spPr>
          <a:xfrm>
            <a:off x="435600" y="324675"/>
            <a:ext cx="830100" cy="830100"/>
          </a:xfrm>
          <a:prstGeom prst="rect">
            <a:avLst/>
          </a:prstGeom>
          <a:noFill/>
          <a:ln>
            <a:noFill/>
          </a:ln>
        </p:spPr>
      </p:pic>
      <p:pic>
        <p:nvPicPr>
          <p:cNvPr id="830" name="Google Shape;830;p83"/>
          <p:cNvPicPr preferRelativeResize="0"/>
          <p:nvPr/>
        </p:nvPicPr>
        <p:blipFill>
          <a:blip r:embed="rId4">
            <a:alphaModFix/>
          </a:blip>
          <a:stretch>
            <a:fillRect/>
          </a:stretch>
        </p:blipFill>
        <p:spPr>
          <a:xfrm>
            <a:off x="448851" y="1244000"/>
            <a:ext cx="830100" cy="830100"/>
          </a:xfrm>
          <a:prstGeom prst="rect">
            <a:avLst/>
          </a:prstGeom>
          <a:noFill/>
          <a:ln>
            <a:noFill/>
          </a:ln>
        </p:spPr>
      </p:pic>
      <p:pic>
        <p:nvPicPr>
          <p:cNvPr id="831" name="Google Shape;831;p83"/>
          <p:cNvPicPr preferRelativeResize="0"/>
          <p:nvPr/>
        </p:nvPicPr>
        <p:blipFill>
          <a:blip r:embed="rId5">
            <a:alphaModFix amt="30000"/>
          </a:blip>
          <a:stretch>
            <a:fillRect/>
          </a:stretch>
        </p:blipFill>
        <p:spPr>
          <a:xfrm>
            <a:off x="435602" y="2163325"/>
            <a:ext cx="830100" cy="830100"/>
          </a:xfrm>
          <a:prstGeom prst="rect">
            <a:avLst/>
          </a:prstGeom>
          <a:noFill/>
          <a:ln>
            <a:noFill/>
          </a:ln>
        </p:spPr>
      </p:pic>
      <p:pic>
        <p:nvPicPr>
          <p:cNvPr id="832" name="Google Shape;832;p83"/>
          <p:cNvPicPr preferRelativeResize="0"/>
          <p:nvPr/>
        </p:nvPicPr>
        <p:blipFill>
          <a:blip r:embed="rId6">
            <a:alphaModFix amt="30000"/>
          </a:blip>
          <a:stretch>
            <a:fillRect/>
          </a:stretch>
        </p:blipFill>
        <p:spPr>
          <a:xfrm>
            <a:off x="435602" y="3082637"/>
            <a:ext cx="830100" cy="830100"/>
          </a:xfrm>
          <a:prstGeom prst="rect">
            <a:avLst/>
          </a:prstGeom>
          <a:noFill/>
          <a:ln>
            <a:noFill/>
          </a:ln>
        </p:spPr>
      </p:pic>
      <p:pic>
        <p:nvPicPr>
          <p:cNvPr id="833" name="Google Shape;833;p83"/>
          <p:cNvPicPr preferRelativeResize="0"/>
          <p:nvPr/>
        </p:nvPicPr>
        <p:blipFill>
          <a:blip r:embed="rId7">
            <a:alphaModFix amt="20000"/>
          </a:blip>
          <a:stretch>
            <a:fillRect/>
          </a:stretch>
        </p:blipFill>
        <p:spPr>
          <a:xfrm>
            <a:off x="442225" y="4001975"/>
            <a:ext cx="816850" cy="816850"/>
          </a:xfrm>
          <a:prstGeom prst="rect">
            <a:avLst/>
          </a:prstGeom>
          <a:noFill/>
          <a:ln>
            <a:noFill/>
          </a:ln>
        </p:spPr>
      </p:pic>
      <p:sp>
        <p:nvSpPr>
          <p:cNvPr id="834" name="Google Shape;834;p83"/>
          <p:cNvSpPr txBox="1"/>
          <p:nvPr/>
        </p:nvSpPr>
        <p:spPr>
          <a:xfrm>
            <a:off x="2092775" y="1406501"/>
            <a:ext cx="6608100" cy="2844900"/>
          </a:xfrm>
          <a:prstGeom prst="rect">
            <a:avLst/>
          </a:prstGeom>
          <a:noFill/>
          <a:ln>
            <a:noFill/>
          </a:ln>
        </p:spPr>
        <p:txBody>
          <a:bodyPr anchorCtr="0" anchor="t" bIns="91425" lIns="91425" spcFirstLastPara="1" rIns="91425" wrap="square" tIns="91425">
            <a:noAutofit/>
          </a:bodyPr>
          <a:lstStyle/>
          <a:p>
            <a:pPr indent="0" lvl="0" marL="0" rtl="0" algn="l">
              <a:lnSpc>
                <a:spcPct val="108000"/>
              </a:lnSpc>
              <a:spcBef>
                <a:spcPts val="0"/>
              </a:spcBef>
              <a:spcAft>
                <a:spcPts val="0"/>
              </a:spcAft>
              <a:buNone/>
            </a:pPr>
            <a:r>
              <a:rPr b="1" lang="en" sz="1600">
                <a:solidFill>
                  <a:schemeClr val="dk1"/>
                </a:solidFill>
                <a:latin typeface="Poppins"/>
                <a:ea typeface="Poppins"/>
                <a:cs typeface="Poppins"/>
                <a:sym typeface="Poppins"/>
              </a:rPr>
              <a:t>ELA-LITERACY.RL.3–8.1</a:t>
            </a:r>
            <a:r>
              <a:rPr lang="en" sz="1600">
                <a:solidFill>
                  <a:schemeClr val="dk1"/>
                </a:solidFill>
                <a:latin typeface="Poppins Light"/>
                <a:ea typeface="Poppins Light"/>
                <a:cs typeface="Poppins Light"/>
                <a:sym typeface="Poppins Light"/>
              </a:rPr>
              <a:t> </a:t>
            </a:r>
            <a:r>
              <a:rPr i="1" lang="en" sz="1600">
                <a:solidFill>
                  <a:schemeClr val="dk1"/>
                </a:solidFill>
                <a:latin typeface="Poppins Light"/>
                <a:ea typeface="Poppins Light"/>
                <a:cs typeface="Poppins Light"/>
                <a:sym typeface="Poppins Light"/>
              </a:rPr>
              <a:t>Ask and answer questions to demonstrate understanding of a text, referring explicitly to the text as the basis for the answers.</a:t>
            </a:r>
            <a:endParaRPr i="1" sz="1600">
              <a:solidFill>
                <a:schemeClr val="dk1"/>
              </a:solidFill>
              <a:latin typeface="Poppins Light"/>
              <a:ea typeface="Poppins Light"/>
              <a:cs typeface="Poppins Light"/>
              <a:sym typeface="Poppins Light"/>
            </a:endParaRPr>
          </a:p>
          <a:p>
            <a:pPr indent="0" lvl="0" marL="0" rtl="0" algn="l">
              <a:lnSpc>
                <a:spcPct val="108000"/>
              </a:lnSpc>
              <a:spcBef>
                <a:spcPts val="0"/>
              </a:spcBef>
              <a:spcAft>
                <a:spcPts val="0"/>
              </a:spcAft>
              <a:buNone/>
            </a:pPr>
            <a:r>
              <a:t/>
            </a:r>
            <a:endParaRPr i="1" sz="1600">
              <a:solidFill>
                <a:schemeClr val="dk1"/>
              </a:solidFill>
              <a:latin typeface="Poppins Light"/>
              <a:ea typeface="Poppins Light"/>
              <a:cs typeface="Poppins Light"/>
              <a:sym typeface="Poppins Light"/>
            </a:endParaRPr>
          </a:p>
          <a:p>
            <a:pPr indent="0" lvl="0" marL="0" rtl="0" algn="l">
              <a:lnSpc>
                <a:spcPct val="108000"/>
              </a:lnSpc>
              <a:spcBef>
                <a:spcPts val="0"/>
              </a:spcBef>
              <a:spcAft>
                <a:spcPts val="0"/>
              </a:spcAft>
              <a:buNone/>
            </a:pPr>
            <a:r>
              <a:rPr b="1" lang="en" sz="1600">
                <a:solidFill>
                  <a:schemeClr val="dk1"/>
                </a:solidFill>
                <a:latin typeface="Poppins"/>
                <a:ea typeface="Poppins"/>
                <a:cs typeface="Poppins"/>
                <a:sym typeface="Poppins"/>
              </a:rPr>
              <a:t>ELA-LITERACY.RL.3–8.2</a:t>
            </a:r>
            <a:r>
              <a:rPr lang="en" sz="1600">
                <a:solidFill>
                  <a:schemeClr val="dk1"/>
                </a:solidFill>
                <a:latin typeface="Poppins Light"/>
                <a:ea typeface="Poppins Light"/>
                <a:cs typeface="Poppins Light"/>
                <a:sym typeface="Poppins Light"/>
              </a:rPr>
              <a:t> </a:t>
            </a:r>
            <a:r>
              <a:rPr i="1" lang="en" sz="1600">
                <a:solidFill>
                  <a:schemeClr val="dk1"/>
                </a:solidFill>
                <a:latin typeface="Poppins Light"/>
                <a:ea typeface="Poppins Light"/>
                <a:cs typeface="Poppins Light"/>
                <a:sym typeface="Poppins Light"/>
              </a:rPr>
              <a:t>Determine a theme of a story, drama, or poem from details in the text; summarize the text.</a:t>
            </a:r>
            <a:br>
              <a:rPr i="1" lang="en" sz="1600">
                <a:solidFill>
                  <a:schemeClr val="dk1"/>
                </a:solidFill>
                <a:latin typeface="Poppins Light"/>
                <a:ea typeface="Poppins Light"/>
                <a:cs typeface="Poppins Light"/>
                <a:sym typeface="Poppins Light"/>
              </a:rPr>
            </a:br>
            <a:endParaRPr i="1" sz="1600">
              <a:solidFill>
                <a:schemeClr val="dk1"/>
              </a:solidFill>
              <a:latin typeface="Poppins Light"/>
              <a:ea typeface="Poppins Light"/>
              <a:cs typeface="Poppins Light"/>
              <a:sym typeface="Poppins Light"/>
            </a:endParaRPr>
          </a:p>
          <a:p>
            <a:pPr indent="0" lvl="0" marL="0" rtl="0" algn="l">
              <a:lnSpc>
                <a:spcPct val="108000"/>
              </a:lnSpc>
              <a:spcBef>
                <a:spcPts val="0"/>
              </a:spcBef>
              <a:spcAft>
                <a:spcPts val="0"/>
              </a:spcAft>
              <a:buNone/>
            </a:pPr>
            <a:r>
              <a:rPr b="1" lang="en" sz="1600">
                <a:solidFill>
                  <a:schemeClr val="dk1"/>
                </a:solidFill>
                <a:latin typeface="Poppins"/>
                <a:ea typeface="Poppins"/>
                <a:cs typeface="Poppins"/>
                <a:sym typeface="Poppins"/>
              </a:rPr>
              <a:t>ELA-LITERACY.RL.3–8.3</a:t>
            </a:r>
            <a:r>
              <a:rPr lang="en" sz="1600">
                <a:solidFill>
                  <a:schemeClr val="dk1"/>
                </a:solidFill>
                <a:latin typeface="Poppins Light"/>
                <a:ea typeface="Poppins Light"/>
                <a:cs typeface="Poppins Light"/>
                <a:sym typeface="Poppins Light"/>
              </a:rPr>
              <a:t> </a:t>
            </a:r>
            <a:r>
              <a:rPr i="1" lang="en" sz="1600">
                <a:solidFill>
                  <a:schemeClr val="dk1"/>
                </a:solidFill>
                <a:latin typeface="Poppins Light"/>
                <a:ea typeface="Poppins Light"/>
                <a:cs typeface="Poppins Light"/>
                <a:sym typeface="Poppins Light"/>
              </a:rPr>
              <a:t>Describe characters in a story (e.g., their traits, motivations, or feelings) and explain how their actions contribute to the sequence of events.</a:t>
            </a:r>
            <a:endParaRPr sz="1800">
              <a:solidFill>
                <a:srgbClr val="1D1D1F"/>
              </a:solidFill>
              <a:latin typeface="Poppins Light"/>
              <a:ea typeface="Poppins Light"/>
              <a:cs typeface="Poppins Light"/>
              <a:sym typeface="Poppins Light"/>
            </a:endParaRPr>
          </a:p>
        </p:txBody>
      </p:sp>
      <p:pic>
        <p:nvPicPr>
          <p:cNvPr id="835" name="Google Shape;835;p83"/>
          <p:cNvPicPr preferRelativeResize="0"/>
          <p:nvPr/>
        </p:nvPicPr>
        <p:blipFill>
          <a:blip r:embed="rId3">
            <a:alphaModFix/>
          </a:blip>
          <a:stretch>
            <a:fillRect/>
          </a:stretch>
        </p:blipFill>
        <p:spPr>
          <a:xfrm>
            <a:off x="435600" y="324675"/>
            <a:ext cx="830100" cy="830100"/>
          </a:xfrm>
          <a:prstGeom prst="rect">
            <a:avLst/>
          </a:prstGeom>
          <a:noFill/>
          <a:ln>
            <a:noFill/>
          </a:ln>
        </p:spPr>
      </p:pic>
      <p:sp>
        <p:nvSpPr>
          <p:cNvPr id="836" name="Google Shape;836;p83"/>
          <p:cNvSpPr txBox="1"/>
          <p:nvPr/>
        </p:nvSpPr>
        <p:spPr>
          <a:xfrm>
            <a:off x="2002275" y="364225"/>
            <a:ext cx="63309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800">
                <a:solidFill>
                  <a:schemeClr val="dk1"/>
                </a:solidFill>
                <a:latin typeface="Poppins"/>
                <a:ea typeface="Poppins"/>
                <a:cs typeface="Poppins"/>
                <a:sym typeface="Poppins"/>
              </a:rPr>
              <a:t>Common Core </a:t>
            </a:r>
            <a:r>
              <a:rPr lang="en" sz="2800">
                <a:solidFill>
                  <a:schemeClr val="dk1"/>
                </a:solidFill>
                <a:latin typeface="Poppins"/>
                <a:ea typeface="Poppins"/>
                <a:cs typeface="Poppins"/>
                <a:sym typeface="Poppins"/>
              </a:rPr>
              <a:t>State Standards</a:t>
            </a:r>
            <a:endParaRPr sz="2800">
              <a:solidFill>
                <a:schemeClr val="dk1"/>
              </a:solidFill>
              <a:latin typeface="Poppins Light"/>
              <a:ea typeface="Poppins Light"/>
              <a:cs typeface="Poppins Light"/>
              <a:sym typeface="Poppins Light"/>
            </a:endParaRPr>
          </a:p>
        </p:txBody>
      </p:sp>
      <p:pic>
        <p:nvPicPr>
          <p:cNvPr id="837" name="Google Shape;837;p83" title="common-core-logo.jpg"/>
          <p:cNvPicPr preferRelativeResize="0"/>
          <p:nvPr/>
        </p:nvPicPr>
        <p:blipFill>
          <a:blip r:embed="rId8">
            <a:alphaModFix/>
          </a:blip>
          <a:stretch>
            <a:fillRect/>
          </a:stretch>
        </p:blipFill>
        <p:spPr>
          <a:xfrm>
            <a:off x="8005225" y="155849"/>
            <a:ext cx="964400" cy="964375"/>
          </a:xfrm>
          <a:prstGeom prst="rect">
            <a:avLst/>
          </a:prstGeom>
          <a:noFill/>
          <a:ln>
            <a:noFill/>
          </a:ln>
        </p:spPr>
      </p:pic>
      <p:cxnSp>
        <p:nvCxnSpPr>
          <p:cNvPr id="838" name="Google Shape;838;p83"/>
          <p:cNvCxnSpPr/>
          <p:nvPr/>
        </p:nvCxnSpPr>
        <p:spPr>
          <a:xfrm>
            <a:off x="2129150" y="903200"/>
            <a:ext cx="1599900" cy="0"/>
          </a:xfrm>
          <a:prstGeom prst="straightConnector1">
            <a:avLst/>
          </a:prstGeom>
          <a:noFill/>
          <a:ln cap="flat" cmpd="sng" w="38100">
            <a:solidFill>
              <a:schemeClr val="dk1"/>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4">
                                            <p:txEl>
                                              <p:pRg end="0" st="0"/>
                                            </p:txEl>
                                          </p:spTgt>
                                        </p:tgtEl>
                                        <p:attrNameLst>
                                          <p:attrName>style.visibility</p:attrName>
                                        </p:attrNameLst>
                                      </p:cBhvr>
                                      <p:to>
                                        <p:strVal val="visible"/>
                                      </p:to>
                                    </p:set>
                                    <p:animEffect filter="fade" transition="in">
                                      <p:cBhvr>
                                        <p:cTn dur="1000"/>
                                        <p:tgtEl>
                                          <p:spTgt spid="8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4">
                                            <p:txEl>
                                              <p:pRg end="1" st="1"/>
                                            </p:txEl>
                                          </p:spTgt>
                                        </p:tgtEl>
                                        <p:attrNameLst>
                                          <p:attrName>style.visibility</p:attrName>
                                        </p:attrNameLst>
                                      </p:cBhvr>
                                      <p:to>
                                        <p:strVal val="visible"/>
                                      </p:to>
                                    </p:set>
                                    <p:animEffect filter="fade" transition="in">
                                      <p:cBhvr>
                                        <p:cTn dur="1000"/>
                                        <p:tgtEl>
                                          <p:spTgt spid="83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4">
                                            <p:txEl>
                                              <p:pRg end="2" st="2"/>
                                            </p:txEl>
                                          </p:spTgt>
                                        </p:tgtEl>
                                        <p:attrNameLst>
                                          <p:attrName>style.visibility</p:attrName>
                                        </p:attrNameLst>
                                      </p:cBhvr>
                                      <p:to>
                                        <p:strVal val="visible"/>
                                      </p:to>
                                    </p:set>
                                    <p:animEffect filter="fade" transition="in">
                                      <p:cBhvr>
                                        <p:cTn dur="1000"/>
                                        <p:tgtEl>
                                          <p:spTgt spid="83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4">
                                            <p:txEl>
                                              <p:pRg end="3" st="3"/>
                                            </p:txEl>
                                          </p:spTgt>
                                        </p:tgtEl>
                                        <p:attrNameLst>
                                          <p:attrName>style.visibility</p:attrName>
                                        </p:attrNameLst>
                                      </p:cBhvr>
                                      <p:to>
                                        <p:strVal val="visible"/>
                                      </p:to>
                                    </p:set>
                                    <p:animEffect filter="fade" transition="in">
                                      <p:cBhvr>
                                        <p:cTn dur="1000"/>
                                        <p:tgtEl>
                                          <p:spTgt spid="834">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2" name="Shape 842"/>
        <p:cNvGrpSpPr/>
        <p:nvPr/>
      </p:nvGrpSpPr>
      <p:grpSpPr>
        <a:xfrm>
          <a:off x="0" y="0"/>
          <a:ext cx="0" cy="0"/>
          <a:chOff x="0" y="0"/>
          <a:chExt cx="0" cy="0"/>
        </a:xfrm>
      </p:grpSpPr>
      <p:sp>
        <p:nvSpPr>
          <p:cNvPr id="843" name="Google Shape;843;p84"/>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44" name="Google Shape;844;p84"/>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845" name="Google Shape;845;p84"/>
          <p:cNvSpPr txBox="1"/>
          <p:nvPr>
            <p:ph type="title"/>
          </p:nvPr>
        </p:nvSpPr>
        <p:spPr>
          <a:xfrm>
            <a:off x="397950" y="161525"/>
            <a:ext cx="5955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Warm Up</a:t>
            </a:r>
            <a:endParaRPr sz="3400">
              <a:solidFill>
                <a:schemeClr val="dk1"/>
              </a:solidFill>
            </a:endParaRPr>
          </a:p>
        </p:txBody>
      </p:sp>
      <p:sp>
        <p:nvSpPr>
          <p:cNvPr id="846" name="Google Shape;846;p84"/>
          <p:cNvSpPr txBox="1"/>
          <p:nvPr>
            <p:ph idx="4294967295" type="body"/>
          </p:nvPr>
        </p:nvSpPr>
        <p:spPr>
          <a:xfrm>
            <a:off x="397950" y="1398250"/>
            <a:ext cx="8084100" cy="747300"/>
          </a:xfrm>
          <a:prstGeom prst="rect">
            <a:avLst/>
          </a:prstGeom>
        </p:spPr>
        <p:txBody>
          <a:bodyPr anchorCtr="0" anchor="t" bIns="91425" lIns="91425" spcFirstLastPara="1" rIns="91425" wrap="square" tIns="91425">
            <a:spAutoFit/>
          </a:bodyPr>
          <a:lstStyle/>
          <a:p>
            <a:pPr indent="-336550" lvl="0" marL="457200" rtl="0" algn="l">
              <a:lnSpc>
                <a:spcPct val="115000"/>
              </a:lnSpc>
              <a:spcBef>
                <a:spcPts val="0"/>
              </a:spcBef>
              <a:spcAft>
                <a:spcPts val="0"/>
              </a:spcAft>
              <a:buClr>
                <a:schemeClr val="dk1"/>
              </a:buClr>
              <a:buSzPts val="1700"/>
              <a:buFont typeface="Poppins Light"/>
              <a:buChar char="●"/>
            </a:pPr>
            <a:r>
              <a:rPr lang="en" sz="1700">
                <a:solidFill>
                  <a:schemeClr val="dk1"/>
                </a:solidFill>
                <a:latin typeface="Poppins Light"/>
                <a:ea typeface="Poppins Light"/>
                <a:cs typeface="Poppins Light"/>
                <a:sym typeface="Poppins Light"/>
              </a:rPr>
              <a:t>Brainstorm a solution to the </a:t>
            </a:r>
            <a:r>
              <a:rPr lang="en" sz="1700" u="sng">
                <a:solidFill>
                  <a:schemeClr val="dk1"/>
                </a:solidFill>
                <a:latin typeface="Poppins Light"/>
                <a:ea typeface="Poppins Light"/>
                <a:cs typeface="Poppins Light"/>
                <a:sym typeface="Poppins Light"/>
              </a:rPr>
              <a:t>Challenge</a:t>
            </a:r>
            <a:r>
              <a:rPr lang="en" sz="1700">
                <a:solidFill>
                  <a:schemeClr val="dk1"/>
                </a:solidFill>
                <a:latin typeface="Poppins Light"/>
                <a:ea typeface="Poppins Light"/>
                <a:cs typeface="Poppins Light"/>
                <a:sym typeface="Poppins Light"/>
              </a:rPr>
              <a:t> for the </a:t>
            </a:r>
            <a:r>
              <a:rPr lang="en" sz="1700" u="sng">
                <a:solidFill>
                  <a:schemeClr val="dk1"/>
                </a:solidFill>
                <a:latin typeface="Poppins Light"/>
                <a:ea typeface="Poppins Light"/>
                <a:cs typeface="Poppins Light"/>
                <a:sym typeface="Poppins Light"/>
              </a:rPr>
              <a:t>Client</a:t>
            </a:r>
            <a:r>
              <a:rPr lang="en" sz="1700">
                <a:solidFill>
                  <a:schemeClr val="dk1"/>
                </a:solidFill>
                <a:latin typeface="Poppins Light"/>
                <a:ea typeface="Poppins Light"/>
                <a:cs typeface="Poppins Light"/>
                <a:sym typeface="Poppins Light"/>
              </a:rPr>
              <a:t> while being mindful of the </a:t>
            </a:r>
            <a:r>
              <a:rPr lang="en" sz="1700" u="sng">
                <a:solidFill>
                  <a:schemeClr val="dk1"/>
                </a:solidFill>
                <a:latin typeface="Poppins Light"/>
                <a:ea typeface="Poppins Light"/>
                <a:cs typeface="Poppins Light"/>
                <a:sym typeface="Poppins Light"/>
              </a:rPr>
              <a:t>Constraint</a:t>
            </a:r>
            <a:r>
              <a:rPr lang="en" sz="1700">
                <a:solidFill>
                  <a:schemeClr val="dk1"/>
                </a:solidFill>
                <a:latin typeface="Poppins Light"/>
                <a:ea typeface="Poppins Light"/>
                <a:cs typeface="Poppins Light"/>
                <a:sym typeface="Poppins Light"/>
              </a:rPr>
              <a:t>.</a:t>
            </a:r>
            <a:endParaRPr sz="1700">
              <a:solidFill>
                <a:schemeClr val="dk1"/>
              </a:solidFill>
              <a:latin typeface="Poppins Light"/>
              <a:ea typeface="Poppins Light"/>
              <a:cs typeface="Poppins Light"/>
              <a:sym typeface="Poppins Light"/>
            </a:endParaRPr>
          </a:p>
        </p:txBody>
      </p:sp>
      <p:sp>
        <p:nvSpPr>
          <p:cNvPr id="847" name="Google Shape;847;p84"/>
          <p:cNvSpPr/>
          <p:nvPr/>
        </p:nvSpPr>
        <p:spPr>
          <a:xfrm>
            <a:off x="1341850" y="2952550"/>
            <a:ext cx="1810800" cy="1220400"/>
          </a:xfrm>
          <a:prstGeom prst="rect">
            <a:avLst/>
          </a:prstGeom>
          <a:solidFill>
            <a:srgbClr val="38761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848" name="Google Shape;848;p84"/>
          <p:cNvSpPr/>
          <p:nvPr/>
        </p:nvSpPr>
        <p:spPr>
          <a:xfrm>
            <a:off x="3534600" y="2952550"/>
            <a:ext cx="1810800" cy="12204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849" name="Google Shape;849;p84"/>
          <p:cNvSpPr/>
          <p:nvPr/>
        </p:nvSpPr>
        <p:spPr>
          <a:xfrm>
            <a:off x="5727350" y="2952550"/>
            <a:ext cx="1810800" cy="1220400"/>
          </a:xfrm>
          <a:prstGeom prst="rect">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850" name="Google Shape;850;p84"/>
          <p:cNvSpPr txBox="1"/>
          <p:nvPr/>
        </p:nvSpPr>
        <p:spPr>
          <a:xfrm>
            <a:off x="1341850" y="2506150"/>
            <a:ext cx="1810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Poppins"/>
                <a:ea typeface="Poppins"/>
                <a:cs typeface="Poppins"/>
                <a:sym typeface="Poppins"/>
              </a:rPr>
              <a:t>Challenge</a:t>
            </a:r>
            <a:endParaRPr b="1" sz="1700">
              <a:solidFill>
                <a:schemeClr val="dk1"/>
              </a:solidFill>
              <a:latin typeface="Poppins"/>
              <a:ea typeface="Poppins"/>
              <a:cs typeface="Poppins"/>
              <a:sym typeface="Poppins"/>
            </a:endParaRPr>
          </a:p>
        </p:txBody>
      </p:sp>
      <p:sp>
        <p:nvSpPr>
          <p:cNvPr id="851" name="Google Shape;851;p84"/>
          <p:cNvSpPr txBox="1"/>
          <p:nvPr/>
        </p:nvSpPr>
        <p:spPr>
          <a:xfrm>
            <a:off x="3534600" y="2506150"/>
            <a:ext cx="1810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Poppins"/>
                <a:ea typeface="Poppins"/>
                <a:cs typeface="Poppins"/>
                <a:sym typeface="Poppins"/>
              </a:rPr>
              <a:t>Client</a:t>
            </a:r>
            <a:endParaRPr b="1" sz="1700">
              <a:solidFill>
                <a:schemeClr val="dk1"/>
              </a:solidFill>
              <a:latin typeface="Poppins"/>
              <a:ea typeface="Poppins"/>
              <a:cs typeface="Poppins"/>
              <a:sym typeface="Poppins"/>
            </a:endParaRPr>
          </a:p>
        </p:txBody>
      </p:sp>
      <p:sp>
        <p:nvSpPr>
          <p:cNvPr id="852" name="Google Shape;852;p84"/>
          <p:cNvSpPr txBox="1"/>
          <p:nvPr/>
        </p:nvSpPr>
        <p:spPr>
          <a:xfrm>
            <a:off x="5727350" y="2506150"/>
            <a:ext cx="1810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Poppins"/>
                <a:ea typeface="Poppins"/>
                <a:cs typeface="Poppins"/>
                <a:sym typeface="Poppins"/>
              </a:rPr>
              <a:t>Constraint</a:t>
            </a:r>
            <a:endParaRPr b="1" sz="1700">
              <a:solidFill>
                <a:schemeClr val="dk1"/>
              </a:solidFill>
              <a:latin typeface="Poppins"/>
              <a:ea typeface="Poppins"/>
              <a:cs typeface="Poppins"/>
              <a:sym typeface="Poppins"/>
            </a:endParaRPr>
          </a:p>
        </p:txBody>
      </p:sp>
      <p:sp>
        <p:nvSpPr>
          <p:cNvPr id="853" name="Google Shape;853;p84"/>
          <p:cNvSpPr txBox="1"/>
          <p:nvPr/>
        </p:nvSpPr>
        <p:spPr>
          <a:xfrm>
            <a:off x="1454500" y="3162825"/>
            <a:ext cx="1585500" cy="877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lt1"/>
                </a:solidFill>
                <a:latin typeface="Poppins"/>
                <a:ea typeface="Poppins"/>
                <a:cs typeface="Poppins"/>
                <a:sym typeface="Poppins"/>
              </a:rPr>
              <a:t>Create something to sit on</a:t>
            </a:r>
            <a:endParaRPr sz="1500">
              <a:solidFill>
                <a:schemeClr val="lt1"/>
              </a:solidFill>
              <a:latin typeface="Poppins"/>
              <a:ea typeface="Poppins"/>
              <a:cs typeface="Poppins"/>
              <a:sym typeface="Poppins"/>
            </a:endParaRPr>
          </a:p>
        </p:txBody>
      </p:sp>
      <p:sp>
        <p:nvSpPr>
          <p:cNvPr id="854" name="Google Shape;854;p84"/>
          <p:cNvSpPr txBox="1"/>
          <p:nvPr/>
        </p:nvSpPr>
        <p:spPr>
          <a:xfrm>
            <a:off x="3534600" y="3355000"/>
            <a:ext cx="1810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lt1"/>
                </a:solidFill>
                <a:latin typeface="Poppins"/>
                <a:ea typeface="Poppins"/>
                <a:cs typeface="Poppins"/>
                <a:sym typeface="Poppins"/>
              </a:rPr>
              <a:t>A mermaid</a:t>
            </a:r>
            <a:endParaRPr sz="1500">
              <a:solidFill>
                <a:schemeClr val="lt1"/>
              </a:solidFill>
              <a:latin typeface="Poppins"/>
              <a:ea typeface="Poppins"/>
              <a:cs typeface="Poppins"/>
              <a:sym typeface="Poppins"/>
            </a:endParaRPr>
          </a:p>
        </p:txBody>
      </p:sp>
      <p:sp>
        <p:nvSpPr>
          <p:cNvPr id="855" name="Google Shape;855;p84"/>
          <p:cNvSpPr txBox="1"/>
          <p:nvPr/>
        </p:nvSpPr>
        <p:spPr>
          <a:xfrm>
            <a:off x="5727350" y="3239500"/>
            <a:ext cx="18108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lt1"/>
                </a:solidFill>
                <a:latin typeface="Poppins"/>
                <a:ea typeface="Poppins"/>
                <a:cs typeface="Poppins"/>
                <a:sym typeface="Poppins"/>
              </a:rPr>
              <a:t>They are afraid of new things</a:t>
            </a:r>
            <a:endParaRPr sz="1500">
              <a:solidFill>
                <a:schemeClr val="lt1"/>
              </a:solidFill>
              <a:latin typeface="Poppins"/>
              <a:ea typeface="Poppins"/>
              <a:cs typeface="Poppins"/>
              <a:sym typeface="Poppi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6">
                                            <p:txEl>
                                              <p:pRg end="0" st="0"/>
                                            </p:txEl>
                                          </p:spTgt>
                                        </p:tgtEl>
                                        <p:attrNameLst>
                                          <p:attrName>style.visibility</p:attrName>
                                        </p:attrNameLst>
                                      </p:cBhvr>
                                      <p:to>
                                        <p:strVal val="visible"/>
                                      </p:to>
                                    </p:set>
                                    <p:animEffect filter="fade" transition="in">
                                      <p:cBhvr>
                                        <p:cTn dur="1000"/>
                                        <p:tgtEl>
                                          <p:spTgt spid="84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59" name="Shape 859"/>
        <p:cNvGrpSpPr/>
        <p:nvPr/>
      </p:nvGrpSpPr>
      <p:grpSpPr>
        <a:xfrm>
          <a:off x="0" y="0"/>
          <a:ext cx="0" cy="0"/>
          <a:chOff x="0" y="0"/>
          <a:chExt cx="0" cy="0"/>
        </a:xfrm>
      </p:grpSpPr>
      <p:sp>
        <p:nvSpPr>
          <p:cNvPr id="860" name="Google Shape;860;p85"/>
          <p:cNvSpPr txBox="1"/>
          <p:nvPr>
            <p:ph idx="4294967295" type="body"/>
          </p:nvPr>
        </p:nvSpPr>
        <p:spPr>
          <a:xfrm>
            <a:off x="397950" y="1914888"/>
            <a:ext cx="4930500" cy="2334600"/>
          </a:xfrm>
          <a:prstGeom prst="rect">
            <a:avLst/>
          </a:prstGeom>
        </p:spPr>
        <p:txBody>
          <a:bodyPr anchorCtr="0" anchor="t" bIns="91425" lIns="91425" spcFirstLastPara="1" rIns="91425" wrap="square" tIns="91425">
            <a:spAutoFit/>
          </a:bodyPr>
          <a:lstStyle/>
          <a:p>
            <a:pPr indent="-330200" lvl="0" marL="457200" rtl="0" algn="l">
              <a:lnSpc>
                <a:spcPct val="108000"/>
              </a:lnSpc>
              <a:spcBef>
                <a:spcPts val="1200"/>
              </a:spcBef>
              <a:spcAft>
                <a:spcPts val="0"/>
              </a:spcAft>
              <a:buClr>
                <a:schemeClr val="dk1"/>
              </a:buClr>
              <a:buSzPts val="1600"/>
              <a:buChar char="●"/>
            </a:pPr>
            <a:r>
              <a:rPr b="1" lang="en" sz="1600">
                <a:solidFill>
                  <a:schemeClr val="dk1"/>
                </a:solidFill>
                <a:latin typeface="Poppins"/>
                <a:ea typeface="Poppins"/>
                <a:cs typeface="Poppins"/>
                <a:sym typeface="Poppins"/>
              </a:rPr>
              <a:t>Constructivist learning theory</a:t>
            </a:r>
            <a:r>
              <a:rPr lang="en" sz="1600">
                <a:solidFill>
                  <a:schemeClr val="dk1"/>
                </a:solidFill>
                <a:latin typeface="Poppins Light"/>
                <a:ea typeface="Poppins Light"/>
                <a:cs typeface="Poppins Light"/>
                <a:sym typeface="Poppins Light"/>
              </a:rPr>
              <a:t> holds that learners actively build knowledge through experiences, reflection, and interaction with their environment rather than passively receiving information.</a:t>
            </a:r>
            <a:endParaRPr sz="1600">
              <a:solidFill>
                <a:schemeClr val="dk1"/>
              </a:solidFill>
              <a:latin typeface="Poppins Light"/>
              <a:ea typeface="Poppins Light"/>
              <a:cs typeface="Poppins Light"/>
              <a:sym typeface="Poppins Light"/>
            </a:endParaRPr>
          </a:p>
          <a:p>
            <a:pPr indent="0" lvl="0" marL="0" rtl="0" algn="l">
              <a:lnSpc>
                <a:spcPct val="108000"/>
              </a:lnSpc>
              <a:spcBef>
                <a:spcPts val="1200"/>
              </a:spcBef>
              <a:spcAft>
                <a:spcPts val="0"/>
              </a:spcAft>
              <a:buNone/>
            </a:pPr>
            <a:r>
              <a:t/>
            </a:r>
            <a:endParaRPr sz="1600">
              <a:solidFill>
                <a:schemeClr val="dk1"/>
              </a:solidFill>
              <a:latin typeface="Poppins Light"/>
              <a:ea typeface="Poppins Light"/>
              <a:cs typeface="Poppins Light"/>
              <a:sym typeface="Poppins Light"/>
            </a:endParaRPr>
          </a:p>
          <a:p>
            <a:pPr indent="0" lvl="0" marL="0" rtl="0" algn="ctr">
              <a:lnSpc>
                <a:spcPct val="108000"/>
              </a:lnSpc>
              <a:spcBef>
                <a:spcPts val="1200"/>
              </a:spcBef>
              <a:spcAft>
                <a:spcPts val="1000"/>
              </a:spcAft>
              <a:buNone/>
            </a:pPr>
            <a:r>
              <a:rPr b="1" lang="en" sz="1600">
                <a:solidFill>
                  <a:schemeClr val="dk1"/>
                </a:solidFill>
                <a:latin typeface="Poppins"/>
                <a:ea typeface="Poppins"/>
                <a:cs typeface="Poppins"/>
                <a:sym typeface="Poppins"/>
              </a:rPr>
              <a:t>“To understand is to invent.” </a:t>
            </a:r>
            <a:r>
              <a:rPr lang="en" sz="1600">
                <a:solidFill>
                  <a:schemeClr val="dk1"/>
                </a:solidFill>
                <a:latin typeface="Poppins Light"/>
                <a:ea typeface="Poppins Light"/>
                <a:cs typeface="Poppins Light"/>
                <a:sym typeface="Poppins Light"/>
              </a:rPr>
              <a:t>- Jean Piaget</a:t>
            </a:r>
            <a:endParaRPr sz="1100">
              <a:solidFill>
                <a:schemeClr val="dk1"/>
              </a:solidFill>
              <a:latin typeface="Arial"/>
              <a:ea typeface="Arial"/>
              <a:cs typeface="Arial"/>
              <a:sym typeface="Arial"/>
            </a:endParaRPr>
          </a:p>
        </p:txBody>
      </p:sp>
      <p:sp>
        <p:nvSpPr>
          <p:cNvPr id="861" name="Google Shape;861;p85"/>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62" name="Google Shape;862;p85"/>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863" name="Google Shape;863;p85"/>
          <p:cNvSpPr txBox="1"/>
          <p:nvPr>
            <p:ph type="title"/>
          </p:nvPr>
        </p:nvSpPr>
        <p:spPr>
          <a:xfrm>
            <a:off x="397950" y="268625"/>
            <a:ext cx="81714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Constructivism</a:t>
            </a:r>
            <a:endParaRPr sz="3333">
              <a:solidFill>
                <a:schemeClr val="dk1"/>
              </a:solidFill>
            </a:endParaRPr>
          </a:p>
        </p:txBody>
      </p:sp>
      <p:pic>
        <p:nvPicPr>
          <p:cNvPr id="864" name="Google Shape;864;p85" title="Screenshot 2026-02-07 205448.png"/>
          <p:cNvPicPr preferRelativeResize="0"/>
          <p:nvPr/>
        </p:nvPicPr>
        <p:blipFill>
          <a:blip r:embed="rId3">
            <a:alphaModFix/>
          </a:blip>
          <a:stretch>
            <a:fillRect/>
          </a:stretch>
        </p:blipFill>
        <p:spPr>
          <a:xfrm flipH="1">
            <a:off x="5687004" y="1421075"/>
            <a:ext cx="2797125" cy="33222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0">
                                            <p:txEl>
                                              <p:pRg end="0" st="0"/>
                                            </p:txEl>
                                          </p:spTgt>
                                        </p:tgtEl>
                                        <p:attrNameLst>
                                          <p:attrName>style.visibility</p:attrName>
                                        </p:attrNameLst>
                                      </p:cBhvr>
                                      <p:to>
                                        <p:strVal val="visible"/>
                                      </p:to>
                                    </p:set>
                                    <p:animEffect filter="fade" transition="in">
                                      <p:cBhvr>
                                        <p:cTn dur="1000"/>
                                        <p:tgtEl>
                                          <p:spTgt spid="8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0">
                                            <p:txEl>
                                              <p:pRg end="1" st="1"/>
                                            </p:txEl>
                                          </p:spTgt>
                                        </p:tgtEl>
                                        <p:attrNameLst>
                                          <p:attrName>style.visibility</p:attrName>
                                        </p:attrNameLst>
                                      </p:cBhvr>
                                      <p:to>
                                        <p:strVal val="visible"/>
                                      </p:to>
                                    </p:set>
                                    <p:animEffect filter="fade" transition="in">
                                      <p:cBhvr>
                                        <p:cTn dur="1000"/>
                                        <p:tgtEl>
                                          <p:spTgt spid="8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0">
                                            <p:txEl>
                                              <p:pRg end="2" st="2"/>
                                            </p:txEl>
                                          </p:spTgt>
                                        </p:tgtEl>
                                        <p:attrNameLst>
                                          <p:attrName>style.visibility</p:attrName>
                                        </p:attrNameLst>
                                      </p:cBhvr>
                                      <p:to>
                                        <p:strVal val="visible"/>
                                      </p:to>
                                    </p:set>
                                    <p:animEffect filter="fade" transition="in">
                                      <p:cBhvr>
                                        <p:cTn dur="1000"/>
                                        <p:tgtEl>
                                          <p:spTgt spid="86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8" name="Shape 868"/>
        <p:cNvGrpSpPr/>
        <p:nvPr/>
      </p:nvGrpSpPr>
      <p:grpSpPr>
        <a:xfrm>
          <a:off x="0" y="0"/>
          <a:ext cx="0" cy="0"/>
          <a:chOff x="0" y="0"/>
          <a:chExt cx="0" cy="0"/>
        </a:xfrm>
      </p:grpSpPr>
      <p:sp>
        <p:nvSpPr>
          <p:cNvPr id="869" name="Google Shape;869;p86"/>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70" name="Google Shape;870;p86"/>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871" name="Google Shape;871;p86"/>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Hands-On Literacy</a:t>
            </a:r>
            <a:endParaRPr sz="3400">
              <a:solidFill>
                <a:schemeClr val="dk1"/>
              </a:solidFill>
            </a:endParaRPr>
          </a:p>
        </p:txBody>
      </p:sp>
      <p:sp>
        <p:nvSpPr>
          <p:cNvPr id="872" name="Google Shape;872;p86"/>
          <p:cNvSpPr txBox="1"/>
          <p:nvPr>
            <p:ph idx="4294967295" type="body"/>
          </p:nvPr>
        </p:nvSpPr>
        <p:spPr>
          <a:xfrm>
            <a:off x="437300" y="1299850"/>
            <a:ext cx="8171400" cy="3509400"/>
          </a:xfrm>
          <a:prstGeom prst="rect">
            <a:avLst/>
          </a:prstGeom>
        </p:spPr>
        <p:txBody>
          <a:bodyPr anchorCtr="0" anchor="t" bIns="91425" lIns="91425" spcFirstLastPara="1" rIns="91425" wrap="square" tIns="91425">
            <a:spAutoFit/>
          </a:bodyPr>
          <a:lstStyle/>
          <a:p>
            <a:pPr indent="-292100" lvl="0" marL="457200" rtl="0" algn="l">
              <a:spcBef>
                <a:spcPts val="0"/>
              </a:spcBef>
              <a:spcAft>
                <a:spcPts val="0"/>
              </a:spcAft>
              <a:buClr>
                <a:srgbClr val="595959"/>
              </a:buClr>
              <a:buSzPts val="1000"/>
              <a:buChar char="●"/>
            </a:pPr>
            <a:r>
              <a:rPr lang="en" sz="1000"/>
              <a:t>In </a:t>
            </a:r>
            <a:r>
              <a:rPr lang="en" sz="1000" u="sng">
                <a:solidFill>
                  <a:schemeClr val="hlink"/>
                </a:solidFill>
                <a:hlinkClick r:id="rId3"/>
              </a:rPr>
              <a:t>Language Magazine</a:t>
            </a:r>
            <a:r>
              <a:rPr lang="en" sz="1000"/>
              <a:t>, author Jennifer Nash explains that the educational theory of constructivism is rooted in “the belief that children learn best when they experience things firsthand and within a meaningful context, supporting the need for hands-on learning options in language arts.”</a:t>
            </a:r>
            <a:br>
              <a:rPr lang="en" sz="1000"/>
            </a:br>
            <a:endParaRPr sz="1000"/>
          </a:p>
          <a:p>
            <a:pPr indent="-292100" lvl="0" marL="457200" rtl="0" algn="l">
              <a:spcBef>
                <a:spcPts val="0"/>
              </a:spcBef>
              <a:spcAft>
                <a:spcPts val="0"/>
              </a:spcAft>
              <a:buClr>
                <a:srgbClr val="595959"/>
              </a:buClr>
              <a:buSzPts val="1000"/>
              <a:buChar char="●"/>
            </a:pPr>
            <a:r>
              <a:rPr lang="en" sz="1000"/>
              <a:t>In 2009, researchers wanted to find out if using manipulatives could </a:t>
            </a:r>
            <a:r>
              <a:rPr b="1" lang="en" sz="1000"/>
              <a:t>improve reading comprehension in the early grades</a:t>
            </a:r>
            <a:r>
              <a:rPr lang="en" sz="1000"/>
              <a:t>. Children were given a set of farm toys. After </a:t>
            </a:r>
            <a:r>
              <a:rPr b="1" lang="en" sz="1000"/>
              <a:t>a child read a sentence, the child acted out the sentence using the toys</a:t>
            </a:r>
            <a:r>
              <a:rPr lang="en" sz="1000"/>
              <a:t>. This allowed the student to connect words to specific objects. On a follow-up reading comprehension test, </a:t>
            </a:r>
            <a:r>
              <a:rPr b="1" lang="en" sz="1000"/>
              <a:t>children who used the physical manipulatives often performed one to two standard deviations better</a:t>
            </a:r>
            <a:r>
              <a:rPr lang="en" sz="1000"/>
              <a:t> than children who read the same text but did not use the manipulatives (Glenberg et al. 2004, 2007; Marley et al. 2007).</a:t>
            </a:r>
            <a:br>
              <a:rPr lang="en" sz="1000"/>
            </a:br>
            <a:endParaRPr sz="1000"/>
          </a:p>
          <a:p>
            <a:pPr indent="-292100" lvl="0" marL="457200" rtl="0" algn="l">
              <a:spcBef>
                <a:spcPts val="0"/>
              </a:spcBef>
              <a:spcAft>
                <a:spcPts val="0"/>
              </a:spcAft>
              <a:buClr>
                <a:srgbClr val="595959"/>
              </a:buClr>
              <a:buSzPts val="1000"/>
              <a:buChar char="●"/>
            </a:pPr>
            <a:r>
              <a:rPr lang="en" sz="1000"/>
              <a:t>Another study was conducted in 2011 by researchers Marley, Levin, Szabo, and Glenberg. Based on their previous research findings, the authors predicted that children who participated in an activity-based strategy would be able to recall more story events than students who just heard the story repeated. The results confirmed their prediction. They report, “evidence from our study suggests that </a:t>
            </a:r>
            <a:r>
              <a:rPr b="1" lang="en" sz="1000"/>
              <a:t>first- and third-grade students who were given the opportunity to interact with objects described by the narrative passage did remember more story content than those who were not afforded the same opportunity.”</a:t>
            </a:r>
            <a:r>
              <a:rPr lang="en" sz="1000"/>
              <a:t> The result was clear that students’ narrative recall was enhanced by their hands-on use of manipulatives.</a:t>
            </a:r>
            <a:br>
              <a:rPr lang="en" sz="1000"/>
            </a:br>
            <a:endParaRPr sz="1000"/>
          </a:p>
          <a:p>
            <a:pPr indent="-292100" lvl="0" marL="457200" rtl="0" algn="l">
              <a:spcBef>
                <a:spcPts val="0"/>
              </a:spcBef>
              <a:spcAft>
                <a:spcPts val="0"/>
              </a:spcAft>
              <a:buClr>
                <a:srgbClr val="595959"/>
              </a:buClr>
              <a:buSzPts val="1000"/>
              <a:buChar char="●"/>
            </a:pPr>
            <a:r>
              <a:rPr lang="en" sz="900">
                <a:solidFill>
                  <a:srgbClr val="222930"/>
                </a:solidFill>
                <a:highlight>
                  <a:srgbClr val="FFFFFF"/>
                </a:highlight>
                <a:latin typeface="Poppins"/>
                <a:ea typeface="Poppins"/>
                <a:cs typeface="Poppins"/>
                <a:sym typeface="Poppins"/>
              </a:rPr>
              <a:t>Research into the benefits of hands-on learning—using manipulatives as well as incorporating physical movement into learning activities—demonstrates a higher level of student engagement and has been proven a successful strategy for literacy acquisition.</a:t>
            </a:r>
            <a:endParaRPr sz="900">
              <a:solidFill>
                <a:srgbClr val="222930"/>
              </a:solidFill>
              <a:highlight>
                <a:srgbClr val="FFFFFF"/>
              </a:highlight>
              <a:latin typeface="Poppins"/>
              <a:ea typeface="Poppins"/>
              <a:cs typeface="Poppins"/>
              <a:sym typeface="Poppi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2">
                                            <p:txEl>
                                              <p:pRg end="0" st="0"/>
                                            </p:txEl>
                                          </p:spTgt>
                                        </p:tgtEl>
                                        <p:attrNameLst>
                                          <p:attrName>style.visibility</p:attrName>
                                        </p:attrNameLst>
                                      </p:cBhvr>
                                      <p:to>
                                        <p:strVal val="visible"/>
                                      </p:to>
                                    </p:set>
                                    <p:animEffect filter="fade" transition="in">
                                      <p:cBhvr>
                                        <p:cTn dur="1000"/>
                                        <p:tgtEl>
                                          <p:spTgt spid="87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2">
                                            <p:txEl>
                                              <p:pRg end="1" st="1"/>
                                            </p:txEl>
                                          </p:spTgt>
                                        </p:tgtEl>
                                        <p:attrNameLst>
                                          <p:attrName>style.visibility</p:attrName>
                                        </p:attrNameLst>
                                      </p:cBhvr>
                                      <p:to>
                                        <p:strVal val="visible"/>
                                      </p:to>
                                    </p:set>
                                    <p:animEffect filter="fade" transition="in">
                                      <p:cBhvr>
                                        <p:cTn dur="1000"/>
                                        <p:tgtEl>
                                          <p:spTgt spid="87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2">
                                            <p:txEl>
                                              <p:pRg end="2" st="2"/>
                                            </p:txEl>
                                          </p:spTgt>
                                        </p:tgtEl>
                                        <p:attrNameLst>
                                          <p:attrName>style.visibility</p:attrName>
                                        </p:attrNameLst>
                                      </p:cBhvr>
                                      <p:to>
                                        <p:strVal val="visible"/>
                                      </p:to>
                                    </p:set>
                                    <p:animEffect filter="fade" transition="in">
                                      <p:cBhvr>
                                        <p:cTn dur="1000"/>
                                        <p:tgtEl>
                                          <p:spTgt spid="87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2">
                                            <p:txEl>
                                              <p:pRg end="3" st="3"/>
                                            </p:txEl>
                                          </p:spTgt>
                                        </p:tgtEl>
                                        <p:attrNameLst>
                                          <p:attrName>style.visibility</p:attrName>
                                        </p:attrNameLst>
                                      </p:cBhvr>
                                      <p:to>
                                        <p:strVal val="visible"/>
                                      </p:to>
                                    </p:set>
                                    <p:animEffect filter="fade" transition="in">
                                      <p:cBhvr>
                                        <p:cTn dur="1000"/>
                                        <p:tgtEl>
                                          <p:spTgt spid="87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76" name="Shape 876"/>
        <p:cNvGrpSpPr/>
        <p:nvPr/>
      </p:nvGrpSpPr>
      <p:grpSpPr>
        <a:xfrm>
          <a:off x="0" y="0"/>
          <a:ext cx="0" cy="0"/>
          <a:chOff x="0" y="0"/>
          <a:chExt cx="0" cy="0"/>
        </a:xfrm>
      </p:grpSpPr>
      <p:sp>
        <p:nvSpPr>
          <p:cNvPr id="877" name="Google Shape;877;p87"/>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78" name="Google Shape;878;p87"/>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879" name="Google Shape;879;p87"/>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WHY Hands-On Learning</a:t>
            </a:r>
            <a:endParaRPr sz="3400">
              <a:solidFill>
                <a:schemeClr val="dk1"/>
              </a:solidFill>
            </a:endParaRPr>
          </a:p>
        </p:txBody>
      </p:sp>
      <p:sp>
        <p:nvSpPr>
          <p:cNvPr id="880" name="Google Shape;880;p87"/>
          <p:cNvSpPr txBox="1"/>
          <p:nvPr>
            <p:ph idx="4294967295" type="body"/>
          </p:nvPr>
        </p:nvSpPr>
        <p:spPr>
          <a:xfrm>
            <a:off x="437300" y="1299850"/>
            <a:ext cx="8171400" cy="4200600"/>
          </a:xfrm>
          <a:prstGeom prst="rect">
            <a:avLst/>
          </a:prstGeom>
        </p:spPr>
        <p:txBody>
          <a:bodyPr anchorCtr="0" anchor="t" bIns="91425" lIns="91425" spcFirstLastPara="1" rIns="91425" wrap="square" tIns="91425">
            <a:spAutoFit/>
          </a:bodyPr>
          <a:lstStyle/>
          <a:p>
            <a:pPr indent="0" lvl="0" marL="0" rtl="0" algn="l">
              <a:spcBef>
                <a:spcPts val="1400"/>
              </a:spcBef>
              <a:spcAft>
                <a:spcPts val="0"/>
              </a:spcAft>
              <a:buNone/>
            </a:pPr>
            <a:r>
              <a:rPr b="1" lang="en" sz="1300">
                <a:solidFill>
                  <a:schemeClr val="dk1"/>
                </a:solidFill>
                <a:latin typeface="Arial"/>
                <a:ea typeface="Arial"/>
                <a:cs typeface="Arial"/>
                <a:sym typeface="Arial"/>
              </a:rPr>
              <a:t>Slide 1: The “Why” – Hands-On Learning and Literacy</a:t>
            </a:r>
            <a:endParaRPr b="1" sz="1300">
              <a:solidFill>
                <a:schemeClr val="dk1"/>
              </a:solidFill>
              <a:latin typeface="Arial"/>
              <a:ea typeface="Arial"/>
              <a:cs typeface="Arial"/>
              <a:sym typeface="Arial"/>
            </a:endParaRPr>
          </a:p>
          <a:p>
            <a:pPr indent="0" lvl="0" marL="0" rtl="0" algn="l">
              <a:spcBef>
                <a:spcPts val="1200"/>
              </a:spcBef>
              <a:spcAft>
                <a:spcPts val="0"/>
              </a:spcAft>
              <a:buNone/>
            </a:pPr>
            <a:r>
              <a:rPr b="1" lang="en" sz="1100">
                <a:solidFill>
                  <a:schemeClr val="dk1"/>
                </a:solidFill>
                <a:latin typeface="Arial"/>
                <a:ea typeface="Arial"/>
                <a:cs typeface="Arial"/>
                <a:sym typeface="Arial"/>
              </a:rPr>
              <a:t>Title:</a:t>
            </a:r>
            <a:r>
              <a:rPr lang="en" sz="1100">
                <a:solidFill>
                  <a:schemeClr val="dk1"/>
                </a:solidFill>
                <a:latin typeface="Arial"/>
                <a:ea typeface="Arial"/>
                <a:cs typeface="Arial"/>
                <a:sym typeface="Arial"/>
              </a:rPr>
              <a:t> </a:t>
            </a:r>
            <a:r>
              <a:rPr i="1" lang="en" sz="1100">
                <a:solidFill>
                  <a:schemeClr val="dk1"/>
                </a:solidFill>
                <a:latin typeface="Arial"/>
                <a:ea typeface="Arial"/>
                <a:cs typeface="Arial"/>
                <a:sym typeface="Arial"/>
              </a:rPr>
              <a:t>Why Hands-On Learning Supports Literacy</a:t>
            </a:r>
            <a:endParaRPr i="1" sz="1100">
              <a:solidFill>
                <a:schemeClr val="dk1"/>
              </a:solidFill>
              <a:latin typeface="Arial"/>
              <a:ea typeface="Arial"/>
              <a:cs typeface="Arial"/>
              <a:sym typeface="Arial"/>
            </a:endParaRPr>
          </a:p>
          <a:p>
            <a:pPr indent="0" lvl="0" marL="0" rtl="0" algn="l">
              <a:spcBef>
                <a:spcPts val="1200"/>
              </a:spcBef>
              <a:spcAft>
                <a:spcPts val="0"/>
              </a:spcAft>
              <a:buNone/>
            </a:pPr>
            <a:r>
              <a:rPr b="1" lang="en" sz="1100">
                <a:solidFill>
                  <a:schemeClr val="dk1"/>
                </a:solidFill>
                <a:latin typeface="Arial"/>
                <a:ea typeface="Arial"/>
                <a:cs typeface="Arial"/>
                <a:sym typeface="Arial"/>
              </a:rPr>
              <a:t>Content:</a:t>
            </a:r>
            <a:endParaRPr b="1" sz="1100">
              <a:solidFill>
                <a:schemeClr val="dk1"/>
              </a:solidFill>
              <a:latin typeface="Arial"/>
              <a:ea typeface="Arial"/>
              <a:cs typeface="Arial"/>
              <a:sym typeface="Arial"/>
            </a:endParaRPr>
          </a:p>
          <a:p>
            <a:pPr indent="-298450" lvl="0" marL="457200" rtl="0" algn="l">
              <a:spcBef>
                <a:spcPts val="1200"/>
              </a:spcBef>
              <a:spcAft>
                <a:spcPts val="0"/>
              </a:spcAft>
              <a:buClr>
                <a:schemeClr val="dk1"/>
              </a:buClr>
              <a:buSzPts val="1100"/>
              <a:buFont typeface="Arial"/>
              <a:buChar char="●"/>
            </a:pPr>
            <a:r>
              <a:rPr b="1" lang="en" sz="1100">
                <a:solidFill>
                  <a:schemeClr val="dk1"/>
                </a:solidFill>
                <a:latin typeface="Arial"/>
                <a:ea typeface="Arial"/>
                <a:cs typeface="Arial"/>
                <a:sym typeface="Arial"/>
              </a:rPr>
              <a:t>Constructivism:</a:t>
            </a:r>
            <a:r>
              <a:rPr lang="en" sz="1100">
                <a:solidFill>
                  <a:schemeClr val="dk1"/>
                </a:solidFill>
                <a:latin typeface="Arial"/>
                <a:ea typeface="Arial"/>
                <a:cs typeface="Arial"/>
                <a:sym typeface="Arial"/>
              </a:rPr>
              <a:t> “Children learn best when they experience things firsthand and within a meaningful context” — Jennifer Nash, </a:t>
            </a:r>
            <a:r>
              <a:rPr i="1" lang="en" sz="1100">
                <a:solidFill>
                  <a:schemeClr val="dk1"/>
                </a:solidFill>
                <a:latin typeface="Arial"/>
                <a:ea typeface="Arial"/>
                <a:cs typeface="Arial"/>
                <a:sym typeface="Arial"/>
              </a:rPr>
              <a:t>Language Magazine</a:t>
            </a:r>
            <a:br>
              <a:rPr i="1" lang="en" sz="1100">
                <a:solidFill>
                  <a:schemeClr val="dk1"/>
                </a:solidFill>
                <a:latin typeface="Arial"/>
                <a:ea typeface="Arial"/>
                <a:cs typeface="Arial"/>
                <a:sym typeface="Arial"/>
              </a:rPr>
            </a:br>
            <a:endParaRPr i="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 sz="1100">
                <a:solidFill>
                  <a:schemeClr val="dk1"/>
                </a:solidFill>
                <a:latin typeface="Arial"/>
                <a:ea typeface="Arial"/>
                <a:cs typeface="Arial"/>
                <a:sym typeface="Arial"/>
              </a:rPr>
              <a:t>Key Idea:</a:t>
            </a:r>
            <a:r>
              <a:rPr lang="en" sz="1100">
                <a:solidFill>
                  <a:schemeClr val="dk1"/>
                </a:solidFill>
                <a:latin typeface="Arial"/>
                <a:ea typeface="Arial"/>
                <a:cs typeface="Arial"/>
                <a:sym typeface="Arial"/>
              </a:rPr>
              <a:t> Hands-on activities make language learning </a:t>
            </a:r>
            <a:r>
              <a:rPr i="1" lang="en" sz="1100">
                <a:solidFill>
                  <a:schemeClr val="dk1"/>
                </a:solidFill>
                <a:latin typeface="Arial"/>
                <a:ea typeface="Arial"/>
                <a:cs typeface="Arial"/>
                <a:sym typeface="Arial"/>
              </a:rPr>
              <a:t>meaningful</a:t>
            </a:r>
            <a:r>
              <a:rPr lang="en" sz="1100">
                <a:solidFill>
                  <a:schemeClr val="dk1"/>
                </a:solidFill>
                <a:latin typeface="Arial"/>
                <a:ea typeface="Arial"/>
                <a:cs typeface="Arial"/>
                <a:sym typeface="Arial"/>
              </a:rPr>
              <a:t> and </a:t>
            </a:r>
            <a:r>
              <a:rPr i="1" lang="en" sz="1100">
                <a:solidFill>
                  <a:schemeClr val="dk1"/>
                </a:solidFill>
                <a:latin typeface="Arial"/>
                <a:ea typeface="Arial"/>
                <a:cs typeface="Arial"/>
                <a:sym typeface="Arial"/>
              </a:rPr>
              <a:t>cognitively relevant</a:t>
            </a:r>
            <a:r>
              <a:rPr lang="en" sz="1100">
                <a:solidFill>
                  <a:schemeClr val="dk1"/>
                </a:solidFill>
                <a:latin typeface="Arial"/>
                <a:ea typeface="Arial"/>
                <a:cs typeface="Arial"/>
                <a:sym typeface="Arial"/>
              </a:rPr>
              <a:t>.</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1200"/>
              </a:spcBef>
              <a:spcAft>
                <a:spcPts val="0"/>
              </a:spcAft>
              <a:buNone/>
            </a:pPr>
            <a:r>
              <a:rPr b="1" lang="en" sz="1100">
                <a:solidFill>
                  <a:schemeClr val="dk1"/>
                </a:solidFill>
                <a:latin typeface="Arial"/>
                <a:ea typeface="Arial"/>
                <a:cs typeface="Arial"/>
                <a:sym typeface="Arial"/>
              </a:rPr>
              <a:t>Visual Ideas:</a:t>
            </a:r>
            <a:endParaRPr b="1" sz="1100">
              <a:solidFill>
                <a:schemeClr val="dk1"/>
              </a:solidFill>
              <a:latin typeface="Arial"/>
              <a:ea typeface="Arial"/>
              <a:cs typeface="Arial"/>
              <a:sym typeface="Arial"/>
            </a:endParaRPr>
          </a:p>
          <a:p>
            <a:pPr indent="-298450" lvl="0" marL="457200" rtl="0" algn="l">
              <a:spcBef>
                <a:spcPts val="1200"/>
              </a:spcBef>
              <a:spcAft>
                <a:spcPts val="0"/>
              </a:spcAft>
              <a:buClr>
                <a:schemeClr val="dk1"/>
              </a:buClr>
              <a:buSzPts val="1100"/>
              <a:buFont typeface="Arial"/>
              <a:buChar char="●"/>
            </a:pPr>
            <a:r>
              <a:rPr lang="en" sz="1100">
                <a:solidFill>
                  <a:schemeClr val="dk1"/>
                </a:solidFill>
                <a:latin typeface="Arial"/>
                <a:ea typeface="Arial"/>
                <a:cs typeface="Arial"/>
                <a:sym typeface="Arial"/>
              </a:rPr>
              <a:t>A small diagram showing a child reading + manipulating objects.</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A quote callout for the Dr. Jennifer Nash (Educator, LEGO, etc.) sentence.</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AutoNum type="alphaLcPeriod"/>
            </a:pPr>
            <a:r>
              <a:rPr lang="en" sz="1000" u="sng">
                <a:solidFill>
                  <a:schemeClr val="hlink"/>
                </a:solidFill>
                <a:hlinkClick r:id="rId3"/>
              </a:rPr>
              <a:t>constructivism is rooted in “the belief that children learn best when they experience things firsthand and within a meaningful context, supporting the need for hands-on learning options in language arts.”</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457200" rtl="0" algn="l">
              <a:spcBef>
                <a:spcPts val="1200"/>
              </a:spcBef>
              <a:spcAft>
                <a:spcPts val="1200"/>
              </a:spcAft>
              <a:buNone/>
            </a:pPr>
            <a:r>
              <a:t/>
            </a:r>
            <a:endParaRPr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0" st="0"/>
                                            </p:txEl>
                                          </p:spTgt>
                                        </p:tgtEl>
                                        <p:attrNameLst>
                                          <p:attrName>style.visibility</p:attrName>
                                        </p:attrNameLst>
                                      </p:cBhvr>
                                      <p:to>
                                        <p:strVal val="visible"/>
                                      </p:to>
                                    </p:set>
                                    <p:animEffect filter="fade" transition="in">
                                      <p:cBhvr>
                                        <p:cTn dur="1000"/>
                                        <p:tgtEl>
                                          <p:spTgt spid="8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1" st="1"/>
                                            </p:txEl>
                                          </p:spTgt>
                                        </p:tgtEl>
                                        <p:attrNameLst>
                                          <p:attrName>style.visibility</p:attrName>
                                        </p:attrNameLst>
                                      </p:cBhvr>
                                      <p:to>
                                        <p:strVal val="visible"/>
                                      </p:to>
                                    </p:set>
                                    <p:animEffect filter="fade" transition="in">
                                      <p:cBhvr>
                                        <p:cTn dur="1000"/>
                                        <p:tgtEl>
                                          <p:spTgt spid="8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2" st="2"/>
                                            </p:txEl>
                                          </p:spTgt>
                                        </p:tgtEl>
                                        <p:attrNameLst>
                                          <p:attrName>style.visibility</p:attrName>
                                        </p:attrNameLst>
                                      </p:cBhvr>
                                      <p:to>
                                        <p:strVal val="visible"/>
                                      </p:to>
                                    </p:set>
                                    <p:animEffect filter="fade" transition="in">
                                      <p:cBhvr>
                                        <p:cTn dur="1000"/>
                                        <p:tgtEl>
                                          <p:spTgt spid="88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3" st="3"/>
                                            </p:txEl>
                                          </p:spTgt>
                                        </p:tgtEl>
                                        <p:attrNameLst>
                                          <p:attrName>style.visibility</p:attrName>
                                        </p:attrNameLst>
                                      </p:cBhvr>
                                      <p:to>
                                        <p:strVal val="visible"/>
                                      </p:to>
                                    </p:set>
                                    <p:animEffect filter="fade" transition="in">
                                      <p:cBhvr>
                                        <p:cTn dur="1000"/>
                                        <p:tgtEl>
                                          <p:spTgt spid="88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4" st="4"/>
                                            </p:txEl>
                                          </p:spTgt>
                                        </p:tgtEl>
                                        <p:attrNameLst>
                                          <p:attrName>style.visibility</p:attrName>
                                        </p:attrNameLst>
                                      </p:cBhvr>
                                      <p:to>
                                        <p:strVal val="visible"/>
                                      </p:to>
                                    </p:set>
                                    <p:animEffect filter="fade" transition="in">
                                      <p:cBhvr>
                                        <p:cTn dur="1000"/>
                                        <p:tgtEl>
                                          <p:spTgt spid="88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5" st="5"/>
                                            </p:txEl>
                                          </p:spTgt>
                                        </p:tgtEl>
                                        <p:attrNameLst>
                                          <p:attrName>style.visibility</p:attrName>
                                        </p:attrNameLst>
                                      </p:cBhvr>
                                      <p:to>
                                        <p:strVal val="visible"/>
                                      </p:to>
                                    </p:set>
                                    <p:animEffect filter="fade" transition="in">
                                      <p:cBhvr>
                                        <p:cTn dur="1000"/>
                                        <p:tgtEl>
                                          <p:spTgt spid="88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6" st="6"/>
                                            </p:txEl>
                                          </p:spTgt>
                                        </p:tgtEl>
                                        <p:attrNameLst>
                                          <p:attrName>style.visibility</p:attrName>
                                        </p:attrNameLst>
                                      </p:cBhvr>
                                      <p:to>
                                        <p:strVal val="visible"/>
                                      </p:to>
                                    </p:set>
                                    <p:animEffect filter="fade" transition="in">
                                      <p:cBhvr>
                                        <p:cTn dur="1000"/>
                                        <p:tgtEl>
                                          <p:spTgt spid="88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7" st="7"/>
                                            </p:txEl>
                                          </p:spTgt>
                                        </p:tgtEl>
                                        <p:attrNameLst>
                                          <p:attrName>style.visibility</p:attrName>
                                        </p:attrNameLst>
                                      </p:cBhvr>
                                      <p:to>
                                        <p:strVal val="visible"/>
                                      </p:to>
                                    </p:set>
                                    <p:animEffect filter="fade" transition="in">
                                      <p:cBhvr>
                                        <p:cTn dur="1000"/>
                                        <p:tgtEl>
                                          <p:spTgt spid="88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8" st="8"/>
                                            </p:txEl>
                                          </p:spTgt>
                                        </p:tgtEl>
                                        <p:attrNameLst>
                                          <p:attrName>style.visibility</p:attrName>
                                        </p:attrNameLst>
                                      </p:cBhvr>
                                      <p:to>
                                        <p:strVal val="visible"/>
                                      </p:to>
                                    </p:set>
                                    <p:animEffect filter="fade" transition="in">
                                      <p:cBhvr>
                                        <p:cTn dur="1000"/>
                                        <p:tgtEl>
                                          <p:spTgt spid="88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0">
                                            <p:txEl>
                                              <p:pRg end="9" st="9"/>
                                            </p:txEl>
                                          </p:spTgt>
                                        </p:tgtEl>
                                        <p:attrNameLst>
                                          <p:attrName>style.visibility</p:attrName>
                                        </p:attrNameLst>
                                      </p:cBhvr>
                                      <p:to>
                                        <p:strVal val="visible"/>
                                      </p:to>
                                    </p:set>
                                    <p:animEffect filter="fade" transition="in">
                                      <p:cBhvr>
                                        <p:cTn dur="1000"/>
                                        <p:tgtEl>
                                          <p:spTgt spid="880">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84" name="Shape 884"/>
        <p:cNvGrpSpPr/>
        <p:nvPr/>
      </p:nvGrpSpPr>
      <p:grpSpPr>
        <a:xfrm>
          <a:off x="0" y="0"/>
          <a:ext cx="0" cy="0"/>
          <a:chOff x="0" y="0"/>
          <a:chExt cx="0" cy="0"/>
        </a:xfrm>
      </p:grpSpPr>
      <p:sp>
        <p:nvSpPr>
          <p:cNvPr id="885" name="Google Shape;885;p88"/>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86" name="Google Shape;886;p88"/>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887" name="Google Shape;887;p88"/>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Embodied Cognition</a:t>
            </a:r>
            <a:endParaRPr sz="3400">
              <a:solidFill>
                <a:schemeClr val="dk1"/>
              </a:solidFill>
            </a:endParaRPr>
          </a:p>
        </p:txBody>
      </p:sp>
      <p:sp>
        <p:nvSpPr>
          <p:cNvPr id="888" name="Google Shape;888;p88"/>
          <p:cNvSpPr txBox="1"/>
          <p:nvPr>
            <p:ph idx="4294967295" type="body"/>
          </p:nvPr>
        </p:nvSpPr>
        <p:spPr>
          <a:xfrm>
            <a:off x="437300" y="1299850"/>
            <a:ext cx="8171400" cy="5735100"/>
          </a:xfrm>
          <a:prstGeom prst="rect">
            <a:avLst/>
          </a:prstGeom>
        </p:spPr>
        <p:txBody>
          <a:bodyPr anchorCtr="0" anchor="t" bIns="91425" lIns="91425" spcFirstLastPara="1" rIns="91425" wrap="square" tIns="91425">
            <a:spAutoFit/>
          </a:bodyPr>
          <a:lstStyle/>
          <a:p>
            <a:pPr indent="0" lvl="0" marL="0" rtl="0" algn="l">
              <a:spcBef>
                <a:spcPts val="1400"/>
              </a:spcBef>
              <a:spcAft>
                <a:spcPts val="0"/>
              </a:spcAft>
              <a:buClr>
                <a:schemeClr val="dk1"/>
              </a:buClr>
              <a:buSzPts val="1100"/>
              <a:buFont typeface="Arial"/>
              <a:buNone/>
            </a:pPr>
            <a:r>
              <a:rPr b="1" lang="en" sz="1300">
                <a:solidFill>
                  <a:schemeClr val="dk1"/>
                </a:solidFill>
                <a:latin typeface="Arial"/>
                <a:ea typeface="Arial"/>
                <a:cs typeface="Arial"/>
                <a:sym typeface="Arial"/>
              </a:rPr>
              <a:t>Slide 2 – Embodied Cognition: How Hands-On Learning Supports Literacy</a:t>
            </a:r>
            <a:endParaRPr b="1" sz="1300">
              <a:solidFill>
                <a:schemeClr val="dk1"/>
              </a:solidFill>
              <a:latin typeface="Arial"/>
              <a:ea typeface="Arial"/>
              <a:cs typeface="Arial"/>
              <a:sym typeface="Arial"/>
            </a:endParaRPr>
          </a:p>
          <a:p>
            <a:pPr indent="0" lvl="0" marL="0" rtl="0" algn="l">
              <a:spcBef>
                <a:spcPts val="1200"/>
              </a:spcBef>
              <a:spcAft>
                <a:spcPts val="0"/>
              </a:spcAft>
              <a:buClr>
                <a:schemeClr val="dk1"/>
              </a:buClr>
              <a:buSzPts val="1100"/>
              <a:buFont typeface="Arial"/>
              <a:buNone/>
            </a:pPr>
            <a:r>
              <a:rPr b="1" lang="en" sz="1100">
                <a:solidFill>
                  <a:schemeClr val="dk1"/>
                </a:solidFill>
                <a:latin typeface="Arial"/>
                <a:ea typeface="Arial"/>
                <a:cs typeface="Arial"/>
                <a:sym typeface="Arial"/>
              </a:rPr>
              <a:t>Title:</a:t>
            </a:r>
            <a:r>
              <a:rPr lang="en" sz="1100">
                <a:solidFill>
                  <a:schemeClr val="dk1"/>
                </a:solidFill>
                <a:latin typeface="Arial"/>
                <a:ea typeface="Arial"/>
                <a:cs typeface="Arial"/>
                <a:sym typeface="Arial"/>
              </a:rPr>
              <a:t> </a:t>
            </a:r>
            <a:r>
              <a:rPr i="1" lang="en" sz="1100">
                <a:solidFill>
                  <a:schemeClr val="dk1"/>
                </a:solidFill>
                <a:latin typeface="Arial"/>
                <a:ea typeface="Arial"/>
                <a:cs typeface="Arial"/>
                <a:sym typeface="Arial"/>
              </a:rPr>
              <a:t>Embodied Cognition: Learning with Brain + Hands</a:t>
            </a:r>
            <a:endParaRPr i="1" sz="1100">
              <a:solidFill>
                <a:schemeClr val="dk1"/>
              </a:solidFill>
              <a:latin typeface="Arial"/>
              <a:ea typeface="Arial"/>
              <a:cs typeface="Arial"/>
              <a:sym typeface="Arial"/>
            </a:endParaRPr>
          </a:p>
          <a:p>
            <a:pPr indent="0" lvl="0" marL="0" rtl="0" algn="l">
              <a:spcBef>
                <a:spcPts val="1200"/>
              </a:spcBef>
              <a:spcAft>
                <a:spcPts val="0"/>
              </a:spcAft>
              <a:buClr>
                <a:schemeClr val="dk1"/>
              </a:buClr>
              <a:buSzPts val="1100"/>
              <a:buFont typeface="Arial"/>
              <a:buNone/>
            </a:pPr>
            <a:r>
              <a:rPr b="1" lang="en" sz="1100">
                <a:solidFill>
                  <a:schemeClr val="dk1"/>
                </a:solidFill>
                <a:latin typeface="Arial"/>
                <a:ea typeface="Arial"/>
                <a:cs typeface="Arial"/>
                <a:sym typeface="Arial"/>
              </a:rPr>
              <a:t>Bullets:</a:t>
            </a:r>
            <a:endParaRPr b="1" sz="1100">
              <a:solidFill>
                <a:schemeClr val="dk1"/>
              </a:solidFill>
              <a:latin typeface="Arial"/>
              <a:ea typeface="Arial"/>
              <a:cs typeface="Arial"/>
              <a:sym typeface="Arial"/>
            </a:endParaRPr>
          </a:p>
          <a:p>
            <a:pPr indent="-298450" lvl="0" marL="457200" rtl="0" algn="l">
              <a:spcBef>
                <a:spcPts val="1200"/>
              </a:spcBef>
              <a:spcAft>
                <a:spcPts val="0"/>
              </a:spcAft>
              <a:buClr>
                <a:schemeClr val="dk1"/>
              </a:buClr>
              <a:buSzPts val="1100"/>
              <a:buFont typeface="Arial"/>
              <a:buChar char="●"/>
            </a:pPr>
            <a:r>
              <a:rPr lang="en" sz="1100">
                <a:solidFill>
                  <a:schemeClr val="dk1"/>
                </a:solidFill>
                <a:latin typeface="Arial"/>
                <a:ea typeface="Arial"/>
                <a:cs typeface="Arial"/>
                <a:sym typeface="Arial"/>
              </a:rPr>
              <a:t>Movement and manipulation are </a:t>
            </a:r>
            <a:r>
              <a:rPr b="1" lang="en" sz="1100">
                <a:solidFill>
                  <a:schemeClr val="dk1"/>
                </a:solidFill>
                <a:latin typeface="Arial"/>
                <a:ea typeface="Arial"/>
                <a:cs typeface="Arial"/>
                <a:sym typeface="Arial"/>
              </a:rPr>
              <a:t>directly linked to understanding language</a:t>
            </a:r>
            <a:r>
              <a:rPr lang="en" sz="1100">
                <a:solidFill>
                  <a:schemeClr val="dk1"/>
                </a:solidFill>
                <a:latin typeface="Arial"/>
                <a:ea typeface="Arial"/>
                <a:cs typeface="Arial"/>
                <a:sym typeface="Arial"/>
              </a:rPr>
              <a:t>, not just engagement.</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Acting out stories or using manipulatives helps students </a:t>
            </a:r>
            <a:r>
              <a:rPr b="1" lang="en" sz="1100">
                <a:solidFill>
                  <a:schemeClr val="dk1"/>
                </a:solidFill>
                <a:latin typeface="Arial"/>
                <a:ea typeface="Arial"/>
                <a:cs typeface="Arial"/>
                <a:sym typeface="Arial"/>
              </a:rPr>
              <a:t>visualize and internalize narrative concepts</a:t>
            </a:r>
            <a:r>
              <a:rPr lang="en" sz="1100">
                <a:solidFill>
                  <a:schemeClr val="dk1"/>
                </a:solidFill>
                <a:latin typeface="Arial"/>
                <a:ea typeface="Arial"/>
                <a:cs typeface="Arial"/>
                <a:sym typeface="Arial"/>
              </a:rPr>
              <a:t>.</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Research highlights impact:</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b="1" lang="en" sz="1100">
                <a:solidFill>
                  <a:schemeClr val="dk1"/>
                </a:solidFill>
                <a:latin typeface="Arial"/>
                <a:ea typeface="Arial"/>
                <a:cs typeface="Arial"/>
                <a:sym typeface="Arial"/>
              </a:rPr>
              <a:t>Glenberg et al., 2004/2007; Marley et al., 2007</a:t>
            </a:r>
            <a:r>
              <a:rPr lang="en" sz="1100">
                <a:solidFill>
                  <a:schemeClr val="dk1"/>
                </a:solidFill>
                <a:latin typeface="Arial"/>
                <a:ea typeface="Arial"/>
                <a:cs typeface="Arial"/>
                <a:sym typeface="Arial"/>
              </a:rPr>
              <a:t> → comprehension improves 1–2 standard deviations with manipulatives.</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Char char="○"/>
            </a:pPr>
            <a:r>
              <a:rPr b="1" lang="en" sz="1100">
                <a:solidFill>
                  <a:schemeClr val="dk1"/>
                </a:solidFill>
                <a:latin typeface="Arial"/>
                <a:ea typeface="Arial"/>
                <a:cs typeface="Arial"/>
                <a:sym typeface="Arial"/>
              </a:rPr>
              <a:t>Marley, Levin, Szabo, Glenberg, 2011</a:t>
            </a:r>
            <a:r>
              <a:rPr lang="en" sz="1100">
                <a:solidFill>
                  <a:schemeClr val="dk1"/>
                </a:solidFill>
                <a:latin typeface="Arial"/>
                <a:ea typeface="Arial"/>
                <a:cs typeface="Arial"/>
                <a:sym typeface="Arial"/>
              </a:rPr>
              <a:t> → students recall more story events when physically interacting with story objects.</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Teachers can observe and support understanding through </a:t>
            </a:r>
            <a:r>
              <a:rPr b="1" lang="en" sz="1100">
                <a:solidFill>
                  <a:schemeClr val="dk1"/>
                </a:solidFill>
                <a:latin typeface="Arial"/>
                <a:ea typeface="Arial"/>
                <a:cs typeface="Arial"/>
                <a:sym typeface="Arial"/>
              </a:rPr>
              <a:t>student discussions around the models</a:t>
            </a:r>
            <a:r>
              <a:rPr lang="en" sz="1100">
                <a:solidFill>
                  <a:schemeClr val="dk1"/>
                </a:solidFill>
                <a:latin typeface="Arial"/>
                <a:ea typeface="Arial"/>
                <a:cs typeface="Arial"/>
                <a:sym typeface="Arial"/>
              </a:rPr>
              <a:t>.</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1200"/>
              </a:spcBef>
              <a:spcAft>
                <a:spcPts val="0"/>
              </a:spcAft>
              <a:buClr>
                <a:schemeClr val="dk1"/>
              </a:buClr>
              <a:buSzPts val="1100"/>
              <a:buFont typeface="Arial"/>
              <a:buNone/>
            </a:pPr>
            <a:r>
              <a:rPr b="1" lang="en" sz="1100">
                <a:solidFill>
                  <a:schemeClr val="dk1"/>
                </a:solidFill>
                <a:latin typeface="Arial"/>
                <a:ea typeface="Arial"/>
                <a:cs typeface="Arial"/>
                <a:sym typeface="Arial"/>
              </a:rPr>
              <a:t>Visual Ideas:</a:t>
            </a:r>
            <a:endParaRPr b="1" sz="1100">
              <a:solidFill>
                <a:schemeClr val="dk1"/>
              </a:solidFill>
              <a:latin typeface="Arial"/>
              <a:ea typeface="Arial"/>
              <a:cs typeface="Arial"/>
              <a:sym typeface="Arial"/>
            </a:endParaRPr>
          </a:p>
          <a:p>
            <a:pPr indent="-298450" lvl="0" marL="457200" rtl="0" algn="l">
              <a:spcBef>
                <a:spcPts val="1200"/>
              </a:spcBef>
              <a:spcAft>
                <a:spcPts val="0"/>
              </a:spcAft>
              <a:buClr>
                <a:schemeClr val="dk1"/>
              </a:buClr>
              <a:buSzPts val="1100"/>
              <a:buFont typeface="Arial"/>
              <a:buChar char="●"/>
            </a:pPr>
            <a:r>
              <a:rPr lang="en" sz="1100">
                <a:solidFill>
                  <a:schemeClr val="dk1"/>
                </a:solidFill>
                <a:latin typeface="Arial"/>
                <a:ea typeface="Arial"/>
                <a:cs typeface="Arial"/>
                <a:sym typeface="Arial"/>
              </a:rPr>
              <a:t>Triangle diagram: Brain ↔ Hands ↔ Text</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Small icon of a student acting out a story with toys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solidFill>
                <a:schemeClr val="dk1"/>
              </a:solidFill>
              <a:latin typeface="Arial"/>
              <a:ea typeface="Arial"/>
              <a:cs typeface="Arial"/>
              <a:sym typeface="Arial"/>
            </a:endParaRPr>
          </a:p>
          <a:p>
            <a:pPr indent="-292100" lvl="0" marL="457200" rtl="0" algn="l">
              <a:spcBef>
                <a:spcPts val="1200"/>
              </a:spcBef>
              <a:spcAft>
                <a:spcPts val="0"/>
              </a:spcAft>
              <a:buClr>
                <a:srgbClr val="595959"/>
              </a:buClr>
              <a:buSzPts val="1000"/>
              <a:buChar char="●"/>
            </a:pPr>
            <a:r>
              <a:t/>
            </a:r>
            <a:endParaRPr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0" st="0"/>
                                            </p:txEl>
                                          </p:spTgt>
                                        </p:tgtEl>
                                        <p:attrNameLst>
                                          <p:attrName>style.visibility</p:attrName>
                                        </p:attrNameLst>
                                      </p:cBhvr>
                                      <p:to>
                                        <p:strVal val="visible"/>
                                      </p:to>
                                    </p:set>
                                    <p:animEffect filter="fade" transition="in">
                                      <p:cBhvr>
                                        <p:cTn dur="1000"/>
                                        <p:tgtEl>
                                          <p:spTgt spid="8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1" st="1"/>
                                            </p:txEl>
                                          </p:spTgt>
                                        </p:tgtEl>
                                        <p:attrNameLst>
                                          <p:attrName>style.visibility</p:attrName>
                                        </p:attrNameLst>
                                      </p:cBhvr>
                                      <p:to>
                                        <p:strVal val="visible"/>
                                      </p:to>
                                    </p:set>
                                    <p:animEffect filter="fade" transition="in">
                                      <p:cBhvr>
                                        <p:cTn dur="1000"/>
                                        <p:tgtEl>
                                          <p:spTgt spid="88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2" st="2"/>
                                            </p:txEl>
                                          </p:spTgt>
                                        </p:tgtEl>
                                        <p:attrNameLst>
                                          <p:attrName>style.visibility</p:attrName>
                                        </p:attrNameLst>
                                      </p:cBhvr>
                                      <p:to>
                                        <p:strVal val="visible"/>
                                      </p:to>
                                    </p:set>
                                    <p:animEffect filter="fade" transition="in">
                                      <p:cBhvr>
                                        <p:cTn dur="1000"/>
                                        <p:tgtEl>
                                          <p:spTgt spid="88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3" st="3"/>
                                            </p:txEl>
                                          </p:spTgt>
                                        </p:tgtEl>
                                        <p:attrNameLst>
                                          <p:attrName>style.visibility</p:attrName>
                                        </p:attrNameLst>
                                      </p:cBhvr>
                                      <p:to>
                                        <p:strVal val="visible"/>
                                      </p:to>
                                    </p:set>
                                    <p:animEffect filter="fade" transition="in">
                                      <p:cBhvr>
                                        <p:cTn dur="1000"/>
                                        <p:tgtEl>
                                          <p:spTgt spid="88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4" st="4"/>
                                            </p:txEl>
                                          </p:spTgt>
                                        </p:tgtEl>
                                        <p:attrNameLst>
                                          <p:attrName>style.visibility</p:attrName>
                                        </p:attrNameLst>
                                      </p:cBhvr>
                                      <p:to>
                                        <p:strVal val="visible"/>
                                      </p:to>
                                    </p:set>
                                    <p:animEffect filter="fade" transition="in">
                                      <p:cBhvr>
                                        <p:cTn dur="1000"/>
                                        <p:tgtEl>
                                          <p:spTgt spid="88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5" st="5"/>
                                            </p:txEl>
                                          </p:spTgt>
                                        </p:tgtEl>
                                        <p:attrNameLst>
                                          <p:attrName>style.visibility</p:attrName>
                                        </p:attrNameLst>
                                      </p:cBhvr>
                                      <p:to>
                                        <p:strVal val="visible"/>
                                      </p:to>
                                    </p:set>
                                    <p:animEffect filter="fade" transition="in">
                                      <p:cBhvr>
                                        <p:cTn dur="1000"/>
                                        <p:tgtEl>
                                          <p:spTgt spid="88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6" st="6"/>
                                            </p:txEl>
                                          </p:spTgt>
                                        </p:tgtEl>
                                        <p:attrNameLst>
                                          <p:attrName>style.visibility</p:attrName>
                                        </p:attrNameLst>
                                      </p:cBhvr>
                                      <p:to>
                                        <p:strVal val="visible"/>
                                      </p:to>
                                    </p:set>
                                    <p:animEffect filter="fade" transition="in">
                                      <p:cBhvr>
                                        <p:cTn dur="1000"/>
                                        <p:tgtEl>
                                          <p:spTgt spid="88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7" st="7"/>
                                            </p:txEl>
                                          </p:spTgt>
                                        </p:tgtEl>
                                        <p:attrNameLst>
                                          <p:attrName>style.visibility</p:attrName>
                                        </p:attrNameLst>
                                      </p:cBhvr>
                                      <p:to>
                                        <p:strVal val="visible"/>
                                      </p:to>
                                    </p:set>
                                    <p:animEffect filter="fade" transition="in">
                                      <p:cBhvr>
                                        <p:cTn dur="1000"/>
                                        <p:tgtEl>
                                          <p:spTgt spid="88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8" st="8"/>
                                            </p:txEl>
                                          </p:spTgt>
                                        </p:tgtEl>
                                        <p:attrNameLst>
                                          <p:attrName>style.visibility</p:attrName>
                                        </p:attrNameLst>
                                      </p:cBhvr>
                                      <p:to>
                                        <p:strVal val="visible"/>
                                      </p:to>
                                    </p:set>
                                    <p:animEffect filter="fade" transition="in">
                                      <p:cBhvr>
                                        <p:cTn dur="1000"/>
                                        <p:tgtEl>
                                          <p:spTgt spid="88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9" st="9"/>
                                            </p:txEl>
                                          </p:spTgt>
                                        </p:tgtEl>
                                        <p:attrNameLst>
                                          <p:attrName>style.visibility</p:attrName>
                                        </p:attrNameLst>
                                      </p:cBhvr>
                                      <p:to>
                                        <p:strVal val="visible"/>
                                      </p:to>
                                    </p:set>
                                    <p:animEffect filter="fade" transition="in">
                                      <p:cBhvr>
                                        <p:cTn dur="1000"/>
                                        <p:tgtEl>
                                          <p:spTgt spid="888">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10" st="10"/>
                                            </p:txEl>
                                          </p:spTgt>
                                        </p:tgtEl>
                                        <p:attrNameLst>
                                          <p:attrName>style.visibility</p:attrName>
                                        </p:attrNameLst>
                                      </p:cBhvr>
                                      <p:to>
                                        <p:strVal val="visible"/>
                                      </p:to>
                                    </p:set>
                                    <p:animEffect filter="fade" transition="in">
                                      <p:cBhvr>
                                        <p:cTn dur="1000"/>
                                        <p:tgtEl>
                                          <p:spTgt spid="888">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11" st="11"/>
                                            </p:txEl>
                                          </p:spTgt>
                                        </p:tgtEl>
                                        <p:attrNameLst>
                                          <p:attrName>style.visibility</p:attrName>
                                        </p:attrNameLst>
                                      </p:cBhvr>
                                      <p:to>
                                        <p:strVal val="visible"/>
                                      </p:to>
                                    </p:set>
                                    <p:animEffect filter="fade" transition="in">
                                      <p:cBhvr>
                                        <p:cTn dur="1000"/>
                                        <p:tgtEl>
                                          <p:spTgt spid="888">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12" st="12"/>
                                            </p:txEl>
                                          </p:spTgt>
                                        </p:tgtEl>
                                        <p:attrNameLst>
                                          <p:attrName>style.visibility</p:attrName>
                                        </p:attrNameLst>
                                      </p:cBhvr>
                                      <p:to>
                                        <p:strVal val="visible"/>
                                      </p:to>
                                    </p:set>
                                    <p:animEffect filter="fade" transition="in">
                                      <p:cBhvr>
                                        <p:cTn dur="1000"/>
                                        <p:tgtEl>
                                          <p:spTgt spid="888">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xEl>
                                              <p:pRg end="13" st="13"/>
                                            </p:txEl>
                                          </p:spTgt>
                                        </p:tgtEl>
                                        <p:attrNameLst>
                                          <p:attrName>style.visibility</p:attrName>
                                        </p:attrNameLst>
                                      </p:cBhvr>
                                      <p:to>
                                        <p:strVal val="visible"/>
                                      </p:to>
                                    </p:set>
                                    <p:animEffect filter="fade" transition="in">
                                      <p:cBhvr>
                                        <p:cTn dur="1000"/>
                                        <p:tgtEl>
                                          <p:spTgt spid="888">
                                            <p:txEl>
                                              <p:pRg end="13" st="1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92" name="Shape 892"/>
        <p:cNvGrpSpPr/>
        <p:nvPr/>
      </p:nvGrpSpPr>
      <p:grpSpPr>
        <a:xfrm>
          <a:off x="0" y="0"/>
          <a:ext cx="0" cy="0"/>
          <a:chOff x="0" y="0"/>
          <a:chExt cx="0" cy="0"/>
        </a:xfrm>
      </p:grpSpPr>
      <p:sp>
        <p:nvSpPr>
          <p:cNvPr id="893" name="Google Shape;893;p89"/>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894" name="Google Shape;894;p89"/>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895" name="Google Shape;895;p89"/>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Brains &amp; Literacy</a:t>
            </a:r>
            <a:endParaRPr sz="3400">
              <a:solidFill>
                <a:schemeClr val="dk1"/>
              </a:solidFill>
            </a:endParaRPr>
          </a:p>
        </p:txBody>
      </p:sp>
      <p:sp>
        <p:nvSpPr>
          <p:cNvPr id="896" name="Google Shape;896;p89"/>
          <p:cNvSpPr txBox="1"/>
          <p:nvPr>
            <p:ph idx="4294967295" type="body"/>
          </p:nvPr>
        </p:nvSpPr>
        <p:spPr>
          <a:xfrm>
            <a:off x="437300" y="1299850"/>
            <a:ext cx="8171400" cy="3659700"/>
          </a:xfrm>
          <a:prstGeom prst="rect">
            <a:avLst/>
          </a:prstGeom>
        </p:spPr>
        <p:txBody>
          <a:bodyPr anchorCtr="0" anchor="t" bIns="91425" lIns="91425" spcFirstLastPara="1" rIns="91425" wrap="square" tIns="91425">
            <a:spAutoFit/>
          </a:bodyPr>
          <a:lstStyle/>
          <a:p>
            <a:pPr indent="0" lvl="0" marL="0" rtl="0" algn="l">
              <a:spcBef>
                <a:spcPts val="1200"/>
              </a:spcBef>
              <a:spcAft>
                <a:spcPts val="0"/>
              </a:spcAft>
              <a:buNone/>
            </a:pPr>
            <a:r>
              <a:rPr lang="en" sz="1100">
                <a:solidFill>
                  <a:schemeClr val="dk1"/>
                </a:solidFill>
                <a:latin typeface="Arial"/>
                <a:ea typeface="Arial"/>
                <a:cs typeface="Arial"/>
                <a:sym typeface="Arial"/>
              </a:rPr>
              <a:t>The field of </a:t>
            </a:r>
            <a:r>
              <a:rPr i="1" lang="en" sz="1100">
                <a:solidFill>
                  <a:schemeClr val="dk1"/>
                </a:solidFill>
                <a:latin typeface="Arial"/>
                <a:ea typeface="Arial"/>
                <a:cs typeface="Arial"/>
                <a:sym typeface="Arial"/>
              </a:rPr>
              <a:t>embodied cognition</a:t>
            </a:r>
            <a:r>
              <a:rPr lang="en" sz="1100">
                <a:solidFill>
                  <a:schemeClr val="dk1"/>
                </a:solidFill>
                <a:latin typeface="Arial"/>
                <a:ea typeface="Arial"/>
                <a:cs typeface="Arial"/>
                <a:sym typeface="Arial"/>
              </a:rPr>
              <a:t> provides a strong scientific foundation for </a:t>
            </a:r>
            <a:r>
              <a:rPr i="1" lang="en" sz="1100">
                <a:solidFill>
                  <a:schemeClr val="dk1"/>
                </a:solidFill>
                <a:latin typeface="Arial"/>
                <a:ea typeface="Arial"/>
                <a:cs typeface="Arial"/>
                <a:sym typeface="Arial"/>
              </a:rPr>
              <a:t>why</a:t>
            </a:r>
            <a:r>
              <a:rPr lang="en" sz="1100">
                <a:solidFill>
                  <a:schemeClr val="dk1"/>
                </a:solidFill>
                <a:latin typeface="Arial"/>
                <a:ea typeface="Arial"/>
                <a:cs typeface="Arial"/>
                <a:sym typeface="Arial"/>
              </a:rPr>
              <a:t> physical activities can enhance literacy:</a:t>
            </a:r>
            <a:endParaRPr sz="1100">
              <a:solidFill>
                <a:schemeClr val="dk1"/>
              </a:solidFill>
              <a:latin typeface="Arial"/>
              <a:ea typeface="Arial"/>
              <a:cs typeface="Arial"/>
              <a:sym typeface="Arial"/>
            </a:endParaRPr>
          </a:p>
          <a:p>
            <a:pPr indent="-298450" lvl="0" marL="457200" rtl="0" algn="l">
              <a:spcBef>
                <a:spcPts val="1200"/>
              </a:spcBef>
              <a:spcAft>
                <a:spcPts val="0"/>
              </a:spcAft>
              <a:buClr>
                <a:schemeClr val="dk1"/>
              </a:buClr>
              <a:buSzPts val="1100"/>
              <a:buFont typeface="Arial"/>
              <a:buChar char="●"/>
            </a:pPr>
            <a:r>
              <a:rPr lang="en" sz="1100">
                <a:solidFill>
                  <a:schemeClr val="dk1"/>
                </a:solidFill>
                <a:latin typeface="Arial"/>
                <a:ea typeface="Arial"/>
                <a:cs typeface="Arial"/>
                <a:sym typeface="Arial"/>
              </a:rPr>
              <a:t>Language comprehension involves sensorimotor systems — movements and actions are not separate from understanding meaning.</a:t>
            </a:r>
            <a:endParaRPr sz="1100">
              <a:solidFill>
                <a:schemeClr val="dk1"/>
              </a:solidFill>
              <a:latin typeface="Arial"/>
              <a:ea typeface="Arial"/>
              <a:cs typeface="Arial"/>
              <a:sym typeface="Arial"/>
            </a:endParaRPr>
          </a:p>
          <a:p>
            <a:pPr indent="0" lvl="0" marL="0" rtl="0" algn="l">
              <a:spcBef>
                <a:spcPts val="1400"/>
              </a:spcBef>
              <a:spcAft>
                <a:spcPts val="0"/>
              </a:spcAft>
              <a:buNone/>
            </a:pPr>
            <a:r>
              <a:rPr b="1" lang="en" sz="1300">
                <a:solidFill>
                  <a:schemeClr val="dk1"/>
                </a:solidFill>
                <a:latin typeface="Arial"/>
                <a:ea typeface="Arial"/>
                <a:cs typeface="Arial"/>
                <a:sym typeface="Arial"/>
              </a:rPr>
              <a:t>Embodied Cognition Research (Language + Sensorimotor Integration)</a:t>
            </a:r>
            <a:endParaRPr b="1" sz="1300">
              <a:solidFill>
                <a:schemeClr val="dk1"/>
              </a:solidFill>
              <a:latin typeface="Arial"/>
              <a:ea typeface="Arial"/>
              <a:cs typeface="Arial"/>
              <a:sym typeface="Arial"/>
            </a:endParaRPr>
          </a:p>
          <a:p>
            <a:pPr indent="0" lvl="0" marL="0" rtl="0" algn="l">
              <a:spcBef>
                <a:spcPts val="1200"/>
              </a:spcBef>
              <a:spcAft>
                <a:spcPts val="0"/>
              </a:spcAft>
              <a:buNone/>
            </a:pPr>
            <a:r>
              <a:rPr lang="en" sz="1100">
                <a:solidFill>
                  <a:schemeClr val="dk1"/>
                </a:solidFill>
                <a:latin typeface="Arial"/>
                <a:ea typeface="Arial"/>
                <a:cs typeface="Arial"/>
                <a:sym typeface="Arial"/>
              </a:rPr>
              <a:t>The field of </a:t>
            </a:r>
            <a:r>
              <a:rPr i="1" lang="en" sz="1100">
                <a:solidFill>
                  <a:schemeClr val="dk1"/>
                </a:solidFill>
                <a:latin typeface="Arial"/>
                <a:ea typeface="Arial"/>
                <a:cs typeface="Arial"/>
                <a:sym typeface="Arial"/>
              </a:rPr>
              <a:t>embodied cognition</a:t>
            </a:r>
            <a:r>
              <a:rPr lang="en" sz="1100">
                <a:solidFill>
                  <a:schemeClr val="dk1"/>
                </a:solidFill>
                <a:latin typeface="Arial"/>
                <a:ea typeface="Arial"/>
                <a:cs typeface="Arial"/>
                <a:sym typeface="Arial"/>
              </a:rPr>
              <a:t> provides a strong scientific foundation for </a:t>
            </a:r>
            <a:r>
              <a:rPr i="1" lang="en" sz="1100">
                <a:solidFill>
                  <a:schemeClr val="dk1"/>
                </a:solidFill>
                <a:latin typeface="Arial"/>
                <a:ea typeface="Arial"/>
                <a:cs typeface="Arial"/>
                <a:sym typeface="Arial"/>
              </a:rPr>
              <a:t>why</a:t>
            </a:r>
            <a:r>
              <a:rPr lang="en" sz="1100">
                <a:solidFill>
                  <a:schemeClr val="dk1"/>
                </a:solidFill>
                <a:latin typeface="Arial"/>
                <a:ea typeface="Arial"/>
                <a:cs typeface="Arial"/>
                <a:sym typeface="Arial"/>
              </a:rPr>
              <a:t> physical activities can enhance literacy:</a:t>
            </a:r>
            <a:endParaRPr sz="1100">
              <a:solidFill>
                <a:schemeClr val="dk1"/>
              </a:solidFill>
              <a:latin typeface="Arial"/>
              <a:ea typeface="Arial"/>
              <a:cs typeface="Arial"/>
              <a:sym typeface="Arial"/>
            </a:endParaRPr>
          </a:p>
          <a:p>
            <a:pPr indent="-298450" lvl="0" marL="457200" rtl="0" algn="l">
              <a:spcBef>
                <a:spcPts val="1200"/>
              </a:spcBef>
              <a:spcAft>
                <a:spcPts val="0"/>
              </a:spcAft>
              <a:buClr>
                <a:schemeClr val="dk1"/>
              </a:buClr>
              <a:buSzPts val="1100"/>
              <a:buFont typeface="Arial"/>
              <a:buChar char="●"/>
            </a:pPr>
            <a:r>
              <a:rPr lang="en" sz="1100">
                <a:solidFill>
                  <a:schemeClr val="dk1"/>
                </a:solidFill>
                <a:latin typeface="Arial"/>
                <a:ea typeface="Arial"/>
                <a:cs typeface="Arial"/>
                <a:sym typeface="Arial"/>
              </a:rPr>
              <a:t>Language comprehension involves sensorimotor systems — movements and actions are not separate from understanding meaning.</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 sz="1100">
                <a:solidFill>
                  <a:schemeClr val="dk1"/>
                </a:solidFill>
                <a:latin typeface="Arial"/>
                <a:ea typeface="Arial"/>
                <a:cs typeface="Arial"/>
                <a:sym typeface="Arial"/>
              </a:rPr>
              <a:t>This makes activities that involve movement or manipulation </a:t>
            </a:r>
            <a:r>
              <a:rPr i="1" lang="en" sz="1100">
                <a:solidFill>
                  <a:schemeClr val="dk1"/>
                </a:solidFill>
                <a:latin typeface="Arial"/>
                <a:ea typeface="Arial"/>
                <a:cs typeface="Arial"/>
                <a:sym typeface="Arial"/>
              </a:rPr>
              <a:t>cognitively relevant</a:t>
            </a:r>
            <a:r>
              <a:rPr lang="en" sz="1100">
                <a:solidFill>
                  <a:schemeClr val="dk1"/>
                </a:solidFill>
                <a:latin typeface="Arial"/>
                <a:ea typeface="Arial"/>
                <a:cs typeface="Arial"/>
                <a:sym typeface="Arial"/>
              </a:rPr>
              <a:t>, not just fun.</a:t>
            </a:r>
            <a:br>
              <a:rPr lang="en"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0" lvl="0" marL="0" rtl="0" algn="l">
              <a:spcBef>
                <a:spcPts val="1200"/>
              </a:spcBef>
              <a:spcAft>
                <a:spcPts val="0"/>
              </a:spcAft>
              <a:buNone/>
            </a:pPr>
            <a:r>
              <a:rPr lang="en" sz="1100">
                <a:solidFill>
                  <a:schemeClr val="dk1"/>
                </a:solidFill>
                <a:latin typeface="Arial"/>
                <a:ea typeface="Arial"/>
                <a:cs typeface="Arial"/>
                <a:sym typeface="Arial"/>
              </a:rPr>
              <a:t>👉 You can use this to back up WHY hands-on tying objects to text actually </a:t>
            </a:r>
            <a:r>
              <a:rPr i="1" lang="en" sz="1100">
                <a:solidFill>
                  <a:schemeClr val="dk1"/>
                </a:solidFill>
                <a:latin typeface="Arial"/>
                <a:ea typeface="Arial"/>
                <a:cs typeface="Arial"/>
                <a:sym typeface="Arial"/>
              </a:rPr>
              <a:t>changes brain processing</a:t>
            </a:r>
            <a:r>
              <a:rPr lang="en" sz="1100">
                <a:solidFill>
                  <a:schemeClr val="dk1"/>
                </a:solidFill>
                <a:latin typeface="Arial"/>
                <a:ea typeface="Arial"/>
                <a:cs typeface="Arial"/>
                <a:sym typeface="Arial"/>
              </a:rPr>
              <a:t>, not just classroom behavior.</a:t>
            </a:r>
            <a:endParaRPr sz="1100">
              <a:solidFill>
                <a:schemeClr val="dk1"/>
              </a:solidFill>
              <a:latin typeface="Arial"/>
              <a:ea typeface="Arial"/>
              <a:cs typeface="Arial"/>
              <a:sym typeface="Arial"/>
            </a:endParaRPr>
          </a:p>
          <a:p>
            <a:pPr indent="-292100" lvl="0" marL="457200" rtl="0" algn="l">
              <a:spcBef>
                <a:spcPts val="1200"/>
              </a:spcBef>
              <a:spcAft>
                <a:spcPts val="0"/>
              </a:spcAft>
              <a:buClr>
                <a:srgbClr val="595959"/>
              </a:buClr>
              <a:buSzPts val="1000"/>
              <a:buChar char="●"/>
            </a:pPr>
            <a:r>
              <a:t/>
            </a:r>
            <a:endParaRPr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0" st="0"/>
                                            </p:txEl>
                                          </p:spTgt>
                                        </p:tgtEl>
                                        <p:attrNameLst>
                                          <p:attrName>style.visibility</p:attrName>
                                        </p:attrNameLst>
                                      </p:cBhvr>
                                      <p:to>
                                        <p:strVal val="visible"/>
                                      </p:to>
                                    </p:set>
                                    <p:animEffect filter="fade" transition="in">
                                      <p:cBhvr>
                                        <p:cTn dur="1000"/>
                                        <p:tgtEl>
                                          <p:spTgt spid="8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1" st="1"/>
                                            </p:txEl>
                                          </p:spTgt>
                                        </p:tgtEl>
                                        <p:attrNameLst>
                                          <p:attrName>style.visibility</p:attrName>
                                        </p:attrNameLst>
                                      </p:cBhvr>
                                      <p:to>
                                        <p:strVal val="visible"/>
                                      </p:to>
                                    </p:set>
                                    <p:animEffect filter="fade" transition="in">
                                      <p:cBhvr>
                                        <p:cTn dur="1000"/>
                                        <p:tgtEl>
                                          <p:spTgt spid="89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2" st="2"/>
                                            </p:txEl>
                                          </p:spTgt>
                                        </p:tgtEl>
                                        <p:attrNameLst>
                                          <p:attrName>style.visibility</p:attrName>
                                        </p:attrNameLst>
                                      </p:cBhvr>
                                      <p:to>
                                        <p:strVal val="visible"/>
                                      </p:to>
                                    </p:set>
                                    <p:animEffect filter="fade" transition="in">
                                      <p:cBhvr>
                                        <p:cTn dur="1000"/>
                                        <p:tgtEl>
                                          <p:spTgt spid="89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3" st="3"/>
                                            </p:txEl>
                                          </p:spTgt>
                                        </p:tgtEl>
                                        <p:attrNameLst>
                                          <p:attrName>style.visibility</p:attrName>
                                        </p:attrNameLst>
                                      </p:cBhvr>
                                      <p:to>
                                        <p:strVal val="visible"/>
                                      </p:to>
                                    </p:set>
                                    <p:animEffect filter="fade" transition="in">
                                      <p:cBhvr>
                                        <p:cTn dur="1000"/>
                                        <p:tgtEl>
                                          <p:spTgt spid="89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4" st="4"/>
                                            </p:txEl>
                                          </p:spTgt>
                                        </p:tgtEl>
                                        <p:attrNameLst>
                                          <p:attrName>style.visibility</p:attrName>
                                        </p:attrNameLst>
                                      </p:cBhvr>
                                      <p:to>
                                        <p:strVal val="visible"/>
                                      </p:to>
                                    </p:set>
                                    <p:animEffect filter="fade" transition="in">
                                      <p:cBhvr>
                                        <p:cTn dur="1000"/>
                                        <p:tgtEl>
                                          <p:spTgt spid="89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5" st="5"/>
                                            </p:txEl>
                                          </p:spTgt>
                                        </p:tgtEl>
                                        <p:attrNameLst>
                                          <p:attrName>style.visibility</p:attrName>
                                        </p:attrNameLst>
                                      </p:cBhvr>
                                      <p:to>
                                        <p:strVal val="visible"/>
                                      </p:to>
                                    </p:set>
                                    <p:animEffect filter="fade" transition="in">
                                      <p:cBhvr>
                                        <p:cTn dur="1000"/>
                                        <p:tgtEl>
                                          <p:spTgt spid="89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6" st="6"/>
                                            </p:txEl>
                                          </p:spTgt>
                                        </p:tgtEl>
                                        <p:attrNameLst>
                                          <p:attrName>style.visibility</p:attrName>
                                        </p:attrNameLst>
                                      </p:cBhvr>
                                      <p:to>
                                        <p:strVal val="visible"/>
                                      </p:to>
                                    </p:set>
                                    <p:animEffect filter="fade" transition="in">
                                      <p:cBhvr>
                                        <p:cTn dur="1000"/>
                                        <p:tgtEl>
                                          <p:spTgt spid="89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6">
                                            <p:txEl>
                                              <p:pRg end="7" st="7"/>
                                            </p:txEl>
                                          </p:spTgt>
                                        </p:tgtEl>
                                        <p:attrNameLst>
                                          <p:attrName>style.visibility</p:attrName>
                                        </p:attrNameLst>
                                      </p:cBhvr>
                                      <p:to>
                                        <p:strVal val="visible"/>
                                      </p:to>
                                    </p:set>
                                    <p:animEffect filter="fade" transition="in">
                                      <p:cBhvr>
                                        <p:cTn dur="1000"/>
                                        <p:tgtEl>
                                          <p:spTgt spid="896">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5"/>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51" name="Google Shape;251;p45"/>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252" name="Google Shape;252;p45"/>
          <p:cNvSpPr txBox="1"/>
          <p:nvPr>
            <p:ph type="title"/>
          </p:nvPr>
        </p:nvSpPr>
        <p:spPr>
          <a:xfrm>
            <a:off x="397950" y="268619"/>
            <a:ext cx="5955000" cy="646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chemeClr val="dk1"/>
                </a:solidFill>
              </a:rPr>
              <a:t>Novel Engineering</a:t>
            </a:r>
            <a:endParaRPr>
              <a:solidFill>
                <a:schemeClr val="dk1"/>
              </a:solidFill>
            </a:endParaRPr>
          </a:p>
        </p:txBody>
      </p:sp>
      <p:pic>
        <p:nvPicPr>
          <p:cNvPr id="253" name="Google Shape;253;p45" title="cover-01f2737ffdd20144dc4014e231195a8b.jpg"/>
          <p:cNvPicPr preferRelativeResize="0"/>
          <p:nvPr/>
        </p:nvPicPr>
        <p:blipFill>
          <a:blip r:embed="rId3">
            <a:alphaModFix/>
          </a:blip>
          <a:stretch>
            <a:fillRect/>
          </a:stretch>
        </p:blipFill>
        <p:spPr>
          <a:xfrm>
            <a:off x="729725" y="1398900"/>
            <a:ext cx="2414100" cy="3352900"/>
          </a:xfrm>
          <a:prstGeom prst="rect">
            <a:avLst/>
          </a:prstGeom>
          <a:noFill/>
          <a:ln>
            <a:noFill/>
          </a:ln>
        </p:spPr>
      </p:pic>
      <p:sp>
        <p:nvSpPr>
          <p:cNvPr id="254" name="Google Shape;254;p45"/>
          <p:cNvSpPr txBox="1"/>
          <p:nvPr>
            <p:ph idx="4294967295" type="body"/>
          </p:nvPr>
        </p:nvSpPr>
        <p:spPr>
          <a:xfrm>
            <a:off x="3533875" y="1398900"/>
            <a:ext cx="5232300" cy="3429900"/>
          </a:xfrm>
          <a:prstGeom prst="rect">
            <a:avLst/>
          </a:prstGeom>
        </p:spPr>
        <p:txBody>
          <a:bodyPr anchorCtr="0" anchor="t" bIns="91425" lIns="91425" spcFirstLastPara="1" rIns="91425" wrap="square" tIns="91425">
            <a:spAutoFit/>
          </a:bodyPr>
          <a:lstStyle/>
          <a:p>
            <a:pPr indent="0" lvl="0" marL="0" rtl="0" algn="l">
              <a:lnSpc>
                <a:spcPct val="100000"/>
              </a:lnSpc>
              <a:spcBef>
                <a:spcPts val="1700"/>
              </a:spcBef>
              <a:spcAft>
                <a:spcPts val="0"/>
              </a:spcAft>
              <a:buNone/>
            </a:pPr>
            <a:r>
              <a:rPr b="1" lang="en" sz="1600">
                <a:solidFill>
                  <a:schemeClr val="dk1"/>
                </a:solidFill>
                <a:highlight>
                  <a:srgbClr val="FFFFFF"/>
                </a:highlight>
                <a:latin typeface="Poppins"/>
                <a:ea typeface="Poppins"/>
                <a:cs typeface="Poppins"/>
                <a:sym typeface="Poppins"/>
              </a:rPr>
              <a:t>Problem identified by students:</a:t>
            </a:r>
            <a:endParaRPr b="1" sz="1600">
              <a:solidFill>
                <a:schemeClr val="dk1"/>
              </a:solidFill>
              <a:highlight>
                <a:srgbClr val="FFFFFF"/>
              </a:highlight>
              <a:latin typeface="Poppins"/>
              <a:ea typeface="Poppins"/>
              <a:cs typeface="Poppins"/>
              <a:sym typeface="Poppins"/>
            </a:endParaRPr>
          </a:p>
          <a:p>
            <a:pPr indent="-330200" lvl="0" marL="457200" rtl="0" algn="l">
              <a:lnSpc>
                <a:spcPct val="100000"/>
              </a:lnSpc>
              <a:spcBef>
                <a:spcPts val="120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Ralph needs help getting the motorcycle out of the wastebasket</a:t>
            </a:r>
            <a:endParaRPr sz="1600">
              <a:solidFill>
                <a:schemeClr val="dk1"/>
              </a:solidFill>
              <a:highlight>
                <a:srgbClr val="FFFFFF"/>
              </a:highlight>
              <a:latin typeface="Poppins Light"/>
              <a:ea typeface="Poppins Light"/>
              <a:cs typeface="Poppins Light"/>
              <a:sym typeface="Poppins Light"/>
            </a:endParaRPr>
          </a:p>
          <a:p>
            <a:pPr indent="0" lvl="0" marL="0" rtl="0" algn="l">
              <a:lnSpc>
                <a:spcPct val="100000"/>
              </a:lnSpc>
              <a:spcBef>
                <a:spcPts val="1700"/>
              </a:spcBef>
              <a:spcAft>
                <a:spcPts val="0"/>
              </a:spcAft>
              <a:buNone/>
            </a:pPr>
            <a:r>
              <a:rPr b="1" lang="en" sz="1600">
                <a:solidFill>
                  <a:schemeClr val="dk1"/>
                </a:solidFill>
                <a:highlight>
                  <a:srgbClr val="FFFFFF"/>
                </a:highlight>
                <a:latin typeface="Poppins"/>
                <a:ea typeface="Poppins"/>
                <a:cs typeface="Poppins"/>
                <a:sym typeface="Poppins"/>
              </a:rPr>
              <a:t>Solutions designed by students:</a:t>
            </a:r>
            <a:endParaRPr b="1" sz="1600">
              <a:solidFill>
                <a:schemeClr val="dk1"/>
              </a:solidFill>
              <a:highlight>
                <a:srgbClr val="FFFFFF"/>
              </a:highlight>
              <a:latin typeface="Poppins"/>
              <a:ea typeface="Poppins"/>
              <a:cs typeface="Poppins"/>
              <a:sym typeface="Poppins"/>
            </a:endParaRPr>
          </a:p>
          <a:p>
            <a:pPr indent="-330200" lvl="0" marL="457200" rtl="0" algn="l">
              <a:lnSpc>
                <a:spcPct val="100000"/>
              </a:lnSpc>
              <a:spcBef>
                <a:spcPts val="120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Ramp to drive the motorcycle out of the wastebasket</a:t>
            </a:r>
            <a:endParaRPr sz="1600">
              <a:solidFill>
                <a:schemeClr val="dk1"/>
              </a:solidFill>
              <a:highlight>
                <a:srgbClr val="FFFFFF"/>
              </a:highlight>
              <a:latin typeface="Poppins Light"/>
              <a:ea typeface="Poppins Light"/>
              <a:cs typeface="Poppins Light"/>
              <a:sym typeface="Poppins Light"/>
            </a:endParaRPr>
          </a:p>
          <a:p>
            <a:pPr indent="-330200" lvl="0" marL="457200" rtl="0" algn="l">
              <a:lnSpc>
                <a:spcPct val="100000"/>
              </a:lnSpc>
              <a:spcBef>
                <a:spcPts val="100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Rubber-band launching device to get the motorcycle out of the wastebasket</a:t>
            </a:r>
            <a:endParaRPr sz="1600">
              <a:solidFill>
                <a:schemeClr val="dk1"/>
              </a:solidFill>
              <a:highlight>
                <a:srgbClr val="FFFFFF"/>
              </a:highlight>
              <a:latin typeface="Poppins Light"/>
              <a:ea typeface="Poppins Light"/>
              <a:cs typeface="Poppins Light"/>
              <a:sym typeface="Poppins Light"/>
            </a:endParaRPr>
          </a:p>
          <a:p>
            <a:pPr indent="-330200" lvl="0" marL="457200" rtl="0" algn="l">
              <a:lnSpc>
                <a:spcPct val="100000"/>
              </a:lnSpc>
              <a:spcBef>
                <a:spcPts val="1000"/>
              </a:spcBef>
              <a:spcAft>
                <a:spcPts val="0"/>
              </a:spcAft>
              <a:buClr>
                <a:schemeClr val="dk1"/>
              </a:buClr>
              <a:buSzPts val="1600"/>
              <a:buFont typeface="Poppins Light"/>
              <a:buChar char="●"/>
            </a:pPr>
            <a:r>
              <a:rPr lang="en" sz="1600">
                <a:solidFill>
                  <a:schemeClr val="dk1"/>
                </a:solidFill>
                <a:highlight>
                  <a:srgbClr val="FFFFFF"/>
                </a:highlight>
                <a:latin typeface="Poppins Light"/>
                <a:ea typeface="Poppins Light"/>
                <a:cs typeface="Poppins Light"/>
                <a:sym typeface="Poppins Light"/>
              </a:rPr>
              <a:t>Pulley to lift the motorcycle out of the wastebasket</a:t>
            </a:r>
            <a:endParaRPr sz="1600">
              <a:solidFill>
                <a:schemeClr val="dk1"/>
              </a:solidFill>
              <a:latin typeface="Poppins Light"/>
              <a:ea typeface="Poppins Light"/>
              <a:cs typeface="Poppins Light"/>
              <a:sym typeface="Poppins Light"/>
            </a:endParaRPr>
          </a:p>
        </p:txBody>
      </p:sp>
      <p:pic>
        <p:nvPicPr>
          <p:cNvPr id="255" name="Google Shape;255;p45" title="customLogo.png"/>
          <p:cNvPicPr preferRelativeResize="0"/>
          <p:nvPr/>
        </p:nvPicPr>
        <p:blipFill>
          <a:blip r:embed="rId4">
            <a:alphaModFix/>
          </a:blip>
          <a:stretch>
            <a:fillRect/>
          </a:stretch>
        </p:blipFill>
        <p:spPr>
          <a:xfrm>
            <a:off x="5626575" y="451099"/>
            <a:ext cx="3232976" cy="735225"/>
          </a:xfrm>
          <a:prstGeom prst="rect">
            <a:avLst/>
          </a:prstGeom>
          <a:noFill/>
          <a:ln cap="flat" cmpd="sng" w="19050">
            <a:solidFill>
              <a:srgbClr val="D9D9D9"/>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0" st="0"/>
                                            </p:txEl>
                                          </p:spTgt>
                                        </p:tgtEl>
                                        <p:attrNameLst>
                                          <p:attrName>style.visibility</p:attrName>
                                        </p:attrNameLst>
                                      </p:cBhvr>
                                      <p:to>
                                        <p:strVal val="visible"/>
                                      </p:to>
                                    </p:set>
                                    <p:animEffect filter="fade" transition="in">
                                      <p:cBhvr>
                                        <p:cTn dur="1000"/>
                                        <p:tgtEl>
                                          <p:spTgt spid="25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1" st="1"/>
                                            </p:txEl>
                                          </p:spTgt>
                                        </p:tgtEl>
                                        <p:attrNameLst>
                                          <p:attrName>style.visibility</p:attrName>
                                        </p:attrNameLst>
                                      </p:cBhvr>
                                      <p:to>
                                        <p:strVal val="visible"/>
                                      </p:to>
                                    </p:set>
                                    <p:animEffect filter="fade" transition="in">
                                      <p:cBhvr>
                                        <p:cTn dur="1000"/>
                                        <p:tgtEl>
                                          <p:spTgt spid="25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2" st="2"/>
                                            </p:txEl>
                                          </p:spTgt>
                                        </p:tgtEl>
                                        <p:attrNameLst>
                                          <p:attrName>style.visibility</p:attrName>
                                        </p:attrNameLst>
                                      </p:cBhvr>
                                      <p:to>
                                        <p:strVal val="visible"/>
                                      </p:to>
                                    </p:set>
                                    <p:animEffect filter="fade" transition="in">
                                      <p:cBhvr>
                                        <p:cTn dur="1000"/>
                                        <p:tgtEl>
                                          <p:spTgt spid="25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3" st="3"/>
                                            </p:txEl>
                                          </p:spTgt>
                                        </p:tgtEl>
                                        <p:attrNameLst>
                                          <p:attrName>style.visibility</p:attrName>
                                        </p:attrNameLst>
                                      </p:cBhvr>
                                      <p:to>
                                        <p:strVal val="visible"/>
                                      </p:to>
                                    </p:set>
                                    <p:animEffect filter="fade" transition="in">
                                      <p:cBhvr>
                                        <p:cTn dur="1000"/>
                                        <p:tgtEl>
                                          <p:spTgt spid="25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4" st="4"/>
                                            </p:txEl>
                                          </p:spTgt>
                                        </p:tgtEl>
                                        <p:attrNameLst>
                                          <p:attrName>style.visibility</p:attrName>
                                        </p:attrNameLst>
                                      </p:cBhvr>
                                      <p:to>
                                        <p:strVal val="visible"/>
                                      </p:to>
                                    </p:set>
                                    <p:animEffect filter="fade" transition="in">
                                      <p:cBhvr>
                                        <p:cTn dur="1000"/>
                                        <p:tgtEl>
                                          <p:spTgt spid="25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5" st="5"/>
                                            </p:txEl>
                                          </p:spTgt>
                                        </p:tgtEl>
                                        <p:attrNameLst>
                                          <p:attrName>style.visibility</p:attrName>
                                        </p:attrNameLst>
                                      </p:cBhvr>
                                      <p:to>
                                        <p:strVal val="visible"/>
                                      </p:to>
                                    </p:set>
                                    <p:animEffect filter="fade" transition="in">
                                      <p:cBhvr>
                                        <p:cTn dur="1000"/>
                                        <p:tgtEl>
                                          <p:spTgt spid="254">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00" name="Shape 900"/>
        <p:cNvGrpSpPr/>
        <p:nvPr/>
      </p:nvGrpSpPr>
      <p:grpSpPr>
        <a:xfrm>
          <a:off x="0" y="0"/>
          <a:ext cx="0" cy="0"/>
          <a:chOff x="0" y="0"/>
          <a:chExt cx="0" cy="0"/>
        </a:xfrm>
      </p:grpSpPr>
      <p:sp>
        <p:nvSpPr>
          <p:cNvPr id="901" name="Google Shape;901;p90"/>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02" name="Google Shape;902;p90"/>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903" name="Google Shape;903;p90"/>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Novel Engineering K-8 Book</a:t>
            </a:r>
            <a:endParaRPr sz="3400">
              <a:solidFill>
                <a:schemeClr val="dk1"/>
              </a:solidFill>
            </a:endParaRPr>
          </a:p>
        </p:txBody>
      </p:sp>
      <p:sp>
        <p:nvSpPr>
          <p:cNvPr id="904" name="Google Shape;904;p90"/>
          <p:cNvSpPr txBox="1"/>
          <p:nvPr>
            <p:ph idx="4294967295" type="body"/>
          </p:nvPr>
        </p:nvSpPr>
        <p:spPr>
          <a:xfrm>
            <a:off x="437300" y="1299850"/>
            <a:ext cx="8171400" cy="3478800"/>
          </a:xfrm>
          <a:prstGeom prst="rect">
            <a:avLst/>
          </a:prstGeom>
        </p:spPr>
        <p:txBody>
          <a:bodyPr anchorCtr="0" anchor="t" bIns="91425" lIns="91425" spcFirstLastPara="1" rIns="91425" wrap="square" tIns="91425">
            <a:spAutoFit/>
          </a:bodyPr>
          <a:lstStyle/>
          <a:p>
            <a:pPr indent="0" lvl="0" marL="0" rtl="0" algn="l">
              <a:spcBef>
                <a:spcPts val="1200"/>
              </a:spcBef>
              <a:spcAft>
                <a:spcPts val="0"/>
              </a:spcAft>
              <a:buNone/>
            </a:pPr>
            <a:r>
              <a:rPr lang="en" sz="1100">
                <a:solidFill>
                  <a:schemeClr val="dk1"/>
                </a:solidFill>
                <a:latin typeface="Arial"/>
                <a:ea typeface="Arial"/>
                <a:cs typeface="Arial"/>
                <a:sym typeface="Arial"/>
              </a:rPr>
              <a:t>In the United States, K–12 engineering education has gone from relative obscurity 20 years ago to part of the national science standards today. As it has evolved, we have seen that there are different ways of incorporating engineering into classrooms. Often, K–12 engineering activities are used as a vehicle to motivate or deliver science and math content, or they are stand-alone experiences for students to learn engineering with limited connections to science and math. In addition, they often do not emulate the experiences of real-world engineering. Professional engineers have rich contexts in which they design. They have multiple stakeholders with different needs they must translate into design requirements; they have constraints on materials, time, or solution types they need to account for and balance; and they must address regulations and ethical issues. Professional engineers in these contexts are skilled at finding problems, identifying requirements, and balancing trade-offs. Often, when we transpose engineering into K–12 settings, some of the richness and wonderful messiness of real-world engineering is lost in activities that specify the problem and all the requirements for students. </a:t>
            </a:r>
            <a:endParaRPr sz="1100">
              <a:solidFill>
                <a:schemeClr val="dk1"/>
              </a:solidFill>
              <a:latin typeface="Arial"/>
              <a:ea typeface="Arial"/>
              <a:cs typeface="Arial"/>
              <a:sym typeface="Arial"/>
            </a:endParaRPr>
          </a:p>
          <a:p>
            <a:pPr indent="0" lvl="0" marL="0" rtl="0" algn="l">
              <a:spcBef>
                <a:spcPts val="1200"/>
              </a:spcBef>
              <a:spcAft>
                <a:spcPts val="0"/>
              </a:spcAft>
              <a:buNone/>
            </a:pPr>
            <a:r>
              <a:rPr lang="en" sz="1000"/>
              <a:t>Novel Engineering represents a significant shift in thinking about how engineering knowledge can co-develop with other disciplines, usually literacy but frequently social studies or another core subject.</a:t>
            </a:r>
            <a:endParaRPr sz="1000"/>
          </a:p>
          <a:p>
            <a:pPr indent="0" lvl="0" marL="0" rtl="0" algn="l">
              <a:spcBef>
                <a:spcPts val="1200"/>
              </a:spcBef>
              <a:spcAft>
                <a:spcPts val="1200"/>
              </a:spcAft>
              <a:buNone/>
            </a:pPr>
            <a:r>
              <a:rPr lang="en" sz="1000"/>
              <a:t>As students work on the text-based engineering projects, they also engage in </a:t>
            </a:r>
            <a:r>
              <a:rPr b="1" lang="en" sz="1000"/>
              <a:t>productive and self-directed literacy practices</a:t>
            </a:r>
            <a:r>
              <a:rPr lang="en" sz="1000"/>
              <a:t>. Novel Engineering tasks are truly interdisciplinary efforts in which students engage in both engineering and literacy activity. One teacher said, “That kids are using </a:t>
            </a:r>
            <a:r>
              <a:rPr lang="en" sz="1000"/>
              <a:t>problem solving</a:t>
            </a:r>
            <a:r>
              <a:rPr lang="en" sz="1000"/>
              <a:t> skills based on basic engineering strategies, and it’s an interdisciplinary unit combining science, math, and English language arts. … I think it’s great—[it] gets kids to think in a different way.”</a:t>
            </a:r>
            <a:endParaRPr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4">
                                            <p:txEl>
                                              <p:pRg end="0" st="0"/>
                                            </p:txEl>
                                          </p:spTgt>
                                        </p:tgtEl>
                                        <p:attrNameLst>
                                          <p:attrName>style.visibility</p:attrName>
                                        </p:attrNameLst>
                                      </p:cBhvr>
                                      <p:to>
                                        <p:strVal val="visible"/>
                                      </p:to>
                                    </p:set>
                                    <p:animEffect filter="fade" transition="in">
                                      <p:cBhvr>
                                        <p:cTn dur="1000"/>
                                        <p:tgtEl>
                                          <p:spTgt spid="9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4">
                                            <p:txEl>
                                              <p:pRg end="1" st="1"/>
                                            </p:txEl>
                                          </p:spTgt>
                                        </p:tgtEl>
                                        <p:attrNameLst>
                                          <p:attrName>style.visibility</p:attrName>
                                        </p:attrNameLst>
                                      </p:cBhvr>
                                      <p:to>
                                        <p:strVal val="visible"/>
                                      </p:to>
                                    </p:set>
                                    <p:animEffect filter="fade" transition="in">
                                      <p:cBhvr>
                                        <p:cTn dur="1000"/>
                                        <p:tgtEl>
                                          <p:spTgt spid="9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4">
                                            <p:txEl>
                                              <p:pRg end="2" st="2"/>
                                            </p:txEl>
                                          </p:spTgt>
                                        </p:tgtEl>
                                        <p:attrNameLst>
                                          <p:attrName>style.visibility</p:attrName>
                                        </p:attrNameLst>
                                      </p:cBhvr>
                                      <p:to>
                                        <p:strVal val="visible"/>
                                      </p:to>
                                    </p:set>
                                    <p:animEffect filter="fade" transition="in">
                                      <p:cBhvr>
                                        <p:cTn dur="1000"/>
                                        <p:tgtEl>
                                          <p:spTgt spid="90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08" name="Shape 908"/>
        <p:cNvGrpSpPr/>
        <p:nvPr/>
      </p:nvGrpSpPr>
      <p:grpSpPr>
        <a:xfrm>
          <a:off x="0" y="0"/>
          <a:ext cx="0" cy="0"/>
          <a:chOff x="0" y="0"/>
          <a:chExt cx="0" cy="0"/>
        </a:xfrm>
      </p:grpSpPr>
      <p:sp>
        <p:nvSpPr>
          <p:cNvPr id="909" name="Google Shape;909;p91"/>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10" name="Google Shape;910;p91"/>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911" name="Google Shape;911;p91"/>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Novel Engineering K-8 Book</a:t>
            </a:r>
            <a:endParaRPr sz="3400">
              <a:solidFill>
                <a:schemeClr val="dk1"/>
              </a:solidFill>
            </a:endParaRPr>
          </a:p>
        </p:txBody>
      </p:sp>
      <p:sp>
        <p:nvSpPr>
          <p:cNvPr id="912" name="Google Shape;912;p91"/>
          <p:cNvSpPr txBox="1"/>
          <p:nvPr>
            <p:ph idx="4294967295" type="body"/>
          </p:nvPr>
        </p:nvSpPr>
        <p:spPr>
          <a:xfrm>
            <a:off x="437300" y="1078475"/>
            <a:ext cx="8171400" cy="44745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Arial"/>
                <a:ea typeface="Arial"/>
                <a:cs typeface="Arial"/>
                <a:sym typeface="Arial"/>
              </a:rPr>
              <a:t>Through our research, we’ve found that Novel Engineering benefits students in multiple ways. It provides a context for students to more deeply engage with assigned reading texts, whether they be in English language arts or history. The text serves as the basis for discourse, argumentation, and the sharing of ideas and thinking. In order to design for characters/clients, students need to make inferences and predictions based on what they’ve read that will influence their designs. There are many opportunities during a Novel Engineering unit for students to write, discuss what they have read, and argue for their point of view using evidence from the text.</a:t>
            </a:r>
            <a:endParaRPr sz="1100">
              <a:solidFill>
                <a:schemeClr val="dk1"/>
              </a:solidFill>
              <a:latin typeface="Arial"/>
              <a:ea typeface="Arial"/>
              <a:cs typeface="Arial"/>
              <a:sym typeface="Arial"/>
            </a:endParaRPr>
          </a:p>
          <a:p>
            <a:pPr indent="0" lvl="0" marL="0" rtl="0" algn="l">
              <a:spcBef>
                <a:spcPts val="1200"/>
              </a:spcBef>
              <a:spcAft>
                <a:spcPts val="0"/>
              </a:spcAft>
              <a:buNone/>
            </a:pPr>
            <a:r>
              <a:rPr lang="en" sz="1100">
                <a:solidFill>
                  <a:schemeClr val="dk1"/>
                </a:solidFill>
                <a:highlight>
                  <a:schemeClr val="accent6"/>
                </a:highlight>
                <a:latin typeface="Arial"/>
                <a:ea typeface="Arial"/>
                <a:cs typeface="Arial"/>
                <a:sym typeface="Arial"/>
              </a:rPr>
              <a:t>Teachers have pointed out that Novel Engineering can reach students with different learning profiles—not just the “A students” who typically do well. For example, we’ve seen students with special needs excel at Novel Engineering; we’ve seen several instances of students with reading disabilities easily access a text supporting evidence for their design ideas. We’ve also seen students with significant organizational deficits manage the complex process of planning and realizing their ideas, which is often difficult to do when balancing multiple constraints ad steps.</a:t>
            </a:r>
            <a:endParaRPr sz="1100">
              <a:solidFill>
                <a:schemeClr val="dk1"/>
              </a:solidFill>
              <a:highlight>
                <a:schemeClr val="accent6"/>
              </a:highlight>
              <a:latin typeface="Arial"/>
              <a:ea typeface="Arial"/>
              <a:cs typeface="Arial"/>
              <a:sym typeface="Arial"/>
            </a:endParaRPr>
          </a:p>
          <a:p>
            <a:pPr indent="0" lvl="0" marL="0" rtl="0" algn="l">
              <a:spcBef>
                <a:spcPts val="1200"/>
              </a:spcBef>
              <a:spcAft>
                <a:spcPts val="0"/>
              </a:spcAft>
              <a:buNone/>
            </a:pPr>
            <a:r>
              <a:rPr lang="en" sz="1100">
                <a:solidFill>
                  <a:schemeClr val="dk1"/>
                </a:solidFill>
                <a:latin typeface="Arial"/>
                <a:ea typeface="Arial"/>
                <a:cs typeface="Arial"/>
                <a:sym typeface="Arial"/>
              </a:rPr>
              <a:t>Novel Engineering gives students the opportunity to enter into engineering design through literature,</a:t>
            </a:r>
            <a:r>
              <a:rPr lang="en" sz="1100">
                <a:solidFill>
                  <a:schemeClr val="dk1"/>
                </a:solidFill>
                <a:highlight>
                  <a:schemeClr val="accent6"/>
                </a:highlight>
                <a:latin typeface="Arial"/>
                <a:ea typeface="Arial"/>
                <a:cs typeface="Arial"/>
                <a:sym typeface="Arial"/>
              </a:rPr>
              <a:t> offering authentic engineering projects that do not have predetermined, “correct” answers. </a:t>
            </a:r>
            <a:endParaRPr sz="1100">
              <a:solidFill>
                <a:schemeClr val="dk1"/>
              </a:solidFill>
              <a:highlight>
                <a:schemeClr val="accent6"/>
              </a:highlight>
              <a:latin typeface="Arial"/>
              <a:ea typeface="Arial"/>
              <a:cs typeface="Arial"/>
              <a:sym typeface="Arial"/>
            </a:endParaRPr>
          </a:p>
          <a:p>
            <a:pPr indent="0" lvl="0" marL="0" rtl="0" algn="l">
              <a:spcBef>
                <a:spcPts val="1200"/>
              </a:spcBef>
              <a:spcAft>
                <a:spcPts val="0"/>
              </a:spcAft>
              <a:buNone/>
            </a:pPr>
            <a:r>
              <a:rPr lang="en" sz="1100">
                <a:solidFill>
                  <a:schemeClr val="dk1"/>
                </a:solidFill>
                <a:latin typeface="Arial"/>
                <a:ea typeface="Arial"/>
                <a:cs typeface="Arial"/>
                <a:sym typeface="Arial"/>
              </a:rPr>
              <a:t>While working on a Novel Engineering unit, students engage in engineering by drawing on their past experiences and understandings of the world and interact with classmates about what’s happening in the book and what they have built. As students work on text-based engineering projects, they also engage in productive and self-directed literacy practices, including noting key details in text, making inferences, and writing lists and other notes that support the design process. </a:t>
            </a:r>
            <a:r>
              <a:rPr lang="en" sz="1100">
                <a:solidFill>
                  <a:schemeClr val="dk1"/>
                </a:solidFill>
                <a:highlight>
                  <a:schemeClr val="accent6"/>
                </a:highlight>
                <a:latin typeface="Arial"/>
                <a:ea typeface="Arial"/>
                <a:cs typeface="Arial"/>
                <a:sym typeface="Arial"/>
              </a:rPr>
              <a:t>Novel Engineering projects are therefore interdisciplinary efforts in which students gain experience in both disciplines.</a:t>
            </a:r>
            <a:endParaRPr sz="1100">
              <a:solidFill>
                <a:schemeClr val="dk1"/>
              </a:solidFill>
              <a:highlight>
                <a:schemeClr val="accent6"/>
              </a:highlight>
              <a:latin typeface="Arial"/>
              <a:ea typeface="Arial"/>
              <a:cs typeface="Arial"/>
              <a:sym typeface="Arial"/>
            </a:endParaRPr>
          </a:p>
          <a:p>
            <a:pPr indent="0" lvl="0" marL="0" rtl="0" algn="l">
              <a:spcBef>
                <a:spcPts val="1200"/>
              </a:spcBef>
              <a:spcAft>
                <a:spcPts val="1200"/>
              </a:spcAft>
              <a:buNone/>
            </a:pPr>
            <a:r>
              <a:t/>
            </a:r>
            <a:endParaRPr sz="11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0" st="0"/>
                                            </p:txEl>
                                          </p:spTgt>
                                        </p:tgtEl>
                                        <p:attrNameLst>
                                          <p:attrName>style.visibility</p:attrName>
                                        </p:attrNameLst>
                                      </p:cBhvr>
                                      <p:to>
                                        <p:strVal val="visible"/>
                                      </p:to>
                                    </p:set>
                                    <p:animEffect filter="fade" transition="in">
                                      <p:cBhvr>
                                        <p:cTn dur="1000"/>
                                        <p:tgtEl>
                                          <p:spTgt spid="9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1" st="1"/>
                                            </p:txEl>
                                          </p:spTgt>
                                        </p:tgtEl>
                                        <p:attrNameLst>
                                          <p:attrName>style.visibility</p:attrName>
                                        </p:attrNameLst>
                                      </p:cBhvr>
                                      <p:to>
                                        <p:strVal val="visible"/>
                                      </p:to>
                                    </p:set>
                                    <p:animEffect filter="fade" transition="in">
                                      <p:cBhvr>
                                        <p:cTn dur="1000"/>
                                        <p:tgtEl>
                                          <p:spTgt spid="9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2" st="2"/>
                                            </p:txEl>
                                          </p:spTgt>
                                        </p:tgtEl>
                                        <p:attrNameLst>
                                          <p:attrName>style.visibility</p:attrName>
                                        </p:attrNameLst>
                                      </p:cBhvr>
                                      <p:to>
                                        <p:strVal val="visible"/>
                                      </p:to>
                                    </p:set>
                                    <p:animEffect filter="fade" transition="in">
                                      <p:cBhvr>
                                        <p:cTn dur="1000"/>
                                        <p:tgtEl>
                                          <p:spTgt spid="91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3" st="3"/>
                                            </p:txEl>
                                          </p:spTgt>
                                        </p:tgtEl>
                                        <p:attrNameLst>
                                          <p:attrName>style.visibility</p:attrName>
                                        </p:attrNameLst>
                                      </p:cBhvr>
                                      <p:to>
                                        <p:strVal val="visible"/>
                                      </p:to>
                                    </p:set>
                                    <p:animEffect filter="fade" transition="in">
                                      <p:cBhvr>
                                        <p:cTn dur="1000"/>
                                        <p:tgtEl>
                                          <p:spTgt spid="91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4" st="4"/>
                                            </p:txEl>
                                          </p:spTgt>
                                        </p:tgtEl>
                                        <p:attrNameLst>
                                          <p:attrName>style.visibility</p:attrName>
                                        </p:attrNameLst>
                                      </p:cBhvr>
                                      <p:to>
                                        <p:strVal val="visible"/>
                                      </p:to>
                                    </p:set>
                                    <p:animEffect filter="fade" transition="in">
                                      <p:cBhvr>
                                        <p:cTn dur="1000"/>
                                        <p:tgtEl>
                                          <p:spTgt spid="91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16" name="Shape 916"/>
        <p:cNvGrpSpPr/>
        <p:nvPr/>
      </p:nvGrpSpPr>
      <p:grpSpPr>
        <a:xfrm>
          <a:off x="0" y="0"/>
          <a:ext cx="0" cy="0"/>
          <a:chOff x="0" y="0"/>
          <a:chExt cx="0" cy="0"/>
        </a:xfrm>
      </p:grpSpPr>
      <p:sp>
        <p:nvSpPr>
          <p:cNvPr id="917" name="Google Shape;917;p92"/>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18" name="Google Shape;918;p92"/>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919" name="Google Shape;919;p92"/>
          <p:cNvSpPr txBox="1"/>
          <p:nvPr>
            <p:ph type="title"/>
          </p:nvPr>
        </p:nvSpPr>
        <p:spPr>
          <a:xfrm>
            <a:off x="437300" y="161513"/>
            <a:ext cx="74412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Novel Engineering K-8 Book</a:t>
            </a:r>
            <a:endParaRPr sz="3400">
              <a:solidFill>
                <a:schemeClr val="dk1"/>
              </a:solidFill>
            </a:endParaRPr>
          </a:p>
        </p:txBody>
      </p:sp>
      <p:sp>
        <p:nvSpPr>
          <p:cNvPr id="920" name="Google Shape;920;p92"/>
          <p:cNvSpPr txBox="1"/>
          <p:nvPr>
            <p:ph idx="4294967295" type="body"/>
          </p:nvPr>
        </p:nvSpPr>
        <p:spPr>
          <a:xfrm>
            <a:off x="437300" y="1078475"/>
            <a:ext cx="8171400" cy="41559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1"/>
                </a:solidFill>
                <a:highlight>
                  <a:schemeClr val="accent6"/>
                </a:highlight>
                <a:latin typeface="Arial"/>
                <a:ea typeface="Arial"/>
                <a:cs typeface="Arial"/>
                <a:sym typeface="Arial"/>
              </a:rPr>
              <a:t>Constraints on teachers are growing and the freedom to choose what happens in the classroom is shrinking, so it may seem crazy to think of adding yet another initiative into the classroom. New initiatives must fulfill multiple functions. In our research classrooms, we saw that Novel Engineering was able to bridge several disciplines while also meeting educational standards, classroom goals, and individual goals.</a:t>
            </a:r>
            <a:endParaRPr sz="1000">
              <a:solidFill>
                <a:schemeClr val="dk1"/>
              </a:solidFill>
              <a:highlight>
                <a:schemeClr val="accent6"/>
              </a:highlight>
              <a:latin typeface="Arial"/>
              <a:ea typeface="Arial"/>
              <a:cs typeface="Arial"/>
              <a:sym typeface="Arial"/>
            </a:endParaRPr>
          </a:p>
          <a:p>
            <a:pPr indent="0" lvl="0" marL="0" rtl="0" algn="l">
              <a:spcBef>
                <a:spcPts val="1200"/>
              </a:spcBef>
              <a:spcAft>
                <a:spcPts val="0"/>
              </a:spcAft>
              <a:buNone/>
            </a:pPr>
            <a:r>
              <a:rPr lang="en" sz="1000">
                <a:solidFill>
                  <a:schemeClr val="dk1"/>
                </a:solidFill>
                <a:latin typeface="Arial"/>
                <a:ea typeface="Arial"/>
                <a:cs typeface="Arial"/>
                <a:sym typeface="Arial"/>
              </a:rPr>
              <a:t>Teachers have also said the Novel Engineering approach builds on their experiences and expertise rather than having them learn a completely new curriculum that does not necessarily work with the other curricula and structures that are already in place in their classrooms. </a:t>
            </a:r>
            <a:r>
              <a:rPr lang="en" sz="1000">
                <a:solidFill>
                  <a:schemeClr val="dk1"/>
                </a:solidFill>
                <a:highlight>
                  <a:schemeClr val="accent6"/>
                </a:highlight>
                <a:latin typeface="Arial"/>
                <a:ea typeface="Arial"/>
                <a:cs typeface="Arial"/>
                <a:sym typeface="Arial"/>
              </a:rPr>
              <a:t>Novel Engineering works well with existing curricula and plans since teachers get to choose the text and direction of student work; they can use texts students already know and are comfortable with rather than unfamiliar books from an assigned list. </a:t>
            </a:r>
            <a:r>
              <a:rPr lang="en" sz="1000">
                <a:solidFill>
                  <a:schemeClr val="dk1"/>
                </a:solidFill>
                <a:latin typeface="Arial"/>
                <a:ea typeface="Arial"/>
                <a:cs typeface="Arial"/>
                <a:sym typeface="Arial"/>
              </a:rPr>
              <a:t>Teachers have also noted that </a:t>
            </a:r>
            <a:r>
              <a:rPr lang="en" sz="1000">
                <a:solidFill>
                  <a:schemeClr val="dk1"/>
                </a:solidFill>
                <a:highlight>
                  <a:schemeClr val="accent6"/>
                </a:highlight>
                <a:latin typeface="Arial"/>
                <a:ea typeface="Arial"/>
                <a:cs typeface="Arial"/>
                <a:sym typeface="Arial"/>
              </a:rPr>
              <a:t>Novel Engineering helps them develop a classroom culture that includes productive class discussions and peer critique</a:t>
            </a:r>
            <a:r>
              <a:rPr lang="en" sz="1000">
                <a:solidFill>
                  <a:schemeClr val="dk1"/>
                </a:solidFill>
                <a:latin typeface="Arial"/>
                <a:ea typeface="Arial"/>
                <a:cs typeface="Arial"/>
                <a:sym typeface="Arial"/>
              </a:rPr>
              <a:t>.</a:t>
            </a:r>
            <a:endParaRPr sz="1000">
              <a:solidFill>
                <a:schemeClr val="dk1"/>
              </a:solidFill>
              <a:latin typeface="Arial"/>
              <a:ea typeface="Arial"/>
              <a:cs typeface="Arial"/>
              <a:sym typeface="Arial"/>
            </a:endParaRPr>
          </a:p>
          <a:p>
            <a:pPr indent="0" lvl="0" marL="0" rtl="0" algn="l">
              <a:spcBef>
                <a:spcPts val="1200"/>
              </a:spcBef>
              <a:spcAft>
                <a:spcPts val="0"/>
              </a:spcAft>
              <a:buNone/>
            </a:pPr>
            <a:r>
              <a:rPr lang="en" sz="1000">
                <a:solidFill>
                  <a:schemeClr val="dk1"/>
                </a:solidFill>
                <a:highlight>
                  <a:schemeClr val="accent6"/>
                </a:highlight>
                <a:latin typeface="Arial"/>
                <a:ea typeface="Arial"/>
                <a:cs typeface="Arial"/>
                <a:sym typeface="Arial"/>
              </a:rPr>
              <a:t>For the literacy aspect of Novel Engineering, we have found that students productively engage with text in a variety of ways that align with </a:t>
            </a:r>
            <a:r>
              <a:rPr b="1" lang="en" sz="1000">
                <a:solidFill>
                  <a:schemeClr val="dk1"/>
                </a:solidFill>
                <a:highlight>
                  <a:schemeClr val="accent6"/>
                </a:highlight>
                <a:latin typeface="Arial"/>
                <a:ea typeface="Arial"/>
                <a:cs typeface="Arial"/>
                <a:sym typeface="Arial"/>
              </a:rPr>
              <a:t>Common Core State Standards</a:t>
            </a:r>
            <a:r>
              <a:rPr lang="en" sz="1000">
                <a:solidFill>
                  <a:schemeClr val="dk1"/>
                </a:solidFill>
                <a:highlight>
                  <a:schemeClr val="accent6"/>
                </a:highlight>
                <a:latin typeface="Arial"/>
                <a:ea typeface="Arial"/>
                <a:cs typeface="Arial"/>
                <a:sym typeface="Arial"/>
              </a:rPr>
              <a:t>. They take the perspective of characters and note relevant aspects of the physical setting as they plan and evaluate their designs. Spontaneous discussions emerge as students wrestle with unfamiliar concepts and vocabulary in an effort to better inform their designs. These discussions lead to students constructing an informed interpretation of the text.</a:t>
            </a:r>
            <a:endParaRPr sz="1000">
              <a:solidFill>
                <a:schemeClr val="dk1"/>
              </a:solidFill>
              <a:highlight>
                <a:schemeClr val="accent6"/>
              </a:highlight>
              <a:latin typeface="Arial"/>
              <a:ea typeface="Arial"/>
              <a:cs typeface="Arial"/>
              <a:sym typeface="Arial"/>
            </a:endParaRPr>
          </a:p>
          <a:p>
            <a:pPr indent="0" lvl="0" marL="0" rtl="0" algn="l">
              <a:spcBef>
                <a:spcPts val="1200"/>
              </a:spcBef>
              <a:spcAft>
                <a:spcPts val="0"/>
              </a:spcAft>
              <a:buNone/>
            </a:pPr>
            <a:r>
              <a:rPr lang="en" sz="1000">
                <a:solidFill>
                  <a:schemeClr val="dk1"/>
                </a:solidFill>
                <a:latin typeface="Arial"/>
                <a:ea typeface="Arial"/>
                <a:cs typeface="Arial"/>
                <a:sym typeface="Arial"/>
              </a:rPr>
              <a:t>Finally, </a:t>
            </a:r>
            <a:r>
              <a:rPr lang="en" sz="1000">
                <a:solidFill>
                  <a:schemeClr val="dk1"/>
                </a:solidFill>
                <a:highlight>
                  <a:schemeClr val="accent6"/>
                </a:highlight>
                <a:latin typeface="Arial"/>
                <a:ea typeface="Arial"/>
                <a:cs typeface="Arial"/>
                <a:sym typeface="Arial"/>
              </a:rPr>
              <a:t>Novel Engineering helps teachers look at their students in new ways. Many teachers have said that it helped them step back and notice what their students were doing and thinking. This more critical look at student thinking helps teachers understand why students make certain design decisions (related to both the text and the mechanics of the design) and why they have certain interpretations of the text</a:t>
            </a:r>
            <a:r>
              <a:rPr lang="en" sz="1000">
                <a:solidFill>
                  <a:schemeClr val="dk1"/>
                </a:solidFill>
                <a:latin typeface="Arial"/>
                <a:ea typeface="Arial"/>
                <a:cs typeface="Arial"/>
                <a:sym typeface="Arial"/>
              </a:rPr>
              <a:t>. This more informed view of student thinking enables teachers to respond more appropriately to what students are doing and helps them guide their next moves. </a:t>
            </a:r>
            <a:r>
              <a:rPr lang="en" sz="1000">
                <a:solidFill>
                  <a:schemeClr val="dk1"/>
                </a:solidFill>
                <a:highlight>
                  <a:schemeClr val="accent6"/>
                </a:highlight>
                <a:latin typeface="Arial"/>
                <a:ea typeface="Arial"/>
                <a:cs typeface="Arial"/>
                <a:sym typeface="Arial"/>
              </a:rPr>
              <a:t>Teachers have also said that Novel Engineering helped them notice new things about their students, such as strengths or places for improvement, that did not come out in other classroom activities.</a:t>
            </a:r>
            <a:endParaRPr sz="1000">
              <a:solidFill>
                <a:schemeClr val="dk1"/>
              </a:solidFill>
              <a:highlight>
                <a:schemeClr val="accent6"/>
              </a:highlight>
              <a:latin typeface="Arial"/>
              <a:ea typeface="Arial"/>
              <a:cs typeface="Arial"/>
              <a:sym typeface="Arial"/>
            </a:endParaRPr>
          </a:p>
          <a:p>
            <a:pPr indent="0" lvl="0" marL="0" rtl="0" algn="l">
              <a:spcBef>
                <a:spcPts val="1200"/>
              </a:spcBef>
              <a:spcAft>
                <a:spcPts val="1200"/>
              </a:spcAft>
              <a:buNone/>
            </a:pPr>
            <a:r>
              <a:t/>
            </a:r>
            <a:endParaRPr sz="11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xEl>
                                              <p:pRg end="0" st="0"/>
                                            </p:txEl>
                                          </p:spTgt>
                                        </p:tgtEl>
                                        <p:attrNameLst>
                                          <p:attrName>style.visibility</p:attrName>
                                        </p:attrNameLst>
                                      </p:cBhvr>
                                      <p:to>
                                        <p:strVal val="visible"/>
                                      </p:to>
                                    </p:set>
                                    <p:animEffect filter="fade" transition="in">
                                      <p:cBhvr>
                                        <p:cTn dur="1000"/>
                                        <p:tgtEl>
                                          <p:spTgt spid="9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xEl>
                                              <p:pRg end="1" st="1"/>
                                            </p:txEl>
                                          </p:spTgt>
                                        </p:tgtEl>
                                        <p:attrNameLst>
                                          <p:attrName>style.visibility</p:attrName>
                                        </p:attrNameLst>
                                      </p:cBhvr>
                                      <p:to>
                                        <p:strVal val="visible"/>
                                      </p:to>
                                    </p:set>
                                    <p:animEffect filter="fade" transition="in">
                                      <p:cBhvr>
                                        <p:cTn dur="1000"/>
                                        <p:tgtEl>
                                          <p:spTgt spid="9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xEl>
                                              <p:pRg end="2" st="2"/>
                                            </p:txEl>
                                          </p:spTgt>
                                        </p:tgtEl>
                                        <p:attrNameLst>
                                          <p:attrName>style.visibility</p:attrName>
                                        </p:attrNameLst>
                                      </p:cBhvr>
                                      <p:to>
                                        <p:strVal val="visible"/>
                                      </p:to>
                                    </p:set>
                                    <p:animEffect filter="fade" transition="in">
                                      <p:cBhvr>
                                        <p:cTn dur="1000"/>
                                        <p:tgtEl>
                                          <p:spTgt spid="9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xEl>
                                              <p:pRg end="3" st="3"/>
                                            </p:txEl>
                                          </p:spTgt>
                                        </p:tgtEl>
                                        <p:attrNameLst>
                                          <p:attrName>style.visibility</p:attrName>
                                        </p:attrNameLst>
                                      </p:cBhvr>
                                      <p:to>
                                        <p:strVal val="visible"/>
                                      </p:to>
                                    </p:set>
                                    <p:animEffect filter="fade" transition="in">
                                      <p:cBhvr>
                                        <p:cTn dur="1000"/>
                                        <p:tgtEl>
                                          <p:spTgt spid="92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0">
                                            <p:txEl>
                                              <p:pRg end="4" st="4"/>
                                            </p:txEl>
                                          </p:spTgt>
                                        </p:tgtEl>
                                        <p:attrNameLst>
                                          <p:attrName>style.visibility</p:attrName>
                                        </p:attrNameLst>
                                      </p:cBhvr>
                                      <p:to>
                                        <p:strVal val="visible"/>
                                      </p:to>
                                    </p:set>
                                    <p:animEffect filter="fade" transition="in">
                                      <p:cBhvr>
                                        <p:cTn dur="1000"/>
                                        <p:tgtEl>
                                          <p:spTgt spid="92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24" name="Shape 924"/>
        <p:cNvGrpSpPr/>
        <p:nvPr/>
      </p:nvGrpSpPr>
      <p:grpSpPr>
        <a:xfrm>
          <a:off x="0" y="0"/>
          <a:ext cx="0" cy="0"/>
          <a:chOff x="0" y="0"/>
          <a:chExt cx="0" cy="0"/>
        </a:xfrm>
      </p:grpSpPr>
      <p:sp>
        <p:nvSpPr>
          <p:cNvPr id="925" name="Google Shape;925;p93"/>
          <p:cNvSpPr txBox="1"/>
          <p:nvPr>
            <p:ph idx="4294967295" type="body"/>
          </p:nvPr>
        </p:nvSpPr>
        <p:spPr>
          <a:xfrm>
            <a:off x="437300" y="1463875"/>
            <a:ext cx="8171400" cy="2978700"/>
          </a:xfrm>
          <a:prstGeom prst="rect">
            <a:avLst/>
          </a:prstGeom>
        </p:spPr>
        <p:txBody>
          <a:bodyPr anchorCtr="0" anchor="t" bIns="91425" lIns="91425" spcFirstLastPara="1" rIns="91425" wrap="square" tIns="91425">
            <a:spAutoFit/>
          </a:bodyPr>
          <a:lstStyle/>
          <a:p>
            <a:pPr indent="-330200" lvl="0" marL="457200" rtl="0" algn="l">
              <a:lnSpc>
                <a:spcPct val="108000"/>
              </a:lnSpc>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Reading can be intimidating; hands-on experiences invite </a:t>
            </a:r>
            <a:r>
              <a:rPr b="1" lang="en" sz="1600">
                <a:solidFill>
                  <a:schemeClr val="dk1"/>
                </a:solidFill>
                <a:latin typeface="Poppins"/>
                <a:ea typeface="Poppins"/>
                <a:cs typeface="Poppins"/>
                <a:sym typeface="Poppins"/>
              </a:rPr>
              <a:t>active engagement with texts</a:t>
            </a:r>
            <a:r>
              <a:rPr lang="en" sz="1600">
                <a:solidFill>
                  <a:schemeClr val="dk1"/>
                </a:solidFill>
                <a:latin typeface="Poppins Light"/>
                <a:ea typeface="Poppins Light"/>
                <a:cs typeface="Poppins Light"/>
                <a:sym typeface="Poppins Light"/>
              </a:rPr>
              <a:t> </a:t>
            </a:r>
            <a:r>
              <a:rPr i="1" lang="en" sz="1600">
                <a:solidFill>
                  <a:schemeClr val="dk1"/>
                </a:solidFill>
                <a:latin typeface="Poppins Light"/>
                <a:ea typeface="Poppins Light"/>
                <a:cs typeface="Poppins Light"/>
                <a:sym typeface="Poppins Light"/>
              </a:rPr>
              <a:t>(Nash)</a:t>
            </a:r>
            <a:r>
              <a:rPr lang="en" sz="1600">
                <a:solidFill>
                  <a:schemeClr val="dk1"/>
                </a:solidFill>
                <a:latin typeface="Poppins Light"/>
                <a:ea typeface="Poppins Light"/>
                <a:cs typeface="Poppins Light"/>
                <a:sym typeface="Poppins Light"/>
              </a:rPr>
              <a:t>.</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lnSpc>
                <a:spcPct val="108000"/>
              </a:lnSpc>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Building, manipulating, or acting out stories makes </a:t>
            </a:r>
            <a:r>
              <a:rPr b="1" lang="en" sz="1600">
                <a:solidFill>
                  <a:schemeClr val="dk1"/>
                </a:solidFill>
                <a:latin typeface="Poppins"/>
                <a:ea typeface="Poppins"/>
                <a:cs typeface="Poppins"/>
                <a:sym typeface="Poppins"/>
              </a:rPr>
              <a:t>abstract ideas concrete</a:t>
            </a:r>
            <a:r>
              <a:rPr lang="en" sz="1600">
                <a:solidFill>
                  <a:schemeClr val="dk1"/>
                </a:solidFill>
                <a:latin typeface="Poppins Light"/>
                <a:ea typeface="Poppins Light"/>
                <a:cs typeface="Poppins Light"/>
                <a:sym typeface="Poppins Light"/>
              </a:rPr>
              <a:t> and easier to understand </a:t>
            </a:r>
            <a:r>
              <a:rPr i="1" lang="en" sz="1600">
                <a:solidFill>
                  <a:schemeClr val="dk1"/>
                </a:solidFill>
                <a:latin typeface="Poppins Light"/>
                <a:ea typeface="Poppins Light"/>
                <a:cs typeface="Poppins Light"/>
                <a:sym typeface="Poppins Light"/>
              </a:rPr>
              <a:t>(Nash)</a:t>
            </a:r>
            <a:r>
              <a:rPr lang="en" sz="1600">
                <a:solidFill>
                  <a:schemeClr val="dk1"/>
                </a:solidFill>
                <a:latin typeface="Poppins Light"/>
                <a:ea typeface="Poppins Light"/>
                <a:cs typeface="Poppins Light"/>
                <a:sym typeface="Poppins Light"/>
              </a:rPr>
              <a:t>.</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lnSpc>
                <a:spcPct val="108000"/>
              </a:lnSpc>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Movement and manipulation directly support </a:t>
            </a:r>
            <a:r>
              <a:rPr b="1" lang="en" sz="1600">
                <a:solidFill>
                  <a:schemeClr val="dk1"/>
                </a:solidFill>
                <a:latin typeface="Poppins"/>
                <a:ea typeface="Poppins"/>
                <a:cs typeface="Poppins"/>
                <a:sym typeface="Poppins"/>
              </a:rPr>
              <a:t>language comprehension</a:t>
            </a:r>
            <a:r>
              <a:rPr lang="en" sz="1600">
                <a:solidFill>
                  <a:schemeClr val="dk1"/>
                </a:solidFill>
                <a:latin typeface="Poppins Light"/>
                <a:ea typeface="Poppins Light"/>
                <a:cs typeface="Poppins Light"/>
                <a:sym typeface="Poppins Light"/>
              </a:rPr>
              <a:t>.</a:t>
            </a:r>
            <a:endParaRPr sz="1600">
              <a:solidFill>
                <a:schemeClr val="dk1"/>
              </a:solidFill>
              <a:latin typeface="Poppins Light"/>
              <a:ea typeface="Poppins Light"/>
              <a:cs typeface="Poppins Light"/>
              <a:sym typeface="Poppins Light"/>
            </a:endParaRPr>
          </a:p>
          <a:p>
            <a:pPr indent="-330200" lvl="1" marL="914400" rtl="0" algn="l">
              <a:lnSpc>
                <a:spcPct val="108000"/>
              </a:lnSpc>
              <a:spcBef>
                <a:spcPts val="1200"/>
              </a:spcBef>
              <a:spcAft>
                <a:spcPts val="1000"/>
              </a:spcAft>
              <a:buClr>
                <a:schemeClr val="dk1"/>
              </a:buClr>
              <a:buSzPts val="1600"/>
              <a:buFont typeface="Arial"/>
              <a:buChar char="○"/>
            </a:pPr>
            <a:r>
              <a:rPr lang="en" sz="1600">
                <a:solidFill>
                  <a:schemeClr val="dk1"/>
                </a:solidFill>
                <a:latin typeface="Poppins Light"/>
                <a:ea typeface="Poppins Light"/>
                <a:cs typeface="Poppins Light"/>
                <a:sym typeface="Poppins Light"/>
              </a:rPr>
              <a:t>Comprehension </a:t>
            </a:r>
            <a:r>
              <a:rPr lang="en" sz="1600" u="sng">
                <a:solidFill>
                  <a:schemeClr val="dk1"/>
                </a:solidFill>
                <a:latin typeface="Poppins Light"/>
                <a:ea typeface="Poppins Light"/>
                <a:cs typeface="Poppins Light"/>
                <a:sym typeface="Poppins Light"/>
              </a:rPr>
              <a:t>improves by 1–2 standard deviations</a:t>
            </a:r>
            <a:r>
              <a:rPr lang="en" sz="1600">
                <a:solidFill>
                  <a:schemeClr val="dk1"/>
                </a:solidFill>
                <a:latin typeface="Poppins Light"/>
                <a:ea typeface="Poppins Light"/>
                <a:cs typeface="Poppins Light"/>
                <a:sym typeface="Poppins Light"/>
              </a:rPr>
              <a:t> when students use manipulatives while reading, and recall of story events increases </a:t>
            </a:r>
            <a:r>
              <a:rPr i="1" lang="en" sz="1600">
                <a:solidFill>
                  <a:schemeClr val="dk1"/>
                </a:solidFill>
                <a:latin typeface="Poppins Light"/>
                <a:ea typeface="Poppins Light"/>
                <a:cs typeface="Poppins Light"/>
                <a:sym typeface="Poppins Light"/>
              </a:rPr>
              <a:t>(Glenberg et al.; Marley et al.).</a:t>
            </a:r>
            <a:endParaRPr i="1" sz="1000"/>
          </a:p>
        </p:txBody>
      </p:sp>
      <p:sp>
        <p:nvSpPr>
          <p:cNvPr id="926" name="Google Shape;926;p93"/>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27" name="Google Shape;927;p93"/>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928" name="Google Shape;928;p93"/>
          <p:cNvSpPr txBox="1"/>
          <p:nvPr>
            <p:ph type="title"/>
          </p:nvPr>
        </p:nvSpPr>
        <p:spPr>
          <a:xfrm>
            <a:off x="1227800" y="262075"/>
            <a:ext cx="65904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Hands-On Learning &amp; Reading</a:t>
            </a:r>
            <a:endParaRPr sz="3333">
              <a:solidFill>
                <a:schemeClr val="dk1"/>
              </a:solidFill>
            </a:endParaRPr>
          </a:p>
        </p:txBody>
      </p:sp>
      <p:sp>
        <p:nvSpPr>
          <p:cNvPr id="929" name="Google Shape;929;p93"/>
          <p:cNvSpPr/>
          <p:nvPr/>
        </p:nvSpPr>
        <p:spPr>
          <a:xfrm>
            <a:off x="437300" y="178325"/>
            <a:ext cx="692400" cy="692400"/>
          </a:xfrm>
          <a:prstGeom prst="ellipse">
            <a:avLst/>
          </a:prstGeom>
          <a:solidFill>
            <a:srgbClr val="38761D"/>
          </a:solidFill>
          <a:ln>
            <a:noFill/>
          </a:ln>
        </p:spPr>
        <p:txBody>
          <a:bodyPr anchorCtr="0" anchor="ctr" bIns="82450" lIns="82450" spcFirstLastPara="1" rIns="82450" wrap="square" tIns="82450">
            <a:noAutofit/>
          </a:bodyPr>
          <a:lstStyle/>
          <a:p>
            <a:pPr indent="0" lvl="0" marL="0" rtl="0" algn="ctr">
              <a:spcBef>
                <a:spcPts val="0"/>
              </a:spcBef>
              <a:spcAft>
                <a:spcPts val="0"/>
              </a:spcAft>
              <a:buNone/>
            </a:pPr>
            <a:r>
              <a:t/>
            </a:r>
            <a:endParaRPr sz="1263">
              <a:latin typeface="Source Sans Pro"/>
              <a:ea typeface="Source Sans Pro"/>
              <a:cs typeface="Source Sans Pro"/>
              <a:sym typeface="Source Sans Pro"/>
            </a:endParaRPr>
          </a:p>
        </p:txBody>
      </p:sp>
      <p:pic>
        <p:nvPicPr>
          <p:cNvPr id="930" name="Google Shape;930;p93" title="open-book (2).png"/>
          <p:cNvPicPr preferRelativeResize="0"/>
          <p:nvPr/>
        </p:nvPicPr>
        <p:blipFill>
          <a:blip r:embed="rId3">
            <a:alphaModFix/>
          </a:blip>
          <a:stretch>
            <a:fillRect/>
          </a:stretch>
        </p:blipFill>
        <p:spPr>
          <a:xfrm>
            <a:off x="577663" y="318691"/>
            <a:ext cx="411671" cy="41167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5">
                                            <p:txEl>
                                              <p:pRg end="0" st="0"/>
                                            </p:txEl>
                                          </p:spTgt>
                                        </p:tgtEl>
                                        <p:attrNameLst>
                                          <p:attrName>style.visibility</p:attrName>
                                        </p:attrNameLst>
                                      </p:cBhvr>
                                      <p:to>
                                        <p:strVal val="visible"/>
                                      </p:to>
                                    </p:set>
                                    <p:animEffect filter="fade" transition="in">
                                      <p:cBhvr>
                                        <p:cTn dur="1000"/>
                                        <p:tgtEl>
                                          <p:spTgt spid="9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5">
                                            <p:txEl>
                                              <p:pRg end="1" st="1"/>
                                            </p:txEl>
                                          </p:spTgt>
                                        </p:tgtEl>
                                        <p:attrNameLst>
                                          <p:attrName>style.visibility</p:attrName>
                                        </p:attrNameLst>
                                      </p:cBhvr>
                                      <p:to>
                                        <p:strVal val="visible"/>
                                      </p:to>
                                    </p:set>
                                    <p:animEffect filter="fade" transition="in">
                                      <p:cBhvr>
                                        <p:cTn dur="1000"/>
                                        <p:tgtEl>
                                          <p:spTgt spid="9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5">
                                            <p:txEl>
                                              <p:pRg end="2" st="2"/>
                                            </p:txEl>
                                          </p:spTgt>
                                        </p:tgtEl>
                                        <p:attrNameLst>
                                          <p:attrName>style.visibility</p:attrName>
                                        </p:attrNameLst>
                                      </p:cBhvr>
                                      <p:to>
                                        <p:strVal val="visible"/>
                                      </p:to>
                                    </p:set>
                                    <p:animEffect filter="fade" transition="in">
                                      <p:cBhvr>
                                        <p:cTn dur="1000"/>
                                        <p:tgtEl>
                                          <p:spTgt spid="9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5">
                                            <p:txEl>
                                              <p:pRg end="3" st="3"/>
                                            </p:txEl>
                                          </p:spTgt>
                                        </p:tgtEl>
                                        <p:attrNameLst>
                                          <p:attrName>style.visibility</p:attrName>
                                        </p:attrNameLst>
                                      </p:cBhvr>
                                      <p:to>
                                        <p:strVal val="visible"/>
                                      </p:to>
                                    </p:set>
                                    <p:animEffect filter="fade" transition="in">
                                      <p:cBhvr>
                                        <p:cTn dur="1000"/>
                                        <p:tgtEl>
                                          <p:spTgt spid="92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34" name="Shape 934"/>
        <p:cNvGrpSpPr/>
        <p:nvPr/>
      </p:nvGrpSpPr>
      <p:grpSpPr>
        <a:xfrm>
          <a:off x="0" y="0"/>
          <a:ext cx="0" cy="0"/>
          <a:chOff x="0" y="0"/>
          <a:chExt cx="0" cy="0"/>
        </a:xfrm>
      </p:grpSpPr>
      <p:sp>
        <p:nvSpPr>
          <p:cNvPr id="935" name="Google Shape;935;p94"/>
          <p:cNvSpPr txBox="1"/>
          <p:nvPr>
            <p:ph idx="4294967295" type="body"/>
          </p:nvPr>
        </p:nvSpPr>
        <p:spPr>
          <a:xfrm>
            <a:off x="437300" y="1537350"/>
            <a:ext cx="8171400" cy="2292900"/>
          </a:xfrm>
          <a:prstGeom prst="rect">
            <a:avLst/>
          </a:prstGeom>
        </p:spPr>
        <p:txBody>
          <a:bodyPr anchorCtr="0" anchor="t" bIns="91425" lIns="91425" spcFirstLastPara="1" rIns="91425" wrap="square" tIns="91425">
            <a:spAutoFit/>
          </a:bodyPr>
          <a:lstStyle/>
          <a:p>
            <a:pPr indent="-330200" lvl="0" marL="457200" rtl="0" algn="l">
              <a:lnSpc>
                <a:spcPct val="108000"/>
              </a:lnSpc>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Discussions during hands-on phase help students </a:t>
            </a:r>
            <a:r>
              <a:rPr b="1" lang="en" sz="1600">
                <a:solidFill>
                  <a:schemeClr val="dk1"/>
                </a:solidFill>
                <a:latin typeface="Poppins"/>
                <a:ea typeface="Poppins"/>
                <a:cs typeface="Poppins"/>
                <a:sym typeface="Poppins"/>
              </a:rPr>
              <a:t>develop ideas, vocabulary, and story coherence</a:t>
            </a:r>
            <a:r>
              <a:rPr lang="en" sz="1600">
                <a:solidFill>
                  <a:schemeClr val="dk1"/>
                </a:solidFill>
                <a:latin typeface="Poppins Light"/>
                <a:ea typeface="Poppins Light"/>
                <a:cs typeface="Poppins Light"/>
                <a:sym typeface="Poppins Light"/>
              </a:rPr>
              <a:t> </a:t>
            </a:r>
            <a:r>
              <a:rPr i="1" lang="en" sz="1600">
                <a:solidFill>
                  <a:schemeClr val="dk1"/>
                </a:solidFill>
                <a:latin typeface="Poppins Light"/>
                <a:ea typeface="Poppins Light"/>
                <a:cs typeface="Poppins Light"/>
                <a:sym typeface="Poppins Light"/>
              </a:rPr>
              <a:t>(Blake, Cannon)</a:t>
            </a:r>
            <a:r>
              <a:rPr lang="en" sz="1600">
                <a:solidFill>
                  <a:schemeClr val="dk1"/>
                </a:solidFill>
                <a:latin typeface="Poppins Light"/>
                <a:ea typeface="Poppins Light"/>
                <a:cs typeface="Poppins Light"/>
                <a:sym typeface="Poppins Light"/>
              </a:rPr>
              <a:t>.</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lnSpc>
                <a:spcPct val="108000"/>
              </a:lnSpc>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Physical creations make student thinking visible, helping writers translate ideas into </a:t>
            </a:r>
            <a:r>
              <a:rPr b="1" lang="en" sz="1600">
                <a:solidFill>
                  <a:schemeClr val="dk1"/>
                </a:solidFill>
                <a:latin typeface="Poppins"/>
                <a:ea typeface="Poppins"/>
                <a:cs typeface="Poppins"/>
                <a:sym typeface="Poppins"/>
              </a:rPr>
              <a:t>clear, organized text</a:t>
            </a:r>
            <a:r>
              <a:rPr lang="en" sz="1600">
                <a:solidFill>
                  <a:schemeClr val="dk1"/>
                </a:solidFill>
                <a:latin typeface="Poppins Light"/>
                <a:ea typeface="Poppins Light"/>
                <a:cs typeface="Poppins Light"/>
                <a:sym typeface="Poppins Light"/>
              </a:rPr>
              <a:t> </a:t>
            </a:r>
            <a:r>
              <a:rPr i="1" lang="en" sz="1600">
                <a:solidFill>
                  <a:schemeClr val="dk1"/>
                </a:solidFill>
                <a:latin typeface="Poppins Light"/>
                <a:ea typeface="Poppins Light"/>
                <a:cs typeface="Poppins Light"/>
                <a:sym typeface="Poppins Light"/>
              </a:rPr>
              <a:t>(Blake, Cannon)</a:t>
            </a:r>
            <a:r>
              <a:rPr lang="en" sz="1600">
                <a:solidFill>
                  <a:schemeClr val="dk1"/>
                </a:solidFill>
                <a:latin typeface="Poppins Light"/>
                <a:ea typeface="Poppins Light"/>
                <a:cs typeface="Poppins Light"/>
                <a:sym typeface="Poppins Light"/>
              </a:rPr>
              <a:t>.</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lnSpc>
                <a:spcPct val="108000"/>
              </a:lnSpc>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Motivation translates to </a:t>
            </a:r>
            <a:r>
              <a:rPr b="1" lang="en" sz="1600">
                <a:solidFill>
                  <a:schemeClr val="dk1"/>
                </a:solidFill>
                <a:latin typeface="Poppins"/>
                <a:ea typeface="Poppins"/>
                <a:cs typeface="Poppins"/>
                <a:sym typeface="Poppins"/>
              </a:rPr>
              <a:t>higher-quality writing</a:t>
            </a:r>
            <a:r>
              <a:rPr lang="en" sz="1600">
                <a:solidFill>
                  <a:schemeClr val="dk1"/>
                </a:solidFill>
                <a:latin typeface="Poppins Light"/>
                <a:ea typeface="Poppins Light"/>
                <a:cs typeface="Poppins Light"/>
                <a:sym typeface="Poppins Light"/>
              </a:rPr>
              <a:t>; students see the value in the task </a:t>
            </a:r>
            <a:r>
              <a:rPr i="1" lang="en" sz="1600">
                <a:solidFill>
                  <a:schemeClr val="dk1"/>
                </a:solidFill>
                <a:latin typeface="Poppins Light"/>
                <a:ea typeface="Poppins Light"/>
                <a:cs typeface="Poppins Light"/>
                <a:sym typeface="Poppins Light"/>
              </a:rPr>
              <a:t>(Lam &amp; Law, 2007; Marley &amp; Carbonneau, 2014)</a:t>
            </a:r>
            <a:r>
              <a:rPr lang="en" sz="1600">
                <a:solidFill>
                  <a:schemeClr val="dk1"/>
                </a:solidFill>
                <a:latin typeface="Poppins Light"/>
                <a:ea typeface="Poppins Light"/>
                <a:cs typeface="Poppins Light"/>
                <a:sym typeface="Poppins Light"/>
              </a:rPr>
              <a:t>.</a:t>
            </a:r>
            <a:endParaRPr sz="1500">
              <a:latin typeface="Poppins Light"/>
              <a:ea typeface="Poppins Light"/>
              <a:cs typeface="Poppins Light"/>
              <a:sym typeface="Poppins Light"/>
            </a:endParaRPr>
          </a:p>
        </p:txBody>
      </p:sp>
      <p:sp>
        <p:nvSpPr>
          <p:cNvPr id="936" name="Google Shape;936;p94"/>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37" name="Google Shape;937;p94"/>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938" name="Google Shape;938;p94"/>
          <p:cNvSpPr txBox="1"/>
          <p:nvPr>
            <p:ph type="title"/>
          </p:nvPr>
        </p:nvSpPr>
        <p:spPr>
          <a:xfrm>
            <a:off x="1227800" y="262075"/>
            <a:ext cx="65904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Hands-On Learning &amp; Writing</a:t>
            </a:r>
            <a:endParaRPr sz="3333">
              <a:solidFill>
                <a:schemeClr val="dk1"/>
              </a:solidFill>
            </a:endParaRPr>
          </a:p>
        </p:txBody>
      </p:sp>
      <p:sp>
        <p:nvSpPr>
          <p:cNvPr id="939" name="Google Shape;939;p94"/>
          <p:cNvSpPr/>
          <p:nvPr/>
        </p:nvSpPr>
        <p:spPr>
          <a:xfrm>
            <a:off x="437300" y="178325"/>
            <a:ext cx="692400" cy="692400"/>
          </a:xfrm>
          <a:prstGeom prst="ellipse">
            <a:avLst/>
          </a:prstGeom>
          <a:solidFill>
            <a:srgbClr val="8E7CC3"/>
          </a:solidFill>
          <a:ln>
            <a:noFill/>
          </a:ln>
        </p:spPr>
        <p:txBody>
          <a:bodyPr anchorCtr="0" anchor="ctr" bIns="82450" lIns="82450" spcFirstLastPara="1" rIns="82450" wrap="square" tIns="82450">
            <a:noAutofit/>
          </a:bodyPr>
          <a:lstStyle/>
          <a:p>
            <a:pPr indent="0" lvl="0" marL="0" rtl="0" algn="ctr">
              <a:spcBef>
                <a:spcPts val="0"/>
              </a:spcBef>
              <a:spcAft>
                <a:spcPts val="0"/>
              </a:spcAft>
              <a:buNone/>
            </a:pPr>
            <a:r>
              <a:t/>
            </a:r>
            <a:endParaRPr sz="1263">
              <a:latin typeface="Source Sans Pro"/>
              <a:ea typeface="Source Sans Pro"/>
              <a:cs typeface="Source Sans Pro"/>
              <a:sym typeface="Source Sans Pro"/>
            </a:endParaRPr>
          </a:p>
        </p:txBody>
      </p:sp>
      <p:pic>
        <p:nvPicPr>
          <p:cNvPr id="940" name="Google Shape;940;p94" title="document (1).png"/>
          <p:cNvPicPr preferRelativeResize="0"/>
          <p:nvPr/>
        </p:nvPicPr>
        <p:blipFill>
          <a:blip r:embed="rId3">
            <a:alphaModFix/>
          </a:blip>
          <a:stretch>
            <a:fillRect/>
          </a:stretch>
        </p:blipFill>
        <p:spPr>
          <a:xfrm>
            <a:off x="602125" y="316900"/>
            <a:ext cx="415250" cy="415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5">
                                            <p:txEl>
                                              <p:pRg end="0" st="0"/>
                                            </p:txEl>
                                          </p:spTgt>
                                        </p:tgtEl>
                                        <p:attrNameLst>
                                          <p:attrName>style.visibility</p:attrName>
                                        </p:attrNameLst>
                                      </p:cBhvr>
                                      <p:to>
                                        <p:strVal val="visible"/>
                                      </p:to>
                                    </p:set>
                                    <p:animEffect filter="fade" transition="in">
                                      <p:cBhvr>
                                        <p:cTn dur="1000"/>
                                        <p:tgtEl>
                                          <p:spTgt spid="9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5">
                                            <p:txEl>
                                              <p:pRg end="1" st="1"/>
                                            </p:txEl>
                                          </p:spTgt>
                                        </p:tgtEl>
                                        <p:attrNameLst>
                                          <p:attrName>style.visibility</p:attrName>
                                        </p:attrNameLst>
                                      </p:cBhvr>
                                      <p:to>
                                        <p:strVal val="visible"/>
                                      </p:to>
                                    </p:set>
                                    <p:animEffect filter="fade" transition="in">
                                      <p:cBhvr>
                                        <p:cTn dur="1000"/>
                                        <p:tgtEl>
                                          <p:spTgt spid="9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5">
                                            <p:txEl>
                                              <p:pRg end="2" st="2"/>
                                            </p:txEl>
                                          </p:spTgt>
                                        </p:tgtEl>
                                        <p:attrNameLst>
                                          <p:attrName>style.visibility</p:attrName>
                                        </p:attrNameLst>
                                      </p:cBhvr>
                                      <p:to>
                                        <p:strVal val="visible"/>
                                      </p:to>
                                    </p:set>
                                    <p:animEffect filter="fade" transition="in">
                                      <p:cBhvr>
                                        <p:cTn dur="1000"/>
                                        <p:tgtEl>
                                          <p:spTgt spid="93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44" name="Shape 944"/>
        <p:cNvGrpSpPr/>
        <p:nvPr/>
      </p:nvGrpSpPr>
      <p:grpSpPr>
        <a:xfrm>
          <a:off x="0" y="0"/>
          <a:ext cx="0" cy="0"/>
          <a:chOff x="0" y="0"/>
          <a:chExt cx="0" cy="0"/>
        </a:xfrm>
      </p:grpSpPr>
      <p:sp>
        <p:nvSpPr>
          <p:cNvPr id="945" name="Google Shape;945;p95"/>
          <p:cNvSpPr txBox="1"/>
          <p:nvPr>
            <p:ph idx="4294967295" type="body"/>
          </p:nvPr>
        </p:nvSpPr>
        <p:spPr>
          <a:xfrm>
            <a:off x="437300" y="1537350"/>
            <a:ext cx="8171400" cy="2979900"/>
          </a:xfrm>
          <a:prstGeom prst="rect">
            <a:avLst/>
          </a:prstGeom>
        </p:spPr>
        <p:txBody>
          <a:bodyPr anchorCtr="0" anchor="t" bIns="91425" lIns="91425" spcFirstLastPara="1" rIns="91425" wrap="square" tIns="91425">
            <a:spAutoFit/>
          </a:bodyPr>
          <a:lstStyle/>
          <a:p>
            <a:pPr indent="-330200" lvl="0" marL="457200" rtl="0" algn="l">
              <a:spcBef>
                <a:spcPts val="120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Encourages student-centered </a:t>
            </a:r>
            <a:r>
              <a:rPr b="1" lang="en" sz="1600">
                <a:solidFill>
                  <a:schemeClr val="dk1"/>
                </a:solidFill>
                <a:latin typeface="Poppins"/>
                <a:ea typeface="Poppins"/>
                <a:cs typeface="Poppins"/>
                <a:sym typeface="Poppins"/>
              </a:rPr>
              <a:t>collaboration and discussion</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spcBef>
                <a:spcPts val="0"/>
              </a:spcBef>
              <a:spcAft>
                <a:spcPts val="0"/>
              </a:spcAft>
              <a:buClr>
                <a:schemeClr val="dk1"/>
              </a:buClr>
              <a:buSzPts val="1600"/>
              <a:buFont typeface="Arial"/>
              <a:buChar char="●"/>
            </a:pPr>
            <a:r>
              <a:rPr b="1" lang="en" sz="1600">
                <a:solidFill>
                  <a:schemeClr val="dk1"/>
                </a:solidFill>
                <a:latin typeface="Poppins"/>
                <a:ea typeface="Poppins"/>
                <a:cs typeface="Poppins"/>
                <a:sym typeface="Poppins"/>
              </a:rPr>
              <a:t>Future Ready. </a:t>
            </a:r>
            <a:r>
              <a:rPr lang="en" sz="1600">
                <a:solidFill>
                  <a:schemeClr val="dk1"/>
                </a:solidFill>
                <a:latin typeface="Poppins Light"/>
                <a:ea typeface="Poppins Light"/>
                <a:cs typeface="Poppins Light"/>
                <a:sym typeface="Poppins Light"/>
              </a:rPr>
              <a:t>Prepares students for 21st-century skills: problem-solving, creativity, analytical thinking </a:t>
            </a:r>
            <a:r>
              <a:rPr i="1" lang="en" sz="1600">
                <a:solidFill>
                  <a:schemeClr val="dk1"/>
                </a:solidFill>
                <a:latin typeface="Poppins Light"/>
                <a:ea typeface="Poppins Light"/>
                <a:cs typeface="Poppins Light"/>
                <a:sym typeface="Poppins Light"/>
              </a:rPr>
              <a:t>(World Economic Forum)</a:t>
            </a:r>
            <a:br>
              <a:rPr i="1"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spcBef>
                <a:spcPts val="0"/>
              </a:spcBef>
              <a:spcAft>
                <a:spcPts val="0"/>
              </a:spcAft>
              <a:buClr>
                <a:schemeClr val="dk1"/>
              </a:buClr>
              <a:buSzPts val="1600"/>
              <a:buFont typeface="Arial"/>
              <a:buChar char="●"/>
            </a:pPr>
            <a:r>
              <a:rPr lang="en" sz="1600">
                <a:solidFill>
                  <a:schemeClr val="dk1"/>
                </a:solidFill>
                <a:latin typeface="Poppins Light"/>
                <a:ea typeface="Poppins Light"/>
                <a:cs typeface="Poppins Light"/>
                <a:sym typeface="Poppins Light"/>
              </a:rPr>
              <a:t>Reach students with </a:t>
            </a:r>
            <a:r>
              <a:rPr b="1" lang="en" sz="1600">
                <a:solidFill>
                  <a:schemeClr val="dk1"/>
                </a:solidFill>
                <a:latin typeface="Poppins"/>
                <a:ea typeface="Poppins"/>
                <a:cs typeface="Poppins"/>
                <a:sym typeface="Poppins"/>
              </a:rPr>
              <a:t>different learning profiles</a:t>
            </a:r>
            <a:r>
              <a:rPr lang="en" sz="1600">
                <a:solidFill>
                  <a:schemeClr val="dk1"/>
                </a:solidFill>
                <a:latin typeface="Poppins Light"/>
                <a:ea typeface="Poppins Light"/>
                <a:cs typeface="Poppins Light"/>
                <a:sym typeface="Poppins Light"/>
              </a:rPr>
              <a:t>—not just the “A students”</a:t>
            </a:r>
            <a:br>
              <a:rPr lang="en" sz="1600">
                <a:solidFill>
                  <a:schemeClr val="dk1"/>
                </a:solidFill>
                <a:latin typeface="Poppins Light"/>
                <a:ea typeface="Poppins Light"/>
                <a:cs typeface="Poppins Light"/>
                <a:sym typeface="Poppins Light"/>
              </a:rPr>
            </a:br>
            <a:endParaRPr sz="1600">
              <a:solidFill>
                <a:schemeClr val="dk1"/>
              </a:solidFill>
              <a:latin typeface="Poppins Light"/>
              <a:ea typeface="Poppins Light"/>
              <a:cs typeface="Poppins Light"/>
              <a:sym typeface="Poppins Light"/>
            </a:endParaRPr>
          </a:p>
          <a:p>
            <a:pPr indent="-330200" lvl="0" marL="457200" rtl="0" algn="l">
              <a:spcBef>
                <a:spcPts val="0"/>
              </a:spcBef>
              <a:spcAft>
                <a:spcPts val="0"/>
              </a:spcAft>
              <a:buClr>
                <a:schemeClr val="dk1"/>
              </a:buClr>
              <a:buSzPts val="1600"/>
              <a:buFont typeface="Arial"/>
              <a:buChar char="●"/>
            </a:pPr>
            <a:r>
              <a:rPr b="1" lang="en" sz="1600">
                <a:solidFill>
                  <a:schemeClr val="dk1"/>
                </a:solidFill>
                <a:latin typeface="Poppins"/>
                <a:ea typeface="Poppins"/>
                <a:cs typeface="Poppins"/>
                <a:sym typeface="Poppins"/>
              </a:rPr>
              <a:t>Teachers act as facilitators</a:t>
            </a:r>
            <a:r>
              <a:rPr lang="en" sz="1600">
                <a:solidFill>
                  <a:schemeClr val="dk1"/>
                </a:solidFill>
                <a:latin typeface="Poppins Light"/>
                <a:ea typeface="Poppins Light"/>
                <a:cs typeface="Poppins Light"/>
                <a:sym typeface="Poppins Light"/>
              </a:rPr>
              <a:t>, guiding exploration and supporting differentiated learning naturally.</a:t>
            </a:r>
            <a:br>
              <a:rPr lang="en" sz="1100">
                <a:solidFill>
                  <a:schemeClr val="dk1"/>
                </a:solidFill>
                <a:latin typeface="Arial"/>
                <a:ea typeface="Arial"/>
                <a:cs typeface="Arial"/>
                <a:sym typeface="Arial"/>
              </a:rPr>
            </a:br>
            <a:endParaRPr sz="1600">
              <a:solidFill>
                <a:schemeClr val="dk1"/>
              </a:solidFill>
              <a:latin typeface="Poppins Light"/>
              <a:ea typeface="Poppins Light"/>
              <a:cs typeface="Poppins Light"/>
              <a:sym typeface="Poppins Light"/>
            </a:endParaRPr>
          </a:p>
        </p:txBody>
      </p:sp>
      <p:sp>
        <p:nvSpPr>
          <p:cNvPr id="946" name="Google Shape;946;p95"/>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47" name="Google Shape;947;p95"/>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948" name="Google Shape;948;p95"/>
          <p:cNvSpPr txBox="1"/>
          <p:nvPr>
            <p:ph type="title"/>
          </p:nvPr>
        </p:nvSpPr>
        <p:spPr>
          <a:xfrm>
            <a:off x="1227800" y="262075"/>
            <a:ext cx="7590900" cy="646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sz="3333">
                <a:solidFill>
                  <a:schemeClr val="dk1"/>
                </a:solidFill>
              </a:rPr>
              <a:t>Hands-On Learning &amp; The Classroom</a:t>
            </a:r>
            <a:endParaRPr sz="3333">
              <a:solidFill>
                <a:schemeClr val="dk1"/>
              </a:solidFill>
            </a:endParaRPr>
          </a:p>
        </p:txBody>
      </p:sp>
      <p:sp>
        <p:nvSpPr>
          <p:cNvPr id="949" name="Google Shape;949;p95"/>
          <p:cNvSpPr/>
          <p:nvPr/>
        </p:nvSpPr>
        <p:spPr>
          <a:xfrm>
            <a:off x="437300" y="178325"/>
            <a:ext cx="692400" cy="692400"/>
          </a:xfrm>
          <a:prstGeom prst="ellipse">
            <a:avLst/>
          </a:prstGeom>
          <a:solidFill>
            <a:srgbClr val="E69138"/>
          </a:solidFill>
          <a:ln>
            <a:noFill/>
          </a:ln>
        </p:spPr>
        <p:txBody>
          <a:bodyPr anchorCtr="0" anchor="ctr" bIns="82450" lIns="82450" spcFirstLastPara="1" rIns="82450" wrap="square" tIns="82450">
            <a:noAutofit/>
          </a:bodyPr>
          <a:lstStyle/>
          <a:p>
            <a:pPr indent="0" lvl="0" marL="0" rtl="0" algn="ctr">
              <a:spcBef>
                <a:spcPts val="0"/>
              </a:spcBef>
              <a:spcAft>
                <a:spcPts val="0"/>
              </a:spcAft>
              <a:buNone/>
            </a:pPr>
            <a:r>
              <a:t/>
            </a:r>
            <a:endParaRPr sz="1263">
              <a:latin typeface="Source Sans Pro"/>
              <a:ea typeface="Source Sans Pro"/>
              <a:cs typeface="Source Sans Pro"/>
              <a:sym typeface="Source Sans Pro"/>
            </a:endParaRPr>
          </a:p>
        </p:txBody>
      </p:sp>
      <p:pic>
        <p:nvPicPr>
          <p:cNvPr id="950" name="Google Shape;950;p95" title="teacher.png"/>
          <p:cNvPicPr preferRelativeResize="0"/>
          <p:nvPr/>
        </p:nvPicPr>
        <p:blipFill>
          <a:blip r:embed="rId3">
            <a:alphaModFix/>
          </a:blip>
          <a:stretch>
            <a:fillRect/>
          </a:stretch>
        </p:blipFill>
        <p:spPr>
          <a:xfrm>
            <a:off x="534050" y="275075"/>
            <a:ext cx="498900" cy="498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5">
                                            <p:txEl>
                                              <p:pRg end="0" st="0"/>
                                            </p:txEl>
                                          </p:spTgt>
                                        </p:tgtEl>
                                        <p:attrNameLst>
                                          <p:attrName>style.visibility</p:attrName>
                                        </p:attrNameLst>
                                      </p:cBhvr>
                                      <p:to>
                                        <p:strVal val="visible"/>
                                      </p:to>
                                    </p:set>
                                    <p:animEffect filter="fade" transition="in">
                                      <p:cBhvr>
                                        <p:cTn dur="1000"/>
                                        <p:tgtEl>
                                          <p:spTgt spid="9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5">
                                            <p:txEl>
                                              <p:pRg end="1" st="1"/>
                                            </p:txEl>
                                          </p:spTgt>
                                        </p:tgtEl>
                                        <p:attrNameLst>
                                          <p:attrName>style.visibility</p:attrName>
                                        </p:attrNameLst>
                                      </p:cBhvr>
                                      <p:to>
                                        <p:strVal val="visible"/>
                                      </p:to>
                                    </p:set>
                                    <p:animEffect filter="fade" transition="in">
                                      <p:cBhvr>
                                        <p:cTn dur="1000"/>
                                        <p:tgtEl>
                                          <p:spTgt spid="94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5">
                                            <p:txEl>
                                              <p:pRg end="2" st="2"/>
                                            </p:txEl>
                                          </p:spTgt>
                                        </p:tgtEl>
                                        <p:attrNameLst>
                                          <p:attrName>style.visibility</p:attrName>
                                        </p:attrNameLst>
                                      </p:cBhvr>
                                      <p:to>
                                        <p:strVal val="visible"/>
                                      </p:to>
                                    </p:set>
                                    <p:animEffect filter="fade" transition="in">
                                      <p:cBhvr>
                                        <p:cTn dur="1000"/>
                                        <p:tgtEl>
                                          <p:spTgt spid="94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5">
                                            <p:txEl>
                                              <p:pRg end="3" st="3"/>
                                            </p:txEl>
                                          </p:spTgt>
                                        </p:tgtEl>
                                        <p:attrNameLst>
                                          <p:attrName>style.visibility</p:attrName>
                                        </p:attrNameLst>
                                      </p:cBhvr>
                                      <p:to>
                                        <p:strVal val="visible"/>
                                      </p:to>
                                    </p:set>
                                    <p:animEffect filter="fade" transition="in">
                                      <p:cBhvr>
                                        <p:cTn dur="1000"/>
                                        <p:tgtEl>
                                          <p:spTgt spid="94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96"/>
          <p:cNvSpPr/>
          <p:nvPr/>
        </p:nvSpPr>
        <p:spPr>
          <a:xfrm rot="-5400000">
            <a:off x="4032900" y="-4035325"/>
            <a:ext cx="1078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956" name="Google Shape;956;p96"/>
          <p:cNvCxnSpPr/>
          <p:nvPr/>
        </p:nvCxnSpPr>
        <p:spPr>
          <a:xfrm>
            <a:off x="-22350" y="1078475"/>
            <a:ext cx="9188700" cy="0"/>
          </a:xfrm>
          <a:prstGeom prst="straightConnector1">
            <a:avLst/>
          </a:prstGeom>
          <a:noFill/>
          <a:ln cap="flat" cmpd="sng" w="19050">
            <a:solidFill>
              <a:schemeClr val="dk2"/>
            </a:solidFill>
            <a:prstDash val="dot"/>
            <a:round/>
            <a:headEnd len="med" w="med" type="none"/>
            <a:tailEnd len="med" w="med" type="none"/>
          </a:ln>
        </p:spPr>
      </p:cxnSp>
      <p:sp>
        <p:nvSpPr>
          <p:cNvPr id="957" name="Google Shape;957;p96"/>
          <p:cNvSpPr txBox="1"/>
          <p:nvPr>
            <p:ph type="title"/>
          </p:nvPr>
        </p:nvSpPr>
        <p:spPr>
          <a:xfrm>
            <a:off x="397950" y="161525"/>
            <a:ext cx="5955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400">
                <a:solidFill>
                  <a:schemeClr val="dk1"/>
                </a:solidFill>
              </a:rPr>
              <a:t>Warm Up</a:t>
            </a:r>
            <a:endParaRPr sz="3400">
              <a:solidFill>
                <a:schemeClr val="dk1"/>
              </a:solidFill>
            </a:endParaRPr>
          </a:p>
        </p:txBody>
      </p:sp>
      <p:sp>
        <p:nvSpPr>
          <p:cNvPr id="958" name="Google Shape;958;p96"/>
          <p:cNvSpPr txBox="1"/>
          <p:nvPr>
            <p:ph idx="4294967295" type="body"/>
          </p:nvPr>
        </p:nvSpPr>
        <p:spPr>
          <a:xfrm>
            <a:off x="397950" y="1398250"/>
            <a:ext cx="8084100" cy="747300"/>
          </a:xfrm>
          <a:prstGeom prst="rect">
            <a:avLst/>
          </a:prstGeom>
        </p:spPr>
        <p:txBody>
          <a:bodyPr anchorCtr="0" anchor="t" bIns="91425" lIns="91425" spcFirstLastPara="1" rIns="91425" wrap="square" tIns="91425">
            <a:spAutoFit/>
          </a:bodyPr>
          <a:lstStyle/>
          <a:p>
            <a:pPr indent="-336550" lvl="0" marL="457200" rtl="0" algn="l">
              <a:lnSpc>
                <a:spcPct val="115000"/>
              </a:lnSpc>
              <a:spcBef>
                <a:spcPts val="0"/>
              </a:spcBef>
              <a:spcAft>
                <a:spcPts val="0"/>
              </a:spcAft>
              <a:buClr>
                <a:schemeClr val="dk1"/>
              </a:buClr>
              <a:buSzPts val="1700"/>
              <a:buFont typeface="Poppins Light"/>
              <a:buChar char="●"/>
            </a:pPr>
            <a:r>
              <a:rPr lang="en" sz="1700">
                <a:solidFill>
                  <a:schemeClr val="dk1"/>
                </a:solidFill>
                <a:latin typeface="Poppins Light"/>
                <a:ea typeface="Poppins Light"/>
                <a:cs typeface="Poppins Light"/>
                <a:sym typeface="Poppins Light"/>
              </a:rPr>
              <a:t>Brainstorm a solution to the </a:t>
            </a:r>
            <a:r>
              <a:rPr lang="en" sz="1700" u="sng">
                <a:solidFill>
                  <a:schemeClr val="dk1"/>
                </a:solidFill>
                <a:latin typeface="Poppins Light"/>
                <a:ea typeface="Poppins Light"/>
                <a:cs typeface="Poppins Light"/>
                <a:sym typeface="Poppins Light"/>
              </a:rPr>
              <a:t>Challenge</a:t>
            </a:r>
            <a:r>
              <a:rPr lang="en" sz="1700">
                <a:solidFill>
                  <a:schemeClr val="dk1"/>
                </a:solidFill>
                <a:latin typeface="Poppins Light"/>
                <a:ea typeface="Poppins Light"/>
                <a:cs typeface="Poppins Light"/>
                <a:sym typeface="Poppins Light"/>
              </a:rPr>
              <a:t> for the </a:t>
            </a:r>
            <a:r>
              <a:rPr lang="en" sz="1700" u="sng">
                <a:solidFill>
                  <a:schemeClr val="dk1"/>
                </a:solidFill>
                <a:latin typeface="Poppins Light"/>
                <a:ea typeface="Poppins Light"/>
                <a:cs typeface="Poppins Light"/>
                <a:sym typeface="Poppins Light"/>
              </a:rPr>
              <a:t>Client</a:t>
            </a:r>
            <a:r>
              <a:rPr lang="en" sz="1700">
                <a:solidFill>
                  <a:schemeClr val="dk1"/>
                </a:solidFill>
                <a:latin typeface="Poppins Light"/>
                <a:ea typeface="Poppins Light"/>
                <a:cs typeface="Poppins Light"/>
                <a:sym typeface="Poppins Light"/>
              </a:rPr>
              <a:t> while being mindful of the </a:t>
            </a:r>
            <a:r>
              <a:rPr lang="en" sz="1700" u="sng">
                <a:solidFill>
                  <a:schemeClr val="dk1"/>
                </a:solidFill>
                <a:latin typeface="Poppins Light"/>
                <a:ea typeface="Poppins Light"/>
                <a:cs typeface="Poppins Light"/>
                <a:sym typeface="Poppins Light"/>
              </a:rPr>
              <a:t>Constraint</a:t>
            </a:r>
            <a:r>
              <a:rPr lang="en" sz="1700">
                <a:solidFill>
                  <a:schemeClr val="dk1"/>
                </a:solidFill>
                <a:latin typeface="Poppins Light"/>
                <a:ea typeface="Poppins Light"/>
                <a:cs typeface="Poppins Light"/>
                <a:sym typeface="Poppins Light"/>
              </a:rPr>
              <a:t>.</a:t>
            </a:r>
            <a:endParaRPr sz="1700">
              <a:solidFill>
                <a:schemeClr val="dk1"/>
              </a:solidFill>
              <a:latin typeface="Poppins Light"/>
              <a:ea typeface="Poppins Light"/>
              <a:cs typeface="Poppins Light"/>
              <a:sym typeface="Poppins Light"/>
            </a:endParaRPr>
          </a:p>
        </p:txBody>
      </p:sp>
      <p:sp>
        <p:nvSpPr>
          <p:cNvPr id="959" name="Google Shape;959;p96"/>
          <p:cNvSpPr/>
          <p:nvPr/>
        </p:nvSpPr>
        <p:spPr>
          <a:xfrm>
            <a:off x="1341850" y="2952550"/>
            <a:ext cx="1810800" cy="1220400"/>
          </a:xfrm>
          <a:prstGeom prst="rect">
            <a:avLst/>
          </a:prstGeom>
          <a:solidFill>
            <a:srgbClr val="38761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960" name="Google Shape;960;p96"/>
          <p:cNvSpPr/>
          <p:nvPr/>
        </p:nvSpPr>
        <p:spPr>
          <a:xfrm>
            <a:off x="3534600" y="2952550"/>
            <a:ext cx="1810800" cy="12204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961" name="Google Shape;961;p96"/>
          <p:cNvSpPr/>
          <p:nvPr/>
        </p:nvSpPr>
        <p:spPr>
          <a:xfrm>
            <a:off x="5727350" y="2952550"/>
            <a:ext cx="1810800" cy="1220400"/>
          </a:xfrm>
          <a:prstGeom prst="rect">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962" name="Google Shape;962;p96"/>
          <p:cNvSpPr txBox="1"/>
          <p:nvPr/>
        </p:nvSpPr>
        <p:spPr>
          <a:xfrm>
            <a:off x="1341850" y="2506150"/>
            <a:ext cx="1810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Poppins"/>
                <a:ea typeface="Poppins"/>
                <a:cs typeface="Poppins"/>
                <a:sym typeface="Poppins"/>
              </a:rPr>
              <a:t>Challenge</a:t>
            </a:r>
            <a:endParaRPr b="1" sz="1700">
              <a:solidFill>
                <a:schemeClr val="dk1"/>
              </a:solidFill>
              <a:latin typeface="Poppins"/>
              <a:ea typeface="Poppins"/>
              <a:cs typeface="Poppins"/>
              <a:sym typeface="Poppins"/>
            </a:endParaRPr>
          </a:p>
        </p:txBody>
      </p:sp>
      <p:sp>
        <p:nvSpPr>
          <p:cNvPr id="963" name="Google Shape;963;p96"/>
          <p:cNvSpPr txBox="1"/>
          <p:nvPr/>
        </p:nvSpPr>
        <p:spPr>
          <a:xfrm>
            <a:off x="3534600" y="2506150"/>
            <a:ext cx="1810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Poppins"/>
                <a:ea typeface="Poppins"/>
                <a:cs typeface="Poppins"/>
                <a:sym typeface="Poppins"/>
              </a:rPr>
              <a:t>Client</a:t>
            </a:r>
            <a:endParaRPr b="1" sz="1700">
              <a:solidFill>
                <a:schemeClr val="dk1"/>
              </a:solidFill>
              <a:latin typeface="Poppins"/>
              <a:ea typeface="Poppins"/>
              <a:cs typeface="Poppins"/>
              <a:sym typeface="Poppins"/>
            </a:endParaRPr>
          </a:p>
        </p:txBody>
      </p:sp>
      <p:sp>
        <p:nvSpPr>
          <p:cNvPr id="964" name="Google Shape;964;p96"/>
          <p:cNvSpPr txBox="1"/>
          <p:nvPr/>
        </p:nvSpPr>
        <p:spPr>
          <a:xfrm>
            <a:off x="5727350" y="2506150"/>
            <a:ext cx="1810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Poppins"/>
                <a:ea typeface="Poppins"/>
                <a:cs typeface="Poppins"/>
                <a:sym typeface="Poppins"/>
              </a:rPr>
              <a:t>Constraint</a:t>
            </a:r>
            <a:endParaRPr b="1" sz="1700">
              <a:solidFill>
                <a:schemeClr val="dk1"/>
              </a:solidFill>
              <a:latin typeface="Poppins"/>
              <a:ea typeface="Poppins"/>
              <a:cs typeface="Poppins"/>
              <a:sym typeface="Poppins"/>
            </a:endParaRPr>
          </a:p>
        </p:txBody>
      </p:sp>
      <p:sp>
        <p:nvSpPr>
          <p:cNvPr id="965" name="Google Shape;965;p96"/>
          <p:cNvSpPr txBox="1"/>
          <p:nvPr/>
        </p:nvSpPr>
        <p:spPr>
          <a:xfrm>
            <a:off x="1454500" y="3162825"/>
            <a:ext cx="1585500" cy="877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lt1"/>
                </a:solidFill>
                <a:latin typeface="Poppins"/>
                <a:ea typeface="Poppins"/>
                <a:cs typeface="Poppins"/>
                <a:sym typeface="Poppins"/>
              </a:rPr>
              <a:t>Create something to sit on</a:t>
            </a:r>
            <a:endParaRPr sz="1500">
              <a:solidFill>
                <a:schemeClr val="lt1"/>
              </a:solidFill>
              <a:latin typeface="Poppins"/>
              <a:ea typeface="Poppins"/>
              <a:cs typeface="Poppins"/>
              <a:sym typeface="Poppins"/>
            </a:endParaRPr>
          </a:p>
        </p:txBody>
      </p:sp>
      <p:sp>
        <p:nvSpPr>
          <p:cNvPr id="966" name="Google Shape;966;p96"/>
          <p:cNvSpPr txBox="1"/>
          <p:nvPr/>
        </p:nvSpPr>
        <p:spPr>
          <a:xfrm>
            <a:off x="3534600" y="3355000"/>
            <a:ext cx="1810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lt1"/>
                </a:solidFill>
                <a:latin typeface="Poppins"/>
                <a:ea typeface="Poppins"/>
                <a:cs typeface="Poppins"/>
                <a:sym typeface="Poppins"/>
              </a:rPr>
              <a:t>A mermaid</a:t>
            </a:r>
            <a:endParaRPr sz="1500">
              <a:solidFill>
                <a:schemeClr val="lt1"/>
              </a:solidFill>
              <a:latin typeface="Poppins"/>
              <a:ea typeface="Poppins"/>
              <a:cs typeface="Poppins"/>
              <a:sym typeface="Poppins"/>
            </a:endParaRPr>
          </a:p>
        </p:txBody>
      </p:sp>
      <p:sp>
        <p:nvSpPr>
          <p:cNvPr id="967" name="Google Shape;967;p96"/>
          <p:cNvSpPr txBox="1"/>
          <p:nvPr/>
        </p:nvSpPr>
        <p:spPr>
          <a:xfrm>
            <a:off x="5727350" y="3239500"/>
            <a:ext cx="18108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lt1"/>
                </a:solidFill>
                <a:latin typeface="Poppins"/>
                <a:ea typeface="Poppins"/>
                <a:cs typeface="Poppins"/>
                <a:sym typeface="Poppins"/>
              </a:rPr>
              <a:t>They are afraid of new things</a:t>
            </a:r>
            <a:endParaRPr sz="1500">
              <a:solidFill>
                <a:schemeClr val="lt1"/>
              </a:solidFill>
              <a:latin typeface="Poppins"/>
              <a:ea typeface="Poppins"/>
              <a:cs typeface="Poppins"/>
              <a:sym typeface="Poppins"/>
            </a:endParaRPr>
          </a:p>
        </p:txBody>
      </p:sp>
      <p:sp>
        <p:nvSpPr>
          <p:cNvPr id="968" name="Google Shape;968;p96"/>
          <p:cNvSpPr/>
          <p:nvPr/>
        </p:nvSpPr>
        <p:spPr>
          <a:xfrm>
            <a:off x="-5250" y="-4025"/>
            <a:ext cx="9149400" cy="5143500"/>
          </a:xfrm>
          <a:prstGeom prst="rect">
            <a:avLst/>
          </a:prstGeom>
          <a:solidFill>
            <a:srgbClr val="000000">
              <a:alpha val="5912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969" name="Google Shape;969;p96"/>
          <p:cNvSpPr/>
          <p:nvPr/>
        </p:nvSpPr>
        <p:spPr>
          <a:xfrm>
            <a:off x="2328150" y="2235250"/>
            <a:ext cx="4223700" cy="988200"/>
          </a:xfrm>
          <a:prstGeom prst="rect">
            <a:avLst/>
          </a:prstGeom>
          <a:solidFill>
            <a:schemeClr val="lt2"/>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Poppins SemiBold"/>
                <a:ea typeface="Poppins SemiBold"/>
                <a:cs typeface="Poppins SemiBold"/>
                <a:sym typeface="Poppins SemiBold"/>
              </a:rPr>
              <a:t>What is your solution?</a:t>
            </a:r>
            <a:endParaRPr sz="1800">
              <a:latin typeface="Poppins SemiBold"/>
              <a:ea typeface="Poppins SemiBold"/>
              <a:cs typeface="Poppins SemiBold"/>
              <a:sym typeface="Poppins Semi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8">
                                            <p:txEl>
                                              <p:pRg end="0" st="0"/>
                                            </p:txEl>
                                          </p:spTgt>
                                        </p:tgtEl>
                                        <p:attrNameLst>
                                          <p:attrName>style.visibility</p:attrName>
                                        </p:attrNameLst>
                                      </p:cBhvr>
                                      <p:to>
                                        <p:strVal val="visible"/>
                                      </p:to>
                                    </p:set>
                                    <p:animEffect filter="fade" transition="in">
                                      <p:cBhvr>
                                        <p:cTn dur="1000"/>
                                        <p:tgtEl>
                                          <p:spTgt spid="95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6"/>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61" name="Google Shape;261;p46"/>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262" name="Google Shape;262;p46"/>
          <p:cNvSpPr txBox="1"/>
          <p:nvPr>
            <p:ph type="title"/>
          </p:nvPr>
        </p:nvSpPr>
        <p:spPr>
          <a:xfrm>
            <a:off x="397950" y="268619"/>
            <a:ext cx="5955000" cy="646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chemeClr val="dk1"/>
                </a:solidFill>
              </a:rPr>
              <a:t>Novel Engineering</a:t>
            </a:r>
            <a:endParaRPr>
              <a:solidFill>
                <a:schemeClr val="dk1"/>
              </a:solidFill>
            </a:endParaRPr>
          </a:p>
        </p:txBody>
      </p:sp>
      <p:pic>
        <p:nvPicPr>
          <p:cNvPr id="263" name="Google Shape;263;p46" title="Screenshot 2026-02-01 223443.png"/>
          <p:cNvPicPr preferRelativeResize="0"/>
          <p:nvPr/>
        </p:nvPicPr>
        <p:blipFill rotWithShape="1">
          <a:blip r:embed="rId3">
            <a:alphaModFix/>
          </a:blip>
          <a:srcRect b="7319" l="16791" r="17390" t="13385"/>
          <a:stretch/>
        </p:blipFill>
        <p:spPr>
          <a:xfrm>
            <a:off x="2087912" y="1406025"/>
            <a:ext cx="4402126" cy="3394874"/>
          </a:xfrm>
          <a:prstGeom prst="rect">
            <a:avLst/>
          </a:prstGeom>
          <a:noFill/>
          <a:ln>
            <a:noFill/>
          </a:ln>
        </p:spPr>
      </p:pic>
      <p:pic>
        <p:nvPicPr>
          <p:cNvPr id="264" name="Google Shape;264;p46" title="customLogo.png"/>
          <p:cNvPicPr preferRelativeResize="0"/>
          <p:nvPr/>
        </p:nvPicPr>
        <p:blipFill>
          <a:blip r:embed="rId4">
            <a:alphaModFix/>
          </a:blip>
          <a:stretch>
            <a:fillRect/>
          </a:stretch>
        </p:blipFill>
        <p:spPr>
          <a:xfrm>
            <a:off x="5626575" y="451099"/>
            <a:ext cx="3232976" cy="735225"/>
          </a:xfrm>
          <a:prstGeom prst="rect">
            <a:avLst/>
          </a:prstGeom>
          <a:noFill/>
          <a:ln cap="flat" cmpd="sng" w="19050">
            <a:solidFill>
              <a:srgbClr val="D9D9D9"/>
            </a:solidFill>
            <a:prstDash val="solid"/>
            <a:round/>
            <a:headEnd len="sm" w="sm" type="none"/>
            <a:tailEnd len="sm" w="sm" type="none"/>
          </a:ln>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7"/>
          <p:cNvSpPr/>
          <p:nvPr/>
        </p:nvSpPr>
        <p:spPr>
          <a:xfrm>
            <a:off x="0" y="12300"/>
            <a:ext cx="1691700" cy="51435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70" name="Google Shape;270;p47"/>
          <p:cNvCxnSpPr/>
          <p:nvPr/>
        </p:nvCxnSpPr>
        <p:spPr>
          <a:xfrm>
            <a:off x="1703125" y="24600"/>
            <a:ext cx="0" cy="5118900"/>
          </a:xfrm>
          <a:prstGeom prst="straightConnector1">
            <a:avLst/>
          </a:prstGeom>
          <a:noFill/>
          <a:ln cap="flat" cmpd="sng" w="19050">
            <a:solidFill>
              <a:schemeClr val="dk2"/>
            </a:solidFill>
            <a:prstDash val="dot"/>
            <a:round/>
            <a:headEnd len="med" w="med" type="none"/>
            <a:tailEnd len="med" w="med" type="none"/>
          </a:ln>
        </p:spPr>
      </p:cxnSp>
      <p:sp>
        <p:nvSpPr>
          <p:cNvPr id="271" name="Google Shape;271;p47"/>
          <p:cNvSpPr/>
          <p:nvPr/>
        </p:nvSpPr>
        <p:spPr>
          <a:xfrm>
            <a:off x="397935" y="252444"/>
            <a:ext cx="830100" cy="830100"/>
          </a:xfrm>
          <a:prstGeom prst="ellipse">
            <a:avLst/>
          </a:prstGeom>
          <a:solidFill>
            <a:srgbClr val="FF43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72" name="Google Shape;272;p47"/>
          <p:cNvSpPr/>
          <p:nvPr/>
        </p:nvSpPr>
        <p:spPr>
          <a:xfrm>
            <a:off x="491085" y="34574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73" name="Google Shape;273;p47"/>
          <p:cNvSpPr txBox="1"/>
          <p:nvPr/>
        </p:nvSpPr>
        <p:spPr>
          <a:xfrm>
            <a:off x="568335" y="446994"/>
            <a:ext cx="489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01</a:t>
            </a:r>
            <a:endParaRPr b="1" sz="2000">
              <a:solidFill>
                <a:schemeClr val="lt1"/>
              </a:solidFill>
              <a:latin typeface="Poppins"/>
              <a:ea typeface="Poppins"/>
              <a:cs typeface="Poppins"/>
              <a:sym typeface="Poppins"/>
            </a:endParaRPr>
          </a:p>
        </p:txBody>
      </p:sp>
      <p:sp>
        <p:nvSpPr>
          <p:cNvPr id="274" name="Google Shape;274;p47"/>
          <p:cNvSpPr/>
          <p:nvPr/>
        </p:nvSpPr>
        <p:spPr>
          <a:xfrm>
            <a:off x="397924" y="1204558"/>
            <a:ext cx="830100" cy="830100"/>
          </a:xfrm>
          <a:prstGeom prst="ellipse">
            <a:avLst/>
          </a:prstGeom>
          <a:solidFill>
            <a:srgbClr val="D38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75" name="Google Shape;275;p47"/>
          <p:cNvSpPr txBox="1"/>
          <p:nvPr/>
        </p:nvSpPr>
        <p:spPr>
          <a:xfrm>
            <a:off x="541290" y="139906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02</a:t>
            </a:r>
            <a:endParaRPr b="1" sz="2000">
              <a:solidFill>
                <a:schemeClr val="lt1"/>
              </a:solidFill>
              <a:latin typeface="Poppins"/>
              <a:ea typeface="Poppins"/>
              <a:cs typeface="Poppins"/>
              <a:sym typeface="Poppins"/>
            </a:endParaRPr>
          </a:p>
        </p:txBody>
      </p:sp>
      <p:sp>
        <p:nvSpPr>
          <p:cNvPr id="276" name="Google Shape;276;p47"/>
          <p:cNvSpPr/>
          <p:nvPr/>
        </p:nvSpPr>
        <p:spPr>
          <a:xfrm>
            <a:off x="397924" y="2156680"/>
            <a:ext cx="830100" cy="830100"/>
          </a:xfrm>
          <a:prstGeom prst="ellipse">
            <a:avLst/>
          </a:prstGeom>
          <a:solidFill>
            <a:srgbClr val="FFCE1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77" name="Google Shape;277;p47"/>
          <p:cNvSpPr txBox="1"/>
          <p:nvPr/>
        </p:nvSpPr>
        <p:spPr>
          <a:xfrm>
            <a:off x="541290" y="2351183"/>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03</a:t>
            </a:r>
            <a:endParaRPr b="1" sz="2000">
              <a:solidFill>
                <a:schemeClr val="lt1"/>
              </a:solidFill>
              <a:latin typeface="Poppins"/>
              <a:ea typeface="Poppins"/>
              <a:cs typeface="Poppins"/>
              <a:sym typeface="Poppins"/>
            </a:endParaRPr>
          </a:p>
        </p:txBody>
      </p:sp>
      <p:sp>
        <p:nvSpPr>
          <p:cNvPr id="278" name="Google Shape;278;p47"/>
          <p:cNvSpPr/>
          <p:nvPr/>
        </p:nvSpPr>
        <p:spPr>
          <a:xfrm>
            <a:off x="397924" y="3108818"/>
            <a:ext cx="830100" cy="830100"/>
          </a:xfrm>
          <a:prstGeom prst="ellipse">
            <a:avLst/>
          </a:prstGeom>
          <a:solidFill>
            <a:srgbClr val="81CD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79" name="Google Shape;279;p47"/>
          <p:cNvSpPr txBox="1"/>
          <p:nvPr/>
        </p:nvSpPr>
        <p:spPr>
          <a:xfrm>
            <a:off x="541290" y="330332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04</a:t>
            </a:r>
            <a:endParaRPr b="1" sz="2000">
              <a:solidFill>
                <a:schemeClr val="lt1"/>
              </a:solidFill>
              <a:latin typeface="Poppins"/>
              <a:ea typeface="Poppins"/>
              <a:cs typeface="Poppins"/>
              <a:sym typeface="Poppins"/>
            </a:endParaRPr>
          </a:p>
        </p:txBody>
      </p:sp>
      <p:sp>
        <p:nvSpPr>
          <p:cNvPr id="280" name="Google Shape;280;p47"/>
          <p:cNvSpPr/>
          <p:nvPr/>
        </p:nvSpPr>
        <p:spPr>
          <a:xfrm>
            <a:off x="397924" y="4060948"/>
            <a:ext cx="830100" cy="830100"/>
          </a:xfrm>
          <a:prstGeom prst="ellipse">
            <a:avLst/>
          </a:prstGeom>
          <a:solidFill>
            <a:srgbClr val="6565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81" name="Google Shape;281;p47"/>
          <p:cNvSpPr txBox="1"/>
          <p:nvPr/>
        </p:nvSpPr>
        <p:spPr>
          <a:xfrm>
            <a:off x="541290" y="4255451"/>
            <a:ext cx="5433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lt1"/>
                </a:solidFill>
                <a:latin typeface="Poppins"/>
                <a:ea typeface="Poppins"/>
                <a:cs typeface="Poppins"/>
                <a:sym typeface="Poppins"/>
              </a:rPr>
              <a:t>05</a:t>
            </a:r>
            <a:endParaRPr b="1" sz="2000">
              <a:solidFill>
                <a:schemeClr val="lt1"/>
              </a:solidFill>
              <a:latin typeface="Poppins"/>
              <a:ea typeface="Poppins"/>
              <a:cs typeface="Poppins"/>
              <a:sym typeface="Poppins"/>
            </a:endParaRPr>
          </a:p>
        </p:txBody>
      </p:sp>
      <p:sp>
        <p:nvSpPr>
          <p:cNvPr id="282" name="Google Shape;282;p47"/>
          <p:cNvSpPr/>
          <p:nvPr/>
        </p:nvSpPr>
        <p:spPr>
          <a:xfrm>
            <a:off x="491085" y="129786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83" name="Google Shape;283;p47"/>
          <p:cNvSpPr/>
          <p:nvPr/>
        </p:nvSpPr>
        <p:spPr>
          <a:xfrm>
            <a:off x="491085" y="2249981"/>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84" name="Google Shape;284;p47"/>
          <p:cNvSpPr/>
          <p:nvPr/>
        </p:nvSpPr>
        <p:spPr>
          <a:xfrm>
            <a:off x="491085" y="3202094"/>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85" name="Google Shape;285;p47"/>
          <p:cNvSpPr/>
          <p:nvPr/>
        </p:nvSpPr>
        <p:spPr>
          <a:xfrm>
            <a:off x="491060" y="4154219"/>
            <a:ext cx="643800" cy="643500"/>
          </a:xfrm>
          <a:prstGeom prst="ellipse">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286" name="Google Shape;286;p47"/>
          <p:cNvSpPr txBox="1"/>
          <p:nvPr/>
        </p:nvSpPr>
        <p:spPr>
          <a:xfrm>
            <a:off x="2052425" y="1409025"/>
            <a:ext cx="65826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400">
                <a:solidFill>
                  <a:schemeClr val="dk1"/>
                </a:solidFill>
                <a:latin typeface="Poppins"/>
                <a:ea typeface="Poppins"/>
                <a:cs typeface="Poppins"/>
                <a:sym typeface="Poppins"/>
              </a:rPr>
              <a:t>Tool Exploration</a:t>
            </a:r>
            <a:endParaRPr b="1" sz="2600">
              <a:solidFill>
                <a:schemeClr val="dk1"/>
              </a:solidFill>
              <a:latin typeface="Poppins"/>
              <a:ea typeface="Poppins"/>
              <a:cs typeface="Poppins"/>
              <a:sym typeface="Poppins"/>
            </a:endParaRPr>
          </a:p>
        </p:txBody>
      </p:sp>
      <p:cxnSp>
        <p:nvCxnSpPr>
          <p:cNvPr id="287" name="Google Shape;287;p47"/>
          <p:cNvCxnSpPr/>
          <p:nvPr/>
        </p:nvCxnSpPr>
        <p:spPr>
          <a:xfrm>
            <a:off x="2125911" y="1941375"/>
            <a:ext cx="1599900" cy="0"/>
          </a:xfrm>
          <a:prstGeom prst="straightConnector1">
            <a:avLst/>
          </a:prstGeom>
          <a:noFill/>
          <a:ln cap="flat" cmpd="sng" w="38100">
            <a:solidFill>
              <a:srgbClr val="D38900"/>
            </a:solidFill>
            <a:prstDash val="solid"/>
            <a:round/>
            <a:headEnd len="med" w="med" type="none"/>
            <a:tailEnd len="med" w="med" type="none"/>
          </a:ln>
        </p:spPr>
      </p:cxnSp>
      <p:sp>
        <p:nvSpPr>
          <p:cNvPr id="288" name="Google Shape;288;p47"/>
          <p:cNvSpPr txBox="1"/>
          <p:nvPr/>
        </p:nvSpPr>
        <p:spPr>
          <a:xfrm>
            <a:off x="2052425" y="436875"/>
            <a:ext cx="5565600" cy="4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Intro to Novel Engineering</a:t>
            </a:r>
            <a:endParaRPr sz="2200">
              <a:solidFill>
                <a:schemeClr val="dk1"/>
              </a:solidFill>
              <a:latin typeface="Poppins Light"/>
              <a:ea typeface="Poppins Light"/>
              <a:cs typeface="Poppins Light"/>
              <a:sym typeface="Poppins Light"/>
            </a:endParaRPr>
          </a:p>
        </p:txBody>
      </p:sp>
      <p:sp>
        <p:nvSpPr>
          <p:cNvPr id="289" name="Google Shape;289;p47"/>
          <p:cNvSpPr txBox="1"/>
          <p:nvPr/>
        </p:nvSpPr>
        <p:spPr>
          <a:xfrm>
            <a:off x="2052425" y="2361200"/>
            <a:ext cx="58020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Process Overview</a:t>
            </a:r>
            <a:endParaRPr sz="2200">
              <a:solidFill>
                <a:schemeClr val="dk1"/>
              </a:solidFill>
              <a:latin typeface="Poppins Light"/>
              <a:ea typeface="Poppins Light"/>
              <a:cs typeface="Poppins Light"/>
              <a:sym typeface="Poppins Light"/>
            </a:endParaRPr>
          </a:p>
        </p:txBody>
      </p:sp>
      <p:sp>
        <p:nvSpPr>
          <p:cNvPr id="290" name="Google Shape;290;p47"/>
          <p:cNvSpPr txBox="1"/>
          <p:nvPr/>
        </p:nvSpPr>
        <p:spPr>
          <a:xfrm>
            <a:off x="2052425" y="3313300"/>
            <a:ext cx="47901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Practice Novel Engineering</a:t>
            </a:r>
            <a:endParaRPr sz="2200">
              <a:solidFill>
                <a:schemeClr val="dk1"/>
              </a:solidFill>
              <a:latin typeface="Poppins Light"/>
              <a:ea typeface="Poppins Light"/>
              <a:cs typeface="Poppins Light"/>
              <a:sym typeface="Poppins Light"/>
            </a:endParaRPr>
          </a:p>
        </p:txBody>
      </p:sp>
      <p:sp>
        <p:nvSpPr>
          <p:cNvPr id="291" name="Google Shape;291;p47"/>
          <p:cNvSpPr txBox="1"/>
          <p:nvPr/>
        </p:nvSpPr>
        <p:spPr>
          <a:xfrm>
            <a:off x="2052425" y="4265400"/>
            <a:ext cx="6389700" cy="4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Poppins Light"/>
                <a:ea typeface="Poppins Light"/>
                <a:cs typeface="Poppins Light"/>
                <a:sym typeface="Poppins Light"/>
              </a:rPr>
              <a:t>Resources, Reflections, and Questions</a:t>
            </a:r>
            <a:endParaRPr sz="2200">
              <a:solidFill>
                <a:schemeClr val="dk1"/>
              </a:solidFill>
              <a:latin typeface="Poppins Light"/>
              <a:ea typeface="Poppins Light"/>
              <a:cs typeface="Poppins Light"/>
              <a:sym typeface="Poppins Light"/>
            </a:endParaRPr>
          </a:p>
        </p:txBody>
      </p:sp>
    </p:spTree>
  </p:cSld>
  <p:clrMapOvr>
    <a:masterClrMapping/>
  </p:clrMapOvr>
  <mc:AlternateContent>
    <mc:Choice Requires="p14">
      <p:transition spd="med">
        <p14:prism dir="l"/>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8"/>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297" name="Google Shape;297;p48"/>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sp>
        <p:nvSpPr>
          <p:cNvPr id="298" name="Google Shape;298;p48"/>
          <p:cNvSpPr txBox="1"/>
          <p:nvPr>
            <p:ph type="title"/>
          </p:nvPr>
        </p:nvSpPr>
        <p:spPr>
          <a:xfrm>
            <a:off x="397950" y="268619"/>
            <a:ext cx="5955000" cy="646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chemeClr val="dk1"/>
                </a:solidFill>
              </a:rPr>
              <a:t>Tool Overview</a:t>
            </a:r>
            <a:endParaRPr>
              <a:solidFill>
                <a:schemeClr val="dk1"/>
              </a:solidFill>
            </a:endParaRPr>
          </a:p>
        </p:txBody>
      </p:sp>
      <p:grpSp>
        <p:nvGrpSpPr>
          <p:cNvPr id="299" name="Google Shape;299;p48"/>
          <p:cNvGrpSpPr/>
          <p:nvPr/>
        </p:nvGrpSpPr>
        <p:grpSpPr>
          <a:xfrm>
            <a:off x="3785099" y="1488063"/>
            <a:ext cx="2032551" cy="2981523"/>
            <a:chOff x="3785099" y="1488063"/>
            <a:chExt cx="2032551" cy="2981523"/>
          </a:xfrm>
        </p:grpSpPr>
        <p:pic>
          <p:nvPicPr>
            <p:cNvPr id="300" name="Google Shape;300;p48" title="Screenshot 2026-02-07 143743.png"/>
            <p:cNvPicPr preferRelativeResize="0"/>
            <p:nvPr/>
          </p:nvPicPr>
          <p:blipFill>
            <a:blip r:embed="rId3">
              <a:alphaModFix/>
            </a:blip>
            <a:stretch>
              <a:fillRect/>
            </a:stretch>
          </p:blipFill>
          <p:spPr>
            <a:xfrm>
              <a:off x="3785099" y="1488063"/>
              <a:ext cx="2032551" cy="2294174"/>
            </a:xfrm>
            <a:prstGeom prst="rect">
              <a:avLst/>
            </a:prstGeom>
            <a:noFill/>
            <a:ln>
              <a:noFill/>
            </a:ln>
          </p:spPr>
        </p:pic>
        <p:pic>
          <p:nvPicPr>
            <p:cNvPr id="301" name="Google Shape;301;p48" title="Screenshot 2026-02-07 144310.png"/>
            <p:cNvPicPr preferRelativeResize="0"/>
            <p:nvPr/>
          </p:nvPicPr>
          <p:blipFill rotWithShape="1">
            <a:blip r:embed="rId4">
              <a:alphaModFix/>
            </a:blip>
            <a:srcRect b="6625" l="5098" r="4828" t="10257"/>
            <a:stretch/>
          </p:blipFill>
          <p:spPr>
            <a:xfrm>
              <a:off x="4160576" y="3823086"/>
              <a:ext cx="1281597" cy="646501"/>
            </a:xfrm>
            <a:prstGeom prst="rect">
              <a:avLst/>
            </a:prstGeom>
            <a:noFill/>
            <a:ln>
              <a:noFill/>
            </a:ln>
          </p:spPr>
        </p:pic>
      </p:grpSp>
      <p:grpSp>
        <p:nvGrpSpPr>
          <p:cNvPr id="302" name="Google Shape;302;p48"/>
          <p:cNvGrpSpPr/>
          <p:nvPr/>
        </p:nvGrpSpPr>
        <p:grpSpPr>
          <a:xfrm>
            <a:off x="6392913" y="1436868"/>
            <a:ext cx="2484325" cy="2970394"/>
            <a:chOff x="6392913" y="1436868"/>
            <a:chExt cx="2484325" cy="2970394"/>
          </a:xfrm>
        </p:grpSpPr>
        <p:pic>
          <p:nvPicPr>
            <p:cNvPr id="303" name="Google Shape;303;p48" title="Screenshot 2026-02-07 143521.png"/>
            <p:cNvPicPr preferRelativeResize="0"/>
            <p:nvPr/>
          </p:nvPicPr>
          <p:blipFill>
            <a:blip r:embed="rId5">
              <a:alphaModFix/>
            </a:blip>
            <a:stretch>
              <a:fillRect/>
            </a:stretch>
          </p:blipFill>
          <p:spPr>
            <a:xfrm>
              <a:off x="6392913" y="1436868"/>
              <a:ext cx="2484325" cy="2370300"/>
            </a:xfrm>
            <a:prstGeom prst="rect">
              <a:avLst/>
            </a:prstGeom>
            <a:noFill/>
            <a:ln>
              <a:noFill/>
            </a:ln>
          </p:spPr>
        </p:pic>
        <p:pic>
          <p:nvPicPr>
            <p:cNvPr id="304" name="Google Shape;304;p48" title="Screenshot 2026-02-07 144147.png"/>
            <p:cNvPicPr preferRelativeResize="0"/>
            <p:nvPr/>
          </p:nvPicPr>
          <p:blipFill>
            <a:blip r:embed="rId6">
              <a:alphaModFix/>
            </a:blip>
            <a:stretch>
              <a:fillRect/>
            </a:stretch>
          </p:blipFill>
          <p:spPr>
            <a:xfrm>
              <a:off x="6638400" y="3885412"/>
              <a:ext cx="1993351" cy="521850"/>
            </a:xfrm>
            <a:prstGeom prst="rect">
              <a:avLst/>
            </a:prstGeom>
            <a:noFill/>
            <a:ln>
              <a:noFill/>
            </a:ln>
          </p:spPr>
        </p:pic>
      </p:grpSp>
      <p:grpSp>
        <p:nvGrpSpPr>
          <p:cNvPr id="305" name="Google Shape;305;p48"/>
          <p:cNvGrpSpPr/>
          <p:nvPr/>
        </p:nvGrpSpPr>
        <p:grpSpPr>
          <a:xfrm>
            <a:off x="272400" y="1584187"/>
            <a:ext cx="3236300" cy="2799263"/>
            <a:chOff x="272400" y="1584187"/>
            <a:chExt cx="3236300" cy="2799263"/>
          </a:xfrm>
        </p:grpSpPr>
        <p:pic>
          <p:nvPicPr>
            <p:cNvPr id="306" name="Google Shape;306;p48" title="Screenshot 2026-02-07 143844.png"/>
            <p:cNvPicPr preferRelativeResize="0"/>
            <p:nvPr/>
          </p:nvPicPr>
          <p:blipFill rotWithShape="1">
            <a:blip r:embed="rId7">
              <a:alphaModFix/>
            </a:blip>
            <a:srcRect b="4461" l="0" r="0" t="7897"/>
            <a:stretch/>
          </p:blipFill>
          <p:spPr>
            <a:xfrm>
              <a:off x="272400" y="1584187"/>
              <a:ext cx="3236300" cy="2119050"/>
            </a:xfrm>
            <a:prstGeom prst="rect">
              <a:avLst/>
            </a:prstGeom>
            <a:noFill/>
            <a:ln>
              <a:noFill/>
            </a:ln>
          </p:spPr>
        </p:pic>
        <p:pic>
          <p:nvPicPr>
            <p:cNvPr id="307" name="Google Shape;307;p48" title="Screenshot 2026-02-07 144048.png"/>
            <p:cNvPicPr preferRelativeResize="0"/>
            <p:nvPr/>
          </p:nvPicPr>
          <p:blipFill>
            <a:blip r:embed="rId8">
              <a:alphaModFix/>
            </a:blip>
            <a:stretch>
              <a:fillRect/>
            </a:stretch>
          </p:blipFill>
          <p:spPr>
            <a:xfrm>
              <a:off x="940524" y="3909224"/>
              <a:ext cx="1900051" cy="4742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9"/>
          <p:cNvSpPr/>
          <p:nvPr/>
        </p:nvSpPr>
        <p:spPr>
          <a:xfrm rot="-5400000">
            <a:off x="4085400" y="-4087800"/>
            <a:ext cx="973200" cy="9149400"/>
          </a:xfrm>
          <a:prstGeom prst="rect">
            <a:avLst/>
          </a:prstGeom>
          <a:solidFill>
            <a:srgbClr val="F4F4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cxnSp>
        <p:nvCxnSpPr>
          <p:cNvPr id="313" name="Google Shape;313;p49"/>
          <p:cNvCxnSpPr/>
          <p:nvPr/>
        </p:nvCxnSpPr>
        <p:spPr>
          <a:xfrm>
            <a:off x="-22350" y="980075"/>
            <a:ext cx="9188700" cy="0"/>
          </a:xfrm>
          <a:prstGeom prst="straightConnector1">
            <a:avLst/>
          </a:prstGeom>
          <a:noFill/>
          <a:ln cap="flat" cmpd="sng" w="19050">
            <a:solidFill>
              <a:schemeClr val="dk2"/>
            </a:solidFill>
            <a:prstDash val="dot"/>
            <a:round/>
            <a:headEnd len="med" w="med" type="none"/>
            <a:tailEnd len="med" w="med" type="none"/>
          </a:ln>
        </p:spPr>
      </p:cxnSp>
      <p:pic>
        <p:nvPicPr>
          <p:cNvPr id="314" name="Google Shape;314;p49" title="Screenshot 2026-02-07 144703.png"/>
          <p:cNvPicPr preferRelativeResize="0"/>
          <p:nvPr/>
        </p:nvPicPr>
        <p:blipFill>
          <a:blip r:embed="rId3">
            <a:alphaModFix/>
          </a:blip>
          <a:stretch>
            <a:fillRect/>
          </a:stretch>
        </p:blipFill>
        <p:spPr>
          <a:xfrm>
            <a:off x="421375" y="87450"/>
            <a:ext cx="2697500" cy="798900"/>
          </a:xfrm>
          <a:prstGeom prst="rect">
            <a:avLst/>
          </a:prstGeom>
          <a:noFill/>
          <a:ln>
            <a:noFill/>
          </a:ln>
        </p:spPr>
      </p:pic>
      <p:pic>
        <p:nvPicPr>
          <p:cNvPr descr="Unlock the full potential of your Strawbees kit with these quick tips and clever tricks! Whether you're a beginner or a seasoned builder, this video is packed with helpful techniques to make your constructions stronger, more creative, and easier to build.&#10;&#10;👉 Learn how to:&#10;&#10;Reinforce your builds with smart connector tricks&#10;Combine straws for added length and strength&#10;Use creative joints for complex structures&#10;Avoid common building mistakes&#10;&#10;Perfect for classrooms, afterschool programs, and curious creators of all ages!&#10;&#10;🔔 Don’t forget to like, subscribe, and hit the bell for more Strawbees inspiration.&#10;📦 Want to start building? Explore our kits: [Insert link to product page]&#10;📚 Discover lesson plans and activities: [Insert link to Strawbees Classroom]&#10;&#10;#Strawbees #STEMEducation #TipsAndTricks #EngineeringForKids #HandsOnLearning" id="315" name="Google Shape;315;p49" title="Strawbees Tips &amp; Tricks | Build Better, Create Smarter!">
            <a:hlinkClick r:id="rId4"/>
          </p:cNvPr>
          <p:cNvPicPr preferRelativeResize="0"/>
          <p:nvPr/>
        </p:nvPicPr>
        <p:blipFill>
          <a:blip r:embed="rId5">
            <a:alphaModFix/>
          </a:blip>
          <a:stretch>
            <a:fillRect/>
          </a:stretch>
        </p:blipFill>
        <p:spPr>
          <a:xfrm>
            <a:off x="2065950" y="1611375"/>
            <a:ext cx="5012075" cy="2819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10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