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8288000" cy="10287000"/>
  <p:notesSz cx="6858000" cy="9144000"/>
  <p:embeddedFontLst>
    <p:embeddedFont>
      <p:font typeface="Bree Serif" panose="020B0604020202020204" charset="0"/>
      <p:regular r:id="rId25"/>
    </p:embeddedFont>
    <p:embeddedFont>
      <p:font typeface="Lora" pitchFamily="2" charset="0"/>
      <p:regular r:id="rId26"/>
    </p:embeddedFont>
    <p:embeddedFont>
      <p:font typeface="Lora Bold" panose="020B0604020202020204" charset="0"/>
      <p:regular r:id="rId27"/>
    </p:embeddedFont>
    <p:embeddedFont>
      <p:font typeface="Palatino Linotype" panose="020405020505050303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0A8C3-7FF4-4441-B23C-827DD3B45A5E}" v="7" dt="2026-05-30T03:03:28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 SLIDE</a:t>
            </a:r>
          </a:p>
          <a:p>
            <a:endParaRPr lang="en-US"/>
          </a:p>
          <a:p>
            <a:r>
              <a:rPr lang="en-US"/>
              <a:t>Parrish Bush brings a K–12 teaching background, while I bring an academic background in library instruction.</a:t>
            </a:r>
          </a:p>
          <a:p>
            <a:endParaRPr lang="en-US"/>
          </a:p>
          <a:p>
            <a:r>
              <a:rPr lang="en-US"/>
              <a:t>Together, we approach adult learning by focusing on relevance, autonomy, and practical application rather than classroom management.</a:t>
            </a:r>
          </a:p>
          <a:p>
            <a:endParaRPr lang="en-US"/>
          </a:p>
          <a:p>
            <a:r>
              <a:rPr lang="en-US"/>
              <a:t>Adult learners engage most strongly when they understand the “why” and can connect learning to immediate, real-world use.</a:t>
            </a:r>
          </a:p>
          <a:p>
            <a:endParaRPr lang="en-US"/>
          </a:p>
          <a:p>
            <a:r>
              <a:rPr lang="en-US"/>
              <a:t>At an R1/Top 100 university, technology must scale without sacrificing quality: it should support access, consistency, and efficiency across a large, diverse campus.</a:t>
            </a:r>
          </a:p>
          <a:p>
            <a:endParaRPr lang="en-US"/>
          </a:p>
          <a:p>
            <a:r>
              <a:rPr lang="en-US"/>
              <a:t>Technology should extend human connection, not replace it: use it to streamline routine tasks so more time stays available for mentoring, feedback, and relationship-building.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slides with me, chiming in if asked.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Larry's Slide:</a:t>
            </a:r>
          </a:p>
          <a:p>
            <a:endParaRPr lang="en-US"/>
          </a:p>
          <a:p>
            <a:r>
              <a:rPr lang="en-US"/>
              <a:t>SpringShare</a:t>
            </a:r>
          </a:p>
          <a:p>
            <a:endParaRPr lang="en-US"/>
          </a:p>
          <a:p>
            <a:r>
              <a:rPr lang="en-US"/>
              <a:t>SpringShare is an integrated suite of library-specific tools designed to streamline instruction, research support, outreach, and assessment — all under one platform</a:t>
            </a:r>
          </a:p>
          <a:p>
            <a:endParaRPr lang="en-US"/>
          </a:p>
          <a:p>
            <a:r>
              <a:rPr lang="en-US"/>
              <a:t>The suite includes tools that touch nearly every aspect of library service: research guides, appointment scheduling, chat reference, room booking, and analytics</a:t>
            </a:r>
          </a:p>
          <a:p>
            <a:endParaRPr lang="en-US"/>
          </a:p>
          <a:p>
            <a:r>
              <a:rPr lang="en-US"/>
              <a:t>Cloud-based and mobile-friendly, meaning students and librarians can access it from anywhere at any time</a:t>
            </a:r>
          </a:p>
          <a:p>
            <a:endParaRPr lang="en-US"/>
          </a:p>
          <a:p>
            <a:r>
              <a:rPr lang="en-US"/>
              <a:t>ScreenPal</a:t>
            </a:r>
          </a:p>
          <a:p>
            <a:r>
              <a:rPr lang="en-US"/>
              <a:t>ScreenPal (formerly Screencast-O-Matic) allows librarians to record their screen, webcam, or both simultaneously — making it ideal for walking students through database interfaces, LibGuides, or citation tools in real time</a:t>
            </a:r>
          </a:p>
          <a:p>
            <a:endParaRPr lang="en-US"/>
          </a:p>
          <a:p>
            <a:r>
              <a:rPr lang="en-US"/>
              <a:t>The built-in editor lets you trim footage, add captions, insert callout arrows and text highlights, and stitch clips together — no separate video editing software needed</a:t>
            </a:r>
          </a:p>
          <a:p>
            <a:endParaRPr lang="en-US"/>
          </a:p>
          <a:p>
            <a:r>
              <a:rPr lang="en-US"/>
              <a:t>The low technical barrier means any librarian on your team can produce professional-looking tutorials quickly, without relying on an IT department or multimedia specialist</a:t>
            </a:r>
          </a:p>
          <a:p>
            <a:endParaRPr lang="en-US"/>
          </a:p>
          <a:p>
            <a:r>
              <a:rPr lang="en-US"/>
              <a:t>Polling Tools:</a:t>
            </a:r>
          </a:p>
          <a:p>
            <a:r>
              <a:rPr lang="en-US"/>
              <a:t>Mentimeter allows librarians to build interactive presentations where students respond to polls, word clouds, quizzes, and open-ended questions in real time directly from their phones or laptops — no app download required</a:t>
            </a:r>
          </a:p>
          <a:p>
            <a:endParaRPr lang="en-US"/>
          </a:p>
          <a:p>
            <a:r>
              <a:rPr lang="en-US"/>
              <a:t>The visual, dynamic display of live responses energizes the room and creates a shared experience that a traditional slideshow simply cannot replicate</a:t>
            </a:r>
          </a:p>
          <a:p>
            <a:endParaRPr lang="en-US"/>
          </a:p>
          <a:p>
            <a:r>
              <a:rPr lang="en-US"/>
              <a:t>Poll Everywhere embeds directly into PowerPoint, Google Slides, and Keynote — meaning you never have to leave your presentation to launch a poll, keeping the session flow smooth and professional</a:t>
            </a:r>
          </a:p>
          <a:p>
            <a:endParaRPr lang="en-US"/>
          </a:p>
          <a:p>
            <a:r>
              <a:rPr lang="en-US"/>
              <a:t>Activities can include multiple choice, clickable image polls, Q&amp;A walls, and ranking exercises, giving librarians a versatile toolkit for different instructional moments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 SLIDE</a:t>
            </a:r>
          </a:p>
          <a:p>
            <a:endParaRPr lang="en-US"/>
          </a:p>
          <a:p>
            <a:r>
              <a:rPr lang="en-US"/>
              <a:t>LibGuides allows librarians to build targeted, visually organized research guides tailored to specific courses, assignments, disciplines, or student populations — moving far beyond the one-size-fits-all library website experience</a:t>
            </a:r>
          </a:p>
          <a:p>
            <a:endParaRPr lang="en-US"/>
          </a:p>
          <a:p>
            <a:r>
              <a:rPr lang="en-US"/>
              <a:t>LibGuides / Research Guides</a:t>
            </a:r>
          </a:p>
          <a:p>
            <a:r>
              <a:rPr lang="en-US"/>
              <a:t>AT Florida Atlantic University Libraries, we have</a:t>
            </a:r>
          </a:p>
          <a:p>
            <a:endParaRPr lang="en-US"/>
          </a:p>
          <a:p>
            <a:r>
              <a:rPr lang="en-US"/>
              <a:t>282 Course and Subject Guides</a:t>
            </a:r>
          </a:p>
          <a:p>
            <a:r>
              <a:rPr lang="en-US"/>
              <a:t> The Top 10 Viewed Guides are subject guides from the Primary Source Collection.</a:t>
            </a:r>
          </a:p>
          <a:p>
            <a:endParaRPr lang="en-US"/>
          </a:p>
          <a:p>
            <a:r>
              <a:rPr lang="en-US"/>
              <a:t>With Primary Sources: America in World War II from May 21, 2025, through May 21, 2026, had over 46,235 views. </a:t>
            </a:r>
          </a:p>
          <a:p>
            <a:endParaRPr lang="en-US"/>
          </a:p>
          <a:p>
            <a:r>
              <a:rPr lang="en-US"/>
              <a:t>LIBCAL</a:t>
            </a:r>
          </a:p>
          <a:p>
            <a:r>
              <a:rPr lang="en-US"/>
              <a:t>LibCal's online appointment booking system allows students to schedule research consultations 24 hours a day, 7 days a week — eliminating the back-and-forth emails and phone tag that often discourage students from seeking help in the first place</a:t>
            </a:r>
          </a:p>
          <a:p>
            <a:endParaRPr lang="en-US"/>
          </a:p>
          <a:p>
            <a:r>
              <a:rPr lang="en-US"/>
              <a:t>Students can view real-time librarian availability, select a time that fits their schedule, choose between in-person or virtual appointments via Zoom integration, and receive an instant confirmation — the entire process takes less than two minutes</a:t>
            </a:r>
          </a:p>
          <a:p>
            <a:endParaRPr lang="en-US"/>
          </a:p>
          <a:p>
            <a:r>
              <a:rPr lang="en-US"/>
              <a:t>In just the short time of moving to LibCal, we had</a:t>
            </a:r>
          </a:p>
          <a:p>
            <a:endParaRPr lang="en-US"/>
          </a:p>
          <a:p>
            <a:r>
              <a:rPr lang="en-US"/>
              <a:t>149 appointments made and kept.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LARRY's SLIDE</a:t>
            </a:r>
          </a:p>
          <a:p>
            <a:endParaRPr lang="en-US"/>
          </a:p>
          <a:p>
            <a:r>
              <a:rPr lang="en-US"/>
              <a:t>Website Redesign:</a:t>
            </a:r>
          </a:p>
          <a:p>
            <a:r>
              <a:rPr lang="en-US"/>
              <a:t>A library website is often the first point of contact a student has with library services — if it is confusing, outdated, or inaccessible, students disengage before they ever discover the depth of resources and support available to them</a:t>
            </a:r>
          </a:p>
          <a:p>
            <a:endParaRPr lang="en-US"/>
          </a:p>
          <a:p>
            <a:r>
              <a:rPr lang="en-US"/>
              <a:t>The Drupal redesign allowed us to incorporate user feedback, usability testing, and data on how students were navigating the old site — making design decisions grounded in actual student behavior rather than librarian assumptions about what students need</a:t>
            </a:r>
          </a:p>
          <a:p>
            <a:endParaRPr lang="en-US"/>
          </a:p>
          <a:p>
            <a:r>
              <a:rPr lang="en-US"/>
              <a:t>ScreenPal</a:t>
            </a:r>
          </a:p>
          <a:p>
            <a:r>
              <a:rPr lang="en-US"/>
              <a:t>ScreenPal gives librarians the ability to record their screen, microphone, and webcam simultaneously — making it ideal for creating database walkthroughs, LibGuide orientations, citation tool demonstrations, and step-by-step research process tutorials without needing a dedicated media production studio</a:t>
            </a:r>
          </a:p>
          <a:p>
            <a:endParaRPr lang="en-US"/>
          </a:p>
          <a:p>
            <a:r>
              <a:rPr lang="en-US"/>
              <a:t>ScreenPal's automatic caption generation ensures that every tutorial produced is immediately accessible to deaf and hard-of-hearing students, non-native English speakers, and learners in sound-sensitive environments — supporting ADA compliance without requiring a separate captioning workflow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</a:t>
            </a:r>
          </a:p>
          <a:p>
            <a:endParaRPr lang="en-US"/>
          </a:p>
          <a:p>
            <a:r>
              <a:rPr lang="en-US"/>
              <a:t>Will chime in if asked.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 HAS THE FIRST 3 BULLET POINTS WITH PARRISH THE LAST 3 BULLET POINTS</a:t>
            </a:r>
          </a:p>
          <a:p>
            <a:endParaRPr lang="en-US"/>
          </a:p>
          <a:p>
            <a:r>
              <a:rPr lang="en-US"/>
              <a:t>Library instruction done well is labor-intensive — every customized session, individual consultation, and tailored LibGuide represents a significant investment of librarian time that must be balanced against a full slate of competing responsibilities including reference, collection development, and faculty outreach</a:t>
            </a:r>
          </a:p>
          <a:p>
            <a:endParaRPr lang="en-US"/>
          </a:p>
          <a:p>
            <a:r>
              <a:rPr lang="en-US"/>
              <a:t>Sustained engagement with a large and diverse student population is simply not achievable through one-on-one or one-shot efforts alone — without scalable systems in place, the most motivated librarians will burn out and the most underserved students will still fall through the cracks</a:t>
            </a:r>
          </a:p>
          <a:p>
            <a:endParaRPr lang="en-US"/>
          </a:p>
          <a:p>
            <a:r>
              <a:rPr lang="en-US"/>
              <a:t>Establishing clear boundaries around instruction commitments, building in planning and assessment time, and distributing workload equitably across the library team are not luxuries — they are essential infrastructure for maintaining instructional quality over the long term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LARRY'S SLIDE </a:t>
            </a:r>
          </a:p>
          <a:p>
            <a:endParaRPr lang="en-US"/>
          </a:p>
          <a:p>
            <a:r>
              <a:rPr lang="en-US"/>
              <a:t>TAKE AWAYS:</a:t>
            </a:r>
          </a:p>
          <a:p>
            <a:endParaRPr lang="en-US"/>
          </a:p>
          <a:p>
            <a:r>
              <a:rPr lang="en-US"/>
              <a:t>1) Building Meaningful Student Connections — Intentional outreach and personalized instruction build trust with students, making the library a go-to resource rather than a last resort when research gets hard.</a:t>
            </a:r>
          </a:p>
          <a:p>
            <a:endParaRPr lang="en-US"/>
          </a:p>
          <a:p>
            <a:r>
              <a:rPr lang="en-US"/>
              <a:t>2) Inclusive, Interactive Teaching Practices — When students are invited to participate, question, and apply skills in real time, engagement deepens and information literacy sticks far longer than passive listening ever allows.</a:t>
            </a:r>
          </a:p>
          <a:p>
            <a:endParaRPr lang="en-US"/>
          </a:p>
          <a:p>
            <a:r>
              <a:rPr lang="en-US"/>
              <a:t>3) Strategic Technology Use — Tools like LibGuides, ScreenPal, and polling platforms are not add-ons — they extend the library's reach, remove access barriers, and deliver support to students at any hour from any location.</a:t>
            </a:r>
          </a:p>
          <a:p>
            <a:endParaRPr lang="en-US"/>
          </a:p>
          <a:p>
            <a:r>
              <a:rPr lang="en-US"/>
              <a:t>4) Relevant, Flexible, Student-Centered Programming — Instruction that connects to real assignments, real goals, and real student experiences communicates one powerful message — the library sees you, knows your needs, and is here to help you succeed.</a:t>
            </a:r>
          </a:p>
          <a:p>
            <a:endParaRPr lang="en-US"/>
          </a:p>
          <a:p>
            <a:r>
              <a:rPr lang="en-US"/>
              <a:t>5) Sustained Engagement Beyond the One-Shot — The one-shot session plants the seed; every consultation, tutorial, and follow-up interaction that follows is where genuine information literacy growth actually happens.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LARRY''s SLIDE</a:t>
            </a:r>
          </a:p>
          <a:p>
            <a:endParaRPr lang="en-US"/>
          </a:p>
          <a:p>
            <a:r>
              <a:rPr lang="en-US"/>
              <a:t>Adapting Collaboration With Students and Faculty — True collaboration means co-authoring the student experience alongside faculty and student organizations — not just promoting library services at them.</a:t>
            </a:r>
          </a:p>
          <a:p>
            <a:endParaRPr lang="en-US"/>
          </a:p>
          <a:p>
            <a:r>
              <a:rPr lang="en-US"/>
              <a:t>Evaluating Technology's Role in Outreach — The most powerful tool in your library isn't software — it's the trust you build with students before they ever open a database.</a:t>
            </a:r>
          </a:p>
          <a:p>
            <a:endParaRPr lang="en-US"/>
          </a:p>
          <a:p>
            <a:r>
              <a:rPr lang="en-US"/>
              <a:t>Integrating Human Connection With Digital Tools — Blended learning reaches its full potential only when students already feel they belong — technology amplifies connection, it cannot create it.</a:t>
            </a:r>
          </a:p>
          <a:p>
            <a:endParaRPr lang="en-US"/>
          </a:p>
          <a:p>
            <a:r>
              <a:rPr lang="en-US"/>
              <a:t>Reflecting on Large Research Institution Models — Size doesn't have to mean distance; the research institution students remember and return to is the one that found ways to feel genuinely human.</a:t>
            </a:r>
          </a:p>
          <a:p>
            <a:endParaRPr lang="en-US"/>
          </a:p>
          <a:p>
            <a:r>
              <a:rPr lang="en-US"/>
              <a:t>Actionable Ideas for Library Visibility and Student Success — Visibility isn't marketing — it's showing up consistently enough that students stop thinking of the library as a place and start thinking of it as a trusted presence in their academic journey.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LARRY SLIDE</a:t>
            </a:r>
          </a:p>
          <a:p>
            <a:endParaRPr lang="en-US"/>
          </a:p>
          <a:p>
            <a:r>
              <a:rPr lang="en-US"/>
              <a:t>Students engage more deeply when they feel seen, welcomed, and included.</a:t>
            </a:r>
          </a:p>
          <a:p>
            <a:endParaRPr lang="en-US"/>
          </a:p>
          <a:p>
            <a:r>
              <a:rPr lang="en-US"/>
              <a:t>Interactive activities and thoughtful programming make learning feel relevant and inviting.</a:t>
            </a:r>
          </a:p>
          <a:p>
            <a:endParaRPr lang="en-US"/>
          </a:p>
          <a:p>
            <a:r>
              <a:rPr lang="en-US"/>
              <a:t>Refreshing teaching strategies keeps instruction dynamic and responsive to student needs.</a:t>
            </a:r>
          </a:p>
          <a:p>
            <a:endParaRPr lang="en-US"/>
          </a:p>
          <a:p>
            <a:r>
              <a:rPr lang="en-US"/>
              <a:t>Technology should make interaction easier, more personal, and more meaningful.</a:t>
            </a:r>
          </a:p>
          <a:p>
            <a:endParaRPr lang="en-US"/>
          </a:p>
          <a:p>
            <a:r>
              <a:rPr lang="en-US"/>
              <a:t>The goal is not just efficient content delivery, but stronger student connection and confidence.</a:t>
            </a:r>
          </a:p>
          <a:p>
            <a:endParaRPr lang="en-US"/>
          </a:p>
          <a:p>
            <a:r>
              <a:rPr lang="en-US"/>
              <a:t>When students feel supported, they are more likely to use library resources effectively.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Speaks on First Bullet Point</a:t>
            </a:r>
          </a:p>
          <a:p>
            <a:endParaRPr lang="en-US"/>
          </a:p>
          <a:p>
            <a:r>
              <a:rPr lang="en-US"/>
              <a:t>Larry - Second Bullet Point.</a:t>
            </a:r>
          </a:p>
          <a:p>
            <a:endParaRPr lang="en-US"/>
          </a:p>
          <a:p>
            <a:r>
              <a:rPr lang="en-US"/>
              <a:t>Use technology to create easier, more natural two-way interaction.</a:t>
            </a:r>
          </a:p>
          <a:p>
            <a:endParaRPr lang="en-US"/>
          </a:p>
          <a:p>
            <a:r>
              <a:rPr lang="en-US"/>
              <a:t>Choose tools that help students feel noticed, supported, and engaged.</a:t>
            </a:r>
          </a:p>
          <a:p>
            <a:endParaRPr lang="en-US"/>
          </a:p>
          <a:p>
            <a:r>
              <a:rPr lang="en-US"/>
              <a:t>Let technology strengthen relationships, not replace them.</a:t>
            </a:r>
          </a:p>
          <a:p>
            <a:endParaRPr lang="en-US"/>
          </a:p>
          <a:p>
            <a:r>
              <a:rPr lang="en-US"/>
              <a:t>Make digital spaces feel more human and approachable.</a:t>
            </a:r>
          </a:p>
          <a:p>
            <a:endParaRPr lang="en-US"/>
          </a:p>
          <a:p>
            <a:r>
              <a:rPr lang="en-US"/>
              <a:t>The best use of technology is to increase connection, not just convenience.</a:t>
            </a:r>
          </a:p>
          <a:p>
            <a:endParaRPr lang="en-US"/>
          </a:p>
          <a:p>
            <a:r>
              <a:rPr lang="en-US"/>
              <a:t>BOTH - Third Bullet Point</a:t>
            </a:r>
          </a:p>
          <a:p>
            <a:endParaRPr lang="en-US"/>
          </a:p>
          <a:p>
            <a:r>
              <a:rPr lang="en-US"/>
              <a:t>Larry - Talking Points:</a:t>
            </a:r>
          </a:p>
          <a:p>
            <a:r>
              <a:rPr lang="en-US"/>
              <a:t>Focus on creating a welcoming learning experience, not just a fast transaction of information.</a:t>
            </a:r>
          </a:p>
          <a:p>
            <a:endParaRPr lang="en-US"/>
          </a:p>
          <a:p>
            <a:r>
              <a:rPr lang="en-US"/>
              <a:t>Help students feel like the library is a place where they belong and can succeed.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is doing the first two Bullet Points.</a:t>
            </a:r>
          </a:p>
          <a:p>
            <a:endParaRPr lang="en-US"/>
          </a:p>
          <a:p>
            <a:r>
              <a:rPr lang="en-US"/>
              <a:t>Larry is doing the last two Bullet Points: </a:t>
            </a:r>
          </a:p>
          <a:p>
            <a:endParaRPr lang="en-US"/>
          </a:p>
          <a:p>
            <a:r>
              <a:rPr lang="en-US"/>
              <a:t>Students tune out instruction that feels generic or disconnected from their coursework — they need to see the "so what" immediately</a:t>
            </a:r>
          </a:p>
          <a:p>
            <a:endParaRPr lang="en-US"/>
          </a:p>
          <a:p>
            <a:r>
              <a:rPr lang="en-US"/>
              <a:t>When library instruction is tied to a specific assignment, discipline, or real-world problem, retention and motivation spike</a:t>
            </a:r>
          </a:p>
          <a:p>
            <a:endParaRPr lang="en-US"/>
          </a:p>
          <a:p>
            <a:r>
              <a:rPr lang="en-US"/>
              <a:t>Connect research skills to career readiness, civic participation, and personal decision-making — not just academic survival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takes the lead on this slide, with me chiming in if asked.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 / with me chiming in if asked.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 with me, chiming in if asked.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Parrish slides with me, chiming in if asked.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l.acrl.org/index.php/crl/article/view/25581/3348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ark.edu/blog/adult-learning-strategies-for-professional-development/" TargetMode="External"/><Relationship Id="rId4" Type="http://schemas.openxmlformats.org/officeDocument/2006/relationships/hyperlink" Target="https://www.cael.org/resouces/pathways-blog/differences-in-adult-learning-and-motivation#:~:text=Adult%20learners%20are%20results%2Doriented.%20They,Adult%20students%20are%20more%20self%2Ddirect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" b="-14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989" y="9181219"/>
            <a:ext cx="17447289" cy="1105781"/>
            <a:chOff x="0" y="0"/>
            <a:chExt cx="4595171" cy="291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171" cy="291234"/>
            </a:xfrm>
            <a:custGeom>
              <a:avLst/>
              <a:gdLst/>
              <a:ahLst/>
              <a:cxnLst/>
              <a:rect l="l" t="t" r="r" b="b"/>
              <a:pathLst>
                <a:path w="4595171" h="291234">
                  <a:moveTo>
                    <a:pt x="0" y="0"/>
                  </a:moveTo>
                  <a:lnTo>
                    <a:pt x="4595171" y="0"/>
                  </a:lnTo>
                  <a:lnTo>
                    <a:pt x="4595171" y="291234"/>
                  </a:lnTo>
                  <a:lnTo>
                    <a:pt x="0" y="291234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5171" cy="33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7989" y="2898744"/>
            <a:ext cx="17447289" cy="6359556"/>
            <a:chOff x="0" y="0"/>
            <a:chExt cx="4595171" cy="1674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5171" cy="1674945"/>
            </a:xfrm>
            <a:custGeom>
              <a:avLst/>
              <a:gdLst/>
              <a:ahLst/>
              <a:cxnLst/>
              <a:rect l="l" t="t" r="r" b="b"/>
              <a:pathLst>
                <a:path w="4595171" h="1674945">
                  <a:moveTo>
                    <a:pt x="0" y="0"/>
                  </a:moveTo>
                  <a:lnTo>
                    <a:pt x="4595171" y="0"/>
                  </a:lnTo>
                  <a:lnTo>
                    <a:pt x="4595171" y="1674945"/>
                  </a:lnTo>
                  <a:lnTo>
                    <a:pt x="0" y="1674945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95171" cy="1722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74420" y="0"/>
            <a:ext cx="6513580" cy="10287000"/>
            <a:chOff x="0" y="0"/>
            <a:chExt cx="870975" cy="1375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0975" cy="1375544"/>
            </a:xfrm>
            <a:custGeom>
              <a:avLst/>
              <a:gdLst/>
              <a:ahLst/>
              <a:cxnLst/>
              <a:rect l="l" t="t" r="r" b="b"/>
              <a:pathLst>
                <a:path w="870975" h="1375544">
                  <a:moveTo>
                    <a:pt x="0" y="0"/>
                  </a:moveTo>
                  <a:lnTo>
                    <a:pt x="870975" y="0"/>
                  </a:lnTo>
                  <a:lnTo>
                    <a:pt x="870975" y="1375544"/>
                  </a:lnTo>
                  <a:lnTo>
                    <a:pt x="0" y="1375544"/>
                  </a:lnTo>
                  <a:close/>
                </a:path>
              </a:pathLst>
            </a:custGeom>
            <a:blipFill>
              <a:blip r:embed="rId3"/>
              <a:stretch>
                <a:fillRect l="-3203" r="-32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162050"/>
            <a:ext cx="8864918" cy="6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More Event Types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141" y="3396991"/>
            <a:ext cx="11179125" cy="268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83"/>
              </a:lnSpc>
            </a:pPr>
            <a:r>
              <a:rPr lang="en-US" sz="3498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Pop Culture + Academic Tie-Ins</a:t>
            </a:r>
          </a:p>
          <a:p>
            <a:pPr marL="0" lvl="0" indent="0" algn="just">
              <a:lnSpc>
                <a:spcPts val="3883"/>
              </a:lnSpc>
            </a:pPr>
            <a:endParaRPr lang="en-US" sz="3498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Using Netflix, Music, and Social Media to Teach Media Literacy and Misinformation</a:t>
            </a:r>
          </a:p>
          <a:p>
            <a:pPr algn="l">
              <a:lnSpc>
                <a:spcPts val="2773"/>
              </a:lnSpc>
            </a:pPr>
            <a:endParaRPr lang="en-US" sz="2498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Exploring Housing, Gentrification, and Community Through Hip-Hop and Local Culture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2141" y="6650711"/>
            <a:ext cx="10806122" cy="199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83"/>
              </a:lnSpc>
            </a:pPr>
            <a:r>
              <a:rPr lang="en-US" sz="3498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Low-Stakes Creative Spaces</a:t>
            </a:r>
          </a:p>
          <a:p>
            <a:pPr marL="0" lvl="0" indent="0" algn="just">
              <a:lnSpc>
                <a:spcPts val="3883"/>
              </a:lnSpc>
            </a:pPr>
            <a:endParaRPr lang="en-US" sz="3498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Late-Night Zine and Creative Expression Workshop in the Library</a:t>
            </a:r>
          </a:p>
          <a:p>
            <a:pPr algn="l">
              <a:lnSpc>
                <a:spcPts val="2773"/>
              </a:lnSpc>
            </a:pPr>
            <a:endParaRPr lang="en-US" sz="2498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Stress-Relief Poetry and Reflection Station During Finals Week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8880567" cy="1028700"/>
            <a:chOff x="0" y="0"/>
            <a:chExt cx="233891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8915" cy="270933"/>
            </a:xfrm>
            <a:custGeom>
              <a:avLst/>
              <a:gdLst/>
              <a:ahLst/>
              <a:cxnLst/>
              <a:rect l="l" t="t" r="r" b="b"/>
              <a:pathLst>
                <a:path w="2338915" h="270933">
                  <a:moveTo>
                    <a:pt x="0" y="0"/>
                  </a:moveTo>
                  <a:lnTo>
                    <a:pt x="2338915" y="0"/>
                  </a:lnTo>
                  <a:lnTo>
                    <a:pt x="233891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8915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011930"/>
            <a:ext cx="8880567" cy="5246370"/>
            <a:chOff x="0" y="0"/>
            <a:chExt cx="137583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5832" cy="812800"/>
            </a:xfrm>
            <a:custGeom>
              <a:avLst/>
              <a:gdLst/>
              <a:ahLst/>
              <a:cxnLst/>
              <a:rect l="l" t="t" r="r" b="b"/>
              <a:pathLst>
                <a:path w="1375832" h="812800">
                  <a:moveTo>
                    <a:pt x="0" y="0"/>
                  </a:moveTo>
                  <a:lnTo>
                    <a:pt x="1375832" y="0"/>
                  </a:lnTo>
                  <a:lnTo>
                    <a:pt x="13758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821" r="-18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3466007"/>
            <a:ext cx="3880227" cy="545923"/>
            <a:chOff x="0" y="0"/>
            <a:chExt cx="1021953" cy="143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1953" cy="143782"/>
            </a:xfrm>
            <a:custGeom>
              <a:avLst/>
              <a:gdLst/>
              <a:ahLst/>
              <a:cxnLst/>
              <a:rect l="l" t="t" r="r" b="b"/>
              <a:pathLst>
                <a:path w="1021953" h="143782">
                  <a:moveTo>
                    <a:pt x="0" y="0"/>
                  </a:moveTo>
                  <a:lnTo>
                    <a:pt x="1021953" y="0"/>
                  </a:lnTo>
                  <a:lnTo>
                    <a:pt x="1021953" y="143782"/>
                  </a:lnTo>
                  <a:lnTo>
                    <a:pt x="0" y="143782"/>
                  </a:lnTo>
                  <a:close/>
                </a:path>
              </a:pathLst>
            </a:custGeom>
            <a:gradFill rotWithShape="1">
              <a:gsLst>
                <a:gs pos="0">
                  <a:srgbClr val="F9C702">
                    <a:alpha val="100000"/>
                  </a:srgbClr>
                </a:gs>
                <a:gs pos="100000">
                  <a:srgbClr val="E316A0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1953" cy="19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353" y="1477007"/>
            <a:ext cx="9767978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More Event Types - Continued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902684" y="-383165"/>
            <a:ext cx="8385316" cy="10528819"/>
            <a:chOff x="0" y="0"/>
            <a:chExt cx="2208478" cy="27730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8478" cy="2773022"/>
            </a:xfrm>
            <a:custGeom>
              <a:avLst/>
              <a:gdLst/>
              <a:ahLst/>
              <a:cxnLst/>
              <a:rect l="l" t="t" r="r" b="b"/>
              <a:pathLst>
                <a:path w="2208478" h="2773022">
                  <a:moveTo>
                    <a:pt x="0" y="0"/>
                  </a:moveTo>
                  <a:lnTo>
                    <a:pt x="2208478" y="0"/>
                  </a:lnTo>
                  <a:lnTo>
                    <a:pt x="2208478" y="2773022"/>
                  </a:lnTo>
                  <a:lnTo>
                    <a:pt x="0" y="2773022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208478" cy="282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504103" y="2589848"/>
            <a:ext cx="7182479" cy="28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84"/>
              </a:lnSpc>
            </a:pPr>
            <a:r>
              <a:rPr lang="en-US" sz="3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Career &amp; Real-Life Skill Events</a:t>
            </a:r>
          </a:p>
          <a:p>
            <a:pPr marL="0" lvl="0" indent="0" algn="just">
              <a:lnSpc>
                <a:spcPts val="2774"/>
              </a:lnSpc>
            </a:pPr>
            <a:endParaRPr lang="en-US" sz="34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Using AI Tools to Build Resumes, LinkedIn Profiles, and Professional Materials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Teaching Students How to Research Real-Life Topics Like Housing, Health, and Financial Information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78243" y="6376035"/>
            <a:ext cx="7182479" cy="28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84"/>
              </a:lnSpc>
            </a:pPr>
            <a:r>
              <a:rPr lang="en-US" sz="3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Social + Academic Hybrids</a:t>
            </a:r>
          </a:p>
          <a:p>
            <a:pPr marL="0" lvl="0" indent="0" algn="just">
              <a:lnSpc>
                <a:spcPts val="2774"/>
              </a:lnSpc>
            </a:pPr>
            <a:endParaRPr lang="en-US" sz="34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Casual Research Help Sessions with Food, Music, and Peer Conversation Before Finals</a:t>
            </a:r>
          </a:p>
          <a:p>
            <a:pPr marL="0" lvl="0" indent="0" algn="just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Student Networking Event Connecting Research, Careers, and Campus Relationships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8880567" cy="1028700"/>
            <a:chOff x="0" y="0"/>
            <a:chExt cx="233891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8915" cy="270933"/>
            </a:xfrm>
            <a:custGeom>
              <a:avLst/>
              <a:gdLst/>
              <a:ahLst/>
              <a:cxnLst/>
              <a:rect l="l" t="t" r="r" b="b"/>
              <a:pathLst>
                <a:path w="2338915" h="270933">
                  <a:moveTo>
                    <a:pt x="0" y="0"/>
                  </a:moveTo>
                  <a:lnTo>
                    <a:pt x="2338915" y="0"/>
                  </a:lnTo>
                  <a:lnTo>
                    <a:pt x="233891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8915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011930"/>
            <a:ext cx="8880567" cy="5246370"/>
            <a:chOff x="0" y="0"/>
            <a:chExt cx="137583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5832" cy="812800"/>
            </a:xfrm>
            <a:custGeom>
              <a:avLst/>
              <a:gdLst/>
              <a:ahLst/>
              <a:cxnLst/>
              <a:rect l="l" t="t" r="r" b="b"/>
              <a:pathLst>
                <a:path w="1375832" h="812800">
                  <a:moveTo>
                    <a:pt x="0" y="0"/>
                  </a:moveTo>
                  <a:lnTo>
                    <a:pt x="1375832" y="0"/>
                  </a:lnTo>
                  <a:lnTo>
                    <a:pt x="13758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8927" b="-89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3466007"/>
            <a:ext cx="3880227" cy="545923"/>
            <a:chOff x="0" y="0"/>
            <a:chExt cx="1021953" cy="143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1953" cy="143782"/>
            </a:xfrm>
            <a:custGeom>
              <a:avLst/>
              <a:gdLst/>
              <a:ahLst/>
              <a:cxnLst/>
              <a:rect l="l" t="t" r="r" b="b"/>
              <a:pathLst>
                <a:path w="1021953" h="143782">
                  <a:moveTo>
                    <a:pt x="0" y="0"/>
                  </a:moveTo>
                  <a:lnTo>
                    <a:pt x="1021953" y="0"/>
                  </a:lnTo>
                  <a:lnTo>
                    <a:pt x="1021953" y="143782"/>
                  </a:lnTo>
                  <a:lnTo>
                    <a:pt x="0" y="143782"/>
                  </a:lnTo>
                  <a:close/>
                </a:path>
              </a:pathLst>
            </a:custGeom>
            <a:gradFill rotWithShape="1">
              <a:gsLst>
                <a:gs pos="0">
                  <a:srgbClr val="F9C702">
                    <a:alpha val="100000"/>
                  </a:srgbClr>
                </a:gs>
                <a:gs pos="100000">
                  <a:srgbClr val="E316A0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1953" cy="19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02684" y="-241819"/>
            <a:ext cx="8385316" cy="10528819"/>
            <a:chOff x="0" y="0"/>
            <a:chExt cx="2208478" cy="27730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08478" cy="2773022"/>
            </a:xfrm>
            <a:custGeom>
              <a:avLst/>
              <a:gdLst/>
              <a:ahLst/>
              <a:cxnLst/>
              <a:rect l="l" t="t" r="r" b="b"/>
              <a:pathLst>
                <a:path w="2208478" h="2773022">
                  <a:moveTo>
                    <a:pt x="0" y="0"/>
                  </a:moveTo>
                  <a:lnTo>
                    <a:pt x="2208478" y="0"/>
                  </a:lnTo>
                  <a:lnTo>
                    <a:pt x="2208478" y="2773022"/>
                  </a:lnTo>
                  <a:lnTo>
                    <a:pt x="0" y="2773022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208478" cy="282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82693" y="868422"/>
            <a:ext cx="9767978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More Event Types - Continued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50672" y="6418002"/>
            <a:ext cx="7994346" cy="268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4"/>
              </a:lnSpc>
            </a:pPr>
            <a:r>
              <a:rPr lang="en-US" sz="3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Convenience-Based Pop-Ups</a:t>
            </a:r>
          </a:p>
          <a:p>
            <a:pPr marL="0" lvl="0" indent="0" algn="just">
              <a:lnSpc>
                <a:spcPts val="3884"/>
              </a:lnSpc>
            </a:pPr>
            <a:endParaRPr lang="en-US" sz="34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Quick Citation and Research Help Tables in High-Traffic Student Areas</a:t>
            </a:r>
          </a:p>
          <a:p>
            <a:pPr marL="0" lvl="0" indent="0" algn="just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Mobile Librarian Support Pop-Ups Near Student Lounges and Campus Spaces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45667" y="2518410"/>
            <a:ext cx="7899351" cy="302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84"/>
              </a:lnSpc>
            </a:pPr>
            <a:r>
              <a:rPr lang="en-US" sz="3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Culturally Responsive Programming</a:t>
            </a:r>
          </a:p>
          <a:p>
            <a:pPr marL="0" lvl="0" indent="0" algn="l">
              <a:lnSpc>
                <a:spcPts val="3884"/>
              </a:lnSpc>
            </a:pPr>
            <a:endParaRPr lang="en-US" sz="34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Connecting Family Stories, Oral Histories, and Culture to Academic Research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Exploring Black South Florida History Through Archives and Community Discussion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0612" y="0"/>
            <a:ext cx="4137730" cy="10287000"/>
            <a:chOff x="0" y="0"/>
            <a:chExt cx="10897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772" cy="2709333"/>
            </a:xfrm>
            <a:custGeom>
              <a:avLst/>
              <a:gdLst/>
              <a:ahLst/>
              <a:cxnLst/>
              <a:rect l="l" t="t" r="r" b="b"/>
              <a:pathLst>
                <a:path w="1089772" h="2709333">
                  <a:moveTo>
                    <a:pt x="0" y="0"/>
                  </a:moveTo>
                  <a:lnTo>
                    <a:pt x="1089772" y="0"/>
                  </a:lnTo>
                  <a:lnTo>
                    <a:pt x="10897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97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211" y="1028700"/>
            <a:ext cx="3482022" cy="8229600"/>
            <a:chOff x="0" y="0"/>
            <a:chExt cx="91707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7076" cy="2167467"/>
            </a:xfrm>
            <a:custGeom>
              <a:avLst/>
              <a:gdLst/>
              <a:ahLst/>
              <a:cxnLst/>
              <a:rect l="l" t="t" r="r" b="b"/>
              <a:pathLst>
                <a:path w="917076" h="2167467">
                  <a:moveTo>
                    <a:pt x="0" y="0"/>
                  </a:moveTo>
                  <a:lnTo>
                    <a:pt x="917076" y="0"/>
                  </a:lnTo>
                  <a:lnTo>
                    <a:pt x="91707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1707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07619" y="1513367"/>
            <a:ext cx="4551681" cy="7260267"/>
            <a:chOff x="0" y="0"/>
            <a:chExt cx="812800" cy="1296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296476"/>
            </a:xfrm>
            <a:custGeom>
              <a:avLst/>
              <a:gdLst/>
              <a:ahLst/>
              <a:cxnLst/>
              <a:rect l="l" t="t" r="r" b="b"/>
              <a:pathLst>
                <a:path w="812800" h="1296476">
                  <a:moveTo>
                    <a:pt x="0" y="0"/>
                  </a:moveTo>
                  <a:lnTo>
                    <a:pt x="812800" y="0"/>
                  </a:lnTo>
                  <a:lnTo>
                    <a:pt x="812800" y="1296476"/>
                  </a:lnTo>
                  <a:lnTo>
                    <a:pt x="0" y="1296476"/>
                  </a:lnTo>
                  <a:close/>
                </a:path>
              </a:pathLst>
            </a:custGeom>
            <a:blipFill>
              <a:blip r:embed="rId3"/>
              <a:stretch>
                <a:fillRect l="-3734" r="-37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4880" y="3011017"/>
            <a:ext cx="293309" cy="4264967"/>
            <a:chOff x="0" y="0"/>
            <a:chExt cx="77250" cy="11232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250" cy="1123283"/>
            </a:xfrm>
            <a:custGeom>
              <a:avLst/>
              <a:gdLst/>
              <a:ahLst/>
              <a:cxnLst/>
              <a:rect l="l" t="t" r="r" b="b"/>
              <a:pathLst>
                <a:path w="77250" h="1123283">
                  <a:moveTo>
                    <a:pt x="0" y="0"/>
                  </a:moveTo>
                  <a:lnTo>
                    <a:pt x="77250" y="0"/>
                  </a:lnTo>
                  <a:lnTo>
                    <a:pt x="77250" y="1123283"/>
                  </a:lnTo>
                  <a:lnTo>
                    <a:pt x="0" y="1123283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7250" cy="117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24860" y="1944920"/>
            <a:ext cx="2132193" cy="213219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5818" r="-458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95366" y="4983274"/>
            <a:ext cx="1961687" cy="196168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14562" y="7495539"/>
            <a:ext cx="1961687" cy="196168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62204" y="596938"/>
            <a:ext cx="9976364" cy="9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7"/>
              </a:lnSpc>
            </a:pPr>
            <a:r>
              <a:rPr lang="en-US" sz="3797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Designing More Engaging Learning Experiences Through FAU Library Technology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3311" y="2212255"/>
            <a:ext cx="8229692" cy="188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Leveraging the </a:t>
            </a: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Springshare </a:t>
            </a: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software suite to engage with our student body through enhanced library instruction and research consultations.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9138" y="4998282"/>
            <a:ext cx="8657603" cy="188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Creating Media content with the </a:t>
            </a: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ScreenPal</a:t>
            </a: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 software suite, which allows us to create step-by-step database tutorial pages with screenshots and video walkthroughs for independent learners.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2831" y="7447914"/>
            <a:ext cx="8550651" cy="188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Integrating polling tools and real-time feedback platforms (e.g., </a:t>
            </a: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Mentimeter, Poll Everywhere</a:t>
            </a: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) to increase student participation during instruction sessions.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07083" cy="10528819"/>
            <a:chOff x="0" y="0"/>
            <a:chExt cx="4847956" cy="2773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7956" cy="2773022"/>
            </a:xfrm>
            <a:custGeom>
              <a:avLst/>
              <a:gdLst/>
              <a:ahLst/>
              <a:cxnLst/>
              <a:rect l="l" t="t" r="r" b="b"/>
              <a:pathLst>
                <a:path w="4847956" h="2773022">
                  <a:moveTo>
                    <a:pt x="0" y="0"/>
                  </a:moveTo>
                  <a:lnTo>
                    <a:pt x="4847956" y="0"/>
                  </a:lnTo>
                  <a:lnTo>
                    <a:pt x="4847956" y="2773022"/>
                  </a:lnTo>
                  <a:lnTo>
                    <a:pt x="0" y="2773022"/>
                  </a:lnTo>
                  <a:close/>
                </a:path>
              </a:pathLst>
            </a:custGeom>
            <a:solidFill>
              <a:srgbClr val="00394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47956" cy="282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20909"/>
            <a:ext cx="18407083" cy="2534526"/>
            <a:chOff x="0" y="0"/>
            <a:chExt cx="4847956" cy="667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7956" cy="667529"/>
            </a:xfrm>
            <a:custGeom>
              <a:avLst/>
              <a:gdLst/>
              <a:ahLst/>
              <a:cxnLst/>
              <a:rect l="l" t="t" r="r" b="b"/>
              <a:pathLst>
                <a:path w="4847956" h="667529">
                  <a:moveTo>
                    <a:pt x="0" y="0"/>
                  </a:moveTo>
                  <a:lnTo>
                    <a:pt x="4847956" y="0"/>
                  </a:lnTo>
                  <a:lnTo>
                    <a:pt x="4847956" y="667529"/>
                  </a:lnTo>
                  <a:lnTo>
                    <a:pt x="0" y="667529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47956" cy="71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88667" y="2061124"/>
            <a:ext cx="8914875" cy="2176385"/>
          </a:xfrm>
          <a:custGeom>
            <a:avLst/>
            <a:gdLst/>
            <a:ahLst/>
            <a:cxnLst/>
            <a:rect l="l" t="t" r="r" b="b"/>
            <a:pathLst>
              <a:path w="8914875" h="2176385">
                <a:moveTo>
                  <a:pt x="0" y="0"/>
                </a:moveTo>
                <a:lnTo>
                  <a:pt x="8914875" y="0"/>
                </a:lnTo>
                <a:lnTo>
                  <a:pt x="8914875" y="2176385"/>
                </a:lnTo>
                <a:lnTo>
                  <a:pt x="0" y="2176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4" b="-434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40964" y="1503307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44946" y="3946622"/>
            <a:ext cx="5143054" cy="4783040"/>
          </a:xfrm>
          <a:custGeom>
            <a:avLst/>
            <a:gdLst/>
            <a:ahLst/>
            <a:cxnLst/>
            <a:rect l="l" t="t" r="r" b="b"/>
            <a:pathLst>
              <a:path w="5143054" h="4783040">
                <a:moveTo>
                  <a:pt x="0" y="0"/>
                </a:moveTo>
                <a:lnTo>
                  <a:pt x="5143054" y="0"/>
                </a:lnTo>
                <a:lnTo>
                  <a:pt x="5143054" y="4783041"/>
                </a:lnTo>
                <a:lnTo>
                  <a:pt x="0" y="4783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9379" y="472968"/>
            <a:ext cx="8455495" cy="123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6"/>
              </a:lnSpc>
            </a:pPr>
            <a:r>
              <a:rPr lang="en-US" sz="5006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Technology as an Extension of Human Connection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39757" y="8951913"/>
            <a:ext cx="66297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</a:pPr>
            <a:r>
              <a:rPr lang="en-US" sz="2499" b="1">
                <a:solidFill>
                  <a:srgbClr val="E37434"/>
                </a:solidFill>
                <a:latin typeface="Lora Bold"/>
                <a:ea typeface="Lora Bold"/>
                <a:cs typeface="Lora Bold"/>
                <a:sym typeface="Lora Bold"/>
              </a:rPr>
              <a:t>LibCal (Springshare) </a:t>
            </a:r>
            <a:r>
              <a:rPr lang="en-US" sz="2499">
                <a:solidFill>
                  <a:srgbClr val="E37434"/>
                </a:solidFill>
                <a:latin typeface="Lora"/>
                <a:ea typeface="Lora"/>
                <a:cs typeface="Lora"/>
                <a:sym typeface="Lora"/>
              </a:rPr>
              <a:t>— real-time research consultation booking platform for students and faculty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88667" y="6052761"/>
            <a:ext cx="4830633" cy="2689357"/>
            <a:chOff x="0" y="0"/>
            <a:chExt cx="1459954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9954" cy="812800"/>
            </a:xfrm>
            <a:custGeom>
              <a:avLst/>
              <a:gdLst/>
              <a:ahLst/>
              <a:cxnLst/>
              <a:rect l="l" t="t" r="r" b="b"/>
              <a:pathLst>
                <a:path w="1459954" h="812800">
                  <a:moveTo>
                    <a:pt x="36861" y="0"/>
                  </a:moveTo>
                  <a:lnTo>
                    <a:pt x="1423093" y="0"/>
                  </a:lnTo>
                  <a:cubicBezTo>
                    <a:pt x="1432869" y="0"/>
                    <a:pt x="1442245" y="3884"/>
                    <a:pt x="1449158" y="10796"/>
                  </a:cubicBezTo>
                  <a:cubicBezTo>
                    <a:pt x="1456071" y="17709"/>
                    <a:pt x="1459954" y="27085"/>
                    <a:pt x="1459954" y="36861"/>
                  </a:cubicBezTo>
                  <a:lnTo>
                    <a:pt x="1459954" y="775939"/>
                  </a:lnTo>
                  <a:cubicBezTo>
                    <a:pt x="1459954" y="796297"/>
                    <a:pt x="1443451" y="812800"/>
                    <a:pt x="1423093" y="812800"/>
                  </a:cubicBezTo>
                  <a:lnTo>
                    <a:pt x="36861" y="812800"/>
                  </a:lnTo>
                  <a:cubicBezTo>
                    <a:pt x="16503" y="812800"/>
                    <a:pt x="0" y="796297"/>
                    <a:pt x="0" y="775939"/>
                  </a:cubicBezTo>
                  <a:lnTo>
                    <a:pt x="0" y="36861"/>
                  </a:lnTo>
                  <a:cubicBezTo>
                    <a:pt x="0" y="16503"/>
                    <a:pt x="16503" y="0"/>
                    <a:pt x="36861" y="0"/>
                  </a:cubicBezTo>
                  <a:close/>
                </a:path>
              </a:pathLst>
            </a:custGeom>
            <a:blipFill>
              <a:blip r:embed="rId6"/>
              <a:stretch>
                <a:fillRect l="-29739" r="-29739"/>
              </a:stretch>
            </a:blip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91302" y="3818251"/>
            <a:ext cx="7212239" cy="2650498"/>
          </a:xfrm>
          <a:custGeom>
            <a:avLst/>
            <a:gdLst/>
            <a:ahLst/>
            <a:cxnLst/>
            <a:rect l="l" t="t" r="r" b="b"/>
            <a:pathLst>
              <a:path w="7212239" h="2650498">
                <a:moveTo>
                  <a:pt x="0" y="0"/>
                </a:moveTo>
                <a:lnTo>
                  <a:pt x="7212240" y="0"/>
                </a:lnTo>
                <a:lnTo>
                  <a:pt x="7212240" y="2650498"/>
                </a:lnTo>
                <a:lnTo>
                  <a:pt x="0" y="26504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931761" y="8788400"/>
            <a:ext cx="5510733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E37434"/>
                </a:solidFill>
                <a:latin typeface="Lora Bold"/>
                <a:ea typeface="Lora Bold"/>
                <a:cs typeface="Lora Bold"/>
                <a:sym typeface="Lora Bold"/>
              </a:rPr>
              <a:t>LibGuides (Springshare) </a:t>
            </a:r>
            <a:r>
              <a:rPr lang="en-US" sz="2499">
                <a:solidFill>
                  <a:srgbClr val="E37434"/>
                </a:solidFill>
                <a:latin typeface="Lora"/>
                <a:ea typeface="Lora"/>
                <a:cs typeface="Lora"/>
                <a:sym typeface="Lora"/>
              </a:rPr>
              <a:t>curated subject guides with targeted library resources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34526"/>
            <a:chOff x="0" y="0"/>
            <a:chExt cx="4816593" cy="667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67529"/>
            </a:xfrm>
            <a:custGeom>
              <a:avLst/>
              <a:gdLst/>
              <a:ahLst/>
              <a:cxnLst/>
              <a:rect l="l" t="t" r="r" b="b"/>
              <a:pathLst>
                <a:path w="4816592" h="667529">
                  <a:moveTo>
                    <a:pt x="0" y="0"/>
                  </a:moveTo>
                  <a:lnTo>
                    <a:pt x="4816592" y="0"/>
                  </a:lnTo>
                  <a:lnTo>
                    <a:pt x="4816592" y="667529"/>
                  </a:lnTo>
                  <a:lnTo>
                    <a:pt x="0" y="667529"/>
                  </a:lnTo>
                  <a:close/>
                </a:path>
              </a:pathLst>
            </a:custGeom>
            <a:solidFill>
              <a:srgbClr val="003945"/>
            </a:solidFill>
            <a:ln w="762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71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315998"/>
            <a:ext cx="18481025" cy="8027319"/>
            <a:chOff x="0" y="0"/>
            <a:chExt cx="4867430" cy="21141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7430" cy="2114191"/>
            </a:xfrm>
            <a:custGeom>
              <a:avLst/>
              <a:gdLst/>
              <a:ahLst/>
              <a:cxnLst/>
              <a:rect l="l" t="t" r="r" b="b"/>
              <a:pathLst>
                <a:path w="4867430" h="2114191">
                  <a:moveTo>
                    <a:pt x="0" y="0"/>
                  </a:moveTo>
                  <a:lnTo>
                    <a:pt x="4867430" y="0"/>
                  </a:lnTo>
                  <a:lnTo>
                    <a:pt x="4867430" y="2114191"/>
                  </a:lnTo>
                  <a:lnTo>
                    <a:pt x="0" y="2114191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867430" cy="216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383291" y="2534526"/>
            <a:ext cx="4011470" cy="5322443"/>
          </a:xfrm>
          <a:custGeom>
            <a:avLst/>
            <a:gdLst/>
            <a:ahLst/>
            <a:cxnLst/>
            <a:rect l="l" t="t" r="r" b="b"/>
            <a:pathLst>
              <a:path w="4011470" h="5322443">
                <a:moveTo>
                  <a:pt x="0" y="0"/>
                </a:moveTo>
                <a:lnTo>
                  <a:pt x="4011470" y="0"/>
                </a:lnTo>
                <a:lnTo>
                  <a:pt x="4011470" y="5322443"/>
                </a:lnTo>
                <a:lnTo>
                  <a:pt x="0" y="532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15" r="-4893" b="-90164"/>
            </a:stretch>
          </a:blipFill>
          <a:ln w="762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705994">
            <a:off x="8536358" y="2744393"/>
            <a:ext cx="4684180" cy="468418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5278" y="0"/>
                  </a:moveTo>
                  <a:lnTo>
                    <a:pt x="647522" y="0"/>
                  </a:lnTo>
                  <a:cubicBezTo>
                    <a:pt x="738803" y="0"/>
                    <a:pt x="812800" y="73997"/>
                    <a:pt x="812800" y="165278"/>
                  </a:cubicBezTo>
                  <a:lnTo>
                    <a:pt x="812800" y="647522"/>
                  </a:lnTo>
                  <a:cubicBezTo>
                    <a:pt x="812800" y="738803"/>
                    <a:pt x="738803" y="812800"/>
                    <a:pt x="647522" y="812800"/>
                  </a:cubicBezTo>
                  <a:lnTo>
                    <a:pt x="165278" y="812800"/>
                  </a:lnTo>
                  <a:cubicBezTo>
                    <a:pt x="73997" y="812800"/>
                    <a:pt x="0" y="738803"/>
                    <a:pt x="0" y="647522"/>
                  </a:cubicBezTo>
                  <a:lnTo>
                    <a:pt x="0" y="165278"/>
                  </a:lnTo>
                  <a:cubicBezTo>
                    <a:pt x="0" y="73997"/>
                    <a:pt x="73997" y="0"/>
                    <a:pt x="165278" y="0"/>
                  </a:cubicBezTo>
                  <a:close/>
                </a:path>
              </a:pathLst>
            </a:custGeom>
            <a:blipFill>
              <a:blip r:embed="rId4"/>
              <a:stretch>
                <a:fillRect t="-3012" b="-3012"/>
              </a:stretch>
            </a:blip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616390">
            <a:off x="13172800" y="2918490"/>
            <a:ext cx="4731236" cy="473123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63634" y="0"/>
                  </a:moveTo>
                  <a:lnTo>
                    <a:pt x="649166" y="0"/>
                  </a:lnTo>
                  <a:cubicBezTo>
                    <a:pt x="739538" y="0"/>
                    <a:pt x="812800" y="73262"/>
                    <a:pt x="812800" y="163634"/>
                  </a:cubicBezTo>
                  <a:lnTo>
                    <a:pt x="812800" y="649166"/>
                  </a:lnTo>
                  <a:cubicBezTo>
                    <a:pt x="812800" y="739538"/>
                    <a:pt x="739538" y="812800"/>
                    <a:pt x="649166" y="812800"/>
                  </a:cubicBezTo>
                  <a:lnTo>
                    <a:pt x="163634" y="812800"/>
                  </a:lnTo>
                  <a:cubicBezTo>
                    <a:pt x="73262" y="812800"/>
                    <a:pt x="0" y="739538"/>
                    <a:pt x="0" y="649166"/>
                  </a:cubicBezTo>
                  <a:lnTo>
                    <a:pt x="0" y="163634"/>
                  </a:lnTo>
                  <a:cubicBezTo>
                    <a:pt x="0" y="73262"/>
                    <a:pt x="73262" y="0"/>
                    <a:pt x="163634" y="0"/>
                  </a:cubicBezTo>
                  <a:close/>
                </a:path>
              </a:pathLst>
            </a:custGeom>
            <a:blipFill>
              <a:blip r:embed="rId5"/>
              <a:stretch>
                <a:fillRect l="-1524" r="-1524"/>
              </a:stretch>
            </a:blip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83291" y="300095"/>
            <a:ext cx="15424767" cy="135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Technology as an Extension of Human Connection: Continued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610" y="8071107"/>
            <a:ext cx="6802831" cy="186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Library Web Redesign</a:t>
            </a: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 using </a:t>
            </a: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Drupal</a:t>
            </a: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, improving accessibility and navigation of online resources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059548" y="8071107"/>
            <a:ext cx="5640029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Tutorials created  through </a:t>
            </a:r>
            <a:r>
              <a:rPr lang="en-US" sz="2699" b="1">
                <a:solidFill>
                  <a:srgbClr val="003945"/>
                </a:solidFill>
                <a:latin typeface="Lora Bold"/>
                <a:ea typeface="Lora Bold"/>
                <a:cs typeface="Lora Bold"/>
                <a:sym typeface="Lora Bold"/>
              </a:rPr>
              <a:t>ScreenPal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989" y="9181219"/>
            <a:ext cx="17447289" cy="1105781"/>
            <a:chOff x="0" y="0"/>
            <a:chExt cx="4595171" cy="291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171" cy="291234"/>
            </a:xfrm>
            <a:custGeom>
              <a:avLst/>
              <a:gdLst/>
              <a:ahLst/>
              <a:cxnLst/>
              <a:rect l="l" t="t" r="r" b="b"/>
              <a:pathLst>
                <a:path w="4595171" h="291234">
                  <a:moveTo>
                    <a:pt x="0" y="0"/>
                  </a:moveTo>
                  <a:lnTo>
                    <a:pt x="4595171" y="0"/>
                  </a:lnTo>
                  <a:lnTo>
                    <a:pt x="4595171" y="291234"/>
                  </a:lnTo>
                  <a:lnTo>
                    <a:pt x="0" y="291234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5171" cy="33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7989" y="2898744"/>
            <a:ext cx="17447289" cy="6359556"/>
            <a:chOff x="0" y="0"/>
            <a:chExt cx="4595171" cy="1674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5171" cy="1674945"/>
            </a:xfrm>
            <a:custGeom>
              <a:avLst/>
              <a:gdLst/>
              <a:ahLst/>
              <a:cxnLst/>
              <a:rect l="l" t="t" r="r" b="b"/>
              <a:pathLst>
                <a:path w="4595171" h="1674945">
                  <a:moveTo>
                    <a:pt x="0" y="0"/>
                  </a:moveTo>
                  <a:lnTo>
                    <a:pt x="4595171" y="0"/>
                  </a:lnTo>
                  <a:lnTo>
                    <a:pt x="4595171" y="1674945"/>
                  </a:lnTo>
                  <a:lnTo>
                    <a:pt x="0" y="1674945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95171" cy="1722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74420" y="0"/>
            <a:ext cx="6513580" cy="10287000"/>
            <a:chOff x="0" y="0"/>
            <a:chExt cx="870975" cy="1375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0975" cy="1375544"/>
            </a:xfrm>
            <a:custGeom>
              <a:avLst/>
              <a:gdLst/>
              <a:ahLst/>
              <a:cxnLst/>
              <a:rect l="l" t="t" r="r" b="b"/>
              <a:pathLst>
                <a:path w="870975" h="1375544">
                  <a:moveTo>
                    <a:pt x="0" y="0"/>
                  </a:moveTo>
                  <a:lnTo>
                    <a:pt x="870975" y="0"/>
                  </a:lnTo>
                  <a:lnTo>
                    <a:pt x="870975" y="1375544"/>
                  </a:lnTo>
                  <a:lnTo>
                    <a:pt x="0" y="1375544"/>
                  </a:lnTo>
                  <a:close/>
                </a:path>
              </a:pathLst>
            </a:custGeom>
            <a:blipFill>
              <a:blip r:embed="rId3"/>
              <a:stretch>
                <a:fillRect l="-3203" r="-32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2693" y="435675"/>
            <a:ext cx="11491727" cy="1732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Real-World Examples &amp; Candid Reflections: </a:t>
            </a:r>
          </a:p>
          <a:p>
            <a:pPr marL="0" lvl="0" indent="0" algn="ctr">
              <a:lnSpc>
                <a:spcPts val="3236"/>
              </a:lnSpc>
            </a:pPr>
            <a:r>
              <a:rPr lang="en-US" sz="3406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Successes from Implementation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998321"/>
            <a:ext cx="100404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Flipped AI Workshop Series</a:t>
            </a: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— 25–40+ students per session; 90%+ reported increased confidence applying AI tools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Instructional Handouts</a:t>
            </a: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— 97% reported improved understanding; materials reused in follow-up sessions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400800"/>
            <a:ext cx="100404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Fact or Fiction Workshop</a:t>
            </a: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— delivered across 3 classes; 95% reported increased engagement and retention</a:t>
            </a:r>
          </a:p>
          <a:p>
            <a:pPr marL="0" lvl="0" indent="0" algn="just">
              <a:lnSpc>
                <a:spcPts val="2774"/>
              </a:lnSpc>
            </a:pPr>
            <a:endParaRPr lang="en-US" sz="24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</a:t>
            </a:r>
            <a:r>
              <a:rPr lang="en-US" sz="24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AU Haiku-Off</a:t>
            </a:r>
            <a:r>
              <a:rPr lang="en-US" sz="24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— 12 competitors, 35+ attendees; strong demand for future events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8880567" cy="1028700"/>
            <a:chOff x="0" y="0"/>
            <a:chExt cx="233891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8915" cy="270933"/>
            </a:xfrm>
            <a:custGeom>
              <a:avLst/>
              <a:gdLst/>
              <a:ahLst/>
              <a:cxnLst/>
              <a:rect l="l" t="t" r="r" b="b"/>
              <a:pathLst>
                <a:path w="2338915" h="270933">
                  <a:moveTo>
                    <a:pt x="0" y="0"/>
                  </a:moveTo>
                  <a:lnTo>
                    <a:pt x="2338915" y="0"/>
                  </a:lnTo>
                  <a:lnTo>
                    <a:pt x="233891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8915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011930"/>
            <a:ext cx="8880567" cy="5246370"/>
            <a:chOff x="0" y="0"/>
            <a:chExt cx="137583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5832" cy="812800"/>
            </a:xfrm>
            <a:custGeom>
              <a:avLst/>
              <a:gdLst/>
              <a:ahLst/>
              <a:cxnLst/>
              <a:rect l="l" t="t" r="r" b="b"/>
              <a:pathLst>
                <a:path w="1375832" h="812800">
                  <a:moveTo>
                    <a:pt x="0" y="0"/>
                  </a:moveTo>
                  <a:lnTo>
                    <a:pt x="1375832" y="0"/>
                  </a:lnTo>
                  <a:lnTo>
                    <a:pt x="13758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821" r="-18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3466007"/>
            <a:ext cx="3880227" cy="545923"/>
            <a:chOff x="0" y="0"/>
            <a:chExt cx="1021953" cy="143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1953" cy="143782"/>
            </a:xfrm>
            <a:custGeom>
              <a:avLst/>
              <a:gdLst/>
              <a:ahLst/>
              <a:cxnLst/>
              <a:rect l="l" t="t" r="r" b="b"/>
              <a:pathLst>
                <a:path w="1021953" h="143782">
                  <a:moveTo>
                    <a:pt x="0" y="0"/>
                  </a:moveTo>
                  <a:lnTo>
                    <a:pt x="1021953" y="0"/>
                  </a:lnTo>
                  <a:lnTo>
                    <a:pt x="1021953" y="143782"/>
                  </a:lnTo>
                  <a:lnTo>
                    <a:pt x="0" y="143782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1953" cy="19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41589" y="417513"/>
            <a:ext cx="12308275" cy="135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Honest Challenges &amp; Lessons Learned at a R1/Top 100 Research Institution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75899" y="2914650"/>
            <a:ext cx="8311618" cy="685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Time and energy required for sustained engagement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Prioritizing scalable outreach strategies (e.g., standardized instruction modules, reusable learning objects) ensures consistent support across a large and diverse student population.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Clear communication channels and defined service models help manage expectations and prevent librarian burnout in high-demand environments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Scale demands systems — relationships only reach as far as your infrastructure lets them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Faculty buy-in is the multiplier — one engaged professor connects you to hundreds of students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9" lvl="1" indent="-269875" algn="l">
              <a:lnSpc>
                <a:spcPts val="2774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Technology consistency also builds workload trust</a:t>
            </a: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774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269060" cy="10287000"/>
            <a:chOff x="0" y="0"/>
            <a:chExt cx="1139052" cy="9550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9052" cy="955039"/>
            </a:xfrm>
            <a:custGeom>
              <a:avLst/>
              <a:gdLst/>
              <a:ahLst/>
              <a:cxnLst/>
              <a:rect l="l" t="t" r="r" b="b"/>
              <a:pathLst>
                <a:path w="1139052" h="955039">
                  <a:moveTo>
                    <a:pt x="0" y="0"/>
                  </a:moveTo>
                  <a:lnTo>
                    <a:pt x="1139052" y="0"/>
                  </a:lnTo>
                  <a:lnTo>
                    <a:pt x="1139052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3"/>
              <a:stretch>
                <a:fillRect t="-9633" b="-96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353441" y="0"/>
            <a:ext cx="18008918" cy="10383845"/>
            <a:chOff x="0" y="0"/>
            <a:chExt cx="4743089" cy="2734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43090" cy="2734840"/>
            </a:xfrm>
            <a:custGeom>
              <a:avLst/>
              <a:gdLst/>
              <a:ahLst/>
              <a:cxnLst/>
              <a:rect l="l" t="t" r="r" b="b"/>
              <a:pathLst>
                <a:path w="4743090" h="2734840">
                  <a:moveTo>
                    <a:pt x="0" y="0"/>
                  </a:moveTo>
                  <a:lnTo>
                    <a:pt x="4743090" y="0"/>
                  </a:lnTo>
                  <a:lnTo>
                    <a:pt x="4743090" y="2734840"/>
                  </a:lnTo>
                  <a:lnTo>
                    <a:pt x="0" y="2734840"/>
                  </a:lnTo>
                  <a:close/>
                </a:path>
              </a:pathLst>
            </a:custGeom>
            <a:gradFill rotWithShape="1">
              <a:gsLst>
                <a:gs pos="0">
                  <a:srgbClr val="003945">
                    <a:alpha val="88500"/>
                  </a:srgbClr>
                </a:gs>
                <a:gs pos="50000">
                  <a:srgbClr val="003945">
                    <a:alpha val="65000"/>
                  </a:srgbClr>
                </a:gs>
                <a:gs pos="100000">
                  <a:srgbClr val="003945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743089" cy="278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11677" y="1464083"/>
            <a:ext cx="9553978" cy="7794217"/>
          </a:xfrm>
          <a:custGeom>
            <a:avLst/>
            <a:gdLst/>
            <a:ahLst/>
            <a:cxnLst/>
            <a:rect l="l" t="t" r="r" b="b"/>
            <a:pathLst>
              <a:path w="9553978" h="7794217">
                <a:moveTo>
                  <a:pt x="0" y="0"/>
                </a:moveTo>
                <a:lnTo>
                  <a:pt x="9553978" y="0"/>
                </a:lnTo>
                <a:lnTo>
                  <a:pt x="9553978" y="7794217"/>
                </a:lnTo>
                <a:lnTo>
                  <a:pt x="0" y="7794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595591" y="1796265"/>
            <a:ext cx="6791315" cy="67913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978171"/>
            <a:ext cx="8864918" cy="6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Learning Outcomes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185910"/>
            <a:ext cx="8196132" cy="788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58" lvl="1" indent="-329429" algn="l">
              <a:lnSpc>
                <a:spcPts val="3387"/>
              </a:lnSpc>
              <a:buFont typeface="Arial"/>
              <a:buChar char="•"/>
            </a:pPr>
            <a:r>
              <a:rPr lang="en-US" sz="305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Identify ways to build meaningful student connections through instruction and outreach.</a:t>
            </a:r>
          </a:p>
          <a:p>
            <a:pPr algn="l">
              <a:lnSpc>
                <a:spcPts val="3387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58858" lvl="1" indent="-329429" algn="l">
              <a:lnSpc>
                <a:spcPts val="3387"/>
              </a:lnSpc>
              <a:buFont typeface="Arial"/>
              <a:buChar char="•"/>
            </a:pPr>
            <a:r>
              <a:rPr lang="en-US" sz="305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Recognize how inclusive, interactive teaching practices improve student engagement and learning.</a:t>
            </a:r>
          </a:p>
          <a:p>
            <a:pPr algn="l">
              <a:lnSpc>
                <a:spcPts val="3387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58858" lvl="1" indent="-329429" algn="l">
              <a:lnSpc>
                <a:spcPts val="3387"/>
              </a:lnSpc>
              <a:buFont typeface="Arial"/>
              <a:buChar char="•"/>
            </a:pPr>
            <a:r>
              <a:rPr lang="en-US" sz="305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Apply technology strategically to extend access, communication, and support.</a:t>
            </a:r>
          </a:p>
          <a:p>
            <a:pPr algn="l">
              <a:lnSpc>
                <a:spcPts val="3387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58858" lvl="1" indent="-329429" algn="l">
              <a:lnSpc>
                <a:spcPts val="3387"/>
              </a:lnSpc>
              <a:buFont typeface="Arial"/>
              <a:buChar char="•"/>
            </a:pPr>
            <a:r>
              <a:rPr lang="en-US" sz="305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Develop programming and instruction that feel relevant, flexible, and student-centered.</a:t>
            </a:r>
          </a:p>
          <a:p>
            <a:pPr algn="l">
              <a:lnSpc>
                <a:spcPts val="3387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58858" lvl="1" indent="-329429" algn="l">
              <a:lnSpc>
                <a:spcPts val="3387"/>
              </a:lnSpc>
              <a:buFont typeface="Arial"/>
              <a:buChar char="•"/>
            </a:pPr>
            <a:r>
              <a:rPr lang="en-US" sz="305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Examine sustained engagement strategies beyond one-shot instruction</a:t>
            </a:r>
          </a:p>
          <a:p>
            <a:pPr algn="l">
              <a:lnSpc>
                <a:spcPts val="2885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3010"/>
              </a:lnSpc>
            </a:pPr>
            <a:endParaRPr lang="en-US" sz="305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893618" cy="10287000"/>
            <a:chOff x="0" y="0"/>
            <a:chExt cx="918518" cy="9550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8518" cy="955039"/>
            </a:xfrm>
            <a:custGeom>
              <a:avLst/>
              <a:gdLst/>
              <a:ahLst/>
              <a:cxnLst/>
              <a:rect l="l" t="t" r="r" b="b"/>
              <a:pathLst>
                <a:path w="918518" h="955039">
                  <a:moveTo>
                    <a:pt x="0" y="0"/>
                  </a:moveTo>
                  <a:lnTo>
                    <a:pt x="918518" y="0"/>
                  </a:lnTo>
                  <a:lnTo>
                    <a:pt x="918518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3"/>
              <a:stretch>
                <a:fillRect l="-1988" r="-19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321818" y="0"/>
            <a:ext cx="18609818" cy="10551372"/>
            <a:chOff x="0" y="0"/>
            <a:chExt cx="4901351" cy="27789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1351" cy="2778962"/>
            </a:xfrm>
            <a:custGeom>
              <a:avLst/>
              <a:gdLst/>
              <a:ahLst/>
              <a:cxnLst/>
              <a:rect l="l" t="t" r="r" b="b"/>
              <a:pathLst>
                <a:path w="4901351" h="2778962">
                  <a:moveTo>
                    <a:pt x="0" y="0"/>
                  </a:moveTo>
                  <a:lnTo>
                    <a:pt x="4901351" y="0"/>
                  </a:lnTo>
                  <a:lnTo>
                    <a:pt x="4901351" y="2778962"/>
                  </a:lnTo>
                  <a:lnTo>
                    <a:pt x="0" y="2778962"/>
                  </a:lnTo>
                  <a:close/>
                </a:path>
              </a:pathLst>
            </a:custGeom>
            <a:gradFill rotWithShape="1">
              <a:gsLst>
                <a:gs pos="0">
                  <a:srgbClr val="003945">
                    <a:alpha val="88500"/>
                  </a:srgbClr>
                </a:gs>
                <a:gs pos="50000">
                  <a:srgbClr val="003945">
                    <a:alpha val="65000"/>
                  </a:srgbClr>
                </a:gs>
                <a:gs pos="100000">
                  <a:srgbClr val="003945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901351" cy="2826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647848" y="1937000"/>
            <a:ext cx="9553978" cy="7794217"/>
          </a:xfrm>
          <a:custGeom>
            <a:avLst/>
            <a:gdLst/>
            <a:ahLst/>
            <a:cxnLst/>
            <a:rect l="l" t="t" r="r" b="b"/>
            <a:pathLst>
              <a:path w="9553978" h="7794217">
                <a:moveTo>
                  <a:pt x="9553978" y="0"/>
                </a:moveTo>
                <a:lnTo>
                  <a:pt x="0" y="0"/>
                </a:lnTo>
                <a:lnTo>
                  <a:pt x="0" y="7794217"/>
                </a:lnTo>
                <a:lnTo>
                  <a:pt x="9553978" y="7794217"/>
                </a:lnTo>
                <a:lnTo>
                  <a:pt x="955397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14718" y="2402524"/>
            <a:ext cx="6365380" cy="636538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6335" b="-263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4350" y="938907"/>
            <a:ext cx="10062455" cy="6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Learning Outcomes: Continuted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94908" y="2706814"/>
            <a:ext cx="7163900" cy="655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3"/>
              </a:lnSpc>
            </a:pPr>
            <a:endParaRPr/>
          </a:p>
          <a:p>
            <a:pPr algn="l">
              <a:lnSpc>
                <a:spcPts val="2553"/>
              </a:lnSpc>
            </a:pPr>
            <a:endParaRPr/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Adapt collaboration techniques with student organizations and faculty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Evaluate technology’s role in extending library outreach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Explore models integrating human connection with digital tools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Reflect on the benefits and challenges of large research institutions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Leave with actionable ideas for strengthening library visibility and student success</a:t>
            </a:r>
          </a:p>
          <a:p>
            <a:pPr algn="l">
              <a:lnSpc>
                <a:spcPts val="2664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8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1127130"/>
            <a:ext cx="5891157" cy="5880618"/>
          </a:xfrm>
          <a:custGeom>
            <a:avLst/>
            <a:gdLst/>
            <a:ahLst/>
            <a:cxnLst/>
            <a:rect l="l" t="t" r="r" b="b"/>
            <a:pathLst>
              <a:path w="5891157" h="5880618">
                <a:moveTo>
                  <a:pt x="0" y="0"/>
                </a:moveTo>
                <a:lnTo>
                  <a:pt x="5891157" y="0"/>
                </a:lnTo>
                <a:lnTo>
                  <a:pt x="5891157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1043" y="1127130"/>
            <a:ext cx="5891157" cy="5880618"/>
          </a:xfrm>
          <a:custGeom>
            <a:avLst/>
            <a:gdLst/>
            <a:ahLst/>
            <a:cxnLst/>
            <a:rect l="l" t="t" r="r" b="b"/>
            <a:pathLst>
              <a:path w="5891157" h="5880618">
                <a:moveTo>
                  <a:pt x="0" y="0"/>
                </a:moveTo>
                <a:lnTo>
                  <a:pt x="5891157" y="0"/>
                </a:lnTo>
                <a:lnTo>
                  <a:pt x="5891157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" b="-89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9614" y="7240306"/>
            <a:ext cx="7026729" cy="2894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Lawrence J. Mello, Jr. B.A., M.A., M.I.L.S.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Liaison Coordinator and Government Documents Librarian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University Libraries at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Florida Atlantic University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lmello@fau.edu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79791" y="7240306"/>
            <a:ext cx="7927995" cy="2406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Parrish Jarell Bush, B.A., M.F.A., M.I.L.S.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Broward Services Librarian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University Libraries at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Florida Atlantic University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bushp@fau.edu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30A4BEA-6AC8-D17D-6FDD-4C93F5022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C65836A-3E5A-43BD-EF32-43E860BA2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033983-15D8-F8CA-63EA-FD8FE8A25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425" y="2171700"/>
            <a:ext cx="4629150" cy="3429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989" y="9258300"/>
            <a:ext cx="17447289" cy="1105781"/>
            <a:chOff x="0" y="0"/>
            <a:chExt cx="4595171" cy="291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171" cy="291234"/>
            </a:xfrm>
            <a:custGeom>
              <a:avLst/>
              <a:gdLst/>
              <a:ahLst/>
              <a:cxnLst/>
              <a:rect l="l" t="t" r="r" b="b"/>
              <a:pathLst>
                <a:path w="4595171" h="291234">
                  <a:moveTo>
                    <a:pt x="0" y="0"/>
                  </a:moveTo>
                  <a:lnTo>
                    <a:pt x="4595171" y="0"/>
                  </a:lnTo>
                  <a:lnTo>
                    <a:pt x="4595171" y="291234"/>
                  </a:lnTo>
                  <a:lnTo>
                    <a:pt x="0" y="291234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5171" cy="33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57143" y="2386989"/>
            <a:ext cx="17447289" cy="6871311"/>
            <a:chOff x="0" y="0"/>
            <a:chExt cx="4595171" cy="18097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5171" cy="1809728"/>
            </a:xfrm>
            <a:custGeom>
              <a:avLst/>
              <a:gdLst/>
              <a:ahLst/>
              <a:cxnLst/>
              <a:rect l="l" t="t" r="r" b="b"/>
              <a:pathLst>
                <a:path w="4595171" h="1809728">
                  <a:moveTo>
                    <a:pt x="0" y="0"/>
                  </a:moveTo>
                  <a:lnTo>
                    <a:pt x="4595171" y="0"/>
                  </a:lnTo>
                  <a:lnTo>
                    <a:pt x="4595171" y="1809728"/>
                  </a:lnTo>
                  <a:lnTo>
                    <a:pt x="0" y="1809728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95171" cy="1857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38552" y="0"/>
            <a:ext cx="6513580" cy="10287000"/>
            <a:chOff x="0" y="0"/>
            <a:chExt cx="870975" cy="1375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0975" cy="1375544"/>
            </a:xfrm>
            <a:custGeom>
              <a:avLst/>
              <a:gdLst/>
              <a:ahLst/>
              <a:cxnLst/>
              <a:rect l="l" t="t" r="r" b="b"/>
              <a:pathLst>
                <a:path w="870975" h="1375544">
                  <a:moveTo>
                    <a:pt x="0" y="0"/>
                  </a:moveTo>
                  <a:lnTo>
                    <a:pt x="870975" y="0"/>
                  </a:lnTo>
                  <a:lnTo>
                    <a:pt x="870975" y="1375544"/>
                  </a:lnTo>
                  <a:lnTo>
                    <a:pt x="0" y="1375544"/>
                  </a:lnTo>
                  <a:close/>
                </a:path>
              </a:pathLst>
            </a:custGeom>
            <a:blipFill>
              <a:blip r:embed="rId2"/>
              <a:stretch>
                <a:fillRect l="-3203" r="-32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25081" y="430298"/>
            <a:ext cx="11409954" cy="132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29"/>
              </a:lnSpc>
            </a:pPr>
            <a:r>
              <a:rPr lang="en-US" sz="5294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Turning ideas into action: </a:t>
            </a:r>
          </a:p>
          <a:p>
            <a:pPr marL="0" lvl="0" indent="0" algn="ctr">
              <a:lnSpc>
                <a:spcPts val="5029"/>
              </a:lnSpc>
            </a:pPr>
            <a:r>
              <a:rPr lang="en-US" sz="5294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 Your takeaways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5081" y="3775120"/>
            <a:ext cx="11409954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How can we create ideas that work well in different types of libraries?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How can libraries balance in-person help with technology use?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What approach can libraries use to support student success through connection and new ideas?</a:t>
            </a:r>
          </a:p>
          <a:p>
            <a:pPr algn="l">
              <a:lnSpc>
                <a:spcPts val="3639"/>
              </a:lnSpc>
            </a:pPr>
            <a:endParaRPr lang="en-US" sz="25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How do campus and community partnerships help increase the library’s impact?</a:t>
            </a:r>
          </a:p>
          <a:p>
            <a:pPr algn="l">
              <a:lnSpc>
                <a:spcPts val="3219"/>
              </a:lnSpc>
            </a:pPr>
            <a:endParaRPr lang="en-US" sz="25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599" b="1">
              <a:solidFill>
                <a:srgbClr val="FFFFFF"/>
              </a:solidFill>
              <a:latin typeface="Lora Bold"/>
              <a:ea typeface="Lora Bold"/>
              <a:cs typeface="Lora Bold"/>
              <a:sym typeface="Lora Bold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                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22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0612" y="0"/>
            <a:ext cx="4137730" cy="10287000"/>
            <a:chOff x="0" y="0"/>
            <a:chExt cx="10897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772" cy="2709333"/>
            </a:xfrm>
            <a:custGeom>
              <a:avLst/>
              <a:gdLst/>
              <a:ahLst/>
              <a:cxnLst/>
              <a:rect l="l" t="t" r="r" b="b"/>
              <a:pathLst>
                <a:path w="1089772" h="2709333">
                  <a:moveTo>
                    <a:pt x="0" y="0"/>
                  </a:moveTo>
                  <a:lnTo>
                    <a:pt x="1089772" y="0"/>
                  </a:lnTo>
                  <a:lnTo>
                    <a:pt x="10897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97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211" y="1028700"/>
            <a:ext cx="3482022" cy="8229600"/>
            <a:chOff x="0" y="0"/>
            <a:chExt cx="91707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7076" cy="2167467"/>
            </a:xfrm>
            <a:custGeom>
              <a:avLst/>
              <a:gdLst/>
              <a:ahLst/>
              <a:cxnLst/>
              <a:rect l="l" t="t" r="r" b="b"/>
              <a:pathLst>
                <a:path w="917076" h="2167467">
                  <a:moveTo>
                    <a:pt x="0" y="0"/>
                  </a:moveTo>
                  <a:lnTo>
                    <a:pt x="917076" y="0"/>
                  </a:lnTo>
                  <a:lnTo>
                    <a:pt x="91707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1707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07619" y="1513367"/>
            <a:ext cx="4551681" cy="7260267"/>
            <a:chOff x="0" y="0"/>
            <a:chExt cx="812800" cy="1296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296476"/>
            </a:xfrm>
            <a:custGeom>
              <a:avLst/>
              <a:gdLst/>
              <a:ahLst/>
              <a:cxnLst/>
              <a:rect l="l" t="t" r="r" b="b"/>
              <a:pathLst>
                <a:path w="812800" h="1296476">
                  <a:moveTo>
                    <a:pt x="0" y="0"/>
                  </a:moveTo>
                  <a:lnTo>
                    <a:pt x="812800" y="0"/>
                  </a:lnTo>
                  <a:lnTo>
                    <a:pt x="812800" y="1296476"/>
                  </a:lnTo>
                  <a:lnTo>
                    <a:pt x="0" y="1296476"/>
                  </a:lnTo>
                  <a:close/>
                </a:path>
              </a:pathLst>
            </a:custGeom>
            <a:blipFill>
              <a:blip r:embed="rId2"/>
              <a:stretch>
                <a:fillRect l="-3734" r="-37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4880" y="3011017"/>
            <a:ext cx="293309" cy="4264967"/>
            <a:chOff x="0" y="0"/>
            <a:chExt cx="77250" cy="11232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250" cy="1123283"/>
            </a:xfrm>
            <a:custGeom>
              <a:avLst/>
              <a:gdLst/>
              <a:ahLst/>
              <a:cxnLst/>
              <a:rect l="l" t="t" r="r" b="b"/>
              <a:pathLst>
                <a:path w="77250" h="1123283">
                  <a:moveTo>
                    <a:pt x="0" y="0"/>
                  </a:moveTo>
                  <a:lnTo>
                    <a:pt x="77250" y="0"/>
                  </a:lnTo>
                  <a:lnTo>
                    <a:pt x="77250" y="1123283"/>
                  </a:lnTo>
                  <a:lnTo>
                    <a:pt x="0" y="1123283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7250" cy="117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254052"/>
            <a:ext cx="9976364" cy="6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References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949" y="2972917"/>
            <a:ext cx="11093384" cy="644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 Bastone, Z., &amp; Clement, K. (2024). Serving everyone or serving no one?. College &amp; Research Libraries. </a:t>
            </a:r>
            <a:r>
              <a:rPr lang="en-US" sz="2499" u="sng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  <a:hlinkClick r:id="rId3" tooltip="https://crl.acrl.org/index.php/crl/article/view/25581/33488"/>
              </a:rPr>
              <a:t>https://crl.acrl.org/index.php/crl/article/view/25581/33488</a:t>
            </a:r>
          </a:p>
          <a:p>
            <a:pPr algn="l">
              <a:lnSpc>
                <a:spcPts val="3499"/>
              </a:lnSpc>
            </a:pPr>
            <a:endParaRPr lang="en-US" sz="2499" u="sng">
              <a:solidFill>
                <a:srgbClr val="003945"/>
              </a:solidFill>
              <a:latin typeface="Lora"/>
              <a:ea typeface="Lora"/>
              <a:cs typeface="Lora"/>
              <a:sym typeface="Lora"/>
              <a:hlinkClick r:id="rId3" tooltip="https://crl.acrl.org/index.php/crl/article/view/25581/33488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 Hall, M. (2016). Differences in adult learning and motivation. CAEL (Council for Adult and Experiential Learning). </a:t>
            </a:r>
            <a:r>
              <a:rPr lang="en-US" sz="2499" u="sng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  <a:hlinkClick r:id="rId4" tooltip="https://www.cael.org/resouces/pathways-blog/differences-in-adult-learning-and-motivation#:~:text=Adult%20learners%20are%20results%2Doriented.%20They,Adult%20students%20are%20more%20self%2Ddirected"/>
              </a:rPr>
              <a:t>https://www.cael.org/resouces/pathways-blog/differences-in-adult-learning-and-motivation#:~:text=Adult%20learners%20are%20results%2Doriented.%20They,Adult%20students%20are%20more%20self%2Ddirected</a:t>
            </a: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 Park University. (2025). 7 adult learning strategies for professional development. Park University. </a:t>
            </a:r>
            <a:r>
              <a:rPr lang="en-US" sz="2499" u="sng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  <a:hlinkClick r:id="rId5" tooltip="https://www.park.edu/blog/adult-learning-strategies-for-professional-development/"/>
              </a:rPr>
              <a:t>https://www.park.edu/blog/adult-learning-strategies-for-professional-development/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2499" u="sng">
              <a:solidFill>
                <a:srgbClr val="003945"/>
              </a:solidFill>
              <a:latin typeface="Lora"/>
              <a:ea typeface="Lora"/>
              <a:cs typeface="Lora"/>
              <a:sym typeface="Lora"/>
              <a:hlinkClick r:id="rId5" tooltip="https://www.park.edu/blog/adult-learning-strategies-for-professional-development/"/>
            </a:endParaRP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9921" y="-174730"/>
            <a:ext cx="4980707" cy="10636459"/>
            <a:chOff x="0" y="0"/>
            <a:chExt cx="1311791" cy="28013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1791" cy="2801372"/>
            </a:xfrm>
            <a:custGeom>
              <a:avLst/>
              <a:gdLst/>
              <a:ahLst/>
              <a:cxnLst/>
              <a:rect l="l" t="t" r="r" b="b"/>
              <a:pathLst>
                <a:path w="1311791" h="2801372">
                  <a:moveTo>
                    <a:pt x="0" y="0"/>
                  </a:moveTo>
                  <a:lnTo>
                    <a:pt x="1311791" y="0"/>
                  </a:lnTo>
                  <a:lnTo>
                    <a:pt x="1311791" y="2801372"/>
                  </a:lnTo>
                  <a:lnTo>
                    <a:pt x="0" y="2801372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11791" cy="2848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32254" y="1768535"/>
            <a:ext cx="8746132" cy="6821967"/>
            <a:chOff x="0" y="0"/>
            <a:chExt cx="2303508" cy="179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03508" cy="1796732"/>
            </a:xfrm>
            <a:custGeom>
              <a:avLst/>
              <a:gdLst/>
              <a:ahLst/>
              <a:cxnLst/>
              <a:rect l="l" t="t" r="r" b="b"/>
              <a:pathLst>
                <a:path w="2303508" h="1796732">
                  <a:moveTo>
                    <a:pt x="0" y="0"/>
                  </a:moveTo>
                  <a:lnTo>
                    <a:pt x="2303508" y="0"/>
                  </a:lnTo>
                  <a:lnTo>
                    <a:pt x="2303508" y="1796732"/>
                  </a:lnTo>
                  <a:lnTo>
                    <a:pt x="0" y="1796732"/>
                  </a:lnTo>
                  <a:close/>
                </a:path>
              </a:pathLst>
            </a:custGeom>
            <a:ln w="47625" cap="sq">
              <a:solidFill>
                <a:srgbClr val="91C6B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03508" cy="1844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67280" y="1338342"/>
            <a:ext cx="7567969" cy="7610315"/>
            <a:chOff x="0" y="0"/>
            <a:chExt cx="80827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8277" cy="812800"/>
            </a:xfrm>
            <a:custGeom>
              <a:avLst/>
              <a:gdLst/>
              <a:ahLst/>
              <a:cxnLst/>
              <a:rect l="l" t="t" r="r" b="b"/>
              <a:pathLst>
                <a:path w="808277" h="812800">
                  <a:moveTo>
                    <a:pt x="0" y="0"/>
                  </a:moveTo>
                  <a:lnTo>
                    <a:pt x="808277" y="0"/>
                  </a:lnTo>
                  <a:lnTo>
                    <a:pt x="80827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79" r="-2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873744" y="3086235"/>
            <a:ext cx="7385556" cy="60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25"/>
              </a:lnSpc>
            </a:pPr>
            <a:r>
              <a:rPr lang="en-US" sz="4763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32254" y="4876847"/>
            <a:ext cx="8634386" cy="150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Lawrence J. Mello, Jr. B.A., M.A., M.I.L.S.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Liaison Coordinator and Government Documents Librarian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University Libraries at Florida Atlantic University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 lmello@fau.edu</a:t>
            </a:r>
          </a:p>
          <a:p>
            <a:pPr algn="ctr">
              <a:lnSpc>
                <a:spcPts val="2015"/>
              </a:lnSpc>
            </a:pPr>
            <a:endParaRPr lang="en-US" sz="2499" dirty="0">
              <a:solidFill>
                <a:srgbClr val="91C6B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88127" y="6842900"/>
            <a:ext cx="8634386" cy="181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Parrish Jarell Bush, B.A., M.F.A., M.I.L.S.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Broward Services Librarian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University Libraries at Florida Atlantic University</a:t>
            </a:r>
          </a:p>
          <a:p>
            <a:pPr algn="ctr">
              <a:lnSpc>
                <a:spcPts val="2374"/>
              </a:lnSpc>
            </a:pPr>
            <a:r>
              <a:rPr lang="en-US" sz="2499" dirty="0">
                <a:solidFill>
                  <a:srgbClr val="91C6BC"/>
                </a:solidFill>
                <a:latin typeface="Bree Serif"/>
                <a:ea typeface="Bree Serif"/>
                <a:cs typeface="Bree Serif"/>
                <a:sym typeface="Bree Serif"/>
              </a:rPr>
              <a:t> bushp@fau.edu</a:t>
            </a:r>
          </a:p>
          <a:p>
            <a:pPr algn="ctr">
              <a:lnSpc>
                <a:spcPts val="2374"/>
              </a:lnSpc>
            </a:pPr>
            <a:endParaRPr lang="en-US" sz="2499" dirty="0">
              <a:solidFill>
                <a:srgbClr val="91C6B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algn="ctr">
              <a:lnSpc>
                <a:spcPts val="2015"/>
              </a:lnSpc>
            </a:pPr>
            <a:endParaRPr lang="en-US" sz="2499" dirty="0">
              <a:solidFill>
                <a:srgbClr val="91C6B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216F16-0234-95D2-A210-EED62C81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4698" y="263777"/>
            <a:ext cx="5719763" cy="328343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3099" y="0"/>
            <a:ext cx="8754901" cy="10287000"/>
            <a:chOff x="0" y="0"/>
            <a:chExt cx="812800" cy="9550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55039"/>
            </a:xfrm>
            <a:custGeom>
              <a:avLst/>
              <a:gdLst/>
              <a:ahLst/>
              <a:cxnLst/>
              <a:rect l="l" t="t" r="r" b="b"/>
              <a:pathLst>
                <a:path w="812800" h="955039">
                  <a:moveTo>
                    <a:pt x="0" y="0"/>
                  </a:moveTo>
                  <a:lnTo>
                    <a:pt x="812800" y="0"/>
                  </a:lnTo>
                  <a:lnTo>
                    <a:pt x="812800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3"/>
              <a:stretch>
                <a:fillRect t="-2616" b="-26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893618" cy="10287000"/>
            <a:chOff x="0" y="0"/>
            <a:chExt cx="918518" cy="955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8518" cy="955039"/>
            </a:xfrm>
            <a:custGeom>
              <a:avLst/>
              <a:gdLst/>
              <a:ahLst/>
              <a:cxnLst/>
              <a:rect l="l" t="t" r="r" b="b"/>
              <a:pathLst>
                <a:path w="918518" h="955039">
                  <a:moveTo>
                    <a:pt x="0" y="0"/>
                  </a:moveTo>
                  <a:lnTo>
                    <a:pt x="918518" y="0"/>
                  </a:lnTo>
                  <a:lnTo>
                    <a:pt x="918518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4"/>
              <a:stretch>
                <a:fillRect l="-1988" r="-19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1818" y="-48423"/>
            <a:ext cx="10215436" cy="10383845"/>
            <a:chOff x="0" y="0"/>
            <a:chExt cx="2690485" cy="273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90485" cy="2734840"/>
            </a:xfrm>
            <a:custGeom>
              <a:avLst/>
              <a:gdLst/>
              <a:ahLst/>
              <a:cxnLst/>
              <a:rect l="l" t="t" r="r" b="b"/>
              <a:pathLst>
                <a:path w="2690485" h="2734840">
                  <a:moveTo>
                    <a:pt x="0" y="0"/>
                  </a:moveTo>
                  <a:lnTo>
                    <a:pt x="2690485" y="0"/>
                  </a:lnTo>
                  <a:lnTo>
                    <a:pt x="2690485" y="2734840"/>
                  </a:lnTo>
                  <a:lnTo>
                    <a:pt x="0" y="2734840"/>
                  </a:lnTo>
                  <a:close/>
                </a:path>
              </a:pathLst>
            </a:custGeom>
            <a:gradFill rotWithShape="1">
              <a:gsLst>
                <a:gs pos="0">
                  <a:srgbClr val="003945">
                    <a:alpha val="88500"/>
                  </a:srgbClr>
                </a:gs>
                <a:gs pos="50000">
                  <a:srgbClr val="003945">
                    <a:alpha val="65000"/>
                  </a:srgbClr>
                </a:gs>
                <a:gs pos="100000">
                  <a:srgbClr val="003945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690485" cy="278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5640" y="1620572"/>
            <a:ext cx="8864918" cy="108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Overview</a:t>
            </a:r>
          </a:p>
          <a:p>
            <a:pPr marL="0" lvl="0" indent="0" algn="l">
              <a:lnSpc>
                <a:spcPts val="3321"/>
              </a:lnSpc>
            </a:pPr>
            <a:r>
              <a:rPr lang="en-US" sz="3496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This session draws on: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3099" y="3890221"/>
            <a:ext cx="9230000" cy="3890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8"/>
              </a:lnSpc>
            </a:pPr>
            <a:endParaRPr/>
          </a:p>
          <a:p>
            <a:pPr marL="683309" lvl="1" indent="-341654" algn="l">
              <a:lnSpc>
                <a:spcPts val="3513"/>
              </a:lnSpc>
              <a:buFont typeface="Arial"/>
              <a:buChar char="•"/>
            </a:pPr>
            <a:r>
              <a:rPr lang="en-US" sz="31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Translating K–12 classroom experience into effective adult learning</a:t>
            </a:r>
          </a:p>
          <a:p>
            <a:pPr algn="l">
              <a:lnSpc>
                <a:spcPts val="3513"/>
              </a:lnSpc>
            </a:pPr>
            <a:endParaRPr lang="en-US" sz="316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83309" lvl="1" indent="-341654" algn="l">
              <a:lnSpc>
                <a:spcPts val="3513"/>
              </a:lnSpc>
              <a:buFont typeface="Arial"/>
              <a:buChar char="•"/>
            </a:pPr>
            <a:r>
              <a:rPr lang="en-US" sz="31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Large-scale university technology at a R1/Top 100 institution</a:t>
            </a:r>
          </a:p>
          <a:p>
            <a:pPr algn="l">
              <a:lnSpc>
                <a:spcPts val="3513"/>
              </a:lnSpc>
            </a:pPr>
            <a:endParaRPr lang="en-US" sz="3164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683309" lvl="1" indent="-341654" algn="l">
              <a:lnSpc>
                <a:spcPts val="3513"/>
              </a:lnSpc>
              <a:buFont typeface="Arial"/>
              <a:buChar char="•"/>
            </a:pPr>
            <a:r>
              <a:rPr lang="en-US" sz="31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Strategic use of technology to extend human connection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8880567" cy="1028700"/>
            <a:chOff x="0" y="0"/>
            <a:chExt cx="2338915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8915" cy="270933"/>
            </a:xfrm>
            <a:custGeom>
              <a:avLst/>
              <a:gdLst/>
              <a:ahLst/>
              <a:cxnLst/>
              <a:rect l="l" t="t" r="r" b="b"/>
              <a:pathLst>
                <a:path w="2338915" h="270933">
                  <a:moveTo>
                    <a:pt x="0" y="0"/>
                  </a:moveTo>
                  <a:lnTo>
                    <a:pt x="2338915" y="0"/>
                  </a:lnTo>
                  <a:lnTo>
                    <a:pt x="2338915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8915" cy="318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011930"/>
            <a:ext cx="8880567" cy="5246370"/>
            <a:chOff x="0" y="0"/>
            <a:chExt cx="137583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5832" cy="812800"/>
            </a:xfrm>
            <a:custGeom>
              <a:avLst/>
              <a:gdLst/>
              <a:ahLst/>
              <a:cxnLst/>
              <a:rect l="l" t="t" r="r" b="b"/>
              <a:pathLst>
                <a:path w="1375832" h="812800">
                  <a:moveTo>
                    <a:pt x="0" y="0"/>
                  </a:moveTo>
                  <a:lnTo>
                    <a:pt x="1375832" y="0"/>
                  </a:lnTo>
                  <a:lnTo>
                    <a:pt x="137583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821" r="-18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3466007"/>
            <a:ext cx="3880227" cy="545923"/>
            <a:chOff x="0" y="0"/>
            <a:chExt cx="1021953" cy="143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1953" cy="143782"/>
            </a:xfrm>
            <a:custGeom>
              <a:avLst/>
              <a:gdLst/>
              <a:ahLst/>
              <a:cxnLst/>
              <a:rect l="l" t="t" r="r" b="b"/>
              <a:pathLst>
                <a:path w="1021953" h="143782">
                  <a:moveTo>
                    <a:pt x="0" y="0"/>
                  </a:moveTo>
                  <a:lnTo>
                    <a:pt x="1021953" y="0"/>
                  </a:lnTo>
                  <a:lnTo>
                    <a:pt x="1021953" y="143782"/>
                  </a:lnTo>
                  <a:lnTo>
                    <a:pt x="0" y="143782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1953" cy="191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458777"/>
            <a:ext cx="11220728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5"/>
              </a:lnSpc>
            </a:pPr>
            <a:r>
              <a:rPr lang="en-US" sz="5500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Essential Background:</a:t>
            </a:r>
          </a:p>
          <a:p>
            <a:pPr marL="0" lvl="0" indent="0" algn="l">
              <a:lnSpc>
                <a:spcPts val="3325"/>
              </a:lnSpc>
            </a:pPr>
            <a:r>
              <a:rPr lang="en-US" sz="3500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Relationship-centered approach to library engagement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1054" y="3494582"/>
            <a:ext cx="8645357" cy="514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4"/>
              </a:lnSpc>
            </a:pPr>
            <a:endParaRPr/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Seven years in K–12 classrooms taught me what works — usually by learning what doesn't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Meeting students where they are — linking learning to their lives, cultures, and world outside school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Turning lectures into conversations where students build understanding together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Seeing students' backgrounds and voices as assets, not deficits</a:t>
            </a:r>
          </a:p>
          <a:p>
            <a:pPr marL="0" lvl="0" indent="0" algn="just">
              <a:lnSpc>
                <a:spcPts val="2774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B34F5-AD0F-57AF-4838-18B4DB882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-113052"/>
            <a:ext cx="6067425" cy="348301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7989" y="9181219"/>
            <a:ext cx="17447289" cy="1105781"/>
            <a:chOff x="0" y="0"/>
            <a:chExt cx="4595171" cy="291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171" cy="291234"/>
            </a:xfrm>
            <a:custGeom>
              <a:avLst/>
              <a:gdLst/>
              <a:ahLst/>
              <a:cxnLst/>
              <a:rect l="l" t="t" r="r" b="b"/>
              <a:pathLst>
                <a:path w="4595171" h="291234">
                  <a:moveTo>
                    <a:pt x="0" y="0"/>
                  </a:moveTo>
                  <a:lnTo>
                    <a:pt x="4595171" y="0"/>
                  </a:lnTo>
                  <a:lnTo>
                    <a:pt x="4595171" y="291234"/>
                  </a:lnTo>
                  <a:lnTo>
                    <a:pt x="0" y="291234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5171" cy="33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7989" y="2898744"/>
            <a:ext cx="17447289" cy="6359556"/>
            <a:chOff x="0" y="0"/>
            <a:chExt cx="4595171" cy="1674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5171" cy="1674945"/>
            </a:xfrm>
            <a:custGeom>
              <a:avLst/>
              <a:gdLst/>
              <a:ahLst/>
              <a:cxnLst/>
              <a:rect l="l" t="t" r="r" b="b"/>
              <a:pathLst>
                <a:path w="4595171" h="1674945">
                  <a:moveTo>
                    <a:pt x="0" y="0"/>
                  </a:moveTo>
                  <a:lnTo>
                    <a:pt x="4595171" y="0"/>
                  </a:lnTo>
                  <a:lnTo>
                    <a:pt x="4595171" y="1674945"/>
                  </a:lnTo>
                  <a:lnTo>
                    <a:pt x="0" y="1674945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595171" cy="1722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74420" y="0"/>
            <a:ext cx="6513580" cy="10287000"/>
            <a:chOff x="0" y="0"/>
            <a:chExt cx="870975" cy="13755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0975" cy="1375544"/>
            </a:xfrm>
            <a:custGeom>
              <a:avLst/>
              <a:gdLst/>
              <a:ahLst/>
              <a:cxnLst/>
              <a:rect l="l" t="t" r="r" b="b"/>
              <a:pathLst>
                <a:path w="870975" h="1375544">
                  <a:moveTo>
                    <a:pt x="0" y="0"/>
                  </a:moveTo>
                  <a:lnTo>
                    <a:pt x="870975" y="0"/>
                  </a:lnTo>
                  <a:lnTo>
                    <a:pt x="870975" y="1375544"/>
                  </a:lnTo>
                  <a:lnTo>
                    <a:pt x="0" y="1375544"/>
                  </a:lnTo>
                  <a:close/>
                </a:path>
              </a:pathLst>
            </a:custGeom>
            <a:blipFill>
              <a:blip r:embed="rId3"/>
              <a:stretch>
                <a:fillRect l="-3203" r="-32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8945" y="1162050"/>
            <a:ext cx="1073778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Essential Background:</a:t>
            </a:r>
          </a:p>
          <a:p>
            <a:pPr marL="0" lvl="0" indent="0" algn="l">
              <a:lnSpc>
                <a:spcPts val="3325"/>
              </a:lnSpc>
            </a:pPr>
            <a:r>
              <a:rPr lang="en-US" sz="3500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500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Context: Rapid change reshaping services at an R1/Top 100 research institution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274" y="4039583"/>
            <a:ext cx="10550909" cy="408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The shift from static instruction to active, relationship-based learning requires us to design for participation, not just delivery.</a:t>
            </a:r>
          </a:p>
          <a:p>
            <a:pPr marL="0" lvl="0" indent="0" algn="just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Technology is most effective when it supports human interaction rather than replacing it.</a:t>
            </a:r>
          </a:p>
          <a:p>
            <a:pPr marL="0" lvl="0" indent="0" algn="just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Engagement increases when students are invited to contribute, question, and apply information rather than simply receive it.</a:t>
            </a:r>
          </a:p>
          <a:p>
            <a:pPr marL="0" lvl="0" indent="0" algn="just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1768" y="-120909"/>
            <a:ext cx="8385316" cy="10528819"/>
            <a:chOff x="0" y="0"/>
            <a:chExt cx="2208478" cy="2773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8478" cy="2773022"/>
            </a:xfrm>
            <a:custGeom>
              <a:avLst/>
              <a:gdLst/>
              <a:ahLst/>
              <a:cxnLst/>
              <a:rect l="l" t="t" r="r" b="b"/>
              <a:pathLst>
                <a:path w="2208478" h="2773022">
                  <a:moveTo>
                    <a:pt x="0" y="0"/>
                  </a:moveTo>
                  <a:lnTo>
                    <a:pt x="2208478" y="0"/>
                  </a:lnTo>
                  <a:lnTo>
                    <a:pt x="2208478" y="2773022"/>
                  </a:lnTo>
                  <a:lnTo>
                    <a:pt x="0" y="2773022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08478" cy="2820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21768" y="-120909"/>
            <a:ext cx="8385316" cy="2534526"/>
            <a:chOff x="0" y="0"/>
            <a:chExt cx="2208478" cy="667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8478" cy="667529"/>
            </a:xfrm>
            <a:custGeom>
              <a:avLst/>
              <a:gdLst/>
              <a:ahLst/>
              <a:cxnLst/>
              <a:rect l="l" t="t" r="r" b="b"/>
              <a:pathLst>
                <a:path w="2208478" h="667529">
                  <a:moveTo>
                    <a:pt x="0" y="0"/>
                  </a:moveTo>
                  <a:lnTo>
                    <a:pt x="2208478" y="0"/>
                  </a:lnTo>
                  <a:lnTo>
                    <a:pt x="2208478" y="667529"/>
                  </a:lnTo>
                  <a:lnTo>
                    <a:pt x="0" y="667529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08478" cy="715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20206" y="1028700"/>
            <a:ext cx="5795828" cy="8229600"/>
            <a:chOff x="0" y="0"/>
            <a:chExt cx="812800" cy="1154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54109"/>
            </a:xfrm>
            <a:custGeom>
              <a:avLst/>
              <a:gdLst/>
              <a:ahLst/>
              <a:cxnLst/>
              <a:rect l="l" t="t" r="r" b="b"/>
              <a:pathLst>
                <a:path w="812800" h="1154109">
                  <a:moveTo>
                    <a:pt x="0" y="0"/>
                  </a:moveTo>
                  <a:lnTo>
                    <a:pt x="812800" y="0"/>
                  </a:lnTo>
                  <a:lnTo>
                    <a:pt x="812800" y="1154109"/>
                  </a:lnTo>
                  <a:lnTo>
                    <a:pt x="0" y="1154109"/>
                  </a:lnTo>
                  <a:close/>
                </a:path>
              </a:pathLst>
            </a:custGeom>
            <a:blipFill>
              <a:blip r:embed="rId3"/>
              <a:stretch>
                <a:fillRect t="-2264" b="-22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171229" y="4965384"/>
            <a:ext cx="5624174" cy="3958012"/>
          </a:xfrm>
          <a:custGeom>
            <a:avLst/>
            <a:gdLst/>
            <a:ahLst/>
            <a:cxnLst/>
            <a:rect l="l" t="t" r="r" b="b"/>
            <a:pathLst>
              <a:path w="5624174" h="3958012">
                <a:moveTo>
                  <a:pt x="0" y="0"/>
                </a:moveTo>
                <a:lnTo>
                  <a:pt x="5624173" y="0"/>
                </a:lnTo>
                <a:lnTo>
                  <a:pt x="5624173" y="3958012"/>
                </a:lnTo>
                <a:lnTo>
                  <a:pt x="0" y="3958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6724" y="489688"/>
            <a:ext cx="6963482" cy="192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</a:pPr>
            <a:r>
              <a:rPr lang="en-US" sz="5496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Core Goal: </a:t>
            </a:r>
          </a:p>
          <a:p>
            <a:pPr marL="0" lvl="0" indent="0" algn="l">
              <a:lnSpc>
                <a:spcPts val="3321"/>
              </a:lnSpc>
            </a:pPr>
            <a:r>
              <a:rPr lang="en-US" sz="3496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Genuine human connection through creative instruction + strategic technology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535" y="3001747"/>
            <a:ext cx="6963482" cy="706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549" lvl="1" indent="-291275" algn="l">
              <a:lnSpc>
                <a:spcPts val="2995"/>
              </a:lnSpc>
              <a:buFont typeface="Arial"/>
              <a:buChar char="•"/>
            </a:pPr>
            <a:r>
              <a:rPr lang="en-US" sz="2698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When students feel seen through inclusivity, interactive activities, thoughtful programming, and refreshed teaching strategies, they engage more deeply — and when they engage, they learn.</a:t>
            </a:r>
          </a:p>
          <a:p>
            <a:pPr algn="l">
              <a:lnSpc>
                <a:spcPts val="2995"/>
              </a:lnSpc>
            </a:pPr>
            <a:endParaRPr lang="en-US" sz="2698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549" lvl="1" indent="-291275" algn="l">
              <a:lnSpc>
                <a:spcPts val="2995"/>
              </a:lnSpc>
              <a:buFont typeface="Arial"/>
              <a:buChar char="•"/>
            </a:pPr>
            <a:r>
              <a:rPr lang="en-US" sz="2698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Technology should serve as a bridge that makes interaction easier, more personal, and more meaningful for students.</a:t>
            </a:r>
          </a:p>
          <a:p>
            <a:pPr algn="l">
              <a:lnSpc>
                <a:spcPts val="2995"/>
              </a:lnSpc>
            </a:pPr>
            <a:endParaRPr lang="en-US" sz="2698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549" lvl="1" indent="-291275" algn="l">
              <a:lnSpc>
                <a:spcPts val="2995"/>
              </a:lnSpc>
              <a:buFont typeface="Arial"/>
              <a:buChar char="•"/>
            </a:pPr>
            <a:r>
              <a:rPr lang="en-US" sz="2698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The goal is not just to deliver content efficiently, but to create learning experiences that help students feel connected, supported, and confident using library resources.</a:t>
            </a:r>
          </a:p>
          <a:p>
            <a:pPr algn="l">
              <a:lnSpc>
                <a:spcPts val="2995"/>
              </a:lnSpc>
            </a:pPr>
            <a:endParaRPr lang="en-US" sz="2698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algn="l">
              <a:lnSpc>
                <a:spcPts val="2995"/>
              </a:lnSpc>
            </a:pPr>
            <a:endParaRPr lang="en-US" sz="2698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0612" y="0"/>
            <a:ext cx="4137730" cy="10287000"/>
            <a:chOff x="0" y="0"/>
            <a:chExt cx="10897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772" cy="2709333"/>
            </a:xfrm>
            <a:custGeom>
              <a:avLst/>
              <a:gdLst/>
              <a:ahLst/>
              <a:cxnLst/>
              <a:rect l="l" t="t" r="r" b="b"/>
              <a:pathLst>
                <a:path w="1089772" h="2709333">
                  <a:moveTo>
                    <a:pt x="0" y="0"/>
                  </a:moveTo>
                  <a:lnTo>
                    <a:pt x="1089772" y="0"/>
                  </a:lnTo>
                  <a:lnTo>
                    <a:pt x="10897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97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15211" y="1028700"/>
            <a:ext cx="3482022" cy="8229600"/>
            <a:chOff x="0" y="0"/>
            <a:chExt cx="91707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7076" cy="2167467"/>
            </a:xfrm>
            <a:custGeom>
              <a:avLst/>
              <a:gdLst/>
              <a:ahLst/>
              <a:cxnLst/>
              <a:rect l="l" t="t" r="r" b="b"/>
              <a:pathLst>
                <a:path w="917076" h="2167467">
                  <a:moveTo>
                    <a:pt x="0" y="0"/>
                  </a:moveTo>
                  <a:lnTo>
                    <a:pt x="917076" y="0"/>
                  </a:lnTo>
                  <a:lnTo>
                    <a:pt x="91707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1707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07619" y="1513367"/>
            <a:ext cx="4551681" cy="7260267"/>
            <a:chOff x="0" y="0"/>
            <a:chExt cx="812800" cy="1296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296476"/>
            </a:xfrm>
            <a:custGeom>
              <a:avLst/>
              <a:gdLst/>
              <a:ahLst/>
              <a:cxnLst/>
              <a:rect l="l" t="t" r="r" b="b"/>
              <a:pathLst>
                <a:path w="812800" h="1296476">
                  <a:moveTo>
                    <a:pt x="0" y="0"/>
                  </a:moveTo>
                  <a:lnTo>
                    <a:pt x="812800" y="0"/>
                  </a:lnTo>
                  <a:lnTo>
                    <a:pt x="812800" y="1296476"/>
                  </a:lnTo>
                  <a:lnTo>
                    <a:pt x="0" y="1296476"/>
                  </a:lnTo>
                  <a:close/>
                </a:path>
              </a:pathLst>
            </a:custGeom>
            <a:blipFill>
              <a:blip r:embed="rId3"/>
              <a:stretch>
                <a:fillRect l="-3734" r="-37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2939" y="1754585"/>
            <a:ext cx="255251" cy="7019049"/>
            <a:chOff x="0" y="0"/>
            <a:chExt cx="67227" cy="18486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227" cy="1848638"/>
            </a:xfrm>
            <a:custGeom>
              <a:avLst/>
              <a:gdLst/>
              <a:ahLst/>
              <a:cxnLst/>
              <a:rect l="l" t="t" r="r" b="b"/>
              <a:pathLst>
                <a:path w="67227" h="1848638">
                  <a:moveTo>
                    <a:pt x="0" y="0"/>
                  </a:moveTo>
                  <a:lnTo>
                    <a:pt x="67227" y="0"/>
                  </a:lnTo>
                  <a:lnTo>
                    <a:pt x="67227" y="1848638"/>
                  </a:lnTo>
                  <a:lnTo>
                    <a:pt x="0" y="1848638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7227" cy="189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9430" y="605235"/>
            <a:ext cx="1197819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4"/>
              </a:lnSpc>
            </a:pPr>
            <a:r>
              <a:rPr lang="en-US" sz="5499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The Problem with                                 Traditional Instruction</a:t>
            </a:r>
          </a:p>
          <a:p>
            <a:pPr marL="0" lvl="0" indent="0" algn="l">
              <a:lnSpc>
                <a:spcPts val="3325"/>
              </a:lnSpc>
            </a:pPr>
            <a:r>
              <a:rPr lang="en-US" sz="3500">
                <a:solidFill>
                  <a:srgbClr val="003945"/>
                </a:solidFill>
                <a:latin typeface="Bree Serif"/>
                <a:ea typeface="Bree Serif"/>
                <a:cs typeface="Bree Serif"/>
                <a:sym typeface="Bree Serif"/>
              </a:rPr>
              <a:t>Over-reliance on one-shot library sessions</a:t>
            </a:r>
          </a:p>
          <a:p>
            <a:pPr marL="0" lvl="0" indent="0" algn="l">
              <a:lnSpc>
                <a:spcPts val="5224"/>
              </a:lnSpc>
            </a:pPr>
            <a:endParaRPr lang="en-US" sz="3500">
              <a:solidFill>
                <a:srgbClr val="003945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6756" y="3445132"/>
            <a:ext cx="11184677" cy="408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One-shot sessions often rush through content — leaving little room for students to connect with it.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Students disengage when instruction lacks interaction, relevance, or emotional investment.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Library instruction is more effective when students can see its relevance to their classes, goals, and lived experiences</a:t>
            </a:r>
          </a:p>
          <a:p>
            <a:pPr algn="l">
              <a:lnSpc>
                <a:spcPts val="2996"/>
              </a:lnSpc>
            </a:pPr>
            <a:endParaRPr lang="en-US" sz="2699">
              <a:solidFill>
                <a:srgbClr val="003945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Engagement increases when students are invited to contribute, question, and apply information rather than simply receive it.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3099" y="0"/>
            <a:ext cx="8754901" cy="10287000"/>
            <a:chOff x="0" y="0"/>
            <a:chExt cx="812800" cy="9550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55039"/>
            </a:xfrm>
            <a:custGeom>
              <a:avLst/>
              <a:gdLst/>
              <a:ahLst/>
              <a:cxnLst/>
              <a:rect l="l" t="t" r="r" b="b"/>
              <a:pathLst>
                <a:path w="812800" h="955039">
                  <a:moveTo>
                    <a:pt x="0" y="0"/>
                  </a:moveTo>
                  <a:lnTo>
                    <a:pt x="812800" y="0"/>
                  </a:lnTo>
                  <a:lnTo>
                    <a:pt x="812800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3"/>
              <a:stretch>
                <a:fillRect t="-2616" b="-26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893618" cy="10287000"/>
            <a:chOff x="0" y="0"/>
            <a:chExt cx="918518" cy="955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8518" cy="955039"/>
            </a:xfrm>
            <a:custGeom>
              <a:avLst/>
              <a:gdLst/>
              <a:ahLst/>
              <a:cxnLst/>
              <a:rect l="l" t="t" r="r" b="b"/>
              <a:pathLst>
                <a:path w="918518" h="955039">
                  <a:moveTo>
                    <a:pt x="0" y="0"/>
                  </a:moveTo>
                  <a:lnTo>
                    <a:pt x="918518" y="0"/>
                  </a:lnTo>
                  <a:lnTo>
                    <a:pt x="918518" y="955039"/>
                  </a:lnTo>
                  <a:lnTo>
                    <a:pt x="0" y="955039"/>
                  </a:lnTo>
                  <a:close/>
                </a:path>
              </a:pathLst>
            </a:custGeom>
            <a:blipFill>
              <a:blip r:embed="rId4"/>
              <a:stretch>
                <a:fillRect l="-1988" r="-19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1818" y="-48423"/>
            <a:ext cx="10215436" cy="10383845"/>
            <a:chOff x="0" y="0"/>
            <a:chExt cx="2690485" cy="273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90485" cy="2734840"/>
            </a:xfrm>
            <a:custGeom>
              <a:avLst/>
              <a:gdLst/>
              <a:ahLst/>
              <a:cxnLst/>
              <a:rect l="l" t="t" r="r" b="b"/>
              <a:pathLst>
                <a:path w="2690485" h="2734840">
                  <a:moveTo>
                    <a:pt x="0" y="0"/>
                  </a:moveTo>
                  <a:lnTo>
                    <a:pt x="2690485" y="0"/>
                  </a:lnTo>
                  <a:lnTo>
                    <a:pt x="2690485" y="2734840"/>
                  </a:lnTo>
                  <a:lnTo>
                    <a:pt x="0" y="2734840"/>
                  </a:lnTo>
                  <a:close/>
                </a:path>
              </a:pathLst>
            </a:custGeom>
            <a:gradFill rotWithShape="1">
              <a:gsLst>
                <a:gs pos="0">
                  <a:srgbClr val="003945">
                    <a:alpha val="88500"/>
                  </a:srgbClr>
                </a:gs>
                <a:gs pos="50000">
                  <a:srgbClr val="003945">
                    <a:alpha val="65000"/>
                  </a:srgbClr>
                </a:gs>
                <a:gs pos="100000">
                  <a:srgbClr val="003945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690485" cy="278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0242" y="1030217"/>
            <a:ext cx="9332857" cy="174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22"/>
              </a:lnSpc>
            </a:pPr>
            <a:r>
              <a:rPr lang="en-US" sz="5497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Human-Centered  Engagement Strategies:</a:t>
            </a:r>
          </a:p>
          <a:p>
            <a:pPr marL="0" lvl="0" indent="0" algn="l">
              <a:lnSpc>
                <a:spcPts val="3322"/>
              </a:lnSpc>
            </a:pPr>
            <a:r>
              <a:rPr lang="en-US" sz="3497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497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Showing Up in Student Spaces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9159" y="4166722"/>
            <a:ext cx="8115300" cy="137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3"/>
              </a:lnSpc>
            </a:pPr>
            <a:endParaRPr/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Meeting students in their spaces — org meetings, guest speaking — builds rapport and drives resource use.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9159" y="6286661"/>
            <a:ext cx="8115300" cy="68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773"/>
              </a:lnSpc>
            </a:pPr>
            <a:endParaRPr/>
          </a:p>
          <a:p>
            <a:pPr marL="539371" lvl="1" indent="-269685" algn="l">
              <a:lnSpc>
                <a:spcPts val="2773"/>
              </a:lnSpc>
              <a:buFont typeface="Arial"/>
              <a:buChar char="•"/>
            </a:pPr>
            <a:r>
              <a:rPr lang="en-US" sz="2498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Collaborating on and at campus events.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7797" y="7490511"/>
            <a:ext cx="19003594" cy="3026558"/>
            <a:chOff x="0" y="0"/>
            <a:chExt cx="5005062" cy="7971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5062" cy="797118"/>
            </a:xfrm>
            <a:custGeom>
              <a:avLst/>
              <a:gdLst/>
              <a:ahLst/>
              <a:cxnLst/>
              <a:rect l="l" t="t" r="r" b="b"/>
              <a:pathLst>
                <a:path w="5005062" h="797118">
                  <a:moveTo>
                    <a:pt x="0" y="0"/>
                  </a:moveTo>
                  <a:lnTo>
                    <a:pt x="5005062" y="0"/>
                  </a:lnTo>
                  <a:lnTo>
                    <a:pt x="5005062" y="797118"/>
                  </a:lnTo>
                  <a:lnTo>
                    <a:pt x="0" y="797118"/>
                  </a:lnTo>
                  <a:close/>
                </a:path>
              </a:pathLst>
            </a:custGeom>
            <a:solidFill>
              <a:srgbClr val="E374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05062" cy="844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95060" y="3858464"/>
            <a:ext cx="5467770" cy="4058615"/>
            <a:chOff x="0" y="0"/>
            <a:chExt cx="1440071" cy="10689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0071" cy="1068936"/>
            </a:xfrm>
            <a:custGeom>
              <a:avLst/>
              <a:gdLst/>
              <a:ahLst/>
              <a:cxnLst/>
              <a:rect l="l" t="t" r="r" b="b"/>
              <a:pathLst>
                <a:path w="1440071" h="1068936">
                  <a:moveTo>
                    <a:pt x="0" y="0"/>
                  </a:moveTo>
                  <a:lnTo>
                    <a:pt x="1440071" y="0"/>
                  </a:lnTo>
                  <a:lnTo>
                    <a:pt x="1440071" y="1068936"/>
                  </a:lnTo>
                  <a:lnTo>
                    <a:pt x="0" y="1068936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0071" cy="1116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15290" y="3858464"/>
            <a:ext cx="5467770" cy="4058615"/>
            <a:chOff x="0" y="0"/>
            <a:chExt cx="1440071" cy="10689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0071" cy="1068936"/>
            </a:xfrm>
            <a:custGeom>
              <a:avLst/>
              <a:gdLst/>
              <a:ahLst/>
              <a:cxnLst/>
              <a:rect l="l" t="t" r="r" b="b"/>
              <a:pathLst>
                <a:path w="1440071" h="1068936">
                  <a:moveTo>
                    <a:pt x="0" y="0"/>
                  </a:moveTo>
                  <a:lnTo>
                    <a:pt x="1440071" y="0"/>
                  </a:lnTo>
                  <a:lnTo>
                    <a:pt x="1440071" y="1068936"/>
                  </a:lnTo>
                  <a:lnTo>
                    <a:pt x="0" y="1068936"/>
                  </a:lnTo>
                  <a:close/>
                </a:path>
              </a:pathLst>
            </a:custGeom>
            <a:solidFill>
              <a:srgbClr val="0039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40071" cy="1116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5448" y="3858464"/>
            <a:ext cx="4058615" cy="405861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93937" y="3858464"/>
            <a:ext cx="4058615" cy="405861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786358" y="746186"/>
            <a:ext cx="12715284" cy="69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21"/>
              </a:lnSpc>
            </a:pPr>
            <a:r>
              <a:rPr lang="en-US" sz="5496">
                <a:solidFill>
                  <a:srgbClr val="E37434"/>
                </a:solidFill>
                <a:latin typeface="Bree Serif"/>
                <a:ea typeface="Bree Serif"/>
                <a:cs typeface="Bree Serif"/>
                <a:sym typeface="Bree Serif"/>
              </a:rPr>
              <a:t>Collaborating on Campus Events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1917439"/>
            <a:ext cx="18288000" cy="145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4"/>
              </a:lnSpc>
            </a:pPr>
            <a:r>
              <a:rPr lang="en-US" sz="3499">
                <a:solidFill>
                  <a:srgbClr val="003945"/>
                </a:solidFill>
                <a:latin typeface="Lora"/>
                <a:ea typeface="Lora"/>
                <a:cs typeface="Lora"/>
                <a:sym typeface="Lora"/>
              </a:rPr>
              <a:t>Building meaningful connections through interactive, relationship-centered programming that transforms passive instruction into active engagement opportunities for students across campus.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5172075"/>
            <a:ext cx="4835448" cy="1116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Fact or Fiction Workshop</a:t>
            </a:r>
          </a:p>
          <a:p>
            <a:pPr marL="0" lvl="0" indent="0" algn="just">
              <a:lnSpc>
                <a:spcPts val="2996"/>
              </a:lnSpc>
            </a:pPr>
            <a:endParaRPr lang="en-US" sz="2699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28" lvl="1" indent="-291464" algn="l">
              <a:lnSpc>
                <a:spcPts val="2996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AI in the Research Cycle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13902" y="5157966"/>
            <a:ext cx="4670545" cy="148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997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FAU Haiku-Off </a:t>
            </a:r>
          </a:p>
          <a:p>
            <a:pPr marL="0" lvl="0" indent="0" algn="l">
              <a:lnSpc>
                <a:spcPts val="2997"/>
              </a:lnSpc>
            </a:pPr>
            <a:endParaRPr lang="en-US" sz="27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582930" lvl="1" indent="-291465" algn="l">
              <a:lnSpc>
                <a:spcPts val="2997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Design the Footnote Competition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0767" y="8393329"/>
            <a:ext cx="17826466" cy="145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85"/>
              </a:lnSpc>
            </a:pPr>
            <a:r>
              <a:rPr lang="en-US" sz="35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These collaborative events demonstrate how human-centered engagement strategies create deeper connections with students, moving beyond traditional one-shot instruction to foster lasting relationships and meaningful learning experiences.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3039</Words>
  <Application>Microsoft Office PowerPoint</Application>
  <PresentationFormat>Custom</PresentationFormat>
  <Paragraphs>361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Lora Bold</vt:lpstr>
      <vt:lpstr>Palatino Linotype</vt:lpstr>
      <vt:lpstr>Bree Serif</vt:lpstr>
      <vt:lpstr>Calibri</vt:lpstr>
      <vt:lpstr>Lora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Library Support Staff Conference – FINAL 5.14.2026</dc:title>
  <dc:creator>Lawrence Mello</dc:creator>
  <cp:lastModifiedBy>Lawrence Mello</cp:lastModifiedBy>
  <cp:revision>2</cp:revision>
  <dcterms:created xsi:type="dcterms:W3CDTF">2006-08-16T00:00:00Z</dcterms:created>
  <dcterms:modified xsi:type="dcterms:W3CDTF">2026-05-30T03:04:01Z</dcterms:modified>
  <dc:identifier>DAHJlFtufpk</dc:identifier>
</cp:coreProperties>
</file>