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59" r:id="rId5"/>
    <p:sldId id="260" r:id="rId6"/>
    <p:sldId id="261" r:id="rId7"/>
    <p:sldId id="262" r:id="rId8"/>
    <p:sldId id="265" r:id="rId9"/>
    <p:sldId id="266"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702E"/>
    <a:srgbClr val="D3AB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5F86B-EC0E-4703-98F2-0FE17E783D42}" v="17" dt="2026-05-21T17:46:54.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10"/>
    <p:restoredTop sz="94589"/>
  </p:normalViewPr>
  <p:slideViewPr>
    <p:cSldViewPr snapToGrid="0">
      <p:cViewPr varScale="1">
        <p:scale>
          <a:sx n="72" d="100"/>
          <a:sy n="72" d="100"/>
        </p:scale>
        <p:origin x="4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i, Pearl E" userId="3f1c9559-fca5-4f8d-8d62-e139f82a58f6" providerId="ADAL" clId="{E02434FD-B5BF-49D3-9985-6E694188976A}"/>
    <pc:docChg chg="custSel modSld modShowInfo">
      <pc:chgData name="Chai, Pearl E" userId="3f1c9559-fca5-4f8d-8d62-e139f82a58f6" providerId="ADAL" clId="{E02434FD-B5BF-49D3-9985-6E694188976A}" dt="2026-05-21T18:52:56.384" v="94" actId="20577"/>
      <pc:docMkLst>
        <pc:docMk/>
      </pc:docMkLst>
      <pc:sldChg chg="setBg">
        <pc:chgData name="Chai, Pearl E" userId="3f1c9559-fca5-4f8d-8d62-e139f82a58f6" providerId="ADAL" clId="{E02434FD-B5BF-49D3-9985-6E694188976A}" dt="2026-05-21T17:46:54.482" v="16"/>
        <pc:sldMkLst>
          <pc:docMk/>
          <pc:sldMk cId="61694759" sldId="260"/>
        </pc:sldMkLst>
      </pc:sldChg>
      <pc:sldChg chg="setBg">
        <pc:chgData name="Chai, Pearl E" userId="3f1c9559-fca5-4f8d-8d62-e139f82a58f6" providerId="ADAL" clId="{E02434FD-B5BF-49D3-9985-6E694188976A}" dt="2026-05-21T17:45:20.689" v="6"/>
        <pc:sldMkLst>
          <pc:docMk/>
          <pc:sldMk cId="2471035793" sldId="261"/>
        </pc:sldMkLst>
      </pc:sldChg>
      <pc:sldChg chg="setBg">
        <pc:chgData name="Chai, Pearl E" userId="3f1c9559-fca5-4f8d-8d62-e139f82a58f6" providerId="ADAL" clId="{E02434FD-B5BF-49D3-9985-6E694188976A}" dt="2026-05-21T17:45:38.341" v="10"/>
        <pc:sldMkLst>
          <pc:docMk/>
          <pc:sldMk cId="843405405" sldId="262"/>
        </pc:sldMkLst>
      </pc:sldChg>
      <pc:sldChg chg="modSp mod setBg">
        <pc:chgData name="Chai, Pearl E" userId="3f1c9559-fca5-4f8d-8d62-e139f82a58f6" providerId="ADAL" clId="{E02434FD-B5BF-49D3-9985-6E694188976A}" dt="2026-05-21T18:50:45.030" v="80" actId="20577"/>
        <pc:sldMkLst>
          <pc:docMk/>
          <pc:sldMk cId="4150626551" sldId="265"/>
        </pc:sldMkLst>
        <pc:spChg chg="mod">
          <ac:chgData name="Chai, Pearl E" userId="3f1c9559-fca5-4f8d-8d62-e139f82a58f6" providerId="ADAL" clId="{E02434FD-B5BF-49D3-9985-6E694188976A}" dt="2026-05-21T18:50:45.030" v="80" actId="20577"/>
          <ac:spMkLst>
            <pc:docMk/>
            <pc:sldMk cId="4150626551" sldId="265"/>
            <ac:spMk id="9" creationId="{0B68ED8A-1361-E02A-33DC-40DB91C800C6}"/>
          </ac:spMkLst>
        </pc:spChg>
      </pc:sldChg>
      <pc:sldChg chg="modSp mod">
        <pc:chgData name="Chai, Pearl E" userId="3f1c9559-fca5-4f8d-8d62-e139f82a58f6" providerId="ADAL" clId="{E02434FD-B5BF-49D3-9985-6E694188976A}" dt="2026-05-21T18:52:56.384" v="94" actId="20577"/>
        <pc:sldMkLst>
          <pc:docMk/>
          <pc:sldMk cId="1619785607" sldId="267"/>
        </pc:sldMkLst>
        <pc:spChg chg="mod">
          <ac:chgData name="Chai, Pearl E" userId="3f1c9559-fca5-4f8d-8d62-e139f82a58f6" providerId="ADAL" clId="{E02434FD-B5BF-49D3-9985-6E694188976A}" dt="2026-05-21T18:52:56.384" v="94" actId="20577"/>
          <ac:spMkLst>
            <pc:docMk/>
            <pc:sldMk cId="1619785607" sldId="267"/>
            <ac:spMk id="9" creationId="{882A5D77-CC56-81C3-4C36-143788D3AF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7665D-24EE-084E-ADEA-04F542527DFB}"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04B96-E665-624B-9AD5-B14A0DBCEC32}" type="slidenum">
              <a:rPr lang="en-US" smtClean="0"/>
              <a:t>‹#›</a:t>
            </a:fld>
            <a:endParaRPr lang="en-US"/>
          </a:p>
        </p:txBody>
      </p:sp>
    </p:spTree>
    <p:extLst>
      <p:ext uri="{BB962C8B-B14F-4D97-AF65-F5344CB8AC3E}">
        <p14:creationId xmlns:p14="http://schemas.microsoft.com/office/powerpoint/2010/main" val="16553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639CB-33FA-298B-DBF2-07E18F3D9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E7579-6D5C-D4A6-1CC7-9A150F7C5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ADE28-F9C0-E9CC-CC2F-2ACCCEF62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B0396D-F372-A562-6AE9-EC9F0926DB6F}"/>
              </a:ext>
            </a:extLst>
          </p:cNvPr>
          <p:cNvSpPr>
            <a:spLocks noGrp="1"/>
          </p:cNvSpPr>
          <p:nvPr>
            <p:ph type="sldNum" sz="quarter" idx="5"/>
          </p:nvPr>
        </p:nvSpPr>
        <p:spPr/>
        <p:txBody>
          <a:bodyPr/>
          <a:lstStyle/>
          <a:p>
            <a:fld id="{C3604B96-E665-624B-9AD5-B14A0DBCEC32}" type="slidenum">
              <a:rPr lang="en-US" smtClean="0"/>
              <a:t>1</a:t>
            </a:fld>
            <a:endParaRPr lang="en-US"/>
          </a:p>
        </p:txBody>
      </p:sp>
    </p:spTree>
    <p:extLst>
      <p:ext uri="{BB962C8B-B14F-4D97-AF65-F5344CB8AC3E}">
        <p14:creationId xmlns:p14="http://schemas.microsoft.com/office/powerpoint/2010/main" val="99774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716C9-E51B-B366-2AFF-4458DAD705C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F6427E-05D7-D4CC-9F7F-A3CFE24C77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3276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51C3-8368-28B1-F356-B7333B7F08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0D74BF-004D-76E6-601B-20CB8B773E1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FDE1B-B49E-0F24-9E98-68329B9079FA}"/>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5" name="Footer Placeholder 4">
            <a:extLst>
              <a:ext uri="{FF2B5EF4-FFF2-40B4-BE49-F238E27FC236}">
                <a16:creationId xmlns:a16="http://schemas.microsoft.com/office/drawing/2014/main" id="{F4632A75-50E5-3001-1336-E05B616390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7020F3-B0BE-19A9-D02E-59D195695DD1}"/>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2175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821605-2FFA-B6B6-FD91-CA304F7AA9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6F58D9-29D9-99DA-02B4-43FBD6D208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D335B-778A-4C62-5A4B-A2D49086676D}"/>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5" name="Footer Placeholder 4">
            <a:extLst>
              <a:ext uri="{FF2B5EF4-FFF2-40B4-BE49-F238E27FC236}">
                <a16:creationId xmlns:a16="http://schemas.microsoft.com/office/drawing/2014/main" id="{5BEDF327-2E45-1623-243C-5D7A96F40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F6EE47-9293-D483-5911-CD704C2F3FAF}"/>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423821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AA9D-F869-6274-887A-4E6D844995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6A671E-9E79-0177-4A01-B33199BBED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09F44-CF70-29F3-8F7C-CDB57ABBF543}"/>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5" name="Footer Placeholder 4">
            <a:extLst>
              <a:ext uri="{FF2B5EF4-FFF2-40B4-BE49-F238E27FC236}">
                <a16:creationId xmlns:a16="http://schemas.microsoft.com/office/drawing/2014/main" id="{1CCD643A-2BB3-6013-7BFD-EA2D01B905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FC25F-98CC-C9A9-EA7F-579284AF9E74}"/>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4178677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1643-4081-3B39-20EF-A8585563C4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9C6C61-4E9A-E2E3-AFDC-C863E3A6D7F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8F4898-2FA2-B44F-7DD6-207A6CB20A2F}"/>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5" name="Footer Placeholder 4">
            <a:extLst>
              <a:ext uri="{FF2B5EF4-FFF2-40B4-BE49-F238E27FC236}">
                <a16:creationId xmlns:a16="http://schemas.microsoft.com/office/drawing/2014/main" id="{60B762B6-60B1-9510-D1ED-7194239451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72C82C-E306-F56B-0FE9-A26F7C1AE8B3}"/>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040419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DC52-5CB7-024B-F71F-F565FF09C8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10D90E-6949-E4D0-31F1-1E4BD07D60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9D07E8-B651-3677-5E8E-C9260D71764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6D0142-E167-1074-504E-F5DE4A73EE45}"/>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6" name="Footer Placeholder 5">
            <a:extLst>
              <a:ext uri="{FF2B5EF4-FFF2-40B4-BE49-F238E27FC236}">
                <a16:creationId xmlns:a16="http://schemas.microsoft.com/office/drawing/2014/main" id="{4C172A6E-63AF-4284-3745-DC5998BD93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736703-E1E5-DD65-BB5D-DACDA5D90FDE}"/>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44632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36F1-FAE3-EAC6-FA01-C944D92BA47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FC8B3C-AF70-39F3-E024-DEFE898168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6E74AF-DBD6-73A6-6BFC-8BFB9E0540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CA4C86-9733-FB93-4DFE-5265278F67F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9F4F3C-9CC7-6434-1920-E9E76FC6FEF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C92774-4DB4-7ECB-A465-614649565DBF}"/>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8" name="Footer Placeholder 7">
            <a:extLst>
              <a:ext uri="{FF2B5EF4-FFF2-40B4-BE49-F238E27FC236}">
                <a16:creationId xmlns:a16="http://schemas.microsoft.com/office/drawing/2014/main" id="{93DD2DE5-CD90-4F18-E332-507B488FA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264DBD-7BC2-85E7-2ACB-F1DCFB13665A}"/>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307677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110DC-3717-373A-9208-AC51743D26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9E7BEE3-7DF7-252F-40A7-D3DF4E7E1658}"/>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4" name="Footer Placeholder 3">
            <a:extLst>
              <a:ext uri="{FF2B5EF4-FFF2-40B4-BE49-F238E27FC236}">
                <a16:creationId xmlns:a16="http://schemas.microsoft.com/office/drawing/2014/main" id="{73C23903-8DA3-D159-25D8-64E376754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5BE46D-1AE7-EDA9-1B81-3AA8B0F9EA2B}"/>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773805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391D0-3AA5-E57A-95E4-49D859FB16D1}"/>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3" name="Footer Placeholder 2">
            <a:extLst>
              <a:ext uri="{FF2B5EF4-FFF2-40B4-BE49-F238E27FC236}">
                <a16:creationId xmlns:a16="http://schemas.microsoft.com/office/drawing/2014/main" id="{7069FE88-71D3-433E-948C-13D0F00A48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BE9F4F-D18D-7DD4-92CA-2FF138244DCF}"/>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259802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D519-96B7-ACB6-C883-2807EAD0C7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17835-2B1E-D81F-2BDE-273E911DDF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FE9F34-D171-5C28-D0A7-7643E2CD3A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C1301-0D45-C6EA-48CA-E22FFECCA028}"/>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6" name="Footer Placeholder 5">
            <a:extLst>
              <a:ext uri="{FF2B5EF4-FFF2-40B4-BE49-F238E27FC236}">
                <a16:creationId xmlns:a16="http://schemas.microsoft.com/office/drawing/2014/main" id="{A28DCB7A-6407-492B-83E8-3F3F7A49D1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7C194D-FB19-DCE5-138E-9BB40FB65597}"/>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02510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2CFE-56AA-70AF-6B35-91A9FD203B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B53C8A-C646-D2A7-D52F-16D7C8F5066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BCC4E-72EF-D865-7E82-2781E75FC3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229BC-EA3D-AD59-88D1-33C3F0A99057}"/>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5/21/2026</a:t>
            </a:fld>
            <a:endParaRPr lang="en-US"/>
          </a:p>
        </p:txBody>
      </p:sp>
      <p:sp>
        <p:nvSpPr>
          <p:cNvPr id="6" name="Footer Placeholder 5">
            <a:extLst>
              <a:ext uri="{FF2B5EF4-FFF2-40B4-BE49-F238E27FC236}">
                <a16:creationId xmlns:a16="http://schemas.microsoft.com/office/drawing/2014/main" id="{69BA3D28-398D-43E5-A4D9-F1030101D9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151B7-02DE-9A1B-F064-9D7E86F0617C}"/>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3633814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D6A1B1-867F-2AAF-AE0F-B95D12D3D388}"/>
              </a:ext>
            </a:extLst>
          </p:cNvPr>
          <p:cNvPicPr>
            <a:picLocks noChangeAspect="1"/>
          </p:cNvPicPr>
          <p:nvPr userDrawn="1"/>
        </p:nvPicPr>
        <p:blipFill>
          <a:blip r:embed="rId13"/>
          <a:stretch>
            <a:fillRect/>
          </a:stretch>
        </p:blipFill>
        <p:spPr>
          <a:xfrm>
            <a:off x="0" y="5981701"/>
            <a:ext cx="12192000" cy="876300"/>
          </a:xfrm>
          <a:prstGeom prst="rect">
            <a:avLst/>
          </a:prstGeom>
        </p:spPr>
      </p:pic>
      <p:cxnSp>
        <p:nvCxnSpPr>
          <p:cNvPr id="12" name="Straight Connector 11">
            <a:extLst>
              <a:ext uri="{FF2B5EF4-FFF2-40B4-BE49-F238E27FC236}">
                <a16:creationId xmlns:a16="http://schemas.microsoft.com/office/drawing/2014/main" id="{35C6BF60-DBAE-5AF1-32F5-5451AA62FD7C}"/>
              </a:ext>
            </a:extLst>
          </p:cNvPr>
          <p:cNvCxnSpPr/>
          <p:nvPr userDrawn="1"/>
        </p:nvCxnSpPr>
        <p:spPr>
          <a:xfrm>
            <a:off x="0" y="5981701"/>
            <a:ext cx="12192000" cy="0"/>
          </a:xfrm>
          <a:prstGeom prst="line">
            <a:avLst/>
          </a:prstGeom>
          <a:ln w="12700">
            <a:solidFill>
              <a:srgbClr val="9970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099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general-southerner.blogspot.com/2018/07/the-school-system-we-should-have-in.html"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205000"/>
                    </a14:imgEffect>
                  </a14:imgLayer>
                </a14:imgProps>
              </a:ext>
              <a:ext uri="{837473B0-CC2E-450A-ABE3-18F120FF3D39}">
                <a1611:picAttrSrcUrl xmlns:a1611="http://schemas.microsoft.com/office/drawing/2016/11/main" r:id="rId5"/>
              </a:ext>
            </a:extLst>
          </a:blip>
          <a:srcRect/>
          <a:stretch>
            <a:fillRect/>
          </a:stretch>
        </a:blipFill>
        <a:effectLst/>
      </p:bgPr>
    </p:bg>
    <p:spTree>
      <p:nvGrpSpPr>
        <p:cNvPr id="1" name="">
          <a:extLst>
            <a:ext uri="{FF2B5EF4-FFF2-40B4-BE49-F238E27FC236}">
              <a16:creationId xmlns:a16="http://schemas.microsoft.com/office/drawing/2014/main" id="{24BE1A85-490D-6267-0B78-53FB60E6B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8E666-EFCD-24F4-83CB-7D6D79730D88}"/>
              </a:ext>
            </a:extLst>
          </p:cNvPr>
          <p:cNvSpPr>
            <a:spLocks noGrp="1"/>
          </p:cNvSpPr>
          <p:nvPr>
            <p:ph type="ctrTitle"/>
          </p:nvPr>
        </p:nvSpPr>
        <p:spPr>
          <a:xfrm>
            <a:off x="1670621" y="624544"/>
            <a:ext cx="9144000" cy="2155344"/>
          </a:xfrm>
        </p:spPr>
        <p:txBody>
          <a:bodyPr anchor="ctr">
            <a:normAutofit/>
          </a:bodyPr>
          <a:lstStyle/>
          <a:p>
            <a:r>
              <a:rPr lang="en-US" sz="5400" dirty="0">
                <a:latin typeface="Aptos Serif" panose="02020604070405020304" pitchFamily="18" charset="0"/>
                <a:cs typeface="Aptos Serif" panose="02020604070405020304" pitchFamily="18" charset="0"/>
              </a:rPr>
              <a:t>The Hiring &amp; Motivation of Student Assistants</a:t>
            </a:r>
          </a:p>
        </p:txBody>
      </p:sp>
      <p:sp>
        <p:nvSpPr>
          <p:cNvPr id="3" name="Subtitle 2">
            <a:extLst>
              <a:ext uri="{FF2B5EF4-FFF2-40B4-BE49-F238E27FC236}">
                <a16:creationId xmlns:a16="http://schemas.microsoft.com/office/drawing/2014/main" id="{4D7F46FD-D121-6D1E-2AF2-9701207D4264}"/>
              </a:ext>
            </a:extLst>
          </p:cNvPr>
          <p:cNvSpPr>
            <a:spLocks noGrp="1"/>
          </p:cNvSpPr>
          <p:nvPr>
            <p:ph type="subTitle" idx="1"/>
          </p:nvPr>
        </p:nvSpPr>
        <p:spPr>
          <a:xfrm>
            <a:off x="1525458" y="3402953"/>
            <a:ext cx="9144000" cy="800940"/>
          </a:xfrm>
        </p:spPr>
        <p:txBody>
          <a:bodyPr>
            <a:normAutofit/>
          </a:bodyPr>
          <a:lstStyle/>
          <a:p>
            <a:pPr>
              <a:lnSpc>
                <a:spcPct val="100000"/>
              </a:lnSpc>
            </a:pPr>
            <a:r>
              <a:rPr lang="en-US" sz="3200" dirty="0"/>
              <a:t>Pearl Chai</a:t>
            </a:r>
            <a:endParaRPr lang="en-US" sz="2800" dirty="0"/>
          </a:p>
        </p:txBody>
      </p:sp>
      <p:cxnSp>
        <p:nvCxnSpPr>
          <p:cNvPr id="27" name="Straight Connector 26">
            <a:extLst>
              <a:ext uri="{FF2B5EF4-FFF2-40B4-BE49-F238E27FC236}">
                <a16:creationId xmlns:a16="http://schemas.microsoft.com/office/drawing/2014/main" id="{D495A287-B8FA-19D7-0102-BE3217A24BC0}"/>
              </a:ext>
            </a:extLst>
          </p:cNvPr>
          <p:cNvCxnSpPr>
            <a:cxnSpLocks/>
          </p:cNvCxnSpPr>
          <p:nvPr/>
        </p:nvCxnSpPr>
        <p:spPr>
          <a:xfrm>
            <a:off x="1155700" y="5867400"/>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Subtitle 2">
            <a:extLst>
              <a:ext uri="{FF2B5EF4-FFF2-40B4-BE49-F238E27FC236}">
                <a16:creationId xmlns:a16="http://schemas.microsoft.com/office/drawing/2014/main" id="{49B9FF7D-E14B-48F8-057C-9BC3EF3413AF}"/>
              </a:ext>
            </a:extLst>
          </p:cNvPr>
          <p:cNvSpPr txBox="1">
            <a:spLocks/>
          </p:cNvSpPr>
          <p:nvPr/>
        </p:nvSpPr>
        <p:spPr>
          <a:xfrm>
            <a:off x="4332712" y="4319481"/>
            <a:ext cx="3767561" cy="4647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600" dirty="0">
                <a:solidFill>
                  <a:srgbClr val="99702E"/>
                </a:solidFill>
              </a:rPr>
              <a:t>MAY 27, 2026</a:t>
            </a:r>
          </a:p>
        </p:txBody>
      </p:sp>
      <p:grpSp>
        <p:nvGrpSpPr>
          <p:cNvPr id="15" name="Group 14">
            <a:extLst>
              <a:ext uri="{FF2B5EF4-FFF2-40B4-BE49-F238E27FC236}">
                <a16:creationId xmlns:a16="http://schemas.microsoft.com/office/drawing/2014/main" id="{1B4F3C01-8050-9E7F-D148-B5A0E67855D8}"/>
              </a:ext>
            </a:extLst>
          </p:cNvPr>
          <p:cNvGrpSpPr/>
          <p:nvPr/>
        </p:nvGrpSpPr>
        <p:grpSpPr>
          <a:xfrm>
            <a:off x="4258780" y="2804184"/>
            <a:ext cx="3915429" cy="305064"/>
            <a:chOff x="4138285" y="2834193"/>
            <a:chExt cx="3915429" cy="305064"/>
          </a:xfrm>
        </p:grpSpPr>
        <p:cxnSp>
          <p:nvCxnSpPr>
            <p:cNvPr id="16" name="Straight Connector 15">
              <a:extLst>
                <a:ext uri="{FF2B5EF4-FFF2-40B4-BE49-F238E27FC236}">
                  <a16:creationId xmlns:a16="http://schemas.microsoft.com/office/drawing/2014/main" id="{A731AA1C-EB11-3D9A-D336-258468ABB237}"/>
                </a:ext>
              </a:extLst>
            </p:cNvPr>
            <p:cNvCxnSpPr>
              <a:cxnSpLocks/>
            </p:cNvCxnSpPr>
            <p:nvPr/>
          </p:nvCxnSpPr>
          <p:spPr>
            <a:xfrm>
              <a:off x="4138285" y="3010978"/>
              <a:ext cx="3915429" cy="0"/>
            </a:xfrm>
            <a:prstGeom prst="line">
              <a:avLst/>
            </a:prstGeom>
            <a:ln w="12700">
              <a:solidFill>
                <a:srgbClr val="99702E"/>
              </a:solidFill>
            </a:ln>
          </p:spPr>
          <p:style>
            <a:lnRef idx="2">
              <a:schemeClr val="accent1"/>
            </a:lnRef>
            <a:fillRef idx="0">
              <a:schemeClr val="accent1"/>
            </a:fillRef>
            <a:effectRef idx="1">
              <a:schemeClr val="accent1"/>
            </a:effectRef>
            <a:fontRef idx="minor">
              <a:schemeClr val="tx1"/>
            </a:fontRef>
          </p:style>
        </p:cxnSp>
        <p:sp>
          <p:nvSpPr>
            <p:cNvPr id="17" name="5-Point Star 16">
              <a:extLst>
                <a:ext uri="{FF2B5EF4-FFF2-40B4-BE49-F238E27FC236}">
                  <a16:creationId xmlns:a16="http://schemas.microsoft.com/office/drawing/2014/main" id="{1F632A72-E24B-0259-0BDD-D607C9467B54}"/>
                </a:ext>
              </a:extLst>
            </p:cNvPr>
            <p:cNvSpPr/>
            <p:nvPr/>
          </p:nvSpPr>
          <p:spPr>
            <a:xfrm>
              <a:off x="5943466" y="2834193"/>
              <a:ext cx="305064" cy="305064"/>
            </a:xfrm>
            <a:prstGeom prst="star5">
              <a:avLst/>
            </a:prstGeom>
            <a:solidFill>
              <a:srgbClr val="99702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descr="A white hexagon with blue text&#10;&#10;AI-generated content may be incorrect.">
            <a:extLst>
              <a:ext uri="{FF2B5EF4-FFF2-40B4-BE49-F238E27FC236}">
                <a16:creationId xmlns:a16="http://schemas.microsoft.com/office/drawing/2014/main" id="{82C8954F-7C39-055C-8184-702E90AA04CD}"/>
              </a:ext>
            </a:extLst>
          </p:cNvPr>
          <p:cNvPicPr>
            <a:picLocks noChangeAspect="1"/>
          </p:cNvPicPr>
          <p:nvPr/>
        </p:nvPicPr>
        <p:blipFill>
          <a:blip r:embed="rId6"/>
          <a:stretch>
            <a:fillRect/>
          </a:stretch>
        </p:blipFill>
        <p:spPr>
          <a:xfrm>
            <a:off x="0" y="5088835"/>
            <a:ext cx="12218700" cy="1769165"/>
          </a:xfrm>
          <a:prstGeom prst="rect">
            <a:avLst/>
          </a:prstGeom>
        </p:spPr>
      </p:pic>
    </p:spTree>
    <p:extLst>
      <p:ext uri="{BB962C8B-B14F-4D97-AF65-F5344CB8AC3E}">
        <p14:creationId xmlns:p14="http://schemas.microsoft.com/office/powerpoint/2010/main" val="123900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Lst>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2577-B994-7E79-3B6A-5D8B8910014F}"/>
              </a:ext>
            </a:extLst>
          </p:cNvPr>
          <p:cNvSpPr>
            <a:spLocks noGrp="1"/>
          </p:cNvSpPr>
          <p:nvPr>
            <p:ph type="title"/>
          </p:nvPr>
        </p:nvSpPr>
        <p:spPr/>
        <p:txBody>
          <a:bodyPr/>
          <a:lstStyle/>
          <a:p>
            <a:r>
              <a:rPr lang="en-US" dirty="0"/>
              <a:t>Importance of Keeping our Student Assistants Engaged &amp; Motivated</a:t>
            </a:r>
          </a:p>
        </p:txBody>
      </p:sp>
      <p:pic>
        <p:nvPicPr>
          <p:cNvPr id="7" name="Picture 6">
            <a:extLst>
              <a:ext uri="{FF2B5EF4-FFF2-40B4-BE49-F238E27FC236}">
                <a16:creationId xmlns:a16="http://schemas.microsoft.com/office/drawing/2014/main" id="{9DB93D59-14DC-A559-A0BB-01386EC46A87}"/>
              </a:ext>
            </a:extLst>
          </p:cNvPr>
          <p:cNvPicPr>
            <a:picLocks noChangeAspect="1"/>
          </p:cNvPicPr>
          <p:nvPr/>
        </p:nvPicPr>
        <p:blipFill>
          <a:blip r:embed="rId4"/>
          <a:stretch>
            <a:fillRect/>
          </a:stretch>
        </p:blipFill>
        <p:spPr>
          <a:xfrm>
            <a:off x="0" y="5981701"/>
            <a:ext cx="12191992" cy="876299"/>
          </a:xfrm>
          <a:prstGeom prst="rect">
            <a:avLst/>
          </a:prstGeom>
        </p:spPr>
      </p:pic>
      <p:sp>
        <p:nvSpPr>
          <p:cNvPr id="9" name="Content Placeholder 8">
            <a:extLst>
              <a:ext uri="{FF2B5EF4-FFF2-40B4-BE49-F238E27FC236}">
                <a16:creationId xmlns:a16="http://schemas.microsoft.com/office/drawing/2014/main" id="{1F173CDE-10AB-6393-A712-675709A2F135}"/>
              </a:ext>
            </a:extLst>
          </p:cNvPr>
          <p:cNvSpPr>
            <a:spLocks noGrp="1"/>
          </p:cNvSpPr>
          <p:nvPr>
            <p:ph idx="1"/>
          </p:nvPr>
        </p:nvSpPr>
        <p:spPr>
          <a:xfrm>
            <a:off x="838200" y="1825625"/>
            <a:ext cx="10515600" cy="3899314"/>
          </a:xfrm>
        </p:spPr>
        <p:txBody>
          <a:bodyPr/>
          <a:lstStyle/>
          <a:p>
            <a:r>
              <a:rPr lang="en-US" dirty="0"/>
              <a:t>Students are the lifeline of the university; in a successful university setting, they provide a “heartbeat” that literally gives life to the institution. </a:t>
            </a:r>
          </a:p>
          <a:p>
            <a:r>
              <a:rPr lang="en-US" dirty="0"/>
              <a:t>In the case of the Eskind Library, this heartbeat provides us with the unique opportunity of keeping tabs on and touching base with what goes on at large in the University. </a:t>
            </a:r>
          </a:p>
          <a:p>
            <a:r>
              <a:rPr lang="en-US" dirty="0"/>
              <a:t>Hence, it is important for us to nourish and nurture this heartbeat by building a rapport with the students we hire and keeping them motivated and engaged in working for – and with – us.</a:t>
            </a:r>
          </a:p>
        </p:txBody>
      </p:sp>
    </p:spTree>
    <p:extLst>
      <p:ext uri="{BB962C8B-B14F-4D97-AF65-F5344CB8AC3E}">
        <p14:creationId xmlns:p14="http://schemas.microsoft.com/office/powerpoint/2010/main" val="61694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ltUpDiag">
          <a:fgClr>
            <a:schemeClr val="accent2">
              <a:lumMod val="40000"/>
              <a:lumOff val="60000"/>
            </a:schemeClr>
          </a:fgClr>
          <a:bgClr>
            <a:schemeClr val="bg1"/>
          </a:bgClr>
        </a:pattFill>
        <a:effectLst/>
      </p:bgPr>
    </p:bg>
    <p:spTree>
      <p:nvGrpSpPr>
        <p:cNvPr id="1" name="">
          <a:extLst>
            <a:ext uri="{FF2B5EF4-FFF2-40B4-BE49-F238E27FC236}">
              <a16:creationId xmlns:a16="http://schemas.microsoft.com/office/drawing/2014/main" id="{E8E71EA9-F73D-12DC-CFE9-DB7AF8250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6738A-FBCF-5A38-D7EA-8267718ADFDD}"/>
              </a:ext>
            </a:extLst>
          </p:cNvPr>
          <p:cNvSpPr>
            <a:spLocks noGrp="1"/>
          </p:cNvSpPr>
          <p:nvPr>
            <p:ph type="title"/>
          </p:nvPr>
        </p:nvSpPr>
        <p:spPr/>
        <p:txBody>
          <a:bodyPr/>
          <a:lstStyle/>
          <a:p>
            <a:r>
              <a:rPr lang="en-US" dirty="0"/>
              <a:t>Pre-Hiring Questionnaire/Resume</a:t>
            </a:r>
            <a:br>
              <a:rPr lang="en-US" dirty="0"/>
            </a:br>
            <a:r>
              <a:rPr lang="en-US" dirty="0"/>
              <a:t>Exploration of Interest</a:t>
            </a:r>
          </a:p>
        </p:txBody>
      </p:sp>
      <p:pic>
        <p:nvPicPr>
          <p:cNvPr id="7" name="Picture 6">
            <a:extLst>
              <a:ext uri="{FF2B5EF4-FFF2-40B4-BE49-F238E27FC236}">
                <a16:creationId xmlns:a16="http://schemas.microsoft.com/office/drawing/2014/main" id="{6E9B6222-E6A1-0821-FDFF-668770B95CF4}"/>
              </a:ext>
            </a:extLst>
          </p:cNvPr>
          <p:cNvPicPr>
            <a:picLocks noChangeAspect="1"/>
          </p:cNvPicPr>
          <p:nvPr/>
        </p:nvPicPr>
        <p:blipFill>
          <a:blip r:embed="rId2"/>
          <a:stretch>
            <a:fillRect/>
          </a:stretch>
        </p:blipFill>
        <p:spPr>
          <a:xfrm>
            <a:off x="0" y="5981701"/>
            <a:ext cx="12191992" cy="876299"/>
          </a:xfrm>
          <a:prstGeom prst="rect">
            <a:avLst/>
          </a:prstGeom>
        </p:spPr>
      </p:pic>
      <p:sp>
        <p:nvSpPr>
          <p:cNvPr id="9" name="Content Placeholder 8">
            <a:extLst>
              <a:ext uri="{FF2B5EF4-FFF2-40B4-BE49-F238E27FC236}">
                <a16:creationId xmlns:a16="http://schemas.microsoft.com/office/drawing/2014/main" id="{441DCB75-018A-B420-9974-3D85B0D1927D}"/>
              </a:ext>
            </a:extLst>
          </p:cNvPr>
          <p:cNvSpPr>
            <a:spLocks noGrp="1"/>
          </p:cNvSpPr>
          <p:nvPr>
            <p:ph idx="1"/>
          </p:nvPr>
        </p:nvSpPr>
        <p:spPr>
          <a:xfrm>
            <a:off x="838200" y="1825625"/>
            <a:ext cx="10515600" cy="3899314"/>
          </a:xfrm>
        </p:spPr>
        <p:txBody>
          <a:bodyPr/>
          <a:lstStyle/>
          <a:p>
            <a:r>
              <a:rPr lang="en-US" dirty="0"/>
              <a:t>Even before the students are hired, I aim to get a sense of each student as a person and where they are “coming from”. </a:t>
            </a:r>
          </a:p>
          <a:p>
            <a:r>
              <a:rPr lang="en-US" dirty="0"/>
              <a:t>I mindfully try to remember the traits about them that stand out during my previous encounter(s) with them. </a:t>
            </a:r>
          </a:p>
          <a:p>
            <a:r>
              <a:rPr lang="en-US" dirty="0"/>
              <a:t>I may then use the little tidbits of information in my conversations with them. </a:t>
            </a:r>
          </a:p>
          <a:p>
            <a:r>
              <a:rPr lang="en-US" dirty="0"/>
              <a:t>I may also share background information with other library staff as well – staff are encouraged to interact with these students to help make them feel welcomed and “at home”. </a:t>
            </a:r>
          </a:p>
          <a:p>
            <a:endParaRPr lang="en-US" dirty="0"/>
          </a:p>
        </p:txBody>
      </p:sp>
    </p:spTree>
    <p:extLst>
      <p:ext uri="{BB962C8B-B14F-4D97-AF65-F5344CB8AC3E}">
        <p14:creationId xmlns:p14="http://schemas.microsoft.com/office/powerpoint/2010/main" val="2471035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ltUpDiag">
          <a:fgClr>
            <a:schemeClr val="accent2">
              <a:lumMod val="40000"/>
              <a:lumOff val="60000"/>
            </a:schemeClr>
          </a:fgClr>
          <a:bgClr>
            <a:schemeClr val="bg1"/>
          </a:bgClr>
        </a:pattFill>
        <a:effectLst/>
      </p:bgPr>
    </p:bg>
    <p:spTree>
      <p:nvGrpSpPr>
        <p:cNvPr id="1" name="">
          <a:extLst>
            <a:ext uri="{FF2B5EF4-FFF2-40B4-BE49-F238E27FC236}">
              <a16:creationId xmlns:a16="http://schemas.microsoft.com/office/drawing/2014/main" id="{C256D462-FC46-00CB-74D2-ECB79AAE5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0B92B-4CCA-6D45-5F00-F746F82A7A4B}"/>
              </a:ext>
            </a:extLst>
          </p:cNvPr>
          <p:cNvSpPr>
            <a:spLocks noGrp="1"/>
          </p:cNvSpPr>
          <p:nvPr>
            <p:ph type="title"/>
          </p:nvPr>
        </p:nvSpPr>
        <p:spPr/>
        <p:txBody>
          <a:bodyPr/>
          <a:lstStyle/>
          <a:p>
            <a:r>
              <a:rPr lang="en-US" dirty="0"/>
              <a:t>Orientation, Database &amp; Website Training, On-The-Job “Buddy” Training</a:t>
            </a:r>
          </a:p>
        </p:txBody>
      </p:sp>
      <p:pic>
        <p:nvPicPr>
          <p:cNvPr id="7" name="Picture 6">
            <a:extLst>
              <a:ext uri="{FF2B5EF4-FFF2-40B4-BE49-F238E27FC236}">
                <a16:creationId xmlns:a16="http://schemas.microsoft.com/office/drawing/2014/main" id="{9D743F3B-DB09-7FA0-DDF1-786A61A24953}"/>
              </a:ext>
            </a:extLst>
          </p:cNvPr>
          <p:cNvPicPr>
            <a:picLocks noChangeAspect="1"/>
          </p:cNvPicPr>
          <p:nvPr/>
        </p:nvPicPr>
        <p:blipFill>
          <a:blip r:embed="rId2"/>
          <a:stretch>
            <a:fillRect/>
          </a:stretch>
        </p:blipFill>
        <p:spPr>
          <a:xfrm>
            <a:off x="0" y="5981701"/>
            <a:ext cx="12191992" cy="876299"/>
          </a:xfrm>
          <a:prstGeom prst="rect">
            <a:avLst/>
          </a:prstGeom>
        </p:spPr>
      </p:pic>
      <p:sp>
        <p:nvSpPr>
          <p:cNvPr id="9" name="Content Placeholder 8">
            <a:extLst>
              <a:ext uri="{FF2B5EF4-FFF2-40B4-BE49-F238E27FC236}">
                <a16:creationId xmlns:a16="http://schemas.microsoft.com/office/drawing/2014/main" id="{F818A921-05FD-50C0-E73C-A1DD72D60BE0}"/>
              </a:ext>
            </a:extLst>
          </p:cNvPr>
          <p:cNvSpPr>
            <a:spLocks noGrp="1"/>
          </p:cNvSpPr>
          <p:nvPr>
            <p:ph idx="1"/>
          </p:nvPr>
        </p:nvSpPr>
        <p:spPr>
          <a:xfrm>
            <a:off x="838200" y="1567544"/>
            <a:ext cx="10515600" cy="4157396"/>
          </a:xfrm>
        </p:spPr>
        <p:txBody>
          <a:bodyPr/>
          <a:lstStyle/>
          <a:p>
            <a:r>
              <a:rPr lang="en-US" sz="2400" dirty="0"/>
              <a:t>Introduction to the various tenets of library work life as well as the library staff they may have cause to interact with (1 hour).</a:t>
            </a:r>
          </a:p>
          <a:p>
            <a:r>
              <a:rPr lang="en-US" sz="2400" dirty="0"/>
              <a:t>Doing these introductions help the new hires feel more comfortable in the library setting and assist in getting them assimilated more quickly. </a:t>
            </a:r>
          </a:p>
          <a:p>
            <a:r>
              <a:rPr lang="en-US" sz="2400" dirty="0"/>
              <a:t>Intensive basic training of the library work that is expected of them serves to equip them with the necessary knowledge, skills and abilities with which to be effective at their work (2 hours).</a:t>
            </a:r>
          </a:p>
          <a:p>
            <a:r>
              <a:rPr lang="en-US" sz="2400" dirty="0"/>
              <a:t>Providing excellent customer service to our library patrons is greatly emphasized, as is the need to be professional at the workplace.</a:t>
            </a:r>
          </a:p>
          <a:p>
            <a:r>
              <a:rPr lang="en-US" sz="2400" dirty="0"/>
              <a:t>Allowing the new hires to learn from the experience of their “seniors” in a real-life setting at the Information Desk (2-3 hours, as needed).</a:t>
            </a:r>
          </a:p>
          <a:p>
            <a:pPr marL="0" indent="0">
              <a:buNone/>
            </a:pPr>
            <a:endParaRPr lang="en-US" sz="2000" dirty="0"/>
          </a:p>
          <a:p>
            <a:endParaRPr lang="en-US" dirty="0"/>
          </a:p>
        </p:txBody>
      </p:sp>
    </p:spTree>
    <p:extLst>
      <p:ext uri="{BB962C8B-B14F-4D97-AF65-F5344CB8AC3E}">
        <p14:creationId xmlns:p14="http://schemas.microsoft.com/office/powerpoint/2010/main" val="84340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ltUpDiag">
          <a:fgClr>
            <a:schemeClr val="accent2">
              <a:lumMod val="40000"/>
              <a:lumOff val="60000"/>
            </a:schemeClr>
          </a:fgClr>
          <a:bgClr>
            <a:schemeClr val="bg1"/>
          </a:bgClr>
        </a:pattFill>
        <a:effectLst/>
      </p:bgPr>
    </p:bg>
    <p:spTree>
      <p:nvGrpSpPr>
        <p:cNvPr id="1" name="">
          <a:extLst>
            <a:ext uri="{FF2B5EF4-FFF2-40B4-BE49-F238E27FC236}">
              <a16:creationId xmlns:a16="http://schemas.microsoft.com/office/drawing/2014/main" id="{290FFA0A-1A86-57E5-23E7-EE734B8FB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70120-7354-9D62-14C0-CC5143590C29}"/>
              </a:ext>
            </a:extLst>
          </p:cNvPr>
          <p:cNvSpPr>
            <a:spLocks noGrp="1"/>
          </p:cNvSpPr>
          <p:nvPr>
            <p:ph type="title"/>
          </p:nvPr>
        </p:nvSpPr>
        <p:spPr>
          <a:xfrm>
            <a:off x="838200" y="365126"/>
            <a:ext cx="10515600" cy="767936"/>
          </a:xfrm>
        </p:spPr>
        <p:txBody>
          <a:bodyPr/>
          <a:lstStyle/>
          <a:p>
            <a:r>
              <a:rPr lang="en-US" dirty="0"/>
              <a:t>Throughout the Semester…</a:t>
            </a:r>
          </a:p>
        </p:txBody>
      </p:sp>
      <p:pic>
        <p:nvPicPr>
          <p:cNvPr id="7" name="Picture 6">
            <a:extLst>
              <a:ext uri="{FF2B5EF4-FFF2-40B4-BE49-F238E27FC236}">
                <a16:creationId xmlns:a16="http://schemas.microsoft.com/office/drawing/2014/main" id="{671BAAE9-4103-232F-801E-6E96BAD0E2ED}"/>
              </a:ext>
            </a:extLst>
          </p:cNvPr>
          <p:cNvPicPr>
            <a:picLocks noChangeAspect="1"/>
          </p:cNvPicPr>
          <p:nvPr/>
        </p:nvPicPr>
        <p:blipFill>
          <a:blip r:embed="rId2"/>
          <a:stretch>
            <a:fillRect/>
          </a:stretch>
        </p:blipFill>
        <p:spPr>
          <a:xfrm>
            <a:off x="0" y="5981701"/>
            <a:ext cx="12191992" cy="876299"/>
          </a:xfrm>
          <a:prstGeom prst="rect">
            <a:avLst/>
          </a:prstGeom>
        </p:spPr>
      </p:pic>
      <p:sp>
        <p:nvSpPr>
          <p:cNvPr id="9" name="Content Placeholder 8">
            <a:extLst>
              <a:ext uri="{FF2B5EF4-FFF2-40B4-BE49-F238E27FC236}">
                <a16:creationId xmlns:a16="http://schemas.microsoft.com/office/drawing/2014/main" id="{0B68ED8A-1361-E02A-33DC-40DB91C800C6}"/>
              </a:ext>
            </a:extLst>
          </p:cNvPr>
          <p:cNvSpPr>
            <a:spLocks noGrp="1"/>
          </p:cNvSpPr>
          <p:nvPr>
            <p:ph idx="1"/>
          </p:nvPr>
        </p:nvSpPr>
        <p:spPr>
          <a:xfrm>
            <a:off x="838200" y="1375954"/>
            <a:ext cx="10515600" cy="4348985"/>
          </a:xfrm>
        </p:spPr>
        <p:txBody>
          <a:bodyPr/>
          <a:lstStyle/>
          <a:p>
            <a:r>
              <a:rPr lang="en-US" dirty="0"/>
              <a:t>Check in on students’ progress – school, home, library work, life in general.</a:t>
            </a:r>
          </a:p>
          <a:p>
            <a:r>
              <a:rPr lang="en-US" dirty="0"/>
              <a:t>Disturbing current events check ins, as needed.</a:t>
            </a:r>
          </a:p>
          <a:p>
            <a:r>
              <a:rPr lang="en-US" dirty="0"/>
              <a:t>Casual sharing of life experiences – both theirs &amp; mine.</a:t>
            </a:r>
          </a:p>
          <a:p>
            <a:r>
              <a:rPr lang="en-US" dirty="0"/>
              <a:t>Provision of stash of snacks &amp; candies.</a:t>
            </a:r>
          </a:p>
          <a:p>
            <a:r>
              <a:rPr lang="en-US" dirty="0"/>
              <a:t>Occasional surprise treats to celebrate the holidays – Lunar New Year, Easter, Halloween, etc.</a:t>
            </a:r>
          </a:p>
          <a:p>
            <a:r>
              <a:rPr lang="en-US" dirty="0"/>
              <a:t>Encouragement to take care of their mental and physical health by eating right and sleeping well.</a:t>
            </a:r>
          </a:p>
        </p:txBody>
      </p:sp>
    </p:spTree>
    <p:extLst>
      <p:ext uri="{BB962C8B-B14F-4D97-AF65-F5344CB8AC3E}">
        <p14:creationId xmlns:p14="http://schemas.microsoft.com/office/powerpoint/2010/main" val="4150626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t="-6000" b="-6000"/>
          </a:stretch>
        </a:blipFill>
        <a:effectLst/>
      </p:bgPr>
    </p:bg>
    <p:spTree>
      <p:nvGrpSpPr>
        <p:cNvPr id="1" name="">
          <a:extLst>
            <a:ext uri="{FF2B5EF4-FFF2-40B4-BE49-F238E27FC236}">
              <a16:creationId xmlns:a16="http://schemas.microsoft.com/office/drawing/2014/main" id="{2B263DCB-A8E0-5634-3F4E-17E38A0BC9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A2158-D616-40E4-BAA9-DC9EC2AD4CC1}"/>
              </a:ext>
            </a:extLst>
          </p:cNvPr>
          <p:cNvSpPr>
            <a:spLocks noGrp="1"/>
          </p:cNvSpPr>
          <p:nvPr>
            <p:ph type="title"/>
          </p:nvPr>
        </p:nvSpPr>
        <p:spPr/>
        <p:txBody>
          <a:bodyPr/>
          <a:lstStyle/>
          <a:p>
            <a:r>
              <a:rPr lang="en-US" dirty="0"/>
              <a:t>End-of-Semester Activities</a:t>
            </a:r>
          </a:p>
        </p:txBody>
      </p:sp>
      <p:pic>
        <p:nvPicPr>
          <p:cNvPr id="7" name="Picture 6">
            <a:extLst>
              <a:ext uri="{FF2B5EF4-FFF2-40B4-BE49-F238E27FC236}">
                <a16:creationId xmlns:a16="http://schemas.microsoft.com/office/drawing/2014/main" id="{2F2B753A-CE82-7E79-3BFD-A0587FF5069C}"/>
              </a:ext>
            </a:extLst>
          </p:cNvPr>
          <p:cNvPicPr>
            <a:picLocks noChangeAspect="1"/>
          </p:cNvPicPr>
          <p:nvPr/>
        </p:nvPicPr>
        <p:blipFill>
          <a:blip r:embed="rId3"/>
          <a:stretch>
            <a:fillRect/>
          </a:stretch>
        </p:blipFill>
        <p:spPr>
          <a:xfrm>
            <a:off x="0" y="5981701"/>
            <a:ext cx="12191992" cy="876299"/>
          </a:xfrm>
          <a:prstGeom prst="rect">
            <a:avLst/>
          </a:prstGeom>
        </p:spPr>
      </p:pic>
      <p:sp>
        <p:nvSpPr>
          <p:cNvPr id="9" name="Content Placeholder 8">
            <a:extLst>
              <a:ext uri="{FF2B5EF4-FFF2-40B4-BE49-F238E27FC236}">
                <a16:creationId xmlns:a16="http://schemas.microsoft.com/office/drawing/2014/main" id="{A9BF2287-55DC-7E2D-A579-A626FD88579F}"/>
              </a:ext>
            </a:extLst>
          </p:cNvPr>
          <p:cNvSpPr>
            <a:spLocks noGrp="1"/>
          </p:cNvSpPr>
          <p:nvPr>
            <p:ph idx="1"/>
          </p:nvPr>
        </p:nvSpPr>
        <p:spPr>
          <a:xfrm>
            <a:off x="838200" y="1825625"/>
            <a:ext cx="10515600" cy="3899314"/>
          </a:xfrm>
        </p:spPr>
        <p:txBody>
          <a:bodyPr/>
          <a:lstStyle/>
          <a:p>
            <a:r>
              <a:rPr lang="en-US" dirty="0"/>
              <a:t>Well-attended “shindig” twice a year, in November &amp; April – to celebrate everyone’s hard work &amp; to honor our graduating </a:t>
            </a:r>
            <a:r>
              <a:rPr lang="en-US"/>
              <a:t>Student Assistants</a:t>
            </a:r>
            <a:r>
              <a:rPr lang="en-US" dirty="0"/>
              <a:t>.</a:t>
            </a:r>
          </a:p>
          <a:p>
            <a:r>
              <a:rPr lang="en-US" dirty="0"/>
              <a:t>Exit Interview form from graduating students – to welcome their feedback on how things can be done “better” for future Student Assistants.</a:t>
            </a:r>
          </a:p>
          <a:p>
            <a:r>
              <a:rPr lang="en-US" dirty="0"/>
              <a:t>Check ins with graduating students regarding future plans – with promises to keep in touch, etc.</a:t>
            </a:r>
          </a:p>
        </p:txBody>
      </p:sp>
    </p:spTree>
    <p:extLst>
      <p:ext uri="{BB962C8B-B14F-4D97-AF65-F5344CB8AC3E}">
        <p14:creationId xmlns:p14="http://schemas.microsoft.com/office/powerpoint/2010/main" val="1074910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71053-F3E5-175C-61A8-A5C3516C8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BC473-58C5-0797-B781-E2C59B13CFE5}"/>
              </a:ext>
            </a:extLst>
          </p:cNvPr>
          <p:cNvSpPr>
            <a:spLocks noGrp="1"/>
          </p:cNvSpPr>
          <p:nvPr>
            <p:ph type="title"/>
          </p:nvPr>
        </p:nvSpPr>
        <p:spPr>
          <a:xfrm>
            <a:off x="838200" y="365125"/>
            <a:ext cx="10515600" cy="1325563"/>
          </a:xfrm>
        </p:spPr>
        <p:txBody>
          <a:bodyPr>
            <a:normAutofit/>
          </a:bodyPr>
          <a:lstStyle/>
          <a:p>
            <a:r>
              <a:rPr lang="en-US" dirty="0"/>
              <a:t>A Toast To the Future</a:t>
            </a:r>
          </a:p>
        </p:txBody>
      </p:sp>
      <p:sp>
        <p:nvSpPr>
          <p:cNvPr id="9" name="Content Placeholder 8">
            <a:extLst>
              <a:ext uri="{FF2B5EF4-FFF2-40B4-BE49-F238E27FC236}">
                <a16:creationId xmlns:a16="http://schemas.microsoft.com/office/drawing/2014/main" id="{882A5D77-CC56-81C3-4C36-143788D3AF0B}"/>
              </a:ext>
            </a:extLst>
          </p:cNvPr>
          <p:cNvSpPr>
            <a:spLocks noGrp="1"/>
          </p:cNvSpPr>
          <p:nvPr>
            <p:ph sz="half" idx="1"/>
          </p:nvPr>
        </p:nvSpPr>
        <p:spPr>
          <a:xfrm>
            <a:off x="838200" y="1825625"/>
            <a:ext cx="5181600" cy="4351338"/>
          </a:xfrm>
        </p:spPr>
        <p:txBody>
          <a:bodyPr>
            <a:normAutofit/>
          </a:bodyPr>
          <a:lstStyle/>
          <a:p>
            <a:r>
              <a:rPr lang="en-US" dirty="0"/>
              <a:t>One particularly telling Exit Interview response that lets me know I am on the “right” track: </a:t>
            </a:r>
          </a:p>
          <a:p>
            <a:pPr marL="0" indent="0">
              <a:buNone/>
            </a:pPr>
            <a:r>
              <a:rPr lang="en-US" b="1"/>
              <a:t>“</a:t>
            </a:r>
            <a:r>
              <a:rPr lang="en-US" b="1" dirty="0"/>
              <a:t>I wish I started (</a:t>
            </a:r>
            <a:r>
              <a:rPr lang="en-US" b="1"/>
              <a:t>working at EBL</a:t>
            </a:r>
            <a:r>
              <a:rPr lang="en-US" b="1" dirty="0"/>
              <a:t>) earlier.”</a:t>
            </a:r>
          </a:p>
          <a:p>
            <a:pPr marL="0" indent="0">
              <a:buNone/>
            </a:pPr>
            <a:endParaRPr lang="en-US" dirty="0"/>
          </a:p>
        </p:txBody>
      </p:sp>
      <p:pic>
        <p:nvPicPr>
          <p:cNvPr id="4" name="Picture 3" descr="Champagne toast">
            <a:extLst>
              <a:ext uri="{FF2B5EF4-FFF2-40B4-BE49-F238E27FC236}">
                <a16:creationId xmlns:a16="http://schemas.microsoft.com/office/drawing/2014/main" id="{D05194FD-72BA-B577-8081-6F62BC23068B}"/>
              </a:ext>
            </a:extLst>
          </p:cNvPr>
          <p:cNvPicPr>
            <a:picLocks noChangeAspect="1"/>
          </p:cNvPicPr>
          <p:nvPr/>
        </p:nvPicPr>
        <p:blipFill>
          <a:blip r:embed="rId2"/>
          <a:stretch>
            <a:fillRect/>
          </a:stretch>
        </p:blipFill>
        <p:spPr>
          <a:xfrm>
            <a:off x="6263640" y="1264247"/>
            <a:ext cx="4560570" cy="4140635"/>
          </a:xfrm>
          <a:prstGeom prst="rect">
            <a:avLst/>
          </a:prstGeom>
          <a:noFill/>
        </p:spPr>
      </p:pic>
      <p:pic>
        <p:nvPicPr>
          <p:cNvPr id="7" name="Picture 6">
            <a:extLst>
              <a:ext uri="{FF2B5EF4-FFF2-40B4-BE49-F238E27FC236}">
                <a16:creationId xmlns:a16="http://schemas.microsoft.com/office/drawing/2014/main" id="{A8319198-4BA2-32E3-2E7B-D7C06BAF7E95}"/>
              </a:ext>
            </a:extLst>
          </p:cNvPr>
          <p:cNvPicPr>
            <a:picLocks noChangeAspect="1"/>
          </p:cNvPicPr>
          <p:nvPr/>
        </p:nvPicPr>
        <p:blipFill>
          <a:blip r:embed="rId3"/>
          <a:stretch>
            <a:fillRect/>
          </a:stretch>
        </p:blipFill>
        <p:spPr>
          <a:xfrm>
            <a:off x="0" y="5981701"/>
            <a:ext cx="12191992" cy="876299"/>
          </a:xfrm>
          <a:prstGeom prst="rect">
            <a:avLst/>
          </a:prstGeom>
        </p:spPr>
      </p:pic>
    </p:spTree>
    <p:extLst>
      <p:ext uri="{BB962C8B-B14F-4D97-AF65-F5344CB8AC3E}">
        <p14:creationId xmlns:p14="http://schemas.microsoft.com/office/powerpoint/2010/main" val="1619785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55B62EDECA5444BE0A3687F694073B" ma:contentTypeVersion="10" ma:contentTypeDescription="Create a new document." ma:contentTypeScope="" ma:versionID="dcf3d3b599512cadb4a3821c9c6d4e20">
  <xsd:schema xmlns:xsd="http://www.w3.org/2001/XMLSchema" xmlns:xs="http://www.w3.org/2001/XMLSchema" xmlns:p="http://schemas.microsoft.com/office/2006/metadata/properties" xmlns:ns2="164cd4a7-ce8e-4dac-92b9-19771f8f5416" xmlns:ns3="706fc703-dbcf-40f2-8922-96b50a4fe5ec" targetNamespace="http://schemas.microsoft.com/office/2006/metadata/properties" ma:root="true" ma:fieldsID="c482986b655a64d56d33115a0adc810b" ns2:_="" ns3:_="">
    <xsd:import namespace="164cd4a7-ce8e-4dac-92b9-19771f8f5416"/>
    <xsd:import namespace="706fc703-dbcf-40f2-8922-96b50a4fe5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cd4a7-ce8e-4dac-92b9-19771f8f5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c383c50-2e5a-4ee2-a287-62075b1c8a1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6fc703-dbcf-40f2-8922-96b50a4fe5e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f5ecd53-c824-4064-abfb-f43053524b84}" ma:internalName="TaxCatchAll" ma:showField="CatchAllData" ma:web="706fc703-dbcf-40f2-8922-96b50a4fe5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06fc703-dbcf-40f2-8922-96b50a4fe5ec"/>
    <lcf76f155ced4ddcb4097134ff3c332f xmlns="164cd4a7-ce8e-4dac-92b9-19771f8f54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107263-B4A0-4E6E-82E3-BE3750F009A4}">
  <ds:schemaRefs>
    <ds:schemaRef ds:uri="http://schemas.microsoft.com/sharepoint/v3/contenttype/forms"/>
  </ds:schemaRefs>
</ds:datastoreItem>
</file>

<file path=customXml/itemProps2.xml><?xml version="1.0" encoding="utf-8"?>
<ds:datastoreItem xmlns:ds="http://schemas.openxmlformats.org/officeDocument/2006/customXml" ds:itemID="{B58AF961-1F60-4CE4-AB34-4D88CA798B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cd4a7-ce8e-4dac-92b9-19771f8f5416"/>
    <ds:schemaRef ds:uri="706fc703-dbcf-40f2-8922-96b50a4fe5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8175F7-DE6E-4D1C-8FB0-AF30D6A1321B}">
  <ds:schemaRefs>
    <ds:schemaRef ds:uri="706fc703-dbcf-40f2-8922-96b50a4fe5ec"/>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elements/1.1/"/>
    <ds:schemaRef ds:uri="164cd4a7-ce8e-4dac-92b9-19771f8f5416"/>
    <ds:schemaRef ds:uri="http://www.w3.org/XML/1998/namespace"/>
    <ds:schemaRef ds:uri="http://purl.org/dc/terms/"/>
  </ds:schemaRefs>
</ds:datastoreItem>
</file>

<file path=docMetadata/LabelInfo.xml><?xml version="1.0" encoding="utf-8"?>
<clbl:labelList xmlns:clbl="http://schemas.microsoft.com/office/2020/mipLabelMetadata">
  <clbl:label id="{ba5a7f39-e3be-4ab3-b450-67fa80faecad}" enabled="0" method="" siteId="{ba5a7f39-e3be-4ab3-b450-67fa80faecad}" removed="1"/>
</clbl:labelList>
</file>

<file path=docProps/app.xml><?xml version="1.0" encoding="utf-8"?>
<Properties xmlns="http://schemas.openxmlformats.org/officeDocument/2006/extended-properties" xmlns:vt="http://schemas.openxmlformats.org/officeDocument/2006/docPropsVTypes">
  <TotalTime>15177</TotalTime>
  <Words>566</Words>
  <Application>Microsoft Office PowerPoint</Application>
  <PresentationFormat>Widescreen</PresentationFormat>
  <Paragraphs>33</Paragraphs>
  <Slides>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Aptos</vt:lpstr>
      <vt:lpstr>Aptos Serif</vt:lpstr>
      <vt:lpstr>Arial</vt:lpstr>
      <vt:lpstr>Office Theme</vt:lpstr>
      <vt:lpstr>The Hiring &amp; Motivation of Student Assistants</vt:lpstr>
      <vt:lpstr>Importance of Keeping our Student Assistants Engaged &amp; Motivated</vt:lpstr>
      <vt:lpstr>Pre-Hiring Questionnaire/Resume Exploration of Interest</vt:lpstr>
      <vt:lpstr>Orientation, Database &amp; Website Training, On-The-Job “Buddy” Training</vt:lpstr>
      <vt:lpstr>Throughout the Semester…</vt:lpstr>
      <vt:lpstr>End-of-Semester Activities</vt:lpstr>
      <vt:lpstr>A Toast To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Beals, Carla</dc:creator>
  <cp:lastModifiedBy>Chai, Pearl E</cp:lastModifiedBy>
  <cp:revision>14</cp:revision>
  <dcterms:created xsi:type="dcterms:W3CDTF">2026-03-06T16:59:25Z</dcterms:created>
  <dcterms:modified xsi:type="dcterms:W3CDTF">2026-05-21T18:53:04Z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0x010100E855B62EDECA5444BE0A3687F694073B</vt:lpwstr>
  </property>
</Properties>
</file>