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8"/>
  </p:notesMasterIdLst>
  <p:sldIdLst>
    <p:sldId id="259" r:id="rId5"/>
    <p:sldId id="288" r:id="rId6"/>
    <p:sldId id="281" r:id="rId7"/>
    <p:sldId id="262" r:id="rId8"/>
    <p:sldId id="260" r:id="rId9"/>
    <p:sldId id="261" r:id="rId10"/>
    <p:sldId id="263" r:id="rId11"/>
    <p:sldId id="264" r:id="rId12"/>
    <p:sldId id="265" r:id="rId13"/>
    <p:sldId id="267" r:id="rId14"/>
    <p:sldId id="266" r:id="rId15"/>
    <p:sldId id="268" r:id="rId16"/>
    <p:sldId id="269" r:id="rId17"/>
    <p:sldId id="280" r:id="rId18"/>
    <p:sldId id="273" r:id="rId19"/>
    <p:sldId id="274" r:id="rId20"/>
    <p:sldId id="276" r:id="rId21"/>
    <p:sldId id="275" r:id="rId22"/>
    <p:sldId id="286" r:id="rId23"/>
    <p:sldId id="277" r:id="rId24"/>
    <p:sldId id="278" r:id="rId25"/>
    <p:sldId id="279" r:id="rId26"/>
    <p:sldId id="287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8A704E"/>
    <a:srgbClr val="99702E"/>
    <a:srgbClr val="D3AB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412B1D-0C6F-F9A3-7803-1946D58C2D6E}" v="109" dt="2026-05-27T02:59:38.6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10"/>
    <p:restoredTop sz="94589"/>
  </p:normalViewPr>
  <p:slideViewPr>
    <p:cSldViewPr snapToGrid="0">
      <p:cViewPr varScale="1">
        <p:scale>
          <a:sx n="104" d="100"/>
          <a:sy n="104" d="100"/>
        </p:scale>
        <p:origin x="85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lward, CJ" userId="be8d1b58-6c27-40c8-b113-99c9cbcd99d3" providerId="ADAL" clId="{58DB052A-3276-4A92-B8D1-C6A1AD4956AD}"/>
    <pc:docChg chg="undo custSel addSld delSld modSld">
      <pc:chgData name="Ellward, CJ" userId="be8d1b58-6c27-40c8-b113-99c9cbcd99d3" providerId="ADAL" clId="{58DB052A-3276-4A92-B8D1-C6A1AD4956AD}" dt="2026-05-22T17:59:01.694" v="7060" actId="1076"/>
      <pc:docMkLst>
        <pc:docMk/>
      </pc:docMkLst>
      <pc:sldChg chg="addSp delSp modSp mod modNotesTx">
        <pc:chgData name="Ellward, CJ" userId="be8d1b58-6c27-40c8-b113-99c9cbcd99d3" providerId="ADAL" clId="{58DB052A-3276-4A92-B8D1-C6A1AD4956AD}" dt="2026-05-22T17:59:01.694" v="7060" actId="1076"/>
        <pc:sldMkLst>
          <pc:docMk/>
          <pc:sldMk cId="3321890834" sldId="268"/>
        </pc:sldMkLst>
        <pc:spChg chg="mod">
          <ac:chgData name="Ellward, CJ" userId="be8d1b58-6c27-40c8-b113-99c9cbcd99d3" providerId="ADAL" clId="{58DB052A-3276-4A92-B8D1-C6A1AD4956AD}" dt="2026-05-22T17:56:30.197" v="7041" actId="20577"/>
          <ac:spMkLst>
            <pc:docMk/>
            <pc:sldMk cId="3321890834" sldId="268"/>
            <ac:spMk id="2" creationId="{CCB8CF79-B5BD-1862-A079-DEF035C970EB}"/>
          </ac:spMkLst>
        </pc:spChg>
        <pc:spChg chg="add">
          <ac:chgData name="Ellward, CJ" userId="be8d1b58-6c27-40c8-b113-99c9cbcd99d3" providerId="ADAL" clId="{58DB052A-3276-4A92-B8D1-C6A1AD4956AD}" dt="2026-05-22T17:57:48.797" v="7042"/>
          <ac:spMkLst>
            <pc:docMk/>
            <pc:sldMk cId="3321890834" sldId="268"/>
            <ac:spMk id="5" creationId="{273818E4-7B5B-A6D5-AB47-78B61440ABC2}"/>
          </ac:spMkLst>
        </pc:spChg>
        <pc:spChg chg="add mod">
          <ac:chgData name="Ellward, CJ" userId="be8d1b58-6c27-40c8-b113-99c9cbcd99d3" providerId="ADAL" clId="{58DB052A-3276-4A92-B8D1-C6A1AD4956AD}" dt="2026-05-22T17:57:50.867" v="7043"/>
          <ac:spMkLst>
            <pc:docMk/>
            <pc:sldMk cId="3321890834" sldId="268"/>
            <ac:spMk id="6" creationId="{0FD9597D-7CF2-452B-4F11-4054114037D9}"/>
          </ac:spMkLst>
        </pc:spChg>
        <pc:picChg chg="add mod">
          <ac:chgData name="Ellward, CJ" userId="be8d1b58-6c27-40c8-b113-99c9cbcd99d3" providerId="ADAL" clId="{58DB052A-3276-4A92-B8D1-C6A1AD4956AD}" dt="2026-05-22T17:58:59.208" v="7059" actId="1076"/>
          <ac:picMkLst>
            <pc:docMk/>
            <pc:sldMk cId="3321890834" sldId="268"/>
            <ac:picMk id="12" creationId="{AC689ECF-CFC4-3992-A343-8A3FCF035649}"/>
          </ac:picMkLst>
        </pc:picChg>
        <pc:picChg chg="add mod">
          <ac:chgData name="Ellward, CJ" userId="be8d1b58-6c27-40c8-b113-99c9cbcd99d3" providerId="ADAL" clId="{58DB052A-3276-4A92-B8D1-C6A1AD4956AD}" dt="2026-05-22T17:59:01.694" v="7060" actId="1076"/>
          <ac:picMkLst>
            <pc:docMk/>
            <pc:sldMk cId="3321890834" sldId="268"/>
            <ac:picMk id="14" creationId="{762B598B-6E18-7B96-E843-AB8CA401F98B}"/>
          </ac:picMkLst>
        </pc:picChg>
      </pc:sldChg>
    </pc:docChg>
  </pc:docChgLst>
  <pc:docChgLst>
    <pc:chgData name="Ellward, CJ" userId="S::c.gott@ufl.edu::be8d1b58-6c27-40c8-b113-99c9cbcd99d3" providerId="AD" clId="Web-{84412B1D-0C6F-F9A3-7803-1946D58C2D6E}"/>
    <pc:docChg chg="addSld modSld">
      <pc:chgData name="Ellward, CJ" userId="S::c.gott@ufl.edu::be8d1b58-6c27-40c8-b113-99c9cbcd99d3" providerId="AD" clId="Web-{84412B1D-0C6F-F9A3-7803-1946D58C2D6E}" dt="2026-05-27T02:59:38.631" v="103" actId="1076"/>
      <pc:docMkLst>
        <pc:docMk/>
      </pc:docMkLst>
      <pc:sldChg chg="modSp">
        <pc:chgData name="Ellward, CJ" userId="S::c.gott@ufl.edu::be8d1b58-6c27-40c8-b113-99c9cbcd99d3" providerId="AD" clId="Web-{84412B1D-0C6F-F9A3-7803-1946D58C2D6E}" dt="2026-05-27T02:33:51.821" v="4" actId="20577"/>
        <pc:sldMkLst>
          <pc:docMk/>
          <pc:sldMk cId="1239007242" sldId="259"/>
        </pc:sldMkLst>
        <pc:spChg chg="mod">
          <ac:chgData name="Ellward, CJ" userId="S::c.gott@ufl.edu::be8d1b58-6c27-40c8-b113-99c9cbcd99d3" providerId="AD" clId="Web-{84412B1D-0C6F-F9A3-7803-1946D58C2D6E}" dt="2026-05-27T02:33:51.821" v="4" actId="20577"/>
          <ac:spMkLst>
            <pc:docMk/>
            <pc:sldMk cId="1239007242" sldId="259"/>
            <ac:spMk id="14" creationId="{49B9FF7D-E14B-48F8-057C-9BC3EF3413AF}"/>
          </ac:spMkLst>
        </pc:spChg>
      </pc:sldChg>
      <pc:sldChg chg="addSp modSp">
        <pc:chgData name="Ellward, CJ" userId="S::c.gott@ufl.edu::be8d1b58-6c27-40c8-b113-99c9cbcd99d3" providerId="AD" clId="Web-{84412B1D-0C6F-F9A3-7803-1946D58C2D6E}" dt="2026-05-27T02:48:06.323" v="50" actId="1076"/>
        <pc:sldMkLst>
          <pc:docMk/>
          <pc:sldMk cId="61694759" sldId="260"/>
        </pc:sldMkLst>
        <pc:picChg chg="add mod">
          <ac:chgData name="Ellward, CJ" userId="S::c.gott@ufl.edu::be8d1b58-6c27-40c8-b113-99c9cbcd99d3" providerId="AD" clId="Web-{84412B1D-0C6F-F9A3-7803-1946D58C2D6E}" dt="2026-05-27T02:48:06.323" v="50" actId="1076"/>
          <ac:picMkLst>
            <pc:docMk/>
            <pc:sldMk cId="61694759" sldId="260"/>
            <ac:picMk id="3" creationId="{06EBC1AD-A26A-A316-77A1-A81251A6A2D0}"/>
          </ac:picMkLst>
        </pc:picChg>
      </pc:sldChg>
      <pc:sldChg chg="addSp modSp">
        <pc:chgData name="Ellward, CJ" userId="S::c.gott@ufl.edu::be8d1b58-6c27-40c8-b113-99c9cbcd99d3" providerId="AD" clId="Web-{84412B1D-0C6F-F9A3-7803-1946D58C2D6E}" dt="2026-05-27T02:47:48.572" v="48" actId="1076"/>
        <pc:sldMkLst>
          <pc:docMk/>
          <pc:sldMk cId="1175770625" sldId="261"/>
        </pc:sldMkLst>
        <pc:picChg chg="add mod">
          <ac:chgData name="Ellward, CJ" userId="S::c.gott@ufl.edu::be8d1b58-6c27-40c8-b113-99c9cbcd99d3" providerId="AD" clId="Web-{84412B1D-0C6F-F9A3-7803-1946D58C2D6E}" dt="2026-05-27T02:47:48.572" v="48" actId="1076"/>
          <ac:picMkLst>
            <pc:docMk/>
            <pc:sldMk cId="1175770625" sldId="261"/>
            <ac:picMk id="6" creationId="{4C7EB7E6-53B7-A2C5-5721-E9E634F5BE9A}"/>
          </ac:picMkLst>
        </pc:picChg>
      </pc:sldChg>
      <pc:sldChg chg="addSp delSp modSp">
        <pc:chgData name="Ellward, CJ" userId="S::c.gott@ufl.edu::be8d1b58-6c27-40c8-b113-99c9cbcd99d3" providerId="AD" clId="Web-{84412B1D-0C6F-F9A3-7803-1946D58C2D6E}" dt="2026-05-27T02:53:13.632" v="69"/>
        <pc:sldMkLst>
          <pc:docMk/>
          <pc:sldMk cId="3304654865" sldId="262"/>
        </pc:sldMkLst>
        <pc:picChg chg="add del mod">
          <ac:chgData name="Ellward, CJ" userId="S::c.gott@ufl.edu::be8d1b58-6c27-40c8-b113-99c9cbcd99d3" providerId="AD" clId="Web-{84412B1D-0C6F-F9A3-7803-1946D58C2D6E}" dt="2026-05-27T02:40:46.196" v="17"/>
          <ac:picMkLst>
            <pc:docMk/>
            <pc:sldMk cId="3304654865" sldId="262"/>
            <ac:picMk id="4" creationId="{06EBC1AD-A26A-A316-77A1-A81251A6A2D0}"/>
          </ac:picMkLst>
        </pc:picChg>
        <pc:picChg chg="add">
          <ac:chgData name="Ellward, CJ" userId="S::c.gott@ufl.edu::be8d1b58-6c27-40c8-b113-99c9cbcd99d3" providerId="AD" clId="Web-{84412B1D-0C6F-F9A3-7803-1946D58C2D6E}" dt="2026-05-27T02:53:13.632" v="69"/>
          <ac:picMkLst>
            <pc:docMk/>
            <pc:sldMk cId="3304654865" sldId="262"/>
            <ac:picMk id="6" creationId="{EB98E9CF-D01D-DB25-1709-067E0AA03D6E}"/>
          </ac:picMkLst>
        </pc:picChg>
      </pc:sldChg>
      <pc:sldChg chg="addSp">
        <pc:chgData name="Ellward, CJ" userId="S::c.gott@ufl.edu::be8d1b58-6c27-40c8-b113-99c9cbcd99d3" providerId="AD" clId="Web-{84412B1D-0C6F-F9A3-7803-1946D58C2D6E}" dt="2026-05-27T02:53:20.851" v="70"/>
        <pc:sldMkLst>
          <pc:docMk/>
          <pc:sldMk cId="3058735113" sldId="265"/>
        </pc:sldMkLst>
        <pc:picChg chg="add">
          <ac:chgData name="Ellward, CJ" userId="S::c.gott@ufl.edu::be8d1b58-6c27-40c8-b113-99c9cbcd99d3" providerId="AD" clId="Web-{84412B1D-0C6F-F9A3-7803-1946D58C2D6E}" dt="2026-05-27T02:53:20.851" v="70"/>
          <ac:picMkLst>
            <pc:docMk/>
            <pc:sldMk cId="3058735113" sldId="265"/>
            <ac:picMk id="5" creationId="{C56D0A5C-CA5D-5E95-8B19-5105E197F215}"/>
          </ac:picMkLst>
        </pc:picChg>
      </pc:sldChg>
      <pc:sldChg chg="addSp delSp modSp">
        <pc:chgData name="Ellward, CJ" userId="S::c.gott@ufl.edu::be8d1b58-6c27-40c8-b113-99c9cbcd99d3" providerId="AD" clId="Web-{84412B1D-0C6F-F9A3-7803-1946D58C2D6E}" dt="2026-05-27T02:48:13.026" v="51"/>
        <pc:sldMkLst>
          <pc:docMk/>
          <pc:sldMk cId="552178900" sldId="267"/>
        </pc:sldMkLst>
        <pc:grpChg chg="add del">
          <ac:chgData name="Ellward, CJ" userId="S::c.gott@ufl.edu::be8d1b58-6c27-40c8-b113-99c9cbcd99d3" providerId="AD" clId="Web-{84412B1D-0C6F-F9A3-7803-1946D58C2D6E}" dt="2026-05-27T02:42:47.623" v="32"/>
          <ac:grpSpMkLst>
            <pc:docMk/>
            <pc:sldMk cId="552178900" sldId="267"/>
            <ac:grpSpMk id="6" creationId="{1CF644CF-7050-FDEC-43E8-0DFD9479C38E}"/>
          </ac:grpSpMkLst>
        </pc:grpChg>
        <pc:picChg chg="add del mod topLvl">
          <ac:chgData name="Ellward, CJ" userId="S::c.gott@ufl.edu::be8d1b58-6c27-40c8-b113-99c9cbcd99d3" providerId="AD" clId="Web-{84412B1D-0C6F-F9A3-7803-1946D58C2D6E}" dt="2026-05-27T02:48:13.026" v="51"/>
          <ac:picMkLst>
            <pc:docMk/>
            <pc:sldMk cId="552178900" sldId="267"/>
            <ac:picMk id="4" creationId="{13EDFEBB-F7D2-0CB1-0671-D722DFB6AF61}"/>
          </ac:picMkLst>
        </pc:picChg>
        <pc:picChg chg="add mod topLvl">
          <ac:chgData name="Ellward, CJ" userId="S::c.gott@ufl.edu::be8d1b58-6c27-40c8-b113-99c9cbcd99d3" providerId="AD" clId="Web-{84412B1D-0C6F-F9A3-7803-1946D58C2D6E}" dt="2026-05-27T02:43:32.422" v="43"/>
          <ac:picMkLst>
            <pc:docMk/>
            <pc:sldMk cId="552178900" sldId="267"/>
            <ac:picMk id="5" creationId="{60887080-7884-D7B1-476F-06A89CB5B568}"/>
          </ac:picMkLst>
        </pc:picChg>
      </pc:sldChg>
      <pc:sldChg chg="addSp modSp">
        <pc:chgData name="Ellward, CJ" userId="S::c.gott@ufl.edu::be8d1b58-6c27-40c8-b113-99c9cbcd99d3" providerId="AD" clId="Web-{84412B1D-0C6F-F9A3-7803-1946D58C2D6E}" dt="2026-05-27T02:53:04.631" v="68" actId="1076"/>
        <pc:sldMkLst>
          <pc:docMk/>
          <pc:sldMk cId="1766260820" sldId="269"/>
        </pc:sldMkLst>
        <pc:picChg chg="add mod">
          <ac:chgData name="Ellward, CJ" userId="S::c.gott@ufl.edu::be8d1b58-6c27-40c8-b113-99c9cbcd99d3" providerId="AD" clId="Web-{84412B1D-0C6F-F9A3-7803-1946D58C2D6E}" dt="2026-05-27T02:53:04.631" v="68" actId="1076"/>
          <ac:picMkLst>
            <pc:docMk/>
            <pc:sldMk cId="1766260820" sldId="269"/>
            <ac:picMk id="4" creationId="{DCEE2F60-82C7-EE6A-316C-7AE5731C06D3}"/>
          </ac:picMkLst>
        </pc:picChg>
      </pc:sldChg>
      <pc:sldChg chg="addSp">
        <pc:chgData name="Ellward, CJ" userId="S::c.gott@ufl.edu::be8d1b58-6c27-40c8-b113-99c9cbcd99d3" providerId="AD" clId="Web-{84412B1D-0C6F-F9A3-7803-1946D58C2D6E}" dt="2026-05-27T02:53:31.836" v="72"/>
        <pc:sldMkLst>
          <pc:docMk/>
          <pc:sldMk cId="227550321" sldId="277"/>
        </pc:sldMkLst>
        <pc:picChg chg="add">
          <ac:chgData name="Ellward, CJ" userId="S::c.gott@ufl.edu::be8d1b58-6c27-40c8-b113-99c9cbcd99d3" providerId="AD" clId="Web-{84412B1D-0C6F-F9A3-7803-1946D58C2D6E}" dt="2026-05-27T02:53:31.836" v="72"/>
          <ac:picMkLst>
            <pc:docMk/>
            <pc:sldMk cId="227550321" sldId="277"/>
            <ac:picMk id="5" creationId="{802D29CB-78B3-ACF6-15B6-30B7FB5BA623}"/>
          </ac:picMkLst>
        </pc:picChg>
      </pc:sldChg>
      <pc:sldChg chg="addSp modSp">
        <pc:chgData name="Ellward, CJ" userId="S::c.gott@ufl.edu::be8d1b58-6c27-40c8-b113-99c9cbcd99d3" providerId="AD" clId="Web-{84412B1D-0C6F-F9A3-7803-1946D58C2D6E}" dt="2026-05-27T02:47:58.994" v="49" actId="14100"/>
        <pc:sldMkLst>
          <pc:docMk/>
          <pc:sldMk cId="2582332062" sldId="281"/>
        </pc:sldMkLst>
        <pc:picChg chg="add mod">
          <ac:chgData name="Ellward, CJ" userId="S::c.gott@ufl.edu::be8d1b58-6c27-40c8-b113-99c9cbcd99d3" providerId="AD" clId="Web-{84412B1D-0C6F-F9A3-7803-1946D58C2D6E}" dt="2026-05-27T02:47:58.994" v="49" actId="14100"/>
          <ac:picMkLst>
            <pc:docMk/>
            <pc:sldMk cId="2582332062" sldId="281"/>
            <ac:picMk id="4" creationId="{3F25F9BD-D38D-838F-5C62-D381E2C71FBF}"/>
          </ac:picMkLst>
        </pc:picChg>
      </pc:sldChg>
      <pc:sldChg chg="addSp">
        <pc:chgData name="Ellward, CJ" userId="S::c.gott@ufl.edu::be8d1b58-6c27-40c8-b113-99c9cbcd99d3" providerId="AD" clId="Web-{84412B1D-0C6F-F9A3-7803-1946D58C2D6E}" dt="2026-05-27T02:53:28.351" v="71"/>
        <pc:sldMkLst>
          <pc:docMk/>
          <pc:sldMk cId="2490605628" sldId="286"/>
        </pc:sldMkLst>
        <pc:picChg chg="add">
          <ac:chgData name="Ellward, CJ" userId="S::c.gott@ufl.edu::be8d1b58-6c27-40c8-b113-99c9cbcd99d3" providerId="AD" clId="Web-{84412B1D-0C6F-F9A3-7803-1946D58C2D6E}" dt="2026-05-27T02:53:28.351" v="71"/>
          <ac:picMkLst>
            <pc:docMk/>
            <pc:sldMk cId="2490605628" sldId="286"/>
            <ac:picMk id="5" creationId="{78AE5E9A-A015-FA5C-7B4B-9C6D7080699B}"/>
          </ac:picMkLst>
        </pc:picChg>
      </pc:sldChg>
      <pc:sldChg chg="addSp delSp modSp new">
        <pc:chgData name="Ellward, CJ" userId="S::c.gott@ufl.edu::be8d1b58-6c27-40c8-b113-99c9cbcd99d3" providerId="AD" clId="Web-{84412B1D-0C6F-F9A3-7803-1946D58C2D6E}" dt="2026-05-27T02:59:38.631" v="103" actId="1076"/>
        <pc:sldMkLst>
          <pc:docMk/>
          <pc:sldMk cId="3210151996" sldId="287"/>
        </pc:sldMkLst>
        <pc:spChg chg="mod">
          <ac:chgData name="Ellward, CJ" userId="S::c.gott@ufl.edu::be8d1b58-6c27-40c8-b113-99c9cbcd99d3" providerId="AD" clId="Web-{84412B1D-0C6F-F9A3-7803-1946D58C2D6E}" dt="2026-05-27T02:55:21.246" v="75" actId="20577"/>
          <ac:spMkLst>
            <pc:docMk/>
            <pc:sldMk cId="3210151996" sldId="287"/>
            <ac:spMk id="2" creationId="{02D04D7D-CB11-7B88-AD46-61F7DC371581}"/>
          </ac:spMkLst>
        </pc:spChg>
        <pc:spChg chg="mod">
          <ac:chgData name="Ellward, CJ" userId="S::c.gott@ufl.edu::be8d1b58-6c27-40c8-b113-99c9cbcd99d3" providerId="AD" clId="Web-{84412B1D-0C6F-F9A3-7803-1946D58C2D6E}" dt="2026-05-27T02:59:38.631" v="103" actId="1076"/>
          <ac:spMkLst>
            <pc:docMk/>
            <pc:sldMk cId="3210151996" sldId="287"/>
            <ac:spMk id="3" creationId="{D99EEA19-2896-9564-33E9-7BAB80388CC0}"/>
          </ac:spMkLst>
        </pc:spChg>
        <pc:picChg chg="add del mod">
          <ac:chgData name="Ellward, CJ" userId="S::c.gott@ufl.edu::be8d1b58-6c27-40c8-b113-99c9cbcd99d3" providerId="AD" clId="Web-{84412B1D-0C6F-F9A3-7803-1946D58C2D6E}" dt="2026-05-27T02:58:04.424" v="83"/>
          <ac:picMkLst>
            <pc:docMk/>
            <pc:sldMk cId="3210151996" sldId="287"/>
            <ac:picMk id="4" creationId="{96F93D72-D3AC-ECBE-300A-A594A7DC5DAF}"/>
          </ac:picMkLst>
        </pc:picChg>
        <pc:picChg chg="add del mod">
          <ac:chgData name="Ellward, CJ" userId="S::c.gott@ufl.edu::be8d1b58-6c27-40c8-b113-99c9cbcd99d3" providerId="AD" clId="Web-{84412B1D-0C6F-F9A3-7803-1946D58C2D6E}" dt="2026-05-27T02:58:17.253" v="87"/>
          <ac:picMkLst>
            <pc:docMk/>
            <pc:sldMk cId="3210151996" sldId="287"/>
            <ac:picMk id="5" creationId="{2CF3145B-E395-3920-89D5-DDB739246D98}"/>
          </ac:picMkLst>
        </pc:picChg>
        <pc:picChg chg="add">
          <ac:chgData name="Ellward, CJ" userId="S::c.gott@ufl.edu::be8d1b58-6c27-40c8-b113-99c9cbcd99d3" providerId="AD" clId="Web-{84412B1D-0C6F-F9A3-7803-1946D58C2D6E}" dt="2026-05-27T02:59:17.677" v="88"/>
          <ac:picMkLst>
            <pc:docMk/>
            <pc:sldMk cId="3210151996" sldId="287"/>
            <ac:picMk id="7" creationId="{97D4F235-C8E7-FDA3-F7B3-B9DFD327D61E}"/>
          </ac:picMkLst>
        </pc:picChg>
      </pc:sldChg>
    </pc:docChg>
  </pc:docChgLst>
  <pc:docChgLst>
    <pc:chgData name="Ellward, CJ" userId="be8d1b58-6c27-40c8-b113-99c9cbcd99d3" providerId="ADAL" clId="{C83B69A7-D214-45A4-903C-3184ADB57AD2}"/>
    <pc:docChg chg="addSld modSld">
      <pc:chgData name="Ellward, CJ" userId="be8d1b58-6c27-40c8-b113-99c9cbcd99d3" providerId="ADAL" clId="{C83B69A7-D214-45A4-903C-3184ADB57AD2}" dt="2026-05-27T15:32:37.481" v="29" actId="255"/>
      <pc:docMkLst>
        <pc:docMk/>
      </pc:docMkLst>
      <pc:sldChg chg="modSp mod">
        <pc:chgData name="Ellward, CJ" userId="be8d1b58-6c27-40c8-b113-99c9cbcd99d3" providerId="ADAL" clId="{C83B69A7-D214-45A4-903C-3184ADB57AD2}" dt="2026-05-27T15:32:37.481" v="29" actId="255"/>
        <pc:sldMkLst>
          <pc:docMk/>
          <pc:sldMk cId="3210151996" sldId="287"/>
        </pc:sldMkLst>
        <pc:spChg chg="mod">
          <ac:chgData name="Ellward, CJ" userId="be8d1b58-6c27-40c8-b113-99c9cbcd99d3" providerId="ADAL" clId="{C83B69A7-D214-45A4-903C-3184ADB57AD2}" dt="2026-05-27T15:32:37.481" v="29" actId="255"/>
          <ac:spMkLst>
            <pc:docMk/>
            <pc:sldMk cId="3210151996" sldId="287"/>
            <ac:spMk id="3" creationId="{D99EEA19-2896-9564-33E9-7BAB80388CC0}"/>
          </ac:spMkLst>
        </pc:spChg>
      </pc:sldChg>
      <pc:sldChg chg="addSp delSp modSp new mod">
        <pc:chgData name="Ellward, CJ" userId="be8d1b58-6c27-40c8-b113-99c9cbcd99d3" providerId="ADAL" clId="{C83B69A7-D214-45A4-903C-3184ADB57AD2}" dt="2026-05-27T15:31:17.278" v="22" actId="1440"/>
        <pc:sldMkLst>
          <pc:docMk/>
          <pc:sldMk cId="2318842099" sldId="288"/>
        </pc:sldMkLst>
        <pc:spChg chg="mod">
          <ac:chgData name="Ellward, CJ" userId="be8d1b58-6c27-40c8-b113-99c9cbcd99d3" providerId="ADAL" clId="{C83B69A7-D214-45A4-903C-3184ADB57AD2}" dt="2026-05-27T15:30:22.948" v="19" actId="20577"/>
          <ac:spMkLst>
            <pc:docMk/>
            <pc:sldMk cId="2318842099" sldId="288"/>
            <ac:spMk id="2" creationId="{36E7DE1D-F0FA-7413-2B94-2134728A15AA}"/>
          </ac:spMkLst>
        </pc:spChg>
        <pc:spChg chg="del">
          <ac:chgData name="Ellward, CJ" userId="be8d1b58-6c27-40c8-b113-99c9cbcd99d3" providerId="ADAL" clId="{C83B69A7-D214-45A4-903C-3184ADB57AD2}" dt="2026-05-27T15:29:52.107" v="1" actId="22"/>
          <ac:spMkLst>
            <pc:docMk/>
            <pc:sldMk cId="2318842099" sldId="288"/>
            <ac:spMk id="3" creationId="{8AA00677-5630-3A03-B5A1-53FBB3EEB514}"/>
          </ac:spMkLst>
        </pc:spChg>
        <pc:picChg chg="add mod">
          <ac:chgData name="Ellward, CJ" userId="be8d1b58-6c27-40c8-b113-99c9cbcd99d3" providerId="ADAL" clId="{C83B69A7-D214-45A4-903C-3184ADB57AD2}" dt="2026-05-27T15:31:17.278" v="22" actId="1440"/>
          <ac:picMkLst>
            <pc:docMk/>
            <pc:sldMk cId="2318842099" sldId="288"/>
            <ac:picMk id="6" creationId="{32947842-BF8E-2A94-BE5A-200C640D517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7665D-24EE-084E-ADEA-04F542527DFB}" type="datetimeFigureOut">
              <a:rPr lang="en-US" smtClean="0"/>
              <a:t>5/27/26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604B96-E665-624B-9AD5-B14A0DBCE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1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9639CB-33FA-298B-DBF2-07E18F3D98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6E7579-6D5C-D4A6-1CC7-9A150F7C5E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3ADE28-F9C0-E9CC-CC2F-2ACCCEF62F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B0396D-F372-A562-6AE9-EC9F0926DB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04B96-E665-624B-9AD5-B14A0DBCEC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7443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BA593-52E4-788F-B464-EC8CE1FE9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529210-55E8-A0AD-92AE-50252A2B8A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B64884-7554-762B-766C-9BB23B7A75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Make into table, put aside about keyword building after table</a:t>
            </a:r>
          </a:p>
          <a:p>
            <a:r>
              <a:rPr lang="en-US" dirty="0"/>
              <a:t>- Website Link: Using HTML allows links to go inside regular messages instead of displaying separately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DCDD60-1E30-13BF-3A35-BC5021DE21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04B96-E665-624B-9AD5-B14A0DBCEC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1882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Borrow and charger could be two keywords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/>
              <a:t>Multiple choice acts like a flowchart, Keyword acts like a bad Google search</a:t>
            </a:r>
          </a:p>
          <a:p>
            <a:pPr marL="171450" indent="-171450">
              <a:buFontTx/>
              <a:buChar char="-"/>
            </a:pPr>
            <a:r>
              <a:rPr lang="en-US" dirty="0"/>
              <a:t>We do get feedback that people want to be able to type in their question, but we don’t do that for the reasons listed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04B96-E665-624B-9AD5-B14A0DBCEC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1049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https://answers.uflib.ufl.edu/admin/chatbrowse/chatbot</a:t>
            </a:r>
            <a:endParaRPr lang="en-US" b="0" dirty="0"/>
          </a:p>
          <a:p>
            <a:r>
              <a:rPr lang="en-US" b="0" dirty="0"/>
              <a:t>Quick demo bot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04B96-E665-624B-9AD5-B14A0DBCEC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85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Chat usage increased at our library, mileage may vary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04B96-E665-624B-9AD5-B14A0DBCEC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389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Bot will never do anything I don’t ask it to</a:t>
            </a:r>
          </a:p>
          <a:p>
            <a:r>
              <a:rPr lang="en-US" dirty="0"/>
              <a:t>- Impossible to hallucinate because it doesn’t generate any content</a:t>
            </a:r>
          </a:p>
          <a:p>
            <a:r>
              <a:rPr lang="en-US" dirty="0"/>
              <a:t>- FAQ integration – FAQs not used at my library, this kind of bot requires a lot of work that we will get to later!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04B96-E665-624B-9AD5-B14A0DBCEC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77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Linked on every UF Libraries page</a:t>
            </a:r>
          </a:p>
          <a:p>
            <a:pPr marL="171450" indent="-171450">
              <a:buFontTx/>
              <a:buChar char="-"/>
            </a:pPr>
            <a:r>
              <a:rPr lang="en-US" dirty="0"/>
              <a:t>Proactive slide, loads automatically if idle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04B96-E665-624B-9AD5-B14A0DBCEC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8906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Our bot is general, but they can be specialized</a:t>
            </a:r>
          </a:p>
          <a:p>
            <a:pPr marL="171450" indent="-171450">
              <a:buFontTx/>
              <a:buChar char="-"/>
            </a:pPr>
            <a:r>
              <a:rPr lang="en-US" dirty="0"/>
              <a:t>Specialized is an easier way to start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04B96-E665-624B-9AD5-B14A0DBCEC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3140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Can be loaded into just one webpage – library guide, program people have questions about, etc.</a:t>
            </a:r>
          </a:p>
          <a:p>
            <a:pPr marL="171450" indent="-171450">
              <a:buFontTx/>
              <a:buChar char="-"/>
            </a:pPr>
            <a:r>
              <a:rPr lang="en-US" dirty="0"/>
              <a:t>Yes/no questions, questions with 1 answer or clear workflow</a:t>
            </a:r>
          </a:p>
          <a:p>
            <a:pPr marL="171450" indent="-171450">
              <a:buFontTx/>
              <a:buChar char="-"/>
            </a:pPr>
            <a:r>
              <a:rPr lang="en-US" dirty="0"/>
              <a:t>Online access: Use the library’s link, </a:t>
            </a:r>
            <a:r>
              <a:rPr lang="en-US" dirty="0" err="1"/>
              <a:t>OpenAthens</a:t>
            </a:r>
            <a:r>
              <a:rPr lang="en-US" dirty="0"/>
              <a:t> authentication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04B96-E665-624B-9AD5-B14A0DBCEC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9498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Useful for larger, general services bots</a:t>
            </a:r>
          </a:p>
          <a:p>
            <a:pPr marL="171450" indent="-171450">
              <a:buFontTx/>
              <a:buChar char="-"/>
            </a:pPr>
            <a:r>
              <a:rPr lang="en-US" dirty="0"/>
              <a:t>Can still help narrow down the best answer phrases</a:t>
            </a:r>
          </a:p>
          <a:p>
            <a:pPr marL="171450" indent="-171450">
              <a:buFontTx/>
              <a:buChar char="-"/>
            </a:pPr>
            <a:r>
              <a:rPr lang="en-US" dirty="0"/>
              <a:t>Can help avoid jargon by looking at *how* patrons ask questions, more than *what* they ask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04B96-E665-624B-9AD5-B14A0DBCEC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4246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bot &amp; their widgets are not automatically translated, they will need to be manually changed and exist separately from one another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04B96-E665-624B-9AD5-B14A0DBCEC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883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Flow: almost synonym for bot</a:t>
            </a:r>
          </a:p>
          <a:p>
            <a:pPr marL="171450" indent="-171450">
              <a:buFontTx/>
              <a:buChar char="-"/>
            </a:pPr>
            <a:r>
              <a:rPr lang="en-US" dirty="0"/>
              <a:t>Action: Springshare-specific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04B96-E665-624B-9AD5-B14A0DBCEC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201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716C9-E51B-B366-2AFF-4458DAD705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F6427E-05D7-D4CC-9F7F-A3CFE24C77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83276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951C3-8368-28B1-F356-B7333B7F0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0D74BF-004D-76E6-601B-20CB8B773E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FDE1B-B49E-0F24-9E98-68329B9079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F0D3B8-DCE2-824A-8F99-298E1221E226}" type="datetimeFigureOut">
              <a:rPr lang="en-US" smtClean="0"/>
              <a:t>5/27/26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32A75-50E5-3001-1336-E05B61639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7020F3-B0BE-19A9-D02E-59D195695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44E62A-ABF0-E94E-8304-420C4743F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5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821605-2FFA-B6B6-FD91-CA304F7AA9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6F58D9-29D9-99DA-02B4-43FBD6D208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AD335B-778A-4C62-5A4B-A2D4908667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F0D3B8-DCE2-824A-8F99-298E1221E226}" type="datetimeFigureOut">
              <a:rPr lang="en-US" smtClean="0"/>
              <a:t>5/27/26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EDF327-2E45-1623-243C-5D7A96F40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F6EE47-9293-D483-5911-CD704C2F3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44E62A-ABF0-E94E-8304-420C4743F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1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DAA9D-F869-6274-887A-4E6D84499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A671E-9E79-0177-4A01-B33199BBE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09F44-CF70-29F3-8F7C-CDB57ABBF5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F0D3B8-DCE2-824A-8F99-298E1221E226}" type="datetimeFigureOut">
              <a:rPr lang="en-US" smtClean="0"/>
              <a:t>5/27/26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D643A-2BB3-6013-7BFD-EA2D01B90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FC25F-98CC-C9A9-EA7F-579284AF9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44E62A-ABF0-E94E-8304-420C4743F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67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1643-4081-3B39-20EF-A8585563C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9C6C61-4E9A-E2E3-AFDC-C863E3A6D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F4898-2FA2-B44F-7DD6-207A6CB20A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F0D3B8-DCE2-824A-8F99-298E1221E226}" type="datetimeFigureOut">
              <a:rPr lang="en-US" smtClean="0"/>
              <a:t>5/27/26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B762B6-60B1-9510-D1ED-719423945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72C82C-E306-F56B-0FE9-A26F7C1AE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44E62A-ABF0-E94E-8304-420C4743F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419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4DC52-5CB7-024B-F71F-F565FF09C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0D90E-6949-E4D0-31F1-1E4BD07D60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9D07E8-B651-3677-5E8E-C9260D7176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6D0142-E167-1074-504E-F5DE4A73EE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F0D3B8-DCE2-824A-8F99-298E1221E226}" type="datetimeFigureOut">
              <a:rPr lang="en-US" smtClean="0"/>
              <a:t>5/27/26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172A6E-63AF-4284-3745-DC5998BD9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736703-E1E5-DD65-BB5D-DACDA5D90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44E62A-ABF0-E94E-8304-420C4743F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28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936F1-FAE3-EAC6-FA01-C944D92BA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FC8B3C-AF70-39F3-E024-DEFE898168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6E74AF-DBD6-73A6-6BFC-8BFB9E0540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CA4C86-9733-FB93-4DFE-5265278F67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9F4F3C-9CC7-6434-1920-E9E76FC6FE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C92774-4DB4-7ECB-A465-614649565D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F0D3B8-DCE2-824A-8F99-298E1221E226}" type="datetimeFigureOut">
              <a:rPr lang="en-US" smtClean="0"/>
              <a:t>5/27/26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DD2DE5-CD90-4F18-E332-507B488FA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264DBD-7BC2-85E7-2ACB-F1DCFB136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44E62A-ABF0-E94E-8304-420C4743F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772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110DC-3717-373A-9208-AC51743D2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E7BEE3-7DF7-252F-40A7-D3DF4E7E16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F0D3B8-DCE2-824A-8F99-298E1221E226}" type="datetimeFigureOut">
              <a:rPr lang="en-US" smtClean="0"/>
              <a:t>5/27/26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C23903-8DA3-D159-25D8-64E376754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5BE46D-1AE7-EDA9-1B81-3AA8B0F9E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44E62A-ABF0-E94E-8304-420C4743F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805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D391D0-3AA5-E57A-95E4-49D859FB16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F0D3B8-DCE2-824A-8F99-298E1221E226}" type="datetimeFigureOut">
              <a:rPr lang="en-US" smtClean="0"/>
              <a:t>5/27/26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69FE88-71D3-433E-948C-13D0F00A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BE9F4F-D18D-7DD4-92CA-2FF138244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44E62A-ABF0-E94E-8304-420C4743F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028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8D519-96B7-ACB6-C883-2807EAD0C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17835-2B1E-D81F-2BDE-273E911DD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FE9F34-D171-5C28-D0A7-7643E2CD3A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5C1301-0D45-C6EA-48CA-E22FFECCA0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F0D3B8-DCE2-824A-8F99-298E1221E226}" type="datetimeFigureOut">
              <a:rPr lang="en-US" smtClean="0"/>
              <a:t>5/27/26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8DCB7A-6407-492B-83E8-3F3F7A49D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7C194D-FB19-DCE5-138E-9BB40FB65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44E62A-ABF0-E94E-8304-420C4743F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105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72CFE-56AA-70AF-6B35-91A9FD203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B53C8A-C646-D2A7-D52F-16D7C8F506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5BCC4E-72EF-D865-7E82-2781E75FC3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229BC-EA3D-AD59-88D1-33C3F0A99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F0D3B8-DCE2-824A-8F99-298E1221E226}" type="datetimeFigureOut">
              <a:rPr lang="en-US" smtClean="0"/>
              <a:t>5/27/26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A3D28-398D-43E5-A4D9-F1030101D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7151B7-02DE-9A1B-F064-9D7E86F06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44E62A-ABF0-E94E-8304-420C4743F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814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4D6A1B1-867F-2AAF-AE0F-B95D12D3D38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5981701"/>
            <a:ext cx="12192000" cy="87630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5C6BF60-DBAE-5AF1-32F5-5451AA62FD7C}"/>
              </a:ext>
            </a:extLst>
          </p:cNvPr>
          <p:cNvCxnSpPr/>
          <p:nvPr userDrawn="1"/>
        </p:nvCxnSpPr>
        <p:spPr>
          <a:xfrm>
            <a:off x="0" y="5981701"/>
            <a:ext cx="12192000" cy="0"/>
          </a:xfrm>
          <a:prstGeom prst="line">
            <a:avLst/>
          </a:prstGeom>
          <a:ln w="12700">
            <a:solidFill>
              <a:srgbClr val="99702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7099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sv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BE1A85-490D-6267-0B78-53FB60E6B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8E666-EFCD-24F4-83CB-7D6D79730D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6730" y="709925"/>
            <a:ext cx="10419524" cy="2624293"/>
          </a:xfrm>
        </p:spPr>
        <p:txBody>
          <a:bodyPr lIns="91440" tIns="45720" rIns="91440" bIns="45720" anchor="ctr">
            <a:normAutofit/>
          </a:bodyPr>
          <a:lstStyle/>
          <a:p>
            <a:r>
              <a:rPr lang="en-US" sz="5400" dirty="0">
                <a:latin typeface="Aptos Serif"/>
                <a:cs typeface="Aptos Serif"/>
              </a:rPr>
              <a:t>Thinking Outside the Chat Box:</a:t>
            </a:r>
            <a:br>
              <a:rPr lang="en-US" sz="5400" dirty="0">
                <a:latin typeface="Aptos Serif" panose="02020604070405020304" pitchFamily="18" charset="0"/>
                <a:cs typeface="Aptos Serif" panose="02020604070405020304" pitchFamily="18" charset="0"/>
              </a:rPr>
            </a:br>
            <a:r>
              <a:rPr lang="en-US" sz="3200" dirty="0">
                <a:latin typeface="Aptos Serif"/>
                <a:cs typeface="Aptos Serif"/>
              </a:rPr>
              <a:t>Building Chatbots for Any Topic with </a:t>
            </a:r>
            <a:r>
              <a:rPr lang="en-US" sz="3200" dirty="0" err="1">
                <a:latin typeface="Aptos Serif"/>
                <a:cs typeface="Aptos Serif"/>
              </a:rPr>
              <a:t>Springshare</a:t>
            </a:r>
            <a:endParaRPr lang="en-US" sz="5400" dirty="0" err="1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7F46FD-D121-6D1E-2AF2-9701207D42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5458" y="3402953"/>
            <a:ext cx="9144000" cy="80094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CJ Ellward</a:t>
            </a:r>
            <a:endParaRPr lang="en-US" sz="2800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495A287-B8FA-19D7-0102-BE3217A24BC0}"/>
              </a:ext>
            </a:extLst>
          </p:cNvPr>
          <p:cNvCxnSpPr>
            <a:cxnSpLocks/>
          </p:cNvCxnSpPr>
          <p:nvPr/>
        </p:nvCxnSpPr>
        <p:spPr>
          <a:xfrm>
            <a:off x="1155700" y="5867400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Subtitle 2">
            <a:extLst>
              <a:ext uri="{FF2B5EF4-FFF2-40B4-BE49-F238E27FC236}">
                <a16:creationId xmlns:a16="http://schemas.microsoft.com/office/drawing/2014/main" id="{49B9FF7D-E14B-48F8-057C-9BC3EF3413AF}"/>
              </a:ext>
            </a:extLst>
          </p:cNvPr>
          <p:cNvSpPr txBox="1">
            <a:spLocks/>
          </p:cNvSpPr>
          <p:nvPr/>
        </p:nvSpPr>
        <p:spPr>
          <a:xfrm>
            <a:off x="4332712" y="4319481"/>
            <a:ext cx="3767561" cy="4647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600">
                <a:solidFill>
                  <a:srgbClr val="99702E"/>
                </a:solidFill>
              </a:rPr>
              <a:t>MAY 27, 2026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B4F3C01-8050-9E7F-D148-B5A0E67855D8}"/>
              </a:ext>
            </a:extLst>
          </p:cNvPr>
          <p:cNvGrpSpPr/>
          <p:nvPr/>
        </p:nvGrpSpPr>
        <p:grpSpPr>
          <a:xfrm>
            <a:off x="4258780" y="2804184"/>
            <a:ext cx="3915429" cy="305064"/>
            <a:chOff x="4138285" y="2834193"/>
            <a:chExt cx="3915429" cy="305064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731AA1C-EB11-3D9A-D336-258468ABB237}"/>
                </a:ext>
              </a:extLst>
            </p:cNvPr>
            <p:cNvCxnSpPr>
              <a:cxnSpLocks/>
            </p:cNvCxnSpPr>
            <p:nvPr/>
          </p:nvCxnSpPr>
          <p:spPr>
            <a:xfrm>
              <a:off x="4138285" y="3010978"/>
              <a:ext cx="3915429" cy="0"/>
            </a:xfrm>
            <a:prstGeom prst="line">
              <a:avLst/>
            </a:prstGeom>
            <a:ln w="12700">
              <a:solidFill>
                <a:srgbClr val="99702E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5-Point Star 16">
              <a:extLst>
                <a:ext uri="{FF2B5EF4-FFF2-40B4-BE49-F238E27FC236}">
                  <a16:creationId xmlns:a16="http://schemas.microsoft.com/office/drawing/2014/main" id="{1F632A72-E24B-0259-0BDD-D607C9467B54}"/>
                </a:ext>
              </a:extLst>
            </p:cNvPr>
            <p:cNvSpPr/>
            <p:nvPr/>
          </p:nvSpPr>
          <p:spPr>
            <a:xfrm>
              <a:off x="5943466" y="2834193"/>
              <a:ext cx="305064" cy="305064"/>
            </a:xfrm>
            <a:prstGeom prst="star5">
              <a:avLst/>
            </a:prstGeom>
            <a:solidFill>
              <a:srgbClr val="99702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5" name="Picture 24" descr="A white hexagon with blue text&#10;&#10;AI-generated content may be incorrect.">
            <a:extLst>
              <a:ext uri="{FF2B5EF4-FFF2-40B4-BE49-F238E27FC236}">
                <a16:creationId xmlns:a16="http://schemas.microsoft.com/office/drawing/2014/main" id="{82C8954F-7C39-055C-8184-702E90AA04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088835"/>
            <a:ext cx="12218700" cy="176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007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20A8A-ACBC-58C8-A21E-E86BB98D9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Your Topic Area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9CD8D-A6FC-CA5C-AFE7-865E791BE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with the familiar</a:t>
            </a:r>
          </a:p>
          <a:p>
            <a:r>
              <a:rPr lang="en-US" dirty="0"/>
              <a:t>Look for step-by-step processes with little variability</a:t>
            </a:r>
          </a:p>
          <a:p>
            <a:r>
              <a:rPr lang="en-US" dirty="0"/>
              <a:t>Potential topics</a:t>
            </a:r>
          </a:p>
          <a:p>
            <a:pPr lvl="1"/>
            <a:r>
              <a:rPr lang="en-US" dirty="0"/>
              <a:t>Circulation policy questions</a:t>
            </a:r>
          </a:p>
          <a:p>
            <a:pPr lvl="1"/>
            <a:r>
              <a:rPr lang="en-US" dirty="0"/>
              <a:t>General library amenities (do you have…?)</a:t>
            </a:r>
          </a:p>
          <a:p>
            <a:pPr lvl="1"/>
            <a:r>
              <a:rPr lang="en-US" dirty="0"/>
              <a:t>Online resource access, etc.</a:t>
            </a:r>
          </a:p>
          <a:p>
            <a:pPr lvl="1"/>
            <a:endParaRPr lang="en-US" dirty="0"/>
          </a:p>
        </p:txBody>
      </p:sp>
      <p:pic>
        <p:nvPicPr>
          <p:cNvPr id="5" name="Graphic 4" descr="Stack of books with pear">
            <a:extLst>
              <a:ext uri="{FF2B5EF4-FFF2-40B4-BE49-F238E27FC236}">
                <a16:creationId xmlns:a16="http://schemas.microsoft.com/office/drawing/2014/main" id="{60887080-7884-D7B1-476F-06A89CB5B56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17198" y="1308287"/>
            <a:ext cx="5378824" cy="5378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178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6C5ED-AFA4-DC68-4390-76DB5A5CD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Your Topic Area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2473F-7481-EC3D-7EE6-97CA3C36BC2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Patron question data</a:t>
            </a:r>
          </a:p>
          <a:p>
            <a:r>
              <a:rPr lang="en-US" dirty="0"/>
              <a:t>Source from:</a:t>
            </a:r>
          </a:p>
          <a:p>
            <a:pPr lvl="1"/>
            <a:r>
              <a:rPr lang="en-US" dirty="0"/>
              <a:t>Chat service</a:t>
            </a:r>
          </a:p>
          <a:p>
            <a:pPr lvl="1"/>
            <a:r>
              <a:rPr lang="en-US" dirty="0"/>
              <a:t>LibAnswers tickets</a:t>
            </a:r>
          </a:p>
          <a:p>
            <a:pPr lvl="1"/>
            <a:r>
              <a:rPr lang="en-US" dirty="0"/>
              <a:t>Email inquiries</a:t>
            </a:r>
          </a:p>
          <a:p>
            <a:pPr lvl="1"/>
            <a:r>
              <a:rPr lang="en-US" dirty="0"/>
              <a:t>Any other question-tracking data</a:t>
            </a:r>
          </a:p>
          <a:p>
            <a:r>
              <a:rPr lang="en-US" dirty="0"/>
              <a:t>More likely to be impartial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5D450D-1860-DBD2-F9D7-99108BFE74D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Library professional data</a:t>
            </a:r>
          </a:p>
          <a:p>
            <a:r>
              <a:rPr lang="en-US" dirty="0"/>
              <a:t>Survey your colleagues</a:t>
            </a:r>
          </a:p>
          <a:p>
            <a:r>
              <a:rPr lang="en-US" dirty="0"/>
              <a:t>Note potential for bias, diversify when possible</a:t>
            </a:r>
          </a:p>
          <a:p>
            <a:pPr lvl="1"/>
            <a:r>
              <a:rPr lang="en-US" dirty="0"/>
              <a:t>Shift times, </a:t>
            </a:r>
          </a:p>
          <a:p>
            <a:pPr lvl="1"/>
            <a:r>
              <a:rPr lang="en-US" dirty="0"/>
              <a:t>Day of the week</a:t>
            </a:r>
          </a:p>
          <a:p>
            <a:pPr lvl="1"/>
            <a:r>
              <a:rPr lang="en-US" dirty="0"/>
              <a:t>Employee position</a:t>
            </a:r>
          </a:p>
          <a:p>
            <a:pPr lvl="1"/>
            <a:r>
              <a:rPr lang="en-US" dirty="0"/>
              <a:t>Recency bias</a:t>
            </a:r>
          </a:p>
        </p:txBody>
      </p:sp>
    </p:spTree>
    <p:extLst>
      <p:ext uri="{BB962C8B-B14F-4D97-AF65-F5344CB8AC3E}">
        <p14:creationId xmlns:p14="http://schemas.microsoft.com/office/powerpoint/2010/main" val="7325811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8CF79-B5BD-1862-A079-DEF035C97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Demo:</a:t>
            </a:r>
            <a:br>
              <a:rPr lang="en-US" sz="4400" dirty="0"/>
            </a:br>
            <a:r>
              <a:rPr lang="en-US" sz="4400" dirty="0"/>
              <a:t>Digital Library of the Caribbean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46C482-7169-700C-6A23-96A5AA186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Specialized digital collection serving patrons world-wide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Navigation is tricky for patrons unfamiliar with databases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Made up 40% of chat inquiries prior to bot launch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73818E4-7B5B-A6D5-AB47-78B61440A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FD9597D-7CF2-452B-4F11-4054114037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C689ECF-CFC4-3992-A343-8A3FCF035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2025" y="1752601"/>
            <a:ext cx="3143539" cy="31435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62B598B-6E18-7B96-E843-AB8CA401F9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0553" y="1385762"/>
            <a:ext cx="3829584" cy="387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890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1E68A-F33B-DD0B-CBED-8378F946E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Architecture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54EE09-E5AB-16C7-C39D-DCDAF79372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 descr="A grid with small circles">
            <a:extLst>
              <a:ext uri="{FF2B5EF4-FFF2-40B4-BE49-F238E27FC236}">
                <a16:creationId xmlns:a16="http://schemas.microsoft.com/office/drawing/2014/main" id="{DCEE2F60-82C7-EE6A-316C-7AE5731C06D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115735" y="-896470"/>
            <a:ext cx="6028764" cy="6039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260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009B2-B14A-54CF-9A8B-A574F1400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018C7-8292-6686-C5E3-2623895AF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Flow (n)</a:t>
            </a:r>
          </a:p>
          <a:p>
            <a:pPr lvl="1"/>
            <a:r>
              <a:rPr lang="en-US" dirty="0"/>
              <a:t>The set of rules in place that make the chatbot work, the mechanisms behind the chatbot</a:t>
            </a:r>
          </a:p>
          <a:p>
            <a:r>
              <a:rPr lang="en-US" dirty="0"/>
              <a:t>Action (n)</a:t>
            </a:r>
          </a:p>
          <a:p>
            <a:pPr lvl="1"/>
            <a:r>
              <a:rPr lang="en-US" dirty="0"/>
              <a:t>Term for each “thing” the bot does; the building blocks. Every time the bot sends a message, it is performing an Action</a:t>
            </a:r>
          </a:p>
          <a:p>
            <a:r>
              <a:rPr lang="en-US" dirty="0"/>
              <a:t>Output (n, v)</a:t>
            </a:r>
          </a:p>
          <a:p>
            <a:pPr lvl="1"/>
            <a:r>
              <a:rPr lang="en-US" dirty="0"/>
              <a:t>General term for information shown to the user. Actions can contain outputs (such as messages); to send a message is to output information</a:t>
            </a:r>
          </a:p>
        </p:txBody>
      </p:sp>
    </p:spTree>
    <p:extLst>
      <p:ext uri="{BB962C8B-B14F-4D97-AF65-F5344CB8AC3E}">
        <p14:creationId xmlns:p14="http://schemas.microsoft.com/office/powerpoint/2010/main" val="37174694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F6D58-F4F9-64FC-8C7F-1FD63F66C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2A45F-3662-6CCD-1CBB-F94FAA81B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Building Blocks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B9A2A619-FC0B-394B-A4E8-489505D448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8577584"/>
              </p:ext>
            </p:extLst>
          </p:nvPr>
        </p:nvGraphicFramePr>
        <p:xfrm>
          <a:off x="838200" y="1825625"/>
          <a:ext cx="10515600" cy="28651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94527">
                  <a:extLst>
                    <a:ext uri="{9D8B030D-6E8A-4147-A177-3AD203B41FA5}">
                      <a16:colId xmlns:a16="http://schemas.microsoft.com/office/drawing/2014/main" val="2416396243"/>
                    </a:ext>
                  </a:extLst>
                </a:gridCol>
                <a:gridCol w="8121073">
                  <a:extLst>
                    <a:ext uri="{9D8B030D-6E8A-4147-A177-3AD203B41FA5}">
                      <a16:colId xmlns:a16="http://schemas.microsoft.com/office/drawing/2014/main" val="40427374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Purpose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18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Present options to patron, or accept patron input in a text box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004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Send Message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Output text-based messages, can send multiple messages from 1 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189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Show 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Output shorter text-based messages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904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Website Link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Output a short message followed by a separate hyperlink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913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Connect to Live Chat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If selected </a:t>
                      </a:r>
                      <a:r>
                        <a:rPr lang="en-US" dirty="0" err="1"/>
                        <a:t>LibChat</a:t>
                      </a:r>
                      <a:r>
                        <a:rPr lang="en-US" dirty="0"/>
                        <a:t> department is online, connects to chat; else performs additional action(s)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04624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Submit a Ticket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Uses the queue form (or chatbot itself) to submit a ticket to specified queue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1194360"/>
                  </a:ext>
                </a:extLst>
              </a:tr>
            </a:tbl>
          </a:graphicData>
        </a:graphic>
      </p:graphicFrame>
      <p:sp>
        <p:nvSpPr>
          <p:cNvPr id="19" name="Arrow: Right 18">
            <a:extLst>
              <a:ext uri="{FF2B5EF4-FFF2-40B4-BE49-F238E27FC236}">
                <a16:creationId xmlns:a16="http://schemas.microsoft.com/office/drawing/2014/main" id="{324A7141-C06C-D848-005D-822DB1FC30FE}"/>
              </a:ext>
            </a:extLst>
          </p:cNvPr>
          <p:cNvSpPr/>
          <p:nvPr/>
        </p:nvSpPr>
        <p:spPr>
          <a:xfrm>
            <a:off x="357909" y="2262909"/>
            <a:ext cx="480291" cy="277091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84AB14DE-0CF4-4817-68D9-9C3B27BD1952}"/>
              </a:ext>
            </a:extLst>
          </p:cNvPr>
          <p:cNvSpPr/>
          <p:nvPr/>
        </p:nvSpPr>
        <p:spPr>
          <a:xfrm>
            <a:off x="357908" y="2627746"/>
            <a:ext cx="480291" cy="277091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92F78C-D5A0-1B62-DC2E-0E435A76FF0C}"/>
              </a:ext>
            </a:extLst>
          </p:cNvPr>
          <p:cNvSpPr txBox="1"/>
          <p:nvPr/>
        </p:nvSpPr>
        <p:spPr>
          <a:xfrm>
            <a:off x="7250546" y="2941844"/>
            <a:ext cx="314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Displays in different location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B27AEC-EF1B-B6FF-C37E-3C1F48E9773B}"/>
              </a:ext>
            </a:extLst>
          </p:cNvPr>
          <p:cNvSpPr txBox="1"/>
          <p:nvPr/>
        </p:nvSpPr>
        <p:spPr>
          <a:xfrm>
            <a:off x="9093198" y="3311176"/>
            <a:ext cx="2396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HTML in messages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805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1FA05-D977-BB90-7296-78C0D0E1F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Action Types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57351B-3463-FFB5-8BF4-025F2EA75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053091"/>
            <a:ext cx="5157787" cy="823912"/>
          </a:xfrm>
        </p:spPr>
        <p:txBody>
          <a:bodyPr/>
          <a:lstStyle/>
          <a:p>
            <a:r>
              <a:rPr lang="en-US" dirty="0"/>
              <a:t>Free-response/Keyword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BE37A8-D7E0-58BB-8188-1F362A82FE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1877003"/>
            <a:ext cx="5157787" cy="3684588"/>
          </a:xfrm>
        </p:spPr>
        <p:txBody>
          <a:bodyPr/>
          <a:lstStyle/>
          <a:p>
            <a:r>
              <a:rPr lang="en-US" sz="2400" dirty="0"/>
              <a:t>Must manually define all keywords</a:t>
            </a:r>
          </a:p>
          <a:p>
            <a:pPr lvl="1"/>
            <a:r>
              <a:rPr lang="en-US" sz="2000" dirty="0"/>
              <a:t>No engine for generating similar terms</a:t>
            </a:r>
          </a:p>
          <a:p>
            <a:r>
              <a:rPr lang="en-US" sz="2400" dirty="0"/>
              <a:t>Anticipate all possible user terms for a given output</a:t>
            </a:r>
          </a:p>
          <a:p>
            <a:pPr lvl="1"/>
            <a:r>
              <a:rPr lang="en-US" sz="2000" dirty="0"/>
              <a:t>Ex) Check out/rent/borrow/lend</a:t>
            </a:r>
          </a:p>
          <a:p>
            <a:r>
              <a:rPr lang="en-US" sz="2400" dirty="0" err="1"/>
              <a:t>SpringShare</a:t>
            </a:r>
            <a:r>
              <a:rPr lang="en-US" sz="2400" dirty="0"/>
              <a:t> only detects first keyword in the string</a:t>
            </a:r>
          </a:p>
          <a:p>
            <a:pPr lvl="1"/>
            <a:r>
              <a:rPr lang="en-US" sz="2000" dirty="0"/>
              <a:t>Ex) “Can I </a:t>
            </a:r>
            <a:r>
              <a:rPr lang="en-US" sz="2000" b="1" u="sng" dirty="0"/>
              <a:t>borrow</a:t>
            </a:r>
            <a:r>
              <a:rPr lang="en-US" sz="2000" dirty="0"/>
              <a:t> a </a:t>
            </a:r>
            <a:r>
              <a:rPr lang="en-US" sz="2000" b="1" u="sng" dirty="0"/>
              <a:t>charger</a:t>
            </a:r>
            <a:r>
              <a:rPr lang="en-US" sz="2000" dirty="0"/>
              <a:t> at the library?”</a:t>
            </a:r>
          </a:p>
          <a:p>
            <a:pPr lvl="1"/>
            <a:r>
              <a:rPr lang="en-US" sz="2000" dirty="0"/>
              <a:t>Output will always be for “borrow”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5F001B-C8D3-4009-64D9-9AC123AC69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1053091"/>
            <a:ext cx="5183188" cy="823912"/>
          </a:xfrm>
        </p:spPr>
        <p:txBody>
          <a:bodyPr/>
          <a:lstStyle/>
          <a:p>
            <a:r>
              <a:rPr lang="en-US" dirty="0"/>
              <a:t>Multiple Choice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26E2CA-0D88-6B9A-624E-437DDD0105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1877003"/>
            <a:ext cx="5183188" cy="3684588"/>
          </a:xfrm>
        </p:spPr>
        <p:txBody>
          <a:bodyPr/>
          <a:lstStyle/>
          <a:p>
            <a:r>
              <a:rPr lang="en-US" sz="2400" dirty="0"/>
              <a:t>Script a set of keyword options</a:t>
            </a:r>
          </a:p>
          <a:p>
            <a:pPr lvl="1"/>
            <a:r>
              <a:rPr lang="en-US" sz="2000" dirty="0"/>
              <a:t>Display to user as buttons</a:t>
            </a:r>
          </a:p>
          <a:p>
            <a:r>
              <a:rPr lang="en-US" sz="2400" dirty="0"/>
              <a:t>Lower chance for variable user behavior</a:t>
            </a:r>
          </a:p>
          <a:p>
            <a:r>
              <a:rPr lang="en-US" sz="2400" dirty="0"/>
              <a:t>Lower chance of users becoming frustrated</a:t>
            </a:r>
          </a:p>
          <a:p>
            <a:pPr lvl="1"/>
            <a:r>
              <a:rPr lang="en-US" sz="2000" dirty="0"/>
              <a:t>Free response input acts like Natural Language Processing, but does not actually have advanced processing features</a:t>
            </a:r>
          </a:p>
        </p:txBody>
      </p:sp>
      <p:pic>
        <p:nvPicPr>
          <p:cNvPr id="8" name="Graphic 7" descr="Star with solid fill">
            <a:extLst>
              <a:ext uri="{FF2B5EF4-FFF2-40B4-BE49-F238E27FC236}">
                <a16:creationId xmlns:a16="http://schemas.microsoft.com/office/drawing/2014/main" id="{3319D9F7-4D03-8A55-5120-BAB932C4870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213094">
            <a:off x="5739607" y="1261578"/>
            <a:ext cx="460562" cy="460562"/>
          </a:xfrm>
          <a:prstGeom prst="rect">
            <a:avLst/>
          </a:prstGeom>
        </p:spPr>
      </p:pic>
      <p:pic>
        <p:nvPicPr>
          <p:cNvPr id="9" name="Graphic 8" descr="Star with solid fill">
            <a:extLst>
              <a:ext uri="{FF2B5EF4-FFF2-40B4-BE49-F238E27FC236}">
                <a16:creationId xmlns:a16="http://schemas.microsoft.com/office/drawing/2014/main" id="{F7F8A8B4-D9B0-AD67-3FB1-B0B786E302C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76513">
            <a:off x="8432008" y="1252776"/>
            <a:ext cx="460562" cy="460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706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74A93-944A-0A73-C438-CFBAE6E3E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07563-9E2B-8D78-BD78-C60D00D37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62309" cy="4351338"/>
          </a:xfrm>
        </p:spPr>
        <p:txBody>
          <a:bodyPr/>
          <a:lstStyle/>
          <a:p>
            <a:r>
              <a:rPr lang="en-US" dirty="0"/>
              <a:t>Text and options are made/edited in the Question Bank</a:t>
            </a:r>
          </a:p>
          <a:p>
            <a:r>
              <a:rPr lang="en-US" dirty="0"/>
              <a:t>Questions from the bank then can be added to Actions within the chatbot</a:t>
            </a:r>
          </a:p>
          <a:p>
            <a:endParaRPr lang="en-US" dirty="0"/>
          </a:p>
          <a:p>
            <a:r>
              <a:rPr lang="en-US" dirty="0"/>
              <a:t>Analogy: adding food to the menu (bank) vs. someone ordering it (action)</a:t>
            </a:r>
          </a:p>
          <a:p>
            <a:pPr lvl="1"/>
            <a:r>
              <a:rPr lang="en-US" dirty="0"/>
              <a:t>Questions in the bank must be attached to an Action to be used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2056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42671-7A12-493D-A004-41E7B7BE2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Actions Together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51072-15C2-E53D-EB28-BED5B5BA4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chatbot flow is a chain of actions, leading from one to the next</a:t>
            </a:r>
          </a:p>
          <a:p>
            <a:r>
              <a:rPr lang="en-US" dirty="0"/>
              <a:t>Next action can happen automatically, or after user input</a:t>
            </a:r>
          </a:p>
          <a:p>
            <a:pPr lvl="1"/>
            <a:r>
              <a:rPr lang="en-US" dirty="0"/>
              <a:t>E.g. User selects an option from multiple choice question</a:t>
            </a:r>
          </a:p>
          <a:p>
            <a:r>
              <a:rPr lang="en-US" dirty="0"/>
              <a:t>Use an </a:t>
            </a:r>
            <a:r>
              <a:rPr lang="en-US" i="1" dirty="0"/>
              <a:t>If-Then </a:t>
            </a:r>
            <a:r>
              <a:rPr lang="en-US" dirty="0"/>
              <a:t>statement to tell the bot what to do</a:t>
            </a:r>
          </a:p>
          <a:p>
            <a:pPr lvl="1"/>
            <a:r>
              <a:rPr lang="en-US" dirty="0"/>
              <a:t>If a user clicks on </a:t>
            </a:r>
            <a:r>
              <a:rPr lang="en-US" i="1" dirty="0"/>
              <a:t>Yes, I need help</a:t>
            </a:r>
            <a:r>
              <a:rPr lang="en-US" dirty="0"/>
              <a:t>, then perform </a:t>
            </a:r>
            <a:r>
              <a:rPr lang="en-US" i="1" dirty="0"/>
              <a:t>Question: What can I help you with?</a:t>
            </a:r>
          </a:p>
          <a:p>
            <a:pPr lvl="1"/>
            <a:r>
              <a:rPr lang="en-US" dirty="0"/>
              <a:t>If a user clicks on </a:t>
            </a:r>
            <a:r>
              <a:rPr lang="en-US" i="1" dirty="0"/>
              <a:t>Help with library policies</a:t>
            </a:r>
            <a:r>
              <a:rPr lang="en-US" dirty="0"/>
              <a:t>, then perform </a:t>
            </a:r>
            <a:r>
              <a:rPr lang="en-US" i="1" dirty="0"/>
              <a:t>Send message: Library Policies</a:t>
            </a:r>
          </a:p>
        </p:txBody>
      </p:sp>
    </p:spTree>
    <p:extLst>
      <p:ext uri="{BB962C8B-B14F-4D97-AF65-F5344CB8AC3E}">
        <p14:creationId xmlns:p14="http://schemas.microsoft.com/office/powerpoint/2010/main" val="16722828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B86A4-B9F6-FEEC-97DF-BA3BE1ABB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Closer Look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4708EF-A451-8E59-AE55-00C8CE887E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Springshare’s</a:t>
            </a:r>
            <a:r>
              <a:rPr lang="en-US" dirty="0"/>
              <a:t> back end</a:t>
            </a:r>
          </a:p>
        </p:txBody>
      </p:sp>
      <p:pic>
        <p:nvPicPr>
          <p:cNvPr id="5" name="Graphic 4" descr="A grid with small circles">
            <a:extLst>
              <a:ext uri="{FF2B5EF4-FFF2-40B4-BE49-F238E27FC236}">
                <a16:creationId xmlns:a16="http://schemas.microsoft.com/office/drawing/2014/main" id="{78AE5E9A-A015-FA5C-7B4B-9C6D7080699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15735" y="-896470"/>
            <a:ext cx="6028764" cy="6039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605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7DE1D-F0FA-7413-2B94-2134728A1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Handout</a:t>
            </a:r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2947842-BF8E-2A94-BE5A-200C640D51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8152" y="1027906"/>
            <a:ext cx="4555696" cy="45556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188420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149EE-B4BC-4E4D-C2D7-C6E1639ED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Makes a Good Bot?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82CD3-B13E-1DC1-ADD8-76600C6B9E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Graphic 4" descr="A grid with small circles">
            <a:extLst>
              <a:ext uri="{FF2B5EF4-FFF2-40B4-BE49-F238E27FC236}">
                <a16:creationId xmlns:a16="http://schemas.microsoft.com/office/drawing/2014/main" id="{802D29CB-78B3-ACF6-15B6-30B7FB5BA62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115735" y="-896470"/>
            <a:ext cx="6028764" cy="6039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503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065F1-9BE0-511E-FFD9-C6A75D1B4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8A88F-CC7E-8D4C-B30D-309B0684A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 suggestions, something different may work for you!</a:t>
            </a:r>
          </a:p>
          <a:p>
            <a:endParaRPr lang="en-US" dirty="0"/>
          </a:p>
          <a:p>
            <a:r>
              <a:rPr lang="en-US" dirty="0"/>
              <a:t>Keep the number of options low &amp; option phrases short</a:t>
            </a:r>
          </a:p>
          <a:p>
            <a:pPr lvl="1"/>
            <a:r>
              <a:rPr lang="en-US" dirty="0"/>
              <a:t>“I need help with library policies” vs. “Library policies”</a:t>
            </a:r>
          </a:p>
          <a:p>
            <a:r>
              <a:rPr lang="en-US" dirty="0"/>
              <a:t>Avoid jargon where possible</a:t>
            </a:r>
          </a:p>
          <a:p>
            <a:r>
              <a:rPr lang="en-US" dirty="0"/>
              <a:t>What does it make sense to combine? What should stay separated?</a:t>
            </a:r>
          </a:p>
        </p:txBody>
      </p:sp>
    </p:spTree>
    <p:extLst>
      <p:ext uri="{BB962C8B-B14F-4D97-AF65-F5344CB8AC3E}">
        <p14:creationId xmlns:p14="http://schemas.microsoft.com/office/powerpoint/2010/main" val="28308206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F5A5B8-0841-4000-FE97-343D35622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ABCCD-A133-BC56-DDD5-60275E373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7BF4C-99A2-A291-2077-644CA7891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 suggestions, something different may work for you!</a:t>
            </a:r>
          </a:p>
          <a:p>
            <a:endParaRPr lang="en-US" dirty="0"/>
          </a:p>
          <a:p>
            <a:r>
              <a:rPr lang="en-US" dirty="0"/>
              <a:t>Our goal is to streamline the flow</a:t>
            </a:r>
          </a:p>
          <a:p>
            <a:pPr lvl="1"/>
            <a:r>
              <a:rPr lang="en-US" dirty="0"/>
              <a:t>Click fatigue is real! Patrons will close the bot if it takes too long to find what they are looking for</a:t>
            </a:r>
          </a:p>
          <a:p>
            <a:r>
              <a:rPr lang="en-US" dirty="0"/>
              <a:t>Use the bot for brief explanations; add a website link for more complex information</a:t>
            </a:r>
          </a:p>
          <a:p>
            <a:pPr lvl="1"/>
            <a:r>
              <a:rPr lang="en-US" dirty="0"/>
              <a:t>“Printers are available at all library locations. For specifications and pricing, view </a:t>
            </a:r>
            <a:r>
              <a:rPr lang="en-US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our printing guide</a:t>
            </a:r>
            <a:r>
              <a:rPr lang="en-US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9075628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04D7D-CB11-7B88-AD46-61F7DC3715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lIns="91440" tIns="45720" rIns="91440" bIns="45720" anchor="b"/>
          <a:lstStyle/>
          <a:p>
            <a:r>
              <a:rPr lang="en-US"/>
              <a:t>Thank you!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9EEA19-2896-9564-33E9-7BAB80388C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39067"/>
            <a:ext cx="9144000" cy="1655762"/>
          </a:xfrm>
        </p:spPr>
        <p:txBody>
          <a:bodyPr lIns="91440" tIns="45720" rIns="91440" bIns="45720" anchor="t"/>
          <a:lstStyle/>
          <a:p>
            <a:r>
              <a:rPr lang="en-US" sz="3600" dirty="0"/>
              <a:t>Contact me:</a:t>
            </a:r>
          </a:p>
          <a:p>
            <a:r>
              <a:rPr lang="en-US" sz="3600" dirty="0" err="1"/>
              <a:t>c.gott@ufl.edu</a:t>
            </a:r>
            <a:endParaRPr lang="en-US" sz="3600" dirty="0"/>
          </a:p>
        </p:txBody>
      </p:sp>
      <p:pic>
        <p:nvPicPr>
          <p:cNvPr id="7" name="Graphic 6" descr="A grid with small circles">
            <a:extLst>
              <a:ext uri="{FF2B5EF4-FFF2-40B4-BE49-F238E27FC236}">
                <a16:creationId xmlns:a16="http://schemas.microsoft.com/office/drawing/2014/main" id="{97D4F235-C8E7-FDA3-F7B3-B9DFD327D61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115735" y="-896470"/>
            <a:ext cx="6028764" cy="6039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151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06990-634A-E0F9-A090-30AE21E40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4860E-BE84-6060-AD1B-893E3E3C5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Academic library services since 2017</a:t>
            </a:r>
          </a:p>
          <a:p>
            <a:r>
              <a:rPr lang="en-US" dirty="0"/>
              <a:t>University of Florida since 2021</a:t>
            </a:r>
          </a:p>
          <a:p>
            <a:r>
              <a:rPr lang="en-US" dirty="0"/>
              <a:t>Current role since 2024</a:t>
            </a:r>
          </a:p>
          <a:p>
            <a:endParaRPr lang="en-US" sz="1800" dirty="0"/>
          </a:p>
          <a:p>
            <a:r>
              <a:rPr lang="en-US" dirty="0"/>
              <a:t>Public Service Coordinator at Marston Science Library</a:t>
            </a:r>
          </a:p>
          <a:p>
            <a:pPr lvl="1"/>
            <a:r>
              <a:rPr lang="en-US" dirty="0"/>
              <a:t>Ask a Librarian site coordinator</a:t>
            </a:r>
          </a:p>
          <a:p>
            <a:pPr lvl="1"/>
            <a:r>
              <a:rPr lang="en-US" dirty="0"/>
              <a:t>80+ participating librarians for 54 hours of service/week</a:t>
            </a:r>
          </a:p>
          <a:p>
            <a:pPr lvl="1"/>
            <a:r>
              <a:rPr lang="en-US" dirty="0"/>
              <a:t>&gt;10,000 AAL interactions annually</a:t>
            </a:r>
          </a:p>
          <a:p>
            <a:pPr lvl="1"/>
            <a:r>
              <a:rPr lang="en-US" dirty="0"/>
              <a:t>Chatbot building, maintenance, data tracking</a:t>
            </a:r>
          </a:p>
        </p:txBody>
      </p:sp>
      <p:pic>
        <p:nvPicPr>
          <p:cNvPr id="4" name="Graphic 3" descr="An open book">
            <a:extLst>
              <a:ext uri="{FF2B5EF4-FFF2-40B4-BE49-F238E27FC236}">
                <a16:creationId xmlns:a16="http://schemas.microsoft.com/office/drawing/2014/main" id="{3F25F9BD-D38D-838F-5C62-D381E2C71FB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799294" y="156882"/>
            <a:ext cx="4235824" cy="423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332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124FF-2E4E-3364-21F9-F0B2EC1CC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Chatbots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2F0B93-887E-A97B-0EF7-46C30ABBF8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Graphic 5" descr="A grid with small circles">
            <a:extLst>
              <a:ext uri="{FF2B5EF4-FFF2-40B4-BE49-F238E27FC236}">
                <a16:creationId xmlns:a16="http://schemas.microsoft.com/office/drawing/2014/main" id="{EB98E9CF-D01D-DB25-1709-067E0AA03D6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115735" y="-896470"/>
            <a:ext cx="6028764" cy="6039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654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32577-B994-7E79-3B6A-5D8B89100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a chatbot?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DB93D59-14DC-A559-A0BB-01386EC46A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981701"/>
            <a:ext cx="12191992" cy="876299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F173CDE-10AB-6393-A712-675709A2F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99314"/>
          </a:xfrm>
        </p:spPr>
        <p:txBody>
          <a:bodyPr/>
          <a:lstStyle/>
          <a:p>
            <a:r>
              <a:rPr lang="en-US" dirty="0"/>
              <a:t>Quick answers to FAQs</a:t>
            </a:r>
          </a:p>
          <a:p>
            <a:r>
              <a:rPr lang="en-US" dirty="0"/>
              <a:t>Service outside staff hours</a:t>
            </a:r>
          </a:p>
          <a:p>
            <a:r>
              <a:rPr lang="en-US" dirty="0"/>
              <a:t>Free up staff time for more complex questions</a:t>
            </a:r>
          </a:p>
          <a:p>
            <a:endParaRPr lang="en-US" dirty="0"/>
          </a:p>
          <a:p>
            <a:r>
              <a:rPr lang="en-US" dirty="0"/>
              <a:t>Our bots answer 80% of inquiries!</a:t>
            </a:r>
          </a:p>
          <a:p>
            <a:pPr lvl="1"/>
            <a:r>
              <a:rPr lang="en-US" dirty="0"/>
              <a:t>(Previous 6 months of data)</a:t>
            </a:r>
          </a:p>
        </p:txBody>
      </p:sp>
      <p:pic>
        <p:nvPicPr>
          <p:cNvPr id="3" name="Graphic 3" descr="A friendly robot">
            <a:extLst>
              <a:ext uri="{FF2B5EF4-FFF2-40B4-BE49-F238E27FC236}">
                <a16:creationId xmlns:a16="http://schemas.microsoft.com/office/drawing/2014/main" id="{06EBC1AD-A26A-A316-77A1-A81251A6A2D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45824" y="2061882"/>
            <a:ext cx="3978089" cy="3922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94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81C6A-EC5B-440F-6DB6-1F60D2F9A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SpringShare’s</a:t>
            </a:r>
            <a:r>
              <a:rPr lang="en-US" dirty="0"/>
              <a:t>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06172-D697-91FE-B3E8-9CE6DA2CC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Rule-based chatbots only</a:t>
            </a:r>
          </a:p>
          <a:p>
            <a:pPr lvl="1"/>
            <a:r>
              <a:rPr lang="en-US" b="1" i="1" dirty="0"/>
              <a:t>Not</a:t>
            </a:r>
            <a:r>
              <a:rPr lang="en-US" dirty="0"/>
              <a:t> generative AI</a:t>
            </a:r>
          </a:p>
          <a:p>
            <a:pPr lvl="1"/>
            <a:r>
              <a:rPr lang="en-US" dirty="0"/>
              <a:t>Scripted content only! Ensures accuracy of answers</a:t>
            </a:r>
          </a:p>
          <a:p>
            <a:r>
              <a:rPr lang="en-US" dirty="0"/>
              <a:t>FAQ integration</a:t>
            </a:r>
          </a:p>
          <a:p>
            <a:r>
              <a:rPr lang="en-US" dirty="0"/>
              <a:t>Self-contained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476195-9F18-0055-1EB2-B16487F27A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9742" r="92644">
                        <a14:foregroundMark x1="29628" y1="27732" x2="30020" y2="26944"/>
                        <a14:foregroundMark x1="30020" y1="26944" x2="32447" y2="26492"/>
                        <a14:foregroundMark x1="91490" y1="46564" x2="91412" y2="46980"/>
                        <a14:foregroundMark x1="92247" y1="42500" x2="92195" y2="42777"/>
                        <a14:foregroundMark x1="53479" y1="27778" x2="54866" y2="27518"/>
                        <a14:foregroundMark x1="92048" y1="43889" x2="92644" y2="46111"/>
                        <a14:backgroundMark x1="28628" y1="32222" x2="14314" y2="62500"/>
                        <a14:backgroundMark x1="12724" y1="60556" x2="15109" y2="65833"/>
                        <a14:backgroundMark x1="86481" y1="58056" x2="89664" y2="47605"/>
                        <a14:backgroundMark x1="54129" y1="26229" x2="43340" y2="28889"/>
                        <a14:backgroundMark x1="74132" y1="21297" x2="70884" y2="22098"/>
                        <a14:backgroundMark x1="43340" y1="28889" x2="40954" y2="31111"/>
                        <a14:backgroundMark x1="26044" y1="32778" x2="47515" y2="23333"/>
                        <a14:backgroundMark x1="79523" y1="17222" x2="78926" y2="23889"/>
                        <a14:backgroundMark x1="90122" y1="47376" x2="84891" y2="62778"/>
                        <a14:backgroundMark x1="89212" y1="45310" x2="88867" y2="39167"/>
                        <a14:backgroundMark x1="89662" y1="53333" x2="89316" y2="47166"/>
                        <a14:backgroundMark x1="85487" y1="36111" x2="87276" y2="56389"/>
                        <a14:backgroundMark x1="91451" y1="47222" x2="91342" y2="46764"/>
                        <a14:backgroundMark x1="91054" y1="43333" x2="91296" y2="44265"/>
                        <a14:backgroundMark x1="75820" y1="19899" x2="82107" y2="19167"/>
                        <a14:backgroundMark x1="67793" y1="27222" x2="56461" y2="30556"/>
                        <a14:backgroundMark x1="64811" y1="27222" x2="69980" y2="27500"/>
                        <a14:backgroundMark x1="72366" y1="20278" x2="81909" y2="186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5800" y="3151429"/>
            <a:ext cx="3162300" cy="1325563"/>
          </a:xfrm>
          <a:prstGeom prst="rect">
            <a:avLst/>
          </a:prstGeom>
        </p:spPr>
      </p:pic>
      <p:pic>
        <p:nvPicPr>
          <p:cNvPr id="6" name="Graphic 5" descr="Open book with table lamp, books, pen and pencil">
            <a:extLst>
              <a:ext uri="{FF2B5EF4-FFF2-40B4-BE49-F238E27FC236}">
                <a16:creationId xmlns:a16="http://schemas.microsoft.com/office/drawing/2014/main" id="{4C7EB7E6-53B7-A2C5-5721-E9E634F5BE9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64941" y="1658471"/>
            <a:ext cx="5591735" cy="5658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770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D23AA-C2BF-9910-CF4E-35DF45FB1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it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27C3A-81F1-C1C6-B8C3-69DB440A3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Flowchart model</a:t>
            </a:r>
          </a:p>
          <a:p>
            <a:r>
              <a:rPr lang="en-US" dirty="0"/>
              <a:t>Present options, script answers</a:t>
            </a:r>
          </a:p>
        </p:txBody>
      </p:sp>
      <p:sp>
        <p:nvSpPr>
          <p:cNvPr id="4" name="Flowchart: Alternate Process 3">
            <a:extLst>
              <a:ext uri="{FF2B5EF4-FFF2-40B4-BE49-F238E27FC236}">
                <a16:creationId xmlns:a16="http://schemas.microsoft.com/office/drawing/2014/main" id="{7A87F4A6-B27D-6F8E-A3D5-8FC7D9C35566}"/>
              </a:ext>
            </a:extLst>
          </p:cNvPr>
          <p:cNvSpPr/>
          <p:nvPr/>
        </p:nvSpPr>
        <p:spPr>
          <a:xfrm>
            <a:off x="7977187" y="1420019"/>
            <a:ext cx="1352550" cy="67627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Do you need help?</a:t>
            </a:r>
          </a:p>
        </p:txBody>
      </p:sp>
      <p:sp>
        <p:nvSpPr>
          <p:cNvPr id="5" name="Flowchart: Decision 4">
            <a:extLst>
              <a:ext uri="{FF2B5EF4-FFF2-40B4-BE49-F238E27FC236}">
                <a16:creationId xmlns:a16="http://schemas.microsoft.com/office/drawing/2014/main" id="{171BA730-A924-6E26-D6C2-603CA0CD3214}"/>
              </a:ext>
            </a:extLst>
          </p:cNvPr>
          <p:cNvSpPr/>
          <p:nvPr/>
        </p:nvSpPr>
        <p:spPr>
          <a:xfrm>
            <a:off x="7291387" y="2583450"/>
            <a:ext cx="1076325" cy="612648"/>
          </a:xfrm>
          <a:prstGeom prst="flowChartDecis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Yes</a:t>
            </a:r>
          </a:p>
        </p:txBody>
      </p:sp>
      <p:sp>
        <p:nvSpPr>
          <p:cNvPr id="7" name="Flowchart: Decision 6">
            <a:extLst>
              <a:ext uri="{FF2B5EF4-FFF2-40B4-BE49-F238E27FC236}">
                <a16:creationId xmlns:a16="http://schemas.microsoft.com/office/drawing/2014/main" id="{66C3150C-7B2E-6171-4E30-D01A08C475E7}"/>
              </a:ext>
            </a:extLst>
          </p:cNvPr>
          <p:cNvSpPr/>
          <p:nvPr/>
        </p:nvSpPr>
        <p:spPr>
          <a:xfrm>
            <a:off x="9043987" y="2583450"/>
            <a:ext cx="1076325" cy="612648"/>
          </a:xfrm>
          <a:prstGeom prst="flowChartDecis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</a:t>
            </a:r>
          </a:p>
        </p:txBody>
      </p:sp>
      <p:sp>
        <p:nvSpPr>
          <p:cNvPr id="8" name="Flowchart: Terminator 7">
            <a:extLst>
              <a:ext uri="{FF2B5EF4-FFF2-40B4-BE49-F238E27FC236}">
                <a16:creationId xmlns:a16="http://schemas.microsoft.com/office/drawing/2014/main" id="{25EA2B6D-2742-2D95-2229-7A5DDB734DC9}"/>
              </a:ext>
            </a:extLst>
          </p:cNvPr>
          <p:cNvSpPr/>
          <p:nvPr/>
        </p:nvSpPr>
        <p:spPr>
          <a:xfrm>
            <a:off x="10796587" y="2653173"/>
            <a:ext cx="1114425" cy="495300"/>
          </a:xfrm>
          <a:prstGeom prst="flowChartTermina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End</a:t>
            </a:r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705431C0-10FE-C45A-6AB5-E3B9BAA861FB}"/>
              </a:ext>
            </a:extLst>
          </p:cNvPr>
          <p:cNvSpPr/>
          <p:nvPr/>
        </p:nvSpPr>
        <p:spPr>
          <a:xfrm>
            <a:off x="6998493" y="3554246"/>
            <a:ext cx="1662112" cy="67627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What can I help you with?</a:t>
            </a:r>
          </a:p>
        </p:txBody>
      </p:sp>
      <p:sp>
        <p:nvSpPr>
          <p:cNvPr id="10" name="Flowchart: Decision 9">
            <a:extLst>
              <a:ext uri="{FF2B5EF4-FFF2-40B4-BE49-F238E27FC236}">
                <a16:creationId xmlns:a16="http://schemas.microsoft.com/office/drawing/2014/main" id="{C1AA9B01-B01C-AF04-1426-DB832BA7E672}"/>
              </a:ext>
            </a:extLst>
          </p:cNvPr>
          <p:cNvSpPr/>
          <p:nvPr/>
        </p:nvSpPr>
        <p:spPr>
          <a:xfrm>
            <a:off x="5309379" y="4756464"/>
            <a:ext cx="1438275" cy="819150"/>
          </a:xfrm>
          <a:prstGeom prst="flowChartDecis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Fines</a:t>
            </a:r>
          </a:p>
        </p:txBody>
      </p:sp>
      <p:sp>
        <p:nvSpPr>
          <p:cNvPr id="11" name="Flowchart: Decision 10">
            <a:extLst>
              <a:ext uri="{FF2B5EF4-FFF2-40B4-BE49-F238E27FC236}">
                <a16:creationId xmlns:a16="http://schemas.microsoft.com/office/drawing/2014/main" id="{15E0B4D8-0B03-947A-FEB5-70999E091C7A}"/>
              </a:ext>
            </a:extLst>
          </p:cNvPr>
          <p:cNvSpPr/>
          <p:nvPr/>
        </p:nvSpPr>
        <p:spPr>
          <a:xfrm>
            <a:off x="7007210" y="4771545"/>
            <a:ext cx="1619250" cy="849312"/>
          </a:xfrm>
          <a:prstGeom prst="flowChartDecis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Find Books</a:t>
            </a:r>
          </a:p>
        </p:txBody>
      </p:sp>
      <p:sp>
        <p:nvSpPr>
          <p:cNvPr id="12" name="Flowchart: Decision 11">
            <a:extLst>
              <a:ext uri="{FF2B5EF4-FFF2-40B4-BE49-F238E27FC236}">
                <a16:creationId xmlns:a16="http://schemas.microsoft.com/office/drawing/2014/main" id="{77FF1235-FC26-9146-72C8-5AA4D1DF1D62}"/>
              </a:ext>
            </a:extLst>
          </p:cNvPr>
          <p:cNvSpPr/>
          <p:nvPr/>
        </p:nvSpPr>
        <p:spPr>
          <a:xfrm>
            <a:off x="8766954" y="4771545"/>
            <a:ext cx="1738312" cy="849312"/>
          </a:xfrm>
          <a:prstGeom prst="flowChartDecisi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Library Hours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4C34C72-E167-2C52-2F0C-1E40F56E0120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8653462" y="2096294"/>
            <a:ext cx="4763" cy="2849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DA4A630-AABD-15A6-C6BB-34B15670DAE6}"/>
              </a:ext>
            </a:extLst>
          </p:cNvPr>
          <p:cNvCxnSpPr>
            <a:cxnSpLocks/>
          </p:cNvCxnSpPr>
          <p:nvPr/>
        </p:nvCxnSpPr>
        <p:spPr>
          <a:xfrm>
            <a:off x="7829550" y="2381250"/>
            <a:ext cx="1752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30ACE14-34A5-EB19-E852-C4C5C2D7A244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7829550" y="2381250"/>
            <a:ext cx="0" cy="202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71083384-A9C2-BBB3-5F2F-91965874F874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9582150" y="2381250"/>
            <a:ext cx="0" cy="2022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CBD9E199-0D3C-83A4-7B8A-CE0718031126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10120312" y="2889774"/>
            <a:ext cx="676275" cy="110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F69E490C-BCAB-A302-6865-C52654FA01E0}"/>
              </a:ext>
            </a:extLst>
          </p:cNvPr>
          <p:cNvCxnSpPr>
            <a:cxnSpLocks/>
            <a:stCxn id="5" idx="2"/>
            <a:endCxn id="9" idx="0"/>
          </p:cNvCxnSpPr>
          <p:nvPr/>
        </p:nvCxnSpPr>
        <p:spPr>
          <a:xfrm flipH="1">
            <a:off x="7829549" y="3196098"/>
            <a:ext cx="1" cy="3581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E3E454E-DE87-6DA0-2CD9-DA3EE1EEAABA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7829549" y="4230521"/>
            <a:ext cx="0" cy="2232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31E382B-1FAE-60C7-0FD2-ED1D79F1F528}"/>
              </a:ext>
            </a:extLst>
          </p:cNvPr>
          <p:cNvCxnSpPr>
            <a:cxnSpLocks/>
          </p:cNvCxnSpPr>
          <p:nvPr/>
        </p:nvCxnSpPr>
        <p:spPr>
          <a:xfrm>
            <a:off x="6028516" y="4453731"/>
            <a:ext cx="3607594" cy="406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4A17AD16-FA29-5F77-E53D-B9847CCEF029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6028517" y="4453731"/>
            <a:ext cx="0" cy="30273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F5261D44-13F6-FF12-1CDE-1D1E31CA23C1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9636110" y="4482060"/>
            <a:ext cx="0" cy="28948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9A10106-9AB6-FE65-8E6B-04D7DAA6E1D3}"/>
              </a:ext>
            </a:extLst>
          </p:cNvPr>
          <p:cNvCxnSpPr>
            <a:cxnSpLocks/>
            <a:stCxn id="9" idx="2"/>
            <a:endCxn id="11" idx="0"/>
          </p:cNvCxnSpPr>
          <p:nvPr/>
        </p:nvCxnSpPr>
        <p:spPr>
          <a:xfrm flipH="1">
            <a:off x="7816835" y="4230521"/>
            <a:ext cx="12714" cy="5410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4038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76929-F2B9-6FD7-8FBD-5599143DC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Demonstration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76F9EA-D285-7497-2726-0BCA67FA3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UF Libraries Primary Chatbot, “Alice”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9B3811-4A6A-931C-17BA-C4C2BFDB3E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1111" y="2411057"/>
            <a:ext cx="4682689" cy="318047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F503076-63A0-BFB2-74F8-535887B177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657" y="2411057"/>
            <a:ext cx="3114286" cy="31142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01960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F6730-D524-EDB5-F3A9-B2E4CB940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 Areas to Target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4715B8-AE70-E53E-105A-D386462EF7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Graphic 4" descr="A grid with small circles">
            <a:extLst>
              <a:ext uri="{FF2B5EF4-FFF2-40B4-BE49-F238E27FC236}">
                <a16:creationId xmlns:a16="http://schemas.microsoft.com/office/drawing/2014/main" id="{C56D0A5C-CA5D-5E95-8B19-5105E197F21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15735" y="-896470"/>
            <a:ext cx="6028764" cy="6039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735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55B62EDECA5444BE0A3687F694073B" ma:contentTypeVersion="10" ma:contentTypeDescription="Create a new document." ma:contentTypeScope="" ma:versionID="dcf3d3b599512cadb4a3821c9c6d4e20">
  <xsd:schema xmlns:xsd="http://www.w3.org/2001/XMLSchema" xmlns:xs="http://www.w3.org/2001/XMLSchema" xmlns:p="http://schemas.microsoft.com/office/2006/metadata/properties" xmlns:ns2="164cd4a7-ce8e-4dac-92b9-19771f8f5416" xmlns:ns3="706fc703-dbcf-40f2-8922-96b50a4fe5ec" targetNamespace="http://schemas.microsoft.com/office/2006/metadata/properties" ma:root="true" ma:fieldsID="c482986b655a64d56d33115a0adc810b" ns2:_="" ns3:_="">
    <xsd:import namespace="164cd4a7-ce8e-4dac-92b9-19771f8f5416"/>
    <xsd:import namespace="706fc703-dbcf-40f2-8922-96b50a4fe5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4cd4a7-ce8e-4dac-92b9-19771f8f54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c383c50-2e5a-4ee2-a287-62075b1c8a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6fc703-dbcf-40f2-8922-96b50a4fe5e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f5ecd53-c824-4064-abfb-f43053524b84}" ma:internalName="TaxCatchAll" ma:showField="CatchAllData" ma:web="706fc703-dbcf-40f2-8922-96b50a4fe5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06fc703-dbcf-40f2-8922-96b50a4fe5ec"/>
    <lcf76f155ced4ddcb4097134ff3c332f xmlns="164cd4a7-ce8e-4dac-92b9-19771f8f541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58AF961-1F60-4CE4-AB34-4D88CA798BAA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164cd4a7-ce8e-4dac-92b9-19771f8f5416"/>
    <ds:schemaRef ds:uri="706fc703-dbcf-40f2-8922-96b50a4fe5ec"/>
  </ds:schemaRefs>
</ds:datastoreItem>
</file>

<file path=customXml/itemProps2.xml><?xml version="1.0" encoding="utf-8"?>
<ds:datastoreItem xmlns:ds="http://schemas.openxmlformats.org/officeDocument/2006/customXml" ds:itemID="{20107263-B4A0-4E6E-82E3-BE3750F009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8175F7-DE6E-4D1C-8FB0-AF30D6A1321B}">
  <ds:schemaRefs>
    <ds:schemaRef ds:uri="http://schemas.microsoft.com/office/2006/metadata/properties"/>
    <ds:schemaRef ds:uri="http://www.w3.org/2000/xmlns/"/>
    <ds:schemaRef ds:uri="706fc703-dbcf-40f2-8922-96b50a4fe5ec"/>
    <ds:schemaRef ds:uri="164cd4a7-ce8e-4dac-92b9-19771f8f5416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ba5a7f39-e3be-4ab3-b450-67fa80faecad}" enabled="0" method="" siteId="{ba5a7f39-e3be-4ab3-b450-67fa80faeca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8800</TotalTime>
  <Words>1174</Words>
  <Application>Microsoft Office PowerPoint</Application>
  <PresentationFormat>Widescreen</PresentationFormat>
  <Paragraphs>174</Paragraphs>
  <Slides>23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Thinking Outside the Chat Box: Building Chatbots for Any Topic with Springshare</vt:lpstr>
      <vt:lpstr>Handout</vt:lpstr>
      <vt:lpstr>About Me</vt:lpstr>
      <vt:lpstr>Introduction to Chatbots</vt:lpstr>
      <vt:lpstr>Why use a chatbot?</vt:lpstr>
      <vt:lpstr>SpringShare’s Options</vt:lpstr>
      <vt:lpstr>How does it work?</vt:lpstr>
      <vt:lpstr>Demonstration</vt:lpstr>
      <vt:lpstr>Topic Areas to Target</vt:lpstr>
      <vt:lpstr>Finding Your Topic Area</vt:lpstr>
      <vt:lpstr>Finding Your Topic Area</vt:lpstr>
      <vt:lpstr>Demo: Digital Library of the Caribbean</vt:lpstr>
      <vt:lpstr>Flow Architecture</vt:lpstr>
      <vt:lpstr>Vocabulary</vt:lpstr>
      <vt:lpstr>The Building Blocks</vt:lpstr>
      <vt:lpstr>Question Action Types</vt:lpstr>
      <vt:lpstr>Creating Questions</vt:lpstr>
      <vt:lpstr>Putting Actions Together</vt:lpstr>
      <vt:lpstr>A Closer Look</vt:lpstr>
      <vt:lpstr>What Makes a Good Bot?</vt:lpstr>
      <vt:lpstr>Best Practices</vt:lpstr>
      <vt:lpstr>Best Practices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Thinking Outside the Chat Box: Building Chatbots for Any Topic with Springshare</dc:title>
  <dc:creator>Beals, Carla</dc:creator>
  <cp:lastModifiedBy>Ellward, CJ</cp:lastModifiedBy>
  <cp:revision>79</cp:revision>
  <dcterms:created xsi:type="dcterms:W3CDTF">2026-03-06T16:59:25Z</dcterms:created>
  <dcterms:modified xsi:type="dcterms:W3CDTF">2026-05-27T15:32:39Z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0x010100E855B62EDECA5444BE0A3687F694073B</vt:lpwstr>
  </property>
</Properties>
</file>