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702E"/>
    <a:srgbClr val="D3AB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0"/>
    <p:restoredTop sz="94589"/>
  </p:normalViewPr>
  <p:slideViewPr>
    <p:cSldViewPr snapToGrid="0">
      <p:cViewPr>
        <p:scale>
          <a:sx n="100" d="100"/>
          <a:sy n="100" d="100"/>
        </p:scale>
        <p:origin x="436"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7665D-24EE-084E-ADEA-04F542527DFB}" type="datetimeFigureOut">
              <a:rPr lang="en-US" smtClean="0"/>
              <a:t>5/27/2026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04B96-E665-624B-9AD5-B14A0DBCEC32}" type="slidenum">
              <a:rPr lang="en-US" smtClean="0"/>
              <a:t>‹#›</a:t>
            </a:fld>
            <a:endParaRPr lang="en-US"/>
          </a:p>
        </p:txBody>
      </p:sp>
    </p:spTree>
    <p:extLst>
      <p:ext uri="{BB962C8B-B14F-4D97-AF65-F5344CB8AC3E}">
        <p14:creationId xmlns:p14="http://schemas.microsoft.com/office/powerpoint/2010/main" val="16553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639CB-33FA-298B-DBF2-07E18F3D9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6E7579-6D5C-D4A6-1CC7-9A150F7C5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ADE28-F9C0-E9CC-CC2F-2ACCCEF62F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B0396D-F372-A562-6AE9-EC9F0926DB6F}"/>
              </a:ext>
            </a:extLst>
          </p:cNvPr>
          <p:cNvSpPr>
            <a:spLocks noGrp="1"/>
          </p:cNvSpPr>
          <p:nvPr>
            <p:ph type="sldNum" sz="quarter" idx="5"/>
          </p:nvPr>
        </p:nvSpPr>
        <p:spPr/>
        <p:txBody>
          <a:bodyPr/>
          <a:lstStyle/>
          <a:p>
            <a:fld id="{C3604B96-E665-624B-9AD5-B14A0DBCEC32}" type="slidenum">
              <a:rPr lang="en-US" smtClean="0"/>
              <a:t>1</a:t>
            </a:fld>
            <a:endParaRPr lang="en-US"/>
          </a:p>
        </p:txBody>
      </p:sp>
    </p:spTree>
    <p:extLst>
      <p:ext uri="{BB962C8B-B14F-4D97-AF65-F5344CB8AC3E}">
        <p14:creationId xmlns:p14="http://schemas.microsoft.com/office/powerpoint/2010/main" val="99774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16C9-E51B-B366-2AFF-4458DAD705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F6427E-05D7-D4CC-9F7F-A3CFE24C777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327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51C3-8368-28B1-F356-B7333B7F08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0D74BF-004D-76E6-601B-20CB8B773E1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FDE1B-B49E-0F24-9E98-68329B9079FA}"/>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5/27/2026</a:t>
            </a:fld>
            <a:endParaRPr lang="en-US"/>
          </a:p>
        </p:txBody>
      </p:sp>
      <p:sp>
        <p:nvSpPr>
          <p:cNvPr id="5" name="Footer Placeholder 4">
            <a:extLst>
              <a:ext uri="{FF2B5EF4-FFF2-40B4-BE49-F238E27FC236}">
                <a16:creationId xmlns:a16="http://schemas.microsoft.com/office/drawing/2014/main" id="{F4632A75-50E5-3001-1336-E05B616390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7020F3-B0BE-19A9-D02E-59D195695DD1}"/>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12175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821605-2FFA-B6B6-FD91-CA304F7AA90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6F58D9-29D9-99DA-02B4-43FBD6D2081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D335B-778A-4C62-5A4B-A2D49086676D}"/>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5/27/2026</a:t>
            </a:fld>
            <a:endParaRPr lang="en-US"/>
          </a:p>
        </p:txBody>
      </p:sp>
      <p:sp>
        <p:nvSpPr>
          <p:cNvPr id="5" name="Footer Placeholder 4">
            <a:extLst>
              <a:ext uri="{FF2B5EF4-FFF2-40B4-BE49-F238E27FC236}">
                <a16:creationId xmlns:a16="http://schemas.microsoft.com/office/drawing/2014/main" id="{5BEDF327-2E45-1623-243C-5D7A96F402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F6EE47-9293-D483-5911-CD704C2F3FAF}"/>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423821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AA9D-F869-6274-887A-4E6D8449955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56A671E-9E79-0177-4A01-B33199BBED2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09F44-CF70-29F3-8F7C-CDB57ABBF543}"/>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5/27/2026</a:t>
            </a:fld>
            <a:endParaRPr lang="en-US"/>
          </a:p>
        </p:txBody>
      </p:sp>
      <p:sp>
        <p:nvSpPr>
          <p:cNvPr id="5" name="Footer Placeholder 4">
            <a:extLst>
              <a:ext uri="{FF2B5EF4-FFF2-40B4-BE49-F238E27FC236}">
                <a16:creationId xmlns:a16="http://schemas.microsoft.com/office/drawing/2014/main" id="{1CCD643A-2BB3-6013-7BFD-EA2D01B905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BFC25F-98CC-C9A9-EA7F-579284AF9E74}"/>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417867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1643-4081-3B39-20EF-A8585563C4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9C6C61-4E9A-E2E3-AFDC-C863E3A6D7F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8F4898-2FA2-B44F-7DD6-207A6CB20A2F}"/>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5/27/2026</a:t>
            </a:fld>
            <a:endParaRPr lang="en-US"/>
          </a:p>
        </p:txBody>
      </p:sp>
      <p:sp>
        <p:nvSpPr>
          <p:cNvPr id="5" name="Footer Placeholder 4">
            <a:extLst>
              <a:ext uri="{FF2B5EF4-FFF2-40B4-BE49-F238E27FC236}">
                <a16:creationId xmlns:a16="http://schemas.microsoft.com/office/drawing/2014/main" id="{60B762B6-60B1-9510-D1ED-7194239451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D72C82C-E306-F56B-0FE9-A26F7C1AE8B3}"/>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104041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DC52-5CB7-024B-F71F-F565FF09C8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10D90E-6949-E4D0-31F1-1E4BD07D607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9D07E8-B651-3677-5E8E-C9260D71764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6D0142-E167-1074-504E-F5DE4A73EE45}"/>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5/27/2026</a:t>
            </a:fld>
            <a:endParaRPr lang="en-US"/>
          </a:p>
        </p:txBody>
      </p:sp>
      <p:sp>
        <p:nvSpPr>
          <p:cNvPr id="6" name="Footer Placeholder 5">
            <a:extLst>
              <a:ext uri="{FF2B5EF4-FFF2-40B4-BE49-F238E27FC236}">
                <a16:creationId xmlns:a16="http://schemas.microsoft.com/office/drawing/2014/main" id="{4C172A6E-63AF-4284-3745-DC5998BD93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736703-E1E5-DD65-BB5D-DACDA5D90FDE}"/>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144632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36F1-FAE3-EAC6-FA01-C944D92BA47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8FC8B3C-AF70-39F3-E024-DEFE898168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6E74AF-DBD6-73A6-6BFC-8BFB9E0540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A4C86-9733-FB93-4DFE-5265278F67F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9F4F3C-9CC7-6434-1920-E9E76FC6FEF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C92774-4DB4-7ECB-A465-614649565DBF}"/>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5/27/2026</a:t>
            </a:fld>
            <a:endParaRPr lang="en-US"/>
          </a:p>
        </p:txBody>
      </p:sp>
      <p:sp>
        <p:nvSpPr>
          <p:cNvPr id="8" name="Footer Placeholder 7">
            <a:extLst>
              <a:ext uri="{FF2B5EF4-FFF2-40B4-BE49-F238E27FC236}">
                <a16:creationId xmlns:a16="http://schemas.microsoft.com/office/drawing/2014/main" id="{93DD2DE5-CD90-4F18-E332-507B488FAD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7264DBD-7BC2-85E7-2ACB-F1DCFB13665A}"/>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307677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10DC-3717-373A-9208-AC51743D26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9E7BEE3-7DF7-252F-40A7-D3DF4E7E1658}"/>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5/27/2026</a:t>
            </a:fld>
            <a:endParaRPr lang="en-US"/>
          </a:p>
        </p:txBody>
      </p:sp>
      <p:sp>
        <p:nvSpPr>
          <p:cNvPr id="4" name="Footer Placeholder 3">
            <a:extLst>
              <a:ext uri="{FF2B5EF4-FFF2-40B4-BE49-F238E27FC236}">
                <a16:creationId xmlns:a16="http://schemas.microsoft.com/office/drawing/2014/main" id="{73C23903-8DA3-D159-25D8-64E3767546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65BE46D-1AE7-EDA9-1B81-3AA8B0F9EA2B}"/>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177380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391D0-3AA5-E57A-95E4-49D859FB16D1}"/>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5/27/2026</a:t>
            </a:fld>
            <a:endParaRPr lang="en-US"/>
          </a:p>
        </p:txBody>
      </p:sp>
      <p:sp>
        <p:nvSpPr>
          <p:cNvPr id="3" name="Footer Placeholder 2">
            <a:extLst>
              <a:ext uri="{FF2B5EF4-FFF2-40B4-BE49-F238E27FC236}">
                <a16:creationId xmlns:a16="http://schemas.microsoft.com/office/drawing/2014/main" id="{7069FE88-71D3-433E-948C-13D0F00A48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2BE9F4F-D18D-7DD4-92CA-2FF138244DCF}"/>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259802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D519-96B7-ACB6-C883-2807EAD0C7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617835-2B1E-D81F-2BDE-273E911DDF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FE9F34-D171-5C28-D0A7-7643E2CD3A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C1301-0D45-C6EA-48CA-E22FFECCA028}"/>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5/27/2026</a:t>
            </a:fld>
            <a:endParaRPr lang="en-US"/>
          </a:p>
        </p:txBody>
      </p:sp>
      <p:sp>
        <p:nvSpPr>
          <p:cNvPr id="6" name="Footer Placeholder 5">
            <a:extLst>
              <a:ext uri="{FF2B5EF4-FFF2-40B4-BE49-F238E27FC236}">
                <a16:creationId xmlns:a16="http://schemas.microsoft.com/office/drawing/2014/main" id="{A28DCB7A-6407-492B-83E8-3F3F7A49D1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7C194D-FB19-DCE5-138E-9BB40FB65597}"/>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102510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2CFE-56AA-70AF-6B35-91A9FD203B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B53C8A-C646-D2A7-D52F-16D7C8F506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5BCC4E-72EF-D865-7E82-2781E75FC3C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229BC-EA3D-AD59-88D1-33C3F0A99057}"/>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5/27/2026</a:t>
            </a:fld>
            <a:endParaRPr lang="en-US"/>
          </a:p>
        </p:txBody>
      </p:sp>
      <p:sp>
        <p:nvSpPr>
          <p:cNvPr id="6" name="Footer Placeholder 5">
            <a:extLst>
              <a:ext uri="{FF2B5EF4-FFF2-40B4-BE49-F238E27FC236}">
                <a16:creationId xmlns:a16="http://schemas.microsoft.com/office/drawing/2014/main" id="{69BA3D28-398D-43E5-A4D9-F1030101D9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7151B7-02DE-9A1B-F064-9D7E86F0617C}"/>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363381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D6A1B1-867F-2AAF-AE0F-B95D12D3D388}"/>
              </a:ext>
            </a:extLst>
          </p:cNvPr>
          <p:cNvPicPr>
            <a:picLocks noChangeAspect="1"/>
          </p:cNvPicPr>
          <p:nvPr userDrawn="1"/>
        </p:nvPicPr>
        <p:blipFill>
          <a:blip r:embed="rId13"/>
          <a:stretch>
            <a:fillRect/>
          </a:stretch>
        </p:blipFill>
        <p:spPr>
          <a:xfrm>
            <a:off x="0" y="5981701"/>
            <a:ext cx="12192000" cy="876300"/>
          </a:xfrm>
          <a:prstGeom prst="rect">
            <a:avLst/>
          </a:prstGeom>
        </p:spPr>
      </p:pic>
      <p:cxnSp>
        <p:nvCxnSpPr>
          <p:cNvPr id="12" name="Straight Connector 11">
            <a:extLst>
              <a:ext uri="{FF2B5EF4-FFF2-40B4-BE49-F238E27FC236}">
                <a16:creationId xmlns:a16="http://schemas.microsoft.com/office/drawing/2014/main" id="{35C6BF60-DBAE-5AF1-32F5-5451AA62FD7C}"/>
              </a:ext>
            </a:extLst>
          </p:cNvPr>
          <p:cNvCxnSpPr/>
          <p:nvPr userDrawn="1"/>
        </p:nvCxnSpPr>
        <p:spPr>
          <a:xfrm>
            <a:off x="0" y="5981701"/>
            <a:ext cx="12192000" cy="0"/>
          </a:xfrm>
          <a:prstGeom prst="line">
            <a:avLst/>
          </a:prstGeom>
          <a:ln w="12700">
            <a:solidFill>
              <a:srgbClr val="99702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099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omosaurus.org/about" TargetMode="External"/><Relationship Id="rId7" Type="http://schemas.openxmlformats.org/officeDocument/2006/relationships/hyperlink" Target="https://drive.google.com/drive/folders/1N-rFS3-dgPvCfSRCEqAH3_dFALeIxE4I?usp=drive_lin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groups.google.com/g/homoitcommunity" TargetMode="External"/><Relationship Id="rId5" Type="http://schemas.openxmlformats.org/officeDocument/2006/relationships/hyperlink" Target="https://homosaurus.org/contact" TargetMode="External"/><Relationship Id="rId4" Type="http://schemas.openxmlformats.org/officeDocument/2006/relationships/hyperlink" Target="https://docs.google.com/document/d/1PgwSKGHnr4dokazFRbkoqQuYWbw8c_0LWYw0L2rkyAw/edit?tab=t.0#heading=h.n7yjh3snz21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BE1A85-490D-6267-0B78-53FB60E6B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B8E666-EFCD-24F4-83CB-7D6D79730D88}"/>
              </a:ext>
            </a:extLst>
          </p:cNvPr>
          <p:cNvSpPr>
            <a:spLocks noGrp="1"/>
          </p:cNvSpPr>
          <p:nvPr>
            <p:ph type="ctrTitle"/>
          </p:nvPr>
        </p:nvSpPr>
        <p:spPr>
          <a:xfrm>
            <a:off x="1644495" y="580977"/>
            <a:ext cx="9144000" cy="2155344"/>
          </a:xfrm>
        </p:spPr>
        <p:txBody>
          <a:bodyPr anchor="ctr">
            <a:normAutofit fontScale="90000"/>
          </a:bodyPr>
          <a:lstStyle/>
          <a:p>
            <a:r>
              <a:rPr lang="en-US" b="1" dirty="0"/>
              <a:t>Whose Catalog?: </a:t>
            </a:r>
            <a:br>
              <a:rPr lang="en-US" b="1" dirty="0"/>
            </a:br>
            <a:r>
              <a:rPr lang="en-US" sz="4900" dirty="0" err="1"/>
              <a:t>Homosaurus</a:t>
            </a:r>
            <a:r>
              <a:rPr lang="en-US" sz="4900" dirty="0"/>
              <a:t> as a Pathway </a:t>
            </a:r>
            <a:br>
              <a:rPr lang="en-US" sz="4900" dirty="0"/>
            </a:br>
            <a:r>
              <a:rPr lang="en-US" sz="4900" dirty="0"/>
              <a:t>to LGBTQ+ Belonging</a:t>
            </a:r>
            <a:endParaRPr lang="en-US" sz="4900" dirty="0">
              <a:latin typeface="Aptos Serif" panose="02020604070405020304" pitchFamily="18" charset="0"/>
              <a:cs typeface="Aptos Serif" panose="02020604070405020304" pitchFamily="18" charset="0"/>
            </a:endParaRPr>
          </a:p>
        </p:txBody>
      </p:sp>
      <p:sp>
        <p:nvSpPr>
          <p:cNvPr id="3" name="Subtitle 2">
            <a:extLst>
              <a:ext uri="{FF2B5EF4-FFF2-40B4-BE49-F238E27FC236}">
                <a16:creationId xmlns:a16="http://schemas.microsoft.com/office/drawing/2014/main" id="{4D7F46FD-D121-6D1E-2AF2-9701207D4264}"/>
              </a:ext>
            </a:extLst>
          </p:cNvPr>
          <p:cNvSpPr>
            <a:spLocks noGrp="1"/>
          </p:cNvSpPr>
          <p:nvPr>
            <p:ph type="subTitle" idx="1"/>
          </p:nvPr>
        </p:nvSpPr>
        <p:spPr>
          <a:xfrm>
            <a:off x="1525458" y="3402953"/>
            <a:ext cx="9144000" cy="800940"/>
          </a:xfrm>
        </p:spPr>
        <p:txBody>
          <a:bodyPr>
            <a:normAutofit/>
          </a:bodyPr>
          <a:lstStyle/>
          <a:p>
            <a:pPr>
              <a:lnSpc>
                <a:spcPct val="100000"/>
              </a:lnSpc>
            </a:pPr>
            <a:r>
              <a:rPr lang="en-US" sz="3200" dirty="0"/>
              <a:t>Jude Romines (they/them)</a:t>
            </a:r>
            <a:endParaRPr lang="en-US" sz="2800" dirty="0"/>
          </a:p>
        </p:txBody>
      </p:sp>
      <p:cxnSp>
        <p:nvCxnSpPr>
          <p:cNvPr id="27" name="Straight Connector 26">
            <a:extLst>
              <a:ext uri="{FF2B5EF4-FFF2-40B4-BE49-F238E27FC236}">
                <a16:creationId xmlns:a16="http://schemas.microsoft.com/office/drawing/2014/main" id="{D495A287-B8FA-19D7-0102-BE3217A24BC0}"/>
              </a:ext>
            </a:extLst>
          </p:cNvPr>
          <p:cNvCxnSpPr>
            <a:cxnSpLocks/>
          </p:cNvCxnSpPr>
          <p:nvPr/>
        </p:nvCxnSpPr>
        <p:spPr>
          <a:xfrm>
            <a:off x="1155700" y="5867400"/>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Subtitle 2">
            <a:extLst>
              <a:ext uri="{FF2B5EF4-FFF2-40B4-BE49-F238E27FC236}">
                <a16:creationId xmlns:a16="http://schemas.microsoft.com/office/drawing/2014/main" id="{49B9FF7D-E14B-48F8-057C-9BC3EF3413AF}"/>
              </a:ext>
            </a:extLst>
          </p:cNvPr>
          <p:cNvSpPr txBox="1">
            <a:spLocks/>
          </p:cNvSpPr>
          <p:nvPr/>
        </p:nvSpPr>
        <p:spPr>
          <a:xfrm>
            <a:off x="4332712" y="4319481"/>
            <a:ext cx="3767561" cy="4647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600" dirty="0">
                <a:solidFill>
                  <a:srgbClr val="99702E"/>
                </a:solidFill>
              </a:rPr>
              <a:t>MAY 28, 2026</a:t>
            </a:r>
          </a:p>
        </p:txBody>
      </p:sp>
      <p:grpSp>
        <p:nvGrpSpPr>
          <p:cNvPr id="15" name="Group 14">
            <a:extLst>
              <a:ext uri="{FF2B5EF4-FFF2-40B4-BE49-F238E27FC236}">
                <a16:creationId xmlns:a16="http://schemas.microsoft.com/office/drawing/2014/main" id="{1B4F3C01-8050-9E7F-D148-B5A0E67855D8}"/>
              </a:ext>
            </a:extLst>
          </p:cNvPr>
          <p:cNvGrpSpPr/>
          <p:nvPr/>
        </p:nvGrpSpPr>
        <p:grpSpPr>
          <a:xfrm>
            <a:off x="4258780" y="2804184"/>
            <a:ext cx="3915429" cy="305064"/>
            <a:chOff x="4138285" y="2834193"/>
            <a:chExt cx="3915429" cy="305064"/>
          </a:xfrm>
        </p:grpSpPr>
        <p:cxnSp>
          <p:nvCxnSpPr>
            <p:cNvPr id="16" name="Straight Connector 15">
              <a:extLst>
                <a:ext uri="{FF2B5EF4-FFF2-40B4-BE49-F238E27FC236}">
                  <a16:creationId xmlns:a16="http://schemas.microsoft.com/office/drawing/2014/main" id="{A731AA1C-EB11-3D9A-D336-258468ABB237}"/>
                </a:ext>
              </a:extLst>
            </p:cNvPr>
            <p:cNvCxnSpPr>
              <a:cxnSpLocks/>
            </p:cNvCxnSpPr>
            <p:nvPr/>
          </p:nvCxnSpPr>
          <p:spPr>
            <a:xfrm>
              <a:off x="4138285" y="3010978"/>
              <a:ext cx="3915429" cy="0"/>
            </a:xfrm>
            <a:prstGeom prst="line">
              <a:avLst/>
            </a:prstGeom>
            <a:ln w="12700">
              <a:solidFill>
                <a:srgbClr val="99702E"/>
              </a:solidFill>
            </a:ln>
          </p:spPr>
          <p:style>
            <a:lnRef idx="2">
              <a:schemeClr val="accent1"/>
            </a:lnRef>
            <a:fillRef idx="0">
              <a:schemeClr val="accent1"/>
            </a:fillRef>
            <a:effectRef idx="1">
              <a:schemeClr val="accent1"/>
            </a:effectRef>
            <a:fontRef idx="minor">
              <a:schemeClr val="tx1"/>
            </a:fontRef>
          </p:style>
        </p:cxnSp>
        <p:sp>
          <p:nvSpPr>
            <p:cNvPr id="17" name="5-Point Star 16">
              <a:extLst>
                <a:ext uri="{FF2B5EF4-FFF2-40B4-BE49-F238E27FC236}">
                  <a16:creationId xmlns:a16="http://schemas.microsoft.com/office/drawing/2014/main" id="{1F632A72-E24B-0259-0BDD-D607C9467B54}"/>
                </a:ext>
              </a:extLst>
            </p:cNvPr>
            <p:cNvSpPr/>
            <p:nvPr/>
          </p:nvSpPr>
          <p:spPr>
            <a:xfrm>
              <a:off x="5943466" y="2834193"/>
              <a:ext cx="305064" cy="305064"/>
            </a:xfrm>
            <a:prstGeom prst="star5">
              <a:avLst/>
            </a:prstGeom>
            <a:solidFill>
              <a:srgbClr val="9970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descr="A white hexagon with blue text&#10;&#10;AI-generated content may be incorrect.">
            <a:extLst>
              <a:ext uri="{FF2B5EF4-FFF2-40B4-BE49-F238E27FC236}">
                <a16:creationId xmlns:a16="http://schemas.microsoft.com/office/drawing/2014/main" id="{82C8954F-7C39-055C-8184-702E90AA04CD}"/>
              </a:ext>
            </a:extLst>
          </p:cNvPr>
          <p:cNvPicPr>
            <a:picLocks noChangeAspect="1"/>
          </p:cNvPicPr>
          <p:nvPr/>
        </p:nvPicPr>
        <p:blipFill>
          <a:blip r:embed="rId3"/>
          <a:stretch>
            <a:fillRect/>
          </a:stretch>
        </p:blipFill>
        <p:spPr>
          <a:xfrm>
            <a:off x="0" y="5088835"/>
            <a:ext cx="12218700" cy="1769165"/>
          </a:xfrm>
          <a:prstGeom prst="rect">
            <a:avLst/>
          </a:prstGeom>
        </p:spPr>
      </p:pic>
    </p:spTree>
    <p:extLst>
      <p:ext uri="{BB962C8B-B14F-4D97-AF65-F5344CB8AC3E}">
        <p14:creationId xmlns:p14="http://schemas.microsoft.com/office/powerpoint/2010/main" val="1239007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25CBA-B8BD-F087-524F-3EF17EFBCE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DC0D5-2BA8-FCD9-6F5F-4FC272068B94}"/>
              </a:ext>
            </a:extLst>
          </p:cNvPr>
          <p:cNvSpPr>
            <a:spLocks noGrp="1"/>
          </p:cNvSpPr>
          <p:nvPr>
            <p:ph type="title"/>
          </p:nvPr>
        </p:nvSpPr>
        <p:spPr/>
        <p:txBody>
          <a:bodyPr/>
          <a:lstStyle/>
          <a:p>
            <a:r>
              <a:rPr lang="en-US" b="1" dirty="0"/>
              <a:t>Education through belonging (continued)</a:t>
            </a:r>
          </a:p>
        </p:txBody>
      </p:sp>
      <p:pic>
        <p:nvPicPr>
          <p:cNvPr id="7" name="Picture 6">
            <a:extLst>
              <a:ext uri="{FF2B5EF4-FFF2-40B4-BE49-F238E27FC236}">
                <a16:creationId xmlns:a16="http://schemas.microsoft.com/office/drawing/2014/main" id="{220795EA-86E4-2CCE-556A-0DCD75811F5F}"/>
              </a:ext>
            </a:extLst>
          </p:cNvPr>
          <p:cNvPicPr>
            <a:picLocks noChangeAspect="1"/>
          </p:cNvPicPr>
          <p:nvPr/>
        </p:nvPicPr>
        <p:blipFill>
          <a:blip r:embed="rId2"/>
          <a:stretch>
            <a:fillRect/>
          </a:stretch>
        </p:blipFill>
        <p:spPr>
          <a:xfrm>
            <a:off x="0" y="5981701"/>
            <a:ext cx="12191992" cy="876299"/>
          </a:xfrm>
          <a:prstGeom prst="rect">
            <a:avLst/>
          </a:prstGeom>
        </p:spPr>
      </p:pic>
      <p:sp>
        <p:nvSpPr>
          <p:cNvPr id="9" name="Content Placeholder 8">
            <a:extLst>
              <a:ext uri="{FF2B5EF4-FFF2-40B4-BE49-F238E27FC236}">
                <a16:creationId xmlns:a16="http://schemas.microsoft.com/office/drawing/2014/main" id="{BCD4982C-578A-4445-EC60-50820954ED4D}"/>
              </a:ext>
            </a:extLst>
          </p:cNvPr>
          <p:cNvSpPr>
            <a:spLocks noGrp="1"/>
          </p:cNvSpPr>
          <p:nvPr>
            <p:ph idx="1"/>
          </p:nvPr>
        </p:nvSpPr>
        <p:spPr>
          <a:xfrm>
            <a:off x="838199" y="1690688"/>
            <a:ext cx="5822951" cy="3899314"/>
          </a:xfrm>
        </p:spPr>
        <p:txBody>
          <a:bodyPr/>
          <a:lstStyle/>
          <a:p>
            <a:r>
              <a:rPr lang="en-US" b="1" i="1" dirty="0">
                <a:solidFill>
                  <a:schemeClr val="accent5"/>
                </a:solidFill>
              </a:rPr>
              <a:t>Lessons learned from outreach</a:t>
            </a:r>
          </a:p>
          <a:p>
            <a:pPr lvl="1"/>
            <a:r>
              <a:rPr lang="en-US" dirty="0"/>
              <a:t>Space matters</a:t>
            </a:r>
          </a:p>
          <a:p>
            <a:pPr lvl="1"/>
            <a:r>
              <a:rPr lang="en-US" dirty="0"/>
              <a:t>Perfect the elevator pitch (especially with complex topics)</a:t>
            </a:r>
          </a:p>
          <a:p>
            <a:pPr lvl="1"/>
            <a:r>
              <a:rPr lang="en-US" dirty="0"/>
              <a:t>Don’t underestimate student interest</a:t>
            </a:r>
          </a:p>
          <a:p>
            <a:pPr lvl="1"/>
            <a:r>
              <a:rPr lang="en-US" dirty="0"/>
              <a:t>Zines, handouts, and takeable things</a:t>
            </a:r>
          </a:p>
          <a:p>
            <a:pPr marL="457200" lvl="1" indent="0">
              <a:buNone/>
            </a:pPr>
            <a:endParaRPr lang="en-US" dirty="0"/>
          </a:p>
          <a:p>
            <a:endParaRPr lang="en-US" dirty="0"/>
          </a:p>
        </p:txBody>
      </p:sp>
      <p:pic>
        <p:nvPicPr>
          <p:cNvPr id="5" name="Picture 4">
            <a:extLst>
              <a:ext uri="{FF2B5EF4-FFF2-40B4-BE49-F238E27FC236}">
                <a16:creationId xmlns:a16="http://schemas.microsoft.com/office/drawing/2014/main" id="{B20FC982-F381-FEAA-B360-5731C7580183}"/>
              </a:ext>
            </a:extLst>
          </p:cNvPr>
          <p:cNvPicPr>
            <a:picLocks noChangeAspect="1"/>
          </p:cNvPicPr>
          <p:nvPr/>
        </p:nvPicPr>
        <p:blipFill>
          <a:blip r:embed="rId3"/>
          <a:srcRect l="43437" t="26250" r="9007" b="34318"/>
          <a:stretch>
            <a:fillRect/>
          </a:stretch>
        </p:blipFill>
        <p:spPr>
          <a:xfrm rot="16200000">
            <a:off x="7224994" y="1070427"/>
            <a:ext cx="4046657" cy="4717145"/>
          </a:xfrm>
          <a:prstGeom prst="rect">
            <a:avLst/>
          </a:prstGeom>
        </p:spPr>
      </p:pic>
    </p:spTree>
    <p:extLst>
      <p:ext uri="{BB962C8B-B14F-4D97-AF65-F5344CB8AC3E}">
        <p14:creationId xmlns:p14="http://schemas.microsoft.com/office/powerpoint/2010/main" val="196518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D765D-7BD3-2F5D-CB4F-C23323E058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391CF-8B82-77AC-6A96-D229800AD77A}"/>
              </a:ext>
            </a:extLst>
          </p:cNvPr>
          <p:cNvSpPr>
            <a:spLocks noGrp="1"/>
          </p:cNvSpPr>
          <p:nvPr>
            <p:ph type="title"/>
          </p:nvPr>
        </p:nvSpPr>
        <p:spPr/>
        <p:txBody>
          <a:bodyPr/>
          <a:lstStyle/>
          <a:p>
            <a:r>
              <a:rPr lang="en-US" b="1" dirty="0"/>
              <a:t>Additional resources</a:t>
            </a:r>
          </a:p>
        </p:txBody>
      </p:sp>
      <p:pic>
        <p:nvPicPr>
          <p:cNvPr id="7" name="Picture 6">
            <a:extLst>
              <a:ext uri="{FF2B5EF4-FFF2-40B4-BE49-F238E27FC236}">
                <a16:creationId xmlns:a16="http://schemas.microsoft.com/office/drawing/2014/main" id="{8D359C27-180C-9C56-8A95-C87A180A6D4A}"/>
              </a:ext>
            </a:extLst>
          </p:cNvPr>
          <p:cNvPicPr>
            <a:picLocks noChangeAspect="1"/>
          </p:cNvPicPr>
          <p:nvPr/>
        </p:nvPicPr>
        <p:blipFill>
          <a:blip r:embed="rId2"/>
          <a:stretch>
            <a:fillRect/>
          </a:stretch>
        </p:blipFill>
        <p:spPr>
          <a:xfrm>
            <a:off x="0" y="5981701"/>
            <a:ext cx="12191992" cy="876299"/>
          </a:xfrm>
          <a:prstGeom prst="rect">
            <a:avLst/>
          </a:prstGeom>
        </p:spPr>
      </p:pic>
      <p:sp>
        <p:nvSpPr>
          <p:cNvPr id="9" name="Content Placeholder 8">
            <a:extLst>
              <a:ext uri="{FF2B5EF4-FFF2-40B4-BE49-F238E27FC236}">
                <a16:creationId xmlns:a16="http://schemas.microsoft.com/office/drawing/2014/main" id="{B5658C41-405F-C567-B15B-9FA764294E9E}"/>
              </a:ext>
            </a:extLst>
          </p:cNvPr>
          <p:cNvSpPr>
            <a:spLocks noGrp="1"/>
          </p:cNvSpPr>
          <p:nvPr>
            <p:ph idx="1"/>
          </p:nvPr>
        </p:nvSpPr>
        <p:spPr>
          <a:xfrm>
            <a:off x="838198" y="1332310"/>
            <a:ext cx="10801351" cy="3899314"/>
          </a:xfrm>
        </p:spPr>
        <p:txBody>
          <a:bodyPr/>
          <a:lstStyle/>
          <a:p>
            <a:r>
              <a:rPr lang="en-US" b="1" i="1" dirty="0" err="1">
                <a:solidFill>
                  <a:schemeClr val="accent5"/>
                </a:solidFill>
              </a:rPr>
              <a:t>Homosaurus</a:t>
            </a:r>
            <a:endParaRPr lang="en-US" b="1" i="1" dirty="0">
              <a:solidFill>
                <a:schemeClr val="accent5"/>
              </a:solidFill>
            </a:endParaRPr>
          </a:p>
          <a:p>
            <a:pPr lvl="1"/>
            <a:r>
              <a:rPr lang="en-US" dirty="0">
                <a:hlinkClick r:id="rId3"/>
              </a:rPr>
              <a:t>About </a:t>
            </a:r>
            <a:r>
              <a:rPr lang="en-US" dirty="0" err="1">
                <a:hlinkClick r:id="rId3"/>
              </a:rPr>
              <a:t>Homosaurus</a:t>
            </a:r>
            <a:endParaRPr lang="en-US" dirty="0"/>
          </a:p>
          <a:p>
            <a:pPr lvl="1"/>
            <a:r>
              <a:rPr lang="en-US" dirty="0">
                <a:hlinkClick r:id="rId4"/>
              </a:rPr>
              <a:t>Documentation and implementation guide</a:t>
            </a:r>
            <a:endParaRPr lang="en-US" dirty="0"/>
          </a:p>
          <a:p>
            <a:pPr lvl="1"/>
            <a:r>
              <a:rPr lang="en-US" dirty="0">
                <a:hlinkClick r:id="rId5"/>
              </a:rPr>
              <a:t>Contact and term suggestion page</a:t>
            </a:r>
            <a:endParaRPr lang="en-US" dirty="0"/>
          </a:p>
          <a:p>
            <a:pPr lvl="1"/>
            <a:r>
              <a:rPr lang="en-US" dirty="0" err="1">
                <a:hlinkClick r:id="rId6"/>
              </a:rPr>
              <a:t>Homosaurus</a:t>
            </a:r>
            <a:r>
              <a:rPr lang="en-US" dirty="0">
                <a:hlinkClick r:id="rId6"/>
              </a:rPr>
              <a:t> Google group</a:t>
            </a:r>
            <a:endParaRPr lang="en-US" dirty="0"/>
          </a:p>
          <a:p>
            <a:r>
              <a:rPr lang="en-US" b="1" i="1" dirty="0">
                <a:solidFill>
                  <a:schemeClr val="accent5"/>
                </a:solidFill>
              </a:rPr>
              <a:t>Automation and bibliographic enhancement at Emory</a:t>
            </a:r>
          </a:p>
          <a:p>
            <a:pPr lvl="1"/>
            <a:r>
              <a:rPr lang="en-US" dirty="0">
                <a:hlinkClick r:id="rId7"/>
              </a:rPr>
              <a:t>Research and presentations</a:t>
            </a:r>
            <a:endParaRPr lang="en-US" dirty="0"/>
          </a:p>
        </p:txBody>
      </p:sp>
      <p:sp>
        <p:nvSpPr>
          <p:cNvPr id="3" name="Title 1">
            <a:extLst>
              <a:ext uri="{FF2B5EF4-FFF2-40B4-BE49-F238E27FC236}">
                <a16:creationId xmlns:a16="http://schemas.microsoft.com/office/drawing/2014/main" id="{62238DD4-BAA3-C00B-2376-107FC346243A}"/>
              </a:ext>
            </a:extLst>
          </p:cNvPr>
          <p:cNvSpPr txBox="1">
            <a:spLocks/>
          </p:cNvSpPr>
          <p:nvPr/>
        </p:nvSpPr>
        <p:spPr>
          <a:xfrm>
            <a:off x="981073" y="509428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Contact: </a:t>
            </a:r>
            <a:r>
              <a:rPr lang="en-US" sz="3200" dirty="0"/>
              <a:t>jude.romines@emory.edu</a:t>
            </a:r>
          </a:p>
        </p:txBody>
      </p:sp>
      <p:cxnSp>
        <p:nvCxnSpPr>
          <p:cNvPr id="6" name="Straight Connector 5">
            <a:extLst>
              <a:ext uri="{FF2B5EF4-FFF2-40B4-BE49-F238E27FC236}">
                <a16:creationId xmlns:a16="http://schemas.microsoft.com/office/drawing/2014/main" id="{72AE4C3C-D9C6-FCD1-F0BD-E6EC89F00D69}"/>
              </a:ext>
            </a:extLst>
          </p:cNvPr>
          <p:cNvCxnSpPr/>
          <p:nvPr/>
        </p:nvCxnSpPr>
        <p:spPr>
          <a:xfrm>
            <a:off x="4133848" y="4756150"/>
            <a:ext cx="415925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117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2577-B994-7E79-3B6A-5D8B8910014F}"/>
              </a:ext>
            </a:extLst>
          </p:cNvPr>
          <p:cNvSpPr>
            <a:spLocks noGrp="1"/>
          </p:cNvSpPr>
          <p:nvPr>
            <p:ph type="title"/>
          </p:nvPr>
        </p:nvSpPr>
        <p:spPr>
          <a:xfrm>
            <a:off x="838196" y="2103437"/>
            <a:ext cx="10515600" cy="1325563"/>
          </a:xfrm>
        </p:spPr>
        <p:txBody>
          <a:bodyPr/>
          <a:lstStyle/>
          <a:p>
            <a:pPr algn="ctr"/>
            <a:r>
              <a:rPr lang="en-US" sz="5000" b="1" dirty="0"/>
              <a:t>Please take what’s useful, leave what isn’t, and feel free to connect. ♡</a:t>
            </a:r>
          </a:p>
        </p:txBody>
      </p:sp>
      <p:pic>
        <p:nvPicPr>
          <p:cNvPr id="7" name="Picture 6">
            <a:extLst>
              <a:ext uri="{FF2B5EF4-FFF2-40B4-BE49-F238E27FC236}">
                <a16:creationId xmlns:a16="http://schemas.microsoft.com/office/drawing/2014/main" id="{9DB93D59-14DC-A559-A0BB-01386EC46A87}"/>
              </a:ext>
            </a:extLst>
          </p:cNvPr>
          <p:cNvPicPr>
            <a:picLocks noChangeAspect="1"/>
          </p:cNvPicPr>
          <p:nvPr/>
        </p:nvPicPr>
        <p:blipFill>
          <a:blip r:embed="rId2"/>
          <a:stretch>
            <a:fillRect/>
          </a:stretch>
        </p:blipFill>
        <p:spPr>
          <a:xfrm>
            <a:off x="0" y="5981701"/>
            <a:ext cx="12191992" cy="876299"/>
          </a:xfrm>
          <a:prstGeom prst="rect">
            <a:avLst/>
          </a:prstGeom>
        </p:spPr>
      </p:pic>
    </p:spTree>
    <p:extLst>
      <p:ext uri="{BB962C8B-B14F-4D97-AF65-F5344CB8AC3E}">
        <p14:creationId xmlns:p14="http://schemas.microsoft.com/office/powerpoint/2010/main" val="6169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DB89A-865B-2234-A474-6732F4A9E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7042C-F0C0-1A77-26EF-24EBA05D8027}"/>
              </a:ext>
            </a:extLst>
          </p:cNvPr>
          <p:cNvSpPr>
            <a:spLocks noGrp="1"/>
          </p:cNvSpPr>
          <p:nvPr>
            <p:ph type="title"/>
          </p:nvPr>
        </p:nvSpPr>
        <p:spPr/>
        <p:txBody>
          <a:bodyPr/>
          <a:lstStyle/>
          <a:p>
            <a:r>
              <a:rPr lang="en-US" b="1" dirty="0"/>
              <a:t>What is </a:t>
            </a:r>
            <a:r>
              <a:rPr lang="en-US" b="1" dirty="0" err="1"/>
              <a:t>Homosaurus</a:t>
            </a:r>
            <a:r>
              <a:rPr lang="en-US" b="1" dirty="0"/>
              <a:t>?</a:t>
            </a:r>
          </a:p>
        </p:txBody>
      </p:sp>
      <p:pic>
        <p:nvPicPr>
          <p:cNvPr id="7" name="Picture 6">
            <a:extLst>
              <a:ext uri="{FF2B5EF4-FFF2-40B4-BE49-F238E27FC236}">
                <a16:creationId xmlns:a16="http://schemas.microsoft.com/office/drawing/2014/main" id="{42E40DE9-596B-8BEC-A1A5-802377FE17BE}"/>
              </a:ext>
            </a:extLst>
          </p:cNvPr>
          <p:cNvPicPr>
            <a:picLocks noChangeAspect="1"/>
          </p:cNvPicPr>
          <p:nvPr/>
        </p:nvPicPr>
        <p:blipFill>
          <a:blip r:embed="rId2"/>
          <a:stretch>
            <a:fillRect/>
          </a:stretch>
        </p:blipFill>
        <p:spPr>
          <a:xfrm>
            <a:off x="0" y="5981701"/>
            <a:ext cx="12191992" cy="876299"/>
          </a:xfrm>
          <a:prstGeom prst="rect">
            <a:avLst/>
          </a:prstGeom>
        </p:spPr>
      </p:pic>
      <p:sp>
        <p:nvSpPr>
          <p:cNvPr id="9" name="Content Placeholder 8">
            <a:extLst>
              <a:ext uri="{FF2B5EF4-FFF2-40B4-BE49-F238E27FC236}">
                <a16:creationId xmlns:a16="http://schemas.microsoft.com/office/drawing/2014/main" id="{46DFF4B5-FFE4-D2FD-92E2-21073B613376}"/>
              </a:ext>
            </a:extLst>
          </p:cNvPr>
          <p:cNvSpPr>
            <a:spLocks noGrp="1"/>
          </p:cNvSpPr>
          <p:nvPr>
            <p:ph idx="1"/>
          </p:nvPr>
        </p:nvSpPr>
        <p:spPr>
          <a:xfrm>
            <a:off x="838199" y="1690688"/>
            <a:ext cx="6421769" cy="3899314"/>
          </a:xfrm>
        </p:spPr>
        <p:txBody>
          <a:bodyPr/>
          <a:lstStyle/>
          <a:p>
            <a:r>
              <a:rPr lang="en-US" dirty="0" err="1"/>
              <a:t>Homosaurus</a:t>
            </a:r>
            <a:r>
              <a:rPr lang="en-US" dirty="0"/>
              <a:t> is an international linked data vocabulary of LGBTQ+ terms. </a:t>
            </a:r>
          </a:p>
          <a:p>
            <a:r>
              <a:rPr lang="en-US" dirty="0"/>
              <a:t>Approved for use in OCLC, it functions as </a:t>
            </a:r>
            <a:r>
              <a:rPr lang="en-US" b="1" dirty="0"/>
              <a:t>“a complement, alternative, opponent, and critique to/of LCSH [Library of Congress Subject Headings]”</a:t>
            </a:r>
            <a:r>
              <a:rPr lang="en-US" dirty="0"/>
              <a:t> (</a:t>
            </a:r>
            <a:r>
              <a:rPr lang="en-US" dirty="0" err="1"/>
              <a:t>Cifor</a:t>
            </a:r>
            <a:r>
              <a:rPr lang="en-US" dirty="0"/>
              <a:t> &amp; Rawson, 2023).</a:t>
            </a:r>
          </a:p>
          <a:p>
            <a:endParaRPr lang="en-US" dirty="0"/>
          </a:p>
        </p:txBody>
      </p:sp>
      <p:pic>
        <p:nvPicPr>
          <p:cNvPr id="5" name="Graphic 4">
            <a:extLst>
              <a:ext uri="{FF2B5EF4-FFF2-40B4-BE49-F238E27FC236}">
                <a16:creationId xmlns:a16="http://schemas.microsoft.com/office/drawing/2014/main" id="{9E841961-2E64-B6F9-0972-E32C0A2007C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83983" y="1690688"/>
            <a:ext cx="4444405" cy="2777753"/>
          </a:xfrm>
          <a:prstGeom prst="rect">
            <a:avLst/>
          </a:prstGeom>
        </p:spPr>
      </p:pic>
      <p:sp>
        <p:nvSpPr>
          <p:cNvPr id="6" name="Rectangle 5">
            <a:extLst>
              <a:ext uri="{FF2B5EF4-FFF2-40B4-BE49-F238E27FC236}">
                <a16:creationId xmlns:a16="http://schemas.microsoft.com/office/drawing/2014/main" id="{AF2BE266-13FC-B554-7E02-A88DCEFD946D}"/>
              </a:ext>
            </a:extLst>
          </p:cNvPr>
          <p:cNvSpPr/>
          <p:nvPr/>
        </p:nvSpPr>
        <p:spPr>
          <a:xfrm>
            <a:off x="1105858" y="4764696"/>
            <a:ext cx="5771192" cy="92075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Marika </a:t>
            </a:r>
            <a:r>
              <a:rPr lang="en-US" sz="1400" dirty="0" err="1">
                <a:solidFill>
                  <a:schemeClr val="tx1"/>
                </a:solidFill>
              </a:rPr>
              <a:t>Cifor</a:t>
            </a:r>
            <a:r>
              <a:rPr lang="en-US" sz="1400" dirty="0">
                <a:solidFill>
                  <a:schemeClr val="tx1"/>
                </a:solidFill>
              </a:rPr>
              <a:t> &amp; K.J. Rawson (2023) Mediating Queer and Trans Pasts: The </a:t>
            </a:r>
            <a:r>
              <a:rPr lang="en-US" sz="1400" dirty="0" err="1">
                <a:solidFill>
                  <a:schemeClr val="tx1"/>
                </a:solidFill>
              </a:rPr>
              <a:t>Homosaurus</a:t>
            </a:r>
            <a:r>
              <a:rPr lang="en-US" sz="1400" dirty="0">
                <a:solidFill>
                  <a:schemeClr val="tx1"/>
                </a:solidFill>
              </a:rPr>
              <a:t> as Queer Information Activism, Information, Communication &amp; Society, 26:11, 2168-2185, DOI: 10.1080/1369118X.2022.2072753 </a:t>
            </a:r>
          </a:p>
        </p:txBody>
      </p:sp>
    </p:spTree>
    <p:extLst>
      <p:ext uri="{BB962C8B-B14F-4D97-AF65-F5344CB8AC3E}">
        <p14:creationId xmlns:p14="http://schemas.microsoft.com/office/powerpoint/2010/main" val="246045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BFED3-AFDA-FCD6-CB60-9282397B3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2F272-C3E9-8214-BD72-143066FC8DE8}"/>
              </a:ext>
            </a:extLst>
          </p:cNvPr>
          <p:cNvSpPr>
            <a:spLocks noGrp="1"/>
          </p:cNvSpPr>
          <p:nvPr>
            <p:ph type="title"/>
          </p:nvPr>
        </p:nvSpPr>
        <p:spPr/>
        <p:txBody>
          <a:bodyPr/>
          <a:lstStyle/>
          <a:p>
            <a:r>
              <a:rPr lang="en-US" b="1" dirty="0"/>
              <a:t>Why does LCSH need a critique?</a:t>
            </a:r>
          </a:p>
        </p:txBody>
      </p:sp>
      <p:pic>
        <p:nvPicPr>
          <p:cNvPr id="7" name="Picture 6">
            <a:extLst>
              <a:ext uri="{FF2B5EF4-FFF2-40B4-BE49-F238E27FC236}">
                <a16:creationId xmlns:a16="http://schemas.microsoft.com/office/drawing/2014/main" id="{448B16D5-ACA1-D97F-CF47-CE4E5B4F1431}"/>
              </a:ext>
            </a:extLst>
          </p:cNvPr>
          <p:cNvPicPr>
            <a:picLocks noChangeAspect="1"/>
          </p:cNvPicPr>
          <p:nvPr/>
        </p:nvPicPr>
        <p:blipFill>
          <a:blip r:embed="rId2"/>
          <a:stretch>
            <a:fillRect/>
          </a:stretch>
        </p:blipFill>
        <p:spPr>
          <a:xfrm>
            <a:off x="0" y="5981701"/>
            <a:ext cx="12191992" cy="876299"/>
          </a:xfrm>
          <a:prstGeom prst="rect">
            <a:avLst/>
          </a:prstGeom>
        </p:spPr>
      </p:pic>
      <p:sp>
        <p:nvSpPr>
          <p:cNvPr id="9" name="Content Placeholder 8">
            <a:extLst>
              <a:ext uri="{FF2B5EF4-FFF2-40B4-BE49-F238E27FC236}">
                <a16:creationId xmlns:a16="http://schemas.microsoft.com/office/drawing/2014/main" id="{F97665AB-9778-0A0F-0166-ABAC109ED02E}"/>
              </a:ext>
            </a:extLst>
          </p:cNvPr>
          <p:cNvSpPr>
            <a:spLocks noGrp="1"/>
          </p:cNvSpPr>
          <p:nvPr>
            <p:ph idx="1"/>
          </p:nvPr>
        </p:nvSpPr>
        <p:spPr>
          <a:xfrm>
            <a:off x="838199" y="1690688"/>
            <a:ext cx="6421769" cy="3899314"/>
          </a:xfrm>
        </p:spPr>
        <p:txBody>
          <a:bodyPr/>
          <a:lstStyle/>
          <a:p>
            <a:r>
              <a:rPr lang="en-US" dirty="0"/>
              <a:t>From its conception, LCSH as a system has centered white, male, western, cisgender, and heteronormative perspectives.</a:t>
            </a:r>
          </a:p>
          <a:p>
            <a:r>
              <a:rPr lang="en-US" dirty="0"/>
              <a:t>Slow to update (not without due effort by advocates), this gap has resulted in LGBTQ+ (and many other) experiences being structurally less discoverable.</a:t>
            </a:r>
          </a:p>
          <a:p>
            <a:endParaRPr lang="en-US" dirty="0"/>
          </a:p>
        </p:txBody>
      </p:sp>
      <p:pic>
        <p:nvPicPr>
          <p:cNvPr id="3" name="Picture 2" descr="The Gilda Stories: The immortal cult classic - Kindle edition by Gomez,  Jewelle, Gumbs, Alexis Pauline. Literature &amp; Fiction Kindle eBooks @  Amazon.com.">
            <a:extLst>
              <a:ext uri="{FF2B5EF4-FFF2-40B4-BE49-F238E27FC236}">
                <a16:creationId xmlns:a16="http://schemas.microsoft.com/office/drawing/2014/main" id="{DF88F426-FAFD-27B0-D44E-98F3952EE7FD}"/>
              </a:ext>
            </a:extLst>
          </p:cNvPr>
          <p:cNvPicPr>
            <a:picLocks noChangeAspect="1"/>
          </p:cNvPicPr>
          <p:nvPr/>
        </p:nvPicPr>
        <p:blipFill>
          <a:blip r:embed="rId3"/>
          <a:stretch>
            <a:fillRect/>
          </a:stretch>
        </p:blipFill>
        <p:spPr>
          <a:xfrm>
            <a:off x="8523106" y="1193124"/>
            <a:ext cx="2542352" cy="3899314"/>
          </a:xfrm>
          <a:prstGeom prst="rect">
            <a:avLst/>
          </a:prstGeom>
        </p:spPr>
      </p:pic>
      <p:pic>
        <p:nvPicPr>
          <p:cNvPr id="6" name="Picture 5">
            <a:extLst>
              <a:ext uri="{FF2B5EF4-FFF2-40B4-BE49-F238E27FC236}">
                <a16:creationId xmlns:a16="http://schemas.microsoft.com/office/drawing/2014/main" id="{3709ADA8-6B2D-5535-FA66-51A004139800}"/>
              </a:ext>
            </a:extLst>
          </p:cNvPr>
          <p:cNvPicPr>
            <a:picLocks noChangeAspect="1"/>
          </p:cNvPicPr>
          <p:nvPr/>
        </p:nvPicPr>
        <p:blipFill>
          <a:blip r:embed="rId4"/>
          <a:stretch>
            <a:fillRect/>
          </a:stretch>
        </p:blipFill>
        <p:spPr>
          <a:xfrm>
            <a:off x="8576089" y="5110123"/>
            <a:ext cx="2436386" cy="505242"/>
          </a:xfrm>
          <a:prstGeom prst="rect">
            <a:avLst/>
          </a:prstGeom>
        </p:spPr>
      </p:pic>
    </p:spTree>
    <p:extLst>
      <p:ext uri="{BB962C8B-B14F-4D97-AF65-F5344CB8AC3E}">
        <p14:creationId xmlns:p14="http://schemas.microsoft.com/office/powerpoint/2010/main" val="164196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451D5-6AEA-2FA3-4231-845BCA0CB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1D5803-AD59-A5BA-642D-CF1564890AD5}"/>
              </a:ext>
            </a:extLst>
          </p:cNvPr>
          <p:cNvSpPr>
            <a:spLocks noGrp="1"/>
          </p:cNvSpPr>
          <p:nvPr>
            <p:ph type="title"/>
          </p:nvPr>
        </p:nvSpPr>
        <p:spPr/>
        <p:txBody>
          <a:bodyPr/>
          <a:lstStyle/>
          <a:p>
            <a:r>
              <a:rPr lang="en-US" b="1" dirty="0"/>
              <a:t>Expanding possibilities for discovery</a:t>
            </a:r>
          </a:p>
        </p:txBody>
      </p:sp>
      <p:pic>
        <p:nvPicPr>
          <p:cNvPr id="7" name="Picture 6">
            <a:extLst>
              <a:ext uri="{FF2B5EF4-FFF2-40B4-BE49-F238E27FC236}">
                <a16:creationId xmlns:a16="http://schemas.microsoft.com/office/drawing/2014/main" id="{2715CD18-31EC-5ED1-50DC-53FD3CE4889F}"/>
              </a:ext>
            </a:extLst>
          </p:cNvPr>
          <p:cNvPicPr>
            <a:picLocks noChangeAspect="1"/>
          </p:cNvPicPr>
          <p:nvPr/>
        </p:nvPicPr>
        <p:blipFill>
          <a:blip r:embed="rId2"/>
          <a:stretch>
            <a:fillRect/>
          </a:stretch>
        </p:blipFill>
        <p:spPr>
          <a:xfrm>
            <a:off x="0" y="5981701"/>
            <a:ext cx="12191992" cy="876299"/>
          </a:xfrm>
          <a:prstGeom prst="rect">
            <a:avLst/>
          </a:prstGeom>
        </p:spPr>
      </p:pic>
      <p:sp>
        <p:nvSpPr>
          <p:cNvPr id="9" name="Content Placeholder 8">
            <a:extLst>
              <a:ext uri="{FF2B5EF4-FFF2-40B4-BE49-F238E27FC236}">
                <a16:creationId xmlns:a16="http://schemas.microsoft.com/office/drawing/2014/main" id="{A6940423-0011-1D23-2DAC-A12908EE8ACA}"/>
              </a:ext>
            </a:extLst>
          </p:cNvPr>
          <p:cNvSpPr>
            <a:spLocks noGrp="1"/>
          </p:cNvSpPr>
          <p:nvPr>
            <p:ph idx="1"/>
          </p:nvPr>
        </p:nvSpPr>
        <p:spPr>
          <a:xfrm>
            <a:off x="838199" y="1690688"/>
            <a:ext cx="6421769" cy="3899314"/>
          </a:xfrm>
        </p:spPr>
        <p:txBody>
          <a:bodyPr/>
          <a:lstStyle/>
          <a:p>
            <a:r>
              <a:rPr lang="en-US" dirty="0" err="1"/>
              <a:t>Homosaurus</a:t>
            </a:r>
            <a:r>
              <a:rPr lang="en-US" dirty="0"/>
              <a:t> enhancement: </a:t>
            </a:r>
          </a:p>
          <a:p>
            <a:pPr lvl="1"/>
            <a:r>
              <a:rPr lang="en-US" b="1" i="1" dirty="0">
                <a:solidFill>
                  <a:schemeClr val="accent5">
                    <a:lumMod val="75000"/>
                  </a:schemeClr>
                </a:solidFill>
              </a:rPr>
              <a:t>Lesbian horror fiction</a:t>
            </a:r>
          </a:p>
          <a:p>
            <a:pPr lvl="1"/>
            <a:r>
              <a:rPr lang="en-US" b="1" i="1" dirty="0">
                <a:solidFill>
                  <a:schemeClr val="accent5">
                    <a:lumMod val="75000"/>
                  </a:schemeClr>
                </a:solidFill>
              </a:rPr>
              <a:t>Black lesbians</a:t>
            </a:r>
          </a:p>
          <a:p>
            <a:pPr lvl="1"/>
            <a:r>
              <a:rPr lang="en-US" b="1" i="1" dirty="0">
                <a:solidFill>
                  <a:schemeClr val="accent5">
                    <a:lumMod val="75000"/>
                  </a:schemeClr>
                </a:solidFill>
              </a:rPr>
              <a:t>African American LGBTQ+ people</a:t>
            </a:r>
          </a:p>
          <a:p>
            <a:r>
              <a:rPr lang="en-US" dirty="0"/>
              <a:t>Useful to both retroactively enhance older materials while proactively cataloging new ones</a:t>
            </a:r>
          </a:p>
          <a:p>
            <a:endParaRPr lang="en-US" dirty="0"/>
          </a:p>
        </p:txBody>
      </p:sp>
      <p:pic>
        <p:nvPicPr>
          <p:cNvPr id="13" name="Picture 12">
            <a:extLst>
              <a:ext uri="{FF2B5EF4-FFF2-40B4-BE49-F238E27FC236}">
                <a16:creationId xmlns:a16="http://schemas.microsoft.com/office/drawing/2014/main" id="{1F474B53-488A-AC14-45D5-AC323814AADA}"/>
              </a:ext>
            </a:extLst>
          </p:cNvPr>
          <p:cNvPicPr>
            <a:picLocks noChangeAspect="1"/>
          </p:cNvPicPr>
          <p:nvPr/>
        </p:nvPicPr>
        <p:blipFill>
          <a:blip r:embed="rId3"/>
          <a:stretch>
            <a:fillRect/>
          </a:stretch>
        </p:blipFill>
        <p:spPr>
          <a:xfrm>
            <a:off x="7446036" y="1174666"/>
            <a:ext cx="4019355" cy="4508668"/>
          </a:xfrm>
          <a:prstGeom prst="rect">
            <a:avLst/>
          </a:prstGeom>
          <a:ln w="317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852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A6423-7856-F114-D211-1BDAA3F86A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E7AB2-7164-ECAC-5815-364F9DD0CB90}"/>
              </a:ext>
            </a:extLst>
          </p:cNvPr>
          <p:cNvSpPr>
            <a:spLocks noGrp="1"/>
          </p:cNvSpPr>
          <p:nvPr>
            <p:ph type="title"/>
          </p:nvPr>
        </p:nvSpPr>
        <p:spPr/>
        <p:txBody>
          <a:bodyPr/>
          <a:lstStyle/>
          <a:p>
            <a:r>
              <a:rPr lang="en-US" b="1" dirty="0" err="1"/>
              <a:t>Homosaurus</a:t>
            </a:r>
            <a:r>
              <a:rPr lang="en-US" b="1" dirty="0"/>
              <a:t> and belonging</a:t>
            </a:r>
          </a:p>
        </p:txBody>
      </p:sp>
      <p:pic>
        <p:nvPicPr>
          <p:cNvPr id="7" name="Picture 6">
            <a:extLst>
              <a:ext uri="{FF2B5EF4-FFF2-40B4-BE49-F238E27FC236}">
                <a16:creationId xmlns:a16="http://schemas.microsoft.com/office/drawing/2014/main" id="{24070C72-8512-944A-DB8F-6D90461F079F}"/>
              </a:ext>
            </a:extLst>
          </p:cNvPr>
          <p:cNvPicPr>
            <a:picLocks noChangeAspect="1"/>
          </p:cNvPicPr>
          <p:nvPr/>
        </p:nvPicPr>
        <p:blipFill>
          <a:blip r:embed="rId2"/>
          <a:stretch>
            <a:fillRect/>
          </a:stretch>
        </p:blipFill>
        <p:spPr>
          <a:xfrm>
            <a:off x="0" y="5981701"/>
            <a:ext cx="12191992" cy="876299"/>
          </a:xfrm>
          <a:prstGeom prst="rect">
            <a:avLst/>
          </a:prstGeom>
        </p:spPr>
      </p:pic>
      <p:sp>
        <p:nvSpPr>
          <p:cNvPr id="9" name="Content Placeholder 8">
            <a:extLst>
              <a:ext uri="{FF2B5EF4-FFF2-40B4-BE49-F238E27FC236}">
                <a16:creationId xmlns:a16="http://schemas.microsoft.com/office/drawing/2014/main" id="{D13D6C93-F321-8F8E-0933-8A0312B267CE}"/>
              </a:ext>
            </a:extLst>
          </p:cNvPr>
          <p:cNvSpPr>
            <a:spLocks noGrp="1"/>
          </p:cNvSpPr>
          <p:nvPr>
            <p:ph idx="1"/>
          </p:nvPr>
        </p:nvSpPr>
        <p:spPr>
          <a:xfrm>
            <a:off x="838199" y="1690688"/>
            <a:ext cx="6421769" cy="3899314"/>
          </a:xfrm>
        </p:spPr>
        <p:txBody>
          <a:bodyPr/>
          <a:lstStyle/>
          <a:p>
            <a:r>
              <a:rPr lang="en-US" dirty="0"/>
              <a:t>“Invisible” cataloging work can translate to patrons as objectivity</a:t>
            </a:r>
          </a:p>
          <a:p>
            <a:r>
              <a:rPr lang="en-US" dirty="0"/>
              <a:t>Misrepresenting (or absent) metadata can therefore feel like an institutional judgment</a:t>
            </a:r>
          </a:p>
          <a:p>
            <a:r>
              <a:rPr lang="en-US" dirty="0" err="1"/>
              <a:t>Homosaurus</a:t>
            </a:r>
            <a:r>
              <a:rPr lang="en-US" dirty="0"/>
              <a:t> as an intervention: </a:t>
            </a:r>
            <a:br>
              <a:rPr lang="en-US" dirty="0"/>
            </a:br>
            <a:r>
              <a:rPr lang="en-US" b="1" i="1" dirty="0">
                <a:solidFill>
                  <a:schemeClr val="accent5">
                    <a:lumMod val="75000"/>
                  </a:schemeClr>
                </a:solidFill>
              </a:rPr>
              <a:t>“You have value.”</a:t>
            </a:r>
          </a:p>
          <a:p>
            <a:endParaRPr lang="en-US" dirty="0"/>
          </a:p>
        </p:txBody>
      </p:sp>
      <p:pic>
        <p:nvPicPr>
          <p:cNvPr id="4" name="Picture 3" descr="a sign that says you belong surrounded by plants">
            <a:extLst>
              <a:ext uri="{FF2B5EF4-FFF2-40B4-BE49-F238E27FC236}">
                <a16:creationId xmlns:a16="http://schemas.microsoft.com/office/drawing/2014/main" id="{845AC4B0-8B3F-B14C-8E07-40417E0EC956}"/>
              </a:ext>
            </a:extLst>
          </p:cNvPr>
          <p:cNvPicPr>
            <a:picLocks noChangeAspect="1"/>
          </p:cNvPicPr>
          <p:nvPr/>
        </p:nvPicPr>
        <p:blipFill>
          <a:blip r:embed="rId3"/>
          <a:srcRect l="14957" r="16395"/>
          <a:stretch>
            <a:fillRect/>
          </a:stretch>
        </p:blipFill>
        <p:spPr>
          <a:xfrm>
            <a:off x="7431803" y="1362322"/>
            <a:ext cx="4222196" cy="4100336"/>
          </a:xfrm>
          <a:prstGeom prst="rect">
            <a:avLst/>
          </a:prstGeom>
        </p:spPr>
      </p:pic>
    </p:spTree>
    <p:extLst>
      <p:ext uri="{BB962C8B-B14F-4D97-AF65-F5344CB8AC3E}">
        <p14:creationId xmlns:p14="http://schemas.microsoft.com/office/powerpoint/2010/main" val="286392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7BC61-7DD1-1B3C-14BA-6AB81DE50C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5D8CA-337B-E40E-20A8-CE650ACB833A}"/>
              </a:ext>
            </a:extLst>
          </p:cNvPr>
          <p:cNvSpPr>
            <a:spLocks noGrp="1"/>
          </p:cNvSpPr>
          <p:nvPr>
            <p:ph type="title"/>
          </p:nvPr>
        </p:nvSpPr>
        <p:spPr/>
        <p:txBody>
          <a:bodyPr/>
          <a:lstStyle/>
          <a:p>
            <a:r>
              <a:rPr lang="en-US" sz="4000" b="1" dirty="0"/>
              <a:t>Professional development through belonging</a:t>
            </a:r>
          </a:p>
        </p:txBody>
      </p:sp>
      <p:pic>
        <p:nvPicPr>
          <p:cNvPr id="7" name="Picture 6">
            <a:extLst>
              <a:ext uri="{FF2B5EF4-FFF2-40B4-BE49-F238E27FC236}">
                <a16:creationId xmlns:a16="http://schemas.microsoft.com/office/drawing/2014/main" id="{3BBBEC21-AA0D-EC24-F65F-C236022D26CC}"/>
              </a:ext>
            </a:extLst>
          </p:cNvPr>
          <p:cNvPicPr>
            <a:picLocks noChangeAspect="1"/>
          </p:cNvPicPr>
          <p:nvPr/>
        </p:nvPicPr>
        <p:blipFill>
          <a:blip r:embed="rId2"/>
          <a:stretch>
            <a:fillRect/>
          </a:stretch>
        </p:blipFill>
        <p:spPr>
          <a:xfrm>
            <a:off x="0" y="5981701"/>
            <a:ext cx="12191992" cy="876299"/>
          </a:xfrm>
          <a:prstGeom prst="rect">
            <a:avLst/>
          </a:prstGeom>
        </p:spPr>
      </p:pic>
      <p:sp>
        <p:nvSpPr>
          <p:cNvPr id="9" name="Content Placeholder 8">
            <a:extLst>
              <a:ext uri="{FF2B5EF4-FFF2-40B4-BE49-F238E27FC236}">
                <a16:creationId xmlns:a16="http://schemas.microsoft.com/office/drawing/2014/main" id="{24586F07-2160-72A7-B458-9B86DA465E27}"/>
              </a:ext>
            </a:extLst>
          </p:cNvPr>
          <p:cNvSpPr>
            <a:spLocks noGrp="1"/>
          </p:cNvSpPr>
          <p:nvPr>
            <p:ph idx="1"/>
          </p:nvPr>
        </p:nvSpPr>
        <p:spPr>
          <a:xfrm>
            <a:off x="838200" y="1218146"/>
            <a:ext cx="10613280" cy="3899314"/>
          </a:xfrm>
        </p:spPr>
        <p:txBody>
          <a:bodyPr/>
          <a:lstStyle/>
          <a:p>
            <a:r>
              <a:rPr lang="en-US" sz="2400" dirty="0"/>
              <a:t>Since 2023, Emory University Libraries has hosted graduate internships focusing on </a:t>
            </a:r>
            <a:r>
              <a:rPr lang="en-US" sz="2400" dirty="0" err="1"/>
              <a:t>Homosaurus</a:t>
            </a:r>
            <a:r>
              <a:rPr lang="en-US" sz="2400" dirty="0"/>
              <a:t> enhancement projects</a:t>
            </a:r>
          </a:p>
          <a:p>
            <a:r>
              <a:rPr lang="en-US" sz="2400" dirty="0"/>
              <a:t>Critical cataloging as an entry to cataloging nurtures a mature understanding of the profession’s tensions while validating the learner’s experience</a:t>
            </a:r>
          </a:p>
          <a:p>
            <a:endParaRPr lang="en-US" sz="2400" dirty="0"/>
          </a:p>
          <a:p>
            <a:endParaRPr lang="en-US" sz="2400" b="1" i="1" dirty="0">
              <a:solidFill>
                <a:schemeClr val="accent5">
                  <a:lumMod val="75000"/>
                </a:schemeClr>
              </a:solidFill>
            </a:endParaRPr>
          </a:p>
          <a:p>
            <a:endParaRPr lang="en-US" sz="2400" dirty="0"/>
          </a:p>
        </p:txBody>
      </p:sp>
      <p:pic>
        <p:nvPicPr>
          <p:cNvPr id="6" name="Picture 5">
            <a:extLst>
              <a:ext uri="{FF2B5EF4-FFF2-40B4-BE49-F238E27FC236}">
                <a16:creationId xmlns:a16="http://schemas.microsoft.com/office/drawing/2014/main" id="{646EECE5-A876-3CBA-A7D3-5F04E43D3548}"/>
              </a:ext>
            </a:extLst>
          </p:cNvPr>
          <p:cNvPicPr>
            <a:picLocks noChangeAspect="1"/>
          </p:cNvPicPr>
          <p:nvPr/>
        </p:nvPicPr>
        <p:blipFill>
          <a:blip r:embed="rId3"/>
          <a:stretch>
            <a:fillRect/>
          </a:stretch>
        </p:blipFill>
        <p:spPr>
          <a:xfrm>
            <a:off x="3670604" y="2862263"/>
            <a:ext cx="4850792" cy="2427804"/>
          </a:xfrm>
          <a:prstGeom prst="rect">
            <a:avLst/>
          </a:prstGeom>
        </p:spPr>
      </p:pic>
      <p:sp>
        <p:nvSpPr>
          <p:cNvPr id="10" name="TextBox 9">
            <a:extLst>
              <a:ext uri="{FF2B5EF4-FFF2-40B4-BE49-F238E27FC236}">
                <a16:creationId xmlns:a16="http://schemas.microsoft.com/office/drawing/2014/main" id="{4112F3F0-10E1-E13D-48FD-68FEFBF71CB4}"/>
              </a:ext>
            </a:extLst>
          </p:cNvPr>
          <p:cNvSpPr txBox="1"/>
          <p:nvPr/>
        </p:nvSpPr>
        <p:spPr>
          <a:xfrm>
            <a:off x="3696915" y="5312718"/>
            <a:ext cx="4895849" cy="646331"/>
          </a:xfrm>
          <a:prstGeom prst="rect">
            <a:avLst/>
          </a:prstGeom>
          <a:noFill/>
        </p:spPr>
        <p:txBody>
          <a:bodyPr wrap="square">
            <a:spAutoFit/>
          </a:bodyPr>
          <a:lstStyle/>
          <a:p>
            <a:pPr algn="ctr"/>
            <a:r>
              <a:rPr lang="en-US" sz="1800" i="1" dirty="0"/>
              <a:t>Emory University Libraries 2024</a:t>
            </a:r>
          </a:p>
          <a:p>
            <a:pPr algn="ctr"/>
            <a:r>
              <a:rPr lang="en-US" sz="1800" i="1" dirty="0"/>
              <a:t>intern cohort &amp; faculty/staff</a:t>
            </a:r>
          </a:p>
        </p:txBody>
      </p:sp>
    </p:spTree>
    <p:extLst>
      <p:ext uri="{BB962C8B-B14F-4D97-AF65-F5344CB8AC3E}">
        <p14:creationId xmlns:p14="http://schemas.microsoft.com/office/powerpoint/2010/main" val="252691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DA560-DB80-5B11-DF21-7D03A2282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AFD5A-668D-2D53-2858-E0C9098178B1}"/>
              </a:ext>
            </a:extLst>
          </p:cNvPr>
          <p:cNvSpPr>
            <a:spLocks noGrp="1"/>
          </p:cNvSpPr>
          <p:nvPr>
            <p:ph type="title"/>
          </p:nvPr>
        </p:nvSpPr>
        <p:spPr/>
        <p:txBody>
          <a:bodyPr/>
          <a:lstStyle/>
          <a:p>
            <a:r>
              <a:rPr lang="en-US" sz="4000" b="1" dirty="0"/>
              <a:t>What it’s meant to use </a:t>
            </a:r>
            <a:r>
              <a:rPr lang="en-US" sz="4000" b="1" dirty="0" err="1"/>
              <a:t>Homosaurus</a:t>
            </a:r>
            <a:endParaRPr lang="en-US" sz="4000" b="1" dirty="0"/>
          </a:p>
        </p:txBody>
      </p:sp>
      <p:pic>
        <p:nvPicPr>
          <p:cNvPr id="7" name="Picture 6">
            <a:extLst>
              <a:ext uri="{FF2B5EF4-FFF2-40B4-BE49-F238E27FC236}">
                <a16:creationId xmlns:a16="http://schemas.microsoft.com/office/drawing/2014/main" id="{7635D89C-1505-5AF8-F333-03742C7CF1EE}"/>
              </a:ext>
            </a:extLst>
          </p:cNvPr>
          <p:cNvPicPr>
            <a:picLocks noChangeAspect="1"/>
          </p:cNvPicPr>
          <p:nvPr/>
        </p:nvPicPr>
        <p:blipFill>
          <a:blip r:embed="rId2"/>
          <a:stretch>
            <a:fillRect/>
          </a:stretch>
        </p:blipFill>
        <p:spPr>
          <a:xfrm>
            <a:off x="0" y="5981701"/>
            <a:ext cx="12191992" cy="876299"/>
          </a:xfrm>
          <a:prstGeom prst="rect">
            <a:avLst/>
          </a:prstGeom>
        </p:spPr>
      </p:pic>
      <p:sp>
        <p:nvSpPr>
          <p:cNvPr id="3" name="Rectangle 2">
            <a:extLst>
              <a:ext uri="{FF2B5EF4-FFF2-40B4-BE49-F238E27FC236}">
                <a16:creationId xmlns:a16="http://schemas.microsoft.com/office/drawing/2014/main" id="{7D384AB9-EEBD-78A7-B43D-6137E50F6507}"/>
              </a:ext>
            </a:extLst>
          </p:cNvPr>
          <p:cNvSpPr/>
          <p:nvPr/>
        </p:nvSpPr>
        <p:spPr>
          <a:xfrm>
            <a:off x="314325" y="1276349"/>
            <a:ext cx="3689350" cy="44831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Sage Hickok (he/they)</a:t>
            </a:r>
            <a:r>
              <a:rPr lang="en-US" sz="1700" dirty="0">
                <a:solidFill>
                  <a:schemeClr val="tx1"/>
                </a:solidFill>
              </a:rPr>
              <a:t>: </a:t>
            </a:r>
          </a:p>
          <a:p>
            <a:pPr algn="ctr"/>
            <a:r>
              <a:rPr lang="en-US" sz="1700" i="1" dirty="0">
                <a:solidFill>
                  <a:schemeClr val="tx1"/>
                </a:solidFill>
              </a:rPr>
              <a:t>Queer horror fiction</a:t>
            </a:r>
          </a:p>
          <a:p>
            <a:pPr algn="ctr"/>
            <a:r>
              <a:rPr lang="en-US" sz="1700" dirty="0">
                <a:solidFill>
                  <a:schemeClr val="tx1"/>
                </a:solidFill>
              </a:rPr>
              <a:t>“Learning about </a:t>
            </a:r>
            <a:r>
              <a:rPr lang="en-US" sz="1700" dirty="0" err="1">
                <a:solidFill>
                  <a:schemeClr val="tx1"/>
                </a:solidFill>
              </a:rPr>
              <a:t>Homosaurus</a:t>
            </a:r>
            <a:r>
              <a:rPr lang="en-US" sz="1700" dirty="0">
                <a:solidFill>
                  <a:schemeClr val="tx1"/>
                </a:solidFill>
              </a:rPr>
              <a:t> was actually what started getting me interested in cataloging and metadata[…] As a trans man, I found it really fulfilling to be able to work with LGBT materials, especially materials about trans experiences, and increase their visibility[…] I feel like working in stacks and literally seeing every day how some items are less visible on the shelf than others intersects with these questions in ways I wouldn't have noticed prior to my </a:t>
            </a:r>
            <a:r>
              <a:rPr lang="en-US" sz="1700" dirty="0" err="1">
                <a:solidFill>
                  <a:schemeClr val="tx1"/>
                </a:solidFill>
              </a:rPr>
              <a:t>Homosaurus</a:t>
            </a:r>
            <a:r>
              <a:rPr lang="en-US" sz="1700" dirty="0">
                <a:solidFill>
                  <a:schemeClr val="tx1"/>
                </a:solidFill>
              </a:rPr>
              <a:t> work.”</a:t>
            </a:r>
          </a:p>
        </p:txBody>
      </p:sp>
      <p:sp>
        <p:nvSpPr>
          <p:cNvPr id="8" name="Rectangle 7">
            <a:extLst>
              <a:ext uri="{FF2B5EF4-FFF2-40B4-BE49-F238E27FC236}">
                <a16:creationId xmlns:a16="http://schemas.microsoft.com/office/drawing/2014/main" id="{399D2734-8222-257D-7DAD-E2ECCB472BC8}"/>
              </a:ext>
            </a:extLst>
          </p:cNvPr>
          <p:cNvSpPr/>
          <p:nvPr/>
        </p:nvSpPr>
        <p:spPr>
          <a:xfrm>
            <a:off x="4237038" y="1276348"/>
            <a:ext cx="3689350" cy="448310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Niel White (she/they)</a:t>
            </a:r>
            <a:r>
              <a:rPr lang="en-US" dirty="0">
                <a:solidFill>
                  <a:schemeClr val="tx1"/>
                </a:solidFill>
              </a:rPr>
              <a:t>: </a:t>
            </a:r>
          </a:p>
          <a:p>
            <a:pPr algn="ctr"/>
            <a:r>
              <a:rPr lang="en-US" i="1" dirty="0">
                <a:solidFill>
                  <a:schemeClr val="tx1"/>
                </a:solidFill>
              </a:rPr>
              <a:t>Multiracial LGBTQ+ people</a:t>
            </a:r>
          </a:p>
          <a:p>
            <a:pPr algn="ctr"/>
            <a:r>
              <a:rPr lang="en-US" dirty="0">
                <a:solidFill>
                  <a:schemeClr val="tx1"/>
                </a:solidFill>
              </a:rPr>
              <a:t>“As a biracial queer in the library science field, metadata has shown itself as both essential and often lacking in specificity for researching people like myself in a library catalog. Implementing </a:t>
            </a:r>
            <a:r>
              <a:rPr lang="en-US" dirty="0" err="1">
                <a:solidFill>
                  <a:schemeClr val="tx1"/>
                </a:solidFill>
              </a:rPr>
              <a:t>Homosaurus</a:t>
            </a:r>
            <a:r>
              <a:rPr lang="en-US" dirty="0">
                <a:solidFill>
                  <a:schemeClr val="tx1"/>
                </a:solidFill>
              </a:rPr>
              <a:t> terms was a wonderful opportunity to gain technical skills while helping to expand on the representation of queer multiracial identities and give other biracial folks the opportunity to locate their varying identities in the record.”</a:t>
            </a:r>
          </a:p>
        </p:txBody>
      </p:sp>
      <p:sp>
        <p:nvSpPr>
          <p:cNvPr id="11" name="Rectangle 10">
            <a:extLst>
              <a:ext uri="{FF2B5EF4-FFF2-40B4-BE49-F238E27FC236}">
                <a16:creationId xmlns:a16="http://schemas.microsoft.com/office/drawing/2014/main" id="{A82CD1A9-F046-BE92-F107-C974A48FB725}"/>
              </a:ext>
            </a:extLst>
          </p:cNvPr>
          <p:cNvSpPr/>
          <p:nvPr/>
        </p:nvSpPr>
        <p:spPr>
          <a:xfrm>
            <a:off x="8188325" y="1276349"/>
            <a:ext cx="3689350" cy="44831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Jude Romines (they/them)</a:t>
            </a:r>
            <a:r>
              <a:rPr lang="en-US" dirty="0">
                <a:solidFill>
                  <a:schemeClr val="tx1"/>
                </a:solidFill>
              </a:rPr>
              <a:t>:</a:t>
            </a:r>
          </a:p>
          <a:p>
            <a:pPr algn="ctr"/>
            <a:r>
              <a:rPr lang="en-US" i="1" dirty="0">
                <a:solidFill>
                  <a:schemeClr val="tx1"/>
                </a:solidFill>
              </a:rPr>
              <a:t>Gender nonconformity</a:t>
            </a:r>
          </a:p>
          <a:p>
            <a:pPr algn="ctr"/>
            <a:r>
              <a:rPr lang="en-US" dirty="0">
                <a:solidFill>
                  <a:schemeClr val="tx1"/>
                </a:solidFill>
              </a:rPr>
              <a:t>“Being queer and having different mental wiring, so to speak, it’s easy to see something so default, like LCSH, and assume my feelings about it are my own deficiency. It’s not the most crazy-making system I’ve encountered, but it is reassuring to see other people have said, ‘Oh, there’s a problem here. And we don’t have to be patient and good. We can work outside the problem and find a solution.’ I love that about library folks.”</a:t>
            </a:r>
            <a:endParaRPr lang="en-US" dirty="0"/>
          </a:p>
        </p:txBody>
      </p:sp>
    </p:spTree>
    <p:extLst>
      <p:ext uri="{BB962C8B-B14F-4D97-AF65-F5344CB8AC3E}">
        <p14:creationId xmlns:p14="http://schemas.microsoft.com/office/powerpoint/2010/main" val="403090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B801E-77FB-D261-31B7-5E322F1E8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F92FE-4EE6-81EB-8529-9C0FDE4CADDA}"/>
              </a:ext>
            </a:extLst>
          </p:cNvPr>
          <p:cNvSpPr>
            <a:spLocks noGrp="1"/>
          </p:cNvSpPr>
          <p:nvPr>
            <p:ph type="title"/>
          </p:nvPr>
        </p:nvSpPr>
        <p:spPr/>
        <p:txBody>
          <a:bodyPr/>
          <a:lstStyle/>
          <a:p>
            <a:r>
              <a:rPr lang="en-US" b="1" dirty="0"/>
              <a:t>Education through belonging</a:t>
            </a:r>
          </a:p>
        </p:txBody>
      </p:sp>
      <p:pic>
        <p:nvPicPr>
          <p:cNvPr id="7" name="Picture 6">
            <a:extLst>
              <a:ext uri="{FF2B5EF4-FFF2-40B4-BE49-F238E27FC236}">
                <a16:creationId xmlns:a16="http://schemas.microsoft.com/office/drawing/2014/main" id="{FC8289E7-8C63-C5D6-2D2C-EDC4CEF7C63D}"/>
              </a:ext>
            </a:extLst>
          </p:cNvPr>
          <p:cNvPicPr>
            <a:picLocks noChangeAspect="1"/>
          </p:cNvPicPr>
          <p:nvPr/>
        </p:nvPicPr>
        <p:blipFill>
          <a:blip r:embed="rId2"/>
          <a:stretch>
            <a:fillRect/>
          </a:stretch>
        </p:blipFill>
        <p:spPr>
          <a:xfrm>
            <a:off x="0" y="5981701"/>
            <a:ext cx="12191992" cy="876299"/>
          </a:xfrm>
          <a:prstGeom prst="rect">
            <a:avLst/>
          </a:prstGeom>
        </p:spPr>
      </p:pic>
      <p:sp>
        <p:nvSpPr>
          <p:cNvPr id="9" name="Content Placeholder 8">
            <a:extLst>
              <a:ext uri="{FF2B5EF4-FFF2-40B4-BE49-F238E27FC236}">
                <a16:creationId xmlns:a16="http://schemas.microsoft.com/office/drawing/2014/main" id="{FF1D0B2B-4040-5387-BC9A-5A9AB486B78F}"/>
              </a:ext>
            </a:extLst>
          </p:cNvPr>
          <p:cNvSpPr>
            <a:spLocks noGrp="1"/>
          </p:cNvSpPr>
          <p:nvPr>
            <p:ph idx="1"/>
          </p:nvPr>
        </p:nvSpPr>
        <p:spPr>
          <a:xfrm>
            <a:off x="838200" y="1177741"/>
            <a:ext cx="5822951" cy="3899314"/>
          </a:xfrm>
        </p:spPr>
        <p:txBody>
          <a:bodyPr/>
          <a:lstStyle/>
          <a:p>
            <a:r>
              <a:rPr lang="en-US" b="1" i="1" dirty="0">
                <a:solidFill>
                  <a:schemeClr val="accent5"/>
                </a:solidFill>
              </a:rPr>
              <a:t>Student outreach events</a:t>
            </a:r>
          </a:p>
          <a:p>
            <a:pPr lvl="1"/>
            <a:r>
              <a:rPr lang="en-US" dirty="0" err="1"/>
              <a:t>Homosaurus</a:t>
            </a:r>
            <a:r>
              <a:rPr lang="en-US" dirty="0"/>
              <a:t> workshop – March 2025</a:t>
            </a:r>
          </a:p>
          <a:p>
            <a:pPr lvl="1"/>
            <a:r>
              <a:rPr lang="en-US" dirty="0"/>
              <a:t>Office of LGBT Life visit – April 2025</a:t>
            </a:r>
          </a:p>
          <a:p>
            <a:pPr lvl="1"/>
            <a:r>
              <a:rPr lang="en-US" dirty="0"/>
              <a:t>Tabling with zines – Ongoing collaboration with outreach team</a:t>
            </a:r>
          </a:p>
          <a:p>
            <a:r>
              <a:rPr lang="en-US" b="1" i="1" dirty="0">
                <a:solidFill>
                  <a:schemeClr val="accent5"/>
                </a:solidFill>
              </a:rPr>
              <a:t>Response</a:t>
            </a:r>
          </a:p>
          <a:p>
            <a:pPr lvl="1"/>
            <a:r>
              <a:rPr lang="en-US" dirty="0"/>
              <a:t>Less engagement with workshop</a:t>
            </a:r>
          </a:p>
          <a:p>
            <a:pPr lvl="1"/>
            <a:r>
              <a:rPr lang="en-US" dirty="0"/>
              <a:t>LGBT Life visit was positive and busy</a:t>
            </a:r>
          </a:p>
          <a:p>
            <a:pPr lvl="1"/>
            <a:r>
              <a:rPr lang="en-US" dirty="0"/>
              <a:t>Zines were a hit</a:t>
            </a:r>
          </a:p>
          <a:p>
            <a:r>
              <a:rPr lang="en-US" b="1" i="1" dirty="0">
                <a:solidFill>
                  <a:schemeClr val="accent5"/>
                </a:solidFill>
              </a:rPr>
              <a:t>Future plans</a:t>
            </a:r>
          </a:p>
          <a:p>
            <a:pPr lvl="1"/>
            <a:r>
              <a:rPr lang="en-US" dirty="0"/>
              <a:t>Passive </a:t>
            </a:r>
            <a:r>
              <a:rPr lang="en-US" dirty="0" err="1"/>
              <a:t>Homosaurus</a:t>
            </a:r>
            <a:r>
              <a:rPr lang="en-US" dirty="0"/>
              <a:t> </a:t>
            </a:r>
            <a:r>
              <a:rPr lang="en-US" dirty="0" err="1"/>
              <a:t>post-it</a:t>
            </a:r>
            <a:r>
              <a:rPr lang="en-US" dirty="0"/>
              <a:t> display</a:t>
            </a:r>
          </a:p>
          <a:p>
            <a:pPr lvl="1"/>
            <a:endParaRPr lang="en-US" dirty="0"/>
          </a:p>
          <a:p>
            <a:endParaRPr lang="en-US" dirty="0"/>
          </a:p>
        </p:txBody>
      </p:sp>
      <p:pic>
        <p:nvPicPr>
          <p:cNvPr id="10" name="Picture 9">
            <a:extLst>
              <a:ext uri="{FF2B5EF4-FFF2-40B4-BE49-F238E27FC236}">
                <a16:creationId xmlns:a16="http://schemas.microsoft.com/office/drawing/2014/main" id="{8167F919-6F32-DAC1-B137-F17146408D6D}"/>
              </a:ext>
            </a:extLst>
          </p:cNvPr>
          <p:cNvPicPr>
            <a:picLocks noChangeAspect="1"/>
          </p:cNvPicPr>
          <p:nvPr/>
        </p:nvPicPr>
        <p:blipFill>
          <a:blip r:embed="rId3"/>
          <a:stretch>
            <a:fillRect/>
          </a:stretch>
        </p:blipFill>
        <p:spPr>
          <a:xfrm>
            <a:off x="6893999" y="1279341"/>
            <a:ext cx="4888614" cy="4336061"/>
          </a:xfrm>
          <a:prstGeom prst="rect">
            <a:avLst/>
          </a:prstGeom>
        </p:spPr>
      </p:pic>
    </p:spTree>
    <p:extLst>
      <p:ext uri="{BB962C8B-B14F-4D97-AF65-F5344CB8AC3E}">
        <p14:creationId xmlns:p14="http://schemas.microsoft.com/office/powerpoint/2010/main" val="1091123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55B62EDECA5444BE0A3687F694073B" ma:contentTypeVersion="10" ma:contentTypeDescription="Create a new document." ma:contentTypeScope="" ma:versionID="dcf3d3b599512cadb4a3821c9c6d4e20">
  <xsd:schema xmlns:xsd="http://www.w3.org/2001/XMLSchema" xmlns:xs="http://www.w3.org/2001/XMLSchema" xmlns:p="http://schemas.microsoft.com/office/2006/metadata/properties" xmlns:ns2="164cd4a7-ce8e-4dac-92b9-19771f8f5416" xmlns:ns3="706fc703-dbcf-40f2-8922-96b50a4fe5ec" targetNamespace="http://schemas.microsoft.com/office/2006/metadata/properties" ma:root="true" ma:fieldsID="c482986b655a64d56d33115a0adc810b" ns2:_="" ns3:_="">
    <xsd:import namespace="164cd4a7-ce8e-4dac-92b9-19771f8f5416"/>
    <xsd:import namespace="706fc703-dbcf-40f2-8922-96b50a4fe5e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cd4a7-ce8e-4dac-92b9-19771f8f5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c383c50-2e5a-4ee2-a287-62075b1c8a1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6fc703-dbcf-40f2-8922-96b50a4fe5e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f5ecd53-c824-4064-abfb-f43053524b84}" ma:internalName="TaxCatchAll" ma:showField="CatchAllData" ma:web="706fc703-dbcf-40f2-8922-96b50a4fe5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06fc703-dbcf-40f2-8922-96b50a4fe5ec"/>
    <lcf76f155ced4ddcb4097134ff3c332f xmlns="164cd4a7-ce8e-4dac-92b9-19771f8f54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107263-B4A0-4E6E-82E3-BE3750F009A4}">
  <ds:schemaRefs>
    <ds:schemaRef ds:uri="http://schemas.microsoft.com/sharepoint/v3/contenttype/forms"/>
  </ds:schemaRefs>
</ds:datastoreItem>
</file>

<file path=customXml/itemProps2.xml><?xml version="1.0" encoding="utf-8"?>
<ds:datastoreItem xmlns:ds="http://schemas.openxmlformats.org/officeDocument/2006/customXml" ds:itemID="{B58AF961-1F60-4CE4-AB34-4D88CA798B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cd4a7-ce8e-4dac-92b9-19771f8f5416"/>
    <ds:schemaRef ds:uri="706fc703-dbcf-40f2-8922-96b50a4fe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8175F7-DE6E-4D1C-8FB0-AF30D6A1321B}">
  <ds:schemaRefs>
    <ds:schemaRef ds:uri="706fc703-dbcf-40f2-8922-96b50a4fe5ec"/>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elements/1.1/"/>
    <ds:schemaRef ds:uri="164cd4a7-ce8e-4dac-92b9-19771f8f541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7908</TotalTime>
  <Words>707</Words>
  <Application>Microsoft Office PowerPoint</Application>
  <PresentationFormat>Widescreen</PresentationFormat>
  <Paragraphs>64</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Serif</vt:lpstr>
      <vt:lpstr>Arial</vt:lpstr>
      <vt:lpstr>Office Theme</vt:lpstr>
      <vt:lpstr>Whose Catalog?:  Homosaurus as a Pathway  to LGBTQ+ Belonging</vt:lpstr>
      <vt:lpstr>Please take what’s useful, leave what isn’t, and feel free to connect. ♡</vt:lpstr>
      <vt:lpstr>What is Homosaurus?</vt:lpstr>
      <vt:lpstr>Why does LCSH need a critique?</vt:lpstr>
      <vt:lpstr>Expanding possibilities for discovery</vt:lpstr>
      <vt:lpstr>Homosaurus and belonging</vt:lpstr>
      <vt:lpstr>Professional development through belonging</vt:lpstr>
      <vt:lpstr>What it’s meant to use Homosaurus</vt:lpstr>
      <vt:lpstr>Education through belonging</vt:lpstr>
      <vt:lpstr>Education through belonging (continued)</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Beals, Carla</dc:creator>
  <cp:lastModifiedBy>Jae R.</cp:lastModifiedBy>
  <cp:revision>35</cp:revision>
  <dcterms:created xsi:type="dcterms:W3CDTF">2026-03-06T16:59:25Z</dcterms:created>
  <dcterms:modified xsi:type="dcterms:W3CDTF">2026-05-28T11:09:04Z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0x010100E855B62EDECA5444BE0A3687F694073B</vt:lpwstr>
  </property>
</Properties>
</file>