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8"/>
  </p:notesMasterIdLst>
  <p:sldIdLst>
    <p:sldId id="259" r:id="rId5"/>
    <p:sldId id="260" r:id="rId6"/>
    <p:sldId id="262" r:id="rId7"/>
    <p:sldId id="263" r:id="rId8"/>
    <p:sldId id="264" r:id="rId9"/>
    <p:sldId id="266" r:id="rId10"/>
    <p:sldId id="265"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702E"/>
    <a:srgbClr val="D3AB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107F37-507F-4685-A4E8-06266940A58D}" type="doc">
      <dgm:prSet loTypeId="urn:microsoft.com/office/officeart/2005/8/layout/pyramid3" loCatId="pyramid" qsTypeId="urn:microsoft.com/office/officeart/2005/8/quickstyle/simple1" qsCatId="simple" csTypeId="urn:microsoft.com/office/officeart/2005/8/colors/colorful2" csCatId="colorful" phldr="1"/>
      <dgm:spPr/>
    </dgm:pt>
    <dgm:pt modelId="{21B2BF53-CF29-4E6A-A18E-598A1AFAEE81}">
      <dgm:prSet phldrT="[Text]"/>
      <dgm:spPr/>
      <dgm:t>
        <a:bodyPr/>
        <a:lstStyle/>
        <a:p>
          <a:r>
            <a:rPr lang="en-US"/>
            <a:t>General</a:t>
          </a:r>
        </a:p>
      </dgm:t>
    </dgm:pt>
    <dgm:pt modelId="{701D6E8C-2EC9-4ADD-82BD-8233AFD21DE7}" type="parTrans" cxnId="{1BA5B68F-614C-4F28-A163-97C30FBEB56A}">
      <dgm:prSet/>
      <dgm:spPr/>
      <dgm:t>
        <a:bodyPr/>
        <a:lstStyle/>
        <a:p>
          <a:endParaRPr lang="en-US"/>
        </a:p>
      </dgm:t>
    </dgm:pt>
    <dgm:pt modelId="{08CC3F22-7275-443E-8889-71CCB4534BA0}" type="sibTrans" cxnId="{1BA5B68F-614C-4F28-A163-97C30FBEB56A}">
      <dgm:prSet/>
      <dgm:spPr/>
      <dgm:t>
        <a:bodyPr/>
        <a:lstStyle/>
        <a:p>
          <a:endParaRPr lang="en-US"/>
        </a:p>
      </dgm:t>
    </dgm:pt>
    <dgm:pt modelId="{325E6F35-48AC-40D7-9E81-1E0965B40996}">
      <dgm:prSet phldrT="[Text]"/>
      <dgm:spPr/>
      <dgm:t>
        <a:bodyPr/>
        <a:lstStyle/>
        <a:p>
          <a:r>
            <a:rPr lang="en-US"/>
            <a:t>Special</a:t>
          </a:r>
        </a:p>
      </dgm:t>
    </dgm:pt>
    <dgm:pt modelId="{D400B650-2736-49E7-923B-BAFA9523A172}" type="parTrans" cxnId="{230F0AB1-204C-4D50-B667-54E165226DBB}">
      <dgm:prSet/>
      <dgm:spPr/>
      <dgm:t>
        <a:bodyPr/>
        <a:lstStyle/>
        <a:p>
          <a:endParaRPr lang="en-US"/>
        </a:p>
      </dgm:t>
    </dgm:pt>
    <dgm:pt modelId="{D5DF48D4-5058-4B00-8B1A-646672229BC4}" type="sibTrans" cxnId="{230F0AB1-204C-4D50-B667-54E165226DBB}">
      <dgm:prSet/>
      <dgm:spPr/>
      <dgm:t>
        <a:bodyPr/>
        <a:lstStyle/>
        <a:p>
          <a:endParaRPr lang="en-US"/>
        </a:p>
      </dgm:t>
    </dgm:pt>
    <dgm:pt modelId="{D8AFC489-9531-40D8-8C74-931F938A55CF}">
      <dgm:prSet phldrT="[Text]"/>
      <dgm:spPr/>
      <dgm:t>
        <a:bodyPr/>
        <a:lstStyle/>
        <a:p>
          <a:r>
            <a:rPr lang="en-US"/>
            <a:t>Unique</a:t>
          </a:r>
        </a:p>
      </dgm:t>
    </dgm:pt>
    <dgm:pt modelId="{AC8E1762-7E12-4692-B80F-82207B1F2F61}" type="parTrans" cxnId="{B34276D8-77D4-4D1E-A02F-72DB07DCA5E8}">
      <dgm:prSet/>
      <dgm:spPr/>
      <dgm:t>
        <a:bodyPr/>
        <a:lstStyle/>
        <a:p>
          <a:endParaRPr lang="en-US"/>
        </a:p>
      </dgm:t>
    </dgm:pt>
    <dgm:pt modelId="{BDAE80A6-2DB3-4C31-BE9B-1271D0F06B50}" type="sibTrans" cxnId="{B34276D8-77D4-4D1E-A02F-72DB07DCA5E8}">
      <dgm:prSet/>
      <dgm:spPr/>
      <dgm:t>
        <a:bodyPr/>
        <a:lstStyle/>
        <a:p>
          <a:endParaRPr lang="en-US"/>
        </a:p>
      </dgm:t>
    </dgm:pt>
    <dgm:pt modelId="{01C144B4-0400-4567-B93D-57760D9692EA}" type="pres">
      <dgm:prSet presAssocID="{6E107F37-507F-4685-A4E8-06266940A58D}" presName="Name0" presStyleCnt="0">
        <dgm:presLayoutVars>
          <dgm:dir/>
          <dgm:animLvl val="lvl"/>
          <dgm:resizeHandles val="exact"/>
        </dgm:presLayoutVars>
      </dgm:prSet>
      <dgm:spPr/>
    </dgm:pt>
    <dgm:pt modelId="{937B9872-C35D-4930-BD97-016F0B15DB05}" type="pres">
      <dgm:prSet presAssocID="{21B2BF53-CF29-4E6A-A18E-598A1AFAEE81}" presName="Name8" presStyleCnt="0"/>
      <dgm:spPr/>
    </dgm:pt>
    <dgm:pt modelId="{2A35E36C-2255-49DD-8290-E33235BCC70B}" type="pres">
      <dgm:prSet presAssocID="{21B2BF53-CF29-4E6A-A18E-598A1AFAEE81}" presName="level" presStyleLbl="node1" presStyleIdx="0" presStyleCnt="3" custLinFactNeighborX="17662" custLinFactNeighborY="-12518">
        <dgm:presLayoutVars>
          <dgm:chMax val="1"/>
          <dgm:bulletEnabled val="1"/>
        </dgm:presLayoutVars>
      </dgm:prSet>
      <dgm:spPr/>
    </dgm:pt>
    <dgm:pt modelId="{8CF80226-72F6-48F0-984B-6687F105854B}" type="pres">
      <dgm:prSet presAssocID="{21B2BF53-CF29-4E6A-A18E-598A1AFAEE81}" presName="levelTx" presStyleLbl="revTx" presStyleIdx="0" presStyleCnt="0">
        <dgm:presLayoutVars>
          <dgm:chMax val="1"/>
          <dgm:bulletEnabled val="1"/>
        </dgm:presLayoutVars>
      </dgm:prSet>
      <dgm:spPr/>
    </dgm:pt>
    <dgm:pt modelId="{01F41848-46F0-45F0-A54B-425D6E999D63}" type="pres">
      <dgm:prSet presAssocID="{325E6F35-48AC-40D7-9E81-1E0965B40996}" presName="Name8" presStyleCnt="0"/>
      <dgm:spPr/>
    </dgm:pt>
    <dgm:pt modelId="{2F6880E4-F50F-4282-90E7-1D450A2485CB}" type="pres">
      <dgm:prSet presAssocID="{325E6F35-48AC-40D7-9E81-1E0965B40996}" presName="level" presStyleLbl="node1" presStyleIdx="1" presStyleCnt="3">
        <dgm:presLayoutVars>
          <dgm:chMax val="1"/>
          <dgm:bulletEnabled val="1"/>
        </dgm:presLayoutVars>
      </dgm:prSet>
      <dgm:spPr/>
    </dgm:pt>
    <dgm:pt modelId="{F0FF3877-0A2C-4BC2-BE8B-C395EDC40E2E}" type="pres">
      <dgm:prSet presAssocID="{325E6F35-48AC-40D7-9E81-1E0965B40996}" presName="levelTx" presStyleLbl="revTx" presStyleIdx="0" presStyleCnt="0">
        <dgm:presLayoutVars>
          <dgm:chMax val="1"/>
          <dgm:bulletEnabled val="1"/>
        </dgm:presLayoutVars>
      </dgm:prSet>
      <dgm:spPr/>
    </dgm:pt>
    <dgm:pt modelId="{820A8D24-532B-478D-9BBD-926942C1EB73}" type="pres">
      <dgm:prSet presAssocID="{D8AFC489-9531-40D8-8C74-931F938A55CF}" presName="Name8" presStyleCnt="0"/>
      <dgm:spPr/>
    </dgm:pt>
    <dgm:pt modelId="{AB74440E-8FE2-4788-8D15-4F91B42F78F9}" type="pres">
      <dgm:prSet presAssocID="{D8AFC489-9531-40D8-8C74-931F938A55CF}" presName="level" presStyleLbl="node1" presStyleIdx="2" presStyleCnt="3">
        <dgm:presLayoutVars>
          <dgm:chMax val="1"/>
          <dgm:bulletEnabled val="1"/>
        </dgm:presLayoutVars>
      </dgm:prSet>
      <dgm:spPr/>
    </dgm:pt>
    <dgm:pt modelId="{4F4A436F-2CD7-42C5-B583-4B3C02638B15}" type="pres">
      <dgm:prSet presAssocID="{D8AFC489-9531-40D8-8C74-931F938A55CF}" presName="levelTx" presStyleLbl="revTx" presStyleIdx="0" presStyleCnt="0">
        <dgm:presLayoutVars>
          <dgm:chMax val="1"/>
          <dgm:bulletEnabled val="1"/>
        </dgm:presLayoutVars>
      </dgm:prSet>
      <dgm:spPr/>
    </dgm:pt>
  </dgm:ptLst>
  <dgm:cxnLst>
    <dgm:cxn modelId="{0B795E05-7F0E-46C1-8D6A-30B6B56ED104}" type="presOf" srcId="{6E107F37-507F-4685-A4E8-06266940A58D}" destId="{01C144B4-0400-4567-B93D-57760D9692EA}" srcOrd="0" destOrd="0" presId="urn:microsoft.com/office/officeart/2005/8/layout/pyramid3"/>
    <dgm:cxn modelId="{F76CA652-113A-4679-89B2-D60687C12D54}" type="presOf" srcId="{21B2BF53-CF29-4E6A-A18E-598A1AFAEE81}" destId="{8CF80226-72F6-48F0-984B-6687F105854B}" srcOrd="1" destOrd="0" presId="urn:microsoft.com/office/officeart/2005/8/layout/pyramid3"/>
    <dgm:cxn modelId="{7741776B-97DA-414C-B893-16943BE16A98}" type="presOf" srcId="{D8AFC489-9531-40D8-8C74-931F938A55CF}" destId="{4F4A436F-2CD7-42C5-B583-4B3C02638B15}" srcOrd="1" destOrd="0" presId="urn:microsoft.com/office/officeart/2005/8/layout/pyramid3"/>
    <dgm:cxn modelId="{1BA5B68F-614C-4F28-A163-97C30FBEB56A}" srcId="{6E107F37-507F-4685-A4E8-06266940A58D}" destId="{21B2BF53-CF29-4E6A-A18E-598A1AFAEE81}" srcOrd="0" destOrd="0" parTransId="{701D6E8C-2EC9-4ADD-82BD-8233AFD21DE7}" sibTransId="{08CC3F22-7275-443E-8889-71CCB4534BA0}"/>
    <dgm:cxn modelId="{081A2E9F-29D1-4B38-9764-9E9B47C5895A}" type="presOf" srcId="{325E6F35-48AC-40D7-9E81-1E0965B40996}" destId="{2F6880E4-F50F-4282-90E7-1D450A2485CB}" srcOrd="0" destOrd="0" presId="urn:microsoft.com/office/officeart/2005/8/layout/pyramid3"/>
    <dgm:cxn modelId="{8E70D79F-4C8B-4F8A-B784-D42DB7F1887E}" type="presOf" srcId="{D8AFC489-9531-40D8-8C74-931F938A55CF}" destId="{AB74440E-8FE2-4788-8D15-4F91B42F78F9}" srcOrd="0" destOrd="0" presId="urn:microsoft.com/office/officeart/2005/8/layout/pyramid3"/>
    <dgm:cxn modelId="{230F0AB1-204C-4D50-B667-54E165226DBB}" srcId="{6E107F37-507F-4685-A4E8-06266940A58D}" destId="{325E6F35-48AC-40D7-9E81-1E0965B40996}" srcOrd="1" destOrd="0" parTransId="{D400B650-2736-49E7-923B-BAFA9523A172}" sibTransId="{D5DF48D4-5058-4B00-8B1A-646672229BC4}"/>
    <dgm:cxn modelId="{04BC3DCF-BDB5-4AC4-AA16-7BEE3996CDB6}" type="presOf" srcId="{325E6F35-48AC-40D7-9E81-1E0965B40996}" destId="{F0FF3877-0A2C-4BC2-BE8B-C395EDC40E2E}" srcOrd="1" destOrd="0" presId="urn:microsoft.com/office/officeart/2005/8/layout/pyramid3"/>
    <dgm:cxn modelId="{B34276D8-77D4-4D1E-A02F-72DB07DCA5E8}" srcId="{6E107F37-507F-4685-A4E8-06266940A58D}" destId="{D8AFC489-9531-40D8-8C74-931F938A55CF}" srcOrd="2" destOrd="0" parTransId="{AC8E1762-7E12-4692-B80F-82207B1F2F61}" sibTransId="{BDAE80A6-2DB3-4C31-BE9B-1271D0F06B50}"/>
    <dgm:cxn modelId="{776CBDE6-3328-4654-8194-EF57516920CB}" type="presOf" srcId="{21B2BF53-CF29-4E6A-A18E-598A1AFAEE81}" destId="{2A35E36C-2255-49DD-8290-E33235BCC70B}" srcOrd="0" destOrd="0" presId="urn:microsoft.com/office/officeart/2005/8/layout/pyramid3"/>
    <dgm:cxn modelId="{BC7DAF2E-BEB5-40F9-B93D-30B17792AAB4}" type="presParOf" srcId="{01C144B4-0400-4567-B93D-57760D9692EA}" destId="{937B9872-C35D-4930-BD97-016F0B15DB05}" srcOrd="0" destOrd="0" presId="urn:microsoft.com/office/officeart/2005/8/layout/pyramid3"/>
    <dgm:cxn modelId="{36044C5C-CC03-46B9-83E6-B8C0ABA0F2CA}" type="presParOf" srcId="{937B9872-C35D-4930-BD97-016F0B15DB05}" destId="{2A35E36C-2255-49DD-8290-E33235BCC70B}" srcOrd="0" destOrd="0" presId="urn:microsoft.com/office/officeart/2005/8/layout/pyramid3"/>
    <dgm:cxn modelId="{2D6890D1-EEBA-41B5-89C7-F6C88F22C343}" type="presParOf" srcId="{937B9872-C35D-4930-BD97-016F0B15DB05}" destId="{8CF80226-72F6-48F0-984B-6687F105854B}" srcOrd="1" destOrd="0" presId="urn:microsoft.com/office/officeart/2005/8/layout/pyramid3"/>
    <dgm:cxn modelId="{F5C99BFA-E97F-4219-994D-8D2973D7E288}" type="presParOf" srcId="{01C144B4-0400-4567-B93D-57760D9692EA}" destId="{01F41848-46F0-45F0-A54B-425D6E999D63}" srcOrd="1" destOrd="0" presId="urn:microsoft.com/office/officeart/2005/8/layout/pyramid3"/>
    <dgm:cxn modelId="{585EA85A-FC97-4161-84D0-110831E1944B}" type="presParOf" srcId="{01F41848-46F0-45F0-A54B-425D6E999D63}" destId="{2F6880E4-F50F-4282-90E7-1D450A2485CB}" srcOrd="0" destOrd="0" presId="urn:microsoft.com/office/officeart/2005/8/layout/pyramid3"/>
    <dgm:cxn modelId="{30086509-6A3C-4D74-87EA-00AAF9B1DE74}" type="presParOf" srcId="{01F41848-46F0-45F0-A54B-425D6E999D63}" destId="{F0FF3877-0A2C-4BC2-BE8B-C395EDC40E2E}" srcOrd="1" destOrd="0" presId="urn:microsoft.com/office/officeart/2005/8/layout/pyramid3"/>
    <dgm:cxn modelId="{3B5A1E58-AB86-463F-8D35-4CDD3D5A345F}" type="presParOf" srcId="{01C144B4-0400-4567-B93D-57760D9692EA}" destId="{820A8D24-532B-478D-9BBD-926942C1EB73}" srcOrd="2" destOrd="0" presId="urn:microsoft.com/office/officeart/2005/8/layout/pyramid3"/>
    <dgm:cxn modelId="{A7D7C9E6-5F35-43F3-B70D-D2BEEA7815C6}" type="presParOf" srcId="{820A8D24-532B-478D-9BBD-926942C1EB73}" destId="{AB74440E-8FE2-4788-8D15-4F91B42F78F9}" srcOrd="0" destOrd="0" presId="urn:microsoft.com/office/officeart/2005/8/layout/pyramid3"/>
    <dgm:cxn modelId="{0B634672-EC78-4BB8-A928-1C010623DBC2}" type="presParOf" srcId="{820A8D24-532B-478D-9BBD-926942C1EB73}" destId="{4F4A436F-2CD7-42C5-B583-4B3C02638B15}" srcOrd="1" destOrd="0" presId="urn:microsoft.com/office/officeart/2005/8/layout/pyramid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35E36C-2255-49DD-8290-E33235BCC70B}">
      <dsp:nvSpPr>
        <dsp:cNvPr id="0" name=""/>
        <dsp:cNvSpPr/>
      </dsp:nvSpPr>
      <dsp:spPr>
        <a:xfrm rot="10800000">
          <a:off x="0" y="0"/>
          <a:ext cx="6172199" cy="1624541"/>
        </a:xfrm>
        <a:prstGeom prst="trapezoid">
          <a:avLst>
            <a:gd name="adj" fmla="val 63322"/>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2133600">
            <a:lnSpc>
              <a:spcPct val="90000"/>
            </a:lnSpc>
            <a:spcBef>
              <a:spcPct val="0"/>
            </a:spcBef>
            <a:spcAft>
              <a:spcPct val="35000"/>
            </a:spcAft>
            <a:buNone/>
          </a:pPr>
          <a:r>
            <a:rPr lang="en-US" sz="4800" kern="1200"/>
            <a:t>General</a:t>
          </a:r>
        </a:p>
      </dsp:txBody>
      <dsp:txXfrm rot="-10800000">
        <a:off x="1080134" y="0"/>
        <a:ext cx="4011930" cy="1624541"/>
      </dsp:txXfrm>
    </dsp:sp>
    <dsp:sp modelId="{2F6880E4-F50F-4282-90E7-1D450A2485CB}">
      <dsp:nvSpPr>
        <dsp:cNvPr id="0" name=""/>
        <dsp:cNvSpPr/>
      </dsp:nvSpPr>
      <dsp:spPr>
        <a:xfrm rot="10800000">
          <a:off x="1028700" y="1624541"/>
          <a:ext cx="4114799" cy="1624541"/>
        </a:xfrm>
        <a:prstGeom prst="trapezoid">
          <a:avLst>
            <a:gd name="adj" fmla="val 63322"/>
          </a:avLst>
        </a:prstGeom>
        <a:solidFill>
          <a:schemeClr val="accent2">
            <a:hueOff val="3221806"/>
            <a:satOff val="-9246"/>
            <a:lumOff val="-1480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2133600">
            <a:lnSpc>
              <a:spcPct val="90000"/>
            </a:lnSpc>
            <a:spcBef>
              <a:spcPct val="0"/>
            </a:spcBef>
            <a:spcAft>
              <a:spcPct val="35000"/>
            </a:spcAft>
            <a:buNone/>
          </a:pPr>
          <a:r>
            <a:rPr lang="en-US" sz="4800" kern="1200"/>
            <a:t>Special</a:t>
          </a:r>
        </a:p>
      </dsp:txBody>
      <dsp:txXfrm rot="-10800000">
        <a:off x="1748789" y="1624541"/>
        <a:ext cx="2674620" cy="1624541"/>
      </dsp:txXfrm>
    </dsp:sp>
    <dsp:sp modelId="{AB74440E-8FE2-4788-8D15-4F91B42F78F9}">
      <dsp:nvSpPr>
        <dsp:cNvPr id="0" name=""/>
        <dsp:cNvSpPr/>
      </dsp:nvSpPr>
      <dsp:spPr>
        <a:xfrm rot="10800000">
          <a:off x="2057400" y="3249083"/>
          <a:ext cx="2057399" cy="1624541"/>
        </a:xfrm>
        <a:prstGeom prst="trapezoid">
          <a:avLst>
            <a:gd name="adj" fmla="val 63322"/>
          </a:avLst>
        </a:prstGeom>
        <a:solidFill>
          <a:schemeClr val="accent2">
            <a:hueOff val="6443612"/>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2133600">
            <a:lnSpc>
              <a:spcPct val="90000"/>
            </a:lnSpc>
            <a:spcBef>
              <a:spcPct val="0"/>
            </a:spcBef>
            <a:spcAft>
              <a:spcPct val="35000"/>
            </a:spcAft>
            <a:buNone/>
          </a:pPr>
          <a:r>
            <a:rPr lang="en-US" sz="4800" kern="1200"/>
            <a:t>Unique</a:t>
          </a:r>
        </a:p>
      </dsp:txBody>
      <dsp:txXfrm rot="-10800000">
        <a:off x="2057400" y="3249083"/>
        <a:ext cx="2057399" cy="1624541"/>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E7665D-24EE-084E-ADEA-04F542527DFB}" type="datetimeFigureOut">
              <a:rPr lang="en-US" smtClean="0"/>
              <a:t>5/27/26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604B96-E665-624B-9AD5-B14A0DBCEC32}" type="slidenum">
              <a:rPr lang="en-US" smtClean="0"/>
              <a:t>‹#›</a:t>
            </a:fld>
            <a:endParaRPr lang="en-US"/>
          </a:p>
        </p:txBody>
      </p:sp>
    </p:spTree>
    <p:extLst>
      <p:ext uri="{BB962C8B-B14F-4D97-AF65-F5344CB8AC3E}">
        <p14:creationId xmlns:p14="http://schemas.microsoft.com/office/powerpoint/2010/main" val="165531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9639CB-33FA-298B-DBF2-07E18F3D98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6E7579-6D5C-D4A6-1CC7-9A150F7C5E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3ADE28-F9C0-E9CC-CC2F-2ACCCEF62F6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6B0396D-F372-A562-6AE9-EC9F0926DB6F}"/>
              </a:ext>
            </a:extLst>
          </p:cNvPr>
          <p:cNvSpPr>
            <a:spLocks noGrp="1"/>
          </p:cNvSpPr>
          <p:nvPr>
            <p:ph type="sldNum" sz="quarter" idx="5"/>
          </p:nvPr>
        </p:nvSpPr>
        <p:spPr/>
        <p:txBody>
          <a:bodyPr/>
          <a:lstStyle/>
          <a:p>
            <a:fld id="{C3604B96-E665-624B-9AD5-B14A0DBCEC32}" type="slidenum">
              <a:rPr lang="en-US" smtClean="0"/>
              <a:t>1</a:t>
            </a:fld>
            <a:endParaRPr lang="en-US"/>
          </a:p>
        </p:txBody>
      </p:sp>
    </p:spTree>
    <p:extLst>
      <p:ext uri="{BB962C8B-B14F-4D97-AF65-F5344CB8AC3E}">
        <p14:creationId xmlns:p14="http://schemas.microsoft.com/office/powerpoint/2010/main" val="9977443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a:solidFill>
                  <a:schemeClr val="tx1"/>
                </a:solidFill>
                <a:effectLst/>
                <a:latin typeface="+mn-lt"/>
                <a:ea typeface="+mn-ea"/>
                <a:cs typeface="+mn-cs"/>
              </a:rPr>
              <a:t>Your library story should focus on the impact your library has on your community and the lives of the people who live there.</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The more you know about your target audiences and what they know, think, and feel about the library, the easier it will be to create library stories that will appeal to and connect with them.</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endParaRPr lang="en-US"/>
          </a:p>
        </p:txBody>
      </p:sp>
      <p:sp>
        <p:nvSpPr>
          <p:cNvPr id="4" name="Slide Number Placeholder 3"/>
          <p:cNvSpPr>
            <a:spLocks noGrp="1"/>
          </p:cNvSpPr>
          <p:nvPr>
            <p:ph type="sldNum" sz="quarter" idx="5"/>
          </p:nvPr>
        </p:nvSpPr>
        <p:spPr/>
        <p:txBody>
          <a:bodyPr/>
          <a:lstStyle/>
          <a:p>
            <a:fld id="{C3604B96-E665-624B-9AD5-B14A0DBCEC32}" type="slidenum">
              <a:rPr lang="en-US" smtClean="0"/>
              <a:t>14</a:t>
            </a:fld>
            <a:endParaRPr lang="en-US"/>
          </a:p>
        </p:txBody>
      </p:sp>
    </p:spTree>
    <p:extLst>
      <p:ext uri="{BB962C8B-B14F-4D97-AF65-F5344CB8AC3E}">
        <p14:creationId xmlns:p14="http://schemas.microsoft.com/office/powerpoint/2010/main" val="18518380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a:solidFill>
                  <a:schemeClr val="tx1"/>
                </a:solidFill>
                <a:effectLst/>
                <a:latin typeface="+mn-lt"/>
                <a:ea typeface="+mn-ea"/>
                <a:cs typeface="+mn-cs"/>
              </a:rPr>
              <a:t>Library staff is extremely valuable: You are a professional serving the needs of your community. Your knowledge, experience, and skills are valuable inside and outside the library.</a:t>
            </a:r>
            <a:endParaRPr lang="en-US"/>
          </a:p>
        </p:txBody>
      </p:sp>
      <p:sp>
        <p:nvSpPr>
          <p:cNvPr id="4" name="Slide Number Placeholder 3"/>
          <p:cNvSpPr>
            <a:spLocks noGrp="1"/>
          </p:cNvSpPr>
          <p:nvPr>
            <p:ph type="sldNum" sz="quarter" idx="5"/>
          </p:nvPr>
        </p:nvSpPr>
        <p:spPr/>
        <p:txBody>
          <a:bodyPr/>
          <a:lstStyle/>
          <a:p>
            <a:fld id="{C3604B96-E665-624B-9AD5-B14A0DBCEC32}" type="slidenum">
              <a:rPr lang="en-US" smtClean="0"/>
              <a:t>24</a:t>
            </a:fld>
            <a:endParaRPr lang="en-US"/>
          </a:p>
        </p:txBody>
      </p:sp>
    </p:spTree>
    <p:extLst>
      <p:ext uri="{BB962C8B-B14F-4D97-AF65-F5344CB8AC3E}">
        <p14:creationId xmlns:p14="http://schemas.microsoft.com/office/powerpoint/2010/main" val="5100901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a:solidFill>
                  <a:schemeClr val="tx1"/>
                </a:solidFill>
                <a:effectLst/>
                <a:latin typeface="+mn-lt"/>
                <a:ea typeface="+mn-ea"/>
                <a:cs typeface="+mn-cs"/>
              </a:rPr>
              <a:t>marketing is the process of (1) identifying the potential audience that you want to hear your library’s story, (2) developing that story so that those potential users understand what makes your library unique and why they will find it interesting, and (3) developing ways of telling the story that will intrigue those users and attract their attention </a:t>
            </a:r>
            <a:r>
              <a:rPr lang="en-US" sz="1200" b="0" i="0" kern="1200">
                <a:solidFill>
                  <a:schemeClr val="tx1"/>
                </a:solidFill>
                <a:effectLst/>
                <a:latin typeface="+mn-lt"/>
                <a:ea typeface="+mn-ea"/>
                <a:cs typeface="+mn-cs"/>
              </a:rPr>
              <a:t>​</a:t>
            </a:r>
            <a:endParaRPr lang="en-US"/>
          </a:p>
        </p:txBody>
      </p:sp>
      <p:sp>
        <p:nvSpPr>
          <p:cNvPr id="4" name="Slide Number Placeholder 3"/>
          <p:cNvSpPr>
            <a:spLocks noGrp="1"/>
          </p:cNvSpPr>
          <p:nvPr>
            <p:ph type="sldNum" sz="quarter" idx="5"/>
          </p:nvPr>
        </p:nvSpPr>
        <p:spPr/>
        <p:txBody>
          <a:bodyPr/>
          <a:lstStyle/>
          <a:p>
            <a:fld id="{C3604B96-E665-624B-9AD5-B14A0DBCEC32}" type="slidenum">
              <a:rPr lang="en-US" smtClean="0"/>
              <a:t>28</a:t>
            </a:fld>
            <a:endParaRPr lang="en-US"/>
          </a:p>
        </p:txBody>
      </p:sp>
    </p:spTree>
    <p:extLst>
      <p:ext uri="{BB962C8B-B14F-4D97-AF65-F5344CB8AC3E}">
        <p14:creationId xmlns:p14="http://schemas.microsoft.com/office/powerpoint/2010/main" val="20680532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a:solidFill>
                  <a:schemeClr val="tx1"/>
                </a:solidFill>
                <a:effectLst/>
                <a:latin typeface="+mn-lt"/>
                <a:ea typeface="+mn-ea"/>
                <a:cs typeface="+mn-cs"/>
              </a:rPr>
              <a:t>Technically, a brand is a mark, or logo, combined with specific colors and fonts that identifies a particular product or service to potential users. More generally, a brand is shorthand for the story that an organization wants to tell potential users about how it can meet a need in their lives. </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When it comes to library branding, you are more than just a logo. Libraries play a vital role in the community and the lives of your students or patrons, and as a library brand you need to consistently express your mission, value and offerings.” Create consistent brand for physical/digital spaces</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1" i="0" u="none" strike="noStrike" kern="1200">
                <a:solidFill>
                  <a:schemeClr val="tx1"/>
                </a:solidFill>
                <a:effectLst/>
                <a:latin typeface="+mn-lt"/>
                <a:ea typeface="+mn-ea"/>
                <a:cs typeface="+mn-cs"/>
              </a:rPr>
              <a:t>Exercise #1: Explore Brands You Like</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Pick a favorite brand or brands</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Examine their marketing, advertising, website, social media, brand story and overall look and feel and voice</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Jot down what you like about their branding and note if it is consistent across channels</a:t>
            </a:r>
            <a:r>
              <a:rPr lang="en-US" sz="1200" b="0" i="0" kern="1200">
                <a:solidFill>
                  <a:schemeClr val="tx1"/>
                </a:solidFill>
                <a:effectLst/>
                <a:latin typeface="+mn-lt"/>
                <a:ea typeface="+mn-ea"/>
                <a:cs typeface="+mn-cs"/>
              </a:rPr>
              <a:t>​</a:t>
            </a:r>
          </a:p>
          <a:p>
            <a:pPr rtl="0" fontAlgn="base"/>
            <a:r>
              <a:rPr lang="en-US" sz="1200" b="1" i="0" u="none" strike="noStrike" kern="1200">
                <a:solidFill>
                  <a:schemeClr val="tx1"/>
                </a:solidFill>
                <a:effectLst/>
                <a:latin typeface="+mn-lt"/>
                <a:ea typeface="+mn-ea"/>
                <a:cs typeface="+mn-cs"/>
              </a:rPr>
              <a:t>Exercise #2: Establish Your Identity &amp; Outline your library brand in the following areas:</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Logo</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Vision</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Mission</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Culture</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Design</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Communication</a:t>
            </a:r>
            <a:r>
              <a:rPr lang="en-US" sz="1200" b="0" i="0" kern="1200">
                <a:solidFill>
                  <a:schemeClr val="tx1"/>
                </a:solidFill>
                <a:effectLst/>
                <a:latin typeface="+mn-lt"/>
                <a:ea typeface="+mn-ea"/>
                <a:cs typeface="+mn-cs"/>
              </a:rPr>
              <a:t>​</a:t>
            </a:r>
          </a:p>
          <a:p>
            <a:pPr rtl="0" fontAlgn="base"/>
            <a:r>
              <a:rPr lang="en-US" sz="1200" b="1" i="0" u="none" strike="noStrike" kern="1200">
                <a:solidFill>
                  <a:schemeClr val="tx1"/>
                </a:solidFill>
                <a:effectLst/>
                <a:latin typeface="+mn-lt"/>
                <a:ea typeface="+mn-ea"/>
                <a:cs typeface="+mn-cs"/>
              </a:rPr>
              <a:t>Exercise #3: Evaluate the Current State of Your Library Brand</a:t>
            </a:r>
            <a:r>
              <a:rPr lang="en-US" sz="1200" b="0" i="0" kern="1200">
                <a:solidFill>
                  <a:schemeClr val="tx1"/>
                </a:solidFill>
                <a:effectLst/>
                <a:latin typeface="+mn-lt"/>
                <a:ea typeface="+mn-ea"/>
                <a:cs typeface="+mn-cs"/>
              </a:rPr>
              <a:t>​</a:t>
            </a:r>
          </a:p>
          <a:p>
            <a:pPr rtl="0" fontAlgn="base"/>
            <a:r>
              <a:rPr lang="en-US" sz="1200" b="1" i="0" u="none" strike="noStrike" kern="1200">
                <a:solidFill>
                  <a:schemeClr val="tx1"/>
                </a:solidFill>
                <a:effectLst/>
                <a:latin typeface="+mn-lt"/>
                <a:ea typeface="+mn-ea"/>
                <a:cs typeface="+mn-cs"/>
              </a:rPr>
              <a:t>The physical library environment</a:t>
            </a:r>
            <a:r>
              <a:rPr lang="en-US" sz="1200" b="0" i="0" u="none" strike="noStrike" kern="1200">
                <a:solidFill>
                  <a:schemeClr val="tx1"/>
                </a:solidFill>
                <a:effectLst/>
                <a:latin typeface="+mn-lt"/>
                <a:ea typeface="+mn-ea"/>
                <a:cs typeface="+mn-cs"/>
              </a:rPr>
              <a:t> – inside library, entrances, shelves, rooms, circulation desk, etc.</a:t>
            </a:r>
            <a:r>
              <a:rPr lang="en-US" sz="1200" b="0" i="0" kern="1200">
                <a:solidFill>
                  <a:schemeClr val="tx1"/>
                </a:solidFill>
                <a:effectLst/>
                <a:latin typeface="+mn-lt"/>
                <a:ea typeface="+mn-ea"/>
                <a:cs typeface="+mn-cs"/>
              </a:rPr>
              <a:t>​</a:t>
            </a:r>
          </a:p>
          <a:p>
            <a:pPr rtl="0" fontAlgn="base"/>
            <a:r>
              <a:rPr lang="en-US" sz="1200" b="1" i="0" u="none" strike="noStrike" kern="1200">
                <a:solidFill>
                  <a:schemeClr val="tx1"/>
                </a:solidFill>
                <a:effectLst/>
                <a:latin typeface="+mn-lt"/>
                <a:ea typeface="+mn-ea"/>
                <a:cs typeface="+mn-cs"/>
              </a:rPr>
              <a:t>The physical community</a:t>
            </a:r>
            <a:r>
              <a:rPr lang="en-US" sz="1200" b="0" i="0" u="none" strike="noStrike" kern="1200">
                <a:solidFill>
                  <a:schemeClr val="tx1"/>
                </a:solidFill>
                <a:effectLst/>
                <a:latin typeface="+mn-lt"/>
                <a:ea typeface="+mn-ea"/>
                <a:cs typeface="+mn-cs"/>
              </a:rPr>
              <a:t> – print advertising, signage, in-person events, etc.</a:t>
            </a:r>
            <a:r>
              <a:rPr lang="en-US" sz="1200" b="0" i="0" kern="1200">
                <a:solidFill>
                  <a:schemeClr val="tx1"/>
                </a:solidFill>
                <a:effectLst/>
                <a:latin typeface="+mn-lt"/>
                <a:ea typeface="+mn-ea"/>
                <a:cs typeface="+mn-cs"/>
              </a:rPr>
              <a:t>​</a:t>
            </a:r>
          </a:p>
          <a:p>
            <a:pPr rtl="0" fontAlgn="base"/>
            <a:r>
              <a:rPr lang="en-US" sz="1200" b="1" i="0" u="none" strike="noStrike" kern="1200">
                <a:solidFill>
                  <a:schemeClr val="tx1"/>
                </a:solidFill>
                <a:effectLst/>
                <a:latin typeface="+mn-lt"/>
                <a:ea typeface="+mn-ea"/>
                <a:cs typeface="+mn-cs"/>
              </a:rPr>
              <a:t>Social media</a:t>
            </a:r>
            <a:r>
              <a:rPr lang="en-US" sz="1200" b="0" i="0" u="none" strike="noStrike" kern="1200">
                <a:solidFill>
                  <a:schemeClr val="tx1"/>
                </a:solidFill>
                <a:effectLst/>
                <a:latin typeface="+mn-lt"/>
                <a:ea typeface="+mn-ea"/>
                <a:cs typeface="+mn-cs"/>
              </a:rPr>
              <a:t> – imagery, tone, types of content you post on your own and repost from others</a:t>
            </a:r>
            <a:r>
              <a:rPr lang="en-US" sz="1200" b="0" i="0" kern="1200">
                <a:solidFill>
                  <a:schemeClr val="tx1"/>
                </a:solidFill>
                <a:effectLst/>
                <a:latin typeface="+mn-lt"/>
                <a:ea typeface="+mn-ea"/>
                <a:cs typeface="+mn-cs"/>
              </a:rPr>
              <a:t>​</a:t>
            </a:r>
          </a:p>
          <a:p>
            <a:pPr rtl="0" fontAlgn="base"/>
            <a:r>
              <a:rPr lang="en-US" sz="1200" b="1" i="0" u="none" strike="noStrike" kern="1200">
                <a:solidFill>
                  <a:schemeClr val="tx1"/>
                </a:solidFill>
                <a:effectLst/>
                <a:latin typeface="+mn-lt"/>
                <a:ea typeface="+mn-ea"/>
                <a:cs typeface="+mn-cs"/>
              </a:rPr>
              <a:t>The website and digital tools</a:t>
            </a:r>
            <a:r>
              <a:rPr lang="en-US" sz="1200" b="0" i="0" u="none" strike="noStrike" kern="1200">
                <a:solidFill>
                  <a:schemeClr val="tx1"/>
                </a:solidFill>
                <a:effectLst/>
                <a:latin typeface="+mn-lt"/>
                <a:ea typeface="+mn-ea"/>
                <a:cs typeface="+mn-cs"/>
              </a:rPr>
              <a:t> – color schemes, imagery, fonts, mobile display vs. desktop</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Evaluate whether your library brand is consistent across these channels and where you need to improve.</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Your brand is your story in an image.</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endParaRPr lang="en-US"/>
          </a:p>
        </p:txBody>
      </p:sp>
      <p:sp>
        <p:nvSpPr>
          <p:cNvPr id="4" name="Slide Number Placeholder 3"/>
          <p:cNvSpPr>
            <a:spLocks noGrp="1"/>
          </p:cNvSpPr>
          <p:nvPr>
            <p:ph type="sldNum" sz="quarter" idx="5"/>
          </p:nvPr>
        </p:nvSpPr>
        <p:spPr/>
        <p:txBody>
          <a:bodyPr/>
          <a:lstStyle/>
          <a:p>
            <a:fld id="{C3604B96-E665-624B-9AD5-B14A0DBCEC32}" type="slidenum">
              <a:rPr lang="en-US" smtClean="0"/>
              <a:t>29</a:t>
            </a:fld>
            <a:endParaRPr lang="en-US"/>
          </a:p>
        </p:txBody>
      </p:sp>
    </p:spTree>
    <p:extLst>
      <p:ext uri="{BB962C8B-B14F-4D97-AF65-F5344CB8AC3E}">
        <p14:creationId xmlns:p14="http://schemas.microsoft.com/office/powerpoint/2010/main" val="3645916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a:solidFill>
                  <a:schemeClr val="tx1"/>
                </a:solidFill>
                <a:effectLst/>
                <a:latin typeface="+mn-lt"/>
                <a:ea typeface="+mn-ea"/>
                <a:cs typeface="+mn-cs"/>
              </a:rPr>
              <a:t>True advocacy is when stakeholders stand up and speak out for you on behalf of a cause, idea, program, or organization…. As librarians, we need to plan ahead and focus our efforts on building support from stakeholder groups.</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Public library advocacy is defined as: </a:t>
            </a:r>
            <a:r>
              <a:rPr lang="en-US" sz="1200" b="0" i="1" u="none" strike="noStrike" kern="1200">
                <a:solidFill>
                  <a:schemeClr val="tx1"/>
                </a:solidFill>
                <a:effectLst/>
                <a:latin typeface="+mn-lt"/>
                <a:ea typeface="+mn-ea"/>
                <a:cs typeface="+mn-cs"/>
              </a:rPr>
              <a:t>The actions individuals or organizations undertake to influence decision-making at the local, regional, state, national, and international level that help create a desired funding or policy change in support of public libraries. </a:t>
            </a:r>
            <a:r>
              <a:rPr lang="en-US" sz="1200" b="0" i="0" kern="1200">
                <a:solidFill>
                  <a:schemeClr val="tx1"/>
                </a:solidFill>
                <a:effectLst/>
                <a:latin typeface="+mn-lt"/>
                <a:ea typeface="+mn-ea"/>
                <a:cs typeface="+mn-cs"/>
              </a:rPr>
              <a:t>​</a:t>
            </a:r>
          </a:p>
          <a:p>
            <a:endParaRPr lang="en-US"/>
          </a:p>
        </p:txBody>
      </p:sp>
      <p:sp>
        <p:nvSpPr>
          <p:cNvPr id="4" name="Slide Number Placeholder 3"/>
          <p:cNvSpPr>
            <a:spLocks noGrp="1"/>
          </p:cNvSpPr>
          <p:nvPr>
            <p:ph type="sldNum" sz="quarter" idx="5"/>
          </p:nvPr>
        </p:nvSpPr>
        <p:spPr/>
        <p:txBody>
          <a:bodyPr/>
          <a:lstStyle/>
          <a:p>
            <a:fld id="{C3604B96-E665-624B-9AD5-B14A0DBCEC32}" type="slidenum">
              <a:rPr lang="en-US" smtClean="0"/>
              <a:t>4</a:t>
            </a:fld>
            <a:endParaRPr lang="en-US"/>
          </a:p>
        </p:txBody>
      </p:sp>
    </p:spTree>
    <p:extLst>
      <p:ext uri="{BB962C8B-B14F-4D97-AF65-F5344CB8AC3E}">
        <p14:creationId xmlns:p14="http://schemas.microsoft.com/office/powerpoint/2010/main" val="1763147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a:solidFill>
                  <a:schemeClr val="tx1"/>
                </a:solidFill>
                <a:effectLst/>
                <a:latin typeface="+mn-lt"/>
                <a:ea typeface="+mn-ea"/>
                <a:cs typeface="+mn-cs"/>
              </a:rPr>
              <a:t>Sarah ask a question:</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Mini commercial answer:</a:t>
            </a:r>
            <a:endParaRPr lang="en-US" sz="1200" b="0" i="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C3604B96-E665-624B-9AD5-B14A0DBCEC32}" type="slidenum">
              <a:rPr lang="en-US" smtClean="0"/>
              <a:t>5</a:t>
            </a:fld>
            <a:endParaRPr lang="en-US"/>
          </a:p>
        </p:txBody>
      </p:sp>
    </p:spTree>
    <p:extLst>
      <p:ext uri="{BB962C8B-B14F-4D97-AF65-F5344CB8AC3E}">
        <p14:creationId xmlns:p14="http://schemas.microsoft.com/office/powerpoint/2010/main" val="2637370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a:solidFill>
                  <a:schemeClr val="tx1"/>
                </a:solidFill>
                <a:effectLst/>
                <a:latin typeface="+mn-lt"/>
                <a:ea typeface="+mn-ea"/>
                <a:cs typeface="+mn-cs"/>
              </a:rPr>
              <a:t>“Anyone can be an advocate for their public library. First, you need to know “who” you want to advocate to. Ask yourself “what” messages, facts, and library stories will be most effective to capture their attention and get them to focus on the library. Successful advocacy efforts by public libraries usually begin with the development of an advocacy plan and are a team effort. Ideally, all public library staff should feel comfortable advocating for their library.”</a:t>
            </a:r>
            <a:r>
              <a:rPr lang="en-US" sz="1200" b="0" i="0" kern="1200">
                <a:solidFill>
                  <a:schemeClr val="tx1"/>
                </a:solidFill>
                <a:effectLst/>
                <a:latin typeface="+mn-lt"/>
                <a:ea typeface="+mn-ea"/>
                <a:cs typeface="+mn-cs"/>
              </a:rPr>
              <a:t>​</a:t>
            </a:r>
            <a:endParaRPr lang="en-US"/>
          </a:p>
        </p:txBody>
      </p:sp>
      <p:sp>
        <p:nvSpPr>
          <p:cNvPr id="4" name="Slide Number Placeholder 3"/>
          <p:cNvSpPr>
            <a:spLocks noGrp="1"/>
          </p:cNvSpPr>
          <p:nvPr>
            <p:ph type="sldNum" sz="quarter" idx="5"/>
          </p:nvPr>
        </p:nvSpPr>
        <p:spPr/>
        <p:txBody>
          <a:bodyPr/>
          <a:lstStyle/>
          <a:p>
            <a:fld id="{C3604B96-E665-624B-9AD5-B14A0DBCEC32}" type="slidenum">
              <a:rPr lang="en-US" smtClean="0"/>
              <a:t>6</a:t>
            </a:fld>
            <a:endParaRPr lang="en-US"/>
          </a:p>
        </p:txBody>
      </p:sp>
    </p:spTree>
    <p:extLst>
      <p:ext uri="{BB962C8B-B14F-4D97-AF65-F5344CB8AC3E}">
        <p14:creationId xmlns:p14="http://schemas.microsoft.com/office/powerpoint/2010/main" val="3521297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Think of anything special, unique, general…</a:t>
            </a:r>
          </a:p>
        </p:txBody>
      </p:sp>
      <p:sp>
        <p:nvSpPr>
          <p:cNvPr id="4" name="Slide Number Placeholder 3"/>
          <p:cNvSpPr>
            <a:spLocks noGrp="1"/>
          </p:cNvSpPr>
          <p:nvPr>
            <p:ph type="sldNum" sz="quarter" idx="5"/>
          </p:nvPr>
        </p:nvSpPr>
        <p:spPr/>
        <p:txBody>
          <a:bodyPr/>
          <a:lstStyle/>
          <a:p>
            <a:fld id="{C3604B96-E665-624B-9AD5-B14A0DBCEC32}" type="slidenum">
              <a:rPr lang="en-US" smtClean="0"/>
              <a:t>8</a:t>
            </a:fld>
            <a:endParaRPr lang="en-US"/>
          </a:p>
        </p:txBody>
      </p:sp>
    </p:spTree>
    <p:extLst>
      <p:ext uri="{BB962C8B-B14F-4D97-AF65-F5344CB8AC3E}">
        <p14:creationId xmlns:p14="http://schemas.microsoft.com/office/powerpoint/2010/main" val="1546752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a:solidFill>
                  <a:schemeClr val="tx1"/>
                </a:solidFill>
                <a:effectLst/>
                <a:latin typeface="+mn-lt"/>
                <a:ea typeface="+mn-ea"/>
                <a:cs typeface="+mn-cs"/>
              </a:rPr>
              <a:t>Build from your existing successes</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Be prepared to talk about the success of your libraries whenever you are given the opportunity. Let people know how libraries can do even more for them, if facilities were improved, if budgets were improved, if staffing were improved….. </a:t>
            </a:r>
            <a:r>
              <a:rPr lang="en-US" sz="1200" b="0" i="0" kern="1200">
                <a:solidFill>
                  <a:schemeClr val="tx1"/>
                </a:solidFill>
                <a:effectLst/>
                <a:latin typeface="+mn-lt"/>
                <a:ea typeface="+mn-ea"/>
                <a:cs typeface="+mn-cs"/>
              </a:rPr>
              <a:t>​</a:t>
            </a:r>
          </a:p>
          <a:p>
            <a:endParaRPr lang="en-US"/>
          </a:p>
        </p:txBody>
      </p:sp>
      <p:sp>
        <p:nvSpPr>
          <p:cNvPr id="4" name="Slide Number Placeholder 3"/>
          <p:cNvSpPr>
            <a:spLocks noGrp="1"/>
          </p:cNvSpPr>
          <p:nvPr>
            <p:ph type="sldNum" sz="quarter" idx="5"/>
          </p:nvPr>
        </p:nvSpPr>
        <p:spPr/>
        <p:txBody>
          <a:bodyPr/>
          <a:lstStyle/>
          <a:p>
            <a:fld id="{C3604B96-E665-624B-9AD5-B14A0DBCEC32}" type="slidenum">
              <a:rPr lang="en-US" smtClean="0"/>
              <a:t>10</a:t>
            </a:fld>
            <a:endParaRPr lang="en-US"/>
          </a:p>
        </p:txBody>
      </p:sp>
    </p:spTree>
    <p:extLst>
      <p:ext uri="{BB962C8B-B14F-4D97-AF65-F5344CB8AC3E}">
        <p14:creationId xmlns:p14="http://schemas.microsoft.com/office/powerpoint/2010/main" val="2604214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a:solidFill>
                  <a:schemeClr val="tx1"/>
                </a:solidFill>
                <a:effectLst/>
                <a:latin typeface="+mn-lt"/>
                <a:ea typeface="+mn-ea"/>
                <a:cs typeface="+mn-cs"/>
              </a:rPr>
              <a:t>Detail out the economic impact of your library. Are you highlighting your workforce development resources? Are you hosting resume workshops? Workshops that promote skills?</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Personal stories about the new libraries make great anecdotes for informal conversations and for presentations. Letting officials and legislators know how much the senior citizens in their communities enjoy the new libraries is important. Stories about how a resident benefited personally from using the library to find a job, learn a skill, take a computer class, or attend a program are stories that can be used for advocacy.</a:t>
            </a:r>
            <a:endParaRPr lang="en-US" sz="1200" b="0" i="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C3604B96-E665-624B-9AD5-B14A0DBCEC32}" type="slidenum">
              <a:rPr lang="en-US" smtClean="0"/>
              <a:t>11</a:t>
            </a:fld>
            <a:endParaRPr lang="en-US"/>
          </a:p>
        </p:txBody>
      </p:sp>
    </p:spTree>
    <p:extLst>
      <p:ext uri="{BB962C8B-B14F-4D97-AF65-F5344CB8AC3E}">
        <p14:creationId xmlns:p14="http://schemas.microsoft.com/office/powerpoint/2010/main" val="3136228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Speak their language </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Be personable</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Use visuals </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Keep it short </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Ask yourself: Would I share this? </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Determine what audience you are targeting—be specific.</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Have a plan and provide a call to action </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Make a commitment</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endParaRPr lang="en-US"/>
          </a:p>
        </p:txBody>
      </p:sp>
      <p:sp>
        <p:nvSpPr>
          <p:cNvPr id="4" name="Slide Number Placeholder 3"/>
          <p:cNvSpPr>
            <a:spLocks noGrp="1"/>
          </p:cNvSpPr>
          <p:nvPr>
            <p:ph type="sldNum" sz="quarter" idx="5"/>
          </p:nvPr>
        </p:nvSpPr>
        <p:spPr/>
        <p:txBody>
          <a:bodyPr/>
          <a:lstStyle/>
          <a:p>
            <a:fld id="{C3604B96-E665-624B-9AD5-B14A0DBCEC32}" type="slidenum">
              <a:rPr lang="en-US" smtClean="0"/>
              <a:t>12</a:t>
            </a:fld>
            <a:endParaRPr lang="en-US"/>
          </a:p>
        </p:txBody>
      </p:sp>
    </p:spTree>
    <p:extLst>
      <p:ext uri="{BB962C8B-B14F-4D97-AF65-F5344CB8AC3E}">
        <p14:creationId xmlns:p14="http://schemas.microsoft.com/office/powerpoint/2010/main" val="1891784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a:solidFill>
                  <a:schemeClr val="tx1"/>
                </a:solidFill>
                <a:effectLst/>
                <a:latin typeface="+mn-lt"/>
                <a:ea typeface="+mn-ea"/>
                <a:cs typeface="+mn-cs"/>
              </a:rPr>
              <a:t>What are your officials’ priorities? How can you partner with other agencies that are beloved?</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Libraries can offer the meeting space for literacy tutors, programs, and labs. Libraries can promote computer literacy by offering computer‐training classes in new computer labs for job seekers, adults, and senior citizens. </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Partnerships can provide endorsements, testimony, and opportunities to enlist the support of others to become advocates for your cause. The relationships that you build at conferences and other venues help you find advocates.</a:t>
            </a:r>
            <a:r>
              <a:rPr lang="en-US" sz="1200" b="0" i="0" kern="1200">
                <a:solidFill>
                  <a:schemeClr val="tx1"/>
                </a:solidFill>
                <a:effectLst/>
                <a:latin typeface="+mn-lt"/>
                <a:ea typeface="+mn-ea"/>
                <a:cs typeface="+mn-cs"/>
              </a:rPr>
              <a:t>​</a:t>
            </a:r>
          </a:p>
          <a:p>
            <a:endParaRPr lang="en-US"/>
          </a:p>
        </p:txBody>
      </p:sp>
      <p:sp>
        <p:nvSpPr>
          <p:cNvPr id="4" name="Slide Number Placeholder 3"/>
          <p:cNvSpPr>
            <a:spLocks noGrp="1"/>
          </p:cNvSpPr>
          <p:nvPr>
            <p:ph type="sldNum" sz="quarter" idx="5"/>
          </p:nvPr>
        </p:nvSpPr>
        <p:spPr/>
        <p:txBody>
          <a:bodyPr/>
          <a:lstStyle/>
          <a:p>
            <a:fld id="{C3604B96-E665-624B-9AD5-B14A0DBCEC32}" type="slidenum">
              <a:rPr lang="en-US" smtClean="0"/>
              <a:t>13</a:t>
            </a:fld>
            <a:endParaRPr lang="en-US"/>
          </a:p>
        </p:txBody>
      </p:sp>
    </p:spTree>
    <p:extLst>
      <p:ext uri="{BB962C8B-B14F-4D97-AF65-F5344CB8AC3E}">
        <p14:creationId xmlns:p14="http://schemas.microsoft.com/office/powerpoint/2010/main" val="2567134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716C9-E51B-B366-2AFF-4458DAD705C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6F6427E-05D7-D4CC-9F7F-A3CFE24C777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983276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951C3-8368-28B1-F356-B7333B7F08B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30D74BF-004D-76E6-601B-20CB8B773E1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BFDE1B-B49E-0F24-9E98-68329B9079FA}"/>
              </a:ext>
            </a:extLst>
          </p:cNvPr>
          <p:cNvSpPr>
            <a:spLocks noGrp="1"/>
          </p:cNvSpPr>
          <p:nvPr>
            <p:ph type="dt" sz="half" idx="10"/>
          </p:nvPr>
        </p:nvSpPr>
        <p:spPr>
          <a:xfrm>
            <a:off x="838200" y="6356350"/>
            <a:ext cx="2743200" cy="365125"/>
          </a:xfrm>
          <a:prstGeom prst="rect">
            <a:avLst/>
          </a:prstGeom>
        </p:spPr>
        <p:txBody>
          <a:bodyPr/>
          <a:lstStyle/>
          <a:p>
            <a:fld id="{D4F0D3B8-DCE2-824A-8F99-298E1221E226}" type="datetimeFigureOut">
              <a:rPr lang="en-US" smtClean="0"/>
              <a:t>5/27/26</a:t>
            </a:fld>
            <a:endParaRPr lang="en-US"/>
          </a:p>
        </p:txBody>
      </p:sp>
      <p:sp>
        <p:nvSpPr>
          <p:cNvPr id="5" name="Footer Placeholder 4">
            <a:extLst>
              <a:ext uri="{FF2B5EF4-FFF2-40B4-BE49-F238E27FC236}">
                <a16:creationId xmlns:a16="http://schemas.microsoft.com/office/drawing/2014/main" id="{F4632A75-50E5-3001-1336-E05B616390D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E7020F3-B0BE-19A9-D02E-59D195695DD1}"/>
              </a:ext>
            </a:extLst>
          </p:cNvPr>
          <p:cNvSpPr>
            <a:spLocks noGrp="1"/>
          </p:cNvSpPr>
          <p:nvPr>
            <p:ph type="sldNum" sz="quarter" idx="12"/>
          </p:nvPr>
        </p:nvSpPr>
        <p:spPr>
          <a:xfrm>
            <a:off x="8610600" y="6356350"/>
            <a:ext cx="2743200" cy="365125"/>
          </a:xfrm>
          <a:prstGeom prst="rect">
            <a:avLst/>
          </a:prstGeom>
        </p:spPr>
        <p:txBody>
          <a:bodyPr/>
          <a:lstStyle/>
          <a:p>
            <a:fld id="{3C44E62A-ABF0-E94E-8304-420C4743FF0A}" type="slidenum">
              <a:rPr lang="en-US" smtClean="0"/>
              <a:t>‹#›</a:t>
            </a:fld>
            <a:endParaRPr lang="en-US"/>
          </a:p>
        </p:txBody>
      </p:sp>
    </p:spTree>
    <p:extLst>
      <p:ext uri="{BB962C8B-B14F-4D97-AF65-F5344CB8AC3E}">
        <p14:creationId xmlns:p14="http://schemas.microsoft.com/office/powerpoint/2010/main" val="121755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821605-2FFA-B6B6-FD91-CA304F7AA90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6F58D9-29D9-99DA-02B4-43FBD6D20812}"/>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AD335B-778A-4C62-5A4B-A2D49086676D}"/>
              </a:ext>
            </a:extLst>
          </p:cNvPr>
          <p:cNvSpPr>
            <a:spLocks noGrp="1"/>
          </p:cNvSpPr>
          <p:nvPr>
            <p:ph type="dt" sz="half" idx="10"/>
          </p:nvPr>
        </p:nvSpPr>
        <p:spPr>
          <a:xfrm>
            <a:off x="838200" y="6356350"/>
            <a:ext cx="2743200" cy="365125"/>
          </a:xfrm>
          <a:prstGeom prst="rect">
            <a:avLst/>
          </a:prstGeom>
        </p:spPr>
        <p:txBody>
          <a:bodyPr/>
          <a:lstStyle/>
          <a:p>
            <a:fld id="{D4F0D3B8-DCE2-824A-8F99-298E1221E226}" type="datetimeFigureOut">
              <a:rPr lang="en-US" smtClean="0"/>
              <a:t>5/27/26</a:t>
            </a:fld>
            <a:endParaRPr lang="en-US"/>
          </a:p>
        </p:txBody>
      </p:sp>
      <p:sp>
        <p:nvSpPr>
          <p:cNvPr id="5" name="Footer Placeholder 4">
            <a:extLst>
              <a:ext uri="{FF2B5EF4-FFF2-40B4-BE49-F238E27FC236}">
                <a16:creationId xmlns:a16="http://schemas.microsoft.com/office/drawing/2014/main" id="{5BEDF327-2E45-1623-243C-5D7A96F402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3F6EE47-9293-D483-5911-CD704C2F3FAF}"/>
              </a:ext>
            </a:extLst>
          </p:cNvPr>
          <p:cNvSpPr>
            <a:spLocks noGrp="1"/>
          </p:cNvSpPr>
          <p:nvPr>
            <p:ph type="sldNum" sz="quarter" idx="12"/>
          </p:nvPr>
        </p:nvSpPr>
        <p:spPr>
          <a:xfrm>
            <a:off x="8610600" y="6356350"/>
            <a:ext cx="2743200" cy="365125"/>
          </a:xfrm>
          <a:prstGeom prst="rect">
            <a:avLst/>
          </a:prstGeom>
        </p:spPr>
        <p:txBody>
          <a:bodyPr/>
          <a:lstStyle/>
          <a:p>
            <a:fld id="{3C44E62A-ABF0-E94E-8304-420C4743FF0A}" type="slidenum">
              <a:rPr lang="en-US" smtClean="0"/>
              <a:t>‹#›</a:t>
            </a:fld>
            <a:endParaRPr lang="en-US"/>
          </a:p>
        </p:txBody>
      </p:sp>
    </p:spTree>
    <p:extLst>
      <p:ext uri="{BB962C8B-B14F-4D97-AF65-F5344CB8AC3E}">
        <p14:creationId xmlns:p14="http://schemas.microsoft.com/office/powerpoint/2010/main" val="4238219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DAA9D-F869-6274-887A-4E6D8449955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56A671E-9E79-0177-4A01-B33199BBED25}"/>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A09F44-CF70-29F3-8F7C-CDB57ABBF543}"/>
              </a:ext>
            </a:extLst>
          </p:cNvPr>
          <p:cNvSpPr>
            <a:spLocks noGrp="1"/>
          </p:cNvSpPr>
          <p:nvPr>
            <p:ph type="dt" sz="half" idx="10"/>
          </p:nvPr>
        </p:nvSpPr>
        <p:spPr>
          <a:xfrm>
            <a:off x="838200" y="6356350"/>
            <a:ext cx="2743200" cy="365125"/>
          </a:xfrm>
          <a:prstGeom prst="rect">
            <a:avLst/>
          </a:prstGeom>
        </p:spPr>
        <p:txBody>
          <a:bodyPr/>
          <a:lstStyle/>
          <a:p>
            <a:fld id="{D4F0D3B8-DCE2-824A-8F99-298E1221E226}" type="datetimeFigureOut">
              <a:rPr lang="en-US" smtClean="0"/>
              <a:t>5/27/26</a:t>
            </a:fld>
            <a:endParaRPr lang="en-US"/>
          </a:p>
        </p:txBody>
      </p:sp>
      <p:sp>
        <p:nvSpPr>
          <p:cNvPr id="5" name="Footer Placeholder 4">
            <a:extLst>
              <a:ext uri="{FF2B5EF4-FFF2-40B4-BE49-F238E27FC236}">
                <a16:creationId xmlns:a16="http://schemas.microsoft.com/office/drawing/2014/main" id="{1CCD643A-2BB3-6013-7BFD-EA2D01B9051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0BFC25F-98CC-C9A9-EA7F-579284AF9E74}"/>
              </a:ext>
            </a:extLst>
          </p:cNvPr>
          <p:cNvSpPr>
            <a:spLocks noGrp="1"/>
          </p:cNvSpPr>
          <p:nvPr>
            <p:ph type="sldNum" sz="quarter" idx="12"/>
          </p:nvPr>
        </p:nvSpPr>
        <p:spPr>
          <a:xfrm>
            <a:off x="8610600" y="6356350"/>
            <a:ext cx="2743200" cy="365125"/>
          </a:xfrm>
          <a:prstGeom prst="rect">
            <a:avLst/>
          </a:prstGeom>
        </p:spPr>
        <p:txBody>
          <a:bodyPr/>
          <a:lstStyle/>
          <a:p>
            <a:fld id="{3C44E62A-ABF0-E94E-8304-420C4743FF0A}" type="slidenum">
              <a:rPr lang="en-US" smtClean="0"/>
              <a:t>‹#›</a:t>
            </a:fld>
            <a:endParaRPr lang="en-US"/>
          </a:p>
        </p:txBody>
      </p:sp>
    </p:spTree>
    <p:extLst>
      <p:ext uri="{BB962C8B-B14F-4D97-AF65-F5344CB8AC3E}">
        <p14:creationId xmlns:p14="http://schemas.microsoft.com/office/powerpoint/2010/main" val="4178677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91643-4081-3B39-20EF-A8585563C4F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49C6C61-4E9A-E2E3-AFDC-C863E3A6D7F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8F4898-2FA2-B44F-7DD6-207A6CB20A2F}"/>
              </a:ext>
            </a:extLst>
          </p:cNvPr>
          <p:cNvSpPr>
            <a:spLocks noGrp="1"/>
          </p:cNvSpPr>
          <p:nvPr>
            <p:ph type="dt" sz="half" idx="10"/>
          </p:nvPr>
        </p:nvSpPr>
        <p:spPr>
          <a:xfrm>
            <a:off x="838200" y="6356350"/>
            <a:ext cx="2743200" cy="365125"/>
          </a:xfrm>
          <a:prstGeom prst="rect">
            <a:avLst/>
          </a:prstGeom>
        </p:spPr>
        <p:txBody>
          <a:bodyPr/>
          <a:lstStyle/>
          <a:p>
            <a:fld id="{D4F0D3B8-DCE2-824A-8F99-298E1221E226}" type="datetimeFigureOut">
              <a:rPr lang="en-US" smtClean="0"/>
              <a:t>5/27/26</a:t>
            </a:fld>
            <a:endParaRPr lang="en-US"/>
          </a:p>
        </p:txBody>
      </p:sp>
      <p:sp>
        <p:nvSpPr>
          <p:cNvPr id="5" name="Footer Placeholder 4">
            <a:extLst>
              <a:ext uri="{FF2B5EF4-FFF2-40B4-BE49-F238E27FC236}">
                <a16:creationId xmlns:a16="http://schemas.microsoft.com/office/drawing/2014/main" id="{60B762B6-60B1-9510-D1ED-71942394518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D72C82C-E306-F56B-0FE9-A26F7C1AE8B3}"/>
              </a:ext>
            </a:extLst>
          </p:cNvPr>
          <p:cNvSpPr>
            <a:spLocks noGrp="1"/>
          </p:cNvSpPr>
          <p:nvPr>
            <p:ph type="sldNum" sz="quarter" idx="12"/>
          </p:nvPr>
        </p:nvSpPr>
        <p:spPr>
          <a:xfrm>
            <a:off x="8610600" y="6356350"/>
            <a:ext cx="2743200" cy="365125"/>
          </a:xfrm>
          <a:prstGeom prst="rect">
            <a:avLst/>
          </a:prstGeom>
        </p:spPr>
        <p:txBody>
          <a:bodyPr/>
          <a:lstStyle/>
          <a:p>
            <a:fld id="{3C44E62A-ABF0-E94E-8304-420C4743FF0A}" type="slidenum">
              <a:rPr lang="en-US" smtClean="0"/>
              <a:t>‹#›</a:t>
            </a:fld>
            <a:endParaRPr lang="en-US"/>
          </a:p>
        </p:txBody>
      </p:sp>
    </p:spTree>
    <p:extLst>
      <p:ext uri="{BB962C8B-B14F-4D97-AF65-F5344CB8AC3E}">
        <p14:creationId xmlns:p14="http://schemas.microsoft.com/office/powerpoint/2010/main" val="1040419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4DC52-5CB7-024B-F71F-F565FF09C87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610D90E-6949-E4D0-31F1-1E4BD07D607E}"/>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19D07E8-B651-3677-5E8E-C9260D717648}"/>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66D0142-E167-1074-504E-F5DE4A73EE45}"/>
              </a:ext>
            </a:extLst>
          </p:cNvPr>
          <p:cNvSpPr>
            <a:spLocks noGrp="1"/>
          </p:cNvSpPr>
          <p:nvPr>
            <p:ph type="dt" sz="half" idx="10"/>
          </p:nvPr>
        </p:nvSpPr>
        <p:spPr>
          <a:xfrm>
            <a:off x="838200" y="6356350"/>
            <a:ext cx="2743200" cy="365125"/>
          </a:xfrm>
          <a:prstGeom prst="rect">
            <a:avLst/>
          </a:prstGeom>
        </p:spPr>
        <p:txBody>
          <a:bodyPr/>
          <a:lstStyle/>
          <a:p>
            <a:fld id="{D4F0D3B8-DCE2-824A-8F99-298E1221E226}" type="datetimeFigureOut">
              <a:rPr lang="en-US" smtClean="0"/>
              <a:t>5/27/26</a:t>
            </a:fld>
            <a:endParaRPr lang="en-US"/>
          </a:p>
        </p:txBody>
      </p:sp>
      <p:sp>
        <p:nvSpPr>
          <p:cNvPr id="6" name="Footer Placeholder 5">
            <a:extLst>
              <a:ext uri="{FF2B5EF4-FFF2-40B4-BE49-F238E27FC236}">
                <a16:creationId xmlns:a16="http://schemas.microsoft.com/office/drawing/2014/main" id="{4C172A6E-63AF-4284-3745-DC5998BD93E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F736703-E1E5-DD65-BB5D-DACDA5D90FDE}"/>
              </a:ext>
            </a:extLst>
          </p:cNvPr>
          <p:cNvSpPr>
            <a:spLocks noGrp="1"/>
          </p:cNvSpPr>
          <p:nvPr>
            <p:ph type="sldNum" sz="quarter" idx="12"/>
          </p:nvPr>
        </p:nvSpPr>
        <p:spPr>
          <a:xfrm>
            <a:off x="8610600" y="6356350"/>
            <a:ext cx="2743200" cy="365125"/>
          </a:xfrm>
          <a:prstGeom prst="rect">
            <a:avLst/>
          </a:prstGeom>
        </p:spPr>
        <p:txBody>
          <a:bodyPr/>
          <a:lstStyle/>
          <a:p>
            <a:fld id="{3C44E62A-ABF0-E94E-8304-420C4743FF0A}" type="slidenum">
              <a:rPr lang="en-US" smtClean="0"/>
              <a:t>‹#›</a:t>
            </a:fld>
            <a:endParaRPr lang="en-US"/>
          </a:p>
        </p:txBody>
      </p:sp>
    </p:spTree>
    <p:extLst>
      <p:ext uri="{BB962C8B-B14F-4D97-AF65-F5344CB8AC3E}">
        <p14:creationId xmlns:p14="http://schemas.microsoft.com/office/powerpoint/2010/main" val="1446328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936F1-FAE3-EAC6-FA01-C944D92BA477}"/>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E8FC8B3C-AF70-39F3-E024-DEFE8981683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E6E74AF-DBD6-73A6-6BFC-8BFB9E05404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4CA4C86-9733-FB93-4DFE-5265278F67F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9F4F3C-9CC7-6434-1920-E9E76FC6FEF6}"/>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EC92774-4DB4-7ECB-A465-614649565DBF}"/>
              </a:ext>
            </a:extLst>
          </p:cNvPr>
          <p:cNvSpPr>
            <a:spLocks noGrp="1"/>
          </p:cNvSpPr>
          <p:nvPr>
            <p:ph type="dt" sz="half" idx="10"/>
          </p:nvPr>
        </p:nvSpPr>
        <p:spPr>
          <a:xfrm>
            <a:off x="838200" y="6356350"/>
            <a:ext cx="2743200" cy="365125"/>
          </a:xfrm>
          <a:prstGeom prst="rect">
            <a:avLst/>
          </a:prstGeom>
        </p:spPr>
        <p:txBody>
          <a:bodyPr/>
          <a:lstStyle/>
          <a:p>
            <a:fld id="{D4F0D3B8-DCE2-824A-8F99-298E1221E226}" type="datetimeFigureOut">
              <a:rPr lang="en-US" smtClean="0"/>
              <a:t>5/27/26</a:t>
            </a:fld>
            <a:endParaRPr lang="en-US"/>
          </a:p>
        </p:txBody>
      </p:sp>
      <p:sp>
        <p:nvSpPr>
          <p:cNvPr id="8" name="Footer Placeholder 7">
            <a:extLst>
              <a:ext uri="{FF2B5EF4-FFF2-40B4-BE49-F238E27FC236}">
                <a16:creationId xmlns:a16="http://schemas.microsoft.com/office/drawing/2014/main" id="{93DD2DE5-CD90-4F18-E332-507B488FAD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57264DBD-7BC2-85E7-2ACB-F1DCFB13665A}"/>
              </a:ext>
            </a:extLst>
          </p:cNvPr>
          <p:cNvSpPr>
            <a:spLocks noGrp="1"/>
          </p:cNvSpPr>
          <p:nvPr>
            <p:ph type="sldNum" sz="quarter" idx="12"/>
          </p:nvPr>
        </p:nvSpPr>
        <p:spPr>
          <a:xfrm>
            <a:off x="8610600" y="6356350"/>
            <a:ext cx="2743200" cy="365125"/>
          </a:xfrm>
          <a:prstGeom prst="rect">
            <a:avLst/>
          </a:prstGeom>
        </p:spPr>
        <p:txBody>
          <a:bodyPr/>
          <a:lstStyle/>
          <a:p>
            <a:fld id="{3C44E62A-ABF0-E94E-8304-420C4743FF0A}" type="slidenum">
              <a:rPr lang="en-US" smtClean="0"/>
              <a:t>‹#›</a:t>
            </a:fld>
            <a:endParaRPr lang="en-US"/>
          </a:p>
        </p:txBody>
      </p:sp>
    </p:spTree>
    <p:extLst>
      <p:ext uri="{BB962C8B-B14F-4D97-AF65-F5344CB8AC3E}">
        <p14:creationId xmlns:p14="http://schemas.microsoft.com/office/powerpoint/2010/main" val="3076772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110DC-3717-373A-9208-AC51743D265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89E7BEE3-7DF7-252F-40A7-D3DF4E7E1658}"/>
              </a:ext>
            </a:extLst>
          </p:cNvPr>
          <p:cNvSpPr>
            <a:spLocks noGrp="1"/>
          </p:cNvSpPr>
          <p:nvPr>
            <p:ph type="dt" sz="half" idx="10"/>
          </p:nvPr>
        </p:nvSpPr>
        <p:spPr>
          <a:xfrm>
            <a:off x="838200" y="6356350"/>
            <a:ext cx="2743200" cy="365125"/>
          </a:xfrm>
          <a:prstGeom prst="rect">
            <a:avLst/>
          </a:prstGeom>
        </p:spPr>
        <p:txBody>
          <a:bodyPr/>
          <a:lstStyle/>
          <a:p>
            <a:fld id="{D4F0D3B8-DCE2-824A-8F99-298E1221E226}" type="datetimeFigureOut">
              <a:rPr lang="en-US" smtClean="0"/>
              <a:t>5/27/26</a:t>
            </a:fld>
            <a:endParaRPr lang="en-US"/>
          </a:p>
        </p:txBody>
      </p:sp>
      <p:sp>
        <p:nvSpPr>
          <p:cNvPr id="4" name="Footer Placeholder 3">
            <a:extLst>
              <a:ext uri="{FF2B5EF4-FFF2-40B4-BE49-F238E27FC236}">
                <a16:creationId xmlns:a16="http://schemas.microsoft.com/office/drawing/2014/main" id="{73C23903-8DA3-D159-25D8-64E37675461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E65BE46D-1AE7-EDA9-1B81-3AA8B0F9EA2B}"/>
              </a:ext>
            </a:extLst>
          </p:cNvPr>
          <p:cNvSpPr>
            <a:spLocks noGrp="1"/>
          </p:cNvSpPr>
          <p:nvPr>
            <p:ph type="sldNum" sz="quarter" idx="12"/>
          </p:nvPr>
        </p:nvSpPr>
        <p:spPr>
          <a:xfrm>
            <a:off x="8610600" y="6356350"/>
            <a:ext cx="2743200" cy="365125"/>
          </a:xfrm>
          <a:prstGeom prst="rect">
            <a:avLst/>
          </a:prstGeom>
        </p:spPr>
        <p:txBody>
          <a:bodyPr/>
          <a:lstStyle/>
          <a:p>
            <a:fld id="{3C44E62A-ABF0-E94E-8304-420C4743FF0A}" type="slidenum">
              <a:rPr lang="en-US" smtClean="0"/>
              <a:t>‹#›</a:t>
            </a:fld>
            <a:endParaRPr lang="en-US"/>
          </a:p>
        </p:txBody>
      </p:sp>
    </p:spTree>
    <p:extLst>
      <p:ext uri="{BB962C8B-B14F-4D97-AF65-F5344CB8AC3E}">
        <p14:creationId xmlns:p14="http://schemas.microsoft.com/office/powerpoint/2010/main" val="1773805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D391D0-3AA5-E57A-95E4-49D859FB16D1}"/>
              </a:ext>
            </a:extLst>
          </p:cNvPr>
          <p:cNvSpPr>
            <a:spLocks noGrp="1"/>
          </p:cNvSpPr>
          <p:nvPr>
            <p:ph type="dt" sz="half" idx="10"/>
          </p:nvPr>
        </p:nvSpPr>
        <p:spPr>
          <a:xfrm>
            <a:off x="838200" y="6356350"/>
            <a:ext cx="2743200" cy="365125"/>
          </a:xfrm>
          <a:prstGeom prst="rect">
            <a:avLst/>
          </a:prstGeom>
        </p:spPr>
        <p:txBody>
          <a:bodyPr/>
          <a:lstStyle/>
          <a:p>
            <a:fld id="{D4F0D3B8-DCE2-824A-8F99-298E1221E226}" type="datetimeFigureOut">
              <a:rPr lang="en-US" smtClean="0"/>
              <a:t>5/27/26</a:t>
            </a:fld>
            <a:endParaRPr lang="en-US"/>
          </a:p>
        </p:txBody>
      </p:sp>
      <p:sp>
        <p:nvSpPr>
          <p:cNvPr id="3" name="Footer Placeholder 2">
            <a:extLst>
              <a:ext uri="{FF2B5EF4-FFF2-40B4-BE49-F238E27FC236}">
                <a16:creationId xmlns:a16="http://schemas.microsoft.com/office/drawing/2014/main" id="{7069FE88-71D3-433E-948C-13D0F00A489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2BE9F4F-D18D-7DD4-92CA-2FF138244DCF}"/>
              </a:ext>
            </a:extLst>
          </p:cNvPr>
          <p:cNvSpPr>
            <a:spLocks noGrp="1"/>
          </p:cNvSpPr>
          <p:nvPr>
            <p:ph type="sldNum" sz="quarter" idx="12"/>
          </p:nvPr>
        </p:nvSpPr>
        <p:spPr>
          <a:xfrm>
            <a:off x="8610600" y="6356350"/>
            <a:ext cx="2743200" cy="365125"/>
          </a:xfrm>
          <a:prstGeom prst="rect">
            <a:avLst/>
          </a:prstGeom>
        </p:spPr>
        <p:txBody>
          <a:bodyPr/>
          <a:lstStyle/>
          <a:p>
            <a:fld id="{3C44E62A-ABF0-E94E-8304-420C4743FF0A}" type="slidenum">
              <a:rPr lang="en-US" smtClean="0"/>
              <a:t>‹#›</a:t>
            </a:fld>
            <a:endParaRPr lang="en-US"/>
          </a:p>
        </p:txBody>
      </p:sp>
    </p:spTree>
    <p:extLst>
      <p:ext uri="{BB962C8B-B14F-4D97-AF65-F5344CB8AC3E}">
        <p14:creationId xmlns:p14="http://schemas.microsoft.com/office/powerpoint/2010/main" val="2598028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8D519-96B7-ACB6-C883-2807EAD0C70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7617835-2B1E-D81F-2BDE-273E911DDF44}"/>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2FE9F34-D171-5C28-D0A7-7643E2CD3A2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5C1301-0D45-C6EA-48CA-E22FFECCA028}"/>
              </a:ext>
            </a:extLst>
          </p:cNvPr>
          <p:cNvSpPr>
            <a:spLocks noGrp="1"/>
          </p:cNvSpPr>
          <p:nvPr>
            <p:ph type="dt" sz="half" idx="10"/>
          </p:nvPr>
        </p:nvSpPr>
        <p:spPr>
          <a:xfrm>
            <a:off x="838200" y="6356350"/>
            <a:ext cx="2743200" cy="365125"/>
          </a:xfrm>
          <a:prstGeom prst="rect">
            <a:avLst/>
          </a:prstGeom>
        </p:spPr>
        <p:txBody>
          <a:bodyPr/>
          <a:lstStyle/>
          <a:p>
            <a:fld id="{D4F0D3B8-DCE2-824A-8F99-298E1221E226}" type="datetimeFigureOut">
              <a:rPr lang="en-US" smtClean="0"/>
              <a:t>5/27/26</a:t>
            </a:fld>
            <a:endParaRPr lang="en-US"/>
          </a:p>
        </p:txBody>
      </p:sp>
      <p:sp>
        <p:nvSpPr>
          <p:cNvPr id="6" name="Footer Placeholder 5">
            <a:extLst>
              <a:ext uri="{FF2B5EF4-FFF2-40B4-BE49-F238E27FC236}">
                <a16:creationId xmlns:a16="http://schemas.microsoft.com/office/drawing/2014/main" id="{A28DCB7A-6407-492B-83E8-3F3F7A49D16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37C194D-FB19-DCE5-138E-9BB40FB65597}"/>
              </a:ext>
            </a:extLst>
          </p:cNvPr>
          <p:cNvSpPr>
            <a:spLocks noGrp="1"/>
          </p:cNvSpPr>
          <p:nvPr>
            <p:ph type="sldNum" sz="quarter" idx="12"/>
          </p:nvPr>
        </p:nvSpPr>
        <p:spPr>
          <a:xfrm>
            <a:off x="8610600" y="6356350"/>
            <a:ext cx="2743200" cy="365125"/>
          </a:xfrm>
          <a:prstGeom prst="rect">
            <a:avLst/>
          </a:prstGeom>
        </p:spPr>
        <p:txBody>
          <a:bodyPr/>
          <a:lstStyle/>
          <a:p>
            <a:fld id="{3C44E62A-ABF0-E94E-8304-420C4743FF0A}" type="slidenum">
              <a:rPr lang="en-US" smtClean="0"/>
              <a:t>‹#›</a:t>
            </a:fld>
            <a:endParaRPr lang="en-US"/>
          </a:p>
        </p:txBody>
      </p:sp>
    </p:spTree>
    <p:extLst>
      <p:ext uri="{BB962C8B-B14F-4D97-AF65-F5344CB8AC3E}">
        <p14:creationId xmlns:p14="http://schemas.microsoft.com/office/powerpoint/2010/main" val="1025105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72CFE-56AA-70AF-6B35-91A9FD203B4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5B53C8A-C646-D2A7-D52F-16D7C8F5066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75BCC4E-72EF-D865-7E82-2781E75FC3C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D229BC-EA3D-AD59-88D1-33C3F0A99057}"/>
              </a:ext>
            </a:extLst>
          </p:cNvPr>
          <p:cNvSpPr>
            <a:spLocks noGrp="1"/>
          </p:cNvSpPr>
          <p:nvPr>
            <p:ph type="dt" sz="half" idx="10"/>
          </p:nvPr>
        </p:nvSpPr>
        <p:spPr>
          <a:xfrm>
            <a:off x="838200" y="6356350"/>
            <a:ext cx="2743200" cy="365125"/>
          </a:xfrm>
          <a:prstGeom prst="rect">
            <a:avLst/>
          </a:prstGeom>
        </p:spPr>
        <p:txBody>
          <a:bodyPr/>
          <a:lstStyle/>
          <a:p>
            <a:fld id="{D4F0D3B8-DCE2-824A-8F99-298E1221E226}" type="datetimeFigureOut">
              <a:rPr lang="en-US" smtClean="0"/>
              <a:t>5/27/26</a:t>
            </a:fld>
            <a:endParaRPr lang="en-US"/>
          </a:p>
        </p:txBody>
      </p:sp>
      <p:sp>
        <p:nvSpPr>
          <p:cNvPr id="6" name="Footer Placeholder 5">
            <a:extLst>
              <a:ext uri="{FF2B5EF4-FFF2-40B4-BE49-F238E27FC236}">
                <a16:creationId xmlns:a16="http://schemas.microsoft.com/office/drawing/2014/main" id="{69BA3D28-398D-43E5-A4D9-F1030101D95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47151B7-02DE-9A1B-F064-9D7E86F0617C}"/>
              </a:ext>
            </a:extLst>
          </p:cNvPr>
          <p:cNvSpPr>
            <a:spLocks noGrp="1"/>
          </p:cNvSpPr>
          <p:nvPr>
            <p:ph type="sldNum" sz="quarter" idx="12"/>
          </p:nvPr>
        </p:nvSpPr>
        <p:spPr>
          <a:xfrm>
            <a:off x="8610600" y="6356350"/>
            <a:ext cx="2743200" cy="365125"/>
          </a:xfrm>
          <a:prstGeom prst="rect">
            <a:avLst/>
          </a:prstGeom>
        </p:spPr>
        <p:txBody>
          <a:bodyPr/>
          <a:lstStyle/>
          <a:p>
            <a:fld id="{3C44E62A-ABF0-E94E-8304-420C4743FF0A}" type="slidenum">
              <a:rPr lang="en-US" smtClean="0"/>
              <a:t>‹#›</a:t>
            </a:fld>
            <a:endParaRPr lang="en-US"/>
          </a:p>
        </p:txBody>
      </p:sp>
    </p:spTree>
    <p:extLst>
      <p:ext uri="{BB962C8B-B14F-4D97-AF65-F5344CB8AC3E}">
        <p14:creationId xmlns:p14="http://schemas.microsoft.com/office/powerpoint/2010/main" val="3633814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D6A1B1-867F-2AAF-AE0F-B95D12D3D388}"/>
              </a:ext>
            </a:extLst>
          </p:cNvPr>
          <p:cNvPicPr>
            <a:picLocks noChangeAspect="1"/>
          </p:cNvPicPr>
          <p:nvPr userDrawn="1"/>
        </p:nvPicPr>
        <p:blipFill>
          <a:blip r:embed="rId13"/>
          <a:stretch>
            <a:fillRect/>
          </a:stretch>
        </p:blipFill>
        <p:spPr>
          <a:xfrm>
            <a:off x="0" y="5981701"/>
            <a:ext cx="12192000" cy="876300"/>
          </a:xfrm>
          <a:prstGeom prst="rect">
            <a:avLst/>
          </a:prstGeom>
        </p:spPr>
      </p:pic>
      <p:cxnSp>
        <p:nvCxnSpPr>
          <p:cNvPr id="12" name="Straight Connector 11">
            <a:extLst>
              <a:ext uri="{FF2B5EF4-FFF2-40B4-BE49-F238E27FC236}">
                <a16:creationId xmlns:a16="http://schemas.microsoft.com/office/drawing/2014/main" id="{35C6BF60-DBAE-5AF1-32F5-5451AA62FD7C}"/>
              </a:ext>
            </a:extLst>
          </p:cNvPr>
          <p:cNvCxnSpPr/>
          <p:nvPr userDrawn="1"/>
        </p:nvCxnSpPr>
        <p:spPr>
          <a:xfrm>
            <a:off x="0" y="5981701"/>
            <a:ext cx="12192000" cy="0"/>
          </a:xfrm>
          <a:prstGeom prst="line">
            <a:avLst/>
          </a:prstGeom>
          <a:ln w="12700">
            <a:solidFill>
              <a:srgbClr val="99702E"/>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70994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1.jpe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www.everylibrary.org/billtracking" TargetMode="External"/><Relationship Id="rId5" Type="http://schemas.openxmlformats.org/officeDocument/2006/relationships/hyperlink" Target="https://www.ala.org/advocacy/state-legislative-toolkit" TargetMode="External"/><Relationship Id="rId4" Type="http://schemas.openxmlformats.org/officeDocument/2006/relationships/image" Target="../media/image22.jpeg"/></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doi.org/10.1108/08880450510613588" TargetMode="External"/><Relationship Id="rId7" Type="http://schemas.openxmlformats.org/officeDocument/2006/relationships/hyperlink" Target="https://www.publiclibraryadvocacy.org/session/session-1-introduction/"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www.everylibraryinstitute.org/fundamentals" TargetMode="External"/><Relationship Id="rId5" Type="http://schemas.openxmlformats.org/officeDocument/2006/relationships/hyperlink" Target="https://publiclibrariesonline.org/2013/04/building-the-librarys-brand-using-taglines-or-logos/" TargetMode="External"/><Relationship Id="rId4" Type="http://schemas.openxmlformats.org/officeDocument/2006/relationships/hyperlink" Target="http://www.jstor.org/stable/26197778.%20Accessed%203%20Sept.%202025"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4BE1A85-490D-6267-0B78-53FB60E6B8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B8E666-EFCD-24F4-83CB-7D6D79730D88}"/>
              </a:ext>
            </a:extLst>
          </p:cNvPr>
          <p:cNvSpPr>
            <a:spLocks noGrp="1"/>
          </p:cNvSpPr>
          <p:nvPr>
            <p:ph type="ctrTitle"/>
          </p:nvPr>
        </p:nvSpPr>
        <p:spPr>
          <a:xfrm>
            <a:off x="1644495" y="580977"/>
            <a:ext cx="9144000" cy="2155344"/>
          </a:xfrm>
        </p:spPr>
        <p:txBody>
          <a:bodyPr anchor="ctr">
            <a:normAutofit/>
          </a:bodyPr>
          <a:lstStyle/>
          <a:p>
            <a:r>
              <a:rPr lang="en-US" sz="5400">
                <a:latin typeface="Aptos Serif" panose="02020604070405020304" pitchFamily="18" charset="0"/>
                <a:cs typeface="Aptos Serif" panose="02020604070405020304" pitchFamily="18" charset="0"/>
              </a:rPr>
              <a:t>“Leveling Up Your </a:t>
            </a:r>
            <a:br>
              <a:rPr lang="en-US" sz="5400">
                <a:latin typeface="Aptos Serif" panose="02020604070405020304" pitchFamily="18" charset="0"/>
                <a:cs typeface="Aptos Serif" panose="02020604070405020304" pitchFamily="18" charset="0"/>
              </a:rPr>
            </a:br>
            <a:r>
              <a:rPr lang="en-US" sz="5400">
                <a:latin typeface="Aptos Serif" panose="02020604070405020304" pitchFamily="18" charset="0"/>
                <a:cs typeface="Aptos Serif" panose="02020604070405020304" pitchFamily="18" charset="0"/>
              </a:rPr>
              <a:t>Libraries’ Defenders”</a:t>
            </a:r>
          </a:p>
        </p:txBody>
      </p:sp>
      <p:sp>
        <p:nvSpPr>
          <p:cNvPr id="3" name="Subtitle 2">
            <a:extLst>
              <a:ext uri="{FF2B5EF4-FFF2-40B4-BE49-F238E27FC236}">
                <a16:creationId xmlns:a16="http://schemas.microsoft.com/office/drawing/2014/main" id="{4D7F46FD-D121-6D1E-2AF2-9701207D4264}"/>
              </a:ext>
            </a:extLst>
          </p:cNvPr>
          <p:cNvSpPr>
            <a:spLocks noGrp="1"/>
          </p:cNvSpPr>
          <p:nvPr>
            <p:ph type="subTitle" idx="1"/>
          </p:nvPr>
        </p:nvSpPr>
        <p:spPr>
          <a:xfrm>
            <a:off x="1525458" y="3402953"/>
            <a:ext cx="9144000" cy="800940"/>
          </a:xfrm>
        </p:spPr>
        <p:txBody>
          <a:bodyPr>
            <a:normAutofit fontScale="70000" lnSpcReduction="20000"/>
          </a:bodyPr>
          <a:lstStyle/>
          <a:p>
            <a:pPr>
              <a:lnSpc>
                <a:spcPct val="100000"/>
              </a:lnSpc>
            </a:pPr>
            <a:r>
              <a:rPr lang="en-US" sz="3200"/>
              <a:t>Dr. Stacy Creel</a:t>
            </a:r>
          </a:p>
          <a:p>
            <a:pPr>
              <a:lnSpc>
                <a:spcPct val="100000"/>
              </a:lnSpc>
            </a:pPr>
            <a:r>
              <a:rPr lang="en-US" sz="3200"/>
              <a:t>Dr. Sarah Mangrum </a:t>
            </a:r>
            <a:endParaRPr lang="en-US" sz="2800"/>
          </a:p>
        </p:txBody>
      </p:sp>
      <p:cxnSp>
        <p:nvCxnSpPr>
          <p:cNvPr id="27" name="Straight Connector 26">
            <a:extLst>
              <a:ext uri="{FF2B5EF4-FFF2-40B4-BE49-F238E27FC236}">
                <a16:creationId xmlns:a16="http://schemas.microsoft.com/office/drawing/2014/main" id="{D495A287-B8FA-19D7-0102-BE3217A24BC0}"/>
              </a:ext>
            </a:extLst>
          </p:cNvPr>
          <p:cNvCxnSpPr>
            <a:cxnSpLocks/>
          </p:cNvCxnSpPr>
          <p:nvPr/>
        </p:nvCxnSpPr>
        <p:spPr>
          <a:xfrm>
            <a:off x="1155700" y="5867400"/>
            <a:ext cx="0" cy="0"/>
          </a:xfrm>
          <a:prstGeom prst="line">
            <a:avLst/>
          </a:prstGeom>
        </p:spPr>
        <p:style>
          <a:lnRef idx="2">
            <a:schemeClr val="accent1"/>
          </a:lnRef>
          <a:fillRef idx="0">
            <a:schemeClr val="accent1"/>
          </a:fillRef>
          <a:effectRef idx="1">
            <a:schemeClr val="accent1"/>
          </a:effectRef>
          <a:fontRef idx="minor">
            <a:schemeClr val="tx1"/>
          </a:fontRef>
        </p:style>
      </p:cxnSp>
      <p:sp>
        <p:nvSpPr>
          <p:cNvPr id="14" name="Subtitle 2">
            <a:extLst>
              <a:ext uri="{FF2B5EF4-FFF2-40B4-BE49-F238E27FC236}">
                <a16:creationId xmlns:a16="http://schemas.microsoft.com/office/drawing/2014/main" id="{49B9FF7D-E14B-48F8-057C-9BC3EF3413AF}"/>
              </a:ext>
            </a:extLst>
          </p:cNvPr>
          <p:cNvSpPr txBox="1">
            <a:spLocks/>
          </p:cNvSpPr>
          <p:nvPr/>
        </p:nvSpPr>
        <p:spPr>
          <a:xfrm>
            <a:off x="4332712" y="4319481"/>
            <a:ext cx="3767561" cy="46476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US" sz="2600">
                <a:solidFill>
                  <a:srgbClr val="99702E"/>
                </a:solidFill>
              </a:rPr>
              <a:t>MAY 27, 2026</a:t>
            </a:r>
          </a:p>
        </p:txBody>
      </p:sp>
      <p:grpSp>
        <p:nvGrpSpPr>
          <p:cNvPr id="15" name="Group 14">
            <a:extLst>
              <a:ext uri="{FF2B5EF4-FFF2-40B4-BE49-F238E27FC236}">
                <a16:creationId xmlns:a16="http://schemas.microsoft.com/office/drawing/2014/main" id="{1B4F3C01-8050-9E7F-D148-B5A0E67855D8}"/>
              </a:ext>
            </a:extLst>
          </p:cNvPr>
          <p:cNvGrpSpPr/>
          <p:nvPr/>
        </p:nvGrpSpPr>
        <p:grpSpPr>
          <a:xfrm>
            <a:off x="4258780" y="2804184"/>
            <a:ext cx="3915429" cy="305064"/>
            <a:chOff x="4138285" y="2834193"/>
            <a:chExt cx="3915429" cy="305064"/>
          </a:xfrm>
        </p:grpSpPr>
        <p:cxnSp>
          <p:nvCxnSpPr>
            <p:cNvPr id="16" name="Straight Connector 15">
              <a:extLst>
                <a:ext uri="{FF2B5EF4-FFF2-40B4-BE49-F238E27FC236}">
                  <a16:creationId xmlns:a16="http://schemas.microsoft.com/office/drawing/2014/main" id="{A731AA1C-EB11-3D9A-D336-258468ABB237}"/>
                </a:ext>
              </a:extLst>
            </p:cNvPr>
            <p:cNvCxnSpPr>
              <a:cxnSpLocks/>
            </p:cNvCxnSpPr>
            <p:nvPr/>
          </p:nvCxnSpPr>
          <p:spPr>
            <a:xfrm>
              <a:off x="4138285" y="3010978"/>
              <a:ext cx="3915429" cy="0"/>
            </a:xfrm>
            <a:prstGeom prst="line">
              <a:avLst/>
            </a:prstGeom>
            <a:ln w="12700">
              <a:solidFill>
                <a:srgbClr val="99702E"/>
              </a:solidFill>
            </a:ln>
          </p:spPr>
          <p:style>
            <a:lnRef idx="2">
              <a:schemeClr val="accent1"/>
            </a:lnRef>
            <a:fillRef idx="0">
              <a:schemeClr val="accent1"/>
            </a:fillRef>
            <a:effectRef idx="1">
              <a:schemeClr val="accent1"/>
            </a:effectRef>
            <a:fontRef idx="minor">
              <a:schemeClr val="tx1"/>
            </a:fontRef>
          </p:style>
        </p:cxnSp>
        <p:sp>
          <p:nvSpPr>
            <p:cNvPr id="17" name="5-Point Star 16">
              <a:extLst>
                <a:ext uri="{FF2B5EF4-FFF2-40B4-BE49-F238E27FC236}">
                  <a16:creationId xmlns:a16="http://schemas.microsoft.com/office/drawing/2014/main" id="{1F632A72-E24B-0259-0BDD-D607C9467B54}"/>
                </a:ext>
              </a:extLst>
            </p:cNvPr>
            <p:cNvSpPr/>
            <p:nvPr/>
          </p:nvSpPr>
          <p:spPr>
            <a:xfrm>
              <a:off x="5943466" y="2834193"/>
              <a:ext cx="305064" cy="305064"/>
            </a:xfrm>
            <a:prstGeom prst="star5">
              <a:avLst/>
            </a:prstGeom>
            <a:solidFill>
              <a:srgbClr val="99702E"/>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5" name="Picture 24" descr="A white hexagon with blue text&#10;&#10;AI-generated content may be incorrect.">
            <a:extLst>
              <a:ext uri="{FF2B5EF4-FFF2-40B4-BE49-F238E27FC236}">
                <a16:creationId xmlns:a16="http://schemas.microsoft.com/office/drawing/2014/main" id="{82C8954F-7C39-055C-8184-702E90AA04CD}"/>
              </a:ext>
            </a:extLst>
          </p:cNvPr>
          <p:cNvPicPr>
            <a:picLocks noChangeAspect="1"/>
          </p:cNvPicPr>
          <p:nvPr/>
        </p:nvPicPr>
        <p:blipFill>
          <a:blip r:embed="rId3"/>
          <a:stretch>
            <a:fillRect/>
          </a:stretch>
        </p:blipFill>
        <p:spPr>
          <a:xfrm>
            <a:off x="0" y="5088835"/>
            <a:ext cx="12218700" cy="1769165"/>
          </a:xfrm>
          <a:prstGeom prst="rect">
            <a:avLst/>
          </a:prstGeom>
        </p:spPr>
      </p:pic>
    </p:spTree>
    <p:extLst>
      <p:ext uri="{BB962C8B-B14F-4D97-AF65-F5344CB8AC3E}">
        <p14:creationId xmlns:p14="http://schemas.microsoft.com/office/powerpoint/2010/main" val="1239007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4B5C8A-FD85-9A79-E58C-506504C16F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2CA8D3-8199-7131-EDC5-9A2BE2B0F134}"/>
              </a:ext>
            </a:extLst>
          </p:cNvPr>
          <p:cNvSpPr>
            <a:spLocks noGrp="1"/>
          </p:cNvSpPr>
          <p:nvPr>
            <p:ph type="title"/>
          </p:nvPr>
        </p:nvSpPr>
        <p:spPr>
          <a:xfrm>
            <a:off x="838200" y="365125"/>
            <a:ext cx="10515600" cy="1325563"/>
          </a:xfrm>
        </p:spPr>
        <p:txBody>
          <a:bodyPr>
            <a:normAutofit/>
          </a:bodyPr>
          <a:lstStyle/>
          <a:p>
            <a:r>
              <a:rPr lang="en-US" kern="1200">
                <a:latin typeface="+mj-lt"/>
                <a:ea typeface="+mj-ea"/>
                <a:cs typeface="+mj-cs"/>
              </a:rPr>
              <a:t>Build from your existing success</a:t>
            </a:r>
          </a:p>
        </p:txBody>
      </p:sp>
      <p:pic>
        <p:nvPicPr>
          <p:cNvPr id="5" name="Picture 4" descr="Brass trumpet on white background">
            <a:extLst>
              <a:ext uri="{FF2B5EF4-FFF2-40B4-BE49-F238E27FC236}">
                <a16:creationId xmlns:a16="http://schemas.microsoft.com/office/drawing/2014/main" id="{8C3C1BC1-5EE4-E8F4-EA25-53D06CF07A72}"/>
              </a:ext>
            </a:extLst>
          </p:cNvPr>
          <p:cNvPicPr>
            <a:picLocks noChangeAspect="1"/>
          </p:cNvPicPr>
          <p:nvPr/>
        </p:nvPicPr>
        <p:blipFill>
          <a:blip r:embed="rId3"/>
          <a:stretch>
            <a:fillRect/>
          </a:stretch>
        </p:blipFill>
        <p:spPr>
          <a:xfrm>
            <a:off x="1104896" y="1690688"/>
            <a:ext cx="5181600" cy="3730752"/>
          </a:xfrm>
          <a:prstGeom prst="rect">
            <a:avLst/>
          </a:prstGeom>
          <a:noFill/>
        </p:spPr>
      </p:pic>
      <p:sp>
        <p:nvSpPr>
          <p:cNvPr id="4" name="TextBox 3">
            <a:extLst>
              <a:ext uri="{FF2B5EF4-FFF2-40B4-BE49-F238E27FC236}">
                <a16:creationId xmlns:a16="http://schemas.microsoft.com/office/drawing/2014/main" id="{B042B021-7C90-34A6-833F-EF1FED1B7CB5}"/>
              </a:ext>
            </a:extLst>
          </p:cNvPr>
          <p:cNvSpPr txBox="1"/>
          <p:nvPr/>
        </p:nvSpPr>
        <p:spPr>
          <a:xfrm>
            <a:off x="7010392" y="1690688"/>
            <a:ext cx="5181600" cy="4351338"/>
          </a:xfrm>
          <a:prstGeom prst="rect">
            <a:avLst/>
          </a:prstGeom>
        </p:spPr>
        <p:txBody>
          <a:bodyPr rtlCol="0">
            <a:normAutofit/>
          </a:bodyPr>
          <a:lstStyle/>
          <a:p>
            <a:pPr>
              <a:lnSpc>
                <a:spcPct val="90000"/>
              </a:lnSpc>
              <a:spcBef>
                <a:spcPts val="1000"/>
              </a:spcBef>
            </a:pPr>
            <a:r>
              <a:rPr lang="en-US" sz="8000" b="1">
                <a:solidFill>
                  <a:srgbClr val="FFC000"/>
                </a:solidFill>
              </a:rPr>
              <a:t>TOOT, TOOT, TOOT</a:t>
            </a:r>
          </a:p>
        </p:txBody>
      </p:sp>
      <p:pic>
        <p:nvPicPr>
          <p:cNvPr id="7" name="Picture 6">
            <a:extLst>
              <a:ext uri="{FF2B5EF4-FFF2-40B4-BE49-F238E27FC236}">
                <a16:creationId xmlns:a16="http://schemas.microsoft.com/office/drawing/2014/main" id="{D2EE347B-D65E-DBEB-B9A3-F8332FB19865}"/>
              </a:ext>
            </a:extLst>
          </p:cNvPr>
          <p:cNvPicPr>
            <a:picLocks noChangeAspect="1"/>
          </p:cNvPicPr>
          <p:nvPr/>
        </p:nvPicPr>
        <p:blipFill>
          <a:blip r:embed="rId4"/>
          <a:stretch>
            <a:fillRect/>
          </a:stretch>
        </p:blipFill>
        <p:spPr>
          <a:xfrm>
            <a:off x="0" y="5981701"/>
            <a:ext cx="12191992" cy="876299"/>
          </a:xfrm>
          <a:prstGeom prst="rect">
            <a:avLst/>
          </a:prstGeom>
        </p:spPr>
      </p:pic>
    </p:spTree>
    <p:extLst>
      <p:ext uri="{BB962C8B-B14F-4D97-AF65-F5344CB8AC3E}">
        <p14:creationId xmlns:p14="http://schemas.microsoft.com/office/powerpoint/2010/main" val="1158554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A6298C-291C-CA4F-B49B-9033F63E2D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DE1228-12B6-F663-4A8A-C1C71C7BD55E}"/>
              </a:ext>
            </a:extLst>
          </p:cNvPr>
          <p:cNvSpPr>
            <a:spLocks noGrp="1"/>
          </p:cNvSpPr>
          <p:nvPr>
            <p:ph type="title"/>
          </p:nvPr>
        </p:nvSpPr>
        <p:spPr/>
        <p:txBody>
          <a:bodyPr/>
          <a:lstStyle/>
          <a:p>
            <a:r>
              <a:rPr lang="en-US"/>
              <a:t>Couch your success in economic and personal terms</a:t>
            </a:r>
          </a:p>
        </p:txBody>
      </p:sp>
      <p:pic>
        <p:nvPicPr>
          <p:cNvPr id="7" name="Picture 6">
            <a:extLst>
              <a:ext uri="{FF2B5EF4-FFF2-40B4-BE49-F238E27FC236}">
                <a16:creationId xmlns:a16="http://schemas.microsoft.com/office/drawing/2014/main" id="{B118878B-3516-9968-F830-D1FB8E0A3D79}"/>
              </a:ext>
            </a:extLst>
          </p:cNvPr>
          <p:cNvPicPr>
            <a:picLocks noChangeAspect="1"/>
          </p:cNvPicPr>
          <p:nvPr/>
        </p:nvPicPr>
        <p:blipFill>
          <a:blip r:embed="rId3"/>
          <a:stretch>
            <a:fillRect/>
          </a:stretch>
        </p:blipFill>
        <p:spPr>
          <a:xfrm>
            <a:off x="0" y="5981701"/>
            <a:ext cx="12191992" cy="876299"/>
          </a:xfrm>
          <a:prstGeom prst="rect">
            <a:avLst/>
          </a:prstGeom>
        </p:spPr>
      </p:pic>
      <p:sp>
        <p:nvSpPr>
          <p:cNvPr id="5" name="TextBox 4">
            <a:extLst>
              <a:ext uri="{FF2B5EF4-FFF2-40B4-BE49-F238E27FC236}">
                <a16:creationId xmlns:a16="http://schemas.microsoft.com/office/drawing/2014/main" id="{EC37AC18-F3A4-7F09-E105-837C7E373B8A}"/>
              </a:ext>
            </a:extLst>
          </p:cNvPr>
          <p:cNvSpPr txBox="1"/>
          <p:nvPr/>
        </p:nvSpPr>
        <p:spPr>
          <a:xfrm>
            <a:off x="3056021" y="3244334"/>
            <a:ext cx="6112042" cy="369332"/>
          </a:xfrm>
          <a:prstGeom prst="rect">
            <a:avLst/>
          </a:prstGeom>
          <a:noFill/>
        </p:spPr>
        <p:txBody>
          <a:bodyPr wrap="square">
            <a:spAutoFit/>
          </a:bodyPr>
          <a:lstStyle/>
          <a:p>
            <a:r>
              <a:rPr lang="en-US"/>
              <a:t>  </a:t>
            </a:r>
          </a:p>
        </p:txBody>
      </p:sp>
      <p:pic>
        <p:nvPicPr>
          <p:cNvPr id="13" name="Picture 12">
            <a:extLst>
              <a:ext uri="{FF2B5EF4-FFF2-40B4-BE49-F238E27FC236}">
                <a16:creationId xmlns:a16="http://schemas.microsoft.com/office/drawing/2014/main" id="{D0204397-6359-B0FB-E639-3F91DE2DC42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917658" y="2107013"/>
            <a:ext cx="4523874" cy="5381340"/>
          </a:xfrm>
          <a:prstGeom prst="rect">
            <a:avLst/>
          </a:prstGeom>
        </p:spPr>
      </p:pic>
      <p:pic>
        <p:nvPicPr>
          <p:cNvPr id="12" name="Picture 11">
            <a:extLst>
              <a:ext uri="{FF2B5EF4-FFF2-40B4-BE49-F238E27FC236}">
                <a16:creationId xmlns:a16="http://schemas.microsoft.com/office/drawing/2014/main" id="{9D12724E-E821-76A5-F83E-0C8D0C373D0C}"/>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629400" y="1324999"/>
            <a:ext cx="4724400" cy="2866136"/>
          </a:xfrm>
          <a:prstGeom prst="rect">
            <a:avLst/>
          </a:prstGeom>
        </p:spPr>
      </p:pic>
      <p:pic>
        <p:nvPicPr>
          <p:cNvPr id="9" name="Picture 8">
            <a:extLst>
              <a:ext uri="{FF2B5EF4-FFF2-40B4-BE49-F238E27FC236}">
                <a16:creationId xmlns:a16="http://schemas.microsoft.com/office/drawing/2014/main" id="{9AC3BE76-B738-9B73-74EC-580A3FD34F35}"/>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838200" y="3801381"/>
            <a:ext cx="7772400" cy="1992605"/>
          </a:xfrm>
          <a:prstGeom prst="rect">
            <a:avLst/>
          </a:prstGeom>
        </p:spPr>
      </p:pic>
    </p:spTree>
    <p:extLst>
      <p:ext uri="{BB962C8B-B14F-4D97-AF65-F5344CB8AC3E}">
        <p14:creationId xmlns:p14="http://schemas.microsoft.com/office/powerpoint/2010/main" val="2485155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E66EC8-03A5-1F25-D932-783E77C9D6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034413-C112-9612-E8F4-B4DA8F3C311D}"/>
              </a:ext>
            </a:extLst>
          </p:cNvPr>
          <p:cNvSpPr>
            <a:spLocks noGrp="1"/>
          </p:cNvSpPr>
          <p:nvPr>
            <p:ph type="title"/>
          </p:nvPr>
        </p:nvSpPr>
        <p:spPr/>
        <p:txBody>
          <a:bodyPr/>
          <a:lstStyle/>
          <a:p>
            <a:r>
              <a:rPr lang="en-US"/>
              <a:t>Social Media</a:t>
            </a:r>
          </a:p>
        </p:txBody>
      </p:sp>
      <p:sp>
        <p:nvSpPr>
          <p:cNvPr id="3" name="Content Placeholder 2">
            <a:extLst>
              <a:ext uri="{FF2B5EF4-FFF2-40B4-BE49-F238E27FC236}">
                <a16:creationId xmlns:a16="http://schemas.microsoft.com/office/drawing/2014/main" id="{0C507793-A4ED-E028-7504-F9E59D53F3FF}"/>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58677BFF-A3D3-DE8E-4312-DCDF9EC795BB}"/>
              </a:ext>
            </a:extLst>
          </p:cNvPr>
          <p:cNvSpPr>
            <a:spLocks noGrp="1"/>
          </p:cNvSpPr>
          <p:nvPr>
            <p:ph sz="half" idx="2"/>
          </p:nvPr>
        </p:nvSpPr>
        <p:spPr/>
        <p:txBody>
          <a:bodyPr/>
          <a:lstStyle/>
          <a:p>
            <a:endParaRPr lang="en-US"/>
          </a:p>
        </p:txBody>
      </p:sp>
      <p:pic>
        <p:nvPicPr>
          <p:cNvPr id="7" name="Picture 6">
            <a:extLst>
              <a:ext uri="{FF2B5EF4-FFF2-40B4-BE49-F238E27FC236}">
                <a16:creationId xmlns:a16="http://schemas.microsoft.com/office/drawing/2014/main" id="{DD0A8AC4-376F-57BF-EE6F-CC30B87BC914}"/>
              </a:ext>
            </a:extLst>
          </p:cNvPr>
          <p:cNvPicPr>
            <a:picLocks noChangeAspect="1"/>
          </p:cNvPicPr>
          <p:nvPr/>
        </p:nvPicPr>
        <p:blipFill>
          <a:blip r:embed="rId3"/>
          <a:stretch>
            <a:fillRect/>
          </a:stretch>
        </p:blipFill>
        <p:spPr>
          <a:xfrm>
            <a:off x="0" y="5981701"/>
            <a:ext cx="12191992" cy="876299"/>
          </a:xfrm>
          <a:prstGeom prst="rect">
            <a:avLst/>
          </a:prstGeom>
        </p:spPr>
      </p:pic>
      <p:sp>
        <p:nvSpPr>
          <p:cNvPr id="5" name="TextBox 4">
            <a:extLst>
              <a:ext uri="{FF2B5EF4-FFF2-40B4-BE49-F238E27FC236}">
                <a16:creationId xmlns:a16="http://schemas.microsoft.com/office/drawing/2014/main" id="{14B24EB9-7930-2FFF-6F71-D1D45E8F5401}"/>
              </a:ext>
            </a:extLst>
          </p:cNvPr>
          <p:cNvSpPr txBox="1"/>
          <p:nvPr/>
        </p:nvSpPr>
        <p:spPr>
          <a:xfrm>
            <a:off x="3056021" y="3244334"/>
            <a:ext cx="6112042" cy="369332"/>
          </a:xfrm>
          <a:prstGeom prst="rect">
            <a:avLst/>
          </a:prstGeom>
          <a:noFill/>
        </p:spPr>
        <p:txBody>
          <a:bodyPr wrap="square">
            <a:spAutoFit/>
          </a:bodyPr>
          <a:lstStyle/>
          <a:p>
            <a:r>
              <a:rPr lang="en-US"/>
              <a:t>  </a:t>
            </a:r>
          </a:p>
        </p:txBody>
      </p:sp>
      <p:sp>
        <p:nvSpPr>
          <p:cNvPr id="6" name="TextBox 5">
            <a:extLst>
              <a:ext uri="{FF2B5EF4-FFF2-40B4-BE49-F238E27FC236}">
                <a16:creationId xmlns:a16="http://schemas.microsoft.com/office/drawing/2014/main" id="{3CDADD9B-895C-24AF-313A-0DED3ACE01A1}"/>
              </a:ext>
            </a:extLst>
          </p:cNvPr>
          <p:cNvSpPr txBox="1"/>
          <p:nvPr/>
        </p:nvSpPr>
        <p:spPr>
          <a:xfrm>
            <a:off x="3116179" y="3965199"/>
            <a:ext cx="6112042" cy="369332"/>
          </a:xfrm>
          <a:prstGeom prst="rect">
            <a:avLst/>
          </a:prstGeom>
          <a:noFill/>
        </p:spPr>
        <p:txBody>
          <a:bodyPr wrap="square">
            <a:spAutoFit/>
          </a:bodyPr>
          <a:lstStyle/>
          <a:p>
            <a:r>
              <a:rPr lang="en-US"/>
              <a:t>  </a:t>
            </a:r>
          </a:p>
        </p:txBody>
      </p:sp>
      <p:pic>
        <p:nvPicPr>
          <p:cNvPr id="8" name="Picture 7">
            <a:extLst>
              <a:ext uri="{FF2B5EF4-FFF2-40B4-BE49-F238E27FC236}">
                <a16:creationId xmlns:a16="http://schemas.microsoft.com/office/drawing/2014/main" id="{426ABA54-91E9-6E95-67F1-D831F947F9C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535029" y="1456533"/>
            <a:ext cx="3162300" cy="4457700"/>
          </a:xfrm>
          <a:prstGeom prst="rect">
            <a:avLst/>
          </a:prstGeom>
        </p:spPr>
      </p:pic>
      <p:pic>
        <p:nvPicPr>
          <p:cNvPr id="10" name="Picture 9">
            <a:extLst>
              <a:ext uri="{FF2B5EF4-FFF2-40B4-BE49-F238E27FC236}">
                <a16:creationId xmlns:a16="http://schemas.microsoft.com/office/drawing/2014/main" id="{9FABEAA1-3F70-7B82-183B-49EB069E4FE2}"/>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477000" y="1302266"/>
            <a:ext cx="4876800" cy="4622800"/>
          </a:xfrm>
          <a:prstGeom prst="rect">
            <a:avLst/>
          </a:prstGeom>
        </p:spPr>
      </p:pic>
    </p:spTree>
    <p:extLst>
      <p:ext uri="{BB962C8B-B14F-4D97-AF65-F5344CB8AC3E}">
        <p14:creationId xmlns:p14="http://schemas.microsoft.com/office/powerpoint/2010/main" val="4827236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DDE4CF-90D0-26D4-559D-821B0566F2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6758A5-2827-E0C3-4955-8BFC044B15CD}"/>
              </a:ext>
            </a:extLst>
          </p:cNvPr>
          <p:cNvSpPr>
            <a:spLocks noGrp="1"/>
          </p:cNvSpPr>
          <p:nvPr>
            <p:ph type="title"/>
          </p:nvPr>
        </p:nvSpPr>
        <p:spPr/>
        <p:txBody>
          <a:bodyPr/>
          <a:lstStyle/>
          <a:p>
            <a:r>
              <a:rPr lang="en-US"/>
              <a:t>Forge partnerships wherever possible. Build relationships.</a:t>
            </a:r>
          </a:p>
        </p:txBody>
      </p:sp>
      <p:pic>
        <p:nvPicPr>
          <p:cNvPr id="7" name="Picture 6">
            <a:extLst>
              <a:ext uri="{FF2B5EF4-FFF2-40B4-BE49-F238E27FC236}">
                <a16:creationId xmlns:a16="http://schemas.microsoft.com/office/drawing/2014/main" id="{C15F6BE5-4EA6-7FBF-4122-5D9AED4AF786}"/>
              </a:ext>
            </a:extLst>
          </p:cNvPr>
          <p:cNvPicPr>
            <a:picLocks noChangeAspect="1"/>
          </p:cNvPicPr>
          <p:nvPr/>
        </p:nvPicPr>
        <p:blipFill>
          <a:blip r:embed="rId3"/>
          <a:stretch>
            <a:fillRect/>
          </a:stretch>
        </p:blipFill>
        <p:spPr>
          <a:xfrm>
            <a:off x="0" y="5981701"/>
            <a:ext cx="12191992" cy="876299"/>
          </a:xfrm>
          <a:prstGeom prst="rect">
            <a:avLst/>
          </a:prstGeom>
        </p:spPr>
      </p:pic>
      <p:sp>
        <p:nvSpPr>
          <p:cNvPr id="4" name="TextBox 3">
            <a:extLst>
              <a:ext uri="{FF2B5EF4-FFF2-40B4-BE49-F238E27FC236}">
                <a16:creationId xmlns:a16="http://schemas.microsoft.com/office/drawing/2014/main" id="{D43B12E6-B339-9EB8-1A3D-41E4E496BD02}"/>
              </a:ext>
            </a:extLst>
          </p:cNvPr>
          <p:cNvSpPr txBox="1"/>
          <p:nvPr/>
        </p:nvSpPr>
        <p:spPr>
          <a:xfrm>
            <a:off x="2037348" y="1690688"/>
            <a:ext cx="5168900" cy="3477875"/>
          </a:xfrm>
          <a:prstGeom prst="rect">
            <a:avLst/>
          </a:prstGeom>
          <a:noFill/>
        </p:spPr>
        <p:txBody>
          <a:bodyPr wrap="square" rtlCol="0">
            <a:spAutoFit/>
          </a:bodyPr>
          <a:lstStyle/>
          <a:p>
            <a:pPr marL="285750" indent="-285750" fontAlgn="base">
              <a:buFont typeface="Arial" panose="020B0604020202020204" pitchFamily="34" charset="0"/>
              <a:buChar char="•"/>
            </a:pPr>
            <a:r>
              <a:rPr lang="en-US" sz="2000"/>
              <a:t>Local Universities &amp; Community Colleges​</a:t>
            </a:r>
          </a:p>
          <a:p>
            <a:pPr marL="285750" indent="-285750" fontAlgn="base">
              <a:buFont typeface="Arial" panose="020B0604020202020204" pitchFamily="34" charset="0"/>
              <a:buChar char="•"/>
            </a:pPr>
            <a:r>
              <a:rPr lang="en-US" sz="2000"/>
              <a:t>Parks &amp; Recs​</a:t>
            </a:r>
          </a:p>
          <a:p>
            <a:pPr marL="285750" indent="-285750" fontAlgn="base">
              <a:buFont typeface="Arial" panose="020B0604020202020204" pitchFamily="34" charset="0"/>
              <a:buChar char="•"/>
            </a:pPr>
            <a:r>
              <a:rPr lang="en-US" sz="2000"/>
              <a:t>Museums​</a:t>
            </a:r>
          </a:p>
          <a:p>
            <a:pPr marL="285750" indent="-285750" fontAlgn="base">
              <a:buFont typeface="Arial" panose="020B0604020202020204" pitchFamily="34" charset="0"/>
              <a:buChar char="•"/>
            </a:pPr>
            <a:r>
              <a:rPr lang="en-US" sz="2000"/>
              <a:t>Community/Civic Organizations/Clubs—League of Women’s Voters, Junior Auxiliary Clubs, Garden Clubs​</a:t>
            </a:r>
          </a:p>
          <a:p>
            <a:pPr marL="285750" indent="-285750" fontAlgn="base">
              <a:buFont typeface="Arial" panose="020B0604020202020204" pitchFamily="34" charset="0"/>
              <a:buChar char="•"/>
            </a:pPr>
            <a:r>
              <a:rPr lang="en-US" sz="2000"/>
              <a:t>Schools ​</a:t>
            </a:r>
          </a:p>
          <a:p>
            <a:pPr marL="285750" indent="-285750" fontAlgn="base">
              <a:buFont typeface="Arial" panose="020B0604020202020204" pitchFamily="34" charset="0"/>
              <a:buChar char="•"/>
            </a:pPr>
            <a:r>
              <a:rPr lang="en-US" sz="2000"/>
              <a:t>Churches​</a:t>
            </a:r>
          </a:p>
          <a:p>
            <a:pPr marL="285750" indent="-285750" fontAlgn="base">
              <a:buFont typeface="Arial" panose="020B0604020202020204" pitchFamily="34" charset="0"/>
              <a:buChar char="•"/>
            </a:pPr>
            <a:r>
              <a:rPr lang="en-US" sz="2000"/>
              <a:t>Shelters ​</a:t>
            </a:r>
          </a:p>
          <a:p>
            <a:pPr marL="285750" indent="-285750" fontAlgn="base">
              <a:buFont typeface="Arial" panose="020B0604020202020204" pitchFamily="34" charset="0"/>
              <a:buChar char="•"/>
            </a:pPr>
            <a:r>
              <a:rPr lang="en-US" sz="2000"/>
              <a:t>Incarcerated ​</a:t>
            </a:r>
          </a:p>
          <a:p>
            <a:pPr marL="285750" indent="-285750" fontAlgn="base">
              <a:buFont typeface="Arial" panose="020B0604020202020204" pitchFamily="34" charset="0"/>
              <a:buChar char="•"/>
            </a:pPr>
            <a:r>
              <a:rPr lang="en-US" sz="2000"/>
              <a:t>Chamber of Commerce</a:t>
            </a:r>
          </a:p>
        </p:txBody>
      </p:sp>
    </p:spTree>
    <p:extLst>
      <p:ext uri="{BB962C8B-B14F-4D97-AF65-F5344CB8AC3E}">
        <p14:creationId xmlns:p14="http://schemas.microsoft.com/office/powerpoint/2010/main" val="3188168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305E9-F546-79FC-3145-F520D9185E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A96D98-8402-087F-292B-20EBDD15649B}"/>
              </a:ext>
            </a:extLst>
          </p:cNvPr>
          <p:cNvSpPr>
            <a:spLocks noGrp="1"/>
          </p:cNvSpPr>
          <p:nvPr>
            <p:ph type="title"/>
          </p:nvPr>
        </p:nvSpPr>
        <p:spPr/>
        <p:txBody>
          <a:bodyPr/>
          <a:lstStyle/>
          <a:p>
            <a:r>
              <a:rPr lang="en-US" b="1"/>
              <a:t>Use testimony from public officials and residents in support of the library whenever you can.</a:t>
            </a:r>
            <a:r>
              <a:rPr lang="en-US"/>
              <a:t>​</a:t>
            </a:r>
          </a:p>
        </p:txBody>
      </p:sp>
      <p:pic>
        <p:nvPicPr>
          <p:cNvPr id="7" name="Picture 6">
            <a:extLst>
              <a:ext uri="{FF2B5EF4-FFF2-40B4-BE49-F238E27FC236}">
                <a16:creationId xmlns:a16="http://schemas.microsoft.com/office/drawing/2014/main" id="{D08134CD-2D61-C2A7-8F16-499385322E81}"/>
              </a:ext>
            </a:extLst>
          </p:cNvPr>
          <p:cNvPicPr>
            <a:picLocks noChangeAspect="1"/>
          </p:cNvPicPr>
          <p:nvPr/>
        </p:nvPicPr>
        <p:blipFill>
          <a:blip r:embed="rId3"/>
          <a:stretch>
            <a:fillRect/>
          </a:stretch>
        </p:blipFill>
        <p:spPr>
          <a:xfrm>
            <a:off x="0" y="5981701"/>
            <a:ext cx="12191992" cy="876299"/>
          </a:xfrm>
          <a:prstGeom prst="rect">
            <a:avLst/>
          </a:prstGeom>
        </p:spPr>
      </p:pic>
      <p:sp>
        <p:nvSpPr>
          <p:cNvPr id="4" name="TextBox 3">
            <a:extLst>
              <a:ext uri="{FF2B5EF4-FFF2-40B4-BE49-F238E27FC236}">
                <a16:creationId xmlns:a16="http://schemas.microsoft.com/office/drawing/2014/main" id="{F0072CB4-DE4D-19F5-98C4-35D7D1D4C127}"/>
              </a:ext>
            </a:extLst>
          </p:cNvPr>
          <p:cNvSpPr txBox="1"/>
          <p:nvPr/>
        </p:nvSpPr>
        <p:spPr>
          <a:xfrm>
            <a:off x="2181727" y="2712810"/>
            <a:ext cx="5168900" cy="2246769"/>
          </a:xfrm>
          <a:prstGeom prst="rect">
            <a:avLst/>
          </a:prstGeom>
          <a:noFill/>
        </p:spPr>
        <p:txBody>
          <a:bodyPr wrap="square" rtlCol="0">
            <a:spAutoFit/>
          </a:bodyPr>
          <a:lstStyle/>
          <a:p>
            <a:pPr marL="457200" indent="-457200" fontAlgn="base">
              <a:buFont typeface="Arial" panose="020B0604020202020204" pitchFamily="34" charset="0"/>
              <a:buChar char="•"/>
            </a:pPr>
            <a:r>
              <a:rPr lang="en-US" sz="2800"/>
              <a:t>City council members​</a:t>
            </a:r>
          </a:p>
          <a:p>
            <a:pPr marL="457200" indent="-457200" fontAlgn="base">
              <a:buFont typeface="Arial" panose="020B0604020202020204" pitchFamily="34" charset="0"/>
              <a:buChar char="•"/>
            </a:pPr>
            <a:r>
              <a:rPr lang="en-US" sz="2800"/>
              <a:t>Local leaders​</a:t>
            </a:r>
          </a:p>
          <a:p>
            <a:pPr marL="457200" indent="-457200" fontAlgn="base">
              <a:buFont typeface="Arial" panose="020B0604020202020204" pitchFamily="34" charset="0"/>
              <a:buChar char="•"/>
            </a:pPr>
            <a:r>
              <a:rPr lang="en-US" sz="2800"/>
              <a:t>Caregivers from </a:t>
            </a:r>
            <a:r>
              <a:rPr lang="en-US" sz="2800" err="1"/>
              <a:t>storytimes</a:t>
            </a:r>
            <a:r>
              <a:rPr lang="en-US" sz="2800"/>
              <a:t>​</a:t>
            </a:r>
          </a:p>
          <a:p>
            <a:pPr marL="457200" indent="-457200" fontAlgn="base">
              <a:buFont typeface="Arial" panose="020B0604020202020204" pitchFamily="34" charset="0"/>
              <a:buChar char="•"/>
            </a:pPr>
            <a:r>
              <a:rPr lang="en-US" sz="2800"/>
              <a:t>Program participants​</a:t>
            </a:r>
          </a:p>
          <a:p>
            <a:pPr marL="457200" indent="-457200" fontAlgn="base">
              <a:buFont typeface="Arial" panose="020B0604020202020204" pitchFamily="34" charset="0"/>
              <a:buChar char="•"/>
            </a:pPr>
            <a:r>
              <a:rPr lang="en-US" sz="2800"/>
              <a:t>Heads of local organizations</a:t>
            </a:r>
          </a:p>
        </p:txBody>
      </p:sp>
    </p:spTree>
    <p:extLst>
      <p:ext uri="{BB962C8B-B14F-4D97-AF65-F5344CB8AC3E}">
        <p14:creationId xmlns:p14="http://schemas.microsoft.com/office/powerpoint/2010/main" val="9292423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C2532-BFBE-0174-F276-0CAAC91DDA35}"/>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A8EA925C-0196-615A-0B6B-324CD34BF377}"/>
              </a:ext>
            </a:extLst>
          </p:cNvPr>
          <p:cNvPicPr>
            <a:picLocks noChangeAspect="1"/>
          </p:cNvPicPr>
          <p:nvPr/>
        </p:nvPicPr>
        <p:blipFill>
          <a:blip r:embed="rId2"/>
          <a:stretch>
            <a:fillRect/>
          </a:stretch>
        </p:blipFill>
        <p:spPr>
          <a:xfrm>
            <a:off x="0" y="5981701"/>
            <a:ext cx="12191992" cy="876299"/>
          </a:xfrm>
          <a:prstGeom prst="rect">
            <a:avLst/>
          </a:prstGeom>
        </p:spPr>
      </p:pic>
      <p:sp>
        <p:nvSpPr>
          <p:cNvPr id="5" name="Title 4">
            <a:extLst>
              <a:ext uri="{FF2B5EF4-FFF2-40B4-BE49-F238E27FC236}">
                <a16:creationId xmlns:a16="http://schemas.microsoft.com/office/drawing/2014/main" id="{D125F19B-22DE-1B91-2ACC-467E579007CA}"/>
              </a:ext>
            </a:extLst>
          </p:cNvPr>
          <p:cNvSpPr>
            <a:spLocks noGrp="1"/>
          </p:cNvSpPr>
          <p:nvPr>
            <p:ph type="title"/>
          </p:nvPr>
        </p:nvSpPr>
        <p:spPr/>
        <p:txBody>
          <a:bodyPr/>
          <a:lstStyle/>
          <a:p>
            <a:endParaRPr lang="en-US"/>
          </a:p>
        </p:txBody>
      </p:sp>
      <p:pic>
        <p:nvPicPr>
          <p:cNvPr id="6" name="Picture 5">
            <a:extLst>
              <a:ext uri="{FF2B5EF4-FFF2-40B4-BE49-F238E27FC236}">
                <a16:creationId xmlns:a16="http://schemas.microsoft.com/office/drawing/2014/main" id="{8C7DE395-C794-59CC-CF27-724548D9895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123612" y="365125"/>
            <a:ext cx="7944775" cy="5375275"/>
          </a:xfrm>
          <a:prstGeom prst="rect">
            <a:avLst/>
          </a:prstGeom>
        </p:spPr>
      </p:pic>
    </p:spTree>
    <p:extLst>
      <p:ext uri="{BB962C8B-B14F-4D97-AF65-F5344CB8AC3E}">
        <p14:creationId xmlns:p14="http://schemas.microsoft.com/office/powerpoint/2010/main" val="32428395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FC58E1-28D5-C3C4-2601-D727732D6ED9}"/>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2270A1EB-16D5-54CD-7303-6EE3FE546CD2}"/>
              </a:ext>
            </a:extLst>
          </p:cNvPr>
          <p:cNvPicPr>
            <a:picLocks noChangeAspect="1"/>
          </p:cNvPicPr>
          <p:nvPr/>
        </p:nvPicPr>
        <p:blipFill>
          <a:blip r:embed="rId2"/>
          <a:stretch>
            <a:fillRect/>
          </a:stretch>
        </p:blipFill>
        <p:spPr>
          <a:xfrm>
            <a:off x="0" y="5981701"/>
            <a:ext cx="12191992" cy="876299"/>
          </a:xfrm>
          <a:prstGeom prst="rect">
            <a:avLst/>
          </a:prstGeom>
        </p:spPr>
      </p:pic>
      <p:sp>
        <p:nvSpPr>
          <p:cNvPr id="5" name="Title 4">
            <a:extLst>
              <a:ext uri="{FF2B5EF4-FFF2-40B4-BE49-F238E27FC236}">
                <a16:creationId xmlns:a16="http://schemas.microsoft.com/office/drawing/2014/main" id="{A4A6BBE2-9571-1ADF-EFA3-5BE3D6283D1E}"/>
              </a:ext>
            </a:extLst>
          </p:cNvPr>
          <p:cNvSpPr>
            <a:spLocks noGrp="1"/>
          </p:cNvSpPr>
          <p:nvPr>
            <p:ph type="title"/>
          </p:nvPr>
        </p:nvSpPr>
        <p:spPr/>
        <p:txBody>
          <a:bodyPr/>
          <a:lstStyle/>
          <a:p>
            <a:endParaRPr lang="en-US"/>
          </a:p>
        </p:txBody>
      </p:sp>
      <p:pic>
        <p:nvPicPr>
          <p:cNvPr id="2" name="Picture 1">
            <a:extLst>
              <a:ext uri="{FF2B5EF4-FFF2-40B4-BE49-F238E27FC236}">
                <a16:creationId xmlns:a16="http://schemas.microsoft.com/office/drawing/2014/main" id="{F374AB71-4DF0-8569-F57C-230BD6781F8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733348" y="365125"/>
            <a:ext cx="8725304" cy="5510719"/>
          </a:xfrm>
          <a:prstGeom prst="rect">
            <a:avLst/>
          </a:prstGeom>
        </p:spPr>
      </p:pic>
    </p:spTree>
    <p:extLst>
      <p:ext uri="{BB962C8B-B14F-4D97-AF65-F5344CB8AC3E}">
        <p14:creationId xmlns:p14="http://schemas.microsoft.com/office/powerpoint/2010/main" val="33530294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0CB4DA-9418-B52E-4150-8ADA6F1161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1033C4-0A15-C4DB-B1FC-6FAD534CEC7D}"/>
              </a:ext>
            </a:extLst>
          </p:cNvPr>
          <p:cNvSpPr>
            <a:spLocks noGrp="1"/>
          </p:cNvSpPr>
          <p:nvPr>
            <p:ph type="title"/>
          </p:nvPr>
        </p:nvSpPr>
        <p:spPr>
          <a:xfrm>
            <a:off x="838196" y="1472030"/>
            <a:ext cx="10515600" cy="1325563"/>
          </a:xfrm>
        </p:spPr>
        <p:txBody>
          <a:bodyPr/>
          <a:lstStyle/>
          <a:p>
            <a:r>
              <a:rPr lang="en-US" b="1"/>
              <a:t>A picture is worth a thousand words … and PowerPoint presentations, calendars, and other marketing and public relations tools are worth even more.</a:t>
            </a:r>
            <a:r>
              <a:rPr lang="en-US"/>
              <a:t>​</a:t>
            </a:r>
          </a:p>
        </p:txBody>
      </p:sp>
      <p:pic>
        <p:nvPicPr>
          <p:cNvPr id="7" name="Picture 6">
            <a:extLst>
              <a:ext uri="{FF2B5EF4-FFF2-40B4-BE49-F238E27FC236}">
                <a16:creationId xmlns:a16="http://schemas.microsoft.com/office/drawing/2014/main" id="{5461211D-11B7-856E-3927-04B2D3115068}"/>
              </a:ext>
            </a:extLst>
          </p:cNvPr>
          <p:cNvPicPr>
            <a:picLocks noChangeAspect="1"/>
          </p:cNvPicPr>
          <p:nvPr/>
        </p:nvPicPr>
        <p:blipFill>
          <a:blip r:embed="rId2"/>
          <a:stretch>
            <a:fillRect/>
          </a:stretch>
        </p:blipFill>
        <p:spPr>
          <a:xfrm>
            <a:off x="0" y="5981701"/>
            <a:ext cx="12191992" cy="876299"/>
          </a:xfrm>
          <a:prstGeom prst="rect">
            <a:avLst/>
          </a:prstGeom>
        </p:spPr>
      </p:pic>
    </p:spTree>
    <p:extLst>
      <p:ext uri="{BB962C8B-B14F-4D97-AF65-F5344CB8AC3E}">
        <p14:creationId xmlns:p14="http://schemas.microsoft.com/office/powerpoint/2010/main" val="10988485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B0EBBF-B866-E7FC-BA26-3B848A7C4B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A9B3A8-31AA-8246-6ABB-101AF125D91A}"/>
              </a:ext>
            </a:extLst>
          </p:cNvPr>
          <p:cNvSpPr>
            <a:spLocks noGrp="1"/>
          </p:cNvSpPr>
          <p:nvPr>
            <p:ph type="title"/>
          </p:nvPr>
        </p:nvSpPr>
        <p:spPr/>
        <p:txBody>
          <a:bodyPr/>
          <a:lstStyle/>
          <a:p>
            <a:r>
              <a:rPr lang="en-US" b="1"/>
              <a:t>Create Toolkits.</a:t>
            </a:r>
            <a:endParaRPr lang="en-US"/>
          </a:p>
        </p:txBody>
      </p:sp>
      <p:pic>
        <p:nvPicPr>
          <p:cNvPr id="7" name="Picture 6">
            <a:extLst>
              <a:ext uri="{FF2B5EF4-FFF2-40B4-BE49-F238E27FC236}">
                <a16:creationId xmlns:a16="http://schemas.microsoft.com/office/drawing/2014/main" id="{E617F50F-C8C4-2A0A-E03E-35678E6F5E71}"/>
              </a:ext>
            </a:extLst>
          </p:cNvPr>
          <p:cNvPicPr>
            <a:picLocks noChangeAspect="1"/>
          </p:cNvPicPr>
          <p:nvPr/>
        </p:nvPicPr>
        <p:blipFill>
          <a:blip r:embed="rId2"/>
          <a:stretch>
            <a:fillRect/>
          </a:stretch>
        </p:blipFill>
        <p:spPr>
          <a:xfrm>
            <a:off x="0" y="5981701"/>
            <a:ext cx="12191992" cy="876299"/>
          </a:xfrm>
          <a:prstGeom prst="rect">
            <a:avLst/>
          </a:prstGeom>
        </p:spPr>
      </p:pic>
      <p:sp>
        <p:nvSpPr>
          <p:cNvPr id="4" name="TextBox 3">
            <a:extLst>
              <a:ext uri="{FF2B5EF4-FFF2-40B4-BE49-F238E27FC236}">
                <a16:creationId xmlns:a16="http://schemas.microsoft.com/office/drawing/2014/main" id="{3120D4DE-6398-F25D-6D18-97046BD3ADA3}"/>
              </a:ext>
            </a:extLst>
          </p:cNvPr>
          <p:cNvSpPr txBox="1"/>
          <p:nvPr/>
        </p:nvSpPr>
        <p:spPr>
          <a:xfrm>
            <a:off x="2037348" y="1690688"/>
            <a:ext cx="5168900" cy="1815882"/>
          </a:xfrm>
          <a:prstGeom prst="rect">
            <a:avLst/>
          </a:prstGeom>
          <a:noFill/>
        </p:spPr>
        <p:txBody>
          <a:bodyPr wrap="square" rtlCol="0">
            <a:spAutoFit/>
          </a:bodyPr>
          <a:lstStyle/>
          <a:p>
            <a:pPr marL="342900" indent="-342900" fontAlgn="base">
              <a:buFont typeface="Arial" panose="020B0604020202020204" pitchFamily="34" charset="0"/>
              <a:buChar char="•"/>
            </a:pPr>
            <a:r>
              <a:rPr lang="en-US" sz="2800"/>
              <a:t>Speaking points everyone should know.​</a:t>
            </a:r>
          </a:p>
          <a:p>
            <a:pPr marL="342900" indent="-342900" fontAlgn="base">
              <a:buFont typeface="Arial" panose="020B0604020202020204" pitchFamily="34" charset="0"/>
              <a:buChar char="•"/>
            </a:pPr>
            <a:r>
              <a:rPr lang="en-US" sz="2800"/>
              <a:t>Grab bags of flyers/swag/etc.​</a:t>
            </a:r>
          </a:p>
          <a:p>
            <a:pPr marL="285750" indent="-285750" fontAlgn="base">
              <a:buFont typeface="Arial" panose="020B0604020202020204" pitchFamily="34" charset="0"/>
              <a:buChar char="•"/>
            </a:pPr>
            <a:r>
              <a:rPr lang="en-US" sz="2800"/>
              <a:t>Public-facing annual reports</a:t>
            </a:r>
          </a:p>
        </p:txBody>
      </p:sp>
    </p:spTree>
    <p:extLst>
      <p:ext uri="{BB962C8B-B14F-4D97-AF65-F5344CB8AC3E}">
        <p14:creationId xmlns:p14="http://schemas.microsoft.com/office/powerpoint/2010/main" val="17390719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006A33-F5BC-C5A9-B148-A1565A01AA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B8018E-04C3-1474-BBD9-F1C839DB0176}"/>
              </a:ext>
            </a:extLst>
          </p:cNvPr>
          <p:cNvSpPr>
            <a:spLocks noGrp="1"/>
          </p:cNvSpPr>
          <p:nvPr>
            <p:ph type="title"/>
          </p:nvPr>
        </p:nvSpPr>
        <p:spPr/>
        <p:txBody>
          <a:bodyPr/>
          <a:lstStyle/>
          <a:p>
            <a:r>
              <a:rPr lang="en-US"/>
              <a:t>Know your local media and share with them FREQUENTLY!</a:t>
            </a:r>
          </a:p>
        </p:txBody>
      </p:sp>
      <p:sp>
        <p:nvSpPr>
          <p:cNvPr id="3" name="Content Placeholder 2">
            <a:extLst>
              <a:ext uri="{FF2B5EF4-FFF2-40B4-BE49-F238E27FC236}">
                <a16:creationId xmlns:a16="http://schemas.microsoft.com/office/drawing/2014/main" id="{3FCFAF68-44F4-C928-6312-5E7FB2D7D502}"/>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166E824F-F588-77B2-CDB3-3BE7D8855DA3}"/>
              </a:ext>
            </a:extLst>
          </p:cNvPr>
          <p:cNvSpPr>
            <a:spLocks noGrp="1"/>
          </p:cNvSpPr>
          <p:nvPr>
            <p:ph sz="half" idx="2"/>
          </p:nvPr>
        </p:nvSpPr>
        <p:spPr/>
        <p:txBody>
          <a:bodyPr/>
          <a:lstStyle/>
          <a:p>
            <a:endParaRPr lang="en-US"/>
          </a:p>
        </p:txBody>
      </p:sp>
      <p:pic>
        <p:nvPicPr>
          <p:cNvPr id="7" name="Picture 6">
            <a:extLst>
              <a:ext uri="{FF2B5EF4-FFF2-40B4-BE49-F238E27FC236}">
                <a16:creationId xmlns:a16="http://schemas.microsoft.com/office/drawing/2014/main" id="{EDAE2E44-832C-E120-8AAB-3E4C4DA06DF7}"/>
              </a:ext>
            </a:extLst>
          </p:cNvPr>
          <p:cNvPicPr>
            <a:picLocks noChangeAspect="1"/>
          </p:cNvPicPr>
          <p:nvPr/>
        </p:nvPicPr>
        <p:blipFill>
          <a:blip r:embed="rId2"/>
          <a:stretch>
            <a:fillRect/>
          </a:stretch>
        </p:blipFill>
        <p:spPr>
          <a:xfrm>
            <a:off x="0" y="5981701"/>
            <a:ext cx="12191992" cy="876299"/>
          </a:xfrm>
          <a:prstGeom prst="rect">
            <a:avLst/>
          </a:prstGeom>
        </p:spPr>
      </p:pic>
      <p:sp>
        <p:nvSpPr>
          <p:cNvPr id="5" name="TextBox 4">
            <a:extLst>
              <a:ext uri="{FF2B5EF4-FFF2-40B4-BE49-F238E27FC236}">
                <a16:creationId xmlns:a16="http://schemas.microsoft.com/office/drawing/2014/main" id="{EA0BC11D-DA53-D71F-141D-6085AD7038F5}"/>
              </a:ext>
            </a:extLst>
          </p:cNvPr>
          <p:cNvSpPr txBox="1"/>
          <p:nvPr/>
        </p:nvSpPr>
        <p:spPr>
          <a:xfrm>
            <a:off x="3056021" y="3244334"/>
            <a:ext cx="6112042" cy="369332"/>
          </a:xfrm>
          <a:prstGeom prst="rect">
            <a:avLst/>
          </a:prstGeom>
          <a:noFill/>
        </p:spPr>
        <p:txBody>
          <a:bodyPr wrap="square">
            <a:spAutoFit/>
          </a:bodyPr>
          <a:lstStyle/>
          <a:p>
            <a:r>
              <a:rPr lang="en-US"/>
              <a:t>  </a:t>
            </a:r>
          </a:p>
        </p:txBody>
      </p:sp>
      <p:sp>
        <p:nvSpPr>
          <p:cNvPr id="6" name="TextBox 5">
            <a:extLst>
              <a:ext uri="{FF2B5EF4-FFF2-40B4-BE49-F238E27FC236}">
                <a16:creationId xmlns:a16="http://schemas.microsoft.com/office/drawing/2014/main" id="{62126E91-0579-0265-644D-722E519E3B80}"/>
              </a:ext>
            </a:extLst>
          </p:cNvPr>
          <p:cNvSpPr txBox="1"/>
          <p:nvPr/>
        </p:nvSpPr>
        <p:spPr>
          <a:xfrm>
            <a:off x="3116179" y="3965199"/>
            <a:ext cx="6112042" cy="369332"/>
          </a:xfrm>
          <a:prstGeom prst="rect">
            <a:avLst/>
          </a:prstGeom>
          <a:noFill/>
        </p:spPr>
        <p:txBody>
          <a:bodyPr wrap="square">
            <a:spAutoFit/>
          </a:bodyPr>
          <a:lstStyle/>
          <a:p>
            <a:r>
              <a:rPr lang="en-US"/>
              <a:t>  </a:t>
            </a:r>
          </a:p>
        </p:txBody>
      </p:sp>
      <p:pic>
        <p:nvPicPr>
          <p:cNvPr id="9" name="Picture 8">
            <a:extLst>
              <a:ext uri="{FF2B5EF4-FFF2-40B4-BE49-F238E27FC236}">
                <a16:creationId xmlns:a16="http://schemas.microsoft.com/office/drawing/2014/main" id="{55BB4EBC-B694-4DBC-0894-E83EEAFAF1E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38200" y="2524699"/>
            <a:ext cx="5105069" cy="2881000"/>
          </a:xfrm>
          <a:prstGeom prst="rect">
            <a:avLst/>
          </a:prstGeom>
        </p:spPr>
      </p:pic>
      <p:pic>
        <p:nvPicPr>
          <p:cNvPr id="11" name="Picture 10">
            <a:extLst>
              <a:ext uri="{FF2B5EF4-FFF2-40B4-BE49-F238E27FC236}">
                <a16:creationId xmlns:a16="http://schemas.microsoft.com/office/drawing/2014/main" id="{CC673608-4FB1-64B9-2124-91ADE2814B0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486956" y="1992147"/>
            <a:ext cx="4552087" cy="3473710"/>
          </a:xfrm>
          <a:prstGeom prst="rect">
            <a:avLst/>
          </a:prstGeom>
        </p:spPr>
      </p:pic>
    </p:spTree>
    <p:extLst>
      <p:ext uri="{BB962C8B-B14F-4D97-AF65-F5344CB8AC3E}">
        <p14:creationId xmlns:p14="http://schemas.microsoft.com/office/powerpoint/2010/main" val="707454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32577-B994-7E79-3B6A-5D8B8910014F}"/>
              </a:ext>
            </a:extLst>
          </p:cNvPr>
          <p:cNvSpPr>
            <a:spLocks noGrp="1"/>
          </p:cNvSpPr>
          <p:nvPr>
            <p:ph type="title"/>
          </p:nvPr>
        </p:nvSpPr>
        <p:spPr/>
        <p:txBody>
          <a:bodyPr/>
          <a:lstStyle/>
          <a:p>
            <a:r>
              <a:rPr lang="en-US"/>
              <a:t>Slide title</a:t>
            </a:r>
          </a:p>
        </p:txBody>
      </p:sp>
      <p:pic>
        <p:nvPicPr>
          <p:cNvPr id="7" name="Picture 6">
            <a:extLst>
              <a:ext uri="{FF2B5EF4-FFF2-40B4-BE49-F238E27FC236}">
                <a16:creationId xmlns:a16="http://schemas.microsoft.com/office/drawing/2014/main" id="{9DB93D59-14DC-A559-A0BB-01386EC46A87}"/>
              </a:ext>
            </a:extLst>
          </p:cNvPr>
          <p:cNvPicPr>
            <a:picLocks noChangeAspect="1"/>
          </p:cNvPicPr>
          <p:nvPr/>
        </p:nvPicPr>
        <p:blipFill>
          <a:blip r:embed="rId2"/>
          <a:stretch>
            <a:fillRect/>
          </a:stretch>
        </p:blipFill>
        <p:spPr>
          <a:xfrm>
            <a:off x="0" y="5981701"/>
            <a:ext cx="12191992" cy="876299"/>
          </a:xfrm>
          <a:prstGeom prst="rect">
            <a:avLst/>
          </a:prstGeom>
        </p:spPr>
      </p:pic>
      <p:sp>
        <p:nvSpPr>
          <p:cNvPr id="3" name="Freeform 4">
            <a:extLst>
              <a:ext uri="{FF2B5EF4-FFF2-40B4-BE49-F238E27FC236}">
                <a16:creationId xmlns:a16="http://schemas.microsoft.com/office/drawing/2014/main" id="{2A74AC92-0360-0013-6BC6-8D3CE95EF23F}"/>
              </a:ext>
            </a:extLst>
          </p:cNvPr>
          <p:cNvSpPr>
            <a:spLocks noGrp="1"/>
          </p:cNvSpPr>
          <p:nvPr>
            <p:ph idx="1"/>
          </p:nvPr>
        </p:nvSpPr>
        <p:spPr>
          <a:xfrm>
            <a:off x="1620366" y="1027906"/>
            <a:ext cx="8951259" cy="4729443"/>
          </a:xfrm>
          <a:custGeom>
            <a:avLst/>
            <a:gdLst/>
            <a:ahLst/>
            <a:cxnLst/>
            <a:rect l="l" t="t" r="r" b="b"/>
            <a:pathLst>
              <a:path w="12080147" h="8229600">
                <a:moveTo>
                  <a:pt x="0" y="0"/>
                </a:moveTo>
                <a:lnTo>
                  <a:pt x="12080146" y="0"/>
                </a:lnTo>
                <a:lnTo>
                  <a:pt x="12080146" y="8229600"/>
                </a:lnTo>
                <a:lnTo>
                  <a:pt x="0" y="8229600"/>
                </a:lnTo>
                <a:lnTo>
                  <a:pt x="0" y="0"/>
                </a:lnTo>
                <a:close/>
              </a:path>
            </a:pathLst>
          </a:custGeom>
          <a:blipFill>
            <a:blip r:embed="rId3"/>
            <a:stretch>
              <a:fillRect/>
            </a:stretch>
          </a:blipFill>
        </p:spPr>
        <p:txBody>
          <a:bodyPr/>
          <a:lstStyle/>
          <a:p>
            <a:endParaRPr lang="en-US"/>
          </a:p>
        </p:txBody>
      </p:sp>
    </p:spTree>
    <p:extLst>
      <p:ext uri="{BB962C8B-B14F-4D97-AF65-F5344CB8AC3E}">
        <p14:creationId xmlns:p14="http://schemas.microsoft.com/office/powerpoint/2010/main" val="616947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11A675-F24B-235B-267A-9ABA701F3696}"/>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4E2C7C2B-E60B-A0EC-51EE-500C2567BCA8}"/>
              </a:ext>
            </a:extLst>
          </p:cNvPr>
          <p:cNvPicPr>
            <a:picLocks noChangeAspect="1"/>
          </p:cNvPicPr>
          <p:nvPr/>
        </p:nvPicPr>
        <p:blipFill>
          <a:blip r:embed="rId2"/>
          <a:stretch>
            <a:fillRect/>
          </a:stretch>
        </p:blipFill>
        <p:spPr>
          <a:xfrm>
            <a:off x="0" y="5981701"/>
            <a:ext cx="12191992" cy="876299"/>
          </a:xfrm>
          <a:prstGeom prst="rect">
            <a:avLst/>
          </a:prstGeom>
        </p:spPr>
      </p:pic>
      <p:sp>
        <p:nvSpPr>
          <p:cNvPr id="5" name="Title 4">
            <a:extLst>
              <a:ext uri="{FF2B5EF4-FFF2-40B4-BE49-F238E27FC236}">
                <a16:creationId xmlns:a16="http://schemas.microsoft.com/office/drawing/2014/main" id="{39A2ABAD-28E3-3713-E8A0-7C6C34C81EC0}"/>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F6C70FF4-D093-E1A7-2843-8F68C566580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475827" y="584007"/>
            <a:ext cx="7240337" cy="5313473"/>
          </a:xfrm>
          <a:prstGeom prst="rect">
            <a:avLst/>
          </a:prstGeom>
        </p:spPr>
      </p:pic>
    </p:spTree>
    <p:extLst>
      <p:ext uri="{BB962C8B-B14F-4D97-AF65-F5344CB8AC3E}">
        <p14:creationId xmlns:p14="http://schemas.microsoft.com/office/powerpoint/2010/main" val="19206200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1B5C36-2280-E51B-7BDF-AF792B9AF35A}"/>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DC5E4532-7350-5D5F-B1A2-6DF78379376C}"/>
              </a:ext>
            </a:extLst>
          </p:cNvPr>
          <p:cNvPicPr>
            <a:picLocks noChangeAspect="1"/>
          </p:cNvPicPr>
          <p:nvPr/>
        </p:nvPicPr>
        <p:blipFill>
          <a:blip r:embed="rId2"/>
          <a:stretch>
            <a:fillRect/>
          </a:stretch>
        </p:blipFill>
        <p:spPr>
          <a:xfrm>
            <a:off x="0" y="5981701"/>
            <a:ext cx="12191992" cy="876299"/>
          </a:xfrm>
          <a:prstGeom prst="rect">
            <a:avLst/>
          </a:prstGeom>
        </p:spPr>
      </p:pic>
      <p:sp>
        <p:nvSpPr>
          <p:cNvPr id="5" name="Title 4">
            <a:extLst>
              <a:ext uri="{FF2B5EF4-FFF2-40B4-BE49-F238E27FC236}">
                <a16:creationId xmlns:a16="http://schemas.microsoft.com/office/drawing/2014/main" id="{1453C08D-B88E-F510-82BE-62AFA7247F57}"/>
              </a:ext>
            </a:extLst>
          </p:cNvPr>
          <p:cNvSpPr>
            <a:spLocks noGrp="1"/>
          </p:cNvSpPr>
          <p:nvPr>
            <p:ph type="title"/>
          </p:nvPr>
        </p:nvSpPr>
        <p:spPr/>
        <p:txBody>
          <a:bodyPr/>
          <a:lstStyle/>
          <a:p>
            <a:endParaRPr lang="en-US"/>
          </a:p>
        </p:txBody>
      </p:sp>
      <p:pic>
        <p:nvPicPr>
          <p:cNvPr id="2" name="Picture 1">
            <a:extLst>
              <a:ext uri="{FF2B5EF4-FFF2-40B4-BE49-F238E27FC236}">
                <a16:creationId xmlns:a16="http://schemas.microsoft.com/office/drawing/2014/main" id="{08646B14-F9D7-16FD-C37B-E1B84D6DED1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610931" y="365125"/>
            <a:ext cx="6970137" cy="5375275"/>
          </a:xfrm>
          <a:prstGeom prst="rect">
            <a:avLst/>
          </a:prstGeom>
        </p:spPr>
      </p:pic>
    </p:spTree>
    <p:extLst>
      <p:ext uri="{BB962C8B-B14F-4D97-AF65-F5344CB8AC3E}">
        <p14:creationId xmlns:p14="http://schemas.microsoft.com/office/powerpoint/2010/main" val="22860700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F4914F-EA8F-2242-D781-E154B8F78A4C}"/>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DB664081-0A16-18D1-556D-5AA7096D2A3F}"/>
              </a:ext>
            </a:extLst>
          </p:cNvPr>
          <p:cNvPicPr>
            <a:picLocks noChangeAspect="1"/>
          </p:cNvPicPr>
          <p:nvPr/>
        </p:nvPicPr>
        <p:blipFill>
          <a:blip r:embed="rId2"/>
          <a:stretch>
            <a:fillRect/>
          </a:stretch>
        </p:blipFill>
        <p:spPr>
          <a:xfrm>
            <a:off x="0" y="5981701"/>
            <a:ext cx="12191992" cy="876299"/>
          </a:xfrm>
          <a:prstGeom prst="rect">
            <a:avLst/>
          </a:prstGeom>
        </p:spPr>
      </p:pic>
      <p:sp>
        <p:nvSpPr>
          <p:cNvPr id="5" name="Title 4">
            <a:extLst>
              <a:ext uri="{FF2B5EF4-FFF2-40B4-BE49-F238E27FC236}">
                <a16:creationId xmlns:a16="http://schemas.microsoft.com/office/drawing/2014/main" id="{4952BF60-0CD3-90C0-9CAD-46DF4EAEFC88}"/>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540BCC4D-5DDB-6522-7C89-65558DDC56E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974387" y="750135"/>
            <a:ext cx="8243218" cy="4689475"/>
          </a:xfrm>
          <a:prstGeom prst="rect">
            <a:avLst/>
          </a:prstGeom>
        </p:spPr>
      </p:pic>
    </p:spTree>
    <p:extLst>
      <p:ext uri="{BB962C8B-B14F-4D97-AF65-F5344CB8AC3E}">
        <p14:creationId xmlns:p14="http://schemas.microsoft.com/office/powerpoint/2010/main" val="41522195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0E8D62-5834-14B5-C048-51C37E2EA070}"/>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83FD58D3-9B62-DA80-E0A9-5C6B5C3E035A}"/>
              </a:ext>
            </a:extLst>
          </p:cNvPr>
          <p:cNvPicPr>
            <a:picLocks noChangeAspect="1"/>
          </p:cNvPicPr>
          <p:nvPr/>
        </p:nvPicPr>
        <p:blipFill>
          <a:blip r:embed="rId2"/>
          <a:stretch>
            <a:fillRect/>
          </a:stretch>
        </p:blipFill>
        <p:spPr>
          <a:xfrm>
            <a:off x="0" y="5981701"/>
            <a:ext cx="12191992" cy="876299"/>
          </a:xfrm>
          <a:prstGeom prst="rect">
            <a:avLst/>
          </a:prstGeom>
        </p:spPr>
      </p:pic>
      <p:sp>
        <p:nvSpPr>
          <p:cNvPr id="5" name="Title 4">
            <a:extLst>
              <a:ext uri="{FF2B5EF4-FFF2-40B4-BE49-F238E27FC236}">
                <a16:creationId xmlns:a16="http://schemas.microsoft.com/office/drawing/2014/main" id="{403CFEE4-9225-886D-3114-56B92E530CAC}"/>
              </a:ext>
            </a:extLst>
          </p:cNvPr>
          <p:cNvSpPr>
            <a:spLocks noGrp="1"/>
          </p:cNvSpPr>
          <p:nvPr>
            <p:ph type="title"/>
          </p:nvPr>
        </p:nvSpPr>
        <p:spPr/>
        <p:txBody>
          <a:bodyPr/>
          <a:lstStyle/>
          <a:p>
            <a:endParaRPr lang="en-US"/>
          </a:p>
        </p:txBody>
      </p:sp>
      <p:pic>
        <p:nvPicPr>
          <p:cNvPr id="2" name="Picture 1">
            <a:extLst>
              <a:ext uri="{FF2B5EF4-FFF2-40B4-BE49-F238E27FC236}">
                <a16:creationId xmlns:a16="http://schemas.microsoft.com/office/drawing/2014/main" id="{315FE4DC-8826-25B2-C945-3A49D00D583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35009" y="365125"/>
            <a:ext cx="8121981" cy="5375275"/>
          </a:xfrm>
          <a:prstGeom prst="rect">
            <a:avLst/>
          </a:prstGeom>
        </p:spPr>
      </p:pic>
    </p:spTree>
    <p:extLst>
      <p:ext uri="{BB962C8B-B14F-4D97-AF65-F5344CB8AC3E}">
        <p14:creationId xmlns:p14="http://schemas.microsoft.com/office/powerpoint/2010/main" val="8536648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C5D7E6-4E03-5E84-EF87-734C4CF202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67C15A-DB68-495E-193D-762337D577C1}"/>
              </a:ext>
            </a:extLst>
          </p:cNvPr>
          <p:cNvSpPr>
            <a:spLocks noGrp="1"/>
          </p:cNvSpPr>
          <p:nvPr>
            <p:ph type="title"/>
          </p:nvPr>
        </p:nvSpPr>
        <p:spPr>
          <a:xfrm>
            <a:off x="838196" y="2103437"/>
            <a:ext cx="10515600" cy="1325563"/>
          </a:xfrm>
        </p:spPr>
        <p:txBody>
          <a:bodyPr/>
          <a:lstStyle/>
          <a:p>
            <a:r>
              <a:rPr lang="en-US" b="1"/>
              <a:t>Train your staff. Prepare your staff.</a:t>
            </a:r>
            <a:endParaRPr lang="en-US"/>
          </a:p>
        </p:txBody>
      </p:sp>
      <p:pic>
        <p:nvPicPr>
          <p:cNvPr id="7" name="Picture 6">
            <a:extLst>
              <a:ext uri="{FF2B5EF4-FFF2-40B4-BE49-F238E27FC236}">
                <a16:creationId xmlns:a16="http://schemas.microsoft.com/office/drawing/2014/main" id="{B4F715B2-3499-7A3C-4D02-9977152AA6C5}"/>
              </a:ext>
            </a:extLst>
          </p:cNvPr>
          <p:cNvPicPr>
            <a:picLocks noChangeAspect="1"/>
          </p:cNvPicPr>
          <p:nvPr/>
        </p:nvPicPr>
        <p:blipFill>
          <a:blip r:embed="rId3"/>
          <a:stretch>
            <a:fillRect/>
          </a:stretch>
        </p:blipFill>
        <p:spPr>
          <a:xfrm>
            <a:off x="0" y="5981701"/>
            <a:ext cx="12191992" cy="876299"/>
          </a:xfrm>
          <a:prstGeom prst="rect">
            <a:avLst/>
          </a:prstGeom>
        </p:spPr>
      </p:pic>
    </p:spTree>
    <p:extLst>
      <p:ext uri="{BB962C8B-B14F-4D97-AF65-F5344CB8AC3E}">
        <p14:creationId xmlns:p14="http://schemas.microsoft.com/office/powerpoint/2010/main" val="20842778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633A13-0AE2-0394-0817-FFDAA481ABB1}"/>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893DDF2F-DFD9-B001-DA2F-00E82F7B67C0}"/>
              </a:ext>
            </a:extLst>
          </p:cNvPr>
          <p:cNvPicPr>
            <a:picLocks noChangeAspect="1"/>
          </p:cNvPicPr>
          <p:nvPr/>
        </p:nvPicPr>
        <p:blipFill>
          <a:blip r:embed="rId2"/>
          <a:stretch>
            <a:fillRect/>
          </a:stretch>
        </p:blipFill>
        <p:spPr>
          <a:xfrm>
            <a:off x="0" y="5981701"/>
            <a:ext cx="12191992" cy="876299"/>
          </a:xfrm>
          <a:prstGeom prst="rect">
            <a:avLst/>
          </a:prstGeom>
        </p:spPr>
      </p:pic>
      <p:sp>
        <p:nvSpPr>
          <p:cNvPr id="5" name="Title 4">
            <a:extLst>
              <a:ext uri="{FF2B5EF4-FFF2-40B4-BE49-F238E27FC236}">
                <a16:creationId xmlns:a16="http://schemas.microsoft.com/office/drawing/2014/main" id="{F0A8AE9A-2602-4A2C-F13D-3A1A8DB84685}"/>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5A090E3E-677F-4E08-4E96-007690F2B8E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67063" y="1402834"/>
            <a:ext cx="7772400" cy="3478388"/>
          </a:xfrm>
          <a:prstGeom prst="rect">
            <a:avLst/>
          </a:prstGeom>
        </p:spPr>
      </p:pic>
      <p:sp>
        <p:nvSpPr>
          <p:cNvPr id="6" name="TextBox 5">
            <a:extLst>
              <a:ext uri="{FF2B5EF4-FFF2-40B4-BE49-F238E27FC236}">
                <a16:creationId xmlns:a16="http://schemas.microsoft.com/office/drawing/2014/main" id="{F190B094-DD03-96D1-3FD4-0DABECD49E58}"/>
              </a:ext>
            </a:extLst>
          </p:cNvPr>
          <p:cNvSpPr txBox="1"/>
          <p:nvPr/>
        </p:nvSpPr>
        <p:spPr>
          <a:xfrm>
            <a:off x="1997242" y="5085834"/>
            <a:ext cx="6112042" cy="369332"/>
          </a:xfrm>
          <a:prstGeom prst="rect">
            <a:avLst/>
          </a:prstGeom>
          <a:noFill/>
        </p:spPr>
        <p:txBody>
          <a:bodyPr wrap="square">
            <a:spAutoFit/>
          </a:bodyPr>
          <a:lstStyle/>
          <a:p>
            <a:r>
              <a:rPr lang="en-US" sz="1800" b="0" i="0" u="none" strike="noStrike">
                <a:effectLst/>
                <a:latin typeface="Aptos" panose="020B0004020202020204" pitchFamily="34" charset="0"/>
              </a:rPr>
              <a:t>https://</a:t>
            </a:r>
            <a:r>
              <a:rPr lang="en-US" sz="1800" b="0" i="0" u="none" strike="noStrike" err="1">
                <a:effectLst/>
                <a:latin typeface="Aptos" panose="020B0004020202020204" pitchFamily="34" charset="0"/>
              </a:rPr>
              <a:t>ncac.org</a:t>
            </a:r>
            <a:r>
              <a:rPr lang="en-US" sz="1800" b="0" i="0" u="none" strike="noStrike">
                <a:effectLst/>
                <a:latin typeface="Aptos" panose="020B0004020202020204" pitchFamily="34" charset="0"/>
              </a:rPr>
              <a:t>/resources-for-librarians</a:t>
            </a:r>
            <a:r>
              <a:rPr lang="en-US" sz="1800" b="0" i="0">
                <a:effectLst/>
                <a:latin typeface="Aptos" panose="020B0004020202020204" pitchFamily="34" charset="0"/>
              </a:rPr>
              <a:t>​</a:t>
            </a:r>
            <a:endParaRPr lang="en-US"/>
          </a:p>
        </p:txBody>
      </p:sp>
    </p:spTree>
    <p:extLst>
      <p:ext uri="{BB962C8B-B14F-4D97-AF65-F5344CB8AC3E}">
        <p14:creationId xmlns:p14="http://schemas.microsoft.com/office/powerpoint/2010/main" val="8891432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91F0F8-0A4A-B822-E432-672C2CB3C67E}"/>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827918F7-4751-00F2-68F5-AC18E62C8080}"/>
              </a:ext>
            </a:extLst>
          </p:cNvPr>
          <p:cNvPicPr>
            <a:picLocks noChangeAspect="1"/>
          </p:cNvPicPr>
          <p:nvPr/>
        </p:nvPicPr>
        <p:blipFill>
          <a:blip r:embed="rId2"/>
          <a:stretch>
            <a:fillRect/>
          </a:stretch>
        </p:blipFill>
        <p:spPr>
          <a:xfrm>
            <a:off x="0" y="5981701"/>
            <a:ext cx="12191992" cy="876299"/>
          </a:xfrm>
          <a:prstGeom prst="rect">
            <a:avLst/>
          </a:prstGeom>
        </p:spPr>
      </p:pic>
      <p:sp>
        <p:nvSpPr>
          <p:cNvPr id="5" name="Title 4">
            <a:extLst>
              <a:ext uri="{FF2B5EF4-FFF2-40B4-BE49-F238E27FC236}">
                <a16:creationId xmlns:a16="http://schemas.microsoft.com/office/drawing/2014/main" id="{240FEB6D-9911-B04E-798A-798137946837}"/>
              </a:ext>
            </a:extLst>
          </p:cNvPr>
          <p:cNvSpPr>
            <a:spLocks noGrp="1"/>
          </p:cNvSpPr>
          <p:nvPr>
            <p:ph type="title"/>
          </p:nvPr>
        </p:nvSpPr>
        <p:spPr/>
        <p:txBody>
          <a:bodyPr/>
          <a:lstStyle/>
          <a:p>
            <a:endParaRPr lang="en-US"/>
          </a:p>
        </p:txBody>
      </p:sp>
      <p:pic>
        <p:nvPicPr>
          <p:cNvPr id="2" name="Picture 1">
            <a:extLst>
              <a:ext uri="{FF2B5EF4-FFF2-40B4-BE49-F238E27FC236}">
                <a16:creationId xmlns:a16="http://schemas.microsoft.com/office/drawing/2014/main" id="{5D669AC3-48FB-3FE3-1D3B-C0D27718FAD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53453" y="365125"/>
            <a:ext cx="7772400" cy="2506838"/>
          </a:xfrm>
          <a:prstGeom prst="rect">
            <a:avLst/>
          </a:prstGeom>
        </p:spPr>
      </p:pic>
      <p:pic>
        <p:nvPicPr>
          <p:cNvPr id="4" name="Picture 3">
            <a:extLst>
              <a:ext uri="{FF2B5EF4-FFF2-40B4-BE49-F238E27FC236}">
                <a16:creationId xmlns:a16="http://schemas.microsoft.com/office/drawing/2014/main" id="{BADA3F8F-D712-3BA1-7C02-7C282E14FE7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346785" y="2871963"/>
            <a:ext cx="6493041" cy="2164347"/>
          </a:xfrm>
          <a:prstGeom prst="rect">
            <a:avLst/>
          </a:prstGeom>
        </p:spPr>
      </p:pic>
      <p:sp>
        <p:nvSpPr>
          <p:cNvPr id="8" name="TextBox 7">
            <a:extLst>
              <a:ext uri="{FF2B5EF4-FFF2-40B4-BE49-F238E27FC236}">
                <a16:creationId xmlns:a16="http://schemas.microsoft.com/office/drawing/2014/main" id="{73BC9B10-5AFC-7103-FCEA-D243E4323DDF}"/>
              </a:ext>
            </a:extLst>
          </p:cNvPr>
          <p:cNvSpPr txBox="1"/>
          <p:nvPr/>
        </p:nvSpPr>
        <p:spPr>
          <a:xfrm>
            <a:off x="553453" y="5043420"/>
            <a:ext cx="6112042" cy="646331"/>
          </a:xfrm>
          <a:prstGeom prst="rect">
            <a:avLst/>
          </a:prstGeom>
          <a:noFill/>
        </p:spPr>
        <p:txBody>
          <a:bodyPr wrap="square">
            <a:spAutoFit/>
          </a:bodyPr>
          <a:lstStyle/>
          <a:p>
            <a:r>
              <a:rPr lang="en-US" u="sng">
                <a:hlinkClick r:id="rId5"/>
              </a:rPr>
              <a:t>https://www.ala.org/advocacy/state-legislative-toolkit</a:t>
            </a:r>
            <a:r>
              <a:rPr lang="en-US"/>
              <a:t>​</a:t>
            </a:r>
            <a:br>
              <a:rPr lang="en-US"/>
            </a:br>
            <a:r>
              <a:rPr lang="en-US" u="sng">
                <a:hlinkClick r:id="rId6"/>
              </a:rPr>
              <a:t>https://www.everylibrary.org/billtracking</a:t>
            </a:r>
            <a:r>
              <a:rPr lang="en-US"/>
              <a:t>​</a:t>
            </a:r>
          </a:p>
        </p:txBody>
      </p:sp>
    </p:spTree>
    <p:extLst>
      <p:ext uri="{BB962C8B-B14F-4D97-AF65-F5344CB8AC3E}">
        <p14:creationId xmlns:p14="http://schemas.microsoft.com/office/powerpoint/2010/main" val="20839546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482F69-F3FA-850E-503E-5FBBE180F8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113836-2CF9-843D-6837-F0AE92D7A5F0}"/>
              </a:ext>
            </a:extLst>
          </p:cNvPr>
          <p:cNvSpPr>
            <a:spLocks noGrp="1"/>
          </p:cNvSpPr>
          <p:nvPr>
            <p:ph type="title"/>
          </p:nvPr>
        </p:nvSpPr>
        <p:spPr/>
        <p:txBody>
          <a:bodyPr/>
          <a:lstStyle/>
          <a:p>
            <a:r>
              <a:rPr lang="en-US"/>
              <a:t>Articles</a:t>
            </a:r>
          </a:p>
        </p:txBody>
      </p:sp>
      <p:sp>
        <p:nvSpPr>
          <p:cNvPr id="3" name="Content Placeholder 2">
            <a:extLst>
              <a:ext uri="{FF2B5EF4-FFF2-40B4-BE49-F238E27FC236}">
                <a16:creationId xmlns:a16="http://schemas.microsoft.com/office/drawing/2014/main" id="{76500291-1622-2960-A503-4CE1AA117925}"/>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EFB61FF7-3CA6-2FC9-55E4-78DB828C10D6}"/>
              </a:ext>
            </a:extLst>
          </p:cNvPr>
          <p:cNvSpPr>
            <a:spLocks noGrp="1"/>
          </p:cNvSpPr>
          <p:nvPr>
            <p:ph sz="half" idx="2"/>
          </p:nvPr>
        </p:nvSpPr>
        <p:spPr/>
        <p:txBody>
          <a:bodyPr/>
          <a:lstStyle/>
          <a:p>
            <a:endParaRPr lang="en-US"/>
          </a:p>
        </p:txBody>
      </p:sp>
      <p:pic>
        <p:nvPicPr>
          <p:cNvPr id="7" name="Picture 6">
            <a:extLst>
              <a:ext uri="{FF2B5EF4-FFF2-40B4-BE49-F238E27FC236}">
                <a16:creationId xmlns:a16="http://schemas.microsoft.com/office/drawing/2014/main" id="{DAD0925B-07F7-6EE8-BB47-C6A073B42BAC}"/>
              </a:ext>
            </a:extLst>
          </p:cNvPr>
          <p:cNvPicPr>
            <a:picLocks noChangeAspect="1"/>
          </p:cNvPicPr>
          <p:nvPr/>
        </p:nvPicPr>
        <p:blipFill>
          <a:blip r:embed="rId2"/>
          <a:stretch>
            <a:fillRect/>
          </a:stretch>
        </p:blipFill>
        <p:spPr>
          <a:xfrm>
            <a:off x="0" y="5981701"/>
            <a:ext cx="12191992" cy="876299"/>
          </a:xfrm>
          <a:prstGeom prst="rect">
            <a:avLst/>
          </a:prstGeom>
        </p:spPr>
      </p:pic>
      <p:sp>
        <p:nvSpPr>
          <p:cNvPr id="5" name="TextBox 4">
            <a:extLst>
              <a:ext uri="{FF2B5EF4-FFF2-40B4-BE49-F238E27FC236}">
                <a16:creationId xmlns:a16="http://schemas.microsoft.com/office/drawing/2014/main" id="{B069034C-5940-9C66-6D54-63A8E8C08F55}"/>
              </a:ext>
            </a:extLst>
          </p:cNvPr>
          <p:cNvSpPr txBox="1"/>
          <p:nvPr/>
        </p:nvSpPr>
        <p:spPr>
          <a:xfrm>
            <a:off x="3056021" y="3244334"/>
            <a:ext cx="6112042" cy="369332"/>
          </a:xfrm>
          <a:prstGeom prst="rect">
            <a:avLst/>
          </a:prstGeom>
          <a:noFill/>
        </p:spPr>
        <p:txBody>
          <a:bodyPr wrap="square">
            <a:spAutoFit/>
          </a:bodyPr>
          <a:lstStyle/>
          <a:p>
            <a:r>
              <a:rPr lang="en-US"/>
              <a:t>  </a:t>
            </a:r>
          </a:p>
        </p:txBody>
      </p:sp>
      <p:sp>
        <p:nvSpPr>
          <p:cNvPr id="6" name="TextBox 5">
            <a:extLst>
              <a:ext uri="{FF2B5EF4-FFF2-40B4-BE49-F238E27FC236}">
                <a16:creationId xmlns:a16="http://schemas.microsoft.com/office/drawing/2014/main" id="{66D78338-F64E-79F8-B5CA-C3BD11293F14}"/>
              </a:ext>
            </a:extLst>
          </p:cNvPr>
          <p:cNvSpPr txBox="1"/>
          <p:nvPr/>
        </p:nvSpPr>
        <p:spPr>
          <a:xfrm>
            <a:off x="3116179" y="3965199"/>
            <a:ext cx="6112042" cy="369332"/>
          </a:xfrm>
          <a:prstGeom prst="rect">
            <a:avLst/>
          </a:prstGeom>
          <a:noFill/>
        </p:spPr>
        <p:txBody>
          <a:bodyPr wrap="square">
            <a:spAutoFit/>
          </a:bodyPr>
          <a:lstStyle/>
          <a:p>
            <a:r>
              <a:rPr lang="en-US"/>
              <a:t>  </a:t>
            </a:r>
          </a:p>
        </p:txBody>
      </p:sp>
      <p:pic>
        <p:nvPicPr>
          <p:cNvPr id="8" name="Picture 7">
            <a:extLst>
              <a:ext uri="{FF2B5EF4-FFF2-40B4-BE49-F238E27FC236}">
                <a16:creationId xmlns:a16="http://schemas.microsoft.com/office/drawing/2014/main" id="{66637C55-7F26-2447-6907-69A8CAEE152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753853" y="395852"/>
            <a:ext cx="4155239" cy="5344548"/>
          </a:xfrm>
          <a:prstGeom prst="rect">
            <a:avLst/>
          </a:prstGeom>
        </p:spPr>
      </p:pic>
    </p:spTree>
    <p:extLst>
      <p:ext uri="{BB962C8B-B14F-4D97-AF65-F5344CB8AC3E}">
        <p14:creationId xmlns:p14="http://schemas.microsoft.com/office/powerpoint/2010/main" val="23790155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449ED8-484C-F538-C109-A059E44537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06C134-0B01-EAE8-A981-AE60A5BFEFAF}"/>
              </a:ext>
            </a:extLst>
          </p:cNvPr>
          <p:cNvSpPr>
            <a:spLocks noGrp="1"/>
          </p:cNvSpPr>
          <p:nvPr>
            <p:ph type="title"/>
          </p:nvPr>
        </p:nvSpPr>
        <p:spPr/>
        <p:txBody>
          <a:bodyPr/>
          <a:lstStyle/>
          <a:p>
            <a:r>
              <a:rPr lang="en-US"/>
              <a:t>MARKETING!</a:t>
            </a:r>
          </a:p>
        </p:txBody>
      </p:sp>
      <p:sp>
        <p:nvSpPr>
          <p:cNvPr id="3" name="Content Placeholder 2">
            <a:extLst>
              <a:ext uri="{FF2B5EF4-FFF2-40B4-BE49-F238E27FC236}">
                <a16:creationId xmlns:a16="http://schemas.microsoft.com/office/drawing/2014/main" id="{8D5DEEBA-DC1A-9464-5997-5D2E7C8B66C5}"/>
              </a:ext>
            </a:extLst>
          </p:cNvPr>
          <p:cNvSpPr>
            <a:spLocks noGrp="1"/>
          </p:cNvSpPr>
          <p:nvPr>
            <p:ph sz="half" idx="1"/>
          </p:nvPr>
        </p:nvSpPr>
        <p:spPr/>
        <p:txBody>
          <a:bodyPr/>
          <a:lstStyle/>
          <a:p>
            <a:r>
              <a:rPr lang="en-US"/>
              <a:t>Identify the audience</a:t>
            </a:r>
          </a:p>
          <a:p>
            <a:r>
              <a:rPr lang="en-US"/>
              <a:t>Develop the story</a:t>
            </a:r>
          </a:p>
          <a:p>
            <a:r>
              <a:rPr lang="en-US"/>
              <a:t>How do you attract/intrigue users</a:t>
            </a:r>
          </a:p>
        </p:txBody>
      </p:sp>
      <p:sp>
        <p:nvSpPr>
          <p:cNvPr id="4" name="Content Placeholder 3">
            <a:extLst>
              <a:ext uri="{FF2B5EF4-FFF2-40B4-BE49-F238E27FC236}">
                <a16:creationId xmlns:a16="http://schemas.microsoft.com/office/drawing/2014/main" id="{5ADCE8AE-E330-A1F1-708E-794D8E335324}"/>
              </a:ext>
            </a:extLst>
          </p:cNvPr>
          <p:cNvSpPr>
            <a:spLocks noGrp="1"/>
          </p:cNvSpPr>
          <p:nvPr>
            <p:ph sz="half" idx="2"/>
          </p:nvPr>
        </p:nvSpPr>
        <p:spPr/>
        <p:txBody>
          <a:bodyPr/>
          <a:lstStyle/>
          <a:p>
            <a:endParaRPr lang="en-US"/>
          </a:p>
        </p:txBody>
      </p:sp>
      <p:pic>
        <p:nvPicPr>
          <p:cNvPr id="7" name="Picture 6">
            <a:extLst>
              <a:ext uri="{FF2B5EF4-FFF2-40B4-BE49-F238E27FC236}">
                <a16:creationId xmlns:a16="http://schemas.microsoft.com/office/drawing/2014/main" id="{77A10A05-68C2-C26B-3E6C-C75E9062829F}"/>
              </a:ext>
            </a:extLst>
          </p:cNvPr>
          <p:cNvPicPr>
            <a:picLocks noChangeAspect="1"/>
          </p:cNvPicPr>
          <p:nvPr/>
        </p:nvPicPr>
        <p:blipFill>
          <a:blip r:embed="rId3"/>
          <a:stretch>
            <a:fillRect/>
          </a:stretch>
        </p:blipFill>
        <p:spPr>
          <a:xfrm>
            <a:off x="0" y="5981701"/>
            <a:ext cx="12191992" cy="876299"/>
          </a:xfrm>
          <a:prstGeom prst="rect">
            <a:avLst/>
          </a:prstGeom>
        </p:spPr>
      </p:pic>
      <p:sp>
        <p:nvSpPr>
          <p:cNvPr id="5" name="TextBox 4">
            <a:extLst>
              <a:ext uri="{FF2B5EF4-FFF2-40B4-BE49-F238E27FC236}">
                <a16:creationId xmlns:a16="http://schemas.microsoft.com/office/drawing/2014/main" id="{59C63C7D-7A1E-9188-A6C1-F68A594F36EA}"/>
              </a:ext>
            </a:extLst>
          </p:cNvPr>
          <p:cNvSpPr txBox="1"/>
          <p:nvPr/>
        </p:nvSpPr>
        <p:spPr>
          <a:xfrm>
            <a:off x="3056021" y="3244334"/>
            <a:ext cx="6112042" cy="369332"/>
          </a:xfrm>
          <a:prstGeom prst="rect">
            <a:avLst/>
          </a:prstGeom>
          <a:noFill/>
        </p:spPr>
        <p:txBody>
          <a:bodyPr wrap="square">
            <a:spAutoFit/>
          </a:bodyPr>
          <a:lstStyle/>
          <a:p>
            <a:r>
              <a:rPr lang="en-US"/>
              <a:t>  </a:t>
            </a:r>
          </a:p>
        </p:txBody>
      </p:sp>
      <p:sp>
        <p:nvSpPr>
          <p:cNvPr id="6" name="TextBox 5">
            <a:extLst>
              <a:ext uri="{FF2B5EF4-FFF2-40B4-BE49-F238E27FC236}">
                <a16:creationId xmlns:a16="http://schemas.microsoft.com/office/drawing/2014/main" id="{24C9EFF2-51B9-2B4F-3ED1-34FF3BB282DF}"/>
              </a:ext>
            </a:extLst>
          </p:cNvPr>
          <p:cNvSpPr txBox="1"/>
          <p:nvPr/>
        </p:nvSpPr>
        <p:spPr>
          <a:xfrm>
            <a:off x="3116179" y="3965199"/>
            <a:ext cx="6112042" cy="369332"/>
          </a:xfrm>
          <a:prstGeom prst="rect">
            <a:avLst/>
          </a:prstGeom>
          <a:noFill/>
        </p:spPr>
        <p:txBody>
          <a:bodyPr wrap="square">
            <a:spAutoFit/>
          </a:bodyPr>
          <a:lstStyle/>
          <a:p>
            <a:r>
              <a:rPr lang="en-US"/>
              <a:t>  </a:t>
            </a:r>
          </a:p>
        </p:txBody>
      </p:sp>
      <p:pic>
        <p:nvPicPr>
          <p:cNvPr id="9" name="Picture 8">
            <a:extLst>
              <a:ext uri="{FF2B5EF4-FFF2-40B4-BE49-F238E27FC236}">
                <a16:creationId xmlns:a16="http://schemas.microsoft.com/office/drawing/2014/main" id="{7B65FB93-CEE0-0E80-CBBD-B9BBF224D95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302165" y="1027906"/>
            <a:ext cx="2988845" cy="3831853"/>
          </a:xfrm>
          <a:prstGeom prst="rect">
            <a:avLst/>
          </a:prstGeom>
        </p:spPr>
      </p:pic>
      <p:sp>
        <p:nvSpPr>
          <p:cNvPr id="11" name="TextBox 10">
            <a:extLst>
              <a:ext uri="{FF2B5EF4-FFF2-40B4-BE49-F238E27FC236}">
                <a16:creationId xmlns:a16="http://schemas.microsoft.com/office/drawing/2014/main" id="{0214CA45-B6BA-E2B3-48CF-FA617E8F544B}"/>
              </a:ext>
            </a:extLst>
          </p:cNvPr>
          <p:cNvSpPr txBox="1"/>
          <p:nvPr/>
        </p:nvSpPr>
        <p:spPr>
          <a:xfrm>
            <a:off x="5740566" y="4994696"/>
            <a:ext cx="6112042" cy="646331"/>
          </a:xfrm>
          <a:prstGeom prst="rect">
            <a:avLst/>
          </a:prstGeom>
          <a:noFill/>
        </p:spPr>
        <p:txBody>
          <a:bodyPr wrap="square">
            <a:spAutoFit/>
          </a:bodyPr>
          <a:lstStyle/>
          <a:p>
            <a:r>
              <a:rPr lang="en-US" sz="1800" b="0" i="0" u="none" strike="noStrike">
                <a:effectLst/>
                <a:latin typeface="Aptos" panose="020B0004020202020204" pitchFamily="34" charset="0"/>
              </a:rPr>
              <a:t>https://</a:t>
            </a:r>
            <a:r>
              <a:rPr lang="en-US" sz="1800" b="0" i="0" u="none" strike="noStrike" err="1">
                <a:effectLst/>
                <a:latin typeface="Aptos" panose="020B0004020202020204" pitchFamily="34" charset="0"/>
              </a:rPr>
              <a:t>about.ebsco.com</a:t>
            </a:r>
            <a:r>
              <a:rPr lang="en-US" sz="1800" b="0" i="0" u="none" strike="noStrike">
                <a:effectLst/>
                <a:latin typeface="Aptos" panose="020B0004020202020204" pitchFamily="34" charset="0"/>
              </a:rPr>
              <a:t>/blogs/</a:t>
            </a:r>
            <a:r>
              <a:rPr lang="en-US" sz="1800" b="0" i="0" u="none" strike="noStrike" err="1">
                <a:effectLst/>
                <a:latin typeface="Aptos" panose="020B0004020202020204" pitchFamily="34" charset="0"/>
              </a:rPr>
              <a:t>ebscopost</a:t>
            </a:r>
            <a:r>
              <a:rPr lang="en-US" sz="1800" b="0" i="0" u="none" strike="noStrike">
                <a:effectLst/>
                <a:latin typeface="Aptos" panose="020B0004020202020204" pitchFamily="34" charset="0"/>
              </a:rPr>
              <a:t>/library-branding-moving-beyond-physical-space</a:t>
            </a:r>
            <a:r>
              <a:rPr lang="en-US" sz="1800" b="0" i="0">
                <a:effectLst/>
                <a:latin typeface="Aptos" panose="020B0004020202020204" pitchFamily="34" charset="0"/>
              </a:rPr>
              <a:t>​</a:t>
            </a:r>
            <a:endParaRPr lang="en-US"/>
          </a:p>
        </p:txBody>
      </p:sp>
    </p:spTree>
    <p:extLst>
      <p:ext uri="{BB962C8B-B14F-4D97-AF65-F5344CB8AC3E}">
        <p14:creationId xmlns:p14="http://schemas.microsoft.com/office/powerpoint/2010/main" val="15131519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E35D3F-1D11-A835-2748-7838DCCFE2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5632A4-FC68-C554-E6DD-81CCCBA9EE81}"/>
              </a:ext>
            </a:extLst>
          </p:cNvPr>
          <p:cNvSpPr>
            <a:spLocks noGrp="1"/>
          </p:cNvSpPr>
          <p:nvPr>
            <p:ph type="title"/>
          </p:nvPr>
        </p:nvSpPr>
        <p:spPr/>
        <p:txBody>
          <a:bodyPr/>
          <a:lstStyle/>
          <a:p>
            <a:r>
              <a:rPr lang="en-US" b="1"/>
              <a:t>BRANDING!</a:t>
            </a:r>
            <a:endParaRPr lang="en-US"/>
          </a:p>
        </p:txBody>
      </p:sp>
      <p:pic>
        <p:nvPicPr>
          <p:cNvPr id="7" name="Picture 6">
            <a:extLst>
              <a:ext uri="{FF2B5EF4-FFF2-40B4-BE49-F238E27FC236}">
                <a16:creationId xmlns:a16="http://schemas.microsoft.com/office/drawing/2014/main" id="{DE513D66-4FDA-C2E0-F515-F95AED335EE8}"/>
              </a:ext>
            </a:extLst>
          </p:cNvPr>
          <p:cNvPicPr>
            <a:picLocks noChangeAspect="1"/>
          </p:cNvPicPr>
          <p:nvPr/>
        </p:nvPicPr>
        <p:blipFill>
          <a:blip r:embed="rId3"/>
          <a:stretch>
            <a:fillRect/>
          </a:stretch>
        </p:blipFill>
        <p:spPr>
          <a:xfrm>
            <a:off x="0" y="5981701"/>
            <a:ext cx="12191992" cy="876299"/>
          </a:xfrm>
          <a:prstGeom prst="rect">
            <a:avLst/>
          </a:prstGeom>
        </p:spPr>
      </p:pic>
      <p:sp>
        <p:nvSpPr>
          <p:cNvPr id="4" name="TextBox 3">
            <a:extLst>
              <a:ext uri="{FF2B5EF4-FFF2-40B4-BE49-F238E27FC236}">
                <a16:creationId xmlns:a16="http://schemas.microsoft.com/office/drawing/2014/main" id="{5EFC7E0B-C620-91FC-611B-428C1B1F9742}"/>
              </a:ext>
            </a:extLst>
          </p:cNvPr>
          <p:cNvSpPr txBox="1"/>
          <p:nvPr/>
        </p:nvSpPr>
        <p:spPr>
          <a:xfrm>
            <a:off x="1275347" y="1228397"/>
            <a:ext cx="8277727" cy="4401205"/>
          </a:xfrm>
          <a:prstGeom prst="rect">
            <a:avLst/>
          </a:prstGeom>
          <a:noFill/>
        </p:spPr>
        <p:txBody>
          <a:bodyPr wrap="square" rtlCol="0">
            <a:spAutoFit/>
          </a:bodyPr>
          <a:lstStyle/>
          <a:p>
            <a:pPr marL="285750" indent="-285750" fontAlgn="base">
              <a:buFont typeface="Arial" panose="020B0604020202020204" pitchFamily="34" charset="0"/>
              <a:buChar char="•"/>
            </a:pPr>
            <a:r>
              <a:rPr lang="en-US" sz="2000" b="1"/>
              <a:t>Exercise #1: Explore Brands You Like</a:t>
            </a:r>
            <a:r>
              <a:rPr lang="en-US" sz="2000"/>
              <a:t>​</a:t>
            </a:r>
          </a:p>
          <a:p>
            <a:pPr marL="285750" indent="-285750" fontAlgn="base">
              <a:buFont typeface="Arial" panose="020B0604020202020204" pitchFamily="34" charset="0"/>
              <a:buChar char="•"/>
            </a:pPr>
            <a:r>
              <a:rPr lang="en-US" sz="2000" b="1"/>
              <a:t>Exercise #2: Establish Your Identity &amp; Outline your library brand in the following areas:</a:t>
            </a:r>
            <a:r>
              <a:rPr lang="en-US" sz="2000"/>
              <a:t>​</a:t>
            </a:r>
          </a:p>
          <a:p>
            <a:pPr marL="742950" lvl="1" indent="-285750" fontAlgn="base">
              <a:buFont typeface="Arial" panose="020B0604020202020204" pitchFamily="34" charset="0"/>
              <a:buChar char="•"/>
            </a:pPr>
            <a:r>
              <a:rPr lang="en-US" sz="2000"/>
              <a:t>Logo​</a:t>
            </a:r>
          </a:p>
          <a:p>
            <a:pPr marL="742950" lvl="1" indent="-285750" fontAlgn="base">
              <a:buFont typeface="Arial" panose="020B0604020202020204" pitchFamily="34" charset="0"/>
              <a:buChar char="•"/>
            </a:pPr>
            <a:r>
              <a:rPr lang="en-US" sz="2000"/>
              <a:t>Vision​</a:t>
            </a:r>
          </a:p>
          <a:p>
            <a:pPr marL="742950" lvl="1" indent="-285750" fontAlgn="base">
              <a:buFont typeface="Arial" panose="020B0604020202020204" pitchFamily="34" charset="0"/>
              <a:buChar char="•"/>
            </a:pPr>
            <a:r>
              <a:rPr lang="en-US" sz="2000"/>
              <a:t>Mission​</a:t>
            </a:r>
          </a:p>
          <a:p>
            <a:pPr marL="742950" lvl="1" indent="-285750" fontAlgn="base">
              <a:buFont typeface="Arial" panose="020B0604020202020204" pitchFamily="34" charset="0"/>
              <a:buChar char="•"/>
            </a:pPr>
            <a:r>
              <a:rPr lang="en-US" sz="2000"/>
              <a:t>Culture​</a:t>
            </a:r>
          </a:p>
          <a:p>
            <a:pPr marL="742950" lvl="1" indent="-285750" fontAlgn="base">
              <a:buFont typeface="Arial" panose="020B0604020202020204" pitchFamily="34" charset="0"/>
              <a:buChar char="•"/>
            </a:pPr>
            <a:r>
              <a:rPr lang="en-US" sz="2000"/>
              <a:t>Design​</a:t>
            </a:r>
          </a:p>
          <a:p>
            <a:pPr marL="742950" lvl="1" indent="-285750" fontAlgn="base">
              <a:buFont typeface="Arial" panose="020B0604020202020204" pitchFamily="34" charset="0"/>
              <a:buChar char="•"/>
            </a:pPr>
            <a:r>
              <a:rPr lang="en-US" sz="2000"/>
              <a:t>Communication​</a:t>
            </a:r>
          </a:p>
          <a:p>
            <a:pPr marL="285750" indent="-285750" fontAlgn="base">
              <a:buFont typeface="Arial" panose="020B0604020202020204" pitchFamily="34" charset="0"/>
              <a:buChar char="•"/>
            </a:pPr>
            <a:r>
              <a:rPr lang="en-US" sz="2000" b="1"/>
              <a:t>Exercise #3: Evaluate the Current State of Your Library Brand</a:t>
            </a:r>
            <a:r>
              <a:rPr lang="en-US" sz="2000"/>
              <a:t>​</a:t>
            </a:r>
          </a:p>
          <a:p>
            <a:pPr marL="742950" lvl="1" indent="-285750" fontAlgn="base">
              <a:buFont typeface="Arial" panose="020B0604020202020204" pitchFamily="34" charset="0"/>
              <a:buChar char="•"/>
            </a:pPr>
            <a:r>
              <a:rPr lang="en-US" sz="2000"/>
              <a:t>The physical library environment ​</a:t>
            </a:r>
          </a:p>
          <a:p>
            <a:pPr marL="742950" lvl="1" indent="-285750" fontAlgn="base">
              <a:buFont typeface="Arial" panose="020B0604020202020204" pitchFamily="34" charset="0"/>
              <a:buChar char="•"/>
            </a:pPr>
            <a:r>
              <a:rPr lang="en-US" sz="2000"/>
              <a:t>The physical community ​</a:t>
            </a:r>
          </a:p>
          <a:p>
            <a:pPr marL="742950" lvl="1" indent="-285750" fontAlgn="base">
              <a:buFont typeface="Arial" panose="020B0604020202020204" pitchFamily="34" charset="0"/>
              <a:buChar char="•"/>
            </a:pPr>
            <a:r>
              <a:rPr lang="en-US" sz="2000"/>
              <a:t>Social media ​</a:t>
            </a:r>
          </a:p>
          <a:p>
            <a:pPr marL="742950" lvl="1" indent="-285750" fontAlgn="base">
              <a:buFont typeface="Arial" panose="020B0604020202020204" pitchFamily="34" charset="0"/>
              <a:buChar char="•"/>
            </a:pPr>
            <a:r>
              <a:rPr lang="en-US" sz="2000"/>
              <a:t>The website and digital tools </a:t>
            </a:r>
          </a:p>
        </p:txBody>
      </p:sp>
    </p:spTree>
    <p:extLst>
      <p:ext uri="{BB962C8B-B14F-4D97-AF65-F5344CB8AC3E}">
        <p14:creationId xmlns:p14="http://schemas.microsoft.com/office/powerpoint/2010/main" val="3364535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3CD540-1A44-E4BF-106E-8E0CA07511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CE4292-5905-C945-DFB4-91E4BF34EB29}"/>
              </a:ext>
            </a:extLst>
          </p:cNvPr>
          <p:cNvSpPr>
            <a:spLocks noGrp="1"/>
          </p:cNvSpPr>
          <p:nvPr>
            <p:ph type="title"/>
          </p:nvPr>
        </p:nvSpPr>
        <p:spPr/>
        <p:txBody>
          <a:bodyPr/>
          <a:lstStyle/>
          <a:p>
            <a:r>
              <a:rPr lang="en-US"/>
              <a:t>What is Advocacy?</a:t>
            </a:r>
          </a:p>
        </p:txBody>
      </p:sp>
      <p:pic>
        <p:nvPicPr>
          <p:cNvPr id="7" name="Picture 6">
            <a:extLst>
              <a:ext uri="{FF2B5EF4-FFF2-40B4-BE49-F238E27FC236}">
                <a16:creationId xmlns:a16="http://schemas.microsoft.com/office/drawing/2014/main" id="{0C4F600F-5155-DB8D-48DA-28CE120B2B8C}"/>
              </a:ext>
            </a:extLst>
          </p:cNvPr>
          <p:cNvPicPr>
            <a:picLocks noChangeAspect="1"/>
          </p:cNvPicPr>
          <p:nvPr/>
        </p:nvPicPr>
        <p:blipFill>
          <a:blip r:embed="rId2"/>
          <a:stretch>
            <a:fillRect/>
          </a:stretch>
        </p:blipFill>
        <p:spPr>
          <a:xfrm>
            <a:off x="0" y="5981701"/>
            <a:ext cx="12191992" cy="876299"/>
          </a:xfrm>
          <a:prstGeom prst="rect">
            <a:avLst/>
          </a:prstGeom>
        </p:spPr>
      </p:pic>
      <p:pic>
        <p:nvPicPr>
          <p:cNvPr id="3" name="Picture 2">
            <a:extLst>
              <a:ext uri="{FF2B5EF4-FFF2-40B4-BE49-F238E27FC236}">
                <a16:creationId xmlns:a16="http://schemas.microsoft.com/office/drawing/2014/main" id="{1E556D9E-205F-6A7E-A722-58A00F829135}"/>
              </a:ext>
            </a:extLst>
          </p:cNvPr>
          <p:cNvPicPr>
            <a:picLocks noChangeAspect="1"/>
          </p:cNvPicPr>
          <p:nvPr/>
        </p:nvPicPr>
        <p:blipFill>
          <a:blip r:embed="rId3"/>
          <a:stretch>
            <a:fillRect/>
          </a:stretch>
        </p:blipFill>
        <p:spPr>
          <a:xfrm>
            <a:off x="1267460" y="1027906"/>
            <a:ext cx="2504440" cy="4566287"/>
          </a:xfrm>
          <a:prstGeom prst="rect">
            <a:avLst/>
          </a:prstGeom>
        </p:spPr>
      </p:pic>
      <p:sp>
        <p:nvSpPr>
          <p:cNvPr id="4" name="TextBox 3">
            <a:extLst>
              <a:ext uri="{FF2B5EF4-FFF2-40B4-BE49-F238E27FC236}">
                <a16:creationId xmlns:a16="http://schemas.microsoft.com/office/drawing/2014/main" id="{391B66C6-0A53-32B1-2CB7-89269D824196}"/>
              </a:ext>
            </a:extLst>
          </p:cNvPr>
          <p:cNvSpPr txBox="1"/>
          <p:nvPr/>
        </p:nvSpPr>
        <p:spPr>
          <a:xfrm>
            <a:off x="5143500" y="1549400"/>
            <a:ext cx="6210300" cy="3100529"/>
          </a:xfrm>
          <a:prstGeom prst="rect">
            <a:avLst/>
          </a:prstGeom>
          <a:noFill/>
        </p:spPr>
        <p:txBody>
          <a:bodyPr wrap="square" rtlCol="0">
            <a:spAutoFit/>
          </a:bodyPr>
          <a:lstStyle/>
          <a:p>
            <a:pPr algn="ctr">
              <a:lnSpc>
                <a:spcPts val="4759"/>
              </a:lnSpc>
            </a:pPr>
            <a:r>
              <a:rPr lang="en-US" sz="2400"/>
              <a:t>“At its core, advocacy is about educating and equipping people with resources to support a cause—and librarians do this every day, hundreds of times a day, across thousands of organizations.” </a:t>
            </a:r>
            <a:endParaRPr lang="en-US" sz="2400">
              <a:solidFill>
                <a:srgbClr val="000000"/>
              </a:solidFill>
              <a:latin typeface="HK Grotesk"/>
              <a:ea typeface="HK Grotesk"/>
              <a:cs typeface="HK Grotesk"/>
              <a:sym typeface="HK Grotesk"/>
            </a:endParaRPr>
          </a:p>
        </p:txBody>
      </p:sp>
    </p:spTree>
    <p:extLst>
      <p:ext uri="{BB962C8B-B14F-4D97-AF65-F5344CB8AC3E}">
        <p14:creationId xmlns:p14="http://schemas.microsoft.com/office/powerpoint/2010/main" val="29004865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4945BE-4529-1930-57F9-7D1B206724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7621A4-11B9-8D45-E5CD-79DD7D858A1C}"/>
              </a:ext>
            </a:extLst>
          </p:cNvPr>
          <p:cNvSpPr>
            <a:spLocks noGrp="1"/>
          </p:cNvSpPr>
          <p:nvPr>
            <p:ph type="title"/>
          </p:nvPr>
        </p:nvSpPr>
        <p:spPr/>
        <p:txBody>
          <a:bodyPr/>
          <a:lstStyle/>
          <a:p>
            <a:r>
              <a:rPr lang="en-US" b="1"/>
              <a:t>Develop your clear, concise, unique story:</a:t>
            </a:r>
            <a:endParaRPr lang="en-US"/>
          </a:p>
        </p:txBody>
      </p:sp>
      <p:pic>
        <p:nvPicPr>
          <p:cNvPr id="7" name="Picture 6">
            <a:extLst>
              <a:ext uri="{FF2B5EF4-FFF2-40B4-BE49-F238E27FC236}">
                <a16:creationId xmlns:a16="http://schemas.microsoft.com/office/drawing/2014/main" id="{2E255E6B-C995-FD1C-572D-229CA9AED67D}"/>
              </a:ext>
            </a:extLst>
          </p:cNvPr>
          <p:cNvPicPr>
            <a:picLocks noChangeAspect="1"/>
          </p:cNvPicPr>
          <p:nvPr/>
        </p:nvPicPr>
        <p:blipFill>
          <a:blip r:embed="rId2"/>
          <a:stretch>
            <a:fillRect/>
          </a:stretch>
        </p:blipFill>
        <p:spPr>
          <a:xfrm>
            <a:off x="0" y="5981701"/>
            <a:ext cx="12191992" cy="876299"/>
          </a:xfrm>
          <a:prstGeom prst="rect">
            <a:avLst/>
          </a:prstGeom>
        </p:spPr>
      </p:pic>
      <p:sp>
        <p:nvSpPr>
          <p:cNvPr id="4" name="TextBox 3">
            <a:extLst>
              <a:ext uri="{FF2B5EF4-FFF2-40B4-BE49-F238E27FC236}">
                <a16:creationId xmlns:a16="http://schemas.microsoft.com/office/drawing/2014/main" id="{AC7B4E81-4B70-1963-491F-46988938614D}"/>
              </a:ext>
            </a:extLst>
          </p:cNvPr>
          <p:cNvSpPr txBox="1"/>
          <p:nvPr/>
        </p:nvSpPr>
        <p:spPr>
          <a:xfrm>
            <a:off x="1056769" y="1228397"/>
            <a:ext cx="10078453" cy="4401205"/>
          </a:xfrm>
          <a:prstGeom prst="rect">
            <a:avLst/>
          </a:prstGeom>
          <a:noFill/>
        </p:spPr>
        <p:txBody>
          <a:bodyPr wrap="square" rtlCol="0">
            <a:spAutoFit/>
          </a:bodyPr>
          <a:lstStyle/>
          <a:p>
            <a:pPr marL="285750" indent="-285750" fontAlgn="base">
              <a:buFont typeface="Arial" panose="020B0604020202020204" pitchFamily="34" charset="0"/>
              <a:buChar char="•"/>
            </a:pPr>
            <a:r>
              <a:rPr lang="en-US" sz="2800"/>
              <a:t>If you are a public library, what percentage of your community has library cards? Who uses your virtual library and for what purposes?​</a:t>
            </a:r>
          </a:p>
          <a:p>
            <a:pPr marL="285750" indent="-285750" fontAlgn="base">
              <a:buFont typeface="Arial" panose="020B0604020202020204" pitchFamily="34" charset="0"/>
              <a:buChar char="•"/>
            </a:pPr>
            <a:r>
              <a:rPr lang="en-US" sz="2800"/>
              <a:t>If you are an academic library, what percentage of students use the library, either virtually or by taking books out? ​</a:t>
            </a:r>
          </a:p>
          <a:p>
            <a:pPr marL="285750" indent="-285750" fontAlgn="base">
              <a:buFont typeface="Arial" panose="020B0604020202020204" pitchFamily="34" charset="0"/>
              <a:buChar char="•"/>
            </a:pPr>
            <a:r>
              <a:rPr lang="en-US" sz="2800"/>
              <a:t>Does your community support your library? How do you know—through financial support, through feedback you get from community surveys, or through some other mechanism?​</a:t>
            </a:r>
          </a:p>
          <a:p>
            <a:pPr marL="285750" indent="-285750" fontAlgn="base">
              <a:buFont typeface="Arial" panose="020B0604020202020204" pitchFamily="34" charset="0"/>
              <a:buChar char="•"/>
            </a:pPr>
            <a:r>
              <a:rPr lang="en-US" sz="2800"/>
              <a:t>Is your community aware of the services offered by your library? Again, how do you obtain that information?</a:t>
            </a:r>
          </a:p>
        </p:txBody>
      </p:sp>
    </p:spTree>
    <p:extLst>
      <p:ext uri="{BB962C8B-B14F-4D97-AF65-F5344CB8AC3E}">
        <p14:creationId xmlns:p14="http://schemas.microsoft.com/office/powerpoint/2010/main" val="18959218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0486D2-B52A-74E0-40CC-9224A93B46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1258CD-4AD4-4C30-D6F3-AF24FDFD352E}"/>
              </a:ext>
            </a:extLst>
          </p:cNvPr>
          <p:cNvSpPr>
            <a:spLocks noGrp="1"/>
          </p:cNvSpPr>
          <p:nvPr>
            <p:ph type="title"/>
          </p:nvPr>
        </p:nvSpPr>
        <p:spPr>
          <a:xfrm>
            <a:off x="838196" y="2103437"/>
            <a:ext cx="10515600" cy="1325563"/>
          </a:xfrm>
        </p:spPr>
        <p:txBody>
          <a:bodyPr/>
          <a:lstStyle/>
          <a:p>
            <a:r>
              <a:rPr lang="en-US" b="1"/>
              <a:t>Be quick to praise and thank people for any help they give you!</a:t>
            </a:r>
            <a:r>
              <a:rPr lang="en-US"/>
              <a:t>​</a:t>
            </a:r>
          </a:p>
        </p:txBody>
      </p:sp>
      <p:pic>
        <p:nvPicPr>
          <p:cNvPr id="7" name="Picture 6">
            <a:extLst>
              <a:ext uri="{FF2B5EF4-FFF2-40B4-BE49-F238E27FC236}">
                <a16:creationId xmlns:a16="http://schemas.microsoft.com/office/drawing/2014/main" id="{A64F266B-96C2-D438-F467-096291AA2888}"/>
              </a:ext>
            </a:extLst>
          </p:cNvPr>
          <p:cNvPicPr>
            <a:picLocks noChangeAspect="1"/>
          </p:cNvPicPr>
          <p:nvPr/>
        </p:nvPicPr>
        <p:blipFill>
          <a:blip r:embed="rId2"/>
          <a:stretch>
            <a:fillRect/>
          </a:stretch>
        </p:blipFill>
        <p:spPr>
          <a:xfrm>
            <a:off x="0" y="5981701"/>
            <a:ext cx="12191992" cy="876299"/>
          </a:xfrm>
          <a:prstGeom prst="rect">
            <a:avLst/>
          </a:prstGeom>
        </p:spPr>
      </p:pic>
    </p:spTree>
    <p:extLst>
      <p:ext uri="{BB962C8B-B14F-4D97-AF65-F5344CB8AC3E}">
        <p14:creationId xmlns:p14="http://schemas.microsoft.com/office/powerpoint/2010/main" val="5944730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602936-7FEB-8ACB-20AB-A0088F6334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550603-C2C0-EC42-CD99-61EF9A4DE973}"/>
              </a:ext>
            </a:extLst>
          </p:cNvPr>
          <p:cNvSpPr>
            <a:spLocks noGrp="1"/>
          </p:cNvSpPr>
          <p:nvPr>
            <p:ph type="title"/>
          </p:nvPr>
        </p:nvSpPr>
        <p:spPr>
          <a:xfrm>
            <a:off x="838196" y="876216"/>
            <a:ext cx="10515600" cy="1325563"/>
          </a:xfrm>
        </p:spPr>
        <p:txBody>
          <a:bodyPr/>
          <a:lstStyle/>
          <a:p>
            <a:r>
              <a:rPr lang="en-US" sz="6000"/>
              <a:t>Share: </a:t>
            </a:r>
            <a:br>
              <a:rPr lang="en-US" sz="6000"/>
            </a:br>
            <a:br>
              <a:rPr lang="en-US"/>
            </a:br>
            <a:r>
              <a:rPr lang="en-US"/>
              <a:t>What are some local groups that would be a good partnership for your library? </a:t>
            </a:r>
            <a:br>
              <a:rPr lang="en-US"/>
            </a:br>
            <a:br>
              <a:rPr lang="en-US"/>
            </a:br>
            <a:r>
              <a:rPr lang="en-US"/>
              <a:t>Name three people that would support your library on the news. What would they say?​</a:t>
            </a:r>
          </a:p>
        </p:txBody>
      </p:sp>
      <p:pic>
        <p:nvPicPr>
          <p:cNvPr id="7" name="Picture 6">
            <a:extLst>
              <a:ext uri="{FF2B5EF4-FFF2-40B4-BE49-F238E27FC236}">
                <a16:creationId xmlns:a16="http://schemas.microsoft.com/office/drawing/2014/main" id="{74474E6C-05B0-2B7B-3344-E1926155D1ED}"/>
              </a:ext>
            </a:extLst>
          </p:cNvPr>
          <p:cNvPicPr>
            <a:picLocks noChangeAspect="1"/>
          </p:cNvPicPr>
          <p:nvPr/>
        </p:nvPicPr>
        <p:blipFill>
          <a:blip r:embed="rId2"/>
          <a:stretch>
            <a:fillRect/>
          </a:stretch>
        </p:blipFill>
        <p:spPr>
          <a:xfrm>
            <a:off x="0" y="5981701"/>
            <a:ext cx="12191992" cy="876299"/>
          </a:xfrm>
          <a:prstGeom prst="rect">
            <a:avLst/>
          </a:prstGeom>
        </p:spPr>
      </p:pic>
    </p:spTree>
    <p:extLst>
      <p:ext uri="{BB962C8B-B14F-4D97-AF65-F5344CB8AC3E}">
        <p14:creationId xmlns:p14="http://schemas.microsoft.com/office/powerpoint/2010/main" val="9195606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A682CF-D51C-C1A5-8B4D-1FE7146780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6F87FC-1A67-5689-86F3-0E1CBDFCDFCC}"/>
              </a:ext>
            </a:extLst>
          </p:cNvPr>
          <p:cNvSpPr>
            <a:spLocks noGrp="1"/>
          </p:cNvSpPr>
          <p:nvPr>
            <p:ph type="title"/>
          </p:nvPr>
        </p:nvSpPr>
        <p:spPr/>
        <p:txBody>
          <a:bodyPr/>
          <a:lstStyle/>
          <a:p>
            <a:r>
              <a:rPr lang="en-US" b="1"/>
              <a:t>Resource List</a:t>
            </a:r>
            <a:endParaRPr lang="en-US"/>
          </a:p>
        </p:txBody>
      </p:sp>
      <p:pic>
        <p:nvPicPr>
          <p:cNvPr id="7" name="Picture 6">
            <a:extLst>
              <a:ext uri="{FF2B5EF4-FFF2-40B4-BE49-F238E27FC236}">
                <a16:creationId xmlns:a16="http://schemas.microsoft.com/office/drawing/2014/main" id="{2E761CFC-D636-BA8F-E9F7-9D1AB180EAD7}"/>
              </a:ext>
            </a:extLst>
          </p:cNvPr>
          <p:cNvPicPr>
            <a:picLocks noChangeAspect="1"/>
          </p:cNvPicPr>
          <p:nvPr/>
        </p:nvPicPr>
        <p:blipFill>
          <a:blip r:embed="rId2"/>
          <a:stretch>
            <a:fillRect/>
          </a:stretch>
        </p:blipFill>
        <p:spPr>
          <a:xfrm>
            <a:off x="0" y="5981701"/>
            <a:ext cx="12191992" cy="876299"/>
          </a:xfrm>
          <a:prstGeom prst="rect">
            <a:avLst/>
          </a:prstGeom>
        </p:spPr>
      </p:pic>
      <p:sp>
        <p:nvSpPr>
          <p:cNvPr id="4" name="TextBox 3">
            <a:extLst>
              <a:ext uri="{FF2B5EF4-FFF2-40B4-BE49-F238E27FC236}">
                <a16:creationId xmlns:a16="http://schemas.microsoft.com/office/drawing/2014/main" id="{706E67E0-8496-0D54-96E1-C636BA5A5F3F}"/>
              </a:ext>
            </a:extLst>
          </p:cNvPr>
          <p:cNvSpPr txBox="1"/>
          <p:nvPr/>
        </p:nvSpPr>
        <p:spPr>
          <a:xfrm>
            <a:off x="1275347" y="1228397"/>
            <a:ext cx="10078453" cy="4524315"/>
          </a:xfrm>
          <a:prstGeom prst="rect">
            <a:avLst/>
          </a:prstGeom>
          <a:noFill/>
        </p:spPr>
        <p:txBody>
          <a:bodyPr wrap="square" rtlCol="0">
            <a:spAutoFit/>
          </a:bodyPr>
          <a:lstStyle/>
          <a:p>
            <a:pPr fontAlgn="base"/>
            <a:r>
              <a:rPr lang="en-US"/>
              <a:t>Ames H. Walther, Tina </a:t>
            </a:r>
            <a:r>
              <a:rPr lang="en-US" err="1"/>
              <a:t>Keresztury</a:t>
            </a:r>
            <a:r>
              <a:rPr lang="en-US"/>
              <a:t>; Ten tips for advocacy: a look at cash for buildings. The Bottom Line 1 September 2005; 18 (3): 119–125. </a:t>
            </a:r>
            <a:r>
              <a:rPr lang="en-US" u="sng">
                <a:hlinkClick r:id="rId3"/>
              </a:rPr>
              <a:t>https://doi.org/10.1108/08880450510613588</a:t>
            </a:r>
            <a:r>
              <a:rPr lang="en-US"/>
              <a:t>​</a:t>
            </a:r>
          </a:p>
          <a:p>
            <a:pPr fontAlgn="base"/>
            <a:r>
              <a:rPr lang="en-US"/>
              <a:t>​</a:t>
            </a:r>
          </a:p>
          <a:p>
            <a:pPr fontAlgn="base"/>
            <a:r>
              <a:rPr lang="en-US"/>
              <a:t>Everhart, Nancy, and Marcia A. Mardis. “Building Advocacy before a Crisis.” </a:t>
            </a:r>
            <a:r>
              <a:rPr lang="en-US" i="1"/>
              <a:t>American Libraries</a:t>
            </a:r>
            <a:r>
              <a:rPr lang="en-US"/>
              <a:t>, 2014, pp. 26–29. </a:t>
            </a:r>
            <a:r>
              <a:rPr lang="en-US" i="1"/>
              <a:t>JSTOR</a:t>
            </a:r>
            <a:r>
              <a:rPr lang="en-US"/>
              <a:t>, </a:t>
            </a:r>
            <a:r>
              <a:rPr lang="en-US" u="sng">
                <a:hlinkClick r:id="rId4"/>
              </a:rPr>
              <a:t>http://www.jstor.org/stable/26197778. Accessed 3 Sept. 2025</a:t>
            </a:r>
            <a:r>
              <a:rPr lang="en-US"/>
              <a:t>.​</a:t>
            </a:r>
          </a:p>
          <a:p>
            <a:pPr fontAlgn="base"/>
            <a:r>
              <a:rPr lang="en-US"/>
              <a:t>​</a:t>
            </a:r>
          </a:p>
          <a:p>
            <a:pPr fontAlgn="base"/>
            <a:r>
              <a:rPr lang="en-US"/>
              <a:t>Doucett, Elisabeth. </a:t>
            </a:r>
            <a:r>
              <a:rPr lang="en-US" i="1"/>
              <a:t>Creating your library brand: Communicating your relevance and value to your patrons</a:t>
            </a:r>
            <a:r>
              <a:rPr lang="en-US"/>
              <a:t>, 2008, American Library Association.​</a:t>
            </a:r>
          </a:p>
          <a:p>
            <a:pPr fontAlgn="base"/>
            <a:r>
              <a:rPr lang="en-US"/>
              <a:t>​</a:t>
            </a:r>
          </a:p>
          <a:p>
            <a:pPr fontAlgn="base"/>
            <a:r>
              <a:rPr lang="en-US"/>
              <a:t>Arthur W. Hafner &amp; Susan G. Akers. “Building the Library’s Brand: Using Taglines or Logos.” Public Libraries Online, April 26, 2013 ​.</a:t>
            </a:r>
          </a:p>
          <a:p>
            <a:pPr fontAlgn="base"/>
            <a:r>
              <a:rPr lang="en-US" u="sng">
                <a:hlinkClick r:id="rId5"/>
              </a:rPr>
              <a:t>https://publiclibrariesonline.org/2013/04/building-the-librarys-brand-using-taglines-or-logos/</a:t>
            </a:r>
            <a:r>
              <a:rPr lang="en-US"/>
              <a:t>​</a:t>
            </a:r>
          </a:p>
          <a:p>
            <a:pPr fontAlgn="base"/>
            <a:r>
              <a:rPr lang="en-US"/>
              <a:t>​</a:t>
            </a:r>
          </a:p>
          <a:p>
            <a:pPr fontAlgn="base"/>
            <a:r>
              <a:rPr lang="en-US" u="sng">
                <a:hlinkClick r:id="rId6"/>
              </a:rPr>
              <a:t>https://www.everylibraryinstitute.org/fundamentals</a:t>
            </a:r>
            <a:r>
              <a:rPr lang="en-US"/>
              <a:t>​</a:t>
            </a:r>
          </a:p>
          <a:p>
            <a:pPr fontAlgn="base"/>
            <a:r>
              <a:rPr lang="en-US"/>
              <a:t>​</a:t>
            </a:r>
          </a:p>
          <a:p>
            <a:pPr fontAlgn="base"/>
            <a:r>
              <a:rPr lang="en-US" u="sng">
                <a:hlinkClick r:id="rId7"/>
              </a:rPr>
              <a:t>https://www.publiclibraryadvocacy.org/session/session-1-introduction/</a:t>
            </a:r>
            <a:endParaRPr lang="en-US"/>
          </a:p>
        </p:txBody>
      </p:sp>
    </p:spTree>
    <p:extLst>
      <p:ext uri="{BB962C8B-B14F-4D97-AF65-F5344CB8AC3E}">
        <p14:creationId xmlns:p14="http://schemas.microsoft.com/office/powerpoint/2010/main" val="3830615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B7DA8-B172-368B-D498-7B0BF5E377BD}"/>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4C0EC24C-C507-F54D-6C99-4E52C1963537}"/>
              </a:ext>
            </a:extLst>
          </p:cNvPr>
          <p:cNvPicPr>
            <a:picLocks noChangeAspect="1"/>
          </p:cNvPicPr>
          <p:nvPr/>
        </p:nvPicPr>
        <p:blipFill>
          <a:blip r:embed="rId3"/>
          <a:stretch>
            <a:fillRect/>
          </a:stretch>
        </p:blipFill>
        <p:spPr>
          <a:xfrm>
            <a:off x="0" y="5981701"/>
            <a:ext cx="12191992" cy="876299"/>
          </a:xfrm>
          <a:prstGeom prst="rect">
            <a:avLst/>
          </a:prstGeom>
        </p:spPr>
      </p:pic>
      <p:sp>
        <p:nvSpPr>
          <p:cNvPr id="4" name="TextBox 3">
            <a:extLst>
              <a:ext uri="{FF2B5EF4-FFF2-40B4-BE49-F238E27FC236}">
                <a16:creationId xmlns:a16="http://schemas.microsoft.com/office/drawing/2014/main" id="{86AB5229-0E0D-9F46-643D-BC59F7523766}"/>
              </a:ext>
            </a:extLst>
          </p:cNvPr>
          <p:cNvSpPr txBox="1"/>
          <p:nvPr/>
        </p:nvSpPr>
        <p:spPr>
          <a:xfrm>
            <a:off x="1524000" y="1690688"/>
            <a:ext cx="9271000" cy="3101426"/>
          </a:xfrm>
          <a:prstGeom prst="rect">
            <a:avLst/>
          </a:prstGeom>
          <a:noFill/>
        </p:spPr>
        <p:txBody>
          <a:bodyPr wrap="square" rtlCol="0">
            <a:spAutoFit/>
          </a:bodyPr>
          <a:lstStyle/>
          <a:p>
            <a:pPr algn="ctr">
              <a:lnSpc>
                <a:spcPts val="4759"/>
              </a:lnSpc>
            </a:pPr>
            <a:r>
              <a:rPr lang="en-US" sz="3600" b="1"/>
              <a:t>“Advocacy that happens through daily library interactions often focuses on raising awareness about resources and services”</a:t>
            </a:r>
          </a:p>
          <a:p>
            <a:pPr algn="ctr">
              <a:lnSpc>
                <a:spcPts val="4759"/>
              </a:lnSpc>
            </a:pPr>
            <a:endParaRPr lang="en-US" sz="2400">
              <a:solidFill>
                <a:srgbClr val="000000"/>
              </a:solidFill>
              <a:latin typeface="HK Grotesk"/>
              <a:ea typeface="HK Grotesk"/>
              <a:cs typeface="HK Grotesk"/>
              <a:sym typeface="HK Grotesk"/>
            </a:endParaRPr>
          </a:p>
          <a:p>
            <a:pPr algn="ctr">
              <a:lnSpc>
                <a:spcPts val="4759"/>
              </a:lnSpc>
            </a:pPr>
            <a:r>
              <a:rPr lang="en-US" sz="2400">
                <a:solidFill>
                  <a:srgbClr val="000000"/>
                </a:solidFill>
                <a:ea typeface="HK Grotesk"/>
                <a:cs typeface="HK Grotesk"/>
                <a:sym typeface="HK Grotesk"/>
              </a:rPr>
              <a:t>The point is to </a:t>
            </a:r>
            <a:r>
              <a:rPr lang="en-US" sz="2400" b="1">
                <a:solidFill>
                  <a:srgbClr val="000000"/>
                </a:solidFill>
                <a:ea typeface="HK Grotesk"/>
                <a:cs typeface="HK Grotesk"/>
                <a:sym typeface="HK Grotesk"/>
              </a:rPr>
              <a:t>GROW SUPPORT </a:t>
            </a:r>
            <a:r>
              <a:rPr lang="en-US" sz="2400">
                <a:solidFill>
                  <a:srgbClr val="000000"/>
                </a:solidFill>
                <a:ea typeface="HK Grotesk"/>
                <a:cs typeface="HK Grotesk"/>
                <a:sym typeface="HK Grotesk"/>
              </a:rPr>
              <a:t>for our libraries. </a:t>
            </a:r>
          </a:p>
        </p:txBody>
      </p:sp>
    </p:spTree>
    <p:extLst>
      <p:ext uri="{BB962C8B-B14F-4D97-AF65-F5344CB8AC3E}">
        <p14:creationId xmlns:p14="http://schemas.microsoft.com/office/powerpoint/2010/main" val="3383887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2FA114-A142-F5D5-18BD-504F6894CE92}"/>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A197C8FC-FBEF-35BC-6F1A-5EF011ABECC9}"/>
              </a:ext>
            </a:extLst>
          </p:cNvPr>
          <p:cNvPicPr>
            <a:picLocks noChangeAspect="1"/>
          </p:cNvPicPr>
          <p:nvPr/>
        </p:nvPicPr>
        <p:blipFill>
          <a:blip r:embed="rId3"/>
          <a:stretch>
            <a:fillRect/>
          </a:stretch>
        </p:blipFill>
        <p:spPr>
          <a:xfrm>
            <a:off x="0" y="5981701"/>
            <a:ext cx="12191992" cy="876299"/>
          </a:xfrm>
          <a:prstGeom prst="rect">
            <a:avLst/>
          </a:prstGeom>
        </p:spPr>
      </p:pic>
      <p:sp>
        <p:nvSpPr>
          <p:cNvPr id="4" name="TextBox 3">
            <a:extLst>
              <a:ext uri="{FF2B5EF4-FFF2-40B4-BE49-F238E27FC236}">
                <a16:creationId xmlns:a16="http://schemas.microsoft.com/office/drawing/2014/main" id="{46B84CEF-4E17-B0AE-2368-F8D0D30BFA68}"/>
              </a:ext>
            </a:extLst>
          </p:cNvPr>
          <p:cNvSpPr txBox="1"/>
          <p:nvPr/>
        </p:nvSpPr>
        <p:spPr>
          <a:xfrm>
            <a:off x="1524000" y="1690688"/>
            <a:ext cx="9271000" cy="1938992"/>
          </a:xfrm>
          <a:prstGeom prst="rect">
            <a:avLst/>
          </a:prstGeom>
          <a:noFill/>
        </p:spPr>
        <p:txBody>
          <a:bodyPr wrap="square" rtlCol="0">
            <a:spAutoFit/>
          </a:bodyPr>
          <a:lstStyle/>
          <a:p>
            <a:pPr algn="ctr">
              <a:lnSpc>
                <a:spcPts val="4759"/>
              </a:lnSpc>
            </a:pPr>
            <a:r>
              <a:rPr lang="en-US" sz="5400" b="1"/>
              <a:t>What does that look like???</a:t>
            </a:r>
          </a:p>
          <a:p>
            <a:pPr algn="ctr">
              <a:lnSpc>
                <a:spcPts val="4759"/>
              </a:lnSpc>
            </a:pPr>
            <a:endParaRPr lang="en-US" sz="4000">
              <a:solidFill>
                <a:srgbClr val="000000"/>
              </a:solidFill>
              <a:latin typeface="HK Grotesk"/>
              <a:ea typeface="HK Grotesk"/>
              <a:cs typeface="HK Grotesk"/>
              <a:sym typeface="HK Grotesk"/>
            </a:endParaRPr>
          </a:p>
          <a:p>
            <a:pPr algn="ctr">
              <a:lnSpc>
                <a:spcPts val="4759"/>
              </a:lnSpc>
            </a:pPr>
            <a:r>
              <a:rPr lang="en-US" sz="4000">
                <a:solidFill>
                  <a:srgbClr val="000000"/>
                </a:solidFill>
                <a:ea typeface="HK Grotesk"/>
                <a:cs typeface="HK Grotesk"/>
                <a:sym typeface="HK Grotesk"/>
              </a:rPr>
              <a:t>Mini ’</a:t>
            </a:r>
            <a:r>
              <a:rPr lang="en-US" sz="4000" err="1">
                <a:solidFill>
                  <a:srgbClr val="000000"/>
                </a:solidFill>
                <a:ea typeface="HK Grotesk"/>
                <a:cs typeface="HK Grotesk"/>
                <a:sym typeface="HK Grotesk"/>
              </a:rPr>
              <a:t>Mercials</a:t>
            </a:r>
            <a:r>
              <a:rPr lang="en-US" sz="4000">
                <a:solidFill>
                  <a:srgbClr val="000000"/>
                </a:solidFill>
                <a:ea typeface="HK Grotesk"/>
                <a:cs typeface="HK Grotesk"/>
                <a:sym typeface="HK Grotesk"/>
              </a:rPr>
              <a:t>!</a:t>
            </a:r>
          </a:p>
        </p:txBody>
      </p:sp>
    </p:spTree>
    <p:extLst>
      <p:ext uri="{BB962C8B-B14F-4D97-AF65-F5344CB8AC3E}">
        <p14:creationId xmlns:p14="http://schemas.microsoft.com/office/powerpoint/2010/main" val="1177085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ABB3F8-B773-3322-0FE5-B00E909BB1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A15414-2C97-695C-077D-50B32347E1D8}"/>
              </a:ext>
            </a:extLst>
          </p:cNvPr>
          <p:cNvSpPr>
            <a:spLocks noGrp="1"/>
          </p:cNvSpPr>
          <p:nvPr>
            <p:ph type="title"/>
          </p:nvPr>
        </p:nvSpPr>
        <p:spPr/>
        <p:txBody>
          <a:bodyPr/>
          <a:lstStyle/>
          <a:p>
            <a:r>
              <a:rPr lang="en-US"/>
              <a:t>Who Can Be An Advocate? (or who should be)</a:t>
            </a:r>
          </a:p>
        </p:txBody>
      </p:sp>
      <p:pic>
        <p:nvPicPr>
          <p:cNvPr id="7" name="Picture 6">
            <a:extLst>
              <a:ext uri="{FF2B5EF4-FFF2-40B4-BE49-F238E27FC236}">
                <a16:creationId xmlns:a16="http://schemas.microsoft.com/office/drawing/2014/main" id="{F374C72A-58A1-AD2C-B7B5-C101072D2A64}"/>
              </a:ext>
            </a:extLst>
          </p:cNvPr>
          <p:cNvPicPr>
            <a:picLocks noChangeAspect="1"/>
          </p:cNvPicPr>
          <p:nvPr/>
        </p:nvPicPr>
        <p:blipFill>
          <a:blip r:embed="rId3"/>
          <a:stretch>
            <a:fillRect/>
          </a:stretch>
        </p:blipFill>
        <p:spPr>
          <a:xfrm>
            <a:off x="0" y="5981701"/>
            <a:ext cx="12191992" cy="876299"/>
          </a:xfrm>
          <a:prstGeom prst="rect">
            <a:avLst/>
          </a:prstGeom>
        </p:spPr>
      </p:pic>
      <p:sp>
        <p:nvSpPr>
          <p:cNvPr id="4" name="TextBox 3">
            <a:extLst>
              <a:ext uri="{FF2B5EF4-FFF2-40B4-BE49-F238E27FC236}">
                <a16:creationId xmlns:a16="http://schemas.microsoft.com/office/drawing/2014/main" id="{68EDDA5D-2E9B-7D68-029B-244A98F3981E}"/>
              </a:ext>
            </a:extLst>
          </p:cNvPr>
          <p:cNvSpPr txBox="1"/>
          <p:nvPr/>
        </p:nvSpPr>
        <p:spPr>
          <a:xfrm>
            <a:off x="2590800" y="1690688"/>
            <a:ext cx="5168900" cy="2308324"/>
          </a:xfrm>
          <a:prstGeom prst="rect">
            <a:avLst/>
          </a:prstGeom>
          <a:noFill/>
        </p:spPr>
        <p:txBody>
          <a:bodyPr wrap="square" rtlCol="0">
            <a:spAutoFit/>
          </a:bodyPr>
          <a:lstStyle/>
          <a:p>
            <a:pPr marL="342900" indent="-342900">
              <a:buFont typeface="Arial" panose="020B0604020202020204" pitchFamily="34" charset="0"/>
              <a:buChar char="•"/>
            </a:pPr>
            <a:r>
              <a:rPr lang="en-US" sz="2400"/>
              <a:t>The Library Workers</a:t>
            </a:r>
          </a:p>
          <a:p>
            <a:pPr marL="342900" indent="-342900">
              <a:buFont typeface="Arial" panose="020B0604020202020204" pitchFamily="34" charset="0"/>
              <a:buChar char="•"/>
            </a:pPr>
            <a:r>
              <a:rPr lang="en-US" sz="2400"/>
              <a:t>Community Groups/Partners</a:t>
            </a:r>
          </a:p>
          <a:p>
            <a:pPr marL="342900" indent="-342900">
              <a:buFont typeface="Arial" panose="020B0604020202020204" pitchFamily="34" charset="0"/>
              <a:buChar char="•"/>
            </a:pPr>
            <a:r>
              <a:rPr lang="en-US" sz="2400"/>
              <a:t>Regular Library Users</a:t>
            </a:r>
          </a:p>
          <a:p>
            <a:pPr marL="342900" indent="-342900">
              <a:buFont typeface="Arial" panose="020B0604020202020204" pitchFamily="34" charset="0"/>
              <a:buChar char="•"/>
            </a:pPr>
            <a:r>
              <a:rPr lang="en-US" sz="2400"/>
              <a:t>The Library Board</a:t>
            </a:r>
          </a:p>
          <a:p>
            <a:pPr marL="342900" indent="-342900">
              <a:buFont typeface="Arial" panose="020B0604020202020204" pitchFamily="34" charset="0"/>
              <a:buChar char="•"/>
            </a:pPr>
            <a:r>
              <a:rPr lang="en-US" sz="2400"/>
              <a:t>Friends of the Library</a:t>
            </a:r>
          </a:p>
          <a:p>
            <a:pPr marL="342900" indent="-342900">
              <a:buFont typeface="Arial" panose="020B0604020202020204" pitchFamily="34" charset="0"/>
              <a:buChar char="•"/>
            </a:pPr>
            <a:r>
              <a:rPr lang="en-US" sz="2400"/>
              <a:t>State Organizations</a:t>
            </a:r>
          </a:p>
        </p:txBody>
      </p:sp>
    </p:spTree>
    <p:extLst>
      <p:ext uri="{BB962C8B-B14F-4D97-AF65-F5344CB8AC3E}">
        <p14:creationId xmlns:p14="http://schemas.microsoft.com/office/powerpoint/2010/main" val="298664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112128-45FA-5FBC-89D0-4D27972A0941}"/>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B5DC9E97-4BE4-4257-39FF-88F5BD5FBB15}"/>
              </a:ext>
            </a:extLst>
          </p:cNvPr>
          <p:cNvPicPr>
            <a:picLocks noChangeAspect="1"/>
          </p:cNvPicPr>
          <p:nvPr/>
        </p:nvPicPr>
        <p:blipFill>
          <a:blip r:embed="rId2"/>
          <a:stretch>
            <a:fillRect/>
          </a:stretch>
        </p:blipFill>
        <p:spPr>
          <a:xfrm>
            <a:off x="0" y="5981701"/>
            <a:ext cx="12191992" cy="876299"/>
          </a:xfrm>
          <a:prstGeom prst="rect">
            <a:avLst/>
          </a:prstGeom>
        </p:spPr>
      </p:pic>
      <p:pic>
        <p:nvPicPr>
          <p:cNvPr id="2" name="Picture 1">
            <a:extLst>
              <a:ext uri="{FF2B5EF4-FFF2-40B4-BE49-F238E27FC236}">
                <a16:creationId xmlns:a16="http://schemas.microsoft.com/office/drawing/2014/main" id="{2624F2FC-3721-A4B2-7362-4A27C1BD8ED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39266" y="1180213"/>
            <a:ext cx="10713467" cy="4050615"/>
          </a:xfrm>
          <a:prstGeom prst="rect">
            <a:avLst/>
          </a:prstGeom>
        </p:spPr>
      </p:pic>
    </p:spTree>
    <p:extLst>
      <p:ext uri="{BB962C8B-B14F-4D97-AF65-F5344CB8AC3E}">
        <p14:creationId xmlns:p14="http://schemas.microsoft.com/office/powerpoint/2010/main" val="2883723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07D16C-134E-AA98-F88B-A4F497BB3FE4}"/>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06BD53AC-9629-2945-784C-51DFB1C21D95}"/>
              </a:ext>
            </a:extLst>
          </p:cNvPr>
          <p:cNvSpPr>
            <a:spLocks noGrp="1"/>
          </p:cNvSpPr>
          <p:nvPr>
            <p:ph type="body" sz="half" idx="2"/>
          </p:nvPr>
        </p:nvSpPr>
        <p:spPr/>
        <p:txBody>
          <a:bodyPr/>
          <a:lstStyle/>
          <a:p>
            <a:r>
              <a:rPr lang="en-US"/>
              <a:t>What value does your library bring to the table? </a:t>
            </a:r>
          </a:p>
          <a:p>
            <a:br>
              <a:rPr lang="en-US"/>
            </a:br>
            <a:r>
              <a:rPr lang="en-US"/>
              <a:t>What needs are you meeting? </a:t>
            </a:r>
          </a:p>
        </p:txBody>
      </p:sp>
      <p:pic>
        <p:nvPicPr>
          <p:cNvPr id="7" name="Picture 6">
            <a:extLst>
              <a:ext uri="{FF2B5EF4-FFF2-40B4-BE49-F238E27FC236}">
                <a16:creationId xmlns:a16="http://schemas.microsoft.com/office/drawing/2014/main" id="{45B53E85-3107-7B95-047E-24FF4829610C}"/>
              </a:ext>
            </a:extLst>
          </p:cNvPr>
          <p:cNvPicPr>
            <a:picLocks noChangeAspect="1"/>
          </p:cNvPicPr>
          <p:nvPr/>
        </p:nvPicPr>
        <p:blipFill>
          <a:blip r:embed="rId3"/>
          <a:stretch>
            <a:fillRect/>
          </a:stretch>
        </p:blipFill>
        <p:spPr>
          <a:xfrm>
            <a:off x="0" y="5981701"/>
            <a:ext cx="12191992" cy="876299"/>
          </a:xfrm>
          <a:prstGeom prst="rect">
            <a:avLst/>
          </a:prstGeom>
        </p:spPr>
      </p:pic>
      <p:sp>
        <p:nvSpPr>
          <p:cNvPr id="8" name="Title 7">
            <a:extLst>
              <a:ext uri="{FF2B5EF4-FFF2-40B4-BE49-F238E27FC236}">
                <a16:creationId xmlns:a16="http://schemas.microsoft.com/office/drawing/2014/main" id="{73DC454F-B185-50BC-3481-D27B30A397BA}"/>
              </a:ext>
            </a:extLst>
          </p:cNvPr>
          <p:cNvSpPr>
            <a:spLocks noGrp="1"/>
          </p:cNvSpPr>
          <p:nvPr>
            <p:ph type="title"/>
          </p:nvPr>
        </p:nvSpPr>
        <p:spPr/>
        <p:txBody>
          <a:bodyPr/>
          <a:lstStyle/>
          <a:p>
            <a:r>
              <a:rPr lang="en-US"/>
              <a:t>Discussion</a:t>
            </a:r>
          </a:p>
        </p:txBody>
      </p:sp>
      <p:graphicFrame>
        <p:nvGraphicFramePr>
          <p:cNvPr id="9" name="Content Placeholder 8">
            <a:extLst>
              <a:ext uri="{FF2B5EF4-FFF2-40B4-BE49-F238E27FC236}">
                <a16:creationId xmlns:a16="http://schemas.microsoft.com/office/drawing/2014/main" id="{62979016-F9AE-0FF9-7CC0-A491246DF717}"/>
              </a:ext>
            </a:extLst>
          </p:cNvPr>
          <p:cNvGraphicFramePr>
            <a:graphicFrameLocks noGrp="1"/>
          </p:cNvGraphicFramePr>
          <p:nvPr>
            <p:ph idx="1"/>
          </p:nvPr>
        </p:nvGraphicFramePr>
        <p:xfrm>
          <a:off x="5183188" y="987425"/>
          <a:ext cx="6172200" cy="48736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14451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3730B7-CB3E-66F4-4541-F7082D06BC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D6C017-F26C-D1E2-FE5A-06D101AF0694}"/>
              </a:ext>
            </a:extLst>
          </p:cNvPr>
          <p:cNvSpPr>
            <a:spLocks noGrp="1"/>
          </p:cNvSpPr>
          <p:nvPr>
            <p:ph type="title"/>
          </p:nvPr>
        </p:nvSpPr>
        <p:spPr/>
        <p:txBody>
          <a:bodyPr/>
          <a:lstStyle/>
          <a:p>
            <a:r>
              <a:rPr lang="en-US"/>
              <a:t>Examples</a:t>
            </a:r>
          </a:p>
        </p:txBody>
      </p:sp>
      <p:pic>
        <p:nvPicPr>
          <p:cNvPr id="7" name="Picture 6">
            <a:extLst>
              <a:ext uri="{FF2B5EF4-FFF2-40B4-BE49-F238E27FC236}">
                <a16:creationId xmlns:a16="http://schemas.microsoft.com/office/drawing/2014/main" id="{C4599D6E-3B51-2BD0-5E97-60789C46F3FC}"/>
              </a:ext>
            </a:extLst>
          </p:cNvPr>
          <p:cNvPicPr>
            <a:picLocks noChangeAspect="1"/>
          </p:cNvPicPr>
          <p:nvPr/>
        </p:nvPicPr>
        <p:blipFill>
          <a:blip r:embed="rId2"/>
          <a:stretch>
            <a:fillRect/>
          </a:stretch>
        </p:blipFill>
        <p:spPr>
          <a:xfrm>
            <a:off x="0" y="5981701"/>
            <a:ext cx="12191992" cy="876299"/>
          </a:xfrm>
          <a:prstGeom prst="rect">
            <a:avLst/>
          </a:prstGeom>
        </p:spPr>
      </p:pic>
      <p:sp>
        <p:nvSpPr>
          <p:cNvPr id="4" name="TextBox 3">
            <a:extLst>
              <a:ext uri="{FF2B5EF4-FFF2-40B4-BE49-F238E27FC236}">
                <a16:creationId xmlns:a16="http://schemas.microsoft.com/office/drawing/2014/main" id="{57C4E782-7D32-00C1-8D0B-2E22606BE1DD}"/>
              </a:ext>
            </a:extLst>
          </p:cNvPr>
          <p:cNvSpPr txBox="1"/>
          <p:nvPr/>
        </p:nvSpPr>
        <p:spPr>
          <a:xfrm>
            <a:off x="2590800" y="1690688"/>
            <a:ext cx="5168900" cy="2308324"/>
          </a:xfrm>
          <a:prstGeom prst="rect">
            <a:avLst/>
          </a:prstGeom>
          <a:noFill/>
        </p:spPr>
        <p:txBody>
          <a:bodyPr wrap="square" rtlCol="0">
            <a:spAutoFit/>
          </a:bodyPr>
          <a:lstStyle/>
          <a:p>
            <a:pPr marL="342900" indent="-342900">
              <a:buFont typeface="Arial" panose="020B0604020202020204" pitchFamily="34" charset="0"/>
              <a:buChar char="•"/>
            </a:pPr>
            <a:r>
              <a:rPr lang="en-US" sz="2400"/>
              <a:t>Free materials</a:t>
            </a:r>
          </a:p>
          <a:p>
            <a:pPr marL="342900" indent="-342900">
              <a:buFont typeface="Arial" panose="020B0604020202020204" pitchFamily="34" charset="0"/>
              <a:buChar char="•"/>
            </a:pPr>
            <a:r>
              <a:rPr lang="en-US" sz="2400"/>
              <a:t>Programs</a:t>
            </a:r>
          </a:p>
          <a:p>
            <a:pPr marL="342900" indent="-342900">
              <a:buFont typeface="Arial" panose="020B0604020202020204" pitchFamily="34" charset="0"/>
              <a:buChar char="•"/>
            </a:pPr>
            <a:r>
              <a:rPr lang="en-US" sz="2400"/>
              <a:t>Literacy activities</a:t>
            </a:r>
          </a:p>
          <a:p>
            <a:pPr marL="342900" indent="-342900">
              <a:buFont typeface="Arial" panose="020B0604020202020204" pitchFamily="34" charset="0"/>
              <a:buChar char="•"/>
            </a:pPr>
            <a:r>
              <a:rPr lang="en-US" sz="2400"/>
              <a:t>Technology</a:t>
            </a:r>
          </a:p>
          <a:p>
            <a:pPr marL="342900" indent="-342900">
              <a:buFont typeface="Arial" panose="020B0604020202020204" pitchFamily="34" charset="0"/>
              <a:buChar char="•"/>
            </a:pPr>
            <a:r>
              <a:rPr lang="en-US" sz="2400"/>
              <a:t>Job resources</a:t>
            </a:r>
          </a:p>
          <a:p>
            <a:pPr marL="342900" indent="-342900">
              <a:buFont typeface="Arial" panose="020B0604020202020204" pitchFamily="34" charset="0"/>
              <a:buChar char="•"/>
            </a:pPr>
            <a:r>
              <a:rPr lang="en-US" sz="2400"/>
              <a:t>Test guides</a:t>
            </a:r>
          </a:p>
        </p:txBody>
      </p:sp>
    </p:spTree>
    <p:extLst>
      <p:ext uri="{BB962C8B-B14F-4D97-AF65-F5344CB8AC3E}">
        <p14:creationId xmlns:p14="http://schemas.microsoft.com/office/powerpoint/2010/main" val="1872299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706fc703-dbcf-40f2-8922-96b50a4fe5ec"/>
    <lcf76f155ced4ddcb4097134ff3c332f xmlns="164cd4a7-ce8e-4dac-92b9-19771f8f5416">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855B62EDECA5444BE0A3687F694073B" ma:contentTypeVersion="10" ma:contentTypeDescription="Create a new document." ma:contentTypeScope="" ma:versionID="dcf3d3b599512cadb4a3821c9c6d4e20">
  <xsd:schema xmlns:xsd="http://www.w3.org/2001/XMLSchema" xmlns:xs="http://www.w3.org/2001/XMLSchema" xmlns:p="http://schemas.microsoft.com/office/2006/metadata/properties" xmlns:ns2="164cd4a7-ce8e-4dac-92b9-19771f8f5416" xmlns:ns3="706fc703-dbcf-40f2-8922-96b50a4fe5ec" targetNamespace="http://schemas.microsoft.com/office/2006/metadata/properties" ma:root="true" ma:fieldsID="c482986b655a64d56d33115a0adc810b" ns2:_="" ns3:_="">
    <xsd:import namespace="164cd4a7-ce8e-4dac-92b9-19771f8f5416"/>
    <xsd:import namespace="706fc703-dbcf-40f2-8922-96b50a4fe5e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4cd4a7-ce8e-4dac-92b9-19771f8f54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dc383c50-2e5a-4ee2-a287-62075b1c8a1e"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06fc703-dbcf-40f2-8922-96b50a4fe5ec"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3f5ecd53-c824-4064-abfb-f43053524b84}" ma:internalName="TaxCatchAll" ma:showField="CatchAllData" ma:web="706fc703-dbcf-40f2-8922-96b50a4fe5e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0107263-B4A0-4E6E-82E3-BE3750F009A4}">
  <ds:schemaRefs>
    <ds:schemaRef ds:uri="http://schemas.microsoft.com/sharepoint/v3/contenttype/forms"/>
  </ds:schemaRefs>
</ds:datastoreItem>
</file>

<file path=customXml/itemProps2.xml><?xml version="1.0" encoding="utf-8"?>
<ds:datastoreItem xmlns:ds="http://schemas.openxmlformats.org/officeDocument/2006/customXml" ds:itemID="{0A8175F7-DE6E-4D1C-8FB0-AF30D6A1321B}">
  <ds:schemaRefs>
    <ds:schemaRef ds:uri="164cd4a7-ce8e-4dac-92b9-19771f8f5416"/>
    <ds:schemaRef ds:uri="706fc703-dbcf-40f2-8922-96b50a4fe5e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58AF961-1F60-4CE4-AB34-4D88CA798BAA}">
  <ds:schemaRefs>
    <ds:schemaRef ds:uri="164cd4a7-ce8e-4dac-92b9-19771f8f5416"/>
    <ds:schemaRef ds:uri="706fc703-dbcf-40f2-8922-96b50a4fe5e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1747</Words>
  <Application>Microsoft Macintosh PowerPoint</Application>
  <PresentationFormat>Widescreen</PresentationFormat>
  <Paragraphs>181</Paragraphs>
  <Slides>33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Aptos</vt:lpstr>
      <vt:lpstr>Aptos Serif</vt:lpstr>
      <vt:lpstr>Arial</vt:lpstr>
      <vt:lpstr>HK Grotesk</vt:lpstr>
      <vt:lpstr>Office Theme</vt:lpstr>
      <vt:lpstr>“Leveling Up Your  Libraries’ Defenders”</vt:lpstr>
      <vt:lpstr>Slide title</vt:lpstr>
      <vt:lpstr>What is Advocacy?</vt:lpstr>
      <vt:lpstr>PowerPoint Presentation</vt:lpstr>
      <vt:lpstr>PowerPoint Presentation</vt:lpstr>
      <vt:lpstr>Who Can Be An Advocate? (or who should be)</vt:lpstr>
      <vt:lpstr>PowerPoint Presentation</vt:lpstr>
      <vt:lpstr>Discussion</vt:lpstr>
      <vt:lpstr>Examples</vt:lpstr>
      <vt:lpstr>Build from your existing success</vt:lpstr>
      <vt:lpstr>Couch your success in economic and personal terms</vt:lpstr>
      <vt:lpstr>Social Media</vt:lpstr>
      <vt:lpstr>Forge partnerships wherever possible. Build relationships.</vt:lpstr>
      <vt:lpstr>Use testimony from public officials and residents in support of the library whenever you can.​</vt:lpstr>
      <vt:lpstr>PowerPoint Presentation</vt:lpstr>
      <vt:lpstr>PowerPoint Presentation</vt:lpstr>
      <vt:lpstr>A picture is worth a thousand words … and PowerPoint presentations, calendars, and other marketing and public relations tools are worth even more.​</vt:lpstr>
      <vt:lpstr>Create Toolkits.</vt:lpstr>
      <vt:lpstr>Know your local media and share with them FREQUENTLY!</vt:lpstr>
      <vt:lpstr>PowerPoint Presentation</vt:lpstr>
      <vt:lpstr>PowerPoint Presentation</vt:lpstr>
      <vt:lpstr>PowerPoint Presentation</vt:lpstr>
      <vt:lpstr>PowerPoint Presentation</vt:lpstr>
      <vt:lpstr>Train your staff. Prepare your staff.</vt:lpstr>
      <vt:lpstr>PowerPoint Presentation</vt:lpstr>
      <vt:lpstr>PowerPoint Presentation</vt:lpstr>
      <vt:lpstr>Articles</vt:lpstr>
      <vt:lpstr>MARKETING!</vt:lpstr>
      <vt:lpstr>BRANDING!</vt:lpstr>
      <vt:lpstr>Develop your clear, concise, unique story:</vt:lpstr>
      <vt:lpstr>Be quick to praise and thank people for any help they give you!​</vt:lpstr>
      <vt:lpstr>Share:   What are some local groups that would be a good partnership for your library?   Name three people that would support your library on the news. What would they say?​</vt:lpstr>
      <vt:lpstr>Resource List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Beals, Carla</dc:creator>
  <cp:lastModifiedBy>Sarah Mangrum</cp:lastModifiedBy>
  <cp:revision>1</cp:revision>
  <dcterms:created xsi:type="dcterms:W3CDTF">2026-03-06T16:59:25Z</dcterms:created>
  <dcterms:modified xsi:type="dcterms:W3CDTF">2026-05-27T14:05:56Z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0x010100E855B62EDECA5444BE0A3687F694073B</vt:lpwstr>
  </property>
</Properties>
</file>