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9" r:id="rId5"/>
    <p:sldId id="260" r:id="rId6"/>
    <p:sldId id="261" r:id="rId7"/>
    <p:sldId id="262" r:id="rId8"/>
    <p:sldId id="263" r:id="rId9"/>
    <p:sldId id="264" r:id="rId10"/>
    <p:sldId id="265" r:id="rId11"/>
    <p:sldId id="266" r:id="rId12"/>
    <p:sldId id="267" r:id="rId13"/>
    <p:sldId id="269"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02E"/>
    <a:srgbClr val="D3AB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10"/>
    <p:restoredTop sz="64719" autoAdjust="0"/>
  </p:normalViewPr>
  <p:slideViewPr>
    <p:cSldViewPr snapToGrid="0">
      <p:cViewPr varScale="1">
        <p:scale>
          <a:sx n="40" d="100"/>
          <a:sy n="40" d="100"/>
        </p:scale>
        <p:origin x="34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image" Target="../media/image16.sv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91F444-2931-4487-AD1A-A6CAC4C7F26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C7024BB-0F60-4154-8F87-345F58F9191E}">
      <dgm:prSet/>
      <dgm:spPr/>
      <dgm:t>
        <a:bodyPr/>
        <a:lstStyle/>
        <a:p>
          <a:pPr>
            <a:lnSpc>
              <a:spcPct val="100000"/>
            </a:lnSpc>
          </a:pPr>
          <a:r>
            <a:rPr lang="en-US" i="1"/>
            <a:t>What if the information we see every day isn’t random—but engineered? </a:t>
          </a:r>
          <a:endParaRPr lang="en-US"/>
        </a:p>
      </dgm:t>
    </dgm:pt>
    <dgm:pt modelId="{F14DF26E-AF6B-49B5-8225-3F5A508FD818}" type="parTrans" cxnId="{16EB91EB-B7FC-4432-A6B2-8675BFADB845}">
      <dgm:prSet/>
      <dgm:spPr/>
      <dgm:t>
        <a:bodyPr/>
        <a:lstStyle/>
        <a:p>
          <a:endParaRPr lang="en-US"/>
        </a:p>
      </dgm:t>
    </dgm:pt>
    <dgm:pt modelId="{F3BD0D79-3642-4BFB-B508-DECE7F6EB362}" type="sibTrans" cxnId="{16EB91EB-B7FC-4432-A6B2-8675BFADB845}">
      <dgm:prSet/>
      <dgm:spPr/>
      <dgm:t>
        <a:bodyPr/>
        <a:lstStyle/>
        <a:p>
          <a:endParaRPr lang="en-US"/>
        </a:p>
      </dgm:t>
    </dgm:pt>
    <dgm:pt modelId="{5D0FB7E1-F715-497F-AE88-F17F9F9CF216}">
      <dgm:prSet/>
      <dgm:spPr/>
      <dgm:t>
        <a:bodyPr/>
        <a:lstStyle/>
        <a:p>
          <a:pPr>
            <a:lnSpc>
              <a:spcPct val="100000"/>
            </a:lnSpc>
          </a:pPr>
          <a:r>
            <a:rPr lang="en-US"/>
            <a:t>Personalization = persuasion</a:t>
          </a:r>
        </a:p>
      </dgm:t>
    </dgm:pt>
    <dgm:pt modelId="{AAF6774A-8368-4F64-A528-BAA84AAC5B12}" type="parTrans" cxnId="{40540C55-73C2-431A-AF62-1B688AA0AB13}">
      <dgm:prSet/>
      <dgm:spPr/>
      <dgm:t>
        <a:bodyPr/>
        <a:lstStyle/>
        <a:p>
          <a:endParaRPr lang="en-US"/>
        </a:p>
      </dgm:t>
    </dgm:pt>
    <dgm:pt modelId="{4CD1F9C4-BA81-426E-921C-2807550A946B}" type="sibTrans" cxnId="{40540C55-73C2-431A-AF62-1B688AA0AB13}">
      <dgm:prSet/>
      <dgm:spPr/>
      <dgm:t>
        <a:bodyPr/>
        <a:lstStyle/>
        <a:p>
          <a:endParaRPr lang="en-US"/>
        </a:p>
      </dgm:t>
    </dgm:pt>
    <dgm:pt modelId="{13B4A0C5-F339-4BF5-A0E0-8EDCE4C5EB51}" type="pres">
      <dgm:prSet presAssocID="{6591F444-2931-4487-AD1A-A6CAC4C7F269}" presName="hierChild1" presStyleCnt="0">
        <dgm:presLayoutVars>
          <dgm:chPref val="1"/>
          <dgm:dir/>
          <dgm:animOne val="branch"/>
          <dgm:animLvl val="lvl"/>
          <dgm:resizeHandles/>
        </dgm:presLayoutVars>
      </dgm:prSet>
      <dgm:spPr/>
    </dgm:pt>
    <dgm:pt modelId="{8F592D6A-8FA4-450C-AE85-169086362C7F}" type="pres">
      <dgm:prSet presAssocID="{DC7024BB-0F60-4154-8F87-345F58F9191E}" presName="hierRoot1" presStyleCnt="0"/>
      <dgm:spPr/>
    </dgm:pt>
    <dgm:pt modelId="{A020B2E9-7F93-4387-9964-6EC69CF63A3C}" type="pres">
      <dgm:prSet presAssocID="{DC7024BB-0F60-4154-8F87-345F58F9191E}" presName="composite" presStyleCnt="0"/>
      <dgm:spPr/>
    </dgm:pt>
    <dgm:pt modelId="{5E96022F-4C0E-40BD-A1FB-F7588A3466E4}" type="pres">
      <dgm:prSet presAssocID="{DC7024BB-0F60-4154-8F87-345F58F9191E}" presName="background" presStyleLbl="node0" presStyleIdx="0" presStyleCnt="2"/>
      <dgm:spPr/>
    </dgm:pt>
    <dgm:pt modelId="{38B27517-DA13-4800-96EE-F7679FA2A2EC}" type="pres">
      <dgm:prSet presAssocID="{DC7024BB-0F60-4154-8F87-345F58F9191E}" presName="text" presStyleLbl="fgAcc0" presStyleIdx="0" presStyleCnt="2">
        <dgm:presLayoutVars>
          <dgm:chPref val="3"/>
        </dgm:presLayoutVars>
      </dgm:prSet>
      <dgm:spPr/>
    </dgm:pt>
    <dgm:pt modelId="{B44D261A-07E5-4FD7-B299-0D005194CD65}" type="pres">
      <dgm:prSet presAssocID="{DC7024BB-0F60-4154-8F87-345F58F9191E}" presName="hierChild2" presStyleCnt="0"/>
      <dgm:spPr/>
    </dgm:pt>
    <dgm:pt modelId="{A9447B40-4C48-4E40-A928-DDFD7E3098FB}" type="pres">
      <dgm:prSet presAssocID="{5D0FB7E1-F715-497F-AE88-F17F9F9CF216}" presName="hierRoot1" presStyleCnt="0"/>
      <dgm:spPr/>
    </dgm:pt>
    <dgm:pt modelId="{003E5B19-01C4-4AD6-AB96-5CE070DF376E}" type="pres">
      <dgm:prSet presAssocID="{5D0FB7E1-F715-497F-AE88-F17F9F9CF216}" presName="composite" presStyleCnt="0"/>
      <dgm:spPr/>
    </dgm:pt>
    <dgm:pt modelId="{C24F0CD0-8E24-4BAF-8AC3-EE78DE0E0F3F}" type="pres">
      <dgm:prSet presAssocID="{5D0FB7E1-F715-497F-AE88-F17F9F9CF216}" presName="background" presStyleLbl="node0" presStyleIdx="1" presStyleCnt="2"/>
      <dgm:spPr/>
    </dgm:pt>
    <dgm:pt modelId="{5CE9B8F7-B284-45D3-BC3A-6B070298C7D4}" type="pres">
      <dgm:prSet presAssocID="{5D0FB7E1-F715-497F-AE88-F17F9F9CF216}" presName="text" presStyleLbl="fgAcc0" presStyleIdx="1" presStyleCnt="2">
        <dgm:presLayoutVars>
          <dgm:chPref val="3"/>
        </dgm:presLayoutVars>
      </dgm:prSet>
      <dgm:spPr/>
    </dgm:pt>
    <dgm:pt modelId="{C95CE988-0317-4A7A-993B-306404CD1079}" type="pres">
      <dgm:prSet presAssocID="{5D0FB7E1-F715-497F-AE88-F17F9F9CF216}" presName="hierChild2" presStyleCnt="0"/>
      <dgm:spPr/>
    </dgm:pt>
  </dgm:ptLst>
  <dgm:cxnLst>
    <dgm:cxn modelId="{813F8904-0542-4D6A-844A-D3EC8887751E}" type="presOf" srcId="{5D0FB7E1-F715-497F-AE88-F17F9F9CF216}" destId="{5CE9B8F7-B284-45D3-BC3A-6B070298C7D4}" srcOrd="0" destOrd="0" presId="urn:microsoft.com/office/officeart/2005/8/layout/hierarchy1"/>
    <dgm:cxn modelId="{99B8C853-F11A-494E-8BC0-5C8EEA671FDC}" type="presOf" srcId="{6591F444-2931-4487-AD1A-A6CAC4C7F269}" destId="{13B4A0C5-F339-4BF5-A0E0-8EDCE4C5EB51}" srcOrd="0" destOrd="0" presId="urn:microsoft.com/office/officeart/2005/8/layout/hierarchy1"/>
    <dgm:cxn modelId="{40540C55-73C2-431A-AF62-1B688AA0AB13}" srcId="{6591F444-2931-4487-AD1A-A6CAC4C7F269}" destId="{5D0FB7E1-F715-497F-AE88-F17F9F9CF216}" srcOrd="1" destOrd="0" parTransId="{AAF6774A-8368-4F64-A528-BAA84AAC5B12}" sibTransId="{4CD1F9C4-BA81-426E-921C-2807550A946B}"/>
    <dgm:cxn modelId="{16EB91EB-B7FC-4432-A6B2-8675BFADB845}" srcId="{6591F444-2931-4487-AD1A-A6CAC4C7F269}" destId="{DC7024BB-0F60-4154-8F87-345F58F9191E}" srcOrd="0" destOrd="0" parTransId="{F14DF26E-AF6B-49B5-8225-3F5A508FD818}" sibTransId="{F3BD0D79-3642-4BFB-B508-DECE7F6EB362}"/>
    <dgm:cxn modelId="{5C8711F7-FD9B-47D3-9567-872E87A260CD}" type="presOf" srcId="{DC7024BB-0F60-4154-8F87-345F58F9191E}" destId="{38B27517-DA13-4800-96EE-F7679FA2A2EC}" srcOrd="0" destOrd="0" presId="urn:microsoft.com/office/officeart/2005/8/layout/hierarchy1"/>
    <dgm:cxn modelId="{DDD3834B-9405-4BF3-A04C-101562FFE654}" type="presParOf" srcId="{13B4A0C5-F339-4BF5-A0E0-8EDCE4C5EB51}" destId="{8F592D6A-8FA4-450C-AE85-169086362C7F}" srcOrd="0" destOrd="0" presId="urn:microsoft.com/office/officeart/2005/8/layout/hierarchy1"/>
    <dgm:cxn modelId="{0AAFD6A4-220E-4446-B922-F49A21F77596}" type="presParOf" srcId="{8F592D6A-8FA4-450C-AE85-169086362C7F}" destId="{A020B2E9-7F93-4387-9964-6EC69CF63A3C}" srcOrd="0" destOrd="0" presId="urn:microsoft.com/office/officeart/2005/8/layout/hierarchy1"/>
    <dgm:cxn modelId="{A080D4F6-2B04-41CC-BF3F-5F5E01257FCE}" type="presParOf" srcId="{A020B2E9-7F93-4387-9964-6EC69CF63A3C}" destId="{5E96022F-4C0E-40BD-A1FB-F7588A3466E4}" srcOrd="0" destOrd="0" presId="urn:microsoft.com/office/officeart/2005/8/layout/hierarchy1"/>
    <dgm:cxn modelId="{FD48DEA3-EA53-493D-884B-5631A67DBF2E}" type="presParOf" srcId="{A020B2E9-7F93-4387-9964-6EC69CF63A3C}" destId="{38B27517-DA13-4800-96EE-F7679FA2A2EC}" srcOrd="1" destOrd="0" presId="urn:microsoft.com/office/officeart/2005/8/layout/hierarchy1"/>
    <dgm:cxn modelId="{ECCB6AAD-CE6C-46D9-9CD2-B275C0C7088E}" type="presParOf" srcId="{8F592D6A-8FA4-450C-AE85-169086362C7F}" destId="{B44D261A-07E5-4FD7-B299-0D005194CD65}" srcOrd="1" destOrd="0" presId="urn:microsoft.com/office/officeart/2005/8/layout/hierarchy1"/>
    <dgm:cxn modelId="{F43D9A4F-FA52-4D14-B61F-10602246F2B6}" type="presParOf" srcId="{13B4A0C5-F339-4BF5-A0E0-8EDCE4C5EB51}" destId="{A9447B40-4C48-4E40-A928-DDFD7E3098FB}" srcOrd="1" destOrd="0" presId="urn:microsoft.com/office/officeart/2005/8/layout/hierarchy1"/>
    <dgm:cxn modelId="{80818A67-8289-4D67-88A3-79977A6D95F8}" type="presParOf" srcId="{A9447B40-4C48-4E40-A928-DDFD7E3098FB}" destId="{003E5B19-01C4-4AD6-AB96-5CE070DF376E}" srcOrd="0" destOrd="0" presId="urn:microsoft.com/office/officeart/2005/8/layout/hierarchy1"/>
    <dgm:cxn modelId="{A7AE6344-C5DE-4BC6-93D6-3038E7FE959E}" type="presParOf" srcId="{003E5B19-01C4-4AD6-AB96-5CE070DF376E}" destId="{C24F0CD0-8E24-4BAF-8AC3-EE78DE0E0F3F}" srcOrd="0" destOrd="0" presId="urn:microsoft.com/office/officeart/2005/8/layout/hierarchy1"/>
    <dgm:cxn modelId="{C05A9C67-AB57-42AB-A009-31D2764D98F5}" type="presParOf" srcId="{003E5B19-01C4-4AD6-AB96-5CE070DF376E}" destId="{5CE9B8F7-B284-45D3-BC3A-6B070298C7D4}" srcOrd="1" destOrd="0" presId="urn:microsoft.com/office/officeart/2005/8/layout/hierarchy1"/>
    <dgm:cxn modelId="{B496E0A9-A42F-477C-AB92-6096EDD567FF}" type="presParOf" srcId="{A9447B40-4C48-4E40-A928-DDFD7E3098FB}" destId="{C95CE988-0317-4A7A-993B-306404CD107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91F444-2931-4487-AD1A-A6CAC4C7F26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D0FB7E1-F715-497F-AE88-F17F9F9CF216}">
      <dgm:prSet/>
      <dgm:spPr/>
      <dgm:t>
        <a:bodyPr/>
        <a:lstStyle/>
        <a:p>
          <a:pPr>
            <a:lnSpc>
              <a:spcPct val="100000"/>
            </a:lnSpc>
          </a:pPr>
          <a:r>
            <a:rPr lang="en-US" dirty="0"/>
            <a:t>The average person sees 6,000-10,000 ads per day, most chosen by algorithms.</a:t>
          </a:r>
        </a:p>
      </dgm:t>
    </dgm:pt>
    <dgm:pt modelId="{AAF6774A-8368-4F64-A528-BAA84AAC5B12}" type="parTrans" cxnId="{40540C55-73C2-431A-AF62-1B688AA0AB13}">
      <dgm:prSet/>
      <dgm:spPr/>
      <dgm:t>
        <a:bodyPr/>
        <a:lstStyle/>
        <a:p>
          <a:endParaRPr lang="en-US"/>
        </a:p>
      </dgm:t>
    </dgm:pt>
    <dgm:pt modelId="{4CD1F9C4-BA81-426E-921C-2807550A946B}" type="sibTrans" cxnId="{40540C55-73C2-431A-AF62-1B688AA0AB13}">
      <dgm:prSet/>
      <dgm:spPr/>
      <dgm:t>
        <a:bodyPr/>
        <a:lstStyle/>
        <a:p>
          <a:endParaRPr lang="en-US"/>
        </a:p>
      </dgm:t>
    </dgm:pt>
    <dgm:pt modelId="{DC7024BB-0F60-4154-8F87-345F58F9191E}">
      <dgm:prSet/>
      <dgm:spPr/>
      <dgm:t>
        <a:bodyPr/>
        <a:lstStyle/>
        <a:p>
          <a:pPr>
            <a:lnSpc>
              <a:spcPct val="100000"/>
            </a:lnSpc>
          </a:pPr>
          <a:r>
            <a:rPr lang="en-US" i="1" dirty="0"/>
            <a:t>Every scroll is a story someone—or something—wants you to believe</a:t>
          </a:r>
          <a:endParaRPr lang="en-US" dirty="0"/>
        </a:p>
      </dgm:t>
    </dgm:pt>
    <dgm:pt modelId="{F14DF26E-AF6B-49B5-8225-3F5A508FD818}" type="parTrans" cxnId="{7EDE2250-D93E-4CD5-98ED-1FFFB03B9CDE}">
      <dgm:prSet/>
      <dgm:spPr/>
      <dgm:t>
        <a:bodyPr/>
        <a:lstStyle/>
        <a:p>
          <a:endParaRPr lang="en-US"/>
        </a:p>
      </dgm:t>
    </dgm:pt>
    <dgm:pt modelId="{F3BD0D79-3642-4BFB-B508-DECE7F6EB362}" type="sibTrans" cxnId="{7EDE2250-D93E-4CD5-98ED-1FFFB03B9CDE}">
      <dgm:prSet/>
      <dgm:spPr/>
      <dgm:t>
        <a:bodyPr/>
        <a:lstStyle/>
        <a:p>
          <a:endParaRPr lang="en-US"/>
        </a:p>
      </dgm:t>
    </dgm:pt>
    <dgm:pt modelId="{13B4A0C5-F339-4BF5-A0E0-8EDCE4C5EB51}" type="pres">
      <dgm:prSet presAssocID="{6591F444-2931-4487-AD1A-A6CAC4C7F269}" presName="hierChild1" presStyleCnt="0">
        <dgm:presLayoutVars>
          <dgm:chPref val="1"/>
          <dgm:dir/>
          <dgm:animOne val="branch"/>
          <dgm:animLvl val="lvl"/>
          <dgm:resizeHandles/>
        </dgm:presLayoutVars>
      </dgm:prSet>
      <dgm:spPr/>
    </dgm:pt>
    <dgm:pt modelId="{8F592D6A-8FA4-450C-AE85-169086362C7F}" type="pres">
      <dgm:prSet presAssocID="{DC7024BB-0F60-4154-8F87-345F58F9191E}" presName="hierRoot1" presStyleCnt="0"/>
      <dgm:spPr/>
    </dgm:pt>
    <dgm:pt modelId="{A020B2E9-7F93-4387-9964-6EC69CF63A3C}" type="pres">
      <dgm:prSet presAssocID="{DC7024BB-0F60-4154-8F87-345F58F9191E}" presName="composite" presStyleCnt="0"/>
      <dgm:spPr/>
    </dgm:pt>
    <dgm:pt modelId="{5E96022F-4C0E-40BD-A1FB-F7588A3466E4}" type="pres">
      <dgm:prSet presAssocID="{DC7024BB-0F60-4154-8F87-345F58F9191E}" presName="background" presStyleLbl="node0" presStyleIdx="0" presStyleCnt="2"/>
      <dgm:spPr/>
    </dgm:pt>
    <dgm:pt modelId="{38B27517-DA13-4800-96EE-F7679FA2A2EC}" type="pres">
      <dgm:prSet presAssocID="{DC7024BB-0F60-4154-8F87-345F58F9191E}" presName="text" presStyleLbl="fgAcc0" presStyleIdx="0" presStyleCnt="2">
        <dgm:presLayoutVars>
          <dgm:chPref val="3"/>
        </dgm:presLayoutVars>
      </dgm:prSet>
      <dgm:spPr/>
    </dgm:pt>
    <dgm:pt modelId="{B44D261A-07E5-4FD7-B299-0D005194CD65}" type="pres">
      <dgm:prSet presAssocID="{DC7024BB-0F60-4154-8F87-345F58F9191E}" presName="hierChild2" presStyleCnt="0"/>
      <dgm:spPr/>
    </dgm:pt>
    <dgm:pt modelId="{A9447B40-4C48-4E40-A928-DDFD7E3098FB}" type="pres">
      <dgm:prSet presAssocID="{5D0FB7E1-F715-497F-AE88-F17F9F9CF216}" presName="hierRoot1" presStyleCnt="0"/>
      <dgm:spPr/>
    </dgm:pt>
    <dgm:pt modelId="{003E5B19-01C4-4AD6-AB96-5CE070DF376E}" type="pres">
      <dgm:prSet presAssocID="{5D0FB7E1-F715-497F-AE88-F17F9F9CF216}" presName="composite" presStyleCnt="0"/>
      <dgm:spPr/>
    </dgm:pt>
    <dgm:pt modelId="{C24F0CD0-8E24-4BAF-8AC3-EE78DE0E0F3F}" type="pres">
      <dgm:prSet presAssocID="{5D0FB7E1-F715-497F-AE88-F17F9F9CF216}" presName="background" presStyleLbl="node0" presStyleIdx="1" presStyleCnt="2"/>
      <dgm:spPr/>
    </dgm:pt>
    <dgm:pt modelId="{5CE9B8F7-B284-45D3-BC3A-6B070298C7D4}" type="pres">
      <dgm:prSet presAssocID="{5D0FB7E1-F715-497F-AE88-F17F9F9CF216}" presName="text" presStyleLbl="fgAcc0" presStyleIdx="1" presStyleCnt="2">
        <dgm:presLayoutVars>
          <dgm:chPref val="3"/>
        </dgm:presLayoutVars>
      </dgm:prSet>
      <dgm:spPr/>
    </dgm:pt>
    <dgm:pt modelId="{C95CE988-0317-4A7A-993B-306404CD1079}" type="pres">
      <dgm:prSet presAssocID="{5D0FB7E1-F715-497F-AE88-F17F9F9CF216}" presName="hierChild2" presStyleCnt="0"/>
      <dgm:spPr/>
    </dgm:pt>
  </dgm:ptLst>
  <dgm:cxnLst>
    <dgm:cxn modelId="{813F8904-0542-4D6A-844A-D3EC8887751E}" type="presOf" srcId="{5D0FB7E1-F715-497F-AE88-F17F9F9CF216}" destId="{5CE9B8F7-B284-45D3-BC3A-6B070298C7D4}" srcOrd="0" destOrd="0" presId="urn:microsoft.com/office/officeart/2005/8/layout/hierarchy1"/>
    <dgm:cxn modelId="{F060DA5D-EA7E-4092-B9C6-3C776A47A98F}" type="presOf" srcId="{DC7024BB-0F60-4154-8F87-345F58F9191E}" destId="{38B27517-DA13-4800-96EE-F7679FA2A2EC}" srcOrd="0" destOrd="0" presId="urn:microsoft.com/office/officeart/2005/8/layout/hierarchy1"/>
    <dgm:cxn modelId="{7EDE2250-D93E-4CD5-98ED-1FFFB03B9CDE}" srcId="{6591F444-2931-4487-AD1A-A6CAC4C7F269}" destId="{DC7024BB-0F60-4154-8F87-345F58F9191E}" srcOrd="0" destOrd="0" parTransId="{F14DF26E-AF6B-49B5-8225-3F5A508FD818}" sibTransId="{F3BD0D79-3642-4BFB-B508-DECE7F6EB362}"/>
    <dgm:cxn modelId="{99B8C853-F11A-494E-8BC0-5C8EEA671FDC}" type="presOf" srcId="{6591F444-2931-4487-AD1A-A6CAC4C7F269}" destId="{13B4A0C5-F339-4BF5-A0E0-8EDCE4C5EB51}" srcOrd="0" destOrd="0" presId="urn:microsoft.com/office/officeart/2005/8/layout/hierarchy1"/>
    <dgm:cxn modelId="{40540C55-73C2-431A-AF62-1B688AA0AB13}" srcId="{6591F444-2931-4487-AD1A-A6CAC4C7F269}" destId="{5D0FB7E1-F715-497F-AE88-F17F9F9CF216}" srcOrd="1" destOrd="0" parTransId="{AAF6774A-8368-4F64-A528-BAA84AAC5B12}" sibTransId="{4CD1F9C4-BA81-426E-921C-2807550A946B}"/>
    <dgm:cxn modelId="{A39ADEA3-21CC-47D0-AAAF-BF47E4759C41}" type="presParOf" srcId="{13B4A0C5-F339-4BF5-A0E0-8EDCE4C5EB51}" destId="{8F592D6A-8FA4-450C-AE85-169086362C7F}" srcOrd="0" destOrd="0" presId="urn:microsoft.com/office/officeart/2005/8/layout/hierarchy1"/>
    <dgm:cxn modelId="{FDC0EF33-4A41-49F4-B1DC-2DC176C53CDF}" type="presParOf" srcId="{8F592D6A-8FA4-450C-AE85-169086362C7F}" destId="{A020B2E9-7F93-4387-9964-6EC69CF63A3C}" srcOrd="0" destOrd="0" presId="urn:microsoft.com/office/officeart/2005/8/layout/hierarchy1"/>
    <dgm:cxn modelId="{43B1E8E1-FCF8-4753-A9E9-9EC6A2A3BBC4}" type="presParOf" srcId="{A020B2E9-7F93-4387-9964-6EC69CF63A3C}" destId="{5E96022F-4C0E-40BD-A1FB-F7588A3466E4}" srcOrd="0" destOrd="0" presId="urn:microsoft.com/office/officeart/2005/8/layout/hierarchy1"/>
    <dgm:cxn modelId="{FC5A7BB8-155D-42A9-87C6-2E9A4B062351}" type="presParOf" srcId="{A020B2E9-7F93-4387-9964-6EC69CF63A3C}" destId="{38B27517-DA13-4800-96EE-F7679FA2A2EC}" srcOrd="1" destOrd="0" presId="urn:microsoft.com/office/officeart/2005/8/layout/hierarchy1"/>
    <dgm:cxn modelId="{7E1D607D-6CFB-4D10-BDD3-B4336D714AB8}" type="presParOf" srcId="{8F592D6A-8FA4-450C-AE85-169086362C7F}" destId="{B44D261A-07E5-4FD7-B299-0D005194CD65}" srcOrd="1" destOrd="0" presId="urn:microsoft.com/office/officeart/2005/8/layout/hierarchy1"/>
    <dgm:cxn modelId="{F43D9A4F-FA52-4D14-B61F-10602246F2B6}" type="presParOf" srcId="{13B4A0C5-F339-4BF5-A0E0-8EDCE4C5EB51}" destId="{A9447B40-4C48-4E40-A928-DDFD7E3098FB}" srcOrd="1" destOrd="0" presId="urn:microsoft.com/office/officeart/2005/8/layout/hierarchy1"/>
    <dgm:cxn modelId="{80818A67-8289-4D67-88A3-79977A6D95F8}" type="presParOf" srcId="{A9447B40-4C48-4E40-A928-DDFD7E3098FB}" destId="{003E5B19-01C4-4AD6-AB96-5CE070DF376E}" srcOrd="0" destOrd="0" presId="urn:microsoft.com/office/officeart/2005/8/layout/hierarchy1"/>
    <dgm:cxn modelId="{A7AE6344-C5DE-4BC6-93D6-3038E7FE959E}" type="presParOf" srcId="{003E5B19-01C4-4AD6-AB96-5CE070DF376E}" destId="{C24F0CD0-8E24-4BAF-8AC3-EE78DE0E0F3F}" srcOrd="0" destOrd="0" presId="urn:microsoft.com/office/officeart/2005/8/layout/hierarchy1"/>
    <dgm:cxn modelId="{C05A9C67-AB57-42AB-A009-31D2764D98F5}" type="presParOf" srcId="{003E5B19-01C4-4AD6-AB96-5CE070DF376E}" destId="{5CE9B8F7-B284-45D3-BC3A-6B070298C7D4}" srcOrd="1" destOrd="0" presId="urn:microsoft.com/office/officeart/2005/8/layout/hierarchy1"/>
    <dgm:cxn modelId="{B496E0A9-A42F-477C-AB92-6096EDD567FF}" type="presParOf" srcId="{A9447B40-4C48-4E40-A928-DDFD7E3098FB}" destId="{C95CE988-0317-4A7A-993B-306404CD1079}" srcOrd="1" destOrd="0" presId="urn:microsoft.com/office/officeart/2005/8/layout/hierarchy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5992A5-0F0A-4E95-84AA-A43F0E00C79D}"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07187132-1C03-42E1-9521-78CF4E309FAB}">
      <dgm:prSet/>
      <dgm:spPr/>
      <dgm:t>
        <a:bodyPr/>
        <a:lstStyle/>
        <a:p>
          <a:r>
            <a:rPr lang="en-US"/>
            <a:t>Search results aren’t neutral</a:t>
          </a:r>
        </a:p>
      </dgm:t>
    </dgm:pt>
    <dgm:pt modelId="{1F2C5197-A3B5-4104-B854-69FAF8EEF81F}" type="parTrans" cxnId="{8CB882A5-40AE-4404-85D5-E7DD21E7D7C8}">
      <dgm:prSet/>
      <dgm:spPr/>
      <dgm:t>
        <a:bodyPr/>
        <a:lstStyle/>
        <a:p>
          <a:endParaRPr lang="en-US"/>
        </a:p>
      </dgm:t>
    </dgm:pt>
    <dgm:pt modelId="{583A1513-4DC3-4161-A802-0A44E6093D7F}" type="sibTrans" cxnId="{8CB882A5-40AE-4404-85D5-E7DD21E7D7C8}">
      <dgm:prSet/>
      <dgm:spPr/>
      <dgm:t>
        <a:bodyPr/>
        <a:lstStyle/>
        <a:p>
          <a:endParaRPr lang="en-US"/>
        </a:p>
      </dgm:t>
    </dgm:pt>
    <dgm:pt modelId="{3A3C7A47-86DF-4566-99B6-919813979699}">
      <dgm:prSet/>
      <dgm:spPr/>
      <dgm:t>
        <a:bodyPr/>
        <a:lstStyle/>
        <a:p>
          <a:r>
            <a:rPr lang="en-US"/>
            <a:t>Metadata = visibility</a:t>
          </a:r>
        </a:p>
      </dgm:t>
    </dgm:pt>
    <dgm:pt modelId="{CC52B25E-0108-4EE2-831A-86B738E29271}" type="parTrans" cxnId="{52D28B56-853F-4475-8177-1F5E5A7E7B2C}">
      <dgm:prSet/>
      <dgm:spPr/>
      <dgm:t>
        <a:bodyPr/>
        <a:lstStyle/>
        <a:p>
          <a:endParaRPr lang="en-US"/>
        </a:p>
      </dgm:t>
    </dgm:pt>
    <dgm:pt modelId="{0543B55B-1DD8-4EB7-9CFD-B9F163C9DCB8}" type="sibTrans" cxnId="{52D28B56-853F-4475-8177-1F5E5A7E7B2C}">
      <dgm:prSet/>
      <dgm:spPr/>
      <dgm:t>
        <a:bodyPr/>
        <a:lstStyle/>
        <a:p>
          <a:endParaRPr lang="en-US"/>
        </a:p>
      </dgm:t>
    </dgm:pt>
    <dgm:pt modelId="{2077C3FE-2FCC-4B10-8936-5E2CDD7B3CCA}">
      <dgm:prSet/>
      <dgm:spPr/>
      <dgm:t>
        <a:bodyPr/>
        <a:lstStyle/>
        <a:p>
          <a:r>
            <a:rPr lang="en-US"/>
            <a:t>If it’s not tagged, it’s invisible</a:t>
          </a:r>
        </a:p>
      </dgm:t>
    </dgm:pt>
    <dgm:pt modelId="{F41250C6-E01D-4B91-BB7A-BE26F2636287}" type="parTrans" cxnId="{5CA884A2-5F35-49AE-AB96-CB222D7EE92A}">
      <dgm:prSet/>
      <dgm:spPr/>
      <dgm:t>
        <a:bodyPr/>
        <a:lstStyle/>
        <a:p>
          <a:endParaRPr lang="en-US"/>
        </a:p>
      </dgm:t>
    </dgm:pt>
    <dgm:pt modelId="{353CA35F-6C44-43D1-918F-0C52B5B66D0C}" type="sibTrans" cxnId="{5CA884A2-5F35-49AE-AB96-CB222D7EE92A}">
      <dgm:prSet/>
      <dgm:spPr/>
      <dgm:t>
        <a:bodyPr/>
        <a:lstStyle/>
        <a:p>
          <a:endParaRPr lang="en-US"/>
        </a:p>
      </dgm:t>
    </dgm:pt>
    <dgm:pt modelId="{7C5ACC10-365C-4D61-94E4-0F9441656DFC}">
      <dgm:prSet/>
      <dgm:spPr/>
      <dgm:t>
        <a:bodyPr/>
        <a:lstStyle/>
        <a:p>
          <a:r>
            <a:rPr lang="en-US"/>
            <a:t>Libraries: the original curators of context</a:t>
          </a:r>
        </a:p>
      </dgm:t>
    </dgm:pt>
    <dgm:pt modelId="{569B58FA-DFE7-4ECD-AA6C-F695AAE0D2A3}" type="parTrans" cxnId="{C738E01A-FE6C-4B25-9AF3-AD81FD7AB96F}">
      <dgm:prSet/>
      <dgm:spPr/>
      <dgm:t>
        <a:bodyPr/>
        <a:lstStyle/>
        <a:p>
          <a:endParaRPr lang="en-US"/>
        </a:p>
      </dgm:t>
    </dgm:pt>
    <dgm:pt modelId="{7C6B75F2-680A-46FE-A7F5-0D5A36EEB7FE}" type="sibTrans" cxnId="{C738E01A-FE6C-4B25-9AF3-AD81FD7AB96F}">
      <dgm:prSet/>
      <dgm:spPr/>
      <dgm:t>
        <a:bodyPr/>
        <a:lstStyle/>
        <a:p>
          <a:endParaRPr lang="en-US"/>
        </a:p>
      </dgm:t>
    </dgm:pt>
    <dgm:pt modelId="{D5F4EB93-6012-4C2D-AC1F-409FE8073CA8}">
      <dgm:prSet/>
      <dgm:spPr/>
      <dgm:t>
        <a:bodyPr/>
        <a:lstStyle/>
        <a:p>
          <a:r>
            <a:rPr lang="en-US"/>
            <a:t>Over </a:t>
          </a:r>
          <a:r>
            <a:rPr lang="en-US" b="1"/>
            <a:t>90% of students</a:t>
          </a:r>
          <a:r>
            <a:rPr lang="en-US"/>
            <a:t> never look past the first page of search results.”</a:t>
          </a:r>
        </a:p>
      </dgm:t>
    </dgm:pt>
    <dgm:pt modelId="{32F94516-9789-49C9-B7A6-D79F1E0F9642}" type="parTrans" cxnId="{0082BEF1-2298-4429-86FE-32F5869B92FF}">
      <dgm:prSet/>
      <dgm:spPr/>
      <dgm:t>
        <a:bodyPr/>
        <a:lstStyle/>
        <a:p>
          <a:endParaRPr lang="en-US"/>
        </a:p>
      </dgm:t>
    </dgm:pt>
    <dgm:pt modelId="{24B21532-6D25-49B5-8612-9BFAAD91F3CA}" type="sibTrans" cxnId="{0082BEF1-2298-4429-86FE-32F5869B92FF}">
      <dgm:prSet/>
      <dgm:spPr/>
      <dgm:t>
        <a:bodyPr/>
        <a:lstStyle/>
        <a:p>
          <a:endParaRPr lang="en-US"/>
        </a:p>
      </dgm:t>
    </dgm:pt>
    <dgm:pt modelId="{0B729AE0-918B-4BF4-A6A0-EC873BC205D9}" type="pres">
      <dgm:prSet presAssocID="{305992A5-0F0A-4E95-84AA-A43F0E00C79D}" presName="outerComposite" presStyleCnt="0">
        <dgm:presLayoutVars>
          <dgm:chMax val="5"/>
          <dgm:dir/>
          <dgm:resizeHandles val="exact"/>
        </dgm:presLayoutVars>
      </dgm:prSet>
      <dgm:spPr/>
    </dgm:pt>
    <dgm:pt modelId="{265AB139-2637-4E58-8BBC-F98864FD1567}" type="pres">
      <dgm:prSet presAssocID="{305992A5-0F0A-4E95-84AA-A43F0E00C79D}" presName="dummyMaxCanvas" presStyleCnt="0">
        <dgm:presLayoutVars/>
      </dgm:prSet>
      <dgm:spPr/>
    </dgm:pt>
    <dgm:pt modelId="{22D49C18-CAA3-4257-9E53-0EFE871B5A10}" type="pres">
      <dgm:prSet presAssocID="{305992A5-0F0A-4E95-84AA-A43F0E00C79D}" presName="FiveNodes_1" presStyleLbl="node1" presStyleIdx="0" presStyleCnt="5">
        <dgm:presLayoutVars>
          <dgm:bulletEnabled val="1"/>
        </dgm:presLayoutVars>
      </dgm:prSet>
      <dgm:spPr/>
    </dgm:pt>
    <dgm:pt modelId="{8901A426-B216-478C-80B5-EE205DC0DF31}" type="pres">
      <dgm:prSet presAssocID="{305992A5-0F0A-4E95-84AA-A43F0E00C79D}" presName="FiveNodes_2" presStyleLbl="node1" presStyleIdx="1" presStyleCnt="5">
        <dgm:presLayoutVars>
          <dgm:bulletEnabled val="1"/>
        </dgm:presLayoutVars>
      </dgm:prSet>
      <dgm:spPr/>
    </dgm:pt>
    <dgm:pt modelId="{D53EA00A-9A2B-41C2-B327-E67AC1B813B2}" type="pres">
      <dgm:prSet presAssocID="{305992A5-0F0A-4E95-84AA-A43F0E00C79D}" presName="FiveNodes_3" presStyleLbl="node1" presStyleIdx="2" presStyleCnt="5">
        <dgm:presLayoutVars>
          <dgm:bulletEnabled val="1"/>
        </dgm:presLayoutVars>
      </dgm:prSet>
      <dgm:spPr/>
    </dgm:pt>
    <dgm:pt modelId="{1A3F8A47-B606-4595-B380-36E45CD50243}" type="pres">
      <dgm:prSet presAssocID="{305992A5-0F0A-4E95-84AA-A43F0E00C79D}" presName="FiveNodes_4" presStyleLbl="node1" presStyleIdx="3" presStyleCnt="5">
        <dgm:presLayoutVars>
          <dgm:bulletEnabled val="1"/>
        </dgm:presLayoutVars>
      </dgm:prSet>
      <dgm:spPr/>
    </dgm:pt>
    <dgm:pt modelId="{FA69DB51-EF9D-4556-AFF2-783544B5F504}" type="pres">
      <dgm:prSet presAssocID="{305992A5-0F0A-4E95-84AA-A43F0E00C79D}" presName="FiveNodes_5" presStyleLbl="node1" presStyleIdx="4" presStyleCnt="5">
        <dgm:presLayoutVars>
          <dgm:bulletEnabled val="1"/>
        </dgm:presLayoutVars>
      </dgm:prSet>
      <dgm:spPr/>
    </dgm:pt>
    <dgm:pt modelId="{733D9DF0-A17C-42A1-80C6-8DCDAFFDFF30}" type="pres">
      <dgm:prSet presAssocID="{305992A5-0F0A-4E95-84AA-A43F0E00C79D}" presName="FiveConn_1-2" presStyleLbl="fgAccFollowNode1" presStyleIdx="0" presStyleCnt="4">
        <dgm:presLayoutVars>
          <dgm:bulletEnabled val="1"/>
        </dgm:presLayoutVars>
      </dgm:prSet>
      <dgm:spPr/>
    </dgm:pt>
    <dgm:pt modelId="{31175526-1A92-42B6-A966-43E810527EE3}" type="pres">
      <dgm:prSet presAssocID="{305992A5-0F0A-4E95-84AA-A43F0E00C79D}" presName="FiveConn_2-3" presStyleLbl="fgAccFollowNode1" presStyleIdx="1" presStyleCnt="4">
        <dgm:presLayoutVars>
          <dgm:bulletEnabled val="1"/>
        </dgm:presLayoutVars>
      </dgm:prSet>
      <dgm:spPr/>
    </dgm:pt>
    <dgm:pt modelId="{EAE4B146-850B-415A-8B20-F413098E57F5}" type="pres">
      <dgm:prSet presAssocID="{305992A5-0F0A-4E95-84AA-A43F0E00C79D}" presName="FiveConn_3-4" presStyleLbl="fgAccFollowNode1" presStyleIdx="2" presStyleCnt="4">
        <dgm:presLayoutVars>
          <dgm:bulletEnabled val="1"/>
        </dgm:presLayoutVars>
      </dgm:prSet>
      <dgm:spPr/>
    </dgm:pt>
    <dgm:pt modelId="{C9DDB716-C1E6-4E0B-AF06-8F87317E40E9}" type="pres">
      <dgm:prSet presAssocID="{305992A5-0F0A-4E95-84AA-A43F0E00C79D}" presName="FiveConn_4-5" presStyleLbl="fgAccFollowNode1" presStyleIdx="3" presStyleCnt="4">
        <dgm:presLayoutVars>
          <dgm:bulletEnabled val="1"/>
        </dgm:presLayoutVars>
      </dgm:prSet>
      <dgm:spPr/>
    </dgm:pt>
    <dgm:pt modelId="{AD33CD99-A505-473E-8D82-F8A13981EAAE}" type="pres">
      <dgm:prSet presAssocID="{305992A5-0F0A-4E95-84AA-A43F0E00C79D}" presName="FiveNodes_1_text" presStyleLbl="node1" presStyleIdx="4" presStyleCnt="5">
        <dgm:presLayoutVars>
          <dgm:bulletEnabled val="1"/>
        </dgm:presLayoutVars>
      </dgm:prSet>
      <dgm:spPr/>
    </dgm:pt>
    <dgm:pt modelId="{A23F43B4-0774-4DE9-A2FF-FFA1D7FB4828}" type="pres">
      <dgm:prSet presAssocID="{305992A5-0F0A-4E95-84AA-A43F0E00C79D}" presName="FiveNodes_2_text" presStyleLbl="node1" presStyleIdx="4" presStyleCnt="5">
        <dgm:presLayoutVars>
          <dgm:bulletEnabled val="1"/>
        </dgm:presLayoutVars>
      </dgm:prSet>
      <dgm:spPr/>
    </dgm:pt>
    <dgm:pt modelId="{F050B530-0949-4809-9816-8ECACB905BA8}" type="pres">
      <dgm:prSet presAssocID="{305992A5-0F0A-4E95-84AA-A43F0E00C79D}" presName="FiveNodes_3_text" presStyleLbl="node1" presStyleIdx="4" presStyleCnt="5">
        <dgm:presLayoutVars>
          <dgm:bulletEnabled val="1"/>
        </dgm:presLayoutVars>
      </dgm:prSet>
      <dgm:spPr/>
    </dgm:pt>
    <dgm:pt modelId="{AF8622E1-968B-4817-80B6-00D538DE01A5}" type="pres">
      <dgm:prSet presAssocID="{305992A5-0F0A-4E95-84AA-A43F0E00C79D}" presName="FiveNodes_4_text" presStyleLbl="node1" presStyleIdx="4" presStyleCnt="5">
        <dgm:presLayoutVars>
          <dgm:bulletEnabled val="1"/>
        </dgm:presLayoutVars>
      </dgm:prSet>
      <dgm:spPr/>
    </dgm:pt>
    <dgm:pt modelId="{92849531-0FAF-4564-970B-5FF96F13538C}" type="pres">
      <dgm:prSet presAssocID="{305992A5-0F0A-4E95-84AA-A43F0E00C79D}" presName="FiveNodes_5_text" presStyleLbl="node1" presStyleIdx="4" presStyleCnt="5">
        <dgm:presLayoutVars>
          <dgm:bulletEnabled val="1"/>
        </dgm:presLayoutVars>
      </dgm:prSet>
      <dgm:spPr/>
    </dgm:pt>
  </dgm:ptLst>
  <dgm:cxnLst>
    <dgm:cxn modelId="{7054A511-0D6F-4FB5-B54D-AF4DB545B8B1}" type="presOf" srcId="{353CA35F-6C44-43D1-918F-0C52B5B66D0C}" destId="{EAE4B146-850B-415A-8B20-F413098E57F5}" srcOrd="0" destOrd="0" presId="urn:microsoft.com/office/officeart/2005/8/layout/vProcess5"/>
    <dgm:cxn modelId="{C738E01A-FE6C-4B25-9AF3-AD81FD7AB96F}" srcId="{305992A5-0F0A-4E95-84AA-A43F0E00C79D}" destId="{7C5ACC10-365C-4D61-94E4-0F9441656DFC}" srcOrd="3" destOrd="0" parTransId="{569B58FA-DFE7-4ECD-AA6C-F695AAE0D2A3}" sibTransId="{7C6B75F2-680A-46FE-A7F5-0D5A36EEB7FE}"/>
    <dgm:cxn modelId="{8B90972F-AFEA-4112-9630-581E7D2E1DDB}" type="presOf" srcId="{2077C3FE-2FCC-4B10-8936-5E2CDD7B3CCA}" destId="{F050B530-0949-4809-9816-8ECACB905BA8}" srcOrd="1" destOrd="0" presId="urn:microsoft.com/office/officeart/2005/8/layout/vProcess5"/>
    <dgm:cxn modelId="{DC112A3D-9951-4D44-8A1E-BDFD8132D89B}" type="presOf" srcId="{D5F4EB93-6012-4C2D-AC1F-409FE8073CA8}" destId="{92849531-0FAF-4564-970B-5FF96F13538C}" srcOrd="1" destOrd="0" presId="urn:microsoft.com/office/officeart/2005/8/layout/vProcess5"/>
    <dgm:cxn modelId="{82B85460-DE0A-48FD-90CE-D957615EF501}" type="presOf" srcId="{D5F4EB93-6012-4C2D-AC1F-409FE8073CA8}" destId="{FA69DB51-EF9D-4556-AFF2-783544B5F504}" srcOrd="0" destOrd="0" presId="urn:microsoft.com/office/officeart/2005/8/layout/vProcess5"/>
    <dgm:cxn modelId="{137D6444-DCC1-447D-B03F-2FABD9DB9AB5}" type="presOf" srcId="{7C6B75F2-680A-46FE-A7F5-0D5A36EEB7FE}" destId="{C9DDB716-C1E6-4E0B-AF06-8F87317E40E9}" srcOrd="0" destOrd="0" presId="urn:microsoft.com/office/officeart/2005/8/layout/vProcess5"/>
    <dgm:cxn modelId="{6429D844-569B-4936-89BB-E7E87E65DCCB}" type="presOf" srcId="{583A1513-4DC3-4161-A802-0A44E6093D7F}" destId="{733D9DF0-A17C-42A1-80C6-8DCDAFFDFF30}" srcOrd="0" destOrd="0" presId="urn:microsoft.com/office/officeart/2005/8/layout/vProcess5"/>
    <dgm:cxn modelId="{52D28B56-853F-4475-8177-1F5E5A7E7B2C}" srcId="{305992A5-0F0A-4E95-84AA-A43F0E00C79D}" destId="{3A3C7A47-86DF-4566-99B6-919813979699}" srcOrd="1" destOrd="0" parTransId="{CC52B25E-0108-4EE2-831A-86B738E29271}" sibTransId="{0543B55B-1DD8-4EB7-9CFD-B9F163C9DCB8}"/>
    <dgm:cxn modelId="{8064BB81-F028-4EE7-92EA-F6941F910238}" type="presOf" srcId="{7C5ACC10-365C-4D61-94E4-0F9441656DFC}" destId="{AF8622E1-968B-4817-80B6-00D538DE01A5}" srcOrd="1" destOrd="0" presId="urn:microsoft.com/office/officeart/2005/8/layout/vProcess5"/>
    <dgm:cxn modelId="{7F734F93-0916-41C3-A862-65F94762811B}" type="presOf" srcId="{3A3C7A47-86DF-4566-99B6-919813979699}" destId="{A23F43B4-0774-4DE9-A2FF-FFA1D7FB4828}" srcOrd="1" destOrd="0" presId="urn:microsoft.com/office/officeart/2005/8/layout/vProcess5"/>
    <dgm:cxn modelId="{DB2D889B-3163-41F9-BA65-63AC6A94AC86}" type="presOf" srcId="{7C5ACC10-365C-4D61-94E4-0F9441656DFC}" destId="{1A3F8A47-B606-4595-B380-36E45CD50243}" srcOrd="0" destOrd="0" presId="urn:microsoft.com/office/officeart/2005/8/layout/vProcess5"/>
    <dgm:cxn modelId="{9DEBB5A1-A5F9-4A6E-BD1B-62AC766BDFED}" type="presOf" srcId="{3A3C7A47-86DF-4566-99B6-919813979699}" destId="{8901A426-B216-478C-80B5-EE205DC0DF31}" srcOrd="0" destOrd="0" presId="urn:microsoft.com/office/officeart/2005/8/layout/vProcess5"/>
    <dgm:cxn modelId="{5CA884A2-5F35-49AE-AB96-CB222D7EE92A}" srcId="{305992A5-0F0A-4E95-84AA-A43F0E00C79D}" destId="{2077C3FE-2FCC-4B10-8936-5E2CDD7B3CCA}" srcOrd="2" destOrd="0" parTransId="{F41250C6-E01D-4B91-BB7A-BE26F2636287}" sibTransId="{353CA35F-6C44-43D1-918F-0C52B5B66D0C}"/>
    <dgm:cxn modelId="{5EA6A7A2-1656-4BDD-B98E-508FD29406E0}" type="presOf" srcId="{07187132-1C03-42E1-9521-78CF4E309FAB}" destId="{22D49C18-CAA3-4257-9E53-0EFE871B5A10}" srcOrd="0" destOrd="0" presId="urn:microsoft.com/office/officeart/2005/8/layout/vProcess5"/>
    <dgm:cxn modelId="{8CB882A5-40AE-4404-85D5-E7DD21E7D7C8}" srcId="{305992A5-0F0A-4E95-84AA-A43F0E00C79D}" destId="{07187132-1C03-42E1-9521-78CF4E309FAB}" srcOrd="0" destOrd="0" parTransId="{1F2C5197-A3B5-4104-B854-69FAF8EEF81F}" sibTransId="{583A1513-4DC3-4161-A802-0A44E6093D7F}"/>
    <dgm:cxn modelId="{408CC8B6-D712-4E38-A2BB-D4D55CDB4248}" type="presOf" srcId="{07187132-1C03-42E1-9521-78CF4E309FAB}" destId="{AD33CD99-A505-473E-8D82-F8A13981EAAE}" srcOrd="1" destOrd="0" presId="urn:microsoft.com/office/officeart/2005/8/layout/vProcess5"/>
    <dgm:cxn modelId="{37FCFEB6-6A2D-411B-8512-B495AF3575C9}" type="presOf" srcId="{305992A5-0F0A-4E95-84AA-A43F0E00C79D}" destId="{0B729AE0-918B-4BF4-A6A0-EC873BC205D9}" srcOrd="0" destOrd="0" presId="urn:microsoft.com/office/officeart/2005/8/layout/vProcess5"/>
    <dgm:cxn modelId="{3CFEF5BA-A560-485B-9765-F991681DA941}" type="presOf" srcId="{0543B55B-1DD8-4EB7-9CFD-B9F163C9DCB8}" destId="{31175526-1A92-42B6-A966-43E810527EE3}" srcOrd="0" destOrd="0" presId="urn:microsoft.com/office/officeart/2005/8/layout/vProcess5"/>
    <dgm:cxn modelId="{ED7074E1-87D4-4191-BAC9-B5C9C4649D51}" type="presOf" srcId="{2077C3FE-2FCC-4B10-8936-5E2CDD7B3CCA}" destId="{D53EA00A-9A2B-41C2-B327-E67AC1B813B2}" srcOrd="0" destOrd="0" presId="urn:microsoft.com/office/officeart/2005/8/layout/vProcess5"/>
    <dgm:cxn modelId="{0082BEF1-2298-4429-86FE-32F5869B92FF}" srcId="{305992A5-0F0A-4E95-84AA-A43F0E00C79D}" destId="{D5F4EB93-6012-4C2D-AC1F-409FE8073CA8}" srcOrd="4" destOrd="0" parTransId="{32F94516-9789-49C9-B7A6-D79F1E0F9642}" sibTransId="{24B21532-6D25-49B5-8612-9BFAAD91F3CA}"/>
    <dgm:cxn modelId="{3BD03C52-C3DE-4CAC-A4D2-E0FFA32BED59}" type="presParOf" srcId="{0B729AE0-918B-4BF4-A6A0-EC873BC205D9}" destId="{265AB139-2637-4E58-8BBC-F98864FD1567}" srcOrd="0" destOrd="0" presId="urn:microsoft.com/office/officeart/2005/8/layout/vProcess5"/>
    <dgm:cxn modelId="{5F3C0757-67B8-4A74-B2DA-05107673BEA5}" type="presParOf" srcId="{0B729AE0-918B-4BF4-A6A0-EC873BC205D9}" destId="{22D49C18-CAA3-4257-9E53-0EFE871B5A10}" srcOrd="1" destOrd="0" presId="urn:microsoft.com/office/officeart/2005/8/layout/vProcess5"/>
    <dgm:cxn modelId="{E196E24B-998F-4A5D-96C1-A2F2E434A355}" type="presParOf" srcId="{0B729AE0-918B-4BF4-A6A0-EC873BC205D9}" destId="{8901A426-B216-478C-80B5-EE205DC0DF31}" srcOrd="2" destOrd="0" presId="urn:microsoft.com/office/officeart/2005/8/layout/vProcess5"/>
    <dgm:cxn modelId="{906828AA-90AF-4F36-8FEE-CDA7EF488647}" type="presParOf" srcId="{0B729AE0-918B-4BF4-A6A0-EC873BC205D9}" destId="{D53EA00A-9A2B-41C2-B327-E67AC1B813B2}" srcOrd="3" destOrd="0" presId="urn:microsoft.com/office/officeart/2005/8/layout/vProcess5"/>
    <dgm:cxn modelId="{53FE3CBA-DA18-433F-B2A9-2D91507B12B1}" type="presParOf" srcId="{0B729AE0-918B-4BF4-A6A0-EC873BC205D9}" destId="{1A3F8A47-B606-4595-B380-36E45CD50243}" srcOrd="4" destOrd="0" presId="urn:microsoft.com/office/officeart/2005/8/layout/vProcess5"/>
    <dgm:cxn modelId="{40267312-82FE-48F9-8EAB-965F68755F07}" type="presParOf" srcId="{0B729AE0-918B-4BF4-A6A0-EC873BC205D9}" destId="{FA69DB51-EF9D-4556-AFF2-783544B5F504}" srcOrd="5" destOrd="0" presId="urn:microsoft.com/office/officeart/2005/8/layout/vProcess5"/>
    <dgm:cxn modelId="{CEC1CFB4-135A-46B2-9878-A0E85F138A9E}" type="presParOf" srcId="{0B729AE0-918B-4BF4-A6A0-EC873BC205D9}" destId="{733D9DF0-A17C-42A1-80C6-8DCDAFFDFF30}" srcOrd="6" destOrd="0" presId="urn:microsoft.com/office/officeart/2005/8/layout/vProcess5"/>
    <dgm:cxn modelId="{D7768363-C7F1-40C6-BF40-E0906DFA064E}" type="presParOf" srcId="{0B729AE0-918B-4BF4-A6A0-EC873BC205D9}" destId="{31175526-1A92-42B6-A966-43E810527EE3}" srcOrd="7" destOrd="0" presId="urn:microsoft.com/office/officeart/2005/8/layout/vProcess5"/>
    <dgm:cxn modelId="{D3E2B248-E81D-4734-AB14-2CF2277A77E7}" type="presParOf" srcId="{0B729AE0-918B-4BF4-A6A0-EC873BC205D9}" destId="{EAE4B146-850B-415A-8B20-F413098E57F5}" srcOrd="8" destOrd="0" presId="urn:microsoft.com/office/officeart/2005/8/layout/vProcess5"/>
    <dgm:cxn modelId="{CFA571C9-BE96-4BE2-9348-558271DACB20}" type="presParOf" srcId="{0B729AE0-918B-4BF4-A6A0-EC873BC205D9}" destId="{C9DDB716-C1E6-4E0B-AF06-8F87317E40E9}" srcOrd="9" destOrd="0" presId="urn:microsoft.com/office/officeart/2005/8/layout/vProcess5"/>
    <dgm:cxn modelId="{F53D4BA0-77C8-4FDA-B2F3-8CF730EF401C}" type="presParOf" srcId="{0B729AE0-918B-4BF4-A6A0-EC873BC205D9}" destId="{AD33CD99-A505-473E-8D82-F8A13981EAAE}" srcOrd="10" destOrd="0" presId="urn:microsoft.com/office/officeart/2005/8/layout/vProcess5"/>
    <dgm:cxn modelId="{F244E2E9-39AD-483D-BB3E-121D931F21D1}" type="presParOf" srcId="{0B729AE0-918B-4BF4-A6A0-EC873BC205D9}" destId="{A23F43B4-0774-4DE9-A2FF-FFA1D7FB4828}" srcOrd="11" destOrd="0" presId="urn:microsoft.com/office/officeart/2005/8/layout/vProcess5"/>
    <dgm:cxn modelId="{3A2D1ED0-920B-4457-B696-F289FB3B9A4B}" type="presParOf" srcId="{0B729AE0-918B-4BF4-A6A0-EC873BC205D9}" destId="{F050B530-0949-4809-9816-8ECACB905BA8}" srcOrd="12" destOrd="0" presId="urn:microsoft.com/office/officeart/2005/8/layout/vProcess5"/>
    <dgm:cxn modelId="{17542D91-8D70-4F5E-9C29-A4DDFFB965F8}" type="presParOf" srcId="{0B729AE0-918B-4BF4-A6A0-EC873BC205D9}" destId="{AF8622E1-968B-4817-80B6-00D538DE01A5}" srcOrd="13" destOrd="0" presId="urn:microsoft.com/office/officeart/2005/8/layout/vProcess5"/>
    <dgm:cxn modelId="{B4AE74DC-4B54-445C-A2D0-74D0D681F291}" type="presParOf" srcId="{0B729AE0-918B-4BF4-A6A0-EC873BC205D9}" destId="{92849531-0FAF-4564-970B-5FF96F13538C}"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249273-BA11-4722-BD28-8467D356114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0244529-1304-46AD-9BF9-AD0858860425}">
      <dgm:prSet/>
      <dgm:spPr/>
      <dgm:t>
        <a:bodyPr/>
        <a:lstStyle/>
        <a:p>
          <a:pPr>
            <a:lnSpc>
              <a:spcPct val="100000"/>
            </a:lnSpc>
          </a:pPr>
          <a:r>
            <a:rPr lang="en-US" dirty="0"/>
            <a:t>"The future of truth belongs to those who dare to question.”</a:t>
          </a:r>
        </a:p>
      </dgm:t>
    </dgm:pt>
    <dgm:pt modelId="{F2FBA8A4-BFB0-4354-94FE-84425032B5F1}" type="parTrans" cxnId="{547AB9F4-981F-4BDD-A86B-4BC669E009A0}">
      <dgm:prSet/>
      <dgm:spPr/>
      <dgm:t>
        <a:bodyPr/>
        <a:lstStyle/>
        <a:p>
          <a:endParaRPr lang="en-US"/>
        </a:p>
      </dgm:t>
    </dgm:pt>
    <dgm:pt modelId="{3D1E9D1B-98DB-40AA-B534-45409BB37AB4}" type="sibTrans" cxnId="{547AB9F4-981F-4BDD-A86B-4BC669E009A0}">
      <dgm:prSet/>
      <dgm:spPr/>
      <dgm:t>
        <a:bodyPr/>
        <a:lstStyle/>
        <a:p>
          <a:endParaRPr lang="en-US"/>
        </a:p>
      </dgm:t>
    </dgm:pt>
    <dgm:pt modelId="{9A4638CE-36A5-4F2D-9E8E-46D1D8E7A151}">
      <dgm:prSet/>
      <dgm:spPr/>
      <dgm:t>
        <a:bodyPr/>
        <a:lstStyle/>
        <a:p>
          <a:pPr>
            <a:lnSpc>
              <a:spcPct val="100000"/>
            </a:lnSpc>
          </a:pPr>
          <a:r>
            <a:rPr lang="en-US"/>
            <a:t>Libraries = sanctuaries for critical thinking.</a:t>
          </a:r>
        </a:p>
      </dgm:t>
    </dgm:pt>
    <dgm:pt modelId="{C6879534-D6CD-4178-AC84-EB18C6F2F5F0}" type="parTrans" cxnId="{15754F4B-CD76-4400-82DF-5E14A449221A}">
      <dgm:prSet/>
      <dgm:spPr/>
      <dgm:t>
        <a:bodyPr/>
        <a:lstStyle/>
        <a:p>
          <a:endParaRPr lang="en-US"/>
        </a:p>
      </dgm:t>
    </dgm:pt>
    <dgm:pt modelId="{2FAD1A0D-90FC-49F3-86AA-9112E90163E2}" type="sibTrans" cxnId="{15754F4B-CD76-4400-82DF-5E14A449221A}">
      <dgm:prSet/>
      <dgm:spPr/>
      <dgm:t>
        <a:bodyPr/>
        <a:lstStyle/>
        <a:p>
          <a:endParaRPr lang="en-US"/>
        </a:p>
      </dgm:t>
    </dgm:pt>
    <dgm:pt modelId="{8099A304-C33A-49BD-98B5-61BA3D65F853}">
      <dgm:prSet/>
      <dgm:spPr/>
      <dgm:t>
        <a:bodyPr/>
        <a:lstStyle/>
        <a:p>
          <a:pPr>
            <a:lnSpc>
              <a:spcPct val="100000"/>
            </a:lnSpc>
          </a:pPr>
          <a:r>
            <a:rPr lang="en-US"/>
            <a:t>Technology shapes us. Libraries teach us to shape it back.</a:t>
          </a:r>
        </a:p>
      </dgm:t>
    </dgm:pt>
    <dgm:pt modelId="{B5B00FA3-FBB3-48DA-BE1C-DE86E7CCF678}" type="parTrans" cxnId="{B5F1EAD0-7F4A-43A6-8C6A-5477DFAFC311}">
      <dgm:prSet/>
      <dgm:spPr/>
      <dgm:t>
        <a:bodyPr/>
        <a:lstStyle/>
        <a:p>
          <a:endParaRPr lang="en-US"/>
        </a:p>
      </dgm:t>
    </dgm:pt>
    <dgm:pt modelId="{A6357D40-33C3-4237-9015-C076B15EF6A6}" type="sibTrans" cxnId="{B5F1EAD0-7F4A-43A6-8C6A-5477DFAFC311}">
      <dgm:prSet/>
      <dgm:spPr/>
      <dgm:t>
        <a:bodyPr/>
        <a:lstStyle/>
        <a:p>
          <a:endParaRPr lang="en-US"/>
        </a:p>
      </dgm:t>
    </dgm:pt>
    <dgm:pt modelId="{2E51766C-32A0-4CA8-AE8F-64FDAA939823}">
      <dgm:prSet/>
      <dgm:spPr/>
      <dgm:t>
        <a:bodyPr/>
        <a:lstStyle/>
        <a:p>
          <a:pPr>
            <a:lnSpc>
              <a:spcPct val="100000"/>
            </a:lnSpc>
          </a:pPr>
          <a:r>
            <a:rPr lang="en-US"/>
            <a:t>“Reclaim curiosity. Reclaim truth.”</a:t>
          </a:r>
        </a:p>
      </dgm:t>
    </dgm:pt>
    <dgm:pt modelId="{2C4A750C-6585-41FC-9989-7D7ACACED34B}" type="parTrans" cxnId="{BAD3C85B-9D24-44BE-B747-B6B5031E7E3D}">
      <dgm:prSet/>
      <dgm:spPr/>
      <dgm:t>
        <a:bodyPr/>
        <a:lstStyle/>
        <a:p>
          <a:endParaRPr lang="en-US"/>
        </a:p>
      </dgm:t>
    </dgm:pt>
    <dgm:pt modelId="{27F68283-C12C-4F97-B9B5-456902B80A0C}" type="sibTrans" cxnId="{BAD3C85B-9D24-44BE-B747-B6B5031E7E3D}">
      <dgm:prSet/>
      <dgm:spPr/>
      <dgm:t>
        <a:bodyPr/>
        <a:lstStyle/>
        <a:p>
          <a:endParaRPr lang="en-US"/>
        </a:p>
      </dgm:t>
    </dgm:pt>
    <dgm:pt modelId="{1D19C474-362A-4ECD-AD92-8E155FA3EAEF}" type="pres">
      <dgm:prSet presAssocID="{F6249273-BA11-4722-BD28-8467D356114B}" presName="root" presStyleCnt="0">
        <dgm:presLayoutVars>
          <dgm:dir/>
          <dgm:resizeHandles val="exact"/>
        </dgm:presLayoutVars>
      </dgm:prSet>
      <dgm:spPr/>
    </dgm:pt>
    <dgm:pt modelId="{7E379C11-8DAB-4114-87B7-D3F4AD5B15B6}" type="pres">
      <dgm:prSet presAssocID="{20244529-1304-46AD-9BF9-AD0858860425}" presName="compNode" presStyleCnt="0"/>
      <dgm:spPr/>
    </dgm:pt>
    <dgm:pt modelId="{D0B7CA37-DB08-472D-A64B-3357FDA37977}" type="pres">
      <dgm:prSet presAssocID="{20244529-1304-46AD-9BF9-AD0858860425}"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Question mark"/>
        </a:ext>
      </dgm:extLst>
    </dgm:pt>
    <dgm:pt modelId="{38830FEE-D49C-4872-85BF-DB87A960B19A}" type="pres">
      <dgm:prSet presAssocID="{20244529-1304-46AD-9BF9-AD0858860425}" presName="spaceRect" presStyleCnt="0"/>
      <dgm:spPr/>
    </dgm:pt>
    <dgm:pt modelId="{4C0A0B94-3034-438A-813E-5B1ABE73D4FF}" type="pres">
      <dgm:prSet presAssocID="{20244529-1304-46AD-9BF9-AD0858860425}" presName="textRect" presStyleLbl="revTx" presStyleIdx="0" presStyleCnt="4">
        <dgm:presLayoutVars>
          <dgm:chMax val="1"/>
          <dgm:chPref val="1"/>
        </dgm:presLayoutVars>
      </dgm:prSet>
      <dgm:spPr/>
    </dgm:pt>
    <dgm:pt modelId="{6FC70822-E726-425A-AB72-9EFD16703CD6}" type="pres">
      <dgm:prSet presAssocID="{3D1E9D1B-98DB-40AA-B534-45409BB37AB4}" presName="sibTrans" presStyleCnt="0"/>
      <dgm:spPr/>
    </dgm:pt>
    <dgm:pt modelId="{2E2F4270-8E10-40E1-AEBF-A5A833873EF8}" type="pres">
      <dgm:prSet presAssocID="{9A4638CE-36A5-4F2D-9E8E-46D1D8E7A151}" presName="compNode" presStyleCnt="0"/>
      <dgm:spPr/>
    </dgm:pt>
    <dgm:pt modelId="{CD50A081-A3F4-40D9-8708-180877200DA6}" type="pres">
      <dgm:prSet presAssocID="{9A4638CE-36A5-4F2D-9E8E-46D1D8E7A151}"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840426F1-01BB-498E-9A90-C0FEC06668E2}" type="pres">
      <dgm:prSet presAssocID="{9A4638CE-36A5-4F2D-9E8E-46D1D8E7A151}" presName="spaceRect" presStyleCnt="0"/>
      <dgm:spPr/>
    </dgm:pt>
    <dgm:pt modelId="{E37625FD-8163-4FEE-82F9-A1D72780F62B}" type="pres">
      <dgm:prSet presAssocID="{9A4638CE-36A5-4F2D-9E8E-46D1D8E7A151}" presName="textRect" presStyleLbl="revTx" presStyleIdx="1" presStyleCnt="4">
        <dgm:presLayoutVars>
          <dgm:chMax val="1"/>
          <dgm:chPref val="1"/>
        </dgm:presLayoutVars>
      </dgm:prSet>
      <dgm:spPr/>
    </dgm:pt>
    <dgm:pt modelId="{E0B13DD4-2378-4430-8D3B-46C09995E1A0}" type="pres">
      <dgm:prSet presAssocID="{2FAD1A0D-90FC-49F3-86AA-9112E90163E2}" presName="sibTrans" presStyleCnt="0"/>
      <dgm:spPr/>
    </dgm:pt>
    <dgm:pt modelId="{73B52B3B-2961-459C-B349-3E92612518E0}" type="pres">
      <dgm:prSet presAssocID="{8099A304-C33A-49BD-98B5-61BA3D65F853}" presName="compNode" presStyleCnt="0"/>
      <dgm:spPr/>
    </dgm:pt>
    <dgm:pt modelId="{47D6CE78-AD2E-4BFA-B75C-C5831A4E29CC}" type="pres">
      <dgm:prSet presAssocID="{8099A304-C33A-49BD-98B5-61BA3D65F85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choolhouse"/>
        </a:ext>
      </dgm:extLst>
    </dgm:pt>
    <dgm:pt modelId="{C61A6160-93A5-465D-814A-B42AA5CF4CFC}" type="pres">
      <dgm:prSet presAssocID="{8099A304-C33A-49BD-98B5-61BA3D65F853}" presName="spaceRect" presStyleCnt="0"/>
      <dgm:spPr/>
    </dgm:pt>
    <dgm:pt modelId="{910C14F3-8387-4818-8486-A0DE195FE93F}" type="pres">
      <dgm:prSet presAssocID="{8099A304-C33A-49BD-98B5-61BA3D65F853}" presName="textRect" presStyleLbl="revTx" presStyleIdx="2" presStyleCnt="4">
        <dgm:presLayoutVars>
          <dgm:chMax val="1"/>
          <dgm:chPref val="1"/>
        </dgm:presLayoutVars>
      </dgm:prSet>
      <dgm:spPr/>
    </dgm:pt>
    <dgm:pt modelId="{4E0BB4E9-0507-4BCD-A3CA-D2A64F3EB22D}" type="pres">
      <dgm:prSet presAssocID="{A6357D40-33C3-4237-9015-C076B15EF6A6}" presName="sibTrans" presStyleCnt="0"/>
      <dgm:spPr/>
    </dgm:pt>
    <dgm:pt modelId="{45CC0D09-03D2-4C08-9D26-2C83F0DAE556}" type="pres">
      <dgm:prSet presAssocID="{2E51766C-32A0-4CA8-AE8F-64FDAA939823}" presName="compNode" presStyleCnt="0"/>
      <dgm:spPr/>
    </dgm:pt>
    <dgm:pt modelId="{EA4AB6CC-7938-4396-96AB-6AAA1C8009E1}" type="pres">
      <dgm:prSet presAssocID="{2E51766C-32A0-4CA8-AE8F-64FDAA93982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urban scene"/>
        </a:ext>
      </dgm:extLst>
    </dgm:pt>
    <dgm:pt modelId="{A30DE88B-039B-469A-8C41-37E1E3F30525}" type="pres">
      <dgm:prSet presAssocID="{2E51766C-32A0-4CA8-AE8F-64FDAA939823}" presName="spaceRect" presStyleCnt="0"/>
      <dgm:spPr/>
    </dgm:pt>
    <dgm:pt modelId="{7E50272F-857B-4A8D-85B4-550E303E86E7}" type="pres">
      <dgm:prSet presAssocID="{2E51766C-32A0-4CA8-AE8F-64FDAA939823}" presName="textRect" presStyleLbl="revTx" presStyleIdx="3" presStyleCnt="4">
        <dgm:presLayoutVars>
          <dgm:chMax val="1"/>
          <dgm:chPref val="1"/>
        </dgm:presLayoutVars>
      </dgm:prSet>
      <dgm:spPr/>
    </dgm:pt>
  </dgm:ptLst>
  <dgm:cxnLst>
    <dgm:cxn modelId="{5CD4013A-8610-4298-9286-555C4CB2E399}" type="presOf" srcId="{2E51766C-32A0-4CA8-AE8F-64FDAA939823}" destId="{7E50272F-857B-4A8D-85B4-550E303E86E7}" srcOrd="0" destOrd="0" presId="urn:microsoft.com/office/officeart/2018/2/layout/IconLabelList"/>
    <dgm:cxn modelId="{BAD3C85B-9D24-44BE-B747-B6B5031E7E3D}" srcId="{F6249273-BA11-4722-BD28-8467D356114B}" destId="{2E51766C-32A0-4CA8-AE8F-64FDAA939823}" srcOrd="3" destOrd="0" parTransId="{2C4A750C-6585-41FC-9989-7D7ACACED34B}" sibTransId="{27F68283-C12C-4F97-B9B5-456902B80A0C}"/>
    <dgm:cxn modelId="{15754F4B-CD76-4400-82DF-5E14A449221A}" srcId="{F6249273-BA11-4722-BD28-8467D356114B}" destId="{9A4638CE-36A5-4F2D-9E8E-46D1D8E7A151}" srcOrd="1" destOrd="0" parTransId="{C6879534-D6CD-4178-AC84-EB18C6F2F5F0}" sibTransId="{2FAD1A0D-90FC-49F3-86AA-9112E90163E2}"/>
    <dgm:cxn modelId="{E269D589-C4C2-45EE-A15A-F4EF6F1C36FB}" type="presOf" srcId="{9A4638CE-36A5-4F2D-9E8E-46D1D8E7A151}" destId="{E37625FD-8163-4FEE-82F9-A1D72780F62B}" srcOrd="0" destOrd="0" presId="urn:microsoft.com/office/officeart/2018/2/layout/IconLabelList"/>
    <dgm:cxn modelId="{B5F1EAD0-7F4A-43A6-8C6A-5477DFAFC311}" srcId="{F6249273-BA11-4722-BD28-8467D356114B}" destId="{8099A304-C33A-49BD-98B5-61BA3D65F853}" srcOrd="2" destOrd="0" parTransId="{B5B00FA3-FBB3-48DA-BE1C-DE86E7CCF678}" sibTransId="{A6357D40-33C3-4237-9015-C076B15EF6A6}"/>
    <dgm:cxn modelId="{BA6335E9-FBAE-4DD0-A435-E810696F8E8E}" type="presOf" srcId="{8099A304-C33A-49BD-98B5-61BA3D65F853}" destId="{910C14F3-8387-4818-8486-A0DE195FE93F}" srcOrd="0" destOrd="0" presId="urn:microsoft.com/office/officeart/2018/2/layout/IconLabelList"/>
    <dgm:cxn modelId="{4E2B01EB-A3F1-4880-90DB-722822698326}" type="presOf" srcId="{20244529-1304-46AD-9BF9-AD0858860425}" destId="{4C0A0B94-3034-438A-813E-5B1ABE73D4FF}" srcOrd="0" destOrd="0" presId="urn:microsoft.com/office/officeart/2018/2/layout/IconLabelList"/>
    <dgm:cxn modelId="{84F18BF3-8441-4AC4-BA95-07FA52DD6DB4}" type="presOf" srcId="{F6249273-BA11-4722-BD28-8467D356114B}" destId="{1D19C474-362A-4ECD-AD92-8E155FA3EAEF}" srcOrd="0" destOrd="0" presId="urn:microsoft.com/office/officeart/2018/2/layout/IconLabelList"/>
    <dgm:cxn modelId="{547AB9F4-981F-4BDD-A86B-4BC669E009A0}" srcId="{F6249273-BA11-4722-BD28-8467D356114B}" destId="{20244529-1304-46AD-9BF9-AD0858860425}" srcOrd="0" destOrd="0" parTransId="{F2FBA8A4-BFB0-4354-94FE-84425032B5F1}" sibTransId="{3D1E9D1B-98DB-40AA-B534-45409BB37AB4}"/>
    <dgm:cxn modelId="{C017254E-E438-4CCC-A45E-FD18F51699FA}" type="presParOf" srcId="{1D19C474-362A-4ECD-AD92-8E155FA3EAEF}" destId="{7E379C11-8DAB-4114-87B7-D3F4AD5B15B6}" srcOrd="0" destOrd="0" presId="urn:microsoft.com/office/officeart/2018/2/layout/IconLabelList"/>
    <dgm:cxn modelId="{39A85DF5-F14F-4F76-9617-3E9471C48DC2}" type="presParOf" srcId="{7E379C11-8DAB-4114-87B7-D3F4AD5B15B6}" destId="{D0B7CA37-DB08-472D-A64B-3357FDA37977}" srcOrd="0" destOrd="0" presId="urn:microsoft.com/office/officeart/2018/2/layout/IconLabelList"/>
    <dgm:cxn modelId="{2D09E4EB-DB27-4234-89FB-C074F1052BDA}" type="presParOf" srcId="{7E379C11-8DAB-4114-87B7-D3F4AD5B15B6}" destId="{38830FEE-D49C-4872-85BF-DB87A960B19A}" srcOrd="1" destOrd="0" presId="urn:microsoft.com/office/officeart/2018/2/layout/IconLabelList"/>
    <dgm:cxn modelId="{1E112B24-9BDB-4E78-8A52-66A5410A4581}" type="presParOf" srcId="{7E379C11-8DAB-4114-87B7-D3F4AD5B15B6}" destId="{4C0A0B94-3034-438A-813E-5B1ABE73D4FF}" srcOrd="2" destOrd="0" presId="urn:microsoft.com/office/officeart/2018/2/layout/IconLabelList"/>
    <dgm:cxn modelId="{AAFB54BE-1D81-4CCC-AFA6-47A3E2072AFF}" type="presParOf" srcId="{1D19C474-362A-4ECD-AD92-8E155FA3EAEF}" destId="{6FC70822-E726-425A-AB72-9EFD16703CD6}" srcOrd="1" destOrd="0" presId="urn:microsoft.com/office/officeart/2018/2/layout/IconLabelList"/>
    <dgm:cxn modelId="{B7DB68F9-6868-4B4A-A79B-ADE62DD9AD7F}" type="presParOf" srcId="{1D19C474-362A-4ECD-AD92-8E155FA3EAEF}" destId="{2E2F4270-8E10-40E1-AEBF-A5A833873EF8}" srcOrd="2" destOrd="0" presId="urn:microsoft.com/office/officeart/2018/2/layout/IconLabelList"/>
    <dgm:cxn modelId="{D4BE232C-11A2-4B30-BFB8-8DA775766E91}" type="presParOf" srcId="{2E2F4270-8E10-40E1-AEBF-A5A833873EF8}" destId="{CD50A081-A3F4-40D9-8708-180877200DA6}" srcOrd="0" destOrd="0" presId="urn:microsoft.com/office/officeart/2018/2/layout/IconLabelList"/>
    <dgm:cxn modelId="{A76D52E2-B4B7-4008-9D00-075831E3F56E}" type="presParOf" srcId="{2E2F4270-8E10-40E1-AEBF-A5A833873EF8}" destId="{840426F1-01BB-498E-9A90-C0FEC06668E2}" srcOrd="1" destOrd="0" presId="urn:microsoft.com/office/officeart/2018/2/layout/IconLabelList"/>
    <dgm:cxn modelId="{699D16BB-AE16-46B3-8833-030D14CAA5C7}" type="presParOf" srcId="{2E2F4270-8E10-40E1-AEBF-A5A833873EF8}" destId="{E37625FD-8163-4FEE-82F9-A1D72780F62B}" srcOrd="2" destOrd="0" presId="urn:microsoft.com/office/officeart/2018/2/layout/IconLabelList"/>
    <dgm:cxn modelId="{F927B9A0-E608-4E72-B83D-23B91B2DE481}" type="presParOf" srcId="{1D19C474-362A-4ECD-AD92-8E155FA3EAEF}" destId="{E0B13DD4-2378-4430-8D3B-46C09995E1A0}" srcOrd="3" destOrd="0" presId="urn:microsoft.com/office/officeart/2018/2/layout/IconLabelList"/>
    <dgm:cxn modelId="{FB53A391-AB22-4EE3-8774-2F41BC6C1A35}" type="presParOf" srcId="{1D19C474-362A-4ECD-AD92-8E155FA3EAEF}" destId="{73B52B3B-2961-459C-B349-3E92612518E0}" srcOrd="4" destOrd="0" presId="urn:microsoft.com/office/officeart/2018/2/layout/IconLabelList"/>
    <dgm:cxn modelId="{F97072A8-14B8-4BE8-B86F-BAD77707534E}" type="presParOf" srcId="{73B52B3B-2961-459C-B349-3E92612518E0}" destId="{47D6CE78-AD2E-4BFA-B75C-C5831A4E29CC}" srcOrd="0" destOrd="0" presId="urn:microsoft.com/office/officeart/2018/2/layout/IconLabelList"/>
    <dgm:cxn modelId="{3F498FF5-EB32-4A26-A942-2F9AFC375A49}" type="presParOf" srcId="{73B52B3B-2961-459C-B349-3E92612518E0}" destId="{C61A6160-93A5-465D-814A-B42AA5CF4CFC}" srcOrd="1" destOrd="0" presId="urn:microsoft.com/office/officeart/2018/2/layout/IconLabelList"/>
    <dgm:cxn modelId="{ED439C9B-AAFF-45E7-95F2-4493659E2F5F}" type="presParOf" srcId="{73B52B3B-2961-459C-B349-3E92612518E0}" destId="{910C14F3-8387-4818-8486-A0DE195FE93F}" srcOrd="2" destOrd="0" presId="urn:microsoft.com/office/officeart/2018/2/layout/IconLabelList"/>
    <dgm:cxn modelId="{6F9FEE4C-B774-4CA4-91C3-C2D20FF3D67D}" type="presParOf" srcId="{1D19C474-362A-4ECD-AD92-8E155FA3EAEF}" destId="{4E0BB4E9-0507-4BCD-A3CA-D2A64F3EB22D}" srcOrd="5" destOrd="0" presId="urn:microsoft.com/office/officeart/2018/2/layout/IconLabelList"/>
    <dgm:cxn modelId="{4B527F73-5EC8-4EC2-89A2-A87BB3009B99}" type="presParOf" srcId="{1D19C474-362A-4ECD-AD92-8E155FA3EAEF}" destId="{45CC0D09-03D2-4C08-9D26-2C83F0DAE556}" srcOrd="6" destOrd="0" presId="urn:microsoft.com/office/officeart/2018/2/layout/IconLabelList"/>
    <dgm:cxn modelId="{45E417F4-9FC1-48A6-9C49-7978D114A32D}" type="presParOf" srcId="{45CC0D09-03D2-4C08-9D26-2C83F0DAE556}" destId="{EA4AB6CC-7938-4396-96AB-6AAA1C8009E1}" srcOrd="0" destOrd="0" presId="urn:microsoft.com/office/officeart/2018/2/layout/IconLabelList"/>
    <dgm:cxn modelId="{DF6E2A14-0726-418C-96F4-F340B1C8F1BD}" type="presParOf" srcId="{45CC0D09-03D2-4C08-9D26-2C83F0DAE556}" destId="{A30DE88B-039B-469A-8C41-37E1E3F30525}" srcOrd="1" destOrd="0" presId="urn:microsoft.com/office/officeart/2018/2/layout/IconLabelList"/>
    <dgm:cxn modelId="{5A1E369F-17BD-424D-9C59-D000759F957B}" type="presParOf" srcId="{45CC0D09-03D2-4C08-9D26-2C83F0DAE556}" destId="{7E50272F-857B-4A8D-85B4-550E303E86E7}"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6022F-4C0E-40BD-A1FB-F7588A3466E4}">
      <dsp:nvSpPr>
        <dsp:cNvPr id="0" name=""/>
        <dsp:cNvSpPr/>
      </dsp:nvSpPr>
      <dsp:spPr>
        <a:xfrm>
          <a:off x="669" y="1392555"/>
          <a:ext cx="2350738" cy="149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27517-DA13-4800-96EE-F7679FA2A2EC}">
      <dsp:nvSpPr>
        <dsp:cNvPr id="0" name=""/>
        <dsp:cNvSpPr/>
      </dsp:nvSpPr>
      <dsp:spPr>
        <a:xfrm>
          <a:off x="261862" y="1640688"/>
          <a:ext cx="2350738" cy="14927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ct val="35000"/>
            </a:spcAft>
            <a:buNone/>
          </a:pPr>
          <a:r>
            <a:rPr lang="en-US" sz="1700" i="1" kern="1200"/>
            <a:t>What if the information we see every day isn’t random—but engineered? </a:t>
          </a:r>
          <a:endParaRPr lang="en-US" sz="1700" kern="1200"/>
        </a:p>
      </dsp:txBody>
      <dsp:txXfrm>
        <a:off x="305582" y="1684408"/>
        <a:ext cx="2263298" cy="1405278"/>
      </dsp:txXfrm>
    </dsp:sp>
    <dsp:sp modelId="{C24F0CD0-8E24-4BAF-8AC3-EE78DE0E0F3F}">
      <dsp:nvSpPr>
        <dsp:cNvPr id="0" name=""/>
        <dsp:cNvSpPr/>
      </dsp:nvSpPr>
      <dsp:spPr>
        <a:xfrm>
          <a:off x="2873794" y="1392555"/>
          <a:ext cx="2350738" cy="149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9B8F7-B284-45D3-BC3A-6B070298C7D4}">
      <dsp:nvSpPr>
        <dsp:cNvPr id="0" name=""/>
        <dsp:cNvSpPr/>
      </dsp:nvSpPr>
      <dsp:spPr>
        <a:xfrm>
          <a:off x="3134987" y="1640688"/>
          <a:ext cx="2350738" cy="14927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ct val="35000"/>
            </a:spcAft>
            <a:buNone/>
          </a:pPr>
          <a:r>
            <a:rPr lang="en-US" sz="1700" kern="1200"/>
            <a:t>Personalization = persuasion</a:t>
          </a:r>
        </a:p>
      </dsp:txBody>
      <dsp:txXfrm>
        <a:off x="3178707" y="1684408"/>
        <a:ext cx="2263298" cy="1405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6022F-4C0E-40BD-A1FB-F7588A3466E4}">
      <dsp:nvSpPr>
        <dsp:cNvPr id="0" name=""/>
        <dsp:cNvSpPr/>
      </dsp:nvSpPr>
      <dsp:spPr>
        <a:xfrm>
          <a:off x="669" y="1392555"/>
          <a:ext cx="2350738" cy="149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27517-DA13-4800-96EE-F7679FA2A2EC}">
      <dsp:nvSpPr>
        <dsp:cNvPr id="0" name=""/>
        <dsp:cNvSpPr/>
      </dsp:nvSpPr>
      <dsp:spPr>
        <a:xfrm>
          <a:off x="261862" y="1640688"/>
          <a:ext cx="2350738" cy="14927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ct val="35000"/>
            </a:spcAft>
            <a:buNone/>
          </a:pPr>
          <a:r>
            <a:rPr lang="en-US" sz="1700" i="1" kern="1200" dirty="0"/>
            <a:t>Every scroll is a story someone—or something—wants you to believe</a:t>
          </a:r>
          <a:endParaRPr lang="en-US" sz="1700" kern="1200" dirty="0"/>
        </a:p>
      </dsp:txBody>
      <dsp:txXfrm>
        <a:off x="305582" y="1684408"/>
        <a:ext cx="2263298" cy="1405278"/>
      </dsp:txXfrm>
    </dsp:sp>
    <dsp:sp modelId="{C24F0CD0-8E24-4BAF-8AC3-EE78DE0E0F3F}">
      <dsp:nvSpPr>
        <dsp:cNvPr id="0" name=""/>
        <dsp:cNvSpPr/>
      </dsp:nvSpPr>
      <dsp:spPr>
        <a:xfrm>
          <a:off x="2873794" y="1392555"/>
          <a:ext cx="2350738" cy="149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9B8F7-B284-45D3-BC3A-6B070298C7D4}">
      <dsp:nvSpPr>
        <dsp:cNvPr id="0" name=""/>
        <dsp:cNvSpPr/>
      </dsp:nvSpPr>
      <dsp:spPr>
        <a:xfrm>
          <a:off x="3134987" y="1640688"/>
          <a:ext cx="2350738" cy="14927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100000"/>
            </a:lnSpc>
            <a:spcBef>
              <a:spcPct val="0"/>
            </a:spcBef>
            <a:spcAft>
              <a:spcPct val="35000"/>
            </a:spcAft>
            <a:buNone/>
          </a:pPr>
          <a:r>
            <a:rPr lang="en-US" sz="1700" kern="1200" dirty="0"/>
            <a:t>The average person sees 6,000-10,000 ads per day, most chosen by algorithms.</a:t>
          </a:r>
        </a:p>
      </dsp:txBody>
      <dsp:txXfrm>
        <a:off x="3178707" y="1684408"/>
        <a:ext cx="2263298" cy="1405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49C18-CAA3-4257-9E53-0EFE871B5A10}">
      <dsp:nvSpPr>
        <dsp:cNvPr id="0" name=""/>
        <dsp:cNvSpPr/>
      </dsp:nvSpPr>
      <dsp:spPr>
        <a:xfrm>
          <a:off x="0" y="0"/>
          <a:ext cx="5054720" cy="6147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Search results aren’t neutral</a:t>
          </a:r>
        </a:p>
      </dsp:txBody>
      <dsp:txXfrm>
        <a:off x="18005" y="18005"/>
        <a:ext cx="4319458" cy="578717"/>
      </dsp:txXfrm>
    </dsp:sp>
    <dsp:sp modelId="{8901A426-B216-478C-80B5-EE205DC0DF31}">
      <dsp:nvSpPr>
        <dsp:cNvPr id="0" name=""/>
        <dsp:cNvSpPr/>
      </dsp:nvSpPr>
      <dsp:spPr>
        <a:xfrm>
          <a:off x="377462" y="700106"/>
          <a:ext cx="5054720" cy="6147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Metadata = visibility</a:t>
          </a:r>
        </a:p>
      </dsp:txBody>
      <dsp:txXfrm>
        <a:off x="395467" y="718111"/>
        <a:ext cx="4241674" cy="578717"/>
      </dsp:txXfrm>
    </dsp:sp>
    <dsp:sp modelId="{D53EA00A-9A2B-41C2-B327-E67AC1B813B2}">
      <dsp:nvSpPr>
        <dsp:cNvPr id="0" name=""/>
        <dsp:cNvSpPr/>
      </dsp:nvSpPr>
      <dsp:spPr>
        <a:xfrm>
          <a:off x="754925" y="1400212"/>
          <a:ext cx="5054720" cy="6147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If it’s not tagged, it’s invisible</a:t>
          </a:r>
        </a:p>
      </dsp:txBody>
      <dsp:txXfrm>
        <a:off x="772930" y="1418217"/>
        <a:ext cx="4241674" cy="578717"/>
      </dsp:txXfrm>
    </dsp:sp>
    <dsp:sp modelId="{1A3F8A47-B606-4595-B380-36E45CD50243}">
      <dsp:nvSpPr>
        <dsp:cNvPr id="0" name=""/>
        <dsp:cNvSpPr/>
      </dsp:nvSpPr>
      <dsp:spPr>
        <a:xfrm>
          <a:off x="1132388" y="2100318"/>
          <a:ext cx="5054720" cy="6147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Libraries: the original curators of context</a:t>
          </a:r>
        </a:p>
      </dsp:txBody>
      <dsp:txXfrm>
        <a:off x="1150393" y="2118323"/>
        <a:ext cx="4241674" cy="578717"/>
      </dsp:txXfrm>
    </dsp:sp>
    <dsp:sp modelId="{FA69DB51-EF9D-4556-AFF2-783544B5F504}">
      <dsp:nvSpPr>
        <dsp:cNvPr id="0" name=""/>
        <dsp:cNvSpPr/>
      </dsp:nvSpPr>
      <dsp:spPr>
        <a:xfrm>
          <a:off x="1509851" y="2800424"/>
          <a:ext cx="5054720" cy="6147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Over </a:t>
          </a:r>
          <a:r>
            <a:rPr lang="en-US" sz="1600" b="1" kern="1200"/>
            <a:t>90% of students</a:t>
          </a:r>
          <a:r>
            <a:rPr lang="en-US" sz="1600" kern="1200"/>
            <a:t> never look past the first page of search results.”</a:t>
          </a:r>
        </a:p>
      </dsp:txBody>
      <dsp:txXfrm>
        <a:off x="1527856" y="2818429"/>
        <a:ext cx="4241674" cy="578717"/>
      </dsp:txXfrm>
    </dsp:sp>
    <dsp:sp modelId="{733D9DF0-A17C-42A1-80C6-8DCDAFFDFF30}">
      <dsp:nvSpPr>
        <dsp:cNvPr id="0" name=""/>
        <dsp:cNvSpPr/>
      </dsp:nvSpPr>
      <dsp:spPr>
        <a:xfrm>
          <a:off x="4655147" y="449092"/>
          <a:ext cx="399572" cy="39957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745051" y="449092"/>
        <a:ext cx="219764" cy="300678"/>
      </dsp:txXfrm>
    </dsp:sp>
    <dsp:sp modelId="{31175526-1A92-42B6-A966-43E810527EE3}">
      <dsp:nvSpPr>
        <dsp:cNvPr id="0" name=""/>
        <dsp:cNvSpPr/>
      </dsp:nvSpPr>
      <dsp:spPr>
        <a:xfrm>
          <a:off x="5032610" y="1149198"/>
          <a:ext cx="399572" cy="39957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122514" y="1149198"/>
        <a:ext cx="219764" cy="300678"/>
      </dsp:txXfrm>
    </dsp:sp>
    <dsp:sp modelId="{EAE4B146-850B-415A-8B20-F413098E57F5}">
      <dsp:nvSpPr>
        <dsp:cNvPr id="0" name=""/>
        <dsp:cNvSpPr/>
      </dsp:nvSpPr>
      <dsp:spPr>
        <a:xfrm>
          <a:off x="5410073" y="1839059"/>
          <a:ext cx="399572" cy="39957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99977" y="1839059"/>
        <a:ext cx="219764" cy="300678"/>
      </dsp:txXfrm>
    </dsp:sp>
    <dsp:sp modelId="{C9DDB716-C1E6-4E0B-AF06-8F87317E40E9}">
      <dsp:nvSpPr>
        <dsp:cNvPr id="0" name=""/>
        <dsp:cNvSpPr/>
      </dsp:nvSpPr>
      <dsp:spPr>
        <a:xfrm>
          <a:off x="5787536" y="2545995"/>
          <a:ext cx="399572" cy="39957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877440" y="2545995"/>
        <a:ext cx="219764" cy="300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7CA37-DB08-472D-A64B-3357FDA37977}">
      <dsp:nvSpPr>
        <dsp:cNvPr id="0" name=""/>
        <dsp:cNvSpPr/>
      </dsp:nvSpPr>
      <dsp:spPr>
        <a:xfrm>
          <a:off x="1162763" y="255095"/>
          <a:ext cx="784687" cy="7846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A0B94-3034-438A-813E-5B1ABE73D4FF}">
      <dsp:nvSpPr>
        <dsp:cNvPr id="0" name=""/>
        <dsp:cNvSpPr/>
      </dsp:nvSpPr>
      <dsp:spPr>
        <a:xfrm>
          <a:off x="683231" y="1306408"/>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"The future of truth belongs to those who dare to question.”</a:t>
          </a:r>
        </a:p>
      </dsp:txBody>
      <dsp:txXfrm>
        <a:off x="683231" y="1306408"/>
        <a:ext cx="1743750" cy="697499"/>
      </dsp:txXfrm>
    </dsp:sp>
    <dsp:sp modelId="{CD50A081-A3F4-40D9-8708-180877200DA6}">
      <dsp:nvSpPr>
        <dsp:cNvPr id="0" name=""/>
        <dsp:cNvSpPr/>
      </dsp:nvSpPr>
      <dsp:spPr>
        <a:xfrm>
          <a:off x="3211669" y="255095"/>
          <a:ext cx="784687" cy="7846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7625FD-8163-4FEE-82F9-A1D72780F62B}">
      <dsp:nvSpPr>
        <dsp:cNvPr id="0" name=""/>
        <dsp:cNvSpPr/>
      </dsp:nvSpPr>
      <dsp:spPr>
        <a:xfrm>
          <a:off x="2732138" y="1306408"/>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Libraries = sanctuaries for critical thinking.</a:t>
          </a:r>
        </a:p>
      </dsp:txBody>
      <dsp:txXfrm>
        <a:off x="2732138" y="1306408"/>
        <a:ext cx="1743750" cy="697499"/>
      </dsp:txXfrm>
    </dsp:sp>
    <dsp:sp modelId="{47D6CE78-AD2E-4BFA-B75C-C5831A4E29CC}">
      <dsp:nvSpPr>
        <dsp:cNvPr id="0" name=""/>
        <dsp:cNvSpPr/>
      </dsp:nvSpPr>
      <dsp:spPr>
        <a:xfrm>
          <a:off x="1162763" y="2439846"/>
          <a:ext cx="784687" cy="7846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C14F3-8387-4818-8486-A0DE195FE93F}">
      <dsp:nvSpPr>
        <dsp:cNvPr id="0" name=""/>
        <dsp:cNvSpPr/>
      </dsp:nvSpPr>
      <dsp:spPr>
        <a:xfrm>
          <a:off x="683231" y="3491159"/>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Technology shapes us. Libraries teach us to shape it back.</a:t>
          </a:r>
        </a:p>
      </dsp:txBody>
      <dsp:txXfrm>
        <a:off x="683231" y="3491159"/>
        <a:ext cx="1743750" cy="697499"/>
      </dsp:txXfrm>
    </dsp:sp>
    <dsp:sp modelId="{EA4AB6CC-7938-4396-96AB-6AAA1C8009E1}">
      <dsp:nvSpPr>
        <dsp:cNvPr id="0" name=""/>
        <dsp:cNvSpPr/>
      </dsp:nvSpPr>
      <dsp:spPr>
        <a:xfrm>
          <a:off x="3211669" y="2439846"/>
          <a:ext cx="784687" cy="7846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0272F-857B-4A8D-85B4-550E303E86E7}">
      <dsp:nvSpPr>
        <dsp:cNvPr id="0" name=""/>
        <dsp:cNvSpPr/>
      </dsp:nvSpPr>
      <dsp:spPr>
        <a:xfrm>
          <a:off x="2732138" y="3491159"/>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“Reclaim curiosity. Reclaim truth.”</a:t>
          </a:r>
        </a:p>
      </dsp:txBody>
      <dsp:txXfrm>
        <a:off x="2732138" y="3491159"/>
        <a:ext cx="1743750" cy="6974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7665D-24EE-084E-ADEA-04F542527DFB}" type="datetimeFigureOut">
              <a:rPr lang="en-US" smtClean="0"/>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04B96-E665-624B-9AD5-B14A0DBCEC32}" type="slidenum">
              <a:rPr lang="en-US" smtClean="0"/>
              <a:t>‹#›</a:t>
            </a:fld>
            <a:endParaRPr lang="en-US"/>
          </a:p>
        </p:txBody>
      </p:sp>
    </p:spTree>
    <p:extLst>
      <p:ext uri="{BB962C8B-B14F-4D97-AF65-F5344CB8AC3E}">
        <p14:creationId xmlns:p14="http://schemas.microsoft.com/office/powerpoint/2010/main" val="16553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639CB-33FA-298B-DBF2-07E18F3D9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E7579-6D5C-D4A6-1CC7-9A150F7C5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ADE28-F9C0-E9CC-CC2F-2ACCCEF62F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my lightening talk I will briefly be shining a light on “Algorithms, Influence, and the Library’s New Role in the Age of AI– with emphasis placed on the people who keep libraries running every day: circulation staff, front desk teams, student workers, shelving teams, and everyone who is often the first person a patron asks. Algorithms are already shaping what patrons see, what they trust, and what they bring to us. My goal is to connect that reality to our daily work. </a:t>
            </a:r>
          </a:p>
          <a:p>
            <a:endParaRPr lang="en-US" dirty="0"/>
          </a:p>
        </p:txBody>
      </p:sp>
      <p:sp>
        <p:nvSpPr>
          <p:cNvPr id="4" name="Slide Number Placeholder 3">
            <a:extLst>
              <a:ext uri="{FF2B5EF4-FFF2-40B4-BE49-F238E27FC236}">
                <a16:creationId xmlns:a16="http://schemas.microsoft.com/office/drawing/2014/main" id="{86B0396D-F372-A562-6AE9-EC9F0926DB6F}"/>
              </a:ext>
            </a:extLst>
          </p:cNvPr>
          <p:cNvSpPr>
            <a:spLocks noGrp="1"/>
          </p:cNvSpPr>
          <p:nvPr>
            <p:ph type="sldNum" sz="quarter" idx="5"/>
          </p:nvPr>
        </p:nvSpPr>
        <p:spPr/>
        <p:txBody>
          <a:bodyPr/>
          <a:lstStyle/>
          <a:p>
            <a:fld id="{C3604B96-E665-624B-9AD5-B14A0DBCEC32}" type="slidenum">
              <a:rPr lang="en-US" smtClean="0"/>
              <a:t>1</a:t>
            </a:fld>
            <a:endParaRPr lang="en-US"/>
          </a:p>
        </p:txBody>
      </p:sp>
    </p:spTree>
    <p:extLst>
      <p:ext uri="{BB962C8B-B14F-4D97-AF65-F5344CB8AC3E}">
        <p14:creationId xmlns:p14="http://schemas.microsoft.com/office/powerpoint/2010/main" val="997744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Use of AI Statement: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knowingly used ChatGPT to revise and refine my original drafts and outlines and check for grammar and spelling errors. I reviewed, verified, and revised all AI-generated content and the final product represents my own work and ideas.</a:t>
            </a:r>
          </a:p>
          <a:p>
            <a:endParaRPr lang="en-US" dirty="0"/>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10</a:t>
            </a:fld>
            <a:endParaRPr lang="en-US"/>
          </a:p>
        </p:txBody>
      </p:sp>
    </p:spTree>
    <p:extLst>
      <p:ext uri="{BB962C8B-B14F-4D97-AF65-F5344CB8AC3E}">
        <p14:creationId xmlns:p14="http://schemas.microsoft.com/office/powerpoint/2010/main" val="389562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t>
            </a:r>
          </a:p>
        </p:txBody>
      </p:sp>
      <p:sp>
        <p:nvSpPr>
          <p:cNvPr id="4" name="Slide Number Placeholder 3"/>
          <p:cNvSpPr>
            <a:spLocks noGrp="1"/>
          </p:cNvSpPr>
          <p:nvPr>
            <p:ph type="sldNum" sz="quarter" idx="5"/>
          </p:nvPr>
        </p:nvSpPr>
        <p:spPr/>
        <p:txBody>
          <a:bodyPr/>
          <a:lstStyle/>
          <a:p>
            <a:fld id="{C3604B96-E665-624B-9AD5-B14A0DBCEC32}" type="slidenum">
              <a:rPr lang="en-US" smtClean="0"/>
              <a:t>11</a:t>
            </a:fld>
            <a:endParaRPr lang="en-US"/>
          </a:p>
        </p:txBody>
      </p:sp>
    </p:spTree>
    <p:extLst>
      <p:ext uri="{BB962C8B-B14F-4D97-AF65-F5344CB8AC3E}">
        <p14:creationId xmlns:p14="http://schemas.microsoft.com/office/powerpoint/2010/main" val="5216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Imagine waking up, checking your phone, and scrolling through your feed.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Every post, every video, every “trending” story feels like it’s speaking </a:t>
            </a:r>
            <a:r>
              <a:rPr lang="en-US" sz="1200" i="1" kern="1200" dirty="0">
                <a:solidFill>
                  <a:schemeClr val="tx1"/>
                </a:solidFill>
                <a:effectLst/>
                <a:latin typeface="+mn-lt"/>
                <a:ea typeface="+mn-ea"/>
                <a:cs typeface="+mn-cs"/>
              </a:rPr>
              <a:t>directly</a:t>
            </a:r>
            <a:r>
              <a:rPr lang="en-US" sz="1200" kern="1200" dirty="0">
                <a:solidFill>
                  <a:schemeClr val="tx1"/>
                </a:solidFill>
                <a:effectLst/>
                <a:latin typeface="+mn-lt"/>
                <a:ea typeface="+mn-ea"/>
                <a:cs typeface="+mn-cs"/>
              </a:rPr>
              <a:t> to you—your beliefs, your fears, your hopes—but what we see is no accident.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patrons walk in after scrolling online, they often carry assumptions shaped by feeds that are ranked, personalized, and optimized for attention. At the desk, we see the results: confusion, urgency, strong emotions, and sometimes misinformation.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Feeds are not neutral—what shows up first is often what the system thinks will keep people engaged, not what is most accurate.  Algorithms track what we click, like, and linger on, silently curating a world that feels tailored individually just for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personalization can be manipulation—deciding what emotions we feel and what truths we accept. This is propaganda reimagined— It’s not just posters on walls or headlines in newspapers anymore—it’s quiet, predictive, and invisible.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in an age where AI controls the flow of information, we must ask: how do we learn to think freely in systems designed to think for us? </a:t>
            </a:r>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2</a:t>
            </a:fld>
            <a:endParaRPr lang="en-US"/>
          </a:p>
        </p:txBody>
      </p:sp>
    </p:spTree>
    <p:extLst>
      <p:ext uri="{BB962C8B-B14F-4D97-AF65-F5344CB8AC3E}">
        <p14:creationId xmlns:p14="http://schemas.microsoft.com/office/powerpoint/2010/main" val="157761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Propaganda has never stayed still—it has always adapted to the medium of the time. In the 1940s, it was wartime posters and radio broadcasts. In the 1980s, it was nightly news and political ads. Today, it’s algorithms deciding which TikToks or news headlines ride to the top. Each shift makes propaganda feel more personal, more emotional, and harder to detect.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Likewise, libraries have evolved too. From quiet archives of books to interactive digital environment where we confront misinformation every day. Our challenge now isn’t access to information—it’s awareness of </a:t>
            </a:r>
            <a:r>
              <a:rPr lang="en-US" sz="1200" i="1" u="sng"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that information reaches us. </a:t>
            </a:r>
          </a:p>
          <a:p>
            <a:r>
              <a:rPr lang="en-US" sz="1200" kern="1200" dirty="0">
                <a:solidFill>
                  <a:schemeClr val="tx1"/>
                </a:solidFill>
                <a:effectLst/>
                <a:latin typeface="+mn-lt"/>
                <a:ea typeface="+mn-ea"/>
                <a:cs typeface="+mn-cs"/>
              </a:rPr>
              <a:t>When propaganda meets machine learning, the manipulation multiplies. What matters for library support staff is that misinformation now arrives through texts, videos, search results, and even shared screenshots.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Libraries adapt too. We are often the first stop when someone wants help figuring out what is real, what is reliable, and what to trust. </a:t>
            </a:r>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3</a:t>
            </a:fld>
            <a:endParaRPr lang="en-US"/>
          </a:p>
        </p:txBody>
      </p:sp>
    </p:spTree>
    <p:extLst>
      <p:ext uri="{BB962C8B-B14F-4D97-AF65-F5344CB8AC3E}">
        <p14:creationId xmlns:p14="http://schemas.microsoft.com/office/powerpoint/2010/main" val="56751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Artificial intelligence doesn't just predict what we'll watch—it shapes what we believe. Deep fakes can make politicians appear to say things they never said, bots can flood comment sections to sway public opinion, and AI written “news” outlets can publish convincing stories entirely without human editors.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 systems today can generate text, images, and videos so realistic that truth and fiction blur at the edges. Let’s say for example (a current president in a crown on the front of TIMES magazine or Former President Obama getting arrested by ICE during an oval office meeting or even fighter jets dumping sewage on protesters marching for their constitutional rights with a current president in the cockpit).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aren't distant hypotheticals they're happening now, in our feeds and timelines. The real danger isn't just falsehood, its emotional engineering. AI learns that outrage and fear keep us engaged, so it feeds us more. For students and researchers, this means our digital environment can quietly bias what we read, share, and even see. Support staff do not need to be experts to help; we can model simple habits like pausing before sharing, checking the source, and asking whether a post is trying to provoke emotion more than provide evidence. That small pause can interrupt the spread of false information. </a:t>
            </a:r>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4</a:t>
            </a:fld>
            <a:endParaRPr lang="en-US"/>
          </a:p>
        </p:txBody>
      </p:sp>
    </p:spTree>
    <p:extLst>
      <p:ext uri="{BB962C8B-B14F-4D97-AF65-F5344CB8AC3E}">
        <p14:creationId xmlns:p14="http://schemas.microsoft.com/office/powerpoint/2010/main" val="173792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here’s where libraries come 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Libraries have always stood for access, equity, and informed choice. </a:t>
            </a:r>
          </a:p>
          <a:p>
            <a:r>
              <a:rPr lang="en-US" sz="1200" kern="1200" dirty="0">
                <a:solidFill>
                  <a:schemeClr val="tx1"/>
                </a:solidFill>
                <a:effectLst/>
                <a:latin typeface="+mn-lt"/>
                <a:ea typeface="+mn-ea"/>
                <a:cs typeface="+mn-cs"/>
              </a:rPr>
              <a:t>But in an age of algorithmic control, we’re no longer just curators of books—we’re mediators between people and powerful, unseen systems.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about it: AI already affects how we search library catalogs.</a:t>
            </a:r>
          </a:p>
          <a:p>
            <a:pPr lvl="0"/>
            <a:r>
              <a:rPr lang="en-US" sz="1200" kern="1200" dirty="0">
                <a:solidFill>
                  <a:schemeClr val="tx1"/>
                </a:solidFill>
                <a:effectLst/>
                <a:latin typeface="+mn-lt"/>
                <a:ea typeface="+mn-ea"/>
                <a:cs typeface="+mn-cs"/>
              </a:rPr>
              <a:t>Discovery tools rank what we see first.</a:t>
            </a:r>
          </a:p>
          <a:p>
            <a:pPr lvl="0"/>
            <a:r>
              <a:rPr lang="en-US" sz="1200" kern="1200" dirty="0">
                <a:solidFill>
                  <a:schemeClr val="tx1"/>
                </a:solidFill>
                <a:effectLst/>
                <a:latin typeface="+mn-lt"/>
                <a:ea typeface="+mn-ea"/>
                <a:cs typeface="+mn-cs"/>
              </a:rPr>
              <a:t>Metadata influences what surfaces—or what disappears.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our systems reproduce commercial algorithms, or if our metadata reflects bias, we risk perpetuating the same inequities we’re supposed to challenge.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Libraries have a new responsibility: not just to teach information literacy, but </a:t>
            </a:r>
            <a:r>
              <a:rPr lang="en-US" sz="1200" i="1" u="sng" kern="1200" dirty="0">
                <a:solidFill>
                  <a:schemeClr val="tx1"/>
                </a:solidFill>
                <a:effectLst/>
                <a:latin typeface="+mn-lt"/>
                <a:ea typeface="+mn-ea"/>
                <a:cs typeface="+mn-cs"/>
              </a:rPr>
              <a:t>algorithmic literacy</a:t>
            </a:r>
            <a:r>
              <a:rPr lang="en-US" sz="1200" kern="1200" dirty="0">
                <a:solidFill>
                  <a:schemeClr val="tx1"/>
                </a:solidFill>
                <a:effectLst/>
                <a:latin typeface="+mn-lt"/>
                <a:ea typeface="+mn-ea"/>
                <a:cs typeface="+mn-cs"/>
              </a:rPr>
              <a:t>—helping communities understand </a:t>
            </a:r>
            <a:r>
              <a:rPr lang="en-US" sz="1200" i="1" u="sng"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they see what they see, and </a:t>
            </a:r>
            <a:r>
              <a:rPr lang="en-US" sz="1200" i="1" u="sng"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invisible forces shape what they believe.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support staff, this means our work matters in everyday moments: helping patrons search, explaining why results look the way they do, and pointing them toward databases, filters, and human help when automated tools fall short. When communities learn how library algorithms work, they gain the power to question digital hierarchies and to use information, not be used by it.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5</a:t>
            </a:fld>
            <a:endParaRPr lang="en-US"/>
          </a:p>
        </p:txBody>
      </p:sp>
    </p:spTree>
    <p:extLst>
      <p:ext uri="{BB962C8B-B14F-4D97-AF65-F5344CB8AC3E}">
        <p14:creationId xmlns:p14="http://schemas.microsoft.com/office/powerpoint/2010/main" val="93449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AI systems learn from the world as it is, not as it should be—and the internet is full of human bias. Studies have shown that AI image generators reproduce stereotypes, while language models reflect racial and gender prejudices embedded in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these biases feed into search algorithms or academic tools, marginalized voices risk being underrepresented or misrepresented. They’re stereotyped in data, silenced in algorithms, and erased in digital histories. Bias is not only a technical problem; it is a collection, metadata, and access problem. If records are incomplete or language is outdated, whole communities can become harder to find.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Libraries and Support staff can help by intentionally curating inclusive collections and metadata that highlight diverse perspectives, noticing missing or inaccurate terms, using respectful language, and flagging issues so the library’s systems better reflect the people we serve. Without this, AI systems will keep amplifying the loudest voices, not the most truthful or authentic ones.</a:t>
            </a:r>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6</a:t>
            </a:fld>
            <a:endParaRPr lang="en-US"/>
          </a:p>
        </p:txBody>
      </p:sp>
    </p:spTree>
    <p:extLst>
      <p:ext uri="{BB962C8B-B14F-4D97-AF65-F5344CB8AC3E}">
        <p14:creationId xmlns:p14="http://schemas.microsoft.com/office/powerpoint/2010/main" val="316515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think about where Academic Libraries fit in this moment of rapid AI development, our call to action is simple:</a:t>
            </a:r>
            <a:r>
              <a:rPr lang="en-US" sz="1200" b="1" kern="1200" dirty="0">
                <a:solidFill>
                  <a:schemeClr val="tx1"/>
                </a:solidFill>
                <a:effectLst/>
                <a:latin typeface="+mn-lt"/>
                <a:ea typeface="+mn-ea"/>
                <a:cs typeface="+mn-cs"/>
              </a:rPr>
              <a:t> We align our use of AI with the ACRL Information Literacy framework— using AI as a supplement, not a shortcut. Let’s lean into algorithmic literacy, choose transparency, and stay connected to the human expertise that keeps our research grounded and ethical</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a:t>
            </a:r>
            <a:r>
              <a:rPr lang="en-US" sz="1200" b="1" kern="1200" dirty="0">
                <a:solidFill>
                  <a:schemeClr val="tx1"/>
                </a:solidFill>
                <a:effectLst/>
                <a:latin typeface="+mn-lt"/>
                <a:ea typeface="+mn-ea"/>
                <a:cs typeface="+mn-cs"/>
              </a:rPr>
              <a:t>we can strengthen algorithmic literacy through the Framework</a:t>
            </a:r>
            <a:r>
              <a:rPr lang="en-US" sz="1200" kern="1200" dirty="0">
                <a:solidFill>
                  <a:schemeClr val="tx1"/>
                </a:solidFill>
                <a:effectLst/>
                <a:latin typeface="+mn-lt"/>
                <a:ea typeface="+mn-ea"/>
                <a:cs typeface="+mn-cs"/>
              </a:rPr>
              <a:t> by keeping in mind that not all information is equal — and with AI, we also need to ask </a:t>
            </a:r>
            <a:r>
              <a:rPr lang="en-US" sz="1200" i="1" kern="1200" dirty="0">
                <a:solidFill>
                  <a:schemeClr val="tx1"/>
                </a:solidFill>
                <a:effectLst/>
                <a:latin typeface="+mn-lt"/>
                <a:ea typeface="+mn-ea"/>
                <a:cs typeface="+mn-cs"/>
              </a:rPr>
              <a:t>who trained the model, what data shaped it, and why it generates certain outputs</a:t>
            </a:r>
            <a:r>
              <a:rPr lang="en-US" sz="1200" kern="1200" dirty="0">
                <a:solidFill>
                  <a:schemeClr val="tx1"/>
                </a:solidFill>
                <a:effectLst/>
                <a:latin typeface="+mn-lt"/>
                <a:ea typeface="+mn-ea"/>
                <a:cs typeface="+mn-cs"/>
              </a:rPr>
              <a:t>. Academic Libraries, as well as public libraries can integrate these questions into “First-Year Student” workshops, “AI Lab Workshops”, in-class sessions, and one-on-one consultations so students and patrons alike learn not just to </a:t>
            </a:r>
            <a:r>
              <a:rPr lang="en-US" sz="1200" i="1" kern="1200" dirty="0">
                <a:solidFill>
                  <a:schemeClr val="tx1"/>
                </a:solidFill>
                <a:effectLst/>
                <a:latin typeface="+mn-lt"/>
                <a:ea typeface="+mn-ea"/>
                <a:cs typeface="+mn-cs"/>
              </a:rPr>
              <a:t>fact-check</a:t>
            </a:r>
            <a:r>
              <a:rPr lang="en-US" sz="1200" kern="1200" dirty="0">
                <a:solidFill>
                  <a:schemeClr val="tx1"/>
                </a:solidFill>
                <a:effectLst/>
                <a:latin typeface="+mn-lt"/>
                <a:ea typeface="+mn-ea"/>
                <a:cs typeface="+mn-cs"/>
              </a:rPr>
              <a:t>, but to </a:t>
            </a:r>
            <a:r>
              <a:rPr lang="en-US" sz="1200" i="1" kern="1200" dirty="0">
                <a:solidFill>
                  <a:schemeClr val="tx1"/>
                </a:solidFill>
                <a:effectLst/>
                <a:latin typeface="+mn-lt"/>
                <a:ea typeface="+mn-ea"/>
                <a:cs typeface="+mn-cs"/>
              </a:rPr>
              <a:t>systems-check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for support staff of both public and academic libraries, algorithmic literacy can be practical and small-scale. We don’t have to teach everything at once. We can ask patrons what they are trying to do, show one search strategy, compare a generated answer with a library database, and be transparent when a tool is automated. That kind of guidance builds trust and helps patrons use technology more critically. Because AI searching is iterative and nonlinear—</a:t>
            </a:r>
            <a:r>
              <a:rPr lang="en-US" sz="1200" b="0" kern="1200" dirty="0">
                <a:solidFill>
                  <a:schemeClr val="tx1"/>
                </a:solidFill>
                <a:effectLst/>
                <a:latin typeface="+mn-lt"/>
                <a:ea typeface="+mn-ea"/>
                <a:cs typeface="+mn-cs"/>
              </a:rPr>
              <a:t>we can ultimately teach students how to interact with AI tools. </a:t>
            </a:r>
            <a:r>
              <a:rPr lang="en-US" sz="1200" kern="1200" dirty="0">
                <a:solidFill>
                  <a:schemeClr val="tx1"/>
                </a:solidFill>
                <a:effectLst/>
                <a:latin typeface="+mn-lt"/>
                <a:ea typeface="+mn-ea"/>
                <a:cs typeface="+mn-cs"/>
              </a:rPr>
              <a:t>Support staff can help students and patrons refine prompts, try multiple pathways, compare AI results to database search results, and reflect on what each method reveals or obscures. Patrons can practice reading model documentation, questioning an output’s reliability, and recognizing when they need to pull in librarian expertise for deeper context. Support staff should keep in mind that AI supports research, but human judgment guides it.</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Let’s use AI in alignment with the values Libraries already uphold.</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Let’s teach students to question systems, explore strategically, and engage ethically. Let’s position AI as a supplemental tool — powerful, but always grounded in human expertise, cultural context, and critical thinking. </a:t>
            </a:r>
            <a:r>
              <a:rPr lang="en-US" sz="1200" kern="1200" dirty="0">
                <a:solidFill>
                  <a:schemeClr val="tx1"/>
                </a:solidFill>
                <a:effectLst/>
                <a:latin typeface="+mn-lt"/>
                <a:ea typeface="+mn-ea"/>
                <a:cs typeface="+mn-cs"/>
              </a:rPr>
              <a:t>If we do that, our Academic and Public Libraries won’t just keep pace with technological change. </a:t>
            </a:r>
            <a:r>
              <a:rPr lang="en-US" sz="1200" b="0" kern="1200" dirty="0">
                <a:solidFill>
                  <a:schemeClr val="tx1"/>
                </a:solidFill>
                <a:effectLst/>
                <a:latin typeface="+mn-lt"/>
                <a:ea typeface="+mn-ea"/>
                <a:cs typeface="+mn-cs"/>
              </a:rPr>
              <a:t>We’ll lead — with intention, with transparency, and with our students and patrons at the center of the conversation.</a:t>
            </a:r>
          </a:p>
          <a:p>
            <a:endParaRPr lang="en-US" dirty="0"/>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7</a:t>
            </a:fld>
            <a:endParaRPr lang="en-US"/>
          </a:p>
        </p:txBody>
      </p:sp>
    </p:spTree>
    <p:extLst>
      <p:ext uri="{BB962C8B-B14F-4D97-AF65-F5344CB8AC3E}">
        <p14:creationId xmlns:p14="http://schemas.microsoft.com/office/powerpoint/2010/main" val="2175034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 closing message is that libraries remain one of the few places where people can slow down, ask questions, and think together. They’re not just places to find books—they’re spaces for </a:t>
            </a:r>
            <a:r>
              <a:rPr lang="en-US" sz="1200" i="1" kern="1200" dirty="0">
                <a:solidFill>
                  <a:schemeClr val="tx1"/>
                </a:solidFill>
                <a:effectLst/>
                <a:latin typeface="+mn-lt"/>
                <a:ea typeface="+mn-ea"/>
                <a:cs typeface="+mn-cs"/>
              </a:rPr>
              <a:t>critical thinking</a:t>
            </a:r>
            <a:r>
              <a:rPr lang="en-US" sz="1200" kern="1200" dirty="0">
                <a:solidFill>
                  <a:schemeClr val="tx1"/>
                </a:solidFill>
                <a:effectLst/>
                <a:latin typeface="+mn-lt"/>
                <a:ea typeface="+mn-ea"/>
                <a:cs typeface="+mn-cs"/>
              </a:rPr>
              <a:t>—spaces where communities learn to navigate not just books and databases, but algorithms and bias itself.</a:t>
            </a:r>
          </a:p>
          <a:p>
            <a:r>
              <a:rPr lang="en-US" sz="1200" kern="1200" dirty="0">
                <a:solidFill>
                  <a:schemeClr val="tx1"/>
                </a:solidFill>
                <a:effectLst/>
                <a:latin typeface="+mn-lt"/>
                <a:ea typeface="+mn-ea"/>
                <a:cs typeface="+mn-cs"/>
              </a:rPr>
              <a:t>In the age of AI, that matters deeply. Support staff are central to that mission because you are often the first human voice a patron meets. You help turn a library from a system into a conversation.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future of truth doesn’t belong to AI. The future of truth won’t be decided by machines; it’ll be defined by the people who dare to question them. And libraries—our libraries as support staff—can lead that revolution by keeping humanity at the heart of knowledge.</a:t>
            </a:r>
          </a:p>
          <a:p>
            <a:endParaRPr lang="en-US" dirty="0"/>
          </a:p>
        </p:txBody>
      </p:sp>
      <p:sp>
        <p:nvSpPr>
          <p:cNvPr id="4" name="Slide Number Placeholder 3"/>
          <p:cNvSpPr>
            <a:spLocks noGrp="1"/>
          </p:cNvSpPr>
          <p:nvPr>
            <p:ph type="sldNum" sz="quarter" idx="5"/>
          </p:nvPr>
        </p:nvSpPr>
        <p:spPr/>
        <p:txBody>
          <a:bodyPr/>
          <a:lstStyle/>
          <a:p>
            <a:fld id="{C3604B96-E665-624B-9AD5-B14A0DBCEC32}" type="slidenum">
              <a:rPr lang="en-US" smtClean="0"/>
              <a:t>8</a:t>
            </a:fld>
            <a:endParaRPr lang="en-US"/>
          </a:p>
        </p:txBody>
      </p:sp>
    </p:spTree>
    <p:extLst>
      <p:ext uri="{BB962C8B-B14F-4D97-AF65-F5344CB8AC3E}">
        <p14:creationId xmlns:p14="http://schemas.microsoft.com/office/powerpoint/2010/main" val="152219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Information</a:t>
            </a:r>
          </a:p>
        </p:txBody>
      </p:sp>
      <p:sp>
        <p:nvSpPr>
          <p:cNvPr id="4" name="Slide Number Placeholder 3"/>
          <p:cNvSpPr>
            <a:spLocks noGrp="1"/>
          </p:cNvSpPr>
          <p:nvPr>
            <p:ph type="sldNum" sz="quarter" idx="5"/>
          </p:nvPr>
        </p:nvSpPr>
        <p:spPr/>
        <p:txBody>
          <a:bodyPr/>
          <a:lstStyle/>
          <a:p>
            <a:fld id="{C3604B96-E665-624B-9AD5-B14A0DBCEC32}" type="slidenum">
              <a:rPr lang="en-US" smtClean="0"/>
              <a:t>9</a:t>
            </a:fld>
            <a:endParaRPr lang="en-US"/>
          </a:p>
        </p:txBody>
      </p:sp>
    </p:spTree>
    <p:extLst>
      <p:ext uri="{BB962C8B-B14F-4D97-AF65-F5344CB8AC3E}">
        <p14:creationId xmlns:p14="http://schemas.microsoft.com/office/powerpoint/2010/main" val="219687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16C9-E51B-B366-2AFF-4458DAD705C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F6427E-05D7-D4CC-9F7F-A3CFE24C77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3276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51C3-8368-28B1-F356-B7333B7F08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0D74BF-004D-76E6-601B-20CB8B773E1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FDE1B-B49E-0F24-9E98-68329B9079FA}"/>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5" name="Footer Placeholder 4">
            <a:extLst>
              <a:ext uri="{FF2B5EF4-FFF2-40B4-BE49-F238E27FC236}">
                <a16:creationId xmlns:a16="http://schemas.microsoft.com/office/drawing/2014/main" id="{F4632A75-50E5-3001-1336-E05B616390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7020F3-B0BE-19A9-D02E-59D195695DD1}"/>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2175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21605-2FFA-B6B6-FD91-CA304F7AA9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F58D9-29D9-99DA-02B4-43FBD6D208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D335B-778A-4C62-5A4B-A2D49086676D}"/>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5" name="Footer Placeholder 4">
            <a:extLst>
              <a:ext uri="{FF2B5EF4-FFF2-40B4-BE49-F238E27FC236}">
                <a16:creationId xmlns:a16="http://schemas.microsoft.com/office/drawing/2014/main" id="{5BEDF327-2E45-1623-243C-5D7A96F402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F6EE47-9293-D483-5911-CD704C2F3FAF}"/>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423821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AA9D-F869-6274-887A-4E6D844995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56A671E-9E79-0177-4A01-B33199BBED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09F44-CF70-29F3-8F7C-CDB57ABBF543}"/>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5" name="Footer Placeholder 4">
            <a:extLst>
              <a:ext uri="{FF2B5EF4-FFF2-40B4-BE49-F238E27FC236}">
                <a16:creationId xmlns:a16="http://schemas.microsoft.com/office/drawing/2014/main" id="{1CCD643A-2BB3-6013-7BFD-EA2D01B905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FC25F-98CC-C9A9-EA7F-579284AF9E74}"/>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417867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1643-4081-3B39-20EF-A8585563C4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9C6C61-4E9A-E2E3-AFDC-C863E3A6D7F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8F4898-2FA2-B44F-7DD6-207A6CB20A2F}"/>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5" name="Footer Placeholder 4">
            <a:extLst>
              <a:ext uri="{FF2B5EF4-FFF2-40B4-BE49-F238E27FC236}">
                <a16:creationId xmlns:a16="http://schemas.microsoft.com/office/drawing/2014/main" id="{60B762B6-60B1-9510-D1ED-7194239451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72C82C-E306-F56B-0FE9-A26F7C1AE8B3}"/>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040419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DC52-5CB7-024B-F71F-F565FF09C8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610D90E-6949-E4D0-31F1-1E4BD07D60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9D07E8-B651-3677-5E8E-C9260D71764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6D0142-E167-1074-504E-F5DE4A73EE45}"/>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6" name="Footer Placeholder 5">
            <a:extLst>
              <a:ext uri="{FF2B5EF4-FFF2-40B4-BE49-F238E27FC236}">
                <a16:creationId xmlns:a16="http://schemas.microsoft.com/office/drawing/2014/main" id="{4C172A6E-63AF-4284-3745-DC5998BD93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736703-E1E5-DD65-BB5D-DACDA5D90FDE}"/>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44632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36F1-FAE3-EAC6-FA01-C944D92BA47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FC8B3C-AF70-39F3-E024-DEFE898168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E74AF-DBD6-73A6-6BFC-8BFB9E0540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CA4C86-9733-FB93-4DFE-5265278F67F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F4F3C-9CC7-6434-1920-E9E76FC6FE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C92774-4DB4-7ECB-A465-614649565DBF}"/>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8" name="Footer Placeholder 7">
            <a:extLst>
              <a:ext uri="{FF2B5EF4-FFF2-40B4-BE49-F238E27FC236}">
                <a16:creationId xmlns:a16="http://schemas.microsoft.com/office/drawing/2014/main" id="{93DD2DE5-CD90-4F18-E332-507B488FA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264DBD-7BC2-85E7-2ACB-F1DCFB13665A}"/>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307677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10DC-3717-373A-9208-AC51743D26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E7BEE3-7DF7-252F-40A7-D3DF4E7E1658}"/>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4" name="Footer Placeholder 3">
            <a:extLst>
              <a:ext uri="{FF2B5EF4-FFF2-40B4-BE49-F238E27FC236}">
                <a16:creationId xmlns:a16="http://schemas.microsoft.com/office/drawing/2014/main" id="{73C23903-8DA3-D159-25D8-64E376754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5BE46D-1AE7-EDA9-1B81-3AA8B0F9EA2B}"/>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773805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391D0-3AA5-E57A-95E4-49D859FB16D1}"/>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3" name="Footer Placeholder 2">
            <a:extLst>
              <a:ext uri="{FF2B5EF4-FFF2-40B4-BE49-F238E27FC236}">
                <a16:creationId xmlns:a16="http://schemas.microsoft.com/office/drawing/2014/main" id="{7069FE88-71D3-433E-948C-13D0F00A48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BE9F4F-D18D-7DD4-92CA-2FF138244DCF}"/>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259802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D519-96B7-ACB6-C883-2807EAD0C7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17835-2B1E-D81F-2BDE-273E911DDF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FE9F34-D171-5C28-D0A7-7643E2CD3A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C1301-0D45-C6EA-48CA-E22FFECCA028}"/>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6" name="Footer Placeholder 5">
            <a:extLst>
              <a:ext uri="{FF2B5EF4-FFF2-40B4-BE49-F238E27FC236}">
                <a16:creationId xmlns:a16="http://schemas.microsoft.com/office/drawing/2014/main" id="{A28DCB7A-6407-492B-83E8-3F3F7A49D1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7C194D-FB19-DCE5-138E-9BB40FB65597}"/>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102510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2CFE-56AA-70AF-6B35-91A9FD203B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53C8A-C646-D2A7-D52F-16D7C8F506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BCC4E-72EF-D865-7E82-2781E75FC3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229BC-EA3D-AD59-88D1-33C3F0A99057}"/>
              </a:ext>
            </a:extLst>
          </p:cNvPr>
          <p:cNvSpPr>
            <a:spLocks noGrp="1"/>
          </p:cNvSpPr>
          <p:nvPr>
            <p:ph type="dt" sz="half" idx="10"/>
          </p:nvPr>
        </p:nvSpPr>
        <p:spPr>
          <a:xfrm>
            <a:off x="838200" y="6356350"/>
            <a:ext cx="2743200" cy="365125"/>
          </a:xfrm>
          <a:prstGeom prst="rect">
            <a:avLst/>
          </a:prstGeom>
        </p:spPr>
        <p:txBody>
          <a:bodyPr/>
          <a:lstStyle/>
          <a:p>
            <a:fld id="{D4F0D3B8-DCE2-824A-8F99-298E1221E226}" type="datetimeFigureOut">
              <a:rPr lang="en-US" smtClean="0"/>
              <a:t>5/26/2026</a:t>
            </a:fld>
            <a:endParaRPr lang="en-US"/>
          </a:p>
        </p:txBody>
      </p:sp>
      <p:sp>
        <p:nvSpPr>
          <p:cNvPr id="6" name="Footer Placeholder 5">
            <a:extLst>
              <a:ext uri="{FF2B5EF4-FFF2-40B4-BE49-F238E27FC236}">
                <a16:creationId xmlns:a16="http://schemas.microsoft.com/office/drawing/2014/main" id="{69BA3D28-398D-43E5-A4D9-F1030101D9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151B7-02DE-9A1B-F064-9D7E86F0617C}"/>
              </a:ext>
            </a:extLst>
          </p:cNvPr>
          <p:cNvSpPr>
            <a:spLocks noGrp="1"/>
          </p:cNvSpPr>
          <p:nvPr>
            <p:ph type="sldNum" sz="quarter" idx="12"/>
          </p:nvPr>
        </p:nvSpPr>
        <p:spPr>
          <a:xfrm>
            <a:off x="8610600" y="6356350"/>
            <a:ext cx="2743200" cy="365125"/>
          </a:xfrm>
          <a:prstGeom prst="rect">
            <a:avLst/>
          </a:prstGeom>
        </p:spPr>
        <p:txBody>
          <a:bodyPr/>
          <a:lstStyle/>
          <a:p>
            <a:fld id="{3C44E62A-ABF0-E94E-8304-420C4743FF0A}" type="slidenum">
              <a:rPr lang="en-US" smtClean="0"/>
              <a:t>‹#›</a:t>
            </a:fld>
            <a:endParaRPr lang="en-US"/>
          </a:p>
        </p:txBody>
      </p:sp>
    </p:spTree>
    <p:extLst>
      <p:ext uri="{BB962C8B-B14F-4D97-AF65-F5344CB8AC3E}">
        <p14:creationId xmlns:p14="http://schemas.microsoft.com/office/powerpoint/2010/main" val="3633814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D6A1B1-867F-2AAF-AE0F-B95D12D3D388}"/>
              </a:ext>
            </a:extLst>
          </p:cNvPr>
          <p:cNvPicPr>
            <a:picLocks noChangeAspect="1"/>
          </p:cNvPicPr>
          <p:nvPr userDrawn="1"/>
        </p:nvPicPr>
        <p:blipFill>
          <a:blip r:embed="rId13"/>
          <a:stretch>
            <a:fillRect/>
          </a:stretch>
        </p:blipFill>
        <p:spPr>
          <a:xfrm>
            <a:off x="0" y="5981701"/>
            <a:ext cx="12192000" cy="876300"/>
          </a:xfrm>
          <a:prstGeom prst="rect">
            <a:avLst/>
          </a:prstGeom>
        </p:spPr>
      </p:pic>
      <p:cxnSp>
        <p:nvCxnSpPr>
          <p:cNvPr id="12" name="Straight Connector 11">
            <a:extLst>
              <a:ext uri="{FF2B5EF4-FFF2-40B4-BE49-F238E27FC236}">
                <a16:creationId xmlns:a16="http://schemas.microsoft.com/office/drawing/2014/main" id="{35C6BF60-DBAE-5AF1-32F5-5451AA62FD7C}"/>
              </a:ext>
            </a:extLst>
          </p:cNvPr>
          <p:cNvCxnSpPr/>
          <p:nvPr userDrawn="1"/>
        </p:nvCxnSpPr>
        <p:spPr>
          <a:xfrm>
            <a:off x="0" y="5981701"/>
            <a:ext cx="12192000" cy="0"/>
          </a:xfrm>
          <a:prstGeom prst="line">
            <a:avLst/>
          </a:prstGeom>
          <a:ln w="12700">
            <a:solidFill>
              <a:srgbClr val="9970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099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libraries.usc.edu/" TargetMode="External"/><Relationship Id="rId3" Type="http://schemas.openxmlformats.org/officeDocument/2006/relationships/hyperlink" Target="https://publiclibrariesonline.org/2017/01/feature-public-libraries-in-the-age-of-fake-news/" TargetMode="External"/><Relationship Id="rId7" Type="http://schemas.openxmlformats.org/officeDocument/2006/relationships/hyperlink" Target="https://www.pewresearch.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blog.pressreader.com/libraries-institutions/libraries-can-fight-ai-generated-misinformation-with-media-literacy-education" TargetMode="External"/><Relationship Id="rId5" Type="http://schemas.openxmlformats.org/officeDocument/2006/relationships/hyperlink" Target="https://doi.org/10.1016/j.acalib.2020.102218" TargetMode="External"/><Relationship Id="rId4" Type="http://schemas.openxmlformats.org/officeDocument/2006/relationships/hyperlink" Target="https://www.ala.org/acrl/standards/ilframework"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1.xml"/><Relationship Id="rId14"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jpe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apicciano.commons.gc.cuny.edu/2019/10/10/the-future-of-campus-libraries-codependence/" TargetMode="External"/><Relationship Id="rId5" Type="http://schemas.openxmlformats.org/officeDocument/2006/relationships/image" Target="../media/image12.png"/><Relationship Id="rId4" Type="http://schemas.openxmlformats.org/officeDocument/2006/relationships/hyperlink" Target="https://medialab.unmsm.edu.pe/chiqaqnews/libros-digitales-o-libros-fisicos/" TargetMode="Externa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3.jpeg"/><Relationship Id="rId7" Type="http://schemas.openxmlformats.org/officeDocument/2006/relationships/diagramLayout" Target="../diagrams/layout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5.jpeg"/><Relationship Id="rId10" Type="http://schemas.microsoft.com/office/2007/relationships/diagramDrawing" Target="../diagrams/drawing4.xml"/><Relationship Id="rId4" Type="http://schemas.openxmlformats.org/officeDocument/2006/relationships/image" Target="../media/image14.jpeg"/><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mailto:brentcharisse@gmail.com" TargetMode="External"/><Relationship Id="rId4" Type="http://schemas.openxmlformats.org/officeDocument/2006/relationships/hyperlink" Target="mailto:cbrent@usc.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BE1A85-490D-6267-0B78-53FB60E6B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8E666-EFCD-24F4-83CB-7D6D79730D88}"/>
              </a:ext>
            </a:extLst>
          </p:cNvPr>
          <p:cNvSpPr>
            <a:spLocks noGrp="1"/>
          </p:cNvSpPr>
          <p:nvPr>
            <p:ph type="ctrTitle"/>
          </p:nvPr>
        </p:nvSpPr>
        <p:spPr>
          <a:xfrm>
            <a:off x="1644495" y="580977"/>
            <a:ext cx="9144000" cy="2155344"/>
          </a:xfrm>
        </p:spPr>
        <p:txBody>
          <a:bodyPr anchor="ctr">
            <a:normAutofit fontScale="90000"/>
          </a:bodyPr>
          <a:lstStyle/>
          <a:p>
            <a:r>
              <a:rPr lang="en-US" sz="5400" b="1" dirty="0"/>
              <a:t>Algorithms, Influence, and the Library’s New Role in the Age of AI</a:t>
            </a:r>
            <a:br>
              <a:rPr lang="en-US" sz="5400" b="1" dirty="0"/>
            </a:br>
            <a:endParaRPr lang="en-US" sz="5400" dirty="0">
              <a:latin typeface="Aptos Serif" panose="02020604070405020304" pitchFamily="18" charset="0"/>
              <a:cs typeface="Aptos Serif" panose="02020604070405020304" pitchFamily="18" charset="0"/>
            </a:endParaRPr>
          </a:p>
        </p:txBody>
      </p:sp>
      <p:sp>
        <p:nvSpPr>
          <p:cNvPr id="3" name="Subtitle 2">
            <a:extLst>
              <a:ext uri="{FF2B5EF4-FFF2-40B4-BE49-F238E27FC236}">
                <a16:creationId xmlns:a16="http://schemas.microsoft.com/office/drawing/2014/main" id="{4D7F46FD-D121-6D1E-2AF2-9701207D4264}"/>
              </a:ext>
            </a:extLst>
          </p:cNvPr>
          <p:cNvSpPr>
            <a:spLocks noGrp="1"/>
          </p:cNvSpPr>
          <p:nvPr>
            <p:ph type="subTitle" idx="1"/>
          </p:nvPr>
        </p:nvSpPr>
        <p:spPr>
          <a:xfrm>
            <a:off x="1525458" y="3402953"/>
            <a:ext cx="9144000" cy="800940"/>
          </a:xfrm>
        </p:spPr>
        <p:txBody>
          <a:bodyPr>
            <a:normAutofit/>
          </a:bodyPr>
          <a:lstStyle/>
          <a:p>
            <a:pPr>
              <a:lnSpc>
                <a:spcPct val="100000"/>
              </a:lnSpc>
            </a:pPr>
            <a:r>
              <a:rPr lang="en-US" dirty="0"/>
              <a:t>Charisse Brent, MLIS, MARA, CRA (she/her)</a:t>
            </a:r>
          </a:p>
        </p:txBody>
      </p:sp>
      <p:cxnSp>
        <p:nvCxnSpPr>
          <p:cNvPr id="27" name="Straight Connector 26">
            <a:extLst>
              <a:ext uri="{FF2B5EF4-FFF2-40B4-BE49-F238E27FC236}">
                <a16:creationId xmlns:a16="http://schemas.microsoft.com/office/drawing/2014/main" id="{D495A287-B8FA-19D7-0102-BE3217A24BC0}"/>
              </a:ext>
            </a:extLst>
          </p:cNvPr>
          <p:cNvCxnSpPr>
            <a:cxnSpLocks/>
          </p:cNvCxnSpPr>
          <p:nvPr/>
        </p:nvCxnSpPr>
        <p:spPr>
          <a:xfrm>
            <a:off x="1155700" y="5867400"/>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Subtitle 2">
            <a:extLst>
              <a:ext uri="{FF2B5EF4-FFF2-40B4-BE49-F238E27FC236}">
                <a16:creationId xmlns:a16="http://schemas.microsoft.com/office/drawing/2014/main" id="{49B9FF7D-E14B-48F8-057C-9BC3EF3413AF}"/>
              </a:ext>
            </a:extLst>
          </p:cNvPr>
          <p:cNvSpPr txBox="1">
            <a:spLocks/>
          </p:cNvSpPr>
          <p:nvPr/>
        </p:nvSpPr>
        <p:spPr>
          <a:xfrm>
            <a:off x="4332712" y="4319481"/>
            <a:ext cx="3767561" cy="4647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600" dirty="0">
                <a:solidFill>
                  <a:srgbClr val="99702E"/>
                </a:solidFill>
              </a:rPr>
              <a:t>MAY 27, 2026</a:t>
            </a:r>
          </a:p>
        </p:txBody>
      </p:sp>
      <p:grpSp>
        <p:nvGrpSpPr>
          <p:cNvPr id="15" name="Group 14">
            <a:extLst>
              <a:ext uri="{FF2B5EF4-FFF2-40B4-BE49-F238E27FC236}">
                <a16:creationId xmlns:a16="http://schemas.microsoft.com/office/drawing/2014/main" id="{1B4F3C01-8050-9E7F-D148-B5A0E67855D8}"/>
              </a:ext>
            </a:extLst>
          </p:cNvPr>
          <p:cNvGrpSpPr/>
          <p:nvPr/>
        </p:nvGrpSpPr>
        <p:grpSpPr>
          <a:xfrm>
            <a:off x="4258780" y="2804184"/>
            <a:ext cx="3915429" cy="305064"/>
            <a:chOff x="4138285" y="2834193"/>
            <a:chExt cx="3915429" cy="305064"/>
          </a:xfrm>
        </p:grpSpPr>
        <p:cxnSp>
          <p:nvCxnSpPr>
            <p:cNvPr id="16" name="Straight Connector 15">
              <a:extLst>
                <a:ext uri="{FF2B5EF4-FFF2-40B4-BE49-F238E27FC236}">
                  <a16:creationId xmlns:a16="http://schemas.microsoft.com/office/drawing/2014/main" id="{A731AA1C-EB11-3D9A-D336-258468ABB237}"/>
                </a:ext>
              </a:extLst>
            </p:cNvPr>
            <p:cNvCxnSpPr>
              <a:cxnSpLocks/>
            </p:cNvCxnSpPr>
            <p:nvPr/>
          </p:nvCxnSpPr>
          <p:spPr>
            <a:xfrm>
              <a:off x="4138285" y="3010978"/>
              <a:ext cx="3915429" cy="0"/>
            </a:xfrm>
            <a:prstGeom prst="line">
              <a:avLst/>
            </a:prstGeom>
            <a:ln w="12700">
              <a:solidFill>
                <a:srgbClr val="99702E"/>
              </a:solidFill>
            </a:ln>
          </p:spPr>
          <p:style>
            <a:lnRef idx="2">
              <a:schemeClr val="accent1"/>
            </a:lnRef>
            <a:fillRef idx="0">
              <a:schemeClr val="accent1"/>
            </a:fillRef>
            <a:effectRef idx="1">
              <a:schemeClr val="accent1"/>
            </a:effectRef>
            <a:fontRef idx="minor">
              <a:schemeClr val="tx1"/>
            </a:fontRef>
          </p:style>
        </p:cxnSp>
        <p:sp>
          <p:nvSpPr>
            <p:cNvPr id="17" name="5-Point Star 16">
              <a:extLst>
                <a:ext uri="{FF2B5EF4-FFF2-40B4-BE49-F238E27FC236}">
                  <a16:creationId xmlns:a16="http://schemas.microsoft.com/office/drawing/2014/main" id="{1F632A72-E24B-0259-0BDD-D607C9467B54}"/>
                </a:ext>
              </a:extLst>
            </p:cNvPr>
            <p:cNvSpPr/>
            <p:nvPr/>
          </p:nvSpPr>
          <p:spPr>
            <a:xfrm>
              <a:off x="5943466" y="2834193"/>
              <a:ext cx="305064" cy="305064"/>
            </a:xfrm>
            <a:prstGeom prst="star5">
              <a:avLst/>
            </a:prstGeom>
            <a:solidFill>
              <a:srgbClr val="99702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descr="A white hexagon with blue text&#10;&#10;AI-generated content may be incorrect.">
            <a:extLst>
              <a:ext uri="{FF2B5EF4-FFF2-40B4-BE49-F238E27FC236}">
                <a16:creationId xmlns:a16="http://schemas.microsoft.com/office/drawing/2014/main" id="{82C8954F-7C39-055C-8184-702E90AA04CD}"/>
              </a:ext>
            </a:extLst>
          </p:cNvPr>
          <p:cNvPicPr>
            <a:picLocks noChangeAspect="1"/>
          </p:cNvPicPr>
          <p:nvPr/>
        </p:nvPicPr>
        <p:blipFill>
          <a:blip r:embed="rId3"/>
          <a:stretch>
            <a:fillRect/>
          </a:stretch>
        </p:blipFill>
        <p:spPr>
          <a:xfrm>
            <a:off x="0" y="5088835"/>
            <a:ext cx="12218700" cy="1769165"/>
          </a:xfrm>
          <a:prstGeom prst="rect">
            <a:avLst/>
          </a:prstGeom>
        </p:spPr>
      </p:pic>
      <p:sp>
        <p:nvSpPr>
          <p:cNvPr id="4" name="Title 1">
            <a:extLst>
              <a:ext uri="{FF2B5EF4-FFF2-40B4-BE49-F238E27FC236}">
                <a16:creationId xmlns:a16="http://schemas.microsoft.com/office/drawing/2014/main" id="{A8F5BC1D-B247-B2BB-44CD-E203A54D8090}"/>
              </a:ext>
            </a:extLst>
          </p:cNvPr>
          <p:cNvSpPr txBox="1">
            <a:spLocks/>
          </p:cNvSpPr>
          <p:nvPr/>
        </p:nvSpPr>
        <p:spPr>
          <a:xfrm>
            <a:off x="2787492" y="2235306"/>
            <a:ext cx="6858000" cy="739902"/>
          </a:xfrm>
          <a:prstGeom prst="rect">
            <a:avLst/>
          </a:prstGeom>
        </p:spPr>
        <p:txBody>
          <a:bodyPr vert="horz" lIns="91440" tIns="45720" rIns="91440" bIns="45720" rtlCol="0">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Bef>
                <a:spcPts val="1000"/>
              </a:spcBef>
            </a:pPr>
            <a:r>
              <a:rPr lang="en-US" sz="2400" dirty="0">
                <a:latin typeface="+mn-lt"/>
                <a:ea typeface="+mn-ea"/>
                <a:cs typeface="+mn-cs"/>
              </a:rPr>
              <a:t>Exploring truth, bias, and the evolving role of information professionals</a:t>
            </a:r>
          </a:p>
        </p:txBody>
      </p:sp>
    </p:spTree>
    <p:extLst>
      <p:ext uri="{BB962C8B-B14F-4D97-AF65-F5344CB8AC3E}">
        <p14:creationId xmlns:p14="http://schemas.microsoft.com/office/powerpoint/2010/main" val="123900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pen and shading circles on a sheet">
            <a:extLst>
              <a:ext uri="{FF2B5EF4-FFF2-40B4-BE49-F238E27FC236}">
                <a16:creationId xmlns:a16="http://schemas.microsoft.com/office/drawing/2014/main" id="{A0384EDD-906C-A5BA-AD58-DD8B7A86C05E}"/>
              </a:ext>
            </a:extLst>
          </p:cNvPr>
          <p:cNvPicPr>
            <a:picLocks noChangeAspect="1"/>
          </p:cNvPicPr>
          <p:nvPr/>
        </p:nvPicPr>
        <p:blipFill>
          <a:blip r:embed="rId3"/>
          <a:srcRect l="22557" r="1" b="1"/>
          <a:stretch>
            <a:fillRect/>
          </a:stretch>
        </p:blipFill>
        <p:spPr>
          <a:xfrm>
            <a:off x="22495" y="27494"/>
            <a:ext cx="12176728" cy="3346915"/>
          </a:xfrm>
          <a:prstGeom prst="rect">
            <a:avLst/>
          </a:prstGeom>
        </p:spPr>
      </p:pic>
      <p:sp>
        <p:nvSpPr>
          <p:cNvPr id="5" name="Rectangle 4">
            <a:extLst>
              <a:ext uri="{FF2B5EF4-FFF2-40B4-BE49-F238E27FC236}">
                <a16:creationId xmlns:a16="http://schemas.microsoft.com/office/drawing/2014/main" id="{C1973C47-5EFE-81D7-CA7F-E8E9AE7B6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84849" y="-1482174"/>
            <a:ext cx="1438520" cy="12187865"/>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A057A9-37E5-6692-6D97-923AB58B1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61977" y="76582"/>
            <a:ext cx="2839039" cy="3276086"/>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0DFAE6-E5DB-210B-36C7-2E79AAF57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905522" y="98079"/>
            <a:ext cx="3148023" cy="3265735"/>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14303B-9B26-54D4-D60E-EA46B5893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018" y="5306143"/>
            <a:ext cx="12180981" cy="75777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F5766AE8-65D6-F1BF-29AB-4970DC78A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38798" y="1259434"/>
            <a:ext cx="1841330" cy="543450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675FDBA-70D6-FFD4-D7BF-272180E0571A}"/>
              </a:ext>
            </a:extLst>
          </p:cNvPr>
          <p:cNvSpPr>
            <a:spLocks noGrp="1"/>
          </p:cNvSpPr>
          <p:nvPr>
            <p:ph type="title"/>
          </p:nvPr>
        </p:nvSpPr>
        <p:spPr>
          <a:xfrm>
            <a:off x="1183386" y="4139986"/>
            <a:ext cx="7915616" cy="771749"/>
          </a:xfrm>
        </p:spPr>
        <p:txBody>
          <a:bodyPr vert="horz" lIns="91440" tIns="45720" rIns="91440" bIns="45720" rtlCol="0" anchor="b">
            <a:normAutofit/>
          </a:bodyPr>
          <a:lstStyle/>
          <a:p>
            <a:pPr algn="l" defTabSz="914400">
              <a:lnSpc>
                <a:spcPct val="90000"/>
              </a:lnSpc>
            </a:pPr>
            <a:r>
              <a:rPr lang="en-US" sz="3500" dirty="0">
                <a:solidFill>
                  <a:srgbClr val="FFFFFF"/>
                </a:solidFill>
              </a:rPr>
              <a:t>Use of AI Statement </a:t>
            </a:r>
          </a:p>
        </p:txBody>
      </p:sp>
      <p:sp>
        <p:nvSpPr>
          <p:cNvPr id="11" name="Rectangle 10">
            <a:extLst>
              <a:ext uri="{FF2B5EF4-FFF2-40B4-BE49-F238E27FC236}">
                <a16:creationId xmlns:a16="http://schemas.microsoft.com/office/drawing/2014/main" id="{4EDAC901-7CF2-1635-5D55-B348180EBAF4}"/>
              </a:ext>
            </a:extLst>
          </p:cNvPr>
          <p:cNvSpPr/>
          <p:nvPr/>
        </p:nvSpPr>
        <p:spPr>
          <a:xfrm>
            <a:off x="1640023" y="1042083"/>
            <a:ext cx="8745545" cy="2741118"/>
          </a:xfrm>
          <a:prstGeom prst="rect">
            <a:avLst/>
          </a:prstGeom>
          <a:solidFill>
            <a:schemeClr val="bg1">
              <a:lumMod val="85000"/>
              <a:alpha val="37000"/>
            </a:schemeClr>
          </a:solidFill>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12" name="TextBox 11">
            <a:extLst>
              <a:ext uri="{FF2B5EF4-FFF2-40B4-BE49-F238E27FC236}">
                <a16:creationId xmlns:a16="http://schemas.microsoft.com/office/drawing/2014/main" id="{F58137EF-C3C9-7F10-A254-61849BE1BB2D}"/>
              </a:ext>
            </a:extLst>
          </p:cNvPr>
          <p:cNvSpPr txBox="1"/>
          <p:nvPr/>
        </p:nvSpPr>
        <p:spPr>
          <a:xfrm>
            <a:off x="1903187" y="1475220"/>
            <a:ext cx="7976707" cy="2215991"/>
          </a:xfrm>
          <a:prstGeom prst="rect">
            <a:avLst/>
          </a:prstGeom>
          <a:noFill/>
        </p:spPr>
        <p:txBody>
          <a:bodyPr wrap="square" rtlCol="0">
            <a:spAutoFit/>
          </a:bodyPr>
          <a:lstStyle/>
          <a:p>
            <a:pPr algn="ctr"/>
            <a:r>
              <a:rPr lang="en-US" sz="2400" dirty="0">
                <a:solidFill>
                  <a:schemeClr val="tx1">
                    <a:lumMod val="75000"/>
                    <a:lumOff val="25000"/>
                  </a:schemeClr>
                </a:solidFill>
                <a:cs typeface="Aldhabi" panose="01000000000000000000" pitchFamily="2" charset="-78"/>
              </a:rPr>
              <a:t>I knowingly used ChatGPT to revise and refine my original drafts and outlines and check for grammar and spelling errors. I reviewed, verified, and revised all AI-generated content and the final product represents my own work and ideas</a:t>
            </a:r>
            <a:r>
              <a:rPr lang="en-US" dirty="0">
                <a:solidFill>
                  <a:schemeClr val="tx1">
                    <a:lumMod val="75000"/>
                    <a:lumOff val="25000"/>
                  </a:schemeClr>
                </a:solidFill>
                <a:cs typeface="Aldhabi" panose="01000000000000000000" pitchFamily="2" charset="-78"/>
              </a:rPr>
              <a:t>.</a:t>
            </a:r>
          </a:p>
          <a:p>
            <a:endParaRPr lang="en-US" dirty="0"/>
          </a:p>
        </p:txBody>
      </p:sp>
    </p:spTree>
    <p:extLst>
      <p:ext uri="{BB962C8B-B14F-4D97-AF65-F5344CB8AC3E}">
        <p14:creationId xmlns:p14="http://schemas.microsoft.com/office/powerpoint/2010/main" val="203538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948C1D5-76AD-1736-0A72-8F6E64EA7981}"/>
              </a:ext>
            </a:extLst>
          </p:cNvPr>
          <p:cNvSpPr>
            <a:spLocks noGrp="1"/>
          </p:cNvSpPr>
          <p:nvPr>
            <p:ph type="title"/>
          </p:nvPr>
        </p:nvSpPr>
        <p:spPr/>
        <p:txBody>
          <a:bodyPr/>
          <a:lstStyle/>
          <a:p>
            <a:r>
              <a:rPr lang="en-US" sz="2800" dirty="0"/>
              <a:t>References</a:t>
            </a:r>
          </a:p>
        </p:txBody>
      </p:sp>
      <p:sp>
        <p:nvSpPr>
          <p:cNvPr id="13" name="Content Placeholder 2">
            <a:extLst>
              <a:ext uri="{FF2B5EF4-FFF2-40B4-BE49-F238E27FC236}">
                <a16:creationId xmlns:a16="http://schemas.microsoft.com/office/drawing/2014/main" id="{40DFBBC8-1392-6F80-45C2-E552DA2F005B}"/>
              </a:ext>
            </a:extLst>
          </p:cNvPr>
          <p:cNvSpPr>
            <a:spLocks noGrp="1"/>
          </p:cNvSpPr>
          <p:nvPr>
            <p:ph idx="1"/>
          </p:nvPr>
        </p:nvSpPr>
        <p:spPr>
          <a:xfrm>
            <a:off x="838200" y="876592"/>
            <a:ext cx="10515600" cy="5104815"/>
          </a:xfrm>
        </p:spPr>
        <p:txBody>
          <a:bodyPr anchor="ctr">
            <a:noAutofit/>
          </a:bodyPr>
          <a:lstStyle/>
          <a:p>
            <a:pPr>
              <a:lnSpc>
                <a:spcPct val="90000"/>
              </a:lnSpc>
            </a:pPr>
            <a:r>
              <a:rPr lang="en-US" sz="1050" dirty="0"/>
              <a:t>	Alvarez, B. (2017, January 11). </a:t>
            </a:r>
            <a:r>
              <a:rPr lang="en-US" sz="1050" i="1" dirty="0"/>
              <a:t>Public libraries in the age of fake news</a:t>
            </a:r>
            <a:r>
              <a:rPr lang="en-US" sz="1050" dirty="0"/>
              <a:t>. </a:t>
            </a:r>
            <a:r>
              <a:rPr lang="en-US" sz="1050" i="1" dirty="0"/>
              <a:t>Public Libraries, 55</a:t>
            </a:r>
            <a:r>
              <a:rPr lang="en-US" sz="1050" dirty="0"/>
              <a:t>(6), 24–27. </a:t>
            </a:r>
            <a:r>
              <a:rPr lang="en-US" sz="1050" u="sng" dirty="0">
                <a:hlinkClick r:id="rId3"/>
              </a:rPr>
              <a:t>https://publiclibrariesonline.org/2017/01/feature-public-libraries-in-the-age-of-fake-news/</a:t>
            </a:r>
            <a:endParaRPr lang="en-US" sz="1050" dirty="0"/>
          </a:p>
          <a:p>
            <a:pPr>
              <a:lnSpc>
                <a:spcPct val="90000"/>
              </a:lnSpc>
            </a:pPr>
            <a:r>
              <a:rPr lang="en-US" sz="1050" dirty="0"/>
              <a:t>American Library Association. (2015). </a:t>
            </a:r>
            <a:r>
              <a:rPr lang="en-US" sz="1050" i="1" dirty="0"/>
              <a:t>Framework for information literacy for higher education</a:t>
            </a:r>
            <a:r>
              <a:rPr lang="en-US" sz="1050" dirty="0"/>
              <a:t>. http://www.ala.org/acrl/standards/ilframework</a:t>
            </a:r>
          </a:p>
          <a:p>
            <a:pPr>
              <a:lnSpc>
                <a:spcPct val="90000"/>
              </a:lnSpc>
            </a:pPr>
            <a:r>
              <a:rPr lang="en-US" sz="1050" dirty="0"/>
              <a:t>American Library Association. (2016). </a:t>
            </a:r>
            <a:r>
              <a:rPr lang="en-US" sz="1050" i="1" dirty="0"/>
              <a:t>Framework for information literacy for higher education</a:t>
            </a:r>
            <a:r>
              <a:rPr lang="en-US" sz="1050" dirty="0"/>
              <a:t>. Association of College &amp; Research Libraries. </a:t>
            </a:r>
            <a:r>
              <a:rPr lang="en-US" sz="1050" u="sng" dirty="0">
                <a:hlinkClick r:id="rId4"/>
              </a:rPr>
              <a:t>https://www.ala.org/acrl/standards/ilframework</a:t>
            </a:r>
            <a:endParaRPr lang="en-US" sz="1050" dirty="0"/>
          </a:p>
          <a:p>
            <a:pPr>
              <a:lnSpc>
                <a:spcPct val="90000"/>
              </a:lnSpc>
            </a:pPr>
            <a:r>
              <a:rPr lang="en-US" sz="1050" dirty="0"/>
              <a:t>Benjamin, R. (2019). </a:t>
            </a:r>
            <a:r>
              <a:rPr lang="en-US" sz="1050" i="1" dirty="0"/>
              <a:t>Race after technology: Abolitionist tools for the new Jim code</a:t>
            </a:r>
            <a:r>
              <a:rPr lang="en-US" sz="1050" dirty="0"/>
              <a:t>. Polity Press.</a:t>
            </a:r>
          </a:p>
          <a:p>
            <a:pPr>
              <a:lnSpc>
                <a:spcPct val="90000"/>
              </a:lnSpc>
            </a:pPr>
            <a:r>
              <a:rPr lang="en-US" sz="1050" dirty="0"/>
              <a:t>De Paor, S., &amp; Heravi, B. (2020). Information literacy and fake news: How the field of librarianship can help combat the epidemic of fake news. </a:t>
            </a:r>
            <a:r>
              <a:rPr lang="en-US" sz="1050" i="1" dirty="0"/>
              <a:t>The Journal of Academic Librarianship, 46</a:t>
            </a:r>
            <a:r>
              <a:rPr lang="en-US" sz="1050" dirty="0"/>
              <a:t>(5), 1–8. </a:t>
            </a:r>
            <a:r>
              <a:rPr lang="en-US" sz="1050" u="sng" dirty="0">
                <a:hlinkClick r:id="rId5"/>
              </a:rPr>
              <a:t>https://doi.org/10.1016/j.acalib.2020.102218</a:t>
            </a:r>
            <a:endParaRPr lang="en-US" sz="1050" dirty="0"/>
          </a:p>
          <a:p>
            <a:pPr>
              <a:lnSpc>
                <a:spcPct val="90000"/>
              </a:lnSpc>
            </a:pPr>
            <a:r>
              <a:rPr lang="en-US" sz="1050" dirty="0"/>
              <a:t>Eubanks, V. (2018). </a:t>
            </a:r>
            <a:r>
              <a:rPr lang="en-US" sz="1050" i="1" dirty="0"/>
              <a:t>Automating inequality: How high-tech tools profile, police, and punish the poor</a:t>
            </a:r>
            <a:r>
              <a:rPr lang="en-US" sz="1050" dirty="0"/>
              <a:t>. St. Martin’s Press.</a:t>
            </a:r>
          </a:p>
          <a:p>
            <a:pPr>
              <a:lnSpc>
                <a:spcPct val="90000"/>
              </a:lnSpc>
            </a:pPr>
            <a:r>
              <a:rPr lang="en-US" sz="1050" dirty="0"/>
              <a:t>Gillespie, T. (2018). </a:t>
            </a:r>
            <a:r>
              <a:rPr lang="en-US" sz="1050" i="1" dirty="0"/>
              <a:t>Custodians of the internet: Platforms, content moderation, and the hidden decisions that shape social media</a:t>
            </a:r>
            <a:r>
              <a:rPr lang="en-US" sz="1050" dirty="0"/>
              <a:t>. Yale University Press.</a:t>
            </a:r>
          </a:p>
          <a:p>
            <a:pPr>
              <a:lnSpc>
                <a:spcPct val="90000"/>
              </a:lnSpc>
            </a:pPr>
            <a:r>
              <a:rPr lang="en-US" sz="1050" dirty="0"/>
              <a:t>Jowett, G. S., &amp; O’Donnell, V. (2019). </a:t>
            </a:r>
            <a:r>
              <a:rPr lang="en-US" sz="1050" i="1" dirty="0"/>
              <a:t>Propaganda &amp; persuasion</a:t>
            </a:r>
            <a:r>
              <a:rPr lang="en-US" sz="1050" dirty="0"/>
              <a:t> (7th ed.). SAGE.</a:t>
            </a:r>
          </a:p>
          <a:p>
            <a:pPr>
              <a:lnSpc>
                <a:spcPct val="90000"/>
              </a:lnSpc>
            </a:pPr>
            <a:r>
              <a:rPr lang="en-US" sz="1050" dirty="0"/>
              <a:t>Marwick, A., &amp; Lewis, R. (2017). </a:t>
            </a:r>
            <a:r>
              <a:rPr lang="en-US" sz="1050" i="1" dirty="0"/>
              <a:t>Media manipulation and disinformation online</a:t>
            </a:r>
            <a:r>
              <a:rPr lang="en-US" sz="1050" dirty="0"/>
              <a:t>. Data &amp; Society Research Institute.</a:t>
            </a:r>
          </a:p>
          <a:p>
            <a:pPr>
              <a:lnSpc>
                <a:spcPct val="90000"/>
              </a:lnSpc>
            </a:pPr>
            <a:r>
              <a:rPr lang="en-US" sz="1050" dirty="0"/>
              <a:t>Noble, S. U. (2018). </a:t>
            </a:r>
            <a:r>
              <a:rPr lang="en-US" sz="1050" i="1" dirty="0"/>
              <a:t>Algorithms of oppression: How search engines reinforce racism</a:t>
            </a:r>
            <a:r>
              <a:rPr lang="en-US" sz="1050" dirty="0"/>
              <a:t>. New York University Press.</a:t>
            </a:r>
          </a:p>
          <a:p>
            <a:pPr>
              <a:lnSpc>
                <a:spcPct val="90000"/>
              </a:lnSpc>
            </a:pPr>
            <a:r>
              <a:rPr lang="en-US" sz="1050" dirty="0"/>
              <a:t>O’Neil, C. (2016). </a:t>
            </a:r>
            <a:r>
              <a:rPr lang="en-US" sz="1050" i="1" dirty="0"/>
              <a:t>Weapons of math destruction: How big data increases inequality and threatens democracy</a:t>
            </a:r>
            <a:r>
              <a:rPr lang="en-US" sz="1050" dirty="0"/>
              <a:t>. Crown.</a:t>
            </a:r>
          </a:p>
          <a:p>
            <a:pPr>
              <a:lnSpc>
                <a:spcPct val="90000"/>
              </a:lnSpc>
            </a:pPr>
            <a:r>
              <a:rPr lang="en-US" sz="1050" dirty="0" err="1"/>
              <a:t>PressReader</a:t>
            </a:r>
            <a:r>
              <a:rPr lang="en-US" sz="1050" dirty="0"/>
              <a:t> Team. (2023, August 7). </a:t>
            </a:r>
            <a:r>
              <a:rPr lang="en-US" sz="1050" i="1" dirty="0"/>
              <a:t>Libraries can fight AI-generated misinformation with media literacy education</a:t>
            </a:r>
            <a:r>
              <a:rPr lang="en-US" sz="1050" dirty="0"/>
              <a:t>. </a:t>
            </a:r>
            <a:r>
              <a:rPr lang="en-US" sz="1050" dirty="0" err="1"/>
              <a:t>PressReader</a:t>
            </a:r>
            <a:r>
              <a:rPr lang="en-US" sz="1050" dirty="0"/>
              <a:t>. </a:t>
            </a:r>
            <a:r>
              <a:rPr lang="en-US" sz="1050" u="sng" dirty="0">
                <a:hlinkClick r:id="rId6"/>
              </a:rPr>
              <a:t>https://blog.pressreader.com/libraries-institutions/libraries-can-fight-ai-generated-misinformation-with-media-literacy-education</a:t>
            </a:r>
            <a:endParaRPr lang="en-US" sz="1050" dirty="0"/>
          </a:p>
          <a:p>
            <a:pPr>
              <a:lnSpc>
                <a:spcPct val="90000"/>
              </a:lnSpc>
            </a:pPr>
            <a:r>
              <a:rPr lang="en-US" sz="1050" dirty="0"/>
              <a:t>Rainie, L., &amp; Anderson, J. (2017). </a:t>
            </a:r>
            <a:r>
              <a:rPr lang="en-US" sz="1050" i="1" dirty="0"/>
              <a:t>Code-dependent: Pros and cons of the algorithm age</a:t>
            </a:r>
            <a:r>
              <a:rPr lang="en-US" sz="1050" dirty="0"/>
              <a:t>. Pew Research Center. </a:t>
            </a:r>
            <a:r>
              <a:rPr lang="en-US" sz="1050" u="sng" dirty="0">
                <a:hlinkClick r:id="rId7"/>
              </a:rPr>
              <a:t>https://www.pewresearch.org</a:t>
            </a:r>
            <a:endParaRPr lang="en-US" sz="1050" dirty="0"/>
          </a:p>
          <a:p>
            <a:pPr>
              <a:lnSpc>
                <a:spcPct val="90000"/>
              </a:lnSpc>
            </a:pPr>
            <a:r>
              <a:rPr lang="en-US" sz="1050" dirty="0"/>
              <a:t>USC Libraries. (n.d.). </a:t>
            </a:r>
            <a:r>
              <a:rPr lang="en-US" sz="1050" i="1" dirty="0"/>
              <a:t>Research guides and digital resources</a:t>
            </a:r>
            <a:r>
              <a:rPr lang="en-US" sz="1050" dirty="0"/>
              <a:t>. </a:t>
            </a:r>
            <a:r>
              <a:rPr lang="en-US" sz="1050" u="sng" dirty="0">
                <a:hlinkClick r:id="rId8"/>
              </a:rPr>
              <a:t>https://libraries.usc.edu/</a:t>
            </a:r>
            <a:endParaRPr lang="en-US" sz="1050" dirty="0"/>
          </a:p>
          <a:p>
            <a:pPr>
              <a:lnSpc>
                <a:spcPct val="90000"/>
              </a:lnSpc>
            </a:pPr>
            <a:r>
              <a:rPr lang="en-US" sz="1050" dirty="0"/>
              <a:t>van Dijck, J., Poell, T., &amp; de Waal, M. (2018). </a:t>
            </a:r>
            <a:r>
              <a:rPr lang="en-US" sz="1050" i="1" dirty="0"/>
              <a:t>The platform society: Public values in a connective world</a:t>
            </a:r>
            <a:r>
              <a:rPr lang="en-US" sz="1050" dirty="0"/>
              <a:t>. Oxford University Press.</a:t>
            </a:r>
          </a:p>
        </p:txBody>
      </p:sp>
    </p:spTree>
    <p:extLst>
      <p:ext uri="{BB962C8B-B14F-4D97-AF65-F5344CB8AC3E}">
        <p14:creationId xmlns:p14="http://schemas.microsoft.com/office/powerpoint/2010/main" val="4217302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2577-B994-7E79-3B6A-5D8B8910014F}"/>
              </a:ext>
            </a:extLst>
          </p:cNvPr>
          <p:cNvSpPr>
            <a:spLocks noGrp="1"/>
          </p:cNvSpPr>
          <p:nvPr>
            <p:ph type="title"/>
          </p:nvPr>
        </p:nvSpPr>
        <p:spPr/>
        <p:txBody>
          <a:bodyPr/>
          <a:lstStyle/>
          <a:p>
            <a:r>
              <a:rPr lang="en-US" dirty="0"/>
              <a:t>Slide title</a:t>
            </a:r>
          </a:p>
        </p:txBody>
      </p:sp>
      <p:pic>
        <p:nvPicPr>
          <p:cNvPr id="7" name="Picture 6">
            <a:extLst>
              <a:ext uri="{FF2B5EF4-FFF2-40B4-BE49-F238E27FC236}">
                <a16:creationId xmlns:a16="http://schemas.microsoft.com/office/drawing/2014/main" id="{9DB93D59-14DC-A559-A0BB-01386EC46A87}"/>
              </a:ext>
            </a:extLst>
          </p:cNvPr>
          <p:cNvPicPr>
            <a:picLocks noChangeAspect="1"/>
          </p:cNvPicPr>
          <p:nvPr/>
        </p:nvPicPr>
        <p:blipFill>
          <a:blip r:embed="rId3"/>
          <a:stretch>
            <a:fillRect/>
          </a:stretch>
        </p:blipFill>
        <p:spPr>
          <a:xfrm>
            <a:off x="0" y="5981701"/>
            <a:ext cx="12191992" cy="876299"/>
          </a:xfrm>
          <a:prstGeom prst="rect">
            <a:avLst/>
          </a:prstGeom>
        </p:spPr>
      </p:pic>
      <p:sp>
        <p:nvSpPr>
          <p:cNvPr id="9" name="Content Placeholder 8">
            <a:extLst>
              <a:ext uri="{FF2B5EF4-FFF2-40B4-BE49-F238E27FC236}">
                <a16:creationId xmlns:a16="http://schemas.microsoft.com/office/drawing/2014/main" id="{1F173CDE-10AB-6393-A712-675709A2F135}"/>
              </a:ext>
            </a:extLst>
          </p:cNvPr>
          <p:cNvSpPr>
            <a:spLocks noGrp="1"/>
          </p:cNvSpPr>
          <p:nvPr>
            <p:ph idx="1"/>
          </p:nvPr>
        </p:nvSpPr>
        <p:spPr>
          <a:xfrm>
            <a:off x="838200" y="1825625"/>
            <a:ext cx="10515600" cy="3899314"/>
          </a:xfrm>
        </p:spPr>
        <p:txBody>
          <a:bodyPr/>
          <a:lstStyle/>
          <a:p>
            <a:endParaRPr lang="en-US" dirty="0"/>
          </a:p>
        </p:txBody>
      </p:sp>
      <p:pic>
        <p:nvPicPr>
          <p:cNvPr id="3" name="Picture 2" descr="Abstract planet graphic">
            <a:extLst>
              <a:ext uri="{FF2B5EF4-FFF2-40B4-BE49-F238E27FC236}">
                <a16:creationId xmlns:a16="http://schemas.microsoft.com/office/drawing/2014/main" id="{34BD98DD-682A-80B3-C4C8-2BE401E09C96}"/>
              </a:ext>
            </a:extLst>
          </p:cNvPr>
          <p:cNvPicPr>
            <a:picLocks noChangeAspect="1"/>
          </p:cNvPicPr>
          <p:nvPr/>
        </p:nvPicPr>
        <p:blipFill>
          <a:blip r:embed="rId4"/>
          <a:stretch>
            <a:fillRect/>
          </a:stretch>
        </p:blipFill>
        <p:spPr>
          <a:xfrm>
            <a:off x="9" y="-163499"/>
            <a:ext cx="12191991" cy="6104640"/>
          </a:xfrm>
          <a:prstGeom prst="rect">
            <a:avLst/>
          </a:prstGeom>
        </p:spPr>
      </p:pic>
      <p:sp>
        <p:nvSpPr>
          <p:cNvPr id="4" name="Title 1">
            <a:extLst>
              <a:ext uri="{FF2B5EF4-FFF2-40B4-BE49-F238E27FC236}">
                <a16:creationId xmlns:a16="http://schemas.microsoft.com/office/drawing/2014/main" id="{CF1F4C98-C5F4-6FFE-BDC8-2801F96673D1}"/>
              </a:ext>
            </a:extLst>
          </p:cNvPr>
          <p:cNvSpPr txBox="1">
            <a:spLocks/>
          </p:cNvSpPr>
          <p:nvPr/>
        </p:nvSpPr>
        <p:spPr>
          <a:xfrm>
            <a:off x="457200" y="274638"/>
            <a:ext cx="10972792"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The Invisible Feed: When Algorithms Think for Us</a:t>
            </a:r>
            <a:endParaRPr lang="en-US" dirty="0"/>
          </a:p>
        </p:txBody>
      </p:sp>
      <p:graphicFrame>
        <p:nvGraphicFramePr>
          <p:cNvPr id="5" name="Content Placeholder 2">
            <a:extLst>
              <a:ext uri="{FF2B5EF4-FFF2-40B4-BE49-F238E27FC236}">
                <a16:creationId xmlns:a16="http://schemas.microsoft.com/office/drawing/2014/main" id="{173CFA05-CF73-F9B3-9A8B-4412F94CBA81}"/>
              </a:ext>
            </a:extLst>
          </p:cNvPr>
          <p:cNvGraphicFramePr>
            <a:graphicFrameLocks/>
          </p:cNvGraphicFramePr>
          <p:nvPr>
            <p:extLst>
              <p:ext uri="{D42A27DB-BD31-4B8C-83A1-F6EECF244321}">
                <p14:modId xmlns:p14="http://schemas.microsoft.com/office/powerpoint/2010/main" val="4254424238"/>
              </p:ext>
            </p:extLst>
          </p:nvPr>
        </p:nvGraphicFramePr>
        <p:xfrm>
          <a:off x="457200" y="1193465"/>
          <a:ext cx="5486396"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5EA1AB46-D4BB-5CA0-EB58-B4A05634B17D}"/>
              </a:ext>
            </a:extLst>
          </p:cNvPr>
          <p:cNvSpPr txBox="1"/>
          <p:nvPr/>
        </p:nvSpPr>
        <p:spPr>
          <a:xfrm>
            <a:off x="3348368" y="5130926"/>
            <a:ext cx="5300329" cy="830997"/>
          </a:xfrm>
          <a:prstGeom prst="rect">
            <a:avLst/>
          </a:prstGeom>
          <a:noFill/>
        </p:spPr>
        <p:txBody>
          <a:bodyPr wrap="square">
            <a:spAutoFit/>
          </a:bodyPr>
          <a:lstStyle/>
          <a:p>
            <a:pPr algn="ctr">
              <a:defRPr sz="1600" i="1">
                <a:solidFill>
                  <a:srgbClr val="646464"/>
                </a:solidFill>
              </a:defRPr>
            </a:pPr>
            <a:r>
              <a:rPr lang="en-US" sz="2400" dirty="0"/>
              <a:t>AI curates your reality—what you see, feel, and believe.</a:t>
            </a:r>
          </a:p>
        </p:txBody>
      </p:sp>
      <p:graphicFrame>
        <p:nvGraphicFramePr>
          <p:cNvPr id="8" name="Content Placeholder 2">
            <a:extLst>
              <a:ext uri="{FF2B5EF4-FFF2-40B4-BE49-F238E27FC236}">
                <a16:creationId xmlns:a16="http://schemas.microsoft.com/office/drawing/2014/main" id="{02C3E416-333F-5D01-0B15-922D564919BB}"/>
              </a:ext>
            </a:extLst>
          </p:cNvPr>
          <p:cNvGraphicFramePr>
            <a:graphicFrameLocks/>
          </p:cNvGraphicFramePr>
          <p:nvPr>
            <p:extLst>
              <p:ext uri="{D42A27DB-BD31-4B8C-83A1-F6EECF244321}">
                <p14:modId xmlns:p14="http://schemas.microsoft.com/office/powerpoint/2010/main" val="4094973731"/>
              </p:ext>
            </p:extLst>
          </p:nvPr>
        </p:nvGraphicFramePr>
        <p:xfrm>
          <a:off x="6248406" y="1161204"/>
          <a:ext cx="5486396" cy="45259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6169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47F6-0CAA-F4BB-7C1D-4B13CE48F7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ECC5EA-C321-E245-6C4F-E98BB5828212}"/>
              </a:ext>
            </a:extLst>
          </p:cNvPr>
          <p:cNvSpPr>
            <a:spLocks noGrp="1"/>
          </p:cNvSpPr>
          <p:nvPr>
            <p:ph idx="1"/>
          </p:nvPr>
        </p:nvSpPr>
        <p:spPr>
          <a:xfrm>
            <a:off x="3785675" y="1942920"/>
            <a:ext cx="6070492" cy="3154319"/>
          </a:xfrm>
        </p:spPr>
        <p:txBody>
          <a:bodyPr/>
          <a:lstStyle/>
          <a:p>
            <a:endParaRPr lang="en-US" dirty="0"/>
          </a:p>
        </p:txBody>
      </p:sp>
      <p:sp useBgFill="1">
        <p:nvSpPr>
          <p:cNvPr id="11" name="Rectangle 10">
            <a:extLst>
              <a:ext uri="{FF2B5EF4-FFF2-40B4-BE49-F238E27FC236}">
                <a16:creationId xmlns:a16="http://schemas.microsoft.com/office/drawing/2014/main" id="{0AAA6642-F508-0C9D-3FA7-EBEB6D4E8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5727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8CEDBC0-128C-D9B0-545B-3568E80E0D82}"/>
              </a:ext>
            </a:extLst>
          </p:cNvPr>
          <p:cNvSpPr txBox="1">
            <a:spLocks/>
          </p:cNvSpPr>
          <p:nvPr/>
        </p:nvSpPr>
        <p:spPr>
          <a:xfrm>
            <a:off x="339162" y="3349028"/>
            <a:ext cx="2621302" cy="2208727"/>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The Evolution of Propaganda</a:t>
            </a:r>
          </a:p>
        </p:txBody>
      </p:sp>
      <p:pic>
        <p:nvPicPr>
          <p:cNvPr id="13" name="Picture 12" descr="A building with many posters on the windows&#10;&#10;AI-generated content may be incorrect.">
            <a:extLst>
              <a:ext uri="{FF2B5EF4-FFF2-40B4-BE49-F238E27FC236}">
                <a16:creationId xmlns:a16="http://schemas.microsoft.com/office/drawing/2014/main" id="{495A1792-BF2A-6CE9-B429-DD0D4773A302}"/>
              </a:ext>
            </a:extLst>
          </p:cNvPr>
          <p:cNvPicPr>
            <a:picLocks noChangeAspect="1"/>
          </p:cNvPicPr>
          <p:nvPr/>
        </p:nvPicPr>
        <p:blipFill>
          <a:blip r:embed="rId3"/>
          <a:srcRect l="27274" r="-2" b="-2"/>
          <a:stretch>
            <a:fillRect/>
          </a:stretch>
        </p:blipFill>
        <p:spPr>
          <a:xfrm>
            <a:off x="-76807" y="-75083"/>
            <a:ext cx="5909816" cy="323003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14" name="Picture 13" descr="A television with a blue screen&#10;&#10;AI-generated content may be incorrect.">
            <a:extLst>
              <a:ext uri="{FF2B5EF4-FFF2-40B4-BE49-F238E27FC236}">
                <a16:creationId xmlns:a16="http://schemas.microsoft.com/office/drawing/2014/main" id="{3228516E-FA3E-1853-19A0-12C6331CD37F}"/>
              </a:ext>
            </a:extLst>
          </p:cNvPr>
          <p:cNvPicPr>
            <a:picLocks noChangeAspect="1"/>
          </p:cNvPicPr>
          <p:nvPr/>
        </p:nvPicPr>
        <p:blipFill>
          <a:blip r:embed="rId4"/>
          <a:srcRect l="4813" r="12281" b="1"/>
          <a:stretch>
            <a:fillRect/>
          </a:stretch>
        </p:blipFill>
        <p:spPr>
          <a:xfrm>
            <a:off x="5834235" y="-75083"/>
            <a:ext cx="6358991" cy="3230038"/>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5" name="sketch line">
            <a:extLst>
              <a:ext uri="{FF2B5EF4-FFF2-40B4-BE49-F238E27FC236}">
                <a16:creationId xmlns:a16="http://schemas.microsoft.com/office/drawing/2014/main" id="{715D4A25-D202-F646-5DED-E4E9573B3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41632" y="5262647"/>
            <a:ext cx="1298127" cy="45719"/>
          </a:xfrm>
          <a:custGeom>
            <a:avLst/>
            <a:gdLst>
              <a:gd name="csX0" fmla="*/ 0 w 1298127"/>
              <a:gd name="csY0" fmla="*/ 0 h 45719"/>
              <a:gd name="csX1" fmla="*/ 675026 w 1298127"/>
              <a:gd name="csY1" fmla="*/ 0 h 45719"/>
              <a:gd name="csX2" fmla="*/ 1298127 w 1298127"/>
              <a:gd name="csY2" fmla="*/ 0 h 45719"/>
              <a:gd name="csX3" fmla="*/ 1298127 w 1298127"/>
              <a:gd name="csY3" fmla="*/ 45719 h 45719"/>
              <a:gd name="csX4" fmla="*/ 662045 w 1298127"/>
              <a:gd name="csY4" fmla="*/ 45719 h 45719"/>
              <a:gd name="csX5" fmla="*/ 0 w 1298127"/>
              <a:gd name="csY5" fmla="*/ 45719 h 45719"/>
              <a:gd name="csX6" fmla="*/ 0 w 1298127"/>
              <a:gd name="csY6" fmla="*/ 0 h 457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98127" h="45719" fill="none" extrusionOk="0">
                <a:moveTo>
                  <a:pt x="0" y="0"/>
                </a:moveTo>
                <a:cubicBezTo>
                  <a:pt x="183385" y="22752"/>
                  <a:pt x="342020" y="-7000"/>
                  <a:pt x="675026" y="0"/>
                </a:cubicBezTo>
                <a:cubicBezTo>
                  <a:pt x="1008032" y="7000"/>
                  <a:pt x="989096" y="-23364"/>
                  <a:pt x="1298127" y="0"/>
                </a:cubicBezTo>
                <a:cubicBezTo>
                  <a:pt x="1300237" y="9574"/>
                  <a:pt x="1297852" y="29744"/>
                  <a:pt x="1298127" y="45719"/>
                </a:cubicBezTo>
                <a:cubicBezTo>
                  <a:pt x="1064849" y="50080"/>
                  <a:pt x="812848" y="75922"/>
                  <a:pt x="662045" y="45719"/>
                </a:cubicBezTo>
                <a:cubicBezTo>
                  <a:pt x="511242" y="15516"/>
                  <a:pt x="153219" y="74315"/>
                  <a:pt x="0" y="45719"/>
                </a:cubicBezTo>
                <a:cubicBezTo>
                  <a:pt x="-2202" y="25136"/>
                  <a:pt x="-1111" y="13660"/>
                  <a:pt x="0" y="0"/>
                </a:cubicBezTo>
                <a:close/>
              </a:path>
              <a:path w="1298127" h="45719" stroke="0" extrusionOk="0">
                <a:moveTo>
                  <a:pt x="0" y="0"/>
                </a:moveTo>
                <a:cubicBezTo>
                  <a:pt x="258089" y="10341"/>
                  <a:pt x="462965" y="4310"/>
                  <a:pt x="636082" y="0"/>
                </a:cubicBezTo>
                <a:cubicBezTo>
                  <a:pt x="809199" y="-4310"/>
                  <a:pt x="1157980" y="-14581"/>
                  <a:pt x="1298127" y="0"/>
                </a:cubicBezTo>
                <a:cubicBezTo>
                  <a:pt x="1300347" y="9407"/>
                  <a:pt x="1299166" y="23614"/>
                  <a:pt x="1298127" y="45719"/>
                </a:cubicBezTo>
                <a:cubicBezTo>
                  <a:pt x="1006910" y="66189"/>
                  <a:pt x="894441" y="49644"/>
                  <a:pt x="649064" y="45719"/>
                </a:cubicBezTo>
                <a:cubicBezTo>
                  <a:pt x="403687" y="41794"/>
                  <a:pt x="192828" y="34558"/>
                  <a:pt x="0" y="45719"/>
                </a:cubicBezTo>
                <a:cubicBezTo>
                  <a:pt x="-1903" y="25972"/>
                  <a:pt x="1244" y="1131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5117559C-DDA2-5A04-06BE-B2B3FC4D88C3}"/>
              </a:ext>
            </a:extLst>
          </p:cNvPr>
          <p:cNvSpPr txBox="1">
            <a:spLocks/>
          </p:cNvSpPr>
          <p:nvPr/>
        </p:nvSpPr>
        <p:spPr>
          <a:xfrm>
            <a:off x="3469128" y="3021765"/>
            <a:ext cx="7732873" cy="2327706"/>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a:p>
            <a:pPr marL="0" indent="0" algn="ctr">
              <a:buFont typeface="Arial" panose="020B0604020202020204" pitchFamily="34" charset="0"/>
              <a:buNone/>
            </a:pPr>
            <a:r>
              <a:rPr lang="pt-BR" sz="2000" dirty="0"/>
              <a:t>Propaganda adapts to every era</a:t>
            </a:r>
          </a:p>
          <a:p>
            <a:pPr marL="0" indent="0" algn="ctr">
              <a:buFont typeface="Arial" panose="020B0604020202020204" pitchFamily="34" charset="0"/>
              <a:buNone/>
            </a:pPr>
            <a:endParaRPr lang="pt-BR" sz="2000" dirty="0"/>
          </a:p>
          <a:p>
            <a:pPr marL="0" indent="0" algn="ctr">
              <a:buFont typeface="Arial" panose="020B0604020202020204" pitchFamily="34" charset="0"/>
              <a:buNone/>
            </a:pPr>
            <a:r>
              <a:rPr lang="en-US" sz="2000" dirty="0"/>
              <a:t>1940s: Radio waves → 2020s: Algorithmic waves</a:t>
            </a:r>
          </a:p>
          <a:p>
            <a:pPr marL="0" indent="0" algn="ctr">
              <a:buFont typeface="Arial" panose="020B0604020202020204" pitchFamily="34" charset="0"/>
              <a:buNone/>
            </a:pPr>
            <a:endParaRPr lang="en-US" sz="2000" dirty="0"/>
          </a:p>
          <a:p>
            <a:pPr marL="0" indent="0" algn="ctr">
              <a:buFont typeface="Arial" panose="020B0604020202020204" pitchFamily="34" charset="0"/>
              <a:buNone/>
            </a:pPr>
            <a:r>
              <a:rPr lang="en-US" sz="2000" dirty="0"/>
              <a:t>Libraries evolved too: from shelves → servers → search</a:t>
            </a:r>
          </a:p>
        </p:txBody>
      </p:sp>
      <p:sp>
        <p:nvSpPr>
          <p:cNvPr id="17" name="TextBox 16">
            <a:extLst>
              <a:ext uri="{FF2B5EF4-FFF2-40B4-BE49-F238E27FC236}">
                <a16:creationId xmlns:a16="http://schemas.microsoft.com/office/drawing/2014/main" id="{36002A80-C5EE-36E7-A4F3-9821E0CE0BB5}"/>
              </a:ext>
            </a:extLst>
          </p:cNvPr>
          <p:cNvSpPr txBox="1"/>
          <p:nvPr/>
        </p:nvSpPr>
        <p:spPr>
          <a:xfrm>
            <a:off x="4340435" y="5463561"/>
            <a:ext cx="6118503" cy="338554"/>
          </a:xfrm>
          <a:prstGeom prst="rect">
            <a:avLst/>
          </a:prstGeom>
          <a:noFill/>
        </p:spPr>
        <p:txBody>
          <a:bodyPr wrap="square">
            <a:spAutoFit/>
          </a:bodyPr>
          <a:lstStyle/>
          <a:p>
            <a:pPr algn="ctr">
              <a:spcAft>
                <a:spcPts val="600"/>
              </a:spcAft>
              <a:defRPr sz="1600" i="1">
                <a:solidFill>
                  <a:srgbClr val="646464"/>
                </a:solidFill>
              </a:defRPr>
            </a:pPr>
            <a:r>
              <a:rPr lang="en-US" sz="1600" dirty="0"/>
              <a:t>Propaganda adapts to every medium. So do libraries.</a:t>
            </a:r>
          </a:p>
        </p:txBody>
      </p:sp>
    </p:spTree>
    <p:extLst>
      <p:ext uri="{BB962C8B-B14F-4D97-AF65-F5344CB8AC3E}">
        <p14:creationId xmlns:p14="http://schemas.microsoft.com/office/powerpoint/2010/main" val="92594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Slide Background">
            <a:extLst>
              <a:ext uri="{FF2B5EF4-FFF2-40B4-BE49-F238E27FC236}">
                <a16:creationId xmlns:a16="http://schemas.microsoft.com/office/drawing/2014/main" id="{ECE54FE2-7819-C93A-7FAD-D3C0635899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45958" y="0"/>
            <a:ext cx="8398040" cy="59195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 name="Rectangle 4">
            <a:extLst>
              <a:ext uri="{FF2B5EF4-FFF2-40B4-BE49-F238E27FC236}">
                <a16:creationId xmlns:a16="http://schemas.microsoft.com/office/drawing/2014/main" id="{0694DE6D-F011-B1B3-DC42-A391E8C55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1439" y="0"/>
            <a:ext cx="5870396" cy="197317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57E0786-A5C5-8356-4007-C357F9543EFD}"/>
              </a:ext>
            </a:extLst>
          </p:cNvPr>
          <p:cNvSpPr>
            <a:spLocks noGrp="1"/>
          </p:cNvSpPr>
          <p:nvPr>
            <p:ph type="title"/>
          </p:nvPr>
        </p:nvSpPr>
        <p:spPr>
          <a:xfrm>
            <a:off x="855668" y="350196"/>
            <a:ext cx="4313223" cy="1622982"/>
          </a:xfrm>
        </p:spPr>
        <p:txBody>
          <a:bodyPr anchor="ctr">
            <a:normAutofit/>
          </a:bodyPr>
          <a:lstStyle/>
          <a:p>
            <a:pPr>
              <a:lnSpc>
                <a:spcPct val="90000"/>
              </a:lnSpc>
            </a:pPr>
            <a:r>
              <a:rPr lang="en-US" sz="3500" dirty="0"/>
              <a:t>How AI Drives Modern Propaganda</a:t>
            </a:r>
          </a:p>
        </p:txBody>
      </p:sp>
      <p:sp>
        <p:nvSpPr>
          <p:cNvPr id="7" name="Content Placeholder 2">
            <a:extLst>
              <a:ext uri="{FF2B5EF4-FFF2-40B4-BE49-F238E27FC236}">
                <a16:creationId xmlns:a16="http://schemas.microsoft.com/office/drawing/2014/main" id="{97EA27CF-D48E-5C1C-AA37-11F27F6B451C}"/>
              </a:ext>
            </a:extLst>
          </p:cNvPr>
          <p:cNvSpPr>
            <a:spLocks noGrp="1"/>
          </p:cNvSpPr>
          <p:nvPr>
            <p:ph idx="1"/>
          </p:nvPr>
        </p:nvSpPr>
        <p:spPr>
          <a:xfrm>
            <a:off x="522462" y="1554803"/>
            <a:ext cx="4422934" cy="4275221"/>
          </a:xfrm>
        </p:spPr>
        <p:txBody>
          <a:bodyPr anchor="ctr">
            <a:normAutofit/>
          </a:bodyPr>
          <a:lstStyle/>
          <a:p>
            <a:endParaRPr lang="en-US" sz="1700" dirty="0"/>
          </a:p>
          <a:p>
            <a:pPr marL="0" indent="0">
              <a:buNone/>
            </a:pPr>
            <a:r>
              <a:rPr lang="en-US" sz="1800" dirty="0"/>
              <a:t>Deepfakes → 90% of online videos could be synthetic by 2030</a:t>
            </a:r>
          </a:p>
          <a:p>
            <a:pPr marL="0" indent="0">
              <a:buNone/>
            </a:pPr>
            <a:endParaRPr lang="en-US" sz="1800" dirty="0"/>
          </a:p>
          <a:p>
            <a:pPr marL="0" indent="0">
              <a:buNone/>
            </a:pPr>
            <a:r>
              <a:rPr lang="en-US" sz="1800" dirty="0"/>
              <a:t>AI learns your emotions. Then it plays them</a:t>
            </a:r>
          </a:p>
          <a:p>
            <a:pPr marL="0" indent="0">
              <a:buNone/>
            </a:pPr>
            <a:endParaRPr lang="en-US" sz="1800" dirty="0"/>
          </a:p>
          <a:p>
            <a:pPr marL="0" indent="0">
              <a:buNone/>
            </a:pPr>
            <a:r>
              <a:rPr lang="en-US" sz="1800" dirty="0"/>
              <a:t>Emotional engagement &gt; factual accuracy</a:t>
            </a:r>
          </a:p>
          <a:p>
            <a:pPr marL="0" indent="0">
              <a:buNone/>
            </a:pPr>
            <a:endParaRPr lang="en-US" sz="1800" dirty="0"/>
          </a:p>
          <a:p>
            <a:pPr marL="0" indent="0">
              <a:buNone/>
            </a:pPr>
            <a:r>
              <a:rPr lang="en-US" sz="1800" dirty="0"/>
              <a:t>Feedback loop: anger → engagement → more content</a:t>
            </a:r>
          </a:p>
        </p:txBody>
      </p:sp>
      <p:pic>
        <p:nvPicPr>
          <p:cNvPr id="8" name="Picture 7" descr="A person holding a sign&#10;&#10;AI-generated content may be incorrect.">
            <a:extLst>
              <a:ext uri="{FF2B5EF4-FFF2-40B4-BE49-F238E27FC236}">
                <a16:creationId xmlns:a16="http://schemas.microsoft.com/office/drawing/2014/main" id="{7D44A0BB-D438-DB8E-3165-7D0D625794F0}"/>
              </a:ext>
            </a:extLst>
          </p:cNvPr>
          <p:cNvPicPr>
            <a:picLocks noChangeAspect="1"/>
          </p:cNvPicPr>
          <p:nvPr/>
        </p:nvPicPr>
        <p:blipFill>
          <a:blip r:embed="rId3"/>
          <a:srcRect l="13"/>
          <a:stretch>
            <a:fillRect/>
          </a:stretch>
        </p:blipFill>
        <p:spPr>
          <a:xfrm>
            <a:off x="6615330" y="0"/>
            <a:ext cx="5054207" cy="5976201"/>
          </a:xfrm>
          <a:prstGeom prst="rect">
            <a:avLst/>
          </a:prstGeom>
        </p:spPr>
      </p:pic>
      <p:sp>
        <p:nvSpPr>
          <p:cNvPr id="9" name="TextBox 8">
            <a:extLst>
              <a:ext uri="{FF2B5EF4-FFF2-40B4-BE49-F238E27FC236}">
                <a16:creationId xmlns:a16="http://schemas.microsoft.com/office/drawing/2014/main" id="{F2EC0449-5EE7-2A34-D3F4-A5BA44BF6628}"/>
              </a:ext>
            </a:extLst>
          </p:cNvPr>
          <p:cNvSpPr txBox="1"/>
          <p:nvPr/>
        </p:nvSpPr>
        <p:spPr>
          <a:xfrm>
            <a:off x="7242321" y="5355917"/>
            <a:ext cx="4203721" cy="591952"/>
          </a:xfrm>
          <a:prstGeom prst="rect">
            <a:avLst/>
          </a:prstGeom>
          <a:solidFill>
            <a:srgbClr val="000000">
              <a:alpha val="50000"/>
            </a:srgbClr>
          </a:solidFill>
          <a:ln>
            <a:noFill/>
          </a:ln>
        </p:spPr>
        <p:txBody>
          <a:bodyPr wrap="square">
            <a:noAutofit/>
          </a:bodyPr>
          <a:lstStyle/>
          <a:p>
            <a:pPr algn="ctr">
              <a:spcAft>
                <a:spcPts val="600"/>
              </a:spcAft>
              <a:defRPr sz="1600" i="1">
                <a:solidFill>
                  <a:srgbClr val="646464"/>
                </a:solidFill>
              </a:defRPr>
            </a:pPr>
            <a:r>
              <a:rPr lang="en-US" sz="1300" b="1" dirty="0">
                <a:solidFill>
                  <a:srgbClr val="FFFFFF"/>
                </a:solidFill>
              </a:rPr>
              <a:t>When propaganda becomes personalized, it becomes invisible.</a:t>
            </a:r>
          </a:p>
        </p:txBody>
      </p:sp>
    </p:spTree>
    <p:extLst>
      <p:ext uri="{BB962C8B-B14F-4D97-AF65-F5344CB8AC3E}">
        <p14:creationId xmlns:p14="http://schemas.microsoft.com/office/powerpoint/2010/main" val="2328348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D36DDE-7804-4212-B648-1CF90351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 y="2"/>
            <a:ext cx="12191998" cy="5991726"/>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747589-8C4B-15B7-2657-AAC24B3BE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 y="0"/>
            <a:ext cx="12191994" cy="5991726"/>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3B3B41E4-AAE3-4D9E-C3A6-D926B54E593B}"/>
              </a:ext>
            </a:extLst>
          </p:cNvPr>
          <p:cNvSpPr>
            <a:spLocks noGrp="1"/>
          </p:cNvSpPr>
          <p:nvPr>
            <p:ph type="title"/>
          </p:nvPr>
        </p:nvSpPr>
        <p:spPr>
          <a:xfrm>
            <a:off x="4524279" y="609601"/>
            <a:ext cx="6564572" cy="1162453"/>
          </a:xfrm>
        </p:spPr>
        <p:txBody>
          <a:bodyPr>
            <a:normAutofit/>
          </a:bodyPr>
          <a:lstStyle/>
          <a:p>
            <a:pPr>
              <a:lnSpc>
                <a:spcPct val="90000"/>
              </a:lnSpc>
            </a:pPr>
            <a:r>
              <a:rPr sz="3600" dirty="0"/>
              <a:t>Digital Gatekeepers or Guardians?</a:t>
            </a:r>
            <a:endParaRPr lang="en-US" sz="3600" dirty="0"/>
          </a:p>
        </p:txBody>
      </p:sp>
      <p:pic>
        <p:nvPicPr>
          <p:cNvPr id="21" name="Picture 20" descr="Woman using tablet standing in front of digital display">
            <a:extLst>
              <a:ext uri="{FF2B5EF4-FFF2-40B4-BE49-F238E27FC236}">
                <a16:creationId xmlns:a16="http://schemas.microsoft.com/office/drawing/2014/main" id="{BE66364D-7F91-CDF7-B0B8-17A8CD20972C}"/>
              </a:ext>
            </a:extLst>
          </p:cNvPr>
          <p:cNvPicPr>
            <a:picLocks noChangeAspect="1"/>
          </p:cNvPicPr>
          <p:nvPr/>
        </p:nvPicPr>
        <p:blipFill>
          <a:blip r:embed="rId3"/>
          <a:srcRect l="27017" r="14022" b="2"/>
          <a:stretch>
            <a:fillRect/>
          </a:stretch>
        </p:blipFill>
        <p:spPr>
          <a:xfrm>
            <a:off x="0" y="2995865"/>
            <a:ext cx="4038599" cy="2995862"/>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22" name="Picture 21" descr="A computer screen with a search engine&#10;&#10;AI-generated content may be incorrect.">
            <a:extLst>
              <a:ext uri="{FF2B5EF4-FFF2-40B4-BE49-F238E27FC236}">
                <a16:creationId xmlns:a16="http://schemas.microsoft.com/office/drawing/2014/main" id="{00E19AE7-BD79-D1B2-A127-F4A3B47F9E49}"/>
              </a:ext>
            </a:extLst>
          </p:cNvPr>
          <p:cNvPicPr>
            <a:picLocks noChangeAspect="1"/>
          </p:cNvPicPr>
          <p:nvPr/>
        </p:nvPicPr>
        <p:blipFill>
          <a:blip r:embed="rId4"/>
          <a:srcRect l="19152" r="25931" b="4"/>
          <a:stretch>
            <a:fillRect/>
          </a:stretch>
        </p:blipFill>
        <p:spPr>
          <a:xfrm>
            <a:off x="11" y="-5"/>
            <a:ext cx="3832765" cy="3052504"/>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graphicFrame>
        <p:nvGraphicFramePr>
          <p:cNvPr id="23" name="Content Placeholder 2">
            <a:extLst>
              <a:ext uri="{FF2B5EF4-FFF2-40B4-BE49-F238E27FC236}">
                <a16:creationId xmlns:a16="http://schemas.microsoft.com/office/drawing/2014/main" id="{2071D5EA-0B6F-B4B8-343C-4B9AC441A1DA}"/>
              </a:ext>
            </a:extLst>
          </p:cNvPr>
          <p:cNvGraphicFramePr>
            <a:graphicFrameLocks noGrp="1"/>
          </p:cNvGraphicFramePr>
          <p:nvPr>
            <p:ph idx="1"/>
            <p:extLst>
              <p:ext uri="{D42A27DB-BD31-4B8C-83A1-F6EECF244321}">
                <p14:modId xmlns:p14="http://schemas.microsoft.com/office/powerpoint/2010/main" val="2663833072"/>
              </p:ext>
            </p:extLst>
          </p:nvPr>
        </p:nvGraphicFramePr>
        <p:xfrm>
          <a:off x="4730102" y="1772054"/>
          <a:ext cx="6564572" cy="3415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TextBox 23">
            <a:extLst>
              <a:ext uri="{FF2B5EF4-FFF2-40B4-BE49-F238E27FC236}">
                <a16:creationId xmlns:a16="http://schemas.microsoft.com/office/drawing/2014/main" id="{AB7F94C6-F38F-41CA-4932-AB6DD5B1EF27}"/>
              </a:ext>
            </a:extLst>
          </p:cNvPr>
          <p:cNvSpPr txBox="1"/>
          <p:nvPr/>
        </p:nvSpPr>
        <p:spPr>
          <a:xfrm>
            <a:off x="3705635" y="5483896"/>
            <a:ext cx="7383216" cy="338554"/>
          </a:xfrm>
          <a:prstGeom prst="rect">
            <a:avLst/>
          </a:prstGeom>
          <a:noFill/>
        </p:spPr>
        <p:txBody>
          <a:bodyPr wrap="square">
            <a:spAutoFit/>
          </a:bodyPr>
          <a:lstStyle/>
          <a:p>
            <a:pPr algn="ctr">
              <a:spcAft>
                <a:spcPts val="600"/>
              </a:spcAft>
              <a:defRPr sz="1600" i="1">
                <a:solidFill>
                  <a:srgbClr val="646464"/>
                </a:solidFill>
              </a:defRPr>
            </a:pPr>
            <a:r>
              <a:rPr lang="en-US" sz="1600" dirty="0"/>
              <a:t>Libraries mediate between people and powerful unseen systems.</a:t>
            </a:r>
          </a:p>
        </p:txBody>
      </p:sp>
    </p:spTree>
    <p:extLst>
      <p:ext uri="{BB962C8B-B14F-4D97-AF65-F5344CB8AC3E}">
        <p14:creationId xmlns:p14="http://schemas.microsoft.com/office/powerpoint/2010/main" val="117575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95DF81D7-EB6C-5346-A558-6ECE208C0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144000" cy="5991726"/>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11F871D-FBEC-3A0E-6582-D6C4A3E58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0"/>
            <a:ext cx="9143999" cy="5991726"/>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8F69F8C-E48C-A214-A0A1-797F4F45D374}"/>
              </a:ext>
            </a:extLst>
          </p:cNvPr>
          <p:cNvSpPr>
            <a:spLocks noGrp="1"/>
          </p:cNvSpPr>
          <p:nvPr>
            <p:ph type="title"/>
          </p:nvPr>
        </p:nvSpPr>
        <p:spPr>
          <a:xfrm>
            <a:off x="4222958" y="348084"/>
            <a:ext cx="3200400" cy="1180760"/>
          </a:xfrm>
        </p:spPr>
        <p:txBody>
          <a:bodyPr anchor="t">
            <a:normAutofit fontScale="90000"/>
          </a:bodyPr>
          <a:lstStyle/>
          <a:p>
            <a:pPr algn="ctr">
              <a:lnSpc>
                <a:spcPct val="90000"/>
              </a:lnSpc>
            </a:pPr>
            <a:r>
              <a:rPr lang="en-US" sz="2800" b="1" dirty="0">
                <a:solidFill>
                  <a:schemeClr val="tx1">
                    <a:lumMod val="85000"/>
                    <a:lumOff val="15000"/>
                  </a:schemeClr>
                </a:solidFill>
              </a:rPr>
              <a:t>The Bias Problem: When Data Learns Our Inequality</a:t>
            </a:r>
          </a:p>
        </p:txBody>
      </p:sp>
      <p:pic>
        <p:nvPicPr>
          <p:cNvPr id="7" name="Picture 6" descr="A group of hands reaching out to the ground&#10;&#10;AI-generated content may be incorrect.">
            <a:extLst>
              <a:ext uri="{FF2B5EF4-FFF2-40B4-BE49-F238E27FC236}">
                <a16:creationId xmlns:a16="http://schemas.microsoft.com/office/drawing/2014/main" id="{37BDFA45-FF9C-B634-9C1A-ACE3694E1E08}"/>
              </a:ext>
            </a:extLst>
          </p:cNvPr>
          <p:cNvPicPr>
            <a:picLocks noChangeAspect="1"/>
          </p:cNvPicPr>
          <p:nvPr/>
        </p:nvPicPr>
        <p:blipFill>
          <a:blip r:embed="rId3"/>
          <a:srcRect l="25991" r="2157"/>
          <a:stretch>
            <a:fillRect/>
          </a:stretch>
        </p:blipFill>
        <p:spPr>
          <a:xfrm>
            <a:off x="1" y="1"/>
            <a:ext cx="3494965" cy="5991727"/>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8" name="Content Placeholder 2">
            <a:extLst>
              <a:ext uri="{FF2B5EF4-FFF2-40B4-BE49-F238E27FC236}">
                <a16:creationId xmlns:a16="http://schemas.microsoft.com/office/drawing/2014/main" id="{6B7FEC21-7021-EDAE-6A02-EACF03FBEB03}"/>
              </a:ext>
            </a:extLst>
          </p:cNvPr>
          <p:cNvSpPr>
            <a:spLocks noGrp="1"/>
          </p:cNvSpPr>
          <p:nvPr>
            <p:ph idx="1"/>
          </p:nvPr>
        </p:nvSpPr>
        <p:spPr>
          <a:xfrm>
            <a:off x="4222958" y="1528844"/>
            <a:ext cx="3200400" cy="3155537"/>
          </a:xfrm>
        </p:spPr>
        <p:txBody>
          <a:bodyPr anchor="ctr">
            <a:normAutofit fontScale="47500" lnSpcReduction="20000"/>
          </a:bodyPr>
          <a:lstStyle/>
          <a:p>
            <a:endParaRPr lang="en-US" sz="1700" dirty="0">
              <a:solidFill>
                <a:schemeClr val="tx1">
                  <a:lumMod val="85000"/>
                  <a:lumOff val="15000"/>
                </a:schemeClr>
              </a:solidFill>
            </a:endParaRPr>
          </a:p>
          <a:p>
            <a:pPr marL="0" indent="0" algn="ctr">
              <a:buNone/>
            </a:pPr>
            <a:r>
              <a:rPr lang="en-US" sz="5100" dirty="0">
                <a:solidFill>
                  <a:schemeClr val="tx1">
                    <a:lumMod val="85000"/>
                    <a:lumOff val="15000"/>
                  </a:schemeClr>
                </a:solidFill>
              </a:rPr>
              <a:t>AI reproduces social bias</a:t>
            </a:r>
          </a:p>
          <a:p>
            <a:pPr marL="0" indent="0" algn="ctr">
              <a:buNone/>
            </a:pPr>
            <a:endParaRPr lang="en-US" sz="5100" dirty="0">
              <a:solidFill>
                <a:schemeClr val="tx1">
                  <a:lumMod val="85000"/>
                  <a:lumOff val="15000"/>
                </a:schemeClr>
              </a:solidFill>
            </a:endParaRPr>
          </a:p>
          <a:p>
            <a:pPr marL="0" indent="0" algn="ctr">
              <a:buNone/>
            </a:pPr>
            <a:r>
              <a:rPr lang="en-US" sz="5100" dirty="0">
                <a:solidFill>
                  <a:schemeClr val="tx1">
                    <a:lumMod val="85000"/>
                    <a:lumOff val="15000"/>
                  </a:schemeClr>
                </a:solidFill>
              </a:rPr>
              <a:t>Word cloud: bias, representation, silencing</a:t>
            </a:r>
          </a:p>
          <a:p>
            <a:pPr marL="0" indent="0" algn="ctr">
              <a:buNone/>
            </a:pPr>
            <a:endParaRPr lang="en-US" sz="5100" dirty="0">
              <a:solidFill>
                <a:schemeClr val="tx1">
                  <a:lumMod val="85000"/>
                  <a:lumOff val="15000"/>
                </a:schemeClr>
              </a:solidFill>
            </a:endParaRPr>
          </a:p>
          <a:p>
            <a:pPr marL="0" indent="0" algn="ctr">
              <a:buNone/>
            </a:pPr>
            <a:r>
              <a:rPr lang="en-US" sz="5100" dirty="0">
                <a:solidFill>
                  <a:schemeClr val="tx1">
                    <a:lumMod val="85000"/>
                    <a:lumOff val="15000"/>
                  </a:schemeClr>
                </a:solidFill>
              </a:rPr>
              <a:t>AI learns from society’s inequities</a:t>
            </a:r>
          </a:p>
        </p:txBody>
      </p:sp>
      <p:pic>
        <p:nvPicPr>
          <p:cNvPr id="9" name="Picture 8" descr="A robot hand with the sun shining through&#10;&#10;AI-generated content may be incorrect.">
            <a:extLst>
              <a:ext uri="{FF2B5EF4-FFF2-40B4-BE49-F238E27FC236}">
                <a16:creationId xmlns:a16="http://schemas.microsoft.com/office/drawing/2014/main" id="{B8FC7849-D034-4F01-4FE5-DB7ADEF04899}"/>
              </a:ext>
            </a:extLst>
          </p:cNvPr>
          <p:cNvPicPr>
            <a:picLocks noChangeAspect="1"/>
          </p:cNvPicPr>
          <p:nvPr/>
        </p:nvPicPr>
        <p:blipFill>
          <a:blip r:embed="rId4"/>
          <a:srcRect l="18448" r="22382"/>
          <a:stretch>
            <a:fillRect/>
          </a:stretch>
        </p:blipFill>
        <p:spPr>
          <a:xfrm>
            <a:off x="8373978" y="8"/>
            <a:ext cx="3818021" cy="5991718"/>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10" name="TextBox 9">
            <a:extLst>
              <a:ext uri="{FF2B5EF4-FFF2-40B4-BE49-F238E27FC236}">
                <a16:creationId xmlns:a16="http://schemas.microsoft.com/office/drawing/2014/main" id="{84206B0D-B969-7EE7-DFC1-48D4DD024F0F}"/>
              </a:ext>
            </a:extLst>
          </p:cNvPr>
          <p:cNvSpPr txBox="1"/>
          <p:nvPr/>
        </p:nvSpPr>
        <p:spPr>
          <a:xfrm>
            <a:off x="4186989" y="5329155"/>
            <a:ext cx="3494965" cy="584775"/>
          </a:xfrm>
          <a:prstGeom prst="rect">
            <a:avLst/>
          </a:prstGeom>
          <a:noFill/>
        </p:spPr>
        <p:txBody>
          <a:bodyPr wrap="square" anchor="ctr">
            <a:spAutoFit/>
          </a:bodyPr>
          <a:lstStyle/>
          <a:p>
            <a:pPr algn="ctr">
              <a:spcAft>
                <a:spcPts val="600"/>
              </a:spcAft>
              <a:defRPr sz="1600" i="1">
                <a:solidFill>
                  <a:srgbClr val="646464"/>
                </a:solidFill>
              </a:defRPr>
            </a:pPr>
            <a:r>
              <a:rPr lang="en-US" sz="1600" b="1" dirty="0">
                <a:solidFill>
                  <a:schemeClr val="tx1">
                    <a:lumMod val="75000"/>
                    <a:lumOff val="25000"/>
                  </a:schemeClr>
                </a:solidFill>
              </a:rPr>
              <a:t>AI reflects the world’s biases—unless we intervene</a:t>
            </a:r>
            <a:r>
              <a:rPr lang="en-US" sz="1600" b="1" dirty="0">
                <a:solidFill>
                  <a:schemeClr val="tx1">
                    <a:lumMod val="65000"/>
                    <a:lumOff val="35000"/>
                  </a:schemeClr>
                </a:solidFill>
              </a:rPr>
              <a:t>.</a:t>
            </a:r>
          </a:p>
        </p:txBody>
      </p:sp>
    </p:spTree>
    <p:extLst>
      <p:ext uri="{BB962C8B-B14F-4D97-AF65-F5344CB8AC3E}">
        <p14:creationId xmlns:p14="http://schemas.microsoft.com/office/powerpoint/2010/main" val="53918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B742F341-1D34-631F-65A6-0B32DA993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5965"/>
            <a:ext cx="12192000" cy="5464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F9D8D619-37F8-6AE9-D092-6CD260777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8941" y="4254870"/>
            <a:ext cx="11167447" cy="166466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0DD6157-B9FD-3012-A104-58995E325BF0}"/>
              </a:ext>
            </a:extLst>
          </p:cNvPr>
          <p:cNvSpPr>
            <a:spLocks noGrp="1"/>
          </p:cNvSpPr>
          <p:nvPr>
            <p:ph type="title"/>
          </p:nvPr>
        </p:nvSpPr>
        <p:spPr>
          <a:xfrm>
            <a:off x="1935174" y="4495153"/>
            <a:ext cx="3538728" cy="1311389"/>
          </a:xfrm>
        </p:spPr>
        <p:txBody>
          <a:bodyPr>
            <a:normAutofit/>
          </a:bodyPr>
          <a:lstStyle/>
          <a:p>
            <a:r>
              <a:rPr lang="en-US" sz="2800" dirty="0"/>
              <a:t>Libraries at the Crossroads</a:t>
            </a:r>
          </a:p>
        </p:txBody>
      </p:sp>
      <p:pic>
        <p:nvPicPr>
          <p:cNvPr id="7" name="Picture 6" descr="A hand holding a stack of books&#10;&#10;AI-generated content may be incorrect.">
            <a:extLst>
              <a:ext uri="{FF2B5EF4-FFF2-40B4-BE49-F238E27FC236}">
                <a16:creationId xmlns:a16="http://schemas.microsoft.com/office/drawing/2014/main" id="{99434C80-5F36-8788-0CA4-3EECA4919BA3}"/>
              </a:ext>
            </a:extLst>
          </p:cNvPr>
          <p:cNvPicPr>
            <a:picLocks noChangeAspect="1"/>
          </p:cNvPicPr>
          <p:nvPr/>
        </p:nvPicPr>
        <p:blipFill>
          <a:blip r:embed="rId3">
            <a:extLst>
              <a:ext uri="{837473B0-CC2E-450A-ABE3-18F120FF3D39}">
                <a1611:picAttrSrcUrl xmlns:a1611="http://schemas.microsoft.com/office/drawing/2016/11/main" r:id="rId4"/>
              </a:ext>
            </a:extLst>
          </a:blip>
          <a:srcRect l="24789" r="24789" b="-1"/>
          <a:stretch>
            <a:fillRect/>
          </a:stretch>
        </p:blipFill>
        <p:spPr>
          <a:xfrm>
            <a:off x="232569" y="-1"/>
            <a:ext cx="5585486" cy="3843801"/>
          </a:xfrm>
          <a:prstGeom prst="rect">
            <a:avLst/>
          </a:prstGeom>
        </p:spPr>
      </p:pic>
      <p:pic>
        <p:nvPicPr>
          <p:cNvPr id="8" name="Picture 7" descr="A blue glowing book with lines and dots&#10;&#10;AI-generated content may be incorrect.">
            <a:extLst>
              <a:ext uri="{FF2B5EF4-FFF2-40B4-BE49-F238E27FC236}">
                <a16:creationId xmlns:a16="http://schemas.microsoft.com/office/drawing/2014/main" id="{540009CC-BC7B-D467-AE88-1965F30993AB}"/>
              </a:ext>
            </a:extLst>
          </p:cNvPr>
          <p:cNvPicPr>
            <a:picLocks noChangeAspect="1"/>
          </p:cNvPicPr>
          <p:nvPr/>
        </p:nvPicPr>
        <p:blipFill>
          <a:blip r:embed="rId5">
            <a:extLst>
              <a:ext uri="{837473B0-CC2E-450A-ABE3-18F120FF3D39}">
                <a1611:picAttrSrcUrl xmlns:a1611="http://schemas.microsoft.com/office/drawing/2016/11/main" r:id="rId6"/>
              </a:ext>
            </a:extLst>
          </a:blip>
          <a:srcRect t="128" r="-4" b="53"/>
          <a:stretch>
            <a:fillRect/>
          </a:stretch>
        </p:blipFill>
        <p:spPr>
          <a:xfrm>
            <a:off x="5919537" y="-1"/>
            <a:ext cx="6170981" cy="3843801"/>
          </a:xfrm>
          <a:prstGeom prst="rect">
            <a:avLst/>
          </a:prstGeom>
        </p:spPr>
      </p:pic>
      <p:sp>
        <p:nvSpPr>
          <p:cNvPr id="9" name="Rectangle 8">
            <a:extLst>
              <a:ext uri="{FF2B5EF4-FFF2-40B4-BE49-F238E27FC236}">
                <a16:creationId xmlns:a16="http://schemas.microsoft.com/office/drawing/2014/main" id="{37CCC466-8001-418A-8696-BE00C91CD3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2141" y="4947484"/>
            <a:ext cx="128016" cy="560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C1CD7761-D16B-6738-F801-2B805BB33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363688" y="5123976"/>
            <a:ext cx="1165680" cy="53745"/>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391257D4-0813-2E4A-7873-57DEDC7F2789}"/>
              </a:ext>
            </a:extLst>
          </p:cNvPr>
          <p:cNvSpPr>
            <a:spLocks noGrp="1"/>
          </p:cNvSpPr>
          <p:nvPr>
            <p:ph idx="1"/>
          </p:nvPr>
        </p:nvSpPr>
        <p:spPr>
          <a:xfrm>
            <a:off x="5198418" y="4447183"/>
            <a:ext cx="6007608" cy="1311389"/>
          </a:xfrm>
        </p:spPr>
        <p:txBody>
          <a:bodyPr anchor="ctr">
            <a:normAutofit/>
          </a:bodyPr>
          <a:lstStyle/>
          <a:p>
            <a:pPr marL="0" indent="0">
              <a:buNone/>
            </a:pPr>
            <a:r>
              <a:rPr lang="en-US" sz="2000" dirty="0"/>
              <a:t>Promoting Algorithmic Awareness</a:t>
            </a:r>
          </a:p>
          <a:p>
            <a:pPr marL="0" indent="0">
              <a:buNone/>
            </a:pPr>
            <a:r>
              <a:rPr lang="en-US" sz="2000" dirty="0"/>
              <a:t>Transparent Tool Use</a:t>
            </a:r>
          </a:p>
          <a:p>
            <a:pPr marL="0" indent="0">
              <a:buNone/>
            </a:pPr>
            <a:r>
              <a:rPr lang="en-US" sz="2000" dirty="0"/>
              <a:t>Human-Centered Guidance </a:t>
            </a:r>
          </a:p>
        </p:txBody>
      </p:sp>
    </p:spTree>
    <p:extLst>
      <p:ext uri="{BB962C8B-B14F-4D97-AF65-F5344CB8AC3E}">
        <p14:creationId xmlns:p14="http://schemas.microsoft.com/office/powerpoint/2010/main" val="161215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ttle girl carrying stack of books">
            <a:extLst>
              <a:ext uri="{FF2B5EF4-FFF2-40B4-BE49-F238E27FC236}">
                <a16:creationId xmlns:a16="http://schemas.microsoft.com/office/drawing/2014/main" id="{3DF95195-72F5-9308-8E38-08F4F82CFAA8}"/>
              </a:ext>
            </a:extLst>
          </p:cNvPr>
          <p:cNvPicPr>
            <a:picLocks noChangeAspect="1"/>
          </p:cNvPicPr>
          <p:nvPr/>
        </p:nvPicPr>
        <p:blipFill>
          <a:blip r:embed="rId3"/>
          <a:stretch>
            <a:fillRect/>
          </a:stretch>
        </p:blipFill>
        <p:spPr>
          <a:xfrm>
            <a:off x="1540043" y="4409981"/>
            <a:ext cx="3714750" cy="1485493"/>
          </a:xfrm>
          <a:prstGeom prst="rect">
            <a:avLst/>
          </a:prstGeom>
        </p:spPr>
      </p:pic>
      <p:pic>
        <p:nvPicPr>
          <p:cNvPr id="5" name="Picture 4" descr="Classroom of students raising their hands in front of a teacher">
            <a:extLst>
              <a:ext uri="{FF2B5EF4-FFF2-40B4-BE49-F238E27FC236}">
                <a16:creationId xmlns:a16="http://schemas.microsoft.com/office/drawing/2014/main" id="{70323904-0BA7-FE63-C5DE-25C27D58D64E}"/>
              </a:ext>
            </a:extLst>
          </p:cNvPr>
          <p:cNvPicPr>
            <a:picLocks noChangeAspect="1"/>
          </p:cNvPicPr>
          <p:nvPr/>
        </p:nvPicPr>
        <p:blipFill>
          <a:blip r:embed="rId4"/>
          <a:stretch>
            <a:fillRect/>
          </a:stretch>
        </p:blipFill>
        <p:spPr>
          <a:xfrm>
            <a:off x="1511754" y="1802303"/>
            <a:ext cx="3743039" cy="2516567"/>
          </a:xfrm>
          <a:prstGeom prst="rect">
            <a:avLst/>
          </a:prstGeom>
        </p:spPr>
      </p:pic>
      <p:pic>
        <p:nvPicPr>
          <p:cNvPr id="6" name="Picture 5" descr="Students in library">
            <a:extLst>
              <a:ext uri="{FF2B5EF4-FFF2-40B4-BE49-F238E27FC236}">
                <a16:creationId xmlns:a16="http://schemas.microsoft.com/office/drawing/2014/main" id="{4126B4F0-7077-109B-81C9-218F9D13483A}"/>
              </a:ext>
            </a:extLst>
          </p:cNvPr>
          <p:cNvPicPr>
            <a:picLocks noChangeAspect="1"/>
          </p:cNvPicPr>
          <p:nvPr/>
        </p:nvPicPr>
        <p:blipFill>
          <a:blip r:embed="rId5"/>
          <a:stretch>
            <a:fillRect/>
          </a:stretch>
        </p:blipFill>
        <p:spPr>
          <a:xfrm>
            <a:off x="1511754" y="2"/>
            <a:ext cx="3743039" cy="2402538"/>
          </a:xfrm>
          <a:prstGeom prst="rect">
            <a:avLst/>
          </a:prstGeom>
        </p:spPr>
      </p:pic>
      <p:sp>
        <p:nvSpPr>
          <p:cNvPr id="7" name="Title 1">
            <a:extLst>
              <a:ext uri="{FF2B5EF4-FFF2-40B4-BE49-F238E27FC236}">
                <a16:creationId xmlns:a16="http://schemas.microsoft.com/office/drawing/2014/main" id="{9F665671-54C9-37C4-98F4-EE6144B17046}"/>
              </a:ext>
            </a:extLst>
          </p:cNvPr>
          <p:cNvSpPr>
            <a:spLocks noGrp="1"/>
          </p:cNvSpPr>
          <p:nvPr>
            <p:ph type="title"/>
          </p:nvPr>
        </p:nvSpPr>
        <p:spPr>
          <a:xfrm>
            <a:off x="6937209" y="14662"/>
            <a:ext cx="3743037" cy="1381001"/>
          </a:xfrm>
        </p:spPr>
        <p:txBody>
          <a:bodyPr>
            <a:normAutofit/>
          </a:bodyPr>
          <a:lstStyle/>
          <a:p>
            <a:r>
              <a:rPr lang="en-US" dirty="0"/>
              <a:t>“Truth Has a Human Voice”</a:t>
            </a:r>
            <a:endParaRPr dirty="0"/>
          </a:p>
        </p:txBody>
      </p:sp>
      <p:graphicFrame>
        <p:nvGraphicFramePr>
          <p:cNvPr id="8" name="Content Placeholder 2">
            <a:extLst>
              <a:ext uri="{FF2B5EF4-FFF2-40B4-BE49-F238E27FC236}">
                <a16:creationId xmlns:a16="http://schemas.microsoft.com/office/drawing/2014/main" id="{8AB6D201-23CD-CC91-A66E-B1BFF20808B0}"/>
              </a:ext>
            </a:extLst>
          </p:cNvPr>
          <p:cNvGraphicFramePr>
            <a:graphicFrameLocks noGrp="1"/>
          </p:cNvGraphicFramePr>
          <p:nvPr>
            <p:ph idx="1"/>
            <p:extLst>
              <p:ext uri="{D42A27DB-BD31-4B8C-83A1-F6EECF244321}">
                <p14:modId xmlns:p14="http://schemas.microsoft.com/office/powerpoint/2010/main" val="3517875390"/>
              </p:ext>
            </p:extLst>
          </p:nvPr>
        </p:nvGraphicFramePr>
        <p:xfrm>
          <a:off x="6096000" y="1200025"/>
          <a:ext cx="5159120" cy="44437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extBox 8">
            <a:extLst>
              <a:ext uri="{FF2B5EF4-FFF2-40B4-BE49-F238E27FC236}">
                <a16:creationId xmlns:a16="http://schemas.microsoft.com/office/drawing/2014/main" id="{0EF6EF1E-0479-750B-EFB1-E9B579D6F4DB}"/>
              </a:ext>
            </a:extLst>
          </p:cNvPr>
          <p:cNvSpPr txBox="1"/>
          <p:nvPr/>
        </p:nvSpPr>
        <p:spPr>
          <a:xfrm>
            <a:off x="6400945" y="5365020"/>
            <a:ext cx="4549230" cy="585910"/>
          </a:xfrm>
          <a:prstGeom prst="rect">
            <a:avLst/>
          </a:prstGeom>
          <a:noFill/>
        </p:spPr>
        <p:txBody>
          <a:bodyPr wrap="square">
            <a:spAutoFit/>
          </a:bodyPr>
          <a:lstStyle/>
          <a:p>
            <a:pPr algn="ctr">
              <a:defRPr sz="1600" i="1">
                <a:solidFill>
                  <a:srgbClr val="646464"/>
                </a:solidFill>
              </a:defRPr>
            </a:pPr>
            <a:r>
              <a:rPr dirty="0"/>
              <a:t>Libraries are where we learn to question, not just to search.</a:t>
            </a:r>
          </a:p>
        </p:txBody>
      </p:sp>
    </p:spTree>
    <p:extLst>
      <p:ext uri="{BB962C8B-B14F-4D97-AF65-F5344CB8AC3E}">
        <p14:creationId xmlns:p14="http://schemas.microsoft.com/office/powerpoint/2010/main" val="2121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A9802C98-EAB4-358E-6B2E-3B59F6D93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8602" y="7854"/>
            <a:ext cx="10731397" cy="5968681"/>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65CA81-E75A-005C-B7E0-FE362B1F3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8602" y="0"/>
            <a:ext cx="10731397" cy="597551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266605-1A46-5394-EBA0-D12F78D175DC}"/>
              </a:ext>
            </a:extLst>
          </p:cNvPr>
          <p:cNvSpPr>
            <a:spLocks noGrp="1"/>
          </p:cNvSpPr>
          <p:nvPr>
            <p:ph type="title"/>
          </p:nvPr>
        </p:nvSpPr>
        <p:spPr>
          <a:xfrm>
            <a:off x="5056556" y="735049"/>
            <a:ext cx="5969339" cy="1165099"/>
          </a:xfrm>
        </p:spPr>
        <p:txBody>
          <a:bodyPr>
            <a:normAutofit/>
          </a:bodyPr>
          <a:lstStyle/>
          <a:p>
            <a:r>
              <a:rPr lang="en-US" sz="3200" dirty="0"/>
              <a:t>Speaker Contact Information</a:t>
            </a:r>
          </a:p>
        </p:txBody>
      </p:sp>
      <p:pic>
        <p:nvPicPr>
          <p:cNvPr id="7" name="Content Placeholder 4">
            <a:extLst>
              <a:ext uri="{FF2B5EF4-FFF2-40B4-BE49-F238E27FC236}">
                <a16:creationId xmlns:a16="http://schemas.microsoft.com/office/drawing/2014/main" id="{72A4DFC6-26EB-1FF1-6100-1A9B310E4D29}"/>
              </a:ext>
            </a:extLst>
          </p:cNvPr>
          <p:cNvPicPr>
            <a:picLocks noChangeAspect="1"/>
          </p:cNvPicPr>
          <p:nvPr/>
        </p:nvPicPr>
        <p:blipFill>
          <a:blip r:embed="rId3"/>
          <a:srcRect l="13086" r="13086"/>
          <a:stretch/>
        </p:blipFill>
        <p:spPr>
          <a:xfrm>
            <a:off x="1347537" y="7864"/>
            <a:ext cx="3304915" cy="5968673"/>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8" name="Content Placeholder 8">
            <a:extLst>
              <a:ext uri="{FF2B5EF4-FFF2-40B4-BE49-F238E27FC236}">
                <a16:creationId xmlns:a16="http://schemas.microsoft.com/office/drawing/2014/main" id="{FF3260AC-42F5-D361-8199-4506FA98FF70}"/>
              </a:ext>
            </a:extLst>
          </p:cNvPr>
          <p:cNvSpPr>
            <a:spLocks noGrp="1"/>
          </p:cNvSpPr>
          <p:nvPr>
            <p:ph idx="1"/>
          </p:nvPr>
        </p:nvSpPr>
        <p:spPr>
          <a:xfrm>
            <a:off x="4554880" y="1665280"/>
            <a:ext cx="5969339" cy="2873492"/>
          </a:xfrm>
        </p:spPr>
        <p:txBody>
          <a:bodyPr anchor="t">
            <a:noAutofit/>
          </a:bodyPr>
          <a:lstStyle/>
          <a:p>
            <a:pPr marL="0" indent="0" algn="ctr">
              <a:buNone/>
            </a:pPr>
            <a:r>
              <a:rPr lang="en-US" sz="2400" dirty="0">
                <a:latin typeface="Aptos Narrow" panose="020B0004020202020204" pitchFamily="34" charset="0"/>
              </a:rPr>
              <a:t>Charisse Brent, MLIS, MARA, CRA</a:t>
            </a:r>
          </a:p>
          <a:p>
            <a:pPr marL="0" indent="0" algn="ctr">
              <a:buNone/>
            </a:pPr>
            <a:r>
              <a:rPr lang="en-US" sz="2400" dirty="0">
                <a:latin typeface="Aptos Narrow" panose="020B0004020202020204" pitchFamily="34" charset="0"/>
              </a:rPr>
              <a:t>Archivist Intern</a:t>
            </a:r>
          </a:p>
          <a:p>
            <a:pPr marL="0" indent="0" algn="ctr">
              <a:buNone/>
            </a:pPr>
            <a:r>
              <a:rPr lang="en-US" sz="2400" dirty="0">
                <a:latin typeface="Aptos Narrow" panose="020B0004020202020204" pitchFamily="34" charset="0"/>
              </a:rPr>
              <a:t>Email:</a:t>
            </a:r>
          </a:p>
          <a:p>
            <a:pPr marL="0" indent="0" algn="ctr">
              <a:buNone/>
            </a:pPr>
            <a:r>
              <a:rPr lang="en-US" sz="2400" dirty="0">
                <a:latin typeface="Aptos Narrow" panose="020B0004020202020204" pitchFamily="34" charset="0"/>
              </a:rPr>
              <a:t> </a:t>
            </a:r>
            <a:r>
              <a:rPr lang="en-US" sz="2400" dirty="0">
                <a:latin typeface="Aptos Narrow" panose="020B0004020202020204" pitchFamily="34" charset="0"/>
                <a:hlinkClick r:id="rId4"/>
              </a:rPr>
              <a:t>cbrent@usc.edu</a:t>
            </a:r>
            <a:endParaRPr lang="en-US" sz="2400" dirty="0">
              <a:latin typeface="Aptos Narrow" panose="020B0004020202020204" pitchFamily="34" charset="0"/>
            </a:endParaRPr>
          </a:p>
          <a:p>
            <a:pPr marL="0" indent="0" algn="ctr">
              <a:buNone/>
            </a:pPr>
            <a:r>
              <a:rPr lang="en-US" sz="2400" dirty="0">
                <a:latin typeface="Aptos Narrow" panose="020B0004020202020204" pitchFamily="34" charset="0"/>
                <a:hlinkClick r:id="rId5"/>
              </a:rPr>
              <a:t>brentcharisse@gmail.com</a:t>
            </a:r>
            <a:endParaRPr lang="en-US" sz="2400" dirty="0">
              <a:latin typeface="Aptos Narrow" panose="020B0004020202020204" pitchFamily="34" charset="0"/>
            </a:endParaRPr>
          </a:p>
          <a:p>
            <a:pPr marL="0" indent="0" algn="ctr">
              <a:buNone/>
            </a:pPr>
            <a:r>
              <a:rPr lang="en-US" sz="2400" dirty="0">
                <a:latin typeface="Aptos Narrow" panose="020B0004020202020204" pitchFamily="34" charset="0"/>
              </a:rPr>
              <a:t>LinkedIn: Charisse Brent, MLIS</a:t>
            </a:r>
          </a:p>
        </p:txBody>
      </p:sp>
    </p:spTree>
    <p:extLst>
      <p:ext uri="{BB962C8B-B14F-4D97-AF65-F5344CB8AC3E}">
        <p14:creationId xmlns:p14="http://schemas.microsoft.com/office/powerpoint/2010/main" val="514065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55B62EDECA5444BE0A3687F694073B" ma:contentTypeVersion="10" ma:contentTypeDescription="Create a new document." ma:contentTypeScope="" ma:versionID="dcf3d3b599512cadb4a3821c9c6d4e20">
  <xsd:schema xmlns:xsd="http://www.w3.org/2001/XMLSchema" xmlns:xs="http://www.w3.org/2001/XMLSchema" xmlns:p="http://schemas.microsoft.com/office/2006/metadata/properties" xmlns:ns2="164cd4a7-ce8e-4dac-92b9-19771f8f5416" xmlns:ns3="706fc703-dbcf-40f2-8922-96b50a4fe5ec" targetNamespace="http://schemas.microsoft.com/office/2006/metadata/properties" ma:root="true" ma:fieldsID="c482986b655a64d56d33115a0adc810b" ns2:_="" ns3:_="">
    <xsd:import namespace="164cd4a7-ce8e-4dac-92b9-19771f8f5416"/>
    <xsd:import namespace="706fc703-dbcf-40f2-8922-96b50a4fe5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cd4a7-ce8e-4dac-92b9-19771f8f5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c383c50-2e5a-4ee2-a287-62075b1c8a1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6fc703-dbcf-40f2-8922-96b50a4fe5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f5ecd53-c824-4064-abfb-f43053524b84}" ma:internalName="TaxCatchAll" ma:showField="CatchAllData" ma:web="706fc703-dbcf-40f2-8922-96b50a4fe5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06fc703-dbcf-40f2-8922-96b50a4fe5ec"/>
    <lcf76f155ced4ddcb4097134ff3c332f xmlns="164cd4a7-ce8e-4dac-92b9-19771f8f541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AF961-1F60-4CE4-AB34-4D88CA798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cd4a7-ce8e-4dac-92b9-19771f8f5416"/>
    <ds:schemaRef ds:uri="706fc703-dbcf-40f2-8922-96b50a4fe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8175F7-DE6E-4D1C-8FB0-AF30D6A1321B}">
  <ds:schemaRefs>
    <ds:schemaRef ds:uri="706fc703-dbcf-40f2-8922-96b50a4fe5ec"/>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elements/1.1/"/>
    <ds:schemaRef ds:uri="164cd4a7-ce8e-4dac-92b9-19771f8f5416"/>
    <ds:schemaRef ds:uri="http://www.w3.org/XML/1998/namespace"/>
    <ds:schemaRef ds:uri="http://purl.org/dc/terms/"/>
  </ds:schemaRefs>
</ds:datastoreItem>
</file>

<file path=customXml/itemProps3.xml><?xml version="1.0" encoding="utf-8"?>
<ds:datastoreItem xmlns:ds="http://schemas.openxmlformats.org/officeDocument/2006/customXml" ds:itemID="{20107263-B4A0-4E6E-82E3-BE3750F009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7503</TotalTime>
  <Words>2647</Words>
  <Application>Microsoft Office PowerPoint</Application>
  <PresentationFormat>Widescreen</PresentationFormat>
  <Paragraphs>145</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Aldhabi</vt:lpstr>
      <vt:lpstr>Aptos</vt:lpstr>
      <vt:lpstr>Aptos Narrow</vt:lpstr>
      <vt:lpstr>Aptos Serif</vt:lpstr>
      <vt:lpstr>Arial</vt:lpstr>
      <vt:lpstr>Calibri</vt:lpstr>
      <vt:lpstr>Office Theme</vt:lpstr>
      <vt:lpstr>Algorithms, Influence, and the Library’s New Role in the Age of AI </vt:lpstr>
      <vt:lpstr>Slide title</vt:lpstr>
      <vt:lpstr>PowerPoint Presentation</vt:lpstr>
      <vt:lpstr>How AI Drives Modern Propaganda</vt:lpstr>
      <vt:lpstr>Digital Gatekeepers or Guardians?</vt:lpstr>
      <vt:lpstr>The Bias Problem: When Data Learns Our Inequality</vt:lpstr>
      <vt:lpstr>Libraries at the Crossroads</vt:lpstr>
      <vt:lpstr>“Truth Has a Human Voice”</vt:lpstr>
      <vt:lpstr>Speaker Contact Information</vt:lpstr>
      <vt:lpstr>Use of AI Statement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Beals, Carla</dc:creator>
  <cp:lastModifiedBy>Charisse Brent</cp:lastModifiedBy>
  <cp:revision>14</cp:revision>
  <dcterms:created xsi:type="dcterms:W3CDTF">2026-03-06T16:59:25Z</dcterms:created>
  <dcterms:modified xsi:type="dcterms:W3CDTF">2026-05-26T13:40:54Z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0x010100E855B62EDECA5444BE0A3687F694073B</vt:lpwstr>
  </property>
</Properties>
</file>