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embeddedFontLst>
    <p:embeddedFont>
      <p:font typeface="Play" panose="020B0604020202020204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h2zglSjcKWBMfPaPFfpmRN0/r4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91343A-4135-4A06-8223-A1101A01F2B8}" v="283" dt="2026-09-01T15:06:29.4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customschemas.google.com/relationships/presentationmetadata" Target="metadata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rbara" userId="qqMVHalJEmYTGLoPYpFSgKIkfaKD4FcgcGLUU6hGEKA=" providerId="None" clId="Web-{0391343A-4135-4A06-8223-A1101A01F2B8}"/>
    <pc:docChg chg="modSld">
      <pc:chgData name="Barbara" userId="qqMVHalJEmYTGLoPYpFSgKIkfaKD4FcgcGLUU6hGEKA=" providerId="None" clId="Web-{0391343A-4135-4A06-8223-A1101A01F2B8}" dt="2026-09-01T15:06:29.499" v="279" actId="14100"/>
      <pc:docMkLst>
        <pc:docMk/>
      </pc:docMkLst>
      <pc:sldChg chg="modSp">
        <pc:chgData name="Barbara" userId="qqMVHalJEmYTGLoPYpFSgKIkfaKD4FcgcGLUU6hGEKA=" providerId="None" clId="Web-{0391343A-4135-4A06-8223-A1101A01F2B8}" dt="2026-09-01T15:04:31.258" v="266" actId="1076"/>
        <pc:sldMkLst>
          <pc:docMk/>
          <pc:sldMk cId="0" sldId="256"/>
        </pc:sldMkLst>
        <pc:spChg chg="mod">
          <ac:chgData name="Barbara" userId="qqMVHalJEmYTGLoPYpFSgKIkfaKD4FcgcGLUU6hGEKA=" providerId="None" clId="Web-{0391343A-4135-4A06-8223-A1101A01F2B8}" dt="2026-09-01T15:04:14.428" v="263"/>
          <ac:spMkLst>
            <pc:docMk/>
            <pc:sldMk cId="0" sldId="256"/>
            <ac:spMk id="24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4:31.258" v="266" actId="1076"/>
          <ac:spMkLst>
            <pc:docMk/>
            <pc:sldMk cId="0" sldId="256"/>
            <ac:spMk id="26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4:21.695" v="264"/>
          <ac:spMkLst>
            <pc:docMk/>
            <pc:sldMk cId="0" sldId="256"/>
            <ac:spMk id="27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47:22.117" v="0" actId="14100"/>
          <ac:spMkLst>
            <pc:docMk/>
            <pc:sldMk cId="0" sldId="256"/>
            <ac:spMk id="28" creationId="{00000000-0000-0000-0000-000000000000}"/>
          </ac:spMkLst>
        </pc:spChg>
      </pc:sldChg>
      <pc:sldChg chg="modSp">
        <pc:chgData name="Barbara" userId="qqMVHalJEmYTGLoPYpFSgKIkfaKD4FcgcGLUU6hGEKA=" providerId="None" clId="Web-{0391343A-4135-4A06-8223-A1101A01F2B8}" dt="2026-09-01T14:48:49.841" v="34" actId="14100"/>
        <pc:sldMkLst>
          <pc:docMk/>
          <pc:sldMk cId="0" sldId="257"/>
        </pc:sldMkLst>
        <pc:spChg chg="mod">
          <ac:chgData name="Barbara" userId="qqMVHalJEmYTGLoPYpFSgKIkfaKD4FcgcGLUU6hGEKA=" providerId="None" clId="Web-{0391343A-4135-4A06-8223-A1101A01F2B8}" dt="2026-09-01T14:48:33.512" v="31" actId="14100"/>
          <ac:spMkLst>
            <pc:docMk/>
            <pc:sldMk cId="0" sldId="257"/>
            <ac:spMk id="41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48:19.746" v="23"/>
          <ac:spMkLst>
            <pc:docMk/>
            <pc:sldMk cId="0" sldId="257"/>
            <ac:spMk id="43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48:37.825" v="32" actId="14100"/>
          <ac:spMkLst>
            <pc:docMk/>
            <pc:sldMk cId="0" sldId="257"/>
            <ac:spMk id="44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48:19.746" v="25"/>
          <ac:spMkLst>
            <pc:docMk/>
            <pc:sldMk cId="0" sldId="257"/>
            <ac:spMk id="46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48:49.841" v="34" actId="14100"/>
          <ac:spMkLst>
            <pc:docMk/>
            <pc:sldMk cId="0" sldId="257"/>
            <ac:spMk id="47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48:19.746" v="27"/>
          <ac:spMkLst>
            <pc:docMk/>
            <pc:sldMk cId="0" sldId="257"/>
            <ac:spMk id="48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48:19.918" v="28"/>
          <ac:spMkLst>
            <pc:docMk/>
            <pc:sldMk cId="0" sldId="257"/>
            <ac:spMk id="49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48:24.277" v="29" actId="1076"/>
          <ac:spMkLst>
            <pc:docMk/>
            <pc:sldMk cId="0" sldId="257"/>
            <ac:spMk id="50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48:28.949" v="30" actId="1076"/>
          <ac:spMkLst>
            <pc:docMk/>
            <pc:sldMk cId="0" sldId="257"/>
            <ac:spMk id="51" creationId="{00000000-0000-0000-0000-000000000000}"/>
          </ac:spMkLst>
        </pc:spChg>
      </pc:sldChg>
      <pc:sldChg chg="delSp modSp">
        <pc:chgData name="Barbara" userId="qqMVHalJEmYTGLoPYpFSgKIkfaKD4FcgcGLUU6hGEKA=" providerId="None" clId="Web-{0391343A-4135-4A06-8223-A1101A01F2B8}" dt="2026-09-01T15:06:29.499" v="279" actId="14100"/>
        <pc:sldMkLst>
          <pc:docMk/>
          <pc:sldMk cId="0" sldId="259"/>
        </pc:sldMkLst>
        <pc:spChg chg="ord">
          <ac:chgData name="Barbara" userId="qqMVHalJEmYTGLoPYpFSgKIkfaKD4FcgcGLUU6hGEKA=" providerId="None" clId="Web-{0391343A-4135-4A06-8223-A1101A01F2B8}" dt="2026-09-01T15:06:24.905" v="278"/>
          <ac:spMkLst>
            <pc:docMk/>
            <pc:sldMk cId="0" sldId="259"/>
            <ac:spMk id="105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3:48.568" v="258"/>
          <ac:spMkLst>
            <pc:docMk/>
            <pc:sldMk cId="0" sldId="259"/>
            <ac:spMk id="115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3:52.599" v="259"/>
          <ac:spMkLst>
            <pc:docMk/>
            <pc:sldMk cId="0" sldId="259"/>
            <ac:spMk id="119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3:58.381" v="260"/>
          <ac:spMkLst>
            <pc:docMk/>
            <pc:sldMk cId="0" sldId="259"/>
            <ac:spMk id="123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4:01.225" v="261"/>
          <ac:spMkLst>
            <pc:docMk/>
            <pc:sldMk cId="0" sldId="259"/>
            <ac:spMk id="127" creationId="{00000000-0000-0000-0000-000000000000}"/>
          </ac:spMkLst>
        </pc:spChg>
        <pc:spChg chg="del">
          <ac:chgData name="Barbara" userId="qqMVHalJEmYTGLoPYpFSgKIkfaKD4FcgcGLUU6hGEKA=" providerId="None" clId="Web-{0391343A-4135-4A06-8223-A1101A01F2B8}" dt="2026-09-01T15:06:10.873" v="269"/>
          <ac:spMkLst>
            <pc:docMk/>
            <pc:sldMk cId="0" sldId="259"/>
            <ac:spMk id="132" creationId="{00000000-0000-0000-0000-000000000000}"/>
          </ac:spMkLst>
        </pc:spChg>
        <pc:spChg chg="del">
          <ac:chgData name="Barbara" userId="qqMVHalJEmYTGLoPYpFSgKIkfaKD4FcgcGLUU6hGEKA=" providerId="None" clId="Web-{0391343A-4135-4A06-8223-A1101A01F2B8}" dt="2026-09-01T15:06:15.405" v="270"/>
          <ac:spMkLst>
            <pc:docMk/>
            <pc:sldMk cId="0" sldId="259"/>
            <ac:spMk id="136" creationId="{00000000-0000-0000-0000-000000000000}"/>
          </ac:spMkLst>
        </pc:spChg>
        <pc:grpChg chg="mod ord">
          <ac:chgData name="Barbara" userId="qqMVHalJEmYTGLoPYpFSgKIkfaKD4FcgcGLUU6hGEKA=" providerId="None" clId="Web-{0391343A-4135-4A06-8223-A1101A01F2B8}" dt="2026-09-01T15:06:29.499" v="279" actId="14100"/>
          <ac:grpSpMkLst>
            <pc:docMk/>
            <pc:sldMk cId="0" sldId="259"/>
            <ac:grpSpMk id="128" creationId="{00000000-0000-0000-0000-000000000000}"/>
          </ac:grpSpMkLst>
        </pc:grpChg>
      </pc:sldChg>
      <pc:sldChg chg="modSp">
        <pc:chgData name="Barbara" userId="qqMVHalJEmYTGLoPYpFSgKIkfaKD4FcgcGLUU6hGEKA=" providerId="None" clId="Web-{0391343A-4135-4A06-8223-A1101A01F2B8}" dt="2026-09-01T15:03:34.926" v="257" actId="20577"/>
        <pc:sldMkLst>
          <pc:docMk/>
          <pc:sldMk cId="0" sldId="260"/>
        </pc:sldMkLst>
        <pc:spChg chg="mod">
          <ac:chgData name="Barbara" userId="qqMVHalJEmYTGLoPYpFSgKIkfaKD4FcgcGLUU6hGEKA=" providerId="None" clId="Web-{0391343A-4135-4A06-8223-A1101A01F2B8}" dt="2026-09-01T15:02:44.611" v="241" actId="20577"/>
          <ac:spMkLst>
            <pc:docMk/>
            <pc:sldMk cId="0" sldId="260"/>
            <ac:spMk id="152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2:49.220" v="244" actId="20577"/>
          <ac:spMkLst>
            <pc:docMk/>
            <pc:sldMk cId="0" sldId="260"/>
            <ac:spMk id="155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2:54.861" v="247" actId="20577"/>
          <ac:spMkLst>
            <pc:docMk/>
            <pc:sldMk cId="0" sldId="260"/>
            <ac:spMk id="158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2:58.033" v="248"/>
          <ac:spMkLst>
            <pc:docMk/>
            <pc:sldMk cId="0" sldId="260"/>
            <ac:spMk id="161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3:08.440" v="249"/>
          <ac:spMkLst>
            <pc:docMk/>
            <pc:sldMk cId="0" sldId="260"/>
            <ac:spMk id="164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3:20.019" v="251" actId="20577"/>
          <ac:spMkLst>
            <pc:docMk/>
            <pc:sldMk cId="0" sldId="260"/>
            <ac:spMk id="172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3:30.410" v="255" actId="20577"/>
          <ac:spMkLst>
            <pc:docMk/>
            <pc:sldMk cId="0" sldId="260"/>
            <ac:spMk id="175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3:25.910" v="253" actId="20577"/>
          <ac:spMkLst>
            <pc:docMk/>
            <pc:sldMk cId="0" sldId="260"/>
            <ac:spMk id="178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3:34.926" v="257" actId="20577"/>
          <ac:spMkLst>
            <pc:docMk/>
            <pc:sldMk cId="0" sldId="260"/>
            <ac:spMk id="181" creationId="{00000000-0000-0000-0000-000000000000}"/>
          </ac:spMkLst>
        </pc:spChg>
      </pc:sldChg>
      <pc:sldChg chg="modSp">
        <pc:chgData name="Barbara" userId="qqMVHalJEmYTGLoPYpFSgKIkfaKD4FcgcGLUU6hGEKA=" providerId="None" clId="Web-{0391343A-4135-4A06-8223-A1101A01F2B8}" dt="2026-09-01T15:02:31.610" v="238" actId="20577"/>
        <pc:sldMkLst>
          <pc:docMk/>
          <pc:sldMk cId="0" sldId="261"/>
        </pc:sldMkLst>
        <pc:spChg chg="mod">
          <ac:chgData name="Barbara" userId="qqMVHalJEmYTGLoPYpFSgKIkfaKD4FcgcGLUU6hGEKA=" providerId="None" clId="Web-{0391343A-4135-4A06-8223-A1101A01F2B8}" dt="2026-09-01T15:02:09.062" v="226" actId="20577"/>
          <ac:spMkLst>
            <pc:docMk/>
            <pc:sldMk cId="0" sldId="261"/>
            <ac:spMk id="199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2:14.890" v="229" actId="20577"/>
          <ac:spMkLst>
            <pc:docMk/>
            <pc:sldMk cId="0" sldId="261"/>
            <ac:spMk id="203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2:19.047" v="232" actId="20577"/>
          <ac:spMkLst>
            <pc:docMk/>
            <pc:sldMk cId="0" sldId="261"/>
            <ac:spMk id="207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2:24.609" v="235" actId="20577"/>
          <ac:spMkLst>
            <pc:docMk/>
            <pc:sldMk cId="0" sldId="261"/>
            <ac:spMk id="211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2:31.610" v="238" actId="20577"/>
          <ac:spMkLst>
            <pc:docMk/>
            <pc:sldMk cId="0" sldId="261"/>
            <ac:spMk id="215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1:54.764" v="223" actId="20577"/>
          <ac:spMkLst>
            <pc:docMk/>
            <pc:sldMk cId="0" sldId="261"/>
            <ac:spMk id="219" creationId="{00000000-0000-0000-0000-000000000000}"/>
          </ac:spMkLst>
        </pc:spChg>
      </pc:sldChg>
      <pc:sldChg chg="modSp">
        <pc:chgData name="Barbara" userId="qqMVHalJEmYTGLoPYpFSgKIkfaKD4FcgcGLUU6hGEKA=" providerId="None" clId="Web-{0391343A-4135-4A06-8223-A1101A01F2B8}" dt="2026-09-01T14:52:13.744" v="50"/>
        <pc:sldMkLst>
          <pc:docMk/>
          <pc:sldMk cId="0" sldId="262"/>
        </pc:sldMkLst>
        <pc:spChg chg="mod">
          <ac:chgData name="Barbara" userId="qqMVHalJEmYTGLoPYpFSgKIkfaKD4FcgcGLUU6hGEKA=" providerId="None" clId="Web-{0391343A-4135-4A06-8223-A1101A01F2B8}" dt="2026-09-01T14:51:32.726" v="41" actId="14100"/>
          <ac:spMkLst>
            <pc:docMk/>
            <pc:sldMk cId="0" sldId="262"/>
            <ac:spMk id="231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2:13.744" v="50"/>
          <ac:spMkLst>
            <pc:docMk/>
            <pc:sldMk cId="0" sldId="262"/>
            <ac:spMk id="279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2:01.009" v="46"/>
          <ac:spMkLst>
            <pc:docMk/>
            <pc:sldMk cId="0" sldId="262"/>
            <ac:spMk id="283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2:01.009" v="47"/>
          <ac:spMkLst>
            <pc:docMk/>
            <pc:sldMk cId="0" sldId="262"/>
            <ac:spMk id="287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2:01.009" v="48"/>
          <ac:spMkLst>
            <pc:docMk/>
            <pc:sldMk cId="0" sldId="262"/>
            <ac:spMk id="291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2:01.212" v="49"/>
          <ac:spMkLst>
            <pc:docMk/>
            <pc:sldMk cId="0" sldId="262"/>
            <ac:spMk id="295" creationId="{00000000-0000-0000-0000-000000000000}"/>
          </ac:spMkLst>
        </pc:spChg>
      </pc:sldChg>
      <pc:sldChg chg="modSp">
        <pc:chgData name="Barbara" userId="qqMVHalJEmYTGLoPYpFSgKIkfaKD4FcgcGLUU6hGEKA=" providerId="None" clId="Web-{0391343A-4135-4A06-8223-A1101A01F2B8}" dt="2026-09-01T15:01:19.902" v="220"/>
        <pc:sldMkLst>
          <pc:docMk/>
          <pc:sldMk cId="0" sldId="263"/>
        </pc:sldMkLst>
        <pc:spChg chg="mod">
          <ac:chgData name="Barbara" userId="qqMVHalJEmYTGLoPYpFSgKIkfaKD4FcgcGLUU6hGEKA=" providerId="None" clId="Web-{0391343A-4135-4A06-8223-A1101A01F2B8}" dt="2026-09-01T14:52:37.183" v="54"/>
          <ac:spMkLst>
            <pc:docMk/>
            <pc:sldMk cId="0" sldId="263"/>
            <ac:spMk id="329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2:37.183" v="55"/>
          <ac:spMkLst>
            <pc:docMk/>
            <pc:sldMk cId="0" sldId="263"/>
            <ac:spMk id="330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1:19.902" v="220"/>
          <ac:spMkLst>
            <pc:docMk/>
            <pc:sldMk cId="0" sldId="263"/>
            <ac:spMk id="331" creationId="{00000000-0000-0000-0000-000000000000}"/>
          </ac:spMkLst>
        </pc:spChg>
      </pc:sldChg>
      <pc:sldChg chg="modSp">
        <pc:chgData name="Barbara" userId="qqMVHalJEmYTGLoPYpFSgKIkfaKD4FcgcGLUU6hGEKA=" providerId="None" clId="Web-{0391343A-4135-4A06-8223-A1101A01F2B8}" dt="2026-09-01T15:01:02.729" v="219" actId="1076"/>
        <pc:sldMkLst>
          <pc:docMk/>
          <pc:sldMk cId="0" sldId="264"/>
        </pc:sldMkLst>
        <pc:spChg chg="mod">
          <ac:chgData name="Barbara" userId="qqMVHalJEmYTGLoPYpFSgKIkfaKD4FcgcGLUU6hGEKA=" providerId="None" clId="Web-{0391343A-4135-4A06-8223-A1101A01F2B8}" dt="2026-09-01T15:01:02.729" v="219" actId="1076"/>
          <ac:spMkLst>
            <pc:docMk/>
            <pc:sldMk cId="0" sldId="264"/>
            <ac:spMk id="352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3:30.624" v="62" actId="14100"/>
          <ac:spMkLst>
            <pc:docMk/>
            <pc:sldMk cId="0" sldId="264"/>
            <ac:spMk id="353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3:25.014" v="60" actId="14100"/>
          <ac:spMkLst>
            <pc:docMk/>
            <pc:sldMk cId="0" sldId="264"/>
            <ac:spMk id="354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3:44.672" v="66"/>
          <ac:spMkLst>
            <pc:docMk/>
            <pc:sldMk cId="0" sldId="264"/>
            <ac:spMk id="360" creationId="{00000000-0000-0000-0000-000000000000}"/>
          </ac:spMkLst>
        </pc:spChg>
      </pc:sldChg>
      <pc:sldChg chg="modSp">
        <pc:chgData name="Barbara" userId="qqMVHalJEmYTGLoPYpFSgKIkfaKD4FcgcGLUU6hGEKA=" providerId="None" clId="Web-{0391343A-4135-4A06-8223-A1101A01F2B8}" dt="2026-09-01T15:00:42.119" v="214" actId="20577"/>
        <pc:sldMkLst>
          <pc:docMk/>
          <pc:sldMk cId="0" sldId="265"/>
        </pc:sldMkLst>
        <pc:spChg chg="mod">
          <ac:chgData name="Barbara" userId="qqMVHalJEmYTGLoPYpFSgKIkfaKD4FcgcGLUU6hGEKA=" providerId="None" clId="Web-{0391343A-4135-4A06-8223-A1101A01F2B8}" dt="2026-09-01T15:00:28.712" v="211" actId="20577"/>
          <ac:spMkLst>
            <pc:docMk/>
            <pc:sldMk cId="0" sldId="265"/>
            <ac:spMk id="376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0:33.712" v="212" actId="20577"/>
          <ac:spMkLst>
            <pc:docMk/>
            <pc:sldMk cId="0" sldId="265"/>
            <ac:spMk id="380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0:37.150" v="213" actId="20577"/>
          <ac:spMkLst>
            <pc:docMk/>
            <pc:sldMk cId="0" sldId="265"/>
            <ac:spMk id="384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0:42.119" v="214" actId="20577"/>
          <ac:spMkLst>
            <pc:docMk/>
            <pc:sldMk cId="0" sldId="265"/>
            <ac:spMk id="388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4:02.282" v="68"/>
          <ac:spMkLst>
            <pc:docMk/>
            <pc:sldMk cId="0" sldId="265"/>
            <ac:spMk id="392" creationId="{00000000-0000-0000-0000-000000000000}"/>
          </ac:spMkLst>
        </pc:spChg>
      </pc:sldChg>
      <pc:sldChg chg="modSp">
        <pc:chgData name="Barbara" userId="qqMVHalJEmYTGLoPYpFSgKIkfaKD4FcgcGLUU6hGEKA=" providerId="None" clId="Web-{0391343A-4135-4A06-8223-A1101A01F2B8}" dt="2026-09-01T15:05:27.777" v="268" actId="14100"/>
        <pc:sldMkLst>
          <pc:docMk/>
          <pc:sldMk cId="0" sldId="266"/>
        </pc:sldMkLst>
        <pc:spChg chg="mod">
          <ac:chgData name="Barbara" userId="qqMVHalJEmYTGLoPYpFSgKIkfaKD4FcgcGLUU6hGEKA=" providerId="None" clId="Web-{0391343A-4135-4A06-8223-A1101A01F2B8}" dt="2026-09-01T15:05:27.777" v="268" actId="14100"/>
          <ac:spMkLst>
            <pc:docMk/>
            <pc:sldMk cId="0" sldId="266"/>
            <ac:spMk id="399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5:00:07.835" v="210" actId="14100"/>
          <ac:spMkLst>
            <pc:docMk/>
            <pc:sldMk cId="0" sldId="266"/>
            <ac:spMk id="404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4:39.925" v="73" actId="20577"/>
          <ac:spMkLst>
            <pc:docMk/>
            <pc:sldMk cId="0" sldId="266"/>
            <ac:spMk id="407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4:46.394" v="76" actId="20577"/>
          <ac:spMkLst>
            <pc:docMk/>
            <pc:sldMk cId="0" sldId="266"/>
            <ac:spMk id="410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4:54.379" v="79" actId="20577"/>
          <ac:spMkLst>
            <pc:docMk/>
            <pc:sldMk cId="0" sldId="266"/>
            <ac:spMk id="412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4:30.237" v="70" actId="20577"/>
          <ac:spMkLst>
            <pc:docMk/>
            <pc:sldMk cId="0" sldId="266"/>
            <ac:spMk id="428" creationId="{00000000-0000-0000-0000-000000000000}"/>
          </ac:spMkLst>
        </pc:spChg>
      </pc:sldChg>
      <pc:sldChg chg="modSp">
        <pc:chgData name="Barbara" userId="qqMVHalJEmYTGLoPYpFSgKIkfaKD4FcgcGLUU6hGEKA=" providerId="None" clId="Web-{0391343A-4135-4A06-8223-A1101A01F2B8}" dt="2026-09-01T14:55:24.178" v="83" actId="20577"/>
        <pc:sldMkLst>
          <pc:docMk/>
          <pc:sldMk cId="0" sldId="267"/>
        </pc:sldMkLst>
        <pc:spChg chg="mod">
          <ac:chgData name="Barbara" userId="qqMVHalJEmYTGLoPYpFSgKIkfaKD4FcgcGLUU6hGEKA=" providerId="None" clId="Web-{0391343A-4135-4A06-8223-A1101A01F2B8}" dt="2026-09-01T14:55:16.771" v="81" actId="20577"/>
          <ac:spMkLst>
            <pc:docMk/>
            <pc:sldMk cId="0" sldId="267"/>
            <ac:spMk id="443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24.178" v="83" actId="20577"/>
          <ac:spMkLst>
            <pc:docMk/>
            <pc:sldMk cId="0" sldId="267"/>
            <ac:spMk id="447" creationId="{00000000-0000-0000-0000-000000000000}"/>
          </ac:spMkLst>
        </pc:spChg>
      </pc:sldChg>
      <pc:sldChg chg="modSp">
        <pc:chgData name="Barbara" userId="qqMVHalJEmYTGLoPYpFSgKIkfaKD4FcgcGLUU6hGEKA=" providerId="None" clId="Web-{0391343A-4135-4A06-8223-A1101A01F2B8}" dt="2026-09-01T14:55:59.914" v="169"/>
        <pc:sldMkLst>
          <pc:docMk/>
          <pc:sldMk cId="0" sldId="268"/>
        </pc:sldMkLst>
        <pc:spChg chg="mod">
          <ac:chgData name="Barbara" userId="qqMVHalJEmYTGLoPYpFSgKIkfaKD4FcgcGLUU6hGEKA=" providerId="None" clId="Web-{0391343A-4135-4A06-8223-A1101A01F2B8}" dt="2026-09-01T14:55:59.602" v="127"/>
          <ac:spMkLst>
            <pc:docMk/>
            <pc:sldMk cId="0" sldId="268"/>
            <ac:spMk id="463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02" v="128"/>
          <ac:spMkLst>
            <pc:docMk/>
            <pc:sldMk cId="0" sldId="268"/>
            <ac:spMk id="464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02" v="129"/>
          <ac:spMkLst>
            <pc:docMk/>
            <pc:sldMk cId="0" sldId="268"/>
            <ac:spMk id="465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02" v="130"/>
          <ac:spMkLst>
            <pc:docMk/>
            <pc:sldMk cId="0" sldId="268"/>
            <ac:spMk id="467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02" v="131"/>
          <ac:spMkLst>
            <pc:docMk/>
            <pc:sldMk cId="0" sldId="268"/>
            <ac:spMk id="468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02" v="132"/>
          <ac:spMkLst>
            <pc:docMk/>
            <pc:sldMk cId="0" sldId="268"/>
            <ac:spMk id="469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02" v="133"/>
          <ac:spMkLst>
            <pc:docMk/>
            <pc:sldMk cId="0" sldId="268"/>
            <ac:spMk id="470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02" v="134"/>
          <ac:spMkLst>
            <pc:docMk/>
            <pc:sldMk cId="0" sldId="268"/>
            <ac:spMk id="471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02" v="135"/>
          <ac:spMkLst>
            <pc:docMk/>
            <pc:sldMk cId="0" sldId="268"/>
            <ac:spMk id="472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02" v="136"/>
          <ac:spMkLst>
            <pc:docMk/>
            <pc:sldMk cId="0" sldId="268"/>
            <ac:spMk id="473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02" v="137"/>
          <ac:spMkLst>
            <pc:docMk/>
            <pc:sldMk cId="0" sldId="268"/>
            <ac:spMk id="474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17" v="138"/>
          <ac:spMkLst>
            <pc:docMk/>
            <pc:sldMk cId="0" sldId="268"/>
            <ac:spMk id="475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17" v="139"/>
          <ac:spMkLst>
            <pc:docMk/>
            <pc:sldMk cId="0" sldId="268"/>
            <ac:spMk id="476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17" v="140"/>
          <ac:spMkLst>
            <pc:docMk/>
            <pc:sldMk cId="0" sldId="268"/>
            <ac:spMk id="478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17" v="141"/>
          <ac:spMkLst>
            <pc:docMk/>
            <pc:sldMk cId="0" sldId="268"/>
            <ac:spMk id="479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17" v="142"/>
          <ac:spMkLst>
            <pc:docMk/>
            <pc:sldMk cId="0" sldId="268"/>
            <ac:spMk id="480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17" v="143"/>
          <ac:spMkLst>
            <pc:docMk/>
            <pc:sldMk cId="0" sldId="268"/>
            <ac:spMk id="481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17" v="144"/>
          <ac:spMkLst>
            <pc:docMk/>
            <pc:sldMk cId="0" sldId="268"/>
            <ac:spMk id="482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17" v="145"/>
          <ac:spMkLst>
            <pc:docMk/>
            <pc:sldMk cId="0" sldId="268"/>
            <ac:spMk id="483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17" v="146"/>
          <ac:spMkLst>
            <pc:docMk/>
            <pc:sldMk cId="0" sldId="268"/>
            <ac:spMk id="484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17" v="147"/>
          <ac:spMkLst>
            <pc:docMk/>
            <pc:sldMk cId="0" sldId="268"/>
            <ac:spMk id="485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17" v="148"/>
          <ac:spMkLst>
            <pc:docMk/>
            <pc:sldMk cId="0" sldId="268"/>
            <ac:spMk id="486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17" v="149"/>
          <ac:spMkLst>
            <pc:docMk/>
            <pc:sldMk cId="0" sldId="268"/>
            <ac:spMk id="487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17" v="150"/>
          <ac:spMkLst>
            <pc:docMk/>
            <pc:sldMk cId="0" sldId="268"/>
            <ac:spMk id="489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17" v="151"/>
          <ac:spMkLst>
            <pc:docMk/>
            <pc:sldMk cId="0" sldId="268"/>
            <ac:spMk id="490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17" v="152"/>
          <ac:spMkLst>
            <pc:docMk/>
            <pc:sldMk cId="0" sldId="268"/>
            <ac:spMk id="491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17" v="153"/>
          <ac:spMkLst>
            <pc:docMk/>
            <pc:sldMk cId="0" sldId="268"/>
            <ac:spMk id="492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17" v="154"/>
          <ac:spMkLst>
            <pc:docMk/>
            <pc:sldMk cId="0" sldId="268"/>
            <ac:spMk id="493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17" v="155"/>
          <ac:spMkLst>
            <pc:docMk/>
            <pc:sldMk cId="0" sldId="268"/>
            <ac:spMk id="494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17" v="156"/>
          <ac:spMkLst>
            <pc:docMk/>
            <pc:sldMk cId="0" sldId="268"/>
            <ac:spMk id="495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17" v="157"/>
          <ac:spMkLst>
            <pc:docMk/>
            <pc:sldMk cId="0" sldId="268"/>
            <ac:spMk id="496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33" v="158"/>
          <ac:spMkLst>
            <pc:docMk/>
            <pc:sldMk cId="0" sldId="268"/>
            <ac:spMk id="497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33" v="159"/>
          <ac:spMkLst>
            <pc:docMk/>
            <pc:sldMk cId="0" sldId="268"/>
            <ac:spMk id="498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33" v="160"/>
          <ac:spMkLst>
            <pc:docMk/>
            <pc:sldMk cId="0" sldId="268"/>
            <ac:spMk id="500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33" v="161"/>
          <ac:spMkLst>
            <pc:docMk/>
            <pc:sldMk cId="0" sldId="268"/>
            <ac:spMk id="501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33" v="162"/>
          <ac:spMkLst>
            <pc:docMk/>
            <pc:sldMk cId="0" sldId="268"/>
            <ac:spMk id="502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33" v="163"/>
          <ac:spMkLst>
            <pc:docMk/>
            <pc:sldMk cId="0" sldId="268"/>
            <ac:spMk id="503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33" v="164"/>
          <ac:spMkLst>
            <pc:docMk/>
            <pc:sldMk cId="0" sldId="268"/>
            <ac:spMk id="504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33" v="165"/>
          <ac:spMkLst>
            <pc:docMk/>
            <pc:sldMk cId="0" sldId="268"/>
            <ac:spMk id="505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33" v="166"/>
          <ac:spMkLst>
            <pc:docMk/>
            <pc:sldMk cId="0" sldId="268"/>
            <ac:spMk id="506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33" v="167"/>
          <ac:spMkLst>
            <pc:docMk/>
            <pc:sldMk cId="0" sldId="268"/>
            <ac:spMk id="507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633" v="168"/>
          <ac:spMkLst>
            <pc:docMk/>
            <pc:sldMk cId="0" sldId="268"/>
            <ac:spMk id="508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5:59.914" v="169"/>
          <ac:spMkLst>
            <pc:docMk/>
            <pc:sldMk cId="0" sldId="268"/>
            <ac:spMk id="509" creationId="{00000000-0000-0000-0000-000000000000}"/>
          </ac:spMkLst>
        </pc:spChg>
      </pc:sldChg>
      <pc:sldChg chg="modSp">
        <pc:chgData name="Barbara" userId="qqMVHalJEmYTGLoPYpFSgKIkfaKD4FcgcGLUU6hGEKA=" providerId="None" clId="Web-{0391343A-4135-4A06-8223-A1101A01F2B8}" dt="2026-09-01T14:56:48.183" v="181" actId="20577"/>
        <pc:sldMkLst>
          <pc:docMk/>
          <pc:sldMk cId="0" sldId="269"/>
        </pc:sldMkLst>
        <pc:spChg chg="mod">
          <ac:chgData name="Barbara" userId="qqMVHalJEmYTGLoPYpFSgKIkfaKD4FcgcGLUU6hGEKA=" providerId="None" clId="Web-{0391343A-4135-4A06-8223-A1101A01F2B8}" dt="2026-09-01T14:56:40.135" v="179" actId="20577"/>
          <ac:spMkLst>
            <pc:docMk/>
            <pc:sldMk cId="0" sldId="269"/>
            <ac:spMk id="526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6:45.167" v="180" actId="20577"/>
          <ac:spMkLst>
            <pc:docMk/>
            <pc:sldMk cId="0" sldId="269"/>
            <ac:spMk id="532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6:48.183" v="181" actId="20577"/>
          <ac:spMkLst>
            <pc:docMk/>
            <pc:sldMk cId="0" sldId="269"/>
            <ac:spMk id="538" creationId="{00000000-0000-0000-0000-000000000000}"/>
          </ac:spMkLst>
        </pc:spChg>
      </pc:sldChg>
      <pc:sldChg chg="modSp">
        <pc:chgData name="Barbara" userId="qqMVHalJEmYTGLoPYpFSgKIkfaKD4FcgcGLUU6hGEKA=" providerId="None" clId="Web-{0391343A-4135-4A06-8223-A1101A01F2B8}" dt="2026-09-01T14:59:32.427" v="208" actId="20577"/>
        <pc:sldMkLst>
          <pc:docMk/>
          <pc:sldMk cId="0" sldId="270"/>
        </pc:sldMkLst>
        <pc:spChg chg="mod">
          <ac:chgData name="Barbara" userId="qqMVHalJEmYTGLoPYpFSgKIkfaKD4FcgcGLUU6hGEKA=" providerId="None" clId="Web-{0391343A-4135-4A06-8223-A1101A01F2B8}" dt="2026-09-01T14:59:32.427" v="208" actId="20577"/>
          <ac:spMkLst>
            <pc:docMk/>
            <pc:sldMk cId="0" sldId="270"/>
            <ac:spMk id="547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8:17.141" v="194" actId="20577"/>
          <ac:spMkLst>
            <pc:docMk/>
            <pc:sldMk cId="0" sldId="270"/>
            <ac:spMk id="553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7:56.093" v="190" actId="20577"/>
          <ac:spMkLst>
            <pc:docMk/>
            <pc:sldMk cId="0" sldId="270"/>
            <ac:spMk id="554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8:41.580" v="198" actId="1076"/>
          <ac:spMkLst>
            <pc:docMk/>
            <pc:sldMk cId="0" sldId="270"/>
            <ac:spMk id="559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8:23.579" v="195" actId="20577"/>
          <ac:spMkLst>
            <pc:docMk/>
            <pc:sldMk cId="0" sldId="270"/>
            <ac:spMk id="560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9:20.973" v="206" actId="1076"/>
          <ac:spMkLst>
            <pc:docMk/>
            <pc:sldMk cId="0" sldId="270"/>
            <ac:spMk id="565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9:08.848" v="203" actId="20577"/>
          <ac:spMkLst>
            <pc:docMk/>
            <pc:sldMk cId="0" sldId="270"/>
            <ac:spMk id="566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8:59.050" v="200" actId="20577"/>
          <ac:spMkLst>
            <pc:docMk/>
            <pc:sldMk cId="0" sldId="270"/>
            <ac:spMk id="580" creationId="{00000000-0000-0000-0000-000000000000}"/>
          </ac:spMkLst>
        </pc:spChg>
        <pc:spChg chg="mod">
          <ac:chgData name="Barbara" userId="qqMVHalJEmYTGLoPYpFSgKIkfaKD4FcgcGLUU6hGEKA=" providerId="None" clId="Web-{0391343A-4135-4A06-8223-A1101A01F2B8}" dt="2026-09-01T14:58:47.190" v="199" actId="20577"/>
          <ac:spMkLst>
            <pc:docMk/>
            <pc:sldMk cId="0" sldId="270"/>
            <ac:spMk id="581" creationId="{00000000-0000-0000-0000-000000000000}"/>
          </ac:spMkLst>
        </pc:spChg>
        <pc:grpChg chg="mod">
          <ac:chgData name="Barbara" userId="qqMVHalJEmYTGLoPYpFSgKIkfaKD4FcgcGLUU6hGEKA=" providerId="None" clId="Web-{0391343A-4135-4A06-8223-A1101A01F2B8}" dt="2026-09-01T14:59:24.739" v="207" actId="1076"/>
          <ac:grpSpMkLst>
            <pc:docMk/>
            <pc:sldMk cId="0" sldId="270"/>
            <ac:grpSpMk id="567" creationId="{00000000-0000-0000-0000-000000000000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" name="Google Shape;1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3" name="Google Shape;36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5" name="Google Shape;39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1" name="Google Shape;43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4" name="Google Shape;45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2" name="Google Shape;51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1" name="Google Shape;541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3faf53b3e4f_0_1209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g3faf53b3e4f_0_1209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g3faf53b3e4f_0_1209:notes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6" name="Google Shape;586;g3faf53b3e4f_0_120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g3faf53b3e4f_0_1209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g3faf53b3e4f_0_120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" name="Google Shape;3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" name="Google Shape;5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8" name="Google Shape;29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4" name="Google Shape;33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ted (g3faf53b3e4f_130_0)">
  <p:cSld name="Generated (g3faf53b3e4f_130_0)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855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1" descr="/mnt/data/ghostwriter_images/web_context/web_image_60550577c6b3.png"/>
          <p:cNvPicPr preferRelativeResize="0"/>
          <p:nvPr/>
        </p:nvPicPr>
        <p:blipFill rotWithShape="1">
          <a:blip r:embed="rId3">
            <a:alphaModFix/>
          </a:blip>
          <a:srcRect l="7780" r="7780"/>
          <a:stretch/>
        </p:blipFill>
        <p:spPr>
          <a:xfrm>
            <a:off x="6400800" y="0"/>
            <a:ext cx="579089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"/>
          <p:cNvSpPr/>
          <p:nvPr/>
        </p:nvSpPr>
        <p:spPr>
          <a:xfrm>
            <a:off x="0" y="0"/>
            <a:ext cx="6583680" cy="6858000"/>
          </a:xfrm>
          <a:prstGeom prst="rect">
            <a:avLst/>
          </a:prstGeom>
          <a:solidFill>
            <a:srgbClr val="0E3855"/>
          </a:solidFill>
          <a:ln w="12700" cap="flat" cmpd="sng">
            <a:solidFill>
              <a:srgbClr val="0E38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1"/>
          <p:cNvSpPr/>
          <p:nvPr/>
        </p:nvSpPr>
        <p:spPr>
          <a:xfrm>
            <a:off x="5669280" y="0"/>
            <a:ext cx="1188720" cy="6858000"/>
          </a:xfrm>
          <a:prstGeom prst="rect">
            <a:avLst/>
          </a:prstGeom>
          <a:solidFill>
            <a:srgbClr val="0E3855">
              <a:alpha val="61961"/>
            </a:srgbClr>
          </a:solidFill>
          <a:ln w="12700" cap="flat" cmpd="sng">
            <a:solidFill>
              <a:srgbClr val="0E3855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1"/>
          <p:cNvSpPr/>
          <p:nvPr/>
        </p:nvSpPr>
        <p:spPr>
          <a:xfrm>
            <a:off x="566928" y="640080"/>
            <a:ext cx="45720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AFD6E6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AFD6E6"/>
                </a:solidFill>
                <a:latin typeface="Arial"/>
                <a:ea typeface="Arial"/>
                <a:cs typeface="Arial"/>
                <a:sym typeface="Arial"/>
              </a:rPr>
              <a:t>EXAMINE FEDERAL FLEXIBILITIES IN PRACTICE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566928" y="896112"/>
            <a:ext cx="493776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4D8A8"/>
              </a:buClr>
              <a:buSzPts val="1100"/>
              <a:buFont typeface="Arial"/>
              <a:buNone/>
            </a:pPr>
            <a:r>
              <a:rPr lang="en-US" sz="1100" b="1" i="0" u="none" strike="noStrike" cap="none">
                <a:solidFill>
                  <a:srgbClr val="F4D8A8"/>
                </a:solidFill>
                <a:latin typeface="Arial"/>
                <a:ea typeface="Arial"/>
                <a:cs typeface="Arial"/>
                <a:sym typeface="Arial"/>
              </a:rPr>
              <a:t>CAPACITY LEVER: STRATEGY + RESOURCE ALIGNMENT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566928" y="1325880"/>
            <a:ext cx="51206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lay"/>
              <a:buNone/>
            </a:pPr>
            <a:r>
              <a:rPr lang="en-US" sz="26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Weathering the Storm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566928" y="1874520"/>
            <a:ext cx="5303520" cy="932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Using Federal Flexibilities to Build Fiscal and Organizational Resilience in </a:t>
            </a:r>
            <a:r>
              <a:rPr lang="en-US" sz="2000" b="1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the </a:t>
            </a:r>
            <a:r>
              <a:rPr lang="en-US" sz="200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CNMI Public School System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"/>
          <p:cNvSpPr/>
          <p:nvPr/>
        </p:nvSpPr>
        <p:spPr>
          <a:xfrm>
            <a:off x="521215" y="3300968"/>
            <a:ext cx="50292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9EDF4"/>
              </a:buClr>
              <a:buSzPts val="1450"/>
              <a:buFont typeface="Arial"/>
              <a:buNone/>
            </a:pPr>
            <a:r>
              <a:rPr lang="en-US" sz="1800" b="0" i="1" u="none" strike="noStrike" cap="none">
                <a:solidFill>
                  <a:srgbClr val="D9EDF4"/>
                </a:solidFill>
                <a:latin typeface="Arial"/>
                <a:ea typeface="Arial"/>
                <a:cs typeface="Arial"/>
                <a:sym typeface="Arial"/>
              </a:rPr>
              <a:t>A replicable operating-model strategy from a small island school system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" name="Google Shape;25;p1"/>
          <p:cNvCxnSpPr/>
          <p:nvPr/>
        </p:nvCxnSpPr>
        <p:spPr>
          <a:xfrm>
            <a:off x="566928" y="3772368"/>
            <a:ext cx="1326000" cy="0"/>
          </a:xfrm>
          <a:prstGeom prst="straightConnector1">
            <a:avLst/>
          </a:prstGeom>
          <a:noFill/>
          <a:ln w="12700" cap="flat" cmpd="sng">
            <a:solidFill>
              <a:srgbClr val="F28C6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" name="Google Shape;26;p1"/>
          <p:cNvSpPr/>
          <p:nvPr/>
        </p:nvSpPr>
        <p:spPr>
          <a:xfrm>
            <a:off x="566928" y="5137785"/>
            <a:ext cx="256032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Jacqueline Che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"/>
          <p:cNvSpPr/>
          <p:nvPr/>
        </p:nvSpPr>
        <p:spPr>
          <a:xfrm>
            <a:off x="566928" y="5440680"/>
            <a:ext cx="530352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8EBF3"/>
              </a:buClr>
              <a:buSzPts val="1120"/>
              <a:buFont typeface="Arial"/>
              <a:buNone/>
            </a:pPr>
            <a:r>
              <a:rPr lang="en-US" sz="1200" b="0" i="0" u="none" strike="noStrike" cap="none">
                <a:solidFill>
                  <a:srgbClr val="D8EBF3"/>
                </a:solidFill>
                <a:latin typeface="Arial"/>
                <a:ea typeface="Arial"/>
                <a:cs typeface="Arial"/>
                <a:sym typeface="Arial"/>
              </a:rPr>
              <a:t>Acting Commissioner of Education  •  CNMI Public School System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"/>
          <p:cNvSpPr/>
          <p:nvPr/>
        </p:nvSpPr>
        <p:spPr>
          <a:xfrm>
            <a:off x="528828" y="5705856"/>
            <a:ext cx="5579745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7D7E5"/>
              </a:buClr>
              <a:buSzPts val="1050"/>
              <a:buFont typeface="Arial"/>
              <a:buNone/>
            </a:pPr>
            <a:r>
              <a:rPr lang="en-US" sz="1050" b="0" i="0" u="none" strike="noStrike" cap="none">
                <a:solidFill>
                  <a:srgbClr val="B7D7E5"/>
                </a:solidFill>
                <a:latin typeface="Arial"/>
                <a:ea typeface="Arial"/>
                <a:cs typeface="Arial"/>
                <a:sym typeface="Arial"/>
              </a:rPr>
              <a:t>National Comprehensive Center  •  Stronger States, Stronger Outcomes  •  Washington, DC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0"/>
          <p:cNvSpPr/>
          <p:nvPr/>
        </p:nvSpPr>
        <p:spPr>
          <a:xfrm>
            <a:off x="0" y="0"/>
            <a:ext cx="12191700" cy="548700"/>
          </a:xfrm>
          <a:prstGeom prst="rect">
            <a:avLst/>
          </a:prstGeom>
          <a:solidFill>
            <a:srgbClr val="EAF6FA"/>
          </a:solidFill>
          <a:ln w="12700" cap="flat" cmpd="sng">
            <a:solidFill>
              <a:srgbClr val="EAF6F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0"/>
          <p:cNvSpPr/>
          <p:nvPr/>
        </p:nvSpPr>
        <p:spPr>
          <a:xfrm>
            <a:off x="548640" y="146304"/>
            <a:ext cx="7772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E3855"/>
              </a:buClr>
              <a:buSzPts val="2300"/>
              <a:buFont typeface="Play"/>
              <a:buNone/>
            </a:pPr>
            <a:r>
              <a:rPr lang="en-US" sz="2300" b="1" i="0" u="none" strike="noStrike" cap="none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rPr>
              <a:t>ACCOUNTABILITY BY DESIGN</a:t>
            </a:r>
            <a:endParaRPr sz="2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10"/>
          <p:cNvSpPr/>
          <p:nvPr/>
        </p:nvSpPr>
        <p:spPr>
          <a:xfrm>
            <a:off x="7726680" y="164592"/>
            <a:ext cx="38406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55E75"/>
              </a:buClr>
              <a:buSzPts val="1050"/>
              <a:buFont typeface="Arial"/>
              <a:buNone/>
            </a:pPr>
            <a:r>
              <a:rPr lang="en-US" sz="1050" b="1" i="0" u="none" strike="noStrike" cap="none">
                <a:solidFill>
                  <a:srgbClr val="155E75"/>
                </a:solidFill>
                <a:latin typeface="Arial"/>
                <a:ea typeface="Arial"/>
                <a:cs typeface="Arial"/>
                <a:sym typeface="Arial"/>
              </a:rPr>
              <a:t>Guardrails made flexibility credible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9" name="Google Shape;369;p10"/>
          <p:cNvCxnSpPr/>
          <p:nvPr/>
        </p:nvCxnSpPr>
        <p:spPr>
          <a:xfrm>
            <a:off x="548640" y="585216"/>
            <a:ext cx="1143000" cy="0"/>
          </a:xfrm>
          <a:prstGeom prst="straightConnector1">
            <a:avLst/>
          </a:prstGeom>
          <a:noFill/>
          <a:ln w="12700" cap="flat" cmpd="sng">
            <a:solidFill>
              <a:srgbClr val="F28C6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0" name="Google Shape;370;p10"/>
          <p:cNvSpPr/>
          <p:nvPr/>
        </p:nvSpPr>
        <p:spPr>
          <a:xfrm>
            <a:off x="11612880" y="6437376"/>
            <a:ext cx="2286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10"/>
          <p:cNvSpPr/>
          <p:nvPr/>
        </p:nvSpPr>
        <p:spPr>
          <a:xfrm>
            <a:off x="566928" y="6428232"/>
            <a:ext cx="4389000" cy="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870"/>
              <a:buFont typeface="Arial"/>
              <a:buNone/>
            </a:pPr>
            <a:r>
              <a:rPr lang="en-US" sz="870" b="1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CNMI PSS  •  STRONGER STATES, STRONGER OUTCOMES</a:t>
            </a:r>
            <a:endParaRPr sz="87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2" name="Google Shape;372;p10"/>
          <p:cNvGrpSpPr/>
          <p:nvPr/>
        </p:nvGrpSpPr>
        <p:grpSpPr>
          <a:xfrm>
            <a:off x="571500" y="1047750"/>
            <a:ext cx="11049150" cy="3238500"/>
            <a:chOff x="571500" y="1047750"/>
            <a:chExt cx="11049150" cy="3238500"/>
          </a:xfrm>
        </p:grpSpPr>
        <p:grpSp>
          <p:nvGrpSpPr>
            <p:cNvPr id="373" name="Google Shape;373;p10"/>
            <p:cNvGrpSpPr/>
            <p:nvPr/>
          </p:nvGrpSpPr>
          <p:grpSpPr>
            <a:xfrm>
              <a:off x="571500" y="1047750"/>
              <a:ext cx="2571900" cy="3238500"/>
              <a:chOff x="0" y="0"/>
              <a:chExt cx="2571900" cy="3238500"/>
            </a:xfrm>
          </p:grpSpPr>
          <p:sp>
            <p:nvSpPr>
              <p:cNvPr id="374" name="Google Shape;374;p10"/>
              <p:cNvSpPr/>
              <p:nvPr/>
            </p:nvSpPr>
            <p:spPr>
              <a:xfrm>
                <a:off x="0" y="0"/>
                <a:ext cx="2571900" cy="3238500"/>
              </a:xfrm>
              <a:prstGeom prst="roundRect">
                <a:avLst>
                  <a:gd name="adj" fmla="val 2962"/>
                </a:avLst>
              </a:prstGeom>
              <a:solidFill>
                <a:srgbClr val="EAF3F8"/>
              </a:solidFill>
              <a:ln w="14300" cap="flat" cmpd="sng">
                <a:solidFill>
                  <a:srgbClr val="D9E4E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10"/>
              <p:cNvSpPr/>
              <p:nvPr/>
            </p:nvSpPr>
            <p:spPr>
              <a:xfrm>
                <a:off x="0" y="0"/>
                <a:ext cx="114300" cy="32385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2824"/>
                    </a:moveTo>
                    <a:cubicBezTo>
                      <a:pt x="0" y="1235"/>
                      <a:pt x="35000" y="0"/>
                      <a:pt x="80000" y="0"/>
                    </a:cubicBez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80000" y="120000"/>
                    </a:lnTo>
                    <a:cubicBezTo>
                      <a:pt x="35000" y="120000"/>
                      <a:pt x="0" y="118765"/>
                      <a:pt x="0" y="117176"/>
                    </a:cubicBezTo>
                    <a:close/>
                  </a:path>
                </a:pathLst>
              </a:custGeom>
              <a:solidFill>
                <a:srgbClr val="0E3855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10"/>
              <p:cNvSpPr txBox="1"/>
              <p:nvPr/>
            </p:nvSpPr>
            <p:spPr>
              <a:xfrm>
                <a:off x="238125" y="238125"/>
                <a:ext cx="2095500" cy="276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1" dirty="0">
                    <a:solidFill>
                      <a:srgbClr val="0E3855"/>
                    </a:solidFill>
                    <a:latin typeface="Play"/>
                    <a:ea typeface="Play"/>
                    <a:cs typeface="Play"/>
                    <a:sym typeface="Play"/>
                  </a:rPr>
                  <a:t>Allowable</a:t>
                </a:r>
                <a:endParaRPr lang="en-US" sz="2400" b="1" dirty="0">
                  <a:solidFill>
                    <a:srgbClr val="0E3855"/>
                  </a:solidFill>
                  <a:latin typeface="Play"/>
                  <a:ea typeface="Play"/>
                  <a:cs typeface="Play"/>
                </a:endParaRPr>
              </a:p>
              <a:p>
                <a:pPr marL="0" lvl="0" indent="0" algn="l" rtl="0">
                  <a:spcBef>
                    <a:spcPts val="900"/>
                  </a:spcBef>
                  <a:spcAft>
                    <a:spcPts val="0"/>
                  </a:spcAft>
                  <a:buNone/>
                </a:pPr>
                <a:r>
                  <a:rPr lang="en-US" b="0" dirty="0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Permitted by statute, regulation, award terms, and applicable guidance.</a:t>
                </a:r>
                <a:endParaRPr b="0" dirty="0">
                  <a:solidFill>
                    <a:srgbClr val="18303F"/>
                  </a:solidFill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377" name="Google Shape;377;p10"/>
            <p:cNvGrpSpPr/>
            <p:nvPr/>
          </p:nvGrpSpPr>
          <p:grpSpPr>
            <a:xfrm>
              <a:off x="3333750" y="1047750"/>
              <a:ext cx="2571900" cy="3238500"/>
              <a:chOff x="0" y="0"/>
              <a:chExt cx="2571900" cy="3238500"/>
            </a:xfrm>
          </p:grpSpPr>
          <p:sp>
            <p:nvSpPr>
              <p:cNvPr id="378" name="Google Shape;378;p10"/>
              <p:cNvSpPr/>
              <p:nvPr/>
            </p:nvSpPr>
            <p:spPr>
              <a:xfrm>
                <a:off x="0" y="0"/>
                <a:ext cx="2571900" cy="3238500"/>
              </a:xfrm>
              <a:prstGeom prst="roundRect">
                <a:avLst>
                  <a:gd name="adj" fmla="val 2962"/>
                </a:avLst>
              </a:prstGeom>
              <a:solidFill>
                <a:srgbClr val="FFF5E5"/>
              </a:solidFill>
              <a:ln w="14300" cap="flat" cmpd="sng">
                <a:solidFill>
                  <a:srgbClr val="D9E4E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10"/>
              <p:cNvSpPr/>
              <p:nvPr/>
            </p:nvSpPr>
            <p:spPr>
              <a:xfrm>
                <a:off x="0" y="0"/>
                <a:ext cx="114300" cy="32385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2824"/>
                    </a:moveTo>
                    <a:cubicBezTo>
                      <a:pt x="0" y="1235"/>
                      <a:pt x="35000" y="0"/>
                      <a:pt x="80000" y="0"/>
                    </a:cubicBez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80000" y="120000"/>
                    </a:lnTo>
                    <a:cubicBezTo>
                      <a:pt x="35000" y="120000"/>
                      <a:pt x="0" y="118765"/>
                      <a:pt x="0" y="117176"/>
                    </a:cubicBezTo>
                    <a:close/>
                  </a:path>
                </a:pathLst>
              </a:custGeom>
              <a:solidFill>
                <a:srgbClr val="F28C64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10"/>
              <p:cNvSpPr txBox="1"/>
              <p:nvPr/>
            </p:nvSpPr>
            <p:spPr>
              <a:xfrm>
                <a:off x="238125" y="238125"/>
                <a:ext cx="2095500" cy="276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1" dirty="0">
                    <a:solidFill>
                      <a:srgbClr val="0E3855"/>
                    </a:solidFill>
                    <a:latin typeface="Play"/>
                    <a:ea typeface="Play"/>
                    <a:cs typeface="Play"/>
                    <a:sym typeface="Play"/>
                  </a:rPr>
                  <a:t>Reasonable</a:t>
                </a:r>
                <a:endParaRPr lang="en-US" sz="2400" b="1" dirty="0">
                  <a:solidFill>
                    <a:srgbClr val="0E3855"/>
                  </a:solidFill>
                  <a:latin typeface="Play"/>
                  <a:ea typeface="Play"/>
                  <a:cs typeface="Play"/>
                </a:endParaRPr>
              </a:p>
              <a:p>
                <a:pPr marL="0" lvl="0" indent="0" algn="l" rtl="0">
                  <a:spcBef>
                    <a:spcPts val="900"/>
                  </a:spcBef>
                  <a:spcAft>
                    <a:spcPts val="0"/>
                  </a:spcAft>
                  <a:buNone/>
                </a:pPr>
                <a:r>
                  <a:rPr lang="en-US" b="0" dirty="0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Prudent and appropriate for the circumstances and scale of benefit.</a:t>
                </a:r>
                <a:endParaRPr b="0" dirty="0">
                  <a:solidFill>
                    <a:srgbClr val="18303F"/>
                  </a:solidFill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381" name="Google Shape;381;p10"/>
            <p:cNvGrpSpPr/>
            <p:nvPr/>
          </p:nvGrpSpPr>
          <p:grpSpPr>
            <a:xfrm>
              <a:off x="6096000" y="1047750"/>
              <a:ext cx="2571900" cy="3238500"/>
              <a:chOff x="0" y="0"/>
              <a:chExt cx="2571900" cy="3238500"/>
            </a:xfrm>
          </p:grpSpPr>
          <p:sp>
            <p:nvSpPr>
              <p:cNvPr id="382" name="Google Shape;382;p10"/>
              <p:cNvSpPr/>
              <p:nvPr/>
            </p:nvSpPr>
            <p:spPr>
              <a:xfrm>
                <a:off x="0" y="0"/>
                <a:ext cx="2571900" cy="3238500"/>
              </a:xfrm>
              <a:prstGeom prst="roundRect">
                <a:avLst>
                  <a:gd name="adj" fmla="val 2962"/>
                </a:avLst>
              </a:prstGeom>
              <a:solidFill>
                <a:srgbClr val="EDF8EE"/>
              </a:solidFill>
              <a:ln w="14300" cap="flat" cmpd="sng">
                <a:solidFill>
                  <a:srgbClr val="D9E4E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10"/>
              <p:cNvSpPr/>
              <p:nvPr/>
            </p:nvSpPr>
            <p:spPr>
              <a:xfrm>
                <a:off x="0" y="0"/>
                <a:ext cx="114300" cy="32385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2824"/>
                    </a:moveTo>
                    <a:cubicBezTo>
                      <a:pt x="0" y="1235"/>
                      <a:pt x="35000" y="0"/>
                      <a:pt x="80000" y="0"/>
                    </a:cubicBez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80000" y="120000"/>
                    </a:lnTo>
                    <a:cubicBezTo>
                      <a:pt x="35000" y="120000"/>
                      <a:pt x="0" y="118765"/>
                      <a:pt x="0" y="117176"/>
                    </a:cubicBezTo>
                    <a:close/>
                  </a:path>
                </a:pathLst>
              </a:custGeom>
              <a:solidFill>
                <a:srgbClr val="7CC78A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10"/>
              <p:cNvSpPr txBox="1"/>
              <p:nvPr/>
            </p:nvSpPr>
            <p:spPr>
              <a:xfrm>
                <a:off x="238125" y="238125"/>
                <a:ext cx="2095500" cy="276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1" dirty="0">
                    <a:solidFill>
                      <a:srgbClr val="0E3855"/>
                    </a:solidFill>
                    <a:latin typeface="Play"/>
                    <a:ea typeface="Play"/>
                    <a:cs typeface="Play"/>
                    <a:sym typeface="Play"/>
                  </a:rPr>
                  <a:t>Allocable</a:t>
                </a:r>
                <a:endParaRPr lang="en-US" sz="2400" b="1" dirty="0">
                  <a:solidFill>
                    <a:srgbClr val="0E3855"/>
                  </a:solidFill>
                  <a:latin typeface="Play"/>
                  <a:ea typeface="Play"/>
                  <a:cs typeface="Play"/>
                </a:endParaRPr>
              </a:p>
              <a:p>
                <a:pPr marL="0" lvl="0" indent="0" algn="l" rtl="0">
                  <a:spcBef>
                    <a:spcPts val="900"/>
                  </a:spcBef>
                  <a:spcAft>
                    <a:spcPts val="0"/>
                  </a:spcAft>
                  <a:buNone/>
                </a:pPr>
                <a:r>
                  <a:rPr lang="en-US" b="0" dirty="0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Charged in proportion to relative benefit—or assigned using a documented, reasonable basis.</a:t>
                </a:r>
                <a:endParaRPr b="0" dirty="0">
                  <a:solidFill>
                    <a:srgbClr val="18303F"/>
                  </a:solidFill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385" name="Google Shape;385;p10"/>
            <p:cNvGrpSpPr/>
            <p:nvPr/>
          </p:nvGrpSpPr>
          <p:grpSpPr>
            <a:xfrm>
              <a:off x="8858250" y="1047750"/>
              <a:ext cx="2762400" cy="3238500"/>
              <a:chOff x="0" y="0"/>
              <a:chExt cx="2762400" cy="3238500"/>
            </a:xfrm>
          </p:grpSpPr>
          <p:sp>
            <p:nvSpPr>
              <p:cNvPr id="386" name="Google Shape;386;p10"/>
              <p:cNvSpPr/>
              <p:nvPr/>
            </p:nvSpPr>
            <p:spPr>
              <a:xfrm>
                <a:off x="0" y="0"/>
                <a:ext cx="2762400" cy="3238500"/>
              </a:xfrm>
              <a:prstGeom prst="roundRect">
                <a:avLst>
                  <a:gd name="adj" fmla="val 2758"/>
                </a:avLst>
              </a:prstGeom>
              <a:solidFill>
                <a:srgbClr val="FDF0EA"/>
              </a:solidFill>
              <a:ln w="14300" cap="flat" cmpd="sng">
                <a:solidFill>
                  <a:srgbClr val="D9E4E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10"/>
              <p:cNvSpPr/>
              <p:nvPr/>
            </p:nvSpPr>
            <p:spPr>
              <a:xfrm>
                <a:off x="0" y="0"/>
                <a:ext cx="114300" cy="32385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2824"/>
                    </a:moveTo>
                    <a:cubicBezTo>
                      <a:pt x="0" y="1235"/>
                      <a:pt x="35000" y="0"/>
                      <a:pt x="80000" y="0"/>
                    </a:cubicBez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80000" y="120000"/>
                    </a:lnTo>
                    <a:cubicBezTo>
                      <a:pt x="35000" y="120000"/>
                      <a:pt x="0" y="118765"/>
                      <a:pt x="0" y="117176"/>
                    </a:cubicBezTo>
                    <a:close/>
                  </a:path>
                </a:pathLst>
              </a:custGeom>
              <a:solidFill>
                <a:srgbClr val="E67E22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10"/>
              <p:cNvSpPr txBox="1"/>
              <p:nvPr/>
            </p:nvSpPr>
            <p:spPr>
              <a:xfrm>
                <a:off x="238125" y="238125"/>
                <a:ext cx="2286000" cy="276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1" dirty="0">
                    <a:solidFill>
                      <a:srgbClr val="0E3855"/>
                    </a:solidFill>
                    <a:latin typeface="Play"/>
                    <a:ea typeface="Play"/>
                    <a:cs typeface="Play"/>
                    <a:sym typeface="Play"/>
                  </a:rPr>
                  <a:t>Documented</a:t>
                </a:r>
                <a:endParaRPr lang="en-US" sz="2400" b="1" dirty="0">
                  <a:solidFill>
                    <a:srgbClr val="0E3855"/>
                  </a:solidFill>
                  <a:latin typeface="Play"/>
                  <a:ea typeface="Play"/>
                  <a:cs typeface="Play"/>
                </a:endParaRPr>
              </a:p>
              <a:p>
                <a:pPr marL="0" lvl="0" indent="0" algn="l" rtl="0">
                  <a:spcBef>
                    <a:spcPts val="900"/>
                  </a:spcBef>
                  <a:spcAft>
                    <a:spcPts val="0"/>
                  </a:spcAft>
                  <a:buNone/>
                </a:pPr>
                <a:r>
                  <a:rPr lang="en-US" b="0" dirty="0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Supported by rationale, approvals, records, and evidence adequate for monitoring or audit.</a:t>
                </a:r>
                <a:endParaRPr b="0" dirty="0">
                  <a:solidFill>
                    <a:srgbClr val="18303F"/>
                  </a:solidFill>
                  <a:latin typeface="Arial"/>
                  <a:ea typeface="Arial"/>
                  <a:cs typeface="Arial"/>
                </a:endParaRPr>
              </a:p>
            </p:txBody>
          </p:sp>
        </p:grpSp>
      </p:grpSp>
      <p:grpSp>
        <p:nvGrpSpPr>
          <p:cNvPr id="389" name="Google Shape;389;p10"/>
          <p:cNvGrpSpPr/>
          <p:nvPr/>
        </p:nvGrpSpPr>
        <p:grpSpPr>
          <a:xfrm>
            <a:off x="571500" y="4572000"/>
            <a:ext cx="11049000" cy="1428900"/>
            <a:chOff x="0" y="0"/>
            <a:chExt cx="11049000" cy="1428900"/>
          </a:xfrm>
        </p:grpSpPr>
        <p:sp>
          <p:nvSpPr>
            <p:cNvPr id="390" name="Google Shape;390;p10"/>
            <p:cNvSpPr/>
            <p:nvPr/>
          </p:nvSpPr>
          <p:spPr>
            <a:xfrm>
              <a:off x="0" y="0"/>
              <a:ext cx="11049000" cy="1428900"/>
            </a:xfrm>
            <a:prstGeom prst="roundRect">
              <a:avLst>
                <a:gd name="adj" fmla="val 5333"/>
              </a:avLst>
            </a:prstGeom>
            <a:solidFill>
              <a:srgbClr val="0E3855"/>
            </a:solidFill>
            <a:ln w="9525" cap="flat" cmpd="sng">
              <a:solidFill>
                <a:srgbClr val="0E38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0"/>
            <p:cNvSpPr/>
            <p:nvPr/>
          </p:nvSpPr>
          <p:spPr>
            <a:xfrm>
              <a:off x="95250" y="95250"/>
              <a:ext cx="10858500" cy="1238400"/>
            </a:xfrm>
            <a:prstGeom prst="roundRect">
              <a:avLst>
                <a:gd name="adj" fmla="val 4615"/>
              </a:avLst>
            </a:prstGeom>
            <a:solidFill>
              <a:srgbClr val="000000">
                <a:alpha val="0"/>
              </a:srgbClr>
            </a:solidFill>
            <a:ln w="14300" cap="flat" cmpd="sng">
              <a:solidFill>
                <a:srgbClr val="155E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0"/>
            <p:cNvSpPr txBox="1"/>
            <p:nvPr/>
          </p:nvSpPr>
          <p:spPr>
            <a:xfrm>
              <a:off x="285750" y="190500"/>
              <a:ext cx="104775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7CC78A"/>
                  </a:solidFill>
                  <a:latin typeface="Play"/>
                  <a:ea typeface="Play"/>
                  <a:cs typeface="Play"/>
                  <a:sym typeface="Play"/>
                </a:rPr>
                <a:t>Compliance guardrails made it possible to move quickly with confidence.</a:t>
              </a:r>
              <a:endParaRPr sz="2000" b="1">
                <a:solidFill>
                  <a:srgbClr val="7CC78A"/>
                </a:solidFill>
                <a:latin typeface="Play"/>
                <a:ea typeface="Play"/>
                <a:cs typeface="Play"/>
                <a:sym typeface="Play"/>
              </a:endParaRPr>
            </a:p>
            <a:p>
              <a:pPr marL="0" lvl="0" indent="0" algn="ctr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600" b="0">
                  <a:solidFill>
                    <a:srgbClr val="D7EDF4"/>
                  </a:solidFill>
                  <a:latin typeface="Arial"/>
                  <a:ea typeface="Arial"/>
                  <a:cs typeface="Arial"/>
                  <a:sym typeface="Arial"/>
                </a:rPr>
                <a:t>This is what turned flexibility into a system capability rather than a one-time workaround.</a:t>
              </a:r>
              <a:endParaRPr sz="1600" b="0">
                <a:solidFill>
                  <a:srgbClr val="D7EDF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11"/>
          <p:cNvSpPr/>
          <p:nvPr/>
        </p:nvSpPr>
        <p:spPr>
          <a:xfrm>
            <a:off x="0" y="0"/>
            <a:ext cx="12191700" cy="548700"/>
          </a:xfrm>
          <a:prstGeom prst="rect">
            <a:avLst/>
          </a:prstGeom>
          <a:solidFill>
            <a:srgbClr val="EAF6FA"/>
          </a:solidFill>
          <a:ln w="12700" cap="flat" cmpd="sng">
            <a:solidFill>
              <a:srgbClr val="EAF6F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11"/>
          <p:cNvSpPr/>
          <p:nvPr/>
        </p:nvSpPr>
        <p:spPr>
          <a:xfrm>
            <a:off x="569516" y="250687"/>
            <a:ext cx="8221250" cy="176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E3855"/>
              </a:buClr>
              <a:buSzPts val="2300"/>
              <a:buFont typeface="Play"/>
              <a:buNone/>
            </a:pPr>
            <a:r>
              <a:rPr lang="en-US" sz="2300" b="1" i="0" u="none" strike="noStrike" cap="none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rPr>
              <a:t>PROOF POINT: STUDENT OPPORTUNITY WAS PROTECTED</a:t>
            </a:r>
            <a:endParaRPr sz="2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11"/>
          <p:cNvSpPr/>
          <p:nvPr/>
        </p:nvSpPr>
        <p:spPr>
          <a:xfrm>
            <a:off x="7726680" y="164592"/>
            <a:ext cx="38406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55E75"/>
              </a:buClr>
              <a:buSzPts val="1050"/>
              <a:buFont typeface="Arial"/>
              <a:buNone/>
            </a:pPr>
            <a:r>
              <a:rPr lang="en-US" sz="1050" b="1" i="0" u="none" strike="noStrike" cap="none">
                <a:solidFill>
                  <a:srgbClr val="155E75"/>
                </a:solidFill>
                <a:latin typeface="Arial"/>
                <a:ea typeface="Arial"/>
                <a:cs typeface="Arial"/>
                <a:sym typeface="Arial"/>
              </a:rPr>
              <a:t>AP results show resilience in action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01" name="Google Shape;401;p11"/>
          <p:cNvCxnSpPr/>
          <p:nvPr/>
        </p:nvCxnSpPr>
        <p:spPr>
          <a:xfrm>
            <a:off x="548640" y="585216"/>
            <a:ext cx="1143000" cy="0"/>
          </a:xfrm>
          <a:prstGeom prst="straightConnector1">
            <a:avLst/>
          </a:prstGeom>
          <a:noFill/>
          <a:ln w="12700" cap="flat" cmpd="sng">
            <a:solidFill>
              <a:srgbClr val="F28C6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02" name="Google Shape;402;p11"/>
          <p:cNvSpPr/>
          <p:nvPr/>
        </p:nvSpPr>
        <p:spPr>
          <a:xfrm>
            <a:off x="11612880" y="6437376"/>
            <a:ext cx="2286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11"/>
          <p:cNvSpPr/>
          <p:nvPr/>
        </p:nvSpPr>
        <p:spPr>
          <a:xfrm>
            <a:off x="566928" y="6428232"/>
            <a:ext cx="4389000" cy="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870"/>
              <a:buFont typeface="Arial"/>
              <a:buNone/>
            </a:pPr>
            <a:r>
              <a:rPr lang="en-US" sz="870" b="1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CNMI PSS  •  STRONGER STATES, STRONGER OUTCOMES</a:t>
            </a:r>
            <a:endParaRPr sz="87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11"/>
          <p:cNvSpPr/>
          <p:nvPr/>
        </p:nvSpPr>
        <p:spPr>
          <a:xfrm>
            <a:off x="575310" y="914400"/>
            <a:ext cx="11148000" cy="32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E3855"/>
              </a:buClr>
              <a:buSzPts val="2100"/>
              <a:buFont typeface="Play"/>
              <a:buNone/>
            </a:pPr>
            <a:r>
              <a:rPr lang="en-US" sz="2100" b="1" i="0" u="none" strike="noStrike" cap="none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rPr>
              <a:t>Despite Super Typhoon Sinlaku, CNMI PSS achieved its highest AP qualifying rate in six years.</a:t>
            </a:r>
            <a:endParaRPr sz="2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5" name="Google Shape;405;p11"/>
          <p:cNvGrpSpPr/>
          <p:nvPr/>
        </p:nvGrpSpPr>
        <p:grpSpPr>
          <a:xfrm>
            <a:off x="571500" y="1524000"/>
            <a:ext cx="11049000" cy="1428900"/>
            <a:chOff x="571500" y="1524000"/>
            <a:chExt cx="11049000" cy="1428900"/>
          </a:xfrm>
        </p:grpSpPr>
        <p:sp>
          <p:nvSpPr>
            <p:cNvPr id="406" name="Google Shape;406;p11"/>
            <p:cNvSpPr/>
            <p:nvPr/>
          </p:nvSpPr>
          <p:spPr>
            <a:xfrm>
              <a:off x="571500" y="1524000"/>
              <a:ext cx="3238500" cy="1428900"/>
            </a:xfrm>
            <a:prstGeom prst="roundRect">
              <a:avLst>
                <a:gd name="adj" fmla="val 5333"/>
              </a:avLst>
            </a:prstGeom>
            <a:solidFill>
              <a:srgbClr val="FDF0EA"/>
            </a:solidFill>
            <a:ln w="14300" cap="flat" cmpd="sng">
              <a:solidFill>
                <a:srgbClr val="FCD3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 txBox="1"/>
            <p:nvPr/>
          </p:nvSpPr>
          <p:spPr>
            <a:xfrm>
              <a:off x="571500" y="1524000"/>
              <a:ext cx="3238500" cy="142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875" tIns="142875" rIns="142875" bIns="1428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24%</a:t>
              </a:r>
              <a:endParaRPr lang="en-US" sz="3600" b="1">
                <a:solidFill>
                  <a:srgbClr val="0E3855"/>
                </a:solidFill>
                <a:latin typeface="Play"/>
                <a:ea typeface="Play"/>
                <a:cs typeface="Play"/>
              </a:endParaRPr>
            </a:p>
            <a:p>
              <a:pPr marL="0" lvl="0" indent="0" algn="ctr" rtl="0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lang="en-US" sz="1600" dirty="0">
                  <a:solidFill>
                    <a:srgbClr val="5B6D78"/>
                  </a:solidFill>
                  <a:latin typeface="Arial"/>
                  <a:ea typeface="Arial"/>
                  <a:cs typeface="Arial"/>
                  <a:sym typeface="Arial"/>
                </a:rPr>
                <a:t>2021 AP exams scoring 3+</a:t>
              </a:r>
              <a:endParaRPr sz="1600">
                <a:solidFill>
                  <a:srgbClr val="5B6D78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4048125" y="2047875"/>
              <a:ext cx="428700" cy="3810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30000"/>
                  </a:moveTo>
                  <a:lnTo>
                    <a:pt x="66667" y="30000"/>
                  </a:lnTo>
                  <a:lnTo>
                    <a:pt x="66667" y="0"/>
                  </a:lnTo>
                  <a:lnTo>
                    <a:pt x="120000" y="60000"/>
                  </a:lnTo>
                  <a:lnTo>
                    <a:pt x="66667" y="120000"/>
                  </a:lnTo>
                  <a:lnTo>
                    <a:pt x="66667" y="90000"/>
                  </a:lnTo>
                  <a:lnTo>
                    <a:pt x="0" y="90000"/>
                  </a:lnTo>
                  <a:close/>
                </a:path>
              </a:pathLst>
            </a:custGeom>
            <a:solidFill>
              <a:srgbClr val="F28C6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4714875" y="1524000"/>
              <a:ext cx="3238500" cy="1428900"/>
            </a:xfrm>
            <a:prstGeom prst="roundRect">
              <a:avLst>
                <a:gd name="adj" fmla="val 5333"/>
              </a:avLst>
            </a:prstGeom>
            <a:solidFill>
              <a:srgbClr val="EDF8EE"/>
            </a:solidFill>
            <a:ln w="14300" cap="flat" cmpd="sng">
              <a:solidFill>
                <a:srgbClr val="7CC78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 txBox="1"/>
            <p:nvPr/>
          </p:nvSpPr>
          <p:spPr>
            <a:xfrm>
              <a:off x="4714875" y="1524000"/>
              <a:ext cx="3238500" cy="142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875" tIns="142875" rIns="142875" bIns="1428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rgbClr val="15803D"/>
                  </a:solidFill>
                  <a:latin typeface="Play"/>
                  <a:ea typeface="Play"/>
                  <a:cs typeface="Play"/>
                  <a:sym typeface="Play"/>
                </a:rPr>
                <a:t>55%</a:t>
              </a:r>
              <a:endParaRPr sz="3600" b="1" dirty="0">
                <a:solidFill>
                  <a:srgbClr val="15803D"/>
                </a:solidFill>
                <a:latin typeface="Play"/>
                <a:ea typeface="Play"/>
                <a:cs typeface="Play"/>
                <a:sym typeface="Play"/>
              </a:endParaRPr>
            </a:p>
            <a:p>
              <a:pPr marL="0" lvl="0" indent="0" algn="ctr" rtl="0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lang="en-US" sz="1600" dirty="0">
                  <a:solidFill>
                    <a:srgbClr val="5B6D78"/>
                  </a:solidFill>
                  <a:latin typeface="Arial"/>
                  <a:ea typeface="Arial"/>
                  <a:cs typeface="Arial"/>
                  <a:sym typeface="Arial"/>
                </a:rPr>
                <a:t>2025–26 AP exams scoring 3+</a:t>
              </a:r>
              <a:endParaRPr sz="1600">
                <a:solidFill>
                  <a:srgbClr val="5B6D78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8382000" y="1524000"/>
              <a:ext cx="3238500" cy="1428900"/>
            </a:xfrm>
            <a:prstGeom prst="roundRect">
              <a:avLst>
                <a:gd name="adj" fmla="val 5333"/>
              </a:avLst>
            </a:prstGeom>
            <a:solidFill>
              <a:srgbClr val="EAF3F8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 txBox="1"/>
            <p:nvPr/>
          </p:nvSpPr>
          <p:spPr>
            <a:xfrm>
              <a:off x="8382000" y="1524000"/>
              <a:ext cx="3238500" cy="142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875" tIns="142875" rIns="142875" bIns="1428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276 / 501</a:t>
              </a:r>
              <a:endParaRPr sz="3600" b="1" dirty="0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endParaRPr>
            </a:p>
            <a:p>
              <a:pPr marL="0" lvl="0" indent="0" algn="ctr" rtl="0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lang="en-US" sz="1600" dirty="0">
                  <a:solidFill>
                    <a:srgbClr val="5B6D78"/>
                  </a:solidFill>
                  <a:latin typeface="Arial"/>
                  <a:ea typeface="Arial"/>
                  <a:cs typeface="Arial"/>
                  <a:sym typeface="Arial"/>
                </a:rPr>
                <a:t>exams earned a 3 or higher</a:t>
              </a:r>
              <a:endParaRPr sz="1600">
                <a:solidFill>
                  <a:srgbClr val="5B6D78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413" name="Google Shape;413;p11"/>
          <p:cNvGrpSpPr/>
          <p:nvPr/>
        </p:nvGrpSpPr>
        <p:grpSpPr>
          <a:xfrm>
            <a:off x="571500" y="3238500"/>
            <a:ext cx="11287275" cy="1905000"/>
            <a:chOff x="571500" y="3238500"/>
            <a:chExt cx="11287275" cy="1905000"/>
          </a:xfrm>
        </p:grpSpPr>
        <p:sp>
          <p:nvSpPr>
            <p:cNvPr id="414" name="Google Shape;414;p11"/>
            <p:cNvSpPr/>
            <p:nvPr/>
          </p:nvSpPr>
          <p:spPr>
            <a:xfrm>
              <a:off x="571500" y="3238500"/>
              <a:ext cx="2571900" cy="1905000"/>
            </a:xfrm>
            <a:prstGeom prst="roundRect">
              <a:avLst>
                <a:gd name="adj" fmla="val 3000"/>
              </a:avLst>
            </a:prstGeom>
            <a:solidFill>
              <a:srgbClr val="FFF5E5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571500" y="3238500"/>
              <a:ext cx="95400" cy="19050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3600"/>
                  </a:moveTo>
                  <a:cubicBezTo>
                    <a:pt x="0" y="1620"/>
                    <a:pt x="32400" y="0"/>
                    <a:pt x="72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72000" y="120000"/>
                  </a:lnTo>
                  <a:cubicBezTo>
                    <a:pt x="32400" y="120000"/>
                    <a:pt x="0" y="118380"/>
                    <a:pt x="0" y="116400"/>
                  </a:cubicBezTo>
                  <a:close/>
                </a:path>
              </a:pathLst>
            </a:custGeom>
            <a:solidFill>
              <a:srgbClr val="F28C6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 txBox="1"/>
            <p:nvPr/>
          </p:nvSpPr>
          <p:spPr>
            <a:xfrm>
              <a:off x="762000" y="3381375"/>
              <a:ext cx="2286000" cy="161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Typhoon disruption</a:t>
              </a:r>
              <a:endParaRPr sz="1500" b="1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150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rPr>
                <a:t>Power and water interruptions occurred immediately before the scheduled testing window.</a:t>
              </a:r>
              <a:endParaRPr sz="1150">
                <a:solidFill>
                  <a:srgbClr val="183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3476625" y="3238500"/>
              <a:ext cx="2571900" cy="1905000"/>
            </a:xfrm>
            <a:prstGeom prst="roundRect">
              <a:avLst>
                <a:gd name="adj" fmla="val 3000"/>
              </a:avLst>
            </a:prstGeom>
            <a:solidFill>
              <a:srgbClr val="E9F9F7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3476625" y="3238500"/>
              <a:ext cx="95400" cy="19050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3600"/>
                  </a:moveTo>
                  <a:cubicBezTo>
                    <a:pt x="0" y="1620"/>
                    <a:pt x="32400" y="0"/>
                    <a:pt x="72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72000" y="120000"/>
                  </a:lnTo>
                  <a:cubicBezTo>
                    <a:pt x="32400" y="120000"/>
                    <a:pt x="0" y="118380"/>
                    <a:pt x="0" y="116400"/>
                  </a:cubicBezTo>
                  <a:close/>
                </a:path>
              </a:pathLst>
            </a:custGeom>
            <a:solidFill>
              <a:srgbClr val="155E7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 txBox="1"/>
            <p:nvPr/>
          </p:nvSpPr>
          <p:spPr>
            <a:xfrm>
              <a:off x="3667125" y="3381375"/>
              <a:ext cx="2286000" cy="161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Rapid realignment</a:t>
              </a:r>
              <a:endParaRPr sz="1500" b="1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150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rPr>
                <a:t>PSS shifted to the College Board exception-testing window and realigned locations, schedules, technology, staffing, and transportation.</a:t>
              </a:r>
              <a:endParaRPr sz="1150">
                <a:solidFill>
                  <a:srgbClr val="183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6381750" y="3238500"/>
              <a:ext cx="2571900" cy="1905000"/>
            </a:xfrm>
            <a:prstGeom prst="roundRect">
              <a:avLst>
                <a:gd name="adj" fmla="val 3000"/>
              </a:avLst>
            </a:prstGeom>
            <a:solidFill>
              <a:srgbClr val="EAF3F8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6381750" y="3238500"/>
              <a:ext cx="95400" cy="19050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3600"/>
                  </a:moveTo>
                  <a:cubicBezTo>
                    <a:pt x="0" y="1620"/>
                    <a:pt x="32400" y="0"/>
                    <a:pt x="72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72000" y="120000"/>
                  </a:lnTo>
                  <a:cubicBezTo>
                    <a:pt x="32400" y="120000"/>
                    <a:pt x="0" y="118380"/>
                    <a:pt x="0" y="116400"/>
                  </a:cubicBezTo>
                  <a:close/>
                </a:path>
              </a:pathLst>
            </a:custGeom>
            <a:solidFill>
              <a:srgbClr val="0E385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 txBox="1"/>
            <p:nvPr/>
          </p:nvSpPr>
          <p:spPr>
            <a:xfrm>
              <a:off x="6572250" y="3381375"/>
              <a:ext cx="2286000" cy="161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Partnership execution</a:t>
              </a:r>
              <a:endParaRPr sz="1500" b="1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150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rPr>
                <a:t>Schools, AP coordinators, teachers, families, and the College Board coordinated to preserve student access.</a:t>
              </a:r>
              <a:endParaRPr sz="1150">
                <a:solidFill>
                  <a:srgbClr val="183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9286875" y="3238500"/>
              <a:ext cx="2571900" cy="1905000"/>
            </a:xfrm>
            <a:prstGeom prst="roundRect">
              <a:avLst>
                <a:gd name="adj" fmla="val 3000"/>
              </a:avLst>
            </a:prstGeom>
            <a:solidFill>
              <a:srgbClr val="EDF8EE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9286875" y="3238500"/>
              <a:ext cx="95400" cy="19050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3600"/>
                  </a:moveTo>
                  <a:cubicBezTo>
                    <a:pt x="0" y="1620"/>
                    <a:pt x="32400" y="0"/>
                    <a:pt x="72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72000" y="120000"/>
                  </a:lnTo>
                  <a:cubicBezTo>
                    <a:pt x="32400" y="120000"/>
                    <a:pt x="0" y="118380"/>
                    <a:pt x="0" y="116400"/>
                  </a:cubicBezTo>
                  <a:close/>
                </a:path>
              </a:pathLst>
            </a:custGeom>
            <a:solidFill>
              <a:srgbClr val="7CC78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1"/>
            <p:cNvSpPr txBox="1"/>
            <p:nvPr/>
          </p:nvSpPr>
          <p:spPr>
            <a:xfrm>
              <a:off x="9477375" y="3381375"/>
              <a:ext cx="2286000" cy="161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Student outcome</a:t>
              </a:r>
              <a:endParaRPr sz="1500" b="1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150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rPr>
                <a:t>Students retained the opportunity to test and posted the strongest six-year result.</a:t>
              </a:r>
              <a:endParaRPr sz="1150">
                <a:solidFill>
                  <a:srgbClr val="183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6" name="Google Shape;426;p11"/>
          <p:cNvGrpSpPr/>
          <p:nvPr/>
        </p:nvGrpSpPr>
        <p:grpSpPr>
          <a:xfrm>
            <a:off x="571500" y="5334000"/>
            <a:ext cx="11049000" cy="438300"/>
            <a:chOff x="571500" y="5334000"/>
            <a:chExt cx="11049000" cy="438300"/>
          </a:xfrm>
        </p:grpSpPr>
        <p:sp>
          <p:nvSpPr>
            <p:cNvPr id="427" name="Google Shape;427;p11"/>
            <p:cNvSpPr/>
            <p:nvPr/>
          </p:nvSpPr>
          <p:spPr>
            <a:xfrm>
              <a:off x="571500" y="5334000"/>
              <a:ext cx="11049000" cy="438300"/>
            </a:xfrm>
            <a:prstGeom prst="roundRect">
              <a:avLst>
                <a:gd name="adj" fmla="val 13043"/>
              </a:avLst>
            </a:prstGeom>
            <a:solidFill>
              <a:srgbClr val="0E385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1"/>
            <p:cNvSpPr txBox="1"/>
            <p:nvPr/>
          </p:nvSpPr>
          <p:spPr>
            <a:xfrm>
              <a:off x="762000" y="5334000"/>
              <a:ext cx="106680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The AP program is supported through federal funding under the Consolidated Grant’s College, Career, Life Readiness Project.</a:t>
              </a:r>
              <a:endParaRPr lang="en-US" b="1" dirty="0">
                <a:solidFill>
                  <a:srgbClr val="FFFFFF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2"/>
          <p:cNvSpPr/>
          <p:nvPr/>
        </p:nvSpPr>
        <p:spPr>
          <a:xfrm>
            <a:off x="0" y="0"/>
            <a:ext cx="12191700" cy="548700"/>
          </a:xfrm>
          <a:prstGeom prst="rect">
            <a:avLst/>
          </a:prstGeom>
          <a:solidFill>
            <a:srgbClr val="EAF6FA"/>
          </a:solidFill>
          <a:ln w="12700" cap="flat" cmpd="sng">
            <a:solidFill>
              <a:srgbClr val="EAF6F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12"/>
          <p:cNvSpPr/>
          <p:nvPr/>
        </p:nvSpPr>
        <p:spPr>
          <a:xfrm>
            <a:off x="548640" y="146304"/>
            <a:ext cx="7772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E3855"/>
              </a:buClr>
              <a:buSzPts val="2300"/>
              <a:buFont typeface="Play"/>
              <a:buNone/>
            </a:pPr>
            <a:r>
              <a:rPr lang="en-US" sz="2300" b="1" i="0" u="none" strike="noStrike" cap="none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rPr>
              <a:t>SUPPORTING THEMES</a:t>
            </a:r>
            <a:endParaRPr sz="2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12"/>
          <p:cNvSpPr/>
          <p:nvPr/>
        </p:nvSpPr>
        <p:spPr>
          <a:xfrm>
            <a:off x="7726680" y="164592"/>
            <a:ext cx="38406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55E75"/>
              </a:buClr>
              <a:buSzPts val="1050"/>
              <a:buFont typeface="Arial"/>
              <a:buNone/>
            </a:pPr>
            <a:r>
              <a:rPr lang="en-US" sz="1050" b="1" i="0" u="none" strike="noStrike" cap="none">
                <a:solidFill>
                  <a:srgbClr val="155E75"/>
                </a:solidFill>
                <a:latin typeface="Arial"/>
                <a:ea typeface="Arial"/>
                <a:cs typeface="Arial"/>
                <a:sym typeface="Arial"/>
              </a:rPr>
              <a:t>Partnerships, organizational capacity, and technical assistance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7" name="Google Shape;437;p12"/>
          <p:cNvCxnSpPr/>
          <p:nvPr/>
        </p:nvCxnSpPr>
        <p:spPr>
          <a:xfrm>
            <a:off x="548640" y="585216"/>
            <a:ext cx="1143000" cy="0"/>
          </a:xfrm>
          <a:prstGeom prst="straightConnector1">
            <a:avLst/>
          </a:prstGeom>
          <a:noFill/>
          <a:ln w="12700" cap="flat" cmpd="sng">
            <a:solidFill>
              <a:srgbClr val="F28C6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8" name="Google Shape;438;p12"/>
          <p:cNvSpPr/>
          <p:nvPr/>
        </p:nvSpPr>
        <p:spPr>
          <a:xfrm>
            <a:off x="11612880" y="6437376"/>
            <a:ext cx="2286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12"/>
          <p:cNvSpPr/>
          <p:nvPr/>
        </p:nvSpPr>
        <p:spPr>
          <a:xfrm>
            <a:off x="566928" y="6428232"/>
            <a:ext cx="4389000" cy="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870"/>
              <a:buFont typeface="Arial"/>
              <a:buNone/>
            </a:pPr>
            <a:r>
              <a:rPr lang="en-US" sz="870" b="1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CNMI PSS  •  STRONGER STATES, STRONGER OUTCOMES</a:t>
            </a:r>
            <a:endParaRPr sz="87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0" name="Google Shape;440;p12"/>
          <p:cNvGrpSpPr/>
          <p:nvPr/>
        </p:nvGrpSpPr>
        <p:grpSpPr>
          <a:xfrm>
            <a:off x="571500" y="1333500"/>
            <a:ext cx="3429000" cy="4000500"/>
            <a:chOff x="0" y="0"/>
            <a:chExt cx="3429000" cy="4000500"/>
          </a:xfrm>
        </p:grpSpPr>
        <p:sp>
          <p:nvSpPr>
            <p:cNvPr id="441" name="Google Shape;441;p12"/>
            <p:cNvSpPr/>
            <p:nvPr/>
          </p:nvSpPr>
          <p:spPr>
            <a:xfrm>
              <a:off x="0" y="0"/>
              <a:ext cx="3429000" cy="4000500"/>
            </a:xfrm>
            <a:prstGeom prst="roundRect">
              <a:avLst>
                <a:gd name="adj" fmla="val 2222"/>
              </a:avLst>
            </a:prstGeom>
            <a:solidFill>
              <a:srgbClr val="EAF3F8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2"/>
            <p:cNvSpPr/>
            <p:nvPr/>
          </p:nvSpPr>
          <p:spPr>
            <a:xfrm>
              <a:off x="0" y="0"/>
              <a:ext cx="114300" cy="4000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2286"/>
                  </a:moveTo>
                  <a:cubicBezTo>
                    <a:pt x="0" y="1000"/>
                    <a:pt x="35000" y="0"/>
                    <a:pt x="8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80000" y="120000"/>
                  </a:lnTo>
                  <a:cubicBezTo>
                    <a:pt x="35000" y="120000"/>
                    <a:pt x="0" y="119000"/>
                    <a:pt x="0" y="117714"/>
                  </a:cubicBezTo>
                  <a:close/>
                </a:path>
              </a:pathLst>
            </a:custGeom>
            <a:solidFill>
              <a:srgbClr val="0E385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2"/>
            <p:cNvSpPr txBox="1"/>
            <p:nvPr/>
          </p:nvSpPr>
          <p:spPr>
            <a:xfrm>
              <a:off x="285750" y="333375"/>
              <a:ext cx="2857500" cy="333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 dirty="0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SEA leadership</a:t>
              </a:r>
              <a:endParaRPr sz="2800" b="1" dirty="0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endParaRPr>
            </a:p>
            <a:p>
              <a:pPr marL="0" lvl="0" indent="0" algn="l" rtl="0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solidFill>
                    <a:srgbClr val="F28C64"/>
                  </a:solidFill>
                  <a:latin typeface="Arial"/>
                  <a:ea typeface="Arial"/>
                  <a:cs typeface="Arial"/>
                  <a:sym typeface="Arial"/>
                </a:rPr>
                <a:t>Set direction and made tradeoffs visible.</a:t>
              </a:r>
              <a:endParaRPr sz="2000" b="1" dirty="0">
                <a:solidFill>
                  <a:srgbClr val="F28C64"/>
                </a:solidFill>
                <a:latin typeface="Arial"/>
                <a:ea typeface="Arial"/>
                <a:cs typeface="Arial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2050" b="0" dirty="0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rPr>
                <a:t>Leadership reinforced that fiscal strategy was in service of instructional capacity, not the other way around.</a:t>
              </a:r>
              <a:endParaRPr sz="2050" b="0" dirty="0">
                <a:solidFill>
                  <a:srgbClr val="183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4" name="Google Shape;444;p12"/>
          <p:cNvGrpSpPr/>
          <p:nvPr/>
        </p:nvGrpSpPr>
        <p:grpSpPr>
          <a:xfrm>
            <a:off x="4381500" y="1333500"/>
            <a:ext cx="3429000" cy="4000500"/>
            <a:chOff x="0" y="0"/>
            <a:chExt cx="3429000" cy="4000500"/>
          </a:xfrm>
        </p:grpSpPr>
        <p:sp>
          <p:nvSpPr>
            <p:cNvPr id="445" name="Google Shape;445;p12"/>
            <p:cNvSpPr/>
            <p:nvPr/>
          </p:nvSpPr>
          <p:spPr>
            <a:xfrm>
              <a:off x="0" y="0"/>
              <a:ext cx="3429000" cy="4000500"/>
            </a:xfrm>
            <a:prstGeom prst="roundRect">
              <a:avLst>
                <a:gd name="adj" fmla="val 2222"/>
              </a:avLst>
            </a:prstGeom>
            <a:solidFill>
              <a:srgbClr val="FFF5E5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2"/>
            <p:cNvSpPr/>
            <p:nvPr/>
          </p:nvSpPr>
          <p:spPr>
            <a:xfrm>
              <a:off x="0" y="0"/>
              <a:ext cx="114300" cy="4000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2286"/>
                  </a:moveTo>
                  <a:cubicBezTo>
                    <a:pt x="0" y="1000"/>
                    <a:pt x="35000" y="0"/>
                    <a:pt x="8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80000" y="120000"/>
                  </a:lnTo>
                  <a:cubicBezTo>
                    <a:pt x="35000" y="120000"/>
                    <a:pt x="0" y="119000"/>
                    <a:pt x="0" y="117714"/>
                  </a:cubicBezTo>
                  <a:close/>
                </a:path>
              </a:pathLst>
            </a:custGeom>
            <a:solidFill>
              <a:srgbClr val="F28C6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2"/>
            <p:cNvSpPr txBox="1"/>
            <p:nvPr/>
          </p:nvSpPr>
          <p:spPr>
            <a:xfrm>
              <a:off x="285750" y="333375"/>
              <a:ext cx="2857500" cy="333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500" b="1" dirty="0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Program + fiscal teams</a:t>
              </a:r>
              <a:endParaRPr sz="2500" b="1" dirty="0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endParaRPr>
            </a:p>
            <a:p>
              <a:pPr marL="0" lvl="0" indent="0" algn="l" rtl="0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solidFill>
                    <a:srgbClr val="155E75"/>
                  </a:solidFill>
                  <a:latin typeface="Arial"/>
                  <a:ea typeface="Arial"/>
                  <a:cs typeface="Arial"/>
                  <a:sym typeface="Arial"/>
                </a:rPr>
                <a:t>Designed and executed the model.</a:t>
              </a:r>
              <a:endParaRPr sz="2000" b="1" dirty="0">
                <a:solidFill>
                  <a:srgbClr val="155E75"/>
                </a:solidFill>
                <a:latin typeface="Arial"/>
                <a:ea typeface="Arial"/>
                <a:cs typeface="Arial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1750" b="0" dirty="0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rPr>
                <a:t>Teams </a:t>
              </a:r>
              <a:r>
                <a:rPr lang="en-US" sz="1750" b="0" dirty="0" err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rPr>
                <a:t>crosswalked</a:t>
              </a:r>
              <a:r>
                <a:rPr lang="en-US" sz="1750" b="0" dirty="0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rPr>
                <a:t> requirements, aligned workflows, and turned strategy into implementable staffing, budgeting, and documentation.</a:t>
              </a:r>
              <a:endParaRPr sz="1750" b="0" dirty="0">
                <a:solidFill>
                  <a:srgbClr val="183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8" name="Google Shape;448;p12"/>
          <p:cNvGrpSpPr/>
          <p:nvPr/>
        </p:nvGrpSpPr>
        <p:grpSpPr>
          <a:xfrm>
            <a:off x="8191500" y="1333500"/>
            <a:ext cx="3429000" cy="4000500"/>
            <a:chOff x="0" y="0"/>
            <a:chExt cx="3429000" cy="4000500"/>
          </a:xfrm>
        </p:grpSpPr>
        <p:sp>
          <p:nvSpPr>
            <p:cNvPr id="449" name="Google Shape;449;p12"/>
            <p:cNvSpPr/>
            <p:nvPr/>
          </p:nvSpPr>
          <p:spPr>
            <a:xfrm>
              <a:off x="0" y="0"/>
              <a:ext cx="3429000" cy="4000500"/>
            </a:xfrm>
            <a:prstGeom prst="roundRect">
              <a:avLst>
                <a:gd name="adj" fmla="val 2222"/>
              </a:avLst>
            </a:prstGeom>
            <a:solidFill>
              <a:srgbClr val="EDF8EE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2"/>
            <p:cNvSpPr/>
            <p:nvPr/>
          </p:nvSpPr>
          <p:spPr>
            <a:xfrm>
              <a:off x="0" y="0"/>
              <a:ext cx="114300" cy="4000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2286"/>
                  </a:moveTo>
                  <a:cubicBezTo>
                    <a:pt x="0" y="1000"/>
                    <a:pt x="35000" y="0"/>
                    <a:pt x="8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80000" y="120000"/>
                  </a:lnTo>
                  <a:cubicBezTo>
                    <a:pt x="35000" y="120000"/>
                    <a:pt x="0" y="119000"/>
                    <a:pt x="0" y="117714"/>
                  </a:cubicBezTo>
                  <a:close/>
                </a:path>
              </a:pathLst>
            </a:custGeom>
            <a:solidFill>
              <a:srgbClr val="7CC78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2"/>
            <p:cNvSpPr txBox="1"/>
            <p:nvPr/>
          </p:nvSpPr>
          <p:spPr>
            <a:xfrm>
              <a:off x="285750" y="333375"/>
              <a:ext cx="2857500" cy="333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Federal + TA partners</a:t>
              </a:r>
              <a:endParaRPr sz="2700" b="1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endParaRPr>
            </a:p>
            <a:p>
              <a:pPr marL="0" lvl="0" indent="0" algn="l" rtl="0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15803D"/>
                  </a:solidFill>
                  <a:latin typeface="Arial"/>
                  <a:ea typeface="Arial"/>
                  <a:cs typeface="Arial"/>
                  <a:sym typeface="Arial"/>
                </a:rPr>
                <a:t>Added clarity and surge expertise.</a:t>
              </a:r>
              <a:endParaRPr sz="2000" b="1">
                <a:solidFill>
                  <a:srgbClr val="15803D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1950" b="0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rPr>
                <a:t>External partners helped CNMI PSS work through cross-program questions with more confidence and speed.</a:t>
              </a:r>
              <a:endParaRPr sz="1950" b="0">
                <a:solidFill>
                  <a:srgbClr val="183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13"/>
          <p:cNvSpPr/>
          <p:nvPr/>
        </p:nvSpPr>
        <p:spPr>
          <a:xfrm>
            <a:off x="0" y="0"/>
            <a:ext cx="12191700" cy="548700"/>
          </a:xfrm>
          <a:prstGeom prst="rect">
            <a:avLst/>
          </a:prstGeom>
          <a:solidFill>
            <a:srgbClr val="EAF6FA"/>
          </a:solidFill>
          <a:ln w="12700" cap="flat" cmpd="sng">
            <a:solidFill>
              <a:srgbClr val="EAF6F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13"/>
          <p:cNvSpPr/>
          <p:nvPr/>
        </p:nvSpPr>
        <p:spPr>
          <a:xfrm>
            <a:off x="548640" y="146304"/>
            <a:ext cx="7772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E3855"/>
              </a:buClr>
              <a:buSzPts val="2300"/>
              <a:buFont typeface="Play"/>
              <a:buNone/>
            </a:pPr>
            <a:r>
              <a:rPr lang="en-US" sz="2300" b="1" i="0" u="none" strike="noStrike" cap="none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rPr>
              <a:t>WHAT CHANGED — AND WHAT WE LEARNED</a:t>
            </a:r>
            <a:endParaRPr sz="2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13"/>
          <p:cNvSpPr/>
          <p:nvPr/>
        </p:nvSpPr>
        <p:spPr>
          <a:xfrm>
            <a:off x="7726680" y="164592"/>
            <a:ext cx="38406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55E75"/>
              </a:buClr>
              <a:buSzPts val="1050"/>
              <a:buFont typeface="Arial"/>
              <a:buNone/>
            </a:pPr>
            <a:r>
              <a:rPr lang="en-US" sz="1050" b="1" i="0" u="none" strike="noStrike" cap="none">
                <a:solidFill>
                  <a:srgbClr val="155E75"/>
                </a:solidFill>
                <a:latin typeface="Arial"/>
                <a:ea typeface="Arial"/>
                <a:cs typeface="Arial"/>
                <a:sym typeface="Arial"/>
              </a:rPr>
              <a:t>From reactive management to operating discipline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60" name="Google Shape;460;p13"/>
          <p:cNvCxnSpPr/>
          <p:nvPr/>
        </p:nvCxnSpPr>
        <p:spPr>
          <a:xfrm>
            <a:off x="548640" y="585216"/>
            <a:ext cx="1143000" cy="0"/>
          </a:xfrm>
          <a:prstGeom prst="straightConnector1">
            <a:avLst/>
          </a:prstGeom>
          <a:noFill/>
          <a:ln w="12700" cap="flat" cmpd="sng">
            <a:solidFill>
              <a:srgbClr val="F28C6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1" name="Google Shape;461;p13"/>
          <p:cNvSpPr/>
          <p:nvPr/>
        </p:nvSpPr>
        <p:spPr>
          <a:xfrm>
            <a:off x="11612880" y="6437376"/>
            <a:ext cx="2286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13"/>
          <p:cNvSpPr/>
          <p:nvPr/>
        </p:nvSpPr>
        <p:spPr>
          <a:xfrm>
            <a:off x="566928" y="6428232"/>
            <a:ext cx="4389000" cy="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870"/>
              <a:buFont typeface="Arial"/>
              <a:buNone/>
            </a:pPr>
            <a:r>
              <a:rPr lang="en-US" sz="870" b="1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CNMI PSS  •  STRONGER STATES, STRONGER OUTCOMES</a:t>
            </a:r>
            <a:endParaRPr sz="87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13"/>
          <p:cNvSpPr/>
          <p:nvPr/>
        </p:nvSpPr>
        <p:spPr>
          <a:xfrm>
            <a:off x="571500" y="952500"/>
            <a:ext cx="2667000" cy="23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5B6D78"/>
                </a:solidFill>
                <a:latin typeface="Play"/>
                <a:ea typeface="Play"/>
                <a:cs typeface="Play"/>
                <a:sym typeface="Play"/>
              </a:rPr>
              <a:t>FROM</a:t>
            </a:r>
            <a:endParaRPr sz="1600" b="1">
              <a:solidFill>
                <a:srgbClr val="5B6D78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64" name="Google Shape;464;p13"/>
          <p:cNvSpPr/>
          <p:nvPr/>
        </p:nvSpPr>
        <p:spPr>
          <a:xfrm>
            <a:off x="3905250" y="952500"/>
            <a:ext cx="2667000" cy="23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155E75"/>
                </a:solidFill>
                <a:latin typeface="Play"/>
                <a:ea typeface="Play"/>
                <a:cs typeface="Play"/>
                <a:sym typeface="Play"/>
              </a:rPr>
              <a:t>TO</a:t>
            </a:r>
            <a:endParaRPr sz="1600" b="1">
              <a:solidFill>
                <a:srgbClr val="155E75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65" name="Google Shape;465;p13"/>
          <p:cNvSpPr/>
          <p:nvPr/>
        </p:nvSpPr>
        <p:spPr>
          <a:xfrm>
            <a:off x="7048500" y="952500"/>
            <a:ext cx="4381500" cy="23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rPr>
              <a:t>WHAT WE LEARNED</a:t>
            </a:r>
            <a:endParaRPr sz="1600" b="1">
              <a:solidFill>
                <a:srgbClr val="0E3855"/>
              </a:solidFill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466" name="Google Shape;466;p13"/>
          <p:cNvGrpSpPr/>
          <p:nvPr/>
        </p:nvGrpSpPr>
        <p:grpSpPr>
          <a:xfrm>
            <a:off x="571500" y="1285875"/>
            <a:ext cx="10858500" cy="952500"/>
            <a:chOff x="0" y="0"/>
            <a:chExt cx="10858500" cy="952500"/>
          </a:xfrm>
        </p:grpSpPr>
        <p:sp>
          <p:nvSpPr>
            <p:cNvPr id="467" name="Google Shape;467;p13"/>
            <p:cNvSpPr/>
            <p:nvPr/>
          </p:nvSpPr>
          <p:spPr>
            <a:xfrm>
              <a:off x="0" y="0"/>
              <a:ext cx="2667000" cy="952500"/>
            </a:xfrm>
            <a:prstGeom prst="roundRect">
              <a:avLst>
                <a:gd name="adj" fmla="val 6000"/>
              </a:avLst>
            </a:prstGeom>
            <a:solidFill>
              <a:srgbClr val="FFFFFF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68" name="Google Shape;468;p13"/>
            <p:cNvSpPr/>
            <p:nvPr/>
          </p:nvSpPr>
          <p:spPr>
            <a:xfrm>
              <a:off x="0" y="0"/>
              <a:ext cx="95400" cy="952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7200"/>
                  </a:moveTo>
                  <a:cubicBezTo>
                    <a:pt x="0" y="3240"/>
                    <a:pt x="32400" y="0"/>
                    <a:pt x="72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72000" y="120000"/>
                  </a:lnTo>
                  <a:cubicBezTo>
                    <a:pt x="32400" y="120000"/>
                    <a:pt x="0" y="116760"/>
                    <a:pt x="0" y="112800"/>
                  </a:cubicBezTo>
                  <a:close/>
                </a:path>
              </a:pathLst>
            </a:custGeom>
            <a:solidFill>
              <a:srgbClr val="5B6D78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69" name="Google Shape;469;p13"/>
            <p:cNvSpPr txBox="1"/>
            <p:nvPr/>
          </p:nvSpPr>
          <p:spPr>
            <a:xfrm>
              <a:off x="238125" y="0"/>
              <a:ext cx="22860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rPr>
                <a:t>Separate funding plans</a:t>
              </a:r>
              <a:endParaRPr sz="1600" b="1">
                <a:solidFill>
                  <a:srgbClr val="183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13"/>
            <p:cNvSpPr/>
            <p:nvPr/>
          </p:nvSpPr>
          <p:spPr>
            <a:xfrm>
              <a:off x="2809875" y="428625"/>
              <a:ext cx="333300" cy="133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42857"/>
                  </a:moveTo>
                  <a:lnTo>
                    <a:pt x="85714" y="42857"/>
                  </a:lnTo>
                  <a:lnTo>
                    <a:pt x="85714" y="0"/>
                  </a:lnTo>
                  <a:lnTo>
                    <a:pt x="120000" y="60000"/>
                  </a:lnTo>
                  <a:lnTo>
                    <a:pt x="85714" y="120000"/>
                  </a:lnTo>
                  <a:lnTo>
                    <a:pt x="85714" y="77143"/>
                  </a:lnTo>
                  <a:lnTo>
                    <a:pt x="0" y="77143"/>
                  </a:lnTo>
                  <a:close/>
                </a:path>
              </a:pathLst>
            </a:custGeom>
            <a:solidFill>
              <a:srgbClr val="F28C6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3333750" y="0"/>
              <a:ext cx="2667000" cy="952500"/>
            </a:xfrm>
            <a:prstGeom prst="roundRect">
              <a:avLst>
                <a:gd name="adj" fmla="val 6000"/>
              </a:avLst>
            </a:prstGeom>
            <a:solidFill>
              <a:srgbClr val="E9F9F7"/>
            </a:solidFill>
            <a:ln w="14300" cap="flat" cmpd="sng">
              <a:solidFill>
                <a:srgbClr val="1CA6A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2" name="Google Shape;472;p13"/>
            <p:cNvSpPr/>
            <p:nvPr/>
          </p:nvSpPr>
          <p:spPr>
            <a:xfrm>
              <a:off x="3333750" y="0"/>
              <a:ext cx="95400" cy="952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7200"/>
                  </a:moveTo>
                  <a:cubicBezTo>
                    <a:pt x="0" y="3240"/>
                    <a:pt x="32400" y="0"/>
                    <a:pt x="72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72000" y="120000"/>
                  </a:lnTo>
                  <a:cubicBezTo>
                    <a:pt x="32400" y="120000"/>
                    <a:pt x="0" y="116760"/>
                    <a:pt x="0" y="112800"/>
                  </a:cubicBezTo>
                  <a:close/>
                </a:path>
              </a:pathLst>
            </a:custGeom>
            <a:solidFill>
              <a:srgbClr val="1CA6A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3" name="Google Shape;473;p13"/>
            <p:cNvSpPr txBox="1"/>
            <p:nvPr/>
          </p:nvSpPr>
          <p:spPr>
            <a:xfrm>
              <a:off x="3571875" y="0"/>
              <a:ext cx="22860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0E3855"/>
                  </a:solidFill>
                  <a:latin typeface="Arial"/>
                  <a:ea typeface="Arial"/>
                  <a:cs typeface="Arial"/>
                  <a:sym typeface="Arial"/>
                </a:rPr>
                <a:t>A portfolio view of priorities</a:t>
              </a:r>
              <a:endParaRPr sz="1600" b="1">
                <a:solidFill>
                  <a:srgbClr val="0E385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13"/>
            <p:cNvSpPr/>
            <p:nvPr/>
          </p:nvSpPr>
          <p:spPr>
            <a:xfrm>
              <a:off x="6477000" y="0"/>
              <a:ext cx="4381500" cy="952500"/>
            </a:xfrm>
            <a:prstGeom prst="roundRect">
              <a:avLst>
                <a:gd name="adj" fmla="val 6000"/>
              </a:avLst>
            </a:prstGeom>
            <a:solidFill>
              <a:srgbClr val="EAF3F8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5" name="Google Shape;475;p13"/>
            <p:cNvSpPr/>
            <p:nvPr/>
          </p:nvSpPr>
          <p:spPr>
            <a:xfrm>
              <a:off x="6477000" y="0"/>
              <a:ext cx="95400" cy="952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7200"/>
                  </a:moveTo>
                  <a:cubicBezTo>
                    <a:pt x="0" y="3240"/>
                    <a:pt x="32400" y="0"/>
                    <a:pt x="72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72000" y="120000"/>
                  </a:lnTo>
                  <a:cubicBezTo>
                    <a:pt x="32400" y="120000"/>
                    <a:pt x="0" y="116760"/>
                    <a:pt x="0" y="112800"/>
                  </a:cubicBezTo>
                  <a:close/>
                </a:path>
              </a:pathLst>
            </a:custGeom>
            <a:solidFill>
              <a:srgbClr val="0E385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6" name="Google Shape;476;p13"/>
            <p:cNvSpPr txBox="1"/>
            <p:nvPr/>
          </p:nvSpPr>
          <p:spPr>
            <a:xfrm>
              <a:off x="6762750" y="0"/>
              <a:ext cx="39054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0E3855"/>
                  </a:solidFill>
                  <a:latin typeface="Arial"/>
                  <a:ea typeface="Arial"/>
                  <a:cs typeface="Arial"/>
                  <a:sym typeface="Arial"/>
                </a:rPr>
                <a:t>Define outcomes first</a:t>
              </a:r>
              <a:endParaRPr sz="1600" b="1">
                <a:solidFill>
                  <a:srgbClr val="0E38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5B6D78"/>
                  </a:solidFill>
                  <a:latin typeface="Arial"/>
                  <a:ea typeface="Arial"/>
                  <a:cs typeface="Arial"/>
                  <a:sym typeface="Arial"/>
                </a:rPr>
                <a:t>Start with the outcome and capability, then map the resources.</a:t>
              </a:r>
              <a:endParaRPr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7" name="Google Shape;477;p13"/>
          <p:cNvGrpSpPr/>
          <p:nvPr/>
        </p:nvGrpSpPr>
        <p:grpSpPr>
          <a:xfrm>
            <a:off x="571500" y="2428875"/>
            <a:ext cx="10858500" cy="952500"/>
            <a:chOff x="0" y="0"/>
            <a:chExt cx="10858500" cy="952500"/>
          </a:xfrm>
        </p:grpSpPr>
        <p:sp>
          <p:nvSpPr>
            <p:cNvPr id="478" name="Google Shape;478;p13"/>
            <p:cNvSpPr/>
            <p:nvPr/>
          </p:nvSpPr>
          <p:spPr>
            <a:xfrm>
              <a:off x="0" y="0"/>
              <a:ext cx="2667000" cy="952500"/>
            </a:xfrm>
            <a:prstGeom prst="roundRect">
              <a:avLst>
                <a:gd name="adj" fmla="val 6000"/>
              </a:avLst>
            </a:prstGeom>
            <a:solidFill>
              <a:srgbClr val="FFFFFF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9" name="Google Shape;479;p13"/>
            <p:cNvSpPr/>
            <p:nvPr/>
          </p:nvSpPr>
          <p:spPr>
            <a:xfrm>
              <a:off x="0" y="0"/>
              <a:ext cx="95400" cy="952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7200"/>
                  </a:moveTo>
                  <a:cubicBezTo>
                    <a:pt x="0" y="3240"/>
                    <a:pt x="32400" y="0"/>
                    <a:pt x="72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72000" y="120000"/>
                  </a:lnTo>
                  <a:cubicBezTo>
                    <a:pt x="32400" y="120000"/>
                    <a:pt x="0" y="116760"/>
                    <a:pt x="0" y="112800"/>
                  </a:cubicBezTo>
                  <a:close/>
                </a:path>
              </a:pathLst>
            </a:custGeom>
            <a:solidFill>
              <a:srgbClr val="5B6D78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80" name="Google Shape;480;p13"/>
            <p:cNvSpPr txBox="1"/>
            <p:nvPr/>
          </p:nvSpPr>
          <p:spPr>
            <a:xfrm>
              <a:off x="238125" y="0"/>
              <a:ext cx="22860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rPr>
                <a:t>Single-program ownership</a:t>
              </a:r>
              <a:endParaRPr sz="1600" b="1">
                <a:solidFill>
                  <a:srgbClr val="183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13"/>
            <p:cNvSpPr/>
            <p:nvPr/>
          </p:nvSpPr>
          <p:spPr>
            <a:xfrm>
              <a:off x="2809875" y="428625"/>
              <a:ext cx="333300" cy="133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42857"/>
                  </a:moveTo>
                  <a:lnTo>
                    <a:pt x="85714" y="42857"/>
                  </a:lnTo>
                  <a:lnTo>
                    <a:pt x="85714" y="0"/>
                  </a:lnTo>
                  <a:lnTo>
                    <a:pt x="120000" y="60000"/>
                  </a:lnTo>
                  <a:lnTo>
                    <a:pt x="85714" y="120000"/>
                  </a:lnTo>
                  <a:lnTo>
                    <a:pt x="85714" y="77143"/>
                  </a:lnTo>
                  <a:lnTo>
                    <a:pt x="0" y="77143"/>
                  </a:lnTo>
                  <a:close/>
                </a:path>
              </a:pathLst>
            </a:custGeom>
            <a:solidFill>
              <a:srgbClr val="F28C6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82" name="Google Shape;482;p13"/>
            <p:cNvSpPr/>
            <p:nvPr/>
          </p:nvSpPr>
          <p:spPr>
            <a:xfrm>
              <a:off x="3333750" y="0"/>
              <a:ext cx="2667000" cy="952500"/>
            </a:xfrm>
            <a:prstGeom prst="roundRect">
              <a:avLst>
                <a:gd name="adj" fmla="val 6000"/>
              </a:avLst>
            </a:prstGeom>
            <a:solidFill>
              <a:srgbClr val="E9F9F7"/>
            </a:solidFill>
            <a:ln w="14300" cap="flat" cmpd="sng">
              <a:solidFill>
                <a:srgbClr val="1CA6A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83" name="Google Shape;483;p13"/>
            <p:cNvSpPr/>
            <p:nvPr/>
          </p:nvSpPr>
          <p:spPr>
            <a:xfrm>
              <a:off x="3333750" y="0"/>
              <a:ext cx="95400" cy="952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7200"/>
                  </a:moveTo>
                  <a:cubicBezTo>
                    <a:pt x="0" y="3240"/>
                    <a:pt x="32400" y="0"/>
                    <a:pt x="72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72000" y="120000"/>
                  </a:lnTo>
                  <a:cubicBezTo>
                    <a:pt x="32400" y="120000"/>
                    <a:pt x="0" y="116760"/>
                    <a:pt x="0" y="112800"/>
                  </a:cubicBezTo>
                  <a:close/>
                </a:path>
              </a:pathLst>
            </a:custGeom>
            <a:solidFill>
              <a:srgbClr val="1CA6A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84" name="Google Shape;484;p13"/>
            <p:cNvSpPr txBox="1"/>
            <p:nvPr/>
          </p:nvSpPr>
          <p:spPr>
            <a:xfrm>
              <a:off x="3571875" y="0"/>
              <a:ext cx="22860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0E3855"/>
                  </a:solidFill>
                  <a:latin typeface="Arial"/>
                  <a:ea typeface="Arial"/>
                  <a:cs typeface="Arial"/>
                  <a:sym typeface="Arial"/>
                </a:rPr>
                <a:t>Cross-functional capacity</a:t>
              </a:r>
              <a:endParaRPr sz="1600" b="1">
                <a:solidFill>
                  <a:srgbClr val="0E385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13"/>
            <p:cNvSpPr/>
            <p:nvPr/>
          </p:nvSpPr>
          <p:spPr>
            <a:xfrm>
              <a:off x="6477000" y="0"/>
              <a:ext cx="4381500" cy="952500"/>
            </a:xfrm>
            <a:prstGeom prst="roundRect">
              <a:avLst>
                <a:gd name="adj" fmla="val 6000"/>
              </a:avLst>
            </a:prstGeom>
            <a:solidFill>
              <a:srgbClr val="EAF3F8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86" name="Google Shape;486;p13"/>
            <p:cNvSpPr/>
            <p:nvPr/>
          </p:nvSpPr>
          <p:spPr>
            <a:xfrm>
              <a:off x="6477000" y="0"/>
              <a:ext cx="95400" cy="952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7200"/>
                  </a:moveTo>
                  <a:cubicBezTo>
                    <a:pt x="0" y="3240"/>
                    <a:pt x="32400" y="0"/>
                    <a:pt x="72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72000" y="120000"/>
                  </a:lnTo>
                  <a:cubicBezTo>
                    <a:pt x="32400" y="120000"/>
                    <a:pt x="0" y="116760"/>
                    <a:pt x="0" y="112800"/>
                  </a:cubicBezTo>
                  <a:close/>
                </a:path>
              </a:pathLst>
            </a:custGeom>
            <a:solidFill>
              <a:srgbClr val="0E385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87" name="Google Shape;487;p13"/>
            <p:cNvSpPr txBox="1"/>
            <p:nvPr/>
          </p:nvSpPr>
          <p:spPr>
            <a:xfrm>
              <a:off x="6762750" y="0"/>
              <a:ext cx="39054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0E3855"/>
                  </a:solidFill>
                  <a:latin typeface="Arial"/>
                  <a:ea typeface="Arial"/>
                  <a:cs typeface="Arial"/>
                  <a:sym typeface="Arial"/>
                </a:rPr>
                <a:t>Share decisions &amp; infrastructure</a:t>
              </a:r>
              <a:endParaRPr sz="1600" b="1">
                <a:solidFill>
                  <a:srgbClr val="0E38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5B6D78"/>
                  </a:solidFill>
                  <a:latin typeface="Arial"/>
                  <a:ea typeface="Arial"/>
                  <a:cs typeface="Arial"/>
                  <a:sym typeface="Arial"/>
                </a:rPr>
                <a:t>Keep program expertise, but share the infrastructure and decisions.</a:t>
              </a:r>
              <a:endParaRPr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8" name="Google Shape;488;p13"/>
          <p:cNvGrpSpPr/>
          <p:nvPr/>
        </p:nvGrpSpPr>
        <p:grpSpPr>
          <a:xfrm>
            <a:off x="571500" y="3571875"/>
            <a:ext cx="10858500" cy="952500"/>
            <a:chOff x="0" y="0"/>
            <a:chExt cx="10858500" cy="952500"/>
          </a:xfrm>
        </p:grpSpPr>
        <p:sp>
          <p:nvSpPr>
            <p:cNvPr id="489" name="Google Shape;489;p13"/>
            <p:cNvSpPr/>
            <p:nvPr/>
          </p:nvSpPr>
          <p:spPr>
            <a:xfrm>
              <a:off x="0" y="0"/>
              <a:ext cx="2667000" cy="952500"/>
            </a:xfrm>
            <a:prstGeom prst="roundRect">
              <a:avLst>
                <a:gd name="adj" fmla="val 6000"/>
              </a:avLst>
            </a:prstGeom>
            <a:solidFill>
              <a:srgbClr val="FFFFFF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0" name="Google Shape;490;p13"/>
            <p:cNvSpPr/>
            <p:nvPr/>
          </p:nvSpPr>
          <p:spPr>
            <a:xfrm>
              <a:off x="0" y="0"/>
              <a:ext cx="95400" cy="952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7200"/>
                  </a:moveTo>
                  <a:cubicBezTo>
                    <a:pt x="0" y="3240"/>
                    <a:pt x="32400" y="0"/>
                    <a:pt x="72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72000" y="120000"/>
                  </a:lnTo>
                  <a:cubicBezTo>
                    <a:pt x="32400" y="120000"/>
                    <a:pt x="0" y="116760"/>
                    <a:pt x="0" y="112800"/>
                  </a:cubicBezTo>
                  <a:close/>
                </a:path>
              </a:pathLst>
            </a:custGeom>
            <a:solidFill>
              <a:srgbClr val="5B6D78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1" name="Google Shape;491;p13"/>
            <p:cNvSpPr txBox="1"/>
            <p:nvPr/>
          </p:nvSpPr>
          <p:spPr>
            <a:xfrm>
              <a:off x="238125" y="0"/>
              <a:ext cx="22860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rPr>
                <a:t>Reactive problem-solving</a:t>
              </a:r>
              <a:endParaRPr sz="1600" b="1">
                <a:solidFill>
                  <a:srgbClr val="183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13"/>
            <p:cNvSpPr/>
            <p:nvPr/>
          </p:nvSpPr>
          <p:spPr>
            <a:xfrm>
              <a:off x="2809875" y="428625"/>
              <a:ext cx="333300" cy="133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42857"/>
                  </a:moveTo>
                  <a:lnTo>
                    <a:pt x="85714" y="42857"/>
                  </a:lnTo>
                  <a:lnTo>
                    <a:pt x="85714" y="0"/>
                  </a:lnTo>
                  <a:lnTo>
                    <a:pt x="120000" y="60000"/>
                  </a:lnTo>
                  <a:lnTo>
                    <a:pt x="85714" y="120000"/>
                  </a:lnTo>
                  <a:lnTo>
                    <a:pt x="85714" y="77143"/>
                  </a:lnTo>
                  <a:lnTo>
                    <a:pt x="0" y="77143"/>
                  </a:lnTo>
                  <a:close/>
                </a:path>
              </a:pathLst>
            </a:custGeom>
            <a:solidFill>
              <a:srgbClr val="F28C6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3" name="Google Shape;493;p13"/>
            <p:cNvSpPr/>
            <p:nvPr/>
          </p:nvSpPr>
          <p:spPr>
            <a:xfrm>
              <a:off x="3333750" y="0"/>
              <a:ext cx="2667000" cy="952500"/>
            </a:xfrm>
            <a:prstGeom prst="roundRect">
              <a:avLst>
                <a:gd name="adj" fmla="val 6000"/>
              </a:avLst>
            </a:prstGeom>
            <a:solidFill>
              <a:srgbClr val="E9F9F7"/>
            </a:solidFill>
            <a:ln w="14300" cap="flat" cmpd="sng">
              <a:solidFill>
                <a:srgbClr val="1CA6A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4" name="Google Shape;494;p13"/>
            <p:cNvSpPr/>
            <p:nvPr/>
          </p:nvSpPr>
          <p:spPr>
            <a:xfrm>
              <a:off x="3333750" y="0"/>
              <a:ext cx="95400" cy="952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7200"/>
                  </a:moveTo>
                  <a:cubicBezTo>
                    <a:pt x="0" y="3240"/>
                    <a:pt x="32400" y="0"/>
                    <a:pt x="72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72000" y="120000"/>
                  </a:lnTo>
                  <a:cubicBezTo>
                    <a:pt x="32400" y="120000"/>
                    <a:pt x="0" y="116760"/>
                    <a:pt x="0" y="112800"/>
                  </a:cubicBezTo>
                  <a:close/>
                </a:path>
              </a:pathLst>
            </a:custGeom>
            <a:solidFill>
              <a:srgbClr val="1CA6A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5" name="Google Shape;495;p13"/>
            <p:cNvSpPr txBox="1"/>
            <p:nvPr/>
          </p:nvSpPr>
          <p:spPr>
            <a:xfrm>
              <a:off x="3571875" y="0"/>
              <a:ext cx="22860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0E3855"/>
                  </a:solidFill>
                  <a:latin typeface="Arial"/>
                  <a:ea typeface="Arial"/>
                  <a:cs typeface="Arial"/>
                  <a:sym typeface="Arial"/>
                </a:rPr>
                <a:t>Operating discipline</a:t>
              </a:r>
              <a:endParaRPr sz="1600" b="1">
                <a:solidFill>
                  <a:srgbClr val="0E385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13"/>
            <p:cNvSpPr/>
            <p:nvPr/>
          </p:nvSpPr>
          <p:spPr>
            <a:xfrm>
              <a:off x="6477000" y="0"/>
              <a:ext cx="4381500" cy="952500"/>
            </a:xfrm>
            <a:prstGeom prst="roundRect">
              <a:avLst>
                <a:gd name="adj" fmla="val 6000"/>
              </a:avLst>
            </a:prstGeom>
            <a:solidFill>
              <a:srgbClr val="EAF3F8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7" name="Google Shape;497;p13"/>
            <p:cNvSpPr/>
            <p:nvPr/>
          </p:nvSpPr>
          <p:spPr>
            <a:xfrm>
              <a:off x="6477000" y="0"/>
              <a:ext cx="95400" cy="952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7200"/>
                  </a:moveTo>
                  <a:cubicBezTo>
                    <a:pt x="0" y="3240"/>
                    <a:pt x="32400" y="0"/>
                    <a:pt x="72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72000" y="120000"/>
                  </a:lnTo>
                  <a:cubicBezTo>
                    <a:pt x="32400" y="120000"/>
                    <a:pt x="0" y="116760"/>
                    <a:pt x="0" y="112800"/>
                  </a:cubicBezTo>
                  <a:close/>
                </a:path>
              </a:pathLst>
            </a:custGeom>
            <a:solidFill>
              <a:srgbClr val="0E385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8" name="Google Shape;498;p13"/>
            <p:cNvSpPr txBox="1"/>
            <p:nvPr/>
          </p:nvSpPr>
          <p:spPr>
            <a:xfrm>
              <a:off x="6762750" y="0"/>
              <a:ext cx="39054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0E3855"/>
                  </a:solidFill>
                  <a:latin typeface="Arial"/>
                  <a:ea typeface="Arial"/>
                  <a:cs typeface="Arial"/>
                  <a:sym typeface="Arial"/>
                </a:rPr>
                <a:t>Repeatable processes</a:t>
              </a:r>
              <a:endParaRPr sz="1600" b="1">
                <a:solidFill>
                  <a:srgbClr val="0E38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5B6D78"/>
                  </a:solidFill>
                  <a:latin typeface="Arial"/>
                  <a:ea typeface="Arial"/>
                  <a:cs typeface="Arial"/>
                  <a:sym typeface="Arial"/>
                </a:rPr>
                <a:t>Use a repeatable decision process for shared costs, staffing, and documentation.</a:t>
              </a:r>
              <a:endParaRPr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13"/>
          <p:cNvGrpSpPr/>
          <p:nvPr/>
        </p:nvGrpSpPr>
        <p:grpSpPr>
          <a:xfrm>
            <a:off x="571500" y="4714875"/>
            <a:ext cx="10858500" cy="952500"/>
            <a:chOff x="0" y="0"/>
            <a:chExt cx="10858500" cy="952500"/>
          </a:xfrm>
        </p:grpSpPr>
        <p:sp>
          <p:nvSpPr>
            <p:cNvPr id="500" name="Google Shape;500;p13"/>
            <p:cNvSpPr/>
            <p:nvPr/>
          </p:nvSpPr>
          <p:spPr>
            <a:xfrm>
              <a:off x="0" y="0"/>
              <a:ext cx="2667000" cy="952500"/>
            </a:xfrm>
            <a:prstGeom prst="roundRect">
              <a:avLst>
                <a:gd name="adj" fmla="val 6000"/>
              </a:avLst>
            </a:prstGeom>
            <a:solidFill>
              <a:srgbClr val="FFFFFF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01" name="Google Shape;501;p13"/>
            <p:cNvSpPr/>
            <p:nvPr/>
          </p:nvSpPr>
          <p:spPr>
            <a:xfrm>
              <a:off x="0" y="0"/>
              <a:ext cx="95400" cy="952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7200"/>
                  </a:moveTo>
                  <a:cubicBezTo>
                    <a:pt x="0" y="3240"/>
                    <a:pt x="32400" y="0"/>
                    <a:pt x="72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72000" y="120000"/>
                  </a:lnTo>
                  <a:cubicBezTo>
                    <a:pt x="32400" y="120000"/>
                    <a:pt x="0" y="116760"/>
                    <a:pt x="0" y="112800"/>
                  </a:cubicBezTo>
                  <a:close/>
                </a:path>
              </a:pathLst>
            </a:custGeom>
            <a:solidFill>
              <a:srgbClr val="5B6D78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02" name="Google Shape;502;p13"/>
            <p:cNvSpPr txBox="1"/>
            <p:nvPr/>
          </p:nvSpPr>
          <p:spPr>
            <a:xfrm>
              <a:off x="238125" y="0"/>
              <a:ext cx="22860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rPr>
                <a:t>Temporary relief mindset</a:t>
              </a:r>
              <a:endParaRPr sz="1600" b="1">
                <a:solidFill>
                  <a:srgbClr val="183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13"/>
            <p:cNvSpPr/>
            <p:nvPr/>
          </p:nvSpPr>
          <p:spPr>
            <a:xfrm>
              <a:off x="2809875" y="428625"/>
              <a:ext cx="333300" cy="133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42857"/>
                  </a:moveTo>
                  <a:lnTo>
                    <a:pt x="85714" y="42857"/>
                  </a:lnTo>
                  <a:lnTo>
                    <a:pt x="85714" y="0"/>
                  </a:lnTo>
                  <a:lnTo>
                    <a:pt x="120000" y="60000"/>
                  </a:lnTo>
                  <a:lnTo>
                    <a:pt x="85714" y="120000"/>
                  </a:lnTo>
                  <a:lnTo>
                    <a:pt x="85714" y="77143"/>
                  </a:lnTo>
                  <a:lnTo>
                    <a:pt x="0" y="77143"/>
                  </a:lnTo>
                  <a:close/>
                </a:path>
              </a:pathLst>
            </a:custGeom>
            <a:solidFill>
              <a:srgbClr val="F28C6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04" name="Google Shape;504;p13"/>
            <p:cNvSpPr/>
            <p:nvPr/>
          </p:nvSpPr>
          <p:spPr>
            <a:xfrm>
              <a:off x="3333750" y="0"/>
              <a:ext cx="2667000" cy="952500"/>
            </a:xfrm>
            <a:prstGeom prst="roundRect">
              <a:avLst>
                <a:gd name="adj" fmla="val 6000"/>
              </a:avLst>
            </a:prstGeom>
            <a:solidFill>
              <a:srgbClr val="E9F9F7"/>
            </a:solidFill>
            <a:ln w="14300" cap="flat" cmpd="sng">
              <a:solidFill>
                <a:srgbClr val="1CA6A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05" name="Google Shape;505;p13"/>
            <p:cNvSpPr/>
            <p:nvPr/>
          </p:nvSpPr>
          <p:spPr>
            <a:xfrm>
              <a:off x="3333750" y="0"/>
              <a:ext cx="95400" cy="952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7200"/>
                  </a:moveTo>
                  <a:cubicBezTo>
                    <a:pt x="0" y="3240"/>
                    <a:pt x="32400" y="0"/>
                    <a:pt x="72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72000" y="120000"/>
                  </a:lnTo>
                  <a:cubicBezTo>
                    <a:pt x="32400" y="120000"/>
                    <a:pt x="0" y="116760"/>
                    <a:pt x="0" y="112800"/>
                  </a:cubicBezTo>
                  <a:close/>
                </a:path>
              </a:pathLst>
            </a:custGeom>
            <a:solidFill>
              <a:srgbClr val="1CA6A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06" name="Google Shape;506;p13"/>
            <p:cNvSpPr txBox="1"/>
            <p:nvPr/>
          </p:nvSpPr>
          <p:spPr>
            <a:xfrm>
              <a:off x="3571875" y="0"/>
              <a:ext cx="22860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0E3855"/>
                  </a:solidFill>
                  <a:latin typeface="Arial"/>
                  <a:ea typeface="Arial"/>
                  <a:cs typeface="Arial"/>
                  <a:sym typeface="Arial"/>
                </a:rPr>
                <a:t>Post-cliff sustainability</a:t>
              </a:r>
              <a:endParaRPr sz="1600" b="1">
                <a:solidFill>
                  <a:srgbClr val="0E385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13"/>
            <p:cNvSpPr/>
            <p:nvPr/>
          </p:nvSpPr>
          <p:spPr>
            <a:xfrm>
              <a:off x="6477000" y="0"/>
              <a:ext cx="4381500" cy="952500"/>
            </a:xfrm>
            <a:prstGeom prst="roundRect">
              <a:avLst>
                <a:gd name="adj" fmla="val 6000"/>
              </a:avLst>
            </a:prstGeom>
            <a:solidFill>
              <a:srgbClr val="EAF3F8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08" name="Google Shape;508;p13"/>
            <p:cNvSpPr/>
            <p:nvPr/>
          </p:nvSpPr>
          <p:spPr>
            <a:xfrm>
              <a:off x="6477000" y="0"/>
              <a:ext cx="95400" cy="952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7200"/>
                  </a:moveTo>
                  <a:cubicBezTo>
                    <a:pt x="0" y="3240"/>
                    <a:pt x="32400" y="0"/>
                    <a:pt x="72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72000" y="120000"/>
                  </a:lnTo>
                  <a:cubicBezTo>
                    <a:pt x="32400" y="120000"/>
                    <a:pt x="0" y="116760"/>
                    <a:pt x="0" y="112800"/>
                  </a:cubicBezTo>
                  <a:close/>
                </a:path>
              </a:pathLst>
            </a:custGeom>
            <a:solidFill>
              <a:srgbClr val="0E385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09" name="Google Shape;509;p13"/>
            <p:cNvSpPr txBox="1"/>
            <p:nvPr/>
          </p:nvSpPr>
          <p:spPr>
            <a:xfrm>
              <a:off x="6762750" y="0"/>
              <a:ext cx="39054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0E3855"/>
                  </a:solidFill>
                  <a:latin typeface="Arial"/>
                  <a:ea typeface="Arial"/>
                  <a:cs typeface="Arial"/>
                  <a:sym typeface="Arial"/>
                </a:rPr>
                <a:t>Strengthen the core model</a:t>
              </a:r>
              <a:endParaRPr sz="1600" b="1">
                <a:solidFill>
                  <a:srgbClr val="0E38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5B6D78"/>
                  </a:solidFill>
                  <a:latin typeface="Arial"/>
                  <a:ea typeface="Arial"/>
                  <a:cs typeface="Arial"/>
                  <a:sym typeface="Arial"/>
                </a:rPr>
                <a:t>Use temporary funds to strengthen the model that remains after they expire.</a:t>
              </a:r>
              <a:endParaRPr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4"/>
          <p:cNvSpPr/>
          <p:nvPr/>
        </p:nvSpPr>
        <p:spPr>
          <a:xfrm>
            <a:off x="0" y="0"/>
            <a:ext cx="12191700" cy="548700"/>
          </a:xfrm>
          <a:prstGeom prst="rect">
            <a:avLst/>
          </a:prstGeom>
          <a:solidFill>
            <a:srgbClr val="EAF6FA"/>
          </a:solidFill>
          <a:ln w="12700" cap="flat" cmpd="sng">
            <a:solidFill>
              <a:srgbClr val="EAF6F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14"/>
          <p:cNvSpPr/>
          <p:nvPr/>
        </p:nvSpPr>
        <p:spPr>
          <a:xfrm>
            <a:off x="548640" y="146304"/>
            <a:ext cx="7772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E3855"/>
              </a:buClr>
              <a:buSzPts val="2300"/>
              <a:buFont typeface="Play"/>
              <a:buNone/>
            </a:pPr>
            <a:r>
              <a:rPr lang="en-US" sz="2300" b="1" i="0" u="none" strike="noStrike" cap="none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rPr>
              <a:t>WHAT OTHER SEAs CAN ADAPT</a:t>
            </a:r>
            <a:endParaRPr sz="2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14"/>
          <p:cNvSpPr/>
          <p:nvPr/>
        </p:nvSpPr>
        <p:spPr>
          <a:xfrm>
            <a:off x="7726680" y="164592"/>
            <a:ext cx="38406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55E75"/>
              </a:buClr>
              <a:buSzPts val="1050"/>
              <a:buFont typeface="Arial"/>
              <a:buNone/>
            </a:pPr>
            <a:r>
              <a:rPr lang="en-US" sz="1050" b="1" i="0" u="none" strike="noStrike" cap="none">
                <a:solidFill>
                  <a:srgbClr val="155E75"/>
                </a:solidFill>
                <a:latin typeface="Arial"/>
                <a:ea typeface="Arial"/>
                <a:cs typeface="Arial"/>
                <a:sym typeface="Arial"/>
              </a:rPr>
              <a:t>A practical 90-day starting point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18" name="Google Shape;518;p14"/>
          <p:cNvCxnSpPr/>
          <p:nvPr/>
        </p:nvCxnSpPr>
        <p:spPr>
          <a:xfrm>
            <a:off x="548640" y="585216"/>
            <a:ext cx="1143000" cy="0"/>
          </a:xfrm>
          <a:prstGeom prst="straightConnector1">
            <a:avLst/>
          </a:prstGeom>
          <a:noFill/>
          <a:ln w="12700" cap="flat" cmpd="sng">
            <a:solidFill>
              <a:srgbClr val="F28C6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9" name="Google Shape;519;p14"/>
          <p:cNvSpPr/>
          <p:nvPr/>
        </p:nvSpPr>
        <p:spPr>
          <a:xfrm>
            <a:off x="11612880" y="6437376"/>
            <a:ext cx="2286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14"/>
          <p:cNvSpPr/>
          <p:nvPr/>
        </p:nvSpPr>
        <p:spPr>
          <a:xfrm>
            <a:off x="566928" y="6428232"/>
            <a:ext cx="4389000" cy="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870"/>
              <a:buFont typeface="Arial"/>
              <a:buNone/>
            </a:pPr>
            <a:r>
              <a:rPr lang="en-US" sz="870" b="1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CNMI PSS  •  STRONGER STATES, STRONGER OUTCOMES</a:t>
            </a:r>
            <a:endParaRPr sz="87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1" name="Google Shape;521;p14"/>
          <p:cNvGrpSpPr/>
          <p:nvPr/>
        </p:nvGrpSpPr>
        <p:grpSpPr>
          <a:xfrm>
            <a:off x="571500" y="1333500"/>
            <a:ext cx="3429000" cy="4191000"/>
            <a:chOff x="0" y="0"/>
            <a:chExt cx="3429000" cy="4191000"/>
          </a:xfrm>
        </p:grpSpPr>
        <p:sp>
          <p:nvSpPr>
            <p:cNvPr id="522" name="Google Shape;522;p14"/>
            <p:cNvSpPr/>
            <p:nvPr/>
          </p:nvSpPr>
          <p:spPr>
            <a:xfrm>
              <a:off x="0" y="0"/>
              <a:ext cx="3429000" cy="4191000"/>
            </a:xfrm>
            <a:prstGeom prst="roundRect">
              <a:avLst>
                <a:gd name="adj" fmla="val 2222"/>
              </a:avLst>
            </a:prstGeom>
            <a:solidFill>
              <a:srgbClr val="EAF3F8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14"/>
            <p:cNvSpPr/>
            <p:nvPr/>
          </p:nvSpPr>
          <p:spPr>
            <a:xfrm>
              <a:off x="0" y="0"/>
              <a:ext cx="114300" cy="41910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2182"/>
                  </a:moveTo>
                  <a:cubicBezTo>
                    <a:pt x="0" y="955"/>
                    <a:pt x="35000" y="0"/>
                    <a:pt x="8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80000" y="120000"/>
                  </a:lnTo>
                  <a:cubicBezTo>
                    <a:pt x="35000" y="120000"/>
                    <a:pt x="0" y="119045"/>
                    <a:pt x="0" y="117818"/>
                  </a:cubicBezTo>
                  <a:close/>
                </a:path>
              </a:pathLst>
            </a:custGeom>
            <a:solidFill>
              <a:srgbClr val="155E7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4" name="Google Shape;524;p14"/>
            <p:cNvGrpSpPr/>
            <p:nvPr/>
          </p:nvGrpSpPr>
          <p:grpSpPr>
            <a:xfrm>
              <a:off x="285750" y="333375"/>
              <a:ext cx="2857500" cy="3524400"/>
              <a:chOff x="0" y="0"/>
              <a:chExt cx="2857500" cy="3524400"/>
            </a:xfrm>
          </p:grpSpPr>
          <p:sp>
            <p:nvSpPr>
              <p:cNvPr id="525" name="Google Shape;525;p14"/>
              <p:cNvSpPr/>
              <p:nvPr/>
            </p:nvSpPr>
            <p:spPr>
              <a:xfrm>
                <a:off x="0" y="0"/>
                <a:ext cx="2857500" cy="3524400"/>
              </a:xfrm>
              <a:prstGeom prst="rect">
                <a:avLst/>
              </a:prstGeom>
              <a:solidFill>
                <a:srgbClr val="000000">
                  <a:alpha val="0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14"/>
              <p:cNvSpPr txBox="1"/>
              <p:nvPr/>
            </p:nvSpPr>
            <p:spPr>
              <a:xfrm>
                <a:off x="0" y="0"/>
                <a:ext cx="2857500" cy="3524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 dirty="0">
                    <a:solidFill>
                      <a:srgbClr val="0E3855"/>
                    </a:solidFill>
                    <a:latin typeface="Play"/>
                    <a:ea typeface="Play"/>
                    <a:cs typeface="Play"/>
                    <a:sym typeface="Play"/>
                  </a:rPr>
                  <a:t>Days 1–30</a:t>
                </a:r>
                <a:endParaRPr sz="2000" b="1" dirty="0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endParaRPr>
              </a:p>
              <a:p>
                <a:pPr marL="0" lvl="0" indent="0" algn="l" rtl="0"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en-US" sz="1800" b="1" dirty="0">
                    <a:solidFill>
                      <a:srgbClr val="155E75"/>
                    </a:solidFill>
                    <a:latin typeface="Arial"/>
                    <a:ea typeface="Arial"/>
                    <a:cs typeface="Arial"/>
                    <a:sym typeface="Arial"/>
                  </a:rPr>
                  <a:t>Map the portfolio + risk</a:t>
                </a:r>
                <a:endParaRPr sz="1800" b="1">
                  <a:solidFill>
                    <a:srgbClr val="155E75"/>
                  </a:solidFill>
                  <a:latin typeface="Arial"/>
                  <a:ea typeface="Arial"/>
                  <a:cs typeface="Arial"/>
                </a:endParaRPr>
              </a:p>
              <a:p>
                <a:pPr marL="457200" lvl="0" indent="-307975" algn="l" rtl="0">
                  <a:spcBef>
                    <a:spcPts val="1800"/>
                  </a:spcBef>
                  <a:spcAft>
                    <a:spcPts val="0"/>
                  </a:spcAft>
                  <a:buClr>
                    <a:srgbClr val="18303F"/>
                  </a:buClr>
                  <a:buSzPts val="1250"/>
                  <a:buFont typeface="Arial"/>
                  <a:buChar char="●"/>
                </a:pPr>
                <a:r>
                  <a:rPr lang="en-US" sz="1600" dirty="0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Name 3–5 priority outcomes</a:t>
                </a:r>
                <a:endParaRPr sz="1600">
                  <a:solidFill>
                    <a:srgbClr val="18303F"/>
                  </a:solidFill>
                  <a:latin typeface="Arial"/>
                  <a:ea typeface="Arial"/>
                  <a:cs typeface="Arial"/>
                </a:endParaRPr>
              </a:p>
              <a:p>
                <a:pPr marL="457200" lvl="0" indent="-307975" algn="l" rtl="0">
                  <a:spcBef>
                    <a:spcPts val="1200"/>
                  </a:spcBef>
                  <a:spcAft>
                    <a:spcPts val="0"/>
                  </a:spcAft>
                  <a:buClr>
                    <a:srgbClr val="18303F"/>
                  </a:buClr>
                  <a:buSzPts val="1250"/>
                  <a:buFont typeface="Arial"/>
                  <a:buChar char="●"/>
                </a:pPr>
                <a:r>
                  <a:rPr lang="en-US" sz="1600" dirty="0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Inventory funding cliffs and constraints</a:t>
                </a:r>
                <a:endParaRPr sz="1600">
                  <a:solidFill>
                    <a:srgbClr val="18303F"/>
                  </a:solidFill>
                  <a:latin typeface="Arial"/>
                  <a:ea typeface="Arial"/>
                  <a:cs typeface="Arial"/>
                </a:endParaRPr>
              </a:p>
              <a:p>
                <a:pPr marL="457200" lvl="0" indent="-307975" algn="l" rtl="0">
                  <a:spcBef>
                    <a:spcPts val="1200"/>
                  </a:spcBef>
                  <a:spcAft>
                    <a:spcPts val="1200"/>
                  </a:spcAft>
                  <a:buClr>
                    <a:srgbClr val="18303F"/>
                  </a:buClr>
                  <a:buSzPts val="1250"/>
                  <a:buFont typeface="Arial"/>
                  <a:buChar char="●"/>
                </a:pPr>
                <a:r>
                  <a:rPr lang="en-US" sz="1600" dirty="0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Identify shared people, processes, and costs</a:t>
                </a:r>
                <a:endParaRPr sz="1600">
                  <a:solidFill>
                    <a:srgbClr val="18303F"/>
                  </a:solidFill>
                  <a:latin typeface="Arial"/>
                  <a:ea typeface="Arial"/>
                  <a:cs typeface="Arial"/>
                </a:endParaRPr>
              </a:p>
            </p:txBody>
          </p:sp>
        </p:grpSp>
      </p:grpSp>
      <p:grpSp>
        <p:nvGrpSpPr>
          <p:cNvPr id="527" name="Google Shape;527;p14"/>
          <p:cNvGrpSpPr/>
          <p:nvPr/>
        </p:nvGrpSpPr>
        <p:grpSpPr>
          <a:xfrm>
            <a:off x="4381500" y="1333500"/>
            <a:ext cx="3429000" cy="4191000"/>
            <a:chOff x="0" y="0"/>
            <a:chExt cx="3429000" cy="4191000"/>
          </a:xfrm>
        </p:grpSpPr>
        <p:sp>
          <p:nvSpPr>
            <p:cNvPr id="528" name="Google Shape;528;p14"/>
            <p:cNvSpPr/>
            <p:nvPr/>
          </p:nvSpPr>
          <p:spPr>
            <a:xfrm>
              <a:off x="0" y="0"/>
              <a:ext cx="3429000" cy="4191000"/>
            </a:xfrm>
            <a:prstGeom prst="roundRect">
              <a:avLst>
                <a:gd name="adj" fmla="val 2222"/>
              </a:avLst>
            </a:prstGeom>
            <a:solidFill>
              <a:srgbClr val="E9F9F7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4"/>
            <p:cNvSpPr/>
            <p:nvPr/>
          </p:nvSpPr>
          <p:spPr>
            <a:xfrm>
              <a:off x="0" y="0"/>
              <a:ext cx="114300" cy="41910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2182"/>
                  </a:moveTo>
                  <a:cubicBezTo>
                    <a:pt x="0" y="955"/>
                    <a:pt x="35000" y="0"/>
                    <a:pt x="8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80000" y="120000"/>
                  </a:lnTo>
                  <a:cubicBezTo>
                    <a:pt x="35000" y="120000"/>
                    <a:pt x="0" y="119045"/>
                    <a:pt x="0" y="117818"/>
                  </a:cubicBezTo>
                  <a:close/>
                </a:path>
              </a:pathLst>
            </a:custGeom>
            <a:solidFill>
              <a:srgbClr val="1CA6A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30" name="Google Shape;530;p14"/>
            <p:cNvGrpSpPr/>
            <p:nvPr/>
          </p:nvGrpSpPr>
          <p:grpSpPr>
            <a:xfrm>
              <a:off x="285750" y="333375"/>
              <a:ext cx="2857500" cy="3524400"/>
              <a:chOff x="0" y="0"/>
              <a:chExt cx="2857500" cy="3524400"/>
            </a:xfrm>
          </p:grpSpPr>
          <p:sp>
            <p:nvSpPr>
              <p:cNvPr id="531" name="Google Shape;531;p14"/>
              <p:cNvSpPr/>
              <p:nvPr/>
            </p:nvSpPr>
            <p:spPr>
              <a:xfrm>
                <a:off x="0" y="0"/>
                <a:ext cx="2857500" cy="3524400"/>
              </a:xfrm>
              <a:prstGeom prst="rect">
                <a:avLst/>
              </a:prstGeom>
              <a:solidFill>
                <a:srgbClr val="000000">
                  <a:alpha val="0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14"/>
              <p:cNvSpPr txBox="1"/>
              <p:nvPr/>
            </p:nvSpPr>
            <p:spPr>
              <a:xfrm>
                <a:off x="0" y="0"/>
                <a:ext cx="2857500" cy="3524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 dirty="0">
                    <a:solidFill>
                      <a:srgbClr val="0E3855"/>
                    </a:solidFill>
                    <a:latin typeface="Play"/>
                    <a:ea typeface="Play"/>
                    <a:cs typeface="Play"/>
                    <a:sym typeface="Play"/>
                  </a:rPr>
                  <a:t>Days 31–60</a:t>
                </a:r>
                <a:endParaRPr sz="2000" b="1" dirty="0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endParaRPr>
              </a:p>
              <a:p>
                <a:pPr marL="0" lvl="0" indent="0" algn="l" rtl="0"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en-US" sz="1800" b="1" dirty="0">
                    <a:solidFill>
                      <a:srgbClr val="1CA6A6"/>
                    </a:solidFill>
                    <a:latin typeface="Arial"/>
                    <a:ea typeface="Arial"/>
                    <a:cs typeface="Arial"/>
                    <a:sym typeface="Arial"/>
                  </a:rPr>
                  <a:t>Design the operating model</a:t>
                </a:r>
                <a:endParaRPr sz="1800" b="1">
                  <a:solidFill>
                    <a:srgbClr val="1CA6A6"/>
                  </a:solidFill>
                  <a:latin typeface="Arial"/>
                  <a:ea typeface="Arial"/>
                  <a:cs typeface="Arial"/>
                </a:endParaRPr>
              </a:p>
              <a:p>
                <a:pPr marL="457200" lvl="0" indent="-307975" algn="l" rtl="0">
                  <a:spcBef>
                    <a:spcPts val="1800"/>
                  </a:spcBef>
                  <a:spcAft>
                    <a:spcPts val="0"/>
                  </a:spcAft>
                  <a:buClr>
                    <a:srgbClr val="18303F"/>
                  </a:buClr>
                  <a:buSzPts val="1250"/>
                  <a:buFont typeface="Arial"/>
                  <a:buChar char="●"/>
                </a:pPr>
                <a:r>
                  <a:rPr lang="en-US" sz="1600" dirty="0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Choose common workflows and decision rights</a:t>
                </a:r>
                <a:endParaRPr sz="1600">
                  <a:solidFill>
                    <a:srgbClr val="18303F"/>
                  </a:solidFill>
                  <a:latin typeface="Arial"/>
                  <a:ea typeface="Arial"/>
                  <a:cs typeface="Arial"/>
                </a:endParaRPr>
              </a:p>
              <a:p>
                <a:pPr marL="457200" lvl="0" indent="-307975" algn="l" rtl="0">
                  <a:spcBef>
                    <a:spcPts val="1200"/>
                  </a:spcBef>
                  <a:spcAft>
                    <a:spcPts val="0"/>
                  </a:spcAft>
                  <a:buClr>
                    <a:srgbClr val="18303F"/>
                  </a:buClr>
                  <a:buSzPts val="1250"/>
                  <a:buFont typeface="Arial"/>
                  <a:buChar char="●"/>
                </a:pPr>
                <a:r>
                  <a:rPr lang="en-US" sz="1600" dirty="0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Draft allocation logic and documentation expectations</a:t>
                </a:r>
                <a:endParaRPr sz="1600">
                  <a:solidFill>
                    <a:srgbClr val="18303F"/>
                  </a:solidFill>
                  <a:latin typeface="Arial"/>
                  <a:ea typeface="Arial"/>
                  <a:cs typeface="Arial"/>
                </a:endParaRPr>
              </a:p>
              <a:p>
                <a:pPr marL="457200" lvl="0" indent="-307975" algn="l" rtl="0">
                  <a:spcBef>
                    <a:spcPts val="1200"/>
                  </a:spcBef>
                  <a:spcAft>
                    <a:spcPts val="1200"/>
                  </a:spcAft>
                  <a:buClr>
                    <a:srgbClr val="18303F"/>
                  </a:buClr>
                  <a:buSzPts val="1250"/>
                  <a:buFont typeface="Arial"/>
                  <a:buChar char="●"/>
                </a:pPr>
                <a:r>
                  <a:rPr lang="en-US" sz="1600" dirty="0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Clarify where technical assistance is needed</a:t>
                </a:r>
                <a:endParaRPr sz="1600">
                  <a:solidFill>
                    <a:srgbClr val="18303F"/>
                  </a:solidFill>
                  <a:latin typeface="Arial"/>
                  <a:ea typeface="Arial"/>
                  <a:cs typeface="Arial"/>
                </a:endParaRPr>
              </a:p>
            </p:txBody>
          </p:sp>
        </p:grpSp>
      </p:grpSp>
      <p:grpSp>
        <p:nvGrpSpPr>
          <p:cNvPr id="533" name="Google Shape;533;p14"/>
          <p:cNvGrpSpPr/>
          <p:nvPr/>
        </p:nvGrpSpPr>
        <p:grpSpPr>
          <a:xfrm>
            <a:off x="8191500" y="1333500"/>
            <a:ext cx="3429000" cy="4191000"/>
            <a:chOff x="0" y="0"/>
            <a:chExt cx="3429000" cy="4191000"/>
          </a:xfrm>
        </p:grpSpPr>
        <p:sp>
          <p:nvSpPr>
            <p:cNvPr id="534" name="Google Shape;534;p14"/>
            <p:cNvSpPr/>
            <p:nvPr/>
          </p:nvSpPr>
          <p:spPr>
            <a:xfrm>
              <a:off x="0" y="0"/>
              <a:ext cx="3429000" cy="4191000"/>
            </a:xfrm>
            <a:prstGeom prst="roundRect">
              <a:avLst>
                <a:gd name="adj" fmla="val 2222"/>
              </a:avLst>
            </a:prstGeom>
            <a:solidFill>
              <a:srgbClr val="EDF8EE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4"/>
            <p:cNvSpPr/>
            <p:nvPr/>
          </p:nvSpPr>
          <p:spPr>
            <a:xfrm>
              <a:off x="0" y="0"/>
              <a:ext cx="114300" cy="41910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2182"/>
                  </a:moveTo>
                  <a:cubicBezTo>
                    <a:pt x="0" y="955"/>
                    <a:pt x="35000" y="0"/>
                    <a:pt x="8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80000" y="120000"/>
                  </a:lnTo>
                  <a:cubicBezTo>
                    <a:pt x="35000" y="120000"/>
                    <a:pt x="0" y="119045"/>
                    <a:pt x="0" y="117818"/>
                  </a:cubicBezTo>
                  <a:close/>
                </a:path>
              </a:pathLst>
            </a:custGeom>
            <a:solidFill>
              <a:srgbClr val="7CC78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36" name="Google Shape;536;p14"/>
            <p:cNvGrpSpPr/>
            <p:nvPr/>
          </p:nvGrpSpPr>
          <p:grpSpPr>
            <a:xfrm>
              <a:off x="285750" y="333375"/>
              <a:ext cx="2857500" cy="3524400"/>
              <a:chOff x="0" y="0"/>
              <a:chExt cx="2857500" cy="3524400"/>
            </a:xfrm>
          </p:grpSpPr>
          <p:sp>
            <p:nvSpPr>
              <p:cNvPr id="537" name="Google Shape;537;p14"/>
              <p:cNvSpPr/>
              <p:nvPr/>
            </p:nvSpPr>
            <p:spPr>
              <a:xfrm>
                <a:off x="0" y="0"/>
                <a:ext cx="2857500" cy="3524400"/>
              </a:xfrm>
              <a:prstGeom prst="rect">
                <a:avLst/>
              </a:prstGeom>
              <a:solidFill>
                <a:srgbClr val="000000">
                  <a:alpha val="0"/>
                </a:srgbClr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14"/>
              <p:cNvSpPr txBox="1"/>
              <p:nvPr/>
            </p:nvSpPr>
            <p:spPr>
              <a:xfrm>
                <a:off x="0" y="0"/>
                <a:ext cx="2857500" cy="3524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 dirty="0">
                    <a:solidFill>
                      <a:srgbClr val="0E3855"/>
                    </a:solidFill>
                    <a:latin typeface="Play"/>
                    <a:ea typeface="Play"/>
                    <a:cs typeface="Play"/>
                    <a:sym typeface="Play"/>
                  </a:rPr>
                  <a:t>Days 61–90</a:t>
                </a:r>
                <a:endParaRPr sz="2000" b="1" dirty="0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endParaRPr>
              </a:p>
              <a:p>
                <a:pPr marL="0" lvl="0" indent="0" algn="l" rtl="0"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en-US" sz="1800" b="1" dirty="0">
                    <a:solidFill>
                      <a:srgbClr val="15803D"/>
                    </a:solidFill>
                    <a:latin typeface="Arial"/>
                    <a:ea typeface="Arial"/>
                    <a:cs typeface="Arial"/>
                    <a:sym typeface="Arial"/>
                  </a:rPr>
                  <a:t>Test + implement</a:t>
                </a:r>
                <a:endParaRPr sz="1800" b="1" dirty="0">
                  <a:solidFill>
                    <a:srgbClr val="15803D"/>
                  </a:solidFill>
                  <a:latin typeface="Arial"/>
                  <a:ea typeface="Arial"/>
                  <a:cs typeface="Arial"/>
                </a:endParaRPr>
              </a:p>
              <a:p>
                <a:pPr marL="457200" lvl="0" indent="-307975" algn="l" rtl="0">
                  <a:spcBef>
                    <a:spcPts val="1800"/>
                  </a:spcBef>
                  <a:spcAft>
                    <a:spcPts val="0"/>
                  </a:spcAft>
                  <a:buClr>
                    <a:srgbClr val="18303F"/>
                  </a:buClr>
                  <a:buSzPts val="1250"/>
                  <a:buFont typeface="Arial"/>
                  <a:buChar char="●"/>
                </a:pPr>
                <a:r>
                  <a:rPr lang="en-US" sz="1600" dirty="0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Pilot on a small set of cross-program decisions</a:t>
                </a:r>
                <a:endParaRPr sz="1600">
                  <a:solidFill>
                    <a:srgbClr val="18303F"/>
                  </a:solidFill>
                  <a:latin typeface="Arial"/>
                  <a:ea typeface="Arial"/>
                  <a:cs typeface="Arial"/>
                </a:endParaRPr>
              </a:p>
              <a:p>
                <a:pPr marL="457200" lvl="0" indent="-307975" algn="l" rtl="0">
                  <a:spcBef>
                    <a:spcPts val="1200"/>
                  </a:spcBef>
                  <a:spcAft>
                    <a:spcPts val="0"/>
                  </a:spcAft>
                  <a:buClr>
                    <a:srgbClr val="18303F"/>
                  </a:buClr>
                  <a:buSzPts val="1250"/>
                  <a:buFont typeface="Arial"/>
                  <a:buChar char="●"/>
                </a:pPr>
                <a:r>
                  <a:rPr lang="en-US" sz="1600" dirty="0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Refine based on issues found</a:t>
                </a:r>
                <a:endParaRPr sz="1600">
                  <a:solidFill>
                    <a:srgbClr val="18303F"/>
                  </a:solidFill>
                  <a:latin typeface="Arial"/>
                  <a:ea typeface="Arial"/>
                  <a:cs typeface="Arial"/>
                </a:endParaRPr>
              </a:p>
              <a:p>
                <a:pPr marL="457200" lvl="0" indent="-307975" algn="l" rtl="0">
                  <a:spcBef>
                    <a:spcPts val="1200"/>
                  </a:spcBef>
                  <a:spcAft>
                    <a:spcPts val="1200"/>
                  </a:spcAft>
                  <a:buClr>
                    <a:srgbClr val="18303F"/>
                  </a:buClr>
                  <a:buSzPts val="1250"/>
                  <a:buFont typeface="Arial"/>
                  <a:buChar char="●"/>
                </a:pPr>
                <a:r>
                  <a:rPr lang="en-US" sz="1600" dirty="0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Train teams and standardize templates</a:t>
                </a:r>
                <a:endParaRPr sz="1600">
                  <a:solidFill>
                    <a:srgbClr val="18303F"/>
                  </a:solidFill>
                  <a:latin typeface="Arial"/>
                  <a:ea typeface="Arial"/>
                  <a:cs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15"/>
          <p:cNvSpPr/>
          <p:nvPr/>
        </p:nvSpPr>
        <p:spPr>
          <a:xfrm>
            <a:off x="0" y="0"/>
            <a:ext cx="12192000" cy="548700"/>
          </a:xfrm>
          <a:prstGeom prst="rect">
            <a:avLst/>
          </a:prstGeom>
          <a:solidFill>
            <a:srgbClr val="EAF6F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5" name="Google Shape;545;p15"/>
          <p:cNvGrpSpPr/>
          <p:nvPr/>
        </p:nvGrpSpPr>
        <p:grpSpPr>
          <a:xfrm>
            <a:off x="548640" y="146304"/>
            <a:ext cx="7772400" cy="228600"/>
            <a:chOff x="0" y="0"/>
            <a:chExt cx="7772400" cy="228600"/>
          </a:xfrm>
        </p:grpSpPr>
        <p:sp>
          <p:nvSpPr>
            <p:cNvPr id="546" name="Google Shape;546;p15"/>
            <p:cNvSpPr/>
            <p:nvPr/>
          </p:nvSpPr>
          <p:spPr>
            <a:xfrm>
              <a:off x="0" y="0"/>
              <a:ext cx="7772400" cy="2286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5"/>
            <p:cNvSpPr txBox="1"/>
            <p:nvPr/>
          </p:nvSpPr>
          <p:spPr>
            <a:xfrm>
              <a:off x="0" y="0"/>
              <a:ext cx="7772400" cy="22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dirty="0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FOUR TAKE-HOME QUESTIONS</a:t>
              </a:r>
              <a:endParaRPr b="1" dirty="0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</p:grpSp>
      <p:cxnSp>
        <p:nvCxnSpPr>
          <p:cNvPr id="548" name="Google Shape;548;p15"/>
          <p:cNvCxnSpPr/>
          <p:nvPr/>
        </p:nvCxnSpPr>
        <p:spPr>
          <a:xfrm>
            <a:off x="548640" y="585216"/>
            <a:ext cx="1143000" cy="0"/>
          </a:xfrm>
          <a:prstGeom prst="straightConnector1">
            <a:avLst/>
          </a:prstGeom>
          <a:solidFill>
            <a:srgbClr val="FFFFFF"/>
          </a:solidFill>
          <a:ln w="23825" cap="flat" cmpd="sng">
            <a:solidFill>
              <a:srgbClr val="F28C64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549" name="Google Shape;549;p15"/>
          <p:cNvGrpSpPr/>
          <p:nvPr/>
        </p:nvGrpSpPr>
        <p:grpSpPr>
          <a:xfrm>
            <a:off x="571500" y="1047750"/>
            <a:ext cx="5238900" cy="2038350"/>
            <a:chOff x="0" y="0"/>
            <a:chExt cx="5238900" cy="2038350"/>
          </a:xfrm>
        </p:grpSpPr>
        <p:sp>
          <p:nvSpPr>
            <p:cNvPr id="550" name="Google Shape;550;p15"/>
            <p:cNvSpPr/>
            <p:nvPr/>
          </p:nvSpPr>
          <p:spPr>
            <a:xfrm>
              <a:off x="0" y="0"/>
              <a:ext cx="5238900" cy="1809600"/>
            </a:xfrm>
            <a:prstGeom prst="roundRect">
              <a:avLst>
                <a:gd name="adj" fmla="val 4210"/>
              </a:avLst>
            </a:prstGeom>
            <a:solidFill>
              <a:srgbClr val="FAFCFD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5"/>
            <p:cNvSpPr/>
            <p:nvPr/>
          </p:nvSpPr>
          <p:spPr>
            <a:xfrm>
              <a:off x="0" y="0"/>
              <a:ext cx="114300" cy="1809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5053"/>
                  </a:moveTo>
                  <a:cubicBezTo>
                    <a:pt x="0" y="2211"/>
                    <a:pt x="35000" y="0"/>
                    <a:pt x="8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80000" y="120000"/>
                  </a:lnTo>
                  <a:cubicBezTo>
                    <a:pt x="35000" y="120000"/>
                    <a:pt x="0" y="117789"/>
                    <a:pt x="0" y="114947"/>
                  </a:cubicBezTo>
                  <a:close/>
                </a:path>
              </a:pathLst>
            </a:custGeom>
            <a:solidFill>
              <a:srgbClr val="155E7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5"/>
            <p:cNvSpPr txBox="1"/>
            <p:nvPr/>
          </p:nvSpPr>
          <p:spPr>
            <a:xfrm>
              <a:off x="285750" y="238125"/>
              <a:ext cx="47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155E75"/>
                  </a:solidFill>
                  <a:latin typeface="Play"/>
                  <a:ea typeface="Play"/>
                  <a:cs typeface="Play"/>
                  <a:sym typeface="Play"/>
                </a:rPr>
                <a:t>01</a:t>
              </a:r>
              <a:endParaRPr sz="2400" b="1">
                <a:solidFill>
                  <a:srgbClr val="155E75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553" name="Google Shape;553;p15"/>
            <p:cNvSpPr txBox="1"/>
            <p:nvPr/>
          </p:nvSpPr>
          <p:spPr>
            <a:xfrm>
              <a:off x="866775" y="352425"/>
              <a:ext cx="40959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Where is your SEA still organized around funding streams rather than outcomes?</a:t>
              </a:r>
              <a:endParaRPr lang="en-US" sz="2000" b="1" dirty="0">
                <a:solidFill>
                  <a:srgbClr val="0E3855"/>
                </a:solidFill>
                <a:latin typeface="Play"/>
                <a:ea typeface="Play"/>
                <a:cs typeface="Play"/>
              </a:endParaRPr>
            </a:p>
          </p:txBody>
        </p:sp>
        <p:sp>
          <p:nvSpPr>
            <p:cNvPr id="554" name="Google Shape;554;p15"/>
            <p:cNvSpPr txBox="1"/>
            <p:nvPr/>
          </p:nvSpPr>
          <p:spPr>
            <a:xfrm>
              <a:off x="285750" y="323850"/>
              <a:ext cx="46674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Aft>
                  <a:spcPts val="0"/>
                </a:spcAft>
                <a:buNone/>
              </a:pPr>
              <a:endParaRPr sz="1400" b="1">
                <a:solidFill>
                  <a:srgbClr val="0E3855"/>
                </a:solidFill>
                <a:latin typeface="Play"/>
                <a:ea typeface="Play"/>
                <a:cs typeface="Play"/>
              </a:endParaRPr>
            </a:p>
          </p:txBody>
        </p:sp>
      </p:grpSp>
      <p:grpSp>
        <p:nvGrpSpPr>
          <p:cNvPr id="555" name="Google Shape;555;p15"/>
          <p:cNvGrpSpPr/>
          <p:nvPr/>
        </p:nvGrpSpPr>
        <p:grpSpPr>
          <a:xfrm>
            <a:off x="6381750" y="1047750"/>
            <a:ext cx="5238900" cy="1809600"/>
            <a:chOff x="0" y="0"/>
            <a:chExt cx="5238900" cy="1809600"/>
          </a:xfrm>
        </p:grpSpPr>
        <p:sp>
          <p:nvSpPr>
            <p:cNvPr id="556" name="Google Shape;556;p15"/>
            <p:cNvSpPr/>
            <p:nvPr/>
          </p:nvSpPr>
          <p:spPr>
            <a:xfrm>
              <a:off x="0" y="0"/>
              <a:ext cx="5238900" cy="1809600"/>
            </a:xfrm>
            <a:prstGeom prst="roundRect">
              <a:avLst>
                <a:gd name="adj" fmla="val 4210"/>
              </a:avLst>
            </a:prstGeom>
            <a:solidFill>
              <a:srgbClr val="FAFCFD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5"/>
            <p:cNvSpPr/>
            <p:nvPr/>
          </p:nvSpPr>
          <p:spPr>
            <a:xfrm>
              <a:off x="0" y="0"/>
              <a:ext cx="114300" cy="1809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5053"/>
                  </a:moveTo>
                  <a:cubicBezTo>
                    <a:pt x="0" y="2211"/>
                    <a:pt x="35000" y="0"/>
                    <a:pt x="8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80000" y="120000"/>
                  </a:lnTo>
                  <a:cubicBezTo>
                    <a:pt x="35000" y="120000"/>
                    <a:pt x="0" y="117789"/>
                    <a:pt x="0" y="114947"/>
                  </a:cubicBezTo>
                  <a:close/>
                </a:path>
              </a:pathLst>
            </a:custGeom>
            <a:solidFill>
              <a:srgbClr val="1CA6A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5"/>
            <p:cNvSpPr txBox="1"/>
            <p:nvPr/>
          </p:nvSpPr>
          <p:spPr>
            <a:xfrm>
              <a:off x="285750" y="238125"/>
              <a:ext cx="47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1CA6A6"/>
                  </a:solidFill>
                  <a:latin typeface="Play"/>
                  <a:ea typeface="Play"/>
                  <a:cs typeface="Play"/>
                  <a:sym typeface="Play"/>
                </a:rPr>
                <a:t>02</a:t>
              </a:r>
              <a:endParaRPr sz="2400" b="1">
                <a:solidFill>
                  <a:srgbClr val="1CA6A6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559" name="Google Shape;559;p15"/>
            <p:cNvSpPr txBox="1"/>
            <p:nvPr/>
          </p:nvSpPr>
          <p:spPr>
            <a:xfrm>
              <a:off x="895350" y="352425"/>
              <a:ext cx="40959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What compound pressure is forcing your operating model to change?</a:t>
              </a:r>
              <a:endParaRPr lang="en-US" sz="2000" b="1" dirty="0">
                <a:solidFill>
                  <a:srgbClr val="0E3855"/>
                </a:solidFill>
                <a:latin typeface="Play"/>
                <a:ea typeface="Play"/>
                <a:cs typeface="Play"/>
              </a:endParaRPr>
            </a:p>
          </p:txBody>
        </p:sp>
        <p:sp>
          <p:nvSpPr>
            <p:cNvPr id="560" name="Google Shape;560;p15"/>
            <p:cNvSpPr txBox="1"/>
            <p:nvPr/>
          </p:nvSpPr>
          <p:spPr>
            <a:xfrm>
              <a:off x="285750" y="0"/>
              <a:ext cx="46674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Aft>
                  <a:spcPts val="0"/>
                </a:spcAft>
                <a:buNone/>
              </a:pPr>
              <a:endParaRPr sz="1400" b="1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</p:grpSp>
      <p:grpSp>
        <p:nvGrpSpPr>
          <p:cNvPr id="561" name="Google Shape;561;p15"/>
          <p:cNvGrpSpPr/>
          <p:nvPr/>
        </p:nvGrpSpPr>
        <p:grpSpPr>
          <a:xfrm>
            <a:off x="6381750" y="3000375"/>
            <a:ext cx="5238900" cy="1809600"/>
            <a:chOff x="0" y="0"/>
            <a:chExt cx="5238900" cy="1809600"/>
          </a:xfrm>
        </p:grpSpPr>
        <p:sp>
          <p:nvSpPr>
            <p:cNvPr id="562" name="Google Shape;562;p15"/>
            <p:cNvSpPr/>
            <p:nvPr/>
          </p:nvSpPr>
          <p:spPr>
            <a:xfrm>
              <a:off x="0" y="0"/>
              <a:ext cx="5238900" cy="1809600"/>
            </a:xfrm>
            <a:prstGeom prst="roundRect">
              <a:avLst>
                <a:gd name="adj" fmla="val 4210"/>
              </a:avLst>
            </a:prstGeom>
            <a:solidFill>
              <a:srgbClr val="FAFCFD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15"/>
            <p:cNvSpPr/>
            <p:nvPr/>
          </p:nvSpPr>
          <p:spPr>
            <a:xfrm>
              <a:off x="0" y="0"/>
              <a:ext cx="114300" cy="1809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5053"/>
                  </a:moveTo>
                  <a:cubicBezTo>
                    <a:pt x="0" y="2211"/>
                    <a:pt x="35000" y="0"/>
                    <a:pt x="8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80000" y="120000"/>
                  </a:lnTo>
                  <a:cubicBezTo>
                    <a:pt x="35000" y="120000"/>
                    <a:pt x="0" y="117789"/>
                    <a:pt x="0" y="114947"/>
                  </a:cubicBezTo>
                  <a:close/>
                </a:path>
              </a:pathLst>
            </a:custGeom>
            <a:solidFill>
              <a:srgbClr val="7CC78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15"/>
            <p:cNvSpPr txBox="1"/>
            <p:nvPr/>
          </p:nvSpPr>
          <p:spPr>
            <a:xfrm>
              <a:off x="285750" y="238125"/>
              <a:ext cx="47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7CC78A"/>
                  </a:solidFill>
                  <a:latin typeface="Play"/>
                  <a:ea typeface="Play"/>
                  <a:cs typeface="Play"/>
                  <a:sym typeface="Play"/>
                </a:rPr>
                <a:t>04</a:t>
              </a:r>
              <a:endParaRPr sz="2400" b="1">
                <a:solidFill>
                  <a:srgbClr val="7CC78A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565" name="Google Shape;565;p15"/>
            <p:cNvSpPr txBox="1"/>
            <p:nvPr/>
          </p:nvSpPr>
          <p:spPr>
            <a:xfrm>
              <a:off x="857250" y="285750"/>
              <a:ext cx="40959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What capacity must remain after temporary funds expire?</a:t>
              </a:r>
              <a:endParaRPr lang="en-US" sz="2000" b="1" dirty="0">
                <a:solidFill>
                  <a:srgbClr val="0E3855"/>
                </a:solidFill>
                <a:latin typeface="Play"/>
                <a:ea typeface="Play"/>
                <a:cs typeface="Play"/>
              </a:endParaRPr>
            </a:p>
          </p:txBody>
        </p:sp>
        <p:sp>
          <p:nvSpPr>
            <p:cNvPr id="566" name="Google Shape;566;p15"/>
            <p:cNvSpPr txBox="1"/>
            <p:nvPr/>
          </p:nvSpPr>
          <p:spPr>
            <a:xfrm>
              <a:off x="285750" y="0"/>
              <a:ext cx="46674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Aft>
                  <a:spcPts val="0"/>
                </a:spcAft>
                <a:buNone/>
              </a:pPr>
              <a:endParaRPr lang="en-US" sz="2600" b="1">
                <a:solidFill>
                  <a:srgbClr val="7CC78A"/>
                </a:solidFill>
                <a:latin typeface="Play"/>
                <a:ea typeface="Play"/>
                <a:cs typeface="Play"/>
              </a:endParaRPr>
            </a:p>
          </p:txBody>
        </p:sp>
      </p:grpSp>
      <p:grpSp>
        <p:nvGrpSpPr>
          <p:cNvPr id="567" name="Google Shape;567;p15"/>
          <p:cNvGrpSpPr/>
          <p:nvPr/>
        </p:nvGrpSpPr>
        <p:grpSpPr>
          <a:xfrm>
            <a:off x="571500" y="5153025"/>
            <a:ext cx="11049000" cy="514500"/>
            <a:chOff x="0" y="0"/>
            <a:chExt cx="11049000" cy="514500"/>
          </a:xfrm>
        </p:grpSpPr>
        <p:sp>
          <p:nvSpPr>
            <p:cNvPr id="568" name="Google Shape;568;p15"/>
            <p:cNvSpPr/>
            <p:nvPr/>
          </p:nvSpPr>
          <p:spPr>
            <a:xfrm>
              <a:off x="0" y="0"/>
              <a:ext cx="11049000" cy="514500"/>
            </a:xfrm>
            <a:prstGeom prst="roundRect">
              <a:avLst>
                <a:gd name="adj" fmla="val 14814"/>
              </a:avLst>
            </a:prstGeom>
            <a:solidFill>
              <a:srgbClr val="F28C6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15"/>
            <p:cNvSpPr txBox="1"/>
            <p:nvPr/>
          </p:nvSpPr>
          <p:spPr>
            <a:xfrm>
              <a:off x="0" y="0"/>
              <a:ext cx="11049000" cy="51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5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Resilience is an operating model. Realign people. Align resources. Preserve student opportunity.</a:t>
              </a:r>
              <a:endParaRPr sz="18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0" name="Google Shape;570;p15"/>
          <p:cNvGrpSpPr/>
          <p:nvPr/>
        </p:nvGrpSpPr>
        <p:grpSpPr>
          <a:xfrm>
            <a:off x="566928" y="6428232"/>
            <a:ext cx="4389000" cy="128100"/>
            <a:chOff x="0" y="0"/>
            <a:chExt cx="4389000" cy="128100"/>
          </a:xfrm>
        </p:grpSpPr>
        <p:sp>
          <p:nvSpPr>
            <p:cNvPr id="571" name="Google Shape;571;p15"/>
            <p:cNvSpPr/>
            <p:nvPr/>
          </p:nvSpPr>
          <p:spPr>
            <a:xfrm>
              <a:off x="0" y="0"/>
              <a:ext cx="4389000" cy="1281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5"/>
            <p:cNvSpPr txBox="1"/>
            <p:nvPr/>
          </p:nvSpPr>
          <p:spPr>
            <a:xfrm>
              <a:off x="0" y="0"/>
              <a:ext cx="4389000" cy="12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5" b="1">
                  <a:solidFill>
                    <a:srgbClr val="5B6D78"/>
                  </a:solidFill>
                  <a:latin typeface="Arial"/>
                  <a:ea typeface="Arial"/>
                  <a:cs typeface="Arial"/>
                  <a:sym typeface="Arial"/>
                </a:rPr>
                <a:t>CNMI PSS • STRONGER STATES, STRONGER OUTCOMES</a:t>
              </a:r>
              <a:endParaRPr sz="805" b="1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3" name="Google Shape;573;p15"/>
          <p:cNvGrpSpPr/>
          <p:nvPr/>
        </p:nvGrpSpPr>
        <p:grpSpPr>
          <a:xfrm>
            <a:off x="11612880" y="6437376"/>
            <a:ext cx="228600" cy="146400"/>
            <a:chOff x="0" y="0"/>
            <a:chExt cx="228600" cy="146400"/>
          </a:xfrm>
        </p:grpSpPr>
        <p:sp>
          <p:nvSpPr>
            <p:cNvPr id="574" name="Google Shape;574;p15"/>
            <p:cNvSpPr/>
            <p:nvPr/>
          </p:nvSpPr>
          <p:spPr>
            <a:xfrm>
              <a:off x="0" y="0"/>
              <a:ext cx="228600" cy="146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15"/>
            <p:cNvSpPr txBox="1"/>
            <p:nvPr/>
          </p:nvSpPr>
          <p:spPr>
            <a:xfrm>
              <a:off x="0" y="0"/>
              <a:ext cx="228600" cy="1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rgbClr val="5B6D78"/>
                  </a:solidFill>
                  <a:latin typeface="Arial"/>
                  <a:ea typeface="Arial"/>
                  <a:cs typeface="Arial"/>
                  <a:sym typeface="Arial"/>
                </a:rPr>
                <a:t>15</a:t>
              </a:r>
              <a:endParaRPr sz="900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6" name="Google Shape;576;p15"/>
          <p:cNvGrpSpPr/>
          <p:nvPr/>
        </p:nvGrpSpPr>
        <p:grpSpPr>
          <a:xfrm>
            <a:off x="571500" y="3000375"/>
            <a:ext cx="5238900" cy="1809600"/>
            <a:chOff x="0" y="0"/>
            <a:chExt cx="5238900" cy="1809600"/>
          </a:xfrm>
        </p:grpSpPr>
        <p:sp>
          <p:nvSpPr>
            <p:cNvPr id="577" name="Google Shape;577;p15"/>
            <p:cNvSpPr/>
            <p:nvPr/>
          </p:nvSpPr>
          <p:spPr>
            <a:xfrm>
              <a:off x="0" y="0"/>
              <a:ext cx="5238900" cy="1809600"/>
            </a:xfrm>
            <a:prstGeom prst="roundRect">
              <a:avLst>
                <a:gd name="adj" fmla="val 4210"/>
              </a:avLst>
            </a:prstGeom>
            <a:solidFill>
              <a:srgbClr val="FAFCFD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15"/>
            <p:cNvSpPr/>
            <p:nvPr/>
          </p:nvSpPr>
          <p:spPr>
            <a:xfrm>
              <a:off x="0" y="0"/>
              <a:ext cx="114300" cy="1809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5053"/>
                  </a:moveTo>
                  <a:cubicBezTo>
                    <a:pt x="0" y="2211"/>
                    <a:pt x="35000" y="0"/>
                    <a:pt x="8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80000" y="120000"/>
                  </a:lnTo>
                  <a:cubicBezTo>
                    <a:pt x="35000" y="120000"/>
                    <a:pt x="0" y="117789"/>
                    <a:pt x="0" y="114947"/>
                  </a:cubicBezTo>
                  <a:close/>
                </a:path>
              </a:pathLst>
            </a:custGeom>
            <a:solidFill>
              <a:srgbClr val="F28C6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15"/>
            <p:cNvSpPr txBox="1"/>
            <p:nvPr/>
          </p:nvSpPr>
          <p:spPr>
            <a:xfrm>
              <a:off x="285750" y="238125"/>
              <a:ext cx="47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F28C64"/>
                  </a:solidFill>
                  <a:latin typeface="Play"/>
                  <a:ea typeface="Play"/>
                  <a:cs typeface="Play"/>
                  <a:sym typeface="Play"/>
                </a:rPr>
                <a:t>03</a:t>
              </a:r>
              <a:endParaRPr sz="2400" b="1">
                <a:solidFill>
                  <a:srgbClr val="F28C64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580" name="Google Shape;580;p15"/>
            <p:cNvSpPr txBox="1"/>
            <p:nvPr/>
          </p:nvSpPr>
          <p:spPr>
            <a:xfrm>
              <a:off x="857250" y="238125"/>
              <a:ext cx="40959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Which people, costs, and capabilities benefit more than one program—and how are they assigned?</a:t>
              </a:r>
              <a:endParaRPr lang="en-US" sz="2000" b="1" dirty="0">
                <a:solidFill>
                  <a:srgbClr val="0E3855"/>
                </a:solidFill>
                <a:latin typeface="Play"/>
                <a:ea typeface="Play"/>
                <a:cs typeface="Play"/>
              </a:endParaRPr>
            </a:p>
          </p:txBody>
        </p:sp>
        <p:sp>
          <p:nvSpPr>
            <p:cNvPr id="581" name="Google Shape;581;p15"/>
            <p:cNvSpPr txBox="1"/>
            <p:nvPr/>
          </p:nvSpPr>
          <p:spPr>
            <a:xfrm>
              <a:off x="285750" y="0"/>
              <a:ext cx="46674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600" b="1">
                <a:solidFill>
                  <a:srgbClr val="F28C64"/>
                </a:solidFill>
                <a:latin typeface="Play"/>
                <a:ea typeface="Play"/>
                <a:cs typeface="Play"/>
                <a:sym typeface="Play"/>
              </a:endParaRPr>
            </a:p>
            <a:p>
              <a:pPr marL="0" lvl="0" indent="0" algn="l">
                <a:spcBef>
                  <a:spcPts val="600"/>
                </a:spcBef>
                <a:spcAft>
                  <a:spcPts val="0"/>
                </a:spcAft>
                <a:buNone/>
              </a:pPr>
              <a:endParaRPr sz="1400" b="1" dirty="0">
                <a:solidFill>
                  <a:srgbClr val="0E3855"/>
                </a:solidFill>
                <a:latin typeface="Play"/>
                <a:ea typeface="Play"/>
                <a:cs typeface="Play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0" name="Google Shape;590;g3faf53b3e4f_0_12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g3faf53b3e4f_0_1209"/>
          <p:cNvSpPr/>
          <p:nvPr/>
        </p:nvSpPr>
        <p:spPr>
          <a:xfrm>
            <a:off x="0" y="0"/>
            <a:ext cx="12192000" cy="548700"/>
          </a:xfrm>
          <a:prstGeom prst="rect">
            <a:avLst/>
          </a:prstGeom>
          <a:solidFill>
            <a:srgbClr val="EAF6F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g3faf53b3e4f_0_1209"/>
          <p:cNvSpPr txBox="1"/>
          <p:nvPr/>
        </p:nvSpPr>
        <p:spPr>
          <a:xfrm>
            <a:off x="548640" y="146304"/>
            <a:ext cx="7772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155E75"/>
                </a:solidFill>
                <a:latin typeface="Play"/>
                <a:ea typeface="Play"/>
                <a:cs typeface="Play"/>
                <a:sym typeface="Play"/>
              </a:rPr>
              <a:t>CONCLUDING SESSION</a:t>
            </a:r>
            <a:endParaRPr sz="1400" b="1">
              <a:solidFill>
                <a:srgbClr val="155E75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93" name="Google Shape;593;g3faf53b3e4f_0_1209"/>
          <p:cNvSpPr txBox="1"/>
          <p:nvPr/>
        </p:nvSpPr>
        <p:spPr>
          <a:xfrm>
            <a:off x="7726680" y="164592"/>
            <a:ext cx="39168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14" b="1">
                <a:solidFill>
                  <a:srgbClr val="155E75"/>
                </a:solidFill>
                <a:latin typeface="Arial"/>
                <a:ea typeface="Arial"/>
                <a:cs typeface="Arial"/>
                <a:sym typeface="Arial"/>
              </a:rPr>
              <a:t>CNMI Public School System</a:t>
            </a:r>
            <a:endParaRPr sz="814" b="1">
              <a:solidFill>
                <a:srgbClr val="155E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94" name="Google Shape;594;g3faf53b3e4f_0_1209"/>
          <p:cNvCxnSpPr/>
          <p:nvPr/>
        </p:nvCxnSpPr>
        <p:spPr>
          <a:xfrm>
            <a:off x="548640" y="585216"/>
            <a:ext cx="1143000" cy="0"/>
          </a:xfrm>
          <a:prstGeom prst="straightConnector1">
            <a:avLst/>
          </a:prstGeom>
          <a:solidFill>
            <a:srgbClr val="FFFFFF"/>
          </a:solidFill>
          <a:ln w="23825" cap="flat" cmpd="sng">
            <a:solidFill>
              <a:srgbClr val="F28C64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595" name="Google Shape;595;g3faf53b3e4f_0_1209"/>
          <p:cNvGrpSpPr/>
          <p:nvPr/>
        </p:nvGrpSpPr>
        <p:grpSpPr>
          <a:xfrm>
            <a:off x="2762250" y="2095500"/>
            <a:ext cx="6667500" cy="2571750"/>
            <a:chOff x="0" y="0"/>
            <a:chExt cx="6667500" cy="2571750"/>
          </a:xfrm>
        </p:grpSpPr>
        <p:sp>
          <p:nvSpPr>
            <p:cNvPr id="596" name="Google Shape;596;g3faf53b3e4f_0_1209"/>
            <p:cNvSpPr txBox="1"/>
            <p:nvPr/>
          </p:nvSpPr>
          <p:spPr>
            <a:xfrm>
              <a:off x="0" y="0"/>
              <a:ext cx="66675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600" b="1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Questions</a:t>
              </a:r>
              <a:endParaRPr sz="4600" b="1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sp>
          <p:nvSpPr>
            <p:cNvPr id="597" name="Google Shape;597;g3faf53b3e4f_0_1209"/>
            <p:cNvSpPr txBox="1"/>
            <p:nvPr/>
          </p:nvSpPr>
          <p:spPr>
            <a:xfrm>
              <a:off x="0" y="857250"/>
              <a:ext cx="66675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1">
                <a:solidFill>
                  <a:srgbClr val="F28C6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g3faf53b3e4f_0_1209"/>
            <p:cNvSpPr txBox="1"/>
            <p:nvPr/>
          </p:nvSpPr>
          <p:spPr>
            <a:xfrm>
              <a:off x="0" y="1619250"/>
              <a:ext cx="66675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600" b="1" i="1">
                  <a:solidFill>
                    <a:srgbClr val="1CA6A6"/>
                  </a:solidFill>
                  <a:latin typeface="Play"/>
                  <a:ea typeface="Play"/>
                  <a:cs typeface="Play"/>
                  <a:sym typeface="Play"/>
                </a:rPr>
                <a:t>Si Yu'us Ma'ase</a:t>
              </a:r>
              <a:endParaRPr sz="4600" b="1" i="1">
                <a:solidFill>
                  <a:srgbClr val="1CA6A6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</p:grpSp>
      <p:sp>
        <p:nvSpPr>
          <p:cNvPr id="599" name="Google Shape;599;g3faf53b3e4f_0_1209"/>
          <p:cNvSpPr txBox="1"/>
          <p:nvPr/>
        </p:nvSpPr>
        <p:spPr>
          <a:xfrm>
            <a:off x="566928" y="6428232"/>
            <a:ext cx="4389000" cy="12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14" b="1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CNMI PSS • STRONGER STATES, STRONGER OUTCOMES</a:t>
            </a:r>
            <a:endParaRPr sz="814" b="1">
              <a:solidFill>
                <a:srgbClr val="5B6D7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EAF6FA"/>
          </a:solidFill>
          <a:ln w="12700" cap="flat" cmpd="sng">
            <a:solidFill>
              <a:srgbClr val="EAF6F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548640" y="146304"/>
            <a:ext cx="7772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E3855"/>
              </a:buClr>
              <a:buSzPts val="2300"/>
              <a:buFont typeface="Play"/>
              <a:buNone/>
            </a:pPr>
            <a:r>
              <a:rPr lang="en-US" sz="2300" b="1" i="0" u="none" strike="noStrike" cap="none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rPr>
              <a:t>THE CENTRAL MESSAGE</a:t>
            </a:r>
            <a:endParaRPr sz="2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7726680" y="164592"/>
            <a:ext cx="384048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55E75"/>
              </a:buClr>
              <a:buSzPts val="1050"/>
              <a:buFont typeface="Arial"/>
              <a:buNone/>
            </a:pPr>
            <a:r>
              <a:rPr lang="en-US" sz="1050" b="1" i="0" u="none" strike="noStrike" cap="none">
                <a:solidFill>
                  <a:srgbClr val="155E75"/>
                </a:solidFill>
                <a:latin typeface="Arial"/>
                <a:ea typeface="Arial"/>
                <a:cs typeface="Arial"/>
                <a:sym typeface="Arial"/>
              </a:rPr>
              <a:t>Resilience is an operating model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" name="Google Shape;37;p2"/>
          <p:cNvCxnSpPr/>
          <p:nvPr/>
        </p:nvCxnSpPr>
        <p:spPr>
          <a:xfrm>
            <a:off x="548640" y="585216"/>
            <a:ext cx="1143000" cy="0"/>
          </a:xfrm>
          <a:prstGeom prst="straightConnector1">
            <a:avLst/>
          </a:prstGeom>
          <a:noFill/>
          <a:ln w="12700" cap="flat" cmpd="sng">
            <a:solidFill>
              <a:srgbClr val="F28C6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8" name="Google Shape;38;p2"/>
          <p:cNvSpPr/>
          <p:nvPr/>
        </p:nvSpPr>
        <p:spPr>
          <a:xfrm>
            <a:off x="11612880" y="6437376"/>
            <a:ext cx="22860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566928" y="6428232"/>
            <a:ext cx="4389120" cy="128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870"/>
              <a:buFont typeface="Arial"/>
              <a:buNone/>
            </a:pPr>
            <a:r>
              <a:rPr lang="en-US" sz="870" b="1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CNMI PSS  •  STRONGER STATES, STRONGER OUTCOMES</a:t>
            </a:r>
            <a:endParaRPr sz="87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749808" y="914400"/>
            <a:ext cx="10607040" cy="86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E3855"/>
              </a:buClr>
              <a:buSzPts val="2200"/>
              <a:buFont typeface="Play"/>
              <a:buNone/>
            </a:pPr>
            <a:r>
              <a:rPr lang="en-US" sz="2200" b="1" i="0" u="none" strike="noStrike" cap="none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rPr>
              <a:t>Resilience is not simply having more resources. It is having an operating model that can realign people, funding, and administrative capacity when conditions change.</a:t>
            </a: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748665" y="2011680"/>
            <a:ext cx="3657600" cy="2705100"/>
          </a:xfrm>
          <a:prstGeom prst="roundRect">
            <a:avLst>
              <a:gd name="adj" fmla="val 2222"/>
            </a:avLst>
          </a:prstGeom>
          <a:solidFill>
            <a:srgbClr val="EAF3F8"/>
          </a:solidFill>
          <a:ln w="12700" cap="flat" cmpd="sng">
            <a:solidFill>
              <a:srgbClr val="D9E4EA"/>
            </a:solidFill>
            <a:prstDash val="solid"/>
            <a:round/>
            <a:headEnd type="none" w="sm" len="sm"/>
            <a:tailEnd type="none" w="sm" len="sm"/>
          </a:ln>
          <a:effectLst>
            <a:outerShdw blurRad="13970" dist="12700" dir="2700000" algn="bl" rotWithShape="0">
              <a:srgbClr val="7AA0B8">
                <a:alpha val="14118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2" name="Google Shape;42;p2"/>
          <p:cNvSpPr/>
          <p:nvPr/>
        </p:nvSpPr>
        <p:spPr>
          <a:xfrm>
            <a:off x="941832" y="2139696"/>
            <a:ext cx="3328416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E3855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0E3855"/>
                </a:solidFill>
                <a:latin typeface="Arial"/>
                <a:ea typeface="Arial"/>
                <a:cs typeface="Arial"/>
                <a:sym typeface="Arial"/>
              </a:rPr>
              <a:t>Question 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941832" y="2395728"/>
            <a:ext cx="3328416" cy="1581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3F"/>
              </a:buClr>
              <a:buSzPts val="1330"/>
              <a:buFont typeface="Arial"/>
              <a:buNone/>
            </a:pPr>
            <a:r>
              <a:rPr lang="en-US" sz="1600" b="0" i="0" u="none" strike="noStrike" cap="none">
                <a:solidFill>
                  <a:srgbClr val="18303F"/>
                </a:solidFill>
                <a:latin typeface="Arial"/>
                <a:ea typeface="Arial"/>
                <a:cs typeface="Arial"/>
                <a:sym typeface="Arial"/>
              </a:rPr>
              <a:t>What problem forced us to change?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3F"/>
              </a:buClr>
              <a:buSzPts val="1330"/>
              <a:buFont typeface="Arial"/>
              <a:buNone/>
            </a:pPr>
            <a:r>
              <a:rPr lang="en-US" sz="1600">
                <a:solidFill>
                  <a:srgbClr val="18303F"/>
                </a:solidFill>
              </a:rPr>
              <a:t>Super typhoon</a:t>
            </a:r>
            <a:r>
              <a:rPr lang="en-US" sz="1600" b="0" i="0" u="none" strike="noStrike" cap="none">
                <a:solidFill>
                  <a:srgbClr val="18303F"/>
                </a:solidFill>
                <a:latin typeface="Arial"/>
                <a:ea typeface="Arial"/>
                <a:cs typeface="Arial"/>
                <a:sym typeface="Arial"/>
              </a:rPr>
              <a:t> damage, school closures, declining local appropriations, and the expiration of approximately $160 million in ARP funding created simultaneous fiscal and operational pressure.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4553712" y="2011680"/>
            <a:ext cx="3505200" cy="2705100"/>
          </a:xfrm>
          <a:prstGeom prst="roundRect">
            <a:avLst>
              <a:gd name="adj" fmla="val 2222"/>
            </a:avLst>
          </a:prstGeom>
          <a:solidFill>
            <a:srgbClr val="E9F9F7"/>
          </a:solidFill>
          <a:ln w="12700" cap="flat" cmpd="sng">
            <a:solidFill>
              <a:srgbClr val="D9E4EA"/>
            </a:solidFill>
            <a:prstDash val="solid"/>
            <a:round/>
            <a:headEnd type="none" w="sm" len="sm"/>
            <a:tailEnd type="none" w="sm" len="sm"/>
          </a:ln>
          <a:effectLst>
            <a:outerShdw blurRad="13970" dist="12700" dir="2700000" algn="bl" rotWithShape="0">
              <a:srgbClr val="7AA0B8">
                <a:alpha val="14118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5" name="Google Shape;45;p2"/>
          <p:cNvSpPr/>
          <p:nvPr/>
        </p:nvSpPr>
        <p:spPr>
          <a:xfrm>
            <a:off x="4718304" y="2139696"/>
            <a:ext cx="3328416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E3855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0E3855"/>
                </a:solidFill>
                <a:latin typeface="Arial"/>
                <a:ea typeface="Arial"/>
                <a:cs typeface="Arial"/>
                <a:sym typeface="Arial"/>
              </a:rPr>
              <a:t>Question 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4718304" y="2395728"/>
            <a:ext cx="3328416" cy="1581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3F"/>
              </a:buClr>
              <a:buSzPts val="1330"/>
              <a:buFont typeface="Arial"/>
              <a:buNone/>
            </a:pPr>
            <a:r>
              <a:rPr lang="en-US" sz="1600" b="0" i="0" u="none" strike="noStrike" cap="none">
                <a:solidFill>
                  <a:srgbClr val="18303F"/>
                </a:solidFill>
                <a:latin typeface="Arial"/>
                <a:ea typeface="Arial"/>
                <a:cs typeface="Arial"/>
                <a:sym typeface="Arial"/>
              </a:rPr>
              <a:t>What did we actually change?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3F"/>
              </a:buClr>
              <a:buSzPts val="1330"/>
              <a:buFont typeface="Arial"/>
              <a:buNone/>
            </a:pPr>
            <a:r>
              <a:rPr lang="en-US" sz="1600" b="0" i="0" u="none" strike="noStrike" cap="none">
                <a:solidFill>
                  <a:srgbClr val="18303F"/>
                </a:solidFill>
                <a:latin typeface="Arial"/>
                <a:ea typeface="Arial"/>
                <a:cs typeface="Arial"/>
                <a:sym typeface="Arial"/>
              </a:rPr>
              <a:t>CNMI PSS cross-mapped Title programs, FEMA Public Assistance, and other grants; built shared infrastructure; and reorganized staff around cross-functional capacity.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8215884" y="2011680"/>
            <a:ext cx="3139440" cy="2705100"/>
          </a:xfrm>
          <a:prstGeom prst="roundRect">
            <a:avLst>
              <a:gd name="adj" fmla="val 2222"/>
            </a:avLst>
          </a:prstGeom>
          <a:solidFill>
            <a:srgbClr val="FFF5E5"/>
          </a:solidFill>
          <a:ln w="12700" cap="flat" cmpd="sng">
            <a:solidFill>
              <a:srgbClr val="D9E4EA"/>
            </a:solidFill>
            <a:prstDash val="solid"/>
            <a:round/>
            <a:headEnd type="none" w="sm" len="sm"/>
            <a:tailEnd type="none" w="sm" len="sm"/>
          </a:ln>
          <a:effectLst>
            <a:outerShdw blurRad="13970" dist="12700" dir="2700000" algn="bl" rotWithShape="0">
              <a:srgbClr val="7AA0B8">
                <a:alpha val="14118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8" name="Google Shape;48;p2"/>
          <p:cNvSpPr/>
          <p:nvPr/>
        </p:nvSpPr>
        <p:spPr>
          <a:xfrm>
            <a:off x="8494776" y="2139696"/>
            <a:ext cx="2734056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E3855"/>
              </a:buClr>
              <a:buSzPts val="1600"/>
              <a:buFont typeface="Arial"/>
              <a:buNone/>
            </a:pPr>
            <a:r>
              <a:rPr lang="en-US" sz="2000" b="1" i="0" u="none" strike="noStrike" cap="none">
                <a:solidFill>
                  <a:srgbClr val="0E3855"/>
                </a:solidFill>
                <a:latin typeface="Arial"/>
                <a:ea typeface="Arial"/>
                <a:cs typeface="Arial"/>
                <a:sym typeface="Arial"/>
              </a:rPr>
              <a:t>Question 3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8494776" y="2395728"/>
            <a:ext cx="2734056" cy="1581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3F"/>
              </a:buClr>
              <a:buSzPts val="1330"/>
              <a:buFont typeface="Arial"/>
              <a:buNone/>
            </a:pPr>
            <a:r>
              <a:rPr lang="en-US" sz="1600" b="0" i="0" u="none" strike="noStrike" cap="none">
                <a:solidFill>
                  <a:srgbClr val="18303F"/>
                </a:solidFill>
                <a:latin typeface="Arial"/>
                <a:ea typeface="Arial"/>
                <a:cs typeface="Arial"/>
                <a:sym typeface="Arial"/>
              </a:rPr>
              <a:t>What can another SEA take home?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8303F"/>
              </a:buClr>
              <a:buSzPts val="1330"/>
              <a:buFont typeface="Arial"/>
              <a:buNone/>
            </a:pPr>
            <a:r>
              <a:rPr lang="en-US" sz="1600" b="0" i="0" u="none" strike="noStrike" cap="none">
                <a:solidFill>
                  <a:srgbClr val="18303F"/>
                </a:solidFill>
                <a:latin typeface="Arial"/>
                <a:ea typeface="Arial"/>
                <a:cs typeface="Arial"/>
                <a:sym typeface="Arial"/>
              </a:rPr>
              <a:t>Treat funding streams as part of one strategic operating model while protecting allowability, accountability, and documentation.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2030730" y="5465445"/>
            <a:ext cx="8046720" cy="438912"/>
          </a:xfrm>
          <a:prstGeom prst="roundRect">
            <a:avLst>
              <a:gd name="adj" fmla="val 16667"/>
            </a:avLst>
          </a:prstGeom>
          <a:solidFill>
            <a:srgbClr val="155E75"/>
          </a:solidFill>
          <a:ln w="12700" cap="flat" cmpd="sng">
            <a:solidFill>
              <a:srgbClr val="155E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2030730" y="5463540"/>
            <a:ext cx="8046720" cy="402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20"/>
              <a:buFont typeface="Arial"/>
              <a:buNone/>
            </a:pPr>
            <a:r>
              <a:rPr lang="en-US" sz="192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Through-line: from funding silos to one strategic operating model</a:t>
            </a:r>
            <a:endParaRPr sz="19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"/>
          <p:cNvSpPr/>
          <p:nvPr/>
        </p:nvSpPr>
        <p:spPr>
          <a:xfrm>
            <a:off x="0" y="0"/>
            <a:ext cx="12191700" cy="548700"/>
          </a:xfrm>
          <a:prstGeom prst="rect">
            <a:avLst/>
          </a:prstGeom>
          <a:solidFill>
            <a:srgbClr val="EAF6FA"/>
          </a:solidFill>
          <a:ln w="12700" cap="flat" cmpd="sng">
            <a:solidFill>
              <a:srgbClr val="EAF6F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3"/>
          <p:cNvSpPr/>
          <p:nvPr/>
        </p:nvSpPr>
        <p:spPr>
          <a:xfrm>
            <a:off x="548640" y="146304"/>
            <a:ext cx="7772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E3855"/>
              </a:buClr>
              <a:buSzPts val="2300"/>
              <a:buFont typeface="Play"/>
              <a:buNone/>
            </a:pPr>
            <a:r>
              <a:rPr lang="en-US" sz="2300" b="1" i="0" u="none" strike="noStrike" cap="none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rPr>
              <a:t>WHY THIS STORY MATTERS IN CNMI</a:t>
            </a:r>
            <a:endParaRPr sz="2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3"/>
          <p:cNvSpPr/>
          <p:nvPr/>
        </p:nvSpPr>
        <p:spPr>
          <a:xfrm>
            <a:off x="7726680" y="164592"/>
            <a:ext cx="38406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55E75"/>
              </a:buClr>
              <a:buSzPts val="1050"/>
              <a:buFont typeface="Arial"/>
              <a:buNone/>
            </a:pPr>
            <a:r>
              <a:rPr lang="en-US" sz="1050" b="1" i="0" u="none" strike="noStrike" cap="none">
                <a:solidFill>
                  <a:srgbClr val="155E75"/>
                </a:solidFill>
                <a:latin typeface="Arial"/>
                <a:ea typeface="Arial"/>
                <a:cs typeface="Arial"/>
                <a:sym typeface="Arial"/>
              </a:rPr>
              <a:t>Island context shapes the operating challenge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0" name="Google Shape;60;p3"/>
          <p:cNvCxnSpPr/>
          <p:nvPr/>
        </p:nvCxnSpPr>
        <p:spPr>
          <a:xfrm>
            <a:off x="548640" y="585216"/>
            <a:ext cx="1143000" cy="0"/>
          </a:xfrm>
          <a:prstGeom prst="straightConnector1">
            <a:avLst/>
          </a:prstGeom>
          <a:noFill/>
          <a:ln w="12700" cap="flat" cmpd="sng">
            <a:solidFill>
              <a:srgbClr val="F28C6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1" name="Google Shape;61;p3"/>
          <p:cNvSpPr/>
          <p:nvPr/>
        </p:nvSpPr>
        <p:spPr>
          <a:xfrm>
            <a:off x="11612880" y="6437376"/>
            <a:ext cx="2286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3"/>
          <p:cNvSpPr/>
          <p:nvPr/>
        </p:nvSpPr>
        <p:spPr>
          <a:xfrm>
            <a:off x="566928" y="6428232"/>
            <a:ext cx="4389000" cy="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870"/>
              <a:buFont typeface="Arial"/>
              <a:buNone/>
            </a:pPr>
            <a:r>
              <a:rPr lang="en-US" sz="870" b="1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CNMI PSS  •  STRONGER STATES, STRONGER OUTCOMES</a:t>
            </a:r>
            <a:endParaRPr sz="87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" name="Google Shape;63;p3"/>
          <p:cNvGrpSpPr/>
          <p:nvPr/>
        </p:nvGrpSpPr>
        <p:grpSpPr>
          <a:xfrm>
            <a:off x="571500" y="904875"/>
            <a:ext cx="11049150" cy="1809600"/>
            <a:chOff x="571500" y="904875"/>
            <a:chExt cx="11049150" cy="1809600"/>
          </a:xfrm>
        </p:grpSpPr>
        <p:sp>
          <p:nvSpPr>
            <p:cNvPr id="64" name="Google Shape;64;p3"/>
            <p:cNvSpPr/>
            <p:nvPr/>
          </p:nvSpPr>
          <p:spPr>
            <a:xfrm>
              <a:off x="571500" y="904875"/>
              <a:ext cx="2571900" cy="1809600"/>
            </a:xfrm>
            <a:prstGeom prst="roundRect">
              <a:avLst>
                <a:gd name="adj" fmla="val 6315"/>
              </a:avLst>
            </a:prstGeom>
            <a:solidFill>
              <a:srgbClr val="FFFBEB"/>
            </a:solidFill>
            <a:ln w="14300" cap="flat" cmpd="sng">
              <a:solidFill>
                <a:srgbClr val="FDE68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571500" y="904875"/>
              <a:ext cx="2571900" cy="57300"/>
            </a:xfrm>
            <a:prstGeom prst="roundRect">
              <a:avLst>
                <a:gd name="adj" fmla="val 50000"/>
              </a:avLst>
            </a:prstGeom>
            <a:solidFill>
              <a:srgbClr val="F59E0B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 txBox="1"/>
            <p:nvPr/>
          </p:nvSpPr>
          <p:spPr>
            <a:xfrm>
              <a:off x="571500" y="904875"/>
              <a:ext cx="2571900" cy="18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0" tIns="190500" rIns="190500" bIns="1905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>
                  <a:solidFill>
                    <a:srgbClr val="0E3855"/>
                  </a:solidFill>
                  <a:latin typeface="Arial"/>
                  <a:ea typeface="Arial"/>
                  <a:cs typeface="Arial"/>
                  <a:sym typeface="Arial"/>
                </a:rPr>
                <a:t>Island system</a:t>
              </a:r>
              <a:endParaRPr sz="1500" b="1">
                <a:solidFill>
                  <a:srgbClr val="0E38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l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150" b="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A small island education system has less slack. Physical disruption, staffing constraints, and funding volatility are felt quickly across operations.</a:t>
              </a:r>
              <a:endParaRPr sz="1150" b="0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3429000" y="904875"/>
              <a:ext cx="2571900" cy="1809600"/>
            </a:xfrm>
            <a:prstGeom prst="roundRect">
              <a:avLst>
                <a:gd name="adj" fmla="val 6315"/>
              </a:avLst>
            </a:prstGeom>
            <a:solidFill>
              <a:srgbClr val="F0F9FF"/>
            </a:solidFill>
            <a:ln w="14300" cap="flat" cmpd="sng">
              <a:solidFill>
                <a:srgbClr val="BAE6F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3429000" y="904875"/>
              <a:ext cx="2571900" cy="57300"/>
            </a:xfrm>
            <a:prstGeom prst="roundRect">
              <a:avLst>
                <a:gd name="adj" fmla="val 50000"/>
              </a:avLst>
            </a:prstGeom>
            <a:solidFill>
              <a:srgbClr val="0284C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 txBox="1"/>
            <p:nvPr/>
          </p:nvSpPr>
          <p:spPr>
            <a:xfrm>
              <a:off x="3429000" y="904875"/>
              <a:ext cx="2571900" cy="18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0" tIns="190500" rIns="190500" bIns="1905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>
                  <a:solidFill>
                    <a:srgbClr val="0E3855"/>
                  </a:solidFill>
                  <a:latin typeface="Arial"/>
                  <a:ea typeface="Arial"/>
                  <a:cs typeface="Arial"/>
                  <a:sym typeface="Arial"/>
                </a:rPr>
                <a:t>Geographic reality</a:t>
              </a:r>
              <a:endParaRPr sz="1500" b="1">
                <a:solidFill>
                  <a:srgbClr val="0E38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l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150" b="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Disruption affects facilities, transportation, utilities, scheduling, and access across communities and islands—not just one program office.</a:t>
              </a:r>
              <a:endParaRPr sz="1150" b="0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6286500" y="904875"/>
              <a:ext cx="2571900" cy="1809600"/>
            </a:xfrm>
            <a:prstGeom prst="roundRect">
              <a:avLst>
                <a:gd name="adj" fmla="val 6315"/>
              </a:avLst>
            </a:prstGeom>
            <a:solidFill>
              <a:srgbClr val="ECFDF5"/>
            </a:solidFill>
            <a:ln w="14300" cap="flat" cmpd="sng">
              <a:solidFill>
                <a:srgbClr val="A7F3D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286500" y="904875"/>
              <a:ext cx="2571900" cy="57300"/>
            </a:xfrm>
            <a:prstGeom prst="roundRect">
              <a:avLst>
                <a:gd name="adj" fmla="val 50000"/>
              </a:avLst>
            </a:prstGeom>
            <a:solidFill>
              <a:srgbClr val="10B98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 txBox="1"/>
            <p:nvPr/>
          </p:nvSpPr>
          <p:spPr>
            <a:xfrm>
              <a:off x="6286500" y="904875"/>
              <a:ext cx="2571900" cy="18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0" tIns="190500" rIns="190500" bIns="1905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>
                  <a:solidFill>
                    <a:srgbClr val="0E3855"/>
                  </a:solidFill>
                  <a:latin typeface="Arial"/>
                  <a:ea typeface="Arial"/>
                  <a:cs typeface="Arial"/>
                  <a:sym typeface="Arial"/>
                </a:rPr>
                <a:t>Resource reality</a:t>
              </a:r>
              <a:endParaRPr sz="1500" b="1">
                <a:solidFill>
                  <a:srgbClr val="0E38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l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150" b="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The question is not whether needs are real. The question is how to align limited funds and staff capacity to protect core instructional functions.</a:t>
              </a:r>
              <a:endParaRPr sz="1150" b="0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9048750" y="904875"/>
              <a:ext cx="2571900" cy="1809600"/>
            </a:xfrm>
            <a:prstGeom prst="roundRect">
              <a:avLst>
                <a:gd name="adj" fmla="val 6315"/>
              </a:avLst>
            </a:prstGeom>
            <a:solidFill>
              <a:srgbClr val="FEF2F2"/>
            </a:solidFill>
            <a:ln w="14300" cap="flat" cmpd="sng">
              <a:solidFill>
                <a:srgbClr val="FECAC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9048750" y="904875"/>
              <a:ext cx="2571900" cy="57300"/>
            </a:xfrm>
            <a:prstGeom prst="roundRect">
              <a:avLst>
                <a:gd name="adj" fmla="val 50000"/>
              </a:avLst>
            </a:prstGeom>
            <a:solidFill>
              <a:srgbClr val="EF444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 txBox="1"/>
            <p:nvPr/>
          </p:nvSpPr>
          <p:spPr>
            <a:xfrm>
              <a:off x="9048750" y="904875"/>
              <a:ext cx="2571900" cy="18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0" tIns="190500" rIns="190500" bIns="1905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>
                  <a:solidFill>
                    <a:srgbClr val="0E3855"/>
                  </a:solidFill>
                  <a:latin typeface="Arial"/>
                  <a:ea typeface="Arial"/>
                  <a:cs typeface="Arial"/>
                  <a:sym typeface="Arial"/>
                </a:rPr>
                <a:t>Replicable lesson</a:t>
              </a:r>
              <a:endParaRPr sz="1500" b="1">
                <a:solidFill>
                  <a:srgbClr val="0E38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l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150" b="0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This logic can help any SEA facing fiscal cliffs or compound pressure.</a:t>
              </a:r>
              <a:endParaRPr sz="1150" b="0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" name="Google Shape;76;p3"/>
          <p:cNvGrpSpPr/>
          <p:nvPr/>
        </p:nvGrpSpPr>
        <p:grpSpPr>
          <a:xfrm>
            <a:off x="571500" y="2952750"/>
            <a:ext cx="11049000" cy="3238500"/>
            <a:chOff x="571500" y="2952750"/>
            <a:chExt cx="11049000" cy="3238500"/>
          </a:xfrm>
        </p:grpSpPr>
        <p:sp>
          <p:nvSpPr>
            <p:cNvPr id="77" name="Google Shape;77;p3"/>
            <p:cNvSpPr/>
            <p:nvPr/>
          </p:nvSpPr>
          <p:spPr>
            <a:xfrm>
              <a:off x="571500" y="2952750"/>
              <a:ext cx="11049000" cy="3238500"/>
            </a:xfrm>
            <a:prstGeom prst="roundRect">
              <a:avLst>
                <a:gd name="adj" fmla="val 4705"/>
              </a:avLst>
            </a:prstGeom>
            <a:solidFill>
              <a:srgbClr val="F8FAFC"/>
            </a:solidFill>
            <a:ln w="14300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 txBox="1"/>
            <p:nvPr/>
          </p:nvSpPr>
          <p:spPr>
            <a:xfrm>
              <a:off x="571500" y="3190875"/>
              <a:ext cx="110490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 b="1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For CNMI PSS, resilience meant protecting a shared operating backbone:</a:t>
              </a:r>
              <a:endParaRPr sz="1700" b="1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pic>
          <p:nvPicPr>
            <p:cNvPr id="79" name="Google Shape;79;p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866900" y="4410075"/>
              <a:ext cx="7239000" cy="381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0" name="Google Shape;80;p3"/>
            <p:cNvGrpSpPr/>
            <p:nvPr/>
          </p:nvGrpSpPr>
          <p:grpSpPr>
            <a:xfrm>
              <a:off x="1485900" y="4048125"/>
              <a:ext cx="762000" cy="808736"/>
              <a:chOff x="0" y="0"/>
              <a:chExt cx="762000" cy="808736"/>
            </a:xfrm>
          </p:grpSpPr>
          <p:sp>
            <p:nvSpPr>
              <p:cNvPr id="81" name="Google Shape;81;p3"/>
              <p:cNvSpPr/>
              <p:nvPr/>
            </p:nvSpPr>
            <p:spPr>
              <a:xfrm>
                <a:off x="0" y="0"/>
                <a:ext cx="762000" cy="762000"/>
              </a:xfrm>
              <a:prstGeom prst="ellipse">
                <a:avLst/>
              </a:prstGeom>
              <a:solidFill>
                <a:srgbClr val="0D9488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3"/>
              <p:cNvSpPr/>
              <p:nvPr/>
            </p:nvSpPr>
            <p:spPr>
              <a:xfrm>
                <a:off x="57150" y="57150"/>
                <a:ext cx="647700" cy="647700"/>
              </a:xfrm>
              <a:prstGeom prst="ellipse">
                <a:avLst/>
              </a:prstGeom>
              <a:solidFill>
                <a:srgbClr val="000000">
                  <a:alpha val="0"/>
                </a:srgbClr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3"/>
              <p:cNvSpPr txBox="1"/>
              <p:nvPr/>
            </p:nvSpPr>
            <p:spPr>
              <a:xfrm>
                <a:off x="0" y="46736"/>
                <a:ext cx="762000" cy="76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>
                    <a:solidFill>
                      <a:srgbClr val="FFFFFF"/>
                    </a:solidFill>
                    <a:latin typeface="Material Icons"/>
                    <a:ea typeface="Material Icons"/>
                    <a:cs typeface="Material Icons"/>
                    <a:sym typeface="Material Icons"/>
                  </a:rPr>
                  <a:t>groups</a:t>
                </a:r>
                <a:endParaRPr sz="3200">
                  <a:solidFill>
                    <a:srgbClr val="FFFFFF"/>
                  </a:solidFill>
                  <a:latin typeface="Material Icons"/>
                  <a:ea typeface="Material Icons"/>
                  <a:cs typeface="Material Icons"/>
                  <a:sym typeface="Material Icons"/>
                </a:endParaRPr>
              </a:p>
            </p:txBody>
          </p:sp>
        </p:grpSp>
        <p:sp>
          <p:nvSpPr>
            <p:cNvPr id="84" name="Google Shape;84;p3"/>
            <p:cNvSpPr txBox="1"/>
            <p:nvPr/>
          </p:nvSpPr>
          <p:spPr>
            <a:xfrm>
              <a:off x="819150" y="4953000"/>
              <a:ext cx="20955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>
                  <a:solidFill>
                    <a:srgbClr val="0E3855"/>
                  </a:solidFill>
                  <a:latin typeface="Arial"/>
                  <a:ea typeface="Arial"/>
                  <a:cs typeface="Arial"/>
                  <a:sym typeface="Arial"/>
                </a:rPr>
                <a:t>People</a:t>
              </a:r>
              <a:endParaRPr sz="1500" b="1">
                <a:solidFill>
                  <a:srgbClr val="0E38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ctr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 sz="1150" b="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cross-functional staffing</a:t>
              </a:r>
              <a:endParaRPr sz="1150" b="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5" name="Google Shape;85;p3"/>
            <p:cNvGrpSpPr/>
            <p:nvPr/>
          </p:nvGrpSpPr>
          <p:grpSpPr>
            <a:xfrm>
              <a:off x="4305300" y="4048125"/>
              <a:ext cx="762000" cy="808736"/>
              <a:chOff x="0" y="0"/>
              <a:chExt cx="762000" cy="808736"/>
            </a:xfrm>
          </p:grpSpPr>
          <p:sp>
            <p:nvSpPr>
              <p:cNvPr id="86" name="Google Shape;86;p3"/>
              <p:cNvSpPr/>
              <p:nvPr/>
            </p:nvSpPr>
            <p:spPr>
              <a:xfrm>
                <a:off x="0" y="0"/>
                <a:ext cx="762000" cy="762000"/>
              </a:xfrm>
              <a:prstGeom prst="ellipse">
                <a:avLst/>
              </a:prstGeom>
              <a:solidFill>
                <a:srgbClr val="0284C7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3"/>
              <p:cNvSpPr/>
              <p:nvPr/>
            </p:nvSpPr>
            <p:spPr>
              <a:xfrm>
                <a:off x="57150" y="57150"/>
                <a:ext cx="647700" cy="647700"/>
              </a:xfrm>
              <a:prstGeom prst="ellipse">
                <a:avLst/>
              </a:prstGeom>
              <a:solidFill>
                <a:srgbClr val="000000">
                  <a:alpha val="0"/>
                </a:srgbClr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3"/>
              <p:cNvSpPr txBox="1"/>
              <p:nvPr/>
            </p:nvSpPr>
            <p:spPr>
              <a:xfrm>
                <a:off x="0" y="46736"/>
                <a:ext cx="762000" cy="76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>
                    <a:solidFill>
                      <a:srgbClr val="FFFFFF"/>
                    </a:solidFill>
                    <a:latin typeface="Material Icons"/>
                    <a:ea typeface="Material Icons"/>
                    <a:cs typeface="Material Icons"/>
                    <a:sym typeface="Material Icons"/>
                  </a:rPr>
                  <a:t>cached</a:t>
                </a:r>
                <a:endParaRPr sz="3200">
                  <a:solidFill>
                    <a:srgbClr val="FFFFFF"/>
                  </a:solidFill>
                  <a:latin typeface="Material Icons"/>
                  <a:ea typeface="Material Icons"/>
                  <a:cs typeface="Material Icons"/>
                  <a:sym typeface="Material Icons"/>
                </a:endParaRPr>
              </a:p>
            </p:txBody>
          </p:sp>
        </p:grpSp>
        <p:sp>
          <p:nvSpPr>
            <p:cNvPr id="89" name="Google Shape;89;p3"/>
            <p:cNvSpPr txBox="1"/>
            <p:nvPr/>
          </p:nvSpPr>
          <p:spPr>
            <a:xfrm>
              <a:off x="3638550" y="4953000"/>
              <a:ext cx="20955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>
                  <a:solidFill>
                    <a:srgbClr val="0E3855"/>
                  </a:solidFill>
                  <a:latin typeface="Arial"/>
                  <a:ea typeface="Arial"/>
                  <a:cs typeface="Arial"/>
                  <a:sym typeface="Arial"/>
                </a:rPr>
                <a:t>Processes</a:t>
              </a:r>
              <a:endParaRPr sz="1500" b="1">
                <a:solidFill>
                  <a:srgbClr val="0E38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ctr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 sz="1150" b="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shared workflows</a:t>
              </a:r>
              <a:endParaRPr sz="1150" b="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" name="Google Shape;90;p3"/>
            <p:cNvGrpSpPr/>
            <p:nvPr/>
          </p:nvGrpSpPr>
          <p:grpSpPr>
            <a:xfrm>
              <a:off x="7124700" y="4048125"/>
              <a:ext cx="762000" cy="808736"/>
              <a:chOff x="0" y="0"/>
              <a:chExt cx="762000" cy="808736"/>
            </a:xfrm>
          </p:grpSpPr>
          <p:sp>
            <p:nvSpPr>
              <p:cNvPr id="91" name="Google Shape;91;p3"/>
              <p:cNvSpPr/>
              <p:nvPr/>
            </p:nvSpPr>
            <p:spPr>
              <a:xfrm>
                <a:off x="0" y="0"/>
                <a:ext cx="762000" cy="762000"/>
              </a:xfrm>
              <a:prstGeom prst="ellipse">
                <a:avLst/>
              </a:prstGeom>
              <a:solidFill>
                <a:srgbClr val="EA580C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3"/>
              <p:cNvSpPr/>
              <p:nvPr/>
            </p:nvSpPr>
            <p:spPr>
              <a:xfrm>
                <a:off x="57150" y="57150"/>
                <a:ext cx="647700" cy="647700"/>
              </a:xfrm>
              <a:prstGeom prst="ellipse">
                <a:avLst/>
              </a:prstGeom>
              <a:solidFill>
                <a:srgbClr val="000000">
                  <a:alpha val="0"/>
                </a:srgbClr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3"/>
              <p:cNvSpPr txBox="1"/>
              <p:nvPr/>
            </p:nvSpPr>
            <p:spPr>
              <a:xfrm>
                <a:off x="0" y="46736"/>
                <a:ext cx="762000" cy="76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>
                    <a:solidFill>
                      <a:srgbClr val="FFFFFF"/>
                    </a:solidFill>
                    <a:latin typeface="Material Icons"/>
                    <a:ea typeface="Material Icons"/>
                    <a:cs typeface="Material Icons"/>
                    <a:sym typeface="Material Icons"/>
                  </a:rPr>
                  <a:t>payments</a:t>
                </a:r>
                <a:endParaRPr sz="3200">
                  <a:solidFill>
                    <a:srgbClr val="FFFFFF"/>
                  </a:solidFill>
                  <a:latin typeface="Material Icons"/>
                  <a:ea typeface="Material Icons"/>
                  <a:cs typeface="Material Icons"/>
                  <a:sym typeface="Material Icons"/>
                </a:endParaRPr>
              </a:p>
            </p:txBody>
          </p:sp>
        </p:grpSp>
        <p:sp>
          <p:nvSpPr>
            <p:cNvPr id="94" name="Google Shape;94;p3"/>
            <p:cNvSpPr txBox="1"/>
            <p:nvPr/>
          </p:nvSpPr>
          <p:spPr>
            <a:xfrm>
              <a:off x="6457950" y="4953000"/>
              <a:ext cx="20955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>
                  <a:solidFill>
                    <a:srgbClr val="0E3855"/>
                  </a:solidFill>
                  <a:latin typeface="Arial"/>
                  <a:ea typeface="Arial"/>
                  <a:cs typeface="Arial"/>
                  <a:sym typeface="Arial"/>
                </a:rPr>
                <a:t>Funding</a:t>
              </a:r>
              <a:endParaRPr sz="1500" b="1">
                <a:solidFill>
                  <a:srgbClr val="0E38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ctr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 sz="1150" b="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portfolio alignment</a:t>
              </a:r>
              <a:endParaRPr sz="1150" b="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5" name="Google Shape;95;p3"/>
            <p:cNvGrpSpPr/>
            <p:nvPr/>
          </p:nvGrpSpPr>
          <p:grpSpPr>
            <a:xfrm>
              <a:off x="9944100" y="4048125"/>
              <a:ext cx="762000" cy="808736"/>
              <a:chOff x="0" y="0"/>
              <a:chExt cx="762000" cy="808736"/>
            </a:xfrm>
          </p:grpSpPr>
          <p:sp>
            <p:nvSpPr>
              <p:cNvPr id="96" name="Google Shape;96;p3"/>
              <p:cNvSpPr/>
              <p:nvPr/>
            </p:nvSpPr>
            <p:spPr>
              <a:xfrm>
                <a:off x="0" y="0"/>
                <a:ext cx="762000" cy="762000"/>
              </a:xfrm>
              <a:prstGeom prst="ellipse">
                <a:avLst/>
              </a:prstGeom>
              <a:solidFill>
                <a:srgbClr val="16A34A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3"/>
              <p:cNvSpPr/>
              <p:nvPr/>
            </p:nvSpPr>
            <p:spPr>
              <a:xfrm>
                <a:off x="57150" y="57150"/>
                <a:ext cx="647700" cy="647700"/>
              </a:xfrm>
              <a:prstGeom prst="ellipse">
                <a:avLst/>
              </a:prstGeom>
              <a:solidFill>
                <a:srgbClr val="000000">
                  <a:alpha val="0"/>
                </a:srgbClr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3"/>
              <p:cNvSpPr txBox="1"/>
              <p:nvPr/>
            </p:nvSpPr>
            <p:spPr>
              <a:xfrm>
                <a:off x="0" y="46736"/>
                <a:ext cx="762000" cy="76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>
                    <a:solidFill>
                      <a:srgbClr val="FFFFFF"/>
                    </a:solidFill>
                    <a:latin typeface="Material Icons"/>
                    <a:ea typeface="Material Icons"/>
                    <a:cs typeface="Material Icons"/>
                    <a:sym typeface="Material Icons"/>
                  </a:rPr>
                  <a:t>description</a:t>
                </a:r>
                <a:endParaRPr sz="3200">
                  <a:solidFill>
                    <a:srgbClr val="FFFFFF"/>
                  </a:solidFill>
                  <a:latin typeface="Material Icons"/>
                  <a:ea typeface="Material Icons"/>
                  <a:cs typeface="Material Icons"/>
                  <a:sym typeface="Material Icons"/>
                </a:endParaRPr>
              </a:p>
            </p:txBody>
          </p:sp>
        </p:grpSp>
        <p:sp>
          <p:nvSpPr>
            <p:cNvPr id="99" name="Google Shape;99;p3"/>
            <p:cNvSpPr txBox="1"/>
            <p:nvPr/>
          </p:nvSpPr>
          <p:spPr>
            <a:xfrm>
              <a:off x="9277350" y="4953000"/>
              <a:ext cx="20955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>
                  <a:solidFill>
                    <a:srgbClr val="0E3855"/>
                  </a:solidFill>
                  <a:latin typeface="Arial"/>
                  <a:ea typeface="Arial"/>
                  <a:cs typeface="Arial"/>
                  <a:sym typeface="Arial"/>
                </a:rPr>
                <a:t>Documentation</a:t>
              </a:r>
              <a:endParaRPr sz="1500" b="1">
                <a:solidFill>
                  <a:srgbClr val="0E38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ctr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-US" sz="1150" b="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audit-ready decisions</a:t>
              </a:r>
              <a:endParaRPr sz="1150" b="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"/>
          <p:cNvSpPr/>
          <p:nvPr/>
        </p:nvSpPr>
        <p:spPr>
          <a:xfrm>
            <a:off x="0" y="0"/>
            <a:ext cx="12191700" cy="548700"/>
          </a:xfrm>
          <a:prstGeom prst="rect">
            <a:avLst/>
          </a:prstGeom>
          <a:solidFill>
            <a:srgbClr val="EAF6FA"/>
          </a:solidFill>
          <a:ln w="12700" cap="flat" cmpd="sng">
            <a:solidFill>
              <a:srgbClr val="EAF6F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8" name="Google Shape;128;p4"/>
          <p:cNvGrpSpPr/>
          <p:nvPr/>
        </p:nvGrpSpPr>
        <p:grpSpPr>
          <a:xfrm>
            <a:off x="6477000" y="955386"/>
            <a:ext cx="5016500" cy="5340564"/>
            <a:chOff x="6477000" y="-476250"/>
            <a:chExt cx="5143500" cy="6772200"/>
          </a:xfrm>
        </p:grpSpPr>
        <p:grpSp>
          <p:nvGrpSpPr>
            <p:cNvPr id="129" name="Google Shape;129;p4"/>
            <p:cNvGrpSpPr/>
            <p:nvPr/>
          </p:nvGrpSpPr>
          <p:grpSpPr>
            <a:xfrm>
              <a:off x="6477000" y="-476250"/>
              <a:ext cx="5143500" cy="5143500"/>
              <a:chOff x="0" y="-1428750"/>
              <a:chExt cx="5143500" cy="5143500"/>
            </a:xfrm>
          </p:grpSpPr>
          <p:sp>
            <p:nvSpPr>
              <p:cNvPr id="130" name="Google Shape;130;p4"/>
              <p:cNvSpPr/>
              <p:nvPr/>
            </p:nvSpPr>
            <p:spPr>
              <a:xfrm>
                <a:off x="0" y="0"/>
                <a:ext cx="5143500" cy="2286000"/>
              </a:xfrm>
              <a:prstGeom prst="roundRect">
                <a:avLst>
                  <a:gd name="adj" fmla="val 3333"/>
                </a:avLst>
              </a:prstGeom>
              <a:solidFill>
                <a:srgbClr val="000000">
                  <a:alpha val="0"/>
                </a:srgbClr>
              </a:solidFill>
              <a:ln w="14300" cap="flat" cmpd="sng">
                <a:solidFill>
                  <a:srgbClr val="D9E4E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131" name="Google Shape;131;p4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0" y="-1428750"/>
                <a:ext cx="5143500" cy="51435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33" name="Google Shape;133;p4"/>
            <p:cNvGrpSpPr/>
            <p:nvPr/>
          </p:nvGrpSpPr>
          <p:grpSpPr>
            <a:xfrm>
              <a:off x="6477000" y="3181350"/>
              <a:ext cx="5143500" cy="3114600"/>
              <a:chOff x="0" y="-152400"/>
              <a:chExt cx="5143500" cy="3114600"/>
            </a:xfrm>
          </p:grpSpPr>
          <p:sp>
            <p:nvSpPr>
              <p:cNvPr id="134" name="Google Shape;134;p4"/>
              <p:cNvSpPr/>
              <p:nvPr/>
            </p:nvSpPr>
            <p:spPr>
              <a:xfrm>
                <a:off x="0" y="0"/>
                <a:ext cx="5143500" cy="2809800"/>
              </a:xfrm>
              <a:prstGeom prst="roundRect">
                <a:avLst>
                  <a:gd name="adj" fmla="val 2711"/>
                </a:avLst>
              </a:prstGeom>
              <a:solidFill>
                <a:srgbClr val="000000">
                  <a:alpha val="0"/>
                </a:srgbClr>
              </a:solidFill>
              <a:ln w="14300" cap="flat" cmpd="sng">
                <a:solidFill>
                  <a:srgbClr val="D9E4E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135" name="Google Shape;135;p4"/>
              <p:cNvPicPr preferRelativeResize="0"/>
              <p:nvPr/>
            </p:nvPicPr>
            <p:blipFill rotWithShape="1">
              <a:blip r:embed="rId4">
                <a:alphaModFix/>
              </a:blip>
              <a:srcRect t="1560" b="1550"/>
              <a:stretch/>
            </p:blipFill>
            <p:spPr>
              <a:xfrm>
                <a:off x="0" y="-152400"/>
                <a:ext cx="5143500" cy="31146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06" name="Google Shape;106;p4"/>
          <p:cNvSpPr/>
          <p:nvPr/>
        </p:nvSpPr>
        <p:spPr>
          <a:xfrm>
            <a:off x="548640" y="146304"/>
            <a:ext cx="7772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E3855"/>
              </a:buClr>
              <a:buSzPts val="2300"/>
              <a:buFont typeface="Play"/>
              <a:buNone/>
            </a:pPr>
            <a:r>
              <a:rPr lang="en-US" sz="2300" b="1" i="0" u="none" strike="noStrike" cap="none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rPr>
              <a:t>WHAT FORCED US TO CHANGE</a:t>
            </a:r>
            <a:endParaRPr sz="2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4"/>
          <p:cNvSpPr/>
          <p:nvPr/>
        </p:nvSpPr>
        <p:spPr>
          <a:xfrm>
            <a:off x="7726680" y="164592"/>
            <a:ext cx="38406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55E75"/>
              </a:buClr>
              <a:buSzPts val="1050"/>
              <a:buFont typeface="Arial"/>
              <a:buNone/>
            </a:pPr>
            <a:r>
              <a:rPr lang="en-US" sz="1050" b="1" i="0" u="none" strike="noStrike" cap="none">
                <a:solidFill>
                  <a:srgbClr val="155E75"/>
                </a:solidFill>
                <a:latin typeface="Arial"/>
                <a:ea typeface="Arial"/>
                <a:cs typeface="Arial"/>
                <a:sym typeface="Arial"/>
              </a:rPr>
              <a:t>A compound shock—not a single funding problem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8" name="Google Shape;108;p4"/>
          <p:cNvCxnSpPr/>
          <p:nvPr/>
        </p:nvCxnSpPr>
        <p:spPr>
          <a:xfrm>
            <a:off x="548640" y="585216"/>
            <a:ext cx="1143000" cy="0"/>
          </a:xfrm>
          <a:prstGeom prst="straightConnector1">
            <a:avLst/>
          </a:prstGeom>
          <a:noFill/>
          <a:ln w="12700" cap="flat" cmpd="sng">
            <a:solidFill>
              <a:srgbClr val="F28C6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9" name="Google Shape;109;p4"/>
          <p:cNvSpPr/>
          <p:nvPr/>
        </p:nvSpPr>
        <p:spPr>
          <a:xfrm>
            <a:off x="11612880" y="6437376"/>
            <a:ext cx="2286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4"/>
          <p:cNvSpPr/>
          <p:nvPr/>
        </p:nvSpPr>
        <p:spPr>
          <a:xfrm>
            <a:off x="566928" y="6428232"/>
            <a:ext cx="4389000" cy="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870"/>
              <a:buFont typeface="Arial"/>
              <a:buNone/>
            </a:pPr>
            <a:r>
              <a:rPr lang="en-US" sz="870" b="1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CNMI PSS  •  STRONGER STATES, STRONGER OUTCOMES</a:t>
            </a:r>
            <a:endParaRPr sz="87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" name="Google Shape;111;p4"/>
          <p:cNvGrpSpPr/>
          <p:nvPr/>
        </p:nvGrpSpPr>
        <p:grpSpPr>
          <a:xfrm>
            <a:off x="571500" y="952500"/>
            <a:ext cx="5334000" cy="5191200"/>
            <a:chOff x="571500" y="952500"/>
            <a:chExt cx="5334000" cy="5191200"/>
          </a:xfrm>
        </p:grpSpPr>
        <p:grpSp>
          <p:nvGrpSpPr>
            <p:cNvPr id="112" name="Google Shape;112;p4"/>
            <p:cNvGrpSpPr/>
            <p:nvPr/>
          </p:nvGrpSpPr>
          <p:grpSpPr>
            <a:xfrm>
              <a:off x="571500" y="952500"/>
              <a:ext cx="5334000" cy="1190700"/>
              <a:chOff x="0" y="0"/>
              <a:chExt cx="5334000" cy="1190700"/>
            </a:xfrm>
          </p:grpSpPr>
          <p:sp>
            <p:nvSpPr>
              <p:cNvPr id="113" name="Google Shape;113;p4"/>
              <p:cNvSpPr/>
              <p:nvPr/>
            </p:nvSpPr>
            <p:spPr>
              <a:xfrm>
                <a:off x="0" y="0"/>
                <a:ext cx="5334000" cy="1190700"/>
              </a:xfrm>
              <a:prstGeom prst="roundRect">
                <a:avLst>
                  <a:gd name="adj" fmla="val 6400"/>
                </a:avLst>
              </a:prstGeom>
              <a:solidFill>
                <a:srgbClr val="EAF3F8"/>
              </a:solidFill>
              <a:ln w="12675" cap="flat" cmpd="sng">
                <a:solidFill>
                  <a:srgbClr val="D9E4E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4"/>
              <p:cNvSpPr/>
              <p:nvPr/>
            </p:nvSpPr>
            <p:spPr>
              <a:xfrm>
                <a:off x="0" y="0"/>
                <a:ext cx="114300" cy="11907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7680"/>
                    </a:moveTo>
                    <a:quadBezTo>
                      <a:pt x="0" y="0"/>
                      <a:pt x="80000" y="0"/>
                    </a:quadBez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80000" y="120000"/>
                    </a:lnTo>
                    <a:quadBezTo>
                      <a:pt x="0" y="120000"/>
                      <a:pt x="0" y="112320"/>
                    </a:quadBezTo>
                    <a:close/>
                  </a:path>
                </a:pathLst>
              </a:custGeom>
              <a:solidFill>
                <a:srgbClr val="1CA6A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4"/>
              <p:cNvSpPr txBox="1"/>
              <p:nvPr/>
            </p:nvSpPr>
            <p:spPr>
              <a:xfrm>
                <a:off x="228600" y="114300"/>
                <a:ext cx="4953000" cy="95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0E3855"/>
                    </a:solidFill>
                    <a:latin typeface="Arial"/>
                    <a:ea typeface="Arial"/>
                    <a:cs typeface="Arial"/>
                    <a:sym typeface="Arial"/>
                  </a:rPr>
                  <a:t>Storm damage + school closures</a:t>
                </a:r>
                <a:endParaRPr sz="1600" b="1">
                  <a:solidFill>
                    <a:srgbClr val="0E3855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lvl="0" indent="0" algn="l" rtl="0">
                  <a:spcBef>
                    <a:spcPts val="450"/>
                  </a:spcBef>
                  <a:spcAft>
                    <a:spcPts val="0"/>
                  </a:spcAft>
                  <a:buNone/>
                </a:pPr>
                <a:r>
                  <a:rPr lang="en-US" sz="1200" b="0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Physical damage, interrupted operations, and changing facility use patterns competed directly for leadership time, staff capacity, and recovery management.</a:t>
                </a:r>
                <a:endParaRPr sz="1200" b="0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6" name="Google Shape;116;p4"/>
            <p:cNvGrpSpPr/>
            <p:nvPr/>
          </p:nvGrpSpPr>
          <p:grpSpPr>
            <a:xfrm>
              <a:off x="571500" y="2286000"/>
              <a:ext cx="5334000" cy="1190700"/>
              <a:chOff x="0" y="0"/>
              <a:chExt cx="5334000" cy="1190700"/>
            </a:xfrm>
          </p:grpSpPr>
          <p:sp>
            <p:nvSpPr>
              <p:cNvPr id="117" name="Google Shape;117;p4"/>
              <p:cNvSpPr/>
              <p:nvPr/>
            </p:nvSpPr>
            <p:spPr>
              <a:xfrm>
                <a:off x="0" y="0"/>
                <a:ext cx="5334000" cy="1190700"/>
              </a:xfrm>
              <a:prstGeom prst="roundRect">
                <a:avLst>
                  <a:gd name="adj" fmla="val 6400"/>
                </a:avLst>
              </a:prstGeom>
              <a:solidFill>
                <a:srgbClr val="FFF5E5"/>
              </a:solidFill>
              <a:ln w="12675" cap="flat" cmpd="sng">
                <a:solidFill>
                  <a:srgbClr val="D9E4E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4"/>
              <p:cNvSpPr/>
              <p:nvPr/>
            </p:nvSpPr>
            <p:spPr>
              <a:xfrm>
                <a:off x="0" y="0"/>
                <a:ext cx="114300" cy="11907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7680"/>
                    </a:moveTo>
                    <a:quadBezTo>
                      <a:pt x="0" y="0"/>
                      <a:pt x="80000" y="0"/>
                    </a:quadBez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80000" y="120000"/>
                    </a:lnTo>
                    <a:quadBezTo>
                      <a:pt x="0" y="120000"/>
                      <a:pt x="0" y="112320"/>
                    </a:quadBezTo>
                    <a:close/>
                  </a:path>
                </a:pathLst>
              </a:custGeom>
              <a:solidFill>
                <a:srgbClr val="F59E0B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4"/>
              <p:cNvSpPr txBox="1"/>
              <p:nvPr/>
            </p:nvSpPr>
            <p:spPr>
              <a:xfrm>
                <a:off x="228600" y="114300"/>
                <a:ext cx="4953000" cy="95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0E3855"/>
                    </a:solidFill>
                    <a:latin typeface="Arial"/>
                    <a:ea typeface="Arial"/>
                    <a:cs typeface="Arial"/>
                    <a:sym typeface="Arial"/>
                  </a:rPr>
                  <a:t>Declining local appropriations</a:t>
                </a:r>
                <a:endParaRPr sz="1600" b="1">
                  <a:solidFill>
                    <a:srgbClr val="0E3855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lvl="0" indent="0" algn="l" rtl="0">
                  <a:spcBef>
                    <a:spcPts val="450"/>
                  </a:spcBef>
                  <a:spcAft>
                    <a:spcPts val="0"/>
                  </a:spcAft>
                  <a:buNone/>
                </a:pPr>
                <a:r>
                  <a:rPr lang="en-US" sz="1200" b="0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Recurring local support tightened while core instructional and operational demands remained. The system had less unrestricted room to absorb disruption.</a:t>
                </a:r>
                <a:endParaRPr sz="1200" b="0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" name="Google Shape;120;p4"/>
            <p:cNvGrpSpPr/>
            <p:nvPr/>
          </p:nvGrpSpPr>
          <p:grpSpPr>
            <a:xfrm>
              <a:off x="571500" y="3619500"/>
              <a:ext cx="5334000" cy="1190700"/>
              <a:chOff x="0" y="0"/>
              <a:chExt cx="5334000" cy="1190700"/>
            </a:xfrm>
          </p:grpSpPr>
          <p:sp>
            <p:nvSpPr>
              <p:cNvPr id="121" name="Google Shape;121;p4"/>
              <p:cNvSpPr/>
              <p:nvPr/>
            </p:nvSpPr>
            <p:spPr>
              <a:xfrm>
                <a:off x="0" y="0"/>
                <a:ext cx="5334000" cy="1190700"/>
              </a:xfrm>
              <a:prstGeom prst="roundRect">
                <a:avLst>
                  <a:gd name="adj" fmla="val 6400"/>
                </a:avLst>
              </a:prstGeom>
              <a:solidFill>
                <a:srgbClr val="FDF0EA"/>
              </a:solidFill>
              <a:ln w="12675" cap="flat" cmpd="sng">
                <a:solidFill>
                  <a:srgbClr val="D9E4E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4"/>
              <p:cNvSpPr/>
              <p:nvPr/>
            </p:nvSpPr>
            <p:spPr>
              <a:xfrm>
                <a:off x="0" y="0"/>
                <a:ext cx="114300" cy="11907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7680"/>
                    </a:moveTo>
                    <a:quadBezTo>
                      <a:pt x="0" y="0"/>
                      <a:pt x="80000" y="0"/>
                    </a:quadBez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80000" y="120000"/>
                    </a:lnTo>
                    <a:quadBezTo>
                      <a:pt x="0" y="120000"/>
                      <a:pt x="0" y="112320"/>
                    </a:quadBezTo>
                    <a:close/>
                  </a:path>
                </a:pathLst>
              </a:custGeom>
              <a:solidFill>
                <a:srgbClr val="F28C64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4"/>
              <p:cNvSpPr txBox="1"/>
              <p:nvPr/>
            </p:nvSpPr>
            <p:spPr>
              <a:xfrm>
                <a:off x="228600" y="114300"/>
                <a:ext cx="4953000" cy="95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0E3855"/>
                    </a:solidFill>
                    <a:latin typeface="Arial"/>
                    <a:ea typeface="Arial"/>
                    <a:cs typeface="Arial"/>
                    <a:sym typeface="Arial"/>
                  </a:rPr>
                  <a:t>Expiration of approximately $160M in ARP funds</a:t>
                </a:r>
                <a:endParaRPr sz="1600" b="1">
                  <a:solidFill>
                    <a:srgbClr val="0E3855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lvl="0" indent="0" algn="l" rtl="0">
                  <a:spcBef>
                    <a:spcPts val="450"/>
                  </a:spcBef>
                  <a:spcAft>
                    <a:spcPts val="0"/>
                  </a:spcAft>
                  <a:buNone/>
                </a:pPr>
                <a:r>
                  <a:rPr lang="en-US" sz="1200" b="0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Temporary federal relief supported important work, but it also created a looming funding cliff. CNMI PSS had to decide what capacity could be preserved after the cliff.</a:t>
                </a:r>
                <a:endParaRPr sz="1200" b="0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4" name="Google Shape;124;p4"/>
            <p:cNvGrpSpPr/>
            <p:nvPr/>
          </p:nvGrpSpPr>
          <p:grpSpPr>
            <a:xfrm>
              <a:off x="571500" y="4953000"/>
              <a:ext cx="5334000" cy="1190700"/>
              <a:chOff x="0" y="0"/>
              <a:chExt cx="5334000" cy="1190700"/>
            </a:xfrm>
          </p:grpSpPr>
          <p:sp>
            <p:nvSpPr>
              <p:cNvPr id="125" name="Google Shape;125;p4"/>
              <p:cNvSpPr/>
              <p:nvPr/>
            </p:nvSpPr>
            <p:spPr>
              <a:xfrm>
                <a:off x="0" y="0"/>
                <a:ext cx="5334000" cy="1190700"/>
              </a:xfrm>
              <a:prstGeom prst="roundRect">
                <a:avLst>
                  <a:gd name="adj" fmla="val 6400"/>
                </a:avLst>
              </a:prstGeom>
              <a:solidFill>
                <a:srgbClr val="EDF8EE"/>
              </a:solidFill>
              <a:ln w="12675" cap="flat" cmpd="sng">
                <a:solidFill>
                  <a:srgbClr val="D9E4E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4"/>
              <p:cNvSpPr/>
              <p:nvPr/>
            </p:nvSpPr>
            <p:spPr>
              <a:xfrm>
                <a:off x="0" y="0"/>
                <a:ext cx="114300" cy="11907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7680"/>
                    </a:moveTo>
                    <a:quadBezTo>
                      <a:pt x="0" y="0"/>
                      <a:pt x="80000" y="0"/>
                    </a:quadBez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80000" y="120000"/>
                    </a:lnTo>
                    <a:quadBezTo>
                      <a:pt x="0" y="120000"/>
                      <a:pt x="0" y="112320"/>
                    </a:quadBezTo>
                    <a:close/>
                  </a:path>
                </a:pathLst>
              </a:custGeom>
              <a:solidFill>
                <a:srgbClr val="10B98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4"/>
              <p:cNvSpPr txBox="1"/>
              <p:nvPr/>
            </p:nvSpPr>
            <p:spPr>
              <a:xfrm>
                <a:off x="228600" y="114300"/>
                <a:ext cx="4953000" cy="95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0E3855"/>
                    </a:solidFill>
                    <a:latin typeface="Arial"/>
                    <a:ea typeface="Arial"/>
                    <a:cs typeface="Arial"/>
                    <a:sym typeface="Arial"/>
                  </a:rPr>
                  <a:t>Why this mattered</a:t>
                </a:r>
                <a:endParaRPr sz="1600" b="1">
                  <a:solidFill>
                    <a:srgbClr val="0E3855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lvl="0" indent="0" algn="l" rtl="0">
                  <a:spcBef>
                    <a:spcPts val="450"/>
                  </a:spcBef>
                  <a:spcAft>
                    <a:spcPts val="0"/>
                  </a:spcAft>
                  <a:buNone/>
                </a:pPr>
                <a:r>
                  <a:rPr lang="en-US" sz="1200" b="0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The challenge was simultaneous: fiscal, operational, and organizational.</a:t>
                </a:r>
                <a:endParaRPr sz="1200" b="0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"/>
          <p:cNvSpPr/>
          <p:nvPr/>
        </p:nvSpPr>
        <p:spPr>
          <a:xfrm>
            <a:off x="0" y="0"/>
            <a:ext cx="12191700" cy="548700"/>
          </a:xfrm>
          <a:prstGeom prst="rect">
            <a:avLst/>
          </a:prstGeom>
          <a:solidFill>
            <a:srgbClr val="EAF6FA"/>
          </a:solidFill>
          <a:ln w="12700" cap="flat" cmpd="sng">
            <a:solidFill>
              <a:srgbClr val="EAF6F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5"/>
          <p:cNvSpPr/>
          <p:nvPr/>
        </p:nvSpPr>
        <p:spPr>
          <a:xfrm>
            <a:off x="548640" y="146304"/>
            <a:ext cx="7772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E3855"/>
              </a:buClr>
              <a:buSzPts val="2300"/>
              <a:buFont typeface="Play"/>
              <a:buNone/>
            </a:pPr>
            <a:r>
              <a:rPr lang="en-US" sz="2300" b="1" i="0" u="none" strike="noStrike" cap="none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rPr>
              <a:t>THE FISCAL SHOCK REACHED THE CALENDAR</a:t>
            </a:r>
            <a:endParaRPr sz="2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5"/>
          <p:cNvSpPr/>
          <p:nvPr/>
        </p:nvSpPr>
        <p:spPr>
          <a:xfrm>
            <a:off x="7726680" y="164592"/>
            <a:ext cx="38406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55E75"/>
              </a:buClr>
              <a:buSzPts val="1050"/>
              <a:buFont typeface="Arial"/>
              <a:buNone/>
            </a:pPr>
            <a:r>
              <a:rPr lang="en-US" sz="1050" b="1" i="0" u="none" strike="noStrike" cap="none">
                <a:solidFill>
                  <a:srgbClr val="155E75"/>
                </a:solidFill>
                <a:latin typeface="Arial"/>
                <a:ea typeface="Arial"/>
                <a:cs typeface="Arial"/>
                <a:sym typeface="Arial"/>
              </a:rPr>
              <a:t>Budget pressure showed up in instructional time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5" name="Google Shape;145;p5"/>
          <p:cNvCxnSpPr/>
          <p:nvPr/>
        </p:nvCxnSpPr>
        <p:spPr>
          <a:xfrm>
            <a:off x="548640" y="585216"/>
            <a:ext cx="1143000" cy="0"/>
          </a:xfrm>
          <a:prstGeom prst="straightConnector1">
            <a:avLst/>
          </a:prstGeom>
          <a:noFill/>
          <a:ln w="12700" cap="flat" cmpd="sng">
            <a:solidFill>
              <a:srgbClr val="F28C6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6" name="Google Shape;146;p5"/>
          <p:cNvSpPr/>
          <p:nvPr/>
        </p:nvSpPr>
        <p:spPr>
          <a:xfrm>
            <a:off x="11612880" y="6437376"/>
            <a:ext cx="2286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7" name="Google Shape;147;p5"/>
          <p:cNvGrpSpPr/>
          <p:nvPr/>
        </p:nvGrpSpPr>
        <p:grpSpPr>
          <a:xfrm>
            <a:off x="571500" y="1047750"/>
            <a:ext cx="5238900" cy="5048400"/>
            <a:chOff x="0" y="0"/>
            <a:chExt cx="5238900" cy="5048400"/>
          </a:xfrm>
        </p:grpSpPr>
        <p:sp>
          <p:nvSpPr>
            <p:cNvPr id="148" name="Google Shape;148;p5"/>
            <p:cNvSpPr/>
            <p:nvPr/>
          </p:nvSpPr>
          <p:spPr>
            <a:xfrm>
              <a:off x="0" y="0"/>
              <a:ext cx="5238900" cy="5048400"/>
            </a:xfrm>
            <a:prstGeom prst="roundRect">
              <a:avLst>
                <a:gd name="adj" fmla="val 3018"/>
              </a:avLst>
            </a:prstGeom>
            <a:solidFill>
              <a:srgbClr val="F8FAFC"/>
            </a:solidFill>
            <a:ln w="14300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5"/>
            <p:cNvSpPr txBox="1"/>
            <p:nvPr/>
          </p:nvSpPr>
          <p:spPr>
            <a:xfrm>
              <a:off x="238125" y="238125"/>
              <a:ext cx="47625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SY 2025–26 Calendar</a:t>
              </a:r>
              <a:endParaRPr sz="2000" b="1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grpSp>
          <p:nvGrpSpPr>
            <p:cNvPr id="150" name="Google Shape;150;p5"/>
            <p:cNvGrpSpPr/>
            <p:nvPr/>
          </p:nvGrpSpPr>
          <p:grpSpPr>
            <a:xfrm>
              <a:off x="238125" y="762000"/>
              <a:ext cx="4572150" cy="809700"/>
              <a:chOff x="0" y="0"/>
              <a:chExt cx="4572150" cy="809700"/>
            </a:xfrm>
          </p:grpSpPr>
          <p:sp>
            <p:nvSpPr>
              <p:cNvPr id="151" name="Google Shape;151;p5"/>
              <p:cNvSpPr/>
              <p:nvPr/>
            </p:nvSpPr>
            <p:spPr>
              <a:xfrm>
                <a:off x="0" y="0"/>
                <a:ext cx="1428900" cy="809700"/>
              </a:xfrm>
              <a:prstGeom prst="roundRect">
                <a:avLst>
                  <a:gd name="adj" fmla="val 9411"/>
                </a:avLst>
              </a:prstGeom>
              <a:solidFill>
                <a:srgbClr val="F0F9FF"/>
              </a:solidFill>
              <a:ln w="9525" cap="flat" cmpd="sng">
                <a:solidFill>
                  <a:srgbClr val="BAE6F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5"/>
              <p:cNvSpPr txBox="1"/>
              <p:nvPr/>
            </p:nvSpPr>
            <p:spPr>
              <a:xfrm>
                <a:off x="0" y="0"/>
                <a:ext cx="1428900" cy="80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1" dirty="0">
                    <a:solidFill>
                      <a:srgbClr val="0284C7"/>
                    </a:solidFill>
                    <a:latin typeface="Arial"/>
                    <a:ea typeface="Arial"/>
                    <a:cs typeface="Arial"/>
                    <a:sym typeface="Arial"/>
                  </a:rPr>
                  <a:t>129</a:t>
                </a:r>
                <a:endParaRPr sz="2400" b="1" dirty="0">
                  <a:solidFill>
                    <a:srgbClr val="0284C7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lvl="0" indent="0" algn="ctr" rtl="0">
                  <a:spcBef>
                    <a:spcPts val="150"/>
                  </a:spcBef>
                  <a:spcAft>
                    <a:spcPts val="0"/>
                  </a:spcAft>
                  <a:buNone/>
                </a:pPr>
                <a:r>
                  <a:rPr lang="en-US" sz="1200" b="1" dirty="0">
                    <a:solidFill>
                      <a:srgbClr val="0369A1"/>
                    </a:solidFill>
                    <a:latin typeface="Arial"/>
                    <a:ea typeface="Arial"/>
                    <a:cs typeface="Arial"/>
                    <a:sym typeface="Arial"/>
                  </a:rPr>
                  <a:t>Instructional Days</a:t>
                </a:r>
                <a:endParaRPr sz="1200" b="1">
                  <a:solidFill>
                    <a:srgbClr val="0369A1"/>
                  </a:solidFill>
                  <a:latin typeface="Arial"/>
                  <a:ea typeface="Arial"/>
                  <a:cs typeface="Arial"/>
                </a:endParaRPr>
              </a:p>
            </p:txBody>
          </p:sp>
          <p:grpSp>
            <p:nvGrpSpPr>
              <p:cNvPr id="153" name="Google Shape;153;p5"/>
              <p:cNvGrpSpPr/>
              <p:nvPr/>
            </p:nvGrpSpPr>
            <p:grpSpPr>
              <a:xfrm>
                <a:off x="1571625" y="0"/>
                <a:ext cx="1428900" cy="809700"/>
                <a:chOff x="0" y="0"/>
                <a:chExt cx="1428900" cy="809700"/>
              </a:xfrm>
            </p:grpSpPr>
            <p:sp>
              <p:nvSpPr>
                <p:cNvPr id="154" name="Google Shape;154;p5"/>
                <p:cNvSpPr/>
                <p:nvPr/>
              </p:nvSpPr>
              <p:spPr>
                <a:xfrm>
                  <a:off x="0" y="0"/>
                  <a:ext cx="1428900" cy="809700"/>
                </a:xfrm>
                <a:prstGeom prst="roundRect">
                  <a:avLst>
                    <a:gd name="adj" fmla="val 9411"/>
                  </a:avLst>
                </a:prstGeom>
                <a:solidFill>
                  <a:srgbClr val="FFF5E5"/>
                </a:solidFill>
                <a:ln w="9525" cap="flat" cmpd="sng">
                  <a:solidFill>
                    <a:srgbClr val="FDE68A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" name="Google Shape;155;p5"/>
                <p:cNvSpPr txBox="1"/>
                <p:nvPr/>
              </p:nvSpPr>
              <p:spPr>
                <a:xfrm>
                  <a:off x="0" y="0"/>
                  <a:ext cx="1428900" cy="809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2400" b="1" dirty="0">
                      <a:solidFill>
                        <a:srgbClr val="D97706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19</a:t>
                  </a:r>
                  <a:endParaRPr sz="2400" b="1" dirty="0">
                    <a:solidFill>
                      <a:srgbClr val="D97706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marL="0" lvl="0" indent="0" algn="ctr" rtl="0">
                    <a:spcBef>
                      <a:spcPts val="150"/>
                    </a:spcBef>
                    <a:spcAft>
                      <a:spcPts val="0"/>
                    </a:spcAft>
                    <a:buNone/>
                  </a:pPr>
                  <a:r>
                    <a:rPr lang="en-US" sz="1200" b="1" dirty="0">
                      <a:solidFill>
                        <a:srgbClr val="B45309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Austerity Days</a:t>
                  </a:r>
                  <a:endParaRPr sz="1200" b="1">
                    <a:solidFill>
                      <a:srgbClr val="B45309"/>
                    </a:solidFill>
                    <a:latin typeface="Arial"/>
                    <a:ea typeface="Arial"/>
                    <a:cs typeface="Arial"/>
                  </a:endParaRPr>
                </a:p>
              </p:txBody>
            </p:sp>
          </p:grpSp>
          <p:grpSp>
            <p:nvGrpSpPr>
              <p:cNvPr id="156" name="Google Shape;156;p5"/>
              <p:cNvGrpSpPr/>
              <p:nvPr/>
            </p:nvGrpSpPr>
            <p:grpSpPr>
              <a:xfrm>
                <a:off x="3143250" y="0"/>
                <a:ext cx="1428900" cy="809700"/>
                <a:chOff x="0" y="0"/>
                <a:chExt cx="1428900" cy="809700"/>
              </a:xfrm>
            </p:grpSpPr>
            <p:sp>
              <p:nvSpPr>
                <p:cNvPr id="157" name="Google Shape;157;p5"/>
                <p:cNvSpPr/>
                <p:nvPr/>
              </p:nvSpPr>
              <p:spPr>
                <a:xfrm>
                  <a:off x="0" y="0"/>
                  <a:ext cx="1428900" cy="809700"/>
                </a:xfrm>
                <a:prstGeom prst="roundRect">
                  <a:avLst>
                    <a:gd name="adj" fmla="val 9411"/>
                  </a:avLst>
                </a:prstGeom>
                <a:solidFill>
                  <a:srgbClr val="FEF2F2"/>
                </a:solidFill>
                <a:ln w="9525" cap="flat" cmpd="sng">
                  <a:solidFill>
                    <a:srgbClr val="FCA5A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8" name="Google Shape;158;p5"/>
                <p:cNvSpPr txBox="1"/>
                <p:nvPr/>
              </p:nvSpPr>
              <p:spPr>
                <a:xfrm>
                  <a:off x="0" y="0"/>
                  <a:ext cx="1428900" cy="809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2400" b="1" dirty="0">
                      <a:solidFill>
                        <a:srgbClr val="DC2626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38</a:t>
                  </a:r>
                  <a:endParaRPr sz="2400" b="1" dirty="0">
                    <a:solidFill>
                      <a:srgbClr val="DC2626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marL="0" lvl="0" indent="0" algn="ctr" rtl="0">
                    <a:spcBef>
                      <a:spcPts val="150"/>
                    </a:spcBef>
                    <a:spcAft>
                      <a:spcPts val="0"/>
                    </a:spcAft>
                    <a:buNone/>
                  </a:pPr>
                  <a:r>
                    <a:rPr lang="en-US" sz="1200" b="1" dirty="0">
                      <a:solidFill>
                        <a:srgbClr val="B91C1C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Typhoon Days</a:t>
                  </a:r>
                  <a:endParaRPr sz="1200" b="1">
                    <a:solidFill>
                      <a:srgbClr val="B91C1C"/>
                    </a:solidFill>
                    <a:latin typeface="Arial"/>
                    <a:ea typeface="Arial"/>
                    <a:cs typeface="Arial"/>
                  </a:endParaRPr>
                </a:p>
              </p:txBody>
            </p:sp>
          </p:grpSp>
        </p:grpSp>
        <p:grpSp>
          <p:nvGrpSpPr>
            <p:cNvPr id="159" name="Google Shape;159;p5"/>
            <p:cNvGrpSpPr/>
            <p:nvPr/>
          </p:nvGrpSpPr>
          <p:grpSpPr>
            <a:xfrm>
              <a:off x="238125" y="1762125"/>
              <a:ext cx="4572000" cy="676275"/>
              <a:chOff x="0" y="0"/>
              <a:chExt cx="4572000" cy="676275"/>
            </a:xfrm>
          </p:grpSpPr>
          <p:sp>
            <p:nvSpPr>
              <p:cNvPr id="160" name="Google Shape;160;p5"/>
              <p:cNvSpPr/>
              <p:nvPr/>
            </p:nvSpPr>
            <p:spPr>
              <a:xfrm>
                <a:off x="0" y="0"/>
                <a:ext cx="4572000" cy="571500"/>
              </a:xfrm>
              <a:prstGeom prst="roundRect">
                <a:avLst>
                  <a:gd name="adj" fmla="val 13333"/>
                </a:avLst>
              </a:prstGeom>
              <a:solidFill>
                <a:srgbClr val="FFFBEB"/>
              </a:solidFill>
              <a:ln w="14300" cap="flat" cmpd="sng">
                <a:solidFill>
                  <a:srgbClr val="FDE68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5"/>
              <p:cNvSpPr txBox="1"/>
              <p:nvPr/>
            </p:nvSpPr>
            <p:spPr>
              <a:xfrm>
                <a:off x="238125" y="104775"/>
                <a:ext cx="42864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algn="ctr"/>
                <a:r>
                  <a:rPr lang="en-US" b="1" dirty="0">
                    <a:solidFill>
                      <a:srgbClr val="B45309"/>
                    </a:solidFill>
                    <a:latin typeface="Arial"/>
                    <a:ea typeface="Arial"/>
                    <a:cs typeface="Arial"/>
                    <a:sym typeface="Arial"/>
                  </a:rPr>
                  <a:t>⚠️ 57 days (about 31% of the calendar)</a:t>
                </a:r>
                <a:endParaRPr lang="en-US" b="1" dirty="0">
                  <a:solidFill>
                    <a:srgbClr val="B45309"/>
                  </a:solidFill>
                </a:endParaRPr>
              </a:p>
              <a:p>
                <a:pPr marL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 err="1">
                    <a:solidFill>
                      <a:srgbClr val="B45309"/>
                    </a:solidFill>
                    <a:latin typeface="Arial"/>
                    <a:ea typeface="Arial"/>
                    <a:cs typeface="Arial"/>
                    <a:sym typeface="Arial"/>
                  </a:rPr>
                  <a:t>were</a:t>
                </a:r>
                <a:r>
                  <a:rPr lang="en-US" b="1" dirty="0">
                    <a:solidFill>
                      <a:srgbClr val="B45309"/>
                    </a:solidFill>
                    <a:latin typeface="Arial"/>
                    <a:ea typeface="Arial"/>
                    <a:cs typeface="Arial"/>
                    <a:sym typeface="Arial"/>
                  </a:rPr>
                  <a:t> not standard instructional days.</a:t>
                </a:r>
                <a:endParaRPr b="1">
                  <a:solidFill>
                    <a:srgbClr val="B45309"/>
                  </a:solidFill>
                  <a:latin typeface="Arial"/>
                  <a:ea typeface="Arial"/>
                  <a:cs typeface="Arial"/>
                </a:endParaRPr>
              </a:p>
            </p:txBody>
          </p:sp>
        </p:grpSp>
        <p:grpSp>
          <p:nvGrpSpPr>
            <p:cNvPr id="162" name="Google Shape;162;p5"/>
            <p:cNvGrpSpPr/>
            <p:nvPr/>
          </p:nvGrpSpPr>
          <p:grpSpPr>
            <a:xfrm>
              <a:off x="238125" y="2619375"/>
              <a:ext cx="4762500" cy="2047875"/>
              <a:chOff x="0" y="0"/>
              <a:chExt cx="4762500" cy="2047875"/>
            </a:xfrm>
          </p:grpSpPr>
          <p:sp>
            <p:nvSpPr>
              <p:cNvPr id="163" name="Google Shape;163;p5"/>
              <p:cNvSpPr txBox="1"/>
              <p:nvPr/>
            </p:nvSpPr>
            <p:spPr>
              <a:xfrm>
                <a:off x="0" y="0"/>
                <a:ext cx="4762500" cy="28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0E3855"/>
                    </a:solidFill>
                    <a:latin typeface="Play"/>
                    <a:ea typeface="Play"/>
                    <a:cs typeface="Play"/>
                    <a:sym typeface="Play"/>
                  </a:rPr>
                  <a:t>What this meant operationally</a:t>
                </a:r>
                <a:endParaRPr sz="1600" b="1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sp>
            <p:nvSpPr>
              <p:cNvPr id="164" name="Google Shape;164;p5"/>
              <p:cNvSpPr txBox="1"/>
              <p:nvPr/>
            </p:nvSpPr>
            <p:spPr>
              <a:xfrm>
                <a:off x="0" y="333375"/>
                <a:ext cx="4762500" cy="171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>
                    <a:solidFill>
                      <a:srgbClr val="155E75"/>
                    </a:solidFill>
                    <a:latin typeface="Arial"/>
                    <a:ea typeface="Arial"/>
                    <a:cs typeface="Arial"/>
                    <a:sym typeface="Arial"/>
                  </a:rPr>
                  <a:t>The operating question became:</a:t>
                </a:r>
                <a:endParaRPr b="1">
                  <a:solidFill>
                    <a:srgbClr val="155E75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lvl="0" indent="0" algn="l" rtl="0">
                  <a:spcBef>
                    <a:spcPts val="900"/>
                  </a:spcBef>
                  <a:spcAft>
                    <a:spcPts val="0"/>
                  </a:spcAft>
                  <a:buNone/>
                </a:pPr>
                <a:r>
                  <a:rPr lang="en-US" i="1">
                    <a:solidFill>
                      <a:srgbClr val="334155"/>
                    </a:solidFill>
                    <a:latin typeface="Arial"/>
                    <a:ea typeface="Arial"/>
                    <a:cs typeface="Arial"/>
                    <a:sym typeface="Arial"/>
                  </a:rPr>
                  <a:t>"How do we preserve instructional capacity when both time and money are constrained?"</a:t>
                </a:r>
                <a:endParaRPr i="1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lvl="0" indent="0" algn="l" rtl="0">
                  <a:spcBef>
                    <a:spcPts val="900"/>
                  </a:spcBef>
                  <a:spcAft>
                    <a:spcPts val="0"/>
                  </a:spcAft>
                  <a:buNone/>
                </a:pPr>
                <a:r>
                  <a:rPr lang="en-US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This is where flexibility and resource alignment became essential.</a:t>
                </a:r>
                <a:endParaRPr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65" name="Google Shape;165;p5"/>
          <p:cNvSpPr/>
          <p:nvPr/>
        </p:nvSpPr>
        <p:spPr>
          <a:xfrm>
            <a:off x="566928" y="6428232"/>
            <a:ext cx="4389000" cy="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870"/>
              <a:buFont typeface="Arial"/>
              <a:buNone/>
            </a:pPr>
            <a:r>
              <a:rPr lang="en-US" sz="870" b="1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CNMI PSS  •  STRONGER STATES, STRONGER OUTCOMES</a:t>
            </a:r>
            <a:endParaRPr sz="87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6" name="Google Shape;166;p5"/>
          <p:cNvGrpSpPr/>
          <p:nvPr/>
        </p:nvGrpSpPr>
        <p:grpSpPr>
          <a:xfrm>
            <a:off x="6381750" y="1047750"/>
            <a:ext cx="5238900" cy="5048400"/>
            <a:chOff x="0" y="0"/>
            <a:chExt cx="5238900" cy="5048400"/>
          </a:xfrm>
        </p:grpSpPr>
        <p:sp>
          <p:nvSpPr>
            <p:cNvPr id="167" name="Google Shape;167;p5"/>
            <p:cNvSpPr/>
            <p:nvPr/>
          </p:nvSpPr>
          <p:spPr>
            <a:xfrm>
              <a:off x="0" y="0"/>
              <a:ext cx="5238900" cy="5048400"/>
            </a:xfrm>
            <a:prstGeom prst="roundRect">
              <a:avLst>
                <a:gd name="adj" fmla="val 3018"/>
              </a:avLst>
            </a:prstGeom>
            <a:solidFill>
              <a:srgbClr val="F8FAFC"/>
            </a:solidFill>
            <a:ln w="14300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5"/>
            <p:cNvSpPr txBox="1"/>
            <p:nvPr/>
          </p:nvSpPr>
          <p:spPr>
            <a:xfrm>
              <a:off x="238125" y="238125"/>
              <a:ext cx="47625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Selected 2025–26 Proof Points</a:t>
              </a:r>
              <a:endParaRPr sz="2000" b="1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grpSp>
          <p:nvGrpSpPr>
            <p:cNvPr id="169" name="Google Shape;169;p5"/>
            <p:cNvGrpSpPr/>
            <p:nvPr/>
          </p:nvGrpSpPr>
          <p:grpSpPr>
            <a:xfrm>
              <a:off x="238125" y="762000"/>
              <a:ext cx="4619550" cy="2809875"/>
              <a:chOff x="0" y="0"/>
              <a:chExt cx="4619550" cy="2809875"/>
            </a:xfrm>
          </p:grpSpPr>
          <p:grpSp>
            <p:nvGrpSpPr>
              <p:cNvPr id="170" name="Google Shape;170;p5"/>
              <p:cNvGrpSpPr/>
              <p:nvPr/>
            </p:nvGrpSpPr>
            <p:grpSpPr>
              <a:xfrm>
                <a:off x="0" y="0"/>
                <a:ext cx="2238300" cy="1333500"/>
                <a:chOff x="0" y="0"/>
                <a:chExt cx="2238300" cy="1333500"/>
              </a:xfrm>
            </p:grpSpPr>
            <p:sp>
              <p:nvSpPr>
                <p:cNvPr id="171" name="Google Shape;171;p5"/>
                <p:cNvSpPr/>
                <p:nvPr/>
              </p:nvSpPr>
              <p:spPr>
                <a:xfrm>
                  <a:off x="0" y="0"/>
                  <a:ext cx="2238300" cy="1333500"/>
                </a:xfrm>
                <a:prstGeom prst="roundRect">
                  <a:avLst>
                    <a:gd name="adj" fmla="val 8571"/>
                  </a:avLst>
                </a:prstGeom>
                <a:solidFill>
                  <a:srgbClr val="EAF3F8"/>
                </a:solidFill>
                <a:ln w="9525" cap="flat" cmpd="sng">
                  <a:solidFill>
                    <a:srgbClr val="D3E5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" name="Google Shape;172;p5"/>
                <p:cNvSpPr txBox="1"/>
                <p:nvPr/>
              </p:nvSpPr>
              <p:spPr>
                <a:xfrm>
                  <a:off x="0" y="0"/>
                  <a:ext cx="2238300" cy="1333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5250" tIns="95250" rIns="95250" bIns="952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4000" b="1" dirty="0">
                      <a:solidFill>
                        <a:srgbClr val="0E3855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726</a:t>
                  </a:r>
                  <a:endParaRPr sz="4000" b="1" dirty="0">
                    <a:solidFill>
                      <a:srgbClr val="0E3855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marL="0" lvl="0" indent="0" algn="ctr" rtl="0">
                    <a:spcBef>
                      <a:spcPts val="300"/>
                    </a:spcBef>
                    <a:spcAft>
                      <a:spcPts val="0"/>
                    </a:spcAft>
                    <a:buNone/>
                  </a:pPr>
                  <a:r>
                    <a:rPr lang="en-US" b="1" dirty="0">
                      <a:solidFill>
                        <a:srgbClr val="5B6D78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graduates</a:t>
                  </a:r>
                  <a:endParaRPr b="1" dirty="0">
                    <a:solidFill>
                      <a:srgbClr val="5B6D78"/>
                    </a:solidFill>
                    <a:latin typeface="Arial"/>
                    <a:ea typeface="Arial"/>
                    <a:cs typeface="Arial"/>
                  </a:endParaRPr>
                </a:p>
              </p:txBody>
            </p:sp>
          </p:grpSp>
          <p:grpSp>
            <p:nvGrpSpPr>
              <p:cNvPr id="173" name="Google Shape;173;p5"/>
              <p:cNvGrpSpPr/>
              <p:nvPr/>
            </p:nvGrpSpPr>
            <p:grpSpPr>
              <a:xfrm>
                <a:off x="2381250" y="0"/>
                <a:ext cx="2238300" cy="1333500"/>
                <a:chOff x="0" y="0"/>
                <a:chExt cx="2238300" cy="1333500"/>
              </a:xfrm>
            </p:grpSpPr>
            <p:sp>
              <p:nvSpPr>
                <p:cNvPr id="174" name="Google Shape;174;p5"/>
                <p:cNvSpPr/>
                <p:nvPr/>
              </p:nvSpPr>
              <p:spPr>
                <a:xfrm>
                  <a:off x="0" y="0"/>
                  <a:ext cx="2238300" cy="1333500"/>
                </a:xfrm>
                <a:prstGeom prst="roundRect">
                  <a:avLst>
                    <a:gd name="adj" fmla="val 8571"/>
                  </a:avLst>
                </a:prstGeom>
                <a:solidFill>
                  <a:srgbClr val="E9F9F7"/>
                </a:solidFill>
                <a:ln w="9525" cap="flat" cmpd="sng">
                  <a:solidFill>
                    <a:srgbClr val="CEF0EB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5" name="Google Shape;175;p5"/>
                <p:cNvSpPr txBox="1"/>
                <p:nvPr/>
              </p:nvSpPr>
              <p:spPr>
                <a:xfrm>
                  <a:off x="0" y="0"/>
                  <a:ext cx="2238300" cy="1333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5250" tIns="95250" rIns="95250" bIns="952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4000" b="1" dirty="0">
                      <a:solidFill>
                        <a:srgbClr val="0D9488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59</a:t>
                  </a:r>
                  <a:endParaRPr sz="4000" b="1" dirty="0">
                    <a:solidFill>
                      <a:srgbClr val="0D9488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marL="0" lvl="0" indent="0" algn="ctr" rtl="0">
                    <a:spcBef>
                      <a:spcPts val="300"/>
                    </a:spcBef>
                    <a:spcAft>
                      <a:spcPts val="0"/>
                    </a:spcAft>
                    <a:buNone/>
                  </a:pPr>
                  <a:r>
                    <a:rPr lang="en-US" sz="1200" b="1" dirty="0">
                      <a:solidFill>
                        <a:srgbClr val="5B6D78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graduates with disabilities</a:t>
                  </a:r>
                  <a:endParaRPr sz="1200" b="1" dirty="0">
                    <a:solidFill>
                      <a:srgbClr val="5B6D78"/>
                    </a:solidFill>
                    <a:latin typeface="Arial"/>
                    <a:ea typeface="Arial"/>
                    <a:cs typeface="Arial"/>
                  </a:endParaRPr>
                </a:p>
              </p:txBody>
            </p:sp>
          </p:grpSp>
          <p:grpSp>
            <p:nvGrpSpPr>
              <p:cNvPr id="176" name="Google Shape;176;p5"/>
              <p:cNvGrpSpPr/>
              <p:nvPr/>
            </p:nvGrpSpPr>
            <p:grpSpPr>
              <a:xfrm>
                <a:off x="0" y="1476375"/>
                <a:ext cx="2238300" cy="1333500"/>
                <a:chOff x="0" y="0"/>
                <a:chExt cx="2238300" cy="1333500"/>
              </a:xfrm>
            </p:grpSpPr>
            <p:sp>
              <p:nvSpPr>
                <p:cNvPr id="177" name="Google Shape;177;p5"/>
                <p:cNvSpPr/>
                <p:nvPr/>
              </p:nvSpPr>
              <p:spPr>
                <a:xfrm>
                  <a:off x="0" y="0"/>
                  <a:ext cx="2238300" cy="1333500"/>
                </a:xfrm>
                <a:prstGeom prst="roundRect">
                  <a:avLst>
                    <a:gd name="adj" fmla="val 8571"/>
                  </a:avLst>
                </a:prstGeom>
                <a:solidFill>
                  <a:srgbClr val="FFF5E5"/>
                </a:solidFill>
                <a:ln w="9525" cap="flat" cmpd="sng">
                  <a:solidFill>
                    <a:srgbClr val="FFE3BA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" name="Google Shape;178;p5"/>
                <p:cNvSpPr txBox="1"/>
                <p:nvPr/>
              </p:nvSpPr>
              <p:spPr>
                <a:xfrm>
                  <a:off x="0" y="0"/>
                  <a:ext cx="2238300" cy="1333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5250" tIns="95250" rIns="95250" bIns="952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4000" b="1" dirty="0">
                      <a:solidFill>
                        <a:srgbClr val="D97706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186</a:t>
                  </a:r>
                  <a:endParaRPr sz="4000" b="1" dirty="0">
                    <a:solidFill>
                      <a:srgbClr val="D97706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marL="0" lvl="0" indent="0" algn="ctr" rtl="0">
                    <a:spcBef>
                      <a:spcPts val="300"/>
                    </a:spcBef>
                    <a:spcAft>
                      <a:spcPts val="0"/>
                    </a:spcAft>
                    <a:buNone/>
                  </a:pPr>
                  <a:r>
                    <a:rPr lang="en-US" b="1" dirty="0">
                      <a:solidFill>
                        <a:srgbClr val="5B6D78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calendar days</a:t>
                  </a:r>
                  <a:endParaRPr b="1" dirty="0">
                    <a:solidFill>
                      <a:srgbClr val="5B6D78"/>
                    </a:solidFill>
                    <a:latin typeface="Arial"/>
                    <a:ea typeface="Arial"/>
                    <a:cs typeface="Arial"/>
                  </a:endParaRPr>
                </a:p>
              </p:txBody>
            </p:sp>
          </p:grpSp>
          <p:grpSp>
            <p:nvGrpSpPr>
              <p:cNvPr id="179" name="Google Shape;179;p5"/>
              <p:cNvGrpSpPr/>
              <p:nvPr/>
            </p:nvGrpSpPr>
            <p:grpSpPr>
              <a:xfrm>
                <a:off x="2381250" y="1476375"/>
                <a:ext cx="2238300" cy="1333500"/>
                <a:chOff x="0" y="0"/>
                <a:chExt cx="2238300" cy="1333500"/>
              </a:xfrm>
            </p:grpSpPr>
            <p:sp>
              <p:nvSpPr>
                <p:cNvPr id="180" name="Google Shape;180;p5"/>
                <p:cNvSpPr/>
                <p:nvPr/>
              </p:nvSpPr>
              <p:spPr>
                <a:xfrm>
                  <a:off x="0" y="0"/>
                  <a:ext cx="2238300" cy="1333500"/>
                </a:xfrm>
                <a:prstGeom prst="roundRect">
                  <a:avLst>
                    <a:gd name="adj" fmla="val 8571"/>
                  </a:avLst>
                </a:prstGeom>
                <a:solidFill>
                  <a:srgbClr val="FDF0EA"/>
                </a:solidFill>
                <a:ln w="9525" cap="flat" cmpd="sng">
                  <a:solidFill>
                    <a:srgbClr val="FCD3C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" name="Google Shape;181;p5"/>
                <p:cNvSpPr txBox="1"/>
                <p:nvPr/>
              </p:nvSpPr>
              <p:spPr>
                <a:xfrm>
                  <a:off x="0" y="0"/>
                  <a:ext cx="2238300" cy="1333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5250" tIns="95250" rIns="95250" bIns="95250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4000" b="1" dirty="0">
                      <a:solidFill>
                        <a:srgbClr val="E11D48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129</a:t>
                  </a:r>
                  <a:endParaRPr sz="4000" b="1" dirty="0">
                    <a:solidFill>
                      <a:srgbClr val="E11D48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marL="0" lvl="0" indent="0" algn="ctr" rtl="0">
                    <a:spcBef>
                      <a:spcPts val="300"/>
                    </a:spcBef>
                    <a:spcAft>
                      <a:spcPts val="0"/>
                    </a:spcAft>
                    <a:buNone/>
                  </a:pPr>
                  <a:r>
                    <a:rPr lang="en-US" b="1" dirty="0">
                      <a:solidFill>
                        <a:srgbClr val="5B6D78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instructional days</a:t>
                  </a:r>
                  <a:endParaRPr b="1" dirty="0">
                    <a:solidFill>
                      <a:srgbClr val="5B6D78"/>
                    </a:solidFill>
                    <a:latin typeface="Arial"/>
                    <a:ea typeface="Arial"/>
                    <a:cs typeface="Arial"/>
                  </a:endParaRPr>
                </a:p>
              </p:txBody>
            </p:sp>
          </p:grpSp>
        </p:grpSp>
        <p:grpSp>
          <p:nvGrpSpPr>
            <p:cNvPr id="182" name="Google Shape;182;p5"/>
            <p:cNvGrpSpPr/>
            <p:nvPr/>
          </p:nvGrpSpPr>
          <p:grpSpPr>
            <a:xfrm>
              <a:off x="238125" y="4286250"/>
              <a:ext cx="4762500" cy="523800"/>
              <a:chOff x="0" y="0"/>
              <a:chExt cx="4762500" cy="523800"/>
            </a:xfrm>
          </p:grpSpPr>
          <p:sp>
            <p:nvSpPr>
              <p:cNvPr id="183" name="Google Shape;183;p5"/>
              <p:cNvSpPr/>
              <p:nvPr/>
            </p:nvSpPr>
            <p:spPr>
              <a:xfrm>
                <a:off x="0" y="0"/>
                <a:ext cx="4762500" cy="523800"/>
              </a:xfrm>
              <a:prstGeom prst="roundRect">
                <a:avLst>
                  <a:gd name="adj" fmla="val 18181"/>
                </a:avLst>
              </a:prstGeom>
              <a:solidFill>
                <a:srgbClr val="155E75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5"/>
              <p:cNvSpPr txBox="1"/>
              <p:nvPr/>
            </p:nvSpPr>
            <p:spPr>
              <a:xfrm>
                <a:off x="0" y="0"/>
                <a:ext cx="4762500" cy="52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90500" tIns="0" rIns="19050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50" b="1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Data point: 2025–26 graduates remained substantial despite disruption</a:t>
                </a:r>
                <a:endParaRPr sz="125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6"/>
          <p:cNvSpPr/>
          <p:nvPr/>
        </p:nvSpPr>
        <p:spPr>
          <a:xfrm>
            <a:off x="0" y="0"/>
            <a:ext cx="12191700" cy="548700"/>
          </a:xfrm>
          <a:prstGeom prst="rect">
            <a:avLst/>
          </a:prstGeom>
          <a:solidFill>
            <a:srgbClr val="EAF6FA"/>
          </a:solidFill>
          <a:ln w="12700" cap="flat" cmpd="sng">
            <a:solidFill>
              <a:srgbClr val="EAF6F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6"/>
          <p:cNvSpPr/>
          <p:nvPr/>
        </p:nvSpPr>
        <p:spPr>
          <a:xfrm>
            <a:off x="548640" y="146304"/>
            <a:ext cx="7772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E3855"/>
              </a:buClr>
              <a:buSzPts val="2300"/>
              <a:buFont typeface="Play"/>
              <a:buNone/>
            </a:pPr>
            <a:r>
              <a:rPr lang="en-US" sz="2300" b="1" i="0" u="none" strike="noStrike" cap="none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rPr>
              <a:t>FEDERAL FLEXIBILITY IN PRACTICE</a:t>
            </a:r>
            <a:endParaRPr sz="2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7726680" y="164592"/>
            <a:ext cx="38406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55E75"/>
              </a:buClr>
              <a:buSzPts val="1050"/>
              <a:buFont typeface="Arial"/>
              <a:buNone/>
            </a:pPr>
            <a:r>
              <a:rPr lang="en-US" sz="1050" b="1" i="0" u="none" strike="noStrike" cap="none">
                <a:solidFill>
                  <a:srgbClr val="155E75"/>
                </a:solidFill>
                <a:latin typeface="Arial"/>
                <a:ea typeface="Arial"/>
                <a:cs typeface="Arial"/>
                <a:sym typeface="Arial"/>
              </a:rPr>
              <a:t>How CNMI PSS operationalized resource alignment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3" name="Google Shape;193;p6"/>
          <p:cNvCxnSpPr/>
          <p:nvPr/>
        </p:nvCxnSpPr>
        <p:spPr>
          <a:xfrm>
            <a:off x="548640" y="585216"/>
            <a:ext cx="1143000" cy="0"/>
          </a:xfrm>
          <a:prstGeom prst="straightConnector1">
            <a:avLst/>
          </a:prstGeom>
          <a:noFill/>
          <a:ln w="12700" cap="flat" cmpd="sng">
            <a:solidFill>
              <a:srgbClr val="F28C6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4" name="Google Shape;194;p6"/>
          <p:cNvSpPr/>
          <p:nvPr/>
        </p:nvSpPr>
        <p:spPr>
          <a:xfrm>
            <a:off x="11612880" y="6437376"/>
            <a:ext cx="2286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566928" y="6428232"/>
            <a:ext cx="4389000" cy="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870"/>
              <a:buFont typeface="Arial"/>
              <a:buNone/>
            </a:pPr>
            <a:r>
              <a:rPr lang="en-US" sz="870" b="1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CNMI PSS  •  STRONGER STATES, STRONGER OUTCOMES</a:t>
            </a:r>
            <a:endParaRPr sz="87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6" name="Google Shape;196;p6"/>
          <p:cNvGrpSpPr/>
          <p:nvPr/>
        </p:nvGrpSpPr>
        <p:grpSpPr>
          <a:xfrm>
            <a:off x="571500" y="1047750"/>
            <a:ext cx="2000100" cy="3333900"/>
            <a:chOff x="0" y="0"/>
            <a:chExt cx="2000100" cy="3333900"/>
          </a:xfrm>
        </p:grpSpPr>
        <p:sp>
          <p:nvSpPr>
            <p:cNvPr id="197" name="Google Shape;197;p6"/>
            <p:cNvSpPr/>
            <p:nvPr/>
          </p:nvSpPr>
          <p:spPr>
            <a:xfrm>
              <a:off x="0" y="0"/>
              <a:ext cx="2000100" cy="3333900"/>
            </a:xfrm>
            <a:prstGeom prst="roundRect">
              <a:avLst>
                <a:gd name="adj" fmla="val 3809"/>
              </a:avLst>
            </a:prstGeom>
            <a:solidFill>
              <a:srgbClr val="F8FAFC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6"/>
            <p:cNvSpPr/>
            <p:nvPr/>
          </p:nvSpPr>
          <p:spPr>
            <a:xfrm>
              <a:off x="0" y="0"/>
              <a:ext cx="2000100" cy="114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80000"/>
                  </a:moveTo>
                  <a:cubicBezTo>
                    <a:pt x="0" y="26700"/>
                    <a:pt x="1526" y="0"/>
                    <a:pt x="4571" y="0"/>
                  </a:cubicBezTo>
                  <a:lnTo>
                    <a:pt x="115429" y="0"/>
                  </a:lnTo>
                  <a:cubicBezTo>
                    <a:pt x="118474" y="0"/>
                    <a:pt x="120000" y="26700"/>
                    <a:pt x="120000" y="80000"/>
                  </a:cubicBez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1CA6A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6"/>
            <p:cNvSpPr txBox="1"/>
            <p:nvPr/>
          </p:nvSpPr>
          <p:spPr>
            <a:xfrm>
              <a:off x="142875" y="238125"/>
              <a:ext cx="1714500" cy="295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 dirty="0">
                  <a:solidFill>
                    <a:srgbClr val="1CA6A6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2800" b="1" dirty="0">
                <a:solidFill>
                  <a:srgbClr val="1CA6A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l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Start with outcomes</a:t>
              </a:r>
              <a:endParaRPr sz="1800" b="1">
                <a:solidFill>
                  <a:srgbClr val="0E3855"/>
                </a:solidFill>
                <a:latin typeface="Play"/>
                <a:ea typeface="Play"/>
                <a:cs typeface="Play"/>
              </a:endParaRPr>
            </a:p>
            <a:p>
              <a:pPr marL="0" lvl="0" indent="0" algn="l" rtl="0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rPr>
                <a:t>Name the instructional and operational capacity that must be protected.</a:t>
              </a:r>
              <a:endParaRPr b="0">
                <a:solidFill>
                  <a:srgbClr val="18303F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0" name="Google Shape;200;p6"/>
          <p:cNvGrpSpPr/>
          <p:nvPr/>
        </p:nvGrpSpPr>
        <p:grpSpPr>
          <a:xfrm>
            <a:off x="2809875" y="1047750"/>
            <a:ext cx="2000100" cy="3333900"/>
            <a:chOff x="0" y="0"/>
            <a:chExt cx="2000100" cy="3333900"/>
          </a:xfrm>
        </p:grpSpPr>
        <p:sp>
          <p:nvSpPr>
            <p:cNvPr id="201" name="Google Shape;201;p6"/>
            <p:cNvSpPr/>
            <p:nvPr/>
          </p:nvSpPr>
          <p:spPr>
            <a:xfrm>
              <a:off x="0" y="0"/>
              <a:ext cx="2000100" cy="3333900"/>
            </a:xfrm>
            <a:prstGeom prst="roundRect">
              <a:avLst>
                <a:gd name="adj" fmla="val 3809"/>
              </a:avLst>
            </a:prstGeom>
            <a:solidFill>
              <a:srgbClr val="F8FAFC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0" y="0"/>
              <a:ext cx="2000100" cy="114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80000"/>
                  </a:moveTo>
                  <a:cubicBezTo>
                    <a:pt x="0" y="26700"/>
                    <a:pt x="1526" y="0"/>
                    <a:pt x="4571" y="0"/>
                  </a:cubicBezTo>
                  <a:lnTo>
                    <a:pt x="115429" y="0"/>
                  </a:lnTo>
                  <a:cubicBezTo>
                    <a:pt x="118474" y="0"/>
                    <a:pt x="120000" y="26700"/>
                    <a:pt x="120000" y="80000"/>
                  </a:cubicBez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155E7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6"/>
            <p:cNvSpPr txBox="1"/>
            <p:nvPr/>
          </p:nvSpPr>
          <p:spPr>
            <a:xfrm>
              <a:off x="142875" y="238125"/>
              <a:ext cx="1714500" cy="295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 dirty="0">
                  <a:solidFill>
                    <a:srgbClr val="155E75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2800" b="1" dirty="0">
                <a:solidFill>
                  <a:srgbClr val="155E7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l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Cross-map authorities</a:t>
              </a:r>
              <a:endParaRPr sz="1800" b="1">
                <a:solidFill>
                  <a:srgbClr val="0E3855"/>
                </a:solidFill>
                <a:latin typeface="Play"/>
                <a:ea typeface="Play"/>
                <a:cs typeface="Play"/>
              </a:endParaRPr>
            </a:p>
            <a:p>
              <a:pPr marL="0" lvl="0" indent="0" algn="l" rtl="0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rPr>
                <a:t>Map purposes, deadlines, and award-specific constraints across Title, FEMA, local, and other sources.</a:t>
              </a:r>
              <a:endParaRPr b="0">
                <a:solidFill>
                  <a:srgbClr val="18303F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4" name="Google Shape;204;p6"/>
          <p:cNvGrpSpPr/>
          <p:nvPr/>
        </p:nvGrpSpPr>
        <p:grpSpPr>
          <a:xfrm>
            <a:off x="5048250" y="1047750"/>
            <a:ext cx="2000100" cy="3333900"/>
            <a:chOff x="0" y="0"/>
            <a:chExt cx="2000100" cy="3333900"/>
          </a:xfrm>
        </p:grpSpPr>
        <p:sp>
          <p:nvSpPr>
            <p:cNvPr id="205" name="Google Shape;205;p6"/>
            <p:cNvSpPr/>
            <p:nvPr/>
          </p:nvSpPr>
          <p:spPr>
            <a:xfrm>
              <a:off x="0" y="0"/>
              <a:ext cx="2000100" cy="3333900"/>
            </a:xfrm>
            <a:prstGeom prst="roundRect">
              <a:avLst>
                <a:gd name="adj" fmla="val 3809"/>
              </a:avLst>
            </a:prstGeom>
            <a:solidFill>
              <a:srgbClr val="F8FAFC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6"/>
            <p:cNvSpPr/>
            <p:nvPr/>
          </p:nvSpPr>
          <p:spPr>
            <a:xfrm>
              <a:off x="0" y="0"/>
              <a:ext cx="2000100" cy="114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80000"/>
                  </a:moveTo>
                  <a:cubicBezTo>
                    <a:pt x="0" y="26700"/>
                    <a:pt x="1526" y="0"/>
                    <a:pt x="4571" y="0"/>
                  </a:cubicBezTo>
                  <a:lnTo>
                    <a:pt x="115429" y="0"/>
                  </a:lnTo>
                  <a:cubicBezTo>
                    <a:pt x="118474" y="0"/>
                    <a:pt x="120000" y="26700"/>
                    <a:pt x="120000" y="80000"/>
                  </a:cubicBez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F28C6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6"/>
            <p:cNvSpPr txBox="1"/>
            <p:nvPr/>
          </p:nvSpPr>
          <p:spPr>
            <a:xfrm>
              <a:off x="142875" y="238125"/>
              <a:ext cx="1714500" cy="295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 dirty="0">
                  <a:solidFill>
                    <a:srgbClr val="F28C64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2800" b="1" dirty="0">
                <a:solidFill>
                  <a:srgbClr val="F28C64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l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Assign relative benefit</a:t>
              </a:r>
              <a:endParaRPr sz="1800" b="1">
                <a:solidFill>
                  <a:srgbClr val="0E3855"/>
                </a:solidFill>
                <a:latin typeface="Play"/>
                <a:ea typeface="Play"/>
                <a:cs typeface="Play"/>
              </a:endParaRPr>
            </a:p>
            <a:p>
              <a:pPr marL="0" lvl="0" indent="0" algn="l" rtl="0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rPr>
                <a:t>Identify who benefits from the work, then select a reasonable basis for cost assignment.</a:t>
              </a:r>
              <a:endParaRPr b="0">
                <a:solidFill>
                  <a:srgbClr val="18303F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08" name="Google Shape;208;p6"/>
          <p:cNvGrpSpPr/>
          <p:nvPr/>
        </p:nvGrpSpPr>
        <p:grpSpPr>
          <a:xfrm>
            <a:off x="7286625" y="1047750"/>
            <a:ext cx="2000100" cy="3333900"/>
            <a:chOff x="0" y="0"/>
            <a:chExt cx="2000100" cy="3333900"/>
          </a:xfrm>
        </p:grpSpPr>
        <p:sp>
          <p:nvSpPr>
            <p:cNvPr id="209" name="Google Shape;209;p6"/>
            <p:cNvSpPr/>
            <p:nvPr/>
          </p:nvSpPr>
          <p:spPr>
            <a:xfrm>
              <a:off x="0" y="0"/>
              <a:ext cx="2000100" cy="3333900"/>
            </a:xfrm>
            <a:prstGeom prst="roundRect">
              <a:avLst>
                <a:gd name="adj" fmla="val 3809"/>
              </a:avLst>
            </a:prstGeom>
            <a:solidFill>
              <a:srgbClr val="F8FAFC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0" y="0"/>
              <a:ext cx="2000100" cy="114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80000"/>
                  </a:moveTo>
                  <a:cubicBezTo>
                    <a:pt x="0" y="26700"/>
                    <a:pt x="1526" y="0"/>
                    <a:pt x="4571" y="0"/>
                  </a:cubicBezTo>
                  <a:lnTo>
                    <a:pt x="115429" y="0"/>
                  </a:lnTo>
                  <a:cubicBezTo>
                    <a:pt x="118474" y="0"/>
                    <a:pt x="120000" y="26700"/>
                    <a:pt x="120000" y="80000"/>
                  </a:cubicBez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7CC78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6"/>
            <p:cNvSpPr txBox="1"/>
            <p:nvPr/>
          </p:nvSpPr>
          <p:spPr>
            <a:xfrm>
              <a:off x="142875" y="238125"/>
              <a:ext cx="1714500" cy="295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 dirty="0">
                  <a:solidFill>
                    <a:srgbClr val="7CC78A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2800" b="1" dirty="0">
                <a:solidFill>
                  <a:srgbClr val="7CC78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l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Build shared infrastructure</a:t>
              </a:r>
              <a:endParaRPr sz="1800" b="1">
                <a:solidFill>
                  <a:srgbClr val="0E3855"/>
                </a:solidFill>
                <a:latin typeface="Play"/>
                <a:ea typeface="Play"/>
                <a:cs typeface="Play"/>
              </a:endParaRPr>
            </a:p>
            <a:p>
              <a:pPr marL="0" lvl="0" indent="0" algn="l" rtl="0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rPr>
                <a:t>Use common planning, procurement, finance, and documentation processes wherever appropriate.</a:t>
              </a:r>
              <a:endParaRPr b="0">
                <a:solidFill>
                  <a:srgbClr val="18303F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12" name="Google Shape;212;p6"/>
          <p:cNvGrpSpPr/>
          <p:nvPr/>
        </p:nvGrpSpPr>
        <p:grpSpPr>
          <a:xfrm>
            <a:off x="9525000" y="1047750"/>
            <a:ext cx="2000100" cy="3333900"/>
            <a:chOff x="0" y="0"/>
            <a:chExt cx="2000100" cy="3333900"/>
          </a:xfrm>
        </p:grpSpPr>
        <p:sp>
          <p:nvSpPr>
            <p:cNvPr id="213" name="Google Shape;213;p6"/>
            <p:cNvSpPr/>
            <p:nvPr/>
          </p:nvSpPr>
          <p:spPr>
            <a:xfrm>
              <a:off x="0" y="0"/>
              <a:ext cx="2000100" cy="3333900"/>
            </a:xfrm>
            <a:prstGeom prst="roundRect">
              <a:avLst>
                <a:gd name="adj" fmla="val 3809"/>
              </a:avLst>
            </a:prstGeom>
            <a:solidFill>
              <a:srgbClr val="F8FAFC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0" y="0"/>
              <a:ext cx="2000100" cy="1143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80000"/>
                  </a:moveTo>
                  <a:cubicBezTo>
                    <a:pt x="0" y="26700"/>
                    <a:pt x="1526" y="0"/>
                    <a:pt x="4571" y="0"/>
                  </a:cubicBezTo>
                  <a:lnTo>
                    <a:pt x="115429" y="0"/>
                  </a:lnTo>
                  <a:cubicBezTo>
                    <a:pt x="118474" y="0"/>
                    <a:pt x="120000" y="26700"/>
                    <a:pt x="120000" y="80000"/>
                  </a:cubicBez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E385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6"/>
            <p:cNvSpPr txBox="1"/>
            <p:nvPr/>
          </p:nvSpPr>
          <p:spPr>
            <a:xfrm>
              <a:off x="142875" y="238125"/>
              <a:ext cx="1714500" cy="295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 dirty="0">
                  <a:solidFill>
                    <a:srgbClr val="0E3855"/>
                  </a:solidFill>
                  <a:latin typeface="Arial"/>
                  <a:ea typeface="Arial"/>
                  <a:cs typeface="Arial"/>
                  <a:sym typeface="Arial"/>
                </a:rPr>
                <a:t>05</a:t>
              </a:r>
              <a:endParaRPr sz="2800" b="1" dirty="0">
                <a:solidFill>
                  <a:srgbClr val="0E38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l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Document relentlessly</a:t>
              </a:r>
              <a:endParaRPr sz="1800" b="1">
                <a:solidFill>
                  <a:srgbClr val="0E3855"/>
                </a:solidFill>
                <a:latin typeface="Play"/>
                <a:ea typeface="Play"/>
                <a:cs typeface="Play"/>
              </a:endParaRPr>
            </a:p>
            <a:p>
              <a:pPr marL="0" lvl="0" indent="0" algn="l" rtl="0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-US" b="0" dirty="0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rPr>
                <a:t>Keep rationale, approvals, and evidence clear enough to withstand monitoring and audit.</a:t>
              </a:r>
              <a:endParaRPr b="0">
                <a:solidFill>
                  <a:srgbClr val="18303F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16" name="Google Shape;216;p6"/>
          <p:cNvGrpSpPr/>
          <p:nvPr/>
        </p:nvGrpSpPr>
        <p:grpSpPr>
          <a:xfrm>
            <a:off x="1333500" y="4667250"/>
            <a:ext cx="9525000" cy="609600"/>
            <a:chOff x="0" y="0"/>
            <a:chExt cx="9525000" cy="609600"/>
          </a:xfrm>
        </p:grpSpPr>
        <p:sp>
          <p:nvSpPr>
            <p:cNvPr id="217" name="Google Shape;217;p6"/>
            <p:cNvSpPr/>
            <p:nvPr/>
          </p:nvSpPr>
          <p:spPr>
            <a:xfrm>
              <a:off x="0" y="0"/>
              <a:ext cx="9525000" cy="609600"/>
            </a:xfrm>
            <a:prstGeom prst="roundRect">
              <a:avLst>
                <a:gd name="adj" fmla="val 12500"/>
              </a:avLst>
            </a:prstGeom>
            <a:solidFill>
              <a:srgbClr val="FFF5E5"/>
            </a:solidFill>
            <a:ln w="14300" cap="flat" cmpd="sng">
              <a:solidFill>
                <a:srgbClr val="F28C6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0" y="0"/>
              <a:ext cx="114300" cy="6096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5000"/>
                  </a:moveTo>
                  <a:cubicBezTo>
                    <a:pt x="0" y="5006"/>
                    <a:pt x="26700" y="0"/>
                    <a:pt x="8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80000" y="120000"/>
                  </a:lnTo>
                  <a:cubicBezTo>
                    <a:pt x="26700" y="120000"/>
                    <a:pt x="0" y="114994"/>
                    <a:pt x="0" y="105000"/>
                  </a:cubicBezTo>
                  <a:close/>
                </a:path>
              </a:pathLst>
            </a:custGeom>
            <a:solidFill>
              <a:srgbClr val="F28C6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 txBox="1"/>
            <p:nvPr/>
          </p:nvSpPr>
          <p:spPr>
            <a:xfrm>
              <a:off x="238125" y="0"/>
              <a:ext cx="9048900" cy="6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B45309"/>
                  </a:solidFill>
                  <a:latin typeface="Arial"/>
                  <a:ea typeface="Arial"/>
                  <a:cs typeface="Arial"/>
                  <a:sym typeface="Arial"/>
                </a:rPr>
                <a:t>Flexibility did not mean fewer rules; it meant coordinated use of allowable options.</a:t>
              </a:r>
              <a:endParaRPr lang="en-US" sz="1800" b="1">
                <a:solidFill>
                  <a:srgbClr val="B45309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7"/>
          <p:cNvSpPr/>
          <p:nvPr/>
        </p:nvSpPr>
        <p:spPr>
          <a:xfrm>
            <a:off x="0" y="0"/>
            <a:ext cx="12191700" cy="548700"/>
          </a:xfrm>
          <a:prstGeom prst="rect">
            <a:avLst/>
          </a:prstGeom>
          <a:solidFill>
            <a:srgbClr val="EAF6FA"/>
          </a:solidFill>
          <a:ln w="12700" cap="flat" cmpd="sng">
            <a:solidFill>
              <a:srgbClr val="EAF6F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7"/>
          <p:cNvSpPr/>
          <p:nvPr/>
        </p:nvSpPr>
        <p:spPr>
          <a:xfrm>
            <a:off x="548640" y="146304"/>
            <a:ext cx="7772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E3855"/>
              </a:buClr>
              <a:buSzPts val="2300"/>
              <a:buFont typeface="Play"/>
              <a:buNone/>
            </a:pPr>
            <a:r>
              <a:rPr lang="en-US" sz="2300" b="1" i="0" u="none" strike="noStrike" cap="none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rPr>
              <a:t>THE STRUCTURAL WEAKNESS</a:t>
            </a:r>
            <a:endParaRPr sz="2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7726680" y="164592"/>
            <a:ext cx="38406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55E75"/>
              </a:buClr>
              <a:buSzPts val="1050"/>
              <a:buFont typeface="Arial"/>
              <a:buNone/>
            </a:pPr>
            <a:r>
              <a:rPr lang="en-US" sz="1050" b="1" i="0" u="none" strike="noStrike" cap="none">
                <a:solidFill>
                  <a:srgbClr val="155E75"/>
                </a:solidFill>
                <a:latin typeface="Arial"/>
                <a:ea typeface="Arial"/>
                <a:cs typeface="Arial"/>
                <a:sym typeface="Arial"/>
              </a:rPr>
              <a:t>The default model was built for stability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8" name="Google Shape;228;p7"/>
          <p:cNvCxnSpPr/>
          <p:nvPr/>
        </p:nvCxnSpPr>
        <p:spPr>
          <a:xfrm>
            <a:off x="548640" y="585216"/>
            <a:ext cx="1143000" cy="0"/>
          </a:xfrm>
          <a:prstGeom prst="straightConnector1">
            <a:avLst/>
          </a:prstGeom>
          <a:noFill/>
          <a:ln w="12700" cap="flat" cmpd="sng">
            <a:solidFill>
              <a:srgbClr val="F28C6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9" name="Google Shape;229;p7"/>
          <p:cNvSpPr/>
          <p:nvPr/>
        </p:nvSpPr>
        <p:spPr>
          <a:xfrm>
            <a:off x="11612880" y="6437376"/>
            <a:ext cx="2286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7"/>
          <p:cNvSpPr/>
          <p:nvPr/>
        </p:nvSpPr>
        <p:spPr>
          <a:xfrm>
            <a:off x="566928" y="6428232"/>
            <a:ext cx="4389000" cy="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870"/>
              <a:buFont typeface="Arial"/>
              <a:buNone/>
            </a:pPr>
            <a:r>
              <a:rPr lang="en-US" sz="870" b="1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CNMI PSS  •  STRONGER STATES, STRONGER OUTCOMES</a:t>
            </a:r>
            <a:endParaRPr sz="87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822960" y="914400"/>
            <a:ext cx="10104000" cy="322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E3855"/>
              </a:buClr>
              <a:buSzPts val="1700"/>
              <a:buFont typeface="Arial"/>
              <a:buNone/>
            </a:pPr>
            <a:r>
              <a:rPr lang="en-US" sz="1700" b="0" i="0" u="none" strike="noStrike" cap="none">
                <a:solidFill>
                  <a:srgbClr val="0E3855"/>
                </a:solidFill>
                <a:latin typeface="Arial"/>
                <a:ea typeface="Arial"/>
                <a:cs typeface="Arial"/>
                <a:sym typeface="Arial"/>
              </a:rPr>
              <a:t>Before the shift, funding streams often brought their own staff lanes, workflows, and reporting cycles.</a:t>
            </a:r>
            <a:endParaRPr sz="1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2" name="Google Shape;232;p7"/>
          <p:cNvGrpSpPr/>
          <p:nvPr/>
        </p:nvGrpSpPr>
        <p:grpSpPr>
          <a:xfrm>
            <a:off x="571500" y="1615300"/>
            <a:ext cx="1905000" cy="4572000"/>
            <a:chOff x="0" y="0"/>
            <a:chExt cx="1905000" cy="4572000"/>
          </a:xfrm>
        </p:grpSpPr>
        <p:sp>
          <p:nvSpPr>
            <p:cNvPr id="233" name="Google Shape;233;p7"/>
            <p:cNvSpPr/>
            <p:nvPr/>
          </p:nvSpPr>
          <p:spPr>
            <a:xfrm>
              <a:off x="0" y="0"/>
              <a:ext cx="1905000" cy="4572000"/>
            </a:xfrm>
            <a:prstGeom prst="roundRect">
              <a:avLst>
                <a:gd name="adj" fmla="val 6000"/>
              </a:avLst>
            </a:prstGeom>
            <a:solidFill>
              <a:srgbClr val="EAF3F8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7"/>
            <p:cNvSpPr txBox="1"/>
            <p:nvPr/>
          </p:nvSpPr>
          <p:spPr>
            <a:xfrm>
              <a:off x="142875" y="142875"/>
              <a:ext cx="16191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Title programs</a:t>
              </a:r>
              <a:endParaRPr sz="1500" b="1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grpSp>
          <p:nvGrpSpPr>
            <p:cNvPr id="235" name="Google Shape;235;p7"/>
            <p:cNvGrpSpPr/>
            <p:nvPr/>
          </p:nvGrpSpPr>
          <p:grpSpPr>
            <a:xfrm>
              <a:off x="142875" y="571500"/>
              <a:ext cx="1619100" cy="809700"/>
              <a:chOff x="0" y="0"/>
              <a:chExt cx="1619100" cy="809700"/>
            </a:xfrm>
          </p:grpSpPr>
          <p:sp>
            <p:nvSpPr>
              <p:cNvPr id="236" name="Google Shape;236;p7"/>
              <p:cNvSpPr/>
              <p:nvPr/>
            </p:nvSpPr>
            <p:spPr>
              <a:xfrm>
                <a:off x="0" y="0"/>
                <a:ext cx="1619100" cy="809700"/>
              </a:xfrm>
              <a:prstGeom prst="roundRect">
                <a:avLst>
                  <a:gd name="adj" fmla="val 9411"/>
                </a:avLst>
              </a:prstGeom>
              <a:solidFill>
                <a:srgbClr val="FFFFFF"/>
              </a:solidFill>
              <a:ln w="9525" cap="flat" cmpd="sng">
                <a:solidFill>
                  <a:srgbClr val="D9E4E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7"/>
              <p:cNvSpPr txBox="1"/>
              <p:nvPr/>
            </p:nvSpPr>
            <p:spPr>
              <a:xfrm>
                <a:off x="0" y="0"/>
                <a:ext cx="1619100" cy="80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Staff</a:t>
                </a:r>
                <a:endParaRPr sz="120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8" name="Google Shape;238;p7"/>
            <p:cNvGrpSpPr/>
            <p:nvPr/>
          </p:nvGrpSpPr>
          <p:grpSpPr>
            <a:xfrm>
              <a:off x="142875" y="1524000"/>
              <a:ext cx="1619100" cy="809700"/>
              <a:chOff x="0" y="0"/>
              <a:chExt cx="1619100" cy="809700"/>
            </a:xfrm>
          </p:grpSpPr>
          <p:sp>
            <p:nvSpPr>
              <p:cNvPr id="239" name="Google Shape;239;p7"/>
              <p:cNvSpPr/>
              <p:nvPr/>
            </p:nvSpPr>
            <p:spPr>
              <a:xfrm>
                <a:off x="0" y="0"/>
                <a:ext cx="1619100" cy="809700"/>
              </a:xfrm>
              <a:prstGeom prst="roundRect">
                <a:avLst>
                  <a:gd name="adj" fmla="val 9411"/>
                </a:avLst>
              </a:prstGeom>
              <a:solidFill>
                <a:srgbClr val="FFFFFF"/>
              </a:solidFill>
              <a:ln w="9525" cap="flat" cmpd="sng">
                <a:solidFill>
                  <a:srgbClr val="D9E4E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7"/>
              <p:cNvSpPr txBox="1"/>
              <p:nvPr/>
            </p:nvSpPr>
            <p:spPr>
              <a:xfrm>
                <a:off x="0" y="0"/>
                <a:ext cx="1619100" cy="80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Workflow</a:t>
                </a:r>
                <a:endParaRPr sz="120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1" name="Google Shape;241;p7"/>
            <p:cNvGrpSpPr/>
            <p:nvPr/>
          </p:nvGrpSpPr>
          <p:grpSpPr>
            <a:xfrm>
              <a:off x="142875" y="2476500"/>
              <a:ext cx="1619100" cy="809700"/>
              <a:chOff x="0" y="0"/>
              <a:chExt cx="1619100" cy="809700"/>
            </a:xfrm>
          </p:grpSpPr>
          <p:sp>
            <p:nvSpPr>
              <p:cNvPr id="242" name="Google Shape;242;p7"/>
              <p:cNvSpPr/>
              <p:nvPr/>
            </p:nvSpPr>
            <p:spPr>
              <a:xfrm>
                <a:off x="0" y="0"/>
                <a:ext cx="1619100" cy="809700"/>
              </a:xfrm>
              <a:prstGeom prst="roundRect">
                <a:avLst>
                  <a:gd name="adj" fmla="val 9411"/>
                </a:avLst>
              </a:prstGeom>
              <a:solidFill>
                <a:srgbClr val="FFFFFF"/>
              </a:solidFill>
              <a:ln w="9525" cap="flat" cmpd="sng">
                <a:solidFill>
                  <a:srgbClr val="D9E4E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7"/>
              <p:cNvSpPr txBox="1"/>
              <p:nvPr/>
            </p:nvSpPr>
            <p:spPr>
              <a:xfrm>
                <a:off x="0" y="0"/>
                <a:ext cx="1619100" cy="80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Calendar</a:t>
                </a:r>
                <a:endParaRPr sz="120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4" name="Google Shape;244;p7"/>
            <p:cNvGrpSpPr/>
            <p:nvPr/>
          </p:nvGrpSpPr>
          <p:grpSpPr>
            <a:xfrm>
              <a:off x="142875" y="3429000"/>
              <a:ext cx="1619100" cy="809700"/>
              <a:chOff x="0" y="0"/>
              <a:chExt cx="1619100" cy="809700"/>
            </a:xfrm>
          </p:grpSpPr>
          <p:sp>
            <p:nvSpPr>
              <p:cNvPr id="245" name="Google Shape;245;p7"/>
              <p:cNvSpPr/>
              <p:nvPr/>
            </p:nvSpPr>
            <p:spPr>
              <a:xfrm>
                <a:off x="0" y="0"/>
                <a:ext cx="1619100" cy="809700"/>
              </a:xfrm>
              <a:prstGeom prst="roundRect">
                <a:avLst>
                  <a:gd name="adj" fmla="val 9411"/>
                </a:avLst>
              </a:prstGeom>
              <a:solidFill>
                <a:srgbClr val="FFFFFF"/>
              </a:solidFill>
              <a:ln w="9525" cap="flat" cmpd="sng">
                <a:solidFill>
                  <a:srgbClr val="D9E4E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7"/>
              <p:cNvSpPr txBox="1"/>
              <p:nvPr/>
            </p:nvSpPr>
            <p:spPr>
              <a:xfrm>
                <a:off x="0" y="0"/>
                <a:ext cx="1619100" cy="80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Reporting</a:t>
                </a:r>
                <a:endParaRPr sz="120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47" name="Google Shape;247;p7"/>
          <p:cNvGrpSpPr/>
          <p:nvPr/>
        </p:nvGrpSpPr>
        <p:grpSpPr>
          <a:xfrm>
            <a:off x="2619375" y="1615300"/>
            <a:ext cx="1905000" cy="4572000"/>
            <a:chOff x="0" y="0"/>
            <a:chExt cx="1905000" cy="4572000"/>
          </a:xfrm>
        </p:grpSpPr>
        <p:sp>
          <p:nvSpPr>
            <p:cNvPr id="248" name="Google Shape;248;p7"/>
            <p:cNvSpPr/>
            <p:nvPr/>
          </p:nvSpPr>
          <p:spPr>
            <a:xfrm>
              <a:off x="0" y="0"/>
              <a:ext cx="1905000" cy="4572000"/>
            </a:xfrm>
            <a:prstGeom prst="roundRect">
              <a:avLst>
                <a:gd name="adj" fmla="val 6000"/>
              </a:avLst>
            </a:prstGeom>
            <a:solidFill>
              <a:srgbClr val="FFF5E5"/>
            </a:solidFill>
            <a:ln w="14300" cap="flat" cmpd="sng">
              <a:solidFill>
                <a:srgbClr val="FFE3B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7"/>
            <p:cNvSpPr txBox="1"/>
            <p:nvPr/>
          </p:nvSpPr>
          <p:spPr>
            <a:xfrm>
              <a:off x="142875" y="142875"/>
              <a:ext cx="16191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FEMA PA</a:t>
              </a:r>
              <a:endParaRPr sz="1500" b="1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grpSp>
          <p:nvGrpSpPr>
            <p:cNvPr id="250" name="Google Shape;250;p7"/>
            <p:cNvGrpSpPr/>
            <p:nvPr/>
          </p:nvGrpSpPr>
          <p:grpSpPr>
            <a:xfrm>
              <a:off x="142875" y="571500"/>
              <a:ext cx="1619100" cy="809700"/>
              <a:chOff x="0" y="0"/>
              <a:chExt cx="1619100" cy="809700"/>
            </a:xfrm>
          </p:grpSpPr>
          <p:sp>
            <p:nvSpPr>
              <p:cNvPr id="251" name="Google Shape;251;p7"/>
              <p:cNvSpPr/>
              <p:nvPr/>
            </p:nvSpPr>
            <p:spPr>
              <a:xfrm>
                <a:off x="0" y="0"/>
                <a:ext cx="1619100" cy="809700"/>
              </a:xfrm>
              <a:prstGeom prst="roundRect">
                <a:avLst>
                  <a:gd name="adj" fmla="val 9411"/>
                </a:avLst>
              </a:prstGeom>
              <a:solidFill>
                <a:srgbClr val="FFFFFF"/>
              </a:solidFill>
              <a:ln w="9525" cap="flat" cmpd="sng">
                <a:solidFill>
                  <a:srgbClr val="FFE3B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7"/>
              <p:cNvSpPr txBox="1"/>
              <p:nvPr/>
            </p:nvSpPr>
            <p:spPr>
              <a:xfrm>
                <a:off x="0" y="0"/>
                <a:ext cx="1619100" cy="80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Staff</a:t>
                </a:r>
                <a:endParaRPr sz="120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3" name="Google Shape;253;p7"/>
            <p:cNvGrpSpPr/>
            <p:nvPr/>
          </p:nvGrpSpPr>
          <p:grpSpPr>
            <a:xfrm>
              <a:off x="142875" y="1524000"/>
              <a:ext cx="1619100" cy="809700"/>
              <a:chOff x="0" y="0"/>
              <a:chExt cx="1619100" cy="809700"/>
            </a:xfrm>
          </p:grpSpPr>
          <p:sp>
            <p:nvSpPr>
              <p:cNvPr id="254" name="Google Shape;254;p7"/>
              <p:cNvSpPr/>
              <p:nvPr/>
            </p:nvSpPr>
            <p:spPr>
              <a:xfrm>
                <a:off x="0" y="0"/>
                <a:ext cx="1619100" cy="809700"/>
              </a:xfrm>
              <a:prstGeom prst="roundRect">
                <a:avLst>
                  <a:gd name="adj" fmla="val 9411"/>
                </a:avLst>
              </a:prstGeom>
              <a:solidFill>
                <a:srgbClr val="FFFFFF"/>
              </a:solidFill>
              <a:ln w="9525" cap="flat" cmpd="sng">
                <a:solidFill>
                  <a:srgbClr val="FFE3B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7"/>
              <p:cNvSpPr txBox="1"/>
              <p:nvPr/>
            </p:nvSpPr>
            <p:spPr>
              <a:xfrm>
                <a:off x="0" y="0"/>
                <a:ext cx="1619100" cy="80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Workflow</a:t>
                </a:r>
                <a:endParaRPr sz="120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6" name="Google Shape;256;p7"/>
            <p:cNvGrpSpPr/>
            <p:nvPr/>
          </p:nvGrpSpPr>
          <p:grpSpPr>
            <a:xfrm>
              <a:off x="142875" y="2476500"/>
              <a:ext cx="1619100" cy="809700"/>
              <a:chOff x="0" y="0"/>
              <a:chExt cx="1619100" cy="809700"/>
            </a:xfrm>
          </p:grpSpPr>
          <p:sp>
            <p:nvSpPr>
              <p:cNvPr id="257" name="Google Shape;257;p7"/>
              <p:cNvSpPr/>
              <p:nvPr/>
            </p:nvSpPr>
            <p:spPr>
              <a:xfrm>
                <a:off x="0" y="0"/>
                <a:ext cx="1619100" cy="809700"/>
              </a:xfrm>
              <a:prstGeom prst="roundRect">
                <a:avLst>
                  <a:gd name="adj" fmla="val 9411"/>
                </a:avLst>
              </a:prstGeom>
              <a:solidFill>
                <a:srgbClr val="FFFFFF"/>
              </a:solidFill>
              <a:ln w="9525" cap="flat" cmpd="sng">
                <a:solidFill>
                  <a:srgbClr val="FFE3B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7"/>
              <p:cNvSpPr txBox="1"/>
              <p:nvPr/>
            </p:nvSpPr>
            <p:spPr>
              <a:xfrm>
                <a:off x="0" y="0"/>
                <a:ext cx="1619100" cy="80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Calendar</a:t>
                </a:r>
                <a:endParaRPr sz="120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9" name="Google Shape;259;p7"/>
            <p:cNvGrpSpPr/>
            <p:nvPr/>
          </p:nvGrpSpPr>
          <p:grpSpPr>
            <a:xfrm>
              <a:off x="142875" y="3429000"/>
              <a:ext cx="1619100" cy="809700"/>
              <a:chOff x="0" y="0"/>
              <a:chExt cx="1619100" cy="809700"/>
            </a:xfrm>
          </p:grpSpPr>
          <p:sp>
            <p:nvSpPr>
              <p:cNvPr id="260" name="Google Shape;260;p7"/>
              <p:cNvSpPr/>
              <p:nvPr/>
            </p:nvSpPr>
            <p:spPr>
              <a:xfrm>
                <a:off x="0" y="0"/>
                <a:ext cx="1619100" cy="809700"/>
              </a:xfrm>
              <a:prstGeom prst="roundRect">
                <a:avLst>
                  <a:gd name="adj" fmla="val 9411"/>
                </a:avLst>
              </a:prstGeom>
              <a:solidFill>
                <a:srgbClr val="FFFFFF"/>
              </a:solidFill>
              <a:ln w="9525" cap="flat" cmpd="sng">
                <a:solidFill>
                  <a:srgbClr val="FFE3B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7"/>
              <p:cNvSpPr txBox="1"/>
              <p:nvPr/>
            </p:nvSpPr>
            <p:spPr>
              <a:xfrm>
                <a:off x="0" y="0"/>
                <a:ext cx="1619100" cy="80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Reporting</a:t>
                </a:r>
                <a:endParaRPr sz="120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2" name="Google Shape;262;p7"/>
          <p:cNvGrpSpPr/>
          <p:nvPr/>
        </p:nvGrpSpPr>
        <p:grpSpPr>
          <a:xfrm>
            <a:off x="4691063" y="1615300"/>
            <a:ext cx="1905000" cy="4572000"/>
            <a:chOff x="0" y="0"/>
            <a:chExt cx="1905000" cy="4572000"/>
          </a:xfrm>
        </p:grpSpPr>
        <p:sp>
          <p:nvSpPr>
            <p:cNvPr id="263" name="Google Shape;263;p7"/>
            <p:cNvSpPr/>
            <p:nvPr/>
          </p:nvSpPr>
          <p:spPr>
            <a:xfrm>
              <a:off x="0" y="0"/>
              <a:ext cx="1905000" cy="4572000"/>
            </a:xfrm>
            <a:prstGeom prst="roundRect">
              <a:avLst>
                <a:gd name="adj" fmla="val 6000"/>
              </a:avLst>
            </a:prstGeom>
            <a:solidFill>
              <a:srgbClr val="E9F9F7"/>
            </a:solidFill>
            <a:ln w="14300" cap="flat" cmpd="sng">
              <a:solidFill>
                <a:srgbClr val="CEF0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7"/>
            <p:cNvSpPr txBox="1"/>
            <p:nvPr/>
          </p:nvSpPr>
          <p:spPr>
            <a:xfrm>
              <a:off x="142875" y="142875"/>
              <a:ext cx="16191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95" b="1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Other grants + local</a:t>
              </a:r>
              <a:endParaRPr sz="1295" b="1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grpSp>
          <p:nvGrpSpPr>
            <p:cNvPr id="265" name="Google Shape;265;p7"/>
            <p:cNvGrpSpPr/>
            <p:nvPr/>
          </p:nvGrpSpPr>
          <p:grpSpPr>
            <a:xfrm>
              <a:off x="142875" y="571500"/>
              <a:ext cx="1619100" cy="809700"/>
              <a:chOff x="0" y="0"/>
              <a:chExt cx="1619100" cy="809700"/>
            </a:xfrm>
          </p:grpSpPr>
          <p:sp>
            <p:nvSpPr>
              <p:cNvPr id="266" name="Google Shape;266;p7"/>
              <p:cNvSpPr/>
              <p:nvPr/>
            </p:nvSpPr>
            <p:spPr>
              <a:xfrm>
                <a:off x="0" y="0"/>
                <a:ext cx="1619100" cy="809700"/>
              </a:xfrm>
              <a:prstGeom prst="roundRect">
                <a:avLst>
                  <a:gd name="adj" fmla="val 9411"/>
                </a:avLst>
              </a:prstGeom>
              <a:solidFill>
                <a:srgbClr val="FFFFFF"/>
              </a:solidFill>
              <a:ln w="9525" cap="flat" cmpd="sng">
                <a:solidFill>
                  <a:srgbClr val="CEF0E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7"/>
              <p:cNvSpPr txBox="1"/>
              <p:nvPr/>
            </p:nvSpPr>
            <p:spPr>
              <a:xfrm>
                <a:off x="0" y="0"/>
                <a:ext cx="1619100" cy="80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Staff</a:t>
                </a:r>
                <a:endParaRPr sz="120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8" name="Google Shape;268;p7"/>
            <p:cNvGrpSpPr/>
            <p:nvPr/>
          </p:nvGrpSpPr>
          <p:grpSpPr>
            <a:xfrm>
              <a:off x="142875" y="1524000"/>
              <a:ext cx="1619100" cy="809700"/>
              <a:chOff x="0" y="0"/>
              <a:chExt cx="1619100" cy="809700"/>
            </a:xfrm>
          </p:grpSpPr>
          <p:sp>
            <p:nvSpPr>
              <p:cNvPr id="269" name="Google Shape;269;p7"/>
              <p:cNvSpPr/>
              <p:nvPr/>
            </p:nvSpPr>
            <p:spPr>
              <a:xfrm>
                <a:off x="0" y="0"/>
                <a:ext cx="1619100" cy="809700"/>
              </a:xfrm>
              <a:prstGeom prst="roundRect">
                <a:avLst>
                  <a:gd name="adj" fmla="val 9411"/>
                </a:avLst>
              </a:prstGeom>
              <a:solidFill>
                <a:srgbClr val="FFFFFF"/>
              </a:solidFill>
              <a:ln w="9525" cap="flat" cmpd="sng">
                <a:solidFill>
                  <a:srgbClr val="CEF0E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7"/>
              <p:cNvSpPr txBox="1"/>
              <p:nvPr/>
            </p:nvSpPr>
            <p:spPr>
              <a:xfrm>
                <a:off x="0" y="0"/>
                <a:ext cx="1619100" cy="80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Workflow</a:t>
                </a:r>
                <a:endParaRPr sz="120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1" name="Google Shape;271;p7"/>
            <p:cNvGrpSpPr/>
            <p:nvPr/>
          </p:nvGrpSpPr>
          <p:grpSpPr>
            <a:xfrm>
              <a:off x="142875" y="2476500"/>
              <a:ext cx="1619100" cy="809700"/>
              <a:chOff x="0" y="0"/>
              <a:chExt cx="1619100" cy="809700"/>
            </a:xfrm>
          </p:grpSpPr>
          <p:sp>
            <p:nvSpPr>
              <p:cNvPr id="272" name="Google Shape;272;p7"/>
              <p:cNvSpPr/>
              <p:nvPr/>
            </p:nvSpPr>
            <p:spPr>
              <a:xfrm>
                <a:off x="0" y="0"/>
                <a:ext cx="1619100" cy="809700"/>
              </a:xfrm>
              <a:prstGeom prst="roundRect">
                <a:avLst>
                  <a:gd name="adj" fmla="val 9411"/>
                </a:avLst>
              </a:prstGeom>
              <a:solidFill>
                <a:srgbClr val="FFFFFF"/>
              </a:solidFill>
              <a:ln w="9525" cap="flat" cmpd="sng">
                <a:solidFill>
                  <a:srgbClr val="CEF0E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7"/>
              <p:cNvSpPr txBox="1"/>
              <p:nvPr/>
            </p:nvSpPr>
            <p:spPr>
              <a:xfrm>
                <a:off x="0" y="0"/>
                <a:ext cx="1619100" cy="80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Calendar</a:t>
                </a:r>
                <a:endParaRPr sz="120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4" name="Google Shape;274;p7"/>
            <p:cNvGrpSpPr/>
            <p:nvPr/>
          </p:nvGrpSpPr>
          <p:grpSpPr>
            <a:xfrm>
              <a:off x="142875" y="3429000"/>
              <a:ext cx="1619100" cy="809700"/>
              <a:chOff x="0" y="0"/>
              <a:chExt cx="1619100" cy="809700"/>
            </a:xfrm>
          </p:grpSpPr>
          <p:sp>
            <p:nvSpPr>
              <p:cNvPr id="275" name="Google Shape;275;p7"/>
              <p:cNvSpPr/>
              <p:nvPr/>
            </p:nvSpPr>
            <p:spPr>
              <a:xfrm>
                <a:off x="0" y="0"/>
                <a:ext cx="1619100" cy="809700"/>
              </a:xfrm>
              <a:prstGeom prst="roundRect">
                <a:avLst>
                  <a:gd name="adj" fmla="val 9411"/>
                </a:avLst>
              </a:prstGeom>
              <a:solidFill>
                <a:srgbClr val="FFFFFF"/>
              </a:solidFill>
              <a:ln w="9525" cap="flat" cmpd="sng">
                <a:solidFill>
                  <a:srgbClr val="CEF0E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7"/>
              <p:cNvSpPr txBox="1"/>
              <p:nvPr/>
            </p:nvSpPr>
            <p:spPr>
              <a:xfrm>
                <a:off x="0" y="0"/>
                <a:ext cx="1619100" cy="809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Reporting</a:t>
                </a:r>
                <a:endParaRPr sz="120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77" name="Google Shape;277;p7"/>
          <p:cNvGrpSpPr/>
          <p:nvPr/>
        </p:nvGrpSpPr>
        <p:grpSpPr>
          <a:xfrm>
            <a:off x="6762775" y="1615300"/>
            <a:ext cx="4857900" cy="4572000"/>
            <a:chOff x="0" y="0"/>
            <a:chExt cx="4857900" cy="4572000"/>
          </a:xfrm>
        </p:grpSpPr>
        <p:sp>
          <p:nvSpPr>
            <p:cNvPr id="278" name="Google Shape;278;p7"/>
            <p:cNvSpPr/>
            <p:nvPr/>
          </p:nvSpPr>
          <p:spPr>
            <a:xfrm>
              <a:off x="0" y="0"/>
              <a:ext cx="4857900" cy="4572000"/>
            </a:xfrm>
            <a:prstGeom prst="roundRect">
              <a:avLst>
                <a:gd name="adj" fmla="val 3333"/>
              </a:avLst>
            </a:prstGeom>
            <a:solidFill>
              <a:srgbClr val="FDF0EA"/>
            </a:solidFill>
            <a:ln w="14300" cap="flat" cmpd="sng">
              <a:solidFill>
                <a:srgbClr val="FCD3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7"/>
            <p:cNvSpPr txBox="1"/>
            <p:nvPr/>
          </p:nvSpPr>
          <p:spPr>
            <a:xfrm>
              <a:off x="238125" y="190500"/>
              <a:ext cx="43815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B91C1C"/>
                  </a:solidFill>
                  <a:latin typeface="Play"/>
                  <a:ea typeface="Play"/>
                  <a:cs typeface="Play"/>
                  <a:sym typeface="Play"/>
                </a:rPr>
                <a:t>Result under stress</a:t>
              </a:r>
              <a:endParaRPr sz="2000" b="1">
                <a:solidFill>
                  <a:srgbClr val="B91C1C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grpSp>
          <p:nvGrpSpPr>
            <p:cNvPr id="280" name="Google Shape;280;p7"/>
            <p:cNvGrpSpPr/>
            <p:nvPr/>
          </p:nvGrpSpPr>
          <p:grpSpPr>
            <a:xfrm>
              <a:off x="238125" y="666750"/>
              <a:ext cx="4381500" cy="762000"/>
              <a:chOff x="0" y="0"/>
              <a:chExt cx="4381500" cy="762000"/>
            </a:xfrm>
          </p:grpSpPr>
          <p:sp>
            <p:nvSpPr>
              <p:cNvPr id="281" name="Google Shape;281;p7"/>
              <p:cNvSpPr/>
              <p:nvPr/>
            </p:nvSpPr>
            <p:spPr>
              <a:xfrm>
                <a:off x="0" y="0"/>
                <a:ext cx="4381500" cy="762000"/>
              </a:xfrm>
              <a:prstGeom prst="roundRect">
                <a:avLst>
                  <a:gd name="adj" fmla="val 10000"/>
                </a:avLst>
              </a:prstGeom>
              <a:solidFill>
                <a:srgbClr val="FFFFFF"/>
              </a:solidFill>
              <a:ln w="9525" cap="flat" cmpd="sng">
                <a:solidFill>
                  <a:srgbClr val="FCD3C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7"/>
              <p:cNvSpPr/>
              <p:nvPr/>
            </p:nvSpPr>
            <p:spPr>
              <a:xfrm>
                <a:off x="0" y="0"/>
                <a:ext cx="114300" cy="7620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"/>
                    </a:moveTo>
                    <a:cubicBezTo>
                      <a:pt x="0" y="5250"/>
                      <a:pt x="35000" y="0"/>
                      <a:pt x="80000" y="0"/>
                    </a:cubicBez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80000" y="120000"/>
                    </a:lnTo>
                    <a:cubicBezTo>
                      <a:pt x="35000" y="120000"/>
                      <a:pt x="0" y="114750"/>
                      <a:pt x="0" y="108000"/>
                    </a:cubicBezTo>
                    <a:close/>
                  </a:path>
                </a:pathLst>
              </a:custGeom>
              <a:solidFill>
                <a:srgbClr val="E11D48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7"/>
              <p:cNvSpPr txBox="1"/>
              <p:nvPr/>
            </p:nvSpPr>
            <p:spPr>
              <a:xfrm>
                <a:off x="238125" y="0"/>
                <a:ext cx="3952800" cy="76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Duplicate processes and fragmented ownership</a:t>
                </a:r>
                <a:endParaRPr sz="160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4" name="Google Shape;284;p7"/>
            <p:cNvGrpSpPr/>
            <p:nvPr/>
          </p:nvGrpSpPr>
          <p:grpSpPr>
            <a:xfrm>
              <a:off x="238125" y="1571625"/>
              <a:ext cx="4381500" cy="762000"/>
              <a:chOff x="0" y="0"/>
              <a:chExt cx="4381500" cy="762000"/>
            </a:xfrm>
          </p:grpSpPr>
          <p:sp>
            <p:nvSpPr>
              <p:cNvPr id="285" name="Google Shape;285;p7"/>
              <p:cNvSpPr/>
              <p:nvPr/>
            </p:nvSpPr>
            <p:spPr>
              <a:xfrm>
                <a:off x="0" y="0"/>
                <a:ext cx="4381500" cy="762000"/>
              </a:xfrm>
              <a:prstGeom prst="roundRect">
                <a:avLst>
                  <a:gd name="adj" fmla="val 10000"/>
                </a:avLst>
              </a:prstGeom>
              <a:solidFill>
                <a:srgbClr val="FFFFFF"/>
              </a:solidFill>
              <a:ln w="9525" cap="flat" cmpd="sng">
                <a:solidFill>
                  <a:srgbClr val="FCD3C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7"/>
              <p:cNvSpPr/>
              <p:nvPr/>
            </p:nvSpPr>
            <p:spPr>
              <a:xfrm>
                <a:off x="0" y="0"/>
                <a:ext cx="114300" cy="7620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"/>
                    </a:moveTo>
                    <a:cubicBezTo>
                      <a:pt x="0" y="5250"/>
                      <a:pt x="35000" y="0"/>
                      <a:pt x="80000" y="0"/>
                    </a:cubicBez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80000" y="120000"/>
                    </a:lnTo>
                    <a:cubicBezTo>
                      <a:pt x="35000" y="120000"/>
                      <a:pt x="0" y="114750"/>
                      <a:pt x="0" y="108000"/>
                    </a:cubicBezTo>
                    <a:close/>
                  </a:path>
                </a:pathLst>
              </a:custGeom>
              <a:solidFill>
                <a:srgbClr val="E11D48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7"/>
              <p:cNvSpPr txBox="1"/>
              <p:nvPr/>
            </p:nvSpPr>
            <p:spPr>
              <a:xfrm>
                <a:off x="238125" y="0"/>
                <a:ext cx="3952800" cy="76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Slow cross-program decision-making</a:t>
                </a:r>
                <a:endParaRPr sz="160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8" name="Google Shape;288;p7"/>
            <p:cNvGrpSpPr/>
            <p:nvPr/>
          </p:nvGrpSpPr>
          <p:grpSpPr>
            <a:xfrm>
              <a:off x="238125" y="2476500"/>
              <a:ext cx="4381500" cy="762000"/>
              <a:chOff x="0" y="0"/>
              <a:chExt cx="4381500" cy="762000"/>
            </a:xfrm>
          </p:grpSpPr>
          <p:sp>
            <p:nvSpPr>
              <p:cNvPr id="289" name="Google Shape;289;p7"/>
              <p:cNvSpPr/>
              <p:nvPr/>
            </p:nvSpPr>
            <p:spPr>
              <a:xfrm>
                <a:off x="0" y="0"/>
                <a:ext cx="4381500" cy="762000"/>
              </a:xfrm>
              <a:prstGeom prst="roundRect">
                <a:avLst>
                  <a:gd name="adj" fmla="val 10000"/>
                </a:avLst>
              </a:prstGeom>
              <a:solidFill>
                <a:srgbClr val="FFFFFF"/>
              </a:solidFill>
              <a:ln w="9525" cap="flat" cmpd="sng">
                <a:solidFill>
                  <a:srgbClr val="FCD3C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7"/>
              <p:cNvSpPr/>
              <p:nvPr/>
            </p:nvSpPr>
            <p:spPr>
              <a:xfrm>
                <a:off x="0" y="0"/>
                <a:ext cx="114300" cy="7620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"/>
                    </a:moveTo>
                    <a:cubicBezTo>
                      <a:pt x="0" y="5250"/>
                      <a:pt x="35000" y="0"/>
                      <a:pt x="80000" y="0"/>
                    </a:cubicBez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80000" y="120000"/>
                    </a:lnTo>
                    <a:cubicBezTo>
                      <a:pt x="35000" y="120000"/>
                      <a:pt x="0" y="114750"/>
                      <a:pt x="0" y="108000"/>
                    </a:cubicBezTo>
                    <a:close/>
                  </a:path>
                </a:pathLst>
              </a:custGeom>
              <a:solidFill>
                <a:srgbClr val="E11D48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7"/>
              <p:cNvSpPr txBox="1"/>
              <p:nvPr/>
            </p:nvSpPr>
            <p:spPr>
              <a:xfrm>
                <a:off x="238125" y="0"/>
                <a:ext cx="3952800" cy="76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Administrative burden rose as demands intensified</a:t>
                </a:r>
                <a:endParaRPr sz="160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2" name="Google Shape;292;p7"/>
            <p:cNvGrpSpPr/>
            <p:nvPr/>
          </p:nvGrpSpPr>
          <p:grpSpPr>
            <a:xfrm>
              <a:off x="238125" y="3381375"/>
              <a:ext cx="4381500" cy="952500"/>
              <a:chOff x="0" y="0"/>
              <a:chExt cx="4381500" cy="952500"/>
            </a:xfrm>
          </p:grpSpPr>
          <p:sp>
            <p:nvSpPr>
              <p:cNvPr id="293" name="Google Shape;293;p7"/>
              <p:cNvSpPr/>
              <p:nvPr/>
            </p:nvSpPr>
            <p:spPr>
              <a:xfrm>
                <a:off x="0" y="0"/>
                <a:ext cx="4381500" cy="952500"/>
              </a:xfrm>
              <a:prstGeom prst="roundRect">
                <a:avLst>
                  <a:gd name="adj" fmla="val 8000"/>
                </a:avLst>
              </a:prstGeom>
              <a:solidFill>
                <a:srgbClr val="FFFFFF"/>
              </a:solidFill>
              <a:ln w="9525" cap="flat" cmpd="sng">
                <a:solidFill>
                  <a:srgbClr val="FCD3C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7"/>
              <p:cNvSpPr/>
              <p:nvPr/>
            </p:nvSpPr>
            <p:spPr>
              <a:xfrm>
                <a:off x="0" y="0"/>
                <a:ext cx="114300" cy="9525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9600"/>
                    </a:moveTo>
                    <a:cubicBezTo>
                      <a:pt x="0" y="4200"/>
                      <a:pt x="35000" y="0"/>
                      <a:pt x="80000" y="0"/>
                    </a:cubicBez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80000" y="120000"/>
                    </a:lnTo>
                    <a:cubicBezTo>
                      <a:pt x="35000" y="120000"/>
                      <a:pt x="0" y="115800"/>
                      <a:pt x="0" y="110400"/>
                    </a:cubicBezTo>
                    <a:close/>
                  </a:path>
                </a:pathLst>
              </a:custGeom>
              <a:solidFill>
                <a:srgbClr val="E11D48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7"/>
              <p:cNvSpPr txBox="1"/>
              <p:nvPr/>
            </p:nvSpPr>
            <p:spPr>
              <a:xfrm>
                <a:off x="238125" y="0"/>
                <a:ext cx="3952800" cy="95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Capacity could not be redirected fast enough toward classrooms</a:t>
                </a:r>
                <a:endParaRPr sz="160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"/>
          <p:cNvSpPr/>
          <p:nvPr/>
        </p:nvSpPr>
        <p:spPr>
          <a:xfrm>
            <a:off x="0" y="0"/>
            <a:ext cx="12191700" cy="548700"/>
          </a:xfrm>
          <a:prstGeom prst="rect">
            <a:avLst/>
          </a:prstGeom>
          <a:solidFill>
            <a:srgbClr val="EAF6FA"/>
          </a:solidFill>
          <a:ln w="12700" cap="flat" cmpd="sng">
            <a:solidFill>
              <a:srgbClr val="EAF6F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8"/>
          <p:cNvSpPr/>
          <p:nvPr/>
        </p:nvSpPr>
        <p:spPr>
          <a:xfrm>
            <a:off x="548640" y="146304"/>
            <a:ext cx="7772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E3855"/>
              </a:buClr>
              <a:buSzPts val="2300"/>
              <a:buFont typeface="Play"/>
              <a:buNone/>
            </a:pPr>
            <a:r>
              <a:rPr lang="en-US" sz="2300" b="1" i="0" u="none" strike="noStrike" cap="none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rPr>
              <a:t>ONE STRATEGIC OPERATING MODEL</a:t>
            </a:r>
            <a:endParaRPr sz="2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8"/>
          <p:cNvSpPr/>
          <p:nvPr/>
        </p:nvSpPr>
        <p:spPr>
          <a:xfrm>
            <a:off x="7726680" y="164592"/>
            <a:ext cx="38406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55E75"/>
              </a:buClr>
              <a:buSzPts val="1050"/>
              <a:buFont typeface="Arial"/>
              <a:buNone/>
            </a:pPr>
            <a:r>
              <a:rPr lang="en-US" sz="1050" b="1" i="0" u="none" strike="noStrike" cap="none">
                <a:solidFill>
                  <a:srgbClr val="155E75"/>
                </a:solidFill>
                <a:latin typeface="Arial"/>
                <a:ea typeface="Arial"/>
                <a:cs typeface="Arial"/>
                <a:sym typeface="Arial"/>
              </a:rPr>
              <a:t>Align the portfolio around protected capacity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04" name="Google Shape;304;p8"/>
          <p:cNvCxnSpPr/>
          <p:nvPr/>
        </p:nvCxnSpPr>
        <p:spPr>
          <a:xfrm>
            <a:off x="548640" y="585216"/>
            <a:ext cx="1143000" cy="0"/>
          </a:xfrm>
          <a:prstGeom prst="straightConnector1">
            <a:avLst/>
          </a:prstGeom>
          <a:noFill/>
          <a:ln w="12700" cap="flat" cmpd="sng">
            <a:solidFill>
              <a:srgbClr val="F28C6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05" name="Google Shape;305;p8"/>
          <p:cNvSpPr/>
          <p:nvPr/>
        </p:nvSpPr>
        <p:spPr>
          <a:xfrm>
            <a:off x="11612880" y="6437376"/>
            <a:ext cx="2286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8"/>
          <p:cNvSpPr/>
          <p:nvPr/>
        </p:nvSpPr>
        <p:spPr>
          <a:xfrm>
            <a:off x="566928" y="6428232"/>
            <a:ext cx="4389000" cy="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870"/>
              <a:buFont typeface="Arial"/>
              <a:buNone/>
            </a:pPr>
            <a:r>
              <a:rPr lang="en-US" sz="870" b="1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CNMI PSS  •  STRONGER STATES, STRONGER OUTCOMES</a:t>
            </a:r>
            <a:endParaRPr sz="87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7" name="Google Shape;307;p8"/>
          <p:cNvGrpSpPr/>
          <p:nvPr/>
        </p:nvGrpSpPr>
        <p:grpSpPr>
          <a:xfrm>
            <a:off x="571500" y="1333500"/>
            <a:ext cx="4191000" cy="3286200"/>
            <a:chOff x="0" y="0"/>
            <a:chExt cx="4191000" cy="3286200"/>
          </a:xfrm>
        </p:grpSpPr>
        <p:sp>
          <p:nvSpPr>
            <p:cNvPr id="308" name="Google Shape;308;p8"/>
            <p:cNvSpPr/>
            <p:nvPr/>
          </p:nvSpPr>
          <p:spPr>
            <a:xfrm>
              <a:off x="0" y="0"/>
              <a:ext cx="4191000" cy="3286200"/>
            </a:xfrm>
            <a:prstGeom prst="roundRect">
              <a:avLst>
                <a:gd name="adj" fmla="val 3478"/>
              </a:avLst>
            </a:prstGeom>
            <a:solidFill>
              <a:srgbClr val="0E3855"/>
            </a:solidFill>
            <a:ln w="14300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8"/>
            <p:cNvSpPr txBox="1"/>
            <p:nvPr/>
          </p:nvSpPr>
          <p:spPr>
            <a:xfrm>
              <a:off x="285750" y="473613"/>
              <a:ext cx="3619500" cy="176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FFFFFF"/>
                  </a:solidFill>
                  <a:latin typeface="Play"/>
                  <a:ea typeface="Play"/>
                  <a:cs typeface="Play"/>
                  <a:sym typeface="Play"/>
                </a:rPr>
                <a:t>Outcome: </a:t>
              </a:r>
              <a:endParaRPr sz="2400" b="1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FFFFFF"/>
                  </a:solidFill>
                  <a:latin typeface="Play"/>
                  <a:ea typeface="Play"/>
                  <a:cs typeface="Play"/>
                  <a:sym typeface="Play"/>
                </a:rPr>
                <a:t>Protected instructional capacity</a:t>
              </a:r>
              <a:endParaRPr sz="2400" b="1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  <p:cxnSp>
          <p:nvCxnSpPr>
            <p:cNvPr id="310" name="Google Shape;310;p8"/>
            <p:cNvCxnSpPr/>
            <p:nvPr/>
          </p:nvCxnSpPr>
          <p:spPr>
            <a:xfrm>
              <a:off x="285750" y="2333625"/>
              <a:ext cx="3619500" cy="0"/>
            </a:xfrm>
            <a:prstGeom prst="straightConnector1">
              <a:avLst/>
            </a:prstGeom>
            <a:solidFill>
              <a:srgbClr val="FFFFFF"/>
            </a:solidFill>
            <a:ln w="14300" cap="flat" cmpd="sng">
              <a:solidFill>
                <a:srgbClr val="155E75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11" name="Google Shape;311;p8"/>
            <p:cNvSpPr txBox="1"/>
            <p:nvPr/>
          </p:nvSpPr>
          <p:spPr>
            <a:xfrm>
              <a:off x="285750" y="2524125"/>
              <a:ext cx="36195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0">
                  <a:solidFill>
                    <a:srgbClr val="D7EDF4"/>
                  </a:solidFill>
                  <a:latin typeface="Arial"/>
                  <a:ea typeface="Arial"/>
                  <a:cs typeface="Arial"/>
                  <a:sym typeface="Arial"/>
                </a:rPr>
                <a:t>students • teachers • school operations</a:t>
              </a:r>
              <a:endParaRPr sz="1300" b="0">
                <a:solidFill>
                  <a:srgbClr val="D7EDF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2" name="Google Shape;312;p8"/>
          <p:cNvGrpSpPr/>
          <p:nvPr/>
        </p:nvGrpSpPr>
        <p:grpSpPr>
          <a:xfrm>
            <a:off x="5048250" y="1333500"/>
            <a:ext cx="6572400" cy="685800"/>
            <a:chOff x="0" y="0"/>
            <a:chExt cx="6572400" cy="685800"/>
          </a:xfrm>
        </p:grpSpPr>
        <p:sp>
          <p:nvSpPr>
            <p:cNvPr id="313" name="Google Shape;313;p8"/>
            <p:cNvSpPr/>
            <p:nvPr/>
          </p:nvSpPr>
          <p:spPr>
            <a:xfrm>
              <a:off x="0" y="0"/>
              <a:ext cx="6572400" cy="685800"/>
            </a:xfrm>
            <a:prstGeom prst="roundRect">
              <a:avLst>
                <a:gd name="adj" fmla="val 11111"/>
              </a:avLst>
            </a:prstGeom>
            <a:solidFill>
              <a:srgbClr val="F8FAFC"/>
            </a:solidFill>
            <a:ln w="9525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8"/>
            <p:cNvSpPr/>
            <p:nvPr/>
          </p:nvSpPr>
          <p:spPr>
            <a:xfrm>
              <a:off x="0" y="0"/>
              <a:ext cx="114300" cy="6858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3333"/>
                  </a:moveTo>
                  <a:cubicBezTo>
                    <a:pt x="0" y="5833"/>
                    <a:pt x="35000" y="0"/>
                    <a:pt x="8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80000" y="120000"/>
                  </a:lnTo>
                  <a:cubicBezTo>
                    <a:pt x="35000" y="120000"/>
                    <a:pt x="0" y="114167"/>
                    <a:pt x="0" y="106667"/>
                  </a:cubicBezTo>
                  <a:close/>
                </a:path>
              </a:pathLst>
            </a:custGeom>
            <a:solidFill>
              <a:srgbClr val="1CA6A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8"/>
            <p:cNvSpPr txBox="1"/>
            <p:nvPr/>
          </p:nvSpPr>
          <p:spPr>
            <a:xfrm>
              <a:off x="285750" y="0"/>
              <a:ext cx="6000900" cy="68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Title programs</a:t>
              </a:r>
              <a:endParaRPr sz="1500" b="1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</p:grpSp>
      <p:grpSp>
        <p:nvGrpSpPr>
          <p:cNvPr id="316" name="Google Shape;316;p8"/>
          <p:cNvGrpSpPr/>
          <p:nvPr/>
        </p:nvGrpSpPr>
        <p:grpSpPr>
          <a:xfrm>
            <a:off x="5048250" y="2200275"/>
            <a:ext cx="6572400" cy="685800"/>
            <a:chOff x="0" y="0"/>
            <a:chExt cx="6572400" cy="685800"/>
          </a:xfrm>
        </p:grpSpPr>
        <p:sp>
          <p:nvSpPr>
            <p:cNvPr id="317" name="Google Shape;317;p8"/>
            <p:cNvSpPr/>
            <p:nvPr/>
          </p:nvSpPr>
          <p:spPr>
            <a:xfrm>
              <a:off x="0" y="0"/>
              <a:ext cx="6572400" cy="685800"/>
            </a:xfrm>
            <a:prstGeom prst="roundRect">
              <a:avLst>
                <a:gd name="adj" fmla="val 11111"/>
              </a:avLst>
            </a:prstGeom>
            <a:solidFill>
              <a:srgbClr val="F8FAFC"/>
            </a:solidFill>
            <a:ln w="9525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8"/>
            <p:cNvSpPr/>
            <p:nvPr/>
          </p:nvSpPr>
          <p:spPr>
            <a:xfrm>
              <a:off x="0" y="0"/>
              <a:ext cx="114300" cy="6858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3333"/>
                  </a:moveTo>
                  <a:cubicBezTo>
                    <a:pt x="0" y="5833"/>
                    <a:pt x="35000" y="0"/>
                    <a:pt x="8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80000" y="120000"/>
                  </a:lnTo>
                  <a:cubicBezTo>
                    <a:pt x="35000" y="120000"/>
                    <a:pt x="0" y="114167"/>
                    <a:pt x="0" y="106667"/>
                  </a:cubicBezTo>
                  <a:close/>
                </a:path>
              </a:pathLst>
            </a:custGeom>
            <a:solidFill>
              <a:srgbClr val="155E7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8"/>
            <p:cNvSpPr txBox="1"/>
            <p:nvPr/>
          </p:nvSpPr>
          <p:spPr>
            <a:xfrm>
              <a:off x="285750" y="0"/>
              <a:ext cx="6000900" cy="68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IDEA + other formula funds</a:t>
              </a:r>
              <a:endParaRPr sz="1500" b="1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</p:grpSp>
      <p:grpSp>
        <p:nvGrpSpPr>
          <p:cNvPr id="320" name="Google Shape;320;p8"/>
          <p:cNvGrpSpPr/>
          <p:nvPr/>
        </p:nvGrpSpPr>
        <p:grpSpPr>
          <a:xfrm>
            <a:off x="5048250" y="3067050"/>
            <a:ext cx="6572400" cy="685800"/>
            <a:chOff x="0" y="0"/>
            <a:chExt cx="6572400" cy="685800"/>
          </a:xfrm>
        </p:grpSpPr>
        <p:sp>
          <p:nvSpPr>
            <p:cNvPr id="321" name="Google Shape;321;p8"/>
            <p:cNvSpPr/>
            <p:nvPr/>
          </p:nvSpPr>
          <p:spPr>
            <a:xfrm>
              <a:off x="0" y="0"/>
              <a:ext cx="6572400" cy="685800"/>
            </a:xfrm>
            <a:prstGeom prst="roundRect">
              <a:avLst>
                <a:gd name="adj" fmla="val 11111"/>
              </a:avLst>
            </a:prstGeom>
            <a:solidFill>
              <a:srgbClr val="F8FAFC"/>
            </a:solidFill>
            <a:ln w="9525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8"/>
            <p:cNvSpPr/>
            <p:nvPr/>
          </p:nvSpPr>
          <p:spPr>
            <a:xfrm>
              <a:off x="0" y="0"/>
              <a:ext cx="114300" cy="6858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3333"/>
                  </a:moveTo>
                  <a:cubicBezTo>
                    <a:pt x="0" y="5833"/>
                    <a:pt x="35000" y="0"/>
                    <a:pt x="8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80000" y="120000"/>
                  </a:lnTo>
                  <a:cubicBezTo>
                    <a:pt x="35000" y="120000"/>
                    <a:pt x="0" y="114167"/>
                    <a:pt x="0" y="106667"/>
                  </a:cubicBezTo>
                  <a:close/>
                </a:path>
              </a:pathLst>
            </a:custGeom>
            <a:solidFill>
              <a:srgbClr val="F28C6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8"/>
            <p:cNvSpPr txBox="1"/>
            <p:nvPr/>
          </p:nvSpPr>
          <p:spPr>
            <a:xfrm>
              <a:off x="285750" y="0"/>
              <a:ext cx="6000900" cy="68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ARP / ESSER</a:t>
              </a:r>
              <a:endParaRPr sz="1500" b="1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</p:grpSp>
      <p:grpSp>
        <p:nvGrpSpPr>
          <p:cNvPr id="324" name="Google Shape;324;p8"/>
          <p:cNvGrpSpPr/>
          <p:nvPr/>
        </p:nvGrpSpPr>
        <p:grpSpPr>
          <a:xfrm>
            <a:off x="5048250" y="3933825"/>
            <a:ext cx="6572400" cy="685800"/>
            <a:chOff x="0" y="0"/>
            <a:chExt cx="6572400" cy="685800"/>
          </a:xfrm>
        </p:grpSpPr>
        <p:sp>
          <p:nvSpPr>
            <p:cNvPr id="325" name="Google Shape;325;p8"/>
            <p:cNvSpPr/>
            <p:nvPr/>
          </p:nvSpPr>
          <p:spPr>
            <a:xfrm>
              <a:off x="0" y="0"/>
              <a:ext cx="6572400" cy="685800"/>
            </a:xfrm>
            <a:prstGeom prst="roundRect">
              <a:avLst>
                <a:gd name="adj" fmla="val 11111"/>
              </a:avLst>
            </a:prstGeom>
            <a:solidFill>
              <a:srgbClr val="F8FAFC"/>
            </a:solidFill>
            <a:ln w="9525" cap="flat" cmpd="sng">
              <a:solidFill>
                <a:srgbClr val="D9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8"/>
            <p:cNvSpPr/>
            <p:nvPr/>
          </p:nvSpPr>
          <p:spPr>
            <a:xfrm>
              <a:off x="0" y="0"/>
              <a:ext cx="114300" cy="6858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3333"/>
                  </a:moveTo>
                  <a:cubicBezTo>
                    <a:pt x="0" y="5833"/>
                    <a:pt x="35000" y="0"/>
                    <a:pt x="80000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80000" y="120000"/>
                  </a:lnTo>
                  <a:cubicBezTo>
                    <a:pt x="35000" y="120000"/>
                    <a:pt x="0" y="114167"/>
                    <a:pt x="0" y="106667"/>
                  </a:cubicBezTo>
                  <a:close/>
                </a:path>
              </a:pathLst>
            </a:custGeom>
            <a:solidFill>
              <a:srgbClr val="7CC78A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8"/>
            <p:cNvSpPr txBox="1"/>
            <p:nvPr/>
          </p:nvSpPr>
          <p:spPr>
            <a:xfrm>
              <a:off x="285750" y="0"/>
              <a:ext cx="6000900" cy="68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>
                  <a:solidFill>
                    <a:srgbClr val="0E3855"/>
                  </a:solidFill>
                  <a:latin typeface="Play"/>
                  <a:ea typeface="Play"/>
                  <a:cs typeface="Play"/>
                  <a:sym typeface="Play"/>
                </a:rPr>
                <a:t>FEMA PA + local funds</a:t>
              </a:r>
              <a:endParaRPr sz="1500" b="1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</p:grpSp>
      <p:grpSp>
        <p:nvGrpSpPr>
          <p:cNvPr id="328" name="Google Shape;328;p8"/>
          <p:cNvGrpSpPr/>
          <p:nvPr/>
        </p:nvGrpSpPr>
        <p:grpSpPr>
          <a:xfrm>
            <a:off x="571500" y="4857750"/>
            <a:ext cx="11049000" cy="914400"/>
            <a:chOff x="0" y="0"/>
            <a:chExt cx="11049000" cy="914400"/>
          </a:xfrm>
        </p:grpSpPr>
        <p:sp>
          <p:nvSpPr>
            <p:cNvPr id="329" name="Google Shape;329;p8"/>
            <p:cNvSpPr/>
            <p:nvPr/>
          </p:nvSpPr>
          <p:spPr>
            <a:xfrm>
              <a:off x="0" y="0"/>
              <a:ext cx="11049000" cy="914400"/>
            </a:xfrm>
            <a:prstGeom prst="roundRect">
              <a:avLst>
                <a:gd name="adj" fmla="val 10416"/>
              </a:avLst>
            </a:prstGeom>
            <a:solidFill>
              <a:srgbClr val="FFF5E5"/>
            </a:solidFill>
            <a:ln w="14300" cap="flat" cmpd="sng">
              <a:solidFill>
                <a:srgbClr val="F28C6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30" name="Google Shape;330;p8"/>
            <p:cNvSpPr/>
            <p:nvPr/>
          </p:nvSpPr>
          <p:spPr>
            <a:xfrm>
              <a:off x="0" y="0"/>
              <a:ext cx="133500" cy="9144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500"/>
                  </a:moveTo>
                  <a:cubicBezTo>
                    <a:pt x="0" y="5625"/>
                    <a:pt x="38571" y="0"/>
                    <a:pt x="85714" y="0"/>
                  </a:cubicBezTo>
                  <a:lnTo>
                    <a:pt x="120000" y="0"/>
                  </a:lnTo>
                  <a:lnTo>
                    <a:pt x="120000" y="120000"/>
                  </a:lnTo>
                  <a:lnTo>
                    <a:pt x="85714" y="120000"/>
                  </a:lnTo>
                  <a:cubicBezTo>
                    <a:pt x="38571" y="120000"/>
                    <a:pt x="0" y="114375"/>
                    <a:pt x="0" y="107500"/>
                  </a:cubicBezTo>
                  <a:close/>
                </a:path>
              </a:pathLst>
            </a:custGeom>
            <a:solidFill>
              <a:srgbClr val="F28C6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31" name="Google Shape;331;p8"/>
            <p:cNvSpPr txBox="1"/>
            <p:nvPr/>
          </p:nvSpPr>
          <p:spPr>
            <a:xfrm>
              <a:off x="333375" y="0"/>
              <a:ext cx="10382400" cy="91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0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rPr>
                <a:t>Instead of asking </a:t>
              </a:r>
              <a:r>
                <a:rPr lang="en-US" sz="1800" b="1">
                  <a:solidFill>
                    <a:srgbClr val="B45309"/>
                  </a:solidFill>
                  <a:latin typeface="Arial"/>
                  <a:ea typeface="Arial"/>
                  <a:cs typeface="Arial"/>
                  <a:sym typeface="Arial"/>
                </a:rPr>
                <a:t>“Which grant owns this?”</a:t>
              </a:r>
              <a:r>
                <a:rPr lang="en-US" sz="1800" b="0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rPr>
                <a:t> first, CNMI PSS asked: </a:t>
              </a:r>
              <a:r>
                <a:rPr lang="en-US" sz="1800" b="1">
                  <a:solidFill>
                    <a:srgbClr val="0E3855"/>
                  </a:solidFill>
                  <a:latin typeface="Arial"/>
                  <a:ea typeface="Arial"/>
                  <a:cs typeface="Arial"/>
                  <a:sym typeface="Arial"/>
                </a:rPr>
                <a:t>“What outcome or shared capability are we trying to protect…and which sources can support it within their rules?”</a:t>
              </a:r>
              <a:endParaRPr sz="1800" b="0">
                <a:solidFill>
                  <a:srgbClr val="183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9"/>
          <p:cNvSpPr/>
          <p:nvPr/>
        </p:nvSpPr>
        <p:spPr>
          <a:xfrm>
            <a:off x="0" y="0"/>
            <a:ext cx="12191700" cy="548700"/>
          </a:xfrm>
          <a:prstGeom prst="rect">
            <a:avLst/>
          </a:prstGeom>
          <a:solidFill>
            <a:srgbClr val="EAF6FA"/>
          </a:solidFill>
          <a:ln w="12700" cap="flat" cmpd="sng">
            <a:solidFill>
              <a:srgbClr val="EAF6F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9"/>
          <p:cNvSpPr/>
          <p:nvPr/>
        </p:nvSpPr>
        <p:spPr>
          <a:xfrm>
            <a:off x="548640" y="146304"/>
            <a:ext cx="7772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E3855"/>
              </a:buClr>
              <a:buSzPts val="2300"/>
              <a:buFont typeface="Play"/>
              <a:buNone/>
            </a:pPr>
            <a:r>
              <a:rPr lang="en-US" sz="2300" b="1" i="0" u="none" strike="noStrike" cap="none">
                <a:solidFill>
                  <a:srgbClr val="0E3855"/>
                </a:solidFill>
                <a:latin typeface="Play"/>
                <a:ea typeface="Play"/>
                <a:cs typeface="Play"/>
                <a:sym typeface="Play"/>
              </a:rPr>
              <a:t>ORGANIZATIONAL RESTRUCTURING</a:t>
            </a:r>
            <a:endParaRPr sz="2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9"/>
          <p:cNvSpPr/>
          <p:nvPr/>
        </p:nvSpPr>
        <p:spPr>
          <a:xfrm>
            <a:off x="7726680" y="164592"/>
            <a:ext cx="3840600" cy="1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155E75"/>
              </a:buClr>
              <a:buSzPts val="1050"/>
              <a:buFont typeface="Arial"/>
              <a:buNone/>
            </a:pPr>
            <a:r>
              <a:rPr lang="en-US" sz="1050" b="1" i="0" u="none" strike="noStrike" cap="none">
                <a:solidFill>
                  <a:srgbClr val="155E75"/>
                </a:solidFill>
                <a:latin typeface="Arial"/>
                <a:ea typeface="Arial"/>
                <a:cs typeface="Arial"/>
                <a:sym typeface="Arial"/>
              </a:rPr>
              <a:t>We reorganized around capacity</a:t>
            </a:r>
            <a:r>
              <a:rPr lang="en-US" sz="1050" b="1">
                <a:solidFill>
                  <a:srgbClr val="155E75"/>
                </a:solidFill>
              </a:rPr>
              <a:t>, </a:t>
            </a:r>
            <a:r>
              <a:rPr lang="en-US" sz="1050" b="1" i="0" u="none" strike="noStrike" cap="none">
                <a:solidFill>
                  <a:srgbClr val="155E75"/>
                </a:solidFill>
                <a:latin typeface="Arial"/>
                <a:ea typeface="Arial"/>
                <a:cs typeface="Arial"/>
                <a:sym typeface="Arial"/>
              </a:rPr>
              <a:t>not grant labels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0" name="Google Shape;340;p9"/>
          <p:cNvCxnSpPr/>
          <p:nvPr/>
        </p:nvCxnSpPr>
        <p:spPr>
          <a:xfrm>
            <a:off x="548640" y="585216"/>
            <a:ext cx="1143000" cy="0"/>
          </a:xfrm>
          <a:prstGeom prst="straightConnector1">
            <a:avLst/>
          </a:prstGeom>
          <a:noFill/>
          <a:ln w="12700" cap="flat" cmpd="sng">
            <a:solidFill>
              <a:srgbClr val="F28C6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41" name="Google Shape;341;p9"/>
          <p:cNvSpPr/>
          <p:nvPr/>
        </p:nvSpPr>
        <p:spPr>
          <a:xfrm>
            <a:off x="11612880" y="6437376"/>
            <a:ext cx="228600" cy="1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9"/>
          <p:cNvSpPr/>
          <p:nvPr/>
        </p:nvSpPr>
        <p:spPr>
          <a:xfrm>
            <a:off x="566928" y="6428232"/>
            <a:ext cx="4389000" cy="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B6D78"/>
              </a:buClr>
              <a:buSzPts val="870"/>
              <a:buFont typeface="Arial"/>
              <a:buNone/>
            </a:pPr>
            <a:r>
              <a:rPr lang="en-US" sz="870" b="1" i="0" u="none" strike="noStrike" cap="none">
                <a:solidFill>
                  <a:srgbClr val="5B6D78"/>
                </a:solidFill>
                <a:latin typeface="Arial"/>
                <a:ea typeface="Arial"/>
                <a:cs typeface="Arial"/>
                <a:sym typeface="Arial"/>
              </a:rPr>
              <a:t>CNMI PSS  •  STRONGER STATES, STRONGER OUTCOMES</a:t>
            </a:r>
            <a:endParaRPr sz="87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9"/>
          <p:cNvSpPr/>
          <p:nvPr/>
        </p:nvSpPr>
        <p:spPr>
          <a:xfrm>
            <a:off x="822960" y="914400"/>
            <a:ext cx="73152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E3855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E3855"/>
                </a:solidFill>
                <a:latin typeface="Arial"/>
                <a:ea typeface="Arial"/>
                <a:cs typeface="Arial"/>
                <a:sym typeface="Arial"/>
              </a:rPr>
              <a:t>The change was organizational as well as financial.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4" name="Google Shape;344;p9"/>
          <p:cNvGrpSpPr/>
          <p:nvPr/>
        </p:nvGrpSpPr>
        <p:grpSpPr>
          <a:xfrm>
            <a:off x="571500" y="1428750"/>
            <a:ext cx="10763250" cy="3238500"/>
            <a:chOff x="571500" y="1428750"/>
            <a:chExt cx="10763250" cy="3238500"/>
          </a:xfrm>
        </p:grpSpPr>
        <p:sp>
          <p:nvSpPr>
            <p:cNvPr id="345" name="Google Shape;345;p9"/>
            <p:cNvSpPr/>
            <p:nvPr/>
          </p:nvSpPr>
          <p:spPr>
            <a:xfrm>
              <a:off x="571500" y="1428750"/>
              <a:ext cx="3048000" cy="3238500"/>
            </a:xfrm>
            <a:prstGeom prst="roundRect">
              <a:avLst>
                <a:gd name="adj" fmla="val 2500"/>
              </a:avLst>
            </a:prstGeom>
            <a:solidFill>
              <a:srgbClr val="FDF0EA"/>
            </a:solidFill>
            <a:ln w="14300" cap="flat" cmpd="sng">
              <a:solidFill>
                <a:srgbClr val="FCD3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6" name="Google Shape;346;p9"/>
            <p:cNvGrpSpPr/>
            <p:nvPr/>
          </p:nvGrpSpPr>
          <p:grpSpPr>
            <a:xfrm>
              <a:off x="762000" y="1571625"/>
              <a:ext cx="2667000" cy="2619525"/>
              <a:chOff x="0" y="0"/>
              <a:chExt cx="2667000" cy="2619525"/>
            </a:xfrm>
          </p:grpSpPr>
          <p:sp>
            <p:nvSpPr>
              <p:cNvPr id="347" name="Google Shape;347;p9"/>
              <p:cNvSpPr txBox="1"/>
              <p:nvPr/>
            </p:nvSpPr>
            <p:spPr>
              <a:xfrm>
                <a:off x="0" y="0"/>
                <a:ext cx="2667000" cy="38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B91C1C"/>
                    </a:solidFill>
                    <a:latin typeface="Play"/>
                    <a:ea typeface="Play"/>
                    <a:cs typeface="Play"/>
                    <a:sym typeface="Play"/>
                  </a:rPr>
                  <a:t>BEFORE</a:t>
                </a:r>
                <a:endParaRPr sz="1600" b="1">
                  <a:solidFill>
                    <a:srgbClr val="B91C1C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sp>
            <p:nvSpPr>
              <p:cNvPr id="348" name="Google Shape;348;p9"/>
              <p:cNvSpPr txBox="1"/>
              <p:nvPr/>
            </p:nvSpPr>
            <p:spPr>
              <a:xfrm>
                <a:off x="0" y="428625"/>
                <a:ext cx="2667000" cy="219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5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Title program team</a:t>
                </a:r>
                <a:endParaRPr sz="205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5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Fiscal workflow</a:t>
                </a:r>
                <a:endParaRPr sz="205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5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FEMA recovery team</a:t>
                </a:r>
                <a:endParaRPr sz="205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5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Procurement / reporting</a:t>
                </a:r>
                <a:endParaRPr sz="205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9" name="Google Shape;349;p9"/>
            <p:cNvGrpSpPr/>
            <p:nvPr/>
          </p:nvGrpSpPr>
          <p:grpSpPr>
            <a:xfrm>
              <a:off x="3771900" y="1914525"/>
              <a:ext cx="1790700" cy="1514400"/>
              <a:chOff x="-133350" y="-85725"/>
              <a:chExt cx="1790700" cy="1514400"/>
            </a:xfrm>
          </p:grpSpPr>
          <p:sp>
            <p:nvSpPr>
              <p:cNvPr id="350" name="Google Shape;350;p9"/>
              <p:cNvSpPr/>
              <p:nvPr/>
            </p:nvSpPr>
            <p:spPr>
              <a:xfrm>
                <a:off x="0" y="428625"/>
                <a:ext cx="13335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</a:path>
                </a:pathLst>
              </a:custGeom>
              <a:solidFill>
                <a:srgbClr val="000000">
                  <a:alpha val="0"/>
                </a:srgbClr>
              </a:solidFill>
              <a:ln w="28575" cap="flat" cmpd="sng">
                <a:solidFill>
                  <a:srgbClr val="F28C6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9"/>
              <p:cNvSpPr/>
              <p:nvPr/>
            </p:nvSpPr>
            <p:spPr>
              <a:xfrm>
                <a:off x="1333500" y="381000"/>
                <a:ext cx="142800" cy="954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120000" y="6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28C64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9"/>
              <p:cNvSpPr txBox="1"/>
              <p:nvPr/>
            </p:nvSpPr>
            <p:spPr>
              <a:xfrm>
                <a:off x="-38100" y="-85725"/>
                <a:ext cx="1524000" cy="33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rgbClr val="0E3855"/>
                    </a:solidFill>
                    <a:latin typeface="Play"/>
                    <a:ea typeface="Play"/>
                    <a:cs typeface="Play"/>
                    <a:sym typeface="Play"/>
                  </a:rPr>
                  <a:t>Operating-model shift</a:t>
                </a:r>
                <a:endParaRPr lang="en-US" b="1">
                  <a:solidFill>
                    <a:srgbClr val="0E3855"/>
                  </a:solidFill>
                  <a:latin typeface="Play"/>
                  <a:ea typeface="Play"/>
                  <a:cs typeface="Play"/>
                </a:endParaRPr>
              </a:p>
            </p:txBody>
          </p:sp>
          <p:sp>
            <p:nvSpPr>
              <p:cNvPr id="353" name="Google Shape;353;p9"/>
              <p:cNvSpPr/>
              <p:nvPr/>
            </p:nvSpPr>
            <p:spPr>
              <a:xfrm>
                <a:off x="-104775" y="666750"/>
                <a:ext cx="1733550" cy="761925"/>
              </a:xfrm>
              <a:prstGeom prst="roundRect">
                <a:avLst>
                  <a:gd name="adj" fmla="val 8000"/>
                </a:avLst>
              </a:prstGeom>
              <a:solidFill>
                <a:srgbClr val="7CC78A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9"/>
              <p:cNvSpPr txBox="1"/>
              <p:nvPr/>
            </p:nvSpPr>
            <p:spPr>
              <a:xfrm>
                <a:off x="-133350" y="666750"/>
                <a:ext cx="1790700" cy="7619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6200" tIns="76200" rIns="76200" bIns="7620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≈15% overhead capacity redirected</a:t>
                </a:r>
                <a:endParaRPr lang="en-US" b="1">
                  <a:solidFill>
                    <a:srgbClr val="FFFFFF"/>
                  </a:solidFill>
                  <a:latin typeface="Arial"/>
                  <a:ea typeface="Arial"/>
                  <a:cs typeface="Arial"/>
                </a:endParaRPr>
              </a:p>
            </p:txBody>
          </p:sp>
        </p:grpSp>
        <p:sp>
          <p:nvSpPr>
            <p:cNvPr id="355" name="Google Shape;355;p9"/>
            <p:cNvSpPr/>
            <p:nvPr/>
          </p:nvSpPr>
          <p:spPr>
            <a:xfrm>
              <a:off x="5715000" y="1428750"/>
              <a:ext cx="3048000" cy="3238500"/>
            </a:xfrm>
            <a:prstGeom prst="roundRect">
              <a:avLst>
                <a:gd name="adj" fmla="val 2500"/>
              </a:avLst>
            </a:prstGeom>
            <a:solidFill>
              <a:srgbClr val="EDF8EE"/>
            </a:solidFill>
            <a:ln w="14300" cap="flat" cmpd="sng">
              <a:solidFill>
                <a:srgbClr val="7CC78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6" name="Google Shape;356;p9"/>
            <p:cNvGrpSpPr/>
            <p:nvPr/>
          </p:nvGrpSpPr>
          <p:grpSpPr>
            <a:xfrm>
              <a:off x="5905500" y="1571625"/>
              <a:ext cx="2667000" cy="2619525"/>
              <a:chOff x="0" y="0"/>
              <a:chExt cx="2667000" cy="2619525"/>
            </a:xfrm>
          </p:grpSpPr>
          <p:sp>
            <p:nvSpPr>
              <p:cNvPr id="357" name="Google Shape;357;p9"/>
              <p:cNvSpPr txBox="1"/>
              <p:nvPr/>
            </p:nvSpPr>
            <p:spPr>
              <a:xfrm>
                <a:off x="0" y="0"/>
                <a:ext cx="2667000" cy="38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rgbClr val="15803D"/>
                    </a:solidFill>
                    <a:latin typeface="Play"/>
                    <a:ea typeface="Play"/>
                    <a:cs typeface="Play"/>
                    <a:sym typeface="Play"/>
                  </a:rPr>
                  <a:t>AFTER</a:t>
                </a:r>
                <a:endParaRPr sz="1600" b="1">
                  <a:solidFill>
                    <a:srgbClr val="15803D"/>
                  </a:solidFill>
                  <a:latin typeface="Play"/>
                  <a:ea typeface="Play"/>
                  <a:cs typeface="Play"/>
                  <a:sym typeface="Play"/>
                </a:endParaRPr>
              </a:p>
            </p:txBody>
          </p:sp>
          <p:sp>
            <p:nvSpPr>
              <p:cNvPr id="358" name="Google Shape;358;p9"/>
              <p:cNvSpPr txBox="1"/>
              <p:nvPr/>
            </p:nvSpPr>
            <p:spPr>
              <a:xfrm>
                <a:off x="0" y="428625"/>
                <a:ext cx="2667000" cy="219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75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Shared administrative infrastructure</a:t>
                </a:r>
                <a:endParaRPr sz="175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75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Cross-functional staffing</a:t>
                </a:r>
                <a:endParaRPr sz="175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750" b="1">
                    <a:solidFill>
                      <a:srgbClr val="18303F"/>
                    </a:solidFill>
                    <a:latin typeface="Arial"/>
                    <a:ea typeface="Arial"/>
                    <a:cs typeface="Arial"/>
                    <a:sym typeface="Arial"/>
                  </a:rPr>
                  <a:t>Coordinated decision-making</a:t>
                </a:r>
                <a:endParaRPr sz="1750" b="1">
                  <a:solidFill>
                    <a:srgbClr val="1830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750" b="1">
                    <a:solidFill>
                      <a:srgbClr val="15803D"/>
                    </a:solidFill>
                    <a:latin typeface="Arial"/>
                    <a:ea typeface="Arial"/>
                    <a:cs typeface="Arial"/>
                    <a:sym typeface="Arial"/>
                  </a:rPr>
                  <a:t>More overhead redirected to classrooms</a:t>
                </a:r>
                <a:endParaRPr sz="1750" b="1">
                  <a:solidFill>
                    <a:srgbClr val="15803D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9" name="Google Shape;359;p9"/>
            <p:cNvSpPr/>
            <p:nvPr/>
          </p:nvSpPr>
          <p:spPr>
            <a:xfrm>
              <a:off x="9048750" y="1428750"/>
              <a:ext cx="2286000" cy="3238500"/>
            </a:xfrm>
            <a:prstGeom prst="roundRect">
              <a:avLst>
                <a:gd name="adj" fmla="val 3333"/>
              </a:avLst>
            </a:prstGeom>
            <a:solidFill>
              <a:srgbClr val="0E385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9"/>
            <p:cNvSpPr txBox="1"/>
            <p:nvPr/>
          </p:nvSpPr>
          <p:spPr>
            <a:xfrm>
              <a:off x="9239250" y="1666875"/>
              <a:ext cx="1905000" cy="276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7CC78A"/>
                  </a:solidFill>
                  <a:latin typeface="Play"/>
                  <a:ea typeface="Play"/>
                  <a:cs typeface="Play"/>
                  <a:sym typeface="Play"/>
                </a:rPr>
                <a:t>Key Outcome</a:t>
              </a:r>
              <a:endParaRPr sz="2400" b="1">
                <a:solidFill>
                  <a:srgbClr val="7CC78A"/>
                </a:solidFill>
                <a:latin typeface="Play"/>
                <a:ea typeface="Play"/>
                <a:cs typeface="Play"/>
                <a:sym typeface="Play"/>
              </a:endParaRPr>
            </a:p>
            <a:p>
              <a:pPr marL="0" lvl="0" indent="0" algn="l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-US" sz="1600" b="0">
                  <a:solidFill>
                    <a:srgbClr val="D7EDF4"/>
                  </a:solidFill>
                  <a:latin typeface="Arial"/>
                  <a:ea typeface="Arial"/>
                  <a:cs typeface="Arial"/>
                  <a:sym typeface="Arial"/>
                </a:rPr>
                <a:t>The reorganization preserved program expertise while reducing silos.</a:t>
              </a:r>
              <a:endParaRPr sz="1600" b="0">
                <a:solidFill>
                  <a:srgbClr val="D7EDF4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l" rtl="0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-US" sz="1600" b="0">
                  <a:solidFill>
                    <a:srgbClr val="D7EDF4"/>
                  </a:solidFill>
                  <a:latin typeface="Arial"/>
                  <a:ea typeface="Arial"/>
                  <a:cs typeface="Arial"/>
                  <a:sym typeface="Arial"/>
                </a:rPr>
                <a:t>By sharing planning, finance, procurement, and compliance work across the entire portfolio.</a:t>
              </a:r>
              <a:endParaRPr sz="1600" b="0">
                <a:solidFill>
                  <a:srgbClr val="D7EDF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16</Slides>
  <Notes>16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OpenAI</dc:creator>
  <cp:revision>81</cp:revision>
  <dcterms:created xsi:type="dcterms:W3CDTF">2026-08-28T21:06:24Z</dcterms:created>
  <dcterms:modified xsi:type="dcterms:W3CDTF">2026-09-01T15:06:31Z</dcterms:modified>
</cp:coreProperties>
</file>