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51435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4" roundtripDataSignature="AMtx7mjlyITqAV2yD8Qx7driv0OXY8oRq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E4165D-9679-415B-9C82-15701394B1B0}" v="6" dt="2026-09-01T15:24:22.702"/>
    <p1510:client id="{CB8FDF81-694F-4CE8-8B44-5C4BB5C25DA9}" v="18" dt="2026-09-02T21:24:57.1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customschemas.google.com/relationships/presentationmetadata" Target="meta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rbara" userId="qqMVHalJEmYTGLoPYpFSgKIkfaKD4FcgcGLUU6hGEKA=" providerId="None" clId="Web-{CB8FDF81-694F-4CE8-8B44-5C4BB5C25DA9}"/>
    <pc:docChg chg="modSld">
      <pc:chgData name="Barbara" userId="qqMVHalJEmYTGLoPYpFSgKIkfaKD4FcgcGLUU6hGEKA=" providerId="None" clId="Web-{CB8FDF81-694F-4CE8-8B44-5C4BB5C25DA9}" dt="2026-09-02T21:24:57.158" v="17" actId="20577"/>
      <pc:docMkLst>
        <pc:docMk/>
      </pc:docMkLst>
      <pc:sldChg chg="modSp">
        <pc:chgData name="Barbara" userId="qqMVHalJEmYTGLoPYpFSgKIkfaKD4FcgcGLUU6hGEKA=" providerId="None" clId="Web-{CB8FDF81-694F-4CE8-8B44-5C4BB5C25DA9}" dt="2026-09-02T21:24:57.158" v="17" actId="20577"/>
        <pc:sldMkLst>
          <pc:docMk/>
          <pc:sldMk cId="0" sldId="257"/>
        </pc:sldMkLst>
        <pc:spChg chg="mod">
          <ac:chgData name="Barbara" userId="qqMVHalJEmYTGLoPYpFSgKIkfaKD4FcgcGLUU6hGEKA=" providerId="None" clId="Web-{CB8FDF81-694F-4CE8-8B44-5C4BB5C25DA9}" dt="2026-09-02T21:24:57.158" v="17" actId="20577"/>
          <ac:spMkLst>
            <pc:docMk/>
            <pc:sldMk cId="0" sldId="257"/>
            <ac:spMk id="44" creationId="{00000000-0000-0000-0000-000000000000}"/>
          </ac:spMkLst>
        </pc:spChg>
      </pc:sldChg>
    </pc:docChg>
  </pc:docChgLst>
  <pc:docChgLst>
    <pc:chgData name="Barbara" userId="qqMVHalJEmYTGLoPYpFSgKIkfaKD4FcgcGLUU6hGEKA=" providerId="None" clId="Web-{56E4165D-9679-415B-9C82-15701394B1B0}"/>
    <pc:docChg chg="modSld">
      <pc:chgData name="Barbara" userId="qqMVHalJEmYTGLoPYpFSgKIkfaKD4FcgcGLUU6hGEKA=" providerId="None" clId="Web-{56E4165D-9679-415B-9C82-15701394B1B0}" dt="2026-09-01T15:24:22.702" v="5" actId="20577"/>
      <pc:docMkLst>
        <pc:docMk/>
      </pc:docMkLst>
      <pc:sldChg chg="modSp">
        <pc:chgData name="Barbara" userId="qqMVHalJEmYTGLoPYpFSgKIkfaKD4FcgcGLUU6hGEKA=" providerId="None" clId="Web-{56E4165D-9679-415B-9C82-15701394B1B0}" dt="2026-09-01T15:24:22.702" v="5" actId="20577"/>
        <pc:sldMkLst>
          <pc:docMk/>
          <pc:sldMk cId="0" sldId="257"/>
        </pc:sldMkLst>
        <pc:spChg chg="mod">
          <ac:chgData name="Barbara" userId="qqMVHalJEmYTGLoPYpFSgKIkfaKD4FcgcGLUU6hGEKA=" providerId="None" clId="Web-{56E4165D-9679-415B-9C82-15701394B1B0}" dt="2026-09-01T15:24:22.702" v="5" actId="20577"/>
          <ac:spMkLst>
            <pc:docMk/>
            <pc:sldMk cId="0" sldId="257"/>
            <ac:spMk id="44" creationId="{00000000-0000-0000-0000-000000000000}"/>
          </ac:spMkLst>
        </pc:spChg>
      </pc:sldChg>
      <pc:sldChg chg="modSp">
        <pc:chgData name="Barbara" userId="qqMVHalJEmYTGLoPYpFSgKIkfaKD4FcgcGLUU6hGEKA=" providerId="None" clId="Web-{56E4165D-9679-415B-9C82-15701394B1B0}" dt="2026-09-01T15:22:44.213" v="3" actId="1076"/>
        <pc:sldMkLst>
          <pc:docMk/>
          <pc:sldMk cId="0" sldId="259"/>
        </pc:sldMkLst>
        <pc:spChg chg="mod">
          <ac:chgData name="Barbara" userId="qqMVHalJEmYTGLoPYpFSgKIkfaKD4FcgcGLUU6hGEKA=" providerId="None" clId="Web-{56E4165D-9679-415B-9C82-15701394B1B0}" dt="2026-09-01T15:22:44.213" v="3" actId="1076"/>
          <ac:spMkLst>
            <pc:docMk/>
            <pc:sldMk cId="0" sldId="259"/>
            <ac:spMk id="10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533520" y="764280"/>
            <a:ext cx="6704640" cy="37713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5" name="Google Shape;5;n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" name="Google Shape;6;n"/>
          <p:cNvSpPr txBox="1">
            <a:spLocks noGrp="1"/>
          </p:cNvSpPr>
          <p:nvPr>
            <p:ph type="dt" idx="10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r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040" cy="30859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" name="Google Shape;15;p1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1:notes"/>
          <p:cNvSpPr txBox="1"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040" cy="30859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" name="Google Shape;30;p3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3:notes"/>
          <p:cNvSpPr txBox="1"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040" cy="30859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0" name="Google Shape;50;p4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4:notes"/>
          <p:cNvSpPr txBox="1"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2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2" name="Google Shape;82;p5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5:notes"/>
          <p:cNvSpPr txBox="1"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2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040" cy="30859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3" name="Google Shape;113;p6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6:notes"/>
          <p:cNvSpPr txBox="1"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2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040" cy="30859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0" name="Google Shape;160;p7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7:notes"/>
          <p:cNvSpPr txBox="1"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2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040" cy="30859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9" name="Google Shape;199;p8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8:notes"/>
          <p:cNvSpPr txBox="1"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2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040" cy="30859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1" name="Google Shape;241;p9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9:notes"/>
          <p:cNvSpPr txBox="1"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2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040" cy="30859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8" name="Google Shape;278;p10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10:notes"/>
          <p:cNvSpPr txBox="1"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2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 type="blank">
  <p:cSld name="BLANK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320040" algn="l" rtl="0">
              <a:lnSpc>
                <a:spcPct val="102000"/>
              </a:lnSpc>
              <a:spcBef>
                <a:spcPts val="1417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Noto Sans Symbols"/>
              <a:buChar char="●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102000"/>
              </a:lnSpc>
              <a:spcBef>
                <a:spcPts val="1134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−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85750" algn="l" rtl="0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lnSpc>
                <a:spcPct val="102000"/>
              </a:lnSpc>
              <a:spcBef>
                <a:spcPts val="567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oto Sans Symbols"/>
              <a:buChar char="−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5750" algn="l" rtl="0">
              <a:lnSpc>
                <a:spcPct val="102000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85750" algn="l" rtl="0">
              <a:lnSpc>
                <a:spcPct val="102000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85750" algn="l" rtl="0">
              <a:lnSpc>
                <a:spcPct val="102000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governor.arkansas.gov/news_post/national-education-nonprofit-arkansas-has-highest-starting-teacher-pay-in-america-thanks-to-learns-act/" TargetMode="External"/><Relationship Id="rId4" Type="http://schemas.openxmlformats.org/officeDocument/2006/relationships/hyperlink" Target="https://governor.arkansas.gov/news_post/national-council-on-teacher-quality-arkansas-one-of-only-two-states-offering-teachers-12-weeks-of-maternal-leave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edweek.org/the-state-of-teaching/2026/teaching-learning/a-state-by-state-breakdown-of-teacher-job-satisfaction-in-202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3D7C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/>
          <p:cNvSpPr/>
          <p:nvPr/>
        </p:nvSpPr>
        <p:spPr>
          <a:xfrm>
            <a:off x="0" y="0"/>
            <a:ext cx="9143640" cy="14580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567000" y="731520"/>
            <a:ext cx="63720" cy="301716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768240" y="731520"/>
            <a:ext cx="7634880" cy="2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u="none" strike="noStrike">
                <a:solidFill>
                  <a:srgbClr val="FCB426"/>
                </a:solidFill>
                <a:latin typeface="Calibri"/>
                <a:ea typeface="Calibri"/>
                <a:cs typeface="Calibri"/>
                <a:sym typeface="Calibri"/>
              </a:rPr>
              <a:t>CCNETWORK  ·  STRONGER STATES, STRONGER OUTCOMES</a:t>
            </a:r>
            <a:endParaRPr sz="11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768240" y="1152000"/>
            <a:ext cx="7634880" cy="91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5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u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Investing in Teachers,</a:t>
            </a:r>
            <a:endParaRPr sz="32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5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u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Improving Outcomes</a:t>
            </a:r>
            <a:endParaRPr sz="32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768240" y="2176200"/>
            <a:ext cx="7634880" cy="3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1" u="none" strike="noStrike">
                <a:solidFill>
                  <a:srgbClr val="FCB426"/>
                </a:solidFill>
                <a:latin typeface="Georgia"/>
                <a:ea typeface="Georgia"/>
                <a:cs typeface="Georgia"/>
                <a:sym typeface="Georgia"/>
              </a:rPr>
              <a:t>Arkansas's Educator Workforce Transformation</a:t>
            </a:r>
            <a:endParaRPr sz="18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768240" y="2797920"/>
            <a:ext cx="7634880" cy="767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555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Brandie Benton, Ph.D.,</a:t>
            </a:r>
            <a:r>
              <a:rPr lang="en-US" sz="1350" b="0" u="none" strike="noStrike">
                <a:solidFill>
                  <a:srgbClr val="C2CEE2"/>
                </a:solidFill>
                <a:latin typeface="Calibri"/>
                <a:ea typeface="Calibri"/>
                <a:cs typeface="Calibri"/>
                <a:sym typeface="Calibri"/>
              </a:rPr>
              <a:t> Assistant Commissioner for Educator Effectiveness and Licensure</a:t>
            </a:r>
            <a:endParaRPr sz="135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55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Andy Sullivan,</a:t>
            </a:r>
            <a:r>
              <a:rPr lang="en-US" sz="1350" b="0" u="none" strike="noStrike">
                <a:solidFill>
                  <a:srgbClr val="C2CEE2"/>
                </a:solidFill>
                <a:latin typeface="Calibri"/>
                <a:ea typeface="Calibri"/>
                <a:cs typeface="Calibri"/>
                <a:sym typeface="Calibri"/>
              </a:rPr>
              <a:t> Director of Educator </a:t>
            </a:r>
            <a:r>
              <a:rPr lang="en-US" sz="1350">
                <a:solidFill>
                  <a:srgbClr val="C2CEE2"/>
                </a:solidFill>
                <a:latin typeface="Calibri"/>
                <a:ea typeface="Calibri"/>
                <a:cs typeface="Calibri"/>
                <a:sym typeface="Calibri"/>
              </a:rPr>
              <a:t>Effectiveness</a:t>
            </a:r>
            <a:endParaRPr sz="1350" b="0" u="none" strike="noStrike">
              <a:solidFill>
                <a:srgbClr val="C2CEE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55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Elise Alexander,</a:t>
            </a:r>
            <a:r>
              <a:rPr lang="en-US" sz="1350">
                <a:solidFill>
                  <a:srgbClr val="C2CEE2"/>
                </a:solidFill>
                <a:latin typeface="Calibri"/>
                <a:ea typeface="Calibri"/>
                <a:cs typeface="Calibri"/>
                <a:sym typeface="Calibri"/>
              </a:rPr>
              <a:t> Director, Watershed Advisors (Moderator)</a:t>
            </a:r>
            <a:endParaRPr sz="1350">
              <a:solidFill>
                <a:srgbClr val="C2CEE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1"/>
          <p:cNvSpPr/>
          <p:nvPr/>
        </p:nvSpPr>
        <p:spPr>
          <a:xfrm>
            <a:off x="0" y="4187880"/>
            <a:ext cx="9143640" cy="9550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"/>
          <p:cNvSpPr/>
          <p:nvPr/>
        </p:nvSpPr>
        <p:spPr>
          <a:xfrm>
            <a:off x="0" y="4187880"/>
            <a:ext cx="9143640" cy="45360"/>
          </a:xfrm>
          <a:prstGeom prst="rect">
            <a:avLst/>
          </a:prstGeom>
          <a:solidFill>
            <a:srgbClr val="CC1F42"/>
          </a:solidFill>
          <a:ln>
            <a:noFill/>
          </a:ln>
        </p:spPr>
        <p:txBody>
          <a:bodyPr spcFirstLastPara="1" wrap="square" lIns="90000" tIns="700" rIns="90000" bIns="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" name="Google Shape;26;p1" descr="[object Object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7000" y="4398120"/>
            <a:ext cx="2157480" cy="54648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1"/>
          <p:cNvSpPr/>
          <p:nvPr/>
        </p:nvSpPr>
        <p:spPr>
          <a:xfrm>
            <a:off x="4754880" y="4480560"/>
            <a:ext cx="3821760" cy="38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Grand Hyatt Washington   ·   September 9-10, 2026</a:t>
            </a:r>
            <a:endParaRPr sz="115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A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"/>
          <p:cNvSpPr/>
          <p:nvPr/>
        </p:nvSpPr>
        <p:spPr>
          <a:xfrm>
            <a:off x="0" y="0"/>
            <a:ext cx="2377080" cy="10944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2377440" y="0"/>
            <a:ext cx="6766200" cy="109440"/>
          </a:xfrm>
          <a:prstGeom prst="rect">
            <a:avLst/>
          </a:prstGeom>
          <a:solidFill>
            <a:srgbClr val="1D3D7C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" name="Google Shape;35;p3" descr="[object Object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32320" y="255960"/>
            <a:ext cx="1444320" cy="3654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3"/>
          <p:cNvSpPr/>
          <p:nvPr/>
        </p:nvSpPr>
        <p:spPr>
          <a:xfrm>
            <a:off x="567000" y="329040"/>
            <a:ext cx="6309000" cy="23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THE PROBLEM</a:t>
            </a:r>
            <a:endParaRPr sz="10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3"/>
          <p:cNvSpPr/>
          <p:nvPr/>
        </p:nvSpPr>
        <p:spPr>
          <a:xfrm>
            <a:off x="567000" y="585360"/>
            <a:ext cx="8046360" cy="529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u="none" strike="noStrike">
                <a:solidFill>
                  <a:srgbClr val="1D3D7C"/>
                </a:solidFill>
                <a:latin typeface="Georgia"/>
                <a:ea typeface="Georgia"/>
                <a:cs typeface="Georgia"/>
                <a:sym typeface="Georgia"/>
              </a:rPr>
              <a:t>Where Arkansas </a:t>
            </a:r>
            <a:r>
              <a:rPr lang="en-US" sz="2700" b="1">
                <a:solidFill>
                  <a:srgbClr val="1D3D7C"/>
                </a:solidFill>
                <a:latin typeface="Georgia"/>
                <a:ea typeface="Georgia"/>
                <a:cs typeface="Georgia"/>
                <a:sym typeface="Georgia"/>
              </a:rPr>
              <a:t>S</a:t>
            </a:r>
            <a:r>
              <a:rPr lang="en-US" sz="2700" b="1" u="none" strike="noStrike">
                <a:solidFill>
                  <a:srgbClr val="1D3D7C"/>
                </a:solidFill>
                <a:latin typeface="Georgia"/>
                <a:ea typeface="Georgia"/>
                <a:cs typeface="Georgia"/>
                <a:sym typeface="Georgia"/>
              </a:rPr>
              <a:t>tarted</a:t>
            </a:r>
            <a:endParaRPr sz="27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3"/>
          <p:cNvSpPr/>
          <p:nvPr/>
        </p:nvSpPr>
        <p:spPr>
          <a:xfrm>
            <a:off x="567000" y="1280160"/>
            <a:ext cx="2761200" cy="290736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8DEE9"/>
            </a:solidFill>
            <a:prstDash val="solid"/>
            <a:round/>
            <a:headEnd type="none" w="sm" len="sm"/>
            <a:tailEnd type="none" w="sm" len="sm"/>
          </a:ln>
          <a:effectLst>
            <a:outerShdw blurRad="101520" dist="25560" dir="5400000" algn="bl" rotWithShape="0">
              <a:srgbClr val="1D3D7C">
                <a:alpha val="10196"/>
              </a:srgbClr>
            </a:outerShdw>
          </a:effectLst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567000" y="1280160"/>
            <a:ext cx="63720" cy="290736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804600" y="1828800"/>
            <a:ext cx="2377080" cy="80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u="none" strike="noStrike">
                <a:solidFill>
                  <a:srgbClr val="CC1F42"/>
                </a:solidFill>
                <a:latin typeface="Georgia"/>
                <a:ea typeface="Georgia"/>
                <a:cs typeface="Georgia"/>
                <a:sym typeface="Georgia"/>
              </a:rPr>
              <a:t>1 in 10</a:t>
            </a:r>
            <a:endParaRPr sz="54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804600" y="2670120"/>
            <a:ext cx="235872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33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Arkansas educators left the</a:t>
            </a:r>
            <a:endParaRPr sz="12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33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state's workforce in 2022.</a:t>
            </a:r>
            <a:endParaRPr sz="12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3"/>
          <p:cNvSpPr/>
          <p:nvPr/>
        </p:nvSpPr>
        <p:spPr>
          <a:xfrm>
            <a:off x="804600" y="3310200"/>
            <a:ext cx="2358720" cy="23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1" u="none" strike="noStrike">
                <a:solidFill>
                  <a:srgbClr val="46536B"/>
                </a:solidFill>
                <a:latin typeface="Calibri"/>
                <a:ea typeface="Calibri"/>
                <a:cs typeface="Calibri"/>
                <a:sym typeface="Calibri"/>
              </a:rPr>
              <a:t>Arkansas Department of Education</a:t>
            </a:r>
            <a:endParaRPr sz="9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3"/>
          <p:cNvSpPr/>
          <p:nvPr/>
        </p:nvSpPr>
        <p:spPr>
          <a:xfrm>
            <a:off x="3657600" y="1316880"/>
            <a:ext cx="4919040" cy="31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b="1" u="none" strike="noStrike">
                <a:solidFill>
                  <a:srgbClr val="1D3D7C"/>
                </a:solidFill>
                <a:latin typeface="Georgia"/>
                <a:ea typeface="Georgia"/>
                <a:cs typeface="Georgia"/>
                <a:sym typeface="Georgia"/>
              </a:rPr>
              <a:t>Educator workforce policy was built to check boxes.</a:t>
            </a:r>
            <a:endParaRPr sz="15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3"/>
          <p:cNvSpPr/>
          <p:nvPr/>
        </p:nvSpPr>
        <p:spPr>
          <a:xfrm>
            <a:off x="3657600" y="1755720"/>
            <a:ext cx="4919040" cy="157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457200" marR="0" lvl="0" indent="-301625" algn="l" rtl="0">
              <a:lnSpc>
                <a:spcPct val="147913"/>
              </a:lnSpc>
              <a:spcBef>
                <a:spcPts val="0"/>
              </a:spcBef>
              <a:spcAft>
                <a:spcPts val="0"/>
              </a:spcAft>
              <a:buClr>
                <a:srgbClr val="2A3852"/>
              </a:buClr>
              <a:buSzPts val="1150"/>
              <a:buFont typeface="Calibri"/>
              <a:buChar char="●"/>
            </a:pPr>
            <a:r>
              <a:rPr lang="en-US" sz="1150" b="0" u="none" strike="noStrike" dirty="0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The state counted licenses, seats, and professional development hours. None of it told anyone whether a te</a:t>
            </a:r>
            <a:r>
              <a:rPr lang="en-US" sz="1150" dirty="0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acher was helping a</a:t>
            </a:r>
            <a:r>
              <a:rPr lang="en-US" sz="1150" b="0" u="none" strike="noStrike" dirty="0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 child</a:t>
            </a:r>
            <a:r>
              <a:rPr lang="en-US" sz="1150" dirty="0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 learn</a:t>
            </a:r>
            <a:r>
              <a:rPr lang="en-US" sz="1150" b="0" u="none" strike="noStrike" dirty="0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150" b="0" u="none" strike="noStrik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01625" algn="l" rtl="0">
              <a:lnSpc>
                <a:spcPct val="147913"/>
              </a:lnSpc>
              <a:spcBef>
                <a:spcPts val="0"/>
              </a:spcBef>
              <a:spcAft>
                <a:spcPts val="0"/>
              </a:spcAft>
              <a:buClr>
                <a:srgbClr val="2A3852"/>
              </a:buClr>
              <a:buSzPts val="1150"/>
              <a:buFont typeface="Calibri"/>
              <a:buChar char="●"/>
            </a:pPr>
            <a:r>
              <a:rPr lang="en-US" sz="1150" b="0" u="none" strike="noStrike" dirty="0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Pay was flat across performance. The strongest teacher in a building earned what the weakest earned.</a:t>
            </a:r>
            <a:endParaRPr sz="1150" b="0" u="none" strike="noStrik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indent="-301625">
              <a:lnSpc>
                <a:spcPct val="147913"/>
              </a:lnSpc>
              <a:buClr>
                <a:srgbClr val="2A3852"/>
              </a:buClr>
              <a:buSzPts val="1150"/>
              <a:buFont typeface="Calibri"/>
              <a:buChar char="●"/>
            </a:pPr>
            <a:r>
              <a:rPr lang="en-US" sz="1150" b="0" u="none" strike="noStrike" dirty="0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No </a:t>
            </a:r>
            <a:r>
              <a:rPr lang="en-US" sz="1150" dirty="0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rule connected who</a:t>
            </a:r>
            <a:r>
              <a:rPr lang="en-US" sz="1150" b="0" u="none" strike="noStrike" dirty="0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 taught a struggling student to whether that student caught up.</a:t>
            </a:r>
            <a:endParaRPr sz="1150" b="0" u="none" strike="noStrik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3"/>
          <p:cNvSpPr/>
          <p:nvPr/>
        </p:nvSpPr>
        <p:spPr>
          <a:xfrm>
            <a:off x="3657600" y="3420000"/>
            <a:ext cx="4919040" cy="767880"/>
          </a:xfrm>
          <a:prstGeom prst="rect">
            <a:avLst/>
          </a:prstGeom>
          <a:solidFill>
            <a:srgbClr val="E8EEF9"/>
          </a:solidFill>
          <a:ln w="12700" cap="flat" cmpd="sng">
            <a:solidFill>
              <a:srgbClr val="9DB2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3"/>
          <p:cNvSpPr/>
          <p:nvPr/>
        </p:nvSpPr>
        <p:spPr>
          <a:xfrm>
            <a:off x="3840480" y="3493080"/>
            <a:ext cx="4571640" cy="621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304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Under the LEARNS Act of 2023, Arkansas rebuilt the system around </a:t>
            </a:r>
            <a:r>
              <a:rPr lang="en-US" sz="1150" b="1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a clear</a:t>
            </a:r>
            <a:r>
              <a:rPr lang="en-US" sz="115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150" b="1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vision: Every classroom has a highly-qualified, licensed teacher.</a:t>
            </a:r>
            <a:endParaRPr sz="1150" b="1">
              <a:solidFill>
                <a:srgbClr val="1D3D7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8211240" y="4480560"/>
            <a:ext cx="365400" cy="23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0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3D7C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"/>
          <p:cNvSpPr/>
          <p:nvPr/>
        </p:nvSpPr>
        <p:spPr>
          <a:xfrm>
            <a:off x="0" y="0"/>
            <a:ext cx="2377080" cy="10944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4"/>
          <p:cNvSpPr/>
          <p:nvPr/>
        </p:nvSpPr>
        <p:spPr>
          <a:xfrm>
            <a:off x="7013520" y="191880"/>
            <a:ext cx="1682280" cy="4935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" name="Google Shape;55;p4" descr="[object Object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32320" y="255960"/>
            <a:ext cx="1444320" cy="3654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4"/>
          <p:cNvSpPr/>
          <p:nvPr/>
        </p:nvSpPr>
        <p:spPr>
          <a:xfrm>
            <a:off x="567000" y="329040"/>
            <a:ext cx="6309000" cy="23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u="none" strike="noStrike">
                <a:solidFill>
                  <a:srgbClr val="FCB426"/>
                </a:solidFill>
                <a:latin typeface="Calibri"/>
                <a:ea typeface="Calibri"/>
                <a:cs typeface="Calibri"/>
                <a:sym typeface="Calibri"/>
              </a:rPr>
              <a:t>THE APPROACH</a:t>
            </a:r>
            <a:endParaRPr sz="105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4"/>
          <p:cNvSpPr/>
          <p:nvPr/>
        </p:nvSpPr>
        <p:spPr>
          <a:xfrm>
            <a:off x="567000" y="585360"/>
            <a:ext cx="8046360" cy="529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u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One strategy, three moves</a:t>
            </a:r>
            <a:endParaRPr sz="27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4"/>
          <p:cNvSpPr/>
          <p:nvPr/>
        </p:nvSpPr>
        <p:spPr>
          <a:xfrm>
            <a:off x="567000" y="1280160"/>
            <a:ext cx="2541600" cy="2285640"/>
          </a:xfrm>
          <a:prstGeom prst="rect">
            <a:avLst/>
          </a:prstGeom>
          <a:solidFill>
            <a:srgbClr val="16305F"/>
          </a:solidFill>
          <a:ln w="9525" cap="flat" cmpd="sng">
            <a:solidFill>
              <a:srgbClr val="3A5A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4"/>
          <p:cNvSpPr/>
          <p:nvPr/>
        </p:nvSpPr>
        <p:spPr>
          <a:xfrm>
            <a:off x="567000" y="1280160"/>
            <a:ext cx="2541600" cy="5004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5400" rIns="90000" bIns="5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4"/>
          <p:cNvSpPr/>
          <p:nvPr/>
        </p:nvSpPr>
        <p:spPr>
          <a:xfrm>
            <a:off x="786240" y="1426320"/>
            <a:ext cx="420120" cy="420120"/>
          </a:xfrm>
          <a:prstGeom prst="ellipse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4"/>
          <p:cNvSpPr/>
          <p:nvPr/>
        </p:nvSpPr>
        <p:spPr>
          <a:xfrm>
            <a:off x="786240" y="1426320"/>
            <a:ext cx="420120" cy="42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u="none" strike="noStrike">
                <a:solidFill>
                  <a:srgbClr val="1D3D7C"/>
                </a:solidFill>
                <a:latin typeface="Georgia"/>
                <a:ea typeface="Georgia"/>
                <a:cs typeface="Georgia"/>
                <a:sym typeface="Georgia"/>
              </a:rPr>
              <a:t>1</a:t>
            </a:r>
            <a:endParaRPr sz="15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4"/>
          <p:cNvSpPr/>
          <p:nvPr/>
        </p:nvSpPr>
        <p:spPr>
          <a:xfrm>
            <a:off x="786240" y="1974960"/>
            <a:ext cx="2066040" cy="493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u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Make the job worth taking</a:t>
            </a:r>
            <a:endParaRPr sz="14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4"/>
          <p:cNvSpPr/>
          <p:nvPr/>
        </p:nvSpPr>
        <p:spPr>
          <a:xfrm>
            <a:off x="786240" y="2523600"/>
            <a:ext cx="2121120" cy="9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u="none" strike="noStrike">
                <a:solidFill>
                  <a:srgbClr val="C2CEE2"/>
                </a:solidFill>
                <a:latin typeface="Calibri"/>
                <a:ea typeface="Calibri"/>
                <a:cs typeface="Calibri"/>
                <a:sym typeface="Calibri"/>
              </a:rPr>
              <a:t>A $50,000 salary floor, 12 weeks of paid maternity leave, and scholarships that cover the cost of becoming a teacher.</a:t>
            </a:r>
            <a:endParaRPr sz="105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4"/>
          <p:cNvSpPr/>
          <p:nvPr/>
        </p:nvSpPr>
        <p:spPr>
          <a:xfrm>
            <a:off x="3300840" y="1280160"/>
            <a:ext cx="2541600" cy="2285640"/>
          </a:xfrm>
          <a:prstGeom prst="rect">
            <a:avLst/>
          </a:prstGeom>
          <a:solidFill>
            <a:srgbClr val="16305F"/>
          </a:solidFill>
          <a:ln w="9525" cap="flat" cmpd="sng">
            <a:solidFill>
              <a:srgbClr val="3A5A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4"/>
          <p:cNvSpPr/>
          <p:nvPr/>
        </p:nvSpPr>
        <p:spPr>
          <a:xfrm>
            <a:off x="3300840" y="1280160"/>
            <a:ext cx="2541600" cy="5004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5400" rIns="90000" bIns="5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4"/>
          <p:cNvSpPr/>
          <p:nvPr/>
        </p:nvSpPr>
        <p:spPr>
          <a:xfrm>
            <a:off x="3520440" y="1426320"/>
            <a:ext cx="420120" cy="420120"/>
          </a:xfrm>
          <a:prstGeom prst="ellipse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4"/>
          <p:cNvSpPr/>
          <p:nvPr/>
        </p:nvSpPr>
        <p:spPr>
          <a:xfrm>
            <a:off x="3520440" y="1426320"/>
            <a:ext cx="420120" cy="42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u="none" strike="noStrike">
                <a:solidFill>
                  <a:srgbClr val="1D3D7C"/>
                </a:solidFill>
                <a:latin typeface="Georgia"/>
                <a:ea typeface="Georgia"/>
                <a:cs typeface="Georgia"/>
                <a:sym typeface="Georgia"/>
              </a:rPr>
              <a:t>2</a:t>
            </a:r>
            <a:endParaRPr sz="15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4"/>
          <p:cNvSpPr/>
          <p:nvPr/>
        </p:nvSpPr>
        <p:spPr>
          <a:xfrm>
            <a:off x="3520440" y="1974960"/>
            <a:ext cx="2066040" cy="493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Incentivize student outcomes</a:t>
            </a:r>
            <a:endParaRPr sz="14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4"/>
          <p:cNvSpPr/>
          <p:nvPr/>
        </p:nvSpPr>
        <p:spPr>
          <a:xfrm>
            <a:off x="3520440" y="2523600"/>
            <a:ext cx="2121120" cy="9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u="none" strike="noStrike">
                <a:solidFill>
                  <a:srgbClr val="C2CEE2"/>
                </a:solidFill>
                <a:latin typeface="Calibri"/>
                <a:ea typeface="Calibri"/>
                <a:cs typeface="Calibri"/>
                <a:sym typeface="Calibri"/>
              </a:rPr>
              <a:t>The Merit Teacher Incentive Fund pays up to $10,000 a year for student growth, shortage-area service, and mentoring.</a:t>
            </a:r>
            <a:endParaRPr sz="105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4"/>
          <p:cNvSpPr/>
          <p:nvPr/>
        </p:nvSpPr>
        <p:spPr>
          <a:xfrm>
            <a:off x="6035040" y="1280160"/>
            <a:ext cx="2541600" cy="2285640"/>
          </a:xfrm>
          <a:prstGeom prst="rect">
            <a:avLst/>
          </a:prstGeom>
          <a:solidFill>
            <a:srgbClr val="16305F"/>
          </a:solidFill>
          <a:ln w="9525" cap="flat" cmpd="sng">
            <a:solidFill>
              <a:srgbClr val="3A5A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4"/>
          <p:cNvSpPr/>
          <p:nvPr/>
        </p:nvSpPr>
        <p:spPr>
          <a:xfrm>
            <a:off x="6035040" y="1280160"/>
            <a:ext cx="2541600" cy="5004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5400" rIns="90000" bIns="5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4"/>
          <p:cNvSpPr/>
          <p:nvPr/>
        </p:nvSpPr>
        <p:spPr>
          <a:xfrm>
            <a:off x="6254640" y="1426320"/>
            <a:ext cx="420120" cy="420120"/>
          </a:xfrm>
          <a:prstGeom prst="ellipse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4"/>
          <p:cNvSpPr/>
          <p:nvPr/>
        </p:nvSpPr>
        <p:spPr>
          <a:xfrm>
            <a:off x="6254640" y="1426320"/>
            <a:ext cx="420120" cy="42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u="none" strike="noStrike">
                <a:solidFill>
                  <a:srgbClr val="1D3D7C"/>
                </a:solidFill>
                <a:latin typeface="Georgia"/>
                <a:ea typeface="Georgia"/>
                <a:cs typeface="Georgia"/>
                <a:sym typeface="Georgia"/>
              </a:rPr>
              <a:t>3</a:t>
            </a:r>
            <a:endParaRPr sz="15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4"/>
          <p:cNvSpPr/>
          <p:nvPr/>
        </p:nvSpPr>
        <p:spPr>
          <a:xfrm>
            <a:off x="6254640" y="1974960"/>
            <a:ext cx="2066040" cy="493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Support</a:t>
            </a:r>
            <a:r>
              <a:rPr lang="en-US" sz="1400" b="1" u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 the students who need it most</a:t>
            </a:r>
            <a:endParaRPr sz="14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4"/>
          <p:cNvSpPr/>
          <p:nvPr/>
        </p:nvSpPr>
        <p:spPr>
          <a:xfrm>
            <a:off x="6254640" y="2523600"/>
            <a:ext cx="2121120" cy="9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u="none" strike="noStrike">
                <a:solidFill>
                  <a:srgbClr val="C2CEE2"/>
                </a:solidFill>
                <a:latin typeface="Calibri"/>
                <a:ea typeface="Calibri"/>
                <a:cs typeface="Calibri"/>
                <a:sym typeface="Calibri"/>
              </a:rPr>
              <a:t>State rules place children who miss the reading standard with teachers whose growth scores rank in the top quartile.</a:t>
            </a:r>
            <a:endParaRPr sz="105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4"/>
          <p:cNvSpPr/>
          <p:nvPr/>
        </p:nvSpPr>
        <p:spPr>
          <a:xfrm>
            <a:off x="567000" y="3694320"/>
            <a:ext cx="8009640" cy="62136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4"/>
          <p:cNvSpPr/>
          <p:nvPr/>
        </p:nvSpPr>
        <p:spPr>
          <a:xfrm>
            <a:off x="841320" y="3749040"/>
            <a:ext cx="7479360" cy="511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79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 b="1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Tying</a:t>
            </a:r>
            <a:r>
              <a:rPr lang="en-US" sz="125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 it together: </a:t>
            </a:r>
            <a:r>
              <a:rPr lang="en-US" sz="1250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en-US" sz="1250" b="0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he Arkansas Excellence in Teaching Fellowship turns merit award winners into public voices for the profession.</a:t>
            </a:r>
            <a:endParaRPr sz="125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4"/>
          <p:cNvSpPr/>
          <p:nvPr/>
        </p:nvSpPr>
        <p:spPr>
          <a:xfrm>
            <a:off x="567000" y="4480560"/>
            <a:ext cx="7040520" cy="23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="0" i="1" u="none" strike="noStrike">
                <a:solidFill>
                  <a:srgbClr val="B4C3DA"/>
                </a:solidFill>
                <a:latin typeface="Calibri"/>
                <a:ea typeface="Calibri"/>
                <a:cs typeface="Calibri"/>
                <a:sym typeface="Calibri"/>
              </a:rPr>
              <a:t>Arkansas LEARNS Act, Act 237 of 2023.</a:t>
            </a:r>
            <a:endParaRPr sz="85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4"/>
          <p:cNvSpPr/>
          <p:nvPr/>
        </p:nvSpPr>
        <p:spPr>
          <a:xfrm>
            <a:off x="8211240" y="4480560"/>
            <a:ext cx="365400" cy="23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u="none" strike="noStrike">
                <a:solidFill>
                  <a:srgbClr val="FCB426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0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A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"/>
          <p:cNvSpPr/>
          <p:nvPr/>
        </p:nvSpPr>
        <p:spPr>
          <a:xfrm>
            <a:off x="0" y="0"/>
            <a:ext cx="2377080" cy="10944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5"/>
          <p:cNvSpPr/>
          <p:nvPr/>
        </p:nvSpPr>
        <p:spPr>
          <a:xfrm>
            <a:off x="2377440" y="0"/>
            <a:ext cx="6766200" cy="109440"/>
          </a:xfrm>
          <a:prstGeom prst="rect">
            <a:avLst/>
          </a:prstGeom>
          <a:solidFill>
            <a:srgbClr val="1D3D7C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Google Shape;87;p5" descr="[object Object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32320" y="255960"/>
            <a:ext cx="1444320" cy="3654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5"/>
          <p:cNvSpPr/>
          <p:nvPr/>
        </p:nvSpPr>
        <p:spPr>
          <a:xfrm>
            <a:off x="567000" y="329040"/>
            <a:ext cx="6309000" cy="23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MOVE 1</a:t>
            </a:r>
            <a:endParaRPr sz="10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5"/>
          <p:cNvSpPr/>
          <p:nvPr/>
        </p:nvSpPr>
        <p:spPr>
          <a:xfrm>
            <a:off x="567000" y="585360"/>
            <a:ext cx="8046360" cy="529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u="none" strike="noStrike">
                <a:solidFill>
                  <a:srgbClr val="1D3D7C"/>
                </a:solidFill>
                <a:latin typeface="Georgia"/>
                <a:ea typeface="Georgia"/>
                <a:cs typeface="Georgia"/>
                <a:sym typeface="Georgia"/>
              </a:rPr>
              <a:t>Make the job worth taking</a:t>
            </a:r>
            <a:endParaRPr sz="27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5"/>
          <p:cNvSpPr/>
          <p:nvPr/>
        </p:nvSpPr>
        <p:spPr>
          <a:xfrm>
            <a:off x="567000" y="1243440"/>
            <a:ext cx="8009640" cy="84096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8DEE9"/>
            </a:solidFill>
            <a:prstDash val="solid"/>
            <a:round/>
            <a:headEnd type="none" w="sm" len="sm"/>
            <a:tailEnd type="none" w="sm" len="sm"/>
          </a:ln>
          <a:effectLst>
            <a:outerShdw blurRad="101520" dist="25560" dir="5400000" algn="bl" rotWithShape="0">
              <a:srgbClr val="1D3D7C">
                <a:alpha val="10196"/>
              </a:srgbClr>
            </a:outerShdw>
          </a:effectLst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5"/>
          <p:cNvSpPr/>
          <p:nvPr/>
        </p:nvSpPr>
        <p:spPr>
          <a:xfrm>
            <a:off x="567000" y="1243440"/>
            <a:ext cx="63720" cy="84096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5"/>
          <p:cNvSpPr/>
          <p:nvPr/>
        </p:nvSpPr>
        <p:spPr>
          <a:xfrm>
            <a:off x="841320" y="1325880"/>
            <a:ext cx="1737000" cy="38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none" strike="noStrike">
                <a:solidFill>
                  <a:srgbClr val="CC1F42"/>
                </a:solidFill>
                <a:latin typeface="Georgia"/>
                <a:ea typeface="Georgia"/>
                <a:cs typeface="Georgia"/>
                <a:sym typeface="Georgia"/>
              </a:rPr>
              <a:t>$50,000</a:t>
            </a:r>
            <a:endParaRPr sz="24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5"/>
          <p:cNvSpPr/>
          <p:nvPr/>
        </p:nvSpPr>
        <p:spPr>
          <a:xfrm>
            <a:off x="841320" y="1710000"/>
            <a:ext cx="1865160" cy="27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u="none" strike="noStrike">
                <a:solidFill>
                  <a:srgbClr val="46536B"/>
                </a:solidFill>
                <a:latin typeface="Calibri"/>
                <a:ea typeface="Calibri"/>
                <a:cs typeface="Calibri"/>
                <a:sym typeface="Calibri"/>
              </a:rPr>
              <a:t>minimum teacher salary</a:t>
            </a:r>
            <a:endParaRPr sz="10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5"/>
          <p:cNvSpPr/>
          <p:nvPr/>
        </p:nvSpPr>
        <p:spPr>
          <a:xfrm>
            <a:off x="2834640" y="1389960"/>
            <a:ext cx="13320" cy="548280"/>
          </a:xfrm>
          <a:prstGeom prst="rect">
            <a:avLst/>
          </a:prstGeom>
          <a:solidFill>
            <a:srgbClr val="D8DEE9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5"/>
          <p:cNvSpPr/>
          <p:nvPr/>
        </p:nvSpPr>
        <p:spPr>
          <a:xfrm>
            <a:off x="3054240" y="1334880"/>
            <a:ext cx="5339880" cy="658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390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b="0" u="none" strike="noStrike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Raised from $36,000. Teachers already above $50,000 received a $2,000 raise. The state now sets a statewide average salary target of $51,822.</a:t>
            </a:r>
            <a:endParaRPr sz="11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5"/>
          <p:cNvSpPr/>
          <p:nvPr/>
        </p:nvSpPr>
        <p:spPr>
          <a:xfrm>
            <a:off x="567000" y="2176200"/>
            <a:ext cx="8009640" cy="84096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8DEE9"/>
            </a:solidFill>
            <a:prstDash val="solid"/>
            <a:round/>
            <a:headEnd type="none" w="sm" len="sm"/>
            <a:tailEnd type="none" w="sm" len="sm"/>
          </a:ln>
          <a:effectLst>
            <a:outerShdw blurRad="101520" dist="25560" dir="5400000" algn="bl" rotWithShape="0">
              <a:srgbClr val="1D3D7C">
                <a:alpha val="10196"/>
              </a:srgbClr>
            </a:outerShdw>
          </a:effectLst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5"/>
          <p:cNvSpPr/>
          <p:nvPr/>
        </p:nvSpPr>
        <p:spPr>
          <a:xfrm>
            <a:off x="567000" y="2176200"/>
            <a:ext cx="63720" cy="84096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5"/>
          <p:cNvSpPr/>
          <p:nvPr/>
        </p:nvSpPr>
        <p:spPr>
          <a:xfrm>
            <a:off x="841320" y="2258640"/>
            <a:ext cx="1737000" cy="38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none" strike="noStrike">
                <a:solidFill>
                  <a:srgbClr val="CC1F42"/>
                </a:solidFill>
                <a:latin typeface="Georgia"/>
                <a:ea typeface="Georgia"/>
                <a:cs typeface="Georgia"/>
                <a:sym typeface="Georgia"/>
              </a:rPr>
              <a:t>12 weeks</a:t>
            </a:r>
            <a:endParaRPr sz="24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5"/>
          <p:cNvSpPr/>
          <p:nvPr/>
        </p:nvSpPr>
        <p:spPr>
          <a:xfrm>
            <a:off x="841320" y="2642760"/>
            <a:ext cx="1865160" cy="27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u="none" strike="noStrike">
                <a:solidFill>
                  <a:srgbClr val="46536B"/>
                </a:solidFill>
                <a:latin typeface="Calibri"/>
                <a:ea typeface="Calibri"/>
                <a:cs typeface="Calibri"/>
                <a:sym typeface="Calibri"/>
              </a:rPr>
              <a:t>paid maternity leave</a:t>
            </a:r>
            <a:endParaRPr sz="10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5"/>
          <p:cNvSpPr/>
          <p:nvPr/>
        </p:nvSpPr>
        <p:spPr>
          <a:xfrm>
            <a:off x="2834640" y="2322720"/>
            <a:ext cx="13320" cy="548280"/>
          </a:xfrm>
          <a:prstGeom prst="rect">
            <a:avLst/>
          </a:prstGeom>
          <a:solidFill>
            <a:srgbClr val="D8DEE9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5"/>
          <p:cNvSpPr/>
          <p:nvPr/>
        </p:nvSpPr>
        <p:spPr>
          <a:xfrm>
            <a:off x="3054240" y="2267640"/>
            <a:ext cx="5339880" cy="658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390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b="0" u="none" strike="noStrike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The state reimburses districts for 100% of the substitute cost. </a:t>
            </a:r>
            <a:r>
              <a:rPr lang="en-US" sz="1150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Arkansas is one of just two states in the nation to offer 12 weeks of paid maternity leave, </a:t>
            </a:r>
            <a:r>
              <a:rPr lang="en-US" sz="115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according to</a:t>
            </a:r>
            <a:r>
              <a:rPr lang="en-US" sz="1150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 NCTQ.</a:t>
            </a:r>
            <a:endParaRPr sz="11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5"/>
          <p:cNvSpPr/>
          <p:nvPr/>
        </p:nvSpPr>
        <p:spPr>
          <a:xfrm>
            <a:off x="567000" y="3108960"/>
            <a:ext cx="8009640" cy="84096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8DEE9"/>
            </a:solidFill>
            <a:prstDash val="solid"/>
            <a:round/>
            <a:headEnd type="none" w="sm" len="sm"/>
            <a:tailEnd type="none" w="sm" len="sm"/>
          </a:ln>
          <a:effectLst>
            <a:outerShdw blurRad="101520" dist="25560" dir="5400000" algn="bl" rotWithShape="0">
              <a:srgbClr val="1D3D7C">
                <a:alpha val="10196"/>
              </a:srgbClr>
            </a:outerShdw>
          </a:effectLst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5"/>
          <p:cNvSpPr/>
          <p:nvPr/>
        </p:nvSpPr>
        <p:spPr>
          <a:xfrm>
            <a:off x="567000" y="3108960"/>
            <a:ext cx="63720" cy="84096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5"/>
          <p:cNvSpPr/>
          <p:nvPr/>
        </p:nvSpPr>
        <p:spPr>
          <a:xfrm>
            <a:off x="841320" y="3191400"/>
            <a:ext cx="1737000" cy="38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none" strike="noStrike">
                <a:solidFill>
                  <a:srgbClr val="CC1F42"/>
                </a:solidFill>
                <a:latin typeface="Georgia"/>
                <a:ea typeface="Georgia"/>
                <a:cs typeface="Georgia"/>
                <a:sym typeface="Georgia"/>
              </a:rPr>
              <a:t>Tuition</a:t>
            </a:r>
            <a:endParaRPr sz="24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5"/>
          <p:cNvSpPr/>
          <p:nvPr/>
        </p:nvSpPr>
        <p:spPr>
          <a:xfrm>
            <a:off x="841320" y="3575160"/>
            <a:ext cx="1865160" cy="27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u="none" strike="noStrike">
                <a:solidFill>
                  <a:srgbClr val="46536B"/>
                </a:solidFill>
                <a:latin typeface="Calibri"/>
                <a:ea typeface="Calibri"/>
                <a:cs typeface="Calibri"/>
                <a:sym typeface="Calibri"/>
              </a:rPr>
              <a:t>covered for future teachers</a:t>
            </a:r>
            <a:endParaRPr sz="10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5"/>
          <p:cNvSpPr/>
          <p:nvPr/>
        </p:nvSpPr>
        <p:spPr>
          <a:xfrm>
            <a:off x="2834640" y="3255120"/>
            <a:ext cx="13320" cy="548280"/>
          </a:xfrm>
          <a:prstGeom prst="rect">
            <a:avLst/>
          </a:prstGeom>
          <a:solidFill>
            <a:srgbClr val="D8DEE9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5"/>
          <p:cNvSpPr/>
          <p:nvPr/>
        </p:nvSpPr>
        <p:spPr>
          <a:xfrm>
            <a:off x="3054240" y="3200400"/>
            <a:ext cx="5339880" cy="658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390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b="0" u="none" strike="noStrike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The Arkansas Teacher Academy Scholarship pays up to the full cost of tuition in exchange for a commitment to teach in an Arkansas public school.</a:t>
            </a:r>
            <a:endParaRPr sz="11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5"/>
          <p:cNvSpPr/>
          <p:nvPr/>
        </p:nvSpPr>
        <p:spPr>
          <a:xfrm>
            <a:off x="567000" y="4152949"/>
            <a:ext cx="8373971" cy="245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Arkansas ranked 48th in the nation </a:t>
            </a:r>
            <a:r>
              <a:rPr lang="en-US" sz="1600" b="1" i="1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in</a:t>
            </a:r>
            <a:r>
              <a:rPr lang="en-US" sz="1600" b="1" i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 starting teacher pay before LEARNS. In 2024 it ranked </a:t>
            </a:r>
            <a:r>
              <a:rPr lang="en-US" sz="1600" b="1" i="1" u="sng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first</a:t>
            </a:r>
            <a:r>
              <a:rPr lang="en-US" sz="1600" b="1" i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6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5"/>
          <p:cNvSpPr/>
          <p:nvPr/>
        </p:nvSpPr>
        <p:spPr>
          <a:xfrm>
            <a:off x="567000" y="4480560"/>
            <a:ext cx="7040520" cy="23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="0" i="1" u="none" strike="noStrike">
                <a:solidFill>
                  <a:srgbClr val="46536B"/>
                </a:solidFill>
                <a:latin typeface="Calibri"/>
                <a:ea typeface="Calibri"/>
                <a:cs typeface="Calibri"/>
                <a:sym typeface="Calibri"/>
              </a:rPr>
              <a:t>Act 237 of 2023; Act 909 of 2025; Ark. Code §§ 6-17-122, 6-82-2206; 6 CAR §§ 193-104, 193-105.</a:t>
            </a:r>
            <a:endParaRPr sz="8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5"/>
          <p:cNvSpPr/>
          <p:nvPr/>
        </p:nvSpPr>
        <p:spPr>
          <a:xfrm>
            <a:off x="8211240" y="4480560"/>
            <a:ext cx="365400" cy="23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10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A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"/>
          <p:cNvSpPr/>
          <p:nvPr/>
        </p:nvSpPr>
        <p:spPr>
          <a:xfrm>
            <a:off x="0" y="0"/>
            <a:ext cx="2377080" cy="10944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6"/>
          <p:cNvSpPr/>
          <p:nvPr/>
        </p:nvSpPr>
        <p:spPr>
          <a:xfrm>
            <a:off x="2377440" y="0"/>
            <a:ext cx="6766200" cy="109440"/>
          </a:xfrm>
          <a:prstGeom prst="rect">
            <a:avLst/>
          </a:prstGeom>
          <a:solidFill>
            <a:srgbClr val="1D3D7C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p6" descr="[object Object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32320" y="255960"/>
            <a:ext cx="1444320" cy="365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6"/>
          <p:cNvSpPr/>
          <p:nvPr/>
        </p:nvSpPr>
        <p:spPr>
          <a:xfrm>
            <a:off x="567000" y="329040"/>
            <a:ext cx="6309000" cy="23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MOVE 2</a:t>
            </a:r>
            <a:endParaRPr sz="10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6"/>
          <p:cNvSpPr/>
          <p:nvPr/>
        </p:nvSpPr>
        <p:spPr>
          <a:xfrm>
            <a:off x="567000" y="585360"/>
            <a:ext cx="8046360" cy="529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u="none" strike="noStrike">
                <a:solidFill>
                  <a:srgbClr val="1D3D7C"/>
                </a:solidFill>
                <a:latin typeface="Georgia"/>
                <a:ea typeface="Georgia"/>
                <a:cs typeface="Georgia"/>
                <a:sym typeface="Georgia"/>
              </a:rPr>
              <a:t>Pay for what students gain</a:t>
            </a:r>
            <a:endParaRPr sz="27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6"/>
          <p:cNvSpPr/>
          <p:nvPr/>
        </p:nvSpPr>
        <p:spPr>
          <a:xfrm>
            <a:off x="567000" y="1188720"/>
            <a:ext cx="3876840" cy="2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b="1" u="none" strike="noStrike">
                <a:solidFill>
                  <a:srgbClr val="1D3D7C"/>
                </a:solidFill>
                <a:latin typeface="Georgia"/>
                <a:ea typeface="Georgia"/>
                <a:cs typeface="Georgia"/>
                <a:sym typeface="Georgia"/>
              </a:rPr>
              <a:t>Three ways to qualify for Merit Pay</a:t>
            </a:r>
            <a:endParaRPr sz="14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6"/>
          <p:cNvSpPr/>
          <p:nvPr/>
        </p:nvSpPr>
        <p:spPr>
          <a:xfrm>
            <a:off x="567000" y="1481400"/>
            <a:ext cx="3876840" cy="72216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8DEE9"/>
            </a:solidFill>
            <a:prstDash val="solid"/>
            <a:round/>
            <a:headEnd type="none" w="sm" len="sm"/>
            <a:tailEnd type="none" w="sm" len="sm"/>
          </a:ln>
          <a:effectLst>
            <a:outerShdw blurRad="101520" dist="25560" dir="5400000" algn="bl" rotWithShape="0">
              <a:srgbClr val="1D3D7C">
                <a:alpha val="10196"/>
              </a:srgbClr>
            </a:outerShdw>
          </a:effectLst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6"/>
          <p:cNvSpPr/>
          <p:nvPr/>
        </p:nvSpPr>
        <p:spPr>
          <a:xfrm>
            <a:off x="567000" y="1481400"/>
            <a:ext cx="63720" cy="72216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6"/>
          <p:cNvSpPr/>
          <p:nvPr/>
        </p:nvSpPr>
        <p:spPr>
          <a:xfrm>
            <a:off x="786240" y="1545480"/>
            <a:ext cx="352908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Outstanding student growth</a:t>
            </a:r>
            <a:endParaRPr sz="12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6"/>
          <p:cNvSpPr/>
          <p:nvPr/>
        </p:nvSpPr>
        <p:spPr>
          <a:xfrm>
            <a:off x="786240" y="1792080"/>
            <a:ext cx="3565800" cy="34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30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46536B"/>
                </a:solidFill>
                <a:latin typeface="Calibri"/>
                <a:ea typeface="Calibri"/>
                <a:cs typeface="Calibri"/>
                <a:sym typeface="Calibri"/>
              </a:rPr>
              <a:t>Growth is measured by a t</a:t>
            </a:r>
            <a:r>
              <a:rPr lang="en-US" sz="1000" b="0" u="none" strike="noStrike">
                <a:solidFill>
                  <a:srgbClr val="46536B"/>
                </a:solidFill>
                <a:latin typeface="Calibri"/>
                <a:ea typeface="Calibri"/>
                <a:cs typeface="Calibri"/>
                <a:sym typeface="Calibri"/>
              </a:rPr>
              <a:t>hree-year average value-added score. </a:t>
            </a:r>
            <a:endParaRPr sz="10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6"/>
          <p:cNvSpPr/>
          <p:nvPr/>
        </p:nvSpPr>
        <p:spPr>
          <a:xfrm>
            <a:off x="567000" y="2309040"/>
            <a:ext cx="3876840" cy="72216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8DEE9"/>
            </a:solidFill>
            <a:prstDash val="solid"/>
            <a:round/>
            <a:headEnd type="none" w="sm" len="sm"/>
            <a:tailEnd type="none" w="sm" len="sm"/>
          </a:ln>
          <a:effectLst>
            <a:outerShdw blurRad="101520" dist="25560" dir="5400000" algn="bl" rotWithShape="0">
              <a:srgbClr val="1D3D7C">
                <a:alpha val="10196"/>
              </a:srgbClr>
            </a:outerShdw>
          </a:effectLst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6"/>
          <p:cNvSpPr/>
          <p:nvPr/>
        </p:nvSpPr>
        <p:spPr>
          <a:xfrm>
            <a:off x="567000" y="2309040"/>
            <a:ext cx="63720" cy="72216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6"/>
          <p:cNvSpPr/>
          <p:nvPr/>
        </p:nvSpPr>
        <p:spPr>
          <a:xfrm>
            <a:off x="786240" y="2372760"/>
            <a:ext cx="352908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Critical shortage service</a:t>
            </a:r>
            <a:endParaRPr sz="12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6"/>
          <p:cNvSpPr/>
          <p:nvPr/>
        </p:nvSpPr>
        <p:spPr>
          <a:xfrm>
            <a:off x="786240" y="2619720"/>
            <a:ext cx="3565800" cy="34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30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u="none" strike="noStrike">
                <a:solidFill>
                  <a:srgbClr val="46536B"/>
                </a:solidFill>
                <a:latin typeface="Calibri"/>
                <a:ea typeface="Calibri"/>
                <a:cs typeface="Calibri"/>
                <a:sym typeface="Calibri"/>
              </a:rPr>
              <a:t>Teaching a shortage subject, or teaching in a shortage region of the state.</a:t>
            </a:r>
            <a:endParaRPr sz="10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6"/>
          <p:cNvSpPr/>
          <p:nvPr/>
        </p:nvSpPr>
        <p:spPr>
          <a:xfrm>
            <a:off x="567000" y="3136320"/>
            <a:ext cx="3876840" cy="72216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8DEE9"/>
            </a:solidFill>
            <a:prstDash val="solid"/>
            <a:round/>
            <a:headEnd type="none" w="sm" len="sm"/>
            <a:tailEnd type="none" w="sm" len="sm"/>
          </a:ln>
          <a:effectLst>
            <a:outerShdw blurRad="101520" dist="25560" dir="5400000" algn="bl" rotWithShape="0">
              <a:srgbClr val="1D3D7C">
                <a:alpha val="10196"/>
              </a:srgbClr>
            </a:outerShdw>
          </a:effectLst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6"/>
          <p:cNvSpPr/>
          <p:nvPr/>
        </p:nvSpPr>
        <p:spPr>
          <a:xfrm>
            <a:off x="567000" y="3136320"/>
            <a:ext cx="63720" cy="72216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6"/>
          <p:cNvSpPr/>
          <p:nvPr/>
        </p:nvSpPr>
        <p:spPr>
          <a:xfrm>
            <a:off x="786240" y="3200400"/>
            <a:ext cx="352908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Mentoring a resident</a:t>
            </a:r>
            <a:endParaRPr sz="12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6"/>
          <p:cNvSpPr/>
          <p:nvPr/>
        </p:nvSpPr>
        <p:spPr>
          <a:xfrm>
            <a:off x="786240" y="3447360"/>
            <a:ext cx="3565800" cy="34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30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u="none" strike="noStrike">
                <a:solidFill>
                  <a:srgbClr val="46536B"/>
                </a:solidFill>
                <a:latin typeface="Calibri"/>
                <a:ea typeface="Calibri"/>
                <a:cs typeface="Calibri"/>
                <a:sym typeface="Calibri"/>
              </a:rPr>
              <a:t>Supervising an aspiring teacher through a yearlong classroom residency.</a:t>
            </a:r>
            <a:endParaRPr sz="10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6"/>
          <p:cNvSpPr/>
          <p:nvPr/>
        </p:nvSpPr>
        <p:spPr>
          <a:xfrm>
            <a:off x="4700160" y="1188720"/>
            <a:ext cx="3876840" cy="2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b="1" u="none" strike="noStrike">
                <a:solidFill>
                  <a:srgbClr val="1D3D7C"/>
                </a:solidFill>
                <a:latin typeface="Georgia"/>
                <a:ea typeface="Georgia"/>
                <a:cs typeface="Georgia"/>
                <a:sym typeface="Georgia"/>
              </a:rPr>
              <a:t>What an award is worth (2025 bands)</a:t>
            </a:r>
            <a:endParaRPr sz="14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4700160" y="1481400"/>
            <a:ext cx="3876840" cy="236808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8DEE9"/>
            </a:solidFill>
            <a:prstDash val="solid"/>
            <a:round/>
            <a:headEnd type="none" w="sm" len="sm"/>
            <a:tailEnd type="none" w="sm" len="sm"/>
          </a:ln>
          <a:effectLst>
            <a:outerShdw blurRad="101520" dist="25560" dir="5400000" algn="bl" rotWithShape="0">
              <a:srgbClr val="1D3D7C">
                <a:alpha val="10196"/>
              </a:srgbClr>
            </a:outerShdw>
          </a:effectLst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6"/>
          <p:cNvSpPr/>
          <p:nvPr/>
        </p:nvSpPr>
        <p:spPr>
          <a:xfrm>
            <a:off x="4700160" y="1481400"/>
            <a:ext cx="63720" cy="236808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6"/>
          <p:cNvSpPr/>
          <p:nvPr/>
        </p:nvSpPr>
        <p:spPr>
          <a:xfrm>
            <a:off x="4956120" y="1581840"/>
            <a:ext cx="2559960" cy="31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u="none" strike="noStrike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Top 0.5% growth, all subjects</a:t>
            </a:r>
            <a:endParaRPr sz="10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6"/>
          <p:cNvSpPr/>
          <p:nvPr/>
        </p:nvSpPr>
        <p:spPr>
          <a:xfrm>
            <a:off x="7498080" y="1581840"/>
            <a:ext cx="859320" cy="31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u="none" strike="noStrike">
                <a:solidFill>
                  <a:srgbClr val="CC1F42"/>
                </a:solidFill>
                <a:latin typeface="Georgia"/>
                <a:ea typeface="Georgia"/>
                <a:cs typeface="Georgia"/>
                <a:sym typeface="Georgia"/>
              </a:rPr>
              <a:t>$10,000</a:t>
            </a:r>
            <a:endParaRPr sz="13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6"/>
          <p:cNvSpPr/>
          <p:nvPr/>
        </p:nvSpPr>
        <p:spPr>
          <a:xfrm>
            <a:off x="4956120" y="1906560"/>
            <a:ext cx="3401280" cy="6840"/>
          </a:xfrm>
          <a:prstGeom prst="rect">
            <a:avLst/>
          </a:prstGeom>
          <a:solidFill>
            <a:srgbClr val="E8ECF3"/>
          </a:solidFill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6"/>
          <p:cNvSpPr/>
          <p:nvPr/>
        </p:nvSpPr>
        <p:spPr>
          <a:xfrm>
            <a:off x="4956120" y="1943280"/>
            <a:ext cx="2559960" cy="31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u="none" strike="noStrike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Top 1% growth, all subjects</a:t>
            </a:r>
            <a:endParaRPr sz="10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6"/>
          <p:cNvSpPr/>
          <p:nvPr/>
        </p:nvSpPr>
        <p:spPr>
          <a:xfrm>
            <a:off x="7498080" y="1943280"/>
            <a:ext cx="859320" cy="31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u="none" strike="noStrike">
                <a:solidFill>
                  <a:srgbClr val="CC1F42"/>
                </a:solidFill>
                <a:latin typeface="Georgia"/>
                <a:ea typeface="Georgia"/>
                <a:cs typeface="Georgia"/>
                <a:sym typeface="Georgia"/>
              </a:rPr>
              <a:t>$9,000</a:t>
            </a:r>
            <a:endParaRPr sz="13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6"/>
          <p:cNvSpPr/>
          <p:nvPr/>
        </p:nvSpPr>
        <p:spPr>
          <a:xfrm>
            <a:off x="4956120" y="2267640"/>
            <a:ext cx="3401280" cy="6840"/>
          </a:xfrm>
          <a:prstGeom prst="rect">
            <a:avLst/>
          </a:prstGeom>
          <a:solidFill>
            <a:srgbClr val="E8ECF3"/>
          </a:solidFill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6"/>
          <p:cNvSpPr/>
          <p:nvPr/>
        </p:nvSpPr>
        <p:spPr>
          <a:xfrm>
            <a:off x="4956120" y="2304360"/>
            <a:ext cx="2559960" cy="31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u="none" strike="noStrike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Top 5% growth, all subjects</a:t>
            </a:r>
            <a:endParaRPr sz="10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6"/>
          <p:cNvSpPr/>
          <p:nvPr/>
        </p:nvSpPr>
        <p:spPr>
          <a:xfrm>
            <a:off x="7498080" y="2304360"/>
            <a:ext cx="859320" cy="31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u="none" strike="noStrike">
                <a:solidFill>
                  <a:srgbClr val="CC1F42"/>
                </a:solidFill>
                <a:latin typeface="Georgia"/>
                <a:ea typeface="Georgia"/>
                <a:cs typeface="Georgia"/>
                <a:sym typeface="Georgia"/>
              </a:rPr>
              <a:t>$6,000</a:t>
            </a:r>
            <a:endParaRPr sz="13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6"/>
          <p:cNvSpPr/>
          <p:nvPr/>
        </p:nvSpPr>
        <p:spPr>
          <a:xfrm>
            <a:off x="4956120" y="2629080"/>
            <a:ext cx="3401280" cy="6840"/>
          </a:xfrm>
          <a:prstGeom prst="rect">
            <a:avLst/>
          </a:prstGeom>
          <a:solidFill>
            <a:srgbClr val="E8ECF3"/>
          </a:solidFill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6"/>
          <p:cNvSpPr/>
          <p:nvPr/>
        </p:nvSpPr>
        <p:spPr>
          <a:xfrm>
            <a:off x="4956120" y="2665440"/>
            <a:ext cx="2559960" cy="31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u="none" strike="noStrike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Top 25% in ELA, math, or science</a:t>
            </a:r>
            <a:endParaRPr sz="10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6"/>
          <p:cNvSpPr/>
          <p:nvPr/>
        </p:nvSpPr>
        <p:spPr>
          <a:xfrm>
            <a:off x="7498080" y="2665440"/>
            <a:ext cx="859320" cy="31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u="none" strike="noStrike">
                <a:solidFill>
                  <a:srgbClr val="1D3D7C"/>
                </a:solidFill>
                <a:latin typeface="Georgia"/>
                <a:ea typeface="Georgia"/>
                <a:cs typeface="Georgia"/>
                <a:sym typeface="Georgia"/>
              </a:rPr>
              <a:t>$3,000</a:t>
            </a:r>
            <a:endParaRPr sz="13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6"/>
          <p:cNvSpPr/>
          <p:nvPr/>
        </p:nvSpPr>
        <p:spPr>
          <a:xfrm>
            <a:off x="4956120" y="2990160"/>
            <a:ext cx="3401280" cy="6840"/>
          </a:xfrm>
          <a:prstGeom prst="rect">
            <a:avLst/>
          </a:prstGeom>
          <a:solidFill>
            <a:srgbClr val="E8ECF3"/>
          </a:solidFill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6"/>
          <p:cNvSpPr/>
          <p:nvPr/>
        </p:nvSpPr>
        <p:spPr>
          <a:xfrm>
            <a:off x="4956120" y="3026520"/>
            <a:ext cx="2559960" cy="31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u="none" strike="noStrike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Critical shortage subject</a:t>
            </a:r>
            <a:endParaRPr sz="10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6"/>
          <p:cNvSpPr/>
          <p:nvPr/>
        </p:nvSpPr>
        <p:spPr>
          <a:xfrm>
            <a:off x="7498080" y="3026520"/>
            <a:ext cx="859320" cy="31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u="none" strike="noStrike">
                <a:solidFill>
                  <a:srgbClr val="1D3D7C"/>
                </a:solidFill>
                <a:latin typeface="Georgia"/>
                <a:ea typeface="Georgia"/>
                <a:cs typeface="Georgia"/>
                <a:sym typeface="Georgia"/>
              </a:rPr>
              <a:t>$2,500</a:t>
            </a:r>
            <a:endParaRPr sz="13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6"/>
          <p:cNvSpPr/>
          <p:nvPr/>
        </p:nvSpPr>
        <p:spPr>
          <a:xfrm>
            <a:off x="4956120" y="3351240"/>
            <a:ext cx="3401280" cy="6840"/>
          </a:xfrm>
          <a:prstGeom prst="rect">
            <a:avLst/>
          </a:prstGeom>
          <a:solidFill>
            <a:srgbClr val="E8ECF3"/>
          </a:solidFill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6"/>
          <p:cNvSpPr/>
          <p:nvPr/>
        </p:nvSpPr>
        <p:spPr>
          <a:xfrm>
            <a:off x="4956120" y="3387960"/>
            <a:ext cx="2559960" cy="31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u="none" strike="noStrike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Critical shortage geography</a:t>
            </a:r>
            <a:endParaRPr sz="10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6"/>
          <p:cNvSpPr/>
          <p:nvPr/>
        </p:nvSpPr>
        <p:spPr>
          <a:xfrm>
            <a:off x="7498080" y="3387960"/>
            <a:ext cx="859320" cy="31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u="none" strike="noStrike">
                <a:solidFill>
                  <a:srgbClr val="1D3D7C"/>
                </a:solidFill>
                <a:latin typeface="Georgia"/>
                <a:ea typeface="Georgia"/>
                <a:cs typeface="Georgia"/>
                <a:sym typeface="Georgia"/>
              </a:rPr>
              <a:t>$1,500</a:t>
            </a:r>
            <a:endParaRPr sz="13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6"/>
          <p:cNvSpPr/>
          <p:nvPr/>
        </p:nvSpPr>
        <p:spPr>
          <a:xfrm>
            <a:off x="567000" y="3931920"/>
            <a:ext cx="8009640" cy="529920"/>
          </a:xfrm>
          <a:prstGeom prst="rect">
            <a:avLst/>
          </a:prstGeom>
          <a:solidFill>
            <a:srgbClr val="1D3D7C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6"/>
          <p:cNvSpPr/>
          <p:nvPr/>
        </p:nvSpPr>
        <p:spPr>
          <a:xfrm>
            <a:off x="841320" y="3986640"/>
            <a:ext cx="7479360" cy="42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u="none" strike="noStrike">
                <a:solidFill>
                  <a:srgbClr val="FCB426"/>
                </a:solidFill>
                <a:latin typeface="Calibri"/>
                <a:ea typeface="Calibri"/>
                <a:cs typeface="Calibri"/>
                <a:sym typeface="Calibri"/>
              </a:rPr>
              <a:t>Two gates apply to every category:  </a:t>
            </a:r>
            <a:r>
              <a:rPr lang="en-US" sz="1050">
                <a:solidFill>
                  <a:srgbClr val="D5DEEE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1050" b="0" u="none" strike="noStrike">
                <a:solidFill>
                  <a:srgbClr val="D5DEEE"/>
                </a:solidFill>
                <a:latin typeface="Calibri"/>
                <a:ea typeface="Calibri"/>
                <a:cs typeface="Calibri"/>
                <a:sym typeface="Calibri"/>
              </a:rPr>
              <a:t> teacher must be rated effective or highly effective, and must show positive impact on student growth. A three-year composite score below 80 rules a teacher out entirely.</a:t>
            </a:r>
            <a:endParaRPr sz="10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6"/>
          <p:cNvSpPr/>
          <p:nvPr/>
        </p:nvSpPr>
        <p:spPr>
          <a:xfrm>
            <a:off x="567000" y="4480560"/>
            <a:ext cx="7040520" cy="23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="0" i="1" u="none" strike="noStrike">
                <a:solidFill>
                  <a:srgbClr val="46536B"/>
                </a:solidFill>
                <a:latin typeface="Calibri"/>
                <a:ea typeface="Calibri"/>
                <a:cs typeface="Calibri"/>
                <a:sym typeface="Calibri"/>
              </a:rPr>
              <a:t>Ark. Code § 6-17-2904; 6 CAR § 181-601; ADE Merit Incentive Fund briefing, June 2025.</a:t>
            </a:r>
            <a:endParaRPr sz="8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6"/>
          <p:cNvSpPr/>
          <p:nvPr/>
        </p:nvSpPr>
        <p:spPr>
          <a:xfrm>
            <a:off x="8211240" y="4480560"/>
            <a:ext cx="365400" cy="23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10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A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"/>
          <p:cNvSpPr/>
          <p:nvPr/>
        </p:nvSpPr>
        <p:spPr>
          <a:xfrm>
            <a:off x="0" y="0"/>
            <a:ext cx="2377080" cy="10944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7"/>
          <p:cNvSpPr/>
          <p:nvPr/>
        </p:nvSpPr>
        <p:spPr>
          <a:xfrm>
            <a:off x="2377440" y="0"/>
            <a:ext cx="6766200" cy="109440"/>
          </a:xfrm>
          <a:prstGeom prst="rect">
            <a:avLst/>
          </a:prstGeom>
          <a:solidFill>
            <a:srgbClr val="1D3D7C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5" name="Google Shape;165;p7" descr="[object Object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32320" y="255960"/>
            <a:ext cx="1444320" cy="365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7"/>
          <p:cNvSpPr/>
          <p:nvPr/>
        </p:nvSpPr>
        <p:spPr>
          <a:xfrm>
            <a:off x="567000" y="329040"/>
            <a:ext cx="6309000" cy="23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MOVE 2 · RESULTS</a:t>
            </a:r>
            <a:endParaRPr sz="10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7"/>
          <p:cNvSpPr/>
          <p:nvPr/>
        </p:nvSpPr>
        <p:spPr>
          <a:xfrm>
            <a:off x="567000" y="585360"/>
            <a:ext cx="8046360" cy="529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u="none" strike="noStrike">
                <a:solidFill>
                  <a:srgbClr val="1D3D7C"/>
                </a:solidFill>
                <a:latin typeface="Georgia"/>
                <a:ea typeface="Georgia"/>
                <a:cs typeface="Georgia"/>
                <a:sym typeface="Georgia"/>
              </a:rPr>
              <a:t>Merit pay, three years in</a:t>
            </a:r>
            <a:endParaRPr sz="27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7"/>
          <p:cNvSpPr/>
          <p:nvPr/>
        </p:nvSpPr>
        <p:spPr>
          <a:xfrm>
            <a:off x="567000" y="3657600"/>
            <a:ext cx="4260600" cy="13320"/>
          </a:xfrm>
          <a:prstGeom prst="rect">
            <a:avLst/>
          </a:prstGeom>
          <a:solidFill>
            <a:srgbClr val="C7CEDC"/>
          </a:solidFill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7"/>
          <p:cNvSpPr/>
          <p:nvPr/>
        </p:nvSpPr>
        <p:spPr>
          <a:xfrm>
            <a:off x="749880" y="2638080"/>
            <a:ext cx="932400" cy="1019160"/>
          </a:xfrm>
          <a:prstGeom prst="rect">
            <a:avLst/>
          </a:prstGeom>
          <a:solidFill>
            <a:srgbClr val="A8B6D4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7"/>
          <p:cNvSpPr/>
          <p:nvPr/>
        </p:nvSpPr>
        <p:spPr>
          <a:xfrm>
            <a:off x="621720" y="2272320"/>
            <a:ext cx="1188360" cy="31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u="none" strike="noStrike">
                <a:solidFill>
                  <a:srgbClr val="1D3D7C"/>
                </a:solidFill>
                <a:latin typeface="Georgia"/>
                <a:ea typeface="Georgia"/>
                <a:cs typeface="Georgia"/>
                <a:sym typeface="Georgia"/>
              </a:rPr>
              <a:t>2,937</a:t>
            </a:r>
            <a:endParaRPr sz="15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7"/>
          <p:cNvSpPr/>
          <p:nvPr/>
        </p:nvSpPr>
        <p:spPr>
          <a:xfrm>
            <a:off x="621720" y="3712320"/>
            <a:ext cx="1188360" cy="2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b="1" u="none" strike="noStrike">
                <a:solidFill>
                  <a:srgbClr val="46536B"/>
                </a:solidFill>
                <a:latin typeface="Calibri"/>
                <a:ea typeface="Calibri"/>
                <a:cs typeface="Calibri"/>
                <a:sym typeface="Calibri"/>
              </a:rPr>
              <a:t>2024</a:t>
            </a:r>
            <a:endParaRPr sz="11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7"/>
          <p:cNvSpPr/>
          <p:nvPr/>
        </p:nvSpPr>
        <p:spPr>
          <a:xfrm>
            <a:off x="2212920" y="2199600"/>
            <a:ext cx="932400" cy="1457640"/>
          </a:xfrm>
          <a:prstGeom prst="rect">
            <a:avLst/>
          </a:prstGeom>
          <a:solidFill>
            <a:srgbClr val="5B77B0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7"/>
          <p:cNvSpPr/>
          <p:nvPr/>
        </p:nvSpPr>
        <p:spPr>
          <a:xfrm>
            <a:off x="2084760" y="1833840"/>
            <a:ext cx="1188360" cy="31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u="none" strike="noStrike">
                <a:solidFill>
                  <a:srgbClr val="1D3D7C"/>
                </a:solidFill>
                <a:latin typeface="Georgia"/>
                <a:ea typeface="Georgia"/>
                <a:cs typeface="Georgia"/>
                <a:sym typeface="Georgia"/>
              </a:rPr>
              <a:t>4,200+</a:t>
            </a:r>
            <a:endParaRPr sz="15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7"/>
          <p:cNvSpPr/>
          <p:nvPr/>
        </p:nvSpPr>
        <p:spPr>
          <a:xfrm>
            <a:off x="2084760" y="3712320"/>
            <a:ext cx="1188360" cy="2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b="1" u="none" strike="noStrike">
                <a:solidFill>
                  <a:srgbClr val="46536B"/>
                </a:solidFill>
                <a:latin typeface="Calibri"/>
                <a:ea typeface="Calibri"/>
                <a:cs typeface="Calibri"/>
                <a:sym typeface="Calibri"/>
              </a:rPr>
              <a:t>2025</a:t>
            </a:r>
            <a:endParaRPr sz="11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7"/>
          <p:cNvSpPr/>
          <p:nvPr/>
        </p:nvSpPr>
        <p:spPr>
          <a:xfrm>
            <a:off x="3675960" y="1922040"/>
            <a:ext cx="932400" cy="1735200"/>
          </a:xfrm>
          <a:prstGeom prst="rect">
            <a:avLst/>
          </a:prstGeom>
          <a:solidFill>
            <a:srgbClr val="1D3D7C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7"/>
          <p:cNvSpPr/>
          <p:nvPr/>
        </p:nvSpPr>
        <p:spPr>
          <a:xfrm>
            <a:off x="3547800" y="1556280"/>
            <a:ext cx="1188360" cy="31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u="none" strike="noStrike">
                <a:solidFill>
                  <a:srgbClr val="1D3D7C"/>
                </a:solidFill>
                <a:latin typeface="Georgia"/>
                <a:ea typeface="Georgia"/>
                <a:cs typeface="Georgia"/>
                <a:sym typeface="Georgia"/>
              </a:rPr>
              <a:t>~5,000</a:t>
            </a:r>
            <a:endParaRPr sz="15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7"/>
          <p:cNvSpPr/>
          <p:nvPr/>
        </p:nvSpPr>
        <p:spPr>
          <a:xfrm>
            <a:off x="3547800" y="3712320"/>
            <a:ext cx="1188360" cy="2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b="1" u="none" strike="noStrike">
                <a:solidFill>
                  <a:srgbClr val="46536B"/>
                </a:solidFill>
                <a:latin typeface="Calibri"/>
                <a:ea typeface="Calibri"/>
                <a:cs typeface="Calibri"/>
                <a:sym typeface="Calibri"/>
              </a:rPr>
              <a:t>2026</a:t>
            </a:r>
            <a:endParaRPr sz="11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7"/>
          <p:cNvSpPr/>
          <p:nvPr/>
        </p:nvSpPr>
        <p:spPr>
          <a:xfrm>
            <a:off x="567000" y="4005000"/>
            <a:ext cx="4260600" cy="23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1" u="none" strike="noStrike">
                <a:solidFill>
                  <a:srgbClr val="46536B"/>
                </a:solidFill>
                <a:latin typeface="Calibri"/>
                <a:ea typeface="Calibri"/>
                <a:cs typeface="Calibri"/>
                <a:sym typeface="Calibri"/>
              </a:rPr>
              <a:t>Educators earning a merit award</a:t>
            </a:r>
            <a:endParaRPr sz="10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7"/>
          <p:cNvSpPr/>
          <p:nvPr/>
        </p:nvSpPr>
        <p:spPr>
          <a:xfrm>
            <a:off x="5230440" y="1280160"/>
            <a:ext cx="3346200" cy="62136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8DEE9"/>
            </a:solidFill>
            <a:prstDash val="solid"/>
            <a:round/>
            <a:headEnd type="none" w="sm" len="sm"/>
            <a:tailEnd type="none" w="sm" len="sm"/>
          </a:ln>
          <a:effectLst>
            <a:outerShdw blurRad="101520" dist="25560" dir="5400000" algn="bl" rotWithShape="0">
              <a:srgbClr val="1D3D7C">
                <a:alpha val="10196"/>
              </a:srgbClr>
            </a:outerShdw>
          </a:effectLst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7"/>
          <p:cNvSpPr/>
          <p:nvPr/>
        </p:nvSpPr>
        <p:spPr>
          <a:xfrm>
            <a:off x="5230440" y="1280160"/>
            <a:ext cx="63720" cy="62136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7"/>
          <p:cNvSpPr/>
          <p:nvPr/>
        </p:nvSpPr>
        <p:spPr>
          <a:xfrm>
            <a:off x="5431680" y="1325880"/>
            <a:ext cx="3017160" cy="27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b="1" u="none" strike="noStrike">
                <a:solidFill>
                  <a:srgbClr val="CC1F42"/>
                </a:solidFill>
                <a:latin typeface="Georgia"/>
                <a:ea typeface="Georgia"/>
                <a:cs typeface="Georgia"/>
                <a:sym typeface="Georgia"/>
              </a:rPr>
              <a:t>Nearly $20M</a:t>
            </a:r>
            <a:endParaRPr sz="14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7"/>
          <p:cNvSpPr/>
          <p:nvPr/>
        </p:nvSpPr>
        <p:spPr>
          <a:xfrm>
            <a:off x="5431680" y="1591200"/>
            <a:ext cx="307188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u="none" strike="noStrike">
                <a:solidFill>
                  <a:srgbClr val="46536B"/>
                </a:solidFill>
                <a:latin typeface="Calibri"/>
                <a:ea typeface="Calibri"/>
                <a:cs typeface="Calibri"/>
                <a:sym typeface="Calibri"/>
              </a:rPr>
              <a:t>awarded in 2026, including fringe benefits</a:t>
            </a:r>
            <a:endParaRPr sz="10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7"/>
          <p:cNvSpPr/>
          <p:nvPr/>
        </p:nvSpPr>
        <p:spPr>
          <a:xfrm>
            <a:off x="5230440" y="1974960"/>
            <a:ext cx="3346200" cy="62136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8DEE9"/>
            </a:solidFill>
            <a:prstDash val="solid"/>
            <a:round/>
            <a:headEnd type="none" w="sm" len="sm"/>
            <a:tailEnd type="none" w="sm" len="sm"/>
          </a:ln>
          <a:effectLst>
            <a:outerShdw blurRad="101520" dist="25560" dir="5400000" algn="bl" rotWithShape="0">
              <a:srgbClr val="1D3D7C">
                <a:alpha val="10196"/>
              </a:srgbClr>
            </a:outerShdw>
          </a:effectLst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7"/>
          <p:cNvSpPr/>
          <p:nvPr/>
        </p:nvSpPr>
        <p:spPr>
          <a:xfrm>
            <a:off x="5230440" y="1974960"/>
            <a:ext cx="63720" cy="62136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7"/>
          <p:cNvSpPr/>
          <p:nvPr/>
        </p:nvSpPr>
        <p:spPr>
          <a:xfrm>
            <a:off x="5431680" y="2020680"/>
            <a:ext cx="3017160" cy="27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b="1" u="none" strike="noStrike">
                <a:solidFill>
                  <a:srgbClr val="CC1F42"/>
                </a:solidFill>
                <a:latin typeface="Georgia"/>
                <a:ea typeface="Georgia"/>
                <a:cs typeface="Georgia"/>
                <a:sym typeface="Georgia"/>
              </a:rPr>
              <a:t>$3,300</a:t>
            </a:r>
            <a:endParaRPr sz="14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7"/>
          <p:cNvSpPr/>
          <p:nvPr/>
        </p:nvSpPr>
        <p:spPr>
          <a:xfrm>
            <a:off x="5431680" y="2286000"/>
            <a:ext cx="307188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u="none" strike="noStrike">
                <a:solidFill>
                  <a:srgbClr val="46536B"/>
                </a:solidFill>
                <a:latin typeface="Calibri"/>
                <a:ea typeface="Calibri"/>
                <a:cs typeface="Calibri"/>
                <a:sym typeface="Calibri"/>
              </a:rPr>
              <a:t>average award in the 2025-26 school year</a:t>
            </a:r>
            <a:endParaRPr sz="10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7"/>
          <p:cNvSpPr/>
          <p:nvPr/>
        </p:nvSpPr>
        <p:spPr>
          <a:xfrm>
            <a:off x="5230440" y="2670120"/>
            <a:ext cx="3346200" cy="62136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8DEE9"/>
            </a:solidFill>
            <a:prstDash val="solid"/>
            <a:round/>
            <a:headEnd type="none" w="sm" len="sm"/>
            <a:tailEnd type="none" w="sm" len="sm"/>
          </a:ln>
          <a:effectLst>
            <a:outerShdw blurRad="101520" dist="25560" dir="5400000" algn="bl" rotWithShape="0">
              <a:srgbClr val="1D3D7C">
                <a:alpha val="10196"/>
              </a:srgbClr>
            </a:outerShdw>
          </a:effectLst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7"/>
          <p:cNvSpPr/>
          <p:nvPr/>
        </p:nvSpPr>
        <p:spPr>
          <a:xfrm>
            <a:off x="5230440" y="2670120"/>
            <a:ext cx="63720" cy="62136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7"/>
          <p:cNvSpPr/>
          <p:nvPr/>
        </p:nvSpPr>
        <p:spPr>
          <a:xfrm>
            <a:off x="5431680" y="2715840"/>
            <a:ext cx="3017160" cy="27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b="1" u="none" strike="noStrike">
                <a:solidFill>
                  <a:srgbClr val="CC1F42"/>
                </a:solidFill>
                <a:latin typeface="Georgia"/>
                <a:ea typeface="Georgia"/>
                <a:cs typeface="Georgia"/>
                <a:sym typeface="Georgia"/>
              </a:rPr>
              <a:t>80 educators</a:t>
            </a:r>
            <a:endParaRPr sz="14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7"/>
          <p:cNvSpPr/>
          <p:nvPr/>
        </p:nvSpPr>
        <p:spPr>
          <a:xfrm>
            <a:off x="5431680" y="2980800"/>
            <a:ext cx="307188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u="none" strike="noStrike">
                <a:solidFill>
                  <a:srgbClr val="46536B"/>
                </a:solidFill>
                <a:latin typeface="Calibri"/>
                <a:ea typeface="Calibri"/>
                <a:cs typeface="Calibri"/>
                <a:sym typeface="Calibri"/>
              </a:rPr>
              <a:t>earned the full $10,000 maximum</a:t>
            </a:r>
            <a:endParaRPr sz="10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7"/>
          <p:cNvSpPr/>
          <p:nvPr/>
        </p:nvSpPr>
        <p:spPr>
          <a:xfrm>
            <a:off x="5230440" y="3364920"/>
            <a:ext cx="3346200" cy="62136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8DEE9"/>
            </a:solidFill>
            <a:prstDash val="solid"/>
            <a:round/>
            <a:headEnd type="none" w="sm" len="sm"/>
            <a:tailEnd type="none" w="sm" len="sm"/>
          </a:ln>
          <a:effectLst>
            <a:outerShdw blurRad="101520" dist="25560" dir="5400000" algn="bl" rotWithShape="0">
              <a:srgbClr val="1D3D7C">
                <a:alpha val="10196"/>
              </a:srgbClr>
            </a:outerShdw>
          </a:effectLst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7"/>
          <p:cNvSpPr/>
          <p:nvPr/>
        </p:nvSpPr>
        <p:spPr>
          <a:xfrm>
            <a:off x="5230440" y="3364920"/>
            <a:ext cx="63720" cy="62136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7"/>
          <p:cNvSpPr/>
          <p:nvPr/>
        </p:nvSpPr>
        <p:spPr>
          <a:xfrm>
            <a:off x="5431680" y="3410640"/>
            <a:ext cx="3017160" cy="27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b="1" u="none" strike="noStrike">
                <a:solidFill>
                  <a:srgbClr val="CC1F42"/>
                </a:solidFill>
                <a:latin typeface="Georgia"/>
                <a:ea typeface="Georgia"/>
                <a:cs typeface="Georgia"/>
                <a:sym typeface="Georgia"/>
              </a:rPr>
              <a:t>Up 70%</a:t>
            </a:r>
            <a:endParaRPr sz="14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7"/>
          <p:cNvSpPr/>
          <p:nvPr/>
        </p:nvSpPr>
        <p:spPr>
          <a:xfrm>
            <a:off x="5431680" y="3675960"/>
            <a:ext cx="307188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u="none" strike="noStrike">
                <a:solidFill>
                  <a:srgbClr val="46536B"/>
                </a:solidFill>
                <a:latin typeface="Calibri"/>
                <a:ea typeface="Calibri"/>
                <a:cs typeface="Calibri"/>
                <a:sym typeface="Calibri"/>
              </a:rPr>
              <a:t>in three years, from 2,937 to nearly 5,000</a:t>
            </a:r>
            <a:endParaRPr sz="10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7"/>
          <p:cNvSpPr/>
          <p:nvPr/>
        </p:nvSpPr>
        <p:spPr>
          <a:xfrm>
            <a:off x="567000" y="4480560"/>
            <a:ext cx="7040520" cy="23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="0" i="1" u="none" strike="noStrike">
                <a:solidFill>
                  <a:srgbClr val="46536B"/>
                </a:solidFill>
                <a:latin typeface="Calibri"/>
                <a:ea typeface="Calibri"/>
                <a:cs typeface="Calibri"/>
                <a:sym typeface="Calibri"/>
              </a:rPr>
              <a:t>Recipient counts: 2024 (Univ. of Arkansas EDRE); 2025 and 2026 (Arkansas Department of Education).</a:t>
            </a:r>
            <a:endParaRPr sz="8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7"/>
          <p:cNvSpPr/>
          <p:nvPr/>
        </p:nvSpPr>
        <p:spPr>
          <a:xfrm>
            <a:off x="8211240" y="4480560"/>
            <a:ext cx="365400" cy="23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10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A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8"/>
          <p:cNvSpPr/>
          <p:nvPr/>
        </p:nvSpPr>
        <p:spPr>
          <a:xfrm>
            <a:off x="0" y="0"/>
            <a:ext cx="2377080" cy="10944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8"/>
          <p:cNvSpPr/>
          <p:nvPr/>
        </p:nvSpPr>
        <p:spPr>
          <a:xfrm>
            <a:off x="2377440" y="0"/>
            <a:ext cx="6766200" cy="109440"/>
          </a:xfrm>
          <a:prstGeom prst="rect">
            <a:avLst/>
          </a:prstGeom>
          <a:solidFill>
            <a:srgbClr val="1D3D7C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p8" descr="[object Object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32320" y="255960"/>
            <a:ext cx="1444320" cy="3654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8"/>
          <p:cNvSpPr/>
          <p:nvPr/>
        </p:nvSpPr>
        <p:spPr>
          <a:xfrm>
            <a:off x="567000" y="329040"/>
            <a:ext cx="6309000" cy="23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MOVE 3</a:t>
            </a:r>
            <a:endParaRPr sz="10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8"/>
          <p:cNvSpPr/>
          <p:nvPr/>
        </p:nvSpPr>
        <p:spPr>
          <a:xfrm>
            <a:off x="567000" y="585360"/>
            <a:ext cx="8046360" cy="529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u="none" strike="noStrike">
                <a:solidFill>
                  <a:srgbClr val="1D3D7C"/>
                </a:solidFill>
                <a:latin typeface="Georgia"/>
                <a:ea typeface="Georgia"/>
                <a:cs typeface="Georgia"/>
                <a:sym typeface="Georgia"/>
              </a:rPr>
              <a:t>Put proven teachers where the need is greatest</a:t>
            </a:r>
            <a:endParaRPr sz="27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8"/>
          <p:cNvSpPr/>
          <p:nvPr/>
        </p:nvSpPr>
        <p:spPr>
          <a:xfrm>
            <a:off x="567000" y="1280155"/>
            <a:ext cx="8009700" cy="2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Arkansas stopped promoting third graders who cannot read. State rules then decide who teaches them next.</a:t>
            </a:r>
            <a:endParaRPr sz="13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8"/>
          <p:cNvSpPr/>
          <p:nvPr/>
        </p:nvSpPr>
        <p:spPr>
          <a:xfrm>
            <a:off x="567000" y="1737360"/>
            <a:ext cx="1837440" cy="182844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8DEE9"/>
            </a:solidFill>
            <a:prstDash val="solid"/>
            <a:round/>
            <a:headEnd type="none" w="sm" len="sm"/>
            <a:tailEnd type="none" w="sm" len="sm"/>
          </a:ln>
          <a:effectLst>
            <a:outerShdw blurRad="101520" dist="25560" dir="5400000" algn="bl" rotWithShape="0">
              <a:srgbClr val="1D3D7C">
                <a:alpha val="10196"/>
              </a:srgbClr>
            </a:outerShdw>
          </a:effectLst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8"/>
          <p:cNvSpPr/>
          <p:nvPr/>
        </p:nvSpPr>
        <p:spPr>
          <a:xfrm>
            <a:off x="567000" y="1737360"/>
            <a:ext cx="1837440" cy="4536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700" rIns="90000" bIns="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8"/>
          <p:cNvSpPr/>
          <p:nvPr/>
        </p:nvSpPr>
        <p:spPr>
          <a:xfrm>
            <a:off x="731520" y="1883520"/>
            <a:ext cx="347040" cy="347040"/>
          </a:xfrm>
          <a:prstGeom prst="ellipse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8"/>
          <p:cNvSpPr/>
          <p:nvPr/>
        </p:nvSpPr>
        <p:spPr>
          <a:xfrm>
            <a:off x="731520" y="1883520"/>
            <a:ext cx="347040" cy="34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u="none" strike="noStrike">
                <a:solidFill>
                  <a:srgbClr val="1D3D7C"/>
                </a:solidFill>
                <a:latin typeface="Georgia"/>
                <a:ea typeface="Georgia"/>
                <a:cs typeface="Georgia"/>
                <a:sym typeface="Georgia"/>
              </a:rPr>
              <a:t>1</a:t>
            </a:r>
            <a:endParaRPr sz="13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8"/>
          <p:cNvSpPr/>
          <p:nvPr/>
        </p:nvSpPr>
        <p:spPr>
          <a:xfrm>
            <a:off x="731520" y="2304360"/>
            <a:ext cx="151740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72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A student misses the third-grade reading standard</a:t>
            </a:r>
            <a:endParaRPr sz="11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8"/>
          <p:cNvSpPr/>
          <p:nvPr/>
        </p:nvSpPr>
        <p:spPr>
          <a:xfrm>
            <a:off x="731520" y="2871360"/>
            <a:ext cx="1535760" cy="621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332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u="none" strike="noStrike">
                <a:solidFill>
                  <a:srgbClr val="46536B"/>
                </a:solidFill>
                <a:latin typeface="Calibri"/>
                <a:ea typeface="Calibri"/>
                <a:cs typeface="Calibri"/>
                <a:sym typeface="Calibri"/>
              </a:rPr>
              <a:t>In force since the start of the 2025-26 school year. Narrow good-cause exemptions apply.</a:t>
            </a:r>
            <a:endParaRPr sz="9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8"/>
          <p:cNvSpPr/>
          <p:nvPr/>
        </p:nvSpPr>
        <p:spPr>
          <a:xfrm>
            <a:off x="2404800" y="2468880"/>
            <a:ext cx="219240" cy="27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sz="13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8"/>
          <p:cNvSpPr/>
          <p:nvPr/>
        </p:nvSpPr>
        <p:spPr>
          <a:xfrm>
            <a:off x="2624400" y="1737360"/>
            <a:ext cx="1837440" cy="182844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8DEE9"/>
            </a:solidFill>
            <a:prstDash val="solid"/>
            <a:round/>
            <a:headEnd type="none" w="sm" len="sm"/>
            <a:tailEnd type="none" w="sm" len="sm"/>
          </a:ln>
          <a:effectLst>
            <a:outerShdw blurRad="101520" dist="25560" dir="5400000" algn="bl" rotWithShape="0">
              <a:srgbClr val="1D3D7C">
                <a:alpha val="10196"/>
              </a:srgbClr>
            </a:outerShdw>
          </a:effectLst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8"/>
          <p:cNvSpPr/>
          <p:nvPr/>
        </p:nvSpPr>
        <p:spPr>
          <a:xfrm>
            <a:off x="2624400" y="1737360"/>
            <a:ext cx="1837440" cy="4536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700" rIns="90000" bIns="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8"/>
          <p:cNvSpPr/>
          <p:nvPr/>
        </p:nvSpPr>
        <p:spPr>
          <a:xfrm>
            <a:off x="2788920" y="1883520"/>
            <a:ext cx="347040" cy="347040"/>
          </a:xfrm>
          <a:prstGeom prst="ellipse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8"/>
          <p:cNvSpPr/>
          <p:nvPr/>
        </p:nvSpPr>
        <p:spPr>
          <a:xfrm>
            <a:off x="2788920" y="1883520"/>
            <a:ext cx="347040" cy="34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u="none" strike="noStrike">
                <a:solidFill>
                  <a:srgbClr val="1D3D7C"/>
                </a:solidFill>
                <a:latin typeface="Georgia"/>
                <a:ea typeface="Georgia"/>
                <a:cs typeface="Georgia"/>
                <a:sym typeface="Georgia"/>
              </a:rPr>
              <a:t>2</a:t>
            </a:r>
            <a:endParaRPr sz="13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8"/>
          <p:cNvSpPr/>
          <p:nvPr/>
        </p:nvSpPr>
        <p:spPr>
          <a:xfrm>
            <a:off x="2788920" y="2304360"/>
            <a:ext cx="151740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72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90+ minutes of daily literacy instruction</a:t>
            </a:r>
            <a:endParaRPr sz="11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8"/>
          <p:cNvSpPr/>
          <p:nvPr/>
        </p:nvSpPr>
        <p:spPr>
          <a:xfrm>
            <a:off x="2788920" y="2871360"/>
            <a:ext cx="1535760" cy="621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332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u="none" strike="noStrike">
                <a:solidFill>
                  <a:srgbClr val="46536B"/>
                </a:solidFill>
                <a:latin typeface="Calibri"/>
                <a:ea typeface="Calibri"/>
                <a:cs typeface="Calibri"/>
                <a:sym typeface="Calibri"/>
              </a:rPr>
              <a:t>Evidence-based instruction aligned to the science of reading, every school day.</a:t>
            </a:r>
            <a:endParaRPr sz="9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8"/>
          <p:cNvSpPr/>
          <p:nvPr/>
        </p:nvSpPr>
        <p:spPr>
          <a:xfrm>
            <a:off x="4462200" y="2468880"/>
            <a:ext cx="219240" cy="27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sz="13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8"/>
          <p:cNvSpPr/>
          <p:nvPr/>
        </p:nvSpPr>
        <p:spPr>
          <a:xfrm>
            <a:off x="4681800" y="1737360"/>
            <a:ext cx="1837440" cy="182844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8DEE9"/>
            </a:solidFill>
            <a:prstDash val="solid"/>
            <a:round/>
            <a:headEnd type="none" w="sm" len="sm"/>
            <a:tailEnd type="none" w="sm" len="sm"/>
          </a:ln>
          <a:effectLst>
            <a:outerShdw blurRad="101520" dist="25560" dir="5400000" algn="bl" rotWithShape="0">
              <a:srgbClr val="1D3D7C">
                <a:alpha val="10196"/>
              </a:srgbClr>
            </a:outerShdw>
          </a:effectLst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8"/>
          <p:cNvSpPr/>
          <p:nvPr/>
        </p:nvSpPr>
        <p:spPr>
          <a:xfrm>
            <a:off x="4681800" y="1737360"/>
            <a:ext cx="1837440" cy="45360"/>
          </a:xfrm>
          <a:prstGeom prst="rect">
            <a:avLst/>
          </a:prstGeom>
          <a:solidFill>
            <a:srgbClr val="CC1F42"/>
          </a:solidFill>
          <a:ln>
            <a:noFill/>
          </a:ln>
        </p:spPr>
        <p:txBody>
          <a:bodyPr spcFirstLastPara="1" wrap="square" lIns="90000" tIns="700" rIns="90000" bIns="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8"/>
          <p:cNvSpPr/>
          <p:nvPr/>
        </p:nvSpPr>
        <p:spPr>
          <a:xfrm>
            <a:off x="4846320" y="1883520"/>
            <a:ext cx="347040" cy="347040"/>
          </a:xfrm>
          <a:prstGeom prst="ellipse">
            <a:avLst/>
          </a:prstGeom>
          <a:solidFill>
            <a:srgbClr val="CC1F42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8"/>
          <p:cNvSpPr/>
          <p:nvPr/>
        </p:nvSpPr>
        <p:spPr>
          <a:xfrm>
            <a:off x="4846320" y="1883520"/>
            <a:ext cx="347040" cy="34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u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3</a:t>
            </a:r>
            <a:endParaRPr sz="13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8"/>
          <p:cNvSpPr/>
          <p:nvPr/>
        </p:nvSpPr>
        <p:spPr>
          <a:xfrm>
            <a:off x="4846320" y="2304360"/>
            <a:ext cx="151740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72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Assignment to a top-quartile teacher</a:t>
            </a:r>
            <a:endParaRPr sz="11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8"/>
          <p:cNvSpPr/>
          <p:nvPr/>
        </p:nvSpPr>
        <p:spPr>
          <a:xfrm>
            <a:off x="4846320" y="2871360"/>
            <a:ext cx="1535760" cy="621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332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u="none" strike="noStrike">
                <a:solidFill>
                  <a:srgbClr val="46536B"/>
                </a:solidFill>
                <a:latin typeface="Calibri"/>
                <a:ea typeface="Calibri"/>
                <a:cs typeface="Calibri"/>
                <a:sym typeface="Calibri"/>
              </a:rPr>
              <a:t>A teacher whose statewide ELA growth score has been top-quartile for three years.</a:t>
            </a:r>
            <a:endParaRPr sz="9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8"/>
          <p:cNvSpPr/>
          <p:nvPr/>
        </p:nvSpPr>
        <p:spPr>
          <a:xfrm>
            <a:off x="6519600" y="2468880"/>
            <a:ext cx="219240" cy="27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sz="13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8"/>
          <p:cNvSpPr/>
          <p:nvPr/>
        </p:nvSpPr>
        <p:spPr>
          <a:xfrm>
            <a:off x="6739200" y="1737360"/>
            <a:ext cx="1837440" cy="182844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8DEE9"/>
            </a:solidFill>
            <a:prstDash val="solid"/>
            <a:round/>
            <a:headEnd type="none" w="sm" len="sm"/>
            <a:tailEnd type="none" w="sm" len="sm"/>
          </a:ln>
          <a:effectLst>
            <a:outerShdw blurRad="101520" dist="25560" dir="5400000" algn="bl" rotWithShape="0">
              <a:srgbClr val="1D3D7C">
                <a:alpha val="10196"/>
              </a:srgbClr>
            </a:outerShdw>
          </a:effectLst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8"/>
          <p:cNvSpPr/>
          <p:nvPr/>
        </p:nvSpPr>
        <p:spPr>
          <a:xfrm>
            <a:off x="6739200" y="1737360"/>
            <a:ext cx="1837440" cy="4536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700" rIns="90000" bIns="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8"/>
          <p:cNvSpPr/>
          <p:nvPr/>
        </p:nvSpPr>
        <p:spPr>
          <a:xfrm>
            <a:off x="6903720" y="1883520"/>
            <a:ext cx="347040" cy="347040"/>
          </a:xfrm>
          <a:prstGeom prst="ellipse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8"/>
          <p:cNvSpPr/>
          <p:nvPr/>
        </p:nvSpPr>
        <p:spPr>
          <a:xfrm>
            <a:off x="6903720" y="1883520"/>
            <a:ext cx="347040" cy="34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u="none" strike="noStrike">
                <a:solidFill>
                  <a:srgbClr val="1D3D7C"/>
                </a:solidFill>
                <a:latin typeface="Georgia"/>
                <a:ea typeface="Georgia"/>
                <a:cs typeface="Georgia"/>
                <a:sym typeface="Georgia"/>
              </a:rPr>
              <a:t>4</a:t>
            </a:r>
            <a:endParaRPr sz="13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8"/>
          <p:cNvSpPr/>
          <p:nvPr/>
        </p:nvSpPr>
        <p:spPr>
          <a:xfrm>
            <a:off x="6903720" y="2304360"/>
            <a:ext cx="1517400" cy="54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72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Tutoring priority and a read-at-home plan</a:t>
            </a:r>
            <a:endParaRPr sz="11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8"/>
          <p:cNvSpPr/>
          <p:nvPr/>
        </p:nvSpPr>
        <p:spPr>
          <a:xfrm>
            <a:off x="6903720" y="2871360"/>
            <a:ext cx="1535760" cy="621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332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u="none" strike="noStrike">
                <a:solidFill>
                  <a:srgbClr val="46536B"/>
                </a:solidFill>
                <a:latin typeface="Calibri"/>
                <a:ea typeface="Calibri"/>
                <a:cs typeface="Calibri"/>
                <a:sym typeface="Calibri"/>
              </a:rPr>
              <a:t>The family gets a plan. The school moves to the front of the tutoring grant line.</a:t>
            </a:r>
            <a:endParaRPr sz="9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8"/>
          <p:cNvSpPr/>
          <p:nvPr/>
        </p:nvSpPr>
        <p:spPr>
          <a:xfrm>
            <a:off x="567000" y="3675960"/>
            <a:ext cx="8009640" cy="676440"/>
          </a:xfrm>
          <a:prstGeom prst="rect">
            <a:avLst/>
          </a:prstGeom>
          <a:solidFill>
            <a:srgbClr val="E8EEF9"/>
          </a:solidFill>
          <a:ln w="12700" cap="flat" cmpd="sng">
            <a:solidFill>
              <a:srgbClr val="9DB2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8"/>
          <p:cNvSpPr/>
          <p:nvPr/>
        </p:nvSpPr>
        <p:spPr>
          <a:xfrm>
            <a:off x="786240" y="3730680"/>
            <a:ext cx="7570800" cy="566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304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This is where the three moves become one system.  </a:t>
            </a:r>
            <a:r>
              <a:rPr lang="en-US" sz="1150" b="0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The same growth data that decides who receives a merit award also identifies the teachers districts must place with students who are behind.</a:t>
            </a:r>
            <a:endParaRPr sz="11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8"/>
          <p:cNvSpPr/>
          <p:nvPr/>
        </p:nvSpPr>
        <p:spPr>
          <a:xfrm>
            <a:off x="567000" y="4480560"/>
            <a:ext cx="7040520" cy="23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="0" i="1" u="none" strike="noStrike">
                <a:solidFill>
                  <a:srgbClr val="46536B"/>
                </a:solidFill>
                <a:latin typeface="Calibri"/>
                <a:ea typeface="Calibri"/>
                <a:cs typeface="Calibri"/>
                <a:sym typeface="Calibri"/>
              </a:rPr>
              <a:t>Ark. Code §§ 6-17-429, 6-17-431; 6 CAR §§ 90-110, 105-102. A parallel rule applies in mathematics.</a:t>
            </a:r>
            <a:endParaRPr sz="8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8"/>
          <p:cNvSpPr/>
          <p:nvPr/>
        </p:nvSpPr>
        <p:spPr>
          <a:xfrm>
            <a:off x="8211240" y="4480560"/>
            <a:ext cx="365400" cy="23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10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A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9"/>
          <p:cNvSpPr/>
          <p:nvPr/>
        </p:nvSpPr>
        <p:spPr>
          <a:xfrm>
            <a:off x="0" y="0"/>
            <a:ext cx="2377080" cy="10944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9"/>
          <p:cNvSpPr/>
          <p:nvPr/>
        </p:nvSpPr>
        <p:spPr>
          <a:xfrm>
            <a:off x="2377440" y="0"/>
            <a:ext cx="6766200" cy="109440"/>
          </a:xfrm>
          <a:prstGeom prst="rect">
            <a:avLst/>
          </a:prstGeom>
          <a:solidFill>
            <a:srgbClr val="1D3D7C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6" name="Google Shape;246;p9" descr="[object Object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32320" y="255960"/>
            <a:ext cx="1444320" cy="365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9"/>
          <p:cNvSpPr/>
          <p:nvPr/>
        </p:nvSpPr>
        <p:spPr>
          <a:xfrm>
            <a:off x="567000" y="329040"/>
            <a:ext cx="6309000" cy="23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THE RECOGNITION LAYER</a:t>
            </a:r>
            <a:endParaRPr sz="10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9"/>
          <p:cNvSpPr/>
          <p:nvPr/>
        </p:nvSpPr>
        <p:spPr>
          <a:xfrm>
            <a:off x="567000" y="585360"/>
            <a:ext cx="8046360" cy="529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u="none" strike="noStrike">
                <a:solidFill>
                  <a:srgbClr val="1D3D7C"/>
                </a:solidFill>
                <a:latin typeface="Georgia"/>
                <a:ea typeface="Georgia"/>
                <a:cs typeface="Georgia"/>
                <a:sym typeface="Georgia"/>
              </a:rPr>
              <a:t>Arkansas Excellence in Teaching Fellowship</a:t>
            </a:r>
            <a:endParaRPr sz="27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9"/>
          <p:cNvSpPr/>
          <p:nvPr/>
        </p:nvSpPr>
        <p:spPr>
          <a:xfrm>
            <a:off x="567000" y="1207080"/>
            <a:ext cx="8009640" cy="29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A merit check rewards a teacher privately. The Fellowship asks the state's strongest teachers to speak publicly about the work.</a:t>
            </a:r>
            <a:endParaRPr sz="13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9"/>
          <p:cNvSpPr/>
          <p:nvPr/>
        </p:nvSpPr>
        <p:spPr>
          <a:xfrm>
            <a:off x="567000" y="1719000"/>
            <a:ext cx="1837440" cy="1042200"/>
          </a:xfrm>
          <a:prstGeom prst="rect">
            <a:avLst/>
          </a:prstGeom>
          <a:solidFill>
            <a:srgbClr val="1D3D7C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9"/>
          <p:cNvSpPr/>
          <p:nvPr/>
        </p:nvSpPr>
        <p:spPr>
          <a:xfrm>
            <a:off x="567000" y="1719000"/>
            <a:ext cx="1837440" cy="4536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700" rIns="90000" bIns="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9"/>
          <p:cNvSpPr/>
          <p:nvPr/>
        </p:nvSpPr>
        <p:spPr>
          <a:xfrm>
            <a:off x="567000" y="1810440"/>
            <a:ext cx="1837440" cy="438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none" strike="noStrike">
                <a:solidFill>
                  <a:srgbClr val="FCB426"/>
                </a:solidFill>
                <a:latin typeface="Georgia"/>
                <a:ea typeface="Georgia"/>
                <a:cs typeface="Georgia"/>
                <a:sym typeface="Georgia"/>
              </a:rPr>
              <a:t>23</a:t>
            </a:r>
            <a:endParaRPr sz="26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9"/>
          <p:cNvSpPr/>
          <p:nvPr/>
        </p:nvSpPr>
        <p:spPr>
          <a:xfrm>
            <a:off x="567000" y="2267640"/>
            <a:ext cx="1837440" cy="402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262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u="none" strike="noStrike">
                <a:solidFill>
                  <a:srgbClr val="C2CEE2"/>
                </a:solidFill>
                <a:latin typeface="Calibri"/>
                <a:ea typeface="Calibri"/>
                <a:cs typeface="Calibri"/>
                <a:sym typeface="Calibri"/>
              </a:rPr>
              <a:t>fellows in the</a:t>
            </a:r>
            <a:endParaRPr sz="9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62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u="none" strike="noStrike">
                <a:solidFill>
                  <a:srgbClr val="C2CEE2"/>
                </a:solidFill>
                <a:latin typeface="Calibri"/>
                <a:ea typeface="Calibri"/>
                <a:cs typeface="Calibri"/>
                <a:sym typeface="Calibri"/>
              </a:rPr>
              <a:t>2025-26 cohort</a:t>
            </a:r>
            <a:endParaRPr sz="9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9"/>
          <p:cNvSpPr/>
          <p:nvPr/>
        </p:nvSpPr>
        <p:spPr>
          <a:xfrm>
            <a:off x="2624400" y="1719000"/>
            <a:ext cx="1837440" cy="1042200"/>
          </a:xfrm>
          <a:prstGeom prst="rect">
            <a:avLst/>
          </a:prstGeom>
          <a:solidFill>
            <a:srgbClr val="1D3D7C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9"/>
          <p:cNvSpPr/>
          <p:nvPr/>
        </p:nvSpPr>
        <p:spPr>
          <a:xfrm>
            <a:off x="2624400" y="1719000"/>
            <a:ext cx="1837440" cy="4536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700" rIns="90000" bIns="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9"/>
          <p:cNvSpPr/>
          <p:nvPr/>
        </p:nvSpPr>
        <p:spPr>
          <a:xfrm>
            <a:off x="2624400" y="1810440"/>
            <a:ext cx="1837440" cy="438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none" strike="noStrike">
                <a:solidFill>
                  <a:srgbClr val="FCB426"/>
                </a:solidFill>
                <a:latin typeface="Georgia"/>
                <a:ea typeface="Georgia"/>
                <a:cs typeface="Georgia"/>
                <a:sym typeface="Georgia"/>
              </a:rPr>
              <a:t>9</a:t>
            </a:r>
            <a:endParaRPr sz="26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9"/>
          <p:cNvSpPr/>
          <p:nvPr/>
        </p:nvSpPr>
        <p:spPr>
          <a:xfrm>
            <a:off x="2624400" y="2267640"/>
            <a:ext cx="1837440" cy="402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262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u="none" strike="noStrike">
                <a:solidFill>
                  <a:srgbClr val="C2CEE2"/>
                </a:solidFill>
                <a:latin typeface="Calibri"/>
                <a:ea typeface="Calibri"/>
                <a:cs typeface="Calibri"/>
                <a:sym typeface="Calibri"/>
              </a:rPr>
              <a:t>months of</a:t>
            </a:r>
            <a:endParaRPr sz="9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62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u="none" strike="noStrike">
                <a:solidFill>
                  <a:srgbClr val="C2CEE2"/>
                </a:solidFill>
                <a:latin typeface="Calibri"/>
                <a:ea typeface="Calibri"/>
                <a:cs typeface="Calibri"/>
                <a:sym typeface="Calibri"/>
              </a:rPr>
              <a:t>collaboration</a:t>
            </a:r>
            <a:endParaRPr sz="9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9"/>
          <p:cNvSpPr/>
          <p:nvPr/>
        </p:nvSpPr>
        <p:spPr>
          <a:xfrm>
            <a:off x="4681800" y="1719000"/>
            <a:ext cx="1837440" cy="1042200"/>
          </a:xfrm>
          <a:prstGeom prst="rect">
            <a:avLst/>
          </a:prstGeom>
          <a:solidFill>
            <a:srgbClr val="1D3D7C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9"/>
          <p:cNvSpPr/>
          <p:nvPr/>
        </p:nvSpPr>
        <p:spPr>
          <a:xfrm>
            <a:off x="4681800" y="1719000"/>
            <a:ext cx="1837440" cy="4536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700" rIns="90000" bIns="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9"/>
          <p:cNvSpPr/>
          <p:nvPr/>
        </p:nvSpPr>
        <p:spPr>
          <a:xfrm>
            <a:off x="4681800" y="1810440"/>
            <a:ext cx="1837440" cy="438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none" strike="noStrike">
                <a:solidFill>
                  <a:srgbClr val="FCB426"/>
                </a:solidFill>
                <a:latin typeface="Georgia"/>
                <a:ea typeface="Georgia"/>
                <a:cs typeface="Georgia"/>
                <a:sym typeface="Georgia"/>
              </a:rPr>
              <a:t>$1,500</a:t>
            </a:r>
            <a:endParaRPr sz="26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9"/>
          <p:cNvSpPr/>
          <p:nvPr/>
        </p:nvSpPr>
        <p:spPr>
          <a:xfrm>
            <a:off x="4681800" y="2267640"/>
            <a:ext cx="1837440" cy="402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262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u="none" strike="noStrike">
                <a:solidFill>
                  <a:srgbClr val="C2CEE2"/>
                </a:solidFill>
                <a:latin typeface="Calibri"/>
                <a:ea typeface="Calibri"/>
                <a:cs typeface="Calibri"/>
                <a:sym typeface="Calibri"/>
              </a:rPr>
              <a:t>stipend per</a:t>
            </a:r>
            <a:endParaRPr sz="9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62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u="none" strike="noStrike">
                <a:solidFill>
                  <a:srgbClr val="C2CEE2"/>
                </a:solidFill>
                <a:latin typeface="Calibri"/>
                <a:ea typeface="Calibri"/>
                <a:cs typeface="Calibri"/>
                <a:sym typeface="Calibri"/>
              </a:rPr>
              <a:t>fellow</a:t>
            </a:r>
            <a:endParaRPr sz="9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9"/>
          <p:cNvSpPr/>
          <p:nvPr/>
        </p:nvSpPr>
        <p:spPr>
          <a:xfrm>
            <a:off x="6739200" y="1719000"/>
            <a:ext cx="1837440" cy="1042200"/>
          </a:xfrm>
          <a:prstGeom prst="rect">
            <a:avLst/>
          </a:prstGeom>
          <a:solidFill>
            <a:srgbClr val="1D3D7C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9"/>
          <p:cNvSpPr/>
          <p:nvPr/>
        </p:nvSpPr>
        <p:spPr>
          <a:xfrm>
            <a:off x="6739200" y="1719000"/>
            <a:ext cx="1837440" cy="4536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700" rIns="90000" bIns="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9"/>
          <p:cNvSpPr/>
          <p:nvPr/>
        </p:nvSpPr>
        <p:spPr>
          <a:xfrm>
            <a:off x="6739200" y="1810440"/>
            <a:ext cx="1837440" cy="438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none" strike="noStrike">
                <a:solidFill>
                  <a:srgbClr val="FCB426"/>
                </a:solidFill>
                <a:latin typeface="Georgia"/>
                <a:ea typeface="Georgia"/>
                <a:cs typeface="Georgia"/>
                <a:sym typeface="Georgia"/>
              </a:rPr>
              <a:t>115</a:t>
            </a:r>
            <a:endParaRPr sz="26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9"/>
          <p:cNvSpPr/>
          <p:nvPr/>
        </p:nvSpPr>
        <p:spPr>
          <a:xfrm>
            <a:off x="6739200" y="2267640"/>
            <a:ext cx="1837440" cy="402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262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u="none" strike="noStrike">
                <a:solidFill>
                  <a:srgbClr val="C2CEE2"/>
                </a:solidFill>
                <a:latin typeface="Calibri"/>
                <a:ea typeface="Calibri"/>
                <a:cs typeface="Calibri"/>
                <a:sym typeface="Calibri"/>
              </a:rPr>
              <a:t>hours of professional</a:t>
            </a:r>
            <a:endParaRPr sz="9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62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0" u="none" strike="noStrike">
                <a:solidFill>
                  <a:srgbClr val="C2CEE2"/>
                </a:solidFill>
                <a:latin typeface="Calibri"/>
                <a:ea typeface="Calibri"/>
                <a:cs typeface="Calibri"/>
                <a:sym typeface="Calibri"/>
              </a:rPr>
              <a:t>learning delivered</a:t>
            </a:r>
            <a:endParaRPr sz="9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9"/>
          <p:cNvSpPr/>
          <p:nvPr/>
        </p:nvSpPr>
        <p:spPr>
          <a:xfrm>
            <a:off x="567000" y="2889360"/>
            <a:ext cx="3894840" cy="124308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8DEE9"/>
            </a:solidFill>
            <a:prstDash val="solid"/>
            <a:round/>
            <a:headEnd type="none" w="sm" len="sm"/>
            <a:tailEnd type="none" w="sm" len="sm"/>
          </a:ln>
          <a:effectLst>
            <a:outerShdw blurRad="101520" dist="25560" dir="5400000" algn="bl" rotWithShape="0">
              <a:srgbClr val="1D3D7C">
                <a:alpha val="10196"/>
              </a:srgbClr>
            </a:outerShdw>
          </a:effectLst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9"/>
          <p:cNvSpPr/>
          <p:nvPr/>
        </p:nvSpPr>
        <p:spPr>
          <a:xfrm>
            <a:off x="567000" y="2889360"/>
            <a:ext cx="63720" cy="124308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9"/>
          <p:cNvSpPr/>
          <p:nvPr/>
        </p:nvSpPr>
        <p:spPr>
          <a:xfrm>
            <a:off x="786240" y="2980800"/>
            <a:ext cx="3474360" cy="2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u="none" strike="noStrike">
                <a:solidFill>
                  <a:srgbClr val="1D3D7C"/>
                </a:solidFill>
                <a:latin typeface="Georgia"/>
                <a:ea typeface="Georgia"/>
                <a:cs typeface="Georgia"/>
                <a:sym typeface="Georgia"/>
              </a:rPr>
              <a:t>Who is eligible</a:t>
            </a:r>
            <a:endParaRPr sz="13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9"/>
          <p:cNvSpPr/>
          <p:nvPr/>
        </p:nvSpPr>
        <p:spPr>
          <a:xfrm>
            <a:off x="786240" y="3273480"/>
            <a:ext cx="3529080" cy="78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165240" marR="0" lvl="0" indent="-16524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2A3852"/>
              </a:buClr>
              <a:buSzPts val="1050"/>
              <a:buFont typeface="Noto Sans Symbols"/>
              <a:buChar char="∙"/>
            </a:pPr>
            <a:r>
              <a:rPr lang="en-US" sz="1050" b="0" u="none" strike="noStrike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An Arkansas license and three years of teaching</a:t>
            </a:r>
            <a:endParaRPr sz="10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65240" marR="0" lvl="0" indent="-16524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2A3852"/>
              </a:buClr>
              <a:buSzPts val="1050"/>
              <a:buFont typeface="Noto Sans Symbols"/>
              <a:buChar char="∙"/>
            </a:pPr>
            <a:r>
              <a:rPr lang="en-US" sz="1050" b="0" u="none" strike="noStrike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A demonstrated positive impact on student growth</a:t>
            </a:r>
            <a:endParaRPr sz="10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65240" marR="0" lvl="0" indent="-16524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2A3852"/>
              </a:buClr>
              <a:buSzPts val="1050"/>
              <a:buFont typeface="Noto Sans Symbols"/>
              <a:buChar char="∙"/>
            </a:pPr>
            <a:r>
              <a:rPr lang="en-US" sz="1050" b="0" u="none" strike="noStrike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Qualification in at least one merit pay category</a:t>
            </a:r>
            <a:endParaRPr sz="10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9"/>
          <p:cNvSpPr/>
          <p:nvPr/>
        </p:nvSpPr>
        <p:spPr>
          <a:xfrm>
            <a:off x="4681800" y="2889360"/>
            <a:ext cx="3894840" cy="124308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8DEE9"/>
            </a:solidFill>
            <a:prstDash val="solid"/>
            <a:round/>
            <a:headEnd type="none" w="sm" len="sm"/>
            <a:tailEnd type="none" w="sm" len="sm"/>
          </a:ln>
          <a:effectLst>
            <a:outerShdw blurRad="101520" dist="25560" dir="5400000" algn="bl" rotWithShape="0">
              <a:srgbClr val="1D3D7C">
                <a:alpha val="10196"/>
              </a:srgbClr>
            </a:outerShdw>
          </a:effectLst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9"/>
          <p:cNvSpPr/>
          <p:nvPr/>
        </p:nvSpPr>
        <p:spPr>
          <a:xfrm>
            <a:off x="4681800" y="2889360"/>
            <a:ext cx="63720" cy="124308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9"/>
          <p:cNvSpPr/>
          <p:nvPr/>
        </p:nvSpPr>
        <p:spPr>
          <a:xfrm>
            <a:off x="4901040" y="2980800"/>
            <a:ext cx="3474360" cy="2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u="none" strike="noStrike">
                <a:solidFill>
                  <a:srgbClr val="1D3D7C"/>
                </a:solidFill>
                <a:latin typeface="Georgia"/>
                <a:ea typeface="Georgia"/>
                <a:cs typeface="Georgia"/>
                <a:sym typeface="Georgia"/>
              </a:rPr>
              <a:t>What fellows do</a:t>
            </a:r>
            <a:endParaRPr sz="13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9"/>
          <p:cNvSpPr/>
          <p:nvPr/>
        </p:nvSpPr>
        <p:spPr>
          <a:xfrm>
            <a:off x="4901040" y="3273480"/>
            <a:ext cx="3529080" cy="78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165240" marR="0" lvl="0" indent="-16524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2A3852"/>
              </a:buClr>
              <a:buSzPts val="1050"/>
              <a:buFont typeface="Noto Sans Symbols"/>
              <a:buChar char="∙"/>
            </a:pPr>
            <a:r>
              <a:rPr lang="en-US" sz="1050" b="0" u="none" strike="noStrike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Meet across five virtual convenings a year</a:t>
            </a:r>
            <a:endParaRPr sz="10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65240" marR="0" lvl="0" indent="-16524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2A3852"/>
              </a:buClr>
              <a:buSzPts val="1050"/>
              <a:buFont typeface="Noto Sans Symbols"/>
              <a:buChar char="∙"/>
            </a:pPr>
            <a:r>
              <a:rPr lang="en-US" sz="1050" b="0" u="none" strike="noStrike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Learn how the Merit Teacher Incentive Fund works</a:t>
            </a:r>
            <a:endParaRPr sz="10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65240" marR="0" lvl="0" indent="-16524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2A3852"/>
              </a:buClr>
              <a:buSzPts val="1050"/>
              <a:buFont typeface="Noto Sans Symbols"/>
              <a:buChar char="∙"/>
            </a:pPr>
            <a:r>
              <a:rPr lang="en-US" sz="1050" b="0" u="none" strike="noStrike">
                <a:solidFill>
                  <a:srgbClr val="2A3852"/>
                </a:solidFill>
                <a:latin typeface="Calibri"/>
                <a:ea typeface="Calibri"/>
                <a:cs typeface="Calibri"/>
                <a:sym typeface="Calibri"/>
              </a:rPr>
              <a:t>Train to tell the story of teaching to the public</a:t>
            </a:r>
            <a:endParaRPr sz="10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9"/>
          <p:cNvSpPr/>
          <p:nvPr/>
        </p:nvSpPr>
        <p:spPr>
          <a:xfrm>
            <a:off x="567000" y="4480560"/>
            <a:ext cx="7040520" cy="23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="0" i="1" u="none" strike="noStrike">
                <a:solidFill>
                  <a:srgbClr val="46536B"/>
                </a:solidFill>
                <a:latin typeface="Calibri"/>
                <a:ea typeface="Calibri"/>
                <a:cs typeface="Calibri"/>
                <a:sym typeface="Calibri"/>
              </a:rPr>
              <a:t>Launched fall 2025. The cohort draws from 23 districts and charter systems across the state.</a:t>
            </a:r>
            <a:endParaRPr sz="85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9"/>
          <p:cNvSpPr/>
          <p:nvPr/>
        </p:nvSpPr>
        <p:spPr>
          <a:xfrm>
            <a:off x="8211240" y="4480560"/>
            <a:ext cx="365400" cy="23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u="none" strike="noStrike">
                <a:solidFill>
                  <a:srgbClr val="1D3D7C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10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3D7C"/>
        </a:solid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0"/>
          <p:cNvSpPr/>
          <p:nvPr/>
        </p:nvSpPr>
        <p:spPr>
          <a:xfrm>
            <a:off x="0" y="0"/>
            <a:ext cx="2377080" cy="10944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0"/>
          <p:cNvSpPr/>
          <p:nvPr/>
        </p:nvSpPr>
        <p:spPr>
          <a:xfrm>
            <a:off x="7013520" y="191880"/>
            <a:ext cx="1682280" cy="4935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3" name="Google Shape;283;p10" descr="[object Object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32320" y="255960"/>
            <a:ext cx="1444320" cy="36540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10"/>
          <p:cNvSpPr/>
          <p:nvPr/>
        </p:nvSpPr>
        <p:spPr>
          <a:xfrm>
            <a:off x="567000" y="329040"/>
            <a:ext cx="6309000" cy="23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u="none" strike="noStrike">
                <a:solidFill>
                  <a:srgbClr val="FCB426"/>
                </a:solidFill>
                <a:latin typeface="Calibri"/>
                <a:ea typeface="Calibri"/>
                <a:cs typeface="Calibri"/>
                <a:sym typeface="Calibri"/>
              </a:rPr>
              <a:t>RESULTS AND LIMITS</a:t>
            </a:r>
            <a:endParaRPr sz="105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0"/>
          <p:cNvSpPr/>
          <p:nvPr/>
        </p:nvSpPr>
        <p:spPr>
          <a:xfrm>
            <a:off x="567000" y="585360"/>
            <a:ext cx="8046360" cy="529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u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What the outside evidence shows</a:t>
            </a:r>
            <a:endParaRPr sz="27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0"/>
          <p:cNvSpPr/>
          <p:nvPr/>
        </p:nvSpPr>
        <p:spPr>
          <a:xfrm>
            <a:off x="567000" y="1243440"/>
            <a:ext cx="3858480" cy="1481040"/>
          </a:xfrm>
          <a:prstGeom prst="rect">
            <a:avLst/>
          </a:prstGeom>
          <a:solidFill>
            <a:srgbClr val="16305F"/>
          </a:solidFill>
          <a:ln w="9525" cap="flat" cmpd="sng">
            <a:solidFill>
              <a:srgbClr val="3A5A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0"/>
          <p:cNvSpPr/>
          <p:nvPr/>
        </p:nvSpPr>
        <p:spPr>
          <a:xfrm>
            <a:off x="567000" y="1243440"/>
            <a:ext cx="54360" cy="148104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0"/>
          <p:cNvSpPr/>
          <p:nvPr/>
        </p:nvSpPr>
        <p:spPr>
          <a:xfrm>
            <a:off x="822960" y="1334880"/>
            <a:ext cx="1462680" cy="529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 u="none" strike="noStrike">
                <a:solidFill>
                  <a:srgbClr val="FCB426"/>
                </a:solidFill>
                <a:latin typeface="Georgia"/>
                <a:ea typeface="Georgia"/>
                <a:cs typeface="Georgia"/>
                <a:sym typeface="Georgia"/>
              </a:rPr>
              <a:t>+24</a:t>
            </a:r>
            <a:endParaRPr sz="38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0"/>
          <p:cNvSpPr/>
          <p:nvPr/>
        </p:nvSpPr>
        <p:spPr>
          <a:xfrm>
            <a:off x="822960" y="1901880"/>
            <a:ext cx="3401280" cy="749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u="none" strike="noStrike">
                <a:solidFill>
                  <a:srgbClr val="C2CEE2"/>
                </a:solidFill>
                <a:latin typeface="Calibri"/>
                <a:ea typeface="Calibri"/>
                <a:cs typeface="Calibri"/>
                <a:sym typeface="Calibri"/>
              </a:rPr>
              <a:t>Arkansas </a:t>
            </a:r>
            <a:r>
              <a:rPr lang="en-US" sz="1050" b="0" u="sng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ranks first </a:t>
            </a:r>
            <a:r>
              <a:rPr lang="en-US" sz="1050" b="0" u="none" strike="noStrike">
                <a:solidFill>
                  <a:srgbClr val="C2CEE2"/>
                </a:solidFill>
                <a:latin typeface="Calibri"/>
                <a:ea typeface="Calibri"/>
                <a:cs typeface="Calibri"/>
                <a:sym typeface="Calibri"/>
              </a:rPr>
              <a:t>in the nation on Education Week's Teacher Morale Index. The national average is +13, and the lowest state scores +1.</a:t>
            </a:r>
            <a:endParaRPr sz="105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0"/>
          <p:cNvSpPr/>
          <p:nvPr/>
        </p:nvSpPr>
        <p:spPr>
          <a:xfrm>
            <a:off x="4718160" y="1243440"/>
            <a:ext cx="3858480" cy="1481040"/>
          </a:xfrm>
          <a:prstGeom prst="rect">
            <a:avLst/>
          </a:prstGeom>
          <a:solidFill>
            <a:srgbClr val="16305F"/>
          </a:solidFill>
          <a:ln w="9525" cap="flat" cmpd="sng">
            <a:solidFill>
              <a:srgbClr val="3A5A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0"/>
          <p:cNvSpPr/>
          <p:nvPr/>
        </p:nvSpPr>
        <p:spPr>
          <a:xfrm>
            <a:off x="4718160" y="1243440"/>
            <a:ext cx="54360" cy="1481040"/>
          </a:xfrm>
          <a:prstGeom prst="rect">
            <a:avLst/>
          </a:prstGeom>
          <a:solidFill>
            <a:srgbClr val="FCB426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0"/>
          <p:cNvSpPr/>
          <p:nvPr/>
        </p:nvSpPr>
        <p:spPr>
          <a:xfrm>
            <a:off x="4974480" y="1334880"/>
            <a:ext cx="3382920" cy="2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u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Teachers, in their own words</a:t>
            </a:r>
            <a:endParaRPr sz="13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10"/>
          <p:cNvSpPr/>
          <p:nvPr/>
        </p:nvSpPr>
        <p:spPr>
          <a:xfrm>
            <a:off x="4974480" y="1645920"/>
            <a:ext cx="3401280" cy="1005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165240" marR="0" lvl="0" indent="-16524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C2CEE2"/>
              </a:buClr>
              <a:buSzPts val="1050"/>
              <a:buFont typeface="Noto Sans Symbols"/>
              <a:buChar char="∙"/>
            </a:pPr>
            <a:r>
              <a:rPr lang="en-US" sz="1050" b="0" u="none" strike="noStrike">
                <a:solidFill>
                  <a:srgbClr val="C2CEE2"/>
                </a:solidFill>
                <a:latin typeface="Calibri"/>
                <a:ea typeface="Calibri"/>
                <a:cs typeface="Calibri"/>
                <a:sym typeface="Calibri"/>
              </a:rPr>
              <a:t>89% are satisfied with their job</a:t>
            </a:r>
            <a:endParaRPr sz="105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65240" marR="0" lvl="0" indent="-16524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C2CEE2"/>
              </a:buClr>
              <a:buSzPts val="1050"/>
              <a:buFont typeface="Noto Sans Symbols"/>
              <a:buChar char="∙"/>
            </a:pPr>
            <a:r>
              <a:rPr lang="en-US" sz="1050" b="0" u="none" strike="noStrike">
                <a:solidFill>
                  <a:srgbClr val="C2CEE2"/>
                </a:solidFill>
                <a:latin typeface="Calibri"/>
                <a:ea typeface="Calibri"/>
                <a:cs typeface="Calibri"/>
                <a:sym typeface="Calibri"/>
              </a:rPr>
              <a:t>87% would recommend their school to parents</a:t>
            </a:r>
            <a:endParaRPr sz="105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65240" marR="0" lvl="0" indent="-16524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C2CEE2"/>
              </a:buClr>
              <a:buSzPts val="1050"/>
              <a:buFont typeface="Noto Sans Symbols"/>
              <a:buChar char="∙"/>
            </a:pPr>
            <a:r>
              <a:rPr lang="en-US" sz="1050" b="0" u="none" strike="noStrike">
                <a:solidFill>
                  <a:srgbClr val="C2CEE2"/>
                </a:solidFill>
                <a:latin typeface="Calibri"/>
                <a:ea typeface="Calibri"/>
                <a:cs typeface="Calibri"/>
                <a:sym typeface="Calibri"/>
              </a:rPr>
              <a:t>64% say the raise will help their district recruit</a:t>
            </a:r>
            <a:endParaRPr sz="105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10"/>
          <p:cNvSpPr/>
          <p:nvPr/>
        </p:nvSpPr>
        <p:spPr>
          <a:xfrm>
            <a:off x="567000" y="2871360"/>
            <a:ext cx="8009640" cy="1425960"/>
          </a:xfrm>
          <a:prstGeom prst="rect">
            <a:avLst/>
          </a:prstGeom>
          <a:solidFill>
            <a:srgbClr val="16305F"/>
          </a:solidFill>
          <a:ln w="15875" cap="flat" cmpd="sng">
            <a:solidFill>
              <a:srgbClr val="CC1F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10"/>
          <p:cNvSpPr/>
          <p:nvPr/>
        </p:nvSpPr>
        <p:spPr>
          <a:xfrm>
            <a:off x="822960" y="2980800"/>
            <a:ext cx="7461000" cy="2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u="none" strike="noStrike">
                <a:solidFill>
                  <a:srgbClr val="FCB426"/>
                </a:solidFill>
                <a:latin typeface="Georgia"/>
                <a:ea typeface="Georgia"/>
                <a:cs typeface="Georgia"/>
                <a:sym typeface="Georgia"/>
              </a:rPr>
              <a:t>Where the work is not finished</a:t>
            </a:r>
            <a:endParaRPr sz="13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10"/>
          <p:cNvSpPr/>
          <p:nvPr/>
        </p:nvSpPr>
        <p:spPr>
          <a:xfrm>
            <a:off x="822960" y="3291840"/>
            <a:ext cx="7461000" cy="9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165240" marR="0" lvl="0" indent="-16524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D5DEEE"/>
              </a:buClr>
              <a:buSzPts val="1000"/>
              <a:buFont typeface="Noto Sans Symbols"/>
              <a:buChar char="∙"/>
            </a:pPr>
            <a:r>
              <a:rPr lang="en-US" sz="1000" b="0" u="none" strike="noStrike">
                <a:solidFill>
                  <a:srgbClr val="D5DEEE"/>
                </a:solidFill>
                <a:latin typeface="Calibri"/>
                <a:ea typeface="Calibri"/>
                <a:cs typeface="Calibri"/>
                <a:sym typeface="Calibri"/>
              </a:rPr>
              <a:t>Retention has stabilized but is still below pre-pandemic levels, and shortages persist by subject and region.</a:t>
            </a:r>
            <a:endParaRPr sz="10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65240" marR="0" lvl="0" indent="-16524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rgbClr val="D5DEEE"/>
              </a:buClr>
              <a:buSzPts val="1000"/>
              <a:buFont typeface="Noto Sans Symbols"/>
              <a:buChar char="∙"/>
            </a:pPr>
            <a:r>
              <a:rPr lang="en-US" sz="1000" b="0" u="none" strike="noStrike">
                <a:solidFill>
                  <a:srgbClr val="D5DEEE"/>
                </a:solidFill>
                <a:latin typeface="Calibri"/>
                <a:ea typeface="Calibri"/>
                <a:cs typeface="Calibri"/>
                <a:sym typeface="Calibri"/>
              </a:rPr>
              <a:t>Only 38% of teachers believe merit pay will help address shortages, and many say they do not understand the formula.</a:t>
            </a:r>
            <a:endParaRPr sz="10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65240" marR="0" lvl="0" indent="-165240" algn="l" rtl="0">
              <a:lnSpc>
                <a:spcPct val="140000"/>
              </a:lnSpc>
              <a:spcBef>
                <a:spcPts val="400"/>
              </a:spcBef>
              <a:spcAft>
                <a:spcPts val="0"/>
              </a:spcAft>
              <a:buClr>
                <a:srgbClr val="D5DEEE"/>
              </a:buClr>
              <a:buSzPts val="1000"/>
              <a:buFont typeface="Noto Sans Symbols"/>
              <a:buChar char="∙"/>
            </a:pPr>
            <a:r>
              <a:rPr lang="en-US" sz="1000" b="0" u="none" strike="noStrike">
                <a:solidFill>
                  <a:srgbClr val="D5DEEE"/>
                </a:solidFill>
                <a:latin typeface="Calibri"/>
                <a:ea typeface="Calibri"/>
                <a:cs typeface="Calibri"/>
                <a:sym typeface="Calibri"/>
              </a:rPr>
              <a:t>Merit pay effects tend to shrink over time, so Arkansas is monitoring results rather than assuming them.</a:t>
            </a:r>
            <a:endParaRPr sz="10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10"/>
          <p:cNvSpPr/>
          <p:nvPr/>
        </p:nvSpPr>
        <p:spPr>
          <a:xfrm>
            <a:off x="567000" y="4480560"/>
            <a:ext cx="7040520" cy="23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" b="0" i="1" u="none" strike="noStrike">
                <a:solidFill>
                  <a:srgbClr val="B4C3DA"/>
                </a:solidFill>
                <a:latin typeface="Calibri"/>
                <a:ea typeface="Calibri"/>
                <a:cs typeface="Calibri"/>
                <a:sym typeface="Calibri"/>
              </a:rPr>
              <a:t>Education Week, State of Teaching 2026; University of Arkansas EDRE teacher survey (2,333 respondents, May 2025).</a:t>
            </a:r>
            <a:endParaRPr sz="85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10"/>
          <p:cNvSpPr/>
          <p:nvPr/>
        </p:nvSpPr>
        <p:spPr>
          <a:xfrm>
            <a:off x="8211240" y="4480560"/>
            <a:ext cx="365400" cy="23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u="none" strike="noStrike">
                <a:solidFill>
                  <a:srgbClr val="FCB426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sz="1000" b="0" u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Classic">
      <a:dk1>
        <a:srgbClr val="000000"/>
      </a:dk1>
      <a:lt1>
        <a:srgbClr val="FFFFFF"/>
      </a:lt1>
      <a:dk2>
        <a:srgbClr val="2E2706"/>
      </a:dk2>
      <a:lt2>
        <a:srgbClr val="EEEEEE"/>
      </a:lt2>
      <a:accent1>
        <a:srgbClr val="3465A4"/>
      </a:accent1>
      <a:accent2>
        <a:srgbClr val="168253"/>
      </a:accent2>
      <a:accent3>
        <a:srgbClr val="D62E4E"/>
      </a:accent3>
      <a:accent4>
        <a:srgbClr val="729FCF"/>
      </a:accent4>
      <a:accent5>
        <a:srgbClr val="5EB91E"/>
      </a:accent5>
      <a:accent6>
        <a:srgbClr val="EA7500"/>
      </a:accent6>
      <a:hlink>
        <a:srgbClr val="0060FF"/>
      </a:hlink>
      <a:folHlink>
        <a:srgbClr val="8020D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9</Slides>
  <Notes>9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Arkansas Department of Education</dc:creator>
  <cp:revision>11</cp:revision>
  <dcterms:created xsi:type="dcterms:W3CDTF">2026-08-11T16:14:12Z</dcterms:created>
  <dcterms:modified xsi:type="dcterms:W3CDTF">2026-09-02T21:25:00Z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12</vt:r8>
  </property>
  <property fmtid="{D5CDD505-2E9C-101B-9397-08002B2CF9AE}" pid="3" name="PresentationFormat">
    <vt:lpwstr>On-screen Show (16:9)</vt:lpwstr>
  </property>
  <property fmtid="{D5CDD505-2E9C-101B-9397-08002B2CF9AE}" pid="4" name="Slides">
    <vt:r8>12</vt:r8>
  </property>
</Properties>
</file>