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13DFB7-C031-4BFB-B523-6EF3CAF66DC7}" v="2" dt="2026-09-02T18:04:57.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9688" autoAdjust="0"/>
  </p:normalViewPr>
  <p:slideViewPr>
    <p:cSldViewPr snapToGrid="0" snapToObjects="1">
      <p:cViewPr varScale="1">
        <p:scale>
          <a:sx n="53" d="100"/>
          <a:sy n="53" d="100"/>
        </p:scale>
        <p:origin x="1084" y="52"/>
      </p:cViewPr>
      <p:guideLst/>
    </p:cSldViewPr>
  </p:slideViewPr>
  <p:notesTextViewPr>
    <p:cViewPr>
      <p:scale>
        <a:sx n="1" d="1"/>
        <a:sy n="1" d="1"/>
      </p:scale>
      <p:origin x="0" y="-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Nolin" userId="51201443154_tp_box_2" providerId="OAuth2" clId="{27ABFF13-FFA7-4B79-8346-8A87AFD29FE9}"/>
    <pc:docChg chg="undo custSel modSld">
      <pc:chgData name="Becky Nolin" userId="51201443154_tp_box_2" providerId="OAuth2" clId="{27ABFF13-FFA7-4B79-8346-8A87AFD29FE9}" dt="2026-09-02T18:03:17.030" v="15" actId="20577"/>
      <pc:docMkLst>
        <pc:docMk/>
      </pc:docMkLst>
      <pc:sldChg chg="modSp mod">
        <pc:chgData name="Becky Nolin" userId="51201443154_tp_box_2" providerId="OAuth2" clId="{27ABFF13-FFA7-4B79-8346-8A87AFD29FE9}" dt="2026-09-02T18:01:41.715" v="11" actId="20577"/>
        <pc:sldMkLst>
          <pc:docMk/>
          <pc:sldMk cId="0" sldId="257"/>
        </pc:sldMkLst>
        <pc:spChg chg="mod">
          <ac:chgData name="Becky Nolin" userId="51201443154_tp_box_2" providerId="OAuth2" clId="{27ABFF13-FFA7-4B79-8346-8A87AFD29FE9}" dt="2026-09-02T18:01:41.715" v="11" actId="20577"/>
          <ac:spMkLst>
            <pc:docMk/>
            <pc:sldMk cId="0" sldId="257"/>
            <ac:spMk id="19" creationId="{00000000-0000-0000-0000-000000000000}"/>
          </ac:spMkLst>
        </pc:spChg>
      </pc:sldChg>
      <pc:sldChg chg="modSp mod">
        <pc:chgData name="Becky Nolin" userId="51201443154_tp_box_2" providerId="OAuth2" clId="{27ABFF13-FFA7-4B79-8346-8A87AFD29FE9}" dt="2026-09-02T18:01:09.483" v="8" actId="20577"/>
        <pc:sldMkLst>
          <pc:docMk/>
          <pc:sldMk cId="0" sldId="260"/>
        </pc:sldMkLst>
        <pc:spChg chg="mod">
          <ac:chgData name="Becky Nolin" userId="51201443154_tp_box_2" providerId="OAuth2" clId="{27ABFF13-FFA7-4B79-8346-8A87AFD29FE9}" dt="2026-09-02T18:01:09.483" v="8" actId="20577"/>
          <ac:spMkLst>
            <pc:docMk/>
            <pc:sldMk cId="0" sldId="260"/>
            <ac:spMk id="6" creationId="{00000000-0000-0000-0000-000000000000}"/>
          </ac:spMkLst>
        </pc:spChg>
        <pc:spChg chg="mod">
          <ac:chgData name="Becky Nolin" userId="51201443154_tp_box_2" providerId="OAuth2" clId="{27ABFF13-FFA7-4B79-8346-8A87AFD29FE9}" dt="2026-09-02T18:01:04.987" v="6" actId="20577"/>
          <ac:spMkLst>
            <pc:docMk/>
            <pc:sldMk cId="0" sldId="260"/>
            <ac:spMk id="22" creationId="{00000000-0000-0000-0000-000000000000}"/>
          </ac:spMkLst>
        </pc:spChg>
      </pc:sldChg>
      <pc:sldChg chg="modSp mod">
        <pc:chgData name="Becky Nolin" userId="51201443154_tp_box_2" providerId="OAuth2" clId="{27ABFF13-FFA7-4B79-8346-8A87AFD29FE9}" dt="2026-09-02T18:01:32.895" v="10" actId="20577"/>
        <pc:sldMkLst>
          <pc:docMk/>
          <pc:sldMk cId="0" sldId="261"/>
        </pc:sldMkLst>
        <pc:spChg chg="mod">
          <ac:chgData name="Becky Nolin" userId="51201443154_tp_box_2" providerId="OAuth2" clId="{27ABFF13-FFA7-4B79-8346-8A87AFD29FE9}" dt="2026-09-02T18:01:32.895" v="10" actId="20577"/>
          <ac:spMkLst>
            <pc:docMk/>
            <pc:sldMk cId="0" sldId="261"/>
            <ac:spMk id="14" creationId="{00000000-0000-0000-0000-000000000000}"/>
          </ac:spMkLst>
        </pc:spChg>
      </pc:sldChg>
      <pc:sldChg chg="modSp mod">
        <pc:chgData name="Becky Nolin" userId="51201443154_tp_box_2" providerId="OAuth2" clId="{27ABFF13-FFA7-4B79-8346-8A87AFD29FE9}" dt="2026-09-02T18:03:17.030" v="15" actId="20577"/>
        <pc:sldMkLst>
          <pc:docMk/>
          <pc:sldMk cId="0" sldId="262"/>
        </pc:sldMkLst>
        <pc:spChg chg="mod">
          <ac:chgData name="Becky Nolin" userId="51201443154_tp_box_2" providerId="OAuth2" clId="{27ABFF13-FFA7-4B79-8346-8A87AFD29FE9}" dt="2026-09-02T18:03:17.030" v="15" actId="20577"/>
          <ac:spMkLst>
            <pc:docMk/>
            <pc:sldMk cId="0" sldId="262"/>
            <ac:spMk id="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62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1f38b6a0bc_1_3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7" name="Google Shape;137;g31f38b6a0bc_1_349:notes"/>
          <p:cNvSpPr txBox="1">
            <a:spLocks noGrp="1"/>
          </p:cNvSpPr>
          <p:nvPr>
            <p:ph type="body" idx="1"/>
          </p:nvPr>
        </p:nvSpPr>
        <p:spPr>
          <a:xfrm>
            <a:off x="685801" y="4400550"/>
            <a:ext cx="5486400" cy="3600600"/>
          </a:xfrm>
          <a:prstGeom prst="rect">
            <a:avLst/>
          </a:prstGeom>
          <a:noFill/>
          <a:ln>
            <a:noFill/>
          </a:ln>
        </p:spPr>
        <p:txBody>
          <a:bodyPr spcFirstLastPara="1" wrap="square" lIns="91100" tIns="45550" rIns="91100" bIns="45550" anchor="t" anchorCtr="0">
            <a:noAutofit/>
          </a:bodyPr>
          <a:lstStyle/>
          <a:p>
            <a:pPr marL="0" lvl="0" indent="0" algn="l" rtl="0">
              <a:lnSpc>
                <a:spcPct val="100000"/>
              </a:lnSpc>
              <a:spcBef>
                <a:spcPts val="0"/>
              </a:spcBef>
              <a:spcAft>
                <a:spcPts val="0"/>
              </a:spcAft>
              <a:buSzPts val="1100"/>
              <a:buNone/>
            </a:pPr>
            <a:r>
              <a:rPr lang="en-US" dirty="0"/>
              <a:t>Chelsey and John</a:t>
            </a:r>
            <a:endParaRPr dirty="0"/>
          </a:p>
        </p:txBody>
      </p:sp>
      <p:sp>
        <p:nvSpPr>
          <p:cNvPr id="138" name="Google Shape;138;g31f38b6a0bc_1_349:notes"/>
          <p:cNvSpPr txBox="1">
            <a:spLocks noGrp="1"/>
          </p:cNvSpPr>
          <p:nvPr>
            <p:ph type="sldNum" idx="12"/>
          </p:nvPr>
        </p:nvSpPr>
        <p:spPr>
          <a:xfrm>
            <a:off x="3884613" y="8685213"/>
            <a:ext cx="2971800" cy="459000"/>
          </a:xfrm>
          <a:prstGeom prst="rect">
            <a:avLst/>
          </a:prstGeom>
          <a:noFill/>
          <a:ln>
            <a:noFill/>
          </a:ln>
        </p:spPr>
        <p:txBody>
          <a:bodyPr spcFirstLastPara="1" wrap="square" lIns="91100" tIns="45550" rIns="91100" bIns="4555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1</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John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 - K-3 screening and diagnostic assessments and K-12 district wide MTSS per 704 KAR 3:095.</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Chesley/John - Refers to the ability and confidence to understand, reason with, and apply mathematical concepts in real-world situations. It is the practical skill and disposition of using math to solve everyday problems, including interpreting data and making informed decisions based on numbers. It is NOT just about performing calculations but also about understanding the context and meaning of those numbers.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John - Refers to the ability and confidence to understand, reason with, and apply mathematical concepts in real-world situations. It is the practical skill and disposition of using math to solve everyday problems, including interpreting data and making informed decisions based on numbers. It is NOT just about performing calculations but also about understanding the context and meaning of those numbers.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John (SEA), Chelsey (LEA)</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Chelsey - Beginning with the 2026-2027 school year, a universal screener determined by the department to be valid and reliable shall be given in the first thirty (30) calendar days of the school year to each student in kindergarten through grade three (3) at a public school or public charter school (KRS 158.8402).</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g31f38b6a0bc_1_430"/>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g31f38b6a0bc_1_43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800"/>
              <a:buNone/>
              <a:defRPr sz="18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 name="Google Shape;13;g31f38b6a0bc_1_4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g31f38b6a0bc_1_430"/>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00778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g31f38b6a0bc_1_4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12577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9.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hyperlink" Target="https://pimser.org/" TargetMode="External"/><Relationship Id="rId3" Type="http://schemas.openxmlformats.org/officeDocument/2006/relationships/image" Target="../media/image3.png"/><Relationship Id="rId7" Type="http://schemas.openxmlformats.org/officeDocument/2006/relationships/hyperlink" Target="https://www.advancekentucky.com/access-to-algebra"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314090.wixsite.com/epic/about-4" TargetMode="External"/><Relationship Id="rId5" Type="http://schemas.openxmlformats.org/officeDocument/2006/relationships/hyperlink" Target="https://www.epicnumeracy.org/" TargetMode="External"/><Relationship Id="rId10" Type="http://schemas.openxmlformats.org/officeDocument/2006/relationships/hyperlink" Target="https://www.education.ky.gov/curriculum/standards/kyacadstand/Documents/KY_HQIR_List_Mathematics.pdf" TargetMode="External"/><Relationship Id="rId4" Type="http://schemas.openxmlformats.org/officeDocument/2006/relationships/hyperlink" Target="https://www.education.ky.gov/curriculum/NumeracyCounts/Pages/Numeracy-Screening-Assessments.aspx" TargetMode="External"/><Relationship Id="rId9" Type="http://schemas.openxmlformats.org/officeDocument/2006/relationships/hyperlink" Target="https://www.kentuckymathematic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2" name="Google Shape;142;g31f38b6a0bc_1_349"/>
          <p:cNvPicPr preferRelativeResize="0"/>
          <p:nvPr/>
        </p:nvPicPr>
        <p:blipFill rotWithShape="1">
          <a:blip r:embed="rId3">
            <a:alphaModFix/>
          </a:blip>
          <a:srcRect/>
          <a:stretch/>
        </p:blipFill>
        <p:spPr>
          <a:xfrm>
            <a:off x="10032024" y="5670673"/>
            <a:ext cx="1905000" cy="885825"/>
          </a:xfrm>
          <a:prstGeom prst="rect">
            <a:avLst/>
          </a:prstGeom>
          <a:noFill/>
          <a:ln>
            <a:noFill/>
          </a:ln>
        </p:spPr>
      </p:pic>
      <p:sp>
        <p:nvSpPr>
          <p:cNvPr id="5" name="Text 0">
            <a:extLst>
              <a:ext uri="{FF2B5EF4-FFF2-40B4-BE49-F238E27FC236}">
                <a16:creationId xmlns:a16="http://schemas.microsoft.com/office/drawing/2014/main" id="{90955497-02C9-9820-144A-5D15A03B104E}"/>
              </a:ext>
            </a:extLst>
          </p:cNvPr>
          <p:cNvSpPr/>
          <p:nvPr/>
        </p:nvSpPr>
        <p:spPr>
          <a:xfrm>
            <a:off x="4572000" y="1179463"/>
            <a:ext cx="7223760" cy="1554480"/>
          </a:xfrm>
          <a:prstGeom prst="rect">
            <a:avLst/>
          </a:prstGeom>
          <a:noFill/>
          <a:ln/>
        </p:spPr>
        <p:txBody>
          <a:bodyPr wrap="square" lIns="0" tIns="0" rIns="0" bIns="0" rtlCol="0" anchor="t"/>
          <a:lstStyle/>
          <a:p>
            <a:pPr marL="0" indent="0" algn="l">
              <a:lnSpc>
                <a:spcPct val="98000"/>
              </a:lnSpc>
              <a:buNone/>
            </a:pPr>
            <a:r>
              <a:rPr lang="en-US" sz="4600" b="1" dirty="0">
                <a:solidFill>
                  <a:srgbClr val="102649"/>
                </a:solidFill>
                <a:latin typeface="Franklin Gothic Medium" pitchFamily="34" charset="0"/>
                <a:ea typeface="Franklin Gothic Medium" pitchFamily="34" charset="-122"/>
                <a:cs typeface="Franklin Gothic Medium" pitchFamily="34" charset="-120"/>
              </a:rPr>
              <a:t>From Compliance to Capacity</a:t>
            </a:r>
            <a:endParaRPr lang="en-US" sz="4600" dirty="0"/>
          </a:p>
        </p:txBody>
      </p:sp>
      <p:sp>
        <p:nvSpPr>
          <p:cNvPr id="7" name="Text 1">
            <a:extLst>
              <a:ext uri="{FF2B5EF4-FFF2-40B4-BE49-F238E27FC236}">
                <a16:creationId xmlns:a16="http://schemas.microsoft.com/office/drawing/2014/main" id="{1843259D-A7FC-76E4-1E31-DA495D13082D}"/>
              </a:ext>
            </a:extLst>
          </p:cNvPr>
          <p:cNvSpPr/>
          <p:nvPr/>
        </p:nvSpPr>
        <p:spPr>
          <a:xfrm>
            <a:off x="4590288" y="2660791"/>
            <a:ext cx="6949440" cy="914400"/>
          </a:xfrm>
          <a:prstGeom prst="rect">
            <a:avLst/>
          </a:prstGeom>
          <a:noFill/>
          <a:ln/>
        </p:spPr>
        <p:txBody>
          <a:bodyPr wrap="square" lIns="0" tIns="0" rIns="0" bIns="0" rtlCol="0" anchor="ctr"/>
          <a:lstStyle/>
          <a:p>
            <a:pPr marL="0" indent="0" algn="l">
              <a:buNone/>
            </a:pPr>
            <a:r>
              <a:rPr lang="en-US" sz="2800" dirty="0">
                <a:solidFill>
                  <a:srgbClr val="007780"/>
                </a:solidFill>
                <a:latin typeface="Georgia" pitchFamily="34" charset="0"/>
                <a:ea typeface="Georgia" pitchFamily="34" charset="-122"/>
                <a:cs typeface="Georgia" pitchFamily="34" charset="-120"/>
              </a:rPr>
              <a:t>Building Kentucky’s Statewide Numeracy System Through Evidence-Based MTSS</a:t>
            </a:r>
            <a:endParaRPr lang="en-US" sz="2800" dirty="0"/>
          </a:p>
        </p:txBody>
      </p:sp>
      <p:sp>
        <p:nvSpPr>
          <p:cNvPr id="9" name="Shape 2">
            <a:extLst>
              <a:ext uri="{FF2B5EF4-FFF2-40B4-BE49-F238E27FC236}">
                <a16:creationId xmlns:a16="http://schemas.microsoft.com/office/drawing/2014/main" id="{06B4C4E4-CACE-802C-013D-E311016BEA60}"/>
              </a:ext>
            </a:extLst>
          </p:cNvPr>
          <p:cNvSpPr/>
          <p:nvPr/>
        </p:nvSpPr>
        <p:spPr>
          <a:xfrm>
            <a:off x="4617720" y="3785503"/>
            <a:ext cx="2743200" cy="0"/>
          </a:xfrm>
          <a:prstGeom prst="line">
            <a:avLst/>
          </a:prstGeom>
          <a:noFill/>
          <a:ln w="31750">
            <a:solidFill>
              <a:srgbClr val="00A766"/>
            </a:solidFill>
            <a:prstDash val="solid"/>
          </a:ln>
        </p:spPr>
        <p:txBody>
          <a:bodyPr/>
          <a:lstStyle/>
          <a:p>
            <a:endParaRPr lang="en-US"/>
          </a:p>
        </p:txBody>
      </p:sp>
      <p:sp>
        <p:nvSpPr>
          <p:cNvPr id="11" name="Text 3">
            <a:extLst>
              <a:ext uri="{FF2B5EF4-FFF2-40B4-BE49-F238E27FC236}">
                <a16:creationId xmlns:a16="http://schemas.microsoft.com/office/drawing/2014/main" id="{1DF1B50B-C1AE-5864-7C41-75DE430F3C9A}"/>
              </a:ext>
            </a:extLst>
          </p:cNvPr>
          <p:cNvSpPr/>
          <p:nvPr/>
        </p:nvSpPr>
        <p:spPr>
          <a:xfrm>
            <a:off x="4590288" y="4120013"/>
            <a:ext cx="3221301" cy="1005838"/>
          </a:xfrm>
          <a:prstGeom prst="rect">
            <a:avLst/>
          </a:prstGeom>
          <a:noFill/>
          <a:ln/>
        </p:spPr>
        <p:txBody>
          <a:bodyPr wrap="square" lIns="0" tIns="0" rIns="0" bIns="0" rtlCol="0" anchor="ctr"/>
          <a:lstStyle/>
          <a:p>
            <a:pPr marL="0" indent="0" algn="l">
              <a:lnSpc>
                <a:spcPct val="115000"/>
              </a:lnSpc>
              <a:buNone/>
            </a:pPr>
            <a:r>
              <a:rPr lang="en-US" sz="1600" b="1" dirty="0">
                <a:solidFill>
                  <a:srgbClr val="102649"/>
                </a:solidFill>
                <a:latin typeface="Georgia" pitchFamily="34" charset="0"/>
                <a:ea typeface="Georgia" pitchFamily="34" charset="-122"/>
                <a:cs typeface="Georgia" pitchFamily="34" charset="-120"/>
              </a:rPr>
              <a:t>Chelsey Tingle</a:t>
            </a:r>
            <a:endParaRPr lang="en-US" sz="1600" dirty="0"/>
          </a:p>
          <a:p>
            <a:pPr marL="0" indent="0" algn="l">
              <a:lnSpc>
                <a:spcPct val="115000"/>
              </a:lnSpc>
              <a:buNone/>
            </a:pPr>
            <a:r>
              <a:rPr lang="en-US" sz="1600" dirty="0">
                <a:solidFill>
                  <a:srgbClr val="51616B"/>
                </a:solidFill>
                <a:latin typeface="Georgia" pitchFamily="34" charset="0"/>
                <a:ea typeface="Georgia" pitchFamily="34" charset="-122"/>
                <a:cs typeface="Georgia" pitchFamily="34" charset="-120"/>
              </a:rPr>
              <a:t>Director of Mathematics Education</a:t>
            </a:r>
            <a:endParaRPr lang="en-US" sz="1600" dirty="0"/>
          </a:p>
          <a:p>
            <a:pPr marL="0" indent="0" algn="l">
              <a:lnSpc>
                <a:spcPct val="115000"/>
              </a:lnSpc>
              <a:buNone/>
            </a:pPr>
            <a:r>
              <a:rPr lang="en-US" sz="1600" dirty="0">
                <a:solidFill>
                  <a:srgbClr val="51616B"/>
                </a:solidFill>
                <a:latin typeface="Georgia" pitchFamily="34" charset="0"/>
                <a:ea typeface="Georgia" pitchFamily="34" charset="-122"/>
                <a:cs typeface="Georgia" pitchFamily="34" charset="-120"/>
              </a:rPr>
              <a:t>Office of Teaching and Learning</a:t>
            </a:r>
          </a:p>
          <a:p>
            <a:pPr marL="0" indent="0" algn="l">
              <a:lnSpc>
                <a:spcPct val="115000"/>
              </a:lnSpc>
              <a:buNone/>
            </a:pPr>
            <a:r>
              <a:rPr lang="en-US" sz="1600" dirty="0">
                <a:solidFill>
                  <a:srgbClr val="51616B"/>
                </a:solidFill>
                <a:latin typeface="Georgia" pitchFamily="34" charset="0"/>
                <a:ea typeface="Georgia" pitchFamily="34" charset="-122"/>
                <a:cs typeface="Georgia" pitchFamily="34" charset="-120"/>
              </a:rPr>
              <a:t>Kentucky Department of Education</a:t>
            </a:r>
          </a:p>
        </p:txBody>
      </p:sp>
      <p:sp>
        <p:nvSpPr>
          <p:cNvPr id="13" name="Text 4">
            <a:extLst>
              <a:ext uri="{FF2B5EF4-FFF2-40B4-BE49-F238E27FC236}">
                <a16:creationId xmlns:a16="http://schemas.microsoft.com/office/drawing/2014/main" id="{0F2277BD-F2CE-EEE5-FFFE-9CF01CD2D3F6}"/>
              </a:ext>
            </a:extLst>
          </p:cNvPr>
          <p:cNvSpPr/>
          <p:nvPr/>
        </p:nvSpPr>
        <p:spPr>
          <a:xfrm>
            <a:off x="4590288" y="5193565"/>
            <a:ext cx="2743200" cy="365760"/>
          </a:xfrm>
          <a:prstGeom prst="rect">
            <a:avLst/>
          </a:prstGeom>
          <a:noFill/>
          <a:ln/>
        </p:spPr>
        <p:txBody>
          <a:bodyPr wrap="square" lIns="0" tIns="0" rIns="0" bIns="0" rtlCol="0" anchor="ctr"/>
          <a:lstStyle/>
          <a:p>
            <a:pPr marL="0" indent="0" algn="l">
              <a:buNone/>
            </a:pPr>
            <a:r>
              <a:rPr lang="en-US" sz="1600" b="1" dirty="0">
                <a:solidFill>
                  <a:srgbClr val="007780"/>
                </a:solidFill>
                <a:latin typeface="Franklin Gothic Medium" pitchFamily="34" charset="0"/>
                <a:ea typeface="Franklin Gothic Medium" pitchFamily="34" charset="-122"/>
                <a:cs typeface="Franklin Gothic Medium" pitchFamily="34" charset="-120"/>
              </a:rPr>
              <a:t>#KyNC</a:t>
            </a:r>
            <a:endParaRPr lang="en-US" sz="1600" dirty="0"/>
          </a:p>
        </p:txBody>
      </p:sp>
      <p:sp>
        <p:nvSpPr>
          <p:cNvPr id="3" name="Text 3">
            <a:extLst>
              <a:ext uri="{FF2B5EF4-FFF2-40B4-BE49-F238E27FC236}">
                <a16:creationId xmlns:a16="http://schemas.microsoft.com/office/drawing/2014/main" id="{4BBC5C21-AA28-468C-E6AB-162C79B8CEF9}"/>
              </a:ext>
            </a:extLst>
          </p:cNvPr>
          <p:cNvSpPr/>
          <p:nvPr/>
        </p:nvSpPr>
        <p:spPr>
          <a:xfrm>
            <a:off x="8183880" y="4120013"/>
            <a:ext cx="3221301" cy="1005840"/>
          </a:xfrm>
          <a:prstGeom prst="rect">
            <a:avLst/>
          </a:prstGeom>
          <a:noFill/>
          <a:ln/>
        </p:spPr>
        <p:txBody>
          <a:bodyPr wrap="square" lIns="0" tIns="0" rIns="0" bIns="0" rtlCol="0" anchor="ctr"/>
          <a:lstStyle/>
          <a:p>
            <a:pPr marL="0" indent="0" algn="l">
              <a:lnSpc>
                <a:spcPct val="115000"/>
              </a:lnSpc>
              <a:buNone/>
            </a:pPr>
            <a:r>
              <a:rPr lang="en-US" sz="1600" b="1" dirty="0">
                <a:solidFill>
                  <a:srgbClr val="102649"/>
                </a:solidFill>
                <a:latin typeface="Georgia" pitchFamily="34" charset="0"/>
                <a:ea typeface="Georgia" pitchFamily="34" charset="-122"/>
                <a:cs typeface="Georgia" pitchFamily="34" charset="-120"/>
              </a:rPr>
              <a:t>John Spence</a:t>
            </a:r>
            <a:endParaRPr lang="en-US" sz="1600" dirty="0"/>
          </a:p>
          <a:p>
            <a:pPr marL="0" indent="0" algn="l">
              <a:lnSpc>
                <a:spcPct val="115000"/>
              </a:lnSpc>
              <a:buNone/>
            </a:pPr>
            <a:r>
              <a:rPr lang="en-US" sz="1600" dirty="0">
                <a:solidFill>
                  <a:srgbClr val="51616B"/>
                </a:solidFill>
                <a:latin typeface="Georgia" pitchFamily="34" charset="0"/>
              </a:rPr>
              <a:t>Kentucky State Co-Lead</a:t>
            </a:r>
            <a:endParaRPr lang="en-US" sz="1600" dirty="0"/>
          </a:p>
          <a:p>
            <a:pPr marL="0" indent="0" algn="l">
              <a:lnSpc>
                <a:spcPct val="115000"/>
              </a:lnSpc>
              <a:buNone/>
            </a:pPr>
            <a:r>
              <a:rPr lang="en-US" sz="1600" dirty="0">
                <a:solidFill>
                  <a:srgbClr val="51616B"/>
                </a:solidFill>
                <a:latin typeface="Georgia" pitchFamily="34" charset="0"/>
                <a:ea typeface="Georgia" pitchFamily="34" charset="-122"/>
                <a:cs typeface="Georgia" pitchFamily="34" charset="-120"/>
              </a:rPr>
              <a:t>Appalachia Comprehensive Center</a:t>
            </a:r>
          </a:p>
          <a:p>
            <a:pPr marL="0" indent="0" algn="l">
              <a:lnSpc>
                <a:spcPct val="115000"/>
              </a:lnSpc>
              <a:buNone/>
            </a:pP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Key Lessons Learned</a:t>
            </a:r>
            <a:endParaRPr lang="en-US" sz="3400" dirty="0"/>
          </a:p>
        </p:txBody>
      </p:sp>
      <p:sp>
        <p:nvSpPr>
          <p:cNvPr id="3" name="Shape 1"/>
          <p:cNvSpPr/>
          <p:nvPr/>
        </p:nvSpPr>
        <p:spPr>
          <a:xfrm>
            <a:off x="548640" y="1170432"/>
            <a:ext cx="11064240" cy="658368"/>
          </a:xfrm>
          <a:prstGeom prst="roundRect">
            <a:avLst>
              <a:gd name="adj" fmla="val 8333"/>
            </a:avLst>
          </a:prstGeom>
          <a:solidFill>
            <a:srgbClr val="E1F3EA"/>
          </a:solidFill>
          <a:ln/>
        </p:spPr>
        <p:txBody>
          <a:bodyPr/>
          <a:lstStyle/>
          <a:p>
            <a:endParaRPr lang="en-US"/>
          </a:p>
        </p:txBody>
      </p:sp>
      <p:sp>
        <p:nvSpPr>
          <p:cNvPr id="4" name="Shape 2"/>
          <p:cNvSpPr/>
          <p:nvPr/>
        </p:nvSpPr>
        <p:spPr>
          <a:xfrm>
            <a:off x="713232" y="1261872"/>
            <a:ext cx="512064" cy="512064"/>
          </a:xfrm>
          <a:prstGeom prst="ellipse">
            <a:avLst/>
          </a:prstGeom>
          <a:solidFill>
            <a:srgbClr val="007780"/>
          </a:solidFill>
          <a:ln/>
        </p:spPr>
        <p:txBody>
          <a:bodyPr/>
          <a:lstStyle/>
          <a:p>
            <a:endParaRPr lang="en-US"/>
          </a:p>
        </p:txBody>
      </p:sp>
      <p:sp>
        <p:nvSpPr>
          <p:cNvPr id="5" name="Text 3"/>
          <p:cNvSpPr/>
          <p:nvPr/>
        </p:nvSpPr>
        <p:spPr>
          <a:xfrm>
            <a:off x="713232" y="126187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Franklin Gothic Medium" pitchFamily="34" charset="0"/>
                <a:ea typeface="Franklin Gothic Medium" pitchFamily="34" charset="-122"/>
                <a:cs typeface="Franklin Gothic Medium" pitchFamily="34" charset="-120"/>
              </a:rPr>
              <a:t>01</a:t>
            </a:r>
            <a:endParaRPr lang="en-US" sz="1800" dirty="0"/>
          </a:p>
        </p:txBody>
      </p:sp>
      <p:sp>
        <p:nvSpPr>
          <p:cNvPr id="6" name="Text 4"/>
          <p:cNvSpPr/>
          <p:nvPr/>
        </p:nvSpPr>
        <p:spPr>
          <a:xfrm>
            <a:off x="1463040" y="1170432"/>
            <a:ext cx="9966960" cy="658368"/>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Build coherence before impact</a:t>
            </a:r>
            <a:endParaRPr lang="en-US" sz="2000" dirty="0"/>
          </a:p>
        </p:txBody>
      </p:sp>
      <p:sp>
        <p:nvSpPr>
          <p:cNvPr id="7" name="Shape 5"/>
          <p:cNvSpPr/>
          <p:nvPr/>
        </p:nvSpPr>
        <p:spPr>
          <a:xfrm>
            <a:off x="548640" y="1901952"/>
            <a:ext cx="11064240" cy="658368"/>
          </a:xfrm>
          <a:prstGeom prst="roundRect">
            <a:avLst>
              <a:gd name="adj" fmla="val 8333"/>
            </a:avLst>
          </a:prstGeom>
          <a:solidFill>
            <a:srgbClr val="EFF7F2"/>
          </a:solidFill>
          <a:ln/>
        </p:spPr>
        <p:txBody>
          <a:bodyPr/>
          <a:lstStyle/>
          <a:p>
            <a:endParaRPr lang="en-US"/>
          </a:p>
        </p:txBody>
      </p:sp>
      <p:sp>
        <p:nvSpPr>
          <p:cNvPr id="8" name="Shape 6"/>
          <p:cNvSpPr/>
          <p:nvPr/>
        </p:nvSpPr>
        <p:spPr>
          <a:xfrm>
            <a:off x="713232" y="1993392"/>
            <a:ext cx="512064" cy="512064"/>
          </a:xfrm>
          <a:prstGeom prst="ellipse">
            <a:avLst/>
          </a:prstGeom>
          <a:solidFill>
            <a:srgbClr val="007780"/>
          </a:solidFill>
          <a:ln/>
        </p:spPr>
        <p:txBody>
          <a:bodyPr/>
          <a:lstStyle/>
          <a:p>
            <a:endParaRPr lang="en-US"/>
          </a:p>
        </p:txBody>
      </p:sp>
      <p:sp>
        <p:nvSpPr>
          <p:cNvPr id="9" name="Text 7"/>
          <p:cNvSpPr/>
          <p:nvPr/>
        </p:nvSpPr>
        <p:spPr>
          <a:xfrm>
            <a:off x="713232" y="199339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Franklin Gothic Medium" pitchFamily="34" charset="0"/>
                <a:ea typeface="Franklin Gothic Medium" pitchFamily="34" charset="-122"/>
                <a:cs typeface="Franklin Gothic Medium" pitchFamily="34" charset="-120"/>
              </a:rPr>
              <a:t>02</a:t>
            </a:r>
            <a:endParaRPr lang="en-US" sz="1800" dirty="0"/>
          </a:p>
        </p:txBody>
      </p:sp>
      <p:sp>
        <p:nvSpPr>
          <p:cNvPr id="10" name="Text 8"/>
          <p:cNvSpPr/>
          <p:nvPr/>
        </p:nvSpPr>
        <p:spPr>
          <a:xfrm>
            <a:off x="1463040" y="1901952"/>
            <a:ext cx="9966960" cy="658368"/>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Embed technical assistance</a:t>
            </a:r>
            <a:endParaRPr lang="en-US" sz="2000" dirty="0"/>
          </a:p>
        </p:txBody>
      </p:sp>
      <p:sp>
        <p:nvSpPr>
          <p:cNvPr id="11" name="Shape 9"/>
          <p:cNvSpPr/>
          <p:nvPr/>
        </p:nvSpPr>
        <p:spPr>
          <a:xfrm>
            <a:off x="548640" y="2633472"/>
            <a:ext cx="11064240" cy="658368"/>
          </a:xfrm>
          <a:prstGeom prst="roundRect">
            <a:avLst>
              <a:gd name="adj" fmla="val 8333"/>
            </a:avLst>
          </a:prstGeom>
          <a:solidFill>
            <a:srgbClr val="E1F3EA"/>
          </a:solidFill>
          <a:ln/>
        </p:spPr>
        <p:txBody>
          <a:bodyPr/>
          <a:lstStyle/>
          <a:p>
            <a:endParaRPr lang="en-US"/>
          </a:p>
        </p:txBody>
      </p:sp>
      <p:sp>
        <p:nvSpPr>
          <p:cNvPr id="12" name="Shape 10"/>
          <p:cNvSpPr/>
          <p:nvPr/>
        </p:nvSpPr>
        <p:spPr>
          <a:xfrm>
            <a:off x="713232" y="2724912"/>
            <a:ext cx="512064" cy="512064"/>
          </a:xfrm>
          <a:prstGeom prst="ellipse">
            <a:avLst/>
          </a:prstGeom>
          <a:solidFill>
            <a:srgbClr val="007780"/>
          </a:solidFill>
          <a:ln/>
        </p:spPr>
        <p:txBody>
          <a:bodyPr/>
          <a:lstStyle/>
          <a:p>
            <a:endParaRPr lang="en-US"/>
          </a:p>
        </p:txBody>
      </p:sp>
      <p:sp>
        <p:nvSpPr>
          <p:cNvPr id="13" name="Text 11"/>
          <p:cNvSpPr/>
          <p:nvPr/>
        </p:nvSpPr>
        <p:spPr>
          <a:xfrm>
            <a:off x="713232" y="272491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Franklin Gothic Medium" pitchFamily="34" charset="0"/>
                <a:ea typeface="Franklin Gothic Medium" pitchFamily="34" charset="-122"/>
                <a:cs typeface="Franklin Gothic Medium" pitchFamily="34" charset="-120"/>
              </a:rPr>
              <a:t>03</a:t>
            </a:r>
            <a:endParaRPr lang="en-US" sz="1800" dirty="0"/>
          </a:p>
        </p:txBody>
      </p:sp>
      <p:sp>
        <p:nvSpPr>
          <p:cNvPr id="14" name="Text 12"/>
          <p:cNvSpPr/>
          <p:nvPr/>
        </p:nvSpPr>
        <p:spPr>
          <a:xfrm>
            <a:off x="1463040" y="2633472"/>
            <a:ext cx="9966960" cy="658368"/>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Lead with tools, not just guidance</a:t>
            </a:r>
            <a:endParaRPr lang="en-US" sz="2000" dirty="0"/>
          </a:p>
        </p:txBody>
      </p:sp>
      <p:sp>
        <p:nvSpPr>
          <p:cNvPr id="15" name="Shape 13"/>
          <p:cNvSpPr/>
          <p:nvPr/>
        </p:nvSpPr>
        <p:spPr>
          <a:xfrm>
            <a:off x="548640" y="3364992"/>
            <a:ext cx="11064240" cy="658368"/>
          </a:xfrm>
          <a:prstGeom prst="roundRect">
            <a:avLst>
              <a:gd name="adj" fmla="val 8333"/>
            </a:avLst>
          </a:prstGeom>
          <a:solidFill>
            <a:srgbClr val="EFF7F2"/>
          </a:solidFill>
          <a:ln/>
        </p:spPr>
        <p:txBody>
          <a:bodyPr/>
          <a:lstStyle/>
          <a:p>
            <a:endParaRPr lang="en-US"/>
          </a:p>
        </p:txBody>
      </p:sp>
      <p:sp>
        <p:nvSpPr>
          <p:cNvPr id="16" name="Shape 14"/>
          <p:cNvSpPr/>
          <p:nvPr/>
        </p:nvSpPr>
        <p:spPr>
          <a:xfrm>
            <a:off x="713232" y="3456432"/>
            <a:ext cx="512064" cy="512064"/>
          </a:xfrm>
          <a:prstGeom prst="ellipse">
            <a:avLst/>
          </a:prstGeom>
          <a:solidFill>
            <a:srgbClr val="007780"/>
          </a:solidFill>
          <a:ln/>
        </p:spPr>
        <p:txBody>
          <a:bodyPr/>
          <a:lstStyle/>
          <a:p>
            <a:endParaRPr lang="en-US"/>
          </a:p>
        </p:txBody>
      </p:sp>
      <p:sp>
        <p:nvSpPr>
          <p:cNvPr id="17" name="Text 15"/>
          <p:cNvSpPr/>
          <p:nvPr/>
        </p:nvSpPr>
        <p:spPr>
          <a:xfrm>
            <a:off x="713232" y="345643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Franklin Gothic Medium" pitchFamily="34" charset="0"/>
                <a:ea typeface="Franklin Gothic Medium" pitchFamily="34" charset="-122"/>
                <a:cs typeface="Franklin Gothic Medium" pitchFamily="34" charset="-120"/>
              </a:rPr>
              <a:t>04</a:t>
            </a:r>
            <a:endParaRPr lang="en-US" sz="1800" dirty="0"/>
          </a:p>
        </p:txBody>
      </p:sp>
      <p:sp>
        <p:nvSpPr>
          <p:cNvPr id="18" name="Text 16"/>
          <p:cNvSpPr/>
          <p:nvPr/>
        </p:nvSpPr>
        <p:spPr>
          <a:xfrm>
            <a:off x="1463040" y="3364992"/>
            <a:ext cx="9966960" cy="658368"/>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Redesign processes, not just products</a:t>
            </a:r>
            <a:endParaRPr lang="en-US" sz="2000" dirty="0"/>
          </a:p>
        </p:txBody>
      </p:sp>
      <p:sp>
        <p:nvSpPr>
          <p:cNvPr id="19" name="Shape 17"/>
          <p:cNvSpPr/>
          <p:nvPr/>
        </p:nvSpPr>
        <p:spPr>
          <a:xfrm>
            <a:off x="548640" y="4096512"/>
            <a:ext cx="11064240" cy="658368"/>
          </a:xfrm>
          <a:prstGeom prst="roundRect">
            <a:avLst>
              <a:gd name="adj" fmla="val 8333"/>
            </a:avLst>
          </a:prstGeom>
          <a:solidFill>
            <a:srgbClr val="E1F3EA"/>
          </a:solidFill>
          <a:ln/>
        </p:spPr>
        <p:txBody>
          <a:bodyPr/>
          <a:lstStyle/>
          <a:p>
            <a:endParaRPr lang="en-US"/>
          </a:p>
        </p:txBody>
      </p:sp>
      <p:sp>
        <p:nvSpPr>
          <p:cNvPr id="20" name="Shape 18"/>
          <p:cNvSpPr/>
          <p:nvPr/>
        </p:nvSpPr>
        <p:spPr>
          <a:xfrm>
            <a:off x="713232" y="4187952"/>
            <a:ext cx="512064" cy="512064"/>
          </a:xfrm>
          <a:prstGeom prst="ellipse">
            <a:avLst/>
          </a:prstGeom>
          <a:solidFill>
            <a:srgbClr val="007780"/>
          </a:solidFill>
          <a:ln/>
        </p:spPr>
        <p:txBody>
          <a:bodyPr/>
          <a:lstStyle/>
          <a:p>
            <a:endParaRPr lang="en-US"/>
          </a:p>
        </p:txBody>
      </p:sp>
      <p:sp>
        <p:nvSpPr>
          <p:cNvPr id="21" name="Text 19"/>
          <p:cNvSpPr/>
          <p:nvPr/>
        </p:nvSpPr>
        <p:spPr>
          <a:xfrm>
            <a:off x="713232" y="418795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Franklin Gothic Medium" pitchFamily="34" charset="0"/>
                <a:ea typeface="Franklin Gothic Medium" pitchFamily="34" charset="-122"/>
                <a:cs typeface="Franklin Gothic Medium" pitchFamily="34" charset="-120"/>
              </a:rPr>
              <a:t>05</a:t>
            </a:r>
            <a:endParaRPr lang="en-US" sz="1800" dirty="0"/>
          </a:p>
        </p:txBody>
      </p:sp>
      <p:sp>
        <p:nvSpPr>
          <p:cNvPr id="22" name="Text 20"/>
          <p:cNvSpPr/>
          <p:nvPr/>
        </p:nvSpPr>
        <p:spPr>
          <a:xfrm>
            <a:off x="1463040" y="4096512"/>
            <a:ext cx="9966960" cy="658368"/>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Start with data and system understanding</a:t>
            </a:r>
            <a:endParaRPr lang="en-US" sz="2000" dirty="0"/>
          </a:p>
        </p:txBody>
      </p:sp>
      <p:sp>
        <p:nvSpPr>
          <p:cNvPr id="23" name="Shape 21"/>
          <p:cNvSpPr/>
          <p:nvPr/>
        </p:nvSpPr>
        <p:spPr>
          <a:xfrm>
            <a:off x="548640" y="4828032"/>
            <a:ext cx="11064240" cy="749808"/>
          </a:xfrm>
          <a:prstGeom prst="roundRect">
            <a:avLst>
              <a:gd name="adj" fmla="val 9756"/>
            </a:avLst>
          </a:prstGeom>
          <a:solidFill>
            <a:srgbClr val="102649"/>
          </a:solidFill>
          <a:ln/>
        </p:spPr>
        <p:txBody>
          <a:bodyPr/>
          <a:lstStyle/>
          <a:p>
            <a:endParaRPr lang="en-US"/>
          </a:p>
        </p:txBody>
      </p:sp>
      <p:sp>
        <p:nvSpPr>
          <p:cNvPr id="24" name="Shape 22"/>
          <p:cNvSpPr/>
          <p:nvPr/>
        </p:nvSpPr>
        <p:spPr>
          <a:xfrm>
            <a:off x="868680" y="5001768"/>
            <a:ext cx="402336" cy="402336"/>
          </a:xfrm>
          <a:prstGeom prst="ellipse">
            <a:avLst/>
          </a:prstGeom>
          <a:solidFill>
            <a:srgbClr val="00A766"/>
          </a:solidFill>
          <a:ln/>
        </p:spPr>
        <p:txBody>
          <a:bodyPr/>
          <a:lstStyle/>
          <a:p>
            <a:endParaRPr lang="en-US"/>
          </a:p>
        </p:txBody>
      </p:sp>
      <p:pic>
        <p:nvPicPr>
          <p:cNvPr id="25" name="Image 0" descr="ic_layers.png"/>
          <p:cNvPicPr>
            <a:picLocks noChangeAspect="1"/>
          </p:cNvPicPr>
          <p:nvPr/>
        </p:nvPicPr>
        <p:blipFill>
          <a:blip r:embed="rId4"/>
          <a:stretch>
            <a:fillRect/>
          </a:stretch>
        </p:blipFill>
        <p:spPr>
          <a:xfrm>
            <a:off x="965241" y="5098329"/>
            <a:ext cx="209215" cy="209215"/>
          </a:xfrm>
          <a:prstGeom prst="rect">
            <a:avLst/>
          </a:prstGeom>
        </p:spPr>
      </p:pic>
      <p:sp>
        <p:nvSpPr>
          <p:cNvPr id="26" name="Text 23"/>
          <p:cNvSpPr/>
          <p:nvPr/>
        </p:nvSpPr>
        <p:spPr>
          <a:xfrm>
            <a:off x="1463040" y="4828032"/>
            <a:ext cx="9966960" cy="749808"/>
          </a:xfrm>
          <a:prstGeom prst="rect">
            <a:avLst/>
          </a:prstGeom>
          <a:noFill/>
          <a:ln/>
        </p:spPr>
        <p:txBody>
          <a:bodyPr wrap="square" lIns="0" tIns="0" rIns="0" bIns="0" rtlCol="0" anchor="ctr"/>
          <a:lstStyle/>
          <a:p>
            <a:pPr marL="0" indent="0" algn="l">
              <a:buNone/>
            </a:pPr>
            <a:r>
              <a:rPr lang="en-US" sz="1600" b="1" dirty="0">
                <a:solidFill>
                  <a:srgbClr val="FFFFFF"/>
                </a:solidFill>
                <a:latin typeface="Georgia" pitchFamily="34" charset="0"/>
                <a:ea typeface="Georgia" pitchFamily="34" charset="-122"/>
                <a:cs typeface="Georgia" pitchFamily="34" charset="-120"/>
              </a:rPr>
              <a:t>KyMTSS is the foundation.  </a:t>
            </a:r>
            <a:r>
              <a:rPr lang="en-US" sz="1500" dirty="0">
                <a:solidFill>
                  <a:srgbClr val="D8EEEC"/>
                </a:solidFill>
                <a:latin typeface="Georgia" pitchFamily="34" charset="0"/>
                <a:ea typeface="Georgia" pitchFamily="34" charset="-122"/>
                <a:cs typeface="Georgia" pitchFamily="34" charset="-120"/>
              </a:rPr>
              <a:t>It unifies Tier 1 instruction, screening, and Math Improvement Plans into one coherent system.</a:t>
            </a: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Discussion Questions</a:t>
            </a:r>
            <a:endParaRPr lang="en-US" sz="3400" dirty="0"/>
          </a:p>
        </p:txBody>
      </p:sp>
      <p:sp>
        <p:nvSpPr>
          <p:cNvPr id="3" name="Shape 1"/>
          <p:cNvSpPr/>
          <p:nvPr/>
        </p:nvSpPr>
        <p:spPr>
          <a:xfrm>
            <a:off x="10881360" y="384048"/>
            <a:ext cx="658368" cy="658368"/>
          </a:xfrm>
          <a:prstGeom prst="ellipse">
            <a:avLst/>
          </a:prstGeom>
          <a:solidFill>
            <a:srgbClr val="00A766"/>
          </a:solidFill>
          <a:ln/>
        </p:spPr>
        <p:txBody>
          <a:bodyPr/>
          <a:lstStyle/>
          <a:p>
            <a:endParaRPr lang="en-US"/>
          </a:p>
        </p:txBody>
      </p:sp>
      <p:pic>
        <p:nvPicPr>
          <p:cNvPr id="4" name="Image 0" descr="ic_comments.png"/>
          <p:cNvPicPr>
            <a:picLocks noChangeAspect="1"/>
          </p:cNvPicPr>
          <p:nvPr/>
        </p:nvPicPr>
        <p:blipFill>
          <a:blip r:embed="rId4"/>
          <a:stretch>
            <a:fillRect/>
          </a:stretch>
        </p:blipFill>
        <p:spPr>
          <a:xfrm>
            <a:off x="11039368" y="542056"/>
            <a:ext cx="342351" cy="342351"/>
          </a:xfrm>
          <a:prstGeom prst="rect">
            <a:avLst/>
          </a:prstGeom>
        </p:spPr>
      </p:pic>
      <p:sp>
        <p:nvSpPr>
          <p:cNvPr id="6" name="Shape 3"/>
          <p:cNvSpPr/>
          <p:nvPr/>
        </p:nvSpPr>
        <p:spPr>
          <a:xfrm>
            <a:off x="548640" y="1572768"/>
            <a:ext cx="11064240" cy="768096"/>
          </a:xfrm>
          <a:prstGeom prst="roundRect">
            <a:avLst>
              <a:gd name="adj" fmla="val 7143"/>
            </a:avLst>
          </a:prstGeom>
          <a:solidFill>
            <a:srgbClr val="E1F3EA"/>
          </a:solidFill>
          <a:ln/>
        </p:spPr>
        <p:txBody>
          <a:bodyPr/>
          <a:lstStyle/>
          <a:p>
            <a:endParaRPr lang="en-US"/>
          </a:p>
        </p:txBody>
      </p:sp>
      <p:sp>
        <p:nvSpPr>
          <p:cNvPr id="7" name="Shape 4"/>
          <p:cNvSpPr/>
          <p:nvPr/>
        </p:nvSpPr>
        <p:spPr>
          <a:xfrm>
            <a:off x="694944" y="1728216"/>
            <a:ext cx="457200" cy="457200"/>
          </a:xfrm>
          <a:prstGeom prst="ellipse">
            <a:avLst/>
          </a:prstGeom>
          <a:solidFill>
            <a:srgbClr val="00A766"/>
          </a:solidFill>
          <a:ln/>
        </p:spPr>
        <p:txBody>
          <a:bodyPr/>
          <a:lstStyle/>
          <a:p>
            <a:endParaRPr lang="en-US"/>
          </a:p>
        </p:txBody>
      </p:sp>
      <p:sp>
        <p:nvSpPr>
          <p:cNvPr id="8" name="Text 5"/>
          <p:cNvSpPr/>
          <p:nvPr/>
        </p:nvSpPr>
        <p:spPr>
          <a:xfrm>
            <a:off x="694944" y="1728216"/>
            <a:ext cx="45720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Franklin Gothic Medium" pitchFamily="34" charset="0"/>
                <a:ea typeface="Franklin Gothic Medium" pitchFamily="34" charset="-122"/>
                <a:cs typeface="Franklin Gothic Medium" pitchFamily="34" charset="-120"/>
              </a:rPr>
              <a:t>?</a:t>
            </a:r>
            <a:endParaRPr lang="en-US" sz="1900" dirty="0"/>
          </a:p>
        </p:txBody>
      </p:sp>
      <p:sp>
        <p:nvSpPr>
          <p:cNvPr id="9" name="Text 6"/>
          <p:cNvSpPr/>
          <p:nvPr/>
        </p:nvSpPr>
        <p:spPr>
          <a:xfrm>
            <a:off x="1371600" y="1572768"/>
            <a:ext cx="10058400" cy="768096"/>
          </a:xfrm>
          <a:prstGeom prst="rect">
            <a:avLst/>
          </a:prstGeom>
          <a:noFill/>
          <a:ln/>
        </p:spPr>
        <p:txBody>
          <a:bodyPr wrap="square" lIns="0" tIns="0" rIns="0" bIns="0" rtlCol="0" anchor="ctr"/>
          <a:lstStyle/>
          <a:p>
            <a:pPr marL="0" indent="0" algn="l">
              <a:buNone/>
            </a:pPr>
            <a:r>
              <a:rPr lang="en-US" sz="1900" dirty="0">
                <a:solidFill>
                  <a:srgbClr val="102649"/>
                </a:solidFill>
                <a:latin typeface="Georgia" pitchFamily="34" charset="0"/>
                <a:ea typeface="Georgia" pitchFamily="34" charset="-122"/>
                <a:cs typeface="Georgia" pitchFamily="34" charset="-120"/>
              </a:rPr>
              <a:t>What are the facilitators and barriers to MTSS supports for numeracy?</a:t>
            </a:r>
            <a:endParaRPr lang="en-US" sz="1900" dirty="0"/>
          </a:p>
        </p:txBody>
      </p:sp>
      <p:sp>
        <p:nvSpPr>
          <p:cNvPr id="10" name="Shape 7"/>
          <p:cNvSpPr/>
          <p:nvPr/>
        </p:nvSpPr>
        <p:spPr>
          <a:xfrm>
            <a:off x="548640" y="2377440"/>
            <a:ext cx="11064240" cy="768096"/>
          </a:xfrm>
          <a:prstGeom prst="roundRect">
            <a:avLst>
              <a:gd name="adj" fmla="val 7143"/>
            </a:avLst>
          </a:prstGeom>
          <a:solidFill>
            <a:srgbClr val="EFF7F2"/>
          </a:solidFill>
          <a:ln/>
        </p:spPr>
        <p:txBody>
          <a:bodyPr/>
          <a:lstStyle/>
          <a:p>
            <a:endParaRPr lang="en-US"/>
          </a:p>
        </p:txBody>
      </p:sp>
      <p:sp>
        <p:nvSpPr>
          <p:cNvPr id="11" name="Shape 8"/>
          <p:cNvSpPr/>
          <p:nvPr/>
        </p:nvSpPr>
        <p:spPr>
          <a:xfrm>
            <a:off x="694944" y="2532888"/>
            <a:ext cx="457200" cy="457200"/>
          </a:xfrm>
          <a:prstGeom prst="ellipse">
            <a:avLst/>
          </a:prstGeom>
          <a:solidFill>
            <a:srgbClr val="00A766"/>
          </a:solidFill>
          <a:ln/>
        </p:spPr>
        <p:txBody>
          <a:bodyPr/>
          <a:lstStyle/>
          <a:p>
            <a:endParaRPr lang="en-US"/>
          </a:p>
        </p:txBody>
      </p:sp>
      <p:sp>
        <p:nvSpPr>
          <p:cNvPr id="12" name="Text 9"/>
          <p:cNvSpPr/>
          <p:nvPr/>
        </p:nvSpPr>
        <p:spPr>
          <a:xfrm>
            <a:off x="694944" y="2532888"/>
            <a:ext cx="45720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Franklin Gothic Medium" pitchFamily="34" charset="0"/>
                <a:ea typeface="Franklin Gothic Medium" pitchFamily="34" charset="-122"/>
                <a:cs typeface="Franklin Gothic Medium" pitchFamily="34" charset="-120"/>
              </a:rPr>
              <a:t>?</a:t>
            </a:r>
            <a:endParaRPr lang="en-US" sz="1900" dirty="0"/>
          </a:p>
        </p:txBody>
      </p:sp>
      <p:sp>
        <p:nvSpPr>
          <p:cNvPr id="13" name="Text 10"/>
          <p:cNvSpPr/>
          <p:nvPr/>
        </p:nvSpPr>
        <p:spPr>
          <a:xfrm>
            <a:off x="1371600" y="2377440"/>
            <a:ext cx="10058400" cy="768096"/>
          </a:xfrm>
          <a:prstGeom prst="rect">
            <a:avLst/>
          </a:prstGeom>
          <a:noFill/>
          <a:ln/>
        </p:spPr>
        <p:txBody>
          <a:bodyPr wrap="square" lIns="0" tIns="0" rIns="0" bIns="0" rtlCol="0" anchor="ctr"/>
          <a:lstStyle/>
          <a:p>
            <a:pPr marL="0" indent="0" algn="l">
              <a:buNone/>
            </a:pPr>
            <a:r>
              <a:rPr lang="en-US" sz="1900" dirty="0">
                <a:solidFill>
                  <a:srgbClr val="102649"/>
                </a:solidFill>
                <a:latin typeface="Georgia" pitchFamily="34" charset="0"/>
                <a:ea typeface="Georgia" pitchFamily="34" charset="-122"/>
                <a:cs typeface="Georgia" pitchFamily="34" charset="-120"/>
              </a:rPr>
              <a:t>What logistical supports are required to ensure effective implementation of math improvement plans?</a:t>
            </a:r>
            <a:endParaRPr lang="en-US" sz="1900" dirty="0"/>
          </a:p>
        </p:txBody>
      </p:sp>
      <p:sp>
        <p:nvSpPr>
          <p:cNvPr id="14" name="Shape 11"/>
          <p:cNvSpPr/>
          <p:nvPr/>
        </p:nvSpPr>
        <p:spPr>
          <a:xfrm>
            <a:off x="548640" y="3182112"/>
            <a:ext cx="11064240" cy="768096"/>
          </a:xfrm>
          <a:prstGeom prst="roundRect">
            <a:avLst>
              <a:gd name="adj" fmla="val 7143"/>
            </a:avLst>
          </a:prstGeom>
          <a:solidFill>
            <a:srgbClr val="E1F3EA"/>
          </a:solidFill>
          <a:ln/>
        </p:spPr>
        <p:txBody>
          <a:bodyPr/>
          <a:lstStyle/>
          <a:p>
            <a:endParaRPr lang="en-US"/>
          </a:p>
        </p:txBody>
      </p:sp>
      <p:sp>
        <p:nvSpPr>
          <p:cNvPr id="15" name="Shape 12"/>
          <p:cNvSpPr/>
          <p:nvPr/>
        </p:nvSpPr>
        <p:spPr>
          <a:xfrm>
            <a:off x="694944" y="3337560"/>
            <a:ext cx="457200" cy="457200"/>
          </a:xfrm>
          <a:prstGeom prst="ellipse">
            <a:avLst/>
          </a:prstGeom>
          <a:solidFill>
            <a:srgbClr val="00A766"/>
          </a:solidFill>
          <a:ln/>
        </p:spPr>
        <p:txBody>
          <a:bodyPr/>
          <a:lstStyle/>
          <a:p>
            <a:endParaRPr lang="en-US"/>
          </a:p>
        </p:txBody>
      </p:sp>
      <p:sp>
        <p:nvSpPr>
          <p:cNvPr id="16" name="Text 13"/>
          <p:cNvSpPr/>
          <p:nvPr/>
        </p:nvSpPr>
        <p:spPr>
          <a:xfrm>
            <a:off x="694944" y="3337560"/>
            <a:ext cx="45720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Franklin Gothic Medium" pitchFamily="34" charset="0"/>
                <a:ea typeface="Franklin Gothic Medium" pitchFamily="34" charset="-122"/>
                <a:cs typeface="Franklin Gothic Medium" pitchFamily="34" charset="-120"/>
              </a:rPr>
              <a:t>?</a:t>
            </a:r>
            <a:endParaRPr lang="en-US" sz="1900" dirty="0"/>
          </a:p>
        </p:txBody>
      </p:sp>
      <p:sp>
        <p:nvSpPr>
          <p:cNvPr id="17" name="Text 14"/>
          <p:cNvSpPr/>
          <p:nvPr/>
        </p:nvSpPr>
        <p:spPr>
          <a:xfrm>
            <a:off x="1371600" y="3182112"/>
            <a:ext cx="10058400" cy="768096"/>
          </a:xfrm>
          <a:prstGeom prst="rect">
            <a:avLst/>
          </a:prstGeom>
          <a:noFill/>
          <a:ln/>
        </p:spPr>
        <p:txBody>
          <a:bodyPr wrap="square" lIns="0" tIns="0" rIns="0" bIns="0" rtlCol="0" anchor="ctr"/>
          <a:lstStyle/>
          <a:p>
            <a:pPr marL="0" indent="0" algn="l">
              <a:buNone/>
            </a:pPr>
            <a:r>
              <a:rPr lang="en-US" sz="1900" dirty="0">
                <a:solidFill>
                  <a:srgbClr val="102649"/>
                </a:solidFill>
                <a:latin typeface="Georgia" pitchFamily="34" charset="0"/>
                <a:ea typeface="Georgia" pitchFamily="34" charset="-122"/>
                <a:cs typeface="Georgia" pitchFamily="34" charset="-120"/>
              </a:rPr>
              <a:t>What staffing models integrate well with tiered instruction?</a:t>
            </a:r>
            <a:endParaRPr lang="en-US" sz="1900" dirty="0"/>
          </a:p>
        </p:txBody>
      </p:sp>
      <p:sp>
        <p:nvSpPr>
          <p:cNvPr id="18" name="Shape 15"/>
          <p:cNvSpPr/>
          <p:nvPr/>
        </p:nvSpPr>
        <p:spPr>
          <a:xfrm>
            <a:off x="548640" y="3986784"/>
            <a:ext cx="11064240" cy="768096"/>
          </a:xfrm>
          <a:prstGeom prst="roundRect">
            <a:avLst>
              <a:gd name="adj" fmla="val 7143"/>
            </a:avLst>
          </a:prstGeom>
          <a:solidFill>
            <a:srgbClr val="EFF7F2"/>
          </a:solidFill>
          <a:ln/>
        </p:spPr>
        <p:txBody>
          <a:bodyPr/>
          <a:lstStyle/>
          <a:p>
            <a:endParaRPr lang="en-US"/>
          </a:p>
        </p:txBody>
      </p:sp>
      <p:sp>
        <p:nvSpPr>
          <p:cNvPr id="19" name="Shape 16"/>
          <p:cNvSpPr/>
          <p:nvPr/>
        </p:nvSpPr>
        <p:spPr>
          <a:xfrm>
            <a:off x="694944" y="4142232"/>
            <a:ext cx="457200" cy="457200"/>
          </a:xfrm>
          <a:prstGeom prst="ellipse">
            <a:avLst/>
          </a:prstGeom>
          <a:solidFill>
            <a:srgbClr val="00A766"/>
          </a:solidFill>
          <a:ln/>
        </p:spPr>
        <p:txBody>
          <a:bodyPr/>
          <a:lstStyle/>
          <a:p>
            <a:endParaRPr lang="en-US"/>
          </a:p>
        </p:txBody>
      </p:sp>
      <p:sp>
        <p:nvSpPr>
          <p:cNvPr id="20" name="Text 17"/>
          <p:cNvSpPr/>
          <p:nvPr/>
        </p:nvSpPr>
        <p:spPr>
          <a:xfrm>
            <a:off x="694944" y="4142232"/>
            <a:ext cx="45720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Franklin Gothic Medium" pitchFamily="34" charset="0"/>
                <a:ea typeface="Franklin Gothic Medium" pitchFamily="34" charset="-122"/>
                <a:cs typeface="Franklin Gothic Medium" pitchFamily="34" charset="-120"/>
              </a:rPr>
              <a:t>?</a:t>
            </a:r>
            <a:endParaRPr lang="en-US" sz="1900" dirty="0"/>
          </a:p>
        </p:txBody>
      </p:sp>
      <p:sp>
        <p:nvSpPr>
          <p:cNvPr id="21" name="Text 18"/>
          <p:cNvSpPr/>
          <p:nvPr/>
        </p:nvSpPr>
        <p:spPr>
          <a:xfrm>
            <a:off x="1371600" y="3986784"/>
            <a:ext cx="10058400" cy="768096"/>
          </a:xfrm>
          <a:prstGeom prst="rect">
            <a:avLst/>
          </a:prstGeom>
          <a:noFill/>
          <a:ln/>
        </p:spPr>
        <p:txBody>
          <a:bodyPr wrap="square" lIns="0" tIns="0" rIns="0" bIns="0" rtlCol="0" anchor="ctr"/>
          <a:lstStyle/>
          <a:p>
            <a:pPr marL="0" indent="0" algn="l">
              <a:buNone/>
            </a:pPr>
            <a:r>
              <a:rPr lang="en-US" sz="1900" dirty="0">
                <a:solidFill>
                  <a:srgbClr val="102649"/>
                </a:solidFill>
                <a:latin typeface="Georgia" pitchFamily="34" charset="0"/>
                <a:ea typeface="Georgia" pitchFamily="34" charset="-122"/>
                <a:cs typeface="Georgia" pitchFamily="34" charset="-120"/>
              </a:rPr>
              <a:t>How might the experience of implementing math improvement plans strengthen Tier 1 instruction?</a:t>
            </a:r>
            <a:endParaRPr lang="en-US" sz="1900" dirty="0"/>
          </a:p>
        </p:txBody>
      </p:sp>
      <p:sp>
        <p:nvSpPr>
          <p:cNvPr id="22" name="Shape 19"/>
          <p:cNvSpPr/>
          <p:nvPr/>
        </p:nvSpPr>
        <p:spPr>
          <a:xfrm>
            <a:off x="548640" y="4791456"/>
            <a:ext cx="11064240" cy="768096"/>
          </a:xfrm>
          <a:prstGeom prst="roundRect">
            <a:avLst>
              <a:gd name="adj" fmla="val 7143"/>
            </a:avLst>
          </a:prstGeom>
          <a:solidFill>
            <a:srgbClr val="E1F3EA"/>
          </a:solidFill>
          <a:ln/>
        </p:spPr>
        <p:txBody>
          <a:bodyPr/>
          <a:lstStyle/>
          <a:p>
            <a:endParaRPr lang="en-US"/>
          </a:p>
        </p:txBody>
      </p:sp>
      <p:sp>
        <p:nvSpPr>
          <p:cNvPr id="23" name="Shape 20"/>
          <p:cNvSpPr/>
          <p:nvPr/>
        </p:nvSpPr>
        <p:spPr>
          <a:xfrm>
            <a:off x="694944" y="4946904"/>
            <a:ext cx="457200" cy="457200"/>
          </a:xfrm>
          <a:prstGeom prst="ellipse">
            <a:avLst/>
          </a:prstGeom>
          <a:solidFill>
            <a:srgbClr val="00A766"/>
          </a:solidFill>
          <a:ln/>
        </p:spPr>
        <p:txBody>
          <a:bodyPr/>
          <a:lstStyle/>
          <a:p>
            <a:endParaRPr lang="en-US"/>
          </a:p>
        </p:txBody>
      </p:sp>
      <p:sp>
        <p:nvSpPr>
          <p:cNvPr id="24" name="Text 21"/>
          <p:cNvSpPr/>
          <p:nvPr/>
        </p:nvSpPr>
        <p:spPr>
          <a:xfrm>
            <a:off x="694944" y="4946904"/>
            <a:ext cx="457200" cy="457200"/>
          </a:xfrm>
          <a:prstGeom prst="rect">
            <a:avLst/>
          </a:prstGeom>
          <a:noFill/>
          <a:ln/>
        </p:spPr>
        <p:txBody>
          <a:bodyPr wrap="square" lIns="0" tIns="0" rIns="0" bIns="0" rtlCol="0" anchor="ctr"/>
          <a:lstStyle/>
          <a:p>
            <a:pPr marL="0" indent="0" algn="ctr">
              <a:buNone/>
            </a:pPr>
            <a:r>
              <a:rPr lang="en-US" sz="1900" b="1" dirty="0">
                <a:solidFill>
                  <a:srgbClr val="FFFFFF"/>
                </a:solidFill>
                <a:latin typeface="Franklin Gothic Medium" pitchFamily="34" charset="0"/>
                <a:ea typeface="Franklin Gothic Medium" pitchFamily="34" charset="-122"/>
                <a:cs typeface="Franklin Gothic Medium" pitchFamily="34" charset="-120"/>
              </a:rPr>
              <a:t>?</a:t>
            </a:r>
            <a:endParaRPr lang="en-US" sz="1900" dirty="0"/>
          </a:p>
        </p:txBody>
      </p:sp>
      <p:sp>
        <p:nvSpPr>
          <p:cNvPr id="25" name="Text 22"/>
          <p:cNvSpPr/>
          <p:nvPr/>
        </p:nvSpPr>
        <p:spPr>
          <a:xfrm>
            <a:off x="1371600" y="4791456"/>
            <a:ext cx="10058400" cy="768096"/>
          </a:xfrm>
          <a:prstGeom prst="rect">
            <a:avLst/>
          </a:prstGeom>
          <a:noFill/>
          <a:ln/>
        </p:spPr>
        <p:txBody>
          <a:bodyPr wrap="square" lIns="0" tIns="0" rIns="0" bIns="0" rtlCol="0" anchor="ctr"/>
          <a:lstStyle/>
          <a:p>
            <a:pPr marL="0" indent="0" algn="l">
              <a:buNone/>
            </a:pPr>
            <a:r>
              <a:rPr lang="en-US" sz="1900" dirty="0">
                <a:solidFill>
                  <a:srgbClr val="102649"/>
                </a:solidFill>
                <a:latin typeface="Georgia" pitchFamily="34" charset="0"/>
                <a:ea typeface="Georgia" pitchFamily="34" charset="-122"/>
                <a:cs typeface="Georgia" pitchFamily="34" charset="-120"/>
              </a:rPr>
              <a:t>How do we reinforce coherence across MTSS, HQIR, and universal instruction?</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Key Resources</a:t>
            </a:r>
            <a:endParaRPr lang="en-US" sz="3400" dirty="0"/>
          </a:p>
        </p:txBody>
      </p:sp>
      <p:sp>
        <p:nvSpPr>
          <p:cNvPr id="3" name="Shape 1"/>
          <p:cNvSpPr/>
          <p:nvPr/>
        </p:nvSpPr>
        <p:spPr>
          <a:xfrm>
            <a:off x="548640" y="1554480"/>
            <a:ext cx="6949440" cy="1188720"/>
          </a:xfrm>
          <a:prstGeom prst="roundRect">
            <a:avLst>
              <a:gd name="adj" fmla="val 6154"/>
            </a:avLst>
          </a:prstGeom>
          <a:solidFill>
            <a:srgbClr val="E1F3EA"/>
          </a:solidFill>
          <a:ln/>
        </p:spPr>
        <p:txBody>
          <a:bodyPr/>
          <a:lstStyle/>
          <a:p>
            <a:endParaRPr lang="en-US"/>
          </a:p>
        </p:txBody>
      </p:sp>
      <p:sp>
        <p:nvSpPr>
          <p:cNvPr id="4" name="Shape 2"/>
          <p:cNvSpPr/>
          <p:nvPr/>
        </p:nvSpPr>
        <p:spPr>
          <a:xfrm>
            <a:off x="822960" y="1828800"/>
            <a:ext cx="640080" cy="640080"/>
          </a:xfrm>
          <a:prstGeom prst="ellipse">
            <a:avLst/>
          </a:prstGeom>
          <a:solidFill>
            <a:srgbClr val="007780"/>
          </a:solidFill>
          <a:ln/>
        </p:spPr>
        <p:txBody>
          <a:bodyPr/>
          <a:lstStyle/>
          <a:p>
            <a:endParaRPr lang="en-US"/>
          </a:p>
        </p:txBody>
      </p:sp>
      <p:pic>
        <p:nvPicPr>
          <p:cNvPr id="5" name="Image 0" descr="ic_gavel.png"/>
          <p:cNvPicPr>
            <a:picLocks noChangeAspect="1"/>
          </p:cNvPicPr>
          <p:nvPr/>
        </p:nvPicPr>
        <p:blipFill>
          <a:blip r:embed="rId4"/>
          <a:stretch>
            <a:fillRect/>
          </a:stretch>
        </p:blipFill>
        <p:spPr>
          <a:xfrm>
            <a:off x="976579" y="1982419"/>
            <a:ext cx="332842" cy="332842"/>
          </a:xfrm>
          <a:prstGeom prst="rect">
            <a:avLst/>
          </a:prstGeom>
        </p:spPr>
      </p:pic>
      <p:sp>
        <p:nvSpPr>
          <p:cNvPr id="6" name="Text 3"/>
          <p:cNvSpPr/>
          <p:nvPr/>
        </p:nvSpPr>
        <p:spPr>
          <a:xfrm>
            <a:off x="1691640" y="1554480"/>
            <a:ext cx="5669280" cy="11887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House Bill 162 (2024)
</a:t>
            </a:r>
            <a:endParaRPr lang="en-US" sz="2000" dirty="0"/>
          </a:p>
          <a:p>
            <a:pPr marL="0" indent="0" algn="l">
              <a:buNone/>
            </a:pPr>
            <a:r>
              <a:rPr lang="en-US" sz="1400" dirty="0">
                <a:solidFill>
                  <a:srgbClr val="51616B"/>
                </a:solidFill>
                <a:latin typeface="Georgia" pitchFamily="34" charset="0"/>
                <a:ea typeface="Georgia" pitchFamily="34" charset="-122"/>
                <a:cs typeface="Georgia" pitchFamily="34" charset="-120"/>
              </a:rPr>
              <a:t>Kentucky Numeracy Counts Act</a:t>
            </a:r>
            <a:endParaRPr lang="en-US" sz="2000" dirty="0"/>
          </a:p>
        </p:txBody>
      </p:sp>
      <p:sp>
        <p:nvSpPr>
          <p:cNvPr id="7" name="Shape 4"/>
          <p:cNvSpPr/>
          <p:nvPr/>
        </p:nvSpPr>
        <p:spPr>
          <a:xfrm>
            <a:off x="548640" y="2926080"/>
            <a:ext cx="6949440" cy="1188720"/>
          </a:xfrm>
          <a:prstGeom prst="roundRect">
            <a:avLst>
              <a:gd name="adj" fmla="val 6154"/>
            </a:avLst>
          </a:prstGeom>
          <a:solidFill>
            <a:srgbClr val="E1F3EA"/>
          </a:solidFill>
          <a:ln/>
        </p:spPr>
        <p:txBody>
          <a:bodyPr/>
          <a:lstStyle/>
          <a:p>
            <a:endParaRPr lang="en-US"/>
          </a:p>
        </p:txBody>
      </p:sp>
      <p:sp>
        <p:nvSpPr>
          <p:cNvPr id="8" name="Shape 5"/>
          <p:cNvSpPr/>
          <p:nvPr/>
        </p:nvSpPr>
        <p:spPr>
          <a:xfrm>
            <a:off x="822960" y="3200400"/>
            <a:ext cx="640080" cy="640080"/>
          </a:xfrm>
          <a:prstGeom prst="ellipse">
            <a:avLst/>
          </a:prstGeom>
          <a:solidFill>
            <a:srgbClr val="007780"/>
          </a:solidFill>
          <a:ln/>
        </p:spPr>
        <p:txBody>
          <a:bodyPr/>
          <a:lstStyle/>
          <a:p>
            <a:endParaRPr lang="en-US"/>
          </a:p>
        </p:txBody>
      </p:sp>
      <p:pic>
        <p:nvPicPr>
          <p:cNvPr id="9" name="Image 1" descr="ic_calendar.png"/>
          <p:cNvPicPr>
            <a:picLocks noChangeAspect="1"/>
          </p:cNvPicPr>
          <p:nvPr/>
        </p:nvPicPr>
        <p:blipFill>
          <a:blip r:embed="rId5"/>
          <a:stretch>
            <a:fillRect/>
          </a:stretch>
        </p:blipFill>
        <p:spPr>
          <a:xfrm>
            <a:off x="976579" y="3354019"/>
            <a:ext cx="332842" cy="332842"/>
          </a:xfrm>
          <a:prstGeom prst="rect">
            <a:avLst/>
          </a:prstGeom>
        </p:spPr>
      </p:pic>
      <p:sp>
        <p:nvSpPr>
          <p:cNvPr id="10" name="Text 6"/>
          <p:cNvSpPr/>
          <p:nvPr/>
        </p:nvSpPr>
        <p:spPr>
          <a:xfrm>
            <a:off x="1691640" y="2926080"/>
            <a:ext cx="5669280" cy="11887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Implementation Timeline
</a:t>
            </a:r>
            <a:endParaRPr lang="en-US" sz="2000" dirty="0"/>
          </a:p>
          <a:p>
            <a:pPr marL="0" indent="0" algn="l">
              <a:buNone/>
            </a:pPr>
            <a:r>
              <a:rPr lang="en-US" sz="1400" dirty="0">
                <a:solidFill>
                  <a:srgbClr val="51616B"/>
                </a:solidFill>
                <a:latin typeface="Georgia" pitchFamily="34" charset="0"/>
                <a:ea typeface="Georgia" pitchFamily="34" charset="-122"/>
                <a:cs typeface="Georgia" pitchFamily="34" charset="-120"/>
              </a:rPr>
              <a:t>HB 162 (2024) rollout dates</a:t>
            </a:r>
            <a:endParaRPr lang="en-US" sz="2000" dirty="0"/>
          </a:p>
        </p:txBody>
      </p:sp>
      <p:sp>
        <p:nvSpPr>
          <p:cNvPr id="11" name="Shape 7"/>
          <p:cNvSpPr/>
          <p:nvPr/>
        </p:nvSpPr>
        <p:spPr>
          <a:xfrm>
            <a:off x="548640" y="4297680"/>
            <a:ext cx="6949440" cy="1188720"/>
          </a:xfrm>
          <a:prstGeom prst="roundRect">
            <a:avLst>
              <a:gd name="adj" fmla="val 6154"/>
            </a:avLst>
          </a:prstGeom>
          <a:solidFill>
            <a:srgbClr val="E1F3EA"/>
          </a:solidFill>
          <a:ln/>
        </p:spPr>
        <p:txBody>
          <a:bodyPr/>
          <a:lstStyle/>
          <a:p>
            <a:endParaRPr lang="en-US"/>
          </a:p>
        </p:txBody>
      </p:sp>
      <p:sp>
        <p:nvSpPr>
          <p:cNvPr id="12" name="Shape 8"/>
          <p:cNvSpPr/>
          <p:nvPr/>
        </p:nvSpPr>
        <p:spPr>
          <a:xfrm>
            <a:off x="822960" y="4572000"/>
            <a:ext cx="640080" cy="640080"/>
          </a:xfrm>
          <a:prstGeom prst="ellipse">
            <a:avLst/>
          </a:prstGeom>
          <a:solidFill>
            <a:srgbClr val="007780"/>
          </a:solidFill>
          <a:ln/>
        </p:spPr>
        <p:txBody>
          <a:bodyPr/>
          <a:lstStyle/>
          <a:p>
            <a:endParaRPr lang="en-US"/>
          </a:p>
        </p:txBody>
      </p:sp>
      <p:pic>
        <p:nvPicPr>
          <p:cNvPr id="13" name="Image 2" descr="ic_globe.png"/>
          <p:cNvPicPr>
            <a:picLocks noChangeAspect="1"/>
          </p:cNvPicPr>
          <p:nvPr/>
        </p:nvPicPr>
        <p:blipFill>
          <a:blip r:embed="rId6"/>
          <a:stretch>
            <a:fillRect/>
          </a:stretch>
        </p:blipFill>
        <p:spPr>
          <a:xfrm>
            <a:off x="976579" y="4725619"/>
            <a:ext cx="332842" cy="332842"/>
          </a:xfrm>
          <a:prstGeom prst="rect">
            <a:avLst/>
          </a:prstGeom>
        </p:spPr>
      </p:pic>
      <p:sp>
        <p:nvSpPr>
          <p:cNvPr id="14" name="Text 9"/>
          <p:cNvSpPr/>
          <p:nvPr/>
        </p:nvSpPr>
        <p:spPr>
          <a:xfrm>
            <a:off x="1691640" y="4297680"/>
            <a:ext cx="5669280" cy="11887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KY Numeracy Counts
</a:t>
            </a:r>
            <a:endParaRPr lang="en-US" sz="2000" dirty="0"/>
          </a:p>
          <a:p>
            <a:pPr marL="0" indent="0" algn="l">
              <a:buNone/>
            </a:pPr>
            <a:r>
              <a:rPr lang="en-US" sz="1400" dirty="0">
                <a:solidFill>
                  <a:srgbClr val="51616B"/>
                </a:solidFill>
                <a:latin typeface="Georgia" pitchFamily="34" charset="0"/>
                <a:ea typeface="Georgia" pitchFamily="34" charset="-122"/>
                <a:cs typeface="Georgia" pitchFamily="34" charset="-120"/>
              </a:rPr>
              <a:t>education.ky.gov • Numeracy Counts</a:t>
            </a:r>
            <a:endParaRPr lang="en-US" sz="2000" dirty="0"/>
          </a:p>
        </p:txBody>
      </p:sp>
      <p:sp>
        <p:nvSpPr>
          <p:cNvPr id="15" name="Shape 10"/>
          <p:cNvSpPr/>
          <p:nvPr/>
        </p:nvSpPr>
        <p:spPr>
          <a:xfrm>
            <a:off x="7863840" y="1554480"/>
            <a:ext cx="3749040" cy="3977640"/>
          </a:xfrm>
          <a:prstGeom prst="roundRect">
            <a:avLst>
              <a:gd name="adj" fmla="val 1951"/>
            </a:avLst>
          </a:prstGeom>
          <a:solidFill>
            <a:srgbClr val="102649"/>
          </a:solidFill>
          <a:ln/>
        </p:spPr>
        <p:txBody>
          <a:bodyPr/>
          <a:lstStyle/>
          <a:p>
            <a:endParaRPr lang="en-US"/>
          </a:p>
        </p:txBody>
      </p:sp>
      <p:pic>
        <p:nvPicPr>
          <p:cNvPr id="16" name="Image 3" descr="assets_qr.png"/>
          <p:cNvPicPr>
            <a:picLocks noChangeAspect="1"/>
          </p:cNvPicPr>
          <p:nvPr/>
        </p:nvPicPr>
        <p:blipFill>
          <a:blip r:embed="rId7"/>
          <a:stretch>
            <a:fillRect/>
          </a:stretch>
        </p:blipFill>
        <p:spPr>
          <a:xfrm>
            <a:off x="8732520" y="1965960"/>
            <a:ext cx="2011680" cy="2011680"/>
          </a:xfrm>
          <a:prstGeom prst="rect">
            <a:avLst/>
          </a:prstGeom>
        </p:spPr>
      </p:pic>
      <p:sp>
        <p:nvSpPr>
          <p:cNvPr id="17" name="Text 11"/>
          <p:cNvSpPr/>
          <p:nvPr/>
        </p:nvSpPr>
        <p:spPr>
          <a:xfrm>
            <a:off x="7955280" y="4114800"/>
            <a:ext cx="3566160" cy="73152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Scan for the</a:t>
            </a:r>
            <a:endParaRPr lang="en-US" sz="1600" dirty="0"/>
          </a:p>
          <a:p>
            <a:pPr marL="0" indent="0" algn="ctr">
              <a:buNone/>
            </a:pPr>
            <a:r>
              <a:rPr lang="en-US" sz="1600" b="1" dirty="0">
                <a:solidFill>
                  <a:srgbClr val="FFFFFF"/>
                </a:solidFill>
                <a:latin typeface="Georgia" pitchFamily="34" charset="0"/>
                <a:ea typeface="Georgia" pitchFamily="34" charset="-122"/>
                <a:cs typeface="Georgia" pitchFamily="34" charset="-120"/>
              </a:rPr>
              <a:t>KY Numeracy Counts page</a:t>
            </a:r>
            <a:endParaRPr lang="en-US" sz="1600" dirty="0"/>
          </a:p>
        </p:txBody>
      </p:sp>
      <p:sp>
        <p:nvSpPr>
          <p:cNvPr id="18" name="Text 12"/>
          <p:cNvSpPr/>
          <p:nvPr/>
        </p:nvSpPr>
        <p:spPr>
          <a:xfrm>
            <a:off x="7955280" y="4937760"/>
            <a:ext cx="3566160" cy="457200"/>
          </a:xfrm>
          <a:prstGeom prst="rect">
            <a:avLst/>
          </a:prstGeom>
          <a:noFill/>
          <a:ln/>
        </p:spPr>
        <p:txBody>
          <a:bodyPr wrap="square" lIns="0" tIns="0" rIns="0" bIns="0" rtlCol="0" anchor="ctr"/>
          <a:lstStyle/>
          <a:p>
            <a:pPr marL="0" indent="0" algn="ctr">
              <a:buNone/>
            </a:pPr>
            <a:r>
              <a:rPr lang="en-US" sz="2000" b="1" dirty="0">
                <a:solidFill>
                  <a:srgbClr val="00A766"/>
                </a:solidFill>
                <a:latin typeface="Georgia" pitchFamily="34" charset="0"/>
                <a:ea typeface="Georgia" pitchFamily="34" charset="-122"/>
                <a:cs typeface="Georgia" pitchFamily="34" charset="-120"/>
              </a:rPr>
              <a:t>#KyNC</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The Challenge</a:t>
            </a:r>
            <a:endParaRPr lang="en-US" sz="3400" dirty="0"/>
          </a:p>
        </p:txBody>
      </p:sp>
      <p:sp>
        <p:nvSpPr>
          <p:cNvPr id="3" name="Text 1"/>
          <p:cNvSpPr/>
          <p:nvPr/>
        </p:nvSpPr>
        <p:spPr>
          <a:xfrm>
            <a:off x="521208" y="1078992"/>
            <a:ext cx="10972800" cy="365760"/>
          </a:xfrm>
          <a:prstGeom prst="rect">
            <a:avLst/>
          </a:prstGeom>
          <a:noFill/>
          <a:ln/>
        </p:spPr>
        <p:txBody>
          <a:bodyPr wrap="square" lIns="0" tIns="0" rIns="0" bIns="0" rtlCol="0" anchor="ctr"/>
          <a:lstStyle/>
          <a:p>
            <a:pPr marL="0" indent="0">
              <a:buNone/>
            </a:pPr>
            <a:r>
              <a:rPr lang="en-US" sz="1600" i="1" dirty="0">
                <a:solidFill>
                  <a:srgbClr val="51616B"/>
                </a:solidFill>
                <a:latin typeface="Georgia" pitchFamily="34" charset="0"/>
                <a:ea typeface="Georgia" pitchFamily="34" charset="-122"/>
                <a:cs typeface="Georgia" pitchFamily="34" charset="-120"/>
              </a:rPr>
              <a:t>Four gaps this work set out to close</a:t>
            </a:r>
            <a:endParaRPr lang="en-US" sz="1600" dirty="0"/>
          </a:p>
        </p:txBody>
      </p:sp>
      <p:sp>
        <p:nvSpPr>
          <p:cNvPr id="4" name="Shape 2"/>
          <p:cNvSpPr/>
          <p:nvPr/>
        </p:nvSpPr>
        <p:spPr>
          <a:xfrm>
            <a:off x="548640" y="1600200"/>
            <a:ext cx="5257800" cy="1783080"/>
          </a:xfrm>
          <a:prstGeom prst="roundRect">
            <a:avLst>
              <a:gd name="adj" fmla="val 4615"/>
            </a:avLst>
          </a:prstGeom>
          <a:solidFill>
            <a:srgbClr val="E1F3EA"/>
          </a:solidFill>
          <a:ln/>
        </p:spPr>
        <p:txBody>
          <a:bodyPr/>
          <a:lstStyle/>
          <a:p>
            <a:endParaRPr lang="en-US"/>
          </a:p>
        </p:txBody>
      </p:sp>
      <p:sp>
        <p:nvSpPr>
          <p:cNvPr id="5" name="Shape 3"/>
          <p:cNvSpPr/>
          <p:nvPr/>
        </p:nvSpPr>
        <p:spPr>
          <a:xfrm>
            <a:off x="868680" y="2103120"/>
            <a:ext cx="777240" cy="777240"/>
          </a:xfrm>
          <a:prstGeom prst="ellipse">
            <a:avLst/>
          </a:prstGeom>
          <a:solidFill>
            <a:srgbClr val="007780"/>
          </a:solidFill>
          <a:ln/>
        </p:spPr>
        <p:txBody>
          <a:bodyPr/>
          <a:lstStyle/>
          <a:p>
            <a:endParaRPr lang="en-US"/>
          </a:p>
        </p:txBody>
      </p:sp>
      <p:pic>
        <p:nvPicPr>
          <p:cNvPr id="6" name="Image 0" descr="ic_puzzle.png"/>
          <p:cNvPicPr>
            <a:picLocks noChangeAspect="1"/>
          </p:cNvPicPr>
          <p:nvPr/>
        </p:nvPicPr>
        <p:blipFill>
          <a:blip r:embed="rId4"/>
          <a:stretch>
            <a:fillRect/>
          </a:stretch>
        </p:blipFill>
        <p:spPr>
          <a:xfrm>
            <a:off x="1055218" y="2289658"/>
            <a:ext cx="404165" cy="404165"/>
          </a:xfrm>
          <a:prstGeom prst="rect">
            <a:avLst/>
          </a:prstGeom>
        </p:spPr>
      </p:pic>
      <p:sp>
        <p:nvSpPr>
          <p:cNvPr id="7" name="Text 4"/>
          <p:cNvSpPr/>
          <p:nvPr/>
        </p:nvSpPr>
        <p:spPr>
          <a:xfrm>
            <a:off x="1874520" y="178308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Fragmented guidance</a:t>
            </a:r>
            <a:endParaRPr lang="en-US" sz="2000" dirty="0"/>
          </a:p>
        </p:txBody>
      </p:sp>
      <p:sp>
        <p:nvSpPr>
          <p:cNvPr id="8" name="Shape 5"/>
          <p:cNvSpPr/>
          <p:nvPr/>
        </p:nvSpPr>
        <p:spPr>
          <a:xfrm>
            <a:off x="6355080" y="1600200"/>
            <a:ext cx="5257800" cy="1783080"/>
          </a:xfrm>
          <a:prstGeom prst="roundRect">
            <a:avLst>
              <a:gd name="adj" fmla="val 4615"/>
            </a:avLst>
          </a:prstGeom>
          <a:solidFill>
            <a:srgbClr val="E1F3EA"/>
          </a:solidFill>
          <a:ln/>
        </p:spPr>
        <p:txBody>
          <a:bodyPr/>
          <a:lstStyle/>
          <a:p>
            <a:endParaRPr lang="en-US"/>
          </a:p>
        </p:txBody>
      </p:sp>
      <p:sp>
        <p:nvSpPr>
          <p:cNvPr id="9" name="Shape 6"/>
          <p:cNvSpPr/>
          <p:nvPr/>
        </p:nvSpPr>
        <p:spPr>
          <a:xfrm>
            <a:off x="6675120" y="2103120"/>
            <a:ext cx="777240" cy="777240"/>
          </a:xfrm>
          <a:prstGeom prst="ellipse">
            <a:avLst/>
          </a:prstGeom>
          <a:solidFill>
            <a:srgbClr val="007780"/>
          </a:solidFill>
          <a:ln/>
        </p:spPr>
        <p:txBody>
          <a:bodyPr/>
          <a:lstStyle/>
          <a:p>
            <a:endParaRPr lang="en-US"/>
          </a:p>
        </p:txBody>
      </p:sp>
      <p:pic>
        <p:nvPicPr>
          <p:cNvPr id="10" name="Image 1" descr="ic_shuffle.png"/>
          <p:cNvPicPr>
            <a:picLocks noChangeAspect="1"/>
          </p:cNvPicPr>
          <p:nvPr/>
        </p:nvPicPr>
        <p:blipFill>
          <a:blip r:embed="rId5"/>
          <a:stretch>
            <a:fillRect/>
          </a:stretch>
        </p:blipFill>
        <p:spPr>
          <a:xfrm>
            <a:off x="6861658" y="2289658"/>
            <a:ext cx="404165" cy="404165"/>
          </a:xfrm>
          <a:prstGeom prst="rect">
            <a:avLst/>
          </a:prstGeom>
        </p:spPr>
      </p:pic>
      <p:sp>
        <p:nvSpPr>
          <p:cNvPr id="11" name="Text 7"/>
          <p:cNvSpPr/>
          <p:nvPr/>
        </p:nvSpPr>
        <p:spPr>
          <a:xfrm>
            <a:off x="7680960" y="178308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Variability in implementation</a:t>
            </a:r>
            <a:endParaRPr lang="en-US" sz="2000" dirty="0"/>
          </a:p>
        </p:txBody>
      </p:sp>
      <p:sp>
        <p:nvSpPr>
          <p:cNvPr id="12" name="Shape 8"/>
          <p:cNvSpPr/>
          <p:nvPr/>
        </p:nvSpPr>
        <p:spPr>
          <a:xfrm>
            <a:off x="548640" y="3703320"/>
            <a:ext cx="5257800" cy="1783080"/>
          </a:xfrm>
          <a:prstGeom prst="roundRect">
            <a:avLst>
              <a:gd name="adj" fmla="val 4615"/>
            </a:avLst>
          </a:prstGeom>
          <a:solidFill>
            <a:srgbClr val="E1F3EA"/>
          </a:solidFill>
          <a:ln/>
        </p:spPr>
        <p:txBody>
          <a:bodyPr/>
          <a:lstStyle/>
          <a:p>
            <a:endParaRPr lang="en-US"/>
          </a:p>
        </p:txBody>
      </p:sp>
      <p:sp>
        <p:nvSpPr>
          <p:cNvPr id="13" name="Shape 9"/>
          <p:cNvSpPr/>
          <p:nvPr/>
        </p:nvSpPr>
        <p:spPr>
          <a:xfrm>
            <a:off x="868680" y="4206240"/>
            <a:ext cx="777240" cy="777240"/>
          </a:xfrm>
          <a:prstGeom prst="ellipse">
            <a:avLst/>
          </a:prstGeom>
          <a:solidFill>
            <a:srgbClr val="007780"/>
          </a:solidFill>
          <a:ln/>
        </p:spPr>
        <p:txBody>
          <a:bodyPr/>
          <a:lstStyle/>
          <a:p>
            <a:endParaRPr lang="en-US"/>
          </a:p>
        </p:txBody>
      </p:sp>
      <p:pic>
        <p:nvPicPr>
          <p:cNvPr id="14" name="Image 2" descr="ic_scale.png"/>
          <p:cNvPicPr>
            <a:picLocks noChangeAspect="1"/>
          </p:cNvPicPr>
          <p:nvPr/>
        </p:nvPicPr>
        <p:blipFill>
          <a:blip r:embed="rId6"/>
          <a:stretch>
            <a:fillRect/>
          </a:stretch>
        </p:blipFill>
        <p:spPr>
          <a:xfrm>
            <a:off x="1055218" y="4392778"/>
            <a:ext cx="404165" cy="404165"/>
          </a:xfrm>
          <a:prstGeom prst="rect">
            <a:avLst/>
          </a:prstGeom>
        </p:spPr>
      </p:pic>
      <p:sp>
        <p:nvSpPr>
          <p:cNvPr id="15" name="Text 10"/>
          <p:cNvSpPr/>
          <p:nvPr/>
        </p:nvSpPr>
        <p:spPr>
          <a:xfrm>
            <a:off x="1874520" y="388620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Inconsistent assessment and intervention decisions</a:t>
            </a:r>
            <a:endParaRPr lang="en-US" sz="2000" dirty="0"/>
          </a:p>
        </p:txBody>
      </p:sp>
      <p:sp>
        <p:nvSpPr>
          <p:cNvPr id="16" name="Shape 11"/>
          <p:cNvSpPr/>
          <p:nvPr/>
        </p:nvSpPr>
        <p:spPr>
          <a:xfrm>
            <a:off x="6355080" y="3703320"/>
            <a:ext cx="5257800" cy="1783080"/>
          </a:xfrm>
          <a:prstGeom prst="roundRect">
            <a:avLst>
              <a:gd name="adj" fmla="val 4615"/>
            </a:avLst>
          </a:prstGeom>
          <a:solidFill>
            <a:srgbClr val="E1F3EA"/>
          </a:solidFill>
          <a:ln/>
        </p:spPr>
        <p:txBody>
          <a:bodyPr/>
          <a:lstStyle/>
          <a:p>
            <a:endParaRPr lang="en-US"/>
          </a:p>
        </p:txBody>
      </p:sp>
      <p:sp>
        <p:nvSpPr>
          <p:cNvPr id="17" name="Shape 12"/>
          <p:cNvSpPr/>
          <p:nvPr/>
        </p:nvSpPr>
        <p:spPr>
          <a:xfrm>
            <a:off x="6675120" y="4206240"/>
            <a:ext cx="777240" cy="777240"/>
          </a:xfrm>
          <a:prstGeom prst="ellipse">
            <a:avLst/>
          </a:prstGeom>
          <a:solidFill>
            <a:srgbClr val="007780"/>
          </a:solidFill>
          <a:ln/>
        </p:spPr>
        <p:txBody>
          <a:bodyPr/>
          <a:lstStyle/>
          <a:p>
            <a:endParaRPr lang="en-US"/>
          </a:p>
        </p:txBody>
      </p:sp>
      <p:pic>
        <p:nvPicPr>
          <p:cNvPr id="18" name="Image 3" descr="ic_link.png"/>
          <p:cNvPicPr>
            <a:picLocks noChangeAspect="1"/>
          </p:cNvPicPr>
          <p:nvPr/>
        </p:nvPicPr>
        <p:blipFill>
          <a:blip r:embed="rId7"/>
          <a:stretch>
            <a:fillRect/>
          </a:stretch>
        </p:blipFill>
        <p:spPr>
          <a:xfrm>
            <a:off x="6861658" y="4392778"/>
            <a:ext cx="404165" cy="404165"/>
          </a:xfrm>
          <a:prstGeom prst="rect">
            <a:avLst/>
          </a:prstGeom>
        </p:spPr>
      </p:pic>
      <p:sp>
        <p:nvSpPr>
          <p:cNvPr id="19" name="Text 13"/>
          <p:cNvSpPr/>
          <p:nvPr/>
        </p:nvSpPr>
        <p:spPr>
          <a:xfrm>
            <a:off x="7680960" y="388620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Need for alignment across MTSS, assessment and Math Improvement Plans</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Kentucky’s Strategic Shift</a:t>
            </a:r>
            <a:endParaRPr lang="en-US" sz="3400" dirty="0"/>
          </a:p>
        </p:txBody>
      </p:sp>
      <p:sp>
        <p:nvSpPr>
          <p:cNvPr id="3" name="Shape 1"/>
          <p:cNvSpPr/>
          <p:nvPr/>
        </p:nvSpPr>
        <p:spPr>
          <a:xfrm>
            <a:off x="731520" y="1600200"/>
            <a:ext cx="4572000" cy="1737360"/>
          </a:xfrm>
          <a:prstGeom prst="roundRect">
            <a:avLst>
              <a:gd name="adj" fmla="val 4211"/>
            </a:avLst>
          </a:prstGeom>
          <a:solidFill>
            <a:srgbClr val="ECEFF0"/>
          </a:solidFill>
          <a:ln/>
        </p:spPr>
        <p:txBody>
          <a:bodyPr/>
          <a:lstStyle/>
          <a:p>
            <a:endParaRPr lang="en-US"/>
          </a:p>
        </p:txBody>
      </p:sp>
      <p:sp>
        <p:nvSpPr>
          <p:cNvPr id="4" name="Text 2"/>
          <p:cNvSpPr/>
          <p:nvPr/>
        </p:nvSpPr>
        <p:spPr>
          <a:xfrm>
            <a:off x="731520" y="1801368"/>
            <a:ext cx="4572000" cy="320040"/>
          </a:xfrm>
          <a:prstGeom prst="rect">
            <a:avLst/>
          </a:prstGeom>
          <a:noFill/>
          <a:ln/>
        </p:spPr>
        <p:txBody>
          <a:bodyPr wrap="square" rtlCol="0" anchor="ctr"/>
          <a:lstStyle/>
          <a:p>
            <a:pPr marL="0" indent="0" algn="ctr">
              <a:buNone/>
            </a:pPr>
            <a:r>
              <a:rPr lang="en-US" sz="1400" b="1" kern="0" spc="200" dirty="0">
                <a:solidFill>
                  <a:srgbClr val="51616B"/>
                </a:solidFill>
                <a:latin typeface="Georgia" pitchFamily="34" charset="0"/>
                <a:ea typeface="Georgia" pitchFamily="34" charset="-122"/>
                <a:cs typeface="Georgia" pitchFamily="34" charset="-120"/>
              </a:rPr>
              <a:t>FROM</a:t>
            </a:r>
            <a:endParaRPr lang="en-US" sz="1400" dirty="0"/>
          </a:p>
        </p:txBody>
      </p:sp>
      <p:sp>
        <p:nvSpPr>
          <p:cNvPr id="5" name="Text 3"/>
          <p:cNvSpPr/>
          <p:nvPr/>
        </p:nvSpPr>
        <p:spPr>
          <a:xfrm>
            <a:off x="822960" y="2130552"/>
            <a:ext cx="4389120" cy="1051560"/>
          </a:xfrm>
          <a:prstGeom prst="rect">
            <a:avLst/>
          </a:prstGeom>
          <a:noFill/>
          <a:ln/>
        </p:spPr>
        <p:txBody>
          <a:bodyPr wrap="square" rtlCol="0" anchor="ctr"/>
          <a:lstStyle/>
          <a:p>
            <a:pPr marL="0" indent="0" algn="ctr">
              <a:buNone/>
            </a:pPr>
            <a:r>
              <a:rPr lang="en-US" sz="2200" b="1" dirty="0">
                <a:solidFill>
                  <a:srgbClr val="102649"/>
                </a:solidFill>
                <a:latin typeface="Franklin Gothic Medium" pitchFamily="34" charset="0"/>
                <a:ea typeface="Franklin Gothic Medium" pitchFamily="34" charset="-122"/>
                <a:cs typeface="Franklin Gothic Medium" pitchFamily="34" charset="-120"/>
              </a:rPr>
              <a:t>Compliance-focused</a:t>
            </a:r>
            <a:endParaRPr lang="en-US" sz="2200" dirty="0"/>
          </a:p>
          <a:p>
            <a:pPr marL="0" indent="0" algn="ctr">
              <a:buNone/>
            </a:pPr>
            <a:r>
              <a:rPr lang="en-US" sz="2200" b="1" dirty="0">
                <a:solidFill>
                  <a:srgbClr val="102649"/>
                </a:solidFill>
                <a:latin typeface="Franklin Gothic Medium" pitchFamily="34" charset="0"/>
                <a:ea typeface="Franklin Gothic Medium" pitchFamily="34" charset="-122"/>
                <a:cs typeface="Franklin Gothic Medium" pitchFamily="34" charset="-120"/>
              </a:rPr>
              <a:t>implementation</a:t>
            </a:r>
            <a:endParaRPr lang="en-US" sz="2200" dirty="0"/>
          </a:p>
        </p:txBody>
      </p:sp>
      <p:sp>
        <p:nvSpPr>
          <p:cNvPr id="6" name="Shape 4"/>
          <p:cNvSpPr/>
          <p:nvPr/>
        </p:nvSpPr>
        <p:spPr>
          <a:xfrm>
            <a:off x="5486400" y="2103120"/>
            <a:ext cx="1234440" cy="731520"/>
          </a:xfrm>
          <a:prstGeom prst="rightArrow">
            <a:avLst/>
          </a:prstGeom>
          <a:solidFill>
            <a:srgbClr val="00A766"/>
          </a:solidFill>
          <a:ln/>
        </p:spPr>
        <p:txBody>
          <a:bodyPr/>
          <a:lstStyle/>
          <a:p>
            <a:endParaRPr lang="en-US"/>
          </a:p>
        </p:txBody>
      </p:sp>
      <p:sp>
        <p:nvSpPr>
          <p:cNvPr id="7" name="Shape 5"/>
          <p:cNvSpPr/>
          <p:nvPr/>
        </p:nvSpPr>
        <p:spPr>
          <a:xfrm>
            <a:off x="6903720" y="1600200"/>
            <a:ext cx="4572000" cy="1737360"/>
          </a:xfrm>
          <a:prstGeom prst="roundRect">
            <a:avLst>
              <a:gd name="adj" fmla="val 4211"/>
            </a:avLst>
          </a:prstGeom>
          <a:solidFill>
            <a:srgbClr val="007780"/>
          </a:solidFill>
          <a:ln/>
        </p:spPr>
        <p:txBody>
          <a:bodyPr/>
          <a:lstStyle/>
          <a:p>
            <a:endParaRPr lang="en-US"/>
          </a:p>
        </p:txBody>
      </p:sp>
      <p:sp>
        <p:nvSpPr>
          <p:cNvPr id="8" name="Text 6"/>
          <p:cNvSpPr/>
          <p:nvPr/>
        </p:nvSpPr>
        <p:spPr>
          <a:xfrm>
            <a:off x="6903720" y="1801368"/>
            <a:ext cx="4572000" cy="320040"/>
          </a:xfrm>
          <a:prstGeom prst="rect">
            <a:avLst/>
          </a:prstGeom>
          <a:noFill/>
          <a:ln/>
        </p:spPr>
        <p:txBody>
          <a:bodyPr wrap="square" rtlCol="0" anchor="ctr"/>
          <a:lstStyle/>
          <a:p>
            <a:pPr marL="0" indent="0" algn="ctr">
              <a:buNone/>
            </a:pPr>
            <a:r>
              <a:rPr lang="en-US" sz="1400" b="1" kern="0" spc="200" dirty="0">
                <a:solidFill>
                  <a:srgbClr val="BFE3DF"/>
                </a:solidFill>
                <a:latin typeface="Georgia" pitchFamily="34" charset="0"/>
                <a:ea typeface="Georgia" pitchFamily="34" charset="-122"/>
                <a:cs typeface="Georgia" pitchFamily="34" charset="-120"/>
              </a:rPr>
              <a:t>TO</a:t>
            </a:r>
            <a:endParaRPr lang="en-US" sz="1400" dirty="0"/>
          </a:p>
        </p:txBody>
      </p:sp>
      <p:sp>
        <p:nvSpPr>
          <p:cNvPr id="9" name="Text 7"/>
          <p:cNvSpPr/>
          <p:nvPr/>
        </p:nvSpPr>
        <p:spPr>
          <a:xfrm>
            <a:off x="6995160" y="2130552"/>
            <a:ext cx="4389120" cy="1051560"/>
          </a:xfrm>
          <a:prstGeom prst="rect">
            <a:avLst/>
          </a:prstGeom>
          <a:noFill/>
          <a:ln/>
        </p:spPr>
        <p:txBody>
          <a:bodyPr wrap="square" rtlCol="0" anchor="ctr"/>
          <a:lstStyle/>
          <a:p>
            <a:pPr marL="0" indent="0" algn="ctr">
              <a:buNone/>
            </a:pPr>
            <a:r>
              <a:rPr lang="en-US" sz="2400" b="1" dirty="0">
                <a:solidFill>
                  <a:srgbClr val="FFFFFF"/>
                </a:solidFill>
                <a:latin typeface="Franklin Gothic Medium" pitchFamily="34" charset="0"/>
                <a:ea typeface="Franklin Gothic Medium" pitchFamily="34" charset="-122"/>
                <a:cs typeface="Franklin Gothic Medium" pitchFamily="34" charset="-120"/>
              </a:rPr>
              <a:t>Capacity</a:t>
            </a:r>
            <a:endParaRPr lang="en-US" sz="2400" dirty="0"/>
          </a:p>
          <a:p>
            <a:pPr marL="0" indent="0" algn="ctr">
              <a:buNone/>
            </a:pPr>
            <a:r>
              <a:rPr lang="en-US" sz="2400" b="1" dirty="0">
                <a:solidFill>
                  <a:srgbClr val="FFFFFF"/>
                </a:solidFill>
                <a:latin typeface="Franklin Gothic Medium" pitchFamily="34" charset="0"/>
                <a:ea typeface="Franklin Gothic Medium" pitchFamily="34" charset="-122"/>
                <a:cs typeface="Franklin Gothic Medium" pitchFamily="34" charset="-120"/>
              </a:rPr>
              <a:t>building</a:t>
            </a:r>
            <a:endParaRPr lang="en-US" sz="2400" dirty="0"/>
          </a:p>
        </p:txBody>
      </p:sp>
      <p:sp>
        <p:nvSpPr>
          <p:cNvPr id="10" name="Shape 8"/>
          <p:cNvSpPr/>
          <p:nvPr/>
        </p:nvSpPr>
        <p:spPr>
          <a:xfrm>
            <a:off x="1463040" y="3977640"/>
            <a:ext cx="658368" cy="658368"/>
          </a:xfrm>
          <a:prstGeom prst="ellipse">
            <a:avLst/>
          </a:prstGeom>
          <a:solidFill>
            <a:srgbClr val="102649"/>
          </a:solidFill>
          <a:ln/>
        </p:spPr>
        <p:txBody>
          <a:bodyPr/>
          <a:lstStyle/>
          <a:p>
            <a:endParaRPr lang="en-US"/>
          </a:p>
        </p:txBody>
      </p:sp>
      <p:pic>
        <p:nvPicPr>
          <p:cNvPr id="11" name="Image 0" descr="ic_handshake.png"/>
          <p:cNvPicPr>
            <a:picLocks noChangeAspect="1"/>
          </p:cNvPicPr>
          <p:nvPr/>
        </p:nvPicPr>
        <p:blipFill>
          <a:blip r:embed="rId4"/>
          <a:stretch>
            <a:fillRect/>
          </a:stretch>
        </p:blipFill>
        <p:spPr>
          <a:xfrm>
            <a:off x="1621048" y="4135648"/>
            <a:ext cx="342351" cy="342351"/>
          </a:xfrm>
          <a:prstGeom prst="rect">
            <a:avLst/>
          </a:prstGeom>
        </p:spPr>
      </p:pic>
      <p:sp>
        <p:nvSpPr>
          <p:cNvPr id="12" name="Text 9"/>
          <p:cNvSpPr/>
          <p:nvPr/>
        </p:nvSpPr>
        <p:spPr>
          <a:xfrm>
            <a:off x="2286000" y="3931920"/>
            <a:ext cx="8778240" cy="749808"/>
          </a:xfrm>
          <a:prstGeom prst="rect">
            <a:avLst/>
          </a:prstGeom>
          <a:noFill/>
          <a:ln/>
        </p:spPr>
        <p:txBody>
          <a:bodyPr wrap="square" lIns="0" tIns="0" rIns="0" bIns="0" rtlCol="0" anchor="ctr"/>
          <a:lstStyle/>
          <a:p>
            <a:pPr marL="0" indent="0" algn="l">
              <a:buNone/>
            </a:pPr>
            <a:r>
              <a:rPr lang="en-US" sz="2000" dirty="0">
                <a:solidFill>
                  <a:srgbClr val="1E2E36"/>
                </a:solidFill>
                <a:latin typeface="Georgia" pitchFamily="34" charset="0"/>
                <a:ea typeface="Georgia" pitchFamily="34" charset="-122"/>
                <a:cs typeface="Georgia" pitchFamily="34" charset="-120"/>
              </a:rPr>
              <a:t>Partnership with Appalachia Regional Comprehensive Center</a:t>
            </a:r>
            <a:endParaRPr lang="en-US" sz="2000" dirty="0"/>
          </a:p>
        </p:txBody>
      </p:sp>
      <p:sp>
        <p:nvSpPr>
          <p:cNvPr id="13" name="Shape 10"/>
          <p:cNvSpPr/>
          <p:nvPr/>
        </p:nvSpPr>
        <p:spPr>
          <a:xfrm>
            <a:off x="1463040" y="4873752"/>
            <a:ext cx="658368" cy="658368"/>
          </a:xfrm>
          <a:prstGeom prst="ellipse">
            <a:avLst/>
          </a:prstGeom>
          <a:solidFill>
            <a:srgbClr val="102649"/>
          </a:solidFill>
          <a:ln/>
        </p:spPr>
        <p:txBody>
          <a:bodyPr/>
          <a:lstStyle/>
          <a:p>
            <a:endParaRPr lang="en-US"/>
          </a:p>
        </p:txBody>
      </p:sp>
      <p:pic>
        <p:nvPicPr>
          <p:cNvPr id="14" name="Image 1" descr="ic_diagram.png"/>
          <p:cNvPicPr>
            <a:picLocks noChangeAspect="1"/>
          </p:cNvPicPr>
          <p:nvPr/>
        </p:nvPicPr>
        <p:blipFill>
          <a:blip r:embed="rId5"/>
          <a:stretch>
            <a:fillRect/>
          </a:stretch>
        </p:blipFill>
        <p:spPr>
          <a:xfrm>
            <a:off x="1621048" y="5031760"/>
            <a:ext cx="342351" cy="342351"/>
          </a:xfrm>
          <a:prstGeom prst="rect">
            <a:avLst/>
          </a:prstGeom>
        </p:spPr>
      </p:pic>
      <p:sp>
        <p:nvSpPr>
          <p:cNvPr id="15" name="Text 11"/>
          <p:cNvSpPr/>
          <p:nvPr/>
        </p:nvSpPr>
        <p:spPr>
          <a:xfrm>
            <a:off x="2286000" y="4828032"/>
            <a:ext cx="8778240" cy="749808"/>
          </a:xfrm>
          <a:prstGeom prst="rect">
            <a:avLst/>
          </a:prstGeom>
          <a:noFill/>
          <a:ln/>
        </p:spPr>
        <p:txBody>
          <a:bodyPr wrap="square" lIns="0" tIns="0" rIns="0" bIns="0" rtlCol="0" anchor="ctr"/>
          <a:lstStyle/>
          <a:p>
            <a:pPr marL="0" indent="0" algn="l">
              <a:buNone/>
            </a:pPr>
            <a:r>
              <a:rPr lang="en-US" sz="2000" dirty="0">
                <a:solidFill>
                  <a:srgbClr val="1E2E36"/>
                </a:solidFill>
                <a:latin typeface="Georgia" pitchFamily="34" charset="0"/>
                <a:ea typeface="Georgia" pitchFamily="34" charset="-122"/>
                <a:cs typeface="Georgia" pitchFamily="34" charset="-120"/>
              </a:rPr>
              <a:t>System-level redesign</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Integrated System Design</a:t>
            </a:r>
            <a:endParaRPr lang="en-US" sz="3400" dirty="0"/>
          </a:p>
        </p:txBody>
      </p:sp>
      <p:sp>
        <p:nvSpPr>
          <p:cNvPr id="3" name="Text 1"/>
          <p:cNvSpPr/>
          <p:nvPr/>
        </p:nvSpPr>
        <p:spPr>
          <a:xfrm>
            <a:off x="548640" y="1170432"/>
            <a:ext cx="5486400" cy="365760"/>
          </a:xfrm>
          <a:prstGeom prst="rect">
            <a:avLst/>
          </a:prstGeom>
          <a:noFill/>
          <a:ln/>
        </p:spPr>
        <p:txBody>
          <a:bodyPr wrap="square" lIns="0" tIns="0" rIns="0" bIns="0" rtlCol="0" anchor="ctr"/>
          <a:lstStyle/>
          <a:p>
            <a:pPr marL="0" indent="0">
              <a:buNone/>
            </a:pPr>
            <a:r>
              <a:rPr lang="en-US" sz="1600" b="1" i="1" dirty="0">
                <a:solidFill>
                  <a:srgbClr val="007780"/>
                </a:solidFill>
                <a:latin typeface="Georgia" pitchFamily="34" charset="0"/>
                <a:ea typeface="Georgia" pitchFamily="34" charset="-122"/>
                <a:cs typeface="Georgia" pitchFamily="34" charset="-120"/>
              </a:rPr>
              <a:t>Aligning separate efforts</a:t>
            </a:r>
            <a:endParaRPr lang="en-US" sz="1600" dirty="0"/>
          </a:p>
        </p:txBody>
      </p:sp>
      <p:sp>
        <p:nvSpPr>
          <p:cNvPr id="4" name="Shape 2"/>
          <p:cNvSpPr/>
          <p:nvPr/>
        </p:nvSpPr>
        <p:spPr>
          <a:xfrm>
            <a:off x="548640" y="1719072"/>
            <a:ext cx="4846320" cy="1051560"/>
          </a:xfrm>
          <a:prstGeom prst="roundRect">
            <a:avLst>
              <a:gd name="adj" fmla="val 6957"/>
            </a:avLst>
          </a:prstGeom>
          <a:solidFill>
            <a:srgbClr val="E1F3EA"/>
          </a:solidFill>
          <a:ln/>
        </p:spPr>
        <p:txBody>
          <a:bodyPr/>
          <a:lstStyle/>
          <a:p>
            <a:endParaRPr lang="en-US"/>
          </a:p>
        </p:txBody>
      </p:sp>
      <p:sp>
        <p:nvSpPr>
          <p:cNvPr id="5" name="Shape 3"/>
          <p:cNvSpPr/>
          <p:nvPr/>
        </p:nvSpPr>
        <p:spPr>
          <a:xfrm>
            <a:off x="777240" y="1920240"/>
            <a:ext cx="658368" cy="658368"/>
          </a:xfrm>
          <a:prstGeom prst="ellipse">
            <a:avLst/>
          </a:prstGeom>
          <a:solidFill>
            <a:srgbClr val="007780"/>
          </a:solidFill>
          <a:ln/>
        </p:spPr>
        <p:txBody>
          <a:bodyPr/>
          <a:lstStyle/>
          <a:p>
            <a:endParaRPr lang="en-US"/>
          </a:p>
        </p:txBody>
      </p:sp>
      <p:pic>
        <p:nvPicPr>
          <p:cNvPr id="6" name="Image 0" descr="ic_gavel.png"/>
          <p:cNvPicPr>
            <a:picLocks noChangeAspect="1"/>
          </p:cNvPicPr>
          <p:nvPr/>
        </p:nvPicPr>
        <p:blipFill>
          <a:blip r:embed="rId4"/>
          <a:stretch>
            <a:fillRect/>
          </a:stretch>
        </p:blipFill>
        <p:spPr>
          <a:xfrm>
            <a:off x="935248" y="2078248"/>
            <a:ext cx="342351" cy="342351"/>
          </a:xfrm>
          <a:prstGeom prst="rect">
            <a:avLst/>
          </a:prstGeom>
        </p:spPr>
      </p:pic>
      <p:sp>
        <p:nvSpPr>
          <p:cNvPr id="7" name="Text 4"/>
          <p:cNvSpPr/>
          <p:nvPr/>
        </p:nvSpPr>
        <p:spPr>
          <a:xfrm>
            <a:off x="1627632" y="1719072"/>
            <a:ext cx="3657600" cy="105156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Numeracy Counts Act</a:t>
            </a:r>
            <a:endParaRPr lang="en-US" sz="2000" dirty="0"/>
          </a:p>
        </p:txBody>
      </p:sp>
      <p:sp>
        <p:nvSpPr>
          <p:cNvPr id="8" name="Shape 5"/>
          <p:cNvSpPr/>
          <p:nvPr/>
        </p:nvSpPr>
        <p:spPr>
          <a:xfrm>
            <a:off x="548640" y="2980944"/>
            <a:ext cx="4846320" cy="1051560"/>
          </a:xfrm>
          <a:prstGeom prst="roundRect">
            <a:avLst>
              <a:gd name="adj" fmla="val 6957"/>
            </a:avLst>
          </a:prstGeom>
          <a:solidFill>
            <a:srgbClr val="E1F3EA"/>
          </a:solidFill>
          <a:ln/>
        </p:spPr>
        <p:txBody>
          <a:bodyPr/>
          <a:lstStyle/>
          <a:p>
            <a:endParaRPr lang="en-US"/>
          </a:p>
        </p:txBody>
      </p:sp>
      <p:sp>
        <p:nvSpPr>
          <p:cNvPr id="9" name="Shape 6"/>
          <p:cNvSpPr/>
          <p:nvPr/>
        </p:nvSpPr>
        <p:spPr>
          <a:xfrm>
            <a:off x="777240" y="3182112"/>
            <a:ext cx="658368" cy="658368"/>
          </a:xfrm>
          <a:prstGeom prst="ellipse">
            <a:avLst/>
          </a:prstGeom>
          <a:solidFill>
            <a:srgbClr val="007780"/>
          </a:solidFill>
          <a:ln/>
        </p:spPr>
        <p:txBody>
          <a:bodyPr/>
          <a:lstStyle/>
          <a:p>
            <a:endParaRPr lang="en-US"/>
          </a:p>
        </p:txBody>
      </p:sp>
      <p:pic>
        <p:nvPicPr>
          <p:cNvPr id="10" name="Image 1" descr="ic_clipboard.png"/>
          <p:cNvPicPr>
            <a:picLocks noChangeAspect="1"/>
          </p:cNvPicPr>
          <p:nvPr/>
        </p:nvPicPr>
        <p:blipFill>
          <a:blip r:embed="rId5"/>
          <a:stretch>
            <a:fillRect/>
          </a:stretch>
        </p:blipFill>
        <p:spPr>
          <a:xfrm>
            <a:off x="935248" y="3340120"/>
            <a:ext cx="342351" cy="342351"/>
          </a:xfrm>
          <a:prstGeom prst="rect">
            <a:avLst/>
          </a:prstGeom>
        </p:spPr>
      </p:pic>
      <p:sp>
        <p:nvSpPr>
          <p:cNvPr id="11" name="Text 7"/>
          <p:cNvSpPr/>
          <p:nvPr/>
        </p:nvSpPr>
        <p:spPr>
          <a:xfrm>
            <a:off x="1627632" y="2980944"/>
            <a:ext cx="3657600" cy="105156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Math Improvement Plans</a:t>
            </a:r>
            <a:endParaRPr lang="en-US" sz="2000" dirty="0"/>
          </a:p>
        </p:txBody>
      </p:sp>
      <p:sp>
        <p:nvSpPr>
          <p:cNvPr id="12" name="Shape 8"/>
          <p:cNvSpPr/>
          <p:nvPr/>
        </p:nvSpPr>
        <p:spPr>
          <a:xfrm>
            <a:off x="548640" y="4242816"/>
            <a:ext cx="4846320" cy="1051560"/>
          </a:xfrm>
          <a:prstGeom prst="roundRect">
            <a:avLst>
              <a:gd name="adj" fmla="val 6957"/>
            </a:avLst>
          </a:prstGeom>
          <a:solidFill>
            <a:srgbClr val="E1F3EA"/>
          </a:solidFill>
          <a:ln/>
        </p:spPr>
        <p:txBody>
          <a:bodyPr/>
          <a:lstStyle/>
          <a:p>
            <a:endParaRPr lang="en-US"/>
          </a:p>
        </p:txBody>
      </p:sp>
      <p:sp>
        <p:nvSpPr>
          <p:cNvPr id="13" name="Shape 9"/>
          <p:cNvSpPr/>
          <p:nvPr/>
        </p:nvSpPr>
        <p:spPr>
          <a:xfrm>
            <a:off x="777240" y="4443984"/>
            <a:ext cx="658368" cy="658368"/>
          </a:xfrm>
          <a:prstGeom prst="ellipse">
            <a:avLst/>
          </a:prstGeom>
          <a:solidFill>
            <a:srgbClr val="007780"/>
          </a:solidFill>
          <a:ln/>
        </p:spPr>
        <p:txBody>
          <a:bodyPr/>
          <a:lstStyle/>
          <a:p>
            <a:endParaRPr lang="en-US"/>
          </a:p>
        </p:txBody>
      </p:sp>
      <p:pic>
        <p:nvPicPr>
          <p:cNvPr id="14" name="Image 2" descr="ic_layers.png"/>
          <p:cNvPicPr>
            <a:picLocks noChangeAspect="1"/>
          </p:cNvPicPr>
          <p:nvPr/>
        </p:nvPicPr>
        <p:blipFill>
          <a:blip r:embed="rId6"/>
          <a:stretch>
            <a:fillRect/>
          </a:stretch>
        </p:blipFill>
        <p:spPr>
          <a:xfrm>
            <a:off x="935248" y="4601992"/>
            <a:ext cx="342351" cy="342351"/>
          </a:xfrm>
          <a:prstGeom prst="rect">
            <a:avLst/>
          </a:prstGeom>
        </p:spPr>
      </p:pic>
      <p:sp>
        <p:nvSpPr>
          <p:cNvPr id="15" name="Text 10"/>
          <p:cNvSpPr/>
          <p:nvPr/>
        </p:nvSpPr>
        <p:spPr>
          <a:xfrm>
            <a:off x="1627632" y="4242816"/>
            <a:ext cx="3657600" cy="105156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KyMTSS</a:t>
            </a:r>
            <a:endParaRPr lang="en-US" sz="2000" dirty="0"/>
          </a:p>
        </p:txBody>
      </p:sp>
      <p:sp>
        <p:nvSpPr>
          <p:cNvPr id="16" name="Shape 11"/>
          <p:cNvSpPr/>
          <p:nvPr/>
        </p:nvSpPr>
        <p:spPr>
          <a:xfrm>
            <a:off x="5623560" y="3164750"/>
            <a:ext cx="822960" cy="640080"/>
          </a:xfrm>
          <a:prstGeom prst="rightArrow">
            <a:avLst/>
          </a:prstGeom>
          <a:solidFill>
            <a:srgbClr val="00A766"/>
          </a:solidFill>
          <a:ln/>
        </p:spPr>
        <p:txBody>
          <a:bodyPr/>
          <a:lstStyle/>
          <a:p>
            <a:endParaRPr lang="en-US"/>
          </a:p>
        </p:txBody>
      </p:sp>
      <p:sp>
        <p:nvSpPr>
          <p:cNvPr id="17" name="Text 12"/>
          <p:cNvSpPr/>
          <p:nvPr/>
        </p:nvSpPr>
        <p:spPr>
          <a:xfrm>
            <a:off x="6675120" y="1170432"/>
            <a:ext cx="5486400" cy="365760"/>
          </a:xfrm>
          <a:prstGeom prst="rect">
            <a:avLst/>
          </a:prstGeom>
          <a:noFill/>
          <a:ln/>
        </p:spPr>
        <p:txBody>
          <a:bodyPr wrap="square" lIns="0" tIns="0" rIns="0" bIns="0" rtlCol="0" anchor="ctr"/>
          <a:lstStyle/>
          <a:p>
            <a:pPr marL="0" indent="0">
              <a:buNone/>
            </a:pPr>
            <a:r>
              <a:rPr lang="en-US" sz="1600" b="1" i="1" dirty="0">
                <a:solidFill>
                  <a:srgbClr val="007780"/>
                </a:solidFill>
                <a:latin typeface="Georgia" pitchFamily="34" charset="0"/>
                <a:ea typeface="Georgia" pitchFamily="34" charset="-122"/>
                <a:cs typeface="Georgia" pitchFamily="34" charset="-120"/>
              </a:rPr>
              <a:t>Into shared resources</a:t>
            </a:r>
            <a:endParaRPr lang="en-US" sz="1600" dirty="0"/>
          </a:p>
        </p:txBody>
      </p:sp>
      <p:sp>
        <p:nvSpPr>
          <p:cNvPr id="18" name="Shape 13"/>
          <p:cNvSpPr/>
          <p:nvPr/>
        </p:nvSpPr>
        <p:spPr>
          <a:xfrm>
            <a:off x="6675120" y="1719072"/>
            <a:ext cx="4937760" cy="1051560"/>
          </a:xfrm>
          <a:prstGeom prst="roundRect">
            <a:avLst>
              <a:gd name="adj" fmla="val 6957"/>
            </a:avLst>
          </a:prstGeom>
          <a:solidFill>
            <a:srgbClr val="102649"/>
          </a:solidFill>
          <a:ln/>
        </p:spPr>
        <p:txBody>
          <a:bodyPr/>
          <a:lstStyle/>
          <a:p>
            <a:endParaRPr lang="en-US"/>
          </a:p>
        </p:txBody>
      </p:sp>
      <p:sp>
        <p:nvSpPr>
          <p:cNvPr id="19" name="Shape 14"/>
          <p:cNvSpPr/>
          <p:nvPr/>
        </p:nvSpPr>
        <p:spPr>
          <a:xfrm>
            <a:off x="6903720" y="1920240"/>
            <a:ext cx="658368" cy="658368"/>
          </a:xfrm>
          <a:prstGeom prst="ellipse">
            <a:avLst/>
          </a:prstGeom>
          <a:solidFill>
            <a:srgbClr val="00A766"/>
          </a:solidFill>
          <a:ln/>
        </p:spPr>
        <p:txBody>
          <a:bodyPr/>
          <a:lstStyle/>
          <a:p>
            <a:endParaRPr lang="en-US"/>
          </a:p>
        </p:txBody>
      </p:sp>
      <p:pic>
        <p:nvPicPr>
          <p:cNvPr id="20" name="Image 3" descr="ic_diagram.png"/>
          <p:cNvPicPr>
            <a:picLocks noChangeAspect="1"/>
          </p:cNvPicPr>
          <p:nvPr/>
        </p:nvPicPr>
        <p:blipFill>
          <a:blip r:embed="rId7"/>
          <a:stretch>
            <a:fillRect/>
          </a:stretch>
        </p:blipFill>
        <p:spPr>
          <a:xfrm>
            <a:off x="7061728" y="2078248"/>
            <a:ext cx="342351" cy="342351"/>
          </a:xfrm>
          <a:prstGeom prst="rect">
            <a:avLst/>
          </a:prstGeom>
        </p:spPr>
      </p:pic>
      <p:sp>
        <p:nvSpPr>
          <p:cNvPr id="21" name="Text 15"/>
          <p:cNvSpPr/>
          <p:nvPr/>
        </p:nvSpPr>
        <p:spPr>
          <a:xfrm>
            <a:off x="7754112" y="1719072"/>
            <a:ext cx="3749040" cy="1051560"/>
          </a:xfrm>
          <a:prstGeom prst="rect">
            <a:avLst/>
          </a:prstGeom>
          <a:noFill/>
          <a:ln/>
        </p:spPr>
        <p:txBody>
          <a:bodyPr wrap="square" lIns="0" tIns="0" rIns="0" bIns="0" rtlCol="0" anchor="ctr"/>
          <a:lstStyle/>
          <a:p>
            <a:pPr marL="0" indent="0" algn="l">
              <a:buNone/>
            </a:pPr>
            <a:r>
              <a:rPr lang="en-US" sz="2000" b="1" dirty="0">
                <a:solidFill>
                  <a:srgbClr val="FFFFFF"/>
                </a:solidFill>
                <a:latin typeface="Georgia" pitchFamily="34" charset="0"/>
                <a:ea typeface="Georgia" pitchFamily="34" charset="-122"/>
                <a:cs typeface="Georgia" pitchFamily="34" charset="-120"/>
              </a:rPr>
              <a:t>Assessment flowcharts</a:t>
            </a:r>
            <a:endParaRPr lang="en-US" sz="2000" dirty="0"/>
          </a:p>
        </p:txBody>
      </p:sp>
      <p:sp>
        <p:nvSpPr>
          <p:cNvPr id="22" name="Shape 16"/>
          <p:cNvSpPr/>
          <p:nvPr/>
        </p:nvSpPr>
        <p:spPr>
          <a:xfrm>
            <a:off x="6675120" y="2980944"/>
            <a:ext cx="4937760" cy="1051560"/>
          </a:xfrm>
          <a:prstGeom prst="roundRect">
            <a:avLst>
              <a:gd name="adj" fmla="val 6957"/>
            </a:avLst>
          </a:prstGeom>
          <a:solidFill>
            <a:srgbClr val="102649"/>
          </a:solidFill>
          <a:ln/>
        </p:spPr>
        <p:txBody>
          <a:bodyPr/>
          <a:lstStyle/>
          <a:p>
            <a:endParaRPr lang="en-US"/>
          </a:p>
        </p:txBody>
      </p:sp>
      <p:sp>
        <p:nvSpPr>
          <p:cNvPr id="23" name="Shape 17"/>
          <p:cNvSpPr/>
          <p:nvPr/>
        </p:nvSpPr>
        <p:spPr>
          <a:xfrm>
            <a:off x="6903720" y="3182112"/>
            <a:ext cx="658368" cy="658368"/>
          </a:xfrm>
          <a:prstGeom prst="ellipse">
            <a:avLst/>
          </a:prstGeom>
          <a:solidFill>
            <a:srgbClr val="00A766"/>
          </a:solidFill>
          <a:ln/>
        </p:spPr>
        <p:txBody>
          <a:bodyPr/>
          <a:lstStyle/>
          <a:p>
            <a:endParaRPr lang="en-US"/>
          </a:p>
        </p:txBody>
      </p:sp>
      <p:pic>
        <p:nvPicPr>
          <p:cNvPr id="24" name="Image 4" descr="ic_file.png"/>
          <p:cNvPicPr>
            <a:picLocks noChangeAspect="1"/>
          </p:cNvPicPr>
          <p:nvPr/>
        </p:nvPicPr>
        <p:blipFill>
          <a:blip r:embed="rId8"/>
          <a:stretch>
            <a:fillRect/>
          </a:stretch>
        </p:blipFill>
        <p:spPr>
          <a:xfrm>
            <a:off x="7061728" y="3340120"/>
            <a:ext cx="342351" cy="342351"/>
          </a:xfrm>
          <a:prstGeom prst="rect">
            <a:avLst/>
          </a:prstGeom>
        </p:spPr>
      </p:pic>
      <p:sp>
        <p:nvSpPr>
          <p:cNvPr id="25" name="Text 18"/>
          <p:cNvSpPr/>
          <p:nvPr/>
        </p:nvSpPr>
        <p:spPr>
          <a:xfrm>
            <a:off x="7754112" y="2980944"/>
            <a:ext cx="3749040" cy="1051560"/>
          </a:xfrm>
          <a:prstGeom prst="rect">
            <a:avLst/>
          </a:prstGeom>
          <a:noFill/>
          <a:ln/>
        </p:spPr>
        <p:txBody>
          <a:bodyPr wrap="square" lIns="0" tIns="0" rIns="0" bIns="0" rtlCol="0" anchor="ctr"/>
          <a:lstStyle/>
          <a:p>
            <a:pPr marL="0" indent="0" algn="l">
              <a:buNone/>
            </a:pPr>
            <a:r>
              <a:rPr lang="en-US" sz="2000" b="1" dirty="0">
                <a:solidFill>
                  <a:srgbClr val="FFFFFF"/>
                </a:solidFill>
                <a:latin typeface="Georgia" pitchFamily="34" charset="0"/>
                <a:ea typeface="Georgia" pitchFamily="34" charset="-122"/>
                <a:cs typeface="Georgia" pitchFamily="34" charset="-120"/>
              </a:rPr>
              <a:t>Guidance documents</a:t>
            </a:r>
            <a:endParaRPr lang="en-US" sz="2000" dirty="0"/>
          </a:p>
        </p:txBody>
      </p:sp>
      <p:sp>
        <p:nvSpPr>
          <p:cNvPr id="26" name="Shape 19"/>
          <p:cNvSpPr/>
          <p:nvPr/>
        </p:nvSpPr>
        <p:spPr>
          <a:xfrm>
            <a:off x="6675120" y="4242816"/>
            <a:ext cx="4937760" cy="1051560"/>
          </a:xfrm>
          <a:prstGeom prst="roundRect">
            <a:avLst>
              <a:gd name="adj" fmla="val 6957"/>
            </a:avLst>
          </a:prstGeom>
          <a:solidFill>
            <a:srgbClr val="102649"/>
          </a:solidFill>
          <a:ln/>
        </p:spPr>
        <p:txBody>
          <a:bodyPr/>
          <a:lstStyle/>
          <a:p>
            <a:endParaRPr lang="en-US"/>
          </a:p>
        </p:txBody>
      </p:sp>
      <p:sp>
        <p:nvSpPr>
          <p:cNvPr id="27" name="Shape 20"/>
          <p:cNvSpPr/>
          <p:nvPr/>
        </p:nvSpPr>
        <p:spPr>
          <a:xfrm>
            <a:off x="6903720" y="4443984"/>
            <a:ext cx="658368" cy="658368"/>
          </a:xfrm>
          <a:prstGeom prst="ellipse">
            <a:avLst/>
          </a:prstGeom>
          <a:solidFill>
            <a:srgbClr val="00A766"/>
          </a:solidFill>
          <a:ln/>
        </p:spPr>
        <p:txBody>
          <a:bodyPr/>
          <a:lstStyle/>
          <a:p>
            <a:endParaRPr lang="en-US"/>
          </a:p>
        </p:txBody>
      </p:sp>
      <p:pic>
        <p:nvPicPr>
          <p:cNvPr id="28" name="Image 5" descr="ic_toolbox.png"/>
          <p:cNvPicPr>
            <a:picLocks noChangeAspect="1"/>
          </p:cNvPicPr>
          <p:nvPr/>
        </p:nvPicPr>
        <p:blipFill>
          <a:blip r:embed="rId9"/>
          <a:stretch>
            <a:fillRect/>
          </a:stretch>
        </p:blipFill>
        <p:spPr>
          <a:xfrm>
            <a:off x="7061728" y="4601992"/>
            <a:ext cx="342351" cy="342351"/>
          </a:xfrm>
          <a:prstGeom prst="rect">
            <a:avLst/>
          </a:prstGeom>
        </p:spPr>
      </p:pic>
      <p:sp>
        <p:nvSpPr>
          <p:cNvPr id="29" name="Text 21"/>
          <p:cNvSpPr/>
          <p:nvPr/>
        </p:nvSpPr>
        <p:spPr>
          <a:xfrm>
            <a:off x="7754112" y="4242816"/>
            <a:ext cx="3749040" cy="1051560"/>
          </a:xfrm>
          <a:prstGeom prst="rect">
            <a:avLst/>
          </a:prstGeom>
          <a:noFill/>
          <a:ln/>
        </p:spPr>
        <p:txBody>
          <a:bodyPr wrap="square" lIns="0" tIns="0" rIns="0" bIns="0" rtlCol="0" anchor="ctr"/>
          <a:lstStyle/>
          <a:p>
            <a:pPr marL="0" indent="0" algn="l">
              <a:buNone/>
            </a:pPr>
            <a:r>
              <a:rPr lang="en-US" sz="2000" b="1" dirty="0">
                <a:solidFill>
                  <a:srgbClr val="FFFFFF"/>
                </a:solidFill>
                <a:latin typeface="Georgia" pitchFamily="34" charset="0"/>
                <a:ea typeface="Georgia" pitchFamily="34" charset="-122"/>
                <a:cs typeface="Georgia" pitchFamily="34" charset="-120"/>
              </a:rPr>
              <a:t>Implementation resources</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Strategic Use of Technical Assistance</a:t>
            </a:r>
            <a:endParaRPr lang="en-US" sz="3400" dirty="0"/>
          </a:p>
        </p:txBody>
      </p:sp>
      <p:sp>
        <p:nvSpPr>
          <p:cNvPr id="3" name="Shape 1"/>
          <p:cNvSpPr/>
          <p:nvPr/>
        </p:nvSpPr>
        <p:spPr>
          <a:xfrm>
            <a:off x="548640" y="1209550"/>
            <a:ext cx="11064240" cy="768096"/>
          </a:xfrm>
          <a:prstGeom prst="roundRect">
            <a:avLst>
              <a:gd name="adj" fmla="val 7143"/>
            </a:avLst>
          </a:prstGeom>
          <a:solidFill>
            <a:srgbClr val="E1F3EA"/>
          </a:solidFill>
          <a:ln/>
        </p:spPr>
        <p:txBody>
          <a:bodyPr/>
          <a:lstStyle/>
          <a:p>
            <a:endParaRPr lang="en-US"/>
          </a:p>
        </p:txBody>
      </p:sp>
      <p:sp>
        <p:nvSpPr>
          <p:cNvPr id="4" name="Shape 2"/>
          <p:cNvSpPr/>
          <p:nvPr/>
        </p:nvSpPr>
        <p:spPr>
          <a:xfrm>
            <a:off x="758952" y="1319278"/>
            <a:ext cx="548640" cy="548640"/>
          </a:xfrm>
          <a:prstGeom prst="ellipse">
            <a:avLst/>
          </a:prstGeom>
          <a:solidFill>
            <a:srgbClr val="007780"/>
          </a:solidFill>
          <a:ln/>
        </p:spPr>
        <p:txBody>
          <a:bodyPr/>
          <a:lstStyle/>
          <a:p>
            <a:endParaRPr lang="en-US"/>
          </a:p>
        </p:txBody>
      </p:sp>
      <p:pic>
        <p:nvPicPr>
          <p:cNvPr id="5" name="Image 0" descr="ic_handshake.png"/>
          <p:cNvPicPr>
            <a:picLocks noChangeAspect="1"/>
          </p:cNvPicPr>
          <p:nvPr/>
        </p:nvPicPr>
        <p:blipFill>
          <a:blip r:embed="rId4"/>
          <a:stretch>
            <a:fillRect/>
          </a:stretch>
        </p:blipFill>
        <p:spPr>
          <a:xfrm>
            <a:off x="890626" y="1450952"/>
            <a:ext cx="285293" cy="285293"/>
          </a:xfrm>
          <a:prstGeom prst="rect">
            <a:avLst/>
          </a:prstGeom>
        </p:spPr>
      </p:pic>
      <p:sp>
        <p:nvSpPr>
          <p:cNvPr id="6" name="Text 3"/>
          <p:cNvSpPr/>
          <p:nvPr/>
        </p:nvSpPr>
        <p:spPr>
          <a:xfrm>
            <a:off x="1508760" y="1209550"/>
            <a:ext cx="9966960" cy="768096"/>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Embedded Comprehensive Center Partnership</a:t>
            </a:r>
            <a:endParaRPr lang="en-US" sz="2000" dirty="0"/>
          </a:p>
        </p:txBody>
      </p:sp>
      <p:sp>
        <p:nvSpPr>
          <p:cNvPr id="7" name="Shape 4"/>
          <p:cNvSpPr/>
          <p:nvPr/>
        </p:nvSpPr>
        <p:spPr>
          <a:xfrm>
            <a:off x="548060" y="2123950"/>
            <a:ext cx="11064240" cy="768096"/>
          </a:xfrm>
          <a:prstGeom prst="roundRect">
            <a:avLst>
              <a:gd name="adj" fmla="val 7143"/>
            </a:avLst>
          </a:prstGeom>
          <a:solidFill>
            <a:srgbClr val="EFF7F2"/>
          </a:solidFill>
          <a:ln/>
        </p:spPr>
        <p:txBody>
          <a:bodyPr/>
          <a:lstStyle/>
          <a:p>
            <a:endParaRPr lang="en-US"/>
          </a:p>
        </p:txBody>
      </p:sp>
      <p:sp>
        <p:nvSpPr>
          <p:cNvPr id="8" name="Shape 5"/>
          <p:cNvSpPr/>
          <p:nvPr/>
        </p:nvSpPr>
        <p:spPr>
          <a:xfrm>
            <a:off x="758952" y="2233678"/>
            <a:ext cx="548640" cy="548640"/>
          </a:xfrm>
          <a:prstGeom prst="ellipse">
            <a:avLst/>
          </a:prstGeom>
          <a:solidFill>
            <a:srgbClr val="007780"/>
          </a:solidFill>
          <a:ln/>
        </p:spPr>
        <p:txBody>
          <a:bodyPr/>
          <a:lstStyle/>
          <a:p>
            <a:endParaRPr lang="en-US"/>
          </a:p>
        </p:txBody>
      </p:sp>
      <p:pic>
        <p:nvPicPr>
          <p:cNvPr id="9" name="Image 1" descr="ic_teacher.png"/>
          <p:cNvPicPr>
            <a:picLocks noChangeAspect="1"/>
          </p:cNvPicPr>
          <p:nvPr/>
        </p:nvPicPr>
        <p:blipFill>
          <a:blip r:embed="rId5"/>
          <a:stretch>
            <a:fillRect/>
          </a:stretch>
        </p:blipFill>
        <p:spPr>
          <a:xfrm>
            <a:off x="890626" y="2365352"/>
            <a:ext cx="285293" cy="285293"/>
          </a:xfrm>
          <a:prstGeom prst="rect">
            <a:avLst/>
          </a:prstGeom>
        </p:spPr>
      </p:pic>
      <p:sp>
        <p:nvSpPr>
          <p:cNvPr id="10" name="Text 6"/>
          <p:cNvSpPr/>
          <p:nvPr/>
        </p:nvSpPr>
        <p:spPr>
          <a:xfrm>
            <a:off x="1416740" y="2123950"/>
            <a:ext cx="9966960" cy="768096"/>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Teacher Resource Guide</a:t>
            </a:r>
            <a:endParaRPr lang="en-US" sz="2000" dirty="0"/>
          </a:p>
        </p:txBody>
      </p:sp>
      <p:sp>
        <p:nvSpPr>
          <p:cNvPr id="11" name="Shape 7"/>
          <p:cNvSpPr/>
          <p:nvPr/>
        </p:nvSpPr>
        <p:spPr>
          <a:xfrm>
            <a:off x="548640" y="3038350"/>
            <a:ext cx="11064240" cy="768096"/>
          </a:xfrm>
          <a:prstGeom prst="roundRect">
            <a:avLst>
              <a:gd name="adj" fmla="val 7143"/>
            </a:avLst>
          </a:prstGeom>
          <a:solidFill>
            <a:srgbClr val="E1F3EA"/>
          </a:solidFill>
          <a:ln/>
        </p:spPr>
        <p:txBody>
          <a:bodyPr/>
          <a:lstStyle/>
          <a:p>
            <a:endParaRPr lang="en-US"/>
          </a:p>
        </p:txBody>
      </p:sp>
      <p:sp>
        <p:nvSpPr>
          <p:cNvPr id="12" name="Shape 8"/>
          <p:cNvSpPr/>
          <p:nvPr/>
        </p:nvSpPr>
        <p:spPr>
          <a:xfrm>
            <a:off x="758952" y="3148078"/>
            <a:ext cx="548640" cy="548640"/>
          </a:xfrm>
          <a:prstGeom prst="ellipse">
            <a:avLst/>
          </a:prstGeom>
          <a:solidFill>
            <a:srgbClr val="007780"/>
          </a:solidFill>
          <a:ln/>
        </p:spPr>
        <p:txBody>
          <a:bodyPr/>
          <a:lstStyle/>
          <a:p>
            <a:endParaRPr lang="en-US"/>
          </a:p>
        </p:txBody>
      </p:sp>
      <p:pic>
        <p:nvPicPr>
          <p:cNvPr id="13" name="Image 2" descr="ic_layers.png"/>
          <p:cNvPicPr>
            <a:picLocks noChangeAspect="1"/>
          </p:cNvPicPr>
          <p:nvPr/>
        </p:nvPicPr>
        <p:blipFill>
          <a:blip r:embed="rId6"/>
          <a:stretch>
            <a:fillRect/>
          </a:stretch>
        </p:blipFill>
        <p:spPr>
          <a:xfrm>
            <a:off x="890626" y="3279752"/>
            <a:ext cx="285293" cy="285293"/>
          </a:xfrm>
          <a:prstGeom prst="rect">
            <a:avLst/>
          </a:prstGeom>
        </p:spPr>
      </p:pic>
      <p:sp>
        <p:nvSpPr>
          <p:cNvPr id="14" name="Text 9"/>
          <p:cNvSpPr/>
          <p:nvPr/>
        </p:nvSpPr>
        <p:spPr>
          <a:xfrm>
            <a:off x="1508760" y="3038350"/>
            <a:ext cx="9966960" cy="768096"/>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Tier 2 and Tier 3 Intervention Toolkit</a:t>
            </a:r>
            <a:endParaRPr lang="en-US" sz="2000" dirty="0"/>
          </a:p>
        </p:txBody>
      </p:sp>
      <p:sp>
        <p:nvSpPr>
          <p:cNvPr id="15" name="Shape 10"/>
          <p:cNvSpPr/>
          <p:nvPr/>
        </p:nvSpPr>
        <p:spPr>
          <a:xfrm>
            <a:off x="548640" y="3952750"/>
            <a:ext cx="11064240" cy="768096"/>
          </a:xfrm>
          <a:prstGeom prst="roundRect">
            <a:avLst>
              <a:gd name="adj" fmla="val 7143"/>
            </a:avLst>
          </a:prstGeom>
          <a:solidFill>
            <a:srgbClr val="EFF7F2"/>
          </a:solidFill>
          <a:ln/>
        </p:spPr>
        <p:txBody>
          <a:bodyPr/>
          <a:lstStyle/>
          <a:p>
            <a:endParaRPr lang="en-US"/>
          </a:p>
        </p:txBody>
      </p:sp>
      <p:sp>
        <p:nvSpPr>
          <p:cNvPr id="16" name="Shape 11"/>
          <p:cNvSpPr/>
          <p:nvPr/>
        </p:nvSpPr>
        <p:spPr>
          <a:xfrm>
            <a:off x="758952" y="4062478"/>
            <a:ext cx="548640" cy="548640"/>
          </a:xfrm>
          <a:prstGeom prst="ellipse">
            <a:avLst/>
          </a:prstGeom>
          <a:solidFill>
            <a:srgbClr val="007780"/>
          </a:solidFill>
          <a:ln/>
        </p:spPr>
        <p:txBody>
          <a:bodyPr/>
          <a:lstStyle/>
          <a:p>
            <a:endParaRPr lang="en-US"/>
          </a:p>
        </p:txBody>
      </p:sp>
      <p:pic>
        <p:nvPicPr>
          <p:cNvPr id="17" name="Image 3" descr="ic_chart.png"/>
          <p:cNvPicPr>
            <a:picLocks noChangeAspect="1"/>
          </p:cNvPicPr>
          <p:nvPr/>
        </p:nvPicPr>
        <p:blipFill>
          <a:blip r:embed="rId7"/>
          <a:stretch>
            <a:fillRect/>
          </a:stretch>
        </p:blipFill>
        <p:spPr>
          <a:xfrm>
            <a:off x="890626" y="4194152"/>
            <a:ext cx="285293" cy="285293"/>
          </a:xfrm>
          <a:prstGeom prst="rect">
            <a:avLst/>
          </a:prstGeom>
        </p:spPr>
      </p:pic>
      <p:sp>
        <p:nvSpPr>
          <p:cNvPr id="18" name="Text 12"/>
          <p:cNvSpPr/>
          <p:nvPr/>
        </p:nvSpPr>
        <p:spPr>
          <a:xfrm>
            <a:off x="1508760" y="3952750"/>
            <a:ext cx="9966960" cy="768096"/>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Progress Monitoring Guidance</a:t>
            </a:r>
            <a:endParaRPr lang="en-US" sz="2000" dirty="0"/>
          </a:p>
        </p:txBody>
      </p:sp>
      <p:sp>
        <p:nvSpPr>
          <p:cNvPr id="19" name="Shape 13"/>
          <p:cNvSpPr/>
          <p:nvPr/>
        </p:nvSpPr>
        <p:spPr>
          <a:xfrm>
            <a:off x="548640" y="4867150"/>
            <a:ext cx="11064240" cy="768096"/>
          </a:xfrm>
          <a:prstGeom prst="roundRect">
            <a:avLst>
              <a:gd name="adj" fmla="val 7143"/>
            </a:avLst>
          </a:prstGeom>
          <a:solidFill>
            <a:srgbClr val="E1F3EA"/>
          </a:solidFill>
          <a:ln/>
        </p:spPr>
        <p:txBody>
          <a:bodyPr/>
          <a:lstStyle/>
          <a:p>
            <a:endParaRPr lang="en-US"/>
          </a:p>
        </p:txBody>
      </p:sp>
      <p:sp>
        <p:nvSpPr>
          <p:cNvPr id="20" name="Shape 14"/>
          <p:cNvSpPr/>
          <p:nvPr/>
        </p:nvSpPr>
        <p:spPr>
          <a:xfrm>
            <a:off x="758952" y="4976878"/>
            <a:ext cx="548640" cy="548640"/>
          </a:xfrm>
          <a:prstGeom prst="ellipse">
            <a:avLst/>
          </a:prstGeom>
          <a:solidFill>
            <a:srgbClr val="007780"/>
          </a:solidFill>
          <a:ln/>
        </p:spPr>
        <p:txBody>
          <a:bodyPr/>
          <a:lstStyle/>
          <a:p>
            <a:endParaRPr lang="en-US"/>
          </a:p>
        </p:txBody>
      </p:sp>
      <p:pic>
        <p:nvPicPr>
          <p:cNvPr id="21" name="Image 4" descr="ic_search.png"/>
          <p:cNvPicPr>
            <a:picLocks noChangeAspect="1"/>
          </p:cNvPicPr>
          <p:nvPr/>
        </p:nvPicPr>
        <p:blipFill>
          <a:blip r:embed="rId8"/>
          <a:stretch>
            <a:fillRect/>
          </a:stretch>
        </p:blipFill>
        <p:spPr>
          <a:xfrm>
            <a:off x="890626" y="5108552"/>
            <a:ext cx="285293" cy="285293"/>
          </a:xfrm>
          <a:prstGeom prst="rect">
            <a:avLst/>
          </a:prstGeom>
        </p:spPr>
      </p:pic>
      <p:sp>
        <p:nvSpPr>
          <p:cNvPr id="22" name="Text 15"/>
          <p:cNvSpPr/>
          <p:nvPr/>
        </p:nvSpPr>
        <p:spPr>
          <a:xfrm>
            <a:off x="1508760" y="4867150"/>
            <a:ext cx="9966960" cy="768096"/>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National Scan of State Practices</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Building SEA and LEA Capacity</a:t>
            </a:r>
            <a:endParaRPr lang="en-US" sz="3400" dirty="0"/>
          </a:p>
        </p:txBody>
      </p:sp>
      <p:sp>
        <p:nvSpPr>
          <p:cNvPr id="3" name="Shape 1"/>
          <p:cNvSpPr/>
          <p:nvPr/>
        </p:nvSpPr>
        <p:spPr>
          <a:xfrm>
            <a:off x="548640" y="1463040"/>
            <a:ext cx="5257800" cy="2697480"/>
          </a:xfrm>
          <a:prstGeom prst="roundRect">
            <a:avLst>
              <a:gd name="adj" fmla="val 2712"/>
            </a:avLst>
          </a:prstGeom>
          <a:solidFill>
            <a:srgbClr val="E1F3EA"/>
          </a:solidFill>
          <a:ln/>
        </p:spPr>
        <p:txBody>
          <a:bodyPr/>
          <a:lstStyle/>
          <a:p>
            <a:endParaRPr lang="en-US"/>
          </a:p>
        </p:txBody>
      </p:sp>
      <p:sp>
        <p:nvSpPr>
          <p:cNvPr id="4" name="Shape 2"/>
          <p:cNvSpPr/>
          <p:nvPr/>
        </p:nvSpPr>
        <p:spPr>
          <a:xfrm>
            <a:off x="868680" y="1737360"/>
            <a:ext cx="731520" cy="731520"/>
          </a:xfrm>
          <a:prstGeom prst="ellipse">
            <a:avLst/>
          </a:prstGeom>
          <a:solidFill>
            <a:srgbClr val="007780"/>
          </a:solidFill>
          <a:ln/>
        </p:spPr>
        <p:txBody>
          <a:bodyPr/>
          <a:lstStyle/>
          <a:p>
            <a:endParaRPr lang="en-US"/>
          </a:p>
        </p:txBody>
      </p:sp>
      <p:pic>
        <p:nvPicPr>
          <p:cNvPr id="5" name="Image 0" descr="ic_landmark.png"/>
          <p:cNvPicPr>
            <a:picLocks noChangeAspect="1"/>
          </p:cNvPicPr>
          <p:nvPr/>
        </p:nvPicPr>
        <p:blipFill>
          <a:blip r:embed="rId4"/>
          <a:stretch>
            <a:fillRect/>
          </a:stretch>
        </p:blipFill>
        <p:spPr>
          <a:xfrm>
            <a:off x="1044245" y="1912925"/>
            <a:ext cx="380390" cy="380390"/>
          </a:xfrm>
          <a:prstGeom prst="rect">
            <a:avLst/>
          </a:prstGeom>
        </p:spPr>
      </p:pic>
      <p:sp>
        <p:nvSpPr>
          <p:cNvPr id="6" name="Text 3"/>
          <p:cNvSpPr/>
          <p:nvPr/>
        </p:nvSpPr>
        <p:spPr>
          <a:xfrm>
            <a:off x="1783080" y="1719072"/>
            <a:ext cx="3291840" cy="457200"/>
          </a:xfrm>
          <a:prstGeom prst="rect">
            <a:avLst/>
          </a:prstGeom>
          <a:noFill/>
          <a:ln/>
        </p:spPr>
        <p:txBody>
          <a:bodyPr wrap="square" lIns="0" tIns="0" rIns="0" bIns="0" rtlCol="0" anchor="ctr"/>
          <a:lstStyle/>
          <a:p>
            <a:pPr marL="0" indent="0">
              <a:buNone/>
            </a:pPr>
            <a:r>
              <a:rPr lang="en-US" sz="2400" b="1" dirty="0">
                <a:solidFill>
                  <a:srgbClr val="007780"/>
                </a:solidFill>
                <a:latin typeface="Franklin Gothic Medium" pitchFamily="34" charset="0"/>
                <a:ea typeface="Franklin Gothic Medium" pitchFamily="34" charset="-122"/>
                <a:cs typeface="Franklin Gothic Medium" pitchFamily="34" charset="-120"/>
              </a:rPr>
              <a:t>SEA</a:t>
            </a:r>
            <a:endParaRPr lang="en-US" sz="2400" dirty="0"/>
          </a:p>
        </p:txBody>
      </p:sp>
      <p:sp>
        <p:nvSpPr>
          <p:cNvPr id="7" name="Text 4"/>
          <p:cNvSpPr/>
          <p:nvPr/>
        </p:nvSpPr>
        <p:spPr>
          <a:xfrm>
            <a:off x="1801368" y="2194560"/>
            <a:ext cx="3291840" cy="274320"/>
          </a:xfrm>
          <a:prstGeom prst="rect">
            <a:avLst/>
          </a:prstGeom>
          <a:noFill/>
          <a:ln/>
        </p:spPr>
        <p:txBody>
          <a:bodyPr wrap="square" lIns="0" tIns="0" rIns="0" bIns="0" rtlCol="0" anchor="ctr"/>
          <a:lstStyle/>
          <a:p>
            <a:pPr marL="0" indent="0">
              <a:buNone/>
            </a:pPr>
            <a:r>
              <a:rPr lang="en-US" sz="1300" i="1" dirty="0">
                <a:solidFill>
                  <a:srgbClr val="51616B"/>
                </a:solidFill>
                <a:latin typeface="Georgia" pitchFamily="34" charset="0"/>
                <a:ea typeface="Georgia" pitchFamily="34" charset="-122"/>
                <a:cs typeface="Georgia" pitchFamily="34" charset="-120"/>
              </a:rPr>
              <a:t>State education agency</a:t>
            </a:r>
            <a:endParaRPr lang="en-US" sz="1300" dirty="0"/>
          </a:p>
        </p:txBody>
      </p:sp>
      <p:sp>
        <p:nvSpPr>
          <p:cNvPr id="8" name="Text 5"/>
          <p:cNvSpPr/>
          <p:nvPr/>
        </p:nvSpPr>
        <p:spPr>
          <a:xfrm>
            <a:off x="914400" y="2697480"/>
            <a:ext cx="4754880" cy="1280160"/>
          </a:xfrm>
          <a:prstGeom prst="rect">
            <a:avLst/>
          </a:prstGeom>
          <a:noFill/>
          <a:ln/>
        </p:spPr>
        <p:txBody>
          <a:bodyPr wrap="square" lIns="0" tIns="0" rIns="0" bIns="0" rtlCol="0" anchor="t"/>
          <a:lstStyle/>
          <a:p>
            <a:pPr marL="190500" indent="-190500" algn="l">
              <a:spcAft>
                <a:spcPts val="1200"/>
              </a:spcAft>
              <a:buSzPct val="100000"/>
              <a:buChar char="•"/>
            </a:pPr>
            <a:r>
              <a:rPr lang="en-US" sz="2000" dirty="0">
                <a:solidFill>
                  <a:srgbClr val="1E2E36"/>
                </a:solidFill>
                <a:latin typeface="Georgia" pitchFamily="34" charset="0"/>
                <a:ea typeface="Georgia" pitchFamily="34" charset="-122"/>
                <a:cs typeface="Georgia" pitchFamily="34" charset="-120"/>
              </a:rPr>
              <a:t>Readiness surveys and focus groups</a:t>
            </a:r>
            <a:endParaRPr lang="en-US" sz="2000" dirty="0"/>
          </a:p>
          <a:p>
            <a:pPr marL="190500" indent="-190500" algn="l">
              <a:buSzPct val="100000"/>
              <a:buChar char="•"/>
            </a:pPr>
            <a:r>
              <a:rPr lang="en-US" sz="2000" dirty="0">
                <a:solidFill>
                  <a:srgbClr val="1E2E36"/>
                </a:solidFill>
                <a:latin typeface="Georgia" pitchFamily="34" charset="0"/>
                <a:ea typeface="Georgia" pitchFamily="34" charset="-122"/>
                <a:cs typeface="Georgia" pitchFamily="34" charset="-120"/>
              </a:rPr>
              <a:t>Scalable statewide supports</a:t>
            </a:r>
            <a:endParaRPr lang="en-US" sz="2000" dirty="0"/>
          </a:p>
        </p:txBody>
      </p:sp>
      <p:sp>
        <p:nvSpPr>
          <p:cNvPr id="9" name="Shape 6"/>
          <p:cNvSpPr/>
          <p:nvPr/>
        </p:nvSpPr>
        <p:spPr>
          <a:xfrm>
            <a:off x="6355080" y="1463040"/>
            <a:ext cx="5257800" cy="2697480"/>
          </a:xfrm>
          <a:prstGeom prst="roundRect">
            <a:avLst>
              <a:gd name="adj" fmla="val 2712"/>
            </a:avLst>
          </a:prstGeom>
          <a:solidFill>
            <a:srgbClr val="E8F5EE"/>
          </a:solidFill>
          <a:ln/>
        </p:spPr>
        <p:txBody>
          <a:bodyPr/>
          <a:lstStyle/>
          <a:p>
            <a:endParaRPr lang="en-US"/>
          </a:p>
        </p:txBody>
      </p:sp>
      <p:sp>
        <p:nvSpPr>
          <p:cNvPr id="10" name="Shape 7"/>
          <p:cNvSpPr/>
          <p:nvPr/>
        </p:nvSpPr>
        <p:spPr>
          <a:xfrm>
            <a:off x="6675120" y="1737360"/>
            <a:ext cx="731520" cy="731520"/>
          </a:xfrm>
          <a:prstGeom prst="ellipse">
            <a:avLst/>
          </a:prstGeom>
          <a:solidFill>
            <a:srgbClr val="00A766"/>
          </a:solidFill>
          <a:ln/>
        </p:spPr>
        <p:txBody>
          <a:bodyPr/>
          <a:lstStyle/>
          <a:p>
            <a:endParaRPr lang="en-US"/>
          </a:p>
        </p:txBody>
      </p:sp>
      <p:pic>
        <p:nvPicPr>
          <p:cNvPr id="11" name="Image 1" descr="ic_school.png"/>
          <p:cNvPicPr>
            <a:picLocks noChangeAspect="1"/>
          </p:cNvPicPr>
          <p:nvPr/>
        </p:nvPicPr>
        <p:blipFill>
          <a:blip r:embed="rId5"/>
          <a:stretch>
            <a:fillRect/>
          </a:stretch>
        </p:blipFill>
        <p:spPr>
          <a:xfrm>
            <a:off x="6850685" y="1912925"/>
            <a:ext cx="380390" cy="380390"/>
          </a:xfrm>
          <a:prstGeom prst="rect">
            <a:avLst/>
          </a:prstGeom>
        </p:spPr>
      </p:pic>
      <p:sp>
        <p:nvSpPr>
          <p:cNvPr id="12" name="Text 8"/>
          <p:cNvSpPr/>
          <p:nvPr/>
        </p:nvSpPr>
        <p:spPr>
          <a:xfrm>
            <a:off x="7589520" y="1719072"/>
            <a:ext cx="3291840" cy="457200"/>
          </a:xfrm>
          <a:prstGeom prst="rect">
            <a:avLst/>
          </a:prstGeom>
          <a:noFill/>
          <a:ln/>
        </p:spPr>
        <p:txBody>
          <a:bodyPr wrap="square" lIns="0" tIns="0" rIns="0" bIns="0" rtlCol="0" anchor="ctr"/>
          <a:lstStyle/>
          <a:p>
            <a:pPr marL="0" indent="0">
              <a:buNone/>
            </a:pPr>
            <a:r>
              <a:rPr lang="en-US" sz="2400" b="1" dirty="0">
                <a:solidFill>
                  <a:srgbClr val="00A766"/>
                </a:solidFill>
                <a:latin typeface="Franklin Gothic Medium" pitchFamily="34" charset="0"/>
                <a:ea typeface="Franklin Gothic Medium" pitchFamily="34" charset="-122"/>
                <a:cs typeface="Franklin Gothic Medium" pitchFamily="34" charset="-120"/>
              </a:rPr>
              <a:t>LEA</a:t>
            </a:r>
            <a:endParaRPr lang="en-US" sz="2400" dirty="0"/>
          </a:p>
        </p:txBody>
      </p:sp>
      <p:sp>
        <p:nvSpPr>
          <p:cNvPr id="13" name="Text 9"/>
          <p:cNvSpPr/>
          <p:nvPr/>
        </p:nvSpPr>
        <p:spPr>
          <a:xfrm>
            <a:off x="7607808" y="2194560"/>
            <a:ext cx="3291840" cy="274320"/>
          </a:xfrm>
          <a:prstGeom prst="rect">
            <a:avLst/>
          </a:prstGeom>
          <a:noFill/>
          <a:ln/>
        </p:spPr>
        <p:txBody>
          <a:bodyPr wrap="square" lIns="0" tIns="0" rIns="0" bIns="0" rtlCol="0" anchor="ctr"/>
          <a:lstStyle/>
          <a:p>
            <a:pPr marL="0" indent="0">
              <a:buNone/>
            </a:pPr>
            <a:r>
              <a:rPr lang="en-US" sz="1300" i="1" dirty="0">
                <a:solidFill>
                  <a:srgbClr val="51616B"/>
                </a:solidFill>
                <a:latin typeface="Georgia" pitchFamily="34" charset="0"/>
                <a:ea typeface="Georgia" pitchFamily="34" charset="-122"/>
                <a:cs typeface="Georgia" pitchFamily="34" charset="-120"/>
              </a:rPr>
              <a:t>Local education agency</a:t>
            </a:r>
            <a:endParaRPr lang="en-US" sz="1300" dirty="0"/>
          </a:p>
        </p:txBody>
      </p:sp>
      <p:sp>
        <p:nvSpPr>
          <p:cNvPr id="14" name="Text 10"/>
          <p:cNvSpPr/>
          <p:nvPr/>
        </p:nvSpPr>
        <p:spPr>
          <a:xfrm>
            <a:off x="6720840" y="2697480"/>
            <a:ext cx="4754880" cy="1280160"/>
          </a:xfrm>
          <a:prstGeom prst="rect">
            <a:avLst/>
          </a:prstGeom>
          <a:noFill/>
          <a:ln/>
        </p:spPr>
        <p:txBody>
          <a:bodyPr wrap="square" lIns="0" tIns="0" rIns="0" bIns="0" rtlCol="0" anchor="t"/>
          <a:lstStyle/>
          <a:p>
            <a:pPr marL="190500" indent="-190500" algn="l">
              <a:buSzPct val="100000"/>
              <a:buChar char="•"/>
            </a:pPr>
            <a:r>
              <a:rPr lang="en-US" sz="2000" dirty="0">
                <a:solidFill>
                  <a:srgbClr val="1E2E36"/>
                </a:solidFill>
                <a:latin typeface="Georgia" pitchFamily="34" charset="0"/>
                <a:ea typeface="Georgia" pitchFamily="34" charset="-122"/>
                <a:cs typeface="Georgia" pitchFamily="34" charset="-120"/>
              </a:rPr>
              <a:t>FAQs, handouts and recordings</a:t>
            </a:r>
            <a:endParaRPr lang="en-US" sz="2000" dirty="0"/>
          </a:p>
        </p:txBody>
      </p:sp>
      <p:sp>
        <p:nvSpPr>
          <p:cNvPr id="15" name="Shape 11"/>
          <p:cNvSpPr/>
          <p:nvPr/>
        </p:nvSpPr>
        <p:spPr>
          <a:xfrm>
            <a:off x="548640" y="4434840"/>
            <a:ext cx="11064240" cy="749808"/>
          </a:xfrm>
          <a:prstGeom prst="roundRect">
            <a:avLst>
              <a:gd name="adj" fmla="val 9756"/>
            </a:avLst>
          </a:prstGeom>
          <a:solidFill>
            <a:srgbClr val="102649"/>
          </a:solidFill>
          <a:ln/>
        </p:spPr>
        <p:txBody>
          <a:bodyPr/>
          <a:lstStyle/>
          <a:p>
            <a:endParaRPr lang="en-US"/>
          </a:p>
        </p:txBody>
      </p:sp>
      <p:sp>
        <p:nvSpPr>
          <p:cNvPr id="16" name="Text 12"/>
          <p:cNvSpPr/>
          <p:nvPr/>
        </p:nvSpPr>
        <p:spPr>
          <a:xfrm>
            <a:off x="548640" y="4434840"/>
            <a:ext cx="11064240" cy="749808"/>
          </a:xfrm>
          <a:prstGeom prst="rect">
            <a:avLst/>
          </a:prstGeom>
          <a:noFill/>
          <a:ln/>
        </p:spPr>
        <p:txBody>
          <a:bodyPr wrap="square"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Scalable statewide supports — built once, delivered to every district</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From Approval to Instructional Impact</a:t>
            </a:r>
            <a:endParaRPr lang="en-US" sz="3400" dirty="0"/>
          </a:p>
        </p:txBody>
      </p:sp>
      <p:sp>
        <p:nvSpPr>
          <p:cNvPr id="3" name="Shape 1"/>
          <p:cNvSpPr/>
          <p:nvPr/>
        </p:nvSpPr>
        <p:spPr>
          <a:xfrm>
            <a:off x="640080" y="1691640"/>
            <a:ext cx="4206240" cy="2331720"/>
          </a:xfrm>
          <a:prstGeom prst="roundRect">
            <a:avLst>
              <a:gd name="adj" fmla="val 3137"/>
            </a:avLst>
          </a:prstGeom>
          <a:solidFill>
            <a:srgbClr val="ECEFF0"/>
          </a:solidFill>
          <a:ln/>
        </p:spPr>
        <p:txBody>
          <a:bodyPr/>
          <a:lstStyle/>
          <a:p>
            <a:endParaRPr lang="en-US"/>
          </a:p>
        </p:txBody>
      </p:sp>
      <p:sp>
        <p:nvSpPr>
          <p:cNvPr id="4" name="Shape 2"/>
          <p:cNvSpPr/>
          <p:nvPr/>
        </p:nvSpPr>
        <p:spPr>
          <a:xfrm>
            <a:off x="2377440" y="2011680"/>
            <a:ext cx="731520" cy="731520"/>
          </a:xfrm>
          <a:prstGeom prst="ellipse">
            <a:avLst/>
          </a:prstGeom>
          <a:solidFill>
            <a:srgbClr val="51616B"/>
          </a:solidFill>
          <a:ln/>
        </p:spPr>
        <p:txBody>
          <a:bodyPr/>
          <a:lstStyle/>
          <a:p>
            <a:endParaRPr lang="en-US"/>
          </a:p>
        </p:txBody>
      </p:sp>
      <p:pic>
        <p:nvPicPr>
          <p:cNvPr id="5" name="Image 0" descr="ic_clipcheck.png"/>
          <p:cNvPicPr>
            <a:picLocks noChangeAspect="1"/>
          </p:cNvPicPr>
          <p:nvPr/>
        </p:nvPicPr>
        <p:blipFill>
          <a:blip r:embed="rId4"/>
          <a:stretch>
            <a:fillRect/>
          </a:stretch>
        </p:blipFill>
        <p:spPr>
          <a:xfrm>
            <a:off x="2553005" y="2187245"/>
            <a:ext cx="380390" cy="380390"/>
          </a:xfrm>
          <a:prstGeom prst="rect">
            <a:avLst/>
          </a:prstGeom>
        </p:spPr>
      </p:pic>
      <p:sp>
        <p:nvSpPr>
          <p:cNvPr id="6" name="Text 3"/>
          <p:cNvSpPr/>
          <p:nvPr/>
        </p:nvSpPr>
        <p:spPr>
          <a:xfrm>
            <a:off x="731520" y="2880360"/>
            <a:ext cx="4023360" cy="457200"/>
          </a:xfrm>
          <a:prstGeom prst="rect">
            <a:avLst/>
          </a:prstGeom>
          <a:noFill/>
          <a:ln/>
        </p:spPr>
        <p:txBody>
          <a:bodyPr wrap="square" lIns="0" tIns="0" rIns="0" bIns="0" rtlCol="0" anchor="ctr"/>
          <a:lstStyle/>
          <a:p>
            <a:pPr marL="0" indent="0" algn="ctr">
              <a:buNone/>
            </a:pPr>
            <a:r>
              <a:rPr lang="en-US" sz="2200" b="1" dirty="0">
                <a:solidFill>
                  <a:srgbClr val="102649"/>
                </a:solidFill>
                <a:latin typeface="Franklin Gothic Medium" pitchFamily="34" charset="0"/>
                <a:ea typeface="Franklin Gothic Medium" pitchFamily="34" charset="-122"/>
                <a:cs typeface="Franklin Gothic Medium" pitchFamily="34" charset="-120"/>
              </a:rPr>
              <a:t>Product approval</a:t>
            </a:r>
            <a:endParaRPr lang="en-US" sz="2200" dirty="0"/>
          </a:p>
        </p:txBody>
      </p:sp>
      <p:sp>
        <p:nvSpPr>
          <p:cNvPr id="7" name="Text 4"/>
          <p:cNvSpPr/>
          <p:nvPr/>
        </p:nvSpPr>
        <p:spPr>
          <a:xfrm>
            <a:off x="731520" y="3355848"/>
            <a:ext cx="4023360" cy="457200"/>
          </a:xfrm>
          <a:prstGeom prst="rect">
            <a:avLst/>
          </a:prstGeom>
          <a:noFill/>
          <a:ln/>
        </p:spPr>
        <p:txBody>
          <a:bodyPr wrap="square" lIns="0" tIns="0" rIns="0" bIns="0" rtlCol="0" anchor="ctr"/>
          <a:lstStyle/>
          <a:p>
            <a:pPr marL="0" indent="0" algn="ctr">
              <a:buNone/>
            </a:pPr>
            <a:r>
              <a:rPr lang="en-US" sz="1600" i="1" dirty="0">
                <a:solidFill>
                  <a:srgbClr val="51616B"/>
                </a:solidFill>
                <a:latin typeface="Georgia" pitchFamily="34" charset="0"/>
                <a:ea typeface="Georgia" pitchFamily="34" charset="-122"/>
                <a:cs typeface="Georgia" pitchFamily="34" charset="-120"/>
              </a:rPr>
              <a:t>as a compliance checkbox</a:t>
            </a:r>
            <a:endParaRPr lang="en-US" sz="1600" dirty="0"/>
          </a:p>
        </p:txBody>
      </p:sp>
      <p:sp>
        <p:nvSpPr>
          <p:cNvPr id="8" name="Shape 5"/>
          <p:cNvSpPr/>
          <p:nvPr/>
        </p:nvSpPr>
        <p:spPr>
          <a:xfrm>
            <a:off x="5120640" y="2560320"/>
            <a:ext cx="1188720" cy="640080"/>
          </a:xfrm>
          <a:prstGeom prst="rightArrow">
            <a:avLst/>
          </a:prstGeom>
          <a:solidFill>
            <a:srgbClr val="00A766"/>
          </a:solidFill>
          <a:ln/>
        </p:spPr>
        <p:txBody>
          <a:bodyPr/>
          <a:lstStyle/>
          <a:p>
            <a:endParaRPr lang="en-US"/>
          </a:p>
        </p:txBody>
      </p:sp>
      <p:sp>
        <p:nvSpPr>
          <p:cNvPr id="9" name="Shape 6"/>
          <p:cNvSpPr/>
          <p:nvPr/>
        </p:nvSpPr>
        <p:spPr>
          <a:xfrm>
            <a:off x="6583680" y="1691640"/>
            <a:ext cx="4937760" cy="2331720"/>
          </a:xfrm>
          <a:prstGeom prst="roundRect">
            <a:avLst>
              <a:gd name="adj" fmla="val 3137"/>
            </a:avLst>
          </a:prstGeom>
          <a:solidFill>
            <a:srgbClr val="007780"/>
          </a:solidFill>
          <a:ln/>
        </p:spPr>
        <p:txBody>
          <a:bodyPr/>
          <a:lstStyle/>
          <a:p>
            <a:endParaRPr lang="en-US"/>
          </a:p>
        </p:txBody>
      </p:sp>
      <p:sp>
        <p:nvSpPr>
          <p:cNvPr id="10" name="Shape 7"/>
          <p:cNvSpPr/>
          <p:nvPr/>
        </p:nvSpPr>
        <p:spPr>
          <a:xfrm>
            <a:off x="8778240" y="1984248"/>
            <a:ext cx="685800" cy="685800"/>
          </a:xfrm>
          <a:prstGeom prst="ellipse">
            <a:avLst/>
          </a:prstGeom>
          <a:solidFill>
            <a:srgbClr val="00A766"/>
          </a:solidFill>
          <a:ln/>
        </p:spPr>
        <p:txBody>
          <a:bodyPr/>
          <a:lstStyle/>
          <a:p>
            <a:endParaRPr lang="en-US"/>
          </a:p>
        </p:txBody>
      </p:sp>
      <p:pic>
        <p:nvPicPr>
          <p:cNvPr id="11" name="Image 1" descr="ic_bullseye.png"/>
          <p:cNvPicPr>
            <a:picLocks noChangeAspect="1"/>
          </p:cNvPicPr>
          <p:nvPr/>
        </p:nvPicPr>
        <p:blipFill>
          <a:blip r:embed="rId5"/>
          <a:stretch>
            <a:fillRect/>
          </a:stretch>
        </p:blipFill>
        <p:spPr>
          <a:xfrm>
            <a:off x="8942832" y="2148840"/>
            <a:ext cx="356616" cy="356616"/>
          </a:xfrm>
          <a:prstGeom prst="rect">
            <a:avLst/>
          </a:prstGeom>
        </p:spPr>
      </p:pic>
      <p:sp>
        <p:nvSpPr>
          <p:cNvPr id="12" name="Text 8"/>
          <p:cNvSpPr/>
          <p:nvPr/>
        </p:nvSpPr>
        <p:spPr>
          <a:xfrm>
            <a:off x="6675120" y="2788920"/>
            <a:ext cx="4754880"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Franklin Gothic Medium" pitchFamily="34" charset="0"/>
                <a:ea typeface="Franklin Gothic Medium" pitchFamily="34" charset="-122"/>
                <a:cs typeface="Franklin Gothic Medium" pitchFamily="34" charset="-120"/>
              </a:rPr>
              <a:t>Instructional impact</a:t>
            </a:r>
            <a:endParaRPr lang="en-US" sz="2200" dirty="0"/>
          </a:p>
        </p:txBody>
      </p:sp>
      <p:sp>
        <p:nvSpPr>
          <p:cNvPr id="13" name="Text 9"/>
          <p:cNvSpPr/>
          <p:nvPr/>
        </p:nvSpPr>
        <p:spPr>
          <a:xfrm>
            <a:off x="6766560" y="3319272"/>
            <a:ext cx="4572000" cy="548640"/>
          </a:xfrm>
          <a:prstGeom prst="rect">
            <a:avLst/>
          </a:prstGeom>
          <a:noFill/>
          <a:ln/>
        </p:spPr>
        <p:txBody>
          <a:bodyPr wrap="square" lIns="0" tIns="0" rIns="0" bIns="0" rtlCol="0" anchor="ctr"/>
          <a:lstStyle/>
          <a:p>
            <a:pPr marL="0" indent="0" algn="ctr">
              <a:buNone/>
            </a:pPr>
            <a:r>
              <a:rPr lang="en-US" sz="1600" dirty="0">
                <a:solidFill>
                  <a:srgbClr val="D8EEEC"/>
                </a:solidFill>
                <a:latin typeface="Georgia" pitchFamily="34" charset="0"/>
                <a:ea typeface="Georgia" pitchFamily="34" charset="-122"/>
                <a:cs typeface="Georgia" pitchFamily="34" charset="-120"/>
              </a:rPr>
              <a:t>review focused on alignment, usability and impact</a:t>
            </a:r>
            <a:endParaRPr lang="en-US" sz="1600" dirty="0"/>
          </a:p>
        </p:txBody>
      </p:sp>
      <p:sp>
        <p:nvSpPr>
          <p:cNvPr id="14" name="Shape 10"/>
          <p:cNvSpPr/>
          <p:nvPr/>
        </p:nvSpPr>
        <p:spPr>
          <a:xfrm>
            <a:off x="1130656" y="4681728"/>
            <a:ext cx="4672584" cy="603504"/>
          </a:xfrm>
          <a:prstGeom prst="roundRect">
            <a:avLst>
              <a:gd name="adj" fmla="val 50000"/>
            </a:avLst>
          </a:prstGeom>
          <a:solidFill>
            <a:srgbClr val="E1F3EA"/>
          </a:solidFill>
          <a:ln w="12700">
            <a:solidFill>
              <a:srgbClr val="007780"/>
            </a:solidFill>
            <a:prstDash val="solid"/>
          </a:ln>
        </p:spPr>
        <p:txBody>
          <a:bodyPr/>
          <a:lstStyle/>
          <a:p>
            <a:endParaRPr lang="en-US"/>
          </a:p>
        </p:txBody>
      </p:sp>
      <p:sp>
        <p:nvSpPr>
          <p:cNvPr id="15" name="Text 11"/>
          <p:cNvSpPr/>
          <p:nvPr/>
        </p:nvSpPr>
        <p:spPr>
          <a:xfrm>
            <a:off x="1130656" y="4681728"/>
            <a:ext cx="4672584" cy="603504"/>
          </a:xfrm>
          <a:prstGeom prst="rect">
            <a:avLst/>
          </a:prstGeom>
          <a:noFill/>
          <a:ln/>
        </p:spPr>
        <p:txBody>
          <a:bodyPr wrap="square" rtlCol="0" anchor="ctr"/>
          <a:lstStyle/>
          <a:p>
            <a:pPr marL="0" indent="0" algn="ctr">
              <a:buNone/>
            </a:pPr>
            <a:r>
              <a:rPr lang="en-US" sz="1700" b="1" dirty="0">
                <a:solidFill>
                  <a:srgbClr val="003B45"/>
                </a:solidFill>
                <a:latin typeface="Georgia" pitchFamily="34" charset="0"/>
                <a:ea typeface="Georgia" pitchFamily="34" charset="-122"/>
                <a:cs typeface="Georgia" pitchFamily="34" charset="-120"/>
              </a:rPr>
              <a:t>Instructional alignment</a:t>
            </a:r>
            <a:endParaRPr lang="en-US" sz="1700" dirty="0"/>
          </a:p>
        </p:txBody>
      </p:sp>
      <p:sp>
        <p:nvSpPr>
          <p:cNvPr id="16" name="Shape 12"/>
          <p:cNvSpPr/>
          <p:nvPr/>
        </p:nvSpPr>
        <p:spPr>
          <a:xfrm>
            <a:off x="6169000" y="4681728"/>
            <a:ext cx="2496312" cy="603504"/>
          </a:xfrm>
          <a:prstGeom prst="roundRect">
            <a:avLst>
              <a:gd name="adj" fmla="val 50000"/>
            </a:avLst>
          </a:prstGeom>
          <a:solidFill>
            <a:srgbClr val="E1F3EA"/>
          </a:solidFill>
          <a:ln w="12700">
            <a:solidFill>
              <a:srgbClr val="007780"/>
            </a:solidFill>
            <a:prstDash val="solid"/>
          </a:ln>
        </p:spPr>
        <p:txBody>
          <a:bodyPr/>
          <a:lstStyle/>
          <a:p>
            <a:endParaRPr lang="en-US"/>
          </a:p>
        </p:txBody>
      </p:sp>
      <p:sp>
        <p:nvSpPr>
          <p:cNvPr id="17" name="Text 13"/>
          <p:cNvSpPr/>
          <p:nvPr/>
        </p:nvSpPr>
        <p:spPr>
          <a:xfrm>
            <a:off x="6169000" y="4681728"/>
            <a:ext cx="2496312" cy="603504"/>
          </a:xfrm>
          <a:prstGeom prst="rect">
            <a:avLst/>
          </a:prstGeom>
          <a:noFill/>
          <a:ln/>
        </p:spPr>
        <p:txBody>
          <a:bodyPr wrap="square" rtlCol="0" anchor="ctr"/>
          <a:lstStyle/>
          <a:p>
            <a:pPr marL="0" indent="0" algn="ctr">
              <a:buNone/>
            </a:pPr>
            <a:r>
              <a:rPr lang="en-US" sz="1700" b="1" dirty="0">
                <a:solidFill>
                  <a:srgbClr val="003B45"/>
                </a:solidFill>
                <a:latin typeface="Georgia" pitchFamily="34" charset="0"/>
                <a:ea typeface="Georgia" pitchFamily="34" charset="-122"/>
                <a:cs typeface="Georgia" pitchFamily="34" charset="-120"/>
              </a:rPr>
              <a:t>Usability</a:t>
            </a:r>
            <a:endParaRPr lang="en-US" sz="1700" dirty="0"/>
          </a:p>
        </p:txBody>
      </p:sp>
      <p:sp>
        <p:nvSpPr>
          <p:cNvPr id="18" name="Shape 14"/>
          <p:cNvSpPr/>
          <p:nvPr/>
        </p:nvSpPr>
        <p:spPr>
          <a:xfrm>
            <a:off x="9031072" y="4681728"/>
            <a:ext cx="2029968" cy="603504"/>
          </a:xfrm>
          <a:prstGeom prst="roundRect">
            <a:avLst>
              <a:gd name="adj" fmla="val 50000"/>
            </a:avLst>
          </a:prstGeom>
          <a:solidFill>
            <a:srgbClr val="E1F3EA"/>
          </a:solidFill>
          <a:ln w="12700">
            <a:solidFill>
              <a:srgbClr val="007780"/>
            </a:solidFill>
            <a:prstDash val="solid"/>
          </a:ln>
        </p:spPr>
        <p:txBody>
          <a:bodyPr/>
          <a:lstStyle/>
          <a:p>
            <a:endParaRPr lang="en-US"/>
          </a:p>
        </p:txBody>
      </p:sp>
      <p:sp>
        <p:nvSpPr>
          <p:cNvPr id="19" name="Text 15"/>
          <p:cNvSpPr/>
          <p:nvPr/>
        </p:nvSpPr>
        <p:spPr>
          <a:xfrm>
            <a:off x="9031072" y="4681728"/>
            <a:ext cx="2029968" cy="603504"/>
          </a:xfrm>
          <a:prstGeom prst="rect">
            <a:avLst/>
          </a:prstGeom>
          <a:noFill/>
          <a:ln/>
        </p:spPr>
        <p:txBody>
          <a:bodyPr wrap="square" rtlCol="0" anchor="ctr"/>
          <a:lstStyle/>
          <a:p>
            <a:pPr marL="0" indent="0" algn="ctr">
              <a:buNone/>
            </a:pPr>
            <a:r>
              <a:rPr lang="en-US" sz="1700" b="1" dirty="0">
                <a:solidFill>
                  <a:srgbClr val="003B45"/>
                </a:solidFill>
                <a:latin typeface="Georgia" pitchFamily="34" charset="0"/>
                <a:ea typeface="Georgia" pitchFamily="34" charset="-122"/>
                <a:cs typeface="Georgia" pitchFamily="34" charset="-120"/>
              </a:rPr>
              <a:t>Impact</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Early Results</a:t>
            </a:r>
            <a:endParaRPr lang="en-US" sz="3400" dirty="0"/>
          </a:p>
        </p:txBody>
      </p:sp>
      <p:sp>
        <p:nvSpPr>
          <p:cNvPr id="3" name="Shape 1"/>
          <p:cNvSpPr/>
          <p:nvPr/>
        </p:nvSpPr>
        <p:spPr>
          <a:xfrm>
            <a:off x="548640" y="1554480"/>
            <a:ext cx="5257800" cy="1783080"/>
          </a:xfrm>
          <a:prstGeom prst="roundRect">
            <a:avLst>
              <a:gd name="adj" fmla="val 4615"/>
            </a:avLst>
          </a:prstGeom>
          <a:solidFill>
            <a:srgbClr val="E1F3EA"/>
          </a:solidFill>
          <a:ln/>
        </p:spPr>
        <p:txBody>
          <a:bodyPr/>
          <a:lstStyle/>
          <a:p>
            <a:endParaRPr lang="en-US"/>
          </a:p>
        </p:txBody>
      </p:sp>
      <p:sp>
        <p:nvSpPr>
          <p:cNvPr id="4" name="Shape 2"/>
          <p:cNvSpPr/>
          <p:nvPr/>
        </p:nvSpPr>
        <p:spPr>
          <a:xfrm>
            <a:off x="868680" y="2057400"/>
            <a:ext cx="777240" cy="777240"/>
          </a:xfrm>
          <a:prstGeom prst="ellipse">
            <a:avLst/>
          </a:prstGeom>
          <a:solidFill>
            <a:srgbClr val="007780"/>
          </a:solidFill>
          <a:ln/>
        </p:spPr>
        <p:txBody>
          <a:bodyPr/>
          <a:lstStyle/>
          <a:p>
            <a:endParaRPr lang="en-US"/>
          </a:p>
        </p:txBody>
      </p:sp>
      <p:pic>
        <p:nvPicPr>
          <p:cNvPr id="5" name="Image 0" descr="ic_network.png"/>
          <p:cNvPicPr>
            <a:picLocks noChangeAspect="1"/>
          </p:cNvPicPr>
          <p:nvPr/>
        </p:nvPicPr>
        <p:blipFill>
          <a:blip r:embed="rId4"/>
          <a:stretch>
            <a:fillRect/>
          </a:stretch>
        </p:blipFill>
        <p:spPr>
          <a:xfrm>
            <a:off x="1055218" y="2243938"/>
            <a:ext cx="404165" cy="404165"/>
          </a:xfrm>
          <a:prstGeom prst="rect">
            <a:avLst/>
          </a:prstGeom>
        </p:spPr>
      </p:pic>
      <p:sp>
        <p:nvSpPr>
          <p:cNvPr id="6" name="Text 3"/>
          <p:cNvSpPr/>
          <p:nvPr/>
        </p:nvSpPr>
        <p:spPr>
          <a:xfrm>
            <a:off x="1874520" y="173736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Statewide infrastructure established</a:t>
            </a:r>
            <a:endParaRPr lang="en-US" sz="2000" dirty="0"/>
          </a:p>
        </p:txBody>
      </p:sp>
      <p:sp>
        <p:nvSpPr>
          <p:cNvPr id="7" name="Shape 4"/>
          <p:cNvSpPr/>
          <p:nvPr/>
        </p:nvSpPr>
        <p:spPr>
          <a:xfrm>
            <a:off x="6355080" y="1554480"/>
            <a:ext cx="5257800" cy="1783080"/>
          </a:xfrm>
          <a:prstGeom prst="roundRect">
            <a:avLst>
              <a:gd name="adj" fmla="val 4615"/>
            </a:avLst>
          </a:prstGeom>
          <a:solidFill>
            <a:srgbClr val="E1F3EA"/>
          </a:solidFill>
          <a:ln/>
        </p:spPr>
        <p:txBody>
          <a:bodyPr/>
          <a:lstStyle/>
          <a:p>
            <a:endParaRPr lang="en-US"/>
          </a:p>
        </p:txBody>
      </p:sp>
      <p:sp>
        <p:nvSpPr>
          <p:cNvPr id="8" name="Shape 5"/>
          <p:cNvSpPr/>
          <p:nvPr/>
        </p:nvSpPr>
        <p:spPr>
          <a:xfrm>
            <a:off x="6675120" y="2057400"/>
            <a:ext cx="777240" cy="777240"/>
          </a:xfrm>
          <a:prstGeom prst="ellipse">
            <a:avLst/>
          </a:prstGeom>
          <a:solidFill>
            <a:srgbClr val="007780"/>
          </a:solidFill>
          <a:ln/>
        </p:spPr>
        <p:txBody>
          <a:bodyPr/>
          <a:lstStyle/>
          <a:p>
            <a:endParaRPr lang="en-US"/>
          </a:p>
        </p:txBody>
      </p:sp>
      <p:pic>
        <p:nvPicPr>
          <p:cNvPr id="9" name="Image 1" descr="ic_diagram.png"/>
          <p:cNvPicPr>
            <a:picLocks noChangeAspect="1"/>
          </p:cNvPicPr>
          <p:nvPr/>
        </p:nvPicPr>
        <p:blipFill>
          <a:blip r:embed="rId5"/>
          <a:stretch>
            <a:fillRect/>
          </a:stretch>
        </p:blipFill>
        <p:spPr>
          <a:xfrm>
            <a:off x="6861658" y="2243938"/>
            <a:ext cx="404165" cy="404165"/>
          </a:xfrm>
          <a:prstGeom prst="rect">
            <a:avLst/>
          </a:prstGeom>
        </p:spPr>
      </p:pic>
      <p:sp>
        <p:nvSpPr>
          <p:cNvPr id="10" name="Text 6"/>
          <p:cNvSpPr/>
          <p:nvPr/>
        </p:nvSpPr>
        <p:spPr>
          <a:xfrm>
            <a:off x="7680960" y="173736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Improved coherence across initiatives</a:t>
            </a:r>
            <a:endParaRPr lang="en-US" sz="2000" dirty="0"/>
          </a:p>
        </p:txBody>
      </p:sp>
      <p:sp>
        <p:nvSpPr>
          <p:cNvPr id="11" name="Shape 7"/>
          <p:cNvSpPr/>
          <p:nvPr/>
        </p:nvSpPr>
        <p:spPr>
          <a:xfrm>
            <a:off x="548640" y="3657600"/>
            <a:ext cx="5257800" cy="1783080"/>
          </a:xfrm>
          <a:prstGeom prst="roundRect">
            <a:avLst>
              <a:gd name="adj" fmla="val 4615"/>
            </a:avLst>
          </a:prstGeom>
          <a:solidFill>
            <a:srgbClr val="E1F3EA"/>
          </a:solidFill>
          <a:ln/>
        </p:spPr>
        <p:txBody>
          <a:bodyPr/>
          <a:lstStyle/>
          <a:p>
            <a:endParaRPr lang="en-US"/>
          </a:p>
        </p:txBody>
      </p:sp>
      <p:sp>
        <p:nvSpPr>
          <p:cNvPr id="12" name="Shape 8"/>
          <p:cNvSpPr/>
          <p:nvPr/>
        </p:nvSpPr>
        <p:spPr>
          <a:xfrm>
            <a:off x="868680" y="4160520"/>
            <a:ext cx="777240" cy="777240"/>
          </a:xfrm>
          <a:prstGeom prst="ellipse">
            <a:avLst/>
          </a:prstGeom>
          <a:solidFill>
            <a:srgbClr val="007780"/>
          </a:solidFill>
          <a:ln/>
        </p:spPr>
        <p:txBody>
          <a:bodyPr/>
          <a:lstStyle/>
          <a:p>
            <a:endParaRPr lang="en-US"/>
          </a:p>
        </p:txBody>
      </p:sp>
      <p:pic>
        <p:nvPicPr>
          <p:cNvPr id="13" name="Image 2" descr="ic_arrowup.png"/>
          <p:cNvPicPr>
            <a:picLocks noChangeAspect="1"/>
          </p:cNvPicPr>
          <p:nvPr/>
        </p:nvPicPr>
        <p:blipFill>
          <a:blip r:embed="rId6"/>
          <a:stretch>
            <a:fillRect/>
          </a:stretch>
        </p:blipFill>
        <p:spPr>
          <a:xfrm>
            <a:off x="1055218" y="4347058"/>
            <a:ext cx="404165" cy="404165"/>
          </a:xfrm>
          <a:prstGeom prst="rect">
            <a:avLst/>
          </a:prstGeom>
        </p:spPr>
      </p:pic>
      <p:sp>
        <p:nvSpPr>
          <p:cNvPr id="14" name="Text 9"/>
          <p:cNvSpPr/>
          <p:nvPr/>
        </p:nvSpPr>
        <p:spPr>
          <a:xfrm>
            <a:off x="1874520" y="384048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Increased SEA capacity</a:t>
            </a:r>
            <a:endParaRPr lang="en-US" sz="2000" dirty="0"/>
          </a:p>
        </p:txBody>
      </p:sp>
      <p:sp>
        <p:nvSpPr>
          <p:cNvPr id="15" name="Shape 10"/>
          <p:cNvSpPr/>
          <p:nvPr/>
        </p:nvSpPr>
        <p:spPr>
          <a:xfrm>
            <a:off x="6355080" y="3657600"/>
            <a:ext cx="5257800" cy="1783080"/>
          </a:xfrm>
          <a:prstGeom prst="roundRect">
            <a:avLst>
              <a:gd name="adj" fmla="val 4615"/>
            </a:avLst>
          </a:prstGeom>
          <a:solidFill>
            <a:srgbClr val="E1F3EA"/>
          </a:solidFill>
          <a:ln/>
        </p:spPr>
        <p:txBody>
          <a:bodyPr/>
          <a:lstStyle/>
          <a:p>
            <a:endParaRPr lang="en-US"/>
          </a:p>
        </p:txBody>
      </p:sp>
      <p:sp>
        <p:nvSpPr>
          <p:cNvPr id="16" name="Shape 11"/>
          <p:cNvSpPr/>
          <p:nvPr/>
        </p:nvSpPr>
        <p:spPr>
          <a:xfrm>
            <a:off x="6675120" y="4160520"/>
            <a:ext cx="777240" cy="777240"/>
          </a:xfrm>
          <a:prstGeom prst="ellipse">
            <a:avLst/>
          </a:prstGeom>
          <a:solidFill>
            <a:srgbClr val="007780"/>
          </a:solidFill>
          <a:ln/>
        </p:spPr>
        <p:txBody>
          <a:bodyPr/>
          <a:lstStyle/>
          <a:p>
            <a:endParaRPr lang="en-US"/>
          </a:p>
        </p:txBody>
      </p:sp>
      <p:pic>
        <p:nvPicPr>
          <p:cNvPr id="17" name="Image 3" descr="ic_hands.png"/>
          <p:cNvPicPr>
            <a:picLocks noChangeAspect="1"/>
          </p:cNvPicPr>
          <p:nvPr/>
        </p:nvPicPr>
        <p:blipFill>
          <a:blip r:embed="rId7"/>
          <a:stretch>
            <a:fillRect/>
          </a:stretch>
        </p:blipFill>
        <p:spPr>
          <a:xfrm>
            <a:off x="6861658" y="4347058"/>
            <a:ext cx="404165" cy="404165"/>
          </a:xfrm>
          <a:prstGeom prst="rect">
            <a:avLst/>
          </a:prstGeom>
        </p:spPr>
      </p:pic>
      <p:sp>
        <p:nvSpPr>
          <p:cNvPr id="18" name="Text 12"/>
          <p:cNvSpPr/>
          <p:nvPr/>
        </p:nvSpPr>
        <p:spPr>
          <a:xfrm>
            <a:off x="7680960" y="3840480"/>
            <a:ext cx="3703320" cy="1417320"/>
          </a:xfrm>
          <a:prstGeom prst="rect">
            <a:avLst/>
          </a:prstGeom>
          <a:noFill/>
          <a:ln/>
        </p:spPr>
        <p:txBody>
          <a:bodyPr wrap="square" lIns="0" tIns="0" rIns="0" bIns="0" rtlCol="0" anchor="ctr"/>
          <a:lstStyle/>
          <a:p>
            <a:pPr marL="0" indent="0" algn="l">
              <a:buNone/>
            </a:pPr>
            <a:r>
              <a:rPr lang="en-US" sz="2000" b="1" dirty="0">
                <a:solidFill>
                  <a:srgbClr val="102649"/>
                </a:solidFill>
                <a:latin typeface="Georgia" pitchFamily="34" charset="0"/>
                <a:ea typeface="Georgia" pitchFamily="34" charset="-122"/>
                <a:cs typeface="Georgia" pitchFamily="34" charset="-120"/>
              </a:rPr>
              <a:t>Enhanced district support</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02920" y="347472"/>
            <a:ext cx="11155680" cy="713232"/>
          </a:xfrm>
          <a:prstGeom prst="rect">
            <a:avLst/>
          </a:prstGeom>
          <a:noFill/>
          <a:ln/>
        </p:spPr>
        <p:txBody>
          <a:bodyPr wrap="square" lIns="0" tIns="0" rIns="0" bIns="0" rtlCol="0" anchor="ctr"/>
          <a:lstStyle/>
          <a:p>
            <a:pPr marL="0" indent="0" algn="l">
              <a:buNone/>
            </a:pPr>
            <a:r>
              <a:rPr lang="en-US" sz="3400" b="1" dirty="0">
                <a:solidFill>
                  <a:srgbClr val="007780"/>
                </a:solidFill>
                <a:latin typeface="Franklin Gothic Medium" pitchFamily="34" charset="0"/>
                <a:ea typeface="Franklin Gothic Medium" pitchFamily="34" charset="-122"/>
                <a:cs typeface="Franklin Gothic Medium" pitchFamily="34" charset="-120"/>
              </a:rPr>
              <a:t>Status of K-12 Implementation</a:t>
            </a:r>
            <a:endParaRPr lang="en-US" sz="3400" dirty="0"/>
          </a:p>
        </p:txBody>
      </p:sp>
      <p:graphicFrame>
        <p:nvGraphicFramePr>
          <p:cNvPr id="10" name="Table 0"/>
          <p:cNvGraphicFramePr>
            <a:graphicFrameLocks noGrp="1"/>
          </p:cNvGraphicFramePr>
          <p:nvPr>
            <p:extLst>
              <p:ext uri="{D42A27DB-BD31-4B8C-83A1-F6EECF244321}">
                <p14:modId xmlns:p14="http://schemas.microsoft.com/office/powerpoint/2010/main" val="3881552277"/>
              </p:ext>
            </p:extLst>
          </p:nvPr>
        </p:nvGraphicFramePr>
        <p:xfrm>
          <a:off x="548640" y="1097280"/>
          <a:ext cx="11091672" cy="4434840"/>
        </p:xfrm>
        <a:graphic>
          <a:graphicData uri="http://schemas.openxmlformats.org/drawingml/2006/table">
            <a:tbl>
              <a:tblPr/>
              <a:tblGrid>
                <a:gridCol w="3383280">
                  <a:extLst>
                    <a:ext uri="{9D8B030D-6E8A-4147-A177-3AD203B41FA5}">
                      <a16:colId xmlns:a16="http://schemas.microsoft.com/office/drawing/2014/main" val="20000"/>
                    </a:ext>
                  </a:extLst>
                </a:gridCol>
                <a:gridCol w="7708392">
                  <a:extLst>
                    <a:ext uri="{9D8B030D-6E8A-4147-A177-3AD203B41FA5}">
                      <a16:colId xmlns:a16="http://schemas.microsoft.com/office/drawing/2014/main" val="20001"/>
                    </a:ext>
                  </a:extLst>
                </a:gridCol>
              </a:tblGrid>
              <a:tr h="457200">
                <a:tc>
                  <a:txBody>
                    <a:bodyPr/>
                    <a:lstStyle/>
                    <a:p>
                      <a:pPr marL="0" indent="0" algn="l">
                        <a:buNone/>
                      </a:pPr>
                      <a:r>
                        <a:rPr lang="en-US" sz="1800" b="1" dirty="0">
                          <a:solidFill>
                            <a:srgbClr val="FFFFFF"/>
                          </a:solidFill>
                          <a:latin typeface="Georgia" pitchFamily="34" charset="0"/>
                          <a:ea typeface="Georgia" pitchFamily="34" charset="-122"/>
                          <a:cs typeface="Georgia" pitchFamily="34" charset="-120"/>
                        </a:rPr>
                        <a:t>Action Item</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007780"/>
                    </a:solidFill>
                  </a:tcPr>
                </a:tc>
                <a:tc>
                  <a:txBody>
                    <a:bodyPr/>
                    <a:lstStyle/>
                    <a:p>
                      <a:pPr marL="0" indent="0" algn="l">
                        <a:buNone/>
                      </a:pPr>
                      <a:r>
                        <a:rPr lang="en-US" sz="1800" b="1" dirty="0">
                          <a:solidFill>
                            <a:srgbClr val="FFFFFF"/>
                          </a:solidFill>
                          <a:latin typeface="Georgia" pitchFamily="34" charset="0"/>
                          <a:ea typeface="Georgia" pitchFamily="34" charset="-122"/>
                          <a:cs typeface="Georgia" pitchFamily="34" charset="-120"/>
                        </a:rPr>
                        <a:t>Status &amp; Timeline</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007780"/>
                    </a:solidFill>
                  </a:tcPr>
                </a:tc>
                <a:extLst>
                  <a:ext uri="{0D108BD9-81ED-4DB2-BD59-A6C34878D82A}">
                    <a16:rowId xmlns:a16="http://schemas.microsoft.com/office/drawing/2014/main" val="10000"/>
                  </a:ext>
                </a:extLst>
              </a:tr>
              <a:tr h="960120">
                <a:tc>
                  <a:txBody>
                    <a:bodyPr/>
                    <a:lstStyle/>
                    <a:p>
                      <a:pPr marL="0" indent="0" algn="l">
                        <a:buNone/>
                      </a:pPr>
                      <a:r>
                        <a:rPr lang="en-US" sz="1800" b="1" dirty="0">
                          <a:solidFill>
                            <a:srgbClr val="102649"/>
                          </a:solidFill>
                          <a:latin typeface="Georgia" pitchFamily="34" charset="0"/>
                          <a:ea typeface="Georgia" pitchFamily="34" charset="-122"/>
                          <a:cs typeface="Georgia" pitchFamily="34" charset="-120"/>
                        </a:rPr>
                        <a:t>Published List of Universal Screeners &amp; Diagnostics</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E1F3EA"/>
                    </a:solidFill>
                  </a:tcPr>
                </a:tc>
                <a:tc>
                  <a:txBody>
                    <a:bodyPr/>
                    <a:lstStyle/>
                    <a:p>
                      <a:pPr marL="0" indent="0" algn="l">
                        <a:spcAft>
                          <a:spcPts val="600"/>
                        </a:spcAft>
                        <a:buSzPct val="100000"/>
                        <a:buNone/>
                      </a:pPr>
                      <a:r>
                        <a:rPr lang="en-US" sz="1700" u="sng" strike="noStrike" cap="none" dirty="0">
                          <a:solidFill>
                            <a:schemeClr val="hlink"/>
                          </a:solidFill>
                          <a:latin typeface="Georgia" panose="02040502050405020303" pitchFamily="18" charset="0"/>
                          <a:ea typeface="Franklin Gothic"/>
                          <a:cs typeface="Franklin Gothic"/>
                          <a:sym typeface="Franklin Gothic"/>
                          <a:hlinkClick r:id="rId4"/>
                        </a:rPr>
                        <a:t>List</a:t>
                      </a:r>
                      <a:r>
                        <a:rPr lang="en-US" sz="1700" u="none" strike="noStrike" cap="none" dirty="0">
                          <a:solidFill>
                            <a:schemeClr val="hlink"/>
                          </a:solidFill>
                          <a:latin typeface="Georgia" panose="02040502050405020303" pitchFamily="18" charset="0"/>
                          <a:ea typeface="Franklin Gothic"/>
                          <a:cs typeface="Franklin Gothic"/>
                          <a:sym typeface="Franklin Gothic"/>
                        </a:rPr>
                        <a:t> </a:t>
                      </a:r>
                      <a:r>
                        <a:rPr lang="en-US" sz="1700" dirty="0">
                          <a:solidFill>
                            <a:srgbClr val="1E2E36"/>
                          </a:solidFill>
                          <a:latin typeface="Georgia" pitchFamily="34" charset="0"/>
                          <a:ea typeface="Georgia" pitchFamily="34" charset="-122"/>
                          <a:cs typeface="Georgia" pitchFamily="34" charset="-120"/>
                        </a:rPr>
                        <a:t>published</a:t>
                      </a:r>
                      <a:endParaRPr lang="en-US" sz="1700" dirty="0">
                        <a:latin typeface="Georgia" charset="0"/>
                        <a:ea typeface="Georgia" charset="0"/>
                        <a:cs typeface="Georgia" charset="0"/>
                      </a:endParaRPr>
                    </a:p>
                    <a:p>
                      <a:pPr marL="463550" indent="-285750" algn="l">
                        <a:buFont typeface="Courier New" panose="02070309020205020404" pitchFamily="49" charset="0"/>
                        <a:buChar char="o"/>
                      </a:pPr>
                      <a:r>
                        <a:rPr lang="en-US" sz="1700" dirty="0">
                          <a:solidFill>
                            <a:srgbClr val="1E2E36"/>
                          </a:solidFill>
                          <a:latin typeface="Georgia" pitchFamily="34" charset="0"/>
                          <a:ea typeface="Georgia" pitchFamily="34" charset="-122"/>
                          <a:cs typeface="Georgia" pitchFamily="34" charset="-120"/>
                        </a:rPr>
                        <a:t>Superintendent selects by </a:t>
                      </a:r>
                      <a:r>
                        <a:rPr lang="en-US" sz="1700" b="1" dirty="0">
                          <a:solidFill>
                            <a:srgbClr val="102649"/>
                          </a:solidFill>
                          <a:latin typeface="Georgia" pitchFamily="34" charset="0"/>
                          <a:ea typeface="Georgia" pitchFamily="34" charset="-122"/>
                          <a:cs typeface="Georgia" pitchFamily="34" charset="-120"/>
                        </a:rPr>
                        <a:t>January 2026</a:t>
                      </a:r>
                      <a:endParaRPr lang="en-US" sz="1700" dirty="0">
                        <a:latin typeface="Georgia" charset="0"/>
                        <a:ea typeface="Georgia" charset="0"/>
                        <a:cs typeface="Georgia" charset="0"/>
                      </a:endParaRPr>
                    </a:p>
                    <a:p>
                      <a:pPr marL="463550" indent="-285750" algn="l">
                        <a:buFont typeface="Courier New" panose="02070309020205020404" pitchFamily="49" charset="0"/>
                        <a:buChar char="o"/>
                      </a:pPr>
                      <a:r>
                        <a:rPr lang="en-US" sz="1700" dirty="0">
                          <a:solidFill>
                            <a:srgbClr val="1E2E36"/>
                          </a:solidFill>
                          <a:latin typeface="Georgia" pitchFamily="34" charset="0"/>
                          <a:ea typeface="Georgia" pitchFamily="34" charset="-122"/>
                          <a:cs typeface="Georgia" pitchFamily="34" charset="-120"/>
                        </a:rPr>
                        <a:t>Local implementation begins </a:t>
                      </a:r>
                      <a:r>
                        <a:rPr lang="en-US" sz="1700" b="1" dirty="0">
                          <a:solidFill>
                            <a:srgbClr val="102649"/>
                          </a:solidFill>
                          <a:latin typeface="Georgia" pitchFamily="34" charset="0"/>
                          <a:ea typeface="Georgia" pitchFamily="34" charset="-122"/>
                          <a:cs typeface="Georgia" pitchFamily="34" charset="-120"/>
                        </a:rPr>
                        <a:t>2026–27</a:t>
                      </a:r>
                      <a:endParaRPr lang="en-US" sz="1700" dirty="0">
                        <a:latin typeface="Georgia" charset="0"/>
                        <a:ea typeface="Georgia" charset="0"/>
                        <a:cs typeface="Georgia" charset="0"/>
                      </a:endParaRPr>
                    </a:p>
                  </a:txBody>
                  <a:tcPr marL="101600" marR="101600" marT="76200" marB="76200">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554480">
                <a:tc>
                  <a:txBody>
                    <a:bodyPr/>
                    <a:lstStyle/>
                    <a:p>
                      <a:pPr marL="0" indent="0" algn="l">
                        <a:buNone/>
                      </a:pPr>
                      <a:r>
                        <a:rPr lang="en-US" sz="1800" b="1" dirty="0">
                          <a:solidFill>
                            <a:srgbClr val="102649"/>
                          </a:solidFill>
                          <a:latin typeface="Georgia" pitchFamily="34" charset="0"/>
                          <a:ea typeface="Georgia" pitchFamily="34" charset="-122"/>
                          <a:cs typeface="Georgia" pitchFamily="34" charset="-120"/>
                        </a:rPr>
                        <a:t>K–8 Professional Learning Academies</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E1F3EA"/>
                    </a:solidFill>
                  </a:tcPr>
                </a:tc>
                <a:tc>
                  <a:txBody>
                    <a:bodyPr/>
                    <a:lstStyle/>
                    <a:p>
                      <a:pPr marL="177800" indent="-177800" algn="l">
                        <a:spcAft>
                          <a:spcPts val="600"/>
                        </a:spcAft>
                        <a:buSzPct val="100000"/>
                        <a:buChar char="•"/>
                      </a:pPr>
                      <a:r>
                        <a:rPr lang="en-US" sz="1700" u="sng" strike="noStrike" cap="none" dirty="0">
                          <a:solidFill>
                            <a:schemeClr val="hlink"/>
                          </a:solidFill>
                          <a:latin typeface="Georgia" panose="02040502050405020303" pitchFamily="18" charset="0"/>
                          <a:ea typeface="Franklin Gothic"/>
                          <a:cs typeface="Franklin Gothic"/>
                          <a:sym typeface="Franklin Gothic"/>
                          <a:hlinkClick r:id="rId5"/>
                        </a:rPr>
                        <a:t>EPIC Numeracy Alliance</a:t>
                      </a:r>
                      <a:r>
                        <a:rPr lang="en-US" sz="1700" u="none" strike="noStrike" cap="none" dirty="0">
                          <a:solidFill>
                            <a:schemeClr val="hlink"/>
                          </a:solidFill>
                          <a:latin typeface="Georgia" panose="02040502050405020303" pitchFamily="18" charset="0"/>
                          <a:ea typeface="Franklin Gothic"/>
                          <a:cs typeface="Franklin Gothic"/>
                          <a:sym typeface="Franklin Gothic"/>
                          <a:hlinkClick r:id="rId6"/>
                        </a:rPr>
                        <a:t> </a:t>
                      </a:r>
                      <a:r>
                        <a:rPr lang="en-US" sz="1700" dirty="0">
                          <a:solidFill>
                            <a:srgbClr val="1E2E36"/>
                          </a:solidFill>
                          <a:latin typeface="Georgia" pitchFamily="34" charset="0"/>
                          <a:ea typeface="Georgia" pitchFamily="34" charset="-122"/>
                          <a:cs typeface="Georgia" pitchFamily="34" charset="-120"/>
                        </a:rPr>
                        <a:t>(3–8)</a:t>
                      </a:r>
                      <a:endParaRPr lang="en-US" sz="1700" dirty="0">
                        <a:solidFill>
                          <a:schemeClr val="tx1"/>
                        </a:solidFill>
                        <a:latin typeface="Georgia" charset="0"/>
                        <a:ea typeface="Georgia" pitchFamily="34" charset="-122"/>
                        <a:cs typeface="Georgia" pitchFamily="34" charset="-120"/>
                      </a:endParaRPr>
                    </a:p>
                    <a:p>
                      <a:pPr marL="177800" indent="-177800" algn="l">
                        <a:spcAft>
                          <a:spcPts val="600"/>
                        </a:spcAft>
                        <a:buSzPct val="100000"/>
                        <a:buChar char="•"/>
                      </a:pPr>
                      <a:r>
                        <a:rPr lang="en-US" sz="1700" b="0" i="0" u="sng" strike="noStrike" kern="1200" dirty="0">
                          <a:solidFill>
                            <a:schemeClr val="tx1"/>
                          </a:solidFill>
                          <a:effectLst/>
                          <a:latin typeface="Georgia" panose="02040502050405020303" pitchFamily="18" charset="0"/>
                          <a:ea typeface="+mn-ea"/>
                          <a:cs typeface="+mn-cs"/>
                          <a:hlinkClick r:id="rId7"/>
                        </a:rPr>
                        <a:t>AdvanceKY’s Access to Algebra</a:t>
                      </a:r>
                      <a:endParaRPr lang="en-US" sz="1700" b="0" i="0" u="sng" strike="noStrike" kern="1200" dirty="0">
                        <a:solidFill>
                          <a:schemeClr val="tx1"/>
                        </a:solidFill>
                        <a:effectLst/>
                        <a:latin typeface="Georgia" panose="02040502050405020303" pitchFamily="18" charset="0"/>
                        <a:ea typeface="+mn-ea"/>
                        <a:cs typeface="+mn-cs"/>
                      </a:endParaRPr>
                    </a:p>
                    <a:p>
                      <a:pPr marL="177800" indent="-177800" algn="l">
                        <a:spcAft>
                          <a:spcPts val="600"/>
                        </a:spcAft>
                        <a:buSzPct val="100000"/>
                        <a:buChar char="•"/>
                      </a:pPr>
                      <a:r>
                        <a:rPr lang="en-US" sz="1700" b="0" i="0" u="sng" strike="noStrike" kern="1200" dirty="0">
                          <a:solidFill>
                            <a:schemeClr val="tx1"/>
                          </a:solidFill>
                          <a:effectLst/>
                          <a:latin typeface="Georgia" panose="02040502050405020303" pitchFamily="18" charset="0"/>
                          <a:ea typeface="+mn-ea"/>
                          <a:cs typeface="+mn-cs"/>
                          <a:hlinkClick r:id="rId8"/>
                        </a:rPr>
                        <a:t>PIMSER</a:t>
                      </a:r>
                      <a:r>
                        <a:rPr lang="en-US" sz="1700" dirty="0">
                          <a:solidFill>
                            <a:srgbClr val="1E2E36"/>
                          </a:solidFill>
                          <a:latin typeface="Georgia" pitchFamily="34" charset="0"/>
                          <a:ea typeface="Georgia" pitchFamily="34" charset="-122"/>
                          <a:cs typeface="Georgia" pitchFamily="34" charset="-120"/>
                        </a:rPr>
                        <a:t> Numeracy Counts Administrator Academy</a:t>
                      </a:r>
                      <a:endParaRPr lang="en-US" sz="1700" dirty="0">
                        <a:solidFill>
                          <a:schemeClr val="tx1"/>
                        </a:solidFill>
                        <a:latin typeface="Georgia" charset="0"/>
                        <a:ea typeface="Georgia" pitchFamily="34" charset="-122"/>
                        <a:cs typeface="Georgia" pitchFamily="34" charset="-120"/>
                      </a:endParaRPr>
                    </a:p>
                    <a:p>
                      <a:pPr marL="177800" indent="-177800" algn="l">
                        <a:spcAft>
                          <a:spcPts val="600"/>
                        </a:spcAft>
                        <a:buSzPct val="100000"/>
                        <a:buChar char="•"/>
                      </a:pPr>
                      <a:r>
                        <a:rPr lang="en-US" sz="1700" b="0" i="0" u="sng" strike="noStrike" kern="1200" dirty="0">
                          <a:solidFill>
                            <a:schemeClr val="tx1"/>
                          </a:solidFill>
                          <a:effectLst/>
                          <a:latin typeface="Georgia" panose="02040502050405020303" pitchFamily="18" charset="0"/>
                          <a:ea typeface="+mn-ea"/>
                          <a:cs typeface="+mn-cs"/>
                          <a:hlinkClick r:id="rId9"/>
                        </a:rPr>
                        <a:t>KCM</a:t>
                      </a:r>
                      <a:r>
                        <a:rPr lang="en-US" sz="1700" dirty="0">
                          <a:solidFill>
                            <a:srgbClr val="1E2E36"/>
                          </a:solidFill>
                          <a:latin typeface="Georgia" pitchFamily="34" charset="0"/>
                          <a:ea typeface="Georgia" pitchFamily="34" charset="-122"/>
                          <a:cs typeface="Georgia" pitchFamily="34" charset="-120"/>
                        </a:rPr>
                        <a:t> K–5 Numeracy Counts Teacher Academy </a:t>
                      </a:r>
                      <a:r>
                        <a:rPr lang="en-US" sz="1700" b="0" dirty="0">
                          <a:solidFill>
                            <a:srgbClr val="102649"/>
                          </a:solidFill>
                          <a:latin typeface="Georgia" pitchFamily="34" charset="0"/>
                          <a:ea typeface="Georgia" pitchFamily="34" charset="-122"/>
                          <a:cs typeface="Georgia" pitchFamily="34" charset="-120"/>
                        </a:rPr>
                        <a:t>(Year 1 of 2)</a:t>
                      </a:r>
                      <a:endParaRPr lang="en-US" sz="1700" b="0" dirty="0">
                        <a:latin typeface="Georgia" charset="0"/>
                        <a:ea typeface="Georgia" charset="0"/>
                        <a:cs typeface="Georgia" charset="0"/>
                      </a:endParaRPr>
                    </a:p>
                  </a:txBody>
                  <a:tcPr marL="101600" marR="101600" marT="76200" marB="76200">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F4F8F8"/>
                    </a:solidFill>
                  </a:tcPr>
                </a:tc>
                <a:extLst>
                  <a:ext uri="{0D108BD9-81ED-4DB2-BD59-A6C34878D82A}">
                    <a16:rowId xmlns:a16="http://schemas.microsoft.com/office/drawing/2014/main" val="10002"/>
                  </a:ext>
                </a:extLst>
              </a:tr>
              <a:tr h="868680">
                <a:tc>
                  <a:txBody>
                    <a:bodyPr/>
                    <a:lstStyle/>
                    <a:p>
                      <a:pPr marL="0" indent="0" algn="l">
                        <a:buNone/>
                      </a:pPr>
                      <a:r>
                        <a:rPr lang="en-US" sz="1800" b="1" dirty="0">
                          <a:solidFill>
                            <a:srgbClr val="102649"/>
                          </a:solidFill>
                          <a:latin typeface="Georgia" pitchFamily="34" charset="0"/>
                          <a:ea typeface="Georgia" pitchFamily="34" charset="-122"/>
                          <a:cs typeface="Georgia" pitchFamily="34" charset="-120"/>
                        </a:rPr>
                        <a:t>HQIR Grants</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E1F3EA"/>
                    </a:solidFill>
                  </a:tcPr>
                </a:tc>
                <a:tc>
                  <a:txBody>
                    <a:bodyPr/>
                    <a:lstStyle/>
                    <a:p>
                      <a:pPr marL="0" indent="0" algn="l">
                        <a:spcAft>
                          <a:spcPts val="600"/>
                        </a:spcAft>
                        <a:buSzPct val="100000"/>
                        <a:buNone/>
                      </a:pPr>
                      <a:r>
                        <a:rPr lang="en-US" sz="1700" dirty="0">
                          <a:solidFill>
                            <a:srgbClr val="1E2E36"/>
                          </a:solidFill>
                          <a:latin typeface="Georgia" pitchFamily="34" charset="0"/>
                          <a:ea typeface="Georgia" pitchFamily="34" charset="-122"/>
                          <a:cs typeface="Georgia" pitchFamily="34" charset="-120"/>
                        </a:rPr>
                        <a:t>Supports K–3 HQIR adoption &amp; curriculum-based professional learning</a:t>
                      </a:r>
                      <a:endParaRPr lang="en-US" sz="1700" b="0" dirty="0">
                        <a:solidFill>
                          <a:schemeClr val="tx1"/>
                        </a:solidFill>
                        <a:latin typeface="Georgia" charset="0"/>
                        <a:ea typeface="Georgia" pitchFamily="34" charset="-122"/>
                        <a:cs typeface="Georgia" pitchFamily="34" charset="-120"/>
                      </a:endParaRPr>
                    </a:p>
                    <a:p>
                      <a:pPr marL="463550" indent="-285750" algn="l">
                        <a:spcAft>
                          <a:spcPts val="600"/>
                        </a:spcAft>
                        <a:buSzPct val="100000"/>
                        <a:buFont typeface="Courier New" panose="02070309020205020404" pitchFamily="49" charset="0"/>
                        <a:buChar char="o"/>
                      </a:pPr>
                      <a:r>
                        <a:rPr lang="en-US" sz="1700" b="1" dirty="0">
                          <a:solidFill>
                            <a:srgbClr val="102649"/>
                          </a:solidFill>
                          <a:latin typeface="Georgia" pitchFamily="34" charset="0"/>
                          <a:ea typeface="Georgia" pitchFamily="34" charset="-122"/>
                          <a:cs typeface="Georgia" pitchFamily="34" charset="-120"/>
                        </a:rPr>
                        <a:t>40 districts</a:t>
                      </a:r>
                      <a:r>
                        <a:rPr lang="en-US" sz="1700" dirty="0">
                          <a:solidFill>
                            <a:srgbClr val="1E2E36"/>
                          </a:solidFill>
                          <a:latin typeface="Georgia" pitchFamily="34" charset="0"/>
                          <a:ea typeface="Georgia" pitchFamily="34" charset="-122"/>
                          <a:cs typeface="Georgia" pitchFamily="34" charset="-120"/>
                        </a:rPr>
                        <a:t> awarded </a:t>
                      </a:r>
                      <a:r>
                        <a:rPr lang="en-US" sz="1700" b="1" dirty="0">
                          <a:solidFill>
                            <a:srgbClr val="102649"/>
                          </a:solidFill>
                          <a:latin typeface="Georgia" pitchFamily="34" charset="0"/>
                          <a:ea typeface="Georgia" pitchFamily="34" charset="-122"/>
                          <a:cs typeface="Georgia" pitchFamily="34" charset="-120"/>
                        </a:rPr>
                        <a:t>$70,000</a:t>
                      </a:r>
                      <a:r>
                        <a:rPr lang="en-US" sz="1700" dirty="0">
                          <a:solidFill>
                            <a:srgbClr val="1E2E36"/>
                          </a:solidFill>
                          <a:latin typeface="Georgia" pitchFamily="34" charset="0"/>
                          <a:ea typeface="Georgia" pitchFamily="34" charset="-122"/>
                          <a:cs typeface="Georgia" pitchFamily="34" charset="-120"/>
                        </a:rPr>
                        <a:t> in grant awards (Year 1 of cycle)</a:t>
                      </a:r>
                      <a:endParaRPr lang="en-US" sz="1700" dirty="0">
                        <a:latin typeface="Georgia" charset="0"/>
                        <a:ea typeface="Georgia" charset="0"/>
                        <a:cs typeface="Georgia" charset="0"/>
                      </a:endParaRPr>
                    </a:p>
                  </a:txBody>
                  <a:tcPr marL="101600" marR="101600" marT="76200" marB="76200">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8640">
                <a:tc>
                  <a:txBody>
                    <a:bodyPr/>
                    <a:lstStyle/>
                    <a:p>
                      <a:pPr marL="0" indent="0" algn="l">
                        <a:buNone/>
                      </a:pPr>
                      <a:r>
                        <a:rPr lang="en-US" sz="1800" b="1" dirty="0">
                          <a:solidFill>
                            <a:srgbClr val="102649"/>
                          </a:solidFill>
                          <a:latin typeface="Georgia" pitchFamily="34" charset="0"/>
                          <a:ea typeface="Georgia" pitchFamily="34" charset="-122"/>
                          <a:cs typeface="Georgia" pitchFamily="34" charset="-120"/>
                        </a:rPr>
                        <a:t>HQIR Adoption</a:t>
                      </a:r>
                      <a:endParaRPr lang="en-US" sz="1800" dirty="0">
                        <a:latin typeface="Georgia" charset="0"/>
                        <a:ea typeface="Georgia" charset="0"/>
                        <a:cs typeface="Georgia" charset="0"/>
                      </a:endParaRPr>
                    </a:p>
                  </a:txBody>
                  <a:tcPr marL="101600" marR="101600" marT="76200" marB="76200" anchor="ctr">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E1F3EA"/>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700" u="sng" dirty="0">
                          <a:solidFill>
                            <a:schemeClr val="hlink"/>
                          </a:solidFill>
                          <a:latin typeface="Georgia" panose="02040502050405020303" pitchFamily="18" charset="0"/>
                          <a:ea typeface="Franklin Gothic"/>
                          <a:cs typeface="Franklin Gothic"/>
                          <a:sym typeface="Franklin Gothic"/>
                          <a:hlinkClick r:id="rId10"/>
                        </a:rPr>
                        <a:t>Approved List of Math HQIRs</a:t>
                      </a:r>
                      <a:endParaRPr lang="en-US" sz="1700" u="none" strike="noStrike" cap="none" dirty="0">
                        <a:latin typeface="Georgia" panose="02040502050405020303" pitchFamily="18" charset="0"/>
                        <a:ea typeface="Franklin Gothic"/>
                        <a:cs typeface="Franklin Gothic"/>
                        <a:sym typeface="Franklin Gothic"/>
                      </a:endParaRPr>
                    </a:p>
                  </a:txBody>
                  <a:tcPr marL="101600" marR="101600" marT="76200" marB="76200">
                    <a:lnL w="12700" cap="flat" cmpd="sng" algn="ctr">
                      <a:solidFill>
                        <a:srgbClr val="D5E2E2"/>
                      </a:solidFill>
                      <a:prstDash val="solid"/>
                      <a:round/>
                      <a:headEnd type="none" w="med" len="med"/>
                      <a:tailEnd type="none" w="med" len="med"/>
                    </a:lnL>
                    <a:lnR w="12700" cap="flat" cmpd="sng" algn="ctr">
                      <a:solidFill>
                        <a:srgbClr val="D5E2E2"/>
                      </a:solidFill>
                      <a:prstDash val="solid"/>
                      <a:round/>
                      <a:headEnd type="none" w="med" len="med"/>
                      <a:tailEnd type="none" w="med" len="med"/>
                    </a:lnR>
                    <a:lnT w="12700" cap="flat" cmpd="sng" algn="ctr">
                      <a:solidFill>
                        <a:srgbClr val="D5E2E2"/>
                      </a:solidFill>
                      <a:prstDash val="solid"/>
                      <a:round/>
                      <a:headEnd type="none" w="med" len="med"/>
                      <a:tailEnd type="none" w="med" len="med"/>
                    </a:lnT>
                    <a:lnB w="12700" cap="flat" cmpd="sng" algn="ctr">
                      <a:solidFill>
                        <a:srgbClr val="D5E2E2"/>
                      </a:solidFill>
                      <a:prstDash val="solid"/>
                      <a:round/>
                      <a:headEnd type="none" w="med" len="med"/>
                      <a:tailEnd type="none" w="med" len="med"/>
                    </a:lnB>
                    <a:solidFill>
                      <a:srgbClr val="F4F8F8"/>
                    </a:solidFill>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fded6f5-d1d0-4596-a1c0-00c047dd6749}" enabled="1" method="Standard" siteId="{7a41925e-f697-4f7c-bec3-0470887ac752}" contentBits="0" removed="0"/>
</clbl:labelList>
</file>

<file path=docProps/app.xml><?xml version="1.0" encoding="utf-8"?>
<Properties xmlns="http://schemas.openxmlformats.org/officeDocument/2006/extended-properties" xmlns:vt="http://schemas.openxmlformats.org/officeDocument/2006/docPropsVTypes">
  <TotalTime>370</TotalTime>
  <Words>718</Words>
  <Application>Microsoft Office PowerPoint</Application>
  <PresentationFormat>Widescreen</PresentationFormat>
  <Paragraphs>136</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Courier New</vt:lpstr>
      <vt:lpstr>Franklin Gothic Medium</vt:lpstr>
      <vt:lpstr>Georgia</vt:lpstr>
      <vt:lpstr>Libre Franklin</vt:lpstr>
      <vt:lpstr>Libre Franklin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Becky Nolin</cp:lastModifiedBy>
  <cp:revision>5</cp:revision>
  <dcterms:created xsi:type="dcterms:W3CDTF">2026-08-10T02:44:26Z</dcterms:created>
  <dcterms:modified xsi:type="dcterms:W3CDTF">2026-09-02T18:05:06Z</dcterms:modified>
</cp:coreProperties>
</file>