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527" r:id="rId2"/>
    <p:sldId id="2076137806" r:id="rId3"/>
    <p:sldId id="376" r:id="rId4"/>
    <p:sldId id="4764" r:id="rId5"/>
    <p:sldId id="2076137807" r:id="rId6"/>
    <p:sldId id="4763" r:id="rId7"/>
    <p:sldId id="331" r:id="rId8"/>
    <p:sldId id="4796" r:id="rId9"/>
    <p:sldId id="4797" r:id="rId10"/>
    <p:sldId id="2076137808" r:id="rId11"/>
    <p:sldId id="4798" r:id="rId12"/>
    <p:sldId id="4799" r:id="rId13"/>
    <p:sldId id="4800" r:id="rId14"/>
    <p:sldId id="4801" r:id="rId15"/>
    <p:sldId id="2076137809" r:id="rId16"/>
    <p:sldId id="4802" r:id="rId17"/>
    <p:sldId id="4787" r:id="rId18"/>
    <p:sldId id="4728" r:id="rId19"/>
    <p:sldId id="207613781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BA6A497C-5379-B00C-8B2A-D1A28C751918}" name="Weaver, Ellen" initials="EW" userId="S::eweaver@ed.sc.gov::c4645159-3477-4fb7-90dc-5a0f41477971" providerId="AD"/>
  <p188:author id="{EBFB63B0-DC17-8A1C-90FF-06C4B3A153BE}" name="Holden, Vann" initials="" userId="S::cvholden@ed.sc.gov::8f3cd7a9-4233-4f8e-82f0-0d45b48ded33" providerId="AD"/>
  <p188:author id="{06AFEBE0-3B1B-A904-A301-88CFD0140509}" name="Duggins, Abbey S" initials="AD" userId="S::asduggins@ed.sc.gov::eeab2155-ab0d-4ae6-99d0-30471bddf151"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1BA55"/>
    <a:srgbClr val="CED0DE"/>
    <a:srgbClr val="9AA1BC"/>
    <a:srgbClr val="23374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B91426-F209-0B31-09A2-D663AA084DAB}" v="1" dt="2026-08-14T22:01:37.412"/>
    <p1510:client id="{16191D89-8118-E6ED-042D-DD77D15DA339}" v="1" dt="2026-08-14T18:21:33.589"/>
    <p1510:client id="{2909E63B-8B1A-4861-BD72-4B727B4A04A5}" v="19" dt="2026-08-14T22:03:24.926"/>
    <p1510:client id="{72ED71AE-E621-4583-9FE1-F8BE7E37FCA3}" v="121" dt="2026-08-14T16:59:13.637"/>
    <p1510:client id="{8A8C232E-604F-22E3-D06F-43800F633A6C}" v="156" dt="2026-08-14T17:48:37.675"/>
    <p1510:client id="{C97D2781-05CD-4153-87A2-34348B309952}" v="2" dt="2026-08-14T15:14:20.790"/>
    <p1510:client id="{FDB351C4-57C4-4AE2-7E41-E3B89D41DC19}" v="8" dt="2026-08-14T17:35:03.9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50" d="100"/>
          <a:sy n="150" d="100"/>
        </p:scale>
        <p:origin x="654"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35" tIns="45718" rIns="91435" bIns="45718"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35" tIns="45718" rIns="91435" bIns="45718" rtlCol="0"/>
          <a:lstStyle>
            <a:lvl1pPr algn="r">
              <a:defRPr sz="1200"/>
            </a:lvl1pPr>
          </a:lstStyle>
          <a:p>
            <a:fld id="{277A2572-7643-46F6-845B-DD13139D09D6}" type="datetimeFigureOut">
              <a:rPr lang="en-US" smtClean="0"/>
              <a:t>8/14/2026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35" tIns="45718" rIns="91435" bIns="45718"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35" tIns="45718" rIns="91435" bIns="4571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4"/>
            <a:ext cx="2971800" cy="458787"/>
          </a:xfrm>
          <a:prstGeom prst="rect">
            <a:avLst/>
          </a:prstGeom>
        </p:spPr>
        <p:txBody>
          <a:bodyPr vert="horz" lIns="91435" tIns="45718" rIns="91435" bIns="45718"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4"/>
            <a:ext cx="2971800" cy="458787"/>
          </a:xfrm>
          <a:prstGeom prst="rect">
            <a:avLst/>
          </a:prstGeom>
        </p:spPr>
        <p:txBody>
          <a:bodyPr vert="horz" lIns="91435" tIns="45718" rIns="91435" bIns="45718" rtlCol="0" anchor="b"/>
          <a:lstStyle>
            <a:lvl1pPr algn="r">
              <a:defRPr sz="1200"/>
            </a:lvl1pPr>
          </a:lstStyle>
          <a:p>
            <a:fld id="{09609111-6ECD-4F7C-9A90-52390593FA6F}" type="slidenum">
              <a:rPr lang="en-US" smtClean="0"/>
              <a:t>‹#›</a:t>
            </a:fld>
            <a:endParaRPr lang="en-US"/>
          </a:p>
        </p:txBody>
      </p:sp>
    </p:spTree>
    <p:extLst>
      <p:ext uri="{BB962C8B-B14F-4D97-AF65-F5344CB8AC3E}">
        <p14:creationId xmlns:p14="http://schemas.microsoft.com/office/powerpoint/2010/main" val="1022014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FBF5A06-FDD7-4027-B162-F159FEEEBE2A}" type="slidenum">
              <a:rPr lang="en-US" smtClean="0"/>
              <a:t>3</a:t>
            </a:fld>
            <a:endParaRPr lang="en-US"/>
          </a:p>
        </p:txBody>
      </p:sp>
    </p:spTree>
    <p:extLst>
      <p:ext uri="{BB962C8B-B14F-4D97-AF65-F5344CB8AC3E}">
        <p14:creationId xmlns:p14="http://schemas.microsoft.com/office/powerpoint/2010/main" val="12641207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E95DB-71DC-3FAB-3127-15A84EE57A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E06CCF-13E6-B81B-E24B-64DE2DEDEB9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4AD2BDB-B90E-D6DB-BC1B-4FD6D2D230F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08CE22D-0E74-2BC4-6A22-F91604B2D5A1}"/>
              </a:ext>
            </a:extLst>
          </p:cNvPr>
          <p:cNvSpPr>
            <a:spLocks noGrp="1"/>
          </p:cNvSpPr>
          <p:nvPr>
            <p:ph type="sldNum" sz="quarter" idx="5"/>
          </p:nvPr>
        </p:nvSpPr>
        <p:spPr/>
        <p:txBody>
          <a:bodyPr/>
          <a:lstStyle/>
          <a:p>
            <a:fld id="{AFBF5A06-FDD7-4027-B162-F159FEEEBE2A}" type="slidenum">
              <a:rPr lang="en-US" smtClean="0"/>
              <a:t>4</a:t>
            </a:fld>
            <a:endParaRPr lang="en-US"/>
          </a:p>
        </p:txBody>
      </p:sp>
    </p:spTree>
    <p:extLst>
      <p:ext uri="{BB962C8B-B14F-4D97-AF65-F5344CB8AC3E}">
        <p14:creationId xmlns:p14="http://schemas.microsoft.com/office/powerpoint/2010/main" val="34429812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937B6D5-67F2-4AA8-A1A3-A87C070640A2}" type="slidenum">
              <a:rPr lang="en-US" smtClean="0"/>
              <a:t>7</a:t>
            </a:fld>
            <a:endParaRPr lang="en-US"/>
          </a:p>
        </p:txBody>
      </p:sp>
    </p:spTree>
    <p:extLst>
      <p:ext uri="{BB962C8B-B14F-4D97-AF65-F5344CB8AC3E}">
        <p14:creationId xmlns:p14="http://schemas.microsoft.com/office/powerpoint/2010/main" val="15479447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E5C39-3014-62BB-D8A5-CB6E28D684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E7A047C-7D6E-0E6A-4600-4852D3F856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DF5DD7A-C808-02A5-D956-6E9B49C32CCC}"/>
              </a:ext>
            </a:extLst>
          </p:cNvPr>
          <p:cNvSpPr>
            <a:spLocks noGrp="1"/>
          </p:cNvSpPr>
          <p:nvPr>
            <p:ph type="dt" sz="half" idx="10"/>
          </p:nvPr>
        </p:nvSpPr>
        <p:spPr/>
        <p:txBody>
          <a:bodyPr/>
          <a:lstStyle/>
          <a:p>
            <a:fld id="{20E5EA9C-F475-4AFA-9807-87460686A4EF}" type="datetimeFigureOut">
              <a:rPr lang="en-US" smtClean="0"/>
              <a:t>8/14/2026</a:t>
            </a:fld>
            <a:endParaRPr lang="en-US"/>
          </a:p>
        </p:txBody>
      </p:sp>
      <p:sp>
        <p:nvSpPr>
          <p:cNvPr id="5" name="Footer Placeholder 4">
            <a:extLst>
              <a:ext uri="{FF2B5EF4-FFF2-40B4-BE49-F238E27FC236}">
                <a16:creationId xmlns:a16="http://schemas.microsoft.com/office/drawing/2014/main" id="{F1D0DBF3-3ACB-B084-6BA0-92D680BD89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82ACF8-0BE7-C13B-18E4-AC0237E56964}"/>
              </a:ext>
            </a:extLst>
          </p:cNvPr>
          <p:cNvSpPr>
            <a:spLocks noGrp="1"/>
          </p:cNvSpPr>
          <p:nvPr>
            <p:ph type="sldNum" sz="quarter" idx="12"/>
          </p:nvPr>
        </p:nvSpPr>
        <p:spPr/>
        <p:txBody>
          <a:bodyPr/>
          <a:lstStyle/>
          <a:p>
            <a:fld id="{EE788253-9DCA-4051-BF0D-734E4EEC4557}" type="slidenum">
              <a:rPr lang="en-US" smtClean="0"/>
              <a:t>‹#›</a:t>
            </a:fld>
            <a:endParaRPr lang="en-US"/>
          </a:p>
        </p:txBody>
      </p:sp>
    </p:spTree>
    <p:extLst>
      <p:ext uri="{BB962C8B-B14F-4D97-AF65-F5344CB8AC3E}">
        <p14:creationId xmlns:p14="http://schemas.microsoft.com/office/powerpoint/2010/main" val="4292990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2BD81-CC59-A7E2-6BDE-E417BC4E8F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D6EA24F-3336-9AE4-7143-617D54D783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D12237-3B3B-261A-A02A-E8E999345915}"/>
              </a:ext>
            </a:extLst>
          </p:cNvPr>
          <p:cNvSpPr>
            <a:spLocks noGrp="1"/>
          </p:cNvSpPr>
          <p:nvPr>
            <p:ph type="dt" sz="half" idx="10"/>
          </p:nvPr>
        </p:nvSpPr>
        <p:spPr/>
        <p:txBody>
          <a:bodyPr/>
          <a:lstStyle/>
          <a:p>
            <a:fld id="{20E5EA9C-F475-4AFA-9807-87460686A4EF}" type="datetimeFigureOut">
              <a:rPr lang="en-US" smtClean="0"/>
              <a:t>8/14/2026</a:t>
            </a:fld>
            <a:endParaRPr lang="en-US"/>
          </a:p>
        </p:txBody>
      </p:sp>
      <p:sp>
        <p:nvSpPr>
          <p:cNvPr id="5" name="Footer Placeholder 4">
            <a:extLst>
              <a:ext uri="{FF2B5EF4-FFF2-40B4-BE49-F238E27FC236}">
                <a16:creationId xmlns:a16="http://schemas.microsoft.com/office/drawing/2014/main" id="{4E0DAF72-953F-5C04-99C1-63AA2089D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C6561A-16CC-A90B-47AE-CC32345D5D19}"/>
              </a:ext>
            </a:extLst>
          </p:cNvPr>
          <p:cNvSpPr>
            <a:spLocks noGrp="1"/>
          </p:cNvSpPr>
          <p:nvPr>
            <p:ph type="sldNum" sz="quarter" idx="12"/>
          </p:nvPr>
        </p:nvSpPr>
        <p:spPr/>
        <p:txBody>
          <a:bodyPr/>
          <a:lstStyle/>
          <a:p>
            <a:fld id="{EE788253-9DCA-4051-BF0D-734E4EEC4557}" type="slidenum">
              <a:rPr lang="en-US" smtClean="0"/>
              <a:t>‹#›</a:t>
            </a:fld>
            <a:endParaRPr lang="en-US"/>
          </a:p>
        </p:txBody>
      </p:sp>
    </p:spTree>
    <p:extLst>
      <p:ext uri="{BB962C8B-B14F-4D97-AF65-F5344CB8AC3E}">
        <p14:creationId xmlns:p14="http://schemas.microsoft.com/office/powerpoint/2010/main" val="1177629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60680-B458-AE3C-AC16-3FD873BE2E2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B7BFC1A-14F9-9850-C196-B8614DC218F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338090-B5F2-C37D-D044-4C632E76359C}"/>
              </a:ext>
            </a:extLst>
          </p:cNvPr>
          <p:cNvSpPr>
            <a:spLocks noGrp="1"/>
          </p:cNvSpPr>
          <p:nvPr>
            <p:ph type="dt" sz="half" idx="10"/>
          </p:nvPr>
        </p:nvSpPr>
        <p:spPr/>
        <p:txBody>
          <a:bodyPr/>
          <a:lstStyle/>
          <a:p>
            <a:fld id="{20E5EA9C-F475-4AFA-9807-87460686A4EF}" type="datetimeFigureOut">
              <a:rPr lang="en-US" smtClean="0"/>
              <a:t>8/14/2026</a:t>
            </a:fld>
            <a:endParaRPr lang="en-US"/>
          </a:p>
        </p:txBody>
      </p:sp>
      <p:sp>
        <p:nvSpPr>
          <p:cNvPr id="5" name="Footer Placeholder 4">
            <a:extLst>
              <a:ext uri="{FF2B5EF4-FFF2-40B4-BE49-F238E27FC236}">
                <a16:creationId xmlns:a16="http://schemas.microsoft.com/office/drawing/2014/main" id="{7F52AA61-35CC-51D4-AEC5-10743C3399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E183F2-1952-7F71-5384-16BF2AF3CC89}"/>
              </a:ext>
            </a:extLst>
          </p:cNvPr>
          <p:cNvSpPr>
            <a:spLocks noGrp="1"/>
          </p:cNvSpPr>
          <p:nvPr>
            <p:ph type="sldNum" sz="quarter" idx="12"/>
          </p:nvPr>
        </p:nvSpPr>
        <p:spPr/>
        <p:txBody>
          <a:bodyPr/>
          <a:lstStyle/>
          <a:p>
            <a:fld id="{EE788253-9DCA-4051-BF0D-734E4EEC4557}" type="slidenum">
              <a:rPr lang="en-US" smtClean="0"/>
              <a:t>‹#›</a:t>
            </a:fld>
            <a:endParaRPr lang="en-US"/>
          </a:p>
        </p:txBody>
      </p:sp>
    </p:spTree>
    <p:extLst>
      <p:ext uri="{BB962C8B-B14F-4D97-AF65-F5344CB8AC3E}">
        <p14:creationId xmlns:p14="http://schemas.microsoft.com/office/powerpoint/2010/main" val="2448722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E76A2-D4A9-3D14-BA10-01EBDF540B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3608D63-469B-4886-969B-62B42C5DF4F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B546857-D705-60E6-17B0-106E632B06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3488F58-B968-B3B9-07DB-FF1EFE5EABFA}"/>
              </a:ext>
            </a:extLst>
          </p:cNvPr>
          <p:cNvSpPr>
            <a:spLocks noGrp="1"/>
          </p:cNvSpPr>
          <p:nvPr>
            <p:ph type="dt" sz="half" idx="10"/>
          </p:nvPr>
        </p:nvSpPr>
        <p:spPr/>
        <p:txBody>
          <a:bodyPr/>
          <a:lstStyle/>
          <a:p>
            <a:fld id="{20E5EA9C-F475-4AFA-9807-87460686A4EF}" type="datetimeFigureOut">
              <a:rPr lang="en-US" smtClean="0"/>
              <a:t>8/14/2026</a:t>
            </a:fld>
            <a:endParaRPr lang="en-US"/>
          </a:p>
        </p:txBody>
      </p:sp>
      <p:sp>
        <p:nvSpPr>
          <p:cNvPr id="6" name="Footer Placeholder 5">
            <a:extLst>
              <a:ext uri="{FF2B5EF4-FFF2-40B4-BE49-F238E27FC236}">
                <a16:creationId xmlns:a16="http://schemas.microsoft.com/office/drawing/2014/main" id="{A928FFDA-A38D-8671-162A-191D19770D6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4B7062-5066-FFAA-D031-3115AEE6718D}"/>
              </a:ext>
            </a:extLst>
          </p:cNvPr>
          <p:cNvSpPr>
            <a:spLocks noGrp="1"/>
          </p:cNvSpPr>
          <p:nvPr>
            <p:ph type="sldNum" sz="quarter" idx="12"/>
          </p:nvPr>
        </p:nvSpPr>
        <p:spPr/>
        <p:txBody>
          <a:bodyPr/>
          <a:lstStyle/>
          <a:p>
            <a:fld id="{EE788253-9DCA-4051-BF0D-734E4EEC4557}" type="slidenum">
              <a:rPr lang="en-US" smtClean="0"/>
              <a:t>‹#›</a:t>
            </a:fld>
            <a:endParaRPr lang="en-US"/>
          </a:p>
        </p:txBody>
      </p:sp>
    </p:spTree>
    <p:extLst>
      <p:ext uri="{BB962C8B-B14F-4D97-AF65-F5344CB8AC3E}">
        <p14:creationId xmlns:p14="http://schemas.microsoft.com/office/powerpoint/2010/main" val="3287096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C3F7A-DCE1-C65F-D7C4-5DA0387BBE2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CF8819-E35F-9D54-FEC6-A3B1DFF70A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EA0399-FFB6-9668-AD95-9C00FB4C029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BFFEB36-A1A8-D693-6E62-E6FE687AD1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85AF8B-DD64-1169-5B5D-323418FFFE9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75EF3DA-BF72-4BF6-8426-7D2C2A2FA94F}"/>
              </a:ext>
            </a:extLst>
          </p:cNvPr>
          <p:cNvSpPr>
            <a:spLocks noGrp="1"/>
          </p:cNvSpPr>
          <p:nvPr>
            <p:ph type="dt" sz="half" idx="10"/>
          </p:nvPr>
        </p:nvSpPr>
        <p:spPr/>
        <p:txBody>
          <a:bodyPr/>
          <a:lstStyle/>
          <a:p>
            <a:fld id="{20E5EA9C-F475-4AFA-9807-87460686A4EF}" type="datetimeFigureOut">
              <a:rPr lang="en-US" smtClean="0"/>
              <a:t>8/14/2026</a:t>
            </a:fld>
            <a:endParaRPr lang="en-US"/>
          </a:p>
        </p:txBody>
      </p:sp>
      <p:sp>
        <p:nvSpPr>
          <p:cNvPr id="8" name="Footer Placeholder 7">
            <a:extLst>
              <a:ext uri="{FF2B5EF4-FFF2-40B4-BE49-F238E27FC236}">
                <a16:creationId xmlns:a16="http://schemas.microsoft.com/office/drawing/2014/main" id="{4809E8E0-2314-5EA0-BBFD-48A5CB6BFF5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671BA4E-5C2B-2AAC-F166-B50EC3424613}"/>
              </a:ext>
            </a:extLst>
          </p:cNvPr>
          <p:cNvSpPr>
            <a:spLocks noGrp="1"/>
          </p:cNvSpPr>
          <p:nvPr>
            <p:ph type="sldNum" sz="quarter" idx="12"/>
          </p:nvPr>
        </p:nvSpPr>
        <p:spPr/>
        <p:txBody>
          <a:bodyPr/>
          <a:lstStyle/>
          <a:p>
            <a:fld id="{EE788253-9DCA-4051-BF0D-734E4EEC4557}" type="slidenum">
              <a:rPr lang="en-US" smtClean="0"/>
              <a:t>‹#›</a:t>
            </a:fld>
            <a:endParaRPr lang="en-US"/>
          </a:p>
        </p:txBody>
      </p:sp>
    </p:spTree>
    <p:extLst>
      <p:ext uri="{BB962C8B-B14F-4D97-AF65-F5344CB8AC3E}">
        <p14:creationId xmlns:p14="http://schemas.microsoft.com/office/powerpoint/2010/main" val="3289370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61BEE-137F-2CBE-0A17-E4722B439E3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8588C33-4676-FF59-FA12-76D16441DB67}"/>
              </a:ext>
            </a:extLst>
          </p:cNvPr>
          <p:cNvSpPr>
            <a:spLocks noGrp="1"/>
          </p:cNvSpPr>
          <p:nvPr>
            <p:ph type="dt" sz="half" idx="10"/>
          </p:nvPr>
        </p:nvSpPr>
        <p:spPr/>
        <p:txBody>
          <a:bodyPr/>
          <a:lstStyle/>
          <a:p>
            <a:fld id="{20E5EA9C-F475-4AFA-9807-87460686A4EF}" type="datetimeFigureOut">
              <a:rPr lang="en-US" smtClean="0"/>
              <a:t>8/14/2026</a:t>
            </a:fld>
            <a:endParaRPr lang="en-US"/>
          </a:p>
        </p:txBody>
      </p:sp>
      <p:sp>
        <p:nvSpPr>
          <p:cNvPr id="4" name="Footer Placeholder 3">
            <a:extLst>
              <a:ext uri="{FF2B5EF4-FFF2-40B4-BE49-F238E27FC236}">
                <a16:creationId xmlns:a16="http://schemas.microsoft.com/office/drawing/2014/main" id="{98F560DE-8C0E-6AF8-326F-875DCA6BB7A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CC5B5E-93B6-DAA0-1C9C-3E2AF3EEC56A}"/>
              </a:ext>
            </a:extLst>
          </p:cNvPr>
          <p:cNvSpPr>
            <a:spLocks noGrp="1"/>
          </p:cNvSpPr>
          <p:nvPr>
            <p:ph type="sldNum" sz="quarter" idx="12"/>
          </p:nvPr>
        </p:nvSpPr>
        <p:spPr/>
        <p:txBody>
          <a:bodyPr/>
          <a:lstStyle/>
          <a:p>
            <a:fld id="{EE788253-9DCA-4051-BF0D-734E4EEC4557}" type="slidenum">
              <a:rPr lang="en-US" smtClean="0"/>
              <a:t>‹#›</a:t>
            </a:fld>
            <a:endParaRPr lang="en-US"/>
          </a:p>
        </p:txBody>
      </p:sp>
    </p:spTree>
    <p:extLst>
      <p:ext uri="{BB962C8B-B14F-4D97-AF65-F5344CB8AC3E}">
        <p14:creationId xmlns:p14="http://schemas.microsoft.com/office/powerpoint/2010/main" val="1691328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423F98-E43D-FFA3-C4F8-D73F0A3C3425}"/>
              </a:ext>
            </a:extLst>
          </p:cNvPr>
          <p:cNvSpPr>
            <a:spLocks noGrp="1"/>
          </p:cNvSpPr>
          <p:nvPr>
            <p:ph type="dt" sz="half" idx="10"/>
          </p:nvPr>
        </p:nvSpPr>
        <p:spPr/>
        <p:txBody>
          <a:bodyPr/>
          <a:lstStyle/>
          <a:p>
            <a:fld id="{20E5EA9C-F475-4AFA-9807-87460686A4EF}" type="datetimeFigureOut">
              <a:rPr lang="en-US" smtClean="0"/>
              <a:t>8/14/2026</a:t>
            </a:fld>
            <a:endParaRPr lang="en-US"/>
          </a:p>
        </p:txBody>
      </p:sp>
      <p:sp>
        <p:nvSpPr>
          <p:cNvPr id="3" name="Footer Placeholder 2">
            <a:extLst>
              <a:ext uri="{FF2B5EF4-FFF2-40B4-BE49-F238E27FC236}">
                <a16:creationId xmlns:a16="http://schemas.microsoft.com/office/drawing/2014/main" id="{B5CD5C56-7EE8-26BD-9462-25706793AB5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E744AC8-E1ED-D7FD-9E2E-EED8045A8E9D}"/>
              </a:ext>
            </a:extLst>
          </p:cNvPr>
          <p:cNvSpPr>
            <a:spLocks noGrp="1"/>
          </p:cNvSpPr>
          <p:nvPr>
            <p:ph type="sldNum" sz="quarter" idx="12"/>
          </p:nvPr>
        </p:nvSpPr>
        <p:spPr/>
        <p:txBody>
          <a:bodyPr/>
          <a:lstStyle/>
          <a:p>
            <a:fld id="{EE788253-9DCA-4051-BF0D-734E4EEC4557}" type="slidenum">
              <a:rPr lang="en-US" smtClean="0"/>
              <a:t>‹#›</a:t>
            </a:fld>
            <a:endParaRPr lang="en-US"/>
          </a:p>
        </p:txBody>
      </p:sp>
    </p:spTree>
    <p:extLst>
      <p:ext uri="{BB962C8B-B14F-4D97-AF65-F5344CB8AC3E}">
        <p14:creationId xmlns:p14="http://schemas.microsoft.com/office/powerpoint/2010/main" val="634611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63369-7C77-AAFB-A363-E6A6294CB77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1F0A443-BE73-237C-DCFD-07F5AECCFA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EA5CB03-EF5D-8132-A4ED-A0ECA6B1E9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C5A2EC7-880A-6DFC-8994-31BC583889FD}"/>
              </a:ext>
            </a:extLst>
          </p:cNvPr>
          <p:cNvSpPr>
            <a:spLocks noGrp="1"/>
          </p:cNvSpPr>
          <p:nvPr>
            <p:ph type="dt" sz="half" idx="10"/>
          </p:nvPr>
        </p:nvSpPr>
        <p:spPr/>
        <p:txBody>
          <a:bodyPr/>
          <a:lstStyle/>
          <a:p>
            <a:fld id="{20E5EA9C-F475-4AFA-9807-87460686A4EF}" type="datetimeFigureOut">
              <a:rPr lang="en-US" smtClean="0"/>
              <a:t>8/14/2026</a:t>
            </a:fld>
            <a:endParaRPr lang="en-US"/>
          </a:p>
        </p:txBody>
      </p:sp>
      <p:sp>
        <p:nvSpPr>
          <p:cNvPr id="6" name="Footer Placeholder 5">
            <a:extLst>
              <a:ext uri="{FF2B5EF4-FFF2-40B4-BE49-F238E27FC236}">
                <a16:creationId xmlns:a16="http://schemas.microsoft.com/office/drawing/2014/main" id="{9146720C-0613-E33F-4452-FCDC64939F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9DEE23-0DFE-8C15-4E24-CD3A6AC7A843}"/>
              </a:ext>
            </a:extLst>
          </p:cNvPr>
          <p:cNvSpPr>
            <a:spLocks noGrp="1"/>
          </p:cNvSpPr>
          <p:nvPr>
            <p:ph type="sldNum" sz="quarter" idx="12"/>
          </p:nvPr>
        </p:nvSpPr>
        <p:spPr/>
        <p:txBody>
          <a:bodyPr/>
          <a:lstStyle/>
          <a:p>
            <a:fld id="{EE788253-9DCA-4051-BF0D-734E4EEC4557}" type="slidenum">
              <a:rPr lang="en-US" smtClean="0"/>
              <a:t>‹#›</a:t>
            </a:fld>
            <a:endParaRPr lang="en-US"/>
          </a:p>
        </p:txBody>
      </p:sp>
    </p:spTree>
    <p:extLst>
      <p:ext uri="{BB962C8B-B14F-4D97-AF65-F5344CB8AC3E}">
        <p14:creationId xmlns:p14="http://schemas.microsoft.com/office/powerpoint/2010/main" val="114119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21139-6916-9BF4-D394-315A9DF1F4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69FA061-D575-19D4-70AA-0C2531C7F6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02B9D65-BCB6-9E57-5D72-34126BF3B5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527241-E8BC-6C3C-A77A-7366022AFBF7}"/>
              </a:ext>
            </a:extLst>
          </p:cNvPr>
          <p:cNvSpPr>
            <a:spLocks noGrp="1"/>
          </p:cNvSpPr>
          <p:nvPr>
            <p:ph type="dt" sz="half" idx="10"/>
          </p:nvPr>
        </p:nvSpPr>
        <p:spPr/>
        <p:txBody>
          <a:bodyPr/>
          <a:lstStyle/>
          <a:p>
            <a:fld id="{20E5EA9C-F475-4AFA-9807-87460686A4EF}" type="datetimeFigureOut">
              <a:rPr lang="en-US" smtClean="0"/>
              <a:t>8/14/2026</a:t>
            </a:fld>
            <a:endParaRPr lang="en-US"/>
          </a:p>
        </p:txBody>
      </p:sp>
      <p:sp>
        <p:nvSpPr>
          <p:cNvPr id="6" name="Footer Placeholder 5">
            <a:extLst>
              <a:ext uri="{FF2B5EF4-FFF2-40B4-BE49-F238E27FC236}">
                <a16:creationId xmlns:a16="http://schemas.microsoft.com/office/drawing/2014/main" id="{80798BB5-59BE-4DFD-B04E-D515766FC0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FAADB4-6A23-E161-C6C3-D9C6BE8B52D8}"/>
              </a:ext>
            </a:extLst>
          </p:cNvPr>
          <p:cNvSpPr>
            <a:spLocks noGrp="1"/>
          </p:cNvSpPr>
          <p:nvPr>
            <p:ph type="sldNum" sz="quarter" idx="12"/>
          </p:nvPr>
        </p:nvSpPr>
        <p:spPr/>
        <p:txBody>
          <a:bodyPr/>
          <a:lstStyle/>
          <a:p>
            <a:fld id="{EE788253-9DCA-4051-BF0D-734E4EEC4557}" type="slidenum">
              <a:rPr lang="en-US" smtClean="0"/>
              <a:t>‹#›</a:t>
            </a:fld>
            <a:endParaRPr lang="en-US"/>
          </a:p>
        </p:txBody>
      </p:sp>
    </p:spTree>
    <p:extLst>
      <p:ext uri="{BB962C8B-B14F-4D97-AF65-F5344CB8AC3E}">
        <p14:creationId xmlns:p14="http://schemas.microsoft.com/office/powerpoint/2010/main" val="394171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6693F-37ED-FFF3-979C-694D020748D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381FC0-7746-0563-DD0A-67B514C9370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5C3919-3694-3E27-6912-A6A723EC5A6D}"/>
              </a:ext>
            </a:extLst>
          </p:cNvPr>
          <p:cNvSpPr>
            <a:spLocks noGrp="1"/>
          </p:cNvSpPr>
          <p:nvPr>
            <p:ph type="dt" sz="half" idx="10"/>
          </p:nvPr>
        </p:nvSpPr>
        <p:spPr/>
        <p:txBody>
          <a:bodyPr/>
          <a:lstStyle/>
          <a:p>
            <a:fld id="{20E5EA9C-F475-4AFA-9807-87460686A4EF}" type="datetimeFigureOut">
              <a:rPr lang="en-US" smtClean="0"/>
              <a:t>8/14/2026</a:t>
            </a:fld>
            <a:endParaRPr lang="en-US"/>
          </a:p>
        </p:txBody>
      </p:sp>
      <p:sp>
        <p:nvSpPr>
          <p:cNvPr id="5" name="Footer Placeholder 4">
            <a:extLst>
              <a:ext uri="{FF2B5EF4-FFF2-40B4-BE49-F238E27FC236}">
                <a16:creationId xmlns:a16="http://schemas.microsoft.com/office/drawing/2014/main" id="{90D96202-54B8-4160-6F57-D2DD74A97B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504BD79-C9C3-4AAE-3A31-172E0D2A421F}"/>
              </a:ext>
            </a:extLst>
          </p:cNvPr>
          <p:cNvSpPr>
            <a:spLocks noGrp="1"/>
          </p:cNvSpPr>
          <p:nvPr>
            <p:ph type="sldNum" sz="quarter" idx="12"/>
          </p:nvPr>
        </p:nvSpPr>
        <p:spPr/>
        <p:txBody>
          <a:bodyPr/>
          <a:lstStyle/>
          <a:p>
            <a:fld id="{EE788253-9DCA-4051-BF0D-734E4EEC4557}" type="slidenum">
              <a:rPr lang="en-US" smtClean="0"/>
              <a:t>‹#›</a:t>
            </a:fld>
            <a:endParaRPr lang="en-US"/>
          </a:p>
        </p:txBody>
      </p:sp>
    </p:spTree>
    <p:extLst>
      <p:ext uri="{BB962C8B-B14F-4D97-AF65-F5344CB8AC3E}">
        <p14:creationId xmlns:p14="http://schemas.microsoft.com/office/powerpoint/2010/main" val="563816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A9F0E1-B93E-25AF-172C-6201002013F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F3BF959-0BCE-5624-AB94-71E304A98B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8ACE46-A9B8-F907-65DB-48BB31BD75BC}"/>
              </a:ext>
            </a:extLst>
          </p:cNvPr>
          <p:cNvSpPr>
            <a:spLocks noGrp="1"/>
          </p:cNvSpPr>
          <p:nvPr>
            <p:ph type="dt" sz="half" idx="10"/>
          </p:nvPr>
        </p:nvSpPr>
        <p:spPr/>
        <p:txBody>
          <a:bodyPr/>
          <a:lstStyle/>
          <a:p>
            <a:fld id="{20E5EA9C-F475-4AFA-9807-87460686A4EF}" type="datetimeFigureOut">
              <a:rPr lang="en-US" smtClean="0"/>
              <a:t>8/14/2026</a:t>
            </a:fld>
            <a:endParaRPr lang="en-US"/>
          </a:p>
        </p:txBody>
      </p:sp>
      <p:sp>
        <p:nvSpPr>
          <p:cNvPr id="5" name="Footer Placeholder 4">
            <a:extLst>
              <a:ext uri="{FF2B5EF4-FFF2-40B4-BE49-F238E27FC236}">
                <a16:creationId xmlns:a16="http://schemas.microsoft.com/office/drawing/2014/main" id="{288B7EE6-B61B-DEA0-F6A8-FB889F7300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A768A3-5024-3929-66AA-BA7D0EC2664A}"/>
              </a:ext>
            </a:extLst>
          </p:cNvPr>
          <p:cNvSpPr>
            <a:spLocks noGrp="1"/>
          </p:cNvSpPr>
          <p:nvPr>
            <p:ph type="sldNum" sz="quarter" idx="12"/>
          </p:nvPr>
        </p:nvSpPr>
        <p:spPr/>
        <p:txBody>
          <a:bodyPr/>
          <a:lstStyle/>
          <a:p>
            <a:fld id="{EE788253-9DCA-4051-BF0D-734E4EEC4557}" type="slidenum">
              <a:rPr lang="en-US" smtClean="0"/>
              <a:t>‹#›</a:t>
            </a:fld>
            <a:endParaRPr lang="en-US"/>
          </a:p>
        </p:txBody>
      </p:sp>
    </p:spTree>
    <p:extLst>
      <p:ext uri="{BB962C8B-B14F-4D97-AF65-F5344CB8AC3E}">
        <p14:creationId xmlns:p14="http://schemas.microsoft.com/office/powerpoint/2010/main" val="8141270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8100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genda Line Item section">
    <p:bg>
      <p:bgPr>
        <a:solidFill>
          <a:srgbClr val="2F3D4C"/>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5A24F8-E0C0-F79E-2D18-9ED0C519D551}"/>
              </a:ext>
            </a:extLst>
          </p:cNvPr>
          <p:cNvPicPr>
            <a:picLocks noChangeAspect="1"/>
          </p:cNvPicPr>
          <p:nvPr userDrawn="1"/>
        </p:nvPicPr>
        <p:blipFill>
          <a:blip r:embed="rId2"/>
          <a:stretch>
            <a:fillRect/>
          </a:stretch>
        </p:blipFill>
        <p:spPr>
          <a:xfrm rot="16200000">
            <a:off x="5100285" y="564216"/>
            <a:ext cx="17743" cy="11582400"/>
          </a:xfrm>
          <a:prstGeom prst="rect">
            <a:avLst/>
          </a:prstGeom>
        </p:spPr>
      </p:pic>
      <p:pic>
        <p:nvPicPr>
          <p:cNvPr id="4" name="SCDE logo" descr="South Carolina Department of Education logo ">
            <a:extLst>
              <a:ext uri="{FF2B5EF4-FFF2-40B4-BE49-F238E27FC236}">
                <a16:creationId xmlns:a16="http://schemas.microsoft.com/office/drawing/2014/main" id="{31730557-317E-7F61-E7D8-F3F39A889C87}"/>
              </a:ext>
            </a:extLst>
          </p:cNvPr>
          <p:cNvPicPr>
            <a:picLocks noChangeAspect="1"/>
          </p:cNvPicPr>
          <p:nvPr userDrawn="1"/>
        </p:nvPicPr>
        <p:blipFill>
          <a:blip r:embed="rId3"/>
          <a:stretch>
            <a:fillRect/>
          </a:stretch>
        </p:blipFill>
        <p:spPr>
          <a:xfrm>
            <a:off x="11023600" y="5885341"/>
            <a:ext cx="841775" cy="836135"/>
          </a:xfrm>
          <a:prstGeom prst="rect">
            <a:avLst/>
          </a:prstGeom>
        </p:spPr>
      </p:pic>
      <p:sp>
        <p:nvSpPr>
          <p:cNvPr id="2" name="Title 1">
            <a:extLst>
              <a:ext uri="{FF2B5EF4-FFF2-40B4-BE49-F238E27FC236}">
                <a16:creationId xmlns:a16="http://schemas.microsoft.com/office/drawing/2014/main" id="{9AB525F5-194F-62C4-CDC3-1B712D0676F1}"/>
              </a:ext>
            </a:extLst>
          </p:cNvPr>
          <p:cNvSpPr>
            <a:spLocks noGrp="1"/>
          </p:cNvSpPr>
          <p:nvPr>
            <p:ph type="title" hasCustomPrompt="1"/>
          </p:nvPr>
        </p:nvSpPr>
        <p:spPr>
          <a:xfrm>
            <a:off x="609600" y="2127786"/>
            <a:ext cx="10972800" cy="914400"/>
          </a:xfrm>
        </p:spPr>
        <p:txBody>
          <a:bodyPr>
            <a:noAutofit/>
          </a:bodyPr>
          <a:lstStyle>
            <a:lvl1pPr algn="ctr">
              <a:lnSpc>
                <a:spcPct val="100000"/>
              </a:lnSpc>
              <a:defRPr sz="5867" b="1">
                <a:solidFill>
                  <a:schemeClr val="bg1"/>
                </a:solidFill>
              </a:defRPr>
            </a:lvl1pPr>
          </a:lstStyle>
          <a:p>
            <a:r>
              <a:rPr lang="en-US"/>
              <a:t>Agenda Item #</a:t>
            </a:r>
          </a:p>
        </p:txBody>
      </p:sp>
      <p:sp>
        <p:nvSpPr>
          <p:cNvPr id="5" name="Date Placeholder 4">
            <a:extLst>
              <a:ext uri="{FF2B5EF4-FFF2-40B4-BE49-F238E27FC236}">
                <a16:creationId xmlns:a16="http://schemas.microsoft.com/office/drawing/2014/main" id="{15D4EA1A-AFD3-FE33-791E-2576D3414096}"/>
              </a:ext>
            </a:extLst>
          </p:cNvPr>
          <p:cNvSpPr>
            <a:spLocks noGrp="1"/>
          </p:cNvSpPr>
          <p:nvPr>
            <p:ph type="dt" sz="half" idx="10"/>
          </p:nvPr>
        </p:nvSpPr>
        <p:spPr/>
        <p:txBody>
          <a:bodyPr/>
          <a:lstStyle/>
          <a:p>
            <a:pPr defTabSz="914446"/>
            <a:fld id="{A448B9D2-E6E9-40E5-8C65-A106E5FF64CC}" type="datetimeFigureOut">
              <a:rPr lang="en-US" smtClean="0">
                <a:solidFill>
                  <a:prstClr val="black">
                    <a:tint val="82000"/>
                  </a:prstClr>
                </a:solidFill>
              </a:rPr>
              <a:pPr defTabSz="914446"/>
              <a:t>8/14/2026</a:t>
            </a:fld>
            <a:endParaRPr lang="en-US">
              <a:solidFill>
                <a:prstClr val="black">
                  <a:tint val="82000"/>
                </a:prstClr>
              </a:solidFill>
            </a:endParaRPr>
          </a:p>
        </p:txBody>
      </p:sp>
      <p:sp>
        <p:nvSpPr>
          <p:cNvPr id="6" name="Footer Placeholder 5">
            <a:extLst>
              <a:ext uri="{FF2B5EF4-FFF2-40B4-BE49-F238E27FC236}">
                <a16:creationId xmlns:a16="http://schemas.microsoft.com/office/drawing/2014/main" id="{88FE9CDF-4B22-2AEC-D3B4-2114FED224F7}"/>
              </a:ext>
            </a:extLst>
          </p:cNvPr>
          <p:cNvSpPr>
            <a:spLocks noGrp="1"/>
          </p:cNvSpPr>
          <p:nvPr>
            <p:ph type="ftr" sz="quarter" idx="11"/>
          </p:nvPr>
        </p:nvSpPr>
        <p:spPr/>
        <p:txBody>
          <a:bodyPr/>
          <a:lstStyle/>
          <a:p>
            <a:pPr defTabSz="914446"/>
            <a:endParaRPr lang="en-US">
              <a:solidFill>
                <a:prstClr val="black">
                  <a:tint val="82000"/>
                </a:prstClr>
              </a:solidFill>
            </a:endParaRPr>
          </a:p>
        </p:txBody>
      </p:sp>
      <p:sp>
        <p:nvSpPr>
          <p:cNvPr id="7" name="Slide Number Placeholder 6">
            <a:extLst>
              <a:ext uri="{FF2B5EF4-FFF2-40B4-BE49-F238E27FC236}">
                <a16:creationId xmlns:a16="http://schemas.microsoft.com/office/drawing/2014/main" id="{C385E363-0518-8836-E86B-81440D4AE929}"/>
              </a:ext>
            </a:extLst>
          </p:cNvPr>
          <p:cNvSpPr>
            <a:spLocks noGrp="1"/>
          </p:cNvSpPr>
          <p:nvPr>
            <p:ph type="sldNum" sz="quarter" idx="12"/>
          </p:nvPr>
        </p:nvSpPr>
        <p:spPr/>
        <p:txBody>
          <a:bodyPr/>
          <a:lstStyle/>
          <a:p>
            <a:pPr defTabSz="914446"/>
            <a:fld id="{6198BB4C-949A-4E12-86B0-4EF15C1E3C5D}" type="slidenum">
              <a:rPr lang="en-US" smtClean="0">
                <a:solidFill>
                  <a:prstClr val="black">
                    <a:tint val="82000"/>
                  </a:prstClr>
                </a:solidFill>
              </a:rPr>
              <a:pPr defTabSz="914446"/>
              <a:t>‹#›</a:t>
            </a:fld>
            <a:endParaRPr lang="en-US">
              <a:solidFill>
                <a:prstClr val="black">
                  <a:tint val="82000"/>
                </a:prstClr>
              </a:solidFill>
            </a:endParaRPr>
          </a:p>
        </p:txBody>
      </p:sp>
      <p:pic>
        <p:nvPicPr>
          <p:cNvPr id="9" name="Picture 8">
            <a:extLst>
              <a:ext uri="{FF2B5EF4-FFF2-40B4-BE49-F238E27FC236}">
                <a16:creationId xmlns:a16="http://schemas.microsoft.com/office/drawing/2014/main" id="{CCB30407-92DB-6D23-E28D-5CA457DC0021}"/>
              </a:ext>
            </a:extLst>
          </p:cNvPr>
          <p:cNvPicPr>
            <a:picLocks noChangeAspect="1"/>
          </p:cNvPicPr>
          <p:nvPr userDrawn="1"/>
        </p:nvPicPr>
        <p:blipFill>
          <a:blip r:embed="rId4"/>
          <a:stretch>
            <a:fillRect/>
          </a:stretch>
        </p:blipFill>
        <p:spPr>
          <a:xfrm>
            <a:off x="609600" y="3450210"/>
            <a:ext cx="10972800" cy="12507"/>
          </a:xfrm>
          <a:prstGeom prst="rect">
            <a:avLst/>
          </a:prstGeom>
        </p:spPr>
      </p:pic>
      <p:pic>
        <p:nvPicPr>
          <p:cNvPr id="10" name="Picture 9">
            <a:extLst>
              <a:ext uri="{FF2B5EF4-FFF2-40B4-BE49-F238E27FC236}">
                <a16:creationId xmlns:a16="http://schemas.microsoft.com/office/drawing/2014/main" id="{3C0965D2-0741-DF84-33EC-57B9545B74D8}"/>
              </a:ext>
            </a:extLst>
          </p:cNvPr>
          <p:cNvPicPr>
            <a:picLocks noChangeAspect="1"/>
          </p:cNvPicPr>
          <p:nvPr userDrawn="1"/>
        </p:nvPicPr>
        <p:blipFill>
          <a:blip r:embed="rId5"/>
          <a:stretch>
            <a:fillRect/>
          </a:stretch>
        </p:blipFill>
        <p:spPr>
          <a:xfrm>
            <a:off x="5333322" y="488028"/>
            <a:ext cx="1525357" cy="1524000"/>
          </a:xfrm>
          <a:prstGeom prst="rect">
            <a:avLst/>
          </a:prstGeom>
        </p:spPr>
      </p:pic>
      <p:sp>
        <p:nvSpPr>
          <p:cNvPr id="19" name="Text Placeholder 18">
            <a:extLst>
              <a:ext uri="{FF2B5EF4-FFF2-40B4-BE49-F238E27FC236}">
                <a16:creationId xmlns:a16="http://schemas.microsoft.com/office/drawing/2014/main" id="{EFC849E3-7EAC-09E6-DF91-24BB92C426E1}"/>
              </a:ext>
            </a:extLst>
          </p:cNvPr>
          <p:cNvSpPr>
            <a:spLocks noGrp="1"/>
          </p:cNvSpPr>
          <p:nvPr>
            <p:ph type="body" sz="quarter" idx="13"/>
          </p:nvPr>
        </p:nvSpPr>
        <p:spPr>
          <a:xfrm>
            <a:off x="1828800" y="3785556"/>
            <a:ext cx="8534400" cy="1358900"/>
          </a:xfrm>
        </p:spPr>
        <p:txBody>
          <a:bodyPr anchor="ctr">
            <a:normAutofit/>
          </a:bodyPr>
          <a:lstStyle>
            <a:lvl1pPr marL="0" indent="0" algn="ctr">
              <a:buNone/>
              <a:defRPr sz="4400" b="1">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106070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0701CD1-5993-242C-6497-E208B807BE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5569129-478B-43CC-CB93-9B4E4C522E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7FA107-2F72-108F-5996-EEEE718C09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0E5EA9C-F475-4AFA-9807-87460686A4EF}" type="datetimeFigureOut">
              <a:rPr lang="en-US" smtClean="0"/>
              <a:t>8/14/2026</a:t>
            </a:fld>
            <a:endParaRPr lang="en-US"/>
          </a:p>
        </p:txBody>
      </p:sp>
      <p:sp>
        <p:nvSpPr>
          <p:cNvPr id="5" name="Footer Placeholder 4">
            <a:extLst>
              <a:ext uri="{FF2B5EF4-FFF2-40B4-BE49-F238E27FC236}">
                <a16:creationId xmlns:a16="http://schemas.microsoft.com/office/drawing/2014/main" id="{783C9AB7-F296-DCC2-8BF3-FA0C8DE8B1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8EACD59-E7DA-5F09-6F61-9909655241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E788253-9DCA-4051-BF0D-734E4EEC4557}" type="slidenum">
              <a:rPr lang="en-US" smtClean="0"/>
              <a:t>‹#›</a:t>
            </a:fld>
            <a:endParaRPr lang="en-US"/>
          </a:p>
        </p:txBody>
      </p:sp>
    </p:spTree>
    <p:extLst>
      <p:ext uri="{BB962C8B-B14F-4D97-AF65-F5344CB8AC3E}">
        <p14:creationId xmlns:p14="http://schemas.microsoft.com/office/powerpoint/2010/main" val="3099862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3" Type="http://schemas.openxmlformats.org/officeDocument/2006/relationships/image" Target="../media/image11.svg"/><Relationship Id="rId7" Type="http://schemas.openxmlformats.org/officeDocument/2006/relationships/image" Target="../media/image15.sv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slideLayout" Target="../slideLayouts/slideLayout7.xml"/><Relationship Id="rId6" Type="http://schemas.openxmlformats.org/officeDocument/2006/relationships/image" Target="../media/image14.svg"/><Relationship Id="rId11" Type="http://schemas.openxmlformats.org/officeDocument/2006/relationships/image" Target="../media/image19.svg"/><Relationship Id="rId5" Type="http://schemas.openxmlformats.org/officeDocument/2006/relationships/image" Target="../media/image13.sv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svg"/></Relationships>
</file>

<file path=ppt/slides/_rels/slide7.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svg"/><Relationship Id="rId3" Type="http://schemas.openxmlformats.org/officeDocument/2006/relationships/image" Target="../media/image10.svg"/><Relationship Id="rId7" Type="http://schemas.openxmlformats.org/officeDocument/2006/relationships/image" Target="../media/image14.svg"/><Relationship Id="rId12" Type="http://schemas.openxmlformats.org/officeDocument/2006/relationships/image" Target="../media/image19.sv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3.svg"/><Relationship Id="rId11" Type="http://schemas.openxmlformats.org/officeDocument/2006/relationships/image" Target="../media/image18.svg"/><Relationship Id="rId5" Type="http://schemas.openxmlformats.org/officeDocument/2006/relationships/image" Target="../media/image12.sv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sv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7.png"/><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image" Target="../media/image28.svg"/><Relationship Id="rId5" Type="http://schemas.openxmlformats.org/officeDocument/2006/relationships/image" Target="../media/image27.jpeg"/><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ack background with blue text&#10;&#10;AI-generated content may be incorrect.">
            <a:extLst>
              <a:ext uri="{FF2B5EF4-FFF2-40B4-BE49-F238E27FC236}">
                <a16:creationId xmlns:a16="http://schemas.microsoft.com/office/drawing/2014/main" id="{D35694E8-AC49-7BB2-7110-15F44DC2EF9E}"/>
              </a:ext>
            </a:extLst>
          </p:cNvPr>
          <p:cNvPicPr>
            <a:picLocks noChangeAspect="1"/>
          </p:cNvPicPr>
          <p:nvPr/>
        </p:nvPicPr>
        <p:blipFill>
          <a:blip r:embed="rId2"/>
          <a:stretch>
            <a:fillRect/>
          </a:stretch>
        </p:blipFill>
        <p:spPr>
          <a:xfrm>
            <a:off x="587829" y="646081"/>
            <a:ext cx="4426857" cy="594697"/>
          </a:xfrm>
          <a:prstGeom prst="rect">
            <a:avLst/>
          </a:prstGeom>
        </p:spPr>
      </p:pic>
      <p:sp>
        <p:nvSpPr>
          <p:cNvPr id="2" name="AutoShape 2"/>
          <p:cNvSpPr/>
          <p:nvPr/>
        </p:nvSpPr>
        <p:spPr>
          <a:xfrm>
            <a:off x="685801" y="5607395"/>
            <a:ext cx="4603471" cy="0"/>
          </a:xfrm>
          <a:prstGeom prst="line">
            <a:avLst/>
          </a:prstGeom>
          <a:ln w="19050" cap="flat">
            <a:solidFill>
              <a:srgbClr val="EFC04C"/>
            </a:solidFill>
            <a:prstDash val="solid"/>
            <a:headEnd type="none" w="sm" len="sm"/>
            <a:tailEnd type="none" w="sm" len="sm"/>
          </a:ln>
        </p:spPr>
        <p:txBody>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endParaRPr lang="en-US" sz="1200"/>
          </a:p>
        </p:txBody>
      </p:sp>
      <p:sp>
        <p:nvSpPr>
          <p:cNvPr id="3" name="Freeform 3"/>
          <p:cNvSpPr/>
          <p:nvPr/>
        </p:nvSpPr>
        <p:spPr>
          <a:xfrm>
            <a:off x="5453456" y="-691608"/>
            <a:ext cx="8653807" cy="8653807"/>
          </a:xfrm>
          <a:custGeom>
            <a:avLst/>
            <a:gdLst/>
            <a:ahLst/>
            <a:cxnLst/>
            <a:rect l="l" t="t" r="r" b="b"/>
            <a:pathLst>
              <a:path w="12980711" h="12980711">
                <a:moveTo>
                  <a:pt x="0" y="0"/>
                </a:moveTo>
                <a:lnTo>
                  <a:pt x="12980711" y="0"/>
                </a:lnTo>
                <a:lnTo>
                  <a:pt x="12980711" y="12980711"/>
                </a:lnTo>
                <a:lnTo>
                  <a:pt x="0" y="12980711"/>
                </a:lnTo>
                <a:lnTo>
                  <a:pt x="0" y="0"/>
                </a:lnTo>
                <a:close/>
              </a:path>
            </a:pathLst>
          </a:custGeom>
          <a:blipFill>
            <a:blip r:embed="rId3">
              <a:alphaModFix amt="17000"/>
            </a:blip>
            <a:stretch>
              <a:fillRect/>
            </a:stretch>
          </a:blipFill>
        </p:spPr>
        <p:txBody>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endParaRPr lang="en-US" sz="1200"/>
          </a:p>
        </p:txBody>
      </p:sp>
      <p:sp>
        <p:nvSpPr>
          <p:cNvPr id="9" name="TextBox 4">
            <a:extLst>
              <a:ext uri="{FF2B5EF4-FFF2-40B4-BE49-F238E27FC236}">
                <a16:creationId xmlns:a16="http://schemas.microsoft.com/office/drawing/2014/main" id="{9CB50828-F853-EE56-5FBD-4A56EAD333B0}"/>
              </a:ext>
            </a:extLst>
          </p:cNvPr>
          <p:cNvSpPr txBox="1"/>
          <p:nvPr/>
        </p:nvSpPr>
        <p:spPr>
          <a:xfrm>
            <a:off x="602877" y="2440795"/>
            <a:ext cx="11391415" cy="1282531"/>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r>
              <a:rPr lang="en-US" sz="5334" b="1" dirty="0">
                <a:solidFill>
                  <a:srgbClr val="F0C14C"/>
                </a:solidFill>
                <a:latin typeface="+mj-lt"/>
              </a:rPr>
              <a:t>Aligned for Achievement:</a:t>
            </a:r>
            <a:br>
              <a:rPr lang="en-US" sz="5334" b="1" dirty="0">
                <a:solidFill>
                  <a:srgbClr val="F0C14C"/>
                </a:solidFill>
                <a:latin typeface="+mj-lt"/>
              </a:rPr>
            </a:br>
            <a:r>
              <a:rPr lang="en-US" sz="3000" b="1" dirty="0">
                <a:solidFill>
                  <a:srgbClr val="233746"/>
                </a:solidFill>
                <a:latin typeface="+mj-lt"/>
              </a:rPr>
              <a:t>How South Carolina Reorganized Our SEA Around Foundational Skills</a:t>
            </a:r>
          </a:p>
        </p:txBody>
      </p:sp>
      <p:sp>
        <p:nvSpPr>
          <p:cNvPr id="12" name="TextBox 6">
            <a:extLst>
              <a:ext uri="{FF2B5EF4-FFF2-40B4-BE49-F238E27FC236}">
                <a16:creationId xmlns:a16="http://schemas.microsoft.com/office/drawing/2014/main" id="{E5A2C9A6-FA7C-FE1C-88FF-CF927DF21E4A}"/>
              </a:ext>
            </a:extLst>
          </p:cNvPr>
          <p:cNvSpPr txBox="1"/>
          <p:nvPr/>
        </p:nvSpPr>
        <p:spPr>
          <a:xfrm>
            <a:off x="685800" y="5853727"/>
            <a:ext cx="4343400" cy="755079"/>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a:lnSpc>
                <a:spcPts val="1959"/>
              </a:lnSpc>
              <a:spcBef>
                <a:spcPct val="0"/>
              </a:spcBef>
            </a:pPr>
            <a:r>
              <a:rPr lang="en-US" sz="1400" b="1">
                <a:solidFill>
                  <a:srgbClr val="233746"/>
                </a:solidFill>
                <a:latin typeface="Aptos" panose="020B0004020202020204" pitchFamily="34" charset="0"/>
              </a:rPr>
              <a:t>Ellen E. Weaver | State Superintendent of Education</a:t>
            </a:r>
            <a:br>
              <a:rPr lang="en-US" sz="1400" b="1">
                <a:solidFill>
                  <a:srgbClr val="233746"/>
                </a:solidFill>
                <a:latin typeface="Aptos" panose="020B0004020202020204" pitchFamily="34" charset="0"/>
              </a:rPr>
            </a:br>
            <a:r>
              <a:rPr lang="en-US" sz="1400" b="1">
                <a:solidFill>
                  <a:srgbClr val="233746"/>
                </a:solidFill>
                <a:latin typeface="Aptos" panose="020B0004020202020204" pitchFamily="34" charset="0"/>
              </a:rPr>
              <a:t>Dr. Rebecca M. Gunnlaugsson | Chief of Staff</a:t>
            </a:r>
            <a:br>
              <a:rPr lang="en-US" sz="1400" b="1">
                <a:solidFill>
                  <a:srgbClr val="233746"/>
                </a:solidFill>
                <a:latin typeface="Aptos" panose="020B0004020202020204" pitchFamily="34" charset="0"/>
              </a:rPr>
            </a:br>
            <a:r>
              <a:rPr lang="en-US" sz="1400" b="1">
                <a:solidFill>
                  <a:srgbClr val="233746"/>
                </a:solidFill>
                <a:latin typeface="Aptos" panose="020B0004020202020204" pitchFamily="34" charset="0"/>
              </a:rPr>
              <a:t>Dr. Abbey S. Duggins | Chief Academic Officer</a:t>
            </a:r>
          </a:p>
        </p:txBody>
      </p:sp>
      <p:sp>
        <p:nvSpPr>
          <p:cNvPr id="13" name="TextBox 6">
            <a:extLst>
              <a:ext uri="{FF2B5EF4-FFF2-40B4-BE49-F238E27FC236}">
                <a16:creationId xmlns:a16="http://schemas.microsoft.com/office/drawing/2014/main" id="{851EEA88-AA7F-4253-39B9-382F253096A0}"/>
              </a:ext>
            </a:extLst>
          </p:cNvPr>
          <p:cNvSpPr txBox="1"/>
          <p:nvPr/>
        </p:nvSpPr>
        <p:spPr>
          <a:xfrm>
            <a:off x="685800" y="5131492"/>
            <a:ext cx="2768600" cy="263405"/>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a:lnSpc>
                <a:spcPts val="1959"/>
              </a:lnSpc>
              <a:spcBef>
                <a:spcPct val="0"/>
              </a:spcBef>
            </a:pPr>
            <a:r>
              <a:rPr lang="en-US" sz="2000" b="1">
                <a:solidFill>
                  <a:srgbClr val="233746"/>
                </a:solidFill>
                <a:latin typeface="Aptos" panose="020B0004020202020204" pitchFamily="34" charset="0"/>
              </a:rPr>
              <a:t>September 9, 2026</a:t>
            </a:r>
          </a:p>
        </p:txBody>
      </p:sp>
    </p:spTree>
    <p:extLst>
      <p:ext uri="{BB962C8B-B14F-4D97-AF65-F5344CB8AC3E}">
        <p14:creationId xmlns:p14="http://schemas.microsoft.com/office/powerpoint/2010/main" val="29734510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889CB-406F-726A-341E-D0EEECACECBE}"/>
              </a:ext>
            </a:extLst>
          </p:cNvPr>
          <p:cNvSpPr>
            <a:spLocks noGrp="1"/>
          </p:cNvSpPr>
          <p:nvPr>
            <p:ph type="title"/>
          </p:nvPr>
        </p:nvSpPr>
        <p:spPr>
          <a:xfrm>
            <a:off x="609600" y="2391803"/>
            <a:ext cx="10972800" cy="914400"/>
          </a:xfrm>
        </p:spPr>
        <p:txBody>
          <a:bodyPr/>
          <a:lstStyle/>
          <a:p>
            <a:r>
              <a:rPr lang="en-US"/>
              <a:t>The Challenge</a:t>
            </a:r>
          </a:p>
        </p:txBody>
      </p:sp>
      <p:sp>
        <p:nvSpPr>
          <p:cNvPr id="3" name="Text Placeholder 2">
            <a:extLst>
              <a:ext uri="{FF2B5EF4-FFF2-40B4-BE49-F238E27FC236}">
                <a16:creationId xmlns:a16="http://schemas.microsoft.com/office/drawing/2014/main" id="{FC933DD3-6E85-2492-D396-CAD7199C0775}"/>
              </a:ext>
            </a:extLst>
          </p:cNvPr>
          <p:cNvSpPr>
            <a:spLocks noGrp="1"/>
          </p:cNvSpPr>
          <p:nvPr>
            <p:ph type="body" sz="quarter" idx="13"/>
          </p:nvPr>
        </p:nvSpPr>
        <p:spPr>
          <a:xfrm>
            <a:off x="1828800" y="3551798"/>
            <a:ext cx="8534400" cy="1358900"/>
          </a:xfrm>
        </p:spPr>
        <p:txBody>
          <a:bodyPr>
            <a:normAutofit/>
          </a:bodyPr>
          <a:lstStyle/>
          <a:p>
            <a:r>
              <a:rPr lang="en-US"/>
              <a:t>How do you align an SEA to improve student outcomes?</a:t>
            </a:r>
          </a:p>
        </p:txBody>
      </p:sp>
    </p:spTree>
    <p:extLst>
      <p:ext uri="{BB962C8B-B14F-4D97-AF65-F5344CB8AC3E}">
        <p14:creationId xmlns:p14="http://schemas.microsoft.com/office/powerpoint/2010/main" val="1555465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92FA51E-F09F-843D-5C13-EFF7F282E647}"/>
              </a:ext>
            </a:extLst>
          </p:cNvPr>
          <p:cNvSpPr txBox="1"/>
          <p:nvPr/>
        </p:nvSpPr>
        <p:spPr>
          <a:xfrm>
            <a:off x="6642185" y="3727847"/>
            <a:ext cx="4267199" cy="615553"/>
          </a:xfrm>
          <a:prstGeom prst="rect">
            <a:avLst/>
          </a:prstGeom>
        </p:spPr>
        <p:txBody>
          <a:bodyPr wrap="square" lIns="0" tIns="0" rIns="0" bIns="0" rtlCol="0" anchor="t">
            <a:spAutoFit/>
          </a:bodyPr>
          <a:lstStyle/>
          <a:p>
            <a:pPr algn="ctr"/>
            <a:r>
              <a:rPr lang="en-US" sz="4000" b="1">
                <a:solidFill>
                  <a:srgbClr val="233746"/>
                </a:solidFill>
                <a:latin typeface="Aptos" panose="020B0004020202020204" pitchFamily="34" charset="0"/>
              </a:rPr>
              <a:t>Our Strategic Plan</a:t>
            </a:r>
          </a:p>
        </p:txBody>
      </p:sp>
      <p:sp>
        <p:nvSpPr>
          <p:cNvPr id="6" name="Freeform 3">
            <a:extLst>
              <a:ext uri="{FF2B5EF4-FFF2-40B4-BE49-F238E27FC236}">
                <a16:creationId xmlns:a16="http://schemas.microsoft.com/office/drawing/2014/main" id="{1F51E193-BBB8-1175-C4B1-1BF3B60754CC}"/>
              </a:ext>
            </a:extLst>
          </p:cNvPr>
          <p:cNvSpPr/>
          <p:nvPr/>
        </p:nvSpPr>
        <p:spPr>
          <a:xfrm>
            <a:off x="7911444" y="1741617"/>
            <a:ext cx="1728680" cy="1716092"/>
          </a:xfrm>
          <a:custGeom>
            <a:avLst/>
            <a:gdLst/>
            <a:ahLst/>
            <a:cxnLst/>
            <a:rect l="l" t="t" r="r" b="b"/>
            <a:pathLst>
              <a:path w="12980711" h="12980711">
                <a:moveTo>
                  <a:pt x="0" y="0"/>
                </a:moveTo>
                <a:lnTo>
                  <a:pt x="12980711" y="0"/>
                </a:lnTo>
                <a:lnTo>
                  <a:pt x="12980711" y="12980711"/>
                </a:lnTo>
                <a:lnTo>
                  <a:pt x="0" y="12980711"/>
                </a:lnTo>
                <a:lnTo>
                  <a:pt x="0" y="0"/>
                </a:lnTo>
                <a:close/>
              </a:path>
            </a:pathLst>
          </a:custGeom>
          <a:blipFill>
            <a:blip r:embed="rId3">
              <a:alphaModFix/>
            </a:blip>
            <a:stretch>
              <a:fillRect/>
            </a:stretch>
          </a:blipFill>
        </p:spPr>
        <p:txBody>
          <a:bodyPr/>
          <a:lstStyle/>
          <a:p>
            <a:endParaRPr lang="en-US" sz="1200">
              <a:solidFill>
                <a:srgbClr val="233746"/>
              </a:solidFill>
            </a:endParaRPr>
          </a:p>
        </p:txBody>
      </p:sp>
      <p:sp>
        <p:nvSpPr>
          <p:cNvPr id="8" name="AutoShape 2">
            <a:extLst>
              <a:ext uri="{FF2B5EF4-FFF2-40B4-BE49-F238E27FC236}">
                <a16:creationId xmlns:a16="http://schemas.microsoft.com/office/drawing/2014/main" id="{DC98E152-252D-0F4F-7E27-7C0ECA0D3929}"/>
              </a:ext>
            </a:extLst>
          </p:cNvPr>
          <p:cNvSpPr/>
          <p:nvPr/>
        </p:nvSpPr>
        <p:spPr>
          <a:xfrm flipV="1">
            <a:off x="7330127" y="3678362"/>
            <a:ext cx="2891315" cy="0"/>
          </a:xfrm>
          <a:prstGeom prst="line">
            <a:avLst/>
          </a:prstGeom>
          <a:ln w="19050" cap="flat">
            <a:solidFill>
              <a:srgbClr val="EFC04C"/>
            </a:solidFill>
            <a:prstDash val="solid"/>
            <a:headEnd type="none" w="sm" len="sm"/>
            <a:tailEnd type="none" w="sm" len="sm"/>
          </a:ln>
        </p:spPr>
        <p:txBody>
          <a:bodyPr/>
          <a:lstStyle/>
          <a:p>
            <a:endParaRPr lang="en-US" sz="1200">
              <a:solidFill>
                <a:srgbClr val="233746"/>
              </a:solidFill>
            </a:endParaRPr>
          </a:p>
        </p:txBody>
      </p:sp>
      <p:sp>
        <p:nvSpPr>
          <p:cNvPr id="3" name="Freeform 3">
            <a:extLst>
              <a:ext uri="{FF2B5EF4-FFF2-40B4-BE49-F238E27FC236}">
                <a16:creationId xmlns:a16="http://schemas.microsoft.com/office/drawing/2014/main" id="{492FC4BB-D2A6-2480-2970-C61C228DA865}"/>
              </a:ext>
            </a:extLst>
          </p:cNvPr>
          <p:cNvSpPr/>
          <p:nvPr/>
        </p:nvSpPr>
        <p:spPr>
          <a:xfrm>
            <a:off x="9508476" y="6443399"/>
            <a:ext cx="2445423" cy="330132"/>
          </a:xfrm>
          <a:custGeom>
            <a:avLst/>
            <a:gdLst/>
            <a:ahLst/>
            <a:cxnLst/>
            <a:rect l="l" t="t" r="r" b="b"/>
            <a:pathLst>
              <a:path w="3668135" h="495198">
                <a:moveTo>
                  <a:pt x="0" y="0"/>
                </a:moveTo>
                <a:lnTo>
                  <a:pt x="3668134" y="0"/>
                </a:lnTo>
                <a:lnTo>
                  <a:pt x="3668134" y="495198"/>
                </a:lnTo>
                <a:lnTo>
                  <a:pt x="0" y="495198"/>
                </a:lnTo>
                <a:lnTo>
                  <a:pt x="0" y="0"/>
                </a:lnTo>
                <a:close/>
              </a:path>
            </a:pathLst>
          </a:custGeom>
          <a:blipFill>
            <a:blip r:embed="rId4"/>
            <a:stretch>
              <a:fillRect/>
            </a:stretch>
          </a:blipFill>
        </p:spPr>
        <p:txBody>
          <a:bodyPr/>
          <a:lstStyle/>
          <a:p>
            <a:endParaRPr lang="en-US" sz="1200"/>
          </a:p>
        </p:txBody>
      </p:sp>
      <p:sp>
        <p:nvSpPr>
          <p:cNvPr id="9" name="AutoShape 4">
            <a:extLst>
              <a:ext uri="{FF2B5EF4-FFF2-40B4-BE49-F238E27FC236}">
                <a16:creationId xmlns:a16="http://schemas.microsoft.com/office/drawing/2014/main" id="{499B4F0F-EB50-9565-7273-77B72E5D6C3D}"/>
              </a:ext>
            </a:extLst>
          </p:cNvPr>
          <p:cNvSpPr/>
          <p:nvPr/>
        </p:nvSpPr>
        <p:spPr>
          <a:xfrm>
            <a:off x="5412509" y="6608465"/>
            <a:ext cx="3918276" cy="0"/>
          </a:xfrm>
          <a:prstGeom prst="line">
            <a:avLst/>
          </a:prstGeom>
          <a:ln w="28575" cap="flat">
            <a:solidFill>
              <a:srgbClr val="EDB753"/>
            </a:solidFill>
            <a:prstDash val="solid"/>
            <a:headEnd type="none" w="sm" len="sm"/>
            <a:tailEnd type="none" w="sm" len="sm"/>
          </a:ln>
        </p:spPr>
        <p:txBody>
          <a:bodyPr/>
          <a:lstStyle/>
          <a:p>
            <a:endParaRPr lang="en-US" sz="1200"/>
          </a:p>
        </p:txBody>
      </p:sp>
      <p:pic>
        <p:nvPicPr>
          <p:cNvPr id="4" name="Picture 3" descr="A poster of a student&amp;#39;s strategy&#10;&#10;AI-generated content may be incorrect.">
            <a:extLst>
              <a:ext uri="{FF2B5EF4-FFF2-40B4-BE49-F238E27FC236}">
                <a16:creationId xmlns:a16="http://schemas.microsoft.com/office/drawing/2014/main" id="{31B7FEF7-95F7-F1A5-8FD8-76715BD5F9AB}"/>
              </a:ext>
            </a:extLst>
          </p:cNvPr>
          <p:cNvPicPr>
            <a:picLocks noChangeAspect="1"/>
          </p:cNvPicPr>
          <p:nvPr/>
        </p:nvPicPr>
        <p:blipFill>
          <a:blip r:embed="rId5"/>
          <a:stretch>
            <a:fillRect/>
          </a:stretch>
        </p:blipFill>
        <p:spPr>
          <a:xfrm>
            <a:off x="0" y="325"/>
            <a:ext cx="5333996" cy="6902169"/>
          </a:xfrm>
          <a:prstGeom prst="rect">
            <a:avLst/>
          </a:prstGeom>
        </p:spPr>
      </p:pic>
      <p:sp>
        <p:nvSpPr>
          <p:cNvPr id="7" name="AutoShape 7"/>
          <p:cNvSpPr/>
          <p:nvPr/>
        </p:nvSpPr>
        <p:spPr>
          <a:xfrm flipH="1" flipV="1">
            <a:off x="5334000" y="-305786"/>
            <a:ext cx="0" cy="7827212"/>
          </a:xfrm>
          <a:prstGeom prst="line">
            <a:avLst/>
          </a:prstGeom>
          <a:ln w="190500" cap="flat">
            <a:solidFill>
              <a:srgbClr val="F0C14C"/>
            </a:solidFill>
            <a:prstDash val="solid"/>
            <a:headEnd type="none" w="sm" len="sm"/>
            <a:tailEnd type="none" w="sm" len="sm"/>
          </a:ln>
        </p:spPr>
        <p:txBody>
          <a:bodyPr/>
          <a:lstStyle/>
          <a:p>
            <a:endParaRPr lang="en-US" sz="1200"/>
          </a:p>
        </p:txBody>
      </p:sp>
    </p:spTree>
    <p:extLst>
      <p:ext uri="{BB962C8B-B14F-4D97-AF65-F5344CB8AC3E}">
        <p14:creationId xmlns:p14="http://schemas.microsoft.com/office/powerpoint/2010/main" val="2424220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B5FF7-BF33-98EC-D974-51CEA10D66A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0F2BEB4-76F4-37C1-137F-4ED8CB249D4F}"/>
              </a:ext>
            </a:extLst>
          </p:cNvPr>
          <p:cNvSpPr txBox="1"/>
          <p:nvPr/>
        </p:nvSpPr>
        <p:spPr>
          <a:xfrm>
            <a:off x="7183122" y="3788807"/>
            <a:ext cx="4917437" cy="553998"/>
          </a:xfrm>
          <a:prstGeom prst="rect">
            <a:avLst/>
          </a:prstGeom>
        </p:spPr>
        <p:txBody>
          <a:bodyPr wrap="square" lIns="0" tIns="0" rIns="0" bIns="0" rtlCol="0" anchor="t">
            <a:spAutoFit/>
          </a:bodyPr>
          <a:lstStyle/>
          <a:p>
            <a:pPr algn="ctr"/>
            <a:r>
              <a:rPr lang="en-US" sz="3600" b="1">
                <a:solidFill>
                  <a:srgbClr val="233746"/>
                </a:solidFill>
                <a:latin typeface="Aptos" panose="020B0004020202020204" pitchFamily="34" charset="0"/>
              </a:rPr>
              <a:t>The </a:t>
            </a:r>
            <a:r>
              <a:rPr lang="en-US" sz="3600" b="1">
                <a:solidFill>
                  <a:srgbClr val="F1BA55"/>
                </a:solidFill>
                <a:latin typeface="Aptos" panose="020B0004020202020204" pitchFamily="34" charset="0"/>
              </a:rPr>
              <a:t>HOPE</a:t>
            </a:r>
            <a:r>
              <a:rPr lang="en-US" sz="3600" b="1">
                <a:solidFill>
                  <a:srgbClr val="233746"/>
                </a:solidFill>
                <a:latin typeface="Aptos" panose="020B0004020202020204" pitchFamily="34" charset="0"/>
              </a:rPr>
              <a:t> Framework</a:t>
            </a:r>
          </a:p>
        </p:txBody>
      </p:sp>
      <p:sp>
        <p:nvSpPr>
          <p:cNvPr id="6" name="Freeform 3">
            <a:extLst>
              <a:ext uri="{FF2B5EF4-FFF2-40B4-BE49-F238E27FC236}">
                <a16:creationId xmlns:a16="http://schemas.microsoft.com/office/drawing/2014/main" id="{ED9904DE-E9CA-A43C-365E-EB1C3B6576BB}"/>
              </a:ext>
            </a:extLst>
          </p:cNvPr>
          <p:cNvSpPr/>
          <p:nvPr/>
        </p:nvSpPr>
        <p:spPr>
          <a:xfrm>
            <a:off x="8846164" y="1741617"/>
            <a:ext cx="1728680" cy="1716092"/>
          </a:xfrm>
          <a:custGeom>
            <a:avLst/>
            <a:gdLst/>
            <a:ahLst/>
            <a:cxnLst/>
            <a:rect l="l" t="t" r="r" b="b"/>
            <a:pathLst>
              <a:path w="12980711" h="12980711">
                <a:moveTo>
                  <a:pt x="0" y="0"/>
                </a:moveTo>
                <a:lnTo>
                  <a:pt x="12980711" y="0"/>
                </a:lnTo>
                <a:lnTo>
                  <a:pt x="12980711" y="12980711"/>
                </a:lnTo>
                <a:lnTo>
                  <a:pt x="0" y="12980711"/>
                </a:lnTo>
                <a:lnTo>
                  <a:pt x="0" y="0"/>
                </a:lnTo>
                <a:close/>
              </a:path>
            </a:pathLst>
          </a:custGeom>
          <a:blipFill>
            <a:blip r:embed="rId3">
              <a:alphaModFix/>
            </a:blip>
            <a:stretch>
              <a:fillRect/>
            </a:stretch>
          </a:blipFill>
        </p:spPr>
        <p:txBody>
          <a:bodyPr/>
          <a:lstStyle/>
          <a:p>
            <a:endParaRPr lang="en-US" sz="1200">
              <a:solidFill>
                <a:srgbClr val="233746"/>
              </a:solidFill>
            </a:endParaRPr>
          </a:p>
        </p:txBody>
      </p:sp>
      <p:sp>
        <p:nvSpPr>
          <p:cNvPr id="8" name="AutoShape 2">
            <a:extLst>
              <a:ext uri="{FF2B5EF4-FFF2-40B4-BE49-F238E27FC236}">
                <a16:creationId xmlns:a16="http://schemas.microsoft.com/office/drawing/2014/main" id="{CAAAA8ED-5665-C60F-5FF8-0768FD0CEDF5}"/>
              </a:ext>
            </a:extLst>
          </p:cNvPr>
          <p:cNvSpPr/>
          <p:nvPr/>
        </p:nvSpPr>
        <p:spPr>
          <a:xfrm flipV="1">
            <a:off x="8264847" y="3678362"/>
            <a:ext cx="2891315" cy="0"/>
          </a:xfrm>
          <a:prstGeom prst="line">
            <a:avLst/>
          </a:prstGeom>
          <a:ln w="19050" cap="flat">
            <a:solidFill>
              <a:srgbClr val="EFC04C"/>
            </a:solidFill>
            <a:prstDash val="solid"/>
            <a:headEnd type="none" w="sm" len="sm"/>
            <a:tailEnd type="none" w="sm" len="sm"/>
          </a:ln>
        </p:spPr>
        <p:txBody>
          <a:bodyPr/>
          <a:lstStyle/>
          <a:p>
            <a:endParaRPr lang="en-US" sz="1200">
              <a:solidFill>
                <a:srgbClr val="233746"/>
              </a:solidFill>
            </a:endParaRPr>
          </a:p>
        </p:txBody>
      </p:sp>
      <p:sp>
        <p:nvSpPr>
          <p:cNvPr id="3" name="Freeform 3">
            <a:extLst>
              <a:ext uri="{FF2B5EF4-FFF2-40B4-BE49-F238E27FC236}">
                <a16:creationId xmlns:a16="http://schemas.microsoft.com/office/drawing/2014/main" id="{159226B7-3C0E-5571-A244-F6A18F1D65DA}"/>
              </a:ext>
            </a:extLst>
          </p:cNvPr>
          <p:cNvSpPr/>
          <p:nvPr/>
        </p:nvSpPr>
        <p:spPr>
          <a:xfrm>
            <a:off x="9508476" y="6443399"/>
            <a:ext cx="2445423" cy="330132"/>
          </a:xfrm>
          <a:custGeom>
            <a:avLst/>
            <a:gdLst/>
            <a:ahLst/>
            <a:cxnLst/>
            <a:rect l="l" t="t" r="r" b="b"/>
            <a:pathLst>
              <a:path w="3668135" h="495198">
                <a:moveTo>
                  <a:pt x="0" y="0"/>
                </a:moveTo>
                <a:lnTo>
                  <a:pt x="3668134" y="0"/>
                </a:lnTo>
                <a:lnTo>
                  <a:pt x="3668134" y="495198"/>
                </a:lnTo>
                <a:lnTo>
                  <a:pt x="0" y="495198"/>
                </a:lnTo>
                <a:lnTo>
                  <a:pt x="0" y="0"/>
                </a:lnTo>
                <a:close/>
              </a:path>
            </a:pathLst>
          </a:custGeom>
          <a:blipFill>
            <a:blip r:embed="rId4"/>
            <a:stretch>
              <a:fillRect/>
            </a:stretch>
          </a:blipFill>
        </p:spPr>
        <p:txBody>
          <a:bodyPr/>
          <a:lstStyle/>
          <a:p>
            <a:endParaRPr lang="en-US" sz="1200"/>
          </a:p>
        </p:txBody>
      </p:sp>
      <p:sp>
        <p:nvSpPr>
          <p:cNvPr id="9" name="AutoShape 4">
            <a:extLst>
              <a:ext uri="{FF2B5EF4-FFF2-40B4-BE49-F238E27FC236}">
                <a16:creationId xmlns:a16="http://schemas.microsoft.com/office/drawing/2014/main" id="{3EBD9381-D31D-D5EE-8BCA-10A6E1B556D9}"/>
              </a:ext>
            </a:extLst>
          </p:cNvPr>
          <p:cNvSpPr/>
          <p:nvPr/>
        </p:nvSpPr>
        <p:spPr>
          <a:xfrm>
            <a:off x="7091680" y="6604000"/>
            <a:ext cx="2239105" cy="4465"/>
          </a:xfrm>
          <a:prstGeom prst="line">
            <a:avLst/>
          </a:prstGeom>
          <a:ln w="28575" cap="flat">
            <a:solidFill>
              <a:srgbClr val="EDB753"/>
            </a:solidFill>
            <a:prstDash val="solid"/>
            <a:headEnd type="none" w="sm" len="sm"/>
            <a:tailEnd type="none" w="sm" len="sm"/>
          </a:ln>
        </p:spPr>
        <p:txBody>
          <a:bodyPr/>
          <a:lstStyle/>
          <a:p>
            <a:endParaRPr lang="en-US" sz="1200"/>
          </a:p>
        </p:txBody>
      </p:sp>
      <p:sp>
        <p:nvSpPr>
          <p:cNvPr id="7" name="AutoShape 7">
            <a:extLst>
              <a:ext uri="{FF2B5EF4-FFF2-40B4-BE49-F238E27FC236}">
                <a16:creationId xmlns:a16="http://schemas.microsoft.com/office/drawing/2014/main" id="{B3F4B03A-1A45-F7AE-0A33-4B937FBFC90C}"/>
              </a:ext>
            </a:extLst>
          </p:cNvPr>
          <p:cNvSpPr/>
          <p:nvPr/>
        </p:nvSpPr>
        <p:spPr>
          <a:xfrm flipH="1" flipV="1">
            <a:off x="7020557" y="-112746"/>
            <a:ext cx="0" cy="7827212"/>
          </a:xfrm>
          <a:prstGeom prst="line">
            <a:avLst/>
          </a:prstGeom>
          <a:ln w="190500" cap="flat">
            <a:solidFill>
              <a:srgbClr val="F0C14C"/>
            </a:solidFill>
            <a:prstDash val="solid"/>
            <a:headEnd type="none" w="sm" len="sm"/>
            <a:tailEnd type="none" w="sm" len="sm"/>
          </a:ln>
        </p:spPr>
        <p:txBody>
          <a:bodyPr/>
          <a:lstStyle/>
          <a:p>
            <a:endParaRPr lang="en-US" sz="1200"/>
          </a:p>
        </p:txBody>
      </p:sp>
      <p:pic>
        <p:nvPicPr>
          <p:cNvPr id="10" name="Picture 9">
            <a:extLst>
              <a:ext uri="{FF2B5EF4-FFF2-40B4-BE49-F238E27FC236}">
                <a16:creationId xmlns:a16="http://schemas.microsoft.com/office/drawing/2014/main" id="{25D3F8C4-DA6E-817A-95EE-EE582C7EA768}"/>
              </a:ext>
            </a:extLst>
          </p:cNvPr>
          <p:cNvPicPr>
            <a:picLocks noChangeAspect="1"/>
          </p:cNvPicPr>
          <p:nvPr/>
        </p:nvPicPr>
        <p:blipFill>
          <a:blip r:embed="rId5"/>
          <a:srcRect l="7526" t="23420" r="6760" b="6019"/>
          <a:stretch>
            <a:fillRect/>
          </a:stretch>
        </p:blipFill>
        <p:spPr>
          <a:xfrm>
            <a:off x="406402" y="105568"/>
            <a:ext cx="6235783" cy="6646865"/>
          </a:xfrm>
          <a:prstGeom prst="rect">
            <a:avLst/>
          </a:prstGeom>
        </p:spPr>
      </p:pic>
      <p:sp>
        <p:nvSpPr>
          <p:cNvPr id="12" name="TextBox 11">
            <a:extLst>
              <a:ext uri="{FF2B5EF4-FFF2-40B4-BE49-F238E27FC236}">
                <a16:creationId xmlns:a16="http://schemas.microsoft.com/office/drawing/2014/main" id="{C8F5C58E-EE41-244F-168E-342D175D1077}"/>
              </a:ext>
            </a:extLst>
          </p:cNvPr>
          <p:cNvSpPr txBox="1"/>
          <p:nvPr/>
        </p:nvSpPr>
        <p:spPr>
          <a:xfrm>
            <a:off x="7183122" y="4342805"/>
            <a:ext cx="4917437" cy="328231"/>
          </a:xfrm>
          <a:prstGeom prst="rect">
            <a:avLst/>
          </a:prstGeom>
        </p:spPr>
        <p:txBody>
          <a:bodyPr wrap="square" lIns="0" tIns="0" rIns="0" bIns="0" rtlCol="0" anchor="t">
            <a:spAutoFit/>
          </a:bodyPr>
          <a:lstStyle/>
          <a:p>
            <a:pPr algn="ctr"/>
            <a:r>
              <a:rPr lang="en-US" sz="2133" b="1">
                <a:solidFill>
                  <a:srgbClr val="2F3D4C"/>
                </a:solidFill>
                <a:latin typeface="Aptos" panose="020B0004020202020204" pitchFamily="34" charset="0"/>
              </a:rPr>
              <a:t>Helping Our Pupils Excel</a:t>
            </a:r>
          </a:p>
        </p:txBody>
      </p:sp>
    </p:spTree>
    <p:extLst>
      <p:ext uri="{BB962C8B-B14F-4D97-AF65-F5344CB8AC3E}">
        <p14:creationId xmlns:p14="http://schemas.microsoft.com/office/powerpoint/2010/main" val="18452777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8C6FF-22F3-F91C-EF70-7A018CE38A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499166-C3D0-C8B0-778D-48E42D2B3D6E}"/>
              </a:ext>
            </a:extLst>
          </p:cNvPr>
          <p:cNvSpPr>
            <a:spLocks noGrp="1"/>
          </p:cNvSpPr>
          <p:nvPr>
            <p:ph type="title"/>
          </p:nvPr>
        </p:nvSpPr>
        <p:spPr>
          <a:xfrm>
            <a:off x="609600" y="2391803"/>
            <a:ext cx="10972800" cy="914400"/>
          </a:xfrm>
        </p:spPr>
        <p:txBody>
          <a:bodyPr/>
          <a:lstStyle/>
          <a:p>
            <a:r>
              <a:rPr lang="en-US"/>
              <a:t>Pillar #1</a:t>
            </a:r>
          </a:p>
        </p:txBody>
      </p:sp>
      <p:sp>
        <p:nvSpPr>
          <p:cNvPr id="3" name="Text Placeholder 2">
            <a:extLst>
              <a:ext uri="{FF2B5EF4-FFF2-40B4-BE49-F238E27FC236}">
                <a16:creationId xmlns:a16="http://schemas.microsoft.com/office/drawing/2014/main" id="{37D5AF5F-62F8-52DE-D050-BF9D4656CC93}"/>
              </a:ext>
            </a:extLst>
          </p:cNvPr>
          <p:cNvSpPr>
            <a:spLocks noGrp="1"/>
          </p:cNvSpPr>
          <p:nvPr>
            <p:ph type="body" sz="quarter" idx="13"/>
          </p:nvPr>
        </p:nvSpPr>
        <p:spPr>
          <a:xfrm>
            <a:off x="1828800" y="3551798"/>
            <a:ext cx="8534400" cy="1358900"/>
          </a:xfrm>
        </p:spPr>
        <p:txBody>
          <a:bodyPr/>
          <a:lstStyle/>
          <a:p>
            <a:r>
              <a:rPr lang="en-US"/>
              <a:t>Instructional Coherence</a:t>
            </a:r>
          </a:p>
        </p:txBody>
      </p:sp>
    </p:spTree>
    <p:extLst>
      <p:ext uri="{BB962C8B-B14F-4D97-AF65-F5344CB8AC3E}">
        <p14:creationId xmlns:p14="http://schemas.microsoft.com/office/powerpoint/2010/main" val="3121855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292" y="0"/>
            <a:ext cx="1686103" cy="5849725"/>
            <a:chOff x="0" y="0"/>
            <a:chExt cx="732181" cy="2540211"/>
          </a:xfrm>
        </p:grpSpPr>
        <p:sp>
          <p:nvSpPr>
            <p:cNvPr id="3" name="Freeform 3"/>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2F3D4C"/>
            </a:solidFill>
          </p:spPr>
          <p:txBody>
            <a:bodyPr/>
            <a:lstStyle/>
            <a:p>
              <a:endParaRPr lang="en-US" sz="1200">
                <a:latin typeface="Aptos" panose="020B0004020202020204" pitchFamily="34" charset="0"/>
              </a:endParaRPr>
            </a:p>
          </p:txBody>
        </p:sp>
        <p:sp>
          <p:nvSpPr>
            <p:cNvPr id="4" name="TextBox 4"/>
            <p:cNvSpPr txBox="1"/>
            <p:nvPr/>
          </p:nvSpPr>
          <p:spPr>
            <a:xfrm>
              <a:off x="0" y="-9525"/>
              <a:ext cx="732181" cy="2549736"/>
            </a:xfrm>
            <a:prstGeom prst="rect">
              <a:avLst/>
            </a:prstGeom>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5" name="Group 5"/>
          <p:cNvGrpSpPr/>
          <p:nvPr/>
        </p:nvGrpSpPr>
        <p:grpSpPr>
          <a:xfrm>
            <a:off x="1751184" y="-21935"/>
            <a:ext cx="1686103" cy="5871660"/>
            <a:chOff x="0" y="-9525"/>
            <a:chExt cx="732181" cy="2549736"/>
          </a:xfrm>
        </p:grpSpPr>
        <p:sp>
          <p:nvSpPr>
            <p:cNvPr id="6" name="Freeform 6"/>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CED0DE"/>
            </a:solidFill>
          </p:spPr>
          <p:txBody>
            <a:bodyPr/>
            <a:lstStyle/>
            <a:p>
              <a:endParaRPr lang="en-US" sz="1200">
                <a:latin typeface="Aptos" panose="020B0004020202020204" pitchFamily="34" charset="0"/>
              </a:endParaRPr>
            </a:p>
          </p:txBody>
        </p:sp>
        <p:sp>
          <p:nvSpPr>
            <p:cNvPr id="7" name="TextBox 7"/>
            <p:cNvSpPr txBox="1"/>
            <p:nvPr/>
          </p:nvSpPr>
          <p:spPr>
            <a:xfrm>
              <a:off x="0" y="-9525"/>
              <a:ext cx="732181" cy="2549736"/>
            </a:xfrm>
            <a:prstGeom prst="rect">
              <a:avLst/>
            </a:prstGeom>
            <a:solidFill>
              <a:srgbClr val="CED0DE"/>
            </a:solidFill>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8" name="Group 8"/>
          <p:cNvGrpSpPr/>
          <p:nvPr/>
        </p:nvGrpSpPr>
        <p:grpSpPr>
          <a:xfrm>
            <a:off x="3495559" y="0"/>
            <a:ext cx="1686103" cy="5849725"/>
            <a:chOff x="0" y="0"/>
            <a:chExt cx="732181" cy="2540211"/>
          </a:xfrm>
        </p:grpSpPr>
        <p:sp>
          <p:nvSpPr>
            <p:cNvPr id="9" name="Freeform 9"/>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41708A"/>
            </a:solidFill>
          </p:spPr>
          <p:txBody>
            <a:bodyPr/>
            <a:lstStyle/>
            <a:p>
              <a:endParaRPr lang="en-US" sz="1200">
                <a:latin typeface="Aptos" panose="020B0004020202020204" pitchFamily="34" charset="0"/>
              </a:endParaRPr>
            </a:p>
          </p:txBody>
        </p:sp>
        <p:sp>
          <p:nvSpPr>
            <p:cNvPr id="10" name="TextBox 10"/>
            <p:cNvSpPr txBox="1"/>
            <p:nvPr/>
          </p:nvSpPr>
          <p:spPr>
            <a:xfrm>
              <a:off x="0" y="-9525"/>
              <a:ext cx="732181" cy="2549736"/>
            </a:xfrm>
            <a:prstGeom prst="rect">
              <a:avLst/>
            </a:prstGeom>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11" name="Group 11"/>
          <p:cNvGrpSpPr/>
          <p:nvPr/>
        </p:nvGrpSpPr>
        <p:grpSpPr>
          <a:xfrm>
            <a:off x="5239933" y="0"/>
            <a:ext cx="1686103" cy="5849725"/>
            <a:chOff x="0" y="0"/>
            <a:chExt cx="732181" cy="2540211"/>
          </a:xfrm>
        </p:grpSpPr>
        <p:sp>
          <p:nvSpPr>
            <p:cNvPr id="12" name="Freeform 12"/>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C0D8E8"/>
            </a:solidFill>
          </p:spPr>
          <p:txBody>
            <a:bodyPr/>
            <a:lstStyle/>
            <a:p>
              <a:endParaRPr lang="en-US" sz="1200">
                <a:latin typeface="Aptos" panose="020B0004020202020204" pitchFamily="34" charset="0"/>
              </a:endParaRPr>
            </a:p>
          </p:txBody>
        </p:sp>
        <p:sp>
          <p:nvSpPr>
            <p:cNvPr id="13" name="TextBox 13"/>
            <p:cNvSpPr txBox="1"/>
            <p:nvPr/>
          </p:nvSpPr>
          <p:spPr>
            <a:xfrm>
              <a:off x="0" y="-9525"/>
              <a:ext cx="732181" cy="2549736"/>
            </a:xfrm>
            <a:prstGeom prst="rect">
              <a:avLst/>
            </a:prstGeom>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14" name="Group 14"/>
          <p:cNvGrpSpPr/>
          <p:nvPr/>
        </p:nvGrpSpPr>
        <p:grpSpPr>
          <a:xfrm>
            <a:off x="6984307" y="0"/>
            <a:ext cx="1686103" cy="5849725"/>
            <a:chOff x="0" y="0"/>
            <a:chExt cx="732181" cy="2540211"/>
          </a:xfrm>
        </p:grpSpPr>
        <p:sp>
          <p:nvSpPr>
            <p:cNvPr id="15" name="Freeform 15"/>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EDB753"/>
            </a:solidFill>
          </p:spPr>
          <p:txBody>
            <a:bodyPr/>
            <a:lstStyle/>
            <a:p>
              <a:endParaRPr lang="en-US" sz="1200">
                <a:latin typeface="Aptos" panose="020B0004020202020204" pitchFamily="34" charset="0"/>
              </a:endParaRPr>
            </a:p>
          </p:txBody>
        </p:sp>
        <p:sp>
          <p:nvSpPr>
            <p:cNvPr id="16" name="TextBox 16"/>
            <p:cNvSpPr txBox="1"/>
            <p:nvPr/>
          </p:nvSpPr>
          <p:spPr>
            <a:xfrm>
              <a:off x="0" y="-9525"/>
              <a:ext cx="732181" cy="2549736"/>
            </a:xfrm>
            <a:prstGeom prst="rect">
              <a:avLst/>
            </a:prstGeom>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17" name="Group 17"/>
          <p:cNvGrpSpPr/>
          <p:nvPr/>
        </p:nvGrpSpPr>
        <p:grpSpPr>
          <a:xfrm>
            <a:off x="8728682" y="0"/>
            <a:ext cx="1686103" cy="5849725"/>
            <a:chOff x="0" y="0"/>
            <a:chExt cx="732181" cy="2540211"/>
          </a:xfrm>
        </p:grpSpPr>
        <p:sp>
          <p:nvSpPr>
            <p:cNvPr id="18" name="Freeform 18"/>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F4DDB4"/>
            </a:solidFill>
          </p:spPr>
          <p:txBody>
            <a:bodyPr/>
            <a:lstStyle/>
            <a:p>
              <a:endParaRPr lang="en-US" sz="1200">
                <a:latin typeface="Aptos" panose="020B0004020202020204" pitchFamily="34" charset="0"/>
              </a:endParaRPr>
            </a:p>
          </p:txBody>
        </p:sp>
        <p:sp>
          <p:nvSpPr>
            <p:cNvPr id="19" name="TextBox 19"/>
            <p:cNvSpPr txBox="1"/>
            <p:nvPr/>
          </p:nvSpPr>
          <p:spPr>
            <a:xfrm>
              <a:off x="0" y="-9525"/>
              <a:ext cx="732181" cy="2549736"/>
            </a:xfrm>
            <a:prstGeom prst="rect">
              <a:avLst/>
            </a:prstGeom>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20" name="Group 20"/>
          <p:cNvGrpSpPr/>
          <p:nvPr/>
        </p:nvGrpSpPr>
        <p:grpSpPr>
          <a:xfrm>
            <a:off x="10505897" y="1877"/>
            <a:ext cx="1686103" cy="5849725"/>
            <a:chOff x="0" y="0"/>
            <a:chExt cx="732181" cy="2540211"/>
          </a:xfrm>
        </p:grpSpPr>
        <p:sp>
          <p:nvSpPr>
            <p:cNvPr id="21" name="Freeform 21"/>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D9D9D9"/>
            </a:solidFill>
          </p:spPr>
          <p:txBody>
            <a:bodyPr/>
            <a:lstStyle/>
            <a:p>
              <a:endParaRPr lang="en-US" sz="1200">
                <a:latin typeface="Aptos" panose="020B0004020202020204" pitchFamily="34" charset="0"/>
              </a:endParaRPr>
            </a:p>
          </p:txBody>
        </p:sp>
        <p:sp>
          <p:nvSpPr>
            <p:cNvPr id="22" name="TextBox 22"/>
            <p:cNvSpPr txBox="1"/>
            <p:nvPr/>
          </p:nvSpPr>
          <p:spPr>
            <a:xfrm>
              <a:off x="0" y="-9525"/>
              <a:ext cx="732181" cy="2549736"/>
            </a:xfrm>
            <a:prstGeom prst="rect">
              <a:avLst/>
            </a:prstGeom>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23" name="Group 23"/>
          <p:cNvGrpSpPr/>
          <p:nvPr/>
        </p:nvGrpSpPr>
        <p:grpSpPr>
          <a:xfrm>
            <a:off x="-523452" y="459617"/>
            <a:ext cx="13819388" cy="1322517"/>
            <a:chOff x="0" y="0"/>
            <a:chExt cx="5459511" cy="522476"/>
          </a:xfrm>
        </p:grpSpPr>
        <p:sp>
          <p:nvSpPr>
            <p:cNvPr id="24" name="Freeform 24"/>
            <p:cNvSpPr/>
            <p:nvPr/>
          </p:nvSpPr>
          <p:spPr>
            <a:xfrm>
              <a:off x="0" y="0"/>
              <a:ext cx="5459511" cy="522476"/>
            </a:xfrm>
            <a:custGeom>
              <a:avLst/>
              <a:gdLst/>
              <a:ahLst/>
              <a:cxnLst/>
              <a:rect l="l" t="t" r="r" b="b"/>
              <a:pathLst>
                <a:path w="5459511" h="522476">
                  <a:moveTo>
                    <a:pt x="0" y="0"/>
                  </a:moveTo>
                  <a:lnTo>
                    <a:pt x="5459511" y="0"/>
                  </a:lnTo>
                  <a:lnTo>
                    <a:pt x="5459511" y="522476"/>
                  </a:lnTo>
                  <a:lnTo>
                    <a:pt x="0" y="522476"/>
                  </a:lnTo>
                  <a:close/>
                </a:path>
              </a:pathLst>
            </a:custGeom>
            <a:solidFill>
              <a:srgbClr val="FFFFFF">
                <a:alpha val="86667"/>
              </a:srgbClr>
            </a:solidFill>
          </p:spPr>
          <p:txBody>
            <a:bodyPr/>
            <a:lstStyle/>
            <a:p>
              <a:endParaRPr lang="en-US" sz="1200"/>
            </a:p>
          </p:txBody>
        </p:sp>
        <p:sp>
          <p:nvSpPr>
            <p:cNvPr id="25" name="TextBox 25"/>
            <p:cNvSpPr txBox="1"/>
            <p:nvPr/>
          </p:nvSpPr>
          <p:spPr>
            <a:xfrm>
              <a:off x="0" y="-9525"/>
              <a:ext cx="5459511" cy="532001"/>
            </a:xfrm>
            <a:prstGeom prst="rect">
              <a:avLst/>
            </a:prstGeom>
          </p:spPr>
          <p:txBody>
            <a:bodyPr lIns="33867" tIns="33867" rIns="33867" bIns="33867" rtlCol="0" anchor="ctr"/>
            <a:lstStyle/>
            <a:p>
              <a:pPr algn="ctr">
                <a:lnSpc>
                  <a:spcPts val="1841"/>
                </a:lnSpc>
              </a:pPr>
              <a:endParaRPr sz="1200"/>
            </a:p>
          </p:txBody>
        </p:sp>
      </p:grpSp>
      <p:sp>
        <p:nvSpPr>
          <p:cNvPr id="26" name="Freeform 26"/>
          <p:cNvSpPr/>
          <p:nvPr/>
        </p:nvSpPr>
        <p:spPr>
          <a:xfrm>
            <a:off x="276223" y="2135839"/>
            <a:ext cx="1385463" cy="1385463"/>
          </a:xfrm>
          <a:custGeom>
            <a:avLst/>
            <a:gdLst/>
            <a:ahLst/>
            <a:cxnLst/>
            <a:rect l="l" t="t" r="r" b="b"/>
            <a:pathLst>
              <a:path w="2078195" h="2078195">
                <a:moveTo>
                  <a:pt x="0" y="0"/>
                </a:moveTo>
                <a:lnTo>
                  <a:pt x="2078195" y="0"/>
                </a:lnTo>
                <a:lnTo>
                  <a:pt x="2078195" y="2078195"/>
                </a:lnTo>
                <a:lnTo>
                  <a:pt x="0" y="2078195"/>
                </a:lnTo>
                <a:lnTo>
                  <a:pt x="0" y="0"/>
                </a:lnTo>
                <a:close/>
              </a:path>
            </a:pathLst>
          </a:custGeom>
          <a:blipFill>
            <a:blip>
              <a:alphaModFix amt="30000"/>
              <a:extLst>
                <a:ext uri="{96DAC541-7B7A-43D3-8B79-37D633B846F1}">
                  <asvg:svgBlip xmlns:asvg="http://schemas.microsoft.com/office/drawing/2016/SVG/main" r:embed="rId2"/>
                </a:ext>
              </a:extLst>
            </a:blip>
            <a:stretch>
              <a:fillRect/>
            </a:stretch>
          </a:blipFill>
        </p:spPr>
        <p:txBody>
          <a:bodyPr/>
          <a:lstStyle/>
          <a:p>
            <a:endParaRPr lang="en-US" sz="1200">
              <a:latin typeface="Aptos" panose="020B0004020202020204" pitchFamily="34" charset="0"/>
            </a:endParaRPr>
          </a:p>
        </p:txBody>
      </p:sp>
      <p:grpSp>
        <p:nvGrpSpPr>
          <p:cNvPr id="27" name="Group 27"/>
          <p:cNvGrpSpPr/>
          <p:nvPr/>
        </p:nvGrpSpPr>
        <p:grpSpPr>
          <a:xfrm>
            <a:off x="276223" y="2135838"/>
            <a:ext cx="1144241" cy="1144241"/>
            <a:chOff x="0" y="0"/>
            <a:chExt cx="812800" cy="812800"/>
          </a:xfrm>
        </p:grpSpPr>
        <p:sp>
          <p:nvSpPr>
            <p:cNvPr id="28" name="Freeform 2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p>
              <a:endParaRPr lang="en-US" sz="1200">
                <a:latin typeface="Aptos" panose="020B0004020202020204" pitchFamily="34" charset="0"/>
              </a:endParaRPr>
            </a:p>
          </p:txBody>
        </p:sp>
        <p:sp>
          <p:nvSpPr>
            <p:cNvPr id="29" name="TextBox 29"/>
            <p:cNvSpPr txBox="1"/>
            <p:nvPr/>
          </p:nvSpPr>
          <p:spPr>
            <a:xfrm>
              <a:off x="76200" y="38100"/>
              <a:ext cx="660400" cy="698500"/>
            </a:xfrm>
            <a:prstGeom prst="rect">
              <a:avLst/>
            </a:prstGeom>
          </p:spPr>
          <p:txBody>
            <a:bodyPr lIns="32899" tIns="32899" rIns="32899" bIns="32899" rtlCol="0" anchor="ctr"/>
            <a:lstStyle/>
            <a:p>
              <a:pPr algn="ctr">
                <a:lnSpc>
                  <a:spcPts val="1701"/>
                </a:lnSpc>
              </a:pPr>
              <a:endParaRPr sz="1200">
                <a:latin typeface="Aptos" panose="020B0004020202020204" pitchFamily="34" charset="0"/>
              </a:endParaRPr>
            </a:p>
          </p:txBody>
        </p:sp>
      </p:grpSp>
      <p:sp>
        <p:nvSpPr>
          <p:cNvPr id="30" name="Freeform 30"/>
          <p:cNvSpPr/>
          <p:nvPr/>
        </p:nvSpPr>
        <p:spPr>
          <a:xfrm>
            <a:off x="2022115" y="2135839"/>
            <a:ext cx="1385463" cy="1385463"/>
          </a:xfrm>
          <a:custGeom>
            <a:avLst/>
            <a:gdLst/>
            <a:ahLst/>
            <a:cxnLst/>
            <a:rect l="l" t="t" r="r" b="b"/>
            <a:pathLst>
              <a:path w="2078195" h="2078195">
                <a:moveTo>
                  <a:pt x="0" y="0"/>
                </a:moveTo>
                <a:lnTo>
                  <a:pt x="2078195" y="0"/>
                </a:lnTo>
                <a:lnTo>
                  <a:pt x="2078195" y="2078195"/>
                </a:lnTo>
                <a:lnTo>
                  <a:pt x="0" y="2078195"/>
                </a:lnTo>
                <a:lnTo>
                  <a:pt x="0" y="0"/>
                </a:lnTo>
                <a:close/>
              </a:path>
            </a:pathLst>
          </a:custGeom>
          <a:blipFill>
            <a:blip>
              <a:alphaModFix amt="30000"/>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US" sz="1200">
              <a:latin typeface="Aptos" panose="020B0004020202020204" pitchFamily="34" charset="0"/>
            </a:endParaRPr>
          </a:p>
        </p:txBody>
      </p:sp>
      <p:grpSp>
        <p:nvGrpSpPr>
          <p:cNvPr id="31" name="Group 31"/>
          <p:cNvGrpSpPr/>
          <p:nvPr/>
        </p:nvGrpSpPr>
        <p:grpSpPr>
          <a:xfrm>
            <a:off x="2022115" y="2135838"/>
            <a:ext cx="1144241" cy="1144241"/>
            <a:chOff x="0" y="0"/>
            <a:chExt cx="812800" cy="812800"/>
          </a:xfrm>
        </p:grpSpPr>
        <p:sp>
          <p:nvSpPr>
            <p:cNvPr id="32" name="Freeform 3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p>
              <a:endParaRPr lang="en-US" sz="1200">
                <a:latin typeface="Aptos" panose="020B0004020202020204" pitchFamily="34" charset="0"/>
              </a:endParaRPr>
            </a:p>
          </p:txBody>
        </p:sp>
        <p:sp>
          <p:nvSpPr>
            <p:cNvPr id="33" name="TextBox 33"/>
            <p:cNvSpPr txBox="1"/>
            <p:nvPr/>
          </p:nvSpPr>
          <p:spPr>
            <a:xfrm>
              <a:off x="76200" y="38100"/>
              <a:ext cx="660400" cy="698500"/>
            </a:xfrm>
            <a:prstGeom prst="rect">
              <a:avLst/>
            </a:prstGeom>
          </p:spPr>
          <p:txBody>
            <a:bodyPr lIns="32899" tIns="32899" rIns="32899" bIns="32899" rtlCol="0" anchor="ctr"/>
            <a:lstStyle/>
            <a:p>
              <a:pPr algn="ctr">
                <a:lnSpc>
                  <a:spcPts val="1701"/>
                </a:lnSpc>
              </a:pPr>
              <a:endParaRPr sz="1200">
                <a:latin typeface="Aptos" panose="020B0004020202020204" pitchFamily="34" charset="0"/>
              </a:endParaRPr>
            </a:p>
          </p:txBody>
        </p:sp>
      </p:grpSp>
      <p:grpSp>
        <p:nvGrpSpPr>
          <p:cNvPr id="34" name="Group 34"/>
          <p:cNvGrpSpPr/>
          <p:nvPr/>
        </p:nvGrpSpPr>
        <p:grpSpPr>
          <a:xfrm rot="-5400000">
            <a:off x="420648" y="2280263"/>
            <a:ext cx="855391" cy="855391"/>
            <a:chOff x="0" y="0"/>
            <a:chExt cx="812800" cy="812800"/>
          </a:xfrm>
        </p:grpSpPr>
        <p:sp>
          <p:nvSpPr>
            <p:cNvPr id="35" name="Freeform 3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p>
              <a:endParaRPr lang="en-US" sz="1200">
                <a:latin typeface="Aptos" panose="020B0004020202020204" pitchFamily="34" charset="0"/>
              </a:endParaRPr>
            </a:p>
          </p:txBody>
        </p:sp>
        <p:sp>
          <p:nvSpPr>
            <p:cNvPr id="36" name="TextBox 36"/>
            <p:cNvSpPr txBox="1"/>
            <p:nvPr/>
          </p:nvSpPr>
          <p:spPr>
            <a:xfrm>
              <a:off x="76200" y="47625"/>
              <a:ext cx="660400" cy="688975"/>
            </a:xfrm>
            <a:prstGeom prst="rect">
              <a:avLst/>
            </a:prstGeom>
          </p:spPr>
          <p:txBody>
            <a:bodyPr lIns="29271" tIns="29271" rIns="29271" bIns="29271" rtlCol="0" anchor="ctr"/>
            <a:lstStyle/>
            <a:p>
              <a:pPr algn="ctr">
                <a:lnSpc>
                  <a:spcPts val="1115"/>
                </a:lnSpc>
              </a:pPr>
              <a:endParaRPr sz="1200">
                <a:latin typeface="Aptos" panose="020B0004020202020204" pitchFamily="34" charset="0"/>
              </a:endParaRPr>
            </a:p>
          </p:txBody>
        </p:sp>
      </p:grpSp>
      <p:grpSp>
        <p:nvGrpSpPr>
          <p:cNvPr id="37" name="Group 37"/>
          <p:cNvGrpSpPr/>
          <p:nvPr/>
        </p:nvGrpSpPr>
        <p:grpSpPr>
          <a:xfrm rot="-5400000">
            <a:off x="2166540" y="2280263"/>
            <a:ext cx="855391" cy="855391"/>
            <a:chOff x="0" y="0"/>
            <a:chExt cx="812800" cy="812800"/>
          </a:xfrm>
        </p:grpSpPr>
        <p:sp>
          <p:nvSpPr>
            <p:cNvPr id="38" name="Freeform 3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p>
              <a:endParaRPr lang="en-US" sz="1200">
                <a:latin typeface="Aptos" panose="020B0004020202020204" pitchFamily="34" charset="0"/>
              </a:endParaRPr>
            </a:p>
          </p:txBody>
        </p:sp>
        <p:sp>
          <p:nvSpPr>
            <p:cNvPr id="39" name="TextBox 39"/>
            <p:cNvSpPr txBox="1"/>
            <p:nvPr/>
          </p:nvSpPr>
          <p:spPr>
            <a:xfrm>
              <a:off x="76200" y="47625"/>
              <a:ext cx="660400" cy="688975"/>
            </a:xfrm>
            <a:prstGeom prst="rect">
              <a:avLst/>
            </a:prstGeom>
          </p:spPr>
          <p:txBody>
            <a:bodyPr lIns="29271" tIns="29271" rIns="29271" bIns="29271" rtlCol="0" anchor="ctr"/>
            <a:lstStyle/>
            <a:p>
              <a:pPr algn="ctr">
                <a:lnSpc>
                  <a:spcPts val="1115"/>
                </a:lnSpc>
              </a:pPr>
              <a:endParaRPr sz="1200">
                <a:latin typeface="Aptos" panose="020B0004020202020204" pitchFamily="34" charset="0"/>
              </a:endParaRPr>
            </a:p>
          </p:txBody>
        </p:sp>
      </p:grpSp>
      <p:sp>
        <p:nvSpPr>
          <p:cNvPr id="40" name="Freeform 40"/>
          <p:cNvSpPr/>
          <p:nvPr/>
        </p:nvSpPr>
        <p:spPr>
          <a:xfrm>
            <a:off x="3766489" y="2135839"/>
            <a:ext cx="1385463" cy="1385463"/>
          </a:xfrm>
          <a:custGeom>
            <a:avLst/>
            <a:gdLst/>
            <a:ahLst/>
            <a:cxnLst/>
            <a:rect l="l" t="t" r="r" b="b"/>
            <a:pathLst>
              <a:path w="2078195" h="2078195">
                <a:moveTo>
                  <a:pt x="0" y="0"/>
                </a:moveTo>
                <a:lnTo>
                  <a:pt x="2078195" y="0"/>
                </a:lnTo>
                <a:lnTo>
                  <a:pt x="2078195" y="2078195"/>
                </a:lnTo>
                <a:lnTo>
                  <a:pt x="0" y="2078195"/>
                </a:lnTo>
                <a:lnTo>
                  <a:pt x="0" y="0"/>
                </a:lnTo>
                <a:close/>
              </a:path>
            </a:pathLst>
          </a:custGeom>
          <a:blipFill>
            <a:blip>
              <a:alphaModFix amt="30000"/>
              <a:extLst>
                <a:ext uri="{96DAC541-7B7A-43D3-8B79-37D633B846F1}">
                  <asvg:svgBlip xmlns:asvg="http://schemas.microsoft.com/office/drawing/2016/SVG/main" r:embed="rId4"/>
                </a:ext>
              </a:extLst>
            </a:blip>
            <a:stretch>
              <a:fillRect/>
            </a:stretch>
          </a:blipFill>
          <a:ln cap="sq">
            <a:noFill/>
            <a:prstDash val="solid"/>
            <a:miter/>
          </a:ln>
        </p:spPr>
        <p:txBody>
          <a:bodyPr/>
          <a:lstStyle/>
          <a:p>
            <a:endParaRPr lang="en-US" sz="1200">
              <a:latin typeface="Aptos" panose="020B0004020202020204" pitchFamily="34" charset="0"/>
            </a:endParaRPr>
          </a:p>
        </p:txBody>
      </p:sp>
      <p:grpSp>
        <p:nvGrpSpPr>
          <p:cNvPr id="41" name="Group 41"/>
          <p:cNvGrpSpPr/>
          <p:nvPr/>
        </p:nvGrpSpPr>
        <p:grpSpPr>
          <a:xfrm>
            <a:off x="3766489" y="2135838"/>
            <a:ext cx="1144241" cy="1144241"/>
            <a:chOff x="0" y="0"/>
            <a:chExt cx="812800" cy="812800"/>
          </a:xfrm>
        </p:grpSpPr>
        <p:sp>
          <p:nvSpPr>
            <p:cNvPr id="42" name="Freeform 4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p>
              <a:endParaRPr lang="en-US" sz="1200">
                <a:latin typeface="Aptos" panose="020B0004020202020204" pitchFamily="34" charset="0"/>
              </a:endParaRPr>
            </a:p>
          </p:txBody>
        </p:sp>
        <p:sp>
          <p:nvSpPr>
            <p:cNvPr id="43" name="TextBox 43"/>
            <p:cNvSpPr txBox="1"/>
            <p:nvPr/>
          </p:nvSpPr>
          <p:spPr>
            <a:xfrm>
              <a:off x="76200" y="38100"/>
              <a:ext cx="660400" cy="698500"/>
            </a:xfrm>
            <a:prstGeom prst="rect">
              <a:avLst/>
            </a:prstGeom>
          </p:spPr>
          <p:txBody>
            <a:bodyPr lIns="32899" tIns="32899" rIns="32899" bIns="32899" rtlCol="0" anchor="ctr"/>
            <a:lstStyle/>
            <a:p>
              <a:pPr algn="ctr">
                <a:lnSpc>
                  <a:spcPts val="1701"/>
                </a:lnSpc>
              </a:pPr>
              <a:endParaRPr sz="1200">
                <a:latin typeface="Aptos" panose="020B0004020202020204" pitchFamily="34" charset="0"/>
              </a:endParaRPr>
            </a:p>
          </p:txBody>
        </p:sp>
      </p:grpSp>
      <p:grpSp>
        <p:nvGrpSpPr>
          <p:cNvPr id="44" name="Group 44"/>
          <p:cNvGrpSpPr/>
          <p:nvPr/>
        </p:nvGrpSpPr>
        <p:grpSpPr>
          <a:xfrm rot="-5400000">
            <a:off x="3910915" y="2280263"/>
            <a:ext cx="855391" cy="855391"/>
            <a:chOff x="0" y="0"/>
            <a:chExt cx="812800" cy="812800"/>
          </a:xfrm>
        </p:grpSpPr>
        <p:sp>
          <p:nvSpPr>
            <p:cNvPr id="45" name="Freeform 4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p>
              <a:endParaRPr lang="en-US" sz="1200">
                <a:latin typeface="Aptos" panose="020B0004020202020204" pitchFamily="34" charset="0"/>
              </a:endParaRPr>
            </a:p>
          </p:txBody>
        </p:sp>
        <p:sp>
          <p:nvSpPr>
            <p:cNvPr id="46" name="TextBox 46"/>
            <p:cNvSpPr txBox="1"/>
            <p:nvPr/>
          </p:nvSpPr>
          <p:spPr>
            <a:xfrm>
              <a:off x="76200" y="47625"/>
              <a:ext cx="660400" cy="688975"/>
            </a:xfrm>
            <a:prstGeom prst="rect">
              <a:avLst/>
            </a:prstGeom>
          </p:spPr>
          <p:txBody>
            <a:bodyPr lIns="29271" tIns="29271" rIns="29271" bIns="29271" rtlCol="0" anchor="ctr"/>
            <a:lstStyle/>
            <a:p>
              <a:pPr algn="ctr">
                <a:lnSpc>
                  <a:spcPts val="1115"/>
                </a:lnSpc>
              </a:pPr>
              <a:endParaRPr sz="1200">
                <a:latin typeface="Aptos" panose="020B0004020202020204" pitchFamily="34" charset="0"/>
              </a:endParaRPr>
            </a:p>
          </p:txBody>
        </p:sp>
      </p:grpSp>
      <p:sp>
        <p:nvSpPr>
          <p:cNvPr id="47" name="Freeform 47"/>
          <p:cNvSpPr/>
          <p:nvPr/>
        </p:nvSpPr>
        <p:spPr>
          <a:xfrm>
            <a:off x="5510864" y="2135839"/>
            <a:ext cx="1385463" cy="1385463"/>
          </a:xfrm>
          <a:custGeom>
            <a:avLst/>
            <a:gdLst/>
            <a:ahLst/>
            <a:cxnLst/>
            <a:rect l="l" t="t" r="r" b="b"/>
            <a:pathLst>
              <a:path w="2078195" h="2078195">
                <a:moveTo>
                  <a:pt x="0" y="0"/>
                </a:moveTo>
                <a:lnTo>
                  <a:pt x="2078195" y="0"/>
                </a:lnTo>
                <a:lnTo>
                  <a:pt x="2078195" y="2078195"/>
                </a:lnTo>
                <a:lnTo>
                  <a:pt x="0" y="2078195"/>
                </a:lnTo>
                <a:lnTo>
                  <a:pt x="0" y="0"/>
                </a:lnTo>
                <a:close/>
              </a:path>
            </a:pathLst>
          </a:custGeom>
          <a:blipFill>
            <a:blip>
              <a:alphaModFix amt="30000"/>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US" sz="1200">
              <a:latin typeface="Aptos" panose="020B0004020202020204" pitchFamily="34" charset="0"/>
            </a:endParaRPr>
          </a:p>
        </p:txBody>
      </p:sp>
      <p:grpSp>
        <p:nvGrpSpPr>
          <p:cNvPr id="48" name="Group 48"/>
          <p:cNvGrpSpPr/>
          <p:nvPr/>
        </p:nvGrpSpPr>
        <p:grpSpPr>
          <a:xfrm>
            <a:off x="5510864" y="2135838"/>
            <a:ext cx="1144241" cy="1144241"/>
            <a:chOff x="0" y="0"/>
            <a:chExt cx="812800" cy="812800"/>
          </a:xfrm>
        </p:grpSpPr>
        <p:sp>
          <p:nvSpPr>
            <p:cNvPr id="49" name="Freeform 4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p>
              <a:endParaRPr lang="en-US" sz="1200">
                <a:latin typeface="Aptos" panose="020B0004020202020204" pitchFamily="34" charset="0"/>
              </a:endParaRPr>
            </a:p>
          </p:txBody>
        </p:sp>
        <p:sp>
          <p:nvSpPr>
            <p:cNvPr id="50" name="TextBox 50"/>
            <p:cNvSpPr txBox="1"/>
            <p:nvPr/>
          </p:nvSpPr>
          <p:spPr>
            <a:xfrm>
              <a:off x="76200" y="38100"/>
              <a:ext cx="660400" cy="698500"/>
            </a:xfrm>
            <a:prstGeom prst="rect">
              <a:avLst/>
            </a:prstGeom>
          </p:spPr>
          <p:txBody>
            <a:bodyPr lIns="32899" tIns="32899" rIns="32899" bIns="32899" rtlCol="0" anchor="ctr"/>
            <a:lstStyle/>
            <a:p>
              <a:pPr algn="ctr">
                <a:lnSpc>
                  <a:spcPts val="1701"/>
                </a:lnSpc>
              </a:pPr>
              <a:endParaRPr sz="1200">
                <a:latin typeface="Aptos" panose="020B0004020202020204" pitchFamily="34" charset="0"/>
              </a:endParaRPr>
            </a:p>
          </p:txBody>
        </p:sp>
      </p:grpSp>
      <p:grpSp>
        <p:nvGrpSpPr>
          <p:cNvPr id="51" name="Group 51"/>
          <p:cNvGrpSpPr/>
          <p:nvPr/>
        </p:nvGrpSpPr>
        <p:grpSpPr>
          <a:xfrm rot="-5400000">
            <a:off x="5655289" y="2280263"/>
            <a:ext cx="855391" cy="855391"/>
            <a:chOff x="0" y="0"/>
            <a:chExt cx="812800" cy="812800"/>
          </a:xfrm>
        </p:grpSpPr>
        <p:sp>
          <p:nvSpPr>
            <p:cNvPr id="52" name="Freeform 5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p>
              <a:endParaRPr lang="en-US" sz="1200">
                <a:latin typeface="Aptos" panose="020B0004020202020204" pitchFamily="34" charset="0"/>
              </a:endParaRPr>
            </a:p>
          </p:txBody>
        </p:sp>
        <p:sp>
          <p:nvSpPr>
            <p:cNvPr id="53" name="TextBox 53"/>
            <p:cNvSpPr txBox="1"/>
            <p:nvPr/>
          </p:nvSpPr>
          <p:spPr>
            <a:xfrm>
              <a:off x="76200" y="47625"/>
              <a:ext cx="660400" cy="688975"/>
            </a:xfrm>
            <a:prstGeom prst="rect">
              <a:avLst/>
            </a:prstGeom>
          </p:spPr>
          <p:txBody>
            <a:bodyPr lIns="29271" tIns="29271" rIns="29271" bIns="29271" rtlCol="0" anchor="ctr"/>
            <a:lstStyle/>
            <a:p>
              <a:pPr algn="ctr">
                <a:lnSpc>
                  <a:spcPts val="1115"/>
                </a:lnSpc>
              </a:pPr>
              <a:endParaRPr sz="1200">
                <a:latin typeface="Aptos" panose="020B0004020202020204" pitchFamily="34" charset="0"/>
              </a:endParaRPr>
            </a:p>
          </p:txBody>
        </p:sp>
      </p:grpSp>
      <p:sp>
        <p:nvSpPr>
          <p:cNvPr id="54" name="Freeform 54"/>
          <p:cNvSpPr/>
          <p:nvPr/>
        </p:nvSpPr>
        <p:spPr>
          <a:xfrm>
            <a:off x="7255239" y="2135839"/>
            <a:ext cx="1385463" cy="1385463"/>
          </a:xfrm>
          <a:custGeom>
            <a:avLst/>
            <a:gdLst/>
            <a:ahLst/>
            <a:cxnLst/>
            <a:rect l="l" t="t" r="r" b="b"/>
            <a:pathLst>
              <a:path w="2078195" h="2078195">
                <a:moveTo>
                  <a:pt x="0" y="0"/>
                </a:moveTo>
                <a:lnTo>
                  <a:pt x="2078195" y="0"/>
                </a:lnTo>
                <a:lnTo>
                  <a:pt x="2078195" y="2078195"/>
                </a:lnTo>
                <a:lnTo>
                  <a:pt x="0" y="2078195"/>
                </a:lnTo>
                <a:lnTo>
                  <a:pt x="0" y="0"/>
                </a:lnTo>
                <a:close/>
              </a:path>
            </a:pathLst>
          </a:custGeom>
          <a:blipFill>
            <a:blip>
              <a:alphaModFix amt="30000"/>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US" sz="1200">
              <a:latin typeface="Aptos" panose="020B0004020202020204" pitchFamily="34" charset="0"/>
            </a:endParaRPr>
          </a:p>
        </p:txBody>
      </p:sp>
      <p:grpSp>
        <p:nvGrpSpPr>
          <p:cNvPr id="55" name="Group 55"/>
          <p:cNvGrpSpPr/>
          <p:nvPr/>
        </p:nvGrpSpPr>
        <p:grpSpPr>
          <a:xfrm>
            <a:off x="7255238" y="2135838"/>
            <a:ext cx="1144241" cy="1144241"/>
            <a:chOff x="0" y="0"/>
            <a:chExt cx="812800" cy="812800"/>
          </a:xfrm>
        </p:grpSpPr>
        <p:sp>
          <p:nvSpPr>
            <p:cNvPr id="56" name="Freeform 5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p>
              <a:endParaRPr lang="en-US" sz="1200">
                <a:latin typeface="Aptos" panose="020B0004020202020204" pitchFamily="34" charset="0"/>
              </a:endParaRPr>
            </a:p>
          </p:txBody>
        </p:sp>
        <p:sp>
          <p:nvSpPr>
            <p:cNvPr id="57" name="TextBox 57"/>
            <p:cNvSpPr txBox="1"/>
            <p:nvPr/>
          </p:nvSpPr>
          <p:spPr>
            <a:xfrm>
              <a:off x="76200" y="38100"/>
              <a:ext cx="660400" cy="698500"/>
            </a:xfrm>
            <a:prstGeom prst="rect">
              <a:avLst/>
            </a:prstGeom>
          </p:spPr>
          <p:txBody>
            <a:bodyPr lIns="32899" tIns="32899" rIns="32899" bIns="32899" rtlCol="0" anchor="ctr"/>
            <a:lstStyle/>
            <a:p>
              <a:pPr algn="ctr">
                <a:lnSpc>
                  <a:spcPts val="1701"/>
                </a:lnSpc>
              </a:pPr>
              <a:endParaRPr sz="1200">
                <a:latin typeface="Aptos" panose="020B0004020202020204" pitchFamily="34" charset="0"/>
              </a:endParaRPr>
            </a:p>
          </p:txBody>
        </p:sp>
      </p:grpSp>
      <p:grpSp>
        <p:nvGrpSpPr>
          <p:cNvPr id="58" name="Group 58"/>
          <p:cNvGrpSpPr/>
          <p:nvPr/>
        </p:nvGrpSpPr>
        <p:grpSpPr>
          <a:xfrm rot="-5400000">
            <a:off x="7399663" y="2280263"/>
            <a:ext cx="855391" cy="855391"/>
            <a:chOff x="0" y="0"/>
            <a:chExt cx="812800" cy="812800"/>
          </a:xfrm>
        </p:grpSpPr>
        <p:sp>
          <p:nvSpPr>
            <p:cNvPr id="59" name="Freeform 5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p>
              <a:endParaRPr lang="en-US" sz="1200">
                <a:latin typeface="Aptos" panose="020B0004020202020204" pitchFamily="34" charset="0"/>
              </a:endParaRPr>
            </a:p>
          </p:txBody>
        </p:sp>
        <p:sp>
          <p:nvSpPr>
            <p:cNvPr id="60" name="TextBox 60"/>
            <p:cNvSpPr txBox="1"/>
            <p:nvPr/>
          </p:nvSpPr>
          <p:spPr>
            <a:xfrm>
              <a:off x="76200" y="47625"/>
              <a:ext cx="660400" cy="688975"/>
            </a:xfrm>
            <a:prstGeom prst="rect">
              <a:avLst/>
            </a:prstGeom>
          </p:spPr>
          <p:txBody>
            <a:bodyPr lIns="29271" tIns="29271" rIns="29271" bIns="29271" rtlCol="0" anchor="ctr"/>
            <a:lstStyle/>
            <a:p>
              <a:pPr algn="ctr">
                <a:lnSpc>
                  <a:spcPts val="1115"/>
                </a:lnSpc>
              </a:pPr>
              <a:endParaRPr sz="1200">
                <a:latin typeface="Aptos" panose="020B0004020202020204" pitchFamily="34" charset="0"/>
              </a:endParaRPr>
            </a:p>
          </p:txBody>
        </p:sp>
      </p:grpSp>
      <p:sp>
        <p:nvSpPr>
          <p:cNvPr id="61" name="Freeform 61"/>
          <p:cNvSpPr/>
          <p:nvPr/>
        </p:nvSpPr>
        <p:spPr>
          <a:xfrm>
            <a:off x="8999613" y="2135839"/>
            <a:ext cx="1385463" cy="1385463"/>
          </a:xfrm>
          <a:custGeom>
            <a:avLst/>
            <a:gdLst/>
            <a:ahLst/>
            <a:cxnLst/>
            <a:rect l="l" t="t" r="r" b="b"/>
            <a:pathLst>
              <a:path w="2078195" h="2078195">
                <a:moveTo>
                  <a:pt x="0" y="0"/>
                </a:moveTo>
                <a:lnTo>
                  <a:pt x="2078195" y="0"/>
                </a:lnTo>
                <a:lnTo>
                  <a:pt x="2078195" y="2078195"/>
                </a:lnTo>
                <a:lnTo>
                  <a:pt x="0" y="2078195"/>
                </a:lnTo>
                <a:lnTo>
                  <a:pt x="0" y="0"/>
                </a:lnTo>
                <a:close/>
              </a:path>
            </a:pathLst>
          </a:custGeom>
          <a:blipFill>
            <a:blip>
              <a:alphaModFix amt="30000"/>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US" sz="1200">
              <a:latin typeface="Aptos" panose="020B0004020202020204" pitchFamily="34" charset="0"/>
            </a:endParaRPr>
          </a:p>
        </p:txBody>
      </p:sp>
      <p:grpSp>
        <p:nvGrpSpPr>
          <p:cNvPr id="62" name="Group 62"/>
          <p:cNvGrpSpPr/>
          <p:nvPr/>
        </p:nvGrpSpPr>
        <p:grpSpPr>
          <a:xfrm>
            <a:off x="8999613" y="2135838"/>
            <a:ext cx="1144241" cy="1144241"/>
            <a:chOff x="0" y="0"/>
            <a:chExt cx="812800" cy="812800"/>
          </a:xfrm>
        </p:grpSpPr>
        <p:sp>
          <p:nvSpPr>
            <p:cNvPr id="63" name="Freeform 6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p>
              <a:endParaRPr lang="en-US" sz="1200">
                <a:latin typeface="Aptos" panose="020B0004020202020204" pitchFamily="34" charset="0"/>
              </a:endParaRPr>
            </a:p>
          </p:txBody>
        </p:sp>
        <p:sp>
          <p:nvSpPr>
            <p:cNvPr id="64" name="TextBox 64"/>
            <p:cNvSpPr txBox="1"/>
            <p:nvPr/>
          </p:nvSpPr>
          <p:spPr>
            <a:xfrm>
              <a:off x="76200" y="38100"/>
              <a:ext cx="660400" cy="698500"/>
            </a:xfrm>
            <a:prstGeom prst="rect">
              <a:avLst/>
            </a:prstGeom>
          </p:spPr>
          <p:txBody>
            <a:bodyPr lIns="32899" tIns="32899" rIns="32899" bIns="32899" rtlCol="0" anchor="ctr"/>
            <a:lstStyle/>
            <a:p>
              <a:pPr algn="ctr">
                <a:lnSpc>
                  <a:spcPts val="1701"/>
                </a:lnSpc>
              </a:pPr>
              <a:endParaRPr sz="1200">
                <a:latin typeface="Aptos" panose="020B0004020202020204" pitchFamily="34" charset="0"/>
              </a:endParaRPr>
            </a:p>
          </p:txBody>
        </p:sp>
      </p:grpSp>
      <p:grpSp>
        <p:nvGrpSpPr>
          <p:cNvPr id="65" name="Group 65"/>
          <p:cNvGrpSpPr/>
          <p:nvPr/>
        </p:nvGrpSpPr>
        <p:grpSpPr>
          <a:xfrm rot="-5400000">
            <a:off x="9144038" y="2280263"/>
            <a:ext cx="855391" cy="855391"/>
            <a:chOff x="0" y="0"/>
            <a:chExt cx="812800" cy="812800"/>
          </a:xfrm>
        </p:grpSpPr>
        <p:sp>
          <p:nvSpPr>
            <p:cNvPr id="66" name="Freeform 6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p>
              <a:endParaRPr lang="en-US" sz="1200">
                <a:latin typeface="Aptos" panose="020B0004020202020204" pitchFamily="34" charset="0"/>
              </a:endParaRPr>
            </a:p>
          </p:txBody>
        </p:sp>
        <p:sp>
          <p:nvSpPr>
            <p:cNvPr id="67" name="TextBox 67"/>
            <p:cNvSpPr txBox="1"/>
            <p:nvPr/>
          </p:nvSpPr>
          <p:spPr>
            <a:xfrm>
              <a:off x="76200" y="47625"/>
              <a:ext cx="660400" cy="688975"/>
            </a:xfrm>
            <a:prstGeom prst="rect">
              <a:avLst/>
            </a:prstGeom>
          </p:spPr>
          <p:txBody>
            <a:bodyPr lIns="29271" tIns="29271" rIns="29271" bIns="29271" rtlCol="0" anchor="ctr"/>
            <a:lstStyle/>
            <a:p>
              <a:pPr algn="ctr">
                <a:lnSpc>
                  <a:spcPts val="1115"/>
                </a:lnSpc>
              </a:pPr>
              <a:endParaRPr sz="1200">
                <a:latin typeface="Aptos" panose="020B0004020202020204" pitchFamily="34" charset="0"/>
              </a:endParaRPr>
            </a:p>
          </p:txBody>
        </p:sp>
      </p:grpSp>
      <p:grpSp>
        <p:nvGrpSpPr>
          <p:cNvPr id="68" name="Group 68"/>
          <p:cNvGrpSpPr/>
          <p:nvPr/>
        </p:nvGrpSpPr>
        <p:grpSpPr>
          <a:xfrm>
            <a:off x="1" y="5845934"/>
            <a:ext cx="1686103" cy="1574105"/>
            <a:chOff x="0" y="0"/>
            <a:chExt cx="812800" cy="758810"/>
          </a:xfrm>
        </p:grpSpPr>
        <p:sp>
          <p:nvSpPr>
            <p:cNvPr id="69" name="Freeform 69"/>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2F3D4C">
                <a:alpha val="58824"/>
              </a:srgbClr>
            </a:solidFill>
          </p:spPr>
          <p:txBody>
            <a:bodyPr/>
            <a:lstStyle/>
            <a:p>
              <a:endParaRPr lang="en-US" sz="1200"/>
            </a:p>
          </p:txBody>
        </p:sp>
        <p:sp>
          <p:nvSpPr>
            <p:cNvPr id="70" name="TextBox 70"/>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sp>
        <p:nvSpPr>
          <p:cNvPr id="71" name="Freeform 71"/>
          <p:cNvSpPr/>
          <p:nvPr/>
        </p:nvSpPr>
        <p:spPr>
          <a:xfrm>
            <a:off x="487605" y="2430641"/>
            <a:ext cx="721477" cy="554636"/>
          </a:xfrm>
          <a:custGeom>
            <a:avLst/>
            <a:gdLst/>
            <a:ahLst/>
            <a:cxnLst/>
            <a:rect l="l" t="t" r="r" b="b"/>
            <a:pathLst>
              <a:path w="1082216" h="831954">
                <a:moveTo>
                  <a:pt x="0" y="0"/>
                </a:moveTo>
                <a:lnTo>
                  <a:pt x="1082216" y="0"/>
                </a:lnTo>
                <a:lnTo>
                  <a:pt x="1082216" y="831954"/>
                </a:lnTo>
                <a:lnTo>
                  <a:pt x="0" y="831954"/>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sz="1200">
              <a:latin typeface="Aptos" panose="020B0004020202020204" pitchFamily="34" charset="0"/>
            </a:endParaRPr>
          </a:p>
        </p:txBody>
      </p:sp>
      <p:sp>
        <p:nvSpPr>
          <p:cNvPr id="72" name="Freeform 72"/>
          <p:cNvSpPr/>
          <p:nvPr/>
        </p:nvSpPr>
        <p:spPr>
          <a:xfrm>
            <a:off x="10776828" y="2136939"/>
            <a:ext cx="1385463" cy="1385463"/>
          </a:xfrm>
          <a:custGeom>
            <a:avLst/>
            <a:gdLst/>
            <a:ahLst/>
            <a:cxnLst/>
            <a:rect l="l" t="t" r="r" b="b"/>
            <a:pathLst>
              <a:path w="2078195" h="2078195">
                <a:moveTo>
                  <a:pt x="0" y="0"/>
                </a:moveTo>
                <a:lnTo>
                  <a:pt x="2078196" y="0"/>
                </a:lnTo>
                <a:lnTo>
                  <a:pt x="2078196" y="2078196"/>
                </a:lnTo>
                <a:lnTo>
                  <a:pt x="0" y="2078196"/>
                </a:lnTo>
                <a:lnTo>
                  <a:pt x="0" y="0"/>
                </a:lnTo>
                <a:close/>
              </a:path>
            </a:pathLst>
          </a:custGeom>
          <a:blipFill>
            <a:blip>
              <a:alphaModFix amt="30000"/>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US" sz="1200">
              <a:latin typeface="Aptos" panose="020B0004020202020204" pitchFamily="34" charset="0"/>
            </a:endParaRPr>
          </a:p>
        </p:txBody>
      </p:sp>
      <p:grpSp>
        <p:nvGrpSpPr>
          <p:cNvPr id="73" name="Group 73"/>
          <p:cNvGrpSpPr/>
          <p:nvPr/>
        </p:nvGrpSpPr>
        <p:grpSpPr>
          <a:xfrm>
            <a:off x="10776828" y="2136938"/>
            <a:ext cx="1144241" cy="1144241"/>
            <a:chOff x="0" y="0"/>
            <a:chExt cx="812800" cy="812800"/>
          </a:xfrm>
        </p:grpSpPr>
        <p:sp>
          <p:nvSpPr>
            <p:cNvPr id="74" name="Freeform 7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p>
              <a:endParaRPr lang="en-US" sz="1200">
                <a:latin typeface="Aptos" panose="020B0004020202020204" pitchFamily="34" charset="0"/>
              </a:endParaRPr>
            </a:p>
          </p:txBody>
        </p:sp>
        <p:sp>
          <p:nvSpPr>
            <p:cNvPr id="75" name="TextBox 75"/>
            <p:cNvSpPr txBox="1"/>
            <p:nvPr/>
          </p:nvSpPr>
          <p:spPr>
            <a:xfrm>
              <a:off x="76200" y="38100"/>
              <a:ext cx="660400" cy="698500"/>
            </a:xfrm>
            <a:prstGeom prst="rect">
              <a:avLst/>
            </a:prstGeom>
          </p:spPr>
          <p:txBody>
            <a:bodyPr lIns="32899" tIns="32899" rIns="32899" bIns="32899" rtlCol="0" anchor="ctr"/>
            <a:lstStyle/>
            <a:p>
              <a:pPr algn="ctr">
                <a:lnSpc>
                  <a:spcPts val="1701"/>
                </a:lnSpc>
              </a:pPr>
              <a:endParaRPr sz="1200">
                <a:latin typeface="Aptos" panose="020B0004020202020204" pitchFamily="34" charset="0"/>
              </a:endParaRPr>
            </a:p>
          </p:txBody>
        </p:sp>
      </p:grpSp>
      <p:grpSp>
        <p:nvGrpSpPr>
          <p:cNvPr id="76" name="Group 76"/>
          <p:cNvGrpSpPr/>
          <p:nvPr/>
        </p:nvGrpSpPr>
        <p:grpSpPr>
          <a:xfrm rot="-5400000">
            <a:off x="10921253" y="2281364"/>
            <a:ext cx="855391" cy="855391"/>
            <a:chOff x="0" y="0"/>
            <a:chExt cx="812800" cy="812800"/>
          </a:xfrm>
        </p:grpSpPr>
        <p:sp>
          <p:nvSpPr>
            <p:cNvPr id="77" name="Freeform 7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p>
              <a:endParaRPr lang="en-US" sz="1200">
                <a:latin typeface="Aptos" panose="020B0004020202020204" pitchFamily="34" charset="0"/>
              </a:endParaRPr>
            </a:p>
          </p:txBody>
        </p:sp>
        <p:sp>
          <p:nvSpPr>
            <p:cNvPr id="78" name="TextBox 78"/>
            <p:cNvSpPr txBox="1"/>
            <p:nvPr/>
          </p:nvSpPr>
          <p:spPr>
            <a:xfrm>
              <a:off x="76200" y="47625"/>
              <a:ext cx="660400" cy="688975"/>
            </a:xfrm>
            <a:prstGeom prst="rect">
              <a:avLst/>
            </a:prstGeom>
          </p:spPr>
          <p:txBody>
            <a:bodyPr lIns="29271" tIns="29271" rIns="29271" bIns="29271" rtlCol="0" anchor="ctr"/>
            <a:lstStyle/>
            <a:p>
              <a:pPr algn="ctr">
                <a:lnSpc>
                  <a:spcPts val="1115"/>
                </a:lnSpc>
              </a:pPr>
              <a:endParaRPr sz="1200">
                <a:latin typeface="Aptos" panose="020B0004020202020204" pitchFamily="34" charset="0"/>
              </a:endParaRPr>
            </a:p>
          </p:txBody>
        </p:sp>
      </p:grpSp>
      <p:grpSp>
        <p:nvGrpSpPr>
          <p:cNvPr id="79" name="Group 79"/>
          <p:cNvGrpSpPr/>
          <p:nvPr/>
        </p:nvGrpSpPr>
        <p:grpSpPr>
          <a:xfrm>
            <a:off x="1750983" y="5845934"/>
            <a:ext cx="1686103" cy="1574105"/>
            <a:chOff x="0" y="0"/>
            <a:chExt cx="812800" cy="758810"/>
          </a:xfrm>
        </p:grpSpPr>
        <p:sp>
          <p:nvSpPr>
            <p:cNvPr id="80" name="Freeform 80"/>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9AA1BC">
                <a:alpha val="58824"/>
              </a:srgbClr>
            </a:solidFill>
          </p:spPr>
          <p:txBody>
            <a:bodyPr/>
            <a:lstStyle/>
            <a:p>
              <a:endParaRPr lang="en-US" sz="1200"/>
            </a:p>
          </p:txBody>
        </p:sp>
        <p:sp>
          <p:nvSpPr>
            <p:cNvPr id="81" name="TextBox 81"/>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grpSp>
        <p:nvGrpSpPr>
          <p:cNvPr id="82" name="Group 82"/>
          <p:cNvGrpSpPr/>
          <p:nvPr/>
        </p:nvGrpSpPr>
        <p:grpSpPr>
          <a:xfrm>
            <a:off x="3501966" y="5845934"/>
            <a:ext cx="1686103" cy="1574105"/>
            <a:chOff x="0" y="0"/>
            <a:chExt cx="812800" cy="758810"/>
          </a:xfrm>
        </p:grpSpPr>
        <p:sp>
          <p:nvSpPr>
            <p:cNvPr id="83" name="Freeform 83"/>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48708A">
                <a:alpha val="58824"/>
              </a:srgbClr>
            </a:solidFill>
          </p:spPr>
          <p:txBody>
            <a:bodyPr/>
            <a:lstStyle/>
            <a:p>
              <a:endParaRPr lang="en-US" sz="1200"/>
            </a:p>
          </p:txBody>
        </p:sp>
        <p:sp>
          <p:nvSpPr>
            <p:cNvPr id="84" name="TextBox 84"/>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grpSp>
        <p:nvGrpSpPr>
          <p:cNvPr id="85" name="Group 85"/>
          <p:cNvGrpSpPr/>
          <p:nvPr/>
        </p:nvGrpSpPr>
        <p:grpSpPr>
          <a:xfrm>
            <a:off x="5252949" y="5845934"/>
            <a:ext cx="1686103" cy="1574105"/>
            <a:chOff x="0" y="0"/>
            <a:chExt cx="812800" cy="758810"/>
          </a:xfrm>
        </p:grpSpPr>
        <p:sp>
          <p:nvSpPr>
            <p:cNvPr id="86" name="Freeform 86"/>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C3D8E8">
                <a:alpha val="58824"/>
              </a:srgbClr>
            </a:solidFill>
          </p:spPr>
          <p:txBody>
            <a:bodyPr/>
            <a:lstStyle/>
            <a:p>
              <a:endParaRPr lang="en-US" sz="1200"/>
            </a:p>
          </p:txBody>
        </p:sp>
        <p:sp>
          <p:nvSpPr>
            <p:cNvPr id="87" name="TextBox 87"/>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grpSp>
        <p:nvGrpSpPr>
          <p:cNvPr id="88" name="Group 88"/>
          <p:cNvGrpSpPr/>
          <p:nvPr/>
        </p:nvGrpSpPr>
        <p:grpSpPr>
          <a:xfrm>
            <a:off x="7003931" y="5845934"/>
            <a:ext cx="1686103" cy="1574105"/>
            <a:chOff x="0" y="0"/>
            <a:chExt cx="812800" cy="758810"/>
          </a:xfrm>
        </p:grpSpPr>
        <p:sp>
          <p:nvSpPr>
            <p:cNvPr id="89" name="Freeform 89"/>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E7B752">
                <a:alpha val="58824"/>
              </a:srgbClr>
            </a:solidFill>
          </p:spPr>
          <p:txBody>
            <a:bodyPr/>
            <a:lstStyle/>
            <a:p>
              <a:endParaRPr lang="en-US" sz="1200"/>
            </a:p>
          </p:txBody>
        </p:sp>
        <p:sp>
          <p:nvSpPr>
            <p:cNvPr id="90" name="TextBox 90"/>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grpSp>
        <p:nvGrpSpPr>
          <p:cNvPr id="91" name="Group 91"/>
          <p:cNvGrpSpPr/>
          <p:nvPr/>
        </p:nvGrpSpPr>
        <p:grpSpPr>
          <a:xfrm>
            <a:off x="8754915" y="5845934"/>
            <a:ext cx="1686103" cy="1574105"/>
            <a:chOff x="0" y="0"/>
            <a:chExt cx="812800" cy="758810"/>
          </a:xfrm>
        </p:grpSpPr>
        <p:sp>
          <p:nvSpPr>
            <p:cNvPr id="92" name="Freeform 92"/>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F1DDB4">
                <a:alpha val="58824"/>
              </a:srgbClr>
            </a:solidFill>
          </p:spPr>
          <p:txBody>
            <a:bodyPr/>
            <a:lstStyle/>
            <a:p>
              <a:endParaRPr lang="en-US" sz="1200"/>
            </a:p>
          </p:txBody>
        </p:sp>
        <p:sp>
          <p:nvSpPr>
            <p:cNvPr id="93" name="TextBox 93"/>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grpSp>
        <p:nvGrpSpPr>
          <p:cNvPr id="94" name="Group 94"/>
          <p:cNvGrpSpPr/>
          <p:nvPr/>
        </p:nvGrpSpPr>
        <p:grpSpPr>
          <a:xfrm>
            <a:off x="10505897" y="5845934"/>
            <a:ext cx="1686103" cy="1574105"/>
            <a:chOff x="0" y="0"/>
            <a:chExt cx="812800" cy="758810"/>
          </a:xfrm>
        </p:grpSpPr>
        <p:sp>
          <p:nvSpPr>
            <p:cNvPr id="95" name="Freeform 95"/>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D9D9D9">
                <a:alpha val="58824"/>
              </a:srgbClr>
            </a:solidFill>
          </p:spPr>
          <p:txBody>
            <a:bodyPr/>
            <a:lstStyle/>
            <a:p>
              <a:endParaRPr lang="en-US" sz="1200"/>
            </a:p>
          </p:txBody>
        </p:sp>
        <p:sp>
          <p:nvSpPr>
            <p:cNvPr id="96" name="TextBox 96"/>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sp>
        <p:nvSpPr>
          <p:cNvPr id="97" name="AutoShape 97"/>
          <p:cNvSpPr/>
          <p:nvPr/>
        </p:nvSpPr>
        <p:spPr>
          <a:xfrm>
            <a:off x="475900" y="3867335"/>
            <a:ext cx="744887" cy="0"/>
          </a:xfrm>
          <a:prstGeom prst="line">
            <a:avLst/>
          </a:prstGeom>
          <a:ln w="38100" cap="flat">
            <a:solidFill>
              <a:srgbClr val="FFFFFF"/>
            </a:solidFill>
            <a:prstDash val="solid"/>
            <a:headEnd type="none" w="sm" len="sm"/>
            <a:tailEnd type="none" w="sm" len="sm"/>
          </a:ln>
        </p:spPr>
        <p:txBody>
          <a:bodyPr/>
          <a:lstStyle/>
          <a:p>
            <a:endParaRPr lang="en-US" sz="1200">
              <a:latin typeface="Aptos" panose="020B0004020202020204" pitchFamily="34" charset="0"/>
            </a:endParaRPr>
          </a:p>
        </p:txBody>
      </p:sp>
      <p:sp>
        <p:nvSpPr>
          <p:cNvPr id="98" name="AutoShape 98"/>
          <p:cNvSpPr/>
          <p:nvPr/>
        </p:nvSpPr>
        <p:spPr>
          <a:xfrm>
            <a:off x="2221792" y="3867335"/>
            <a:ext cx="744887" cy="0"/>
          </a:xfrm>
          <a:prstGeom prst="line">
            <a:avLst/>
          </a:prstGeom>
          <a:ln w="38100" cap="flat">
            <a:solidFill>
              <a:srgbClr val="FFFFFF"/>
            </a:solidFill>
            <a:prstDash val="solid"/>
            <a:headEnd type="none" w="sm" len="sm"/>
            <a:tailEnd type="none" w="sm" len="sm"/>
          </a:ln>
        </p:spPr>
        <p:txBody>
          <a:bodyPr/>
          <a:lstStyle/>
          <a:p>
            <a:endParaRPr lang="en-US" sz="1200">
              <a:latin typeface="Aptos" panose="020B0004020202020204" pitchFamily="34" charset="0"/>
            </a:endParaRPr>
          </a:p>
        </p:txBody>
      </p:sp>
      <p:sp>
        <p:nvSpPr>
          <p:cNvPr id="99" name="AutoShape 99"/>
          <p:cNvSpPr/>
          <p:nvPr/>
        </p:nvSpPr>
        <p:spPr>
          <a:xfrm>
            <a:off x="3972574" y="3867335"/>
            <a:ext cx="744887" cy="0"/>
          </a:xfrm>
          <a:prstGeom prst="line">
            <a:avLst/>
          </a:prstGeom>
          <a:ln w="38100" cap="flat">
            <a:solidFill>
              <a:srgbClr val="FFFFFF"/>
            </a:solidFill>
            <a:prstDash val="solid"/>
            <a:headEnd type="none" w="sm" len="sm"/>
            <a:tailEnd type="none" w="sm" len="sm"/>
          </a:ln>
        </p:spPr>
        <p:txBody>
          <a:bodyPr/>
          <a:lstStyle/>
          <a:p>
            <a:endParaRPr lang="en-US" sz="1200">
              <a:latin typeface="Aptos" panose="020B0004020202020204" pitchFamily="34" charset="0"/>
            </a:endParaRPr>
          </a:p>
        </p:txBody>
      </p:sp>
      <p:sp>
        <p:nvSpPr>
          <p:cNvPr id="100" name="AutoShape 100"/>
          <p:cNvSpPr/>
          <p:nvPr/>
        </p:nvSpPr>
        <p:spPr>
          <a:xfrm>
            <a:off x="5723557" y="3867335"/>
            <a:ext cx="744887" cy="0"/>
          </a:xfrm>
          <a:prstGeom prst="line">
            <a:avLst/>
          </a:prstGeom>
          <a:ln w="38100" cap="flat">
            <a:solidFill>
              <a:srgbClr val="FFFFFF"/>
            </a:solidFill>
            <a:prstDash val="solid"/>
            <a:headEnd type="none" w="sm" len="sm"/>
            <a:tailEnd type="none" w="sm" len="sm"/>
          </a:ln>
        </p:spPr>
        <p:txBody>
          <a:bodyPr/>
          <a:lstStyle/>
          <a:p>
            <a:endParaRPr lang="en-US" sz="1200">
              <a:latin typeface="Aptos" panose="020B0004020202020204" pitchFamily="34" charset="0"/>
            </a:endParaRPr>
          </a:p>
        </p:txBody>
      </p:sp>
      <p:sp>
        <p:nvSpPr>
          <p:cNvPr id="101" name="AutoShape 101"/>
          <p:cNvSpPr/>
          <p:nvPr/>
        </p:nvSpPr>
        <p:spPr>
          <a:xfrm>
            <a:off x="7474539" y="3867335"/>
            <a:ext cx="744887" cy="0"/>
          </a:xfrm>
          <a:prstGeom prst="line">
            <a:avLst/>
          </a:prstGeom>
          <a:ln w="38100" cap="flat">
            <a:solidFill>
              <a:srgbClr val="FFFFFF"/>
            </a:solidFill>
            <a:prstDash val="solid"/>
            <a:headEnd type="none" w="sm" len="sm"/>
            <a:tailEnd type="none" w="sm" len="sm"/>
          </a:ln>
        </p:spPr>
        <p:txBody>
          <a:bodyPr/>
          <a:lstStyle/>
          <a:p>
            <a:endParaRPr lang="en-US" sz="1200">
              <a:latin typeface="Aptos" panose="020B0004020202020204" pitchFamily="34" charset="0"/>
            </a:endParaRPr>
          </a:p>
        </p:txBody>
      </p:sp>
      <p:sp>
        <p:nvSpPr>
          <p:cNvPr id="102" name="AutoShape 102"/>
          <p:cNvSpPr/>
          <p:nvPr/>
        </p:nvSpPr>
        <p:spPr>
          <a:xfrm>
            <a:off x="9225523" y="3867335"/>
            <a:ext cx="744887" cy="0"/>
          </a:xfrm>
          <a:prstGeom prst="line">
            <a:avLst/>
          </a:prstGeom>
          <a:ln w="38100" cap="flat">
            <a:solidFill>
              <a:srgbClr val="FFFFFF"/>
            </a:solidFill>
            <a:prstDash val="solid"/>
            <a:headEnd type="none" w="sm" len="sm"/>
            <a:tailEnd type="none" w="sm" len="sm"/>
          </a:ln>
        </p:spPr>
        <p:txBody>
          <a:bodyPr/>
          <a:lstStyle/>
          <a:p>
            <a:endParaRPr lang="en-US" sz="1200">
              <a:latin typeface="Aptos" panose="020B0004020202020204" pitchFamily="34" charset="0"/>
            </a:endParaRPr>
          </a:p>
        </p:txBody>
      </p:sp>
      <p:sp>
        <p:nvSpPr>
          <p:cNvPr id="103" name="AutoShape 103"/>
          <p:cNvSpPr/>
          <p:nvPr/>
        </p:nvSpPr>
        <p:spPr>
          <a:xfrm>
            <a:off x="10976505" y="3867335"/>
            <a:ext cx="744887" cy="0"/>
          </a:xfrm>
          <a:prstGeom prst="line">
            <a:avLst/>
          </a:prstGeom>
          <a:ln w="38100" cap="flat">
            <a:solidFill>
              <a:srgbClr val="FFFFFF"/>
            </a:solidFill>
            <a:prstDash val="solid"/>
            <a:headEnd type="none" w="sm" len="sm"/>
            <a:tailEnd type="none" w="sm" len="sm"/>
          </a:ln>
        </p:spPr>
        <p:txBody>
          <a:bodyPr/>
          <a:lstStyle/>
          <a:p>
            <a:endParaRPr lang="en-US" sz="1200">
              <a:latin typeface="Aptos" panose="020B0004020202020204" pitchFamily="34" charset="0"/>
            </a:endParaRPr>
          </a:p>
        </p:txBody>
      </p:sp>
      <p:sp>
        <p:nvSpPr>
          <p:cNvPr id="104" name="Freeform 104"/>
          <p:cNvSpPr/>
          <p:nvPr/>
        </p:nvSpPr>
        <p:spPr>
          <a:xfrm>
            <a:off x="2348338" y="2136938"/>
            <a:ext cx="613821" cy="849439"/>
          </a:xfrm>
          <a:custGeom>
            <a:avLst/>
            <a:gdLst/>
            <a:ahLst/>
            <a:cxnLst/>
            <a:rect l="l" t="t" r="r" b="b"/>
            <a:pathLst>
              <a:path w="920731" h="1274158">
                <a:moveTo>
                  <a:pt x="0" y="0"/>
                </a:moveTo>
                <a:lnTo>
                  <a:pt x="920731" y="0"/>
                </a:lnTo>
                <a:lnTo>
                  <a:pt x="920731" y="1274158"/>
                </a:lnTo>
                <a:lnTo>
                  <a:pt x="0" y="1274158"/>
                </a:lnTo>
                <a:lnTo>
                  <a:pt x="0" y="0"/>
                </a:lnTo>
                <a:close/>
              </a:path>
            </a:pathLst>
          </a:custGeom>
          <a:blipFill>
            <a:blip r:embed="rId8"/>
            <a:stretch>
              <a:fillRect r="-307016"/>
            </a:stretch>
          </a:blipFill>
        </p:spPr>
        <p:txBody>
          <a:bodyPr/>
          <a:lstStyle/>
          <a:p>
            <a:endParaRPr lang="en-US" sz="1200">
              <a:latin typeface="Aptos" panose="020B0004020202020204" pitchFamily="34" charset="0"/>
            </a:endParaRPr>
          </a:p>
        </p:txBody>
      </p:sp>
      <p:sp>
        <p:nvSpPr>
          <p:cNvPr id="105" name="Freeform 105"/>
          <p:cNvSpPr/>
          <p:nvPr/>
        </p:nvSpPr>
        <p:spPr>
          <a:xfrm>
            <a:off x="4071689" y="2430641"/>
            <a:ext cx="528548" cy="528548"/>
          </a:xfrm>
          <a:custGeom>
            <a:avLst/>
            <a:gdLst/>
            <a:ahLst/>
            <a:cxnLst/>
            <a:rect l="l" t="t" r="r" b="b"/>
            <a:pathLst>
              <a:path w="792822" h="792822">
                <a:moveTo>
                  <a:pt x="0" y="0"/>
                </a:moveTo>
                <a:lnTo>
                  <a:pt x="792823" y="0"/>
                </a:lnTo>
                <a:lnTo>
                  <a:pt x="792823" y="792822"/>
                </a:lnTo>
                <a:lnTo>
                  <a:pt x="0" y="792822"/>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sz="1200">
              <a:latin typeface="Aptos" panose="020B0004020202020204" pitchFamily="34" charset="0"/>
            </a:endParaRPr>
          </a:p>
        </p:txBody>
      </p:sp>
      <p:sp>
        <p:nvSpPr>
          <p:cNvPr id="106" name="Freeform 106"/>
          <p:cNvSpPr/>
          <p:nvPr/>
        </p:nvSpPr>
        <p:spPr>
          <a:xfrm>
            <a:off x="5811210" y="2410124"/>
            <a:ext cx="569581" cy="569581"/>
          </a:xfrm>
          <a:custGeom>
            <a:avLst/>
            <a:gdLst/>
            <a:ahLst/>
            <a:cxnLst/>
            <a:rect l="l" t="t" r="r" b="b"/>
            <a:pathLst>
              <a:path w="854371" h="854371">
                <a:moveTo>
                  <a:pt x="0" y="0"/>
                </a:moveTo>
                <a:lnTo>
                  <a:pt x="854370" y="0"/>
                </a:lnTo>
                <a:lnTo>
                  <a:pt x="854370" y="854371"/>
                </a:lnTo>
                <a:lnTo>
                  <a:pt x="0" y="854371"/>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US" sz="1200">
              <a:latin typeface="Aptos" panose="020B0004020202020204" pitchFamily="34" charset="0"/>
            </a:endParaRPr>
          </a:p>
        </p:txBody>
      </p:sp>
      <p:sp>
        <p:nvSpPr>
          <p:cNvPr id="107" name="Freeform 107"/>
          <p:cNvSpPr/>
          <p:nvPr/>
        </p:nvSpPr>
        <p:spPr>
          <a:xfrm>
            <a:off x="7514905" y="2399251"/>
            <a:ext cx="587126" cy="587126"/>
          </a:xfrm>
          <a:custGeom>
            <a:avLst/>
            <a:gdLst/>
            <a:ahLst/>
            <a:cxnLst/>
            <a:rect l="l" t="t" r="r" b="b"/>
            <a:pathLst>
              <a:path w="880689" h="880689">
                <a:moveTo>
                  <a:pt x="0" y="0"/>
                </a:moveTo>
                <a:lnTo>
                  <a:pt x="880689" y="0"/>
                </a:lnTo>
                <a:lnTo>
                  <a:pt x="880689" y="880689"/>
                </a:lnTo>
                <a:lnTo>
                  <a:pt x="0" y="880689"/>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en-US" sz="1200">
              <a:latin typeface="Aptos" panose="020B0004020202020204" pitchFamily="34" charset="0"/>
            </a:endParaRPr>
          </a:p>
        </p:txBody>
      </p:sp>
      <p:sp>
        <p:nvSpPr>
          <p:cNvPr id="108" name="Freeform 108"/>
          <p:cNvSpPr/>
          <p:nvPr/>
        </p:nvSpPr>
        <p:spPr>
          <a:xfrm>
            <a:off x="9324338" y="2328912"/>
            <a:ext cx="641039" cy="665229"/>
          </a:xfrm>
          <a:custGeom>
            <a:avLst/>
            <a:gdLst/>
            <a:ahLst/>
            <a:cxnLst/>
            <a:rect l="l" t="t" r="r" b="b"/>
            <a:pathLst>
              <a:path w="961558" h="997843">
                <a:moveTo>
                  <a:pt x="0" y="0"/>
                </a:moveTo>
                <a:lnTo>
                  <a:pt x="961558" y="0"/>
                </a:lnTo>
                <a:lnTo>
                  <a:pt x="961558" y="997843"/>
                </a:lnTo>
                <a:lnTo>
                  <a:pt x="0" y="997843"/>
                </a:lnTo>
                <a:lnTo>
                  <a:pt x="0" y="0"/>
                </a:lnTo>
                <a:close/>
              </a:path>
            </a:pathLst>
          </a:custGeom>
          <a:blipFill>
            <a:blip>
              <a:extLst>
                <a:ext uri="{96DAC541-7B7A-43D3-8B79-37D633B846F1}">
                  <asvg:svgBlip xmlns:asvg="http://schemas.microsoft.com/office/drawing/2016/SVG/main" r:embed="rId12"/>
                </a:ext>
              </a:extLst>
            </a:blip>
            <a:stretch>
              <a:fillRect/>
            </a:stretch>
          </a:blipFill>
        </p:spPr>
        <p:txBody>
          <a:bodyPr/>
          <a:lstStyle/>
          <a:p>
            <a:endParaRPr lang="en-US" sz="1200">
              <a:latin typeface="Aptos" panose="020B0004020202020204" pitchFamily="34" charset="0"/>
            </a:endParaRPr>
          </a:p>
        </p:txBody>
      </p:sp>
      <p:sp>
        <p:nvSpPr>
          <p:cNvPr id="109" name="Freeform 109"/>
          <p:cNvSpPr/>
          <p:nvPr/>
        </p:nvSpPr>
        <p:spPr>
          <a:xfrm>
            <a:off x="10988391" y="2541652"/>
            <a:ext cx="721115" cy="332614"/>
          </a:xfrm>
          <a:custGeom>
            <a:avLst/>
            <a:gdLst/>
            <a:ahLst/>
            <a:cxnLst/>
            <a:rect l="l" t="t" r="r" b="b"/>
            <a:pathLst>
              <a:path w="1081672" h="498921">
                <a:moveTo>
                  <a:pt x="0" y="0"/>
                </a:moveTo>
                <a:lnTo>
                  <a:pt x="1081673" y="0"/>
                </a:lnTo>
                <a:lnTo>
                  <a:pt x="1081673" y="498921"/>
                </a:lnTo>
                <a:lnTo>
                  <a:pt x="0" y="498921"/>
                </a:lnTo>
                <a:lnTo>
                  <a:pt x="0" y="0"/>
                </a:lnTo>
                <a:close/>
              </a:path>
            </a:pathLst>
          </a:custGeom>
          <a:blipFill>
            <a:blip>
              <a:extLst>
                <a:ext uri="{96DAC541-7B7A-43D3-8B79-37D633B846F1}">
                  <asvg:svgBlip xmlns:asvg="http://schemas.microsoft.com/office/drawing/2016/SVG/main" r:embed="rId13"/>
                </a:ext>
              </a:extLst>
            </a:blip>
            <a:stretch>
              <a:fillRect/>
            </a:stretch>
          </a:blipFill>
        </p:spPr>
        <p:txBody>
          <a:bodyPr/>
          <a:lstStyle/>
          <a:p>
            <a:endParaRPr lang="en-US" sz="1200">
              <a:latin typeface="Aptos" panose="020B0004020202020204" pitchFamily="34" charset="0"/>
            </a:endParaRPr>
          </a:p>
        </p:txBody>
      </p:sp>
      <p:sp>
        <p:nvSpPr>
          <p:cNvPr id="110" name="TextBox 110"/>
          <p:cNvSpPr txBox="1"/>
          <p:nvPr/>
        </p:nvSpPr>
        <p:spPr>
          <a:xfrm>
            <a:off x="1711776" y="609600"/>
            <a:ext cx="8768448" cy="486928"/>
          </a:xfrm>
          <a:prstGeom prst="rect">
            <a:avLst/>
          </a:prstGeom>
        </p:spPr>
        <p:txBody>
          <a:bodyPr lIns="0" tIns="0" rIns="0" bIns="0" rtlCol="0" anchor="t">
            <a:spAutoFit/>
          </a:bodyPr>
          <a:lstStyle/>
          <a:p>
            <a:pPr algn="ctr">
              <a:lnSpc>
                <a:spcPts val="4028"/>
              </a:lnSpc>
            </a:pPr>
            <a:r>
              <a:rPr lang="en-US" sz="2877" b="1">
                <a:solidFill>
                  <a:srgbClr val="2F3D4C"/>
                </a:solidFill>
                <a:latin typeface="Aptos" panose="020B0004020202020204" pitchFamily="34" charset="0"/>
                <a:ea typeface="Poppins Bold"/>
                <a:cs typeface="Poppins Bold"/>
                <a:sym typeface="Poppins Bold"/>
              </a:rPr>
              <a:t>SC Reading Instruction Over Time</a:t>
            </a:r>
          </a:p>
        </p:txBody>
      </p:sp>
      <p:sp>
        <p:nvSpPr>
          <p:cNvPr id="111" name="TextBox 111"/>
          <p:cNvSpPr txBox="1"/>
          <p:nvPr/>
        </p:nvSpPr>
        <p:spPr>
          <a:xfrm>
            <a:off x="1693579" y="1096482"/>
            <a:ext cx="8768448" cy="538609"/>
          </a:xfrm>
          <a:prstGeom prst="rect">
            <a:avLst/>
          </a:prstGeom>
        </p:spPr>
        <p:txBody>
          <a:bodyPr lIns="0" tIns="0" rIns="0" bIns="0" rtlCol="0" anchor="t">
            <a:spAutoFit/>
          </a:bodyPr>
          <a:lstStyle/>
          <a:p>
            <a:pPr algn="ctr">
              <a:lnSpc>
                <a:spcPts val="2148"/>
              </a:lnSpc>
            </a:pPr>
            <a:r>
              <a:rPr lang="en-US" sz="1790">
                <a:solidFill>
                  <a:srgbClr val="2F3D4C"/>
                </a:solidFill>
                <a:latin typeface="Aptos" panose="020B0004020202020204" pitchFamily="34" charset="0"/>
                <a:ea typeface="Poppins"/>
                <a:cs typeface="Poppins"/>
                <a:sym typeface="Poppins"/>
              </a:rPr>
              <a:t>A Scientific Shift</a:t>
            </a:r>
            <a:br>
              <a:rPr lang="en-US" sz="1790">
                <a:solidFill>
                  <a:srgbClr val="2F3D4C"/>
                </a:solidFill>
                <a:latin typeface="Aptos" panose="020B0004020202020204" pitchFamily="34" charset="0"/>
                <a:ea typeface="Poppins"/>
                <a:cs typeface="Poppins"/>
                <a:sym typeface="Poppins"/>
              </a:rPr>
            </a:br>
            <a:r>
              <a:rPr lang="en-US" sz="1790" b="1">
                <a:solidFill>
                  <a:srgbClr val="2F3D4C"/>
                </a:solidFill>
                <a:latin typeface="Aptos" panose="020B0004020202020204" pitchFamily="34" charset="0"/>
                <a:ea typeface="Poppins"/>
                <a:cs typeface="Poppins"/>
                <a:sym typeface="Poppins"/>
              </a:rPr>
              <a:t>Phonemic Awareness  |  Phonics  |  Vocabulary  |  Fluency  |  Comprehension</a:t>
            </a:r>
          </a:p>
        </p:txBody>
      </p:sp>
      <p:sp>
        <p:nvSpPr>
          <p:cNvPr id="112" name="TextBox 112"/>
          <p:cNvSpPr txBox="1"/>
          <p:nvPr/>
        </p:nvSpPr>
        <p:spPr>
          <a:xfrm>
            <a:off x="3574088" y="4521932"/>
            <a:ext cx="1573007" cy="426527"/>
          </a:xfrm>
          <a:prstGeom prst="rect">
            <a:avLst/>
          </a:prstGeom>
        </p:spPr>
        <p:txBody>
          <a:bodyPr wrap="square" lIns="0" tIns="0" rIns="0" bIns="0" rtlCol="0" anchor="t">
            <a:spAutoFit/>
          </a:bodyPr>
          <a:lstStyle/>
          <a:p>
            <a:pPr algn="ctr">
              <a:lnSpc>
                <a:spcPts val="1747"/>
              </a:lnSpc>
            </a:pPr>
            <a:r>
              <a:rPr lang="en-US" sz="1267" b="1">
                <a:solidFill>
                  <a:srgbClr val="FFFFFF"/>
                </a:solidFill>
                <a:latin typeface="Aptos" panose="020B0004020202020204" pitchFamily="34" charset="0"/>
                <a:ea typeface="Roboto Bold"/>
                <a:cs typeface="Roboto Bold"/>
                <a:sym typeface="Roboto Bold"/>
              </a:rPr>
              <a:t>LETRS Training  Launch (2021)</a:t>
            </a:r>
          </a:p>
        </p:txBody>
      </p:sp>
      <p:sp>
        <p:nvSpPr>
          <p:cNvPr id="113" name="TextBox 113"/>
          <p:cNvSpPr txBox="1"/>
          <p:nvPr/>
        </p:nvSpPr>
        <p:spPr>
          <a:xfrm>
            <a:off x="3504765" y="5143411"/>
            <a:ext cx="1711653" cy="426527"/>
          </a:xfrm>
          <a:prstGeom prst="rect">
            <a:avLst/>
          </a:prstGeom>
        </p:spPr>
        <p:txBody>
          <a:bodyPr wrap="square" lIns="0" tIns="0" rIns="0" bIns="0" rtlCol="0" anchor="t">
            <a:spAutoFit/>
          </a:bodyPr>
          <a:lstStyle/>
          <a:p>
            <a:pPr algn="ctr">
              <a:lnSpc>
                <a:spcPts val="1747"/>
              </a:lnSpc>
            </a:pPr>
            <a:r>
              <a:rPr lang="en-US" sz="1267" b="1">
                <a:solidFill>
                  <a:srgbClr val="FFFFFF"/>
                </a:solidFill>
                <a:latin typeface="Aptos" panose="020B0004020202020204" pitchFamily="34" charset="0"/>
                <a:ea typeface="Roboto Bold"/>
                <a:cs typeface="Roboto Bold"/>
                <a:sym typeface="Roboto Bold"/>
              </a:rPr>
              <a:t>New HQIM for PLP Schools (2022)</a:t>
            </a:r>
          </a:p>
        </p:txBody>
      </p:sp>
      <p:sp>
        <p:nvSpPr>
          <p:cNvPr id="114" name="TextBox 114"/>
          <p:cNvSpPr txBox="1"/>
          <p:nvPr/>
        </p:nvSpPr>
        <p:spPr>
          <a:xfrm>
            <a:off x="5438508" y="3955213"/>
            <a:ext cx="1314983" cy="644535"/>
          </a:xfrm>
          <a:prstGeom prst="rect">
            <a:avLst/>
          </a:prstGeom>
        </p:spPr>
        <p:txBody>
          <a:bodyPr wrap="square" lIns="0" tIns="0" rIns="0" bIns="0" rtlCol="0" anchor="t">
            <a:spAutoFit/>
          </a:bodyPr>
          <a:lstStyle/>
          <a:p>
            <a:pPr algn="ctr">
              <a:lnSpc>
                <a:spcPts val="1747"/>
              </a:lnSpc>
            </a:pPr>
            <a:r>
              <a:rPr lang="en-US" sz="1267" b="1">
                <a:solidFill>
                  <a:srgbClr val="2F3D4C"/>
                </a:solidFill>
                <a:latin typeface="Aptos" panose="020B0004020202020204" pitchFamily="34" charset="0"/>
                <a:ea typeface="Roboto Bold"/>
                <a:cs typeface="Roboto Bold"/>
                <a:sym typeface="Roboto Bold"/>
              </a:rPr>
              <a:t>New ELA Standards Approved</a:t>
            </a:r>
          </a:p>
        </p:txBody>
      </p:sp>
      <p:sp>
        <p:nvSpPr>
          <p:cNvPr id="115" name="TextBox 115"/>
          <p:cNvSpPr txBox="1"/>
          <p:nvPr/>
        </p:nvSpPr>
        <p:spPr>
          <a:xfrm>
            <a:off x="7197525" y="3951377"/>
            <a:ext cx="1221884" cy="644535"/>
          </a:xfrm>
          <a:prstGeom prst="rect">
            <a:avLst/>
          </a:prstGeom>
        </p:spPr>
        <p:txBody>
          <a:bodyPr wrap="square" lIns="0" tIns="0" rIns="0" bIns="0" rtlCol="0" anchor="t">
            <a:spAutoFit/>
          </a:bodyPr>
          <a:lstStyle/>
          <a:p>
            <a:pPr algn="ctr">
              <a:lnSpc>
                <a:spcPts val="1747"/>
              </a:lnSpc>
            </a:pPr>
            <a:r>
              <a:rPr lang="en-US" sz="1267" b="1">
                <a:solidFill>
                  <a:srgbClr val="2F3D4C"/>
                </a:solidFill>
                <a:latin typeface="Aptos" panose="020B0004020202020204" pitchFamily="34" charset="0"/>
                <a:ea typeface="Roboto Bold"/>
                <a:cs typeface="Roboto Bold"/>
                <a:sym typeface="Roboto Bold"/>
              </a:rPr>
              <a:t>Read to Succeed 2.0 </a:t>
            </a:r>
            <a:br>
              <a:rPr lang="en-US" sz="1267" b="1">
                <a:solidFill>
                  <a:srgbClr val="2F3D4C"/>
                </a:solidFill>
                <a:latin typeface="Aptos" panose="020B0004020202020204" pitchFamily="34" charset="0"/>
                <a:ea typeface="Roboto Bold"/>
                <a:cs typeface="Roboto Bold"/>
                <a:sym typeface="Roboto Bold"/>
              </a:rPr>
            </a:br>
            <a:r>
              <a:rPr lang="en-US" sz="1267" b="1">
                <a:solidFill>
                  <a:srgbClr val="2F3D4C"/>
                </a:solidFill>
                <a:latin typeface="Aptos" panose="020B0004020202020204" pitchFamily="34" charset="0"/>
                <a:ea typeface="Roboto Bold"/>
                <a:cs typeface="Roboto Bold"/>
                <a:sym typeface="Roboto Bold"/>
              </a:rPr>
              <a:t>(Act 114)</a:t>
            </a:r>
          </a:p>
        </p:txBody>
      </p:sp>
      <p:sp>
        <p:nvSpPr>
          <p:cNvPr id="117" name="TextBox 117"/>
          <p:cNvSpPr txBox="1"/>
          <p:nvPr/>
        </p:nvSpPr>
        <p:spPr>
          <a:xfrm>
            <a:off x="3578119" y="3945864"/>
            <a:ext cx="1573007" cy="426527"/>
          </a:xfrm>
          <a:prstGeom prst="rect">
            <a:avLst/>
          </a:prstGeom>
        </p:spPr>
        <p:txBody>
          <a:bodyPr wrap="square" lIns="0" tIns="0" rIns="0" bIns="0" rtlCol="0" anchor="t">
            <a:spAutoFit/>
          </a:bodyPr>
          <a:lstStyle/>
          <a:p>
            <a:pPr algn="ctr">
              <a:lnSpc>
                <a:spcPts val="1747"/>
              </a:lnSpc>
            </a:pPr>
            <a:r>
              <a:rPr lang="en-US" sz="1267" b="1">
                <a:solidFill>
                  <a:srgbClr val="FFFFFF"/>
                </a:solidFill>
                <a:latin typeface="Aptos" panose="020B0004020202020204" pitchFamily="34" charset="0"/>
                <a:ea typeface="Roboto Bold"/>
                <a:cs typeface="Roboto Bold"/>
                <a:sym typeface="Roboto Bold"/>
              </a:rPr>
              <a:t>Palmetto Literacy Project (2019)</a:t>
            </a:r>
          </a:p>
        </p:txBody>
      </p:sp>
      <p:sp>
        <p:nvSpPr>
          <p:cNvPr id="119" name="TextBox 119"/>
          <p:cNvSpPr txBox="1"/>
          <p:nvPr/>
        </p:nvSpPr>
        <p:spPr>
          <a:xfrm>
            <a:off x="151997" y="3516052"/>
            <a:ext cx="1392694" cy="243656"/>
          </a:xfrm>
          <a:prstGeom prst="rect">
            <a:avLst/>
          </a:prstGeom>
        </p:spPr>
        <p:txBody>
          <a:bodyPr lIns="0" tIns="0" rIns="0" bIns="0" rtlCol="0" anchor="t">
            <a:spAutoFit/>
          </a:bodyPr>
          <a:lstStyle/>
          <a:p>
            <a:pPr algn="ctr">
              <a:lnSpc>
                <a:spcPts val="1911"/>
              </a:lnSpc>
            </a:pPr>
            <a:r>
              <a:rPr lang="en-US" sz="1592" b="1">
                <a:solidFill>
                  <a:srgbClr val="FFFFFF"/>
                </a:solidFill>
                <a:latin typeface="Aptos" panose="020B0004020202020204" pitchFamily="34" charset="0"/>
                <a:ea typeface="Roboto Bold"/>
                <a:cs typeface="Roboto Bold"/>
                <a:sym typeface="Roboto Bold"/>
              </a:rPr>
              <a:t>2014</a:t>
            </a:r>
          </a:p>
        </p:txBody>
      </p:sp>
      <p:sp>
        <p:nvSpPr>
          <p:cNvPr id="120" name="TextBox 120"/>
          <p:cNvSpPr txBox="1"/>
          <p:nvPr/>
        </p:nvSpPr>
        <p:spPr>
          <a:xfrm>
            <a:off x="1897888" y="3516052"/>
            <a:ext cx="1392694" cy="243656"/>
          </a:xfrm>
          <a:prstGeom prst="rect">
            <a:avLst/>
          </a:prstGeom>
        </p:spPr>
        <p:txBody>
          <a:bodyPr lIns="0" tIns="0" rIns="0" bIns="0" rtlCol="0" anchor="t">
            <a:spAutoFit/>
          </a:bodyPr>
          <a:lstStyle/>
          <a:p>
            <a:pPr algn="ctr">
              <a:lnSpc>
                <a:spcPts val="1911"/>
              </a:lnSpc>
            </a:pPr>
            <a:r>
              <a:rPr lang="en-US" sz="1592" b="1">
                <a:solidFill>
                  <a:srgbClr val="233746"/>
                </a:solidFill>
                <a:latin typeface="Aptos" panose="020B0004020202020204" pitchFamily="34" charset="0"/>
                <a:ea typeface="Roboto Bold"/>
                <a:cs typeface="Roboto Bold"/>
                <a:sym typeface="Roboto Bold"/>
              </a:rPr>
              <a:t>2018</a:t>
            </a:r>
          </a:p>
        </p:txBody>
      </p:sp>
      <p:sp>
        <p:nvSpPr>
          <p:cNvPr id="121" name="TextBox 121"/>
          <p:cNvSpPr txBox="1"/>
          <p:nvPr/>
        </p:nvSpPr>
        <p:spPr>
          <a:xfrm>
            <a:off x="3648671" y="3516052"/>
            <a:ext cx="1392694" cy="243656"/>
          </a:xfrm>
          <a:prstGeom prst="rect">
            <a:avLst/>
          </a:prstGeom>
        </p:spPr>
        <p:txBody>
          <a:bodyPr lIns="0" tIns="0" rIns="0" bIns="0" rtlCol="0" anchor="t">
            <a:spAutoFit/>
          </a:bodyPr>
          <a:lstStyle/>
          <a:p>
            <a:pPr algn="ctr">
              <a:lnSpc>
                <a:spcPts val="1911"/>
              </a:lnSpc>
            </a:pPr>
            <a:r>
              <a:rPr lang="en-US" sz="1592" b="1">
                <a:solidFill>
                  <a:srgbClr val="FFFFFF"/>
                </a:solidFill>
                <a:latin typeface="Aptos" panose="020B0004020202020204" pitchFamily="34" charset="0"/>
                <a:ea typeface="Roboto Bold"/>
                <a:cs typeface="Roboto Bold"/>
                <a:sym typeface="Roboto Bold"/>
              </a:rPr>
              <a:t>2019-2022</a:t>
            </a:r>
          </a:p>
        </p:txBody>
      </p:sp>
      <p:sp>
        <p:nvSpPr>
          <p:cNvPr id="122" name="TextBox 122"/>
          <p:cNvSpPr txBox="1"/>
          <p:nvPr/>
        </p:nvSpPr>
        <p:spPr>
          <a:xfrm>
            <a:off x="5399654" y="3516052"/>
            <a:ext cx="1392694" cy="238399"/>
          </a:xfrm>
          <a:prstGeom prst="rect">
            <a:avLst/>
          </a:prstGeom>
        </p:spPr>
        <p:txBody>
          <a:bodyPr lIns="0" tIns="0" rIns="0" bIns="0" rtlCol="0" anchor="t">
            <a:spAutoFit/>
          </a:bodyPr>
          <a:lstStyle/>
          <a:p>
            <a:pPr algn="ctr">
              <a:lnSpc>
                <a:spcPts val="1911"/>
              </a:lnSpc>
            </a:pPr>
            <a:r>
              <a:rPr lang="en-US" sz="1567" b="1">
                <a:solidFill>
                  <a:srgbClr val="2F3D4C"/>
                </a:solidFill>
                <a:latin typeface="Aptos"/>
                <a:ea typeface="Roboto Bold"/>
                <a:cs typeface="Roboto Bold"/>
                <a:sym typeface="Roboto Bold"/>
              </a:rPr>
              <a:t>2022-23</a:t>
            </a:r>
          </a:p>
        </p:txBody>
      </p:sp>
      <p:sp>
        <p:nvSpPr>
          <p:cNvPr id="123" name="TextBox 123"/>
          <p:cNvSpPr txBox="1"/>
          <p:nvPr/>
        </p:nvSpPr>
        <p:spPr>
          <a:xfrm>
            <a:off x="7150636" y="3516052"/>
            <a:ext cx="1392694" cy="238399"/>
          </a:xfrm>
          <a:prstGeom prst="rect">
            <a:avLst/>
          </a:prstGeom>
        </p:spPr>
        <p:txBody>
          <a:bodyPr lIns="0" tIns="0" rIns="0" bIns="0" rtlCol="0" anchor="t">
            <a:spAutoFit/>
          </a:bodyPr>
          <a:lstStyle/>
          <a:p>
            <a:pPr algn="ctr">
              <a:lnSpc>
                <a:spcPts val="1911"/>
              </a:lnSpc>
            </a:pPr>
            <a:r>
              <a:rPr lang="en-US" sz="1567" b="1">
                <a:solidFill>
                  <a:srgbClr val="2F3D4C"/>
                </a:solidFill>
                <a:latin typeface="Aptos"/>
                <a:ea typeface="Roboto Bold"/>
                <a:cs typeface="Roboto Bold"/>
                <a:sym typeface="Roboto Bold"/>
              </a:rPr>
              <a:t>2024</a:t>
            </a:r>
          </a:p>
        </p:txBody>
      </p:sp>
      <p:sp>
        <p:nvSpPr>
          <p:cNvPr id="124" name="TextBox 124"/>
          <p:cNvSpPr txBox="1"/>
          <p:nvPr/>
        </p:nvSpPr>
        <p:spPr>
          <a:xfrm>
            <a:off x="8901619" y="3516052"/>
            <a:ext cx="1392694" cy="238399"/>
          </a:xfrm>
          <a:prstGeom prst="rect">
            <a:avLst/>
          </a:prstGeom>
        </p:spPr>
        <p:txBody>
          <a:bodyPr lIns="0" tIns="0" rIns="0" bIns="0" rtlCol="0" anchor="t">
            <a:spAutoFit/>
          </a:bodyPr>
          <a:lstStyle/>
          <a:p>
            <a:pPr algn="ctr">
              <a:lnSpc>
                <a:spcPts val="1911"/>
              </a:lnSpc>
            </a:pPr>
            <a:r>
              <a:rPr lang="en-US" sz="1567" b="1">
                <a:solidFill>
                  <a:srgbClr val="2F3D4C"/>
                </a:solidFill>
                <a:latin typeface="Aptos"/>
                <a:ea typeface="Roboto Bold"/>
                <a:cs typeface="Roboto Bold"/>
                <a:sym typeface="Roboto Bold"/>
              </a:rPr>
              <a:t>2023-24</a:t>
            </a:r>
            <a:endParaRPr lang="en-US" sz="1592" b="1">
              <a:solidFill>
                <a:srgbClr val="2F3D4C"/>
              </a:solidFill>
              <a:latin typeface="Aptos" panose="020B0004020202020204" pitchFamily="34" charset="0"/>
              <a:ea typeface="Roboto Bold"/>
              <a:cs typeface="Roboto Bold"/>
              <a:sym typeface="Roboto Bold"/>
            </a:endParaRPr>
          </a:p>
        </p:txBody>
      </p:sp>
      <p:sp>
        <p:nvSpPr>
          <p:cNvPr id="125" name="TextBox 125"/>
          <p:cNvSpPr txBox="1"/>
          <p:nvPr/>
        </p:nvSpPr>
        <p:spPr>
          <a:xfrm>
            <a:off x="10562445" y="3516052"/>
            <a:ext cx="1573007" cy="238399"/>
          </a:xfrm>
          <a:prstGeom prst="rect">
            <a:avLst/>
          </a:prstGeom>
        </p:spPr>
        <p:txBody>
          <a:bodyPr lIns="0" tIns="0" rIns="0" bIns="0" rtlCol="0" anchor="t">
            <a:spAutoFit/>
          </a:bodyPr>
          <a:lstStyle/>
          <a:p>
            <a:pPr algn="ctr">
              <a:lnSpc>
                <a:spcPts val="1911"/>
              </a:lnSpc>
            </a:pPr>
            <a:r>
              <a:rPr lang="en-US" sz="1567" b="1">
                <a:solidFill>
                  <a:srgbClr val="2F3D4C"/>
                </a:solidFill>
                <a:latin typeface="Aptos"/>
                <a:ea typeface="Roboto Bold"/>
                <a:cs typeface="Roboto Bold"/>
                <a:sym typeface="Roboto Bold"/>
              </a:rPr>
              <a:t>2026</a:t>
            </a:r>
          </a:p>
        </p:txBody>
      </p:sp>
      <p:sp>
        <p:nvSpPr>
          <p:cNvPr id="126" name="TextBox 9">
            <a:extLst>
              <a:ext uri="{FF2B5EF4-FFF2-40B4-BE49-F238E27FC236}">
                <a16:creationId xmlns:a16="http://schemas.microsoft.com/office/drawing/2014/main" id="{B587361E-0C22-0026-78C0-476F611F046A}"/>
              </a:ext>
            </a:extLst>
          </p:cNvPr>
          <p:cNvSpPr txBox="1"/>
          <p:nvPr/>
        </p:nvSpPr>
        <p:spPr>
          <a:xfrm>
            <a:off x="1858032" y="3971474"/>
            <a:ext cx="1472405" cy="584968"/>
          </a:xfrm>
          <a:prstGeom prst="rect">
            <a:avLst/>
          </a:prstGeom>
        </p:spPr>
        <p:txBody>
          <a:bodyPr wrap="square" lIns="0" tIns="0" rIns="0" bIns="0" rtlCol="0" anchor="t">
            <a:spAutoFit/>
          </a:bodyPr>
          <a:lstStyle/>
          <a:p>
            <a:pPr algn="ctr" defTabSz="239988"/>
            <a:r>
              <a:rPr lang="en-US" sz="1267" b="1">
                <a:solidFill>
                  <a:srgbClr val="233746"/>
                </a:solidFill>
                <a:latin typeface="Aptos"/>
                <a:ea typeface="Lato Light"/>
                <a:cs typeface="Lato Light"/>
              </a:rPr>
              <a:t>Statewide</a:t>
            </a:r>
          </a:p>
          <a:p>
            <a:pPr algn="ctr" defTabSz="239988"/>
            <a:r>
              <a:rPr lang="en-US" sz="1267" b="1">
                <a:solidFill>
                  <a:srgbClr val="233746"/>
                </a:solidFill>
                <a:latin typeface="Aptos"/>
                <a:ea typeface="Lato Light"/>
                <a:cs typeface="Lato Light"/>
              </a:rPr>
              <a:t>MTSS Framework (Act 213)</a:t>
            </a:r>
            <a:endParaRPr lang="en-US" sz="1267" b="1">
              <a:solidFill>
                <a:srgbClr val="233746"/>
              </a:solidFill>
            </a:endParaRPr>
          </a:p>
        </p:txBody>
      </p:sp>
      <p:sp>
        <p:nvSpPr>
          <p:cNvPr id="127" name="TextBox 115">
            <a:extLst>
              <a:ext uri="{FF2B5EF4-FFF2-40B4-BE49-F238E27FC236}">
                <a16:creationId xmlns:a16="http://schemas.microsoft.com/office/drawing/2014/main" id="{7E8AEC78-3103-CA0E-B6D4-44D650E373EC}"/>
              </a:ext>
            </a:extLst>
          </p:cNvPr>
          <p:cNvSpPr txBox="1"/>
          <p:nvPr/>
        </p:nvSpPr>
        <p:spPr>
          <a:xfrm>
            <a:off x="8901618" y="4043213"/>
            <a:ext cx="1392694" cy="862544"/>
          </a:xfrm>
          <a:prstGeom prst="rect">
            <a:avLst/>
          </a:prstGeom>
        </p:spPr>
        <p:txBody>
          <a:bodyPr lIns="0" tIns="0" rIns="0" bIns="0" rtlCol="0" anchor="t">
            <a:spAutoFit/>
          </a:bodyPr>
          <a:lstStyle/>
          <a:p>
            <a:pPr algn="ctr">
              <a:lnSpc>
                <a:spcPts val="1747"/>
              </a:lnSpc>
            </a:pPr>
            <a:r>
              <a:rPr lang="en-US" sz="1267" b="1">
                <a:solidFill>
                  <a:srgbClr val="2F3D4C"/>
                </a:solidFill>
                <a:latin typeface="Aptos" panose="020B0004020202020204" pitchFamily="34" charset="0"/>
                <a:ea typeface="Roboto Bold"/>
                <a:cs typeface="Roboto Bold"/>
                <a:sym typeface="Roboto Bold"/>
              </a:rPr>
              <a:t>Statewide LETRS (</a:t>
            </a:r>
            <a:r>
              <a:rPr lang="en-US" sz="1267" b="1" i="1">
                <a:solidFill>
                  <a:srgbClr val="2F3D4C"/>
                </a:solidFill>
                <a:latin typeface="Aptos" panose="020B0004020202020204" pitchFamily="34" charset="0"/>
                <a:ea typeface="Roboto Bold"/>
                <a:cs typeface="Roboto Bold"/>
                <a:sym typeface="Roboto Bold"/>
              </a:rPr>
              <a:t>all</a:t>
            </a:r>
            <a:r>
              <a:rPr lang="en-US" sz="1267" b="1">
                <a:solidFill>
                  <a:srgbClr val="2F3D4C"/>
                </a:solidFill>
                <a:latin typeface="Aptos" panose="020B0004020202020204" pitchFamily="34" charset="0"/>
                <a:ea typeface="Roboto Bold"/>
                <a:cs typeface="Roboto Bold"/>
                <a:sym typeface="Roboto Bold"/>
              </a:rPr>
              <a:t> K-3 teachers) and HQIM- adoption funded</a:t>
            </a:r>
          </a:p>
        </p:txBody>
      </p:sp>
      <p:sp>
        <p:nvSpPr>
          <p:cNvPr id="129" name="TextBox 128">
            <a:extLst>
              <a:ext uri="{FF2B5EF4-FFF2-40B4-BE49-F238E27FC236}">
                <a16:creationId xmlns:a16="http://schemas.microsoft.com/office/drawing/2014/main" id="{03D01B58-5DC8-8B68-554E-D4A33C154416}"/>
              </a:ext>
            </a:extLst>
          </p:cNvPr>
          <p:cNvSpPr txBox="1"/>
          <p:nvPr/>
        </p:nvSpPr>
        <p:spPr>
          <a:xfrm>
            <a:off x="276223" y="3955213"/>
            <a:ext cx="1149738" cy="677301"/>
          </a:xfrm>
          <a:prstGeom prst="rect">
            <a:avLst/>
          </a:prstGeom>
          <a:noFill/>
        </p:spPr>
        <p:txBody>
          <a:bodyPr wrap="square">
            <a:spAutoFit/>
          </a:bodyPr>
          <a:lstStyle/>
          <a:p>
            <a:pPr algn="ctr" defTabSz="239988"/>
            <a:r>
              <a:rPr lang="en-US" sz="1267" b="1">
                <a:solidFill>
                  <a:schemeClr val="bg1"/>
                </a:solidFill>
                <a:ea typeface="Lato Light"/>
                <a:cs typeface="Lato Light"/>
              </a:rPr>
              <a:t>Read to Succeed 1.0 (Act 284)</a:t>
            </a:r>
          </a:p>
        </p:txBody>
      </p:sp>
      <p:sp>
        <p:nvSpPr>
          <p:cNvPr id="116" name="TextBox 118">
            <a:extLst>
              <a:ext uri="{FF2B5EF4-FFF2-40B4-BE49-F238E27FC236}">
                <a16:creationId xmlns:a16="http://schemas.microsoft.com/office/drawing/2014/main" id="{6D06FCA8-D5FE-79EC-F6A2-07884BFE6733}"/>
              </a:ext>
            </a:extLst>
          </p:cNvPr>
          <p:cNvSpPr txBox="1"/>
          <p:nvPr/>
        </p:nvSpPr>
        <p:spPr>
          <a:xfrm>
            <a:off x="10562445" y="3971474"/>
            <a:ext cx="1573007" cy="1734577"/>
          </a:xfrm>
          <a:prstGeom prst="rect">
            <a:avLst/>
          </a:prstGeom>
        </p:spPr>
        <p:txBody>
          <a:bodyPr wrap="square" lIns="0" tIns="0" rIns="0" bIns="0" rtlCol="0" anchor="t">
            <a:spAutoFit/>
          </a:bodyPr>
          <a:lstStyle/>
          <a:p>
            <a:pPr algn="ctr">
              <a:lnSpc>
                <a:spcPts val="1747"/>
              </a:lnSpc>
            </a:pPr>
            <a:r>
              <a:rPr lang="en-US" sz="1267" b="1">
                <a:solidFill>
                  <a:srgbClr val="2F3D4C"/>
                </a:solidFill>
                <a:latin typeface="Aptos" panose="020B0004020202020204" pitchFamily="34" charset="0"/>
                <a:ea typeface="Roboto Bold"/>
                <a:cs typeface="Roboto Bold"/>
                <a:sym typeface="Roboto Bold"/>
              </a:rPr>
              <a:t>R2S 2.0 Accountability Frame</a:t>
            </a:r>
            <a:br>
              <a:rPr lang="en-US" sz="1267" b="1">
                <a:solidFill>
                  <a:srgbClr val="2F3D4C"/>
                </a:solidFill>
                <a:latin typeface="Aptos" panose="020B0004020202020204" pitchFamily="34" charset="0"/>
                <a:ea typeface="Roboto Bold"/>
                <a:cs typeface="Roboto Bold"/>
                <a:sym typeface="Roboto Bold"/>
              </a:rPr>
            </a:br>
            <a:br>
              <a:rPr lang="en-US" sz="1267" b="1">
                <a:solidFill>
                  <a:srgbClr val="2F3D4C"/>
                </a:solidFill>
                <a:latin typeface="Aptos" panose="020B0004020202020204" pitchFamily="34" charset="0"/>
                <a:ea typeface="Roboto Bold"/>
                <a:cs typeface="Roboto Bold"/>
                <a:sym typeface="Roboto Bold"/>
              </a:rPr>
            </a:br>
            <a:r>
              <a:rPr lang="en-US" sz="1267" b="1">
                <a:solidFill>
                  <a:srgbClr val="2F3D4C"/>
                </a:solidFill>
                <a:latin typeface="Aptos" panose="020B0004020202020204" pitchFamily="34" charset="0"/>
                <a:ea typeface="Roboto Bold"/>
                <a:cs typeface="Roboto Bold"/>
                <a:sym typeface="Roboto Bold"/>
              </a:rPr>
              <a:t>Stronger 3</a:t>
            </a:r>
            <a:r>
              <a:rPr lang="en-US" sz="1267" b="1" baseline="30000">
                <a:solidFill>
                  <a:srgbClr val="2F3D4C"/>
                </a:solidFill>
                <a:latin typeface="Aptos" panose="020B0004020202020204" pitchFamily="34" charset="0"/>
                <a:ea typeface="Roboto Bold"/>
                <a:cs typeface="Roboto Bold"/>
                <a:sym typeface="Roboto Bold"/>
              </a:rPr>
              <a:t>rd</a:t>
            </a:r>
            <a:r>
              <a:rPr lang="en-US" sz="1267" b="1">
                <a:solidFill>
                  <a:srgbClr val="2F3D4C"/>
                </a:solidFill>
                <a:latin typeface="Aptos" panose="020B0004020202020204" pitchFamily="34" charset="0"/>
                <a:ea typeface="Roboto Bold"/>
                <a:cs typeface="Roboto Bold"/>
                <a:sym typeface="Roboto Bold"/>
              </a:rPr>
              <a:t> </a:t>
            </a:r>
            <a:br>
              <a:rPr lang="en-US" sz="1267" b="1">
                <a:solidFill>
                  <a:srgbClr val="2F3D4C"/>
                </a:solidFill>
                <a:latin typeface="Aptos" panose="020B0004020202020204" pitchFamily="34" charset="0"/>
                <a:ea typeface="Roboto Bold"/>
                <a:cs typeface="Roboto Bold"/>
                <a:sym typeface="Roboto Bold"/>
              </a:rPr>
            </a:br>
            <a:r>
              <a:rPr lang="en-US" sz="1267" b="1">
                <a:solidFill>
                  <a:srgbClr val="2F3D4C"/>
                </a:solidFill>
                <a:latin typeface="Aptos" panose="020B0004020202020204" pitchFamily="34" charset="0"/>
                <a:ea typeface="Roboto Bold"/>
                <a:cs typeface="Roboto Bold"/>
                <a:sym typeface="Roboto Bold"/>
              </a:rPr>
              <a:t>Grade Retention</a:t>
            </a:r>
            <a:br>
              <a:rPr lang="en-US" sz="1267" b="1">
                <a:solidFill>
                  <a:srgbClr val="2F3D4C"/>
                </a:solidFill>
                <a:latin typeface="Aptos" panose="020B0004020202020204" pitchFamily="34" charset="0"/>
                <a:ea typeface="Roboto Bold"/>
                <a:cs typeface="Roboto Bold"/>
                <a:sym typeface="Roboto Bold"/>
              </a:rPr>
            </a:br>
            <a:endParaRPr lang="en-US" sz="1267" b="1">
              <a:solidFill>
                <a:srgbClr val="2F3D4C"/>
              </a:solidFill>
              <a:latin typeface="Aptos" panose="020B0004020202020204" pitchFamily="34" charset="0"/>
              <a:ea typeface="Roboto Bold"/>
              <a:cs typeface="Roboto Bold"/>
              <a:sym typeface="Roboto Bold"/>
            </a:endParaRPr>
          </a:p>
          <a:p>
            <a:pPr algn="ctr">
              <a:lnSpc>
                <a:spcPts val="1747"/>
              </a:lnSpc>
            </a:pPr>
            <a:r>
              <a:rPr lang="en-US" sz="1267" b="1">
                <a:solidFill>
                  <a:srgbClr val="2F3D4C"/>
                </a:solidFill>
                <a:latin typeface="Aptos" panose="020B0004020202020204" pitchFamily="34" charset="0"/>
                <a:ea typeface="Roboto Bold"/>
                <a:cs typeface="Roboto Bold"/>
                <a:sym typeface="Roboto Bold"/>
              </a:rPr>
              <a:t>New Teacher Cert Requirements</a:t>
            </a:r>
          </a:p>
        </p:txBody>
      </p:sp>
    </p:spTree>
    <p:extLst>
      <p:ext uri="{BB962C8B-B14F-4D97-AF65-F5344CB8AC3E}">
        <p14:creationId xmlns:p14="http://schemas.microsoft.com/office/powerpoint/2010/main" val="16436882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5" name="Group 2">
            <a:extLst>
              <a:ext uri="{FF2B5EF4-FFF2-40B4-BE49-F238E27FC236}">
                <a16:creationId xmlns:a16="http://schemas.microsoft.com/office/drawing/2014/main" id="{EAB58908-84CB-AE37-B6BA-C578DDD0C07A}"/>
              </a:ext>
            </a:extLst>
          </p:cNvPr>
          <p:cNvGrpSpPr/>
          <p:nvPr/>
        </p:nvGrpSpPr>
        <p:grpSpPr>
          <a:xfrm>
            <a:off x="5292" y="-21935"/>
            <a:ext cx="1686103" cy="5871660"/>
            <a:chOff x="0" y="-9525"/>
            <a:chExt cx="732181" cy="2549736"/>
          </a:xfrm>
        </p:grpSpPr>
        <p:sp>
          <p:nvSpPr>
            <p:cNvPr id="183" name="Freeform 3">
              <a:extLst>
                <a:ext uri="{FF2B5EF4-FFF2-40B4-BE49-F238E27FC236}">
                  <a16:creationId xmlns:a16="http://schemas.microsoft.com/office/drawing/2014/main" id="{EE0D8DF3-0875-8BAD-1531-D029F1DA35D5}"/>
                </a:ext>
              </a:extLst>
            </p:cNvPr>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2F3D4C"/>
            </a:solidFill>
          </p:spPr>
          <p:txBody>
            <a:bodyPr/>
            <a:lstStyle/>
            <a:p>
              <a:endParaRPr lang="en-US" sz="1200">
                <a:latin typeface="Aptos" panose="020B0004020202020204" pitchFamily="34" charset="0"/>
              </a:endParaRPr>
            </a:p>
          </p:txBody>
        </p:sp>
        <p:sp>
          <p:nvSpPr>
            <p:cNvPr id="184" name="TextBox 4">
              <a:extLst>
                <a:ext uri="{FF2B5EF4-FFF2-40B4-BE49-F238E27FC236}">
                  <a16:creationId xmlns:a16="http://schemas.microsoft.com/office/drawing/2014/main" id="{04B8A117-F889-8AC0-62A7-94B0682AB001}"/>
                </a:ext>
              </a:extLst>
            </p:cNvPr>
            <p:cNvSpPr txBox="1"/>
            <p:nvPr/>
          </p:nvSpPr>
          <p:spPr>
            <a:xfrm>
              <a:off x="0" y="-9525"/>
              <a:ext cx="732181" cy="2549736"/>
            </a:xfrm>
            <a:prstGeom prst="rect">
              <a:avLst/>
            </a:prstGeom>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189" name="Group 5">
            <a:extLst>
              <a:ext uri="{FF2B5EF4-FFF2-40B4-BE49-F238E27FC236}">
                <a16:creationId xmlns:a16="http://schemas.microsoft.com/office/drawing/2014/main" id="{D217836E-9F17-1FD7-5473-9277AE50683F}"/>
              </a:ext>
            </a:extLst>
          </p:cNvPr>
          <p:cNvGrpSpPr/>
          <p:nvPr/>
        </p:nvGrpSpPr>
        <p:grpSpPr>
          <a:xfrm>
            <a:off x="1751184" y="-21935"/>
            <a:ext cx="1686103" cy="5871660"/>
            <a:chOff x="0" y="-9525"/>
            <a:chExt cx="732181" cy="2549736"/>
          </a:xfrm>
        </p:grpSpPr>
        <p:sp>
          <p:nvSpPr>
            <p:cNvPr id="187" name="Freeform 6">
              <a:extLst>
                <a:ext uri="{FF2B5EF4-FFF2-40B4-BE49-F238E27FC236}">
                  <a16:creationId xmlns:a16="http://schemas.microsoft.com/office/drawing/2014/main" id="{1005B147-02C6-D1E5-95A5-0919862954A2}"/>
                </a:ext>
              </a:extLst>
            </p:cNvPr>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9AA1BC"/>
            </a:solidFill>
          </p:spPr>
          <p:txBody>
            <a:bodyPr/>
            <a:lstStyle/>
            <a:p>
              <a:endParaRPr lang="en-US" sz="1200">
                <a:latin typeface="Aptos" panose="020B0004020202020204" pitchFamily="34" charset="0"/>
              </a:endParaRPr>
            </a:p>
          </p:txBody>
        </p:sp>
        <p:sp>
          <p:nvSpPr>
            <p:cNvPr id="188" name="TextBox 7">
              <a:extLst>
                <a:ext uri="{FF2B5EF4-FFF2-40B4-BE49-F238E27FC236}">
                  <a16:creationId xmlns:a16="http://schemas.microsoft.com/office/drawing/2014/main" id="{B7BCD277-356A-EB9E-FEB1-8E3823EDC69A}"/>
                </a:ext>
              </a:extLst>
            </p:cNvPr>
            <p:cNvSpPr txBox="1"/>
            <p:nvPr/>
          </p:nvSpPr>
          <p:spPr>
            <a:xfrm>
              <a:off x="0" y="-9525"/>
              <a:ext cx="732181" cy="2549736"/>
            </a:xfrm>
            <a:prstGeom prst="rect">
              <a:avLst/>
            </a:prstGeom>
            <a:solidFill>
              <a:srgbClr val="CED0DE"/>
            </a:solidFill>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193" name="Group 8">
            <a:extLst>
              <a:ext uri="{FF2B5EF4-FFF2-40B4-BE49-F238E27FC236}">
                <a16:creationId xmlns:a16="http://schemas.microsoft.com/office/drawing/2014/main" id="{7E94AA97-679A-AA2E-749D-DE2BA8C35AB0}"/>
              </a:ext>
            </a:extLst>
          </p:cNvPr>
          <p:cNvGrpSpPr/>
          <p:nvPr/>
        </p:nvGrpSpPr>
        <p:grpSpPr>
          <a:xfrm>
            <a:off x="3495559" y="-21935"/>
            <a:ext cx="1686103" cy="5871660"/>
            <a:chOff x="0" y="-9525"/>
            <a:chExt cx="732181" cy="2549736"/>
          </a:xfrm>
        </p:grpSpPr>
        <p:sp>
          <p:nvSpPr>
            <p:cNvPr id="191" name="Freeform 9">
              <a:extLst>
                <a:ext uri="{FF2B5EF4-FFF2-40B4-BE49-F238E27FC236}">
                  <a16:creationId xmlns:a16="http://schemas.microsoft.com/office/drawing/2014/main" id="{A6ACDC5E-E7F1-3154-8131-93068D35C49D}"/>
                </a:ext>
              </a:extLst>
            </p:cNvPr>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41708A"/>
            </a:solidFill>
          </p:spPr>
          <p:txBody>
            <a:bodyPr/>
            <a:lstStyle/>
            <a:p>
              <a:endParaRPr lang="en-US" sz="1200">
                <a:latin typeface="Aptos" panose="020B0004020202020204" pitchFamily="34" charset="0"/>
              </a:endParaRPr>
            </a:p>
          </p:txBody>
        </p:sp>
        <p:sp>
          <p:nvSpPr>
            <p:cNvPr id="192" name="TextBox 10">
              <a:extLst>
                <a:ext uri="{FF2B5EF4-FFF2-40B4-BE49-F238E27FC236}">
                  <a16:creationId xmlns:a16="http://schemas.microsoft.com/office/drawing/2014/main" id="{FCD24910-F0A8-E91C-12DF-26AA5B02D4CF}"/>
                </a:ext>
              </a:extLst>
            </p:cNvPr>
            <p:cNvSpPr txBox="1"/>
            <p:nvPr/>
          </p:nvSpPr>
          <p:spPr>
            <a:xfrm>
              <a:off x="0" y="-9525"/>
              <a:ext cx="732181" cy="2549736"/>
            </a:xfrm>
            <a:prstGeom prst="rect">
              <a:avLst/>
            </a:prstGeom>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197" name="Group 11">
            <a:extLst>
              <a:ext uri="{FF2B5EF4-FFF2-40B4-BE49-F238E27FC236}">
                <a16:creationId xmlns:a16="http://schemas.microsoft.com/office/drawing/2014/main" id="{60FBAF26-41A9-AFE3-F3FC-54D3B0A0A455}"/>
              </a:ext>
            </a:extLst>
          </p:cNvPr>
          <p:cNvGrpSpPr/>
          <p:nvPr/>
        </p:nvGrpSpPr>
        <p:grpSpPr>
          <a:xfrm>
            <a:off x="5239933" y="-21935"/>
            <a:ext cx="1686103" cy="5871660"/>
            <a:chOff x="0" y="-9525"/>
            <a:chExt cx="732181" cy="2549736"/>
          </a:xfrm>
        </p:grpSpPr>
        <p:sp>
          <p:nvSpPr>
            <p:cNvPr id="195" name="Freeform 12">
              <a:extLst>
                <a:ext uri="{FF2B5EF4-FFF2-40B4-BE49-F238E27FC236}">
                  <a16:creationId xmlns:a16="http://schemas.microsoft.com/office/drawing/2014/main" id="{BC672438-D78A-3580-9B50-D643BBF28DFC}"/>
                </a:ext>
              </a:extLst>
            </p:cNvPr>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C0D8E8"/>
            </a:solidFill>
          </p:spPr>
          <p:txBody>
            <a:bodyPr/>
            <a:lstStyle/>
            <a:p>
              <a:endParaRPr lang="en-US" sz="1200">
                <a:latin typeface="Aptos" panose="020B0004020202020204" pitchFamily="34" charset="0"/>
              </a:endParaRPr>
            </a:p>
          </p:txBody>
        </p:sp>
        <p:sp>
          <p:nvSpPr>
            <p:cNvPr id="196" name="TextBox 13">
              <a:extLst>
                <a:ext uri="{FF2B5EF4-FFF2-40B4-BE49-F238E27FC236}">
                  <a16:creationId xmlns:a16="http://schemas.microsoft.com/office/drawing/2014/main" id="{9C31B695-D4E7-91FB-A21B-6E173C4D1C33}"/>
                </a:ext>
              </a:extLst>
            </p:cNvPr>
            <p:cNvSpPr txBox="1"/>
            <p:nvPr/>
          </p:nvSpPr>
          <p:spPr>
            <a:xfrm>
              <a:off x="0" y="-9525"/>
              <a:ext cx="732181" cy="2549736"/>
            </a:xfrm>
            <a:prstGeom prst="rect">
              <a:avLst/>
            </a:prstGeom>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201" name="Group 14">
            <a:extLst>
              <a:ext uri="{FF2B5EF4-FFF2-40B4-BE49-F238E27FC236}">
                <a16:creationId xmlns:a16="http://schemas.microsoft.com/office/drawing/2014/main" id="{2B91CE8A-E964-2BE0-BCBC-60532C81F3FA}"/>
              </a:ext>
            </a:extLst>
          </p:cNvPr>
          <p:cNvGrpSpPr/>
          <p:nvPr/>
        </p:nvGrpSpPr>
        <p:grpSpPr>
          <a:xfrm>
            <a:off x="6984307" y="-21935"/>
            <a:ext cx="1686103" cy="5871660"/>
            <a:chOff x="0" y="-9525"/>
            <a:chExt cx="732181" cy="2549736"/>
          </a:xfrm>
        </p:grpSpPr>
        <p:sp>
          <p:nvSpPr>
            <p:cNvPr id="199" name="Freeform 15">
              <a:extLst>
                <a:ext uri="{FF2B5EF4-FFF2-40B4-BE49-F238E27FC236}">
                  <a16:creationId xmlns:a16="http://schemas.microsoft.com/office/drawing/2014/main" id="{3D3551E7-C636-E1B4-2D9B-1D07B91085CF}"/>
                </a:ext>
              </a:extLst>
            </p:cNvPr>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EDB753"/>
            </a:solidFill>
          </p:spPr>
          <p:txBody>
            <a:bodyPr/>
            <a:lstStyle/>
            <a:p>
              <a:endParaRPr lang="en-US" sz="1200">
                <a:latin typeface="Aptos" panose="020B0004020202020204" pitchFamily="34" charset="0"/>
              </a:endParaRPr>
            </a:p>
          </p:txBody>
        </p:sp>
        <p:sp>
          <p:nvSpPr>
            <p:cNvPr id="200" name="TextBox 16">
              <a:extLst>
                <a:ext uri="{FF2B5EF4-FFF2-40B4-BE49-F238E27FC236}">
                  <a16:creationId xmlns:a16="http://schemas.microsoft.com/office/drawing/2014/main" id="{28B045F9-3719-7367-1BF7-C8C78764ACDF}"/>
                </a:ext>
              </a:extLst>
            </p:cNvPr>
            <p:cNvSpPr txBox="1"/>
            <p:nvPr/>
          </p:nvSpPr>
          <p:spPr>
            <a:xfrm>
              <a:off x="0" y="-9525"/>
              <a:ext cx="732181" cy="2549736"/>
            </a:xfrm>
            <a:prstGeom prst="rect">
              <a:avLst/>
            </a:prstGeom>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205" name="Group 17">
            <a:extLst>
              <a:ext uri="{FF2B5EF4-FFF2-40B4-BE49-F238E27FC236}">
                <a16:creationId xmlns:a16="http://schemas.microsoft.com/office/drawing/2014/main" id="{6F9279C4-AA9C-7549-CEFC-85DCFC277F9B}"/>
              </a:ext>
            </a:extLst>
          </p:cNvPr>
          <p:cNvGrpSpPr/>
          <p:nvPr/>
        </p:nvGrpSpPr>
        <p:grpSpPr>
          <a:xfrm>
            <a:off x="8728682" y="-21935"/>
            <a:ext cx="1686103" cy="5871660"/>
            <a:chOff x="0" y="-9525"/>
            <a:chExt cx="732181" cy="2549736"/>
          </a:xfrm>
        </p:grpSpPr>
        <p:sp>
          <p:nvSpPr>
            <p:cNvPr id="203" name="Freeform 18">
              <a:extLst>
                <a:ext uri="{FF2B5EF4-FFF2-40B4-BE49-F238E27FC236}">
                  <a16:creationId xmlns:a16="http://schemas.microsoft.com/office/drawing/2014/main" id="{42A404E9-3C64-7E72-6D2B-B0D2168601B1}"/>
                </a:ext>
              </a:extLst>
            </p:cNvPr>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F4DDB4"/>
            </a:solidFill>
          </p:spPr>
          <p:txBody>
            <a:bodyPr/>
            <a:lstStyle/>
            <a:p>
              <a:endParaRPr lang="en-US" sz="1200">
                <a:latin typeface="Aptos" panose="020B0004020202020204" pitchFamily="34" charset="0"/>
              </a:endParaRPr>
            </a:p>
          </p:txBody>
        </p:sp>
        <p:sp>
          <p:nvSpPr>
            <p:cNvPr id="204" name="TextBox 19">
              <a:extLst>
                <a:ext uri="{FF2B5EF4-FFF2-40B4-BE49-F238E27FC236}">
                  <a16:creationId xmlns:a16="http://schemas.microsoft.com/office/drawing/2014/main" id="{FB3650BE-A23C-6A88-297A-BDE765122168}"/>
                </a:ext>
              </a:extLst>
            </p:cNvPr>
            <p:cNvSpPr txBox="1"/>
            <p:nvPr/>
          </p:nvSpPr>
          <p:spPr>
            <a:xfrm>
              <a:off x="0" y="-9525"/>
              <a:ext cx="732181" cy="2549736"/>
            </a:xfrm>
            <a:prstGeom prst="rect">
              <a:avLst/>
            </a:prstGeom>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209" name="Group 20">
            <a:extLst>
              <a:ext uri="{FF2B5EF4-FFF2-40B4-BE49-F238E27FC236}">
                <a16:creationId xmlns:a16="http://schemas.microsoft.com/office/drawing/2014/main" id="{2EFA4DC0-6076-4525-2D39-7C17782E7D4E}"/>
              </a:ext>
            </a:extLst>
          </p:cNvPr>
          <p:cNvGrpSpPr/>
          <p:nvPr/>
        </p:nvGrpSpPr>
        <p:grpSpPr>
          <a:xfrm>
            <a:off x="10505897" y="-20058"/>
            <a:ext cx="1686103" cy="5871660"/>
            <a:chOff x="0" y="-9525"/>
            <a:chExt cx="732181" cy="2549736"/>
          </a:xfrm>
        </p:grpSpPr>
        <p:sp>
          <p:nvSpPr>
            <p:cNvPr id="207" name="Freeform 21">
              <a:extLst>
                <a:ext uri="{FF2B5EF4-FFF2-40B4-BE49-F238E27FC236}">
                  <a16:creationId xmlns:a16="http://schemas.microsoft.com/office/drawing/2014/main" id="{2C125718-4F07-AA08-774A-04078FDC7C5E}"/>
                </a:ext>
              </a:extLst>
            </p:cNvPr>
            <p:cNvSpPr/>
            <p:nvPr/>
          </p:nvSpPr>
          <p:spPr>
            <a:xfrm>
              <a:off x="0" y="0"/>
              <a:ext cx="732181" cy="2540211"/>
            </a:xfrm>
            <a:custGeom>
              <a:avLst/>
              <a:gdLst/>
              <a:ahLst/>
              <a:cxnLst/>
              <a:rect l="l" t="t" r="r" b="b"/>
              <a:pathLst>
                <a:path w="732181" h="2540211">
                  <a:moveTo>
                    <a:pt x="0" y="0"/>
                  </a:moveTo>
                  <a:lnTo>
                    <a:pt x="732181" y="0"/>
                  </a:lnTo>
                  <a:lnTo>
                    <a:pt x="732181" y="2540211"/>
                  </a:lnTo>
                  <a:lnTo>
                    <a:pt x="0" y="2540211"/>
                  </a:lnTo>
                  <a:close/>
                </a:path>
              </a:pathLst>
            </a:custGeom>
            <a:solidFill>
              <a:srgbClr val="D9D9D9"/>
            </a:solidFill>
          </p:spPr>
          <p:txBody>
            <a:bodyPr/>
            <a:lstStyle/>
            <a:p>
              <a:endParaRPr lang="en-US" sz="1200">
                <a:latin typeface="Aptos" panose="020B0004020202020204" pitchFamily="34" charset="0"/>
              </a:endParaRPr>
            </a:p>
          </p:txBody>
        </p:sp>
        <p:sp>
          <p:nvSpPr>
            <p:cNvPr id="208" name="TextBox 22">
              <a:extLst>
                <a:ext uri="{FF2B5EF4-FFF2-40B4-BE49-F238E27FC236}">
                  <a16:creationId xmlns:a16="http://schemas.microsoft.com/office/drawing/2014/main" id="{54362C7D-102B-190F-3C70-CDA343D2F79C}"/>
                </a:ext>
              </a:extLst>
            </p:cNvPr>
            <p:cNvSpPr txBox="1"/>
            <p:nvPr/>
          </p:nvSpPr>
          <p:spPr>
            <a:xfrm>
              <a:off x="0" y="-9525"/>
              <a:ext cx="732181" cy="2549736"/>
            </a:xfrm>
            <a:prstGeom prst="rect">
              <a:avLst/>
            </a:prstGeom>
          </p:spPr>
          <p:txBody>
            <a:bodyPr lIns="32479" tIns="32479" rIns="32479" bIns="32479" rtlCol="0" anchor="ctr"/>
            <a:lstStyle/>
            <a:p>
              <a:pPr algn="ctr">
                <a:lnSpc>
                  <a:spcPts val="1841"/>
                </a:lnSpc>
              </a:pPr>
              <a:endParaRPr sz="1200">
                <a:latin typeface="Aptos" panose="020B0004020202020204" pitchFamily="34" charset="0"/>
              </a:endParaRPr>
            </a:p>
          </p:txBody>
        </p:sp>
      </p:grpSp>
      <p:grpSp>
        <p:nvGrpSpPr>
          <p:cNvPr id="213" name="Group 68">
            <a:extLst>
              <a:ext uri="{FF2B5EF4-FFF2-40B4-BE49-F238E27FC236}">
                <a16:creationId xmlns:a16="http://schemas.microsoft.com/office/drawing/2014/main" id="{FFB101BB-4813-8EDC-2E42-319EA0170EBA}"/>
              </a:ext>
            </a:extLst>
          </p:cNvPr>
          <p:cNvGrpSpPr/>
          <p:nvPr/>
        </p:nvGrpSpPr>
        <p:grpSpPr>
          <a:xfrm>
            <a:off x="1" y="5845934"/>
            <a:ext cx="1686103" cy="1574105"/>
            <a:chOff x="0" y="0"/>
            <a:chExt cx="812800" cy="758810"/>
          </a:xfrm>
        </p:grpSpPr>
        <p:sp>
          <p:nvSpPr>
            <p:cNvPr id="211" name="Freeform 69">
              <a:extLst>
                <a:ext uri="{FF2B5EF4-FFF2-40B4-BE49-F238E27FC236}">
                  <a16:creationId xmlns:a16="http://schemas.microsoft.com/office/drawing/2014/main" id="{D99817A2-02E1-5C5E-DA61-1B5B66CBD573}"/>
                </a:ext>
              </a:extLst>
            </p:cNvPr>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2F3D4C">
                <a:alpha val="58824"/>
              </a:srgbClr>
            </a:solidFill>
          </p:spPr>
          <p:txBody>
            <a:bodyPr/>
            <a:lstStyle/>
            <a:p>
              <a:endParaRPr lang="en-US" sz="1200"/>
            </a:p>
          </p:txBody>
        </p:sp>
        <p:sp>
          <p:nvSpPr>
            <p:cNvPr id="212" name="TextBox 70">
              <a:extLst>
                <a:ext uri="{FF2B5EF4-FFF2-40B4-BE49-F238E27FC236}">
                  <a16:creationId xmlns:a16="http://schemas.microsoft.com/office/drawing/2014/main" id="{512247A1-F7EE-D9D9-BCEF-23A1ADD5DB4C}"/>
                </a:ext>
              </a:extLst>
            </p:cNvPr>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grpSp>
        <p:nvGrpSpPr>
          <p:cNvPr id="217" name="Group 79">
            <a:extLst>
              <a:ext uri="{FF2B5EF4-FFF2-40B4-BE49-F238E27FC236}">
                <a16:creationId xmlns:a16="http://schemas.microsoft.com/office/drawing/2014/main" id="{6C74065D-75F6-A45E-482D-C3146DBF4F74}"/>
              </a:ext>
            </a:extLst>
          </p:cNvPr>
          <p:cNvGrpSpPr/>
          <p:nvPr/>
        </p:nvGrpSpPr>
        <p:grpSpPr>
          <a:xfrm>
            <a:off x="1750983" y="5845934"/>
            <a:ext cx="1686103" cy="1574105"/>
            <a:chOff x="0" y="0"/>
            <a:chExt cx="812800" cy="758810"/>
          </a:xfrm>
        </p:grpSpPr>
        <p:sp>
          <p:nvSpPr>
            <p:cNvPr id="215" name="Freeform 80">
              <a:extLst>
                <a:ext uri="{FF2B5EF4-FFF2-40B4-BE49-F238E27FC236}">
                  <a16:creationId xmlns:a16="http://schemas.microsoft.com/office/drawing/2014/main" id="{48684895-4810-BCC8-6D89-13AA37CEFECE}"/>
                </a:ext>
              </a:extLst>
            </p:cNvPr>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9AA1BC">
                <a:alpha val="58824"/>
              </a:srgbClr>
            </a:solidFill>
          </p:spPr>
          <p:txBody>
            <a:bodyPr/>
            <a:lstStyle/>
            <a:p>
              <a:endParaRPr lang="en-US" sz="1200"/>
            </a:p>
          </p:txBody>
        </p:sp>
        <p:sp>
          <p:nvSpPr>
            <p:cNvPr id="216" name="TextBox 81">
              <a:extLst>
                <a:ext uri="{FF2B5EF4-FFF2-40B4-BE49-F238E27FC236}">
                  <a16:creationId xmlns:a16="http://schemas.microsoft.com/office/drawing/2014/main" id="{3EC338AC-D8B9-1808-1753-92368AAD131B}"/>
                </a:ext>
              </a:extLst>
            </p:cNvPr>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grpSp>
        <p:nvGrpSpPr>
          <p:cNvPr id="221" name="Group 82">
            <a:extLst>
              <a:ext uri="{FF2B5EF4-FFF2-40B4-BE49-F238E27FC236}">
                <a16:creationId xmlns:a16="http://schemas.microsoft.com/office/drawing/2014/main" id="{86C53AF2-254C-63A8-35E0-D4BA422D3A23}"/>
              </a:ext>
            </a:extLst>
          </p:cNvPr>
          <p:cNvGrpSpPr/>
          <p:nvPr/>
        </p:nvGrpSpPr>
        <p:grpSpPr>
          <a:xfrm>
            <a:off x="3501966" y="5845934"/>
            <a:ext cx="1686103" cy="1574105"/>
            <a:chOff x="0" y="0"/>
            <a:chExt cx="812800" cy="758810"/>
          </a:xfrm>
        </p:grpSpPr>
        <p:sp>
          <p:nvSpPr>
            <p:cNvPr id="219" name="Freeform 83">
              <a:extLst>
                <a:ext uri="{FF2B5EF4-FFF2-40B4-BE49-F238E27FC236}">
                  <a16:creationId xmlns:a16="http://schemas.microsoft.com/office/drawing/2014/main" id="{35539720-FBC4-24C4-F866-873FF403069A}"/>
                </a:ext>
              </a:extLst>
            </p:cNvPr>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48708A">
                <a:alpha val="58824"/>
              </a:srgbClr>
            </a:solidFill>
          </p:spPr>
          <p:txBody>
            <a:bodyPr/>
            <a:lstStyle/>
            <a:p>
              <a:endParaRPr lang="en-US" sz="1200"/>
            </a:p>
          </p:txBody>
        </p:sp>
        <p:sp>
          <p:nvSpPr>
            <p:cNvPr id="220" name="TextBox 84">
              <a:extLst>
                <a:ext uri="{FF2B5EF4-FFF2-40B4-BE49-F238E27FC236}">
                  <a16:creationId xmlns:a16="http://schemas.microsoft.com/office/drawing/2014/main" id="{200E3681-528E-412F-375D-F9A1E73AE088}"/>
                </a:ext>
              </a:extLst>
            </p:cNvPr>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grpSp>
        <p:nvGrpSpPr>
          <p:cNvPr id="225" name="Group 85">
            <a:extLst>
              <a:ext uri="{FF2B5EF4-FFF2-40B4-BE49-F238E27FC236}">
                <a16:creationId xmlns:a16="http://schemas.microsoft.com/office/drawing/2014/main" id="{C81F2C72-8B45-FD0C-C635-1E5D655A7DE4}"/>
              </a:ext>
            </a:extLst>
          </p:cNvPr>
          <p:cNvGrpSpPr/>
          <p:nvPr/>
        </p:nvGrpSpPr>
        <p:grpSpPr>
          <a:xfrm>
            <a:off x="5252949" y="5845934"/>
            <a:ext cx="1686103" cy="1574105"/>
            <a:chOff x="0" y="0"/>
            <a:chExt cx="812800" cy="758810"/>
          </a:xfrm>
        </p:grpSpPr>
        <p:sp>
          <p:nvSpPr>
            <p:cNvPr id="223" name="Freeform 86">
              <a:extLst>
                <a:ext uri="{FF2B5EF4-FFF2-40B4-BE49-F238E27FC236}">
                  <a16:creationId xmlns:a16="http://schemas.microsoft.com/office/drawing/2014/main" id="{89666405-6C35-61D2-0DAE-CBDD091734B3}"/>
                </a:ext>
              </a:extLst>
            </p:cNvPr>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C3D8E8">
                <a:alpha val="58824"/>
              </a:srgbClr>
            </a:solidFill>
          </p:spPr>
          <p:txBody>
            <a:bodyPr/>
            <a:lstStyle/>
            <a:p>
              <a:endParaRPr lang="en-US" sz="1200"/>
            </a:p>
          </p:txBody>
        </p:sp>
        <p:sp>
          <p:nvSpPr>
            <p:cNvPr id="224" name="TextBox 87">
              <a:extLst>
                <a:ext uri="{FF2B5EF4-FFF2-40B4-BE49-F238E27FC236}">
                  <a16:creationId xmlns:a16="http://schemas.microsoft.com/office/drawing/2014/main" id="{C5C810EE-56C2-47EF-5145-7A84965AD748}"/>
                </a:ext>
              </a:extLst>
            </p:cNvPr>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grpSp>
        <p:nvGrpSpPr>
          <p:cNvPr id="229" name="Group 88">
            <a:extLst>
              <a:ext uri="{FF2B5EF4-FFF2-40B4-BE49-F238E27FC236}">
                <a16:creationId xmlns:a16="http://schemas.microsoft.com/office/drawing/2014/main" id="{B8AB179D-EA85-73EF-AA5D-D7126D5E18C1}"/>
              </a:ext>
            </a:extLst>
          </p:cNvPr>
          <p:cNvGrpSpPr/>
          <p:nvPr/>
        </p:nvGrpSpPr>
        <p:grpSpPr>
          <a:xfrm>
            <a:off x="7003931" y="5845934"/>
            <a:ext cx="1686103" cy="1574105"/>
            <a:chOff x="0" y="0"/>
            <a:chExt cx="812800" cy="758810"/>
          </a:xfrm>
        </p:grpSpPr>
        <p:sp>
          <p:nvSpPr>
            <p:cNvPr id="227" name="Freeform 89">
              <a:extLst>
                <a:ext uri="{FF2B5EF4-FFF2-40B4-BE49-F238E27FC236}">
                  <a16:creationId xmlns:a16="http://schemas.microsoft.com/office/drawing/2014/main" id="{12736ECC-A717-9789-F4DF-5D48DBAD31DF}"/>
                </a:ext>
              </a:extLst>
            </p:cNvPr>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E7B752">
                <a:alpha val="58824"/>
              </a:srgbClr>
            </a:solidFill>
          </p:spPr>
          <p:txBody>
            <a:bodyPr/>
            <a:lstStyle/>
            <a:p>
              <a:endParaRPr lang="en-US" sz="1200"/>
            </a:p>
          </p:txBody>
        </p:sp>
        <p:sp>
          <p:nvSpPr>
            <p:cNvPr id="228" name="TextBox 90">
              <a:extLst>
                <a:ext uri="{FF2B5EF4-FFF2-40B4-BE49-F238E27FC236}">
                  <a16:creationId xmlns:a16="http://schemas.microsoft.com/office/drawing/2014/main" id="{5F446C0B-A245-A48F-042A-5A9E944D22CF}"/>
                </a:ext>
              </a:extLst>
            </p:cNvPr>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grpSp>
        <p:nvGrpSpPr>
          <p:cNvPr id="233" name="Group 91">
            <a:extLst>
              <a:ext uri="{FF2B5EF4-FFF2-40B4-BE49-F238E27FC236}">
                <a16:creationId xmlns:a16="http://schemas.microsoft.com/office/drawing/2014/main" id="{230ED234-D53F-C968-9CC8-9AD3EBEA0AB6}"/>
              </a:ext>
            </a:extLst>
          </p:cNvPr>
          <p:cNvGrpSpPr/>
          <p:nvPr/>
        </p:nvGrpSpPr>
        <p:grpSpPr>
          <a:xfrm>
            <a:off x="8754915" y="5845934"/>
            <a:ext cx="1686103" cy="1574105"/>
            <a:chOff x="0" y="0"/>
            <a:chExt cx="812800" cy="758810"/>
          </a:xfrm>
        </p:grpSpPr>
        <p:sp>
          <p:nvSpPr>
            <p:cNvPr id="231" name="Freeform 92">
              <a:extLst>
                <a:ext uri="{FF2B5EF4-FFF2-40B4-BE49-F238E27FC236}">
                  <a16:creationId xmlns:a16="http://schemas.microsoft.com/office/drawing/2014/main" id="{120E2B29-DF0E-3229-B82D-5E32A22392D7}"/>
                </a:ext>
              </a:extLst>
            </p:cNvPr>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F1DDB4">
                <a:alpha val="58824"/>
              </a:srgbClr>
            </a:solidFill>
          </p:spPr>
          <p:txBody>
            <a:bodyPr/>
            <a:lstStyle/>
            <a:p>
              <a:endParaRPr lang="en-US" sz="1200"/>
            </a:p>
          </p:txBody>
        </p:sp>
        <p:sp>
          <p:nvSpPr>
            <p:cNvPr id="232" name="TextBox 93">
              <a:extLst>
                <a:ext uri="{FF2B5EF4-FFF2-40B4-BE49-F238E27FC236}">
                  <a16:creationId xmlns:a16="http://schemas.microsoft.com/office/drawing/2014/main" id="{BEB5FFDC-4D6B-F954-30AB-DBA27EF795D6}"/>
                </a:ext>
              </a:extLst>
            </p:cNvPr>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grpSp>
        <p:nvGrpSpPr>
          <p:cNvPr id="237" name="Group 94">
            <a:extLst>
              <a:ext uri="{FF2B5EF4-FFF2-40B4-BE49-F238E27FC236}">
                <a16:creationId xmlns:a16="http://schemas.microsoft.com/office/drawing/2014/main" id="{C733A1C2-68DF-4B2A-FA5B-6CA129E480EB}"/>
              </a:ext>
            </a:extLst>
          </p:cNvPr>
          <p:cNvGrpSpPr/>
          <p:nvPr/>
        </p:nvGrpSpPr>
        <p:grpSpPr>
          <a:xfrm>
            <a:off x="10505897" y="5845934"/>
            <a:ext cx="1686103" cy="1574105"/>
            <a:chOff x="0" y="0"/>
            <a:chExt cx="812800" cy="758810"/>
          </a:xfrm>
        </p:grpSpPr>
        <p:sp>
          <p:nvSpPr>
            <p:cNvPr id="235" name="Freeform 95">
              <a:extLst>
                <a:ext uri="{FF2B5EF4-FFF2-40B4-BE49-F238E27FC236}">
                  <a16:creationId xmlns:a16="http://schemas.microsoft.com/office/drawing/2014/main" id="{52D995BA-2EEE-6510-01D2-B7AF49093F97}"/>
                </a:ext>
              </a:extLst>
            </p:cNvPr>
            <p:cNvSpPr/>
            <p:nvPr/>
          </p:nvSpPr>
          <p:spPr>
            <a:xfrm>
              <a:off x="0" y="0"/>
              <a:ext cx="812800" cy="758810"/>
            </a:xfrm>
            <a:custGeom>
              <a:avLst/>
              <a:gdLst/>
              <a:ahLst/>
              <a:cxnLst/>
              <a:rect l="l" t="t" r="r" b="b"/>
              <a:pathLst>
                <a:path w="812800" h="758810">
                  <a:moveTo>
                    <a:pt x="406400" y="758810"/>
                  </a:moveTo>
                  <a:lnTo>
                    <a:pt x="812800" y="0"/>
                  </a:lnTo>
                  <a:lnTo>
                    <a:pt x="0" y="0"/>
                  </a:lnTo>
                  <a:lnTo>
                    <a:pt x="406400" y="758810"/>
                  </a:lnTo>
                  <a:close/>
                </a:path>
              </a:pathLst>
            </a:custGeom>
            <a:solidFill>
              <a:srgbClr val="D9D9D9">
                <a:alpha val="58824"/>
              </a:srgbClr>
            </a:solidFill>
          </p:spPr>
          <p:txBody>
            <a:bodyPr/>
            <a:lstStyle/>
            <a:p>
              <a:endParaRPr lang="en-US" sz="1200"/>
            </a:p>
          </p:txBody>
        </p:sp>
        <p:sp>
          <p:nvSpPr>
            <p:cNvPr id="236" name="TextBox 96">
              <a:extLst>
                <a:ext uri="{FF2B5EF4-FFF2-40B4-BE49-F238E27FC236}">
                  <a16:creationId xmlns:a16="http://schemas.microsoft.com/office/drawing/2014/main" id="{9C1A6748-2163-F6BB-6E67-F80EF49A35A8}"/>
                </a:ext>
              </a:extLst>
            </p:cNvPr>
            <p:cNvSpPr txBox="1"/>
            <p:nvPr/>
          </p:nvSpPr>
          <p:spPr>
            <a:xfrm>
              <a:off x="127000" y="44676"/>
              <a:ext cx="558800" cy="361830"/>
            </a:xfrm>
            <a:prstGeom prst="rect">
              <a:avLst/>
            </a:prstGeom>
          </p:spPr>
          <p:txBody>
            <a:bodyPr lIns="32479" tIns="32479" rIns="32479" bIns="32479" rtlCol="0" anchor="ctr"/>
            <a:lstStyle/>
            <a:p>
              <a:pPr algn="ctr">
                <a:lnSpc>
                  <a:spcPts val="1841"/>
                </a:lnSpc>
              </a:pPr>
              <a:endParaRPr sz="1200"/>
            </a:p>
          </p:txBody>
        </p:sp>
      </p:grpSp>
      <p:sp>
        <p:nvSpPr>
          <p:cNvPr id="4" name="TextBox 4"/>
          <p:cNvSpPr txBox="1"/>
          <p:nvPr/>
        </p:nvSpPr>
        <p:spPr>
          <a:xfrm>
            <a:off x="-16478" y="-54592"/>
            <a:ext cx="1686103" cy="5871660"/>
          </a:xfrm>
          <a:prstGeom prst="rect">
            <a:avLst/>
          </a:prstGeom>
        </p:spPr>
        <p:txBody>
          <a:bodyPr lIns="32479" tIns="32479" rIns="32479" bIns="32479"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841"/>
              </a:lnSpc>
            </a:pPr>
            <a:endParaRPr sz="800">
              <a:latin typeface="Aptos" panose="020B0004020202020204" pitchFamily="34" charset="0"/>
            </a:endParaRPr>
          </a:p>
        </p:txBody>
      </p:sp>
      <p:grpSp>
        <p:nvGrpSpPr>
          <p:cNvPr id="23" name="Group 23"/>
          <p:cNvGrpSpPr/>
          <p:nvPr/>
        </p:nvGrpSpPr>
        <p:grpSpPr>
          <a:xfrm>
            <a:off x="-523452" y="459618"/>
            <a:ext cx="13819388" cy="1322517"/>
            <a:chOff x="0" y="0"/>
            <a:chExt cx="5459511" cy="522476"/>
          </a:xfrm>
        </p:grpSpPr>
        <p:sp>
          <p:nvSpPr>
            <p:cNvPr id="24" name="Freeform 24"/>
            <p:cNvSpPr/>
            <p:nvPr/>
          </p:nvSpPr>
          <p:spPr>
            <a:xfrm>
              <a:off x="0" y="0"/>
              <a:ext cx="5459511" cy="522476"/>
            </a:xfrm>
            <a:custGeom>
              <a:avLst/>
              <a:gdLst/>
              <a:ahLst/>
              <a:cxnLst/>
              <a:rect l="l" t="t" r="r" b="b"/>
              <a:pathLst>
                <a:path w="5459511" h="522476">
                  <a:moveTo>
                    <a:pt x="0" y="0"/>
                  </a:moveTo>
                  <a:lnTo>
                    <a:pt x="5459511" y="0"/>
                  </a:lnTo>
                  <a:lnTo>
                    <a:pt x="5459511" y="522476"/>
                  </a:lnTo>
                  <a:lnTo>
                    <a:pt x="0" y="522476"/>
                  </a:lnTo>
                  <a:close/>
                </a:path>
              </a:pathLst>
            </a:custGeom>
            <a:solidFill>
              <a:srgbClr val="FFFFFF">
                <a:alpha val="86667"/>
              </a:srgbClr>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25" name="TextBox 25"/>
            <p:cNvSpPr txBox="1"/>
            <p:nvPr/>
          </p:nvSpPr>
          <p:spPr>
            <a:xfrm>
              <a:off x="0" y="-9525"/>
              <a:ext cx="5459511" cy="532001"/>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841"/>
                </a:lnSpc>
              </a:pPr>
              <a:endParaRPr sz="800"/>
            </a:p>
          </p:txBody>
        </p:sp>
      </p:grpSp>
      <p:sp>
        <p:nvSpPr>
          <p:cNvPr id="26" name="Freeform 26"/>
          <p:cNvSpPr/>
          <p:nvPr/>
        </p:nvSpPr>
        <p:spPr>
          <a:xfrm>
            <a:off x="276224" y="2135840"/>
            <a:ext cx="1385463" cy="1385463"/>
          </a:xfrm>
          <a:custGeom>
            <a:avLst/>
            <a:gdLst/>
            <a:ahLst/>
            <a:cxnLst/>
            <a:rect l="l" t="t" r="r" b="b"/>
            <a:pathLst>
              <a:path w="2078195" h="2078195">
                <a:moveTo>
                  <a:pt x="0" y="0"/>
                </a:moveTo>
                <a:lnTo>
                  <a:pt x="2078195" y="0"/>
                </a:lnTo>
                <a:lnTo>
                  <a:pt x="2078195" y="2078195"/>
                </a:lnTo>
                <a:lnTo>
                  <a:pt x="0" y="2078195"/>
                </a:lnTo>
                <a:lnTo>
                  <a:pt x="0" y="0"/>
                </a:lnTo>
                <a:close/>
              </a:path>
            </a:pathLst>
          </a:custGeom>
          <a:blipFill>
            <a:blip>
              <a:alphaModFix amt="30000"/>
              <a:extLst>
                <a:ext uri="{96DAC541-7B7A-43D3-8B79-37D633B846F1}">
                  <asvg:svgBlip xmlns:asvg="http://schemas.microsoft.com/office/drawing/2016/SVG/main" r:embed="rId3"/>
                </a:ext>
              </a:extLst>
            </a:blip>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grpSp>
        <p:nvGrpSpPr>
          <p:cNvPr id="27" name="Group 27"/>
          <p:cNvGrpSpPr/>
          <p:nvPr/>
        </p:nvGrpSpPr>
        <p:grpSpPr>
          <a:xfrm>
            <a:off x="276224" y="2135839"/>
            <a:ext cx="1144241" cy="1144241"/>
            <a:chOff x="0" y="0"/>
            <a:chExt cx="812800" cy="812800"/>
          </a:xfrm>
        </p:grpSpPr>
        <p:sp>
          <p:nvSpPr>
            <p:cNvPr id="28" name="Freeform 2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29" name="TextBox 29"/>
            <p:cNvSpPr txBox="1"/>
            <p:nvPr/>
          </p:nvSpPr>
          <p:spPr>
            <a:xfrm>
              <a:off x="76200" y="38100"/>
              <a:ext cx="660400" cy="698500"/>
            </a:xfrm>
            <a:prstGeom prst="rect">
              <a:avLst/>
            </a:prstGeom>
          </p:spPr>
          <p:txBody>
            <a:bodyPr lIns="32899" tIns="32899" rIns="32899" bIns="32899"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701"/>
                </a:lnSpc>
              </a:pPr>
              <a:endParaRPr sz="800">
                <a:latin typeface="Aptos" panose="020B0004020202020204" pitchFamily="34" charset="0"/>
              </a:endParaRPr>
            </a:p>
          </p:txBody>
        </p:sp>
      </p:grpSp>
      <p:sp>
        <p:nvSpPr>
          <p:cNvPr id="30" name="Freeform 30"/>
          <p:cNvSpPr/>
          <p:nvPr/>
        </p:nvSpPr>
        <p:spPr>
          <a:xfrm>
            <a:off x="2022116" y="2135840"/>
            <a:ext cx="1385463" cy="1385463"/>
          </a:xfrm>
          <a:custGeom>
            <a:avLst/>
            <a:gdLst/>
            <a:ahLst/>
            <a:cxnLst/>
            <a:rect l="l" t="t" r="r" b="b"/>
            <a:pathLst>
              <a:path w="2078195" h="2078195">
                <a:moveTo>
                  <a:pt x="0" y="0"/>
                </a:moveTo>
                <a:lnTo>
                  <a:pt x="2078195" y="0"/>
                </a:lnTo>
                <a:lnTo>
                  <a:pt x="2078195" y="2078195"/>
                </a:lnTo>
                <a:lnTo>
                  <a:pt x="0" y="2078195"/>
                </a:lnTo>
                <a:lnTo>
                  <a:pt x="0" y="0"/>
                </a:lnTo>
                <a:close/>
              </a:path>
            </a:pathLst>
          </a:custGeom>
          <a:blipFill>
            <a:blip>
              <a:alphaModFix amt="30000"/>
              <a:extLst>
                <a:ext uri="{96DAC541-7B7A-43D3-8B79-37D633B846F1}">
                  <asvg:svgBlip xmlns:asvg="http://schemas.microsoft.com/office/drawing/2016/SVG/main" r:embed="rId4"/>
                </a:ext>
              </a:extLst>
            </a:blip>
            <a:stretch>
              <a:fillRect/>
            </a:stretch>
          </a:blip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grpSp>
        <p:nvGrpSpPr>
          <p:cNvPr id="31" name="Group 31"/>
          <p:cNvGrpSpPr/>
          <p:nvPr/>
        </p:nvGrpSpPr>
        <p:grpSpPr>
          <a:xfrm>
            <a:off x="2022116" y="2135839"/>
            <a:ext cx="1144241" cy="1144241"/>
            <a:chOff x="0" y="0"/>
            <a:chExt cx="812800" cy="812800"/>
          </a:xfrm>
        </p:grpSpPr>
        <p:sp>
          <p:nvSpPr>
            <p:cNvPr id="32" name="Freeform 3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33" name="TextBox 33"/>
            <p:cNvSpPr txBox="1"/>
            <p:nvPr/>
          </p:nvSpPr>
          <p:spPr>
            <a:xfrm>
              <a:off x="76200" y="38100"/>
              <a:ext cx="660400" cy="698500"/>
            </a:xfrm>
            <a:prstGeom prst="rect">
              <a:avLst/>
            </a:prstGeom>
          </p:spPr>
          <p:txBody>
            <a:bodyPr lIns="32899" tIns="32899" rIns="32899" bIns="32899"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701"/>
                </a:lnSpc>
              </a:pPr>
              <a:endParaRPr sz="800">
                <a:latin typeface="Aptos" panose="020B0004020202020204" pitchFamily="34" charset="0"/>
              </a:endParaRPr>
            </a:p>
          </p:txBody>
        </p:sp>
      </p:grpSp>
      <p:grpSp>
        <p:nvGrpSpPr>
          <p:cNvPr id="34" name="Group 34"/>
          <p:cNvGrpSpPr/>
          <p:nvPr/>
        </p:nvGrpSpPr>
        <p:grpSpPr>
          <a:xfrm rot="16200000">
            <a:off x="420649" y="2280264"/>
            <a:ext cx="855391" cy="855391"/>
            <a:chOff x="0" y="0"/>
            <a:chExt cx="812800" cy="812800"/>
          </a:xfrm>
        </p:grpSpPr>
        <p:sp>
          <p:nvSpPr>
            <p:cNvPr id="35" name="Freeform 3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36" name="TextBox 36"/>
            <p:cNvSpPr txBox="1"/>
            <p:nvPr/>
          </p:nvSpPr>
          <p:spPr>
            <a:xfrm>
              <a:off x="76200" y="47625"/>
              <a:ext cx="660400" cy="688975"/>
            </a:xfrm>
            <a:prstGeom prst="rect">
              <a:avLst/>
            </a:prstGeom>
          </p:spPr>
          <p:txBody>
            <a:bodyPr lIns="29271" tIns="29271" rIns="29271" bIns="29271"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115"/>
                </a:lnSpc>
              </a:pPr>
              <a:endParaRPr sz="800">
                <a:latin typeface="Aptos" panose="020B0004020202020204" pitchFamily="34" charset="0"/>
              </a:endParaRPr>
            </a:p>
          </p:txBody>
        </p:sp>
      </p:grpSp>
      <p:grpSp>
        <p:nvGrpSpPr>
          <p:cNvPr id="37" name="Group 37"/>
          <p:cNvGrpSpPr/>
          <p:nvPr/>
        </p:nvGrpSpPr>
        <p:grpSpPr>
          <a:xfrm rot="16200000">
            <a:off x="2166541" y="2280264"/>
            <a:ext cx="855391" cy="855391"/>
            <a:chOff x="0" y="0"/>
            <a:chExt cx="812800" cy="812800"/>
          </a:xfrm>
        </p:grpSpPr>
        <p:sp>
          <p:nvSpPr>
            <p:cNvPr id="38" name="Freeform 3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39" name="TextBox 39"/>
            <p:cNvSpPr txBox="1"/>
            <p:nvPr/>
          </p:nvSpPr>
          <p:spPr>
            <a:xfrm>
              <a:off x="76200" y="47625"/>
              <a:ext cx="660400" cy="688975"/>
            </a:xfrm>
            <a:prstGeom prst="rect">
              <a:avLst/>
            </a:prstGeom>
          </p:spPr>
          <p:txBody>
            <a:bodyPr lIns="29271" tIns="29271" rIns="29271" bIns="29271"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115"/>
                </a:lnSpc>
              </a:pPr>
              <a:endParaRPr sz="800">
                <a:latin typeface="Aptos" panose="020B0004020202020204" pitchFamily="34" charset="0"/>
              </a:endParaRPr>
            </a:p>
          </p:txBody>
        </p:sp>
      </p:grpSp>
      <p:sp>
        <p:nvSpPr>
          <p:cNvPr id="40" name="Freeform 40"/>
          <p:cNvSpPr/>
          <p:nvPr/>
        </p:nvSpPr>
        <p:spPr>
          <a:xfrm>
            <a:off x="3766490" y="2135840"/>
            <a:ext cx="1385463" cy="1385463"/>
          </a:xfrm>
          <a:custGeom>
            <a:avLst/>
            <a:gdLst/>
            <a:ahLst/>
            <a:cxnLst/>
            <a:rect l="l" t="t" r="r" b="b"/>
            <a:pathLst>
              <a:path w="2078195" h="2078195">
                <a:moveTo>
                  <a:pt x="0" y="0"/>
                </a:moveTo>
                <a:lnTo>
                  <a:pt x="2078195" y="0"/>
                </a:lnTo>
                <a:lnTo>
                  <a:pt x="2078195" y="2078195"/>
                </a:lnTo>
                <a:lnTo>
                  <a:pt x="0" y="2078195"/>
                </a:lnTo>
                <a:lnTo>
                  <a:pt x="0" y="0"/>
                </a:lnTo>
                <a:close/>
              </a:path>
            </a:pathLst>
          </a:custGeom>
          <a:blipFill>
            <a:blip>
              <a:alphaModFix amt="30000"/>
              <a:extLst>
                <a:ext uri="{96DAC541-7B7A-43D3-8B79-37D633B846F1}">
                  <asvg:svgBlip xmlns:asvg="http://schemas.microsoft.com/office/drawing/2016/SVG/main" r:embed="rId5"/>
                </a:ext>
              </a:extLst>
            </a:blip>
            <a:stretch>
              <a:fillRect/>
            </a:stretch>
          </a:blip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grpSp>
        <p:nvGrpSpPr>
          <p:cNvPr id="41" name="Group 41"/>
          <p:cNvGrpSpPr/>
          <p:nvPr/>
        </p:nvGrpSpPr>
        <p:grpSpPr>
          <a:xfrm>
            <a:off x="3766490" y="2135839"/>
            <a:ext cx="1144241" cy="1144241"/>
            <a:chOff x="0" y="0"/>
            <a:chExt cx="812800" cy="812800"/>
          </a:xfrm>
        </p:grpSpPr>
        <p:sp>
          <p:nvSpPr>
            <p:cNvPr id="42" name="Freeform 4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43" name="TextBox 43"/>
            <p:cNvSpPr txBox="1"/>
            <p:nvPr/>
          </p:nvSpPr>
          <p:spPr>
            <a:xfrm>
              <a:off x="76200" y="38100"/>
              <a:ext cx="660400" cy="698500"/>
            </a:xfrm>
            <a:prstGeom prst="rect">
              <a:avLst/>
            </a:prstGeom>
          </p:spPr>
          <p:txBody>
            <a:bodyPr lIns="32899" tIns="32899" rIns="32899" bIns="32899"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701"/>
                </a:lnSpc>
              </a:pPr>
              <a:endParaRPr sz="800">
                <a:latin typeface="Aptos" panose="020B0004020202020204" pitchFamily="34" charset="0"/>
              </a:endParaRPr>
            </a:p>
          </p:txBody>
        </p:sp>
      </p:grpSp>
      <p:grpSp>
        <p:nvGrpSpPr>
          <p:cNvPr id="44" name="Group 44"/>
          <p:cNvGrpSpPr/>
          <p:nvPr/>
        </p:nvGrpSpPr>
        <p:grpSpPr>
          <a:xfrm rot="16200000">
            <a:off x="3910916" y="2280264"/>
            <a:ext cx="855391" cy="855391"/>
            <a:chOff x="0" y="0"/>
            <a:chExt cx="812800" cy="812800"/>
          </a:xfrm>
        </p:grpSpPr>
        <p:sp>
          <p:nvSpPr>
            <p:cNvPr id="45" name="Freeform 4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46" name="TextBox 46"/>
            <p:cNvSpPr txBox="1"/>
            <p:nvPr/>
          </p:nvSpPr>
          <p:spPr>
            <a:xfrm>
              <a:off x="76200" y="47625"/>
              <a:ext cx="660400" cy="688975"/>
            </a:xfrm>
            <a:prstGeom prst="rect">
              <a:avLst/>
            </a:prstGeom>
          </p:spPr>
          <p:txBody>
            <a:bodyPr lIns="29271" tIns="29271" rIns="29271" bIns="29271"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115"/>
                </a:lnSpc>
              </a:pPr>
              <a:endParaRPr sz="800">
                <a:latin typeface="Aptos" panose="020B0004020202020204" pitchFamily="34" charset="0"/>
              </a:endParaRPr>
            </a:p>
          </p:txBody>
        </p:sp>
      </p:grpSp>
      <p:sp>
        <p:nvSpPr>
          <p:cNvPr id="47" name="Freeform 47"/>
          <p:cNvSpPr/>
          <p:nvPr/>
        </p:nvSpPr>
        <p:spPr>
          <a:xfrm>
            <a:off x="5510865" y="2135840"/>
            <a:ext cx="1385463" cy="1385463"/>
          </a:xfrm>
          <a:custGeom>
            <a:avLst/>
            <a:gdLst/>
            <a:ahLst/>
            <a:cxnLst/>
            <a:rect l="l" t="t" r="r" b="b"/>
            <a:pathLst>
              <a:path w="2078195" h="2078195">
                <a:moveTo>
                  <a:pt x="0" y="0"/>
                </a:moveTo>
                <a:lnTo>
                  <a:pt x="2078195" y="0"/>
                </a:lnTo>
                <a:lnTo>
                  <a:pt x="2078195" y="2078195"/>
                </a:lnTo>
                <a:lnTo>
                  <a:pt x="0" y="2078195"/>
                </a:lnTo>
                <a:lnTo>
                  <a:pt x="0" y="0"/>
                </a:lnTo>
                <a:close/>
              </a:path>
            </a:pathLst>
          </a:custGeom>
          <a:blipFill>
            <a:blip>
              <a:alphaModFix amt="30000"/>
              <a:extLst>
                <a:ext uri="{96DAC541-7B7A-43D3-8B79-37D633B846F1}">
                  <asvg:svgBlip xmlns:asvg="http://schemas.microsoft.com/office/drawing/2016/SVG/main" r:embed="rId6"/>
                </a:ext>
              </a:extLst>
            </a:blip>
            <a:stretch>
              <a:fillRect/>
            </a:stretch>
          </a:blip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grpSp>
        <p:nvGrpSpPr>
          <p:cNvPr id="48" name="Group 48"/>
          <p:cNvGrpSpPr/>
          <p:nvPr/>
        </p:nvGrpSpPr>
        <p:grpSpPr>
          <a:xfrm>
            <a:off x="5510865" y="2135839"/>
            <a:ext cx="1144241" cy="1144241"/>
            <a:chOff x="0" y="0"/>
            <a:chExt cx="812800" cy="812800"/>
          </a:xfrm>
        </p:grpSpPr>
        <p:sp>
          <p:nvSpPr>
            <p:cNvPr id="49" name="Freeform 4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50" name="TextBox 50"/>
            <p:cNvSpPr txBox="1"/>
            <p:nvPr/>
          </p:nvSpPr>
          <p:spPr>
            <a:xfrm>
              <a:off x="76200" y="38100"/>
              <a:ext cx="660400" cy="698500"/>
            </a:xfrm>
            <a:prstGeom prst="rect">
              <a:avLst/>
            </a:prstGeom>
          </p:spPr>
          <p:txBody>
            <a:bodyPr lIns="32899" tIns="32899" rIns="32899" bIns="32899"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701"/>
                </a:lnSpc>
              </a:pPr>
              <a:endParaRPr sz="800">
                <a:latin typeface="Aptos" panose="020B0004020202020204" pitchFamily="34" charset="0"/>
              </a:endParaRPr>
            </a:p>
          </p:txBody>
        </p:sp>
      </p:grpSp>
      <p:grpSp>
        <p:nvGrpSpPr>
          <p:cNvPr id="51" name="Group 51"/>
          <p:cNvGrpSpPr/>
          <p:nvPr/>
        </p:nvGrpSpPr>
        <p:grpSpPr>
          <a:xfrm rot="16200000">
            <a:off x="5655290" y="2280264"/>
            <a:ext cx="855391" cy="855391"/>
            <a:chOff x="0" y="0"/>
            <a:chExt cx="812800" cy="812800"/>
          </a:xfrm>
        </p:grpSpPr>
        <p:sp>
          <p:nvSpPr>
            <p:cNvPr id="52" name="Freeform 5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53" name="TextBox 53"/>
            <p:cNvSpPr txBox="1"/>
            <p:nvPr/>
          </p:nvSpPr>
          <p:spPr>
            <a:xfrm>
              <a:off x="76200" y="47625"/>
              <a:ext cx="660400" cy="688975"/>
            </a:xfrm>
            <a:prstGeom prst="rect">
              <a:avLst/>
            </a:prstGeom>
          </p:spPr>
          <p:txBody>
            <a:bodyPr lIns="29271" tIns="29271" rIns="29271" bIns="29271"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115"/>
                </a:lnSpc>
              </a:pPr>
              <a:endParaRPr sz="800">
                <a:latin typeface="Aptos" panose="020B0004020202020204" pitchFamily="34" charset="0"/>
              </a:endParaRPr>
            </a:p>
          </p:txBody>
        </p:sp>
      </p:grpSp>
      <p:sp>
        <p:nvSpPr>
          <p:cNvPr id="54" name="Freeform 54"/>
          <p:cNvSpPr/>
          <p:nvPr/>
        </p:nvSpPr>
        <p:spPr>
          <a:xfrm>
            <a:off x="7255240" y="2135840"/>
            <a:ext cx="1385463" cy="1385463"/>
          </a:xfrm>
          <a:custGeom>
            <a:avLst/>
            <a:gdLst/>
            <a:ahLst/>
            <a:cxnLst/>
            <a:rect l="l" t="t" r="r" b="b"/>
            <a:pathLst>
              <a:path w="2078195" h="2078195">
                <a:moveTo>
                  <a:pt x="0" y="0"/>
                </a:moveTo>
                <a:lnTo>
                  <a:pt x="2078195" y="0"/>
                </a:lnTo>
                <a:lnTo>
                  <a:pt x="2078195" y="2078195"/>
                </a:lnTo>
                <a:lnTo>
                  <a:pt x="0" y="2078195"/>
                </a:lnTo>
                <a:lnTo>
                  <a:pt x="0" y="0"/>
                </a:lnTo>
                <a:close/>
              </a:path>
            </a:pathLst>
          </a:custGeom>
          <a:blipFill>
            <a:blip>
              <a:alphaModFix amt="30000"/>
              <a:extLst>
                <a:ext uri="{96DAC541-7B7A-43D3-8B79-37D633B846F1}">
                  <asvg:svgBlip xmlns:asvg="http://schemas.microsoft.com/office/drawing/2016/SVG/main" r:embed="rId7"/>
                </a:ext>
              </a:extLst>
            </a:blip>
            <a:stretch>
              <a:fillRect/>
            </a:stretch>
          </a:blip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grpSp>
        <p:nvGrpSpPr>
          <p:cNvPr id="55" name="Group 55"/>
          <p:cNvGrpSpPr/>
          <p:nvPr/>
        </p:nvGrpSpPr>
        <p:grpSpPr>
          <a:xfrm>
            <a:off x="7255239" y="2135839"/>
            <a:ext cx="1144241" cy="1144241"/>
            <a:chOff x="0" y="0"/>
            <a:chExt cx="812800" cy="812800"/>
          </a:xfrm>
        </p:grpSpPr>
        <p:sp>
          <p:nvSpPr>
            <p:cNvPr id="56" name="Freeform 5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57" name="TextBox 57"/>
            <p:cNvSpPr txBox="1"/>
            <p:nvPr/>
          </p:nvSpPr>
          <p:spPr>
            <a:xfrm>
              <a:off x="76200" y="38100"/>
              <a:ext cx="660400" cy="698500"/>
            </a:xfrm>
            <a:prstGeom prst="rect">
              <a:avLst/>
            </a:prstGeom>
          </p:spPr>
          <p:txBody>
            <a:bodyPr lIns="32899" tIns="32899" rIns="32899" bIns="32899"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701"/>
                </a:lnSpc>
              </a:pPr>
              <a:endParaRPr sz="800">
                <a:latin typeface="Aptos" panose="020B0004020202020204" pitchFamily="34" charset="0"/>
              </a:endParaRPr>
            </a:p>
          </p:txBody>
        </p:sp>
      </p:grpSp>
      <p:grpSp>
        <p:nvGrpSpPr>
          <p:cNvPr id="58" name="Group 58"/>
          <p:cNvGrpSpPr/>
          <p:nvPr/>
        </p:nvGrpSpPr>
        <p:grpSpPr>
          <a:xfrm rot="16200000">
            <a:off x="7399664" y="2280264"/>
            <a:ext cx="855391" cy="855391"/>
            <a:chOff x="0" y="0"/>
            <a:chExt cx="812800" cy="812800"/>
          </a:xfrm>
        </p:grpSpPr>
        <p:sp>
          <p:nvSpPr>
            <p:cNvPr id="59" name="Freeform 5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60" name="TextBox 60"/>
            <p:cNvSpPr txBox="1"/>
            <p:nvPr/>
          </p:nvSpPr>
          <p:spPr>
            <a:xfrm>
              <a:off x="76200" y="47625"/>
              <a:ext cx="660400" cy="688975"/>
            </a:xfrm>
            <a:prstGeom prst="rect">
              <a:avLst/>
            </a:prstGeom>
          </p:spPr>
          <p:txBody>
            <a:bodyPr lIns="29271" tIns="29271" rIns="29271" bIns="29271"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115"/>
                </a:lnSpc>
              </a:pPr>
              <a:endParaRPr sz="800">
                <a:latin typeface="Aptos" panose="020B0004020202020204" pitchFamily="34" charset="0"/>
              </a:endParaRPr>
            </a:p>
          </p:txBody>
        </p:sp>
      </p:grpSp>
      <p:sp>
        <p:nvSpPr>
          <p:cNvPr id="61" name="Freeform 61"/>
          <p:cNvSpPr/>
          <p:nvPr/>
        </p:nvSpPr>
        <p:spPr>
          <a:xfrm>
            <a:off x="8999614" y="2135840"/>
            <a:ext cx="1385463" cy="1385463"/>
          </a:xfrm>
          <a:custGeom>
            <a:avLst/>
            <a:gdLst/>
            <a:ahLst/>
            <a:cxnLst/>
            <a:rect l="l" t="t" r="r" b="b"/>
            <a:pathLst>
              <a:path w="2078195" h="2078195">
                <a:moveTo>
                  <a:pt x="0" y="0"/>
                </a:moveTo>
                <a:lnTo>
                  <a:pt x="2078195" y="0"/>
                </a:lnTo>
                <a:lnTo>
                  <a:pt x="2078195" y="2078195"/>
                </a:lnTo>
                <a:lnTo>
                  <a:pt x="0" y="2078195"/>
                </a:lnTo>
                <a:lnTo>
                  <a:pt x="0" y="0"/>
                </a:lnTo>
                <a:close/>
              </a:path>
            </a:pathLst>
          </a:custGeom>
          <a:blipFill>
            <a:blip>
              <a:alphaModFix amt="30000"/>
              <a:extLst>
                <a:ext uri="{96DAC541-7B7A-43D3-8B79-37D633B846F1}">
                  <asvg:svgBlip xmlns:asvg="http://schemas.microsoft.com/office/drawing/2016/SVG/main" r:embed="rId4"/>
                </a:ext>
              </a:extLst>
            </a:blip>
            <a:stretch>
              <a:fillRect/>
            </a:stretch>
          </a:blip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grpSp>
        <p:nvGrpSpPr>
          <p:cNvPr id="62" name="Group 62"/>
          <p:cNvGrpSpPr/>
          <p:nvPr/>
        </p:nvGrpSpPr>
        <p:grpSpPr>
          <a:xfrm>
            <a:off x="8999614" y="2135839"/>
            <a:ext cx="1144241" cy="1144241"/>
            <a:chOff x="0" y="0"/>
            <a:chExt cx="812800" cy="812800"/>
          </a:xfrm>
        </p:grpSpPr>
        <p:sp>
          <p:nvSpPr>
            <p:cNvPr id="63" name="Freeform 6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64" name="TextBox 64"/>
            <p:cNvSpPr txBox="1"/>
            <p:nvPr/>
          </p:nvSpPr>
          <p:spPr>
            <a:xfrm>
              <a:off x="76200" y="38100"/>
              <a:ext cx="660400" cy="698500"/>
            </a:xfrm>
            <a:prstGeom prst="rect">
              <a:avLst/>
            </a:prstGeom>
          </p:spPr>
          <p:txBody>
            <a:bodyPr lIns="32899" tIns="32899" rIns="32899" bIns="32899"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701"/>
                </a:lnSpc>
              </a:pPr>
              <a:endParaRPr sz="800">
                <a:latin typeface="Aptos" panose="020B0004020202020204" pitchFamily="34" charset="0"/>
              </a:endParaRPr>
            </a:p>
          </p:txBody>
        </p:sp>
      </p:grpSp>
      <p:grpSp>
        <p:nvGrpSpPr>
          <p:cNvPr id="65" name="Group 65"/>
          <p:cNvGrpSpPr/>
          <p:nvPr/>
        </p:nvGrpSpPr>
        <p:grpSpPr>
          <a:xfrm rot="16200000">
            <a:off x="9144039" y="2280264"/>
            <a:ext cx="855391" cy="855391"/>
            <a:chOff x="0" y="0"/>
            <a:chExt cx="812800" cy="812800"/>
          </a:xfrm>
        </p:grpSpPr>
        <p:sp>
          <p:nvSpPr>
            <p:cNvPr id="66" name="Freeform 6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67" name="TextBox 67"/>
            <p:cNvSpPr txBox="1"/>
            <p:nvPr/>
          </p:nvSpPr>
          <p:spPr>
            <a:xfrm>
              <a:off x="76200" y="47625"/>
              <a:ext cx="660400" cy="688975"/>
            </a:xfrm>
            <a:prstGeom prst="rect">
              <a:avLst/>
            </a:prstGeom>
          </p:spPr>
          <p:txBody>
            <a:bodyPr lIns="29271" tIns="29271" rIns="29271" bIns="29271"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115"/>
                </a:lnSpc>
              </a:pPr>
              <a:endParaRPr sz="800">
                <a:latin typeface="Aptos" panose="020B0004020202020204" pitchFamily="34" charset="0"/>
              </a:endParaRPr>
            </a:p>
          </p:txBody>
        </p:sp>
      </p:grpSp>
      <p:sp>
        <p:nvSpPr>
          <p:cNvPr id="71" name="Freeform 71"/>
          <p:cNvSpPr/>
          <p:nvPr/>
        </p:nvSpPr>
        <p:spPr>
          <a:xfrm>
            <a:off x="487606" y="2430641"/>
            <a:ext cx="721477" cy="554636"/>
          </a:xfrm>
          <a:custGeom>
            <a:avLst/>
            <a:gdLst/>
            <a:ahLst/>
            <a:cxnLst/>
            <a:rect l="l" t="t" r="r" b="b"/>
            <a:pathLst>
              <a:path w="1082216" h="831954">
                <a:moveTo>
                  <a:pt x="0" y="0"/>
                </a:moveTo>
                <a:lnTo>
                  <a:pt x="1082216" y="0"/>
                </a:lnTo>
                <a:lnTo>
                  <a:pt x="1082216" y="831954"/>
                </a:lnTo>
                <a:lnTo>
                  <a:pt x="0" y="831954"/>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72" name="Freeform 72"/>
          <p:cNvSpPr/>
          <p:nvPr/>
        </p:nvSpPr>
        <p:spPr>
          <a:xfrm>
            <a:off x="10776829" y="2136940"/>
            <a:ext cx="1385463" cy="1385463"/>
          </a:xfrm>
          <a:custGeom>
            <a:avLst/>
            <a:gdLst/>
            <a:ahLst/>
            <a:cxnLst/>
            <a:rect l="l" t="t" r="r" b="b"/>
            <a:pathLst>
              <a:path w="2078195" h="2078195">
                <a:moveTo>
                  <a:pt x="0" y="0"/>
                </a:moveTo>
                <a:lnTo>
                  <a:pt x="2078196" y="0"/>
                </a:lnTo>
                <a:lnTo>
                  <a:pt x="2078196" y="2078196"/>
                </a:lnTo>
                <a:lnTo>
                  <a:pt x="0" y="2078196"/>
                </a:lnTo>
                <a:lnTo>
                  <a:pt x="0" y="0"/>
                </a:lnTo>
                <a:close/>
              </a:path>
            </a:pathLst>
          </a:custGeom>
          <a:blipFill>
            <a:blip>
              <a:alphaModFix amt="30000"/>
              <a:extLst>
                <a:ext uri="{96DAC541-7B7A-43D3-8B79-37D633B846F1}">
                  <asvg:svgBlip xmlns:asvg="http://schemas.microsoft.com/office/drawing/2016/SVG/main" r:embed="rId4"/>
                </a:ext>
              </a:extLst>
            </a:blip>
            <a:stretch>
              <a:fillRect/>
            </a:stretch>
          </a:blip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grpSp>
        <p:nvGrpSpPr>
          <p:cNvPr id="73" name="Group 73"/>
          <p:cNvGrpSpPr/>
          <p:nvPr/>
        </p:nvGrpSpPr>
        <p:grpSpPr>
          <a:xfrm>
            <a:off x="10776829" y="2136939"/>
            <a:ext cx="1144241" cy="1144241"/>
            <a:chOff x="0" y="0"/>
            <a:chExt cx="812800" cy="812800"/>
          </a:xfrm>
        </p:grpSpPr>
        <p:sp>
          <p:nvSpPr>
            <p:cNvPr id="74" name="Freeform 7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75" name="TextBox 75"/>
            <p:cNvSpPr txBox="1"/>
            <p:nvPr/>
          </p:nvSpPr>
          <p:spPr>
            <a:xfrm>
              <a:off x="76200" y="38100"/>
              <a:ext cx="660400" cy="698500"/>
            </a:xfrm>
            <a:prstGeom prst="rect">
              <a:avLst/>
            </a:prstGeom>
          </p:spPr>
          <p:txBody>
            <a:bodyPr lIns="32899" tIns="32899" rIns="32899" bIns="32899"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701"/>
                </a:lnSpc>
              </a:pPr>
              <a:endParaRPr sz="800">
                <a:latin typeface="Aptos" panose="020B0004020202020204" pitchFamily="34" charset="0"/>
              </a:endParaRPr>
            </a:p>
          </p:txBody>
        </p:sp>
      </p:grpSp>
      <p:grpSp>
        <p:nvGrpSpPr>
          <p:cNvPr id="76" name="Group 76"/>
          <p:cNvGrpSpPr/>
          <p:nvPr/>
        </p:nvGrpSpPr>
        <p:grpSpPr>
          <a:xfrm rot="16200000">
            <a:off x="10921254" y="2281365"/>
            <a:ext cx="855391" cy="855391"/>
            <a:chOff x="0" y="0"/>
            <a:chExt cx="812800" cy="812800"/>
          </a:xfrm>
        </p:grpSpPr>
        <p:sp>
          <p:nvSpPr>
            <p:cNvPr id="77" name="Freeform 7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a:no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78" name="TextBox 78"/>
            <p:cNvSpPr txBox="1"/>
            <p:nvPr/>
          </p:nvSpPr>
          <p:spPr>
            <a:xfrm>
              <a:off x="76200" y="47625"/>
              <a:ext cx="660400" cy="688975"/>
            </a:xfrm>
            <a:prstGeom prst="rect">
              <a:avLst/>
            </a:prstGeom>
          </p:spPr>
          <p:txBody>
            <a:bodyPr lIns="29271" tIns="29271" rIns="29271" bIns="29271"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115"/>
                </a:lnSpc>
              </a:pPr>
              <a:endParaRPr sz="800">
                <a:latin typeface="Aptos" panose="020B0004020202020204" pitchFamily="34" charset="0"/>
              </a:endParaRPr>
            </a:p>
          </p:txBody>
        </p:sp>
      </p:grpSp>
      <p:sp>
        <p:nvSpPr>
          <p:cNvPr id="97" name="AutoShape 97"/>
          <p:cNvSpPr/>
          <p:nvPr/>
        </p:nvSpPr>
        <p:spPr>
          <a:xfrm>
            <a:off x="475901" y="3867335"/>
            <a:ext cx="744887" cy="0"/>
          </a:xfrm>
          <a:prstGeom prst="line">
            <a:avLst/>
          </a:prstGeom>
          <a:ln w="38100"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98" name="AutoShape 98"/>
          <p:cNvSpPr/>
          <p:nvPr/>
        </p:nvSpPr>
        <p:spPr>
          <a:xfrm>
            <a:off x="2229024" y="3867335"/>
            <a:ext cx="744887" cy="0"/>
          </a:xfrm>
          <a:prstGeom prst="line">
            <a:avLst/>
          </a:prstGeom>
          <a:ln w="38100"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99" name="AutoShape 99"/>
          <p:cNvSpPr/>
          <p:nvPr/>
        </p:nvSpPr>
        <p:spPr>
          <a:xfrm>
            <a:off x="3972575" y="3867335"/>
            <a:ext cx="744887" cy="0"/>
          </a:xfrm>
          <a:prstGeom prst="line">
            <a:avLst/>
          </a:prstGeom>
          <a:ln w="38100"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100" name="AutoShape 100"/>
          <p:cNvSpPr/>
          <p:nvPr/>
        </p:nvSpPr>
        <p:spPr>
          <a:xfrm>
            <a:off x="5723558" y="3867335"/>
            <a:ext cx="744887" cy="0"/>
          </a:xfrm>
          <a:prstGeom prst="line">
            <a:avLst/>
          </a:prstGeom>
          <a:ln w="38100"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101" name="AutoShape 101"/>
          <p:cNvSpPr/>
          <p:nvPr/>
        </p:nvSpPr>
        <p:spPr>
          <a:xfrm>
            <a:off x="7474540" y="3867335"/>
            <a:ext cx="744887" cy="0"/>
          </a:xfrm>
          <a:prstGeom prst="line">
            <a:avLst/>
          </a:prstGeom>
          <a:ln w="38100"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102" name="AutoShape 102"/>
          <p:cNvSpPr/>
          <p:nvPr/>
        </p:nvSpPr>
        <p:spPr>
          <a:xfrm>
            <a:off x="9225524" y="3867335"/>
            <a:ext cx="744887" cy="0"/>
          </a:xfrm>
          <a:prstGeom prst="line">
            <a:avLst/>
          </a:prstGeom>
          <a:ln w="38100"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103" name="AutoShape 103"/>
          <p:cNvSpPr/>
          <p:nvPr/>
        </p:nvSpPr>
        <p:spPr>
          <a:xfrm>
            <a:off x="10976506" y="3867335"/>
            <a:ext cx="744887" cy="0"/>
          </a:xfrm>
          <a:prstGeom prst="line">
            <a:avLst/>
          </a:prstGeom>
          <a:ln w="38100"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104" name="Freeform 104"/>
          <p:cNvSpPr/>
          <p:nvPr/>
        </p:nvSpPr>
        <p:spPr>
          <a:xfrm>
            <a:off x="2348339" y="2136939"/>
            <a:ext cx="613821" cy="849439"/>
          </a:xfrm>
          <a:custGeom>
            <a:avLst/>
            <a:gdLst/>
            <a:ahLst/>
            <a:cxnLst/>
            <a:rect l="l" t="t" r="r" b="b"/>
            <a:pathLst>
              <a:path w="920731" h="1274158">
                <a:moveTo>
                  <a:pt x="0" y="0"/>
                </a:moveTo>
                <a:lnTo>
                  <a:pt x="920731" y="0"/>
                </a:lnTo>
                <a:lnTo>
                  <a:pt x="920731" y="1274158"/>
                </a:lnTo>
                <a:lnTo>
                  <a:pt x="0" y="1274158"/>
                </a:lnTo>
                <a:lnTo>
                  <a:pt x="0" y="0"/>
                </a:lnTo>
                <a:close/>
              </a:path>
            </a:pathLst>
          </a:custGeom>
          <a:blipFill>
            <a:blip r:embed="rId9"/>
            <a:stretch>
              <a:fillRect r="-307016"/>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105" name="Freeform 105"/>
          <p:cNvSpPr/>
          <p:nvPr/>
        </p:nvSpPr>
        <p:spPr>
          <a:xfrm>
            <a:off x="4071689" y="2430641"/>
            <a:ext cx="528548" cy="528548"/>
          </a:xfrm>
          <a:custGeom>
            <a:avLst/>
            <a:gdLst/>
            <a:ahLst/>
            <a:cxnLst/>
            <a:rect l="l" t="t" r="r" b="b"/>
            <a:pathLst>
              <a:path w="792822" h="792822">
                <a:moveTo>
                  <a:pt x="0" y="0"/>
                </a:moveTo>
                <a:lnTo>
                  <a:pt x="792823" y="0"/>
                </a:lnTo>
                <a:lnTo>
                  <a:pt x="792823" y="792822"/>
                </a:lnTo>
                <a:lnTo>
                  <a:pt x="0" y="792822"/>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106" name="Freeform 106"/>
          <p:cNvSpPr/>
          <p:nvPr/>
        </p:nvSpPr>
        <p:spPr>
          <a:xfrm>
            <a:off x="5811211" y="2410125"/>
            <a:ext cx="569581" cy="569581"/>
          </a:xfrm>
          <a:custGeom>
            <a:avLst/>
            <a:gdLst/>
            <a:ahLst/>
            <a:cxnLst/>
            <a:rect l="l" t="t" r="r" b="b"/>
            <a:pathLst>
              <a:path w="854371" h="854371">
                <a:moveTo>
                  <a:pt x="0" y="0"/>
                </a:moveTo>
                <a:lnTo>
                  <a:pt x="854370" y="0"/>
                </a:lnTo>
                <a:lnTo>
                  <a:pt x="854370" y="854371"/>
                </a:lnTo>
                <a:lnTo>
                  <a:pt x="0" y="854371"/>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107" name="Freeform 107"/>
          <p:cNvSpPr/>
          <p:nvPr/>
        </p:nvSpPr>
        <p:spPr>
          <a:xfrm>
            <a:off x="7514906" y="2399252"/>
            <a:ext cx="587126" cy="587126"/>
          </a:xfrm>
          <a:custGeom>
            <a:avLst/>
            <a:gdLst/>
            <a:ahLst/>
            <a:cxnLst/>
            <a:rect l="l" t="t" r="r" b="b"/>
            <a:pathLst>
              <a:path w="880689" h="880689">
                <a:moveTo>
                  <a:pt x="0" y="0"/>
                </a:moveTo>
                <a:lnTo>
                  <a:pt x="880689" y="0"/>
                </a:lnTo>
                <a:lnTo>
                  <a:pt x="880689" y="880689"/>
                </a:lnTo>
                <a:lnTo>
                  <a:pt x="0" y="880689"/>
                </a:lnTo>
                <a:lnTo>
                  <a:pt x="0" y="0"/>
                </a:lnTo>
                <a:close/>
              </a:path>
            </a:pathLst>
          </a:custGeom>
          <a:blipFill>
            <a:blip>
              <a:extLst>
                <a:ext uri="{96DAC541-7B7A-43D3-8B79-37D633B846F1}">
                  <asvg:svgBlip xmlns:asvg="http://schemas.microsoft.com/office/drawing/2016/SVG/main" r:embed="rId12"/>
                </a:ext>
              </a:extLst>
            </a:blip>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108" name="Freeform 108"/>
          <p:cNvSpPr/>
          <p:nvPr/>
        </p:nvSpPr>
        <p:spPr>
          <a:xfrm>
            <a:off x="9324339" y="2328913"/>
            <a:ext cx="641039" cy="665229"/>
          </a:xfrm>
          <a:custGeom>
            <a:avLst/>
            <a:gdLst/>
            <a:ahLst/>
            <a:cxnLst/>
            <a:rect l="l" t="t" r="r" b="b"/>
            <a:pathLst>
              <a:path w="961558" h="997843">
                <a:moveTo>
                  <a:pt x="0" y="0"/>
                </a:moveTo>
                <a:lnTo>
                  <a:pt x="961558" y="0"/>
                </a:lnTo>
                <a:lnTo>
                  <a:pt x="961558" y="997843"/>
                </a:lnTo>
                <a:lnTo>
                  <a:pt x="0" y="997843"/>
                </a:lnTo>
                <a:lnTo>
                  <a:pt x="0" y="0"/>
                </a:lnTo>
                <a:close/>
              </a:path>
            </a:pathLst>
          </a:custGeom>
          <a:blipFill>
            <a:blip>
              <a:extLst>
                <a:ext uri="{96DAC541-7B7A-43D3-8B79-37D633B846F1}">
                  <asvg:svgBlip xmlns:asvg="http://schemas.microsoft.com/office/drawing/2016/SVG/main" r:embed="rId13"/>
                </a:ext>
              </a:extLst>
            </a:blip>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109" name="Freeform 109"/>
          <p:cNvSpPr/>
          <p:nvPr/>
        </p:nvSpPr>
        <p:spPr>
          <a:xfrm>
            <a:off x="10988392" y="2541652"/>
            <a:ext cx="721115" cy="332614"/>
          </a:xfrm>
          <a:custGeom>
            <a:avLst/>
            <a:gdLst/>
            <a:ahLst/>
            <a:cxnLst/>
            <a:rect l="l" t="t" r="r" b="b"/>
            <a:pathLst>
              <a:path w="1081672" h="498921">
                <a:moveTo>
                  <a:pt x="0" y="0"/>
                </a:moveTo>
                <a:lnTo>
                  <a:pt x="1081673" y="0"/>
                </a:lnTo>
                <a:lnTo>
                  <a:pt x="1081673" y="498921"/>
                </a:lnTo>
                <a:lnTo>
                  <a:pt x="0" y="498921"/>
                </a:lnTo>
                <a:lnTo>
                  <a:pt x="0" y="0"/>
                </a:lnTo>
                <a:close/>
              </a:path>
            </a:pathLst>
          </a:custGeom>
          <a:blipFill>
            <a:blip>
              <a:extLst>
                <a:ext uri="{96DAC541-7B7A-43D3-8B79-37D633B846F1}">
                  <asvg:svgBlip xmlns:asvg="http://schemas.microsoft.com/office/drawing/2016/SVG/main" r:embed="rId14"/>
                </a:ext>
              </a:extLst>
            </a:blip>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latin typeface="Aptos" panose="020B0004020202020204" pitchFamily="34" charset="0"/>
            </a:endParaRPr>
          </a:p>
        </p:txBody>
      </p:sp>
      <p:sp>
        <p:nvSpPr>
          <p:cNvPr id="110" name="TextBox 110"/>
          <p:cNvSpPr txBox="1"/>
          <p:nvPr/>
        </p:nvSpPr>
        <p:spPr>
          <a:xfrm>
            <a:off x="1711776" y="609601"/>
            <a:ext cx="8768448" cy="485967"/>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4028"/>
              </a:lnSpc>
            </a:pPr>
            <a:r>
              <a:rPr lang="en-US" sz="2850" b="1">
                <a:solidFill>
                  <a:srgbClr val="2F3D4C"/>
                </a:solidFill>
                <a:latin typeface="Aptos"/>
                <a:ea typeface="Poppins Bold"/>
                <a:cs typeface="Poppins Bold"/>
                <a:sym typeface="Poppins Bold"/>
              </a:rPr>
              <a:t>SC Math Instruction Over Time</a:t>
            </a:r>
          </a:p>
        </p:txBody>
      </p:sp>
      <p:sp>
        <p:nvSpPr>
          <p:cNvPr id="111" name="TextBox 111"/>
          <p:cNvSpPr txBox="1"/>
          <p:nvPr/>
        </p:nvSpPr>
        <p:spPr>
          <a:xfrm>
            <a:off x="1693579" y="1078285"/>
            <a:ext cx="8768448" cy="538609"/>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2148"/>
              </a:lnSpc>
            </a:pPr>
            <a:r>
              <a:rPr lang="en-US" sz="1790">
                <a:solidFill>
                  <a:srgbClr val="2F3D4C"/>
                </a:solidFill>
                <a:latin typeface="Aptos" panose="020B0004020202020204" pitchFamily="34" charset="0"/>
                <a:ea typeface="Poppins"/>
                <a:cs typeface="Poppins"/>
                <a:sym typeface="Poppins"/>
              </a:rPr>
              <a:t>A Scientific Shift</a:t>
            </a:r>
            <a:br>
              <a:rPr lang="en-US" sz="1790" b="1">
                <a:solidFill>
                  <a:srgbClr val="2F3D4C"/>
                </a:solidFill>
                <a:latin typeface="Aptos" panose="020B0004020202020204" pitchFamily="34" charset="0"/>
                <a:ea typeface="Poppins"/>
                <a:cs typeface="Poppins"/>
                <a:sym typeface="Poppins"/>
              </a:rPr>
            </a:br>
            <a:r>
              <a:rPr lang="en-US" sz="1790" b="1">
                <a:solidFill>
                  <a:srgbClr val="2F3D4C"/>
                </a:solidFill>
                <a:latin typeface="Aptos" panose="020B0004020202020204" pitchFamily="34" charset="0"/>
                <a:ea typeface="Poppins"/>
                <a:cs typeface="Poppins"/>
                <a:sym typeface="Poppins"/>
              </a:rPr>
              <a:t>Concrete  |  Representational  |  Abstract</a:t>
            </a:r>
          </a:p>
        </p:txBody>
      </p:sp>
      <p:sp>
        <p:nvSpPr>
          <p:cNvPr id="115" name="TextBox 115"/>
          <p:cNvSpPr txBox="1"/>
          <p:nvPr/>
        </p:nvSpPr>
        <p:spPr>
          <a:xfrm>
            <a:off x="7128366" y="3965124"/>
            <a:ext cx="1392694" cy="2388603"/>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747"/>
              </a:lnSpc>
            </a:pPr>
            <a:r>
              <a:rPr lang="en-US" sz="1250" b="1">
                <a:solidFill>
                  <a:srgbClr val="233746"/>
                </a:solidFill>
                <a:latin typeface="Aptos"/>
                <a:ea typeface="Roboto Bold"/>
                <a:cs typeface="Roboto Bold"/>
                <a:sym typeface="Roboto Bold"/>
              </a:rPr>
              <a:t>New Math Standards </a:t>
            </a:r>
            <a:endParaRPr lang="en-US" sz="1250" b="1">
              <a:solidFill>
                <a:srgbClr val="233746"/>
              </a:solidFill>
              <a:latin typeface="Aptos"/>
              <a:ea typeface="Roboto Bold"/>
              <a:cs typeface="Roboto Bold"/>
            </a:endParaRPr>
          </a:p>
          <a:p>
            <a:pPr algn="ctr">
              <a:lnSpc>
                <a:spcPts val="1747"/>
              </a:lnSpc>
            </a:pPr>
            <a:endParaRPr lang="en-US" sz="1250" b="1">
              <a:solidFill>
                <a:srgbClr val="233746"/>
              </a:solidFill>
              <a:latin typeface="Aptos" panose="020B0004020202020204" pitchFamily="34" charset="0"/>
              <a:ea typeface="Roboto Bold"/>
              <a:cs typeface="Roboto Bold"/>
            </a:endParaRPr>
          </a:p>
          <a:p>
            <a:pPr algn="ctr">
              <a:lnSpc>
                <a:spcPts val="1747"/>
              </a:lnSpc>
            </a:pPr>
            <a:r>
              <a:rPr lang="en-US" sz="1250" b="1">
                <a:solidFill>
                  <a:srgbClr val="233746"/>
                </a:solidFill>
                <a:latin typeface="Aptos"/>
                <a:ea typeface="Roboto Bold"/>
                <a:cs typeface="Roboto Bold"/>
                <a:sym typeface="Roboto Bold"/>
              </a:rPr>
              <a:t>Adoption of Math HQIM</a:t>
            </a:r>
            <a:endParaRPr lang="en-US" sz="1250" b="1">
              <a:solidFill>
                <a:srgbClr val="233746"/>
              </a:solidFill>
              <a:latin typeface="Aptos"/>
              <a:ea typeface="Roboto Bold"/>
              <a:cs typeface="Roboto Bold"/>
            </a:endParaRPr>
          </a:p>
          <a:p>
            <a:pPr algn="ctr">
              <a:lnSpc>
                <a:spcPts val="1747"/>
              </a:lnSpc>
            </a:pPr>
            <a:endParaRPr lang="en-US" sz="1250" b="1">
              <a:solidFill>
                <a:srgbClr val="233746"/>
              </a:solidFill>
              <a:latin typeface="Aptos" panose="020B0004020202020204" pitchFamily="34" charset="0"/>
              <a:ea typeface="Roboto Bold"/>
              <a:cs typeface="Roboto Bold"/>
            </a:endParaRPr>
          </a:p>
          <a:p>
            <a:pPr algn="ctr">
              <a:lnSpc>
                <a:spcPts val="1747"/>
              </a:lnSpc>
            </a:pPr>
            <a:r>
              <a:rPr lang="en-US" sz="1250" b="1" err="1">
                <a:solidFill>
                  <a:srgbClr val="233746"/>
                </a:solidFill>
                <a:latin typeface="Aptos"/>
                <a:ea typeface="Roboto Bold"/>
                <a:cs typeface="Roboto Bold"/>
                <a:sym typeface="Roboto Bold"/>
              </a:rPr>
              <a:t>Zearn</a:t>
            </a:r>
            <a:r>
              <a:rPr lang="en-US" sz="1250" b="1">
                <a:solidFill>
                  <a:srgbClr val="233746"/>
                </a:solidFill>
                <a:latin typeface="Aptos"/>
                <a:ea typeface="Roboto Bold"/>
                <a:cs typeface="Roboto Bold"/>
                <a:sym typeface="Roboto Bold"/>
              </a:rPr>
              <a:t> Math Partnership</a:t>
            </a:r>
            <a:endParaRPr lang="en-US" sz="1250" b="1">
              <a:solidFill>
                <a:srgbClr val="233746"/>
              </a:solidFill>
              <a:latin typeface="Aptos"/>
              <a:ea typeface="Roboto Bold"/>
              <a:cs typeface="Roboto Bold"/>
            </a:endParaRPr>
          </a:p>
          <a:p>
            <a:pPr algn="ctr">
              <a:lnSpc>
                <a:spcPts val="1747"/>
              </a:lnSpc>
            </a:pPr>
            <a:endParaRPr lang="en-US" sz="1250" b="1">
              <a:solidFill>
                <a:srgbClr val="233746"/>
              </a:solidFill>
              <a:latin typeface="Aptos" panose="020B0004020202020204" pitchFamily="34" charset="0"/>
              <a:ea typeface="Roboto Bold"/>
              <a:cs typeface="Roboto Bold"/>
            </a:endParaRPr>
          </a:p>
          <a:p>
            <a:pPr algn="ctr">
              <a:lnSpc>
                <a:spcPts val="1747"/>
              </a:lnSpc>
            </a:pPr>
            <a:endParaRPr lang="en-US" sz="1250" b="1">
              <a:solidFill>
                <a:schemeClr val="bg1"/>
              </a:solidFill>
              <a:latin typeface="Aptos" panose="020B0004020202020204" pitchFamily="34" charset="0"/>
              <a:ea typeface="Roboto Bold"/>
              <a:cs typeface="Roboto Bold"/>
            </a:endParaRPr>
          </a:p>
          <a:p>
            <a:pPr algn="ctr">
              <a:lnSpc>
                <a:spcPts val="1747"/>
              </a:lnSpc>
            </a:pPr>
            <a:endParaRPr lang="en-US" sz="1267" b="1">
              <a:solidFill>
                <a:srgbClr val="2F3D4C"/>
              </a:solidFill>
              <a:latin typeface="Aptos" panose="020B0004020202020204" pitchFamily="34" charset="0"/>
              <a:ea typeface="Roboto Bold"/>
              <a:cs typeface="Roboto Bold"/>
              <a:sym typeface="Roboto Bold"/>
            </a:endParaRPr>
          </a:p>
        </p:txBody>
      </p:sp>
      <p:sp>
        <p:nvSpPr>
          <p:cNvPr id="117" name="TextBox 117"/>
          <p:cNvSpPr txBox="1"/>
          <p:nvPr/>
        </p:nvSpPr>
        <p:spPr>
          <a:xfrm>
            <a:off x="5287227" y="3786520"/>
            <a:ext cx="1573007" cy="1026050"/>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747"/>
              </a:lnSpc>
            </a:pPr>
            <a:endParaRPr lang="en-US" sz="1250" b="1">
              <a:solidFill>
                <a:srgbClr val="FFFFFF"/>
              </a:solidFill>
              <a:latin typeface="Aptos"/>
              <a:ea typeface="Roboto Bold"/>
              <a:cs typeface="Roboto Bold"/>
            </a:endParaRPr>
          </a:p>
          <a:p>
            <a:pPr algn="ctr"/>
            <a:r>
              <a:rPr lang="en-US" sz="1250" b="1">
                <a:solidFill>
                  <a:srgbClr val="233746"/>
                </a:solidFill>
                <a:ea typeface="Roboto Bold"/>
                <a:cs typeface="Roboto Bold"/>
              </a:rPr>
              <a:t>Launched Palmetto Math Project in 10 pilot schools</a:t>
            </a:r>
          </a:p>
          <a:p>
            <a:pPr algn="ctr">
              <a:lnSpc>
                <a:spcPts val="1747"/>
              </a:lnSpc>
            </a:pPr>
            <a:endParaRPr lang="en-US" sz="1250" b="1">
              <a:solidFill>
                <a:srgbClr val="FFFFFF"/>
              </a:solidFill>
              <a:ea typeface="Roboto Bold"/>
              <a:cs typeface="Roboto Bold"/>
            </a:endParaRPr>
          </a:p>
        </p:txBody>
      </p:sp>
      <p:sp>
        <p:nvSpPr>
          <p:cNvPr id="118" name="TextBox 118"/>
          <p:cNvSpPr txBox="1"/>
          <p:nvPr/>
        </p:nvSpPr>
        <p:spPr>
          <a:xfrm>
            <a:off x="10562446" y="3966225"/>
            <a:ext cx="1573007" cy="861903"/>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747"/>
              </a:lnSpc>
            </a:pPr>
            <a:r>
              <a:rPr lang="en-US" sz="1250" b="1">
                <a:solidFill>
                  <a:srgbClr val="233746"/>
                </a:solidFill>
                <a:latin typeface="Aptos"/>
                <a:ea typeface="Roboto Bold"/>
                <a:cs typeface="Roboto Bold"/>
                <a:sym typeface="Roboto Bold"/>
              </a:rPr>
              <a:t>North Star:</a:t>
            </a:r>
            <a:endParaRPr lang="en-US" sz="1250" b="1">
              <a:solidFill>
                <a:srgbClr val="233746"/>
              </a:solidFill>
              <a:latin typeface="Aptos"/>
              <a:ea typeface="Roboto Bold"/>
              <a:cs typeface="Roboto Bold"/>
            </a:endParaRPr>
          </a:p>
          <a:p>
            <a:pPr algn="ctr">
              <a:lnSpc>
                <a:spcPts val="1747"/>
              </a:lnSpc>
            </a:pPr>
            <a:r>
              <a:rPr lang="en-US" sz="1250" b="1">
                <a:solidFill>
                  <a:srgbClr val="233746"/>
                </a:solidFill>
                <a:latin typeface="Aptos"/>
                <a:ea typeface="Roboto Bold"/>
                <a:cs typeface="Roboto Bold"/>
                <a:sym typeface="Roboto Bold"/>
              </a:rPr>
              <a:t>At least 75% of students at or above grade level by 2030</a:t>
            </a:r>
            <a:endParaRPr lang="en-US" sz="1250" b="1">
              <a:solidFill>
                <a:srgbClr val="233746"/>
              </a:solidFill>
              <a:latin typeface="Aptos"/>
              <a:ea typeface="Roboto Bold"/>
              <a:cs typeface="Roboto Bold"/>
            </a:endParaRPr>
          </a:p>
        </p:txBody>
      </p:sp>
      <p:sp>
        <p:nvSpPr>
          <p:cNvPr id="119" name="TextBox 119"/>
          <p:cNvSpPr txBox="1"/>
          <p:nvPr/>
        </p:nvSpPr>
        <p:spPr>
          <a:xfrm>
            <a:off x="151998" y="3516053"/>
            <a:ext cx="1392694" cy="237757"/>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911"/>
              </a:lnSpc>
            </a:pPr>
            <a:r>
              <a:rPr lang="en-US" sz="1550" b="1">
                <a:solidFill>
                  <a:srgbClr val="FFFFFF"/>
                </a:solidFill>
                <a:latin typeface="Aptos"/>
                <a:ea typeface="Roboto Bold"/>
                <a:cs typeface="Roboto Bold"/>
                <a:sym typeface="Roboto Bold"/>
              </a:rPr>
              <a:t>2023</a:t>
            </a:r>
            <a:endParaRPr lang="en-US" sz="1592" b="1">
              <a:solidFill>
                <a:srgbClr val="FFFFFF"/>
              </a:solidFill>
              <a:latin typeface="Aptos" panose="020B0004020202020204" pitchFamily="34" charset="0"/>
              <a:ea typeface="Roboto Bold"/>
              <a:cs typeface="Roboto Bold"/>
              <a:sym typeface="Roboto Bold"/>
            </a:endParaRPr>
          </a:p>
        </p:txBody>
      </p:sp>
      <p:sp>
        <p:nvSpPr>
          <p:cNvPr id="120" name="TextBox 120"/>
          <p:cNvSpPr txBox="1"/>
          <p:nvPr/>
        </p:nvSpPr>
        <p:spPr>
          <a:xfrm>
            <a:off x="1905120" y="3516052"/>
            <a:ext cx="1392694" cy="237757"/>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911"/>
              </a:lnSpc>
            </a:pPr>
            <a:r>
              <a:rPr lang="en-US" sz="1550" b="1">
                <a:solidFill>
                  <a:srgbClr val="233746"/>
                </a:solidFill>
                <a:latin typeface="Aptos"/>
                <a:ea typeface="Roboto Bold"/>
                <a:cs typeface="Roboto Bold"/>
                <a:sym typeface="Roboto Bold"/>
              </a:rPr>
              <a:t>2024</a:t>
            </a:r>
            <a:endParaRPr lang="en-US">
              <a:solidFill>
                <a:srgbClr val="233746"/>
              </a:solidFill>
            </a:endParaRPr>
          </a:p>
        </p:txBody>
      </p:sp>
      <p:sp>
        <p:nvSpPr>
          <p:cNvPr id="121" name="TextBox 121"/>
          <p:cNvSpPr txBox="1"/>
          <p:nvPr/>
        </p:nvSpPr>
        <p:spPr>
          <a:xfrm>
            <a:off x="3648672" y="3516052"/>
            <a:ext cx="1392694" cy="237757"/>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911"/>
              </a:lnSpc>
            </a:pPr>
            <a:r>
              <a:rPr lang="en-US" sz="1550" b="1">
                <a:solidFill>
                  <a:srgbClr val="FFFFFF"/>
                </a:solidFill>
                <a:latin typeface="Aptos"/>
                <a:ea typeface="Roboto Bold"/>
                <a:cs typeface="Roboto Bold"/>
                <a:sym typeface="Roboto Bold"/>
              </a:rPr>
              <a:t>Fall 2024</a:t>
            </a:r>
            <a:endParaRPr lang="en-US"/>
          </a:p>
        </p:txBody>
      </p:sp>
      <p:sp>
        <p:nvSpPr>
          <p:cNvPr id="122" name="TextBox 122"/>
          <p:cNvSpPr txBox="1"/>
          <p:nvPr/>
        </p:nvSpPr>
        <p:spPr>
          <a:xfrm>
            <a:off x="5399654" y="3516052"/>
            <a:ext cx="1392694" cy="238399"/>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911"/>
              </a:lnSpc>
            </a:pPr>
            <a:r>
              <a:rPr lang="en-US" sz="1567" b="1">
                <a:solidFill>
                  <a:srgbClr val="2F3D4C"/>
                </a:solidFill>
                <a:latin typeface="Aptos"/>
                <a:ea typeface="Roboto Bold"/>
                <a:cs typeface="Roboto Bold"/>
                <a:sym typeface="Roboto Bold"/>
              </a:rPr>
              <a:t>Spring 2025</a:t>
            </a:r>
          </a:p>
        </p:txBody>
      </p:sp>
      <p:sp>
        <p:nvSpPr>
          <p:cNvPr id="123" name="TextBox 123"/>
          <p:cNvSpPr txBox="1"/>
          <p:nvPr/>
        </p:nvSpPr>
        <p:spPr>
          <a:xfrm>
            <a:off x="7150636" y="3516053"/>
            <a:ext cx="1392694" cy="238399"/>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911"/>
              </a:lnSpc>
            </a:pPr>
            <a:r>
              <a:rPr lang="en-US" sz="1567" b="1">
                <a:solidFill>
                  <a:srgbClr val="2F3D4C"/>
                </a:solidFill>
                <a:latin typeface="Aptos"/>
                <a:ea typeface="Roboto Bold"/>
                <a:cs typeface="Roboto Bold"/>
                <a:sym typeface="Roboto Bold"/>
              </a:rPr>
              <a:t>2025-2026</a:t>
            </a:r>
          </a:p>
        </p:txBody>
      </p:sp>
      <p:sp>
        <p:nvSpPr>
          <p:cNvPr id="124" name="TextBox 124"/>
          <p:cNvSpPr txBox="1"/>
          <p:nvPr/>
        </p:nvSpPr>
        <p:spPr>
          <a:xfrm>
            <a:off x="8901620" y="3516053"/>
            <a:ext cx="1392694" cy="238399"/>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911"/>
              </a:lnSpc>
            </a:pPr>
            <a:r>
              <a:rPr lang="en-US" sz="1567" b="1">
                <a:solidFill>
                  <a:srgbClr val="2F3D4C"/>
                </a:solidFill>
                <a:latin typeface="Aptos"/>
                <a:ea typeface="Roboto Bold"/>
                <a:cs typeface="Roboto Bold"/>
                <a:sym typeface="Roboto Bold"/>
              </a:rPr>
              <a:t>2025-2030</a:t>
            </a:r>
            <a:endParaRPr lang="en-US" sz="1592" b="1">
              <a:solidFill>
                <a:srgbClr val="2F3D4C"/>
              </a:solidFill>
              <a:latin typeface="Aptos" panose="020B0004020202020204" pitchFamily="34" charset="0"/>
              <a:ea typeface="Roboto Bold"/>
              <a:cs typeface="Roboto Bold"/>
              <a:sym typeface="Roboto Bold"/>
            </a:endParaRPr>
          </a:p>
        </p:txBody>
      </p:sp>
      <p:sp>
        <p:nvSpPr>
          <p:cNvPr id="125" name="TextBox 125"/>
          <p:cNvSpPr txBox="1"/>
          <p:nvPr/>
        </p:nvSpPr>
        <p:spPr>
          <a:xfrm>
            <a:off x="10562446" y="3516053"/>
            <a:ext cx="1573007" cy="238399"/>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911"/>
              </a:lnSpc>
            </a:pPr>
            <a:r>
              <a:rPr lang="en-US" sz="1567" b="1">
                <a:solidFill>
                  <a:srgbClr val="2F3D4C"/>
                </a:solidFill>
                <a:latin typeface="Aptos"/>
                <a:ea typeface="Roboto Bold"/>
                <a:cs typeface="Roboto Bold"/>
                <a:sym typeface="Roboto Bold"/>
              </a:rPr>
              <a:t>2030</a:t>
            </a:r>
          </a:p>
        </p:txBody>
      </p:sp>
      <p:sp>
        <p:nvSpPr>
          <p:cNvPr id="129" name="TextBox 128">
            <a:extLst>
              <a:ext uri="{FF2B5EF4-FFF2-40B4-BE49-F238E27FC236}">
                <a16:creationId xmlns:a16="http://schemas.microsoft.com/office/drawing/2014/main" id="{03D01B58-5DC8-8B68-554E-D4A33C154416}"/>
              </a:ext>
            </a:extLst>
          </p:cNvPr>
          <p:cNvSpPr txBox="1"/>
          <p:nvPr/>
        </p:nvSpPr>
        <p:spPr>
          <a:xfrm>
            <a:off x="2020216" y="3950795"/>
            <a:ext cx="1144000" cy="2208297"/>
          </a:xfrm>
          <a:prstGeom prst="rect">
            <a:avLst/>
          </a:prstGeom>
          <a:noFill/>
        </p:spPr>
        <p:txBody>
          <a:bodyPr wrap="square" lIns="91440" tIns="45720" rIns="91440" bIns="4572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defTabSz="240000"/>
            <a:r>
              <a:rPr lang="en-US" sz="1250" b="1">
                <a:solidFill>
                  <a:srgbClr val="233746"/>
                </a:solidFill>
                <a:ea typeface="Lato Light"/>
                <a:cs typeface="Lato Light"/>
              </a:rPr>
              <a:t>Funding allocated for the Palmetto Math Project (PMP)</a:t>
            </a:r>
          </a:p>
          <a:p>
            <a:pPr algn="ctr" defTabSz="240000"/>
            <a:endParaRPr lang="en-US" sz="1250" b="1">
              <a:solidFill>
                <a:srgbClr val="233746"/>
              </a:solidFill>
              <a:ea typeface="Lato Light"/>
              <a:cs typeface="Lato Light"/>
            </a:endParaRPr>
          </a:p>
          <a:p>
            <a:pPr algn="ctr" defTabSz="240000"/>
            <a:r>
              <a:rPr lang="en-US" sz="1250" b="1">
                <a:solidFill>
                  <a:srgbClr val="233746"/>
                </a:solidFill>
                <a:ea typeface="Lato Light"/>
                <a:cs typeface="Lato Light"/>
              </a:rPr>
              <a:t>Initial PMP schools identified</a:t>
            </a:r>
          </a:p>
          <a:p>
            <a:pPr algn="ctr" defTabSz="240000"/>
            <a:endParaRPr lang="en-US" sz="1250" b="1">
              <a:solidFill>
                <a:srgbClr val="233746"/>
              </a:solidFill>
              <a:ea typeface="Lato Light"/>
              <a:cs typeface="Lato Light"/>
            </a:endParaRPr>
          </a:p>
          <a:p>
            <a:pPr algn="ctr" defTabSz="240000"/>
            <a:endParaRPr lang="en-US" sz="1250" b="1">
              <a:solidFill>
                <a:schemeClr val="bg1"/>
              </a:solidFill>
              <a:ea typeface="Lato Light"/>
              <a:cs typeface="Lato Light"/>
            </a:endParaRPr>
          </a:p>
        </p:txBody>
      </p:sp>
      <p:sp>
        <p:nvSpPr>
          <p:cNvPr id="130" name="TextBox 129">
            <a:extLst>
              <a:ext uri="{FF2B5EF4-FFF2-40B4-BE49-F238E27FC236}">
                <a16:creationId xmlns:a16="http://schemas.microsoft.com/office/drawing/2014/main" id="{364BCAF2-669B-F443-F140-942296DF3A57}"/>
              </a:ext>
            </a:extLst>
          </p:cNvPr>
          <p:cNvSpPr txBox="1"/>
          <p:nvPr/>
        </p:nvSpPr>
        <p:spPr>
          <a:xfrm>
            <a:off x="3598565" y="3928327"/>
            <a:ext cx="1496591" cy="1631216"/>
          </a:xfrm>
          <a:prstGeom prst="rect">
            <a:avLst/>
          </a:prstGeom>
          <a:noFill/>
        </p:spPr>
        <p:txBody>
          <a:bodyPr wrap="square" lIns="91440" tIns="45720" rIns="91440" bIns="4572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defTabSz="240000"/>
            <a:r>
              <a:rPr lang="en-US" sz="1250" b="1">
                <a:solidFill>
                  <a:schemeClr val="bg1"/>
                </a:solidFill>
                <a:ea typeface="+mn-lt"/>
                <a:cs typeface="+mn-lt"/>
              </a:rPr>
              <a:t>Reviewed Math HQIM</a:t>
            </a:r>
          </a:p>
          <a:p>
            <a:pPr algn="ctr" defTabSz="240000"/>
            <a:endParaRPr lang="en-US" sz="1250" b="1">
              <a:solidFill>
                <a:schemeClr val="bg1"/>
              </a:solidFill>
              <a:ea typeface="+mn-lt"/>
              <a:cs typeface="+mn-lt"/>
            </a:endParaRPr>
          </a:p>
          <a:p>
            <a:pPr algn="ctr" defTabSz="240000"/>
            <a:r>
              <a:rPr lang="en-US" sz="1250" b="1">
                <a:solidFill>
                  <a:schemeClr val="bg1"/>
                </a:solidFill>
                <a:ea typeface="+mn-lt"/>
                <a:cs typeface="+mn-lt"/>
              </a:rPr>
              <a:t>Partnership with Modern Classrooms Project</a:t>
            </a:r>
            <a:endParaRPr lang="en-US" b="1">
              <a:solidFill>
                <a:srgbClr val="000000"/>
              </a:solidFill>
            </a:endParaRPr>
          </a:p>
          <a:p>
            <a:pPr algn="ctr" defTabSz="240000"/>
            <a:endParaRPr lang="en-US" sz="1250">
              <a:solidFill>
                <a:schemeClr val="bg1"/>
              </a:solidFill>
            </a:endParaRPr>
          </a:p>
        </p:txBody>
      </p:sp>
      <p:sp>
        <p:nvSpPr>
          <p:cNvPr id="126" name="TextBox 125">
            <a:extLst>
              <a:ext uri="{FF2B5EF4-FFF2-40B4-BE49-F238E27FC236}">
                <a16:creationId xmlns:a16="http://schemas.microsoft.com/office/drawing/2014/main" id="{D5E4CFF9-BA41-1640-E944-E8ABDD7852D8}"/>
              </a:ext>
            </a:extLst>
          </p:cNvPr>
          <p:cNvSpPr txBox="1"/>
          <p:nvPr/>
        </p:nvSpPr>
        <p:spPr>
          <a:xfrm>
            <a:off x="176851" y="3928328"/>
            <a:ext cx="1342984" cy="1438855"/>
          </a:xfrm>
          <a:prstGeom prst="rect">
            <a:avLst/>
          </a:prstGeom>
          <a:noFill/>
        </p:spPr>
        <p:txBody>
          <a:bodyPr wrap="square" lIns="91440" tIns="45720" rIns="91440" bIns="4572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defTabSz="240000"/>
            <a:r>
              <a:rPr lang="en-US" sz="1250" b="1">
                <a:solidFill>
                  <a:schemeClr val="bg1"/>
                </a:solidFill>
                <a:ea typeface="Lato Light"/>
                <a:cs typeface="Lato Light"/>
              </a:rPr>
              <a:t>2025 SC College &amp; Career Ready Math Standards approved by State Board of Education</a:t>
            </a:r>
          </a:p>
        </p:txBody>
      </p:sp>
      <p:sp>
        <p:nvSpPr>
          <p:cNvPr id="112" name="TextBox 115">
            <a:extLst>
              <a:ext uri="{FF2B5EF4-FFF2-40B4-BE49-F238E27FC236}">
                <a16:creationId xmlns:a16="http://schemas.microsoft.com/office/drawing/2014/main" id="{07F2D18B-A7F8-4576-183F-49FB3ADF60D4}"/>
              </a:ext>
            </a:extLst>
          </p:cNvPr>
          <p:cNvSpPr txBox="1"/>
          <p:nvPr/>
        </p:nvSpPr>
        <p:spPr>
          <a:xfrm>
            <a:off x="8901620" y="3948481"/>
            <a:ext cx="1392694" cy="1952586"/>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747"/>
              </a:lnSpc>
            </a:pPr>
            <a:r>
              <a:rPr lang="en-US" sz="1250" b="1">
                <a:solidFill>
                  <a:srgbClr val="233746"/>
                </a:solidFill>
                <a:latin typeface="Aptos"/>
                <a:ea typeface="Roboto Bold"/>
                <a:cs typeface="Roboto Bold"/>
                <a:sym typeface="Roboto Bold"/>
              </a:rPr>
              <a:t>On-going professional development (OGAP)</a:t>
            </a:r>
          </a:p>
          <a:p>
            <a:pPr algn="ctr">
              <a:lnSpc>
                <a:spcPts val="1747"/>
              </a:lnSpc>
            </a:pPr>
            <a:endParaRPr lang="en-US" sz="1250" b="1">
              <a:solidFill>
                <a:srgbClr val="233746"/>
              </a:solidFill>
              <a:latin typeface="Aptos"/>
              <a:ea typeface="Roboto Bold"/>
              <a:cs typeface="Roboto Bold"/>
              <a:sym typeface="Roboto Bold"/>
            </a:endParaRPr>
          </a:p>
          <a:p>
            <a:pPr algn="ctr">
              <a:lnSpc>
                <a:spcPts val="1747"/>
              </a:lnSpc>
            </a:pPr>
            <a:r>
              <a:rPr lang="en-US" sz="1250" b="1">
                <a:solidFill>
                  <a:srgbClr val="233746"/>
                </a:solidFill>
                <a:latin typeface="Aptos"/>
                <a:ea typeface="Roboto Bold"/>
                <a:cs typeface="Roboto Bold"/>
                <a:sym typeface="Roboto Bold"/>
              </a:rPr>
              <a:t>Regional Support</a:t>
            </a:r>
            <a:endParaRPr lang="en-US" sz="1250" b="1">
              <a:solidFill>
                <a:srgbClr val="233746"/>
              </a:solidFill>
              <a:latin typeface="Aptos"/>
              <a:ea typeface="Roboto Bold"/>
              <a:cs typeface="Roboto Bold"/>
            </a:endParaRPr>
          </a:p>
          <a:p>
            <a:pPr algn="ctr">
              <a:lnSpc>
                <a:spcPts val="1747"/>
              </a:lnSpc>
            </a:pPr>
            <a:endParaRPr lang="en-US" sz="1250" b="1">
              <a:solidFill>
                <a:schemeClr val="bg1"/>
              </a:solidFill>
              <a:latin typeface="Aptos" panose="020B0004020202020204" pitchFamily="34" charset="0"/>
              <a:ea typeface="Roboto Bold"/>
              <a:cs typeface="Roboto Bold"/>
            </a:endParaRPr>
          </a:p>
          <a:p>
            <a:pPr algn="ctr">
              <a:lnSpc>
                <a:spcPts val="1747"/>
              </a:lnSpc>
            </a:pPr>
            <a:endParaRPr lang="en-US" sz="1250" b="1">
              <a:solidFill>
                <a:schemeClr val="bg1"/>
              </a:solidFill>
              <a:latin typeface="Aptos" panose="020B0004020202020204" pitchFamily="34" charset="0"/>
              <a:ea typeface="Roboto Bold"/>
              <a:cs typeface="Roboto Bold"/>
            </a:endParaRPr>
          </a:p>
          <a:p>
            <a:pPr algn="ctr">
              <a:lnSpc>
                <a:spcPts val="1747"/>
              </a:lnSpc>
            </a:pPr>
            <a:endParaRPr lang="en-US" sz="1267" b="1">
              <a:solidFill>
                <a:srgbClr val="2F3D4C"/>
              </a:solidFill>
              <a:latin typeface="Aptos" panose="020B0004020202020204" pitchFamily="34" charset="0"/>
              <a:ea typeface="Roboto Bold"/>
              <a:cs typeface="Roboto Bold"/>
              <a:sym typeface="Roboto Bold"/>
            </a:endParaRPr>
          </a:p>
        </p:txBody>
      </p:sp>
    </p:spTree>
    <p:extLst>
      <p:ext uri="{BB962C8B-B14F-4D97-AF65-F5344CB8AC3E}">
        <p14:creationId xmlns:p14="http://schemas.microsoft.com/office/powerpoint/2010/main" val="412579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7D9F9-816C-36A0-8DF7-C764BA86630A}"/>
            </a:ext>
          </a:extLst>
        </p:cNvPr>
        <p:cNvGrpSpPr/>
        <p:nvPr/>
      </p:nvGrpSpPr>
      <p:grpSpPr>
        <a:xfrm>
          <a:off x="0" y="0"/>
          <a:ext cx="0" cy="0"/>
          <a:chOff x="0" y="0"/>
          <a:chExt cx="0" cy="0"/>
        </a:xfrm>
      </p:grpSpPr>
      <p:sp>
        <p:nvSpPr>
          <p:cNvPr id="3" name="Freeform 8">
            <a:extLst>
              <a:ext uri="{FF2B5EF4-FFF2-40B4-BE49-F238E27FC236}">
                <a16:creationId xmlns:a16="http://schemas.microsoft.com/office/drawing/2014/main" id="{F602A351-C85C-3ECE-B90B-19C8026771E8}"/>
              </a:ext>
            </a:extLst>
          </p:cNvPr>
          <p:cNvSpPr/>
          <p:nvPr/>
        </p:nvSpPr>
        <p:spPr>
          <a:xfrm>
            <a:off x="9508477" y="6443399"/>
            <a:ext cx="2445423" cy="330132"/>
          </a:xfrm>
          <a:custGeom>
            <a:avLst/>
            <a:gdLst/>
            <a:ahLst/>
            <a:cxnLst/>
            <a:rect l="l" t="t" r="r" b="b"/>
            <a:pathLst>
              <a:path w="3668135" h="495198">
                <a:moveTo>
                  <a:pt x="0" y="0"/>
                </a:moveTo>
                <a:lnTo>
                  <a:pt x="3668134" y="0"/>
                </a:lnTo>
                <a:lnTo>
                  <a:pt x="3668134" y="495198"/>
                </a:lnTo>
                <a:lnTo>
                  <a:pt x="0" y="495198"/>
                </a:lnTo>
                <a:lnTo>
                  <a:pt x="0" y="0"/>
                </a:lnTo>
                <a:close/>
              </a:path>
            </a:pathLst>
          </a:custGeom>
          <a:blipFill>
            <a:blip r:embed="rId2"/>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5" name="AutoShape 9">
            <a:extLst>
              <a:ext uri="{FF2B5EF4-FFF2-40B4-BE49-F238E27FC236}">
                <a16:creationId xmlns:a16="http://schemas.microsoft.com/office/drawing/2014/main" id="{F94806B1-7947-6CD7-0671-FA10CD7B2783}"/>
              </a:ext>
            </a:extLst>
          </p:cNvPr>
          <p:cNvSpPr/>
          <p:nvPr/>
        </p:nvSpPr>
        <p:spPr>
          <a:xfrm>
            <a:off x="1" y="6608465"/>
            <a:ext cx="9330785" cy="0"/>
          </a:xfrm>
          <a:prstGeom prst="line">
            <a:avLst/>
          </a:prstGeom>
          <a:ln w="28575" cap="flat">
            <a:solidFill>
              <a:srgbClr val="EDB753"/>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9" name="TextBox 2">
            <a:extLst>
              <a:ext uri="{FF2B5EF4-FFF2-40B4-BE49-F238E27FC236}">
                <a16:creationId xmlns:a16="http://schemas.microsoft.com/office/drawing/2014/main" id="{347814E7-E646-A741-3C2A-9350E8428E2D}"/>
              </a:ext>
            </a:extLst>
          </p:cNvPr>
          <p:cNvSpPr txBox="1"/>
          <p:nvPr/>
        </p:nvSpPr>
        <p:spPr>
          <a:xfrm>
            <a:off x="555730" y="531937"/>
            <a:ext cx="10710054" cy="492443"/>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defTabSz="914492"/>
            <a:r>
              <a:rPr lang="en-US" sz="3200" b="1">
                <a:solidFill>
                  <a:srgbClr val="2F3D4C"/>
                </a:solidFill>
                <a:latin typeface="Aptos"/>
                <a:ea typeface="Calibri"/>
                <a:cs typeface="Poppins"/>
              </a:rPr>
              <a:t>Scaling High-Quality Instruction in South Carolina by 2028</a:t>
            </a:r>
            <a:endParaRPr lang="en-US"/>
          </a:p>
        </p:txBody>
      </p:sp>
      <p:cxnSp>
        <p:nvCxnSpPr>
          <p:cNvPr id="10" name="Straight Arrow Connector 9">
            <a:extLst>
              <a:ext uri="{FF2B5EF4-FFF2-40B4-BE49-F238E27FC236}">
                <a16:creationId xmlns:a16="http://schemas.microsoft.com/office/drawing/2014/main" id="{BD1F0275-5DFA-1010-3644-E5D877F619F1}"/>
              </a:ext>
            </a:extLst>
          </p:cNvPr>
          <p:cNvCxnSpPr/>
          <p:nvPr/>
        </p:nvCxnSpPr>
        <p:spPr>
          <a:xfrm flipV="1">
            <a:off x="556530" y="1132504"/>
            <a:ext cx="10705968" cy="18705"/>
          </a:xfrm>
          <a:prstGeom prst="straightConnector1">
            <a:avLst/>
          </a:prstGeom>
          <a:ln w="28575">
            <a:solidFill>
              <a:srgbClr val="F1BA55"/>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BF3782AD-6F19-FC49-B014-4E41950F5129}"/>
              </a:ext>
            </a:extLst>
          </p:cNvPr>
          <p:cNvSpPr txBox="1"/>
          <p:nvPr/>
        </p:nvSpPr>
        <p:spPr>
          <a:xfrm>
            <a:off x="558505" y="1253944"/>
            <a:ext cx="11073594" cy="1084912"/>
          </a:xfrm>
          <a:prstGeom prst="rect">
            <a:avLst/>
          </a:prstGeom>
          <a:noFill/>
        </p:spPr>
        <p:txBody>
          <a:bodyPr wrap="square" lIns="60960" tIns="30480" rIns="60960" bIns="30480" anchor="t">
            <a:spAutoFit/>
          </a:bodyPr>
          <a:lstStyle/>
          <a:p>
            <a:r>
              <a:rPr lang="en" sz="1600">
                <a:solidFill>
                  <a:schemeClr val="dk2"/>
                </a:solidFill>
              </a:rPr>
              <a:t>To reach </a:t>
            </a:r>
            <a:r>
              <a:rPr lang="en" sz="1600" b="1">
                <a:solidFill>
                  <a:schemeClr val="dk2"/>
                </a:solidFill>
              </a:rPr>
              <a:t>75%</a:t>
            </a:r>
            <a:r>
              <a:rPr lang="en" sz="1600">
                <a:solidFill>
                  <a:schemeClr val="dk2"/>
                </a:solidFill>
              </a:rPr>
              <a:t> of students on grade level by 2030, South Carolina is prioritizing skillful HQIM implementation in reading and math. Over the next three years, SCDE will build leadership capacity, align state systems, and clear out the noise, so educators can focus on delivering high-quality, grade-level instruction at scale.</a:t>
            </a:r>
            <a:endParaRPr lang="en-US" sz="1600"/>
          </a:p>
          <a:p>
            <a:pPr marL="304800" indent="-304800">
              <a:buFont typeface="Arial" panose="020B0604020202020204" pitchFamily="34" charset="0"/>
              <a:buChar char="•"/>
            </a:pPr>
            <a:endParaRPr lang="en-US" sz="1850"/>
          </a:p>
        </p:txBody>
      </p:sp>
      <p:graphicFrame>
        <p:nvGraphicFramePr>
          <p:cNvPr id="6" name="Table 5">
            <a:extLst>
              <a:ext uri="{FF2B5EF4-FFF2-40B4-BE49-F238E27FC236}">
                <a16:creationId xmlns:a16="http://schemas.microsoft.com/office/drawing/2014/main" id="{BB4127AE-3C4F-8DBA-17E8-8785E909D771}"/>
              </a:ext>
            </a:extLst>
          </p:cNvPr>
          <p:cNvGraphicFramePr>
            <a:graphicFrameLocks noGrp="1"/>
          </p:cNvGraphicFramePr>
          <p:nvPr>
            <p:extLst>
              <p:ext uri="{D42A27DB-BD31-4B8C-83A1-F6EECF244321}">
                <p14:modId xmlns:p14="http://schemas.microsoft.com/office/powerpoint/2010/main" val="3268468750"/>
              </p:ext>
            </p:extLst>
          </p:nvPr>
        </p:nvGraphicFramePr>
        <p:xfrm>
          <a:off x="330979" y="2338511"/>
          <a:ext cx="11530041" cy="3841746"/>
        </p:xfrm>
        <a:graphic>
          <a:graphicData uri="http://schemas.openxmlformats.org/drawingml/2006/table">
            <a:tbl>
              <a:tblPr bandRow="1">
                <a:tableStyleId>{5C22544A-7EE6-4342-B048-85BDC9FD1C3A}</a:tableStyleId>
              </a:tblPr>
              <a:tblGrid>
                <a:gridCol w="700230">
                  <a:extLst>
                    <a:ext uri="{9D8B030D-6E8A-4147-A177-3AD203B41FA5}">
                      <a16:colId xmlns:a16="http://schemas.microsoft.com/office/drawing/2014/main" val="2769948046"/>
                    </a:ext>
                  </a:extLst>
                </a:gridCol>
                <a:gridCol w="3609937">
                  <a:extLst>
                    <a:ext uri="{9D8B030D-6E8A-4147-A177-3AD203B41FA5}">
                      <a16:colId xmlns:a16="http://schemas.microsoft.com/office/drawing/2014/main" val="2184382152"/>
                    </a:ext>
                  </a:extLst>
                </a:gridCol>
                <a:gridCol w="3609937">
                  <a:extLst>
                    <a:ext uri="{9D8B030D-6E8A-4147-A177-3AD203B41FA5}">
                      <a16:colId xmlns:a16="http://schemas.microsoft.com/office/drawing/2014/main" val="511384647"/>
                    </a:ext>
                  </a:extLst>
                </a:gridCol>
                <a:gridCol w="3609937">
                  <a:extLst>
                    <a:ext uri="{9D8B030D-6E8A-4147-A177-3AD203B41FA5}">
                      <a16:colId xmlns:a16="http://schemas.microsoft.com/office/drawing/2014/main" val="3054465341"/>
                    </a:ext>
                  </a:extLst>
                </a:gridCol>
              </a:tblGrid>
              <a:tr h="645576">
                <a:tc>
                  <a:txBody>
                    <a:bodyPr/>
                    <a:lstStyle/>
                    <a:p>
                      <a:pPr marL="0" marR="0" algn="l" fontAlgn="t">
                        <a:buNone/>
                      </a:pPr>
                      <a:endParaRPr lang="en-US" sz="900" b="0" i="0">
                        <a:solidFill>
                          <a:srgbClr val="000000"/>
                        </a:solidFill>
                        <a:effectLst/>
                        <a:latin typeface="Segoe UI" panose="020B0502040204020203" pitchFamily="34" charset="0"/>
                      </a:endParaRPr>
                    </a:p>
                  </a:txBody>
                  <a:tcPr marL="109709" marR="109709" marT="109709" marB="109709">
                    <a:lnL w="17145" cap="flat" cmpd="sng" algn="ctr">
                      <a:solidFill>
                        <a:srgbClr val="FFFFFF"/>
                      </a:solidFill>
                      <a:prstDash val="solid"/>
                      <a:round/>
                      <a:headEnd type="none" w="med" len="med"/>
                      <a:tailEnd type="none" w="med" len="med"/>
                    </a:lnL>
                    <a:lnR w="17145" cap="flat" cmpd="sng" algn="ctr">
                      <a:solidFill>
                        <a:srgbClr val="FFFFFF"/>
                      </a:solidFill>
                      <a:prstDash val="solid"/>
                      <a:round/>
                      <a:headEnd type="none" w="med" len="med"/>
                      <a:tailEnd type="none" w="med" len="med"/>
                    </a:lnR>
                    <a:lnT w="17145" cap="flat" cmpd="sng" algn="ctr">
                      <a:solidFill>
                        <a:srgbClr val="FFFFFF"/>
                      </a:solidFill>
                      <a:prstDash val="solid"/>
                      <a:round/>
                      <a:headEnd type="none" w="med" len="med"/>
                      <a:tailEnd type="none" w="med" len="med"/>
                    </a:lnT>
                    <a:lnB w="17145" cap="flat" cmpd="sng" algn="ctr">
                      <a:solidFill>
                        <a:srgbClr val="FFFFFF"/>
                      </a:solidFill>
                      <a:prstDash val="solid"/>
                      <a:round/>
                      <a:headEnd type="none" w="med" len="med"/>
                      <a:tailEnd type="none" w="med" len="med"/>
                    </a:lnB>
                    <a:noFill/>
                  </a:tcPr>
                </a:tc>
                <a:tc>
                  <a:txBody>
                    <a:bodyPr/>
                    <a:lstStyle/>
                    <a:p>
                      <a:pPr marL="0" marR="0" indent="0" algn="ctr" rtl="0" fontAlgn="base">
                        <a:buNone/>
                      </a:pPr>
                      <a:r>
                        <a:rPr lang="en-US" sz="1300" b="1" i="0">
                          <a:solidFill>
                            <a:srgbClr val="FFFFFF"/>
                          </a:solidFill>
                          <a:effectLst/>
                          <a:latin typeface="Aptos" panose="020B0004020202020204" pitchFamily="34" charset="0"/>
                        </a:rPr>
                        <a:t>Year 1 (2025-2026): Building the Foundation</a:t>
                      </a:r>
                      <a:endParaRPr lang="en-US" sz="900" b="0" i="0">
                        <a:solidFill>
                          <a:srgbClr val="000000"/>
                        </a:solidFill>
                        <a:effectLst/>
                        <a:latin typeface="Segoe UI" panose="020B0502040204020203" pitchFamily="34" charset="0"/>
                      </a:endParaRPr>
                    </a:p>
                  </a:txBody>
                  <a:tcPr marL="109709" marR="109709" marT="109709" marB="109709">
                    <a:lnL w="17145" cap="flat" cmpd="sng" algn="ctr">
                      <a:solidFill>
                        <a:srgbClr val="FFFFFF"/>
                      </a:solidFill>
                      <a:prstDash val="solid"/>
                      <a:round/>
                      <a:headEnd type="none" w="med" len="med"/>
                      <a:tailEnd type="none" w="med" len="med"/>
                    </a:lnL>
                    <a:lnR w="17145" cap="flat" cmpd="sng" algn="ctr">
                      <a:solidFill>
                        <a:srgbClr val="FFFFFF"/>
                      </a:solidFill>
                      <a:prstDash val="solid"/>
                      <a:round/>
                      <a:headEnd type="none" w="med" len="med"/>
                      <a:tailEnd type="none" w="med" len="med"/>
                    </a:lnR>
                    <a:lnT w="17145" cap="flat" cmpd="sng" algn="ctr">
                      <a:solidFill>
                        <a:srgbClr val="FFFFFF"/>
                      </a:solidFill>
                      <a:prstDash val="solid"/>
                      <a:round/>
                      <a:headEnd type="none" w="med" len="med"/>
                      <a:tailEnd type="none" w="med" len="med"/>
                    </a:lnT>
                    <a:lnB w="17145" cap="flat" cmpd="sng" algn="ctr">
                      <a:solidFill>
                        <a:srgbClr val="FFFFFF"/>
                      </a:solidFill>
                      <a:prstDash val="solid"/>
                      <a:round/>
                      <a:headEnd type="none" w="med" len="med"/>
                      <a:tailEnd type="none" w="med" len="med"/>
                    </a:lnB>
                    <a:solidFill>
                      <a:srgbClr val="0E2841"/>
                    </a:solidFill>
                  </a:tcPr>
                </a:tc>
                <a:tc>
                  <a:txBody>
                    <a:bodyPr/>
                    <a:lstStyle/>
                    <a:p>
                      <a:pPr marL="0" marR="0" indent="0" algn="ctr" rtl="0" fontAlgn="base">
                        <a:buNone/>
                      </a:pPr>
                      <a:r>
                        <a:rPr lang="en-US" sz="1300" b="1" i="0">
                          <a:solidFill>
                            <a:srgbClr val="FFFFFF"/>
                          </a:solidFill>
                          <a:effectLst/>
                          <a:latin typeface="Aptos" panose="020B0004020202020204" pitchFamily="34" charset="0"/>
                        </a:rPr>
                        <a:t>Year 2 (2026-2027): Deepening Practice and Expanding Reach</a:t>
                      </a:r>
                      <a:endParaRPr lang="en-US" sz="900" b="0" i="0">
                        <a:solidFill>
                          <a:srgbClr val="000000"/>
                        </a:solidFill>
                        <a:effectLst/>
                        <a:latin typeface="Segoe UI" panose="020B0502040204020203" pitchFamily="34" charset="0"/>
                      </a:endParaRPr>
                    </a:p>
                  </a:txBody>
                  <a:tcPr marL="109709" marR="109709" marT="109709" marB="109709">
                    <a:lnL w="17145" cap="flat" cmpd="sng" algn="ctr">
                      <a:solidFill>
                        <a:srgbClr val="FFFFFF"/>
                      </a:solidFill>
                      <a:prstDash val="solid"/>
                      <a:round/>
                      <a:headEnd type="none" w="med" len="med"/>
                      <a:tailEnd type="none" w="med" len="med"/>
                    </a:lnL>
                    <a:lnR w="17145" cap="flat" cmpd="sng" algn="ctr">
                      <a:solidFill>
                        <a:srgbClr val="FFFFFF"/>
                      </a:solidFill>
                      <a:prstDash val="solid"/>
                      <a:round/>
                      <a:headEnd type="none" w="med" len="med"/>
                      <a:tailEnd type="none" w="med" len="med"/>
                    </a:lnR>
                    <a:lnT w="17145" cap="flat" cmpd="sng" algn="ctr">
                      <a:solidFill>
                        <a:srgbClr val="FFFFFF"/>
                      </a:solidFill>
                      <a:prstDash val="solid"/>
                      <a:round/>
                      <a:headEnd type="none" w="med" len="med"/>
                      <a:tailEnd type="none" w="med" len="med"/>
                    </a:lnT>
                    <a:lnB w="17145" cap="flat" cmpd="sng" algn="ctr">
                      <a:solidFill>
                        <a:srgbClr val="FFFFFF"/>
                      </a:solidFill>
                      <a:prstDash val="solid"/>
                      <a:round/>
                      <a:headEnd type="none" w="med" len="med"/>
                      <a:tailEnd type="none" w="med" len="med"/>
                    </a:lnB>
                    <a:solidFill>
                      <a:srgbClr val="0E2841"/>
                    </a:solidFill>
                  </a:tcPr>
                </a:tc>
                <a:tc>
                  <a:txBody>
                    <a:bodyPr/>
                    <a:lstStyle/>
                    <a:p>
                      <a:pPr marL="0" marR="0" indent="0" algn="ctr" rtl="0" fontAlgn="base">
                        <a:buNone/>
                      </a:pPr>
                      <a:r>
                        <a:rPr lang="en-US" sz="1300" b="1" i="0">
                          <a:solidFill>
                            <a:srgbClr val="FFFFFF"/>
                          </a:solidFill>
                          <a:effectLst/>
                          <a:latin typeface="Aptos" panose="020B0004020202020204" pitchFamily="34" charset="0"/>
                        </a:rPr>
                        <a:t>Year 3 (2027-2028): Begin Achieving Scale and Sustainability</a:t>
                      </a:r>
                      <a:endParaRPr lang="en-US" sz="900" b="0" i="0">
                        <a:solidFill>
                          <a:srgbClr val="000000"/>
                        </a:solidFill>
                        <a:effectLst/>
                        <a:latin typeface="Segoe UI" panose="020B0502040204020203" pitchFamily="34" charset="0"/>
                      </a:endParaRPr>
                    </a:p>
                  </a:txBody>
                  <a:tcPr marL="109709" marR="109709" marT="109709" marB="109709">
                    <a:lnL w="17145" cap="flat" cmpd="sng" algn="ctr">
                      <a:solidFill>
                        <a:srgbClr val="FFFFFF"/>
                      </a:solidFill>
                      <a:prstDash val="solid"/>
                      <a:round/>
                      <a:headEnd type="none" w="med" len="med"/>
                      <a:tailEnd type="none" w="med" len="med"/>
                    </a:lnL>
                    <a:lnR w="17145" cap="flat" cmpd="sng" algn="ctr">
                      <a:solidFill>
                        <a:srgbClr val="FFFFFF"/>
                      </a:solidFill>
                      <a:prstDash val="solid"/>
                      <a:round/>
                      <a:headEnd type="none" w="med" len="med"/>
                      <a:tailEnd type="none" w="med" len="med"/>
                    </a:lnR>
                    <a:lnT w="17145" cap="flat" cmpd="sng" algn="ctr">
                      <a:solidFill>
                        <a:srgbClr val="FFFFFF"/>
                      </a:solidFill>
                      <a:prstDash val="solid"/>
                      <a:round/>
                      <a:headEnd type="none" w="med" len="med"/>
                      <a:tailEnd type="none" w="med" len="med"/>
                    </a:lnT>
                    <a:lnB w="17145" cap="flat" cmpd="sng" algn="ctr">
                      <a:solidFill>
                        <a:srgbClr val="FFFFFF"/>
                      </a:solidFill>
                      <a:prstDash val="solid"/>
                      <a:round/>
                      <a:headEnd type="none" w="med" len="med"/>
                      <a:tailEnd type="none" w="med" len="med"/>
                    </a:lnB>
                    <a:solidFill>
                      <a:srgbClr val="0E2841"/>
                    </a:solidFill>
                  </a:tcPr>
                </a:tc>
                <a:extLst>
                  <a:ext uri="{0D108BD9-81ED-4DB2-BD59-A6C34878D82A}">
                    <a16:rowId xmlns:a16="http://schemas.microsoft.com/office/drawing/2014/main" val="3126610837"/>
                  </a:ext>
                </a:extLst>
              </a:tr>
              <a:tr h="1407585">
                <a:tc>
                  <a:txBody>
                    <a:bodyPr/>
                    <a:lstStyle/>
                    <a:p>
                      <a:pPr marL="0" marR="0" indent="0" algn="ctr" rtl="0" fontAlgn="base">
                        <a:buNone/>
                      </a:pPr>
                      <a:r>
                        <a:rPr lang="en-US" sz="1300" b="1" i="0">
                          <a:solidFill>
                            <a:srgbClr val="FFFFFF"/>
                          </a:solidFill>
                          <a:effectLst/>
                          <a:latin typeface="Aptos" panose="020B0004020202020204" pitchFamily="34" charset="0"/>
                        </a:rPr>
                        <a:t>Field</a:t>
                      </a:r>
                      <a:endParaRPr lang="en-US" sz="900" b="0" i="0">
                        <a:solidFill>
                          <a:srgbClr val="000000"/>
                        </a:solidFill>
                        <a:effectLst/>
                        <a:latin typeface="Segoe UI" panose="020B0502040204020203" pitchFamily="34" charset="0"/>
                      </a:endParaRPr>
                    </a:p>
                  </a:txBody>
                  <a:tcPr marL="109709" marR="109709" marT="109709" marB="109709">
                    <a:lnL w="17145" cap="flat" cmpd="sng" algn="ctr">
                      <a:solidFill>
                        <a:srgbClr val="FFFFFF"/>
                      </a:solidFill>
                      <a:prstDash val="solid"/>
                      <a:round/>
                      <a:headEnd type="none" w="med" len="med"/>
                      <a:tailEnd type="none" w="med" len="med"/>
                    </a:lnL>
                    <a:lnR w="17145" cap="flat" cmpd="sng" algn="ctr">
                      <a:solidFill>
                        <a:srgbClr val="FFFFFF"/>
                      </a:solidFill>
                      <a:prstDash val="solid"/>
                      <a:round/>
                      <a:headEnd type="none" w="med" len="med"/>
                      <a:tailEnd type="none" w="med" len="med"/>
                    </a:lnR>
                    <a:lnT w="17145" cap="flat" cmpd="sng" algn="ctr">
                      <a:solidFill>
                        <a:srgbClr val="FFFFFF"/>
                      </a:solidFill>
                      <a:prstDash val="solid"/>
                      <a:round/>
                      <a:headEnd type="none" w="med" len="med"/>
                      <a:tailEnd type="none" w="med" len="med"/>
                    </a:lnT>
                    <a:lnB w="17145" cap="flat" cmpd="sng" algn="ctr">
                      <a:solidFill>
                        <a:srgbClr val="FFFFFF"/>
                      </a:solidFill>
                      <a:prstDash val="solid"/>
                      <a:round/>
                      <a:headEnd type="none" w="med" len="med"/>
                      <a:tailEnd type="none" w="med" len="med"/>
                    </a:lnB>
                    <a:solidFill>
                      <a:srgbClr val="F1BA55"/>
                    </a:solidFill>
                  </a:tcPr>
                </a:tc>
                <a:tc>
                  <a:txBody>
                    <a:bodyPr/>
                    <a:lstStyle/>
                    <a:p>
                      <a:pPr marL="0" marR="0" indent="0" algn="ctr" rtl="0" fontAlgn="base">
                        <a:buNone/>
                      </a:pPr>
                      <a:r>
                        <a:rPr lang="en-US" sz="1300" b="0" i="0">
                          <a:solidFill>
                            <a:srgbClr val="0E2841"/>
                          </a:solidFill>
                          <a:effectLst/>
                          <a:latin typeface="Aptos" panose="020B0004020202020204" pitchFamily="34" charset="0"/>
                        </a:rPr>
                        <a:t>All CAOs and state-based coaches participate in baseline HQIM implementation training; 32 schools in 24 districts participate in deeper learning via the HQIM Leadership Academy.</a:t>
                      </a:r>
                      <a:endParaRPr lang="en-US" sz="900" b="0" i="0">
                        <a:solidFill>
                          <a:srgbClr val="000000"/>
                        </a:solidFill>
                        <a:effectLst/>
                        <a:latin typeface="Segoe UI" panose="020B0502040204020203" pitchFamily="34" charset="0"/>
                      </a:endParaRPr>
                    </a:p>
                  </a:txBody>
                  <a:tcPr marL="109709" marR="109709" marT="109709" marB="109709">
                    <a:lnL w="17145" cap="flat" cmpd="sng" algn="ctr">
                      <a:solidFill>
                        <a:srgbClr val="FFFFFF"/>
                      </a:solidFill>
                      <a:prstDash val="solid"/>
                      <a:round/>
                      <a:headEnd type="none" w="med" len="med"/>
                      <a:tailEnd type="none" w="med" len="med"/>
                    </a:lnL>
                    <a:lnR w="17145" cap="flat" cmpd="sng" algn="ctr">
                      <a:solidFill>
                        <a:srgbClr val="FFFFFF"/>
                      </a:solidFill>
                      <a:prstDash val="solid"/>
                      <a:round/>
                      <a:headEnd type="none" w="med" len="med"/>
                      <a:tailEnd type="none" w="med" len="med"/>
                    </a:lnR>
                    <a:lnT w="17145" cap="flat" cmpd="sng" algn="ctr">
                      <a:solidFill>
                        <a:srgbClr val="FFFFFF"/>
                      </a:solidFill>
                      <a:prstDash val="solid"/>
                      <a:round/>
                      <a:headEnd type="none" w="med" len="med"/>
                      <a:tailEnd type="none" w="med" len="med"/>
                    </a:lnT>
                    <a:lnB w="17145" cap="flat" cmpd="sng" algn="ctr">
                      <a:solidFill>
                        <a:srgbClr val="FFFFFF"/>
                      </a:solidFill>
                      <a:prstDash val="solid"/>
                      <a:round/>
                      <a:headEnd type="none" w="med" len="med"/>
                      <a:tailEnd type="none" w="med" len="med"/>
                    </a:lnB>
                    <a:solidFill>
                      <a:srgbClr val="F1BA55">
                        <a:alpha val="6000"/>
                      </a:srgbClr>
                    </a:solidFill>
                  </a:tcPr>
                </a:tc>
                <a:tc>
                  <a:txBody>
                    <a:bodyPr/>
                    <a:lstStyle/>
                    <a:p>
                      <a:pPr marL="0" marR="0" indent="0" algn="ctr" rtl="0" fontAlgn="base">
                        <a:buNone/>
                      </a:pPr>
                      <a:r>
                        <a:rPr lang="en-US" sz="1300" b="0" i="0">
                          <a:solidFill>
                            <a:srgbClr val="0E2841"/>
                          </a:solidFill>
                          <a:effectLst/>
                          <a:latin typeface="Aptos" panose="020B0004020202020204" pitchFamily="34" charset="0"/>
                        </a:rPr>
                        <a:t>Cohort I schools deepen practice and start building replicable implementation models; teams representing an additional 27 districts participate in deeper learning via the HQIM Leadership Academy.</a:t>
                      </a:r>
                      <a:endParaRPr lang="en-US" sz="900" b="0" i="0">
                        <a:solidFill>
                          <a:srgbClr val="000000"/>
                        </a:solidFill>
                        <a:effectLst/>
                        <a:latin typeface="Segoe UI" panose="020B0502040204020203" pitchFamily="34" charset="0"/>
                      </a:endParaRPr>
                    </a:p>
                  </a:txBody>
                  <a:tcPr marL="109709" marR="109709" marT="109709" marB="109709">
                    <a:lnL w="17145" cap="flat" cmpd="sng" algn="ctr">
                      <a:solidFill>
                        <a:srgbClr val="FFFFFF"/>
                      </a:solidFill>
                      <a:prstDash val="solid"/>
                      <a:round/>
                      <a:headEnd type="none" w="med" len="med"/>
                      <a:tailEnd type="none" w="med" len="med"/>
                    </a:lnL>
                    <a:lnR w="17145" cap="flat" cmpd="sng" algn="ctr">
                      <a:solidFill>
                        <a:srgbClr val="FFFFFF"/>
                      </a:solidFill>
                      <a:prstDash val="solid"/>
                      <a:round/>
                      <a:headEnd type="none" w="med" len="med"/>
                      <a:tailEnd type="none" w="med" len="med"/>
                    </a:lnR>
                    <a:lnT w="17145" cap="flat" cmpd="sng" algn="ctr">
                      <a:solidFill>
                        <a:srgbClr val="FFFFFF"/>
                      </a:solidFill>
                      <a:prstDash val="solid"/>
                      <a:round/>
                      <a:headEnd type="none" w="med" len="med"/>
                      <a:tailEnd type="none" w="med" len="med"/>
                    </a:lnT>
                    <a:lnB w="17145" cap="flat" cmpd="sng" algn="ctr">
                      <a:solidFill>
                        <a:srgbClr val="FFFFFF"/>
                      </a:solidFill>
                      <a:prstDash val="solid"/>
                      <a:round/>
                      <a:headEnd type="none" w="med" len="med"/>
                      <a:tailEnd type="none" w="med" len="med"/>
                    </a:lnB>
                    <a:solidFill>
                      <a:srgbClr val="F1BA55">
                        <a:alpha val="6000"/>
                      </a:srgbClr>
                    </a:solidFill>
                  </a:tcPr>
                </a:tc>
                <a:tc>
                  <a:txBody>
                    <a:bodyPr/>
                    <a:lstStyle/>
                    <a:p>
                      <a:pPr marL="0" marR="0" indent="0" algn="ctr" rtl="0" fontAlgn="base">
                        <a:buNone/>
                      </a:pPr>
                      <a:r>
                        <a:rPr lang="en-US" sz="1300" b="0" i="0">
                          <a:solidFill>
                            <a:srgbClr val="0E2841"/>
                          </a:solidFill>
                          <a:effectLst/>
                          <a:latin typeface="Aptos" panose="020B0004020202020204" pitchFamily="34" charset="0"/>
                        </a:rPr>
                        <a:t>First cohort reaches sustained practice of HQIM implementation; exemplary models expand statewide; all remaining districts participate in deeper learning via the HQIM Leadership Academy.</a:t>
                      </a:r>
                      <a:endParaRPr lang="en-US" sz="900" b="0" i="0">
                        <a:solidFill>
                          <a:srgbClr val="000000"/>
                        </a:solidFill>
                        <a:effectLst/>
                        <a:latin typeface="Segoe UI" panose="020B0502040204020203" pitchFamily="34" charset="0"/>
                      </a:endParaRPr>
                    </a:p>
                  </a:txBody>
                  <a:tcPr marL="109709" marR="109709" marT="109709" marB="109709">
                    <a:lnL w="17145" cap="flat" cmpd="sng" algn="ctr">
                      <a:solidFill>
                        <a:srgbClr val="FFFFFF"/>
                      </a:solidFill>
                      <a:prstDash val="solid"/>
                      <a:round/>
                      <a:headEnd type="none" w="med" len="med"/>
                      <a:tailEnd type="none" w="med" len="med"/>
                    </a:lnL>
                    <a:lnR w="17145" cap="flat" cmpd="sng" algn="ctr">
                      <a:solidFill>
                        <a:srgbClr val="FFFFFF"/>
                      </a:solidFill>
                      <a:prstDash val="solid"/>
                      <a:round/>
                      <a:headEnd type="none" w="med" len="med"/>
                      <a:tailEnd type="none" w="med" len="med"/>
                    </a:lnR>
                    <a:lnT w="17145" cap="flat" cmpd="sng" algn="ctr">
                      <a:solidFill>
                        <a:srgbClr val="FFFFFF"/>
                      </a:solidFill>
                      <a:prstDash val="solid"/>
                      <a:round/>
                      <a:headEnd type="none" w="med" len="med"/>
                      <a:tailEnd type="none" w="med" len="med"/>
                    </a:lnT>
                    <a:lnB w="17145" cap="flat" cmpd="sng" algn="ctr">
                      <a:solidFill>
                        <a:srgbClr val="FFFFFF"/>
                      </a:solidFill>
                      <a:prstDash val="solid"/>
                      <a:round/>
                      <a:headEnd type="none" w="med" len="med"/>
                      <a:tailEnd type="none" w="med" len="med"/>
                    </a:lnB>
                    <a:solidFill>
                      <a:srgbClr val="F1BA55">
                        <a:alpha val="6000"/>
                      </a:srgbClr>
                    </a:solidFill>
                  </a:tcPr>
                </a:tc>
                <a:extLst>
                  <a:ext uri="{0D108BD9-81ED-4DB2-BD59-A6C34878D82A}">
                    <a16:rowId xmlns:a16="http://schemas.microsoft.com/office/drawing/2014/main" val="2045433563"/>
                  </a:ext>
                </a:extLst>
              </a:tr>
              <a:tr h="1788585">
                <a:tc>
                  <a:txBody>
                    <a:bodyPr/>
                    <a:lstStyle/>
                    <a:p>
                      <a:pPr marL="0" marR="0" indent="0" algn="ctr" rtl="0" fontAlgn="base">
                        <a:buNone/>
                      </a:pPr>
                      <a:r>
                        <a:rPr lang="en-US" sz="1300" b="1" i="0">
                          <a:solidFill>
                            <a:srgbClr val="FFFFFF"/>
                          </a:solidFill>
                          <a:effectLst/>
                          <a:latin typeface="Aptos" panose="020B0004020202020204" pitchFamily="34" charset="0"/>
                        </a:rPr>
                        <a:t>SEA</a:t>
                      </a:r>
                      <a:endParaRPr lang="en-US" sz="900" b="0" i="0">
                        <a:solidFill>
                          <a:srgbClr val="000000"/>
                        </a:solidFill>
                        <a:effectLst/>
                        <a:latin typeface="Segoe UI" panose="020B0502040204020203" pitchFamily="34" charset="0"/>
                      </a:endParaRPr>
                    </a:p>
                  </a:txBody>
                  <a:tcPr marL="109709" marR="109709" marT="109709" marB="109709">
                    <a:lnL w="17145" cap="flat" cmpd="sng" algn="ctr">
                      <a:solidFill>
                        <a:srgbClr val="FFFFFF"/>
                      </a:solidFill>
                      <a:prstDash val="solid"/>
                      <a:round/>
                      <a:headEnd type="none" w="med" len="med"/>
                      <a:tailEnd type="none" w="med" len="med"/>
                    </a:lnL>
                    <a:lnR w="17145" cap="flat" cmpd="sng" algn="ctr">
                      <a:solidFill>
                        <a:srgbClr val="FFFFFF"/>
                      </a:solidFill>
                      <a:prstDash val="solid"/>
                      <a:round/>
                      <a:headEnd type="none" w="med" len="med"/>
                      <a:tailEnd type="none" w="med" len="med"/>
                    </a:lnR>
                    <a:lnT w="17145" cap="flat" cmpd="sng" algn="ctr">
                      <a:solidFill>
                        <a:srgbClr val="FFFFFF"/>
                      </a:solidFill>
                      <a:prstDash val="solid"/>
                      <a:round/>
                      <a:headEnd type="none" w="med" len="med"/>
                      <a:tailEnd type="none" w="med" len="med"/>
                    </a:lnT>
                    <a:lnB w="17145" cap="flat" cmpd="sng" algn="ctr">
                      <a:solidFill>
                        <a:srgbClr val="FFFFFF"/>
                      </a:solidFill>
                      <a:prstDash val="solid"/>
                      <a:round/>
                      <a:headEnd type="none" w="med" len="med"/>
                      <a:tailEnd type="none" w="med" len="med"/>
                    </a:lnB>
                    <a:solidFill>
                      <a:srgbClr val="F1BA55"/>
                    </a:solidFill>
                  </a:tcPr>
                </a:tc>
                <a:tc>
                  <a:txBody>
                    <a:bodyPr/>
                    <a:lstStyle/>
                    <a:p>
                      <a:pPr marL="0" marR="0" indent="0" algn="ctr" rtl="0" fontAlgn="base">
                        <a:buNone/>
                      </a:pPr>
                      <a:r>
                        <a:rPr lang="en-US" sz="1300" b="0" i="0">
                          <a:solidFill>
                            <a:srgbClr val="0E2841"/>
                          </a:solidFill>
                          <a:effectLst/>
                          <a:latin typeface="Aptos" panose="020B0004020202020204" pitchFamily="34" charset="0"/>
                        </a:rPr>
                        <a:t>All state-level coaches effectively use implementation tools; Internal agency systems begin to orient towards HQIM priorities; Leadership team collects and responds to implementation data to plan for Year 2.</a:t>
                      </a:r>
                      <a:endParaRPr lang="en-US" sz="900" b="0" i="0">
                        <a:solidFill>
                          <a:srgbClr val="000000"/>
                        </a:solidFill>
                        <a:effectLst/>
                        <a:latin typeface="Segoe UI" panose="020B0502040204020203" pitchFamily="34" charset="0"/>
                      </a:endParaRPr>
                    </a:p>
                  </a:txBody>
                  <a:tcPr marL="109709" marR="109709" marT="109709" marB="109709">
                    <a:lnL w="17145" cap="flat" cmpd="sng" algn="ctr">
                      <a:solidFill>
                        <a:srgbClr val="FFFFFF"/>
                      </a:solidFill>
                      <a:prstDash val="solid"/>
                      <a:round/>
                      <a:headEnd type="none" w="med" len="med"/>
                      <a:tailEnd type="none" w="med" len="med"/>
                    </a:lnL>
                    <a:lnR w="17145" cap="flat" cmpd="sng" algn="ctr">
                      <a:solidFill>
                        <a:srgbClr val="FFFFFF"/>
                      </a:solidFill>
                      <a:prstDash val="solid"/>
                      <a:round/>
                      <a:headEnd type="none" w="med" len="med"/>
                      <a:tailEnd type="none" w="med" len="med"/>
                    </a:lnR>
                    <a:lnT w="17145" cap="flat" cmpd="sng" algn="ctr">
                      <a:solidFill>
                        <a:srgbClr val="FFFFFF"/>
                      </a:solidFill>
                      <a:prstDash val="solid"/>
                      <a:round/>
                      <a:headEnd type="none" w="med" len="med"/>
                      <a:tailEnd type="none" w="med" len="med"/>
                    </a:lnT>
                    <a:lnB w="17145" cap="flat" cmpd="sng" algn="ctr">
                      <a:solidFill>
                        <a:srgbClr val="FFFFFF"/>
                      </a:solidFill>
                      <a:prstDash val="solid"/>
                      <a:round/>
                      <a:headEnd type="none" w="med" len="med"/>
                      <a:tailEnd type="none" w="med" len="med"/>
                    </a:lnB>
                    <a:solidFill>
                      <a:srgbClr val="F1BA55">
                        <a:alpha val="6000"/>
                      </a:srgbClr>
                    </a:solidFill>
                  </a:tcPr>
                </a:tc>
                <a:tc>
                  <a:txBody>
                    <a:bodyPr/>
                    <a:lstStyle/>
                    <a:p>
                      <a:pPr marL="0" marR="0" indent="0" algn="ctr" rtl="0" fontAlgn="base">
                        <a:buNone/>
                      </a:pPr>
                      <a:r>
                        <a:rPr lang="en-US" sz="1300" b="0" i="0">
                          <a:solidFill>
                            <a:srgbClr val="0E2841"/>
                          </a:solidFill>
                          <a:effectLst/>
                          <a:latin typeface="Aptos" panose="020B0004020202020204" pitchFamily="34" charset="0"/>
                        </a:rPr>
                        <a:t>Leadership team aligns training, funding, guidance, and communications to HQIM strategy and expands use of implementation data to refine state supports. </a:t>
                      </a:r>
                      <a:endParaRPr lang="en-US" sz="900" b="0" i="0">
                        <a:solidFill>
                          <a:srgbClr val="000000"/>
                        </a:solidFill>
                        <a:effectLst/>
                        <a:latin typeface="Segoe UI" panose="020B0502040204020203" pitchFamily="34" charset="0"/>
                      </a:endParaRPr>
                    </a:p>
                  </a:txBody>
                  <a:tcPr marL="109709" marR="109709" marT="109709" marB="109709">
                    <a:lnL w="17145" cap="flat" cmpd="sng" algn="ctr">
                      <a:solidFill>
                        <a:srgbClr val="FFFFFF"/>
                      </a:solidFill>
                      <a:prstDash val="solid"/>
                      <a:round/>
                      <a:headEnd type="none" w="med" len="med"/>
                      <a:tailEnd type="none" w="med" len="med"/>
                    </a:lnL>
                    <a:lnR w="17145" cap="flat" cmpd="sng" algn="ctr">
                      <a:solidFill>
                        <a:srgbClr val="FFFFFF"/>
                      </a:solidFill>
                      <a:prstDash val="solid"/>
                      <a:round/>
                      <a:headEnd type="none" w="med" len="med"/>
                      <a:tailEnd type="none" w="med" len="med"/>
                    </a:lnR>
                    <a:lnT w="17145" cap="flat" cmpd="sng" algn="ctr">
                      <a:solidFill>
                        <a:srgbClr val="FFFFFF"/>
                      </a:solidFill>
                      <a:prstDash val="solid"/>
                      <a:round/>
                      <a:headEnd type="none" w="med" len="med"/>
                      <a:tailEnd type="none" w="med" len="med"/>
                    </a:lnT>
                    <a:lnB w="17145" cap="flat" cmpd="sng" algn="ctr">
                      <a:solidFill>
                        <a:srgbClr val="FFFFFF"/>
                      </a:solidFill>
                      <a:prstDash val="solid"/>
                      <a:round/>
                      <a:headEnd type="none" w="med" len="med"/>
                      <a:tailEnd type="none" w="med" len="med"/>
                    </a:lnB>
                    <a:solidFill>
                      <a:srgbClr val="F1BA55">
                        <a:alpha val="6000"/>
                      </a:srgbClr>
                    </a:solidFill>
                  </a:tcPr>
                </a:tc>
                <a:tc>
                  <a:txBody>
                    <a:bodyPr/>
                    <a:lstStyle/>
                    <a:p>
                      <a:pPr marL="0" marR="0" indent="0" algn="ctr" rtl="0" fontAlgn="base">
                        <a:buNone/>
                      </a:pPr>
                      <a:r>
                        <a:rPr lang="en-US" sz="1300" b="0" i="0">
                          <a:solidFill>
                            <a:srgbClr val="0E2841"/>
                          </a:solidFill>
                          <a:effectLst/>
                          <a:latin typeface="Aptos" panose="020B0004020202020204" pitchFamily="34" charset="0"/>
                        </a:rPr>
                        <a:t>Key state systems are fully operationalized to reinforce behaviors at scale, including a communications strategy, a unified funding application, aligned training and supports, and guidance and regulations.</a:t>
                      </a:r>
                      <a:endParaRPr lang="en-US" sz="900" b="0" i="0">
                        <a:solidFill>
                          <a:srgbClr val="000000"/>
                        </a:solidFill>
                        <a:effectLst/>
                        <a:latin typeface="Segoe UI" panose="020B0502040204020203" pitchFamily="34" charset="0"/>
                      </a:endParaRPr>
                    </a:p>
                  </a:txBody>
                  <a:tcPr marL="109709" marR="109709" marT="109709" marB="109709">
                    <a:lnL w="17145" cap="flat" cmpd="sng" algn="ctr">
                      <a:solidFill>
                        <a:srgbClr val="FFFFFF"/>
                      </a:solidFill>
                      <a:prstDash val="solid"/>
                      <a:round/>
                      <a:headEnd type="none" w="med" len="med"/>
                      <a:tailEnd type="none" w="med" len="med"/>
                    </a:lnL>
                    <a:lnR w="17145" cap="flat" cmpd="sng" algn="ctr">
                      <a:solidFill>
                        <a:srgbClr val="FFFFFF"/>
                      </a:solidFill>
                      <a:prstDash val="solid"/>
                      <a:round/>
                      <a:headEnd type="none" w="med" len="med"/>
                      <a:tailEnd type="none" w="med" len="med"/>
                    </a:lnR>
                    <a:lnT w="17145" cap="flat" cmpd="sng" algn="ctr">
                      <a:solidFill>
                        <a:srgbClr val="FFFFFF"/>
                      </a:solidFill>
                      <a:prstDash val="solid"/>
                      <a:round/>
                      <a:headEnd type="none" w="med" len="med"/>
                      <a:tailEnd type="none" w="med" len="med"/>
                    </a:lnT>
                    <a:lnB w="17145" cap="flat" cmpd="sng" algn="ctr">
                      <a:solidFill>
                        <a:srgbClr val="FFFFFF"/>
                      </a:solidFill>
                      <a:prstDash val="solid"/>
                      <a:round/>
                      <a:headEnd type="none" w="med" len="med"/>
                      <a:tailEnd type="none" w="med" len="med"/>
                    </a:lnB>
                    <a:solidFill>
                      <a:srgbClr val="F1BA55">
                        <a:alpha val="6000"/>
                      </a:srgbClr>
                    </a:solidFill>
                  </a:tcPr>
                </a:tc>
                <a:extLst>
                  <a:ext uri="{0D108BD9-81ED-4DB2-BD59-A6C34878D82A}">
                    <a16:rowId xmlns:a16="http://schemas.microsoft.com/office/drawing/2014/main" val="3248014351"/>
                  </a:ext>
                </a:extLst>
              </a:tr>
            </a:tbl>
          </a:graphicData>
        </a:graphic>
      </p:graphicFrame>
    </p:spTree>
    <p:extLst>
      <p:ext uri="{BB962C8B-B14F-4D97-AF65-F5344CB8AC3E}">
        <p14:creationId xmlns:p14="http://schemas.microsoft.com/office/powerpoint/2010/main" val="11338286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61AB2-D6EE-1493-BCF3-67BBADA3C8F5}"/>
            </a:ext>
          </a:extLst>
        </p:cNvPr>
        <p:cNvGrpSpPr/>
        <p:nvPr/>
      </p:nvGrpSpPr>
      <p:grpSpPr>
        <a:xfrm>
          <a:off x="0" y="0"/>
          <a:ext cx="0" cy="0"/>
          <a:chOff x="0" y="0"/>
          <a:chExt cx="0" cy="0"/>
        </a:xfrm>
      </p:grpSpPr>
      <p:sp>
        <p:nvSpPr>
          <p:cNvPr id="3" name="Freeform 8">
            <a:extLst>
              <a:ext uri="{FF2B5EF4-FFF2-40B4-BE49-F238E27FC236}">
                <a16:creationId xmlns:a16="http://schemas.microsoft.com/office/drawing/2014/main" id="{36BF6384-6D3C-9A37-00DF-1CAC56FD21CF}"/>
              </a:ext>
            </a:extLst>
          </p:cNvPr>
          <p:cNvSpPr/>
          <p:nvPr/>
        </p:nvSpPr>
        <p:spPr>
          <a:xfrm>
            <a:off x="9508477" y="6443399"/>
            <a:ext cx="2445423" cy="330132"/>
          </a:xfrm>
          <a:custGeom>
            <a:avLst/>
            <a:gdLst/>
            <a:ahLst/>
            <a:cxnLst/>
            <a:rect l="l" t="t" r="r" b="b"/>
            <a:pathLst>
              <a:path w="3668135" h="495198">
                <a:moveTo>
                  <a:pt x="0" y="0"/>
                </a:moveTo>
                <a:lnTo>
                  <a:pt x="3668134" y="0"/>
                </a:lnTo>
                <a:lnTo>
                  <a:pt x="3668134" y="495198"/>
                </a:lnTo>
                <a:lnTo>
                  <a:pt x="0" y="495198"/>
                </a:lnTo>
                <a:lnTo>
                  <a:pt x="0" y="0"/>
                </a:lnTo>
                <a:close/>
              </a:path>
            </a:pathLst>
          </a:custGeom>
          <a:blipFill>
            <a:blip r:embed="rId2"/>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5" name="AutoShape 9">
            <a:extLst>
              <a:ext uri="{FF2B5EF4-FFF2-40B4-BE49-F238E27FC236}">
                <a16:creationId xmlns:a16="http://schemas.microsoft.com/office/drawing/2014/main" id="{D96F8D18-BC72-2C8D-A964-3FD5B1E1C4AE}"/>
              </a:ext>
            </a:extLst>
          </p:cNvPr>
          <p:cNvSpPr/>
          <p:nvPr/>
        </p:nvSpPr>
        <p:spPr>
          <a:xfrm>
            <a:off x="1" y="6608465"/>
            <a:ext cx="9330785" cy="0"/>
          </a:xfrm>
          <a:prstGeom prst="line">
            <a:avLst/>
          </a:prstGeom>
          <a:ln w="28575" cap="flat">
            <a:solidFill>
              <a:srgbClr val="EDB753"/>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9" name="TextBox 2">
            <a:extLst>
              <a:ext uri="{FF2B5EF4-FFF2-40B4-BE49-F238E27FC236}">
                <a16:creationId xmlns:a16="http://schemas.microsoft.com/office/drawing/2014/main" id="{A4B660E6-7BF6-DF23-023D-9170F3C8BF54}"/>
              </a:ext>
            </a:extLst>
          </p:cNvPr>
          <p:cNvSpPr txBox="1"/>
          <p:nvPr/>
        </p:nvSpPr>
        <p:spPr>
          <a:xfrm>
            <a:off x="555730" y="531937"/>
            <a:ext cx="10710054" cy="492443"/>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defTabSz="914492"/>
            <a:r>
              <a:rPr lang="en-US" sz="3200" b="1">
                <a:solidFill>
                  <a:srgbClr val="2F3D4C"/>
                </a:solidFill>
                <a:latin typeface="Aptos"/>
                <a:ea typeface="Calibri"/>
                <a:cs typeface="Poppins"/>
              </a:rPr>
              <a:t>Many Budgets, Plans, and Timelines</a:t>
            </a:r>
            <a:endParaRPr lang="en-US"/>
          </a:p>
        </p:txBody>
      </p:sp>
      <p:cxnSp>
        <p:nvCxnSpPr>
          <p:cNvPr id="10" name="Straight Arrow Connector 9">
            <a:extLst>
              <a:ext uri="{FF2B5EF4-FFF2-40B4-BE49-F238E27FC236}">
                <a16:creationId xmlns:a16="http://schemas.microsoft.com/office/drawing/2014/main" id="{F1CD493D-9C77-0E72-41FB-423826147E2C}"/>
              </a:ext>
            </a:extLst>
          </p:cNvPr>
          <p:cNvCxnSpPr/>
          <p:nvPr/>
        </p:nvCxnSpPr>
        <p:spPr>
          <a:xfrm flipV="1">
            <a:off x="556530" y="1132504"/>
            <a:ext cx="10705968" cy="18705"/>
          </a:xfrm>
          <a:prstGeom prst="straightConnector1">
            <a:avLst/>
          </a:prstGeom>
          <a:ln w="28575">
            <a:solidFill>
              <a:srgbClr val="F1BA55"/>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89153A9A-7048-F7F8-FB9A-0E55A6FBAD71}"/>
              </a:ext>
            </a:extLst>
          </p:cNvPr>
          <p:cNvSpPr txBox="1"/>
          <p:nvPr/>
        </p:nvSpPr>
        <p:spPr>
          <a:xfrm>
            <a:off x="558505" y="1253944"/>
            <a:ext cx="11073594" cy="838691"/>
          </a:xfrm>
          <a:prstGeom prst="rect">
            <a:avLst/>
          </a:prstGeom>
          <a:noFill/>
        </p:spPr>
        <p:txBody>
          <a:bodyPr wrap="square" lIns="60960" tIns="30480" rIns="60960" bIns="30480" anchor="t">
            <a:spAutoFit/>
          </a:bodyPr>
          <a:lstStyle/>
          <a:p>
            <a:r>
              <a:rPr lang="en" sz="1600">
                <a:solidFill>
                  <a:schemeClr val="dk2"/>
                </a:solidFill>
                <a:ea typeface="+mn-lt"/>
                <a:cs typeface="+mn-lt"/>
              </a:rPr>
              <a:t>A unified application addresses common challenges in grants administration by elevating priority-aligned actions in a single plan and enabling districts to budget all resources behind that plan for each school year. </a:t>
            </a:r>
            <a:endParaRPr lang="en-US">
              <a:solidFill>
                <a:schemeClr val="dk2"/>
              </a:solidFill>
              <a:ea typeface="+mn-lt"/>
              <a:cs typeface="+mn-lt"/>
            </a:endParaRPr>
          </a:p>
          <a:p>
            <a:pPr marL="304800" indent="-304800">
              <a:buFont typeface="Arial" panose="020B0604020202020204" pitchFamily="34" charset="0"/>
              <a:buChar char="•"/>
            </a:pPr>
            <a:endParaRPr lang="en-US" sz="1850"/>
          </a:p>
        </p:txBody>
      </p:sp>
      <p:sp>
        <p:nvSpPr>
          <p:cNvPr id="2" name="Rectangle 1">
            <a:extLst>
              <a:ext uri="{FF2B5EF4-FFF2-40B4-BE49-F238E27FC236}">
                <a16:creationId xmlns:a16="http://schemas.microsoft.com/office/drawing/2014/main" id="{58F84CEE-57AE-6CEE-177A-DD2F96E7E870}"/>
              </a:ext>
            </a:extLst>
          </p:cNvPr>
          <p:cNvSpPr/>
          <p:nvPr/>
        </p:nvSpPr>
        <p:spPr>
          <a:xfrm>
            <a:off x="639097" y="2564264"/>
            <a:ext cx="4989870" cy="3466187"/>
          </a:xfrm>
          <a:prstGeom prst="rect">
            <a:avLst/>
          </a:prstGeom>
          <a:solidFill>
            <a:srgbClr val="F1BA55">
              <a:alpha val="7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608965" lvl="0" indent="-414655" algn="l" rtl="0">
              <a:lnSpc>
                <a:spcPts val="2100"/>
              </a:lnSpc>
              <a:buFont typeface="Poppins,sans-serif"/>
              <a:buChar char="●"/>
            </a:pPr>
            <a:r>
              <a:rPr lang="en-US" sz="1600" b="1" i="0" u="none" strike="noStrike" baseline="0">
                <a:solidFill>
                  <a:srgbClr val="233746"/>
                </a:solidFill>
                <a:latin typeface="Aptos"/>
                <a:ea typeface="Arial"/>
                <a:cs typeface="Arial"/>
              </a:rPr>
              <a:t>Siloed Decision Making </a:t>
            </a:r>
            <a:r>
              <a:rPr lang="en-US" sz="1600" b="0" i="0" u="none" strike="noStrike" baseline="0">
                <a:solidFill>
                  <a:srgbClr val="233746"/>
                </a:solidFill>
                <a:latin typeface="Aptos"/>
                <a:ea typeface="Arial"/>
                <a:cs typeface="Arial"/>
              </a:rPr>
              <a:t>— Decisions on spending are based on grant requirements rather than student learning goals.</a:t>
            </a:r>
            <a:r>
              <a:rPr lang="en-US" sz="1600" b="0" i="0">
                <a:solidFill>
                  <a:srgbClr val="233746"/>
                </a:solidFill>
                <a:latin typeface="Aptos"/>
                <a:ea typeface="Arial"/>
                <a:cs typeface="Arial"/>
              </a:rPr>
              <a:t>​</a:t>
            </a:r>
          </a:p>
          <a:p>
            <a:pPr marL="608965" lvl="0" indent="-414655" algn="l" rtl="0">
              <a:lnSpc>
                <a:spcPts val="2100"/>
              </a:lnSpc>
              <a:buFont typeface="Poppins,sans-serif"/>
              <a:buChar char="●"/>
            </a:pPr>
            <a:r>
              <a:rPr lang="en-US" sz="1600" b="1" i="0" u="none" strike="noStrike" baseline="0">
                <a:solidFill>
                  <a:srgbClr val="233746"/>
                </a:solidFill>
                <a:latin typeface="Aptos"/>
                <a:ea typeface="Arial"/>
                <a:cs typeface="Arial"/>
              </a:rPr>
              <a:t>Inefficient Processes </a:t>
            </a:r>
            <a:r>
              <a:rPr lang="en-US" sz="1600" b="0" i="0" u="none" strike="noStrike" baseline="0">
                <a:solidFill>
                  <a:srgbClr val="233746"/>
                </a:solidFill>
                <a:latin typeface="Aptos"/>
                <a:ea typeface="Arial"/>
                <a:cs typeface="Arial"/>
              </a:rPr>
              <a:t>— LEAs develop separate plans for each requirement, which is duplicative and makes it harder to focus.</a:t>
            </a:r>
            <a:r>
              <a:rPr lang="en-US" sz="1600" b="0" i="0">
                <a:solidFill>
                  <a:srgbClr val="233746"/>
                </a:solidFill>
                <a:latin typeface="Aptos"/>
                <a:ea typeface="Arial"/>
                <a:cs typeface="Arial"/>
              </a:rPr>
              <a:t>​</a:t>
            </a:r>
          </a:p>
          <a:p>
            <a:pPr marL="608965" lvl="0" indent="-414655" algn="l" rtl="0">
              <a:lnSpc>
                <a:spcPts val="2100"/>
              </a:lnSpc>
              <a:buFont typeface="Poppins,sans-serif"/>
              <a:buChar char="●"/>
            </a:pPr>
            <a:r>
              <a:rPr lang="en-US" sz="1600" b="1" i="0" u="none" strike="noStrike" baseline="0">
                <a:solidFill>
                  <a:srgbClr val="233746"/>
                </a:solidFill>
                <a:latin typeface="Aptos"/>
                <a:ea typeface="Arial"/>
                <a:cs typeface="Arial"/>
              </a:rPr>
              <a:t>Multiple Timelines </a:t>
            </a:r>
            <a:r>
              <a:rPr lang="en-US" sz="1600" b="0" i="0" u="none" strike="noStrike" baseline="0">
                <a:solidFill>
                  <a:srgbClr val="233746"/>
                </a:solidFill>
                <a:latin typeface="Aptos"/>
                <a:ea typeface="Arial"/>
                <a:cs typeface="Arial"/>
              </a:rPr>
              <a:t>— Plans and grants do not operate on the same timeline which can lead to incomplete financial pictures.</a:t>
            </a:r>
            <a:r>
              <a:rPr lang="en-US" sz="1600" b="0" i="0">
                <a:solidFill>
                  <a:srgbClr val="233746"/>
                </a:solidFill>
                <a:latin typeface="Aptos"/>
                <a:ea typeface="Arial"/>
                <a:cs typeface="Arial"/>
              </a:rPr>
              <a:t>​</a:t>
            </a:r>
            <a:endParaRPr lang="en-US" sz="1600">
              <a:solidFill>
                <a:srgbClr val="233746"/>
              </a:solidFill>
            </a:endParaRPr>
          </a:p>
        </p:txBody>
      </p:sp>
      <p:sp>
        <p:nvSpPr>
          <p:cNvPr id="4" name="Rectangle 3">
            <a:extLst>
              <a:ext uri="{FF2B5EF4-FFF2-40B4-BE49-F238E27FC236}">
                <a16:creationId xmlns:a16="http://schemas.microsoft.com/office/drawing/2014/main" id="{ECDBA8E1-EDAB-DB33-6D59-9DDEED2A8613}"/>
              </a:ext>
            </a:extLst>
          </p:cNvPr>
          <p:cNvSpPr/>
          <p:nvPr/>
        </p:nvSpPr>
        <p:spPr>
          <a:xfrm>
            <a:off x="6266173" y="2564264"/>
            <a:ext cx="4989870" cy="3466187"/>
          </a:xfrm>
          <a:prstGeom prst="rect">
            <a:avLst/>
          </a:prstGeom>
          <a:solidFill>
            <a:srgbClr val="F1BA55">
              <a:alpha val="19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608965" indent="-414655">
              <a:lnSpc>
                <a:spcPct val="114999"/>
              </a:lnSpc>
              <a:buFont typeface="Poppins,sans-serif"/>
              <a:buChar char="●"/>
            </a:pPr>
            <a:r>
              <a:rPr lang="en" sz="1600" b="1">
                <a:solidFill>
                  <a:srgbClr val="233746"/>
                </a:solidFill>
              </a:rPr>
              <a:t>Priority Spending </a:t>
            </a:r>
            <a:r>
              <a:rPr lang="en" sz="1600">
                <a:solidFill>
                  <a:srgbClr val="233746"/>
                </a:solidFill>
              </a:rPr>
              <a:t>— A single plan allows LEAs to braid funding sources behind investments in the state’s priority areas.</a:t>
            </a:r>
            <a:endParaRPr lang="en-US" sz="1600">
              <a:solidFill>
                <a:srgbClr val="233746"/>
              </a:solidFill>
            </a:endParaRPr>
          </a:p>
          <a:p>
            <a:pPr marL="608965" indent="-414655">
              <a:lnSpc>
                <a:spcPct val="114999"/>
              </a:lnSpc>
              <a:buFont typeface="Poppins,sans-serif"/>
              <a:buChar char="●"/>
            </a:pPr>
            <a:r>
              <a:rPr lang="en" sz="1600" b="1">
                <a:solidFill>
                  <a:srgbClr val="233746"/>
                </a:solidFill>
              </a:rPr>
              <a:t>Streamlined Planning </a:t>
            </a:r>
            <a:r>
              <a:rPr lang="en" sz="1600">
                <a:solidFill>
                  <a:srgbClr val="233746"/>
                </a:solidFill>
              </a:rPr>
              <a:t>— LEAs engage in one, consolidated cycle of planning with more targeted application questions.</a:t>
            </a:r>
            <a:endParaRPr lang="en-US" sz="1600">
              <a:solidFill>
                <a:srgbClr val="233746"/>
              </a:solidFill>
            </a:endParaRPr>
          </a:p>
          <a:p>
            <a:pPr marL="608965" indent="-414655">
              <a:lnSpc>
                <a:spcPct val="114999"/>
              </a:lnSpc>
              <a:buFont typeface="Poppins,sans-serif"/>
              <a:buChar char="●"/>
            </a:pPr>
            <a:r>
              <a:rPr lang="en" sz="1600" b="1">
                <a:solidFill>
                  <a:srgbClr val="233746"/>
                </a:solidFill>
              </a:rPr>
              <a:t>Complete Forecasts </a:t>
            </a:r>
            <a:r>
              <a:rPr lang="en" sz="1600">
                <a:solidFill>
                  <a:srgbClr val="233746"/>
                </a:solidFill>
              </a:rPr>
              <a:t>— Leaders have complete funding information, resulting in less underspending and rollover.</a:t>
            </a:r>
            <a:endParaRPr lang="en-US" sz="1600">
              <a:solidFill>
                <a:srgbClr val="233746"/>
              </a:solidFill>
            </a:endParaRPr>
          </a:p>
          <a:p>
            <a:pPr algn="ctr"/>
            <a:endParaRPr lang="en-US"/>
          </a:p>
        </p:txBody>
      </p:sp>
      <p:sp>
        <p:nvSpPr>
          <p:cNvPr id="11" name="TextBox 2">
            <a:extLst>
              <a:ext uri="{FF2B5EF4-FFF2-40B4-BE49-F238E27FC236}">
                <a16:creationId xmlns:a16="http://schemas.microsoft.com/office/drawing/2014/main" id="{CBE4AC50-A7AF-E8FF-0C42-2C73712C2CC1}"/>
              </a:ext>
            </a:extLst>
          </p:cNvPr>
          <p:cNvSpPr txBox="1"/>
          <p:nvPr/>
        </p:nvSpPr>
        <p:spPr>
          <a:xfrm>
            <a:off x="643652" y="2134091"/>
            <a:ext cx="4995054" cy="276999"/>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algn="ctr" defTabSz="914492"/>
            <a:r>
              <a:rPr lang="en-US" sz="1800" b="1">
                <a:solidFill>
                  <a:srgbClr val="2F3D4C"/>
                </a:solidFill>
                <a:latin typeface="Aptos"/>
                <a:ea typeface="Calibri"/>
                <a:cs typeface="Poppins"/>
              </a:rPr>
              <a:t>Common Challenges in Grants Administration</a:t>
            </a:r>
            <a:endParaRPr lang="en-US" sz="1800"/>
          </a:p>
        </p:txBody>
      </p:sp>
      <p:sp>
        <p:nvSpPr>
          <p:cNvPr id="12" name="TextBox 2">
            <a:extLst>
              <a:ext uri="{FF2B5EF4-FFF2-40B4-BE49-F238E27FC236}">
                <a16:creationId xmlns:a16="http://schemas.microsoft.com/office/drawing/2014/main" id="{FB99B77B-29FA-57E8-4EA0-D313B623C8D0}"/>
              </a:ext>
            </a:extLst>
          </p:cNvPr>
          <p:cNvSpPr txBox="1"/>
          <p:nvPr/>
        </p:nvSpPr>
        <p:spPr>
          <a:xfrm>
            <a:off x="6270728" y="2134091"/>
            <a:ext cx="4995054" cy="276999"/>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algn="ctr" defTabSz="914492"/>
            <a:r>
              <a:rPr lang="en-US" sz="1800" b="1">
                <a:solidFill>
                  <a:srgbClr val="2F3D4C"/>
                </a:solidFill>
                <a:latin typeface="Aptos"/>
                <a:ea typeface="Calibri"/>
                <a:cs typeface="Poppins"/>
              </a:rPr>
              <a:t>Opportunities to Streamline</a:t>
            </a:r>
            <a:endParaRPr lang="en-US"/>
          </a:p>
        </p:txBody>
      </p:sp>
    </p:spTree>
    <p:extLst>
      <p:ext uri="{BB962C8B-B14F-4D97-AF65-F5344CB8AC3E}">
        <p14:creationId xmlns:p14="http://schemas.microsoft.com/office/powerpoint/2010/main" val="27890347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BE7A8-42F6-9DB1-6CBD-9FDC01B1E3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27F47B-89A9-3F15-652A-5A30EC10A895}"/>
              </a:ext>
            </a:extLst>
          </p:cNvPr>
          <p:cNvSpPr>
            <a:spLocks noGrp="1"/>
          </p:cNvSpPr>
          <p:nvPr>
            <p:ph type="title"/>
          </p:nvPr>
        </p:nvSpPr>
        <p:spPr>
          <a:xfrm>
            <a:off x="609600" y="2391803"/>
            <a:ext cx="10972800" cy="914400"/>
          </a:xfrm>
        </p:spPr>
        <p:txBody>
          <a:bodyPr/>
          <a:lstStyle/>
          <a:p>
            <a:r>
              <a:rPr lang="en-US"/>
              <a:t>Pillar #2</a:t>
            </a:r>
          </a:p>
        </p:txBody>
      </p:sp>
      <p:sp>
        <p:nvSpPr>
          <p:cNvPr id="3" name="Text Placeholder 2">
            <a:extLst>
              <a:ext uri="{FF2B5EF4-FFF2-40B4-BE49-F238E27FC236}">
                <a16:creationId xmlns:a16="http://schemas.microsoft.com/office/drawing/2014/main" id="{A1452FBB-23A6-B2C0-97A0-5784BE8FBAD5}"/>
              </a:ext>
            </a:extLst>
          </p:cNvPr>
          <p:cNvSpPr>
            <a:spLocks noGrp="1"/>
          </p:cNvSpPr>
          <p:nvPr>
            <p:ph type="body" sz="quarter" idx="13"/>
          </p:nvPr>
        </p:nvSpPr>
        <p:spPr>
          <a:xfrm>
            <a:off x="1828800" y="3551798"/>
            <a:ext cx="8534400" cy="1358900"/>
          </a:xfrm>
        </p:spPr>
        <p:txBody>
          <a:bodyPr/>
          <a:lstStyle/>
          <a:p>
            <a:r>
              <a:rPr lang="en-US"/>
              <a:t>Operational Coherence</a:t>
            </a:r>
          </a:p>
        </p:txBody>
      </p:sp>
    </p:spTree>
    <p:extLst>
      <p:ext uri="{BB962C8B-B14F-4D97-AF65-F5344CB8AC3E}">
        <p14:creationId xmlns:p14="http://schemas.microsoft.com/office/powerpoint/2010/main" val="1706074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FB01A-E8A8-8D70-ADC9-B0A27EC57067}"/>
            </a:ext>
          </a:extLst>
        </p:cNvPr>
        <p:cNvGrpSpPr/>
        <p:nvPr/>
      </p:nvGrpSpPr>
      <p:grpSpPr>
        <a:xfrm>
          <a:off x="0" y="0"/>
          <a:ext cx="0" cy="0"/>
          <a:chOff x="0" y="0"/>
          <a:chExt cx="0" cy="0"/>
        </a:xfrm>
      </p:grpSpPr>
      <p:sp>
        <p:nvSpPr>
          <p:cNvPr id="54" name="Rectangle 53">
            <a:extLst>
              <a:ext uri="{FF2B5EF4-FFF2-40B4-BE49-F238E27FC236}">
                <a16:creationId xmlns:a16="http://schemas.microsoft.com/office/drawing/2014/main" id="{91B6313F-2CCE-EBB8-B51A-1BE38FF1A86A}"/>
              </a:ext>
            </a:extLst>
          </p:cNvPr>
          <p:cNvSpPr/>
          <p:nvPr/>
        </p:nvSpPr>
        <p:spPr>
          <a:xfrm>
            <a:off x="-103366" y="2886648"/>
            <a:ext cx="12375408" cy="887111"/>
          </a:xfrm>
          <a:prstGeom prst="rect">
            <a:avLst/>
          </a:prstGeom>
          <a:solidFill>
            <a:srgbClr val="F1BA55">
              <a:alpha val="19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a:p>
        </p:txBody>
      </p:sp>
      <p:sp>
        <p:nvSpPr>
          <p:cNvPr id="3" name="Freeform 8">
            <a:extLst>
              <a:ext uri="{FF2B5EF4-FFF2-40B4-BE49-F238E27FC236}">
                <a16:creationId xmlns:a16="http://schemas.microsoft.com/office/drawing/2014/main" id="{DF052F2E-8F2D-E57E-873F-69FEAB34F5E7}"/>
              </a:ext>
            </a:extLst>
          </p:cNvPr>
          <p:cNvSpPr/>
          <p:nvPr/>
        </p:nvSpPr>
        <p:spPr>
          <a:xfrm>
            <a:off x="9508477" y="6443399"/>
            <a:ext cx="2445423" cy="330132"/>
          </a:xfrm>
          <a:custGeom>
            <a:avLst/>
            <a:gdLst/>
            <a:ahLst/>
            <a:cxnLst/>
            <a:rect l="l" t="t" r="r" b="b"/>
            <a:pathLst>
              <a:path w="3668135" h="495198">
                <a:moveTo>
                  <a:pt x="0" y="0"/>
                </a:moveTo>
                <a:lnTo>
                  <a:pt x="3668134" y="0"/>
                </a:lnTo>
                <a:lnTo>
                  <a:pt x="3668134" y="495198"/>
                </a:lnTo>
                <a:lnTo>
                  <a:pt x="0" y="495198"/>
                </a:lnTo>
                <a:lnTo>
                  <a:pt x="0" y="0"/>
                </a:lnTo>
                <a:close/>
              </a:path>
            </a:pathLst>
          </a:custGeom>
          <a:blipFill>
            <a:blip r:embed="rId2"/>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5" name="AutoShape 9">
            <a:extLst>
              <a:ext uri="{FF2B5EF4-FFF2-40B4-BE49-F238E27FC236}">
                <a16:creationId xmlns:a16="http://schemas.microsoft.com/office/drawing/2014/main" id="{45A59FFB-C5CC-68E0-E186-1EA4CFC63728}"/>
              </a:ext>
            </a:extLst>
          </p:cNvPr>
          <p:cNvSpPr/>
          <p:nvPr/>
        </p:nvSpPr>
        <p:spPr>
          <a:xfrm>
            <a:off x="1" y="6608465"/>
            <a:ext cx="9330785" cy="0"/>
          </a:xfrm>
          <a:prstGeom prst="line">
            <a:avLst/>
          </a:prstGeom>
          <a:ln w="28575" cap="flat">
            <a:solidFill>
              <a:srgbClr val="EDB753"/>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9" name="TextBox 2">
            <a:extLst>
              <a:ext uri="{FF2B5EF4-FFF2-40B4-BE49-F238E27FC236}">
                <a16:creationId xmlns:a16="http://schemas.microsoft.com/office/drawing/2014/main" id="{B558A30A-2B9D-3DCD-43E0-B8D9F95B26F3}"/>
              </a:ext>
            </a:extLst>
          </p:cNvPr>
          <p:cNvSpPr txBox="1"/>
          <p:nvPr/>
        </p:nvSpPr>
        <p:spPr>
          <a:xfrm>
            <a:off x="555730" y="531937"/>
            <a:ext cx="10710054" cy="492443"/>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defTabSz="914492"/>
            <a:r>
              <a:rPr lang="en-US" sz="3200" b="1">
                <a:solidFill>
                  <a:srgbClr val="2F3D4C"/>
                </a:solidFill>
                <a:latin typeface="Aptos"/>
                <a:ea typeface="Calibri"/>
                <a:cs typeface="Poppins"/>
              </a:rPr>
              <a:t>Office of Implementation &amp; Support</a:t>
            </a:r>
            <a:endParaRPr lang="en-US"/>
          </a:p>
        </p:txBody>
      </p:sp>
      <p:cxnSp>
        <p:nvCxnSpPr>
          <p:cNvPr id="10" name="Straight Arrow Connector 9">
            <a:extLst>
              <a:ext uri="{FF2B5EF4-FFF2-40B4-BE49-F238E27FC236}">
                <a16:creationId xmlns:a16="http://schemas.microsoft.com/office/drawing/2014/main" id="{7368651F-6827-E512-7431-256F7780440C}"/>
              </a:ext>
            </a:extLst>
          </p:cNvPr>
          <p:cNvCxnSpPr/>
          <p:nvPr/>
        </p:nvCxnSpPr>
        <p:spPr>
          <a:xfrm flipV="1">
            <a:off x="556530" y="1132504"/>
            <a:ext cx="10705968" cy="18705"/>
          </a:xfrm>
          <a:prstGeom prst="straightConnector1">
            <a:avLst/>
          </a:prstGeom>
          <a:ln w="28575">
            <a:solidFill>
              <a:srgbClr val="F1BA55"/>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B89C0884-BE32-E6DB-4DF9-2BE782475D84}"/>
              </a:ext>
            </a:extLst>
          </p:cNvPr>
          <p:cNvSpPr txBox="1"/>
          <p:nvPr/>
        </p:nvSpPr>
        <p:spPr>
          <a:xfrm>
            <a:off x="558505" y="1253944"/>
            <a:ext cx="11073594" cy="592470"/>
          </a:xfrm>
          <a:prstGeom prst="rect">
            <a:avLst/>
          </a:prstGeom>
          <a:noFill/>
        </p:spPr>
        <p:txBody>
          <a:bodyPr wrap="square" lIns="60960" tIns="30480" rIns="60960" bIns="30480" anchor="t">
            <a:spAutoFit/>
          </a:bodyPr>
          <a:lstStyle/>
          <a:p>
            <a:r>
              <a:rPr lang="en" sz="1600">
                <a:solidFill>
                  <a:schemeClr val="dk2"/>
                </a:solidFill>
                <a:ea typeface="+mn-lt"/>
                <a:cs typeface="+mn-lt"/>
              </a:rPr>
              <a:t>Turning strategic priorities into consistent, accountable execution at scale. </a:t>
            </a:r>
            <a:endParaRPr lang="en-US">
              <a:solidFill>
                <a:schemeClr val="dk2"/>
              </a:solidFill>
              <a:ea typeface="+mn-lt"/>
              <a:cs typeface="+mn-lt"/>
            </a:endParaRPr>
          </a:p>
          <a:p>
            <a:pPr marL="304800" indent="-304800">
              <a:buFont typeface="Arial" panose="020B0604020202020204" pitchFamily="34" charset="0"/>
              <a:buChar char="•"/>
            </a:pPr>
            <a:endParaRPr lang="en-US" sz="1850"/>
          </a:p>
        </p:txBody>
      </p:sp>
      <p:sp>
        <p:nvSpPr>
          <p:cNvPr id="14" name="Text 4">
            <a:extLst>
              <a:ext uri="{FF2B5EF4-FFF2-40B4-BE49-F238E27FC236}">
                <a16:creationId xmlns:a16="http://schemas.microsoft.com/office/drawing/2014/main" id="{80C7883E-44C8-12FA-9CE1-CEDDA952405F}"/>
              </a:ext>
            </a:extLst>
          </p:cNvPr>
          <p:cNvSpPr/>
          <p:nvPr/>
        </p:nvSpPr>
        <p:spPr>
          <a:xfrm>
            <a:off x="486508" y="2232075"/>
            <a:ext cx="2109155" cy="1005840"/>
          </a:xfrm>
          <a:prstGeom prst="rect">
            <a:avLst/>
          </a:prstGeom>
          <a:noFill/>
          <a:ln/>
        </p:spPr>
        <p:txBody>
          <a:bodyPr wrap="square" lIns="0" tIns="0" rIns="0" bIns="0" rtlCol="0" anchor="t"/>
          <a:lstStyle/>
          <a:p>
            <a:pPr marL="0" indent="0" algn="l">
              <a:buNone/>
            </a:pPr>
            <a:r>
              <a:rPr lang="en-US" sz="6000" b="1">
                <a:solidFill>
                  <a:srgbClr val="F1BA55"/>
                </a:solidFill>
                <a:latin typeface="Aptos Display" pitchFamily="34" charset="0"/>
                <a:ea typeface="Aptos Display" pitchFamily="34" charset="-122"/>
                <a:cs typeface="Aptos Display" pitchFamily="34" charset="-120"/>
              </a:rPr>
              <a:t>01</a:t>
            </a:r>
            <a:endParaRPr lang="en-US" sz="6000"/>
          </a:p>
        </p:txBody>
      </p:sp>
      <p:sp>
        <p:nvSpPr>
          <p:cNvPr id="16" name="Shape 5">
            <a:extLst>
              <a:ext uri="{FF2B5EF4-FFF2-40B4-BE49-F238E27FC236}">
                <a16:creationId xmlns:a16="http://schemas.microsoft.com/office/drawing/2014/main" id="{BDED8374-5D3D-1619-B438-8054E7A48525}"/>
              </a:ext>
            </a:extLst>
          </p:cNvPr>
          <p:cNvSpPr/>
          <p:nvPr/>
        </p:nvSpPr>
        <p:spPr>
          <a:xfrm>
            <a:off x="486508" y="3283635"/>
            <a:ext cx="457200" cy="27432"/>
          </a:xfrm>
          <a:prstGeom prst="rect">
            <a:avLst/>
          </a:prstGeom>
          <a:solidFill>
            <a:srgbClr val="F1BA55"/>
          </a:solidFill>
          <a:ln w="12700">
            <a:solidFill>
              <a:srgbClr val="F1BA55"/>
            </a:solidFill>
            <a:prstDash val="solid"/>
          </a:ln>
        </p:spPr>
        <p:txBody>
          <a:bodyPr/>
          <a:lstStyle/>
          <a:p>
            <a:endParaRPr lang="en-US"/>
          </a:p>
        </p:txBody>
      </p:sp>
      <p:sp>
        <p:nvSpPr>
          <p:cNvPr id="18" name="Text 6">
            <a:extLst>
              <a:ext uri="{FF2B5EF4-FFF2-40B4-BE49-F238E27FC236}">
                <a16:creationId xmlns:a16="http://schemas.microsoft.com/office/drawing/2014/main" id="{E88778B7-677C-5B61-6143-197FE5C3A6AF}"/>
              </a:ext>
            </a:extLst>
          </p:cNvPr>
          <p:cNvSpPr/>
          <p:nvPr/>
        </p:nvSpPr>
        <p:spPr>
          <a:xfrm>
            <a:off x="486508" y="3420795"/>
            <a:ext cx="2109155" cy="457200"/>
          </a:xfrm>
          <a:prstGeom prst="rect">
            <a:avLst/>
          </a:prstGeom>
          <a:noFill/>
          <a:ln/>
        </p:spPr>
        <p:txBody>
          <a:bodyPr wrap="square" lIns="0" tIns="0" rIns="0" bIns="0" rtlCol="0" anchor="t"/>
          <a:lstStyle/>
          <a:p>
            <a:pPr marL="0" indent="0" algn="l">
              <a:buNone/>
            </a:pPr>
            <a:r>
              <a:rPr lang="en-US" sz="2000" b="1">
                <a:solidFill>
                  <a:srgbClr val="233746"/>
                </a:solidFill>
                <a:latin typeface="Aptos Display"/>
                <a:ea typeface="Aptos Display" pitchFamily="34" charset="-122"/>
                <a:cs typeface="Aptos Display" pitchFamily="34" charset="-120"/>
              </a:rPr>
              <a:t>Translate</a:t>
            </a:r>
            <a:endParaRPr lang="en-US" sz="2000">
              <a:solidFill>
                <a:srgbClr val="233746"/>
              </a:solidFill>
              <a:latin typeface="Aptos Display"/>
            </a:endParaRPr>
          </a:p>
        </p:txBody>
      </p:sp>
      <p:sp>
        <p:nvSpPr>
          <p:cNvPr id="20" name="Text 7">
            <a:extLst>
              <a:ext uri="{FF2B5EF4-FFF2-40B4-BE49-F238E27FC236}">
                <a16:creationId xmlns:a16="http://schemas.microsoft.com/office/drawing/2014/main" id="{ED8683E1-B586-0E79-A832-0C99723F1CE7}"/>
              </a:ext>
            </a:extLst>
          </p:cNvPr>
          <p:cNvSpPr/>
          <p:nvPr/>
        </p:nvSpPr>
        <p:spPr>
          <a:xfrm>
            <a:off x="486508" y="3874868"/>
            <a:ext cx="2063435" cy="1477108"/>
          </a:xfrm>
          <a:prstGeom prst="rect">
            <a:avLst/>
          </a:prstGeom>
          <a:noFill/>
          <a:ln/>
        </p:spPr>
        <p:txBody>
          <a:bodyPr wrap="square" lIns="0" tIns="0" rIns="0" bIns="0" rtlCol="0" anchor="t"/>
          <a:lstStyle/>
          <a:p>
            <a:pPr marL="0" indent="0" algn="l">
              <a:lnSpc>
                <a:spcPct val="130000"/>
              </a:lnSpc>
              <a:buNone/>
            </a:pPr>
            <a:r>
              <a:rPr lang="en-US" sz="1400">
                <a:solidFill>
                  <a:srgbClr val="233746"/>
                </a:solidFill>
                <a:latin typeface="Aptos"/>
                <a:ea typeface="Aptos" pitchFamily="34" charset="-122"/>
                <a:cs typeface="Aptos" pitchFamily="34" charset="-120"/>
              </a:rPr>
              <a:t>Convert the SCDE Strategic Plan into clear, executable, agencywide initiatives.</a:t>
            </a:r>
            <a:endParaRPr lang="en-US" sz="1400">
              <a:solidFill>
                <a:srgbClr val="233746"/>
              </a:solidFill>
              <a:latin typeface="Aptos"/>
            </a:endParaRPr>
          </a:p>
        </p:txBody>
      </p:sp>
      <p:sp>
        <p:nvSpPr>
          <p:cNvPr id="22" name="Text 8">
            <a:extLst>
              <a:ext uri="{FF2B5EF4-FFF2-40B4-BE49-F238E27FC236}">
                <a16:creationId xmlns:a16="http://schemas.microsoft.com/office/drawing/2014/main" id="{7BD7D37A-442E-F351-2C7F-916F6F35626D}"/>
              </a:ext>
            </a:extLst>
          </p:cNvPr>
          <p:cNvSpPr/>
          <p:nvPr/>
        </p:nvSpPr>
        <p:spPr>
          <a:xfrm>
            <a:off x="2778543" y="2232075"/>
            <a:ext cx="2109155" cy="1005840"/>
          </a:xfrm>
          <a:prstGeom prst="rect">
            <a:avLst/>
          </a:prstGeom>
          <a:noFill/>
          <a:ln/>
        </p:spPr>
        <p:txBody>
          <a:bodyPr wrap="square" lIns="0" tIns="0" rIns="0" bIns="0" rtlCol="0" anchor="t"/>
          <a:lstStyle/>
          <a:p>
            <a:pPr marL="0" indent="0" algn="l">
              <a:buNone/>
            </a:pPr>
            <a:r>
              <a:rPr lang="en-US" sz="6000" b="1">
                <a:solidFill>
                  <a:srgbClr val="F1BA55"/>
                </a:solidFill>
                <a:latin typeface="Aptos Display" pitchFamily="34" charset="0"/>
                <a:ea typeface="Aptos Display" pitchFamily="34" charset="-122"/>
                <a:cs typeface="Aptos Display" pitchFamily="34" charset="-120"/>
              </a:rPr>
              <a:t>02</a:t>
            </a:r>
            <a:endParaRPr lang="en-US" sz="6000"/>
          </a:p>
        </p:txBody>
      </p:sp>
      <p:sp>
        <p:nvSpPr>
          <p:cNvPr id="24" name="Shape 9">
            <a:extLst>
              <a:ext uri="{FF2B5EF4-FFF2-40B4-BE49-F238E27FC236}">
                <a16:creationId xmlns:a16="http://schemas.microsoft.com/office/drawing/2014/main" id="{874362DE-8402-834F-8448-B2CD25CDCDE5}"/>
              </a:ext>
            </a:extLst>
          </p:cNvPr>
          <p:cNvSpPr/>
          <p:nvPr/>
        </p:nvSpPr>
        <p:spPr>
          <a:xfrm>
            <a:off x="2778543" y="3283635"/>
            <a:ext cx="457200" cy="27432"/>
          </a:xfrm>
          <a:prstGeom prst="rect">
            <a:avLst/>
          </a:prstGeom>
          <a:solidFill>
            <a:srgbClr val="F1BA55"/>
          </a:solidFill>
          <a:ln w="12700">
            <a:solidFill>
              <a:srgbClr val="F1BA55"/>
            </a:solidFill>
            <a:prstDash val="solid"/>
          </a:ln>
        </p:spPr>
        <p:txBody>
          <a:bodyPr/>
          <a:lstStyle/>
          <a:p>
            <a:endParaRPr lang="en-US"/>
          </a:p>
        </p:txBody>
      </p:sp>
      <p:sp>
        <p:nvSpPr>
          <p:cNvPr id="26" name="Text 10">
            <a:extLst>
              <a:ext uri="{FF2B5EF4-FFF2-40B4-BE49-F238E27FC236}">
                <a16:creationId xmlns:a16="http://schemas.microsoft.com/office/drawing/2014/main" id="{A4934074-8B89-5E01-08E2-B4FC696C6F5F}"/>
              </a:ext>
            </a:extLst>
          </p:cNvPr>
          <p:cNvSpPr/>
          <p:nvPr/>
        </p:nvSpPr>
        <p:spPr>
          <a:xfrm>
            <a:off x="2778543" y="3420795"/>
            <a:ext cx="2109155" cy="457200"/>
          </a:xfrm>
          <a:prstGeom prst="rect">
            <a:avLst/>
          </a:prstGeom>
          <a:noFill/>
          <a:ln/>
        </p:spPr>
        <p:txBody>
          <a:bodyPr wrap="square" lIns="0" tIns="0" rIns="0" bIns="0" rtlCol="0" anchor="t"/>
          <a:lstStyle/>
          <a:p>
            <a:pPr marL="0" indent="0" algn="l">
              <a:buNone/>
            </a:pPr>
            <a:r>
              <a:rPr lang="en-US" sz="2000" b="1">
                <a:solidFill>
                  <a:srgbClr val="233746"/>
                </a:solidFill>
                <a:latin typeface="Aptos Display"/>
                <a:ea typeface="Aptos Display" pitchFamily="34" charset="-122"/>
                <a:cs typeface="Aptos Display" pitchFamily="34" charset="-120"/>
              </a:rPr>
              <a:t>Remove silos</a:t>
            </a:r>
            <a:endParaRPr lang="en-US" sz="2000">
              <a:solidFill>
                <a:srgbClr val="233746"/>
              </a:solidFill>
              <a:latin typeface="Aptos Display"/>
            </a:endParaRPr>
          </a:p>
        </p:txBody>
      </p:sp>
      <p:sp>
        <p:nvSpPr>
          <p:cNvPr id="28" name="Text 11">
            <a:extLst>
              <a:ext uri="{FF2B5EF4-FFF2-40B4-BE49-F238E27FC236}">
                <a16:creationId xmlns:a16="http://schemas.microsoft.com/office/drawing/2014/main" id="{C3051041-F406-5608-F5AF-AAA548B8E5E4}"/>
              </a:ext>
            </a:extLst>
          </p:cNvPr>
          <p:cNvSpPr/>
          <p:nvPr/>
        </p:nvSpPr>
        <p:spPr>
          <a:xfrm>
            <a:off x="2778543" y="3874868"/>
            <a:ext cx="2063435" cy="1477108"/>
          </a:xfrm>
          <a:prstGeom prst="rect">
            <a:avLst/>
          </a:prstGeom>
          <a:noFill/>
          <a:ln/>
        </p:spPr>
        <p:txBody>
          <a:bodyPr wrap="square" lIns="0" tIns="0" rIns="0" bIns="0" rtlCol="0" anchor="t"/>
          <a:lstStyle/>
          <a:p>
            <a:pPr marL="0" indent="0" algn="l">
              <a:lnSpc>
                <a:spcPct val="130000"/>
              </a:lnSpc>
              <a:buNone/>
            </a:pPr>
            <a:r>
              <a:rPr lang="en-US" sz="1400">
                <a:solidFill>
                  <a:srgbClr val="233746"/>
                </a:solidFill>
                <a:latin typeface="Aptos"/>
                <a:ea typeface="Aptos" pitchFamily="34" charset="-122"/>
                <a:cs typeface="Aptos" pitchFamily="34" charset="-120"/>
              </a:rPr>
              <a:t>Bring teams together around shared goals and responsibilities.</a:t>
            </a:r>
            <a:endParaRPr lang="en-US" sz="1400">
              <a:solidFill>
                <a:srgbClr val="233746"/>
              </a:solidFill>
              <a:latin typeface="Aptos"/>
            </a:endParaRPr>
          </a:p>
        </p:txBody>
      </p:sp>
      <p:sp>
        <p:nvSpPr>
          <p:cNvPr id="30" name="Text 12">
            <a:extLst>
              <a:ext uri="{FF2B5EF4-FFF2-40B4-BE49-F238E27FC236}">
                <a16:creationId xmlns:a16="http://schemas.microsoft.com/office/drawing/2014/main" id="{7357130C-8530-EB25-B445-FBAA6E2081E1}"/>
              </a:ext>
            </a:extLst>
          </p:cNvPr>
          <p:cNvSpPr/>
          <p:nvPr/>
        </p:nvSpPr>
        <p:spPr>
          <a:xfrm>
            <a:off x="5070578" y="2232075"/>
            <a:ext cx="2109155" cy="1005840"/>
          </a:xfrm>
          <a:prstGeom prst="rect">
            <a:avLst/>
          </a:prstGeom>
          <a:noFill/>
          <a:ln/>
        </p:spPr>
        <p:txBody>
          <a:bodyPr wrap="square" lIns="0" tIns="0" rIns="0" bIns="0" rtlCol="0" anchor="t"/>
          <a:lstStyle/>
          <a:p>
            <a:pPr marL="0" indent="0" algn="l">
              <a:buNone/>
            </a:pPr>
            <a:r>
              <a:rPr lang="en-US" sz="6000" b="1">
                <a:solidFill>
                  <a:srgbClr val="F1BA55"/>
                </a:solidFill>
                <a:latin typeface="Aptos Display" pitchFamily="34" charset="0"/>
                <a:ea typeface="Aptos Display" pitchFamily="34" charset="-122"/>
                <a:cs typeface="Aptos Display" pitchFamily="34" charset="-120"/>
              </a:rPr>
              <a:t>03</a:t>
            </a:r>
            <a:endParaRPr lang="en-US" sz="6000"/>
          </a:p>
        </p:txBody>
      </p:sp>
      <p:sp>
        <p:nvSpPr>
          <p:cNvPr id="32" name="Shape 13">
            <a:extLst>
              <a:ext uri="{FF2B5EF4-FFF2-40B4-BE49-F238E27FC236}">
                <a16:creationId xmlns:a16="http://schemas.microsoft.com/office/drawing/2014/main" id="{6E59B787-BF64-A7A0-B3DE-9EE915BCFFF3}"/>
              </a:ext>
            </a:extLst>
          </p:cNvPr>
          <p:cNvSpPr/>
          <p:nvPr/>
        </p:nvSpPr>
        <p:spPr>
          <a:xfrm>
            <a:off x="5070578" y="3283635"/>
            <a:ext cx="457200" cy="27432"/>
          </a:xfrm>
          <a:prstGeom prst="rect">
            <a:avLst/>
          </a:prstGeom>
          <a:solidFill>
            <a:srgbClr val="F1BA55"/>
          </a:solidFill>
          <a:ln w="12700">
            <a:solidFill>
              <a:srgbClr val="F1BA55"/>
            </a:solidFill>
            <a:prstDash val="solid"/>
          </a:ln>
        </p:spPr>
        <p:txBody>
          <a:bodyPr/>
          <a:lstStyle/>
          <a:p>
            <a:endParaRPr lang="en-US"/>
          </a:p>
        </p:txBody>
      </p:sp>
      <p:sp>
        <p:nvSpPr>
          <p:cNvPr id="34" name="Text 14">
            <a:extLst>
              <a:ext uri="{FF2B5EF4-FFF2-40B4-BE49-F238E27FC236}">
                <a16:creationId xmlns:a16="http://schemas.microsoft.com/office/drawing/2014/main" id="{02DC0E49-B9EA-10C9-DDF8-97EC6F328335}"/>
              </a:ext>
            </a:extLst>
          </p:cNvPr>
          <p:cNvSpPr/>
          <p:nvPr/>
        </p:nvSpPr>
        <p:spPr>
          <a:xfrm>
            <a:off x="5070578" y="3420795"/>
            <a:ext cx="2109155" cy="457200"/>
          </a:xfrm>
          <a:prstGeom prst="rect">
            <a:avLst/>
          </a:prstGeom>
          <a:noFill/>
          <a:ln/>
        </p:spPr>
        <p:txBody>
          <a:bodyPr wrap="square" lIns="0" tIns="0" rIns="0" bIns="0" rtlCol="0" anchor="t"/>
          <a:lstStyle/>
          <a:p>
            <a:pPr marL="0" indent="0" algn="l">
              <a:buNone/>
            </a:pPr>
            <a:r>
              <a:rPr lang="en-US" sz="2000" b="1">
                <a:solidFill>
                  <a:srgbClr val="233746"/>
                </a:solidFill>
                <a:latin typeface="Aptos Display"/>
                <a:ea typeface="Aptos Display" pitchFamily="34" charset="-122"/>
                <a:cs typeface="Aptos Display" pitchFamily="34" charset="-120"/>
              </a:rPr>
              <a:t>Govern</a:t>
            </a:r>
            <a:endParaRPr lang="en-US" sz="2000">
              <a:solidFill>
                <a:srgbClr val="233746"/>
              </a:solidFill>
              <a:latin typeface="Aptos Display"/>
            </a:endParaRPr>
          </a:p>
        </p:txBody>
      </p:sp>
      <p:sp>
        <p:nvSpPr>
          <p:cNvPr id="36" name="Text 15">
            <a:extLst>
              <a:ext uri="{FF2B5EF4-FFF2-40B4-BE49-F238E27FC236}">
                <a16:creationId xmlns:a16="http://schemas.microsoft.com/office/drawing/2014/main" id="{F011613C-0198-4B52-681F-B6F95C1D4097}"/>
              </a:ext>
            </a:extLst>
          </p:cNvPr>
          <p:cNvSpPr/>
          <p:nvPr/>
        </p:nvSpPr>
        <p:spPr>
          <a:xfrm>
            <a:off x="5070578" y="3874868"/>
            <a:ext cx="2063435" cy="1477108"/>
          </a:xfrm>
          <a:prstGeom prst="rect">
            <a:avLst/>
          </a:prstGeom>
          <a:noFill/>
          <a:ln/>
        </p:spPr>
        <p:txBody>
          <a:bodyPr wrap="square" lIns="0" tIns="0" rIns="0" bIns="0" rtlCol="0" anchor="t"/>
          <a:lstStyle/>
          <a:p>
            <a:pPr marL="0" indent="0" algn="l">
              <a:lnSpc>
                <a:spcPct val="130000"/>
              </a:lnSpc>
              <a:buNone/>
            </a:pPr>
            <a:r>
              <a:rPr lang="en-US" sz="1400">
                <a:solidFill>
                  <a:srgbClr val="233746"/>
                </a:solidFill>
                <a:latin typeface="Aptos"/>
                <a:ea typeface="Aptos" pitchFamily="34" charset="-122"/>
                <a:cs typeface="Aptos" pitchFamily="34" charset="-120"/>
              </a:rPr>
              <a:t>Establish consistent project governance, tracking, and communication across offices.</a:t>
            </a:r>
            <a:endParaRPr lang="en-US" sz="1400">
              <a:solidFill>
                <a:srgbClr val="233746"/>
              </a:solidFill>
              <a:latin typeface="Aptos"/>
            </a:endParaRPr>
          </a:p>
        </p:txBody>
      </p:sp>
      <p:sp>
        <p:nvSpPr>
          <p:cNvPr id="38" name="Text 16">
            <a:extLst>
              <a:ext uri="{FF2B5EF4-FFF2-40B4-BE49-F238E27FC236}">
                <a16:creationId xmlns:a16="http://schemas.microsoft.com/office/drawing/2014/main" id="{D01EACEC-127A-A259-34E7-059D87E56994}"/>
              </a:ext>
            </a:extLst>
          </p:cNvPr>
          <p:cNvSpPr/>
          <p:nvPr/>
        </p:nvSpPr>
        <p:spPr>
          <a:xfrm>
            <a:off x="7362613" y="2232075"/>
            <a:ext cx="2109155" cy="1005840"/>
          </a:xfrm>
          <a:prstGeom prst="rect">
            <a:avLst/>
          </a:prstGeom>
          <a:noFill/>
          <a:ln/>
        </p:spPr>
        <p:txBody>
          <a:bodyPr wrap="square" lIns="0" tIns="0" rIns="0" bIns="0" rtlCol="0" anchor="t"/>
          <a:lstStyle/>
          <a:p>
            <a:pPr marL="0" indent="0" algn="l">
              <a:buNone/>
            </a:pPr>
            <a:r>
              <a:rPr lang="en-US" sz="6000" b="1">
                <a:solidFill>
                  <a:srgbClr val="F1BA55"/>
                </a:solidFill>
                <a:latin typeface="Aptos Display" pitchFamily="34" charset="0"/>
                <a:ea typeface="Aptos Display" pitchFamily="34" charset="-122"/>
                <a:cs typeface="Aptos Display" pitchFamily="34" charset="-120"/>
              </a:rPr>
              <a:t>04</a:t>
            </a:r>
            <a:endParaRPr lang="en-US" sz="6000"/>
          </a:p>
        </p:txBody>
      </p:sp>
      <p:sp>
        <p:nvSpPr>
          <p:cNvPr id="40" name="Shape 17">
            <a:extLst>
              <a:ext uri="{FF2B5EF4-FFF2-40B4-BE49-F238E27FC236}">
                <a16:creationId xmlns:a16="http://schemas.microsoft.com/office/drawing/2014/main" id="{528DE3D4-DF04-3C1A-557C-59B23BD959EB}"/>
              </a:ext>
            </a:extLst>
          </p:cNvPr>
          <p:cNvSpPr/>
          <p:nvPr/>
        </p:nvSpPr>
        <p:spPr>
          <a:xfrm>
            <a:off x="7362613" y="3283635"/>
            <a:ext cx="457200" cy="27432"/>
          </a:xfrm>
          <a:prstGeom prst="rect">
            <a:avLst/>
          </a:prstGeom>
          <a:solidFill>
            <a:srgbClr val="F1BA55"/>
          </a:solidFill>
          <a:ln w="12700">
            <a:solidFill>
              <a:srgbClr val="F1BA55"/>
            </a:solidFill>
            <a:prstDash val="solid"/>
          </a:ln>
        </p:spPr>
        <p:txBody>
          <a:bodyPr/>
          <a:lstStyle/>
          <a:p>
            <a:endParaRPr lang="en-US"/>
          </a:p>
        </p:txBody>
      </p:sp>
      <p:sp>
        <p:nvSpPr>
          <p:cNvPr id="42" name="Text 18">
            <a:extLst>
              <a:ext uri="{FF2B5EF4-FFF2-40B4-BE49-F238E27FC236}">
                <a16:creationId xmlns:a16="http://schemas.microsoft.com/office/drawing/2014/main" id="{2BBE7338-259F-E6DF-C8C2-7172F7EF44D5}"/>
              </a:ext>
            </a:extLst>
          </p:cNvPr>
          <p:cNvSpPr/>
          <p:nvPr/>
        </p:nvSpPr>
        <p:spPr>
          <a:xfrm>
            <a:off x="7362613" y="3420795"/>
            <a:ext cx="2109155" cy="457200"/>
          </a:xfrm>
          <a:prstGeom prst="rect">
            <a:avLst/>
          </a:prstGeom>
          <a:noFill/>
          <a:ln/>
        </p:spPr>
        <p:txBody>
          <a:bodyPr wrap="square" lIns="0" tIns="0" rIns="0" bIns="0" rtlCol="0" anchor="t"/>
          <a:lstStyle/>
          <a:p>
            <a:pPr marL="0" indent="0" algn="l">
              <a:buNone/>
            </a:pPr>
            <a:r>
              <a:rPr lang="en-US" sz="2000" b="1">
                <a:solidFill>
                  <a:srgbClr val="233746"/>
                </a:solidFill>
                <a:latin typeface="Aptos Display"/>
                <a:ea typeface="Aptos Display" pitchFamily="34" charset="-122"/>
                <a:cs typeface="Aptos Display" pitchFamily="34" charset="-120"/>
              </a:rPr>
              <a:t>Refocus</a:t>
            </a:r>
            <a:endParaRPr lang="en-US" sz="2000">
              <a:solidFill>
                <a:srgbClr val="233746"/>
              </a:solidFill>
              <a:latin typeface="Aptos Display"/>
            </a:endParaRPr>
          </a:p>
        </p:txBody>
      </p:sp>
      <p:sp>
        <p:nvSpPr>
          <p:cNvPr id="44" name="Text 19">
            <a:extLst>
              <a:ext uri="{FF2B5EF4-FFF2-40B4-BE49-F238E27FC236}">
                <a16:creationId xmlns:a16="http://schemas.microsoft.com/office/drawing/2014/main" id="{D7489DB5-3559-C7C5-4003-F06804943101}"/>
              </a:ext>
            </a:extLst>
          </p:cNvPr>
          <p:cNvSpPr/>
          <p:nvPr/>
        </p:nvSpPr>
        <p:spPr>
          <a:xfrm>
            <a:off x="7362613" y="3874868"/>
            <a:ext cx="2063435" cy="1477108"/>
          </a:xfrm>
          <a:prstGeom prst="rect">
            <a:avLst/>
          </a:prstGeom>
          <a:noFill/>
          <a:ln/>
        </p:spPr>
        <p:txBody>
          <a:bodyPr wrap="square" lIns="0" tIns="0" rIns="0" bIns="0" rtlCol="0" anchor="t"/>
          <a:lstStyle/>
          <a:p>
            <a:pPr marL="0" indent="0" algn="l">
              <a:lnSpc>
                <a:spcPct val="130000"/>
              </a:lnSpc>
              <a:buNone/>
            </a:pPr>
            <a:r>
              <a:rPr lang="en-US" sz="1400">
                <a:solidFill>
                  <a:srgbClr val="233746"/>
                </a:solidFill>
                <a:latin typeface="Aptos"/>
                <a:ea typeface="Aptos" pitchFamily="34" charset="-122"/>
                <a:cs typeface="Aptos" pitchFamily="34" charset="-120"/>
              </a:rPr>
              <a:t>Shift staff effort from compliance-driven activity to purpose-driven, outcome-focused work.</a:t>
            </a:r>
            <a:endParaRPr lang="en-US" sz="1400">
              <a:solidFill>
                <a:srgbClr val="233746"/>
              </a:solidFill>
              <a:latin typeface="Aptos"/>
            </a:endParaRPr>
          </a:p>
        </p:txBody>
      </p:sp>
      <p:sp>
        <p:nvSpPr>
          <p:cNvPr id="46" name="Text 20">
            <a:extLst>
              <a:ext uri="{FF2B5EF4-FFF2-40B4-BE49-F238E27FC236}">
                <a16:creationId xmlns:a16="http://schemas.microsoft.com/office/drawing/2014/main" id="{7B96AB56-D4EA-890E-0825-83699E9D7DE8}"/>
              </a:ext>
            </a:extLst>
          </p:cNvPr>
          <p:cNvSpPr/>
          <p:nvPr/>
        </p:nvSpPr>
        <p:spPr>
          <a:xfrm>
            <a:off x="9654648" y="2232075"/>
            <a:ext cx="2109155" cy="1005840"/>
          </a:xfrm>
          <a:prstGeom prst="rect">
            <a:avLst/>
          </a:prstGeom>
          <a:noFill/>
          <a:ln/>
        </p:spPr>
        <p:txBody>
          <a:bodyPr wrap="square" lIns="0" tIns="0" rIns="0" bIns="0" rtlCol="0" anchor="t"/>
          <a:lstStyle/>
          <a:p>
            <a:pPr marL="0" indent="0" algn="l">
              <a:buNone/>
            </a:pPr>
            <a:r>
              <a:rPr lang="en-US" sz="6000" b="1">
                <a:solidFill>
                  <a:srgbClr val="F1BA55"/>
                </a:solidFill>
                <a:latin typeface="Aptos Display" pitchFamily="34" charset="0"/>
                <a:ea typeface="Aptos Display" pitchFamily="34" charset="-122"/>
                <a:cs typeface="Aptos Display" pitchFamily="34" charset="-120"/>
              </a:rPr>
              <a:t>05</a:t>
            </a:r>
            <a:endParaRPr lang="en-US" sz="6000"/>
          </a:p>
        </p:txBody>
      </p:sp>
      <p:sp>
        <p:nvSpPr>
          <p:cNvPr id="48" name="Shape 21">
            <a:extLst>
              <a:ext uri="{FF2B5EF4-FFF2-40B4-BE49-F238E27FC236}">
                <a16:creationId xmlns:a16="http://schemas.microsoft.com/office/drawing/2014/main" id="{2DDB0A89-1772-E54E-4483-2C1DA7BF954D}"/>
              </a:ext>
            </a:extLst>
          </p:cNvPr>
          <p:cNvSpPr/>
          <p:nvPr/>
        </p:nvSpPr>
        <p:spPr>
          <a:xfrm>
            <a:off x="9654648" y="3283635"/>
            <a:ext cx="457200" cy="27432"/>
          </a:xfrm>
          <a:prstGeom prst="rect">
            <a:avLst/>
          </a:prstGeom>
          <a:solidFill>
            <a:srgbClr val="F1BA55"/>
          </a:solidFill>
          <a:ln w="12700">
            <a:solidFill>
              <a:srgbClr val="F1BA55"/>
            </a:solidFill>
            <a:prstDash val="solid"/>
          </a:ln>
        </p:spPr>
        <p:txBody>
          <a:bodyPr/>
          <a:lstStyle/>
          <a:p>
            <a:endParaRPr lang="en-US"/>
          </a:p>
        </p:txBody>
      </p:sp>
      <p:sp>
        <p:nvSpPr>
          <p:cNvPr id="50" name="Text 22">
            <a:extLst>
              <a:ext uri="{FF2B5EF4-FFF2-40B4-BE49-F238E27FC236}">
                <a16:creationId xmlns:a16="http://schemas.microsoft.com/office/drawing/2014/main" id="{8E9F4423-272F-CBAF-1286-D234B5CE3FA2}"/>
              </a:ext>
            </a:extLst>
          </p:cNvPr>
          <p:cNvSpPr/>
          <p:nvPr/>
        </p:nvSpPr>
        <p:spPr>
          <a:xfrm>
            <a:off x="9654648" y="3420795"/>
            <a:ext cx="2109155" cy="457200"/>
          </a:xfrm>
          <a:prstGeom prst="rect">
            <a:avLst/>
          </a:prstGeom>
          <a:noFill/>
          <a:ln/>
        </p:spPr>
        <p:txBody>
          <a:bodyPr wrap="square" lIns="0" tIns="0" rIns="0" bIns="0" rtlCol="0" anchor="t"/>
          <a:lstStyle/>
          <a:p>
            <a:pPr marL="0" indent="0" algn="l">
              <a:buNone/>
            </a:pPr>
            <a:r>
              <a:rPr lang="en-US" sz="2000" b="1">
                <a:solidFill>
                  <a:srgbClr val="233746"/>
                </a:solidFill>
                <a:latin typeface="Aptos Display"/>
                <a:ea typeface="Aptos Display" pitchFamily="34" charset="-122"/>
                <a:cs typeface="Aptos Display" pitchFamily="34" charset="-120"/>
              </a:rPr>
              <a:t>Build capacity</a:t>
            </a:r>
            <a:endParaRPr lang="en-US" sz="2000">
              <a:solidFill>
                <a:srgbClr val="233746"/>
              </a:solidFill>
              <a:latin typeface="Aptos Display"/>
            </a:endParaRPr>
          </a:p>
        </p:txBody>
      </p:sp>
      <p:sp>
        <p:nvSpPr>
          <p:cNvPr id="52" name="Text 23">
            <a:extLst>
              <a:ext uri="{FF2B5EF4-FFF2-40B4-BE49-F238E27FC236}">
                <a16:creationId xmlns:a16="http://schemas.microsoft.com/office/drawing/2014/main" id="{E8D87EA1-BB17-4956-5D57-F27A75AD4411}"/>
              </a:ext>
            </a:extLst>
          </p:cNvPr>
          <p:cNvSpPr/>
          <p:nvPr/>
        </p:nvSpPr>
        <p:spPr>
          <a:xfrm>
            <a:off x="9654648" y="3874868"/>
            <a:ext cx="2063435" cy="1477108"/>
          </a:xfrm>
          <a:prstGeom prst="rect">
            <a:avLst/>
          </a:prstGeom>
          <a:noFill/>
          <a:ln/>
        </p:spPr>
        <p:txBody>
          <a:bodyPr wrap="square" lIns="0" tIns="0" rIns="0" bIns="0" rtlCol="0" anchor="t"/>
          <a:lstStyle/>
          <a:p>
            <a:pPr marL="0" indent="0" algn="l">
              <a:lnSpc>
                <a:spcPct val="130000"/>
              </a:lnSpc>
              <a:buNone/>
            </a:pPr>
            <a:r>
              <a:rPr lang="en-US" sz="1400">
                <a:solidFill>
                  <a:srgbClr val="233746"/>
                </a:solidFill>
                <a:latin typeface="Aptos"/>
                <a:ea typeface="Aptos" pitchFamily="34" charset="-122"/>
                <a:cs typeface="Aptos" pitchFamily="34" charset="-120"/>
              </a:rPr>
              <a:t>Strengthen operational capability, upskill teams, and give leadership visibility into outcomes.</a:t>
            </a:r>
            <a:endParaRPr lang="en-US" sz="1400">
              <a:solidFill>
                <a:srgbClr val="233746"/>
              </a:solidFill>
              <a:latin typeface="Aptos"/>
            </a:endParaRPr>
          </a:p>
        </p:txBody>
      </p:sp>
    </p:spTree>
    <p:extLst>
      <p:ext uri="{BB962C8B-B14F-4D97-AF65-F5344CB8AC3E}">
        <p14:creationId xmlns:p14="http://schemas.microsoft.com/office/powerpoint/2010/main" val="1409462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200F4-2958-0802-F76F-6AB9BF3199D9}"/>
            </a:ext>
          </a:extLst>
        </p:cNvPr>
        <p:cNvGrpSpPr/>
        <p:nvPr/>
      </p:nvGrpSpPr>
      <p:grpSpPr>
        <a:xfrm>
          <a:off x="0" y="0"/>
          <a:ext cx="0" cy="0"/>
          <a:chOff x="0" y="0"/>
          <a:chExt cx="0" cy="0"/>
        </a:xfrm>
      </p:grpSpPr>
      <p:sp>
        <p:nvSpPr>
          <p:cNvPr id="3" name="Freeform 8">
            <a:extLst>
              <a:ext uri="{FF2B5EF4-FFF2-40B4-BE49-F238E27FC236}">
                <a16:creationId xmlns:a16="http://schemas.microsoft.com/office/drawing/2014/main" id="{7C9D7EEE-CF54-428D-090B-5ABBA9B3DCCF}"/>
              </a:ext>
            </a:extLst>
          </p:cNvPr>
          <p:cNvSpPr/>
          <p:nvPr/>
        </p:nvSpPr>
        <p:spPr>
          <a:xfrm>
            <a:off x="9508477" y="6443399"/>
            <a:ext cx="2445423" cy="330132"/>
          </a:xfrm>
          <a:custGeom>
            <a:avLst/>
            <a:gdLst/>
            <a:ahLst/>
            <a:cxnLst/>
            <a:rect l="l" t="t" r="r" b="b"/>
            <a:pathLst>
              <a:path w="3668135" h="495198">
                <a:moveTo>
                  <a:pt x="0" y="0"/>
                </a:moveTo>
                <a:lnTo>
                  <a:pt x="3668134" y="0"/>
                </a:lnTo>
                <a:lnTo>
                  <a:pt x="3668134" y="495198"/>
                </a:lnTo>
                <a:lnTo>
                  <a:pt x="0" y="495198"/>
                </a:lnTo>
                <a:lnTo>
                  <a:pt x="0" y="0"/>
                </a:lnTo>
                <a:close/>
              </a:path>
            </a:pathLst>
          </a:custGeom>
          <a:blipFill>
            <a:blip r:embed="rId2"/>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5" name="AutoShape 9">
            <a:extLst>
              <a:ext uri="{FF2B5EF4-FFF2-40B4-BE49-F238E27FC236}">
                <a16:creationId xmlns:a16="http://schemas.microsoft.com/office/drawing/2014/main" id="{EC635567-94BE-51D4-4C99-E175498BB2A6}"/>
              </a:ext>
            </a:extLst>
          </p:cNvPr>
          <p:cNvSpPr/>
          <p:nvPr/>
        </p:nvSpPr>
        <p:spPr>
          <a:xfrm>
            <a:off x="1" y="6608465"/>
            <a:ext cx="9330785" cy="0"/>
          </a:xfrm>
          <a:prstGeom prst="line">
            <a:avLst/>
          </a:prstGeom>
          <a:ln w="28575" cap="flat">
            <a:solidFill>
              <a:srgbClr val="EDB753"/>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9" name="TextBox 2">
            <a:extLst>
              <a:ext uri="{FF2B5EF4-FFF2-40B4-BE49-F238E27FC236}">
                <a16:creationId xmlns:a16="http://schemas.microsoft.com/office/drawing/2014/main" id="{D0F79791-600F-2B07-31EC-2BEF9A218E2E}"/>
              </a:ext>
            </a:extLst>
          </p:cNvPr>
          <p:cNvSpPr txBox="1"/>
          <p:nvPr/>
        </p:nvSpPr>
        <p:spPr>
          <a:xfrm>
            <a:off x="555730" y="531937"/>
            <a:ext cx="10710054" cy="492443"/>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defTabSz="914492"/>
            <a:r>
              <a:rPr lang="en-US" sz="3200" b="1">
                <a:solidFill>
                  <a:srgbClr val="2F3D4C"/>
                </a:solidFill>
                <a:latin typeface="Aptos"/>
                <a:ea typeface="Calibri"/>
                <a:cs typeface="Poppins"/>
              </a:rPr>
              <a:t>Cross-functional </a:t>
            </a:r>
            <a:r>
              <a:rPr lang="en-US" sz="3200" b="1">
                <a:solidFill>
                  <a:srgbClr val="F1BA55"/>
                </a:solidFill>
                <a:latin typeface="Aptos"/>
                <a:ea typeface="Calibri"/>
                <a:cs typeface="Poppins"/>
              </a:rPr>
              <a:t>X-Teams</a:t>
            </a:r>
            <a:endParaRPr lang="en-US">
              <a:solidFill>
                <a:srgbClr val="F1BA55"/>
              </a:solidFill>
            </a:endParaRPr>
          </a:p>
        </p:txBody>
      </p:sp>
      <p:cxnSp>
        <p:nvCxnSpPr>
          <p:cNvPr id="10" name="Straight Arrow Connector 9">
            <a:extLst>
              <a:ext uri="{FF2B5EF4-FFF2-40B4-BE49-F238E27FC236}">
                <a16:creationId xmlns:a16="http://schemas.microsoft.com/office/drawing/2014/main" id="{0EA87120-03FE-DF94-4298-E11383C114AE}"/>
              </a:ext>
            </a:extLst>
          </p:cNvPr>
          <p:cNvCxnSpPr/>
          <p:nvPr/>
        </p:nvCxnSpPr>
        <p:spPr>
          <a:xfrm flipV="1">
            <a:off x="556530" y="1132504"/>
            <a:ext cx="10705968" cy="18705"/>
          </a:xfrm>
          <a:prstGeom prst="straightConnector1">
            <a:avLst/>
          </a:prstGeom>
          <a:ln w="28575">
            <a:solidFill>
              <a:srgbClr val="F1BA55"/>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91512E77-E0F3-0C92-7B29-DEC25AC271FF}"/>
              </a:ext>
            </a:extLst>
          </p:cNvPr>
          <p:cNvSpPr txBox="1"/>
          <p:nvPr/>
        </p:nvSpPr>
        <p:spPr>
          <a:xfrm>
            <a:off x="558505" y="1722867"/>
            <a:ext cx="11073594" cy="838691"/>
          </a:xfrm>
          <a:prstGeom prst="rect">
            <a:avLst/>
          </a:prstGeom>
          <a:noFill/>
        </p:spPr>
        <p:txBody>
          <a:bodyPr wrap="square" lIns="60960" tIns="30480" rIns="60960" bIns="30480" anchor="t">
            <a:spAutoFit/>
          </a:bodyPr>
          <a:lstStyle/>
          <a:p>
            <a:r>
              <a:rPr lang="en" sz="1600">
                <a:solidFill>
                  <a:schemeClr val="dk2"/>
                </a:solidFill>
                <a:ea typeface="+mn-lt"/>
                <a:cs typeface="+mn-lt"/>
              </a:rPr>
              <a:t>When critical initiatives </a:t>
            </a:r>
            <a:r>
              <a:rPr lang="en" sz="1600" b="1">
                <a:solidFill>
                  <a:schemeClr val="dk2"/>
                </a:solidFill>
                <a:ea typeface="+mn-lt"/>
                <a:cs typeface="+mn-lt"/>
              </a:rPr>
              <a:t>span multiple offices</a:t>
            </a:r>
            <a:r>
              <a:rPr lang="en" sz="1600">
                <a:solidFill>
                  <a:schemeClr val="dk2"/>
                </a:solidFill>
                <a:ea typeface="+mn-lt"/>
                <a:cs typeface="+mn-lt"/>
              </a:rPr>
              <a:t> and systems without a clear, consistent </a:t>
            </a:r>
            <a:r>
              <a:rPr lang="en" sz="1600" b="1">
                <a:solidFill>
                  <a:schemeClr val="dk2"/>
                </a:solidFill>
                <a:ea typeface="+mn-lt"/>
                <a:cs typeface="+mn-lt"/>
              </a:rPr>
              <a:t>structure for collaboration and</a:t>
            </a:r>
            <a:endParaRPr lang="en-US" b="1">
              <a:solidFill>
                <a:schemeClr val="dk2"/>
              </a:solidFill>
            </a:endParaRPr>
          </a:p>
          <a:p>
            <a:r>
              <a:rPr lang="en" sz="1600" b="1">
                <a:solidFill>
                  <a:schemeClr val="dk2"/>
                </a:solidFill>
                <a:ea typeface="+mn-lt"/>
                <a:cs typeface="+mn-lt"/>
              </a:rPr>
              <a:t>leadership</a:t>
            </a:r>
            <a:r>
              <a:rPr lang="en" sz="1600">
                <a:solidFill>
                  <a:schemeClr val="dk2"/>
                </a:solidFill>
                <a:ea typeface="+mn-lt"/>
                <a:cs typeface="+mn-lt"/>
              </a:rPr>
              <a:t>, they risk becoming </a:t>
            </a:r>
            <a:r>
              <a:rPr lang="en" sz="1600" i="1">
                <a:solidFill>
                  <a:schemeClr val="dk2"/>
                </a:solidFill>
                <a:ea typeface="+mn-lt"/>
                <a:cs typeface="+mn-lt"/>
              </a:rPr>
              <a:t>fragmented and inconsistent</a:t>
            </a:r>
            <a:r>
              <a:rPr lang="en" sz="1600">
                <a:solidFill>
                  <a:schemeClr val="dk2"/>
                </a:solidFill>
                <a:ea typeface="+mn-lt"/>
                <a:cs typeface="+mn-lt"/>
              </a:rPr>
              <a:t> and not delivering desired results. </a:t>
            </a:r>
            <a:endParaRPr lang="en-US">
              <a:solidFill>
                <a:schemeClr val="dk2"/>
              </a:solidFill>
              <a:ea typeface="+mn-lt"/>
              <a:cs typeface="+mn-lt"/>
            </a:endParaRPr>
          </a:p>
          <a:p>
            <a:pPr marL="304800" indent="-304800">
              <a:buFont typeface="Arial" panose="020B0604020202020204" pitchFamily="34" charset="0"/>
              <a:buChar char="•"/>
            </a:pPr>
            <a:endParaRPr lang="en-US" sz="1850"/>
          </a:p>
        </p:txBody>
      </p:sp>
      <p:sp>
        <p:nvSpPr>
          <p:cNvPr id="4" name="Text 6">
            <a:extLst>
              <a:ext uri="{FF2B5EF4-FFF2-40B4-BE49-F238E27FC236}">
                <a16:creationId xmlns:a16="http://schemas.microsoft.com/office/drawing/2014/main" id="{C7DF775B-1B76-7F10-1DB1-73C1C092D7E2}"/>
              </a:ext>
            </a:extLst>
          </p:cNvPr>
          <p:cNvSpPr/>
          <p:nvPr/>
        </p:nvSpPr>
        <p:spPr>
          <a:xfrm>
            <a:off x="571304" y="2853007"/>
            <a:ext cx="5943600" cy="292608"/>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buNone/>
            </a:pPr>
            <a:r>
              <a:rPr lang="en-US" sz="1400" b="1" kern="0" spc="400">
                <a:solidFill>
                  <a:srgbClr val="F1BA55"/>
                </a:solidFill>
                <a:latin typeface="Aptos Display"/>
                <a:ea typeface="Aptos Display" pitchFamily="34" charset="-122"/>
                <a:cs typeface="Aptos Display" pitchFamily="34" charset="-120"/>
              </a:rPr>
              <a:t>CROSS-FUNCTIONAL X-TEAMS BRING</a:t>
            </a:r>
            <a:endParaRPr lang="en-US" sz="1400">
              <a:latin typeface="Aptos Display"/>
            </a:endParaRPr>
          </a:p>
        </p:txBody>
      </p:sp>
      <p:sp>
        <p:nvSpPr>
          <p:cNvPr id="6" name="Shape 7">
            <a:extLst>
              <a:ext uri="{FF2B5EF4-FFF2-40B4-BE49-F238E27FC236}">
                <a16:creationId xmlns:a16="http://schemas.microsoft.com/office/drawing/2014/main" id="{597BCFCE-CC25-5D0A-4F7C-0D9A3EB6D8EE}"/>
              </a:ext>
            </a:extLst>
          </p:cNvPr>
          <p:cNvSpPr/>
          <p:nvPr/>
        </p:nvSpPr>
        <p:spPr>
          <a:xfrm>
            <a:off x="571304" y="3324978"/>
            <a:ext cx="54864" cy="292608"/>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 name="Text 8">
            <a:extLst>
              <a:ext uri="{FF2B5EF4-FFF2-40B4-BE49-F238E27FC236}">
                <a16:creationId xmlns:a16="http://schemas.microsoft.com/office/drawing/2014/main" id="{9F0595DD-157C-956D-79F1-DB7B7FFF01D3}"/>
              </a:ext>
            </a:extLst>
          </p:cNvPr>
          <p:cNvSpPr/>
          <p:nvPr/>
        </p:nvSpPr>
        <p:spPr>
          <a:xfrm>
            <a:off x="735896" y="3237055"/>
            <a:ext cx="5467643" cy="466344"/>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ct val="125000"/>
              </a:lnSpc>
              <a:buNone/>
            </a:pPr>
            <a:r>
              <a:rPr lang="en-US" sz="1400" b="1">
                <a:solidFill>
                  <a:srgbClr val="233746"/>
                </a:solidFill>
                <a:latin typeface="Aptos"/>
                <a:ea typeface="Aptos" pitchFamily="34" charset="-122"/>
                <a:cs typeface="Aptos" pitchFamily="34" charset="-120"/>
              </a:rPr>
              <a:t>Collaboration.  </a:t>
            </a:r>
            <a:r>
              <a:rPr lang="en-US" sz="1400">
                <a:solidFill>
                  <a:srgbClr val="233746"/>
                </a:solidFill>
                <a:latin typeface="Aptos"/>
                <a:ea typeface="Aptos" pitchFamily="34" charset="-122"/>
                <a:cs typeface="Aptos" pitchFamily="34" charset="-120"/>
              </a:rPr>
              <a:t>Cross-office engagement replaces silos.</a:t>
            </a:r>
            <a:endParaRPr lang="en-US" sz="1400">
              <a:solidFill>
                <a:srgbClr val="233746"/>
              </a:solidFill>
              <a:latin typeface="Aptos"/>
            </a:endParaRPr>
          </a:p>
        </p:txBody>
      </p:sp>
      <p:sp>
        <p:nvSpPr>
          <p:cNvPr id="11" name="Shape 9">
            <a:extLst>
              <a:ext uri="{FF2B5EF4-FFF2-40B4-BE49-F238E27FC236}">
                <a16:creationId xmlns:a16="http://schemas.microsoft.com/office/drawing/2014/main" id="{741EBCBB-2928-70D8-EDFD-9F473CE670C4}"/>
              </a:ext>
            </a:extLst>
          </p:cNvPr>
          <p:cNvSpPr/>
          <p:nvPr/>
        </p:nvSpPr>
        <p:spPr>
          <a:xfrm>
            <a:off x="571304" y="3859707"/>
            <a:ext cx="54864" cy="292608"/>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 name="Text 10">
            <a:extLst>
              <a:ext uri="{FF2B5EF4-FFF2-40B4-BE49-F238E27FC236}">
                <a16:creationId xmlns:a16="http://schemas.microsoft.com/office/drawing/2014/main" id="{3E0B7D22-CCF4-D51A-5B27-1918221CCE10}"/>
              </a:ext>
            </a:extLst>
          </p:cNvPr>
          <p:cNvSpPr/>
          <p:nvPr/>
        </p:nvSpPr>
        <p:spPr>
          <a:xfrm>
            <a:off x="735896" y="3771784"/>
            <a:ext cx="5467643" cy="466344"/>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ct val="125000"/>
              </a:lnSpc>
              <a:buNone/>
            </a:pPr>
            <a:r>
              <a:rPr lang="en-US" sz="1400" b="1">
                <a:solidFill>
                  <a:srgbClr val="233746"/>
                </a:solidFill>
                <a:latin typeface="Aptos"/>
                <a:ea typeface="Aptos" pitchFamily="34" charset="-122"/>
                <a:cs typeface="Aptos" pitchFamily="34" charset="-120"/>
              </a:rPr>
              <a:t>Clarity.  </a:t>
            </a:r>
            <a:r>
              <a:rPr lang="en-US" sz="1400">
                <a:solidFill>
                  <a:srgbClr val="233746"/>
                </a:solidFill>
                <a:latin typeface="Aptos"/>
                <a:ea typeface="Aptos" pitchFamily="34" charset="-122"/>
                <a:cs typeface="Aptos" pitchFamily="34" charset="-120"/>
              </a:rPr>
              <a:t>Defined roles, timelines, and deliverables keep focus on recurring initiatives.</a:t>
            </a:r>
            <a:endParaRPr lang="en-US" sz="1400">
              <a:solidFill>
                <a:srgbClr val="233746"/>
              </a:solidFill>
              <a:latin typeface="Aptos"/>
            </a:endParaRPr>
          </a:p>
        </p:txBody>
      </p:sp>
      <p:sp>
        <p:nvSpPr>
          <p:cNvPr id="13" name="Shape 11">
            <a:extLst>
              <a:ext uri="{FF2B5EF4-FFF2-40B4-BE49-F238E27FC236}">
                <a16:creationId xmlns:a16="http://schemas.microsoft.com/office/drawing/2014/main" id="{69496564-6606-3E63-724F-4A4ADD9208D1}"/>
              </a:ext>
            </a:extLst>
          </p:cNvPr>
          <p:cNvSpPr/>
          <p:nvPr/>
        </p:nvSpPr>
        <p:spPr>
          <a:xfrm>
            <a:off x="571304" y="4413974"/>
            <a:ext cx="54864" cy="292608"/>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 name="Text 12">
            <a:extLst>
              <a:ext uri="{FF2B5EF4-FFF2-40B4-BE49-F238E27FC236}">
                <a16:creationId xmlns:a16="http://schemas.microsoft.com/office/drawing/2014/main" id="{437A2DAA-CF59-0C42-82EF-14F8B666C556}"/>
              </a:ext>
            </a:extLst>
          </p:cNvPr>
          <p:cNvSpPr/>
          <p:nvPr/>
        </p:nvSpPr>
        <p:spPr>
          <a:xfrm>
            <a:off x="735896" y="4326051"/>
            <a:ext cx="5780258" cy="524959"/>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ct val="125000"/>
              </a:lnSpc>
              <a:buNone/>
            </a:pPr>
            <a:r>
              <a:rPr lang="en-US" sz="1400" b="1">
                <a:solidFill>
                  <a:srgbClr val="233746"/>
                </a:solidFill>
                <a:latin typeface="Aptos"/>
                <a:ea typeface="Aptos" pitchFamily="34" charset="-122"/>
                <a:cs typeface="Aptos" pitchFamily="34" charset="-120"/>
              </a:rPr>
              <a:t>Alignment.  </a:t>
            </a:r>
            <a:r>
              <a:rPr lang="en-US" sz="1400">
                <a:solidFill>
                  <a:srgbClr val="233746"/>
                </a:solidFill>
                <a:latin typeface="Aptos"/>
                <a:ea typeface="Aptos" pitchFamily="34" charset="-122"/>
                <a:cs typeface="Aptos" pitchFamily="34" charset="-120"/>
              </a:rPr>
              <a:t>Strategy, operations, and communication match SCDE goals.</a:t>
            </a:r>
            <a:endParaRPr lang="en-US" sz="1400">
              <a:solidFill>
                <a:srgbClr val="233746"/>
              </a:solidFill>
              <a:latin typeface="Aptos"/>
            </a:endParaRPr>
          </a:p>
        </p:txBody>
      </p:sp>
      <p:sp>
        <p:nvSpPr>
          <p:cNvPr id="17" name="Shape 13">
            <a:extLst>
              <a:ext uri="{FF2B5EF4-FFF2-40B4-BE49-F238E27FC236}">
                <a16:creationId xmlns:a16="http://schemas.microsoft.com/office/drawing/2014/main" id="{D1E4C7C0-F5B5-E98E-C6BB-F1975B35B616}"/>
              </a:ext>
            </a:extLst>
          </p:cNvPr>
          <p:cNvSpPr/>
          <p:nvPr/>
        </p:nvSpPr>
        <p:spPr>
          <a:xfrm>
            <a:off x="571304" y="4943818"/>
            <a:ext cx="54864" cy="292608"/>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 name="Text 14">
            <a:extLst>
              <a:ext uri="{FF2B5EF4-FFF2-40B4-BE49-F238E27FC236}">
                <a16:creationId xmlns:a16="http://schemas.microsoft.com/office/drawing/2014/main" id="{85719A6E-A62A-5051-8BF2-535636ABF5CB}"/>
              </a:ext>
            </a:extLst>
          </p:cNvPr>
          <p:cNvSpPr/>
          <p:nvPr/>
        </p:nvSpPr>
        <p:spPr>
          <a:xfrm>
            <a:off x="735896" y="4860780"/>
            <a:ext cx="5467643" cy="466344"/>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ct val="125000"/>
              </a:lnSpc>
              <a:buNone/>
            </a:pPr>
            <a:r>
              <a:rPr lang="en-US" sz="1400" b="1">
                <a:solidFill>
                  <a:srgbClr val="233746"/>
                </a:solidFill>
                <a:latin typeface="Aptos"/>
                <a:ea typeface="Aptos" pitchFamily="34" charset="-122"/>
                <a:cs typeface="Aptos" pitchFamily="34" charset="-120"/>
              </a:rPr>
              <a:t>Agility.  </a:t>
            </a:r>
            <a:r>
              <a:rPr lang="en-US" sz="1400">
                <a:solidFill>
                  <a:srgbClr val="233746"/>
                </a:solidFill>
                <a:latin typeface="Aptos"/>
                <a:ea typeface="Aptos" pitchFamily="34" charset="-122"/>
                <a:cs typeface="Aptos" pitchFamily="34" charset="-120"/>
              </a:rPr>
              <a:t>Scalable structure enables recurring yet changing work.</a:t>
            </a:r>
            <a:endParaRPr lang="en-US" sz="1400">
              <a:solidFill>
                <a:srgbClr val="233746"/>
              </a:solidFill>
              <a:latin typeface="Aptos"/>
            </a:endParaRPr>
          </a:p>
        </p:txBody>
      </p:sp>
      <p:sp>
        <p:nvSpPr>
          <p:cNvPr id="21" name="Shape 15">
            <a:extLst>
              <a:ext uri="{FF2B5EF4-FFF2-40B4-BE49-F238E27FC236}">
                <a16:creationId xmlns:a16="http://schemas.microsoft.com/office/drawing/2014/main" id="{DDACCAF6-3236-B5F3-375C-CD55457703D0}"/>
              </a:ext>
            </a:extLst>
          </p:cNvPr>
          <p:cNvSpPr/>
          <p:nvPr/>
        </p:nvSpPr>
        <p:spPr>
          <a:xfrm>
            <a:off x="571304" y="5493201"/>
            <a:ext cx="54864" cy="292608"/>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3" name="Text 16">
            <a:extLst>
              <a:ext uri="{FF2B5EF4-FFF2-40B4-BE49-F238E27FC236}">
                <a16:creationId xmlns:a16="http://schemas.microsoft.com/office/drawing/2014/main" id="{365B26A0-B8B9-7F11-A913-392EF7197566}"/>
              </a:ext>
            </a:extLst>
          </p:cNvPr>
          <p:cNvSpPr/>
          <p:nvPr/>
        </p:nvSpPr>
        <p:spPr>
          <a:xfrm>
            <a:off x="735896" y="5405278"/>
            <a:ext cx="5467643" cy="466344"/>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ct val="125000"/>
              </a:lnSpc>
              <a:buNone/>
            </a:pPr>
            <a:r>
              <a:rPr lang="en-US" sz="1400" b="1">
                <a:solidFill>
                  <a:srgbClr val="233746"/>
                </a:solidFill>
                <a:latin typeface="Aptos"/>
                <a:ea typeface="Aptos" pitchFamily="34" charset="-122"/>
                <a:cs typeface="Aptos" pitchFamily="34" charset="-120"/>
              </a:rPr>
              <a:t>Continuous Improvement.  </a:t>
            </a:r>
            <a:r>
              <a:rPr lang="en-US" sz="1400">
                <a:solidFill>
                  <a:srgbClr val="233746"/>
                </a:solidFill>
                <a:latin typeface="Aptos"/>
                <a:ea typeface="Aptos" pitchFamily="34" charset="-122"/>
                <a:cs typeface="Aptos" pitchFamily="34" charset="-120"/>
              </a:rPr>
              <a:t>Built-in learning cycle ensures improvement after each phase.</a:t>
            </a:r>
            <a:endParaRPr lang="en-US" sz="1400">
              <a:solidFill>
                <a:srgbClr val="233746"/>
              </a:solidFill>
              <a:latin typeface="Aptos"/>
            </a:endParaRPr>
          </a:p>
        </p:txBody>
      </p:sp>
      <p:cxnSp>
        <p:nvCxnSpPr>
          <p:cNvPr id="62" name="Straight Arrow Connector 61">
            <a:extLst>
              <a:ext uri="{FF2B5EF4-FFF2-40B4-BE49-F238E27FC236}">
                <a16:creationId xmlns:a16="http://schemas.microsoft.com/office/drawing/2014/main" id="{EB5163CF-9F6F-5763-39D9-72CE484578E3}"/>
              </a:ext>
            </a:extLst>
          </p:cNvPr>
          <p:cNvCxnSpPr>
            <a:cxnSpLocks/>
          </p:cNvCxnSpPr>
          <p:nvPr/>
        </p:nvCxnSpPr>
        <p:spPr>
          <a:xfrm flipV="1">
            <a:off x="624914" y="2588119"/>
            <a:ext cx="10705968" cy="18705"/>
          </a:xfrm>
          <a:prstGeom prst="straightConnector1">
            <a:avLst/>
          </a:prstGeom>
          <a:ln w="28575">
            <a:solidFill>
              <a:srgbClr val="233746"/>
            </a:solidFill>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17E156B8-E803-442A-4D2A-1907107E14C6}"/>
              </a:ext>
            </a:extLst>
          </p:cNvPr>
          <p:cNvSpPr txBox="1"/>
          <p:nvPr/>
        </p:nvSpPr>
        <p:spPr>
          <a:xfrm>
            <a:off x="558505" y="1429790"/>
            <a:ext cx="11073594" cy="592470"/>
          </a:xfrm>
          <a:prstGeom prst="rect">
            <a:avLst/>
          </a:prstGeom>
          <a:noFill/>
        </p:spPr>
        <p:txBody>
          <a:bodyPr wrap="square" lIns="60960" tIns="30480" rIns="60960" bIns="30480" anchor="t">
            <a:spAutoFit/>
          </a:bodyPr>
          <a:lstStyle/>
          <a:p>
            <a:r>
              <a:rPr lang="en" sz="1600" b="1" i="1">
                <a:solidFill>
                  <a:srgbClr val="F1BA55"/>
                </a:solidFill>
                <a:ea typeface="+mn-lt"/>
                <a:cs typeface="+mn-lt"/>
              </a:rPr>
              <a:t>THE WHY</a:t>
            </a:r>
            <a:endParaRPr lang="en-US" b="1" i="1">
              <a:solidFill>
                <a:srgbClr val="F1BA55"/>
              </a:solidFill>
            </a:endParaRPr>
          </a:p>
          <a:p>
            <a:pPr marL="304800" indent="-304800">
              <a:buFont typeface="Arial" panose="020B0604020202020204" pitchFamily="34" charset="0"/>
              <a:buChar char="•"/>
            </a:pPr>
            <a:endParaRPr lang="en-US" sz="1850"/>
          </a:p>
        </p:txBody>
      </p:sp>
      <p:sp>
        <p:nvSpPr>
          <p:cNvPr id="66" name="Rectangle 65">
            <a:extLst>
              <a:ext uri="{FF2B5EF4-FFF2-40B4-BE49-F238E27FC236}">
                <a16:creationId xmlns:a16="http://schemas.microsoft.com/office/drawing/2014/main" id="{0DEE7885-87F5-0FA7-C4EF-5C5E0324BFA0}"/>
              </a:ext>
            </a:extLst>
          </p:cNvPr>
          <p:cNvSpPr/>
          <p:nvPr/>
        </p:nvSpPr>
        <p:spPr>
          <a:xfrm>
            <a:off x="6520175" y="2701034"/>
            <a:ext cx="4814023" cy="3339187"/>
          </a:xfrm>
          <a:prstGeom prst="rect">
            <a:avLst/>
          </a:prstGeom>
          <a:solidFill>
            <a:srgbClr val="233746"/>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194310" lvl="0" algn="l" rtl="0">
              <a:lnSpc>
                <a:spcPts val="2100"/>
              </a:lnSpc>
            </a:pPr>
            <a:endParaRPr lang="en-US" sz="1600">
              <a:solidFill>
                <a:srgbClr val="233746"/>
              </a:solidFill>
              <a:cs typeface="Arial"/>
            </a:endParaRPr>
          </a:p>
        </p:txBody>
      </p:sp>
      <p:sp>
        <p:nvSpPr>
          <p:cNvPr id="111" name="Text 6">
            <a:extLst>
              <a:ext uri="{FF2B5EF4-FFF2-40B4-BE49-F238E27FC236}">
                <a16:creationId xmlns:a16="http://schemas.microsoft.com/office/drawing/2014/main" id="{B3A73C90-1A9B-5352-3120-66B5AB7B048C}"/>
              </a:ext>
            </a:extLst>
          </p:cNvPr>
          <p:cNvSpPr/>
          <p:nvPr/>
        </p:nvSpPr>
        <p:spPr>
          <a:xfrm>
            <a:off x="6667304" y="2853007"/>
            <a:ext cx="5943600" cy="292608"/>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b="1" kern="0" spc="400">
                <a:solidFill>
                  <a:srgbClr val="F1BA55"/>
                </a:solidFill>
                <a:latin typeface="Aptos Display"/>
              </a:rPr>
              <a:t>ACTIVE X-TEAMS</a:t>
            </a:r>
            <a:endParaRPr lang="en-US"/>
          </a:p>
        </p:txBody>
      </p:sp>
      <p:sp>
        <p:nvSpPr>
          <p:cNvPr id="112" name="Shape 18">
            <a:extLst>
              <a:ext uri="{FF2B5EF4-FFF2-40B4-BE49-F238E27FC236}">
                <a16:creationId xmlns:a16="http://schemas.microsoft.com/office/drawing/2014/main" id="{01A09953-3C97-9957-925D-EFB089312562}"/>
              </a:ext>
            </a:extLst>
          </p:cNvPr>
          <p:cNvSpPr/>
          <p:nvPr/>
        </p:nvSpPr>
        <p:spPr>
          <a:xfrm>
            <a:off x="6828302" y="3473157"/>
            <a:ext cx="54864" cy="21945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3" name="Text 19">
            <a:extLst>
              <a:ext uri="{FF2B5EF4-FFF2-40B4-BE49-F238E27FC236}">
                <a16:creationId xmlns:a16="http://schemas.microsoft.com/office/drawing/2014/main" id="{35269045-3204-F662-1C20-229AFEE44F81}"/>
              </a:ext>
            </a:extLst>
          </p:cNvPr>
          <p:cNvSpPr/>
          <p:nvPr/>
        </p:nvSpPr>
        <p:spPr>
          <a:xfrm>
            <a:off x="6992894" y="3427437"/>
            <a:ext cx="2103120" cy="320040"/>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1300">
                <a:solidFill>
                  <a:srgbClr val="FFFFFF"/>
                </a:solidFill>
                <a:latin typeface="Aptos" pitchFamily="34" charset="0"/>
                <a:ea typeface="Aptos" pitchFamily="34" charset="-122"/>
                <a:cs typeface="Aptos" pitchFamily="34" charset="-120"/>
              </a:rPr>
              <a:t>Career Pathways</a:t>
            </a:r>
            <a:endParaRPr lang="en-US" sz="1300"/>
          </a:p>
        </p:txBody>
      </p:sp>
      <p:sp>
        <p:nvSpPr>
          <p:cNvPr id="114" name="Shape 20">
            <a:extLst>
              <a:ext uri="{FF2B5EF4-FFF2-40B4-BE49-F238E27FC236}">
                <a16:creationId xmlns:a16="http://schemas.microsoft.com/office/drawing/2014/main" id="{4BAE7A64-D853-820E-48BD-5398AE5D4300}"/>
              </a:ext>
            </a:extLst>
          </p:cNvPr>
          <p:cNvSpPr/>
          <p:nvPr/>
        </p:nvSpPr>
        <p:spPr>
          <a:xfrm>
            <a:off x="6828302" y="3857205"/>
            <a:ext cx="54864" cy="21945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5" name="Text 21">
            <a:extLst>
              <a:ext uri="{FF2B5EF4-FFF2-40B4-BE49-F238E27FC236}">
                <a16:creationId xmlns:a16="http://schemas.microsoft.com/office/drawing/2014/main" id="{A7C886B6-A584-82FC-66BD-4842F112384B}"/>
              </a:ext>
            </a:extLst>
          </p:cNvPr>
          <p:cNvSpPr/>
          <p:nvPr/>
        </p:nvSpPr>
        <p:spPr>
          <a:xfrm>
            <a:off x="6992894" y="3811485"/>
            <a:ext cx="2103120" cy="320040"/>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1300">
                <a:solidFill>
                  <a:srgbClr val="FFFFFF"/>
                </a:solidFill>
                <a:latin typeface="Aptos" pitchFamily="34" charset="0"/>
                <a:ea typeface="Aptos" pitchFamily="34" charset="-122"/>
                <a:cs typeface="Aptos" pitchFamily="34" charset="-120"/>
              </a:rPr>
              <a:t>Civics</a:t>
            </a:r>
            <a:endParaRPr lang="en-US" sz="1300"/>
          </a:p>
        </p:txBody>
      </p:sp>
      <p:sp>
        <p:nvSpPr>
          <p:cNvPr id="116" name="Shape 22">
            <a:extLst>
              <a:ext uri="{FF2B5EF4-FFF2-40B4-BE49-F238E27FC236}">
                <a16:creationId xmlns:a16="http://schemas.microsoft.com/office/drawing/2014/main" id="{C5181DC5-29F7-B998-2AF4-92754C1BED20}"/>
              </a:ext>
            </a:extLst>
          </p:cNvPr>
          <p:cNvSpPr/>
          <p:nvPr/>
        </p:nvSpPr>
        <p:spPr>
          <a:xfrm>
            <a:off x="6828302" y="4241253"/>
            <a:ext cx="54864" cy="21945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7" name="Text 23">
            <a:extLst>
              <a:ext uri="{FF2B5EF4-FFF2-40B4-BE49-F238E27FC236}">
                <a16:creationId xmlns:a16="http://schemas.microsoft.com/office/drawing/2014/main" id="{120851BB-52A8-DF3E-13F9-693AD48E0C1C}"/>
              </a:ext>
            </a:extLst>
          </p:cNvPr>
          <p:cNvSpPr/>
          <p:nvPr/>
        </p:nvSpPr>
        <p:spPr>
          <a:xfrm>
            <a:off x="6992894" y="4195533"/>
            <a:ext cx="2103120" cy="320040"/>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1300">
                <a:solidFill>
                  <a:srgbClr val="FFFFFF"/>
                </a:solidFill>
                <a:latin typeface="Aptos" pitchFamily="34" charset="0"/>
                <a:ea typeface="Aptos" pitchFamily="34" charset="-122"/>
                <a:cs typeface="Aptos" pitchFamily="34" charset="-120"/>
              </a:rPr>
              <a:t>GPS Data Platform</a:t>
            </a:r>
            <a:endParaRPr lang="en-US" sz="1300"/>
          </a:p>
        </p:txBody>
      </p:sp>
      <p:sp>
        <p:nvSpPr>
          <p:cNvPr id="118" name="Shape 24">
            <a:extLst>
              <a:ext uri="{FF2B5EF4-FFF2-40B4-BE49-F238E27FC236}">
                <a16:creationId xmlns:a16="http://schemas.microsoft.com/office/drawing/2014/main" id="{D70A8256-FBF4-E35D-B83B-375E5CC0A808}"/>
              </a:ext>
            </a:extLst>
          </p:cNvPr>
          <p:cNvSpPr/>
          <p:nvPr/>
        </p:nvSpPr>
        <p:spPr>
          <a:xfrm>
            <a:off x="6828302" y="4625301"/>
            <a:ext cx="54864" cy="21945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9" name="Text 25">
            <a:extLst>
              <a:ext uri="{FF2B5EF4-FFF2-40B4-BE49-F238E27FC236}">
                <a16:creationId xmlns:a16="http://schemas.microsoft.com/office/drawing/2014/main" id="{2F7259A0-F0C2-491E-52D2-15899D484F6B}"/>
              </a:ext>
            </a:extLst>
          </p:cNvPr>
          <p:cNvSpPr/>
          <p:nvPr/>
        </p:nvSpPr>
        <p:spPr>
          <a:xfrm>
            <a:off x="6992894" y="4579581"/>
            <a:ext cx="2103120" cy="320040"/>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1300">
                <a:solidFill>
                  <a:srgbClr val="FFFFFF"/>
                </a:solidFill>
                <a:latin typeface="Aptos" pitchFamily="34" charset="0"/>
                <a:ea typeface="Aptos" pitchFamily="34" charset="-122"/>
                <a:cs typeface="Aptos" pitchFamily="34" charset="-120"/>
              </a:rPr>
              <a:t>Accountability</a:t>
            </a:r>
            <a:endParaRPr lang="en-US" sz="1300"/>
          </a:p>
        </p:txBody>
      </p:sp>
      <p:sp>
        <p:nvSpPr>
          <p:cNvPr id="120" name="Shape 26">
            <a:extLst>
              <a:ext uri="{FF2B5EF4-FFF2-40B4-BE49-F238E27FC236}">
                <a16:creationId xmlns:a16="http://schemas.microsoft.com/office/drawing/2014/main" id="{90CFE7FF-744F-4DFB-9F29-A245A0D5DBFE}"/>
              </a:ext>
            </a:extLst>
          </p:cNvPr>
          <p:cNvSpPr/>
          <p:nvPr/>
        </p:nvSpPr>
        <p:spPr>
          <a:xfrm>
            <a:off x="9297182" y="3473157"/>
            <a:ext cx="54864" cy="21945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1" name="Text 27">
            <a:extLst>
              <a:ext uri="{FF2B5EF4-FFF2-40B4-BE49-F238E27FC236}">
                <a16:creationId xmlns:a16="http://schemas.microsoft.com/office/drawing/2014/main" id="{36844A5D-67B8-EC92-CA3B-5A0D0B92D678}"/>
              </a:ext>
            </a:extLst>
          </p:cNvPr>
          <p:cNvSpPr/>
          <p:nvPr/>
        </p:nvSpPr>
        <p:spPr>
          <a:xfrm>
            <a:off x="9461774" y="3427437"/>
            <a:ext cx="2103120" cy="320040"/>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1300">
                <a:solidFill>
                  <a:srgbClr val="FFFFFF"/>
                </a:solidFill>
                <a:latin typeface="Aptos" pitchFamily="34" charset="0"/>
              </a:rPr>
              <a:t>Special Education</a:t>
            </a:r>
            <a:endParaRPr lang="en-US" sz="1300"/>
          </a:p>
        </p:txBody>
      </p:sp>
      <p:sp>
        <p:nvSpPr>
          <p:cNvPr id="122" name="Shape 28">
            <a:extLst>
              <a:ext uri="{FF2B5EF4-FFF2-40B4-BE49-F238E27FC236}">
                <a16:creationId xmlns:a16="http://schemas.microsoft.com/office/drawing/2014/main" id="{7B7BE8F0-6261-7A3D-AAEF-2F94ED95E20D}"/>
              </a:ext>
            </a:extLst>
          </p:cNvPr>
          <p:cNvSpPr/>
          <p:nvPr/>
        </p:nvSpPr>
        <p:spPr>
          <a:xfrm>
            <a:off x="9297182" y="3857205"/>
            <a:ext cx="54864" cy="21945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3" name="Text 29">
            <a:extLst>
              <a:ext uri="{FF2B5EF4-FFF2-40B4-BE49-F238E27FC236}">
                <a16:creationId xmlns:a16="http://schemas.microsoft.com/office/drawing/2014/main" id="{E2717BD4-202C-26D2-96F5-F7EC2945F7A2}"/>
              </a:ext>
            </a:extLst>
          </p:cNvPr>
          <p:cNvSpPr/>
          <p:nvPr/>
        </p:nvSpPr>
        <p:spPr>
          <a:xfrm>
            <a:off x="9461774" y="3811485"/>
            <a:ext cx="2103120" cy="320040"/>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1300">
                <a:solidFill>
                  <a:srgbClr val="FFFFFF"/>
                </a:solidFill>
                <a:latin typeface="Aptos" pitchFamily="34" charset="0"/>
                <a:ea typeface="Aptos" pitchFamily="34" charset="-122"/>
                <a:cs typeface="Aptos" pitchFamily="34" charset="-120"/>
              </a:rPr>
              <a:t>Finance</a:t>
            </a:r>
            <a:endParaRPr lang="en-US" sz="1300"/>
          </a:p>
        </p:txBody>
      </p:sp>
      <p:sp>
        <p:nvSpPr>
          <p:cNvPr id="124" name="Shape 30">
            <a:extLst>
              <a:ext uri="{FF2B5EF4-FFF2-40B4-BE49-F238E27FC236}">
                <a16:creationId xmlns:a16="http://schemas.microsoft.com/office/drawing/2014/main" id="{9AC0CE1D-1401-C565-B8DF-F9F762C5F343}"/>
              </a:ext>
            </a:extLst>
          </p:cNvPr>
          <p:cNvSpPr/>
          <p:nvPr/>
        </p:nvSpPr>
        <p:spPr>
          <a:xfrm>
            <a:off x="9297182" y="4241253"/>
            <a:ext cx="54864" cy="21945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5" name="Text 31">
            <a:extLst>
              <a:ext uri="{FF2B5EF4-FFF2-40B4-BE49-F238E27FC236}">
                <a16:creationId xmlns:a16="http://schemas.microsoft.com/office/drawing/2014/main" id="{522B1E26-FB37-171C-3FE3-71D2AB8E1F25}"/>
              </a:ext>
            </a:extLst>
          </p:cNvPr>
          <p:cNvSpPr/>
          <p:nvPr/>
        </p:nvSpPr>
        <p:spPr>
          <a:xfrm>
            <a:off x="9461774" y="4195533"/>
            <a:ext cx="2103120" cy="320040"/>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1300">
                <a:solidFill>
                  <a:srgbClr val="FFFFFF"/>
                </a:solidFill>
                <a:latin typeface="Aptos" pitchFamily="34" charset="0"/>
                <a:ea typeface="Aptos" pitchFamily="34" charset="-122"/>
                <a:cs typeface="Aptos" pitchFamily="34" charset="-120"/>
              </a:rPr>
              <a:t>Transportation</a:t>
            </a:r>
            <a:endParaRPr lang="en-US" sz="1300"/>
          </a:p>
        </p:txBody>
      </p:sp>
      <p:sp>
        <p:nvSpPr>
          <p:cNvPr id="126" name="Shape 32">
            <a:extLst>
              <a:ext uri="{FF2B5EF4-FFF2-40B4-BE49-F238E27FC236}">
                <a16:creationId xmlns:a16="http://schemas.microsoft.com/office/drawing/2014/main" id="{332D82CD-AEB8-4B4E-5B65-2193C71DD910}"/>
              </a:ext>
            </a:extLst>
          </p:cNvPr>
          <p:cNvSpPr/>
          <p:nvPr/>
        </p:nvSpPr>
        <p:spPr>
          <a:xfrm>
            <a:off x="9297182" y="4625301"/>
            <a:ext cx="54864" cy="21945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7" name="Text 33">
            <a:extLst>
              <a:ext uri="{FF2B5EF4-FFF2-40B4-BE49-F238E27FC236}">
                <a16:creationId xmlns:a16="http://schemas.microsoft.com/office/drawing/2014/main" id="{EFA7E4D7-86CF-1CCC-92E6-2D0E2C0F0E13}"/>
              </a:ext>
            </a:extLst>
          </p:cNvPr>
          <p:cNvSpPr/>
          <p:nvPr/>
        </p:nvSpPr>
        <p:spPr>
          <a:xfrm>
            <a:off x="9461774" y="4579581"/>
            <a:ext cx="2103120" cy="320040"/>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1300">
                <a:solidFill>
                  <a:srgbClr val="FFFFFF"/>
                </a:solidFill>
                <a:latin typeface="Aptos" pitchFamily="34" charset="0"/>
                <a:ea typeface="Aptos" pitchFamily="34" charset="-122"/>
                <a:cs typeface="Aptos" pitchFamily="34" charset="-120"/>
              </a:rPr>
              <a:t>AI &amp; EdTech Strategy</a:t>
            </a:r>
            <a:endParaRPr lang="en-US" sz="1300"/>
          </a:p>
        </p:txBody>
      </p:sp>
      <p:sp>
        <p:nvSpPr>
          <p:cNvPr id="128" name="Text 34">
            <a:extLst>
              <a:ext uri="{FF2B5EF4-FFF2-40B4-BE49-F238E27FC236}">
                <a16:creationId xmlns:a16="http://schemas.microsoft.com/office/drawing/2014/main" id="{6EF69FCB-CF4F-1F77-D10A-066C167C568A}"/>
              </a:ext>
            </a:extLst>
          </p:cNvPr>
          <p:cNvSpPr/>
          <p:nvPr/>
        </p:nvSpPr>
        <p:spPr>
          <a:xfrm>
            <a:off x="6751711" y="5509377"/>
            <a:ext cx="4800600" cy="274320"/>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buNone/>
            </a:pPr>
            <a:r>
              <a:rPr lang="en-US" sz="1100" i="1">
                <a:solidFill>
                  <a:srgbClr val="A9B4C0"/>
                </a:solidFill>
                <a:latin typeface="Aptos" pitchFamily="34" charset="0"/>
                <a:ea typeface="Aptos" pitchFamily="34" charset="-122"/>
                <a:cs typeface="Aptos" pitchFamily="34" charset="-120"/>
              </a:rPr>
              <a:t>...and more, as priorities emerge.</a:t>
            </a:r>
            <a:endParaRPr lang="en-US" sz="1100"/>
          </a:p>
        </p:txBody>
      </p:sp>
      <p:sp>
        <p:nvSpPr>
          <p:cNvPr id="129" name="Shape 24">
            <a:extLst>
              <a:ext uri="{FF2B5EF4-FFF2-40B4-BE49-F238E27FC236}">
                <a16:creationId xmlns:a16="http://schemas.microsoft.com/office/drawing/2014/main" id="{314A25DC-31F4-A31A-53E3-7CA25F7A4FC8}"/>
              </a:ext>
            </a:extLst>
          </p:cNvPr>
          <p:cNvSpPr/>
          <p:nvPr/>
        </p:nvSpPr>
        <p:spPr>
          <a:xfrm>
            <a:off x="6835228" y="5016694"/>
            <a:ext cx="54864" cy="21945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0" name="Text 25">
            <a:extLst>
              <a:ext uri="{FF2B5EF4-FFF2-40B4-BE49-F238E27FC236}">
                <a16:creationId xmlns:a16="http://schemas.microsoft.com/office/drawing/2014/main" id="{CB9C9259-FBBC-1529-5E04-66569C9399BB}"/>
              </a:ext>
            </a:extLst>
          </p:cNvPr>
          <p:cNvSpPr/>
          <p:nvPr/>
        </p:nvSpPr>
        <p:spPr>
          <a:xfrm>
            <a:off x="6999820" y="4970974"/>
            <a:ext cx="2103120" cy="320040"/>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1300">
                <a:solidFill>
                  <a:srgbClr val="FFFFFF"/>
                </a:solidFill>
                <a:latin typeface="Aptos" pitchFamily="34" charset="0"/>
                <a:ea typeface="Aptos" pitchFamily="34" charset="-122"/>
                <a:cs typeface="Aptos" pitchFamily="34" charset="-120"/>
              </a:rPr>
              <a:t>Educator Pipeline</a:t>
            </a:r>
            <a:endParaRPr lang="en-US" sz="1300"/>
          </a:p>
        </p:txBody>
      </p:sp>
      <p:sp>
        <p:nvSpPr>
          <p:cNvPr id="131" name="Shape 32">
            <a:extLst>
              <a:ext uri="{FF2B5EF4-FFF2-40B4-BE49-F238E27FC236}">
                <a16:creationId xmlns:a16="http://schemas.microsoft.com/office/drawing/2014/main" id="{E5210522-37CD-5763-7853-B484D8AFD928}"/>
              </a:ext>
            </a:extLst>
          </p:cNvPr>
          <p:cNvSpPr/>
          <p:nvPr/>
        </p:nvSpPr>
        <p:spPr>
          <a:xfrm>
            <a:off x="9304108" y="5016694"/>
            <a:ext cx="54864" cy="21945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2" name="Text 33">
            <a:extLst>
              <a:ext uri="{FF2B5EF4-FFF2-40B4-BE49-F238E27FC236}">
                <a16:creationId xmlns:a16="http://schemas.microsoft.com/office/drawing/2014/main" id="{54B3F942-68D5-B3BE-0E44-35848FEE0036}"/>
              </a:ext>
            </a:extLst>
          </p:cNvPr>
          <p:cNvSpPr/>
          <p:nvPr/>
        </p:nvSpPr>
        <p:spPr>
          <a:xfrm>
            <a:off x="9458931" y="4941667"/>
            <a:ext cx="1683043" cy="378654"/>
          </a:xfrm>
          <a:prstGeom prst="rect">
            <a:avLst/>
          </a:prstGeom>
          <a:noFill/>
          <a:ln/>
        </p:spPr>
        <p:txBody>
          <a:bodyPr wrap="square" lIns="0" tIns="0" rIns="0" bIns="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1300">
                <a:solidFill>
                  <a:srgbClr val="FFFFFF"/>
                </a:solidFill>
                <a:latin typeface="Aptos" pitchFamily="34" charset="0"/>
                <a:ea typeface="Aptos" pitchFamily="34" charset="-122"/>
                <a:cs typeface="Aptos" pitchFamily="34" charset="-120"/>
              </a:rPr>
              <a:t>Education Scholarship Trust Fund</a:t>
            </a:r>
            <a:endParaRPr lang="en-US" sz="1300"/>
          </a:p>
        </p:txBody>
      </p:sp>
    </p:spTree>
    <p:extLst>
      <p:ext uri="{BB962C8B-B14F-4D97-AF65-F5344CB8AC3E}">
        <p14:creationId xmlns:p14="http://schemas.microsoft.com/office/powerpoint/2010/main" val="12784653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E64FA1-0042-160D-C461-DC5C202F0D58}"/>
            </a:ext>
          </a:extLst>
        </p:cNvPr>
        <p:cNvGrpSpPr/>
        <p:nvPr/>
      </p:nvGrpSpPr>
      <p:grpSpPr>
        <a:xfrm>
          <a:off x="0" y="0"/>
          <a:ext cx="0" cy="0"/>
          <a:chOff x="0" y="0"/>
          <a:chExt cx="0" cy="0"/>
        </a:xfrm>
      </p:grpSpPr>
      <p:sp>
        <p:nvSpPr>
          <p:cNvPr id="3" name="Freeform 8">
            <a:extLst>
              <a:ext uri="{FF2B5EF4-FFF2-40B4-BE49-F238E27FC236}">
                <a16:creationId xmlns:a16="http://schemas.microsoft.com/office/drawing/2014/main" id="{9DBFC639-1133-1248-1397-63CDAEA05992}"/>
              </a:ext>
            </a:extLst>
          </p:cNvPr>
          <p:cNvSpPr/>
          <p:nvPr/>
        </p:nvSpPr>
        <p:spPr>
          <a:xfrm>
            <a:off x="9508477" y="6443399"/>
            <a:ext cx="2445423" cy="330132"/>
          </a:xfrm>
          <a:custGeom>
            <a:avLst/>
            <a:gdLst/>
            <a:ahLst/>
            <a:cxnLst/>
            <a:rect l="l" t="t" r="r" b="b"/>
            <a:pathLst>
              <a:path w="3668135" h="495198">
                <a:moveTo>
                  <a:pt x="0" y="0"/>
                </a:moveTo>
                <a:lnTo>
                  <a:pt x="3668134" y="0"/>
                </a:lnTo>
                <a:lnTo>
                  <a:pt x="3668134" y="495198"/>
                </a:lnTo>
                <a:lnTo>
                  <a:pt x="0" y="495198"/>
                </a:lnTo>
                <a:lnTo>
                  <a:pt x="0" y="0"/>
                </a:lnTo>
                <a:close/>
              </a:path>
            </a:pathLst>
          </a:custGeom>
          <a:blipFill>
            <a:blip r:embed="rId2"/>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5" name="AutoShape 9">
            <a:extLst>
              <a:ext uri="{FF2B5EF4-FFF2-40B4-BE49-F238E27FC236}">
                <a16:creationId xmlns:a16="http://schemas.microsoft.com/office/drawing/2014/main" id="{CB486E85-4003-24A2-37C8-D84337F947A5}"/>
              </a:ext>
            </a:extLst>
          </p:cNvPr>
          <p:cNvSpPr/>
          <p:nvPr/>
        </p:nvSpPr>
        <p:spPr>
          <a:xfrm>
            <a:off x="1" y="6608465"/>
            <a:ext cx="9330785" cy="0"/>
          </a:xfrm>
          <a:prstGeom prst="line">
            <a:avLst/>
          </a:prstGeom>
          <a:ln w="28575" cap="flat">
            <a:solidFill>
              <a:srgbClr val="EDB753"/>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9" name="TextBox 2">
            <a:extLst>
              <a:ext uri="{FF2B5EF4-FFF2-40B4-BE49-F238E27FC236}">
                <a16:creationId xmlns:a16="http://schemas.microsoft.com/office/drawing/2014/main" id="{3C89CB6D-C0ED-2CB3-BFB1-D407AB011A56}"/>
              </a:ext>
            </a:extLst>
          </p:cNvPr>
          <p:cNvSpPr txBox="1"/>
          <p:nvPr/>
        </p:nvSpPr>
        <p:spPr>
          <a:xfrm>
            <a:off x="555730" y="531937"/>
            <a:ext cx="10710054" cy="492443"/>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defTabSz="914492"/>
            <a:r>
              <a:rPr lang="en-US" sz="3200" b="1">
                <a:solidFill>
                  <a:srgbClr val="2F3D4C"/>
                </a:solidFill>
                <a:latin typeface="Aptos"/>
                <a:ea typeface="Calibri"/>
                <a:cs typeface="Poppins"/>
              </a:rPr>
              <a:t>District Accounting &amp; Best Practices Committee</a:t>
            </a:r>
            <a:endParaRPr lang="en-US"/>
          </a:p>
        </p:txBody>
      </p:sp>
      <p:cxnSp>
        <p:nvCxnSpPr>
          <p:cNvPr id="10" name="Straight Arrow Connector 9">
            <a:extLst>
              <a:ext uri="{FF2B5EF4-FFF2-40B4-BE49-F238E27FC236}">
                <a16:creationId xmlns:a16="http://schemas.microsoft.com/office/drawing/2014/main" id="{C3242D87-CA37-BC7D-A4ED-798E1595DB2A}"/>
              </a:ext>
            </a:extLst>
          </p:cNvPr>
          <p:cNvCxnSpPr/>
          <p:nvPr/>
        </p:nvCxnSpPr>
        <p:spPr>
          <a:xfrm flipV="1">
            <a:off x="556530" y="1132504"/>
            <a:ext cx="10705968" cy="18705"/>
          </a:xfrm>
          <a:prstGeom prst="straightConnector1">
            <a:avLst/>
          </a:prstGeom>
          <a:ln w="28575">
            <a:solidFill>
              <a:srgbClr val="F1BA55"/>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5035E8C8-CF03-D409-8E09-C4626451BD25}"/>
              </a:ext>
            </a:extLst>
          </p:cNvPr>
          <p:cNvSpPr txBox="1"/>
          <p:nvPr/>
        </p:nvSpPr>
        <p:spPr>
          <a:xfrm>
            <a:off x="558505" y="1253944"/>
            <a:ext cx="11073594" cy="838691"/>
          </a:xfrm>
          <a:prstGeom prst="rect">
            <a:avLst/>
          </a:prstGeom>
          <a:noFill/>
        </p:spPr>
        <p:txBody>
          <a:bodyPr wrap="square" lIns="60960" tIns="30480" rIns="60960" bIns="30480" anchor="t">
            <a:spAutoFit/>
          </a:bodyPr>
          <a:lstStyle/>
          <a:p>
            <a:r>
              <a:rPr lang="en" sz="1600">
                <a:solidFill>
                  <a:schemeClr val="dk2"/>
                </a:solidFill>
                <a:ea typeface="+mn-lt"/>
                <a:cs typeface="+mn-lt"/>
              </a:rPr>
              <a:t>A statutory committee of legislators, district CFOs, and business leaders, collaboratively defining the financial infrastructure districts, SCDE, and policymakers need. </a:t>
            </a:r>
            <a:endParaRPr lang="en-US">
              <a:solidFill>
                <a:schemeClr val="dk2"/>
              </a:solidFill>
              <a:ea typeface="+mn-lt"/>
              <a:cs typeface="+mn-lt"/>
            </a:endParaRPr>
          </a:p>
          <a:p>
            <a:pPr marL="304800" indent="-304800">
              <a:buFont typeface="Arial" panose="020B0604020202020204" pitchFamily="34" charset="0"/>
              <a:buChar char="•"/>
            </a:pPr>
            <a:endParaRPr lang="en-US" sz="1850"/>
          </a:p>
        </p:txBody>
      </p:sp>
      <p:sp>
        <p:nvSpPr>
          <p:cNvPr id="2" name="Shape 4">
            <a:extLst>
              <a:ext uri="{FF2B5EF4-FFF2-40B4-BE49-F238E27FC236}">
                <a16:creationId xmlns:a16="http://schemas.microsoft.com/office/drawing/2014/main" id="{711041E7-A50F-7D5A-BCAE-CD84A22954FE}"/>
              </a:ext>
            </a:extLst>
          </p:cNvPr>
          <p:cNvSpPr/>
          <p:nvPr/>
        </p:nvSpPr>
        <p:spPr>
          <a:xfrm>
            <a:off x="418123" y="2423942"/>
            <a:ext cx="2682164" cy="3483316"/>
          </a:xfrm>
          <a:prstGeom prst="rect">
            <a:avLst/>
          </a:prstGeom>
          <a:solidFill>
            <a:srgbClr val="233746"/>
          </a:solidFill>
          <a:ln w="12700">
            <a:solidFill>
              <a:srgbClr val="233242"/>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 name="Shape 5">
            <a:extLst>
              <a:ext uri="{FF2B5EF4-FFF2-40B4-BE49-F238E27FC236}">
                <a16:creationId xmlns:a16="http://schemas.microsoft.com/office/drawing/2014/main" id="{8562D027-9EF3-6301-2E5A-F6AE59BB692D}"/>
              </a:ext>
            </a:extLst>
          </p:cNvPr>
          <p:cNvSpPr/>
          <p:nvPr/>
        </p:nvSpPr>
        <p:spPr>
          <a:xfrm>
            <a:off x="418123" y="2423942"/>
            <a:ext cx="2682164" cy="8229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 name="Text 6">
            <a:extLst>
              <a:ext uri="{FF2B5EF4-FFF2-40B4-BE49-F238E27FC236}">
                <a16:creationId xmlns:a16="http://schemas.microsoft.com/office/drawing/2014/main" id="{C44958F5-3E7C-3492-8AB4-ADA728F1B8FA}"/>
              </a:ext>
            </a:extLst>
          </p:cNvPr>
          <p:cNvSpPr/>
          <p:nvPr/>
        </p:nvSpPr>
        <p:spPr>
          <a:xfrm>
            <a:off x="646723" y="2698262"/>
            <a:ext cx="2316404" cy="82296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15000"/>
              </a:lnSpc>
              <a:buNone/>
            </a:pPr>
            <a:r>
              <a:rPr lang="en-US" sz="2000" b="1">
                <a:solidFill>
                  <a:srgbClr val="F1BA55"/>
                </a:solidFill>
                <a:latin typeface="Aptos Display" pitchFamily="34" charset="0"/>
                <a:ea typeface="Aptos Display" pitchFamily="34" charset="-122"/>
                <a:cs typeface="Aptos Display" pitchFamily="34" charset="-120"/>
              </a:rPr>
              <a:t>Statewide Finance Platform</a:t>
            </a:r>
            <a:endParaRPr lang="en-US" sz="2000"/>
          </a:p>
        </p:txBody>
      </p:sp>
      <p:sp>
        <p:nvSpPr>
          <p:cNvPr id="8" name="Text 7">
            <a:extLst>
              <a:ext uri="{FF2B5EF4-FFF2-40B4-BE49-F238E27FC236}">
                <a16:creationId xmlns:a16="http://schemas.microsoft.com/office/drawing/2014/main" id="{CCF03079-457F-17CC-1528-6C48FCF7466F}"/>
              </a:ext>
            </a:extLst>
          </p:cNvPr>
          <p:cNvSpPr/>
          <p:nvPr/>
        </p:nvSpPr>
        <p:spPr>
          <a:xfrm>
            <a:off x="646723" y="3566942"/>
            <a:ext cx="2316404" cy="178308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35000"/>
              </a:lnSpc>
              <a:buNone/>
            </a:pPr>
            <a:r>
              <a:rPr lang="en-US" sz="1600">
                <a:solidFill>
                  <a:srgbClr val="FFFFFF"/>
                </a:solidFill>
                <a:latin typeface="Aptos" pitchFamily="34" charset="0"/>
                <a:ea typeface="Aptos" pitchFamily="34" charset="-122"/>
                <a:cs typeface="Aptos" pitchFamily="34" charset="-120"/>
              </a:rPr>
              <a:t>A single, standard system replacing manual district-by-district reporting, launching FY 2027-28.</a:t>
            </a:r>
            <a:endParaRPr lang="en-US" sz="1600"/>
          </a:p>
        </p:txBody>
      </p:sp>
      <p:sp>
        <p:nvSpPr>
          <p:cNvPr id="11" name="Shape 8">
            <a:extLst>
              <a:ext uri="{FF2B5EF4-FFF2-40B4-BE49-F238E27FC236}">
                <a16:creationId xmlns:a16="http://schemas.microsoft.com/office/drawing/2014/main" id="{2F01AB5E-8CC6-C458-052A-E19E8C52C16F}"/>
              </a:ext>
            </a:extLst>
          </p:cNvPr>
          <p:cNvSpPr/>
          <p:nvPr/>
        </p:nvSpPr>
        <p:spPr>
          <a:xfrm>
            <a:off x="3283167" y="2423942"/>
            <a:ext cx="2682164" cy="3483316"/>
          </a:xfrm>
          <a:prstGeom prst="rect">
            <a:avLst/>
          </a:prstGeom>
          <a:solidFill>
            <a:srgbClr val="233746"/>
          </a:solidFill>
          <a:ln w="12700">
            <a:solidFill>
              <a:srgbClr val="233242"/>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 name="Shape 9">
            <a:extLst>
              <a:ext uri="{FF2B5EF4-FFF2-40B4-BE49-F238E27FC236}">
                <a16:creationId xmlns:a16="http://schemas.microsoft.com/office/drawing/2014/main" id="{8C7CFADB-1B46-D880-F5C0-5111CC6C7E30}"/>
              </a:ext>
            </a:extLst>
          </p:cNvPr>
          <p:cNvSpPr/>
          <p:nvPr/>
        </p:nvSpPr>
        <p:spPr>
          <a:xfrm>
            <a:off x="3283167" y="2423942"/>
            <a:ext cx="2682164" cy="8229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 name="Text 10">
            <a:extLst>
              <a:ext uri="{FF2B5EF4-FFF2-40B4-BE49-F238E27FC236}">
                <a16:creationId xmlns:a16="http://schemas.microsoft.com/office/drawing/2014/main" id="{8B1FAFA0-DB82-4099-A5D1-E4F049280ECF}"/>
              </a:ext>
            </a:extLst>
          </p:cNvPr>
          <p:cNvSpPr/>
          <p:nvPr/>
        </p:nvSpPr>
        <p:spPr>
          <a:xfrm>
            <a:off x="3511767" y="2698262"/>
            <a:ext cx="2316404" cy="82296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15000"/>
              </a:lnSpc>
              <a:buNone/>
            </a:pPr>
            <a:r>
              <a:rPr lang="en-US" sz="2000" b="1">
                <a:solidFill>
                  <a:srgbClr val="F1BA55"/>
                </a:solidFill>
                <a:latin typeface="Aptos Display" pitchFamily="34" charset="0"/>
                <a:ea typeface="Aptos Display" pitchFamily="34" charset="-122"/>
                <a:cs typeface="Aptos Display" pitchFamily="34" charset="-120"/>
              </a:rPr>
              <a:t>Consistent Chart of Accounts</a:t>
            </a:r>
            <a:endParaRPr lang="en-US" sz="2000"/>
          </a:p>
        </p:txBody>
      </p:sp>
      <p:sp>
        <p:nvSpPr>
          <p:cNvPr id="15" name="Text 11">
            <a:extLst>
              <a:ext uri="{FF2B5EF4-FFF2-40B4-BE49-F238E27FC236}">
                <a16:creationId xmlns:a16="http://schemas.microsoft.com/office/drawing/2014/main" id="{92E365E8-6506-6310-398A-69FDBC0C773D}"/>
              </a:ext>
            </a:extLst>
          </p:cNvPr>
          <p:cNvSpPr/>
          <p:nvPr/>
        </p:nvSpPr>
        <p:spPr>
          <a:xfrm>
            <a:off x="3511767" y="3566942"/>
            <a:ext cx="2316404" cy="178308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35000"/>
              </a:lnSpc>
              <a:buNone/>
            </a:pPr>
            <a:r>
              <a:rPr lang="en-US" sz="1600">
                <a:solidFill>
                  <a:srgbClr val="FFFFFF"/>
                </a:solidFill>
                <a:latin typeface="Aptos" pitchFamily="34" charset="0"/>
                <a:ea typeface="Aptos" pitchFamily="34" charset="-122"/>
                <a:cs typeface="Aptos" pitchFamily="34" charset="-120"/>
              </a:rPr>
              <a:t>Standardized coding and validation so district financials can be compared, aggregated, and trusted.</a:t>
            </a:r>
            <a:endParaRPr lang="en-US" sz="1600"/>
          </a:p>
        </p:txBody>
      </p:sp>
      <p:sp>
        <p:nvSpPr>
          <p:cNvPr id="17" name="Shape 12">
            <a:extLst>
              <a:ext uri="{FF2B5EF4-FFF2-40B4-BE49-F238E27FC236}">
                <a16:creationId xmlns:a16="http://schemas.microsoft.com/office/drawing/2014/main" id="{3D1F4C67-E6C7-902E-019B-2FF4754E3186}"/>
              </a:ext>
            </a:extLst>
          </p:cNvPr>
          <p:cNvSpPr/>
          <p:nvPr/>
        </p:nvSpPr>
        <p:spPr>
          <a:xfrm>
            <a:off x="6148211" y="2423942"/>
            <a:ext cx="2682164" cy="3483316"/>
          </a:xfrm>
          <a:prstGeom prst="rect">
            <a:avLst/>
          </a:prstGeom>
          <a:solidFill>
            <a:srgbClr val="233746"/>
          </a:solidFill>
          <a:ln w="12700">
            <a:solidFill>
              <a:srgbClr val="233242"/>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 name="Shape 13">
            <a:extLst>
              <a:ext uri="{FF2B5EF4-FFF2-40B4-BE49-F238E27FC236}">
                <a16:creationId xmlns:a16="http://schemas.microsoft.com/office/drawing/2014/main" id="{E510F80A-37AD-887E-E385-82F334BA71D2}"/>
              </a:ext>
            </a:extLst>
          </p:cNvPr>
          <p:cNvSpPr/>
          <p:nvPr/>
        </p:nvSpPr>
        <p:spPr>
          <a:xfrm>
            <a:off x="6148211" y="2423942"/>
            <a:ext cx="2682164" cy="8229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1" name="Text 14">
            <a:extLst>
              <a:ext uri="{FF2B5EF4-FFF2-40B4-BE49-F238E27FC236}">
                <a16:creationId xmlns:a16="http://schemas.microsoft.com/office/drawing/2014/main" id="{F1905CDB-5C4D-43EE-D802-D42607C95228}"/>
              </a:ext>
            </a:extLst>
          </p:cNvPr>
          <p:cNvSpPr/>
          <p:nvPr/>
        </p:nvSpPr>
        <p:spPr>
          <a:xfrm>
            <a:off x="6376811" y="2698262"/>
            <a:ext cx="2316404" cy="82296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15000"/>
              </a:lnSpc>
              <a:buNone/>
            </a:pPr>
            <a:r>
              <a:rPr lang="en-US" sz="2000" b="1">
                <a:solidFill>
                  <a:srgbClr val="F1BA55"/>
                </a:solidFill>
                <a:latin typeface="Aptos Display" pitchFamily="34" charset="0"/>
                <a:ea typeface="Aptos Display" pitchFamily="34" charset="-122"/>
                <a:cs typeface="Aptos Display" pitchFamily="34" charset="-120"/>
              </a:rPr>
              <a:t>Best-Practice Toolkits</a:t>
            </a:r>
            <a:endParaRPr lang="en-US" sz="2000"/>
          </a:p>
        </p:txBody>
      </p:sp>
      <p:sp>
        <p:nvSpPr>
          <p:cNvPr id="23" name="Text 15">
            <a:extLst>
              <a:ext uri="{FF2B5EF4-FFF2-40B4-BE49-F238E27FC236}">
                <a16:creationId xmlns:a16="http://schemas.microsoft.com/office/drawing/2014/main" id="{CACDB055-44D7-7ACC-A0C7-43C09F0842C4}"/>
              </a:ext>
            </a:extLst>
          </p:cNvPr>
          <p:cNvSpPr/>
          <p:nvPr/>
        </p:nvSpPr>
        <p:spPr>
          <a:xfrm>
            <a:off x="6376811" y="3566942"/>
            <a:ext cx="2316404" cy="178308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35000"/>
              </a:lnSpc>
              <a:buNone/>
            </a:pPr>
            <a:r>
              <a:rPr lang="en-US" sz="1600">
                <a:solidFill>
                  <a:srgbClr val="FFFFFF"/>
                </a:solidFill>
                <a:latin typeface="Aptos" pitchFamily="34" charset="0"/>
                <a:ea typeface="Aptos" pitchFamily="34" charset="-122"/>
                <a:cs typeface="Aptos" pitchFamily="34" charset="-120"/>
              </a:rPr>
              <a:t>Governance, CFO and board-level decision tools, and financial toolkits, templates, reports, ready for districts to adopt.</a:t>
            </a:r>
            <a:endParaRPr lang="en-US" sz="1600"/>
          </a:p>
        </p:txBody>
      </p:sp>
      <p:sp>
        <p:nvSpPr>
          <p:cNvPr id="25" name="Shape 16">
            <a:extLst>
              <a:ext uri="{FF2B5EF4-FFF2-40B4-BE49-F238E27FC236}">
                <a16:creationId xmlns:a16="http://schemas.microsoft.com/office/drawing/2014/main" id="{03CE55A6-3D2D-CA63-0884-1C6675323D90}"/>
              </a:ext>
            </a:extLst>
          </p:cNvPr>
          <p:cNvSpPr/>
          <p:nvPr/>
        </p:nvSpPr>
        <p:spPr>
          <a:xfrm>
            <a:off x="9013254" y="2423942"/>
            <a:ext cx="2682164" cy="3483316"/>
          </a:xfrm>
          <a:prstGeom prst="rect">
            <a:avLst/>
          </a:prstGeom>
          <a:solidFill>
            <a:srgbClr val="233746"/>
          </a:solidFill>
          <a:ln w="12700">
            <a:solidFill>
              <a:srgbClr val="233242"/>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7" name="Shape 17">
            <a:extLst>
              <a:ext uri="{FF2B5EF4-FFF2-40B4-BE49-F238E27FC236}">
                <a16:creationId xmlns:a16="http://schemas.microsoft.com/office/drawing/2014/main" id="{E52ADEB5-2F28-B720-AF14-6853A99D5D74}"/>
              </a:ext>
            </a:extLst>
          </p:cNvPr>
          <p:cNvSpPr/>
          <p:nvPr/>
        </p:nvSpPr>
        <p:spPr>
          <a:xfrm>
            <a:off x="9013254" y="2423942"/>
            <a:ext cx="2682164" cy="82296"/>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9" name="Text 18">
            <a:extLst>
              <a:ext uri="{FF2B5EF4-FFF2-40B4-BE49-F238E27FC236}">
                <a16:creationId xmlns:a16="http://schemas.microsoft.com/office/drawing/2014/main" id="{1B3483C4-0842-915F-5149-43004D0E58A8}"/>
              </a:ext>
            </a:extLst>
          </p:cNvPr>
          <p:cNvSpPr/>
          <p:nvPr/>
        </p:nvSpPr>
        <p:spPr>
          <a:xfrm>
            <a:off x="9241854" y="2698262"/>
            <a:ext cx="2316404" cy="82296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5000"/>
              </a:lnSpc>
            </a:pPr>
            <a:r>
              <a:rPr lang="en-US" sz="2000" b="1">
                <a:solidFill>
                  <a:srgbClr val="F1BA55"/>
                </a:solidFill>
                <a:latin typeface="Aptos Display"/>
              </a:rPr>
              <a:t>Public</a:t>
            </a:r>
            <a:endParaRPr lang="en-US" sz="2000">
              <a:solidFill>
                <a:srgbClr val="000000"/>
              </a:solidFill>
              <a:latin typeface="Aptos" panose="02110004020202020204"/>
            </a:endParaRPr>
          </a:p>
          <a:p>
            <a:pPr marL="0" indent="0" algn="l">
              <a:lnSpc>
                <a:spcPct val="114999"/>
              </a:lnSpc>
              <a:buNone/>
            </a:pPr>
            <a:r>
              <a:rPr lang="en-US" sz="2000" b="1">
                <a:solidFill>
                  <a:srgbClr val="F1BA55"/>
                </a:solidFill>
                <a:latin typeface="Aptos Display"/>
              </a:rPr>
              <a:t>Transparency</a:t>
            </a:r>
            <a:endParaRPr lang="en-US" sz="2000"/>
          </a:p>
        </p:txBody>
      </p:sp>
      <p:sp>
        <p:nvSpPr>
          <p:cNvPr id="31" name="Text 19">
            <a:extLst>
              <a:ext uri="{FF2B5EF4-FFF2-40B4-BE49-F238E27FC236}">
                <a16:creationId xmlns:a16="http://schemas.microsoft.com/office/drawing/2014/main" id="{6D0A4519-A329-6CFE-33AC-EF957CFA5CE7}"/>
              </a:ext>
            </a:extLst>
          </p:cNvPr>
          <p:cNvSpPr/>
          <p:nvPr/>
        </p:nvSpPr>
        <p:spPr>
          <a:xfrm>
            <a:off x="9241854" y="3566942"/>
            <a:ext cx="2316404" cy="178308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35000"/>
              </a:lnSpc>
              <a:buNone/>
            </a:pPr>
            <a:r>
              <a:rPr lang="en-US" sz="1600">
                <a:solidFill>
                  <a:srgbClr val="FFFFFF"/>
                </a:solidFill>
                <a:latin typeface="Aptos" pitchFamily="34" charset="0"/>
                <a:ea typeface="Aptos" pitchFamily="34" charset="-122"/>
                <a:cs typeface="Aptos" pitchFamily="34" charset="-120"/>
              </a:rPr>
              <a:t>Standardized reporting for districts, plus real-time dashboards and early-warning fiscal indicators.</a:t>
            </a:r>
            <a:endParaRPr lang="en-US" sz="1600"/>
          </a:p>
        </p:txBody>
      </p:sp>
    </p:spTree>
    <p:extLst>
      <p:ext uri="{BB962C8B-B14F-4D97-AF65-F5344CB8AC3E}">
        <p14:creationId xmlns:p14="http://schemas.microsoft.com/office/powerpoint/2010/main" val="19631973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55FA4-D372-D997-BB18-ACEEA371E009}"/>
            </a:ext>
          </a:extLst>
        </p:cNvPr>
        <p:cNvGrpSpPr/>
        <p:nvPr/>
      </p:nvGrpSpPr>
      <p:grpSpPr>
        <a:xfrm>
          <a:off x="0" y="0"/>
          <a:ext cx="0" cy="0"/>
          <a:chOff x="0" y="0"/>
          <a:chExt cx="0" cy="0"/>
        </a:xfrm>
      </p:grpSpPr>
      <p:sp>
        <p:nvSpPr>
          <p:cNvPr id="3" name="Freeform 8">
            <a:extLst>
              <a:ext uri="{FF2B5EF4-FFF2-40B4-BE49-F238E27FC236}">
                <a16:creationId xmlns:a16="http://schemas.microsoft.com/office/drawing/2014/main" id="{AF6B72BE-34AE-D619-80AD-BBC37B4B511D}"/>
              </a:ext>
            </a:extLst>
          </p:cNvPr>
          <p:cNvSpPr/>
          <p:nvPr/>
        </p:nvSpPr>
        <p:spPr>
          <a:xfrm>
            <a:off x="9508477" y="6443399"/>
            <a:ext cx="2445423" cy="330132"/>
          </a:xfrm>
          <a:custGeom>
            <a:avLst/>
            <a:gdLst/>
            <a:ahLst/>
            <a:cxnLst/>
            <a:rect l="l" t="t" r="r" b="b"/>
            <a:pathLst>
              <a:path w="3668135" h="495198">
                <a:moveTo>
                  <a:pt x="0" y="0"/>
                </a:moveTo>
                <a:lnTo>
                  <a:pt x="3668134" y="0"/>
                </a:lnTo>
                <a:lnTo>
                  <a:pt x="3668134" y="495198"/>
                </a:lnTo>
                <a:lnTo>
                  <a:pt x="0" y="495198"/>
                </a:lnTo>
                <a:lnTo>
                  <a:pt x="0" y="0"/>
                </a:lnTo>
                <a:close/>
              </a:path>
            </a:pathLst>
          </a:custGeom>
          <a:blipFill>
            <a:blip r:embed="rId2"/>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5" name="AutoShape 9">
            <a:extLst>
              <a:ext uri="{FF2B5EF4-FFF2-40B4-BE49-F238E27FC236}">
                <a16:creationId xmlns:a16="http://schemas.microsoft.com/office/drawing/2014/main" id="{6CD2A4AF-D7A6-C1C9-8BB5-59CD4377168B}"/>
              </a:ext>
            </a:extLst>
          </p:cNvPr>
          <p:cNvSpPr/>
          <p:nvPr/>
        </p:nvSpPr>
        <p:spPr>
          <a:xfrm>
            <a:off x="1" y="6608465"/>
            <a:ext cx="9330785" cy="0"/>
          </a:xfrm>
          <a:prstGeom prst="line">
            <a:avLst/>
          </a:prstGeom>
          <a:ln w="28575" cap="flat">
            <a:solidFill>
              <a:srgbClr val="EDB753"/>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9" name="TextBox 2">
            <a:extLst>
              <a:ext uri="{FF2B5EF4-FFF2-40B4-BE49-F238E27FC236}">
                <a16:creationId xmlns:a16="http://schemas.microsoft.com/office/drawing/2014/main" id="{01DB78D4-EA3F-9AD4-54F0-05258629F7D3}"/>
              </a:ext>
            </a:extLst>
          </p:cNvPr>
          <p:cNvSpPr txBox="1"/>
          <p:nvPr/>
        </p:nvSpPr>
        <p:spPr>
          <a:xfrm>
            <a:off x="555730" y="531937"/>
            <a:ext cx="10710054" cy="492443"/>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defTabSz="914492"/>
            <a:r>
              <a:rPr lang="en-US" sz="3200" b="1">
                <a:solidFill>
                  <a:srgbClr val="2F3D4C"/>
                </a:solidFill>
                <a:latin typeface="Aptos"/>
                <a:ea typeface="Calibri"/>
                <a:cs typeface="Poppins"/>
              </a:rPr>
              <a:t>Office of Research</a:t>
            </a:r>
            <a:endParaRPr lang="en-US"/>
          </a:p>
        </p:txBody>
      </p:sp>
      <p:cxnSp>
        <p:nvCxnSpPr>
          <p:cNvPr id="10" name="Straight Arrow Connector 9">
            <a:extLst>
              <a:ext uri="{FF2B5EF4-FFF2-40B4-BE49-F238E27FC236}">
                <a16:creationId xmlns:a16="http://schemas.microsoft.com/office/drawing/2014/main" id="{4F5818AA-C23C-FD06-40E3-11C55A0411BF}"/>
              </a:ext>
            </a:extLst>
          </p:cNvPr>
          <p:cNvCxnSpPr/>
          <p:nvPr/>
        </p:nvCxnSpPr>
        <p:spPr>
          <a:xfrm flipV="1">
            <a:off x="556530" y="1132504"/>
            <a:ext cx="10705968" cy="18705"/>
          </a:xfrm>
          <a:prstGeom prst="straightConnector1">
            <a:avLst/>
          </a:prstGeom>
          <a:ln w="28575">
            <a:solidFill>
              <a:srgbClr val="F1BA55"/>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06DC7C56-1CEF-BBBE-513F-9C7CE1D7D321}"/>
              </a:ext>
            </a:extLst>
          </p:cNvPr>
          <p:cNvSpPr txBox="1"/>
          <p:nvPr/>
        </p:nvSpPr>
        <p:spPr>
          <a:xfrm>
            <a:off x="558505" y="1253944"/>
            <a:ext cx="10809825" cy="838691"/>
          </a:xfrm>
          <a:prstGeom prst="rect">
            <a:avLst/>
          </a:prstGeom>
          <a:noFill/>
        </p:spPr>
        <p:txBody>
          <a:bodyPr wrap="square" lIns="60960" tIns="30480" rIns="60960" bIns="30480" anchor="t">
            <a:spAutoFit/>
          </a:bodyPr>
          <a:lstStyle/>
          <a:p>
            <a:r>
              <a:rPr lang="en" sz="1600">
                <a:solidFill>
                  <a:schemeClr val="dk2"/>
                </a:solidFill>
                <a:ea typeface="+mn-lt"/>
                <a:cs typeface="+mn-lt"/>
              </a:rPr>
              <a:t>A research agenda aligned to SCDE's strategic priorities, linking what we implement, how we implement it, and what actually works. </a:t>
            </a:r>
            <a:endParaRPr lang="en-US">
              <a:solidFill>
                <a:schemeClr val="dk2"/>
              </a:solidFill>
              <a:ea typeface="+mn-lt"/>
              <a:cs typeface="+mn-lt"/>
            </a:endParaRPr>
          </a:p>
          <a:p>
            <a:pPr marL="304800" indent="-304800">
              <a:buFont typeface="Arial" panose="020B0604020202020204" pitchFamily="34" charset="0"/>
              <a:buChar char="•"/>
            </a:pPr>
            <a:endParaRPr lang="en-US" sz="1850"/>
          </a:p>
        </p:txBody>
      </p:sp>
      <p:sp>
        <p:nvSpPr>
          <p:cNvPr id="41" name="Shape 4">
            <a:extLst>
              <a:ext uri="{FF2B5EF4-FFF2-40B4-BE49-F238E27FC236}">
                <a16:creationId xmlns:a16="http://schemas.microsoft.com/office/drawing/2014/main" id="{9612B3FB-8352-94E9-3CB6-0C174A8C5787}"/>
              </a:ext>
            </a:extLst>
          </p:cNvPr>
          <p:cNvSpPr/>
          <p:nvPr/>
        </p:nvSpPr>
        <p:spPr>
          <a:xfrm>
            <a:off x="534616" y="2075766"/>
            <a:ext cx="5349240" cy="1916332"/>
          </a:xfrm>
          <a:prstGeom prst="rect">
            <a:avLst/>
          </a:prstGeom>
          <a:solidFill>
            <a:srgbClr val="233746"/>
          </a:solidFill>
          <a:ln w="12700">
            <a:solidFill>
              <a:srgbClr val="233242"/>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2" name="Shape 5">
            <a:extLst>
              <a:ext uri="{FF2B5EF4-FFF2-40B4-BE49-F238E27FC236}">
                <a16:creationId xmlns:a16="http://schemas.microsoft.com/office/drawing/2014/main" id="{3B7268A9-A48A-9171-5AFC-1296CFFF24EC}"/>
              </a:ext>
            </a:extLst>
          </p:cNvPr>
          <p:cNvSpPr/>
          <p:nvPr/>
        </p:nvSpPr>
        <p:spPr>
          <a:xfrm>
            <a:off x="534616" y="2075766"/>
            <a:ext cx="91440" cy="1916332"/>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3" name="Text 6">
            <a:extLst>
              <a:ext uri="{FF2B5EF4-FFF2-40B4-BE49-F238E27FC236}">
                <a16:creationId xmlns:a16="http://schemas.microsoft.com/office/drawing/2014/main" id="{219C2FD5-2409-0C63-C749-3052F1B21C72}"/>
              </a:ext>
            </a:extLst>
          </p:cNvPr>
          <p:cNvSpPr/>
          <p:nvPr/>
        </p:nvSpPr>
        <p:spPr>
          <a:xfrm>
            <a:off x="808936" y="2212926"/>
            <a:ext cx="4983480" cy="36576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2000" b="1" kern="0" spc="300">
                <a:solidFill>
                  <a:srgbClr val="F1BA55"/>
                </a:solidFill>
                <a:latin typeface="Aptos Display" pitchFamily="34" charset="0"/>
                <a:ea typeface="Aptos Display" pitchFamily="34" charset="-122"/>
                <a:cs typeface="Aptos Display" pitchFamily="34" charset="-120"/>
              </a:rPr>
              <a:t>ANALYZE</a:t>
            </a:r>
            <a:endParaRPr lang="en-US" sz="2000"/>
          </a:p>
        </p:txBody>
      </p:sp>
      <p:sp>
        <p:nvSpPr>
          <p:cNvPr id="44" name="Text 7">
            <a:extLst>
              <a:ext uri="{FF2B5EF4-FFF2-40B4-BE49-F238E27FC236}">
                <a16:creationId xmlns:a16="http://schemas.microsoft.com/office/drawing/2014/main" id="{B504B753-43A8-C5FE-35D8-2C3131A022C4}"/>
              </a:ext>
            </a:extLst>
          </p:cNvPr>
          <p:cNvSpPr/>
          <p:nvPr/>
        </p:nvSpPr>
        <p:spPr>
          <a:xfrm>
            <a:off x="808936" y="2642694"/>
            <a:ext cx="4983480" cy="68580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30000"/>
              </a:lnSpc>
              <a:buNone/>
            </a:pPr>
            <a:r>
              <a:rPr lang="en-US" sz="1400">
                <a:solidFill>
                  <a:srgbClr val="FFFFFF"/>
                </a:solidFill>
                <a:latin typeface="Aptos" pitchFamily="34" charset="0"/>
                <a:ea typeface="Aptos" pitchFamily="34" charset="-122"/>
                <a:cs typeface="Aptos" pitchFamily="34" charset="-120"/>
              </a:rPr>
              <a:t>Rapid analyses of what is and isn't working across South Carolina classrooms and districts.</a:t>
            </a:r>
            <a:endParaRPr lang="en-US" sz="1400"/>
          </a:p>
        </p:txBody>
      </p:sp>
      <p:sp>
        <p:nvSpPr>
          <p:cNvPr id="45" name="Text 8">
            <a:extLst>
              <a:ext uri="{FF2B5EF4-FFF2-40B4-BE49-F238E27FC236}">
                <a16:creationId xmlns:a16="http://schemas.microsoft.com/office/drawing/2014/main" id="{B7D28240-312D-D4D9-BB1F-28FC199A9342}"/>
              </a:ext>
            </a:extLst>
          </p:cNvPr>
          <p:cNvSpPr/>
          <p:nvPr/>
        </p:nvSpPr>
        <p:spPr>
          <a:xfrm>
            <a:off x="808936" y="3264486"/>
            <a:ext cx="4983480" cy="45720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ct val="125000"/>
              </a:lnSpc>
              <a:buNone/>
            </a:pPr>
            <a:r>
              <a:rPr lang="en-US" sz="1400" b="1" i="1">
                <a:solidFill>
                  <a:srgbClr val="D5B271"/>
                </a:solidFill>
                <a:latin typeface="Aptos" pitchFamily="34" charset="0"/>
                <a:ea typeface="Aptos" pitchFamily="34" charset="-122"/>
                <a:cs typeface="Aptos" pitchFamily="34" charset="-120"/>
              </a:rPr>
              <a:t>e.g., </a:t>
            </a:r>
            <a:r>
              <a:rPr lang="en-US" sz="1400" i="1">
                <a:solidFill>
                  <a:srgbClr val="A9B4C0"/>
                </a:solidFill>
                <a:latin typeface="Aptos" pitchFamily="34" charset="0"/>
                <a:ea typeface="Aptos" pitchFamily="34" charset="-122"/>
                <a:cs typeface="Aptos" pitchFamily="34" charset="-120"/>
              </a:rPr>
              <a:t>Student outcomes across programs, districts, and geographies.</a:t>
            </a:r>
            <a:endParaRPr lang="en-US" sz="1400"/>
          </a:p>
        </p:txBody>
      </p:sp>
      <p:sp>
        <p:nvSpPr>
          <p:cNvPr id="46" name="Shape 9">
            <a:extLst>
              <a:ext uri="{FF2B5EF4-FFF2-40B4-BE49-F238E27FC236}">
                <a16:creationId xmlns:a16="http://schemas.microsoft.com/office/drawing/2014/main" id="{77DAD312-789F-341E-D760-C946A16E37F1}"/>
              </a:ext>
            </a:extLst>
          </p:cNvPr>
          <p:cNvSpPr/>
          <p:nvPr/>
        </p:nvSpPr>
        <p:spPr>
          <a:xfrm>
            <a:off x="6112456" y="2075766"/>
            <a:ext cx="5349240" cy="1916332"/>
          </a:xfrm>
          <a:prstGeom prst="rect">
            <a:avLst/>
          </a:prstGeom>
          <a:solidFill>
            <a:srgbClr val="233746"/>
          </a:solidFill>
          <a:ln w="12700">
            <a:solidFill>
              <a:srgbClr val="233242"/>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7" name="Shape 10">
            <a:extLst>
              <a:ext uri="{FF2B5EF4-FFF2-40B4-BE49-F238E27FC236}">
                <a16:creationId xmlns:a16="http://schemas.microsoft.com/office/drawing/2014/main" id="{E56D638F-6561-4A6C-279B-B0567C96AEFD}"/>
              </a:ext>
            </a:extLst>
          </p:cNvPr>
          <p:cNvSpPr/>
          <p:nvPr/>
        </p:nvSpPr>
        <p:spPr>
          <a:xfrm>
            <a:off x="6112456" y="2075766"/>
            <a:ext cx="91440" cy="1916332"/>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8" name="Text 11">
            <a:extLst>
              <a:ext uri="{FF2B5EF4-FFF2-40B4-BE49-F238E27FC236}">
                <a16:creationId xmlns:a16="http://schemas.microsoft.com/office/drawing/2014/main" id="{4703480D-F6EC-AFAD-D3AD-249187EE31AE}"/>
              </a:ext>
            </a:extLst>
          </p:cNvPr>
          <p:cNvSpPr/>
          <p:nvPr/>
        </p:nvSpPr>
        <p:spPr>
          <a:xfrm>
            <a:off x="6386776" y="2212926"/>
            <a:ext cx="4983480" cy="36576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2000" b="1" kern="0" spc="300">
                <a:solidFill>
                  <a:srgbClr val="F1BA55"/>
                </a:solidFill>
                <a:latin typeface="Aptos Display" pitchFamily="34" charset="0"/>
                <a:ea typeface="Aptos Display" pitchFamily="34" charset="-122"/>
                <a:cs typeface="Aptos Display" pitchFamily="34" charset="-120"/>
              </a:rPr>
              <a:t>SELECT</a:t>
            </a:r>
            <a:endParaRPr lang="en-US" sz="2000"/>
          </a:p>
        </p:txBody>
      </p:sp>
      <p:sp>
        <p:nvSpPr>
          <p:cNvPr id="49" name="Text 12">
            <a:extLst>
              <a:ext uri="{FF2B5EF4-FFF2-40B4-BE49-F238E27FC236}">
                <a16:creationId xmlns:a16="http://schemas.microsoft.com/office/drawing/2014/main" id="{59839552-4624-FDB9-BDA8-1218768AD0A8}"/>
              </a:ext>
            </a:extLst>
          </p:cNvPr>
          <p:cNvSpPr/>
          <p:nvPr/>
        </p:nvSpPr>
        <p:spPr>
          <a:xfrm>
            <a:off x="6386776" y="2642694"/>
            <a:ext cx="4983480" cy="68580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30000"/>
              </a:lnSpc>
              <a:buNone/>
            </a:pPr>
            <a:r>
              <a:rPr lang="en-US" sz="1400">
                <a:solidFill>
                  <a:srgbClr val="FFFFFF"/>
                </a:solidFill>
                <a:latin typeface="Aptos" pitchFamily="34" charset="0"/>
                <a:ea typeface="Aptos" pitchFamily="34" charset="-122"/>
                <a:cs typeface="Aptos" pitchFamily="34" charset="-120"/>
              </a:rPr>
              <a:t>Use results to inform decisions about interventions, curriculum, and professional development.</a:t>
            </a:r>
            <a:endParaRPr lang="en-US" sz="1400"/>
          </a:p>
        </p:txBody>
      </p:sp>
      <p:sp>
        <p:nvSpPr>
          <p:cNvPr id="50" name="Text 13">
            <a:extLst>
              <a:ext uri="{FF2B5EF4-FFF2-40B4-BE49-F238E27FC236}">
                <a16:creationId xmlns:a16="http://schemas.microsoft.com/office/drawing/2014/main" id="{1B8C8B1C-9D95-52E0-1FC9-36B5F0A87130}"/>
              </a:ext>
            </a:extLst>
          </p:cNvPr>
          <p:cNvSpPr/>
          <p:nvPr/>
        </p:nvSpPr>
        <p:spPr>
          <a:xfrm>
            <a:off x="6386776" y="3264486"/>
            <a:ext cx="4983480" cy="45720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ct val="125000"/>
              </a:lnSpc>
              <a:buNone/>
            </a:pPr>
            <a:r>
              <a:rPr lang="en-US" sz="1400" b="1" i="1">
                <a:solidFill>
                  <a:srgbClr val="D5B271"/>
                </a:solidFill>
                <a:latin typeface="Aptos" pitchFamily="34" charset="0"/>
                <a:ea typeface="Aptos" pitchFamily="34" charset="-122"/>
                <a:cs typeface="Aptos" pitchFamily="34" charset="-120"/>
              </a:rPr>
              <a:t>e.g., </a:t>
            </a:r>
            <a:r>
              <a:rPr lang="en-US" sz="1400" i="1">
                <a:solidFill>
                  <a:srgbClr val="A9B4C0"/>
                </a:solidFill>
                <a:latin typeface="Aptos" pitchFamily="34" charset="0"/>
                <a:ea typeface="Aptos" pitchFamily="34" charset="-122"/>
                <a:cs typeface="Aptos" pitchFamily="34" charset="-120"/>
              </a:rPr>
              <a:t>Which HQIM adoptions produce the strongest early-literacy gains.</a:t>
            </a:r>
            <a:endParaRPr lang="en-US" sz="1400"/>
          </a:p>
        </p:txBody>
      </p:sp>
      <p:sp>
        <p:nvSpPr>
          <p:cNvPr id="51" name="Shape 14">
            <a:extLst>
              <a:ext uri="{FF2B5EF4-FFF2-40B4-BE49-F238E27FC236}">
                <a16:creationId xmlns:a16="http://schemas.microsoft.com/office/drawing/2014/main" id="{9C88AF10-20E7-4259-926F-1089EF742B2D}"/>
              </a:ext>
            </a:extLst>
          </p:cNvPr>
          <p:cNvSpPr/>
          <p:nvPr/>
        </p:nvSpPr>
        <p:spPr>
          <a:xfrm>
            <a:off x="534616" y="4162082"/>
            <a:ext cx="5349240" cy="1887024"/>
          </a:xfrm>
          <a:prstGeom prst="rect">
            <a:avLst/>
          </a:prstGeom>
          <a:solidFill>
            <a:srgbClr val="233746"/>
          </a:solidFill>
          <a:ln w="12700">
            <a:solidFill>
              <a:srgbClr val="233242"/>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2" name="Shape 15">
            <a:extLst>
              <a:ext uri="{FF2B5EF4-FFF2-40B4-BE49-F238E27FC236}">
                <a16:creationId xmlns:a16="http://schemas.microsoft.com/office/drawing/2014/main" id="{9B07D66F-5E72-6BCE-7BD6-86D69A168C81}"/>
              </a:ext>
            </a:extLst>
          </p:cNvPr>
          <p:cNvSpPr/>
          <p:nvPr/>
        </p:nvSpPr>
        <p:spPr>
          <a:xfrm>
            <a:off x="534616" y="4162082"/>
            <a:ext cx="91440" cy="1887024"/>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3" name="Text 16">
            <a:extLst>
              <a:ext uri="{FF2B5EF4-FFF2-40B4-BE49-F238E27FC236}">
                <a16:creationId xmlns:a16="http://schemas.microsoft.com/office/drawing/2014/main" id="{48523419-DF64-DF45-AFC8-315DC09B1342}"/>
              </a:ext>
            </a:extLst>
          </p:cNvPr>
          <p:cNvSpPr/>
          <p:nvPr/>
        </p:nvSpPr>
        <p:spPr>
          <a:xfrm>
            <a:off x="808936" y="4299242"/>
            <a:ext cx="4983480" cy="36576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2000" b="1" kern="0" spc="300">
                <a:solidFill>
                  <a:srgbClr val="F1BA55"/>
                </a:solidFill>
                <a:latin typeface="Aptos Display" pitchFamily="34" charset="0"/>
                <a:ea typeface="Aptos Display" pitchFamily="34" charset="-122"/>
                <a:cs typeface="Aptos Display" pitchFamily="34" charset="-120"/>
              </a:rPr>
              <a:t>REPORT</a:t>
            </a:r>
            <a:endParaRPr lang="en-US" sz="2000"/>
          </a:p>
        </p:txBody>
      </p:sp>
      <p:sp>
        <p:nvSpPr>
          <p:cNvPr id="54" name="Text 17">
            <a:extLst>
              <a:ext uri="{FF2B5EF4-FFF2-40B4-BE49-F238E27FC236}">
                <a16:creationId xmlns:a16="http://schemas.microsoft.com/office/drawing/2014/main" id="{05AEEB68-C2EC-1D98-8AE9-CF2F9A2B9E91}"/>
              </a:ext>
            </a:extLst>
          </p:cNvPr>
          <p:cNvSpPr/>
          <p:nvPr/>
        </p:nvSpPr>
        <p:spPr>
          <a:xfrm>
            <a:off x="808936" y="4729010"/>
            <a:ext cx="4983480" cy="68580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30000"/>
              </a:lnSpc>
              <a:buNone/>
            </a:pPr>
            <a:r>
              <a:rPr lang="en-US" sz="1400">
                <a:solidFill>
                  <a:srgbClr val="FFFFFF"/>
                </a:solidFill>
                <a:latin typeface="Aptos" pitchFamily="34" charset="0"/>
                <a:ea typeface="Aptos" pitchFamily="34" charset="-122"/>
                <a:cs typeface="Aptos" pitchFamily="34" charset="-120"/>
              </a:rPr>
              <a:t>Publish findings transparently for districts, families, policymakers, and the public.</a:t>
            </a:r>
            <a:endParaRPr lang="en-US" sz="1400"/>
          </a:p>
        </p:txBody>
      </p:sp>
      <p:sp>
        <p:nvSpPr>
          <p:cNvPr id="55" name="Text 18">
            <a:extLst>
              <a:ext uri="{FF2B5EF4-FFF2-40B4-BE49-F238E27FC236}">
                <a16:creationId xmlns:a16="http://schemas.microsoft.com/office/drawing/2014/main" id="{5FD08395-5709-8EC0-7A04-7C9E2F07B9C1}"/>
              </a:ext>
            </a:extLst>
          </p:cNvPr>
          <p:cNvSpPr/>
          <p:nvPr/>
        </p:nvSpPr>
        <p:spPr>
          <a:xfrm>
            <a:off x="808936" y="5350802"/>
            <a:ext cx="4983480" cy="45720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ct val="125000"/>
              </a:lnSpc>
              <a:buNone/>
            </a:pPr>
            <a:r>
              <a:rPr lang="en-US" sz="1400" b="1" i="1">
                <a:solidFill>
                  <a:srgbClr val="D5B271"/>
                </a:solidFill>
                <a:latin typeface="Aptos" pitchFamily="34" charset="0"/>
                <a:ea typeface="Aptos" pitchFamily="34" charset="-122"/>
                <a:cs typeface="Aptos" pitchFamily="34" charset="-120"/>
              </a:rPr>
              <a:t>e.g., </a:t>
            </a:r>
            <a:r>
              <a:rPr lang="en-US" sz="1400" i="1">
                <a:solidFill>
                  <a:srgbClr val="A9B4C0"/>
                </a:solidFill>
                <a:latin typeface="Aptos" pitchFamily="34" charset="0"/>
                <a:ea typeface="Aptos" pitchFamily="34" charset="-122"/>
                <a:cs typeface="Aptos" pitchFamily="34" charset="-120"/>
              </a:rPr>
              <a:t>Public-facing research agenda and outcomes aligned to the 1-4-1-4.</a:t>
            </a:r>
            <a:endParaRPr lang="en-US" sz="1400"/>
          </a:p>
        </p:txBody>
      </p:sp>
      <p:sp>
        <p:nvSpPr>
          <p:cNvPr id="56" name="Shape 19">
            <a:extLst>
              <a:ext uri="{FF2B5EF4-FFF2-40B4-BE49-F238E27FC236}">
                <a16:creationId xmlns:a16="http://schemas.microsoft.com/office/drawing/2014/main" id="{A44F297A-CDBA-F275-D12D-C18AA4D6CC58}"/>
              </a:ext>
            </a:extLst>
          </p:cNvPr>
          <p:cNvSpPr/>
          <p:nvPr/>
        </p:nvSpPr>
        <p:spPr>
          <a:xfrm>
            <a:off x="6112456" y="4162082"/>
            <a:ext cx="5349240" cy="1887024"/>
          </a:xfrm>
          <a:prstGeom prst="rect">
            <a:avLst/>
          </a:prstGeom>
          <a:solidFill>
            <a:srgbClr val="233746"/>
          </a:solidFill>
          <a:ln w="12700">
            <a:solidFill>
              <a:srgbClr val="233242"/>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7" name="Shape 20">
            <a:extLst>
              <a:ext uri="{FF2B5EF4-FFF2-40B4-BE49-F238E27FC236}">
                <a16:creationId xmlns:a16="http://schemas.microsoft.com/office/drawing/2014/main" id="{440DE06F-F077-82E4-A893-8DE81AD18CBA}"/>
              </a:ext>
            </a:extLst>
          </p:cNvPr>
          <p:cNvSpPr/>
          <p:nvPr/>
        </p:nvSpPr>
        <p:spPr>
          <a:xfrm>
            <a:off x="6112456" y="4162082"/>
            <a:ext cx="91440" cy="1887024"/>
          </a:xfrm>
          <a:prstGeom prst="rect">
            <a:avLst/>
          </a:prstGeom>
          <a:solidFill>
            <a:srgbClr val="F1BA55"/>
          </a:solidFill>
          <a:ln w="12700">
            <a:solidFill>
              <a:srgbClr val="F1BA55"/>
            </a:solidFill>
            <a:prstDash val="soli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8" name="Text 21">
            <a:extLst>
              <a:ext uri="{FF2B5EF4-FFF2-40B4-BE49-F238E27FC236}">
                <a16:creationId xmlns:a16="http://schemas.microsoft.com/office/drawing/2014/main" id="{D8E60014-42E6-7F23-E152-D654DEDBA6CD}"/>
              </a:ext>
            </a:extLst>
          </p:cNvPr>
          <p:cNvSpPr/>
          <p:nvPr/>
        </p:nvSpPr>
        <p:spPr>
          <a:xfrm>
            <a:off x="6386776" y="4299242"/>
            <a:ext cx="4983480" cy="36576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buNone/>
            </a:pPr>
            <a:r>
              <a:rPr lang="en-US" sz="2000" b="1" kern="0" spc="300">
                <a:solidFill>
                  <a:srgbClr val="F1BA55"/>
                </a:solidFill>
                <a:latin typeface="Aptos Display" pitchFamily="34" charset="0"/>
                <a:ea typeface="Aptos Display" pitchFamily="34" charset="-122"/>
                <a:cs typeface="Aptos Display" pitchFamily="34" charset="-120"/>
              </a:rPr>
              <a:t>PARTNER</a:t>
            </a:r>
            <a:endParaRPr lang="en-US" sz="2000"/>
          </a:p>
        </p:txBody>
      </p:sp>
      <p:sp>
        <p:nvSpPr>
          <p:cNvPr id="59" name="Text 22">
            <a:extLst>
              <a:ext uri="{FF2B5EF4-FFF2-40B4-BE49-F238E27FC236}">
                <a16:creationId xmlns:a16="http://schemas.microsoft.com/office/drawing/2014/main" id="{A240EC48-BE0E-3A20-44A2-CECC0F0040DE}"/>
              </a:ext>
            </a:extLst>
          </p:cNvPr>
          <p:cNvSpPr/>
          <p:nvPr/>
        </p:nvSpPr>
        <p:spPr>
          <a:xfrm>
            <a:off x="6386776" y="4729010"/>
            <a:ext cx="4983480" cy="68580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30000"/>
              </a:lnSpc>
              <a:buNone/>
            </a:pPr>
            <a:r>
              <a:rPr lang="en-US" sz="1400">
                <a:solidFill>
                  <a:srgbClr val="FFFFFF"/>
                </a:solidFill>
                <a:latin typeface="Aptos" pitchFamily="34" charset="0"/>
                <a:ea typeface="Aptos" pitchFamily="34" charset="-122"/>
                <a:cs typeface="Aptos" pitchFamily="34" charset="-120"/>
              </a:rPr>
              <a:t>Work with nationally renowned researchers and build qualitative capacity for the questions numbers alone cannot answer.</a:t>
            </a:r>
            <a:endParaRPr lang="en-US" sz="1400"/>
          </a:p>
        </p:txBody>
      </p:sp>
      <p:sp>
        <p:nvSpPr>
          <p:cNvPr id="60" name="Text 23">
            <a:extLst>
              <a:ext uri="{FF2B5EF4-FFF2-40B4-BE49-F238E27FC236}">
                <a16:creationId xmlns:a16="http://schemas.microsoft.com/office/drawing/2014/main" id="{55D4B592-7D89-00D1-4CEA-596269E8EED4}"/>
              </a:ext>
            </a:extLst>
          </p:cNvPr>
          <p:cNvSpPr/>
          <p:nvPr/>
        </p:nvSpPr>
        <p:spPr>
          <a:xfrm>
            <a:off x="6386776" y="5350802"/>
            <a:ext cx="4983480" cy="457200"/>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ct val="125000"/>
              </a:lnSpc>
              <a:buNone/>
            </a:pPr>
            <a:r>
              <a:rPr lang="en-US" sz="1400" i="1">
                <a:solidFill>
                  <a:srgbClr val="D5B271"/>
                </a:solidFill>
                <a:latin typeface="Aptos"/>
                <a:ea typeface="Aptos" pitchFamily="34" charset="-122"/>
                <a:cs typeface="Aptos" pitchFamily="34" charset="-120"/>
              </a:rPr>
              <a:t>e.g., </a:t>
            </a:r>
            <a:r>
              <a:rPr lang="en-US" sz="1400" i="1">
                <a:solidFill>
                  <a:srgbClr val="A9B4C0"/>
                </a:solidFill>
                <a:latin typeface="Aptos"/>
                <a:ea typeface="Aptos" pitchFamily="34" charset="-122"/>
                <a:cs typeface="Aptos" pitchFamily="34" charset="-120"/>
              </a:rPr>
              <a:t>Partners include University of South Carolina, Clemson, Accelerate, Boston Univ., RAND, Stanford, UPenn</a:t>
            </a:r>
          </a:p>
        </p:txBody>
      </p:sp>
    </p:spTree>
    <p:extLst>
      <p:ext uri="{BB962C8B-B14F-4D97-AF65-F5344CB8AC3E}">
        <p14:creationId xmlns:p14="http://schemas.microsoft.com/office/powerpoint/2010/main" val="22700451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54D46-95F2-82C2-4063-159520504F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0039D9-AAFB-C753-DC91-BEF6833EF4CB}"/>
              </a:ext>
            </a:extLst>
          </p:cNvPr>
          <p:cNvSpPr>
            <a:spLocks noGrp="1"/>
          </p:cNvSpPr>
          <p:nvPr>
            <p:ph type="title"/>
          </p:nvPr>
        </p:nvSpPr>
        <p:spPr>
          <a:xfrm>
            <a:off x="609600" y="2391803"/>
            <a:ext cx="10972800" cy="914400"/>
          </a:xfrm>
        </p:spPr>
        <p:txBody>
          <a:bodyPr/>
          <a:lstStyle/>
          <a:p>
            <a:r>
              <a:rPr lang="en-US"/>
              <a:t>Promising Outcomes</a:t>
            </a:r>
          </a:p>
        </p:txBody>
      </p:sp>
      <p:sp>
        <p:nvSpPr>
          <p:cNvPr id="3" name="Text Placeholder 2">
            <a:extLst>
              <a:ext uri="{FF2B5EF4-FFF2-40B4-BE49-F238E27FC236}">
                <a16:creationId xmlns:a16="http://schemas.microsoft.com/office/drawing/2014/main" id="{8D33BE91-C8A6-3EC8-1F6A-26F1A1D6064D}"/>
              </a:ext>
            </a:extLst>
          </p:cNvPr>
          <p:cNvSpPr>
            <a:spLocks noGrp="1"/>
          </p:cNvSpPr>
          <p:nvPr>
            <p:ph type="body" sz="quarter" idx="13"/>
          </p:nvPr>
        </p:nvSpPr>
        <p:spPr>
          <a:xfrm>
            <a:off x="1456386" y="3551798"/>
            <a:ext cx="9279228" cy="1358900"/>
          </a:xfrm>
        </p:spPr>
        <p:txBody>
          <a:bodyPr/>
          <a:lstStyle/>
          <a:p>
            <a:r>
              <a:rPr lang="en-US"/>
              <a:t>Early Indicators of Success</a:t>
            </a:r>
          </a:p>
        </p:txBody>
      </p:sp>
    </p:spTree>
    <p:extLst>
      <p:ext uri="{BB962C8B-B14F-4D97-AF65-F5344CB8AC3E}">
        <p14:creationId xmlns:p14="http://schemas.microsoft.com/office/powerpoint/2010/main" val="2472924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CCAEA-C0CC-245B-A984-68C55F961984}"/>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6DADD015-A08D-9F71-0754-7699AD8C5978}"/>
              </a:ext>
            </a:extLst>
          </p:cNvPr>
          <p:cNvPicPr>
            <a:picLocks noChangeAspect="1"/>
          </p:cNvPicPr>
          <p:nvPr/>
        </p:nvPicPr>
        <p:blipFill>
          <a:blip r:embed="rId2"/>
          <a:stretch>
            <a:fillRect/>
          </a:stretch>
        </p:blipFill>
        <p:spPr>
          <a:xfrm>
            <a:off x="267730" y="133865"/>
            <a:ext cx="11656541" cy="6590270"/>
          </a:xfrm>
          <a:prstGeom prst="rect">
            <a:avLst/>
          </a:prstGeom>
        </p:spPr>
      </p:pic>
      <p:sp>
        <p:nvSpPr>
          <p:cNvPr id="3" name="Freeform 8">
            <a:extLst>
              <a:ext uri="{FF2B5EF4-FFF2-40B4-BE49-F238E27FC236}">
                <a16:creationId xmlns:a16="http://schemas.microsoft.com/office/drawing/2014/main" id="{8302E91D-4B07-2026-1FF1-51E9A5F79A5B}"/>
              </a:ext>
            </a:extLst>
          </p:cNvPr>
          <p:cNvSpPr/>
          <p:nvPr/>
        </p:nvSpPr>
        <p:spPr>
          <a:xfrm>
            <a:off x="9508477" y="6443399"/>
            <a:ext cx="2445423" cy="330132"/>
          </a:xfrm>
          <a:custGeom>
            <a:avLst/>
            <a:gdLst/>
            <a:ahLst/>
            <a:cxnLst/>
            <a:rect l="l" t="t" r="r" b="b"/>
            <a:pathLst>
              <a:path w="3668135" h="495198">
                <a:moveTo>
                  <a:pt x="0" y="0"/>
                </a:moveTo>
                <a:lnTo>
                  <a:pt x="3668134" y="0"/>
                </a:lnTo>
                <a:lnTo>
                  <a:pt x="3668134" y="495198"/>
                </a:lnTo>
                <a:lnTo>
                  <a:pt x="0" y="495198"/>
                </a:lnTo>
                <a:lnTo>
                  <a:pt x="0" y="0"/>
                </a:lnTo>
                <a:close/>
              </a:path>
            </a:pathLst>
          </a:custGeom>
          <a:blipFill>
            <a:blip r:embed="rId3"/>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5" name="AutoShape 9">
            <a:extLst>
              <a:ext uri="{FF2B5EF4-FFF2-40B4-BE49-F238E27FC236}">
                <a16:creationId xmlns:a16="http://schemas.microsoft.com/office/drawing/2014/main" id="{2B9F0043-57F2-D2CC-C567-70DD88675CCA}"/>
              </a:ext>
            </a:extLst>
          </p:cNvPr>
          <p:cNvSpPr/>
          <p:nvPr/>
        </p:nvSpPr>
        <p:spPr>
          <a:xfrm>
            <a:off x="1" y="6608465"/>
            <a:ext cx="9330785" cy="0"/>
          </a:xfrm>
          <a:prstGeom prst="line">
            <a:avLst/>
          </a:prstGeom>
          <a:ln w="28575" cap="flat">
            <a:solidFill>
              <a:srgbClr val="EDB753"/>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60"/>
            <a:endParaRPr lang="en-US" sz="1200">
              <a:solidFill>
                <a:srgbClr val="000000"/>
              </a:solidFill>
              <a:latin typeface="Calibri"/>
            </a:endParaRPr>
          </a:p>
        </p:txBody>
      </p:sp>
      <p:sp>
        <p:nvSpPr>
          <p:cNvPr id="6" name="TextBox 2">
            <a:extLst>
              <a:ext uri="{FF2B5EF4-FFF2-40B4-BE49-F238E27FC236}">
                <a16:creationId xmlns:a16="http://schemas.microsoft.com/office/drawing/2014/main" id="{2503EE6B-2525-120B-09C6-C4F2B295F4DB}"/>
              </a:ext>
            </a:extLst>
          </p:cNvPr>
          <p:cNvSpPr txBox="1"/>
          <p:nvPr/>
        </p:nvSpPr>
        <p:spPr>
          <a:xfrm>
            <a:off x="555730" y="531937"/>
            <a:ext cx="9083082" cy="502740"/>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defTabSz="914492"/>
            <a:r>
              <a:rPr lang="en-US" sz="3200" b="1">
                <a:solidFill>
                  <a:srgbClr val="2F3D4C"/>
                </a:solidFill>
                <a:latin typeface="Aptos"/>
                <a:ea typeface="Calibri"/>
                <a:cs typeface="Poppins"/>
              </a:rPr>
              <a:t>Students "Meeting" or "Exceeding" on SC READY</a:t>
            </a:r>
            <a:endParaRPr lang="en-US"/>
          </a:p>
        </p:txBody>
      </p:sp>
      <p:cxnSp>
        <p:nvCxnSpPr>
          <p:cNvPr id="8" name="Straight Arrow Connector 7">
            <a:extLst>
              <a:ext uri="{FF2B5EF4-FFF2-40B4-BE49-F238E27FC236}">
                <a16:creationId xmlns:a16="http://schemas.microsoft.com/office/drawing/2014/main" id="{AC69C8DA-26B3-4507-7CCF-00CBBBA39A77}"/>
              </a:ext>
            </a:extLst>
          </p:cNvPr>
          <p:cNvCxnSpPr/>
          <p:nvPr/>
        </p:nvCxnSpPr>
        <p:spPr>
          <a:xfrm flipV="1">
            <a:off x="556530" y="1132504"/>
            <a:ext cx="10705968" cy="18705"/>
          </a:xfrm>
          <a:prstGeom prst="straightConnector1">
            <a:avLst/>
          </a:prstGeom>
          <a:ln w="28575">
            <a:solidFill>
              <a:srgbClr val="F1BA55"/>
            </a:solidFill>
          </a:ln>
        </p:spPr>
        <p:style>
          <a:lnRef idx="1">
            <a:schemeClr val="accent1"/>
          </a:lnRef>
          <a:fillRef idx="0">
            <a:schemeClr val="accent1"/>
          </a:fillRef>
          <a:effectRef idx="0">
            <a:schemeClr val="accent1"/>
          </a:effectRef>
          <a:fontRef idx="minor">
            <a:schemeClr val="tx1"/>
          </a:fontRef>
        </p:style>
      </p:cxnSp>
      <p:sp>
        <p:nvSpPr>
          <p:cNvPr id="12" name="TextBox 2">
            <a:extLst>
              <a:ext uri="{FF2B5EF4-FFF2-40B4-BE49-F238E27FC236}">
                <a16:creationId xmlns:a16="http://schemas.microsoft.com/office/drawing/2014/main" id="{767D098F-9A8E-6CB0-BB82-7D651F718F93}"/>
              </a:ext>
            </a:extLst>
          </p:cNvPr>
          <p:cNvSpPr txBox="1"/>
          <p:nvPr/>
        </p:nvSpPr>
        <p:spPr>
          <a:xfrm>
            <a:off x="9637946" y="593721"/>
            <a:ext cx="2029433" cy="369332"/>
          </a:xfrm>
          <a:prstGeom prst="rect">
            <a:avLst/>
          </a:prstGeom>
        </p:spPr>
        <p:txBody>
          <a:bodyPr wrap="square" lIns="0" tIns="0" rIns="0" bIns="0" rtlCol="0" anchor="t">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defTabSz="914492"/>
            <a:r>
              <a:rPr lang="en-US" sz="2400" b="1">
                <a:solidFill>
                  <a:srgbClr val="F1BA55"/>
                </a:solidFill>
                <a:latin typeface="Aptos"/>
                <a:ea typeface="Calibri"/>
                <a:cs typeface="Poppins"/>
              </a:rPr>
              <a:t>Grades 3-8</a:t>
            </a:r>
            <a:endParaRPr lang="en-US" sz="2000">
              <a:solidFill>
                <a:srgbClr val="F1BA55"/>
              </a:solidFill>
            </a:endParaRPr>
          </a:p>
        </p:txBody>
      </p:sp>
    </p:spTree>
    <p:extLst>
      <p:ext uri="{BB962C8B-B14F-4D97-AF65-F5344CB8AC3E}">
        <p14:creationId xmlns:p14="http://schemas.microsoft.com/office/powerpoint/2010/main" val="35052225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E64892C-CABF-7CBB-3721-5B3732F97FD7}"/>
              </a:ext>
            </a:extLst>
          </p:cNvPr>
          <p:cNvPicPr>
            <a:picLocks noChangeAspect="1"/>
          </p:cNvPicPr>
          <p:nvPr/>
        </p:nvPicPr>
        <p:blipFill>
          <a:blip r:embed="rId2"/>
          <a:stretch>
            <a:fillRect/>
          </a:stretch>
        </p:blipFill>
        <p:spPr>
          <a:xfrm>
            <a:off x="2467" y="0"/>
            <a:ext cx="12187066" cy="6858000"/>
          </a:xfrm>
          <a:prstGeom prst="rect">
            <a:avLst/>
          </a:prstGeom>
        </p:spPr>
      </p:pic>
    </p:spTree>
    <p:extLst>
      <p:ext uri="{BB962C8B-B14F-4D97-AF65-F5344CB8AC3E}">
        <p14:creationId xmlns:p14="http://schemas.microsoft.com/office/powerpoint/2010/main" val="24011931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685801"/>
            <a:ext cx="12192000" cy="4127735"/>
            <a:chOff x="0" y="0"/>
            <a:chExt cx="24384000" cy="8255471"/>
          </a:xfrm>
        </p:grpSpPr>
        <p:grpSp>
          <p:nvGrpSpPr>
            <p:cNvPr id="3" name="Group 3"/>
            <p:cNvGrpSpPr/>
            <p:nvPr/>
          </p:nvGrpSpPr>
          <p:grpSpPr>
            <a:xfrm>
              <a:off x="0" y="0"/>
              <a:ext cx="6096000" cy="8255471"/>
              <a:chOff x="0" y="0"/>
              <a:chExt cx="6096000" cy="8255471"/>
            </a:xfrm>
          </p:grpSpPr>
          <p:pic>
            <p:nvPicPr>
              <p:cNvPr id="4" name="Picture 4"/>
              <p:cNvPicPr>
                <a:picLocks noChangeAspect="1"/>
              </p:cNvPicPr>
              <p:nvPr/>
            </p:nvPicPr>
            <p:blipFill>
              <a:blip r:embed="rId2"/>
              <a:srcRect l="22027" r="28744"/>
              <a:stretch>
                <a:fillRect/>
              </a:stretch>
            </p:blipFill>
            <p:spPr>
              <a:xfrm>
                <a:off x="0" y="0"/>
                <a:ext cx="6096000" cy="8255471"/>
              </a:xfrm>
              <a:prstGeom prst="rect">
                <a:avLst/>
              </a:prstGeom>
            </p:spPr>
          </p:pic>
        </p:grpSp>
        <p:grpSp>
          <p:nvGrpSpPr>
            <p:cNvPr id="5" name="Group 5"/>
            <p:cNvGrpSpPr/>
            <p:nvPr/>
          </p:nvGrpSpPr>
          <p:grpSpPr>
            <a:xfrm>
              <a:off x="6096000" y="0"/>
              <a:ext cx="6096000" cy="8255471"/>
              <a:chOff x="0" y="0"/>
              <a:chExt cx="6096000" cy="8255471"/>
            </a:xfrm>
          </p:grpSpPr>
          <p:pic>
            <p:nvPicPr>
              <p:cNvPr id="6" name="Picture 6"/>
              <p:cNvPicPr>
                <a:picLocks noChangeAspect="1"/>
              </p:cNvPicPr>
              <p:nvPr/>
            </p:nvPicPr>
            <p:blipFill>
              <a:blip r:embed="rId3"/>
              <a:srcRect l="24616" r="24616"/>
              <a:stretch>
                <a:fillRect/>
              </a:stretch>
            </p:blipFill>
            <p:spPr>
              <a:xfrm>
                <a:off x="0" y="0"/>
                <a:ext cx="6096000" cy="8255471"/>
              </a:xfrm>
              <a:prstGeom prst="rect">
                <a:avLst/>
              </a:prstGeom>
            </p:spPr>
          </p:pic>
        </p:grpSp>
        <p:grpSp>
          <p:nvGrpSpPr>
            <p:cNvPr id="7" name="Group 7"/>
            <p:cNvGrpSpPr/>
            <p:nvPr/>
          </p:nvGrpSpPr>
          <p:grpSpPr>
            <a:xfrm>
              <a:off x="12192000" y="0"/>
              <a:ext cx="6096000" cy="8255471"/>
              <a:chOff x="0" y="0"/>
              <a:chExt cx="6096000" cy="8255471"/>
            </a:xfrm>
          </p:grpSpPr>
          <p:pic>
            <p:nvPicPr>
              <p:cNvPr id="8" name="Picture 8"/>
              <p:cNvPicPr>
                <a:picLocks noChangeAspect="1"/>
              </p:cNvPicPr>
              <p:nvPr/>
            </p:nvPicPr>
            <p:blipFill>
              <a:blip r:embed="rId4"/>
              <a:srcRect l="25386" r="25386"/>
              <a:stretch>
                <a:fillRect/>
              </a:stretch>
            </p:blipFill>
            <p:spPr>
              <a:xfrm>
                <a:off x="0" y="0"/>
                <a:ext cx="6096000" cy="8255471"/>
              </a:xfrm>
              <a:prstGeom prst="rect">
                <a:avLst/>
              </a:prstGeom>
            </p:spPr>
          </p:pic>
        </p:grpSp>
        <p:grpSp>
          <p:nvGrpSpPr>
            <p:cNvPr id="9" name="Group 9"/>
            <p:cNvGrpSpPr/>
            <p:nvPr/>
          </p:nvGrpSpPr>
          <p:grpSpPr>
            <a:xfrm>
              <a:off x="18288000" y="0"/>
              <a:ext cx="6096000" cy="8255471"/>
              <a:chOff x="0" y="0"/>
              <a:chExt cx="6096000" cy="8255471"/>
            </a:xfrm>
          </p:grpSpPr>
          <p:pic>
            <p:nvPicPr>
              <p:cNvPr id="10" name="Picture 10"/>
              <p:cNvPicPr>
                <a:picLocks noChangeAspect="1"/>
              </p:cNvPicPr>
              <p:nvPr/>
            </p:nvPicPr>
            <p:blipFill>
              <a:blip r:embed="rId5"/>
              <a:srcRect l="25386" r="25386"/>
              <a:stretch>
                <a:fillRect/>
              </a:stretch>
            </p:blipFill>
            <p:spPr>
              <a:xfrm>
                <a:off x="0" y="0"/>
                <a:ext cx="6096000" cy="8255471"/>
              </a:xfrm>
              <a:prstGeom prst="rect">
                <a:avLst/>
              </a:prstGeom>
            </p:spPr>
          </p:pic>
        </p:grpSp>
      </p:grpSp>
      <p:grpSp>
        <p:nvGrpSpPr>
          <p:cNvPr id="11" name="Group 11"/>
          <p:cNvGrpSpPr/>
          <p:nvPr/>
        </p:nvGrpSpPr>
        <p:grpSpPr>
          <a:xfrm>
            <a:off x="-138615" y="685800"/>
            <a:ext cx="12418993" cy="4155914"/>
            <a:chOff x="0" y="0"/>
            <a:chExt cx="4906269" cy="1641843"/>
          </a:xfrm>
        </p:grpSpPr>
        <p:sp>
          <p:nvSpPr>
            <p:cNvPr id="12" name="Freeform 12"/>
            <p:cNvSpPr/>
            <p:nvPr/>
          </p:nvSpPr>
          <p:spPr>
            <a:xfrm>
              <a:off x="0" y="0"/>
              <a:ext cx="4906269" cy="1641843"/>
            </a:xfrm>
            <a:custGeom>
              <a:avLst/>
              <a:gdLst/>
              <a:ahLst/>
              <a:cxnLst/>
              <a:rect l="l" t="t" r="r" b="b"/>
              <a:pathLst>
                <a:path w="4906269" h="1641843">
                  <a:moveTo>
                    <a:pt x="0" y="0"/>
                  </a:moveTo>
                  <a:lnTo>
                    <a:pt x="4906269" y="0"/>
                  </a:lnTo>
                  <a:lnTo>
                    <a:pt x="4906269" y="1641843"/>
                  </a:lnTo>
                  <a:lnTo>
                    <a:pt x="0" y="1641843"/>
                  </a:lnTo>
                  <a:close/>
                </a:path>
              </a:pathLst>
            </a:custGeom>
            <a:solidFill>
              <a:srgbClr val="FFFFFF">
                <a:alpha val="71765"/>
              </a:srgbClr>
            </a:solidFill>
          </p:spPr>
          <p:txBody>
            <a:bodyPr/>
            <a:lstStyle/>
            <a:p>
              <a:endParaRPr lang="en-US" sz="1200"/>
            </a:p>
          </p:txBody>
        </p:sp>
        <p:sp>
          <p:nvSpPr>
            <p:cNvPr id="13" name="TextBox 13"/>
            <p:cNvSpPr txBox="1"/>
            <p:nvPr/>
          </p:nvSpPr>
          <p:spPr>
            <a:xfrm>
              <a:off x="0" y="-38100"/>
              <a:ext cx="4906269" cy="1679943"/>
            </a:xfrm>
            <a:prstGeom prst="rect">
              <a:avLst/>
            </a:prstGeom>
          </p:spPr>
          <p:txBody>
            <a:bodyPr lIns="33867" tIns="33867" rIns="33867" bIns="33867" rtlCol="0" anchor="ctr"/>
            <a:lstStyle/>
            <a:p>
              <a:pPr algn="ctr">
                <a:lnSpc>
                  <a:spcPts val="1960"/>
                </a:lnSpc>
              </a:pPr>
              <a:endParaRPr sz="1200"/>
            </a:p>
          </p:txBody>
        </p:sp>
      </p:grpSp>
      <p:grpSp>
        <p:nvGrpSpPr>
          <p:cNvPr id="14" name="Group 14"/>
          <p:cNvGrpSpPr/>
          <p:nvPr/>
        </p:nvGrpSpPr>
        <p:grpSpPr>
          <a:xfrm>
            <a:off x="4946629" y="3072100"/>
            <a:ext cx="3300451" cy="2846804"/>
            <a:chOff x="0" y="0"/>
            <a:chExt cx="1303882" cy="1124663"/>
          </a:xfrm>
        </p:grpSpPr>
        <p:sp>
          <p:nvSpPr>
            <p:cNvPr id="15" name="Freeform 15">
              <a:extLst>
                <a:ext uri="{C183D7F6-B498-43B3-948B-1728B52AA6E4}">
                  <adec:decorative xmlns:adec="http://schemas.microsoft.com/office/drawing/2017/decorative" val="1"/>
                </a:ext>
              </a:extLst>
            </p:cNvPr>
            <p:cNvSpPr/>
            <p:nvPr/>
          </p:nvSpPr>
          <p:spPr>
            <a:xfrm>
              <a:off x="0" y="0"/>
              <a:ext cx="1303882" cy="1124663"/>
            </a:xfrm>
            <a:custGeom>
              <a:avLst/>
              <a:gdLst/>
              <a:ahLst/>
              <a:cxnLst/>
              <a:rect l="l" t="t" r="r" b="b"/>
              <a:pathLst>
                <a:path w="1303882" h="1124663">
                  <a:moveTo>
                    <a:pt x="79754" y="0"/>
                  </a:moveTo>
                  <a:lnTo>
                    <a:pt x="1224127" y="0"/>
                  </a:lnTo>
                  <a:cubicBezTo>
                    <a:pt x="1245280" y="0"/>
                    <a:pt x="1265565" y="8403"/>
                    <a:pt x="1280522" y="23360"/>
                  </a:cubicBezTo>
                  <a:cubicBezTo>
                    <a:pt x="1295479" y="38316"/>
                    <a:pt x="1303882" y="58602"/>
                    <a:pt x="1303882" y="79754"/>
                  </a:cubicBezTo>
                  <a:lnTo>
                    <a:pt x="1303882" y="1044909"/>
                  </a:lnTo>
                  <a:cubicBezTo>
                    <a:pt x="1303882" y="1088956"/>
                    <a:pt x="1268174" y="1124663"/>
                    <a:pt x="1224127" y="1124663"/>
                  </a:cubicBezTo>
                  <a:lnTo>
                    <a:pt x="79754" y="1124663"/>
                  </a:lnTo>
                  <a:cubicBezTo>
                    <a:pt x="58602" y="1124663"/>
                    <a:pt x="38316" y="1116261"/>
                    <a:pt x="23360" y="1101304"/>
                  </a:cubicBezTo>
                  <a:cubicBezTo>
                    <a:pt x="8403" y="1086347"/>
                    <a:pt x="0" y="1066061"/>
                    <a:pt x="0" y="1044909"/>
                  </a:cubicBezTo>
                  <a:lnTo>
                    <a:pt x="0" y="79754"/>
                  </a:lnTo>
                  <a:cubicBezTo>
                    <a:pt x="0" y="58602"/>
                    <a:pt x="8403" y="38316"/>
                    <a:pt x="23360" y="23360"/>
                  </a:cubicBezTo>
                  <a:cubicBezTo>
                    <a:pt x="38316" y="8403"/>
                    <a:pt x="58602" y="0"/>
                    <a:pt x="79754" y="0"/>
                  </a:cubicBezTo>
                  <a:close/>
                </a:path>
              </a:pathLst>
            </a:custGeom>
            <a:solidFill>
              <a:srgbClr val="2F3D4C"/>
            </a:solidFill>
          </p:spPr>
          <p:txBody>
            <a:bodyPr/>
            <a:lstStyle/>
            <a:p>
              <a:endParaRPr lang="en-US" sz="1200"/>
            </a:p>
          </p:txBody>
        </p:sp>
        <p:sp>
          <p:nvSpPr>
            <p:cNvPr id="16" name="TextBox 16"/>
            <p:cNvSpPr txBox="1"/>
            <p:nvPr/>
          </p:nvSpPr>
          <p:spPr>
            <a:xfrm>
              <a:off x="0" y="-38100"/>
              <a:ext cx="1303882" cy="1162763"/>
            </a:xfrm>
            <a:prstGeom prst="rect">
              <a:avLst/>
            </a:prstGeom>
          </p:spPr>
          <p:txBody>
            <a:bodyPr lIns="33867" tIns="33867" rIns="33867" bIns="33867" rtlCol="0" anchor="ctr"/>
            <a:lstStyle/>
            <a:p>
              <a:pPr algn="ctr">
                <a:lnSpc>
                  <a:spcPts val="1960"/>
                </a:lnSpc>
              </a:pPr>
              <a:endParaRPr sz="1200"/>
            </a:p>
          </p:txBody>
        </p:sp>
      </p:grpSp>
      <p:grpSp>
        <p:nvGrpSpPr>
          <p:cNvPr id="17" name="Group 17"/>
          <p:cNvGrpSpPr/>
          <p:nvPr/>
        </p:nvGrpSpPr>
        <p:grpSpPr>
          <a:xfrm>
            <a:off x="6349689" y="3320497"/>
            <a:ext cx="494331" cy="494331"/>
            <a:chOff x="0" y="0"/>
            <a:chExt cx="812800" cy="812800"/>
          </a:xfrm>
        </p:grpSpPr>
        <p:sp>
          <p:nvSpPr>
            <p:cNvPr id="18"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US" sz="1200"/>
            </a:p>
          </p:txBody>
        </p:sp>
        <p:sp>
          <p:nvSpPr>
            <p:cNvPr id="19" name="TextBox 19"/>
            <p:cNvSpPr txBox="1"/>
            <p:nvPr/>
          </p:nvSpPr>
          <p:spPr>
            <a:xfrm>
              <a:off x="76200" y="-28575"/>
              <a:ext cx="660400" cy="765175"/>
            </a:xfrm>
            <a:prstGeom prst="rect">
              <a:avLst/>
            </a:prstGeom>
          </p:spPr>
          <p:txBody>
            <a:bodyPr lIns="36785" tIns="36785" rIns="36785" bIns="36785" rtlCol="0" anchor="ctr"/>
            <a:lstStyle/>
            <a:p>
              <a:pPr algn="ctr">
                <a:lnSpc>
                  <a:spcPts val="2160"/>
                </a:lnSpc>
              </a:pPr>
              <a:endParaRPr sz="1200"/>
            </a:p>
          </p:txBody>
        </p:sp>
      </p:grpSp>
      <p:sp>
        <p:nvSpPr>
          <p:cNvPr id="20" name="Freeform 20"/>
          <p:cNvSpPr/>
          <p:nvPr/>
        </p:nvSpPr>
        <p:spPr>
          <a:xfrm flipH="1">
            <a:off x="6505255" y="3476062"/>
            <a:ext cx="183199" cy="183199"/>
          </a:xfrm>
          <a:custGeom>
            <a:avLst/>
            <a:gdLst/>
            <a:ahLst/>
            <a:cxnLst/>
            <a:rect l="l" t="t" r="r" b="b"/>
            <a:pathLst>
              <a:path w="274798" h="274798">
                <a:moveTo>
                  <a:pt x="274797" y="0"/>
                </a:moveTo>
                <a:lnTo>
                  <a:pt x="0" y="0"/>
                </a:lnTo>
                <a:lnTo>
                  <a:pt x="0" y="274798"/>
                </a:lnTo>
                <a:lnTo>
                  <a:pt x="274797" y="274798"/>
                </a:lnTo>
                <a:lnTo>
                  <a:pt x="274797"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sz="1200"/>
          </a:p>
        </p:txBody>
      </p:sp>
      <p:grpSp>
        <p:nvGrpSpPr>
          <p:cNvPr id="21" name="Group 21"/>
          <p:cNvGrpSpPr/>
          <p:nvPr/>
        </p:nvGrpSpPr>
        <p:grpSpPr>
          <a:xfrm>
            <a:off x="8593744" y="3034159"/>
            <a:ext cx="3300451" cy="2846804"/>
            <a:chOff x="0" y="0"/>
            <a:chExt cx="1303882" cy="1124663"/>
          </a:xfrm>
        </p:grpSpPr>
        <p:sp>
          <p:nvSpPr>
            <p:cNvPr id="22" name="Freeform 22">
              <a:extLst>
                <a:ext uri="{C183D7F6-B498-43B3-948B-1728B52AA6E4}">
                  <adec:decorative xmlns:adec="http://schemas.microsoft.com/office/drawing/2017/decorative" val="1"/>
                </a:ext>
              </a:extLst>
            </p:cNvPr>
            <p:cNvSpPr/>
            <p:nvPr/>
          </p:nvSpPr>
          <p:spPr>
            <a:xfrm>
              <a:off x="0" y="0"/>
              <a:ext cx="1303882" cy="1124663"/>
            </a:xfrm>
            <a:custGeom>
              <a:avLst/>
              <a:gdLst/>
              <a:ahLst/>
              <a:cxnLst/>
              <a:rect l="l" t="t" r="r" b="b"/>
              <a:pathLst>
                <a:path w="1303882" h="1124663">
                  <a:moveTo>
                    <a:pt x="79754" y="0"/>
                  </a:moveTo>
                  <a:lnTo>
                    <a:pt x="1224127" y="0"/>
                  </a:lnTo>
                  <a:cubicBezTo>
                    <a:pt x="1245280" y="0"/>
                    <a:pt x="1265565" y="8403"/>
                    <a:pt x="1280522" y="23360"/>
                  </a:cubicBezTo>
                  <a:cubicBezTo>
                    <a:pt x="1295479" y="38316"/>
                    <a:pt x="1303882" y="58602"/>
                    <a:pt x="1303882" y="79754"/>
                  </a:cubicBezTo>
                  <a:lnTo>
                    <a:pt x="1303882" y="1044909"/>
                  </a:lnTo>
                  <a:cubicBezTo>
                    <a:pt x="1303882" y="1088956"/>
                    <a:pt x="1268174" y="1124663"/>
                    <a:pt x="1224127" y="1124663"/>
                  </a:cubicBezTo>
                  <a:lnTo>
                    <a:pt x="79754" y="1124663"/>
                  </a:lnTo>
                  <a:cubicBezTo>
                    <a:pt x="58602" y="1124663"/>
                    <a:pt x="38316" y="1116261"/>
                    <a:pt x="23360" y="1101304"/>
                  </a:cubicBezTo>
                  <a:cubicBezTo>
                    <a:pt x="8403" y="1086347"/>
                    <a:pt x="0" y="1066061"/>
                    <a:pt x="0" y="1044909"/>
                  </a:cubicBezTo>
                  <a:lnTo>
                    <a:pt x="0" y="79754"/>
                  </a:lnTo>
                  <a:cubicBezTo>
                    <a:pt x="0" y="58602"/>
                    <a:pt x="8403" y="38316"/>
                    <a:pt x="23360" y="23360"/>
                  </a:cubicBezTo>
                  <a:cubicBezTo>
                    <a:pt x="38316" y="8403"/>
                    <a:pt x="58602" y="0"/>
                    <a:pt x="79754" y="0"/>
                  </a:cubicBezTo>
                  <a:close/>
                </a:path>
              </a:pathLst>
            </a:custGeom>
            <a:solidFill>
              <a:srgbClr val="EDB753"/>
            </a:solidFill>
          </p:spPr>
          <p:txBody>
            <a:bodyPr/>
            <a:lstStyle/>
            <a:p>
              <a:endParaRPr lang="en-US" sz="1200"/>
            </a:p>
          </p:txBody>
        </p:sp>
        <p:sp>
          <p:nvSpPr>
            <p:cNvPr id="23" name="TextBox 23"/>
            <p:cNvSpPr txBox="1"/>
            <p:nvPr/>
          </p:nvSpPr>
          <p:spPr>
            <a:xfrm>
              <a:off x="0" y="-38100"/>
              <a:ext cx="1303882" cy="1162763"/>
            </a:xfrm>
            <a:prstGeom prst="rect">
              <a:avLst/>
            </a:prstGeom>
          </p:spPr>
          <p:txBody>
            <a:bodyPr lIns="33867" tIns="33867" rIns="33867" bIns="33867" rtlCol="0" anchor="ctr"/>
            <a:lstStyle/>
            <a:p>
              <a:pPr algn="ctr">
                <a:lnSpc>
                  <a:spcPts val="1960"/>
                </a:lnSpc>
              </a:pPr>
              <a:endParaRPr sz="1200"/>
            </a:p>
          </p:txBody>
        </p:sp>
      </p:grpSp>
      <p:grpSp>
        <p:nvGrpSpPr>
          <p:cNvPr id="24" name="Group 24"/>
          <p:cNvGrpSpPr/>
          <p:nvPr/>
        </p:nvGrpSpPr>
        <p:grpSpPr>
          <a:xfrm>
            <a:off x="9996804" y="3282555"/>
            <a:ext cx="494331" cy="494331"/>
            <a:chOff x="0" y="0"/>
            <a:chExt cx="812800" cy="812800"/>
          </a:xfrm>
        </p:grpSpPr>
        <p:sp>
          <p:nvSpPr>
            <p:cNvPr id="25" name="Freeform 2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US" sz="1200"/>
            </a:p>
          </p:txBody>
        </p:sp>
        <p:sp>
          <p:nvSpPr>
            <p:cNvPr id="26" name="TextBox 26"/>
            <p:cNvSpPr txBox="1"/>
            <p:nvPr/>
          </p:nvSpPr>
          <p:spPr>
            <a:xfrm>
              <a:off x="76200" y="-28575"/>
              <a:ext cx="660400" cy="765175"/>
            </a:xfrm>
            <a:prstGeom prst="rect">
              <a:avLst/>
            </a:prstGeom>
          </p:spPr>
          <p:txBody>
            <a:bodyPr lIns="36785" tIns="36785" rIns="36785" bIns="36785" rtlCol="0" anchor="ctr"/>
            <a:lstStyle/>
            <a:p>
              <a:pPr algn="ctr">
                <a:lnSpc>
                  <a:spcPts val="2160"/>
                </a:lnSpc>
              </a:pPr>
              <a:endParaRPr sz="1200"/>
            </a:p>
          </p:txBody>
        </p:sp>
      </p:grpSp>
      <p:sp>
        <p:nvSpPr>
          <p:cNvPr id="27" name="Freeform 27"/>
          <p:cNvSpPr/>
          <p:nvPr/>
        </p:nvSpPr>
        <p:spPr>
          <a:xfrm flipH="1" flipV="1">
            <a:off x="10152369" y="3438121"/>
            <a:ext cx="183199" cy="183199"/>
          </a:xfrm>
          <a:custGeom>
            <a:avLst/>
            <a:gdLst/>
            <a:ahLst/>
            <a:cxnLst/>
            <a:rect l="l" t="t" r="r" b="b"/>
            <a:pathLst>
              <a:path w="274798" h="274798">
                <a:moveTo>
                  <a:pt x="274798" y="274798"/>
                </a:moveTo>
                <a:lnTo>
                  <a:pt x="0" y="274798"/>
                </a:lnTo>
                <a:lnTo>
                  <a:pt x="0" y="0"/>
                </a:lnTo>
                <a:lnTo>
                  <a:pt x="274798" y="0"/>
                </a:lnTo>
                <a:lnTo>
                  <a:pt x="274798" y="274798"/>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31" name="TextBox 31"/>
          <p:cNvSpPr txBox="1"/>
          <p:nvPr/>
        </p:nvSpPr>
        <p:spPr>
          <a:xfrm>
            <a:off x="343787" y="4849693"/>
            <a:ext cx="5720493" cy="615553"/>
          </a:xfrm>
          <a:prstGeom prst="rect">
            <a:avLst/>
          </a:prstGeom>
        </p:spPr>
        <p:txBody>
          <a:bodyPr wrap="square" lIns="0" tIns="0" rIns="0" bIns="0" rtlCol="0" anchor="t">
            <a:spAutoFit/>
          </a:bodyPr>
          <a:lstStyle/>
          <a:p>
            <a:r>
              <a:rPr lang="en-US" sz="4000" b="1">
                <a:solidFill>
                  <a:srgbClr val="2F3D4C"/>
                </a:solidFill>
                <a:latin typeface="Aptos"/>
                <a:ea typeface="Montserrat Bold"/>
                <a:cs typeface="Montserrat Bold"/>
                <a:sym typeface="Montserrat Bold"/>
              </a:rPr>
              <a:t>Teacher Key Stats</a:t>
            </a:r>
            <a:endParaRPr lang="en-US" sz="4000">
              <a:ea typeface="Calibri"/>
              <a:cs typeface="Calibri"/>
            </a:endParaRPr>
          </a:p>
        </p:txBody>
      </p:sp>
      <p:sp>
        <p:nvSpPr>
          <p:cNvPr id="32" name="TextBox 32"/>
          <p:cNvSpPr txBox="1"/>
          <p:nvPr/>
        </p:nvSpPr>
        <p:spPr>
          <a:xfrm>
            <a:off x="5276956" y="4314783"/>
            <a:ext cx="2717673" cy="546496"/>
          </a:xfrm>
          <a:prstGeom prst="rect">
            <a:avLst/>
          </a:prstGeom>
        </p:spPr>
        <p:txBody>
          <a:bodyPr lIns="0" tIns="0" rIns="0" bIns="0" rtlCol="0" anchor="t">
            <a:spAutoFit/>
          </a:bodyPr>
          <a:lstStyle/>
          <a:p>
            <a:pPr algn="ctr">
              <a:lnSpc>
                <a:spcPts val="4480"/>
              </a:lnSpc>
            </a:pPr>
            <a:r>
              <a:rPr lang="en-US" sz="3200" b="1">
                <a:solidFill>
                  <a:srgbClr val="FDFDFD"/>
                </a:solidFill>
                <a:latin typeface="Aptos" panose="020B0004020202020204" pitchFamily="34" charset="0"/>
                <a:ea typeface="Montserrat Bold"/>
                <a:cs typeface="Montserrat Bold"/>
                <a:sym typeface="Montserrat Bold"/>
              </a:rPr>
              <a:t>56%</a:t>
            </a:r>
          </a:p>
        </p:txBody>
      </p:sp>
      <p:sp>
        <p:nvSpPr>
          <p:cNvPr id="33" name="TextBox 33"/>
          <p:cNvSpPr txBox="1"/>
          <p:nvPr/>
        </p:nvSpPr>
        <p:spPr>
          <a:xfrm>
            <a:off x="5238018" y="3992582"/>
            <a:ext cx="2717673" cy="249235"/>
          </a:xfrm>
          <a:prstGeom prst="rect">
            <a:avLst/>
          </a:prstGeom>
        </p:spPr>
        <p:txBody>
          <a:bodyPr lIns="0" tIns="0" rIns="0" bIns="0" rtlCol="0" anchor="t">
            <a:spAutoFit/>
          </a:bodyPr>
          <a:lstStyle/>
          <a:p>
            <a:pPr algn="ctr">
              <a:lnSpc>
                <a:spcPts val="1960"/>
              </a:lnSpc>
            </a:pPr>
            <a:r>
              <a:rPr lang="en-US" sz="1600">
                <a:solidFill>
                  <a:srgbClr val="FDFDFD"/>
                </a:solidFill>
                <a:latin typeface="Aptos"/>
                <a:ea typeface="Montserrat"/>
                <a:cs typeface="Montserrat"/>
                <a:sym typeface="Montserrat"/>
              </a:rPr>
              <a:t>Teacher vacancies are </a:t>
            </a:r>
            <a:r>
              <a:rPr lang="en-US" sz="1600" b="1">
                <a:solidFill>
                  <a:srgbClr val="FDFDFD"/>
                </a:solidFill>
                <a:latin typeface="Aptos"/>
                <a:ea typeface="Montserrat Bold"/>
                <a:cs typeface="Montserrat Bold"/>
                <a:sym typeface="Montserrat Bold"/>
              </a:rPr>
              <a:t>down</a:t>
            </a:r>
            <a:endParaRPr lang="en-US" sz="1600" b="1">
              <a:solidFill>
                <a:srgbClr val="FDFDFD"/>
              </a:solidFill>
              <a:latin typeface="Aptos"/>
              <a:ea typeface="Montserrat Bold"/>
              <a:cs typeface="Montserrat Bold"/>
            </a:endParaRPr>
          </a:p>
        </p:txBody>
      </p:sp>
      <p:sp>
        <p:nvSpPr>
          <p:cNvPr id="34" name="TextBox 34"/>
          <p:cNvSpPr txBox="1"/>
          <p:nvPr/>
        </p:nvSpPr>
        <p:spPr>
          <a:xfrm>
            <a:off x="5238018" y="4987335"/>
            <a:ext cx="2717673" cy="505716"/>
          </a:xfrm>
          <a:prstGeom prst="rect">
            <a:avLst/>
          </a:prstGeom>
        </p:spPr>
        <p:txBody>
          <a:bodyPr lIns="0" tIns="0" rIns="0" bIns="0" rtlCol="0" anchor="t">
            <a:spAutoFit/>
          </a:bodyPr>
          <a:lstStyle/>
          <a:p>
            <a:pPr algn="ctr">
              <a:lnSpc>
                <a:spcPts val="1960"/>
              </a:lnSpc>
            </a:pPr>
            <a:r>
              <a:rPr lang="en-US" sz="1600">
                <a:solidFill>
                  <a:srgbClr val="FDFDFD"/>
                </a:solidFill>
                <a:latin typeface="Aptos" panose="020B0004020202020204" pitchFamily="34" charset="0"/>
                <a:ea typeface="Montserrat"/>
                <a:cs typeface="Montserrat"/>
                <a:sym typeface="Montserrat"/>
              </a:rPr>
              <a:t>since </a:t>
            </a:r>
            <a:r>
              <a:rPr lang="en-US" sz="1600" b="1">
                <a:solidFill>
                  <a:srgbClr val="FDFDFD"/>
                </a:solidFill>
                <a:latin typeface="Aptos" panose="020B0004020202020204" pitchFamily="34" charset="0"/>
                <a:ea typeface="Montserrat"/>
                <a:cs typeface="Montserrat"/>
                <a:sym typeface="Montserrat"/>
              </a:rPr>
              <a:t>2023</a:t>
            </a:r>
            <a:r>
              <a:rPr lang="en-US" sz="1600">
                <a:solidFill>
                  <a:srgbClr val="FDFDFD"/>
                </a:solidFill>
                <a:latin typeface="Aptos" panose="020B0004020202020204" pitchFamily="34" charset="0"/>
                <a:ea typeface="Montserrat"/>
                <a:cs typeface="Montserrat"/>
                <a:sym typeface="Montserrat"/>
              </a:rPr>
              <a:t>, even as positions increased.</a:t>
            </a:r>
          </a:p>
        </p:txBody>
      </p:sp>
      <p:sp>
        <p:nvSpPr>
          <p:cNvPr id="35" name="TextBox 35"/>
          <p:cNvSpPr txBox="1"/>
          <p:nvPr/>
        </p:nvSpPr>
        <p:spPr>
          <a:xfrm>
            <a:off x="8902045" y="3943086"/>
            <a:ext cx="2717673" cy="249235"/>
          </a:xfrm>
          <a:prstGeom prst="rect">
            <a:avLst/>
          </a:prstGeom>
        </p:spPr>
        <p:txBody>
          <a:bodyPr lIns="0" tIns="0" rIns="0" bIns="0" rtlCol="0" anchor="t">
            <a:spAutoFit/>
          </a:bodyPr>
          <a:lstStyle/>
          <a:p>
            <a:pPr algn="ctr">
              <a:lnSpc>
                <a:spcPts val="1960"/>
              </a:lnSpc>
            </a:pPr>
            <a:r>
              <a:rPr lang="en-US" sz="1600">
                <a:solidFill>
                  <a:srgbClr val="FDFDFD"/>
                </a:solidFill>
                <a:latin typeface="Aptos" panose="020B0004020202020204" pitchFamily="34" charset="0"/>
                <a:ea typeface="Montserrat"/>
                <a:cs typeface="Montserrat"/>
                <a:sym typeface="Montserrat"/>
              </a:rPr>
              <a:t>Starting pay is </a:t>
            </a:r>
            <a:r>
              <a:rPr lang="en-US" sz="1600" b="1">
                <a:solidFill>
                  <a:srgbClr val="FDFDFD"/>
                </a:solidFill>
                <a:latin typeface="Aptos" panose="020B0004020202020204" pitchFamily="34" charset="0"/>
                <a:ea typeface="Montserrat"/>
                <a:cs typeface="Montserrat"/>
                <a:sym typeface="Montserrat"/>
              </a:rPr>
              <a:t>up</a:t>
            </a:r>
          </a:p>
        </p:txBody>
      </p:sp>
      <p:sp>
        <p:nvSpPr>
          <p:cNvPr id="36" name="TextBox 36"/>
          <p:cNvSpPr txBox="1"/>
          <p:nvPr/>
        </p:nvSpPr>
        <p:spPr>
          <a:xfrm>
            <a:off x="8885133" y="4293039"/>
            <a:ext cx="2717673" cy="546496"/>
          </a:xfrm>
          <a:prstGeom prst="rect">
            <a:avLst/>
          </a:prstGeom>
        </p:spPr>
        <p:txBody>
          <a:bodyPr lIns="0" tIns="0" rIns="0" bIns="0" rtlCol="0" anchor="t">
            <a:spAutoFit/>
          </a:bodyPr>
          <a:lstStyle/>
          <a:p>
            <a:pPr algn="ctr">
              <a:lnSpc>
                <a:spcPts val="4480"/>
              </a:lnSpc>
            </a:pPr>
            <a:r>
              <a:rPr lang="en-US" sz="3200" b="1">
                <a:solidFill>
                  <a:srgbClr val="FDFDFD"/>
                </a:solidFill>
                <a:latin typeface="Aptos" panose="020B0004020202020204" pitchFamily="34" charset="0"/>
                <a:ea typeface="Montserrat Bold"/>
                <a:cs typeface="Montserrat Bold"/>
                <a:sym typeface="Montserrat Bold"/>
              </a:rPr>
              <a:t>52%*</a:t>
            </a:r>
          </a:p>
        </p:txBody>
      </p:sp>
      <p:sp>
        <p:nvSpPr>
          <p:cNvPr id="37" name="TextBox 37"/>
          <p:cNvSpPr txBox="1"/>
          <p:nvPr/>
        </p:nvSpPr>
        <p:spPr>
          <a:xfrm>
            <a:off x="8835196" y="4910259"/>
            <a:ext cx="2717673" cy="762196"/>
          </a:xfrm>
          <a:prstGeom prst="rect">
            <a:avLst/>
          </a:prstGeom>
        </p:spPr>
        <p:txBody>
          <a:bodyPr lIns="0" tIns="0" rIns="0" bIns="0" rtlCol="0" anchor="t">
            <a:spAutoFit/>
          </a:bodyPr>
          <a:lstStyle/>
          <a:p>
            <a:pPr algn="ctr">
              <a:lnSpc>
                <a:spcPts val="1960"/>
              </a:lnSpc>
            </a:pPr>
            <a:r>
              <a:rPr lang="en-US" sz="1600" b="1">
                <a:solidFill>
                  <a:srgbClr val="FDFDFD"/>
                </a:solidFill>
                <a:latin typeface="Aptos" panose="020B0004020202020204" pitchFamily="34" charset="0"/>
                <a:ea typeface="Montserrat Bold"/>
                <a:cs typeface="Montserrat Bold"/>
                <a:sym typeface="Montserrat Bold"/>
              </a:rPr>
              <a:t>since 2019</a:t>
            </a:r>
            <a:r>
              <a:rPr lang="en-US" sz="1600">
                <a:solidFill>
                  <a:srgbClr val="FDFDFD"/>
                </a:solidFill>
                <a:latin typeface="Aptos" panose="020B0004020202020204" pitchFamily="34" charset="0"/>
                <a:ea typeface="Montserrat"/>
                <a:cs typeface="Montserrat"/>
                <a:sym typeface="Montserrat"/>
              </a:rPr>
              <a:t> and is now regionally competitive.</a:t>
            </a:r>
            <a:br>
              <a:rPr lang="en-US" sz="1600">
                <a:solidFill>
                  <a:srgbClr val="FDFDFD"/>
                </a:solidFill>
                <a:latin typeface="Aptos" panose="020B0004020202020204" pitchFamily="34" charset="0"/>
                <a:ea typeface="Montserrat"/>
                <a:cs typeface="Montserrat"/>
                <a:sym typeface="Montserrat"/>
              </a:rPr>
            </a:br>
            <a:r>
              <a:rPr lang="en-US" sz="1600">
                <a:solidFill>
                  <a:srgbClr val="FDFDFD"/>
                </a:solidFill>
                <a:latin typeface="Aptos" panose="020B0004020202020204" pitchFamily="34" charset="0"/>
                <a:ea typeface="Montserrat"/>
                <a:cs typeface="Montserrat"/>
                <a:sym typeface="Montserrat"/>
              </a:rPr>
              <a:t>(*FY 2025-26)</a:t>
            </a:r>
          </a:p>
        </p:txBody>
      </p:sp>
      <p:sp>
        <p:nvSpPr>
          <p:cNvPr id="40" name="Freeform 8">
            <a:extLst>
              <a:ext uri="{FF2B5EF4-FFF2-40B4-BE49-F238E27FC236}">
                <a16:creationId xmlns:a16="http://schemas.microsoft.com/office/drawing/2014/main" id="{33BD5C02-7893-7AA5-D7CB-F52C40F372D0}"/>
              </a:ext>
            </a:extLst>
          </p:cNvPr>
          <p:cNvSpPr/>
          <p:nvPr/>
        </p:nvSpPr>
        <p:spPr>
          <a:xfrm>
            <a:off x="9508477" y="6443399"/>
            <a:ext cx="2445423" cy="330132"/>
          </a:xfrm>
          <a:custGeom>
            <a:avLst/>
            <a:gdLst/>
            <a:ahLst/>
            <a:cxnLst/>
            <a:rect l="l" t="t" r="r" b="b"/>
            <a:pathLst>
              <a:path w="3668135" h="495198">
                <a:moveTo>
                  <a:pt x="0" y="0"/>
                </a:moveTo>
                <a:lnTo>
                  <a:pt x="3668134" y="0"/>
                </a:lnTo>
                <a:lnTo>
                  <a:pt x="3668134" y="495198"/>
                </a:lnTo>
                <a:lnTo>
                  <a:pt x="0" y="495198"/>
                </a:lnTo>
                <a:lnTo>
                  <a:pt x="0" y="0"/>
                </a:lnTo>
                <a:close/>
              </a:path>
            </a:pathLst>
          </a:custGeom>
          <a:blipFill>
            <a:blip r:embed="rId7"/>
            <a:stretch>
              <a:fillRect/>
            </a:stretch>
          </a:blipFill>
        </p:spPr>
        <p:txBody>
          <a:bodyPr/>
          <a:lstStyle/>
          <a:p>
            <a:endParaRPr lang="en-US" sz="1200"/>
          </a:p>
        </p:txBody>
      </p:sp>
      <p:sp>
        <p:nvSpPr>
          <p:cNvPr id="42" name="AutoShape 9">
            <a:extLst>
              <a:ext uri="{FF2B5EF4-FFF2-40B4-BE49-F238E27FC236}">
                <a16:creationId xmlns:a16="http://schemas.microsoft.com/office/drawing/2014/main" id="{B668775C-789D-99AD-6508-9F6162F050C1}"/>
              </a:ext>
            </a:extLst>
          </p:cNvPr>
          <p:cNvSpPr/>
          <p:nvPr/>
        </p:nvSpPr>
        <p:spPr>
          <a:xfrm>
            <a:off x="1" y="6608465"/>
            <a:ext cx="9330785" cy="0"/>
          </a:xfrm>
          <a:prstGeom prst="line">
            <a:avLst/>
          </a:prstGeom>
          <a:ln w="28575" cap="flat">
            <a:solidFill>
              <a:srgbClr val="EDB753"/>
            </a:solidFill>
            <a:prstDash val="solid"/>
            <a:headEnd type="none" w="sm" len="sm"/>
            <a:tailEnd type="none" w="sm" len="sm"/>
          </a:ln>
        </p:spPr>
        <p:txBody>
          <a:bodyPr/>
          <a:lstStyle/>
          <a:p>
            <a:endParaRPr lang="en-US" sz="1200"/>
          </a:p>
        </p:txBody>
      </p:sp>
    </p:spTree>
    <p:extLst>
      <p:ext uri="{BB962C8B-B14F-4D97-AF65-F5344CB8AC3E}">
        <p14:creationId xmlns:p14="http://schemas.microsoft.com/office/powerpoint/2010/main" val="4758772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E54736-DC0D-7C09-A380-00BF731B89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C51A7A-91AD-5CB2-AF5C-649FD505D713}"/>
              </a:ext>
            </a:extLst>
          </p:cNvPr>
          <p:cNvSpPr>
            <a:spLocks noGrp="1"/>
          </p:cNvSpPr>
          <p:nvPr>
            <p:ph type="title"/>
          </p:nvPr>
        </p:nvSpPr>
        <p:spPr>
          <a:xfrm>
            <a:off x="609600" y="2391803"/>
            <a:ext cx="10972800" cy="914400"/>
          </a:xfrm>
        </p:spPr>
        <p:txBody>
          <a:bodyPr/>
          <a:lstStyle/>
          <a:p>
            <a:r>
              <a:rPr lang="en-US"/>
              <a:t>Key Takeaways</a:t>
            </a:r>
          </a:p>
        </p:txBody>
      </p:sp>
      <p:sp>
        <p:nvSpPr>
          <p:cNvPr id="3" name="Text Placeholder 2">
            <a:extLst>
              <a:ext uri="{FF2B5EF4-FFF2-40B4-BE49-F238E27FC236}">
                <a16:creationId xmlns:a16="http://schemas.microsoft.com/office/drawing/2014/main" id="{42D12A7B-D58E-BBFF-CC32-B7F05BB4A5B2}"/>
              </a:ext>
            </a:extLst>
          </p:cNvPr>
          <p:cNvSpPr>
            <a:spLocks noGrp="1"/>
          </p:cNvSpPr>
          <p:nvPr>
            <p:ph type="body" sz="quarter" idx="13"/>
          </p:nvPr>
        </p:nvSpPr>
        <p:spPr>
          <a:xfrm>
            <a:off x="660335" y="4229412"/>
            <a:ext cx="10878190" cy="1358900"/>
          </a:xfrm>
        </p:spPr>
        <p:txBody>
          <a:bodyPr>
            <a:noAutofit/>
          </a:bodyPr>
          <a:lstStyle/>
          <a:p>
            <a:pPr marL="342900" indent="-342900" algn="l">
              <a:buFont typeface="Arial" panose="020B0604020202020204" pitchFamily="34" charset="0"/>
              <a:buChar char="•"/>
            </a:pPr>
            <a:r>
              <a:rPr lang="en-US" sz="1500" dirty="0"/>
              <a:t>Begin with </a:t>
            </a:r>
            <a:r>
              <a:rPr lang="en-US" sz="1500" dirty="0">
                <a:solidFill>
                  <a:srgbClr val="F1BA55"/>
                </a:solidFill>
              </a:rPr>
              <a:t>CLARITY</a:t>
            </a:r>
            <a:r>
              <a:rPr lang="en-US" sz="1500" dirty="0"/>
              <a:t> – What is our timebound, measurable goal? What levers must we pull to achieve it?</a:t>
            </a:r>
          </a:p>
          <a:p>
            <a:pPr marL="342900" indent="-342900" algn="l">
              <a:buFont typeface="Arial" panose="020B0604020202020204" pitchFamily="34" charset="0"/>
              <a:buChar char="•"/>
            </a:pPr>
            <a:r>
              <a:rPr lang="en-US" sz="1500" dirty="0"/>
              <a:t>Follow with </a:t>
            </a:r>
            <a:r>
              <a:rPr lang="en-US" sz="1500" dirty="0">
                <a:solidFill>
                  <a:srgbClr val="F1BA55"/>
                </a:solidFill>
              </a:rPr>
              <a:t>ALIGNMENT</a:t>
            </a:r>
            <a:r>
              <a:rPr lang="en-US" sz="1500" dirty="0"/>
              <a:t> –</a:t>
            </a:r>
            <a:r>
              <a:rPr lang="en-US" sz="1500" dirty="0">
                <a:solidFill>
                  <a:srgbClr val="F1BA55"/>
                </a:solidFill>
              </a:rPr>
              <a:t> </a:t>
            </a:r>
            <a:r>
              <a:rPr lang="en-US" sz="1500" dirty="0"/>
              <a:t>How do we organize resources (money, time, people power, communication) for impact?</a:t>
            </a:r>
          </a:p>
          <a:p>
            <a:pPr marL="342900" indent="-342900" algn="l">
              <a:buFont typeface="Arial" panose="020B0604020202020204" pitchFamily="34" charset="0"/>
              <a:buChar char="•"/>
            </a:pPr>
            <a:r>
              <a:rPr lang="en-US" sz="1500" dirty="0"/>
              <a:t>Be </a:t>
            </a:r>
            <a:r>
              <a:rPr lang="en-US" sz="1500" dirty="0">
                <a:solidFill>
                  <a:srgbClr val="F1BA55"/>
                </a:solidFill>
              </a:rPr>
              <a:t>PATIENT</a:t>
            </a:r>
            <a:r>
              <a:rPr lang="en-US" sz="1500" dirty="0"/>
              <a:t> and </a:t>
            </a:r>
            <a:r>
              <a:rPr lang="en-US" sz="1500" dirty="0">
                <a:solidFill>
                  <a:srgbClr val="F1BA55"/>
                </a:solidFill>
              </a:rPr>
              <a:t>PERSISTENT</a:t>
            </a:r>
            <a:r>
              <a:rPr lang="en-US" sz="1500" dirty="0"/>
              <a:t> – It always takes longer than you think it will, be ready to relentlessly repeat the message!</a:t>
            </a:r>
          </a:p>
          <a:p>
            <a:pPr marL="342900" indent="-342900" algn="l">
              <a:buFont typeface="Arial" panose="020B0604020202020204" pitchFamily="34" charset="0"/>
              <a:buChar char="•"/>
            </a:pPr>
            <a:r>
              <a:rPr lang="en-US" sz="1500" dirty="0"/>
              <a:t>Build a </a:t>
            </a:r>
            <a:r>
              <a:rPr lang="en-US" sz="1500" dirty="0">
                <a:solidFill>
                  <a:srgbClr val="F1BA55"/>
                </a:solidFill>
              </a:rPr>
              <a:t>STRONG FOUNDATION</a:t>
            </a:r>
            <a:r>
              <a:rPr lang="en-US" sz="1500" dirty="0"/>
              <a:t> – Sustainable scale begins with strong systems and a commitment to deepening practice.</a:t>
            </a:r>
            <a:endParaRPr lang="en-US" dirty="0"/>
          </a:p>
          <a:p>
            <a:pPr marL="342900" indent="-342900" algn="l">
              <a:buFont typeface="Arial" panose="020B0604020202020204" pitchFamily="34" charset="0"/>
              <a:buChar char="•"/>
            </a:pPr>
            <a:r>
              <a:rPr lang="en-US" sz="1500" dirty="0"/>
              <a:t>Design systems to </a:t>
            </a:r>
            <a:r>
              <a:rPr lang="en-US" sz="1500" dirty="0">
                <a:solidFill>
                  <a:srgbClr val="F1BA55"/>
                </a:solidFill>
              </a:rPr>
              <a:t>ENABLE </a:t>
            </a:r>
            <a:r>
              <a:rPr lang="en-US" sz="1500" dirty="0"/>
              <a:t>people – People drive achievement.  Strong systems give talented people the clarity, authority, information, and support to turn vision into action.</a:t>
            </a:r>
          </a:p>
          <a:p>
            <a:pPr marL="342900" indent="-342900" algn="l">
              <a:buFont typeface="Arial" panose="020B0604020202020204" pitchFamily="34" charset="0"/>
              <a:buChar char="•"/>
            </a:pPr>
            <a:r>
              <a:rPr lang="en-US" sz="1500" dirty="0"/>
              <a:t>Cultivate an agency that </a:t>
            </a:r>
            <a:r>
              <a:rPr lang="en-US" sz="1500" dirty="0">
                <a:solidFill>
                  <a:srgbClr val="F1BA55"/>
                </a:solidFill>
              </a:rPr>
              <a:t>LEARNS </a:t>
            </a:r>
            <a:r>
              <a:rPr lang="en-US" sz="1500" dirty="0"/>
              <a:t>– Treat everything as an iteration, using research to identify what works and how to continuously improve.</a:t>
            </a:r>
          </a:p>
        </p:txBody>
      </p:sp>
    </p:spTree>
    <p:extLst>
      <p:ext uri="{BB962C8B-B14F-4D97-AF65-F5344CB8AC3E}">
        <p14:creationId xmlns:p14="http://schemas.microsoft.com/office/powerpoint/2010/main" val="4259760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3390cb59-90bc-4f11-98fc-f7bb6a79cbfc}" enabled="1" method="Standard" siteId="{2704e2c5-29f5-4f7e-b91c-bd56f0685995}" removed="0"/>
</clbl:labelList>
</file>

<file path=docProps/app.xml><?xml version="1.0" encoding="utf-8"?>
<Properties xmlns="http://schemas.openxmlformats.org/officeDocument/2006/extended-properties" xmlns:vt="http://schemas.openxmlformats.org/officeDocument/2006/docPropsVTypes">
  <TotalTime>0</TotalTime>
  <Words>1390</Words>
  <Application>Microsoft Office PowerPoint</Application>
  <PresentationFormat>Widescreen</PresentationFormat>
  <Paragraphs>170</Paragraphs>
  <Slides>19</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Aptos</vt:lpstr>
      <vt:lpstr>Aptos Display</vt:lpstr>
      <vt:lpstr>Arial</vt:lpstr>
      <vt:lpstr>Calibri</vt:lpstr>
      <vt:lpstr>Lato Light</vt:lpstr>
      <vt:lpstr>Poppins,sans-serif</vt:lpstr>
      <vt:lpstr>Roboto Bold</vt:lpstr>
      <vt:lpstr>Segoe UI</vt:lpstr>
      <vt:lpstr>Office Theme</vt:lpstr>
      <vt:lpstr>PowerPoint Presentation</vt:lpstr>
      <vt:lpstr>The Challenge</vt:lpstr>
      <vt:lpstr>PowerPoint Presentation</vt:lpstr>
      <vt:lpstr>PowerPoint Presentation</vt:lpstr>
      <vt:lpstr>Pillar #1</vt:lpstr>
      <vt:lpstr>PowerPoint Presentation</vt:lpstr>
      <vt:lpstr>PowerPoint Presentation</vt:lpstr>
      <vt:lpstr>PowerPoint Presentation</vt:lpstr>
      <vt:lpstr>PowerPoint Presentation</vt:lpstr>
      <vt:lpstr>Pillar #2</vt:lpstr>
      <vt:lpstr>PowerPoint Presentation</vt:lpstr>
      <vt:lpstr>PowerPoint Presentation</vt:lpstr>
      <vt:lpstr>PowerPoint Presentation</vt:lpstr>
      <vt:lpstr>PowerPoint Presentation</vt:lpstr>
      <vt:lpstr>Promising Outcomes</vt:lpstr>
      <vt:lpstr>PowerPoint Presentation</vt:lpstr>
      <vt:lpstr>PowerPoint Presentation</vt:lpstr>
      <vt:lpstr>PowerPoint Presentation</vt:lpstr>
      <vt:lpstr>Key Takeaways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Weaver, Ellen</dc:creator>
  <cp:lastModifiedBy>Weaver, Ellen</cp:lastModifiedBy>
  <cp:revision>2</cp:revision>
  <cp:lastPrinted>2026-07-27T13:17:29Z</cp:lastPrinted>
  <dcterms:created xsi:type="dcterms:W3CDTF">2026-07-26T20:06:26Z</dcterms:created>
  <dcterms:modified xsi:type="dcterms:W3CDTF">2026-08-14T22:03:24Z</dcterms:modified>
</cp:coreProperties>
</file>