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145707828" r:id="rId5"/>
    <p:sldId id="2145707871" r:id="rId6"/>
    <p:sldId id="2145707830" r:id="rId7"/>
    <p:sldId id="2145707843" r:id="rId8"/>
    <p:sldId id="2145707786" r:id="rId9"/>
    <p:sldId id="2145707812" r:id="rId10"/>
    <p:sldId id="2145707840" r:id="rId11"/>
    <p:sldId id="2145707806" r:id="rId12"/>
    <p:sldId id="2145707810" r:id="rId13"/>
    <p:sldId id="2145707847" r:id="rId14"/>
    <p:sldId id="2145707807" r:id="rId15"/>
    <p:sldId id="2145707865" r:id="rId16"/>
    <p:sldId id="2145707867" r:id="rId17"/>
    <p:sldId id="2145707872" r:id="rId18"/>
    <p:sldId id="2145707730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086B15-6817-DDAA-1703-9D337296CBF1}" name="Lentz, Andrew" initials="LA" userId="S::andrew.lentz@ride.ri.gov::b9be9829-dd21-477e-9640-89bfeb2555bd" providerId="AD"/>
  <p188:author id="{3373311B-8BDE-D396-C206-AE79991705C8}" name="Milligan, Drew" initials="AM" userId="S::Andrew.Milligan@ride.ri.gov::49268200-56a5-4d2c-9378-0a77208d26b8" providerId="AD"/>
  <p188:author id="{8446CB32-8E64-05E5-5970-C59C9948EDAD}" name="Salas, Veronica" initials="VS" userId="S::Veronica.Salas@ride.ri.gov::28cdd424-a21f-4338-b3df-3792d6167df9" providerId="AD"/>
  <p188:author id="{569D9A41-3589-7F5F-0F30-D36AC3E8A1EE}" name="Lentz, Andrew" initials="" userId="S::Andrew.Lentz@ride.ri.gov::b9be9829-dd21-477e-9640-89bfeb2555bd" providerId="AD"/>
  <p188:author id="{7A90D041-6BF6-B59C-7EE4-37C3415471E8}" name="Milligan, Drew" initials="MD" userId="S::andrew.milligan@ride.ri.gov::49268200-56a5-4d2c-9378-0a77208d26b8" providerId="AD"/>
  <p188:author id="{19570A43-B738-8B6F-2C6A-03F96040850D}" name="Morente, Victor" initials="MV" userId="S::victor.morente@ride.ri.gov::1375ac46-d5be-44fb-99d1-34745cc565c0" providerId="AD"/>
  <p188:author id="{9852214A-B866-E2F7-C947-3030E8CDD74F}" name="Cullinane, Ashley" initials="CA" userId="S::ashley.cullinane@ride.ri.gov::a3355b30-1fa0-4d55-8cea-b56d78f71151" providerId="AD"/>
  <p188:author id="{2665924C-FE2A-BDA0-5C17-6C47D68A8EA3}" name="Echelson, Drew" initials="ED" userId="S::drew.echelson@ride.ri.gov::28f58db5-3750-48f2-81e2-477a5cffb1ec" providerId="AD"/>
  <p188:author id="{5CAD1457-B3C4-1477-2F8B-CC02F979825A}" name="Morente, Victor" initials="" userId="S::Victor.Morente@ride.ri.gov::1375ac46-d5be-44fb-99d1-34745cc565c0" providerId="AD"/>
  <p188:author id="{2E19DB74-3758-889E-B793-02D32DB72ADD}" name="Darrow, Brian" initials="BD" userId="S::Brian.Darrow@ride.ri.gov::eb275d97-8b3c-4339-b1d6-9a38a66bfd7b" providerId="AD"/>
  <p188:author id="{EA1C78CB-77D1-80AE-EEB6-44DF826ECCB8}" name="Pedraza-Padin, Maria" initials="" userId="S::Maria.Pedraza-Padin@ride.ri.gov::116c9fa2-17e1-4633-9f9e-96f1e143cd68" providerId="AD"/>
  <p188:author id="{FB0CB3CE-79D2-80A3-AE50-A0F15F096594}" name="Salas, Veronica" initials="SV" userId="S::veronica.salas@ride.ri.gov::28cdd424-a21f-4338-b3df-3792d6167df9" providerId="AD"/>
  <p188:author id="{D18ED5F9-32EA-1505-ED30-C69BF35338F5}" name="Pedraza-Padin, Maria" initials="PM" userId="S::maria.pedraza-padin@ride.ri.gov::116c9fa2-17e1-4633-9f9e-96f1e143cd6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fante-Green, Angélica" initials="IA" lastIdx="2" clrIdx="0">
    <p:extLst>
      <p:ext uri="{19B8F6BF-5375-455C-9EA6-DF929625EA0E}">
        <p15:presenceInfo xmlns:p15="http://schemas.microsoft.com/office/powerpoint/2012/main" userId="S-1-5-21-1586716437-331627889-1971066577-11986" providerId="AD"/>
      </p:ext>
    </p:extLst>
  </p:cmAuthor>
  <p:cmAuthor id="2" name="Microsoft Office User" initials="MOU" lastIdx="16" clrIdx="1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3" name="Foehr, Lisa" initials="FL" lastIdx="14" clrIdx="2">
    <p:extLst>
      <p:ext uri="{19B8F6BF-5375-455C-9EA6-DF929625EA0E}">
        <p15:presenceInfo xmlns:p15="http://schemas.microsoft.com/office/powerpoint/2012/main" userId="S-1-5-21-1586716437-331627889-1971066577-15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A56"/>
    <a:srgbClr val="DBE7F5"/>
    <a:srgbClr val="EEF3FA"/>
    <a:srgbClr val="FCBA8D"/>
    <a:srgbClr val="FF9854"/>
    <a:srgbClr val="FCEBEB"/>
    <a:srgbClr val="CBFF97"/>
    <a:srgbClr val="FADAC5"/>
    <a:srgbClr val="EFFAEB"/>
    <a:srgbClr val="CFE7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cky Nolin" userId="51201443154_tp_box_2" providerId="OAuth2" clId="{27ABFF13-FFA7-4B79-8346-8A87AFD29FE9}"/>
    <pc:docChg chg="custSel modSld">
      <pc:chgData name="Becky Nolin" userId="51201443154_tp_box_2" providerId="OAuth2" clId="{27ABFF13-FFA7-4B79-8346-8A87AFD29FE9}" dt="2026-09-03T14:16:49.532" v="5" actId="20577"/>
      <pc:docMkLst>
        <pc:docMk/>
      </pc:docMkLst>
      <pc:sldChg chg="modSp mod">
        <pc:chgData name="Becky Nolin" userId="51201443154_tp_box_2" providerId="OAuth2" clId="{27ABFF13-FFA7-4B79-8346-8A87AFD29FE9}" dt="2026-09-03T14:15:49.887" v="0" actId="20577"/>
        <pc:sldMkLst>
          <pc:docMk/>
          <pc:sldMk cId="4070940960" sldId="2145707810"/>
        </pc:sldMkLst>
        <pc:spChg chg="mod">
          <ac:chgData name="Becky Nolin" userId="51201443154_tp_box_2" providerId="OAuth2" clId="{27ABFF13-FFA7-4B79-8346-8A87AFD29FE9}" dt="2026-09-03T14:15:49.887" v="0" actId="20577"/>
          <ac:spMkLst>
            <pc:docMk/>
            <pc:sldMk cId="4070940960" sldId="2145707810"/>
            <ac:spMk id="16" creationId="{9B4E7225-43C5-3995-476C-86C942BA3B7F}"/>
          </ac:spMkLst>
        </pc:spChg>
      </pc:sldChg>
      <pc:sldChg chg="modSp mod">
        <pc:chgData name="Becky Nolin" userId="51201443154_tp_box_2" providerId="OAuth2" clId="{27ABFF13-FFA7-4B79-8346-8A87AFD29FE9}" dt="2026-09-03T14:16:49.532" v="5" actId="20577"/>
        <pc:sldMkLst>
          <pc:docMk/>
          <pc:sldMk cId="2420881797" sldId="2145707847"/>
        </pc:sldMkLst>
        <pc:spChg chg="mod">
          <ac:chgData name="Becky Nolin" userId="51201443154_tp_box_2" providerId="OAuth2" clId="{27ABFF13-FFA7-4B79-8346-8A87AFD29FE9}" dt="2026-09-03T14:16:49.532" v="5" actId="20577"/>
          <ac:spMkLst>
            <pc:docMk/>
            <pc:sldMk cId="2420881797" sldId="2145707847"/>
            <ac:spMk id="15" creationId="{549151F7-A70D-F610-40FB-9C4A8A89BF1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3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9.978641516648748E-3"/>
          <c:w val="1"/>
          <c:h val="0.84204505686789155"/>
        </c:manualLayout>
      </c:layout>
      <c:lineChart>
        <c:grouping val="standard"/>
        <c:varyColors val="0"/>
        <c:ser>
          <c:idx val="0"/>
          <c:order val="0"/>
          <c:tx>
            <c:strRef>
              <c:f>'Overall Image'!$F$2</c:f>
              <c:strCache>
                <c:ptCount val="1"/>
                <c:pt idx="0">
                  <c:v>Chronic Absenteeism</c:v>
                </c:pt>
              </c:strCache>
            </c:strRef>
          </c:tx>
          <c:spPr>
            <a:ln w="73025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127000">
                <a:solidFill>
                  <a:sysClr val="windowText" lastClr="000000"/>
                </a:solidFill>
              </a:ln>
              <a:effectLst/>
            </c:spPr>
          </c:marker>
          <c:cat>
            <c:strRef>
              <c:f>'Overall Image'!$E$3:$E$10</c:f>
              <c:strCache>
                <c:ptCount val="8"/>
                <c:pt idx="0">
                  <c:v>SY18-21</c:v>
                </c:pt>
                <c:pt idx="1">
                  <c:v>SY19-20</c:v>
                </c:pt>
                <c:pt idx="2">
                  <c:v>SY20-21</c:v>
                </c:pt>
                <c:pt idx="3">
                  <c:v>SY21-22</c:v>
                </c:pt>
                <c:pt idx="4">
                  <c:v>SY22-23</c:v>
                </c:pt>
                <c:pt idx="5">
                  <c:v>SY23-24</c:v>
                </c:pt>
                <c:pt idx="6">
                  <c:v>SY24-25</c:v>
                </c:pt>
                <c:pt idx="7">
                  <c:v>SY25-26</c:v>
                </c:pt>
              </c:strCache>
            </c:strRef>
          </c:cat>
          <c:val>
            <c:numRef>
              <c:f>'Overall Image'!$F$3:$F$10</c:f>
              <c:numCache>
                <c:formatCode>0.0%</c:formatCode>
                <c:ptCount val="8"/>
                <c:pt idx="0">
                  <c:v>0.191</c:v>
                </c:pt>
                <c:pt idx="1">
                  <c:v>0.185</c:v>
                </c:pt>
                <c:pt idx="2">
                  <c:v>0.27600000000000002</c:v>
                </c:pt>
                <c:pt idx="3">
                  <c:v>0.34100000000000003</c:v>
                </c:pt>
                <c:pt idx="4">
                  <c:v>0.28899999999999998</c:v>
                </c:pt>
                <c:pt idx="5">
                  <c:v>0.247</c:v>
                </c:pt>
                <c:pt idx="6">
                  <c:v>0.221</c:v>
                </c:pt>
                <c:pt idx="7">
                  <c:v>0.19600000000000001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25-486C-88BD-0A865C93BE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8252575"/>
        <c:axId val="408254495"/>
      </c:lineChart>
      <c:catAx>
        <c:axId val="4082525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08254495"/>
        <c:crosses val="autoZero"/>
        <c:auto val="1"/>
        <c:lblAlgn val="ctr"/>
        <c:lblOffset val="100"/>
        <c:noMultiLvlLbl val="0"/>
      </c:catAx>
      <c:valAx>
        <c:axId val="408254495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08252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0.72152</cdr:x>
      <cdr:y>0.22796</cdr:y>
    </cdr:from>
    <cdr:to>
      <cdr:x>0.89858</cdr:x>
      <cdr:y>0.29615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50C6E024-C282-2D38-FC1F-E326833A9CA9}"/>
            </a:ext>
          </a:extLst>
        </cdr:cNvPr>
        <cdr:cNvSpPr/>
      </cdr:nvSpPr>
      <cdr:spPr>
        <a:xfrm xmlns:a="http://schemas.openxmlformats.org/drawingml/2006/main">
          <a:off x="8479595" y="870398"/>
          <a:ext cx="2080859" cy="2603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dirty="0">
              <a:solidFill>
                <a:srgbClr val="00BA56"/>
              </a:solidFill>
              <a:latin typeface="+mj-lt"/>
            </a:rPr>
            <a:t>22.1%</a:t>
          </a:r>
        </a:p>
        <a:p xmlns:a="http://schemas.openxmlformats.org/drawingml/2006/main">
          <a:pPr algn="ctr"/>
          <a:r>
            <a:rPr lang="en-US" sz="1200" dirty="0">
              <a:solidFill>
                <a:srgbClr val="00BA56"/>
              </a:solidFill>
              <a:latin typeface="+mj-lt"/>
            </a:rPr>
            <a:t>Chronically Absent</a:t>
          </a:r>
        </a:p>
      </cdr:txBody>
    </cdr:sp>
  </cdr:relSizeAnchor>
  <cdr:relSizeAnchor xmlns:cdr="http://schemas.openxmlformats.org/drawingml/2006/chartDrawing">
    <cdr:from>
      <cdr:x>0.86491</cdr:x>
      <cdr:y>0.28358</cdr:y>
    </cdr:from>
    <cdr:to>
      <cdr:x>1</cdr:x>
      <cdr:y>0.35177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C82226B1-9FA7-16CC-AA0C-5731096BE4FE}"/>
            </a:ext>
          </a:extLst>
        </cdr:cNvPr>
        <cdr:cNvSpPr/>
      </cdr:nvSpPr>
      <cdr:spPr>
        <a:xfrm xmlns:a="http://schemas.openxmlformats.org/drawingml/2006/main">
          <a:off x="10164783" y="1082752"/>
          <a:ext cx="1587589" cy="2603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dirty="0">
              <a:solidFill>
                <a:srgbClr val="008E40"/>
              </a:solidFill>
              <a:latin typeface="+mj-lt"/>
            </a:rPr>
            <a:t>19.7%</a:t>
          </a:r>
        </a:p>
        <a:p xmlns:a="http://schemas.openxmlformats.org/drawingml/2006/main">
          <a:pPr algn="ctr"/>
          <a:r>
            <a:rPr lang="en-US" sz="1200" dirty="0">
              <a:solidFill>
                <a:srgbClr val="008E40"/>
              </a:solidFill>
              <a:latin typeface="+mj-lt"/>
            </a:rPr>
            <a:t>Chronically Absent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3FCBA7A-BF3F-C146-AAA3-E14079AA203A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B597D3A-D12B-9B44-B2C0-5A2834844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4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628BB-3882-FCE0-A9D2-3117C9072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6AE483-B511-53CE-D976-4EA705FB83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45F311-C999-51DA-E7CC-7E5A52B8C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Good Afternoon,</a:t>
            </a:r>
          </a:p>
          <a:p>
            <a:endParaRPr lang="en-US"/>
          </a:p>
          <a:p>
            <a:r>
              <a:rPr lang="en-US"/>
              <a:t>We’re pleased you could join us for a briefing of the 2025 assessment results.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2F0A8-67DD-A20C-592A-F53D340882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74062-C442-4F8C-8AFE-72A87D917C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560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29E56-0E69-E222-8ABE-5BB7C3853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752DC4-2A77-C15A-5870-5B1B6B444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6C6839-705B-0315-D628-5CC215754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Spotlight: 140+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Panorama: 68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Bradley: Around 640 (40 per session, 16 sessions so far)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1:1 visits/technical assistance from fellow: 36 (16 LEAs, 20 schools)</a:t>
            </a:r>
          </a:p>
          <a:p>
            <a:pPr marL="0" indent="0">
              <a:buFont typeface="Arial"/>
              <a:buNone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143 enrollees, 67 completers - Bridge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6B113-BF29-4D5D-E5BA-BD09572319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73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E3E18-D003-C4D5-0193-BF52CA7DA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D33939-4461-B9AA-FFBD-7878DE7C5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82DE42-EC77-C011-E8D8-A40434CF7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B32F9-CB22-2C35-26F2-5F9CEBAC4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8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BEAD2-B56B-BF87-5BFD-90CCE38CE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8659F5-762B-F90F-EC60-013CD6A9BE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A8B4F6-65AB-8C82-6679-285A8EEE97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82E05A-FAB2-5ED4-262D-2220063B5B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68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0D653-59EC-6A70-9867-C883D004C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E514A4-9407-1E21-9C45-78FE7AFD2E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7A11F0-413E-E32E-BD7D-74D55E017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03F33A-3551-20CB-7D69-5F53D3F77C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46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9DCCE-FB2C-493F-F70B-B1A4BBF80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C8C108-1141-5A4E-9678-F73861415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531F8B-1748-DB2B-C2A4-6D047F4304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EF735-928A-2A23-869F-F02BD0D876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321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157F-CB12-DB84-C95E-3601B727C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9E83BA-E2A9-F139-64C8-22D065AD35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3BCBBD-AD08-1EE8-5228-D5CEAA788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79D28-E149-7D15-D05F-D3D989DAAC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C9056-AB06-9375-C9ED-69BCBD1C1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56AAA8-FE99-52DF-955D-7BA740EF2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451DFF-BE9F-E13A-CCBA-38221CC1A4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AD3A6-1F00-9E9C-99D4-0BFF0A63F6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85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BA57D-C867-1A0A-A4FF-26BCDDCA0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B38F1B-134A-0773-F7BB-A0D9FF965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EAB4FE-4E95-8ED5-F9CD-2FA74C31AC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19520-AD2C-F5E9-C6E8-659E8DB1C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989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9C676-B14A-34D9-80CF-D4D2CF0F1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6B3122-A555-A4D5-B0AF-F9A3DA1B9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498D6A-1536-42B2-5806-9D95931099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1) Reduce Chronic Absenteeism</a:t>
            </a:r>
          </a:p>
          <a:p>
            <a:r>
              <a:rPr lang="en-US" b="1"/>
              <a:t>EOY Target:</a:t>
            </a:r>
            <a:r>
              <a:rPr lang="en-US"/>
              <a:t> Reduce from </a:t>
            </a:r>
            <a:r>
              <a:rPr lang="en-US" b="1"/>
              <a:t>22.1% → 19.1%</a:t>
            </a:r>
            <a:r>
              <a:rPr lang="en-US"/>
              <a:t> (-3.0 pts) </a:t>
            </a:r>
          </a:p>
          <a:p>
            <a:r>
              <a:rPr lang="en-US" b="1"/>
              <a:t>Year-to-Date:</a:t>
            </a:r>
            <a:r>
              <a:rPr lang="en-US"/>
              <a:t> </a:t>
            </a:r>
            <a:r>
              <a:rPr lang="en-US" b="1"/>
              <a:t>23.8% → 19.4%</a:t>
            </a:r>
            <a:r>
              <a:rPr lang="en-US"/>
              <a:t> (as of March 11, Day 120) </a:t>
            </a:r>
          </a:p>
          <a:p>
            <a:r>
              <a:rPr lang="en-US"/>
              <a:t>This reflects a </a:t>
            </a:r>
            <a:r>
              <a:rPr lang="en-US" b="1"/>
              <a:t>4.4 percentage point improvement year over year at this point in time</a:t>
            </a:r>
            <a:r>
              <a:rPr lang="en-US"/>
              <a:t>, exceeding the pace needed to meet the full-year goal. </a:t>
            </a:r>
          </a:p>
          <a:p>
            <a:r>
              <a:rPr lang="en-US"/>
              <a:t>This is a </a:t>
            </a:r>
            <a:r>
              <a:rPr lang="en-US" b="1"/>
              <a:t>significant and encouraging reduction</a:t>
            </a:r>
            <a:r>
              <a:rPr lang="en-US"/>
              <a:t>, signaling strong impact from statewide efforts. </a:t>
            </a:r>
          </a:p>
          <a:p>
            <a:br>
              <a:rPr lang="en-US"/>
            </a:br>
            <a:endParaRPr lang="en-US"/>
          </a:p>
          <a:p>
            <a:r>
              <a:rPr lang="en-US" b="1"/>
              <a:t>2) Improve Daily Attendance Rates</a:t>
            </a:r>
          </a:p>
          <a:p>
            <a:r>
              <a:rPr lang="en-US" b="1"/>
              <a:t>EOY Target:</a:t>
            </a:r>
            <a:r>
              <a:rPr lang="en-US"/>
              <a:t> </a:t>
            </a:r>
            <a:r>
              <a:rPr lang="en-US" b="1"/>
              <a:t>93.0%</a:t>
            </a:r>
            <a:r>
              <a:rPr lang="en-US"/>
              <a:t> (up from 92.1%, +0.9 pts) </a:t>
            </a:r>
          </a:p>
          <a:p>
            <a:r>
              <a:rPr lang="en-US" b="1"/>
              <a:t>Year-to-Date:</a:t>
            </a:r>
            <a:r>
              <a:rPr lang="en-US"/>
              <a:t> </a:t>
            </a:r>
            <a:r>
              <a:rPr lang="en-US" b="1"/>
              <a:t>92.8%</a:t>
            </a:r>
            <a:r>
              <a:rPr lang="en-US"/>
              <a:t>, a </a:t>
            </a:r>
            <a:r>
              <a:rPr lang="en-US" b="1"/>
              <a:t>+0.6 point increase</a:t>
            </a:r>
            <a:r>
              <a:rPr lang="en-US"/>
              <a:t> compared to the same time last year </a:t>
            </a:r>
          </a:p>
          <a:p>
            <a:r>
              <a:rPr lang="en-US"/>
              <a:t>This represents </a:t>
            </a:r>
            <a:r>
              <a:rPr lang="en-US" b="1"/>
              <a:t>meaningful year-over-year improvement</a:t>
            </a:r>
            <a:r>
              <a:rPr lang="en-US"/>
              <a:t>, continuing a positive upward trend in daily attendance. </a:t>
            </a:r>
          </a:p>
          <a:p>
            <a:r>
              <a:rPr lang="en-US"/>
              <a:t>If sustained, this would represent one of the </a:t>
            </a:r>
            <a:r>
              <a:rPr lang="en-US" b="1"/>
              <a:t>largest gains in recent years</a:t>
            </a:r>
            <a:r>
              <a:rPr lang="en-US"/>
              <a:t>, with continued opportunity to build on this progress through the remainder of the year. </a:t>
            </a:r>
          </a:p>
          <a:p>
            <a:br>
              <a:rPr lang="en-US"/>
            </a:br>
            <a:endParaRPr lang="en-US"/>
          </a:p>
          <a:p>
            <a:r>
              <a:rPr lang="en-US" b="1"/>
              <a:t>3) Increase Recovered Instructional Hours</a:t>
            </a:r>
          </a:p>
          <a:p>
            <a:r>
              <a:rPr lang="en-US"/>
              <a:t>Through Day 120, Rhode Island has </a:t>
            </a:r>
            <a:r>
              <a:rPr lang="en-US" b="1"/>
              <a:t>130,892 fewer absences</a:t>
            </a:r>
            <a:r>
              <a:rPr lang="en-US"/>
              <a:t> compared to last year </a:t>
            </a:r>
          </a:p>
          <a:p>
            <a:r>
              <a:rPr lang="en-US"/>
              <a:t>Adjusted for enrollment changes (~98% of prior year), this equates to over </a:t>
            </a:r>
            <a:r>
              <a:rPr lang="en-US" b="1"/>
              <a:t>708,500 hours recovered</a:t>
            </a:r>
            <a:r>
              <a:rPr lang="en-US"/>
              <a:t> </a:t>
            </a:r>
          </a:p>
          <a:p>
            <a:r>
              <a:rPr lang="en-US"/>
              <a:t>This reflects </a:t>
            </a:r>
            <a:r>
              <a:rPr lang="en-US" b="1"/>
              <a:t>substantial reclaimed learning time for students statewide</a:t>
            </a:r>
            <a:r>
              <a:rPr lang="en-US"/>
              <a:t> and already surpasses the annual goal.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9B0FD-EE39-641A-75A5-DB9F6A03A3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49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196A4-B929-3ABD-2312-B94FF3654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6C40E0-0F2C-50A6-98C1-4E3A7FC88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99CD94-5EF0-E3F5-3D8E-D485CDA9B5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317FF-8C31-5414-C252-C258917639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42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A6EEF-8E04-4F0C-32DB-E24BB9A72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43C4F8-7C79-D126-6472-AD3154BE0E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40ED18-3F7E-C008-80A6-E39EE5BCD2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305E4-E257-9E28-20AE-15A2E3B897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170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96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C85DE-A315-502D-3A8D-859C60E29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5F8C51-C5A4-1882-E4A5-6753233A20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C4BF85-5DDC-8322-945D-75AAEB4F3C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F1F29-4095-5A04-5382-C25D3BA4E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72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0A801-2BA0-6B60-B3F0-0E599FDB4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54392A-5DBD-D881-2CDF-626B953632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55F556-4B11-8D7F-16DA-9281989A28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8007A1-63DE-2202-4684-DFBF9B469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97D3A-D12B-9B44-B2C0-5A2834844E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14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5E961FD-291E-4942-B84C-5A716FDD43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799"/>
            <a:ext cx="11572875" cy="353872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B7877920-6C8D-4802-81F7-DCDE19AEA2A6}"/>
              </a:ext>
            </a:extLst>
          </p:cNvPr>
          <p:cNvSpPr/>
          <p:nvPr userDrawn="1"/>
        </p:nvSpPr>
        <p:spPr>
          <a:xfrm>
            <a:off x="304800" y="4159116"/>
            <a:ext cx="8899100" cy="2386744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AC6E8A01-1018-4AFE-A229-B735D9B018CB}"/>
              </a:ext>
            </a:extLst>
          </p:cNvPr>
          <p:cNvSpPr/>
          <p:nvPr userDrawn="1"/>
        </p:nvSpPr>
        <p:spPr>
          <a:xfrm>
            <a:off x="9526469" y="4159116"/>
            <a:ext cx="2351843" cy="2386744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665694F-8DF2-4937-B609-8F95E2589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03271" y="5097963"/>
            <a:ext cx="1198238" cy="5090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C450DC8-B6F7-403F-8C0C-54545608D944}"/>
              </a:ext>
            </a:extLst>
          </p:cNvPr>
          <p:cNvCxnSpPr/>
          <p:nvPr userDrawn="1"/>
        </p:nvCxnSpPr>
        <p:spPr>
          <a:xfrm>
            <a:off x="730471" y="5249772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5534C59-34ED-4253-B5D0-0B6A3FABBF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2817" y="4399360"/>
            <a:ext cx="8266176" cy="701731"/>
          </a:xfr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DECK’S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5C329-DC2F-488E-861C-64EAB89C83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817" y="5332289"/>
            <a:ext cx="8266176" cy="106984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Your Deck’s sub-title goes here. Just make sure it doesn’t exceed two lines!</a:t>
            </a:r>
          </a:p>
        </p:txBody>
      </p:sp>
    </p:spTree>
    <p:extLst>
      <p:ext uri="{BB962C8B-B14F-4D97-AF65-F5344CB8AC3E}">
        <p14:creationId xmlns:p14="http://schemas.microsoft.com/office/powerpoint/2010/main" val="3211980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 numCol="3" spcCol="914400"/>
          <a:lstStyle>
            <a:lvl1pPr marL="0" indent="0"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38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3415C-D4D1-40DF-AB43-2D88A58773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5975"/>
            <a:ext cx="11582400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7406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3415C-D4D1-40DF-AB43-2D88A58773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5975"/>
            <a:ext cx="5543550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4A30C68-45E3-466C-92E1-DBE369D97B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40602" y="2085975"/>
            <a:ext cx="5546598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6692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 and Image on th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5483352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2085974"/>
            <a:ext cx="5791200" cy="370331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86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 and Image on th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483352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5483352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5483352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0"/>
            <a:ext cx="5788152" cy="54863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37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 and Image on th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09909C-F8EB-4588-A2C4-BCA7B7D97A6C}"/>
              </a:ext>
            </a:extLst>
          </p:cNvPr>
          <p:cNvSpPr/>
          <p:nvPr userDrawn="1"/>
        </p:nvSpPr>
        <p:spPr>
          <a:xfrm>
            <a:off x="304800" y="304800"/>
            <a:ext cx="5791200" cy="54863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2574" y="724109"/>
            <a:ext cx="4736236" cy="123395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Use this box to bring in a key takeaway or summary into your slide. Do your best to keep things in three lines or less.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0"/>
            <a:ext cx="5788152" cy="54863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525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 and Image on th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2087878"/>
            <a:ext cx="5486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085974"/>
            <a:ext cx="5791200" cy="370331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780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 and Image on th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 userDrawn="1"/>
        </p:nvCxnSpPr>
        <p:spPr>
          <a:xfrm>
            <a:off x="648316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8" y="172857"/>
            <a:ext cx="5486401" cy="701731"/>
          </a:xfrm>
        </p:spPr>
        <p:txBody>
          <a:bodyPr/>
          <a:lstStyle/>
          <a:p>
            <a:r>
              <a:rPr lang="en-US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2087878"/>
            <a:ext cx="5486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18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 and Image on th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 userDrawn="1"/>
        </p:nvCxnSpPr>
        <p:spPr>
          <a:xfrm>
            <a:off x="648316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8" y="172857"/>
            <a:ext cx="5486401" cy="701731"/>
          </a:xfrm>
        </p:spPr>
        <p:txBody>
          <a:bodyPr/>
          <a:lstStyle/>
          <a:p>
            <a:r>
              <a:rPr lang="en-US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32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 userDrawn="1"/>
        </p:nvCxnSpPr>
        <p:spPr>
          <a:xfrm>
            <a:off x="387168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486401" cy="701731"/>
          </a:xfrm>
        </p:spPr>
        <p:txBody>
          <a:bodyPr/>
          <a:lstStyle/>
          <a:p>
            <a:r>
              <a:rPr lang="en-US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9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5E961FD-291E-4942-B84C-5A716FDD43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799"/>
            <a:ext cx="11572875" cy="353872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B7877920-6C8D-4802-81F7-DCDE19AEA2A6}"/>
              </a:ext>
            </a:extLst>
          </p:cNvPr>
          <p:cNvSpPr/>
          <p:nvPr userDrawn="1"/>
        </p:nvSpPr>
        <p:spPr>
          <a:xfrm>
            <a:off x="2992323" y="4159116"/>
            <a:ext cx="8899100" cy="2386744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AC6E8A01-1018-4AFE-A229-B735D9B018CB}"/>
              </a:ext>
            </a:extLst>
          </p:cNvPr>
          <p:cNvSpPr/>
          <p:nvPr userDrawn="1"/>
        </p:nvSpPr>
        <p:spPr>
          <a:xfrm>
            <a:off x="304800" y="4159116"/>
            <a:ext cx="2351843" cy="2386744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665694F-8DF2-4937-B609-8F95E2589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1602" y="5097963"/>
            <a:ext cx="1198238" cy="5090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C450DC8-B6F7-403F-8C0C-54545608D944}"/>
              </a:ext>
            </a:extLst>
          </p:cNvPr>
          <p:cNvCxnSpPr/>
          <p:nvPr userDrawn="1"/>
        </p:nvCxnSpPr>
        <p:spPr>
          <a:xfrm>
            <a:off x="3417994" y="5249772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5534C59-34ED-4253-B5D0-0B6A3FABBF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10340" y="4399360"/>
            <a:ext cx="8266176" cy="701731"/>
          </a:xfr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DECK’S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5C329-DC2F-488E-861C-64EAB89C83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10340" y="5332289"/>
            <a:ext cx="8266176" cy="106984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Your Deck’s sub-title goes here. Just make sure it doesn’t exceed two lines!</a:t>
            </a:r>
          </a:p>
        </p:txBody>
      </p:sp>
    </p:spTree>
    <p:extLst>
      <p:ext uri="{BB962C8B-B14F-4D97-AF65-F5344CB8AC3E}">
        <p14:creationId xmlns:p14="http://schemas.microsoft.com/office/powerpoint/2010/main" val="1572789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laceholder – Fu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04800" y="2085975"/>
            <a:ext cx="11582400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2683911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laceholder – Right Commentar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04801" y="2085975"/>
            <a:ext cx="6335696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2DA860-E44E-4BDF-8956-F8CFA5C417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49483" y="2261138"/>
            <a:ext cx="4533532" cy="33529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9991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laceholder – Left Commentar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51504" y="2085975"/>
            <a:ext cx="6335696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2DA860-E44E-4BDF-8956-F8CFA5C417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6320" y="2261138"/>
            <a:ext cx="4533532" cy="33529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99992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opics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608162" y="2085975"/>
            <a:ext cx="4279037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519775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Top Cen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411923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299556"/>
            <a:ext cx="11582400" cy="70173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6320" y="6157275"/>
            <a:ext cx="774184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Lorem ipsum dolor sit amet, consectetur adipiscing elit, sed do eiusmod tempor incididunt ut labore et dolore.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07101" y="2157972"/>
            <a:ext cx="9574750" cy="850392"/>
          </a:xfrm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1752" y="4456590"/>
            <a:ext cx="11585448" cy="133460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2861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Top Cen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6B9E84-EAB5-4256-B0FC-EBDD2DE11CAA}"/>
              </a:ext>
            </a:extLst>
          </p:cNvPr>
          <p:cNvSpPr/>
          <p:nvPr userDrawn="1"/>
        </p:nvSpPr>
        <p:spPr>
          <a:xfrm>
            <a:off x="0" y="0"/>
            <a:ext cx="12192000" cy="2476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5325" y="762000"/>
            <a:ext cx="10801350" cy="335723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6320" y="6157275"/>
            <a:ext cx="774184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Lorem ipsum dolor sit amet, consectetur adipiscing elit, sed do eiusmod tempor incididunt ut labore et dolore.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4456590"/>
            <a:ext cx="10798302" cy="133460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48023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79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541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799"/>
            <a:ext cx="56388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304799"/>
            <a:ext cx="56388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E0F372CA-BA6E-4848-ACA8-D2B859CE96C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4800" y="3200400"/>
            <a:ext cx="5638800" cy="25908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319E8062-8734-42E6-9356-0CE8EC4F54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8400" y="3200400"/>
            <a:ext cx="5638800" cy="25908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74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FD4F58E7-6674-4D6D-B28B-4FB4B152A9D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801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E5E5F7BD-6E72-44E3-8CFF-CC5897C0F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67201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9C170412-F504-4CF0-9253-A4F4151FF0F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229600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1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67201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37B63177-0F26-4894-B6E8-CC20012E4DA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29600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637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0"/>
            <a:ext cx="5638800" cy="3524434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304800"/>
            <a:ext cx="5638800" cy="3524434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67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28">
            <a:extLst>
              <a:ext uri="{FF2B5EF4-FFF2-40B4-BE49-F238E27FC236}">
                <a16:creationId xmlns:a16="http://schemas.microsoft.com/office/drawing/2014/main" id="{00F98947-48BE-4678-805E-54C7D3A5418A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rgbClr val="3737DD"/>
              </a:solidFill>
              <a:latin typeface="Calibri" panose="020F050202020403020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7458D1-E74D-4D21-9BE4-97F658C9ED21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37699F4-DD53-46D4-8DD3-A8170FF960AE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EC5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1123FAC-05A1-4CB3-B8EA-CF7C5BFA7D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And your transition’s sub-title can go here. This one can go up to three lines!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02E6161-959F-4D97-A425-DEBED66A1D2A}"/>
              </a:ext>
            </a:extLst>
          </p:cNvPr>
          <p:cNvSpPr/>
          <p:nvPr userDrawn="1"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510F7FB-D9D5-4C19-B7C0-F200AACFA448}"/>
              </a:ext>
            </a:extLst>
          </p:cNvPr>
          <p:cNvSpPr/>
          <p:nvPr userDrawn="1"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452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0" y="2076451"/>
            <a:ext cx="12192000" cy="4781549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6320" y="6157275"/>
            <a:ext cx="774184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Lorem ipsum dolor sit </a:t>
            </a:r>
            <a:r>
              <a:rPr lang="en-US" err="1">
                <a:solidFill>
                  <a:prstClr val="white"/>
                </a:solidFill>
              </a:rPr>
              <a:t>amet</a:t>
            </a:r>
            <a:r>
              <a:rPr lang="en-US">
                <a:solidFill>
                  <a:prstClr val="white"/>
                </a:solidFill>
              </a:rPr>
              <a:t>, </a:t>
            </a:r>
            <a:r>
              <a:rPr lang="en-US" err="1">
                <a:solidFill>
                  <a:prstClr val="white"/>
                </a:solidFill>
              </a:rPr>
              <a:t>consectetur</a:t>
            </a:r>
            <a:r>
              <a:rPr lang="en-US">
                <a:solidFill>
                  <a:prstClr val="white"/>
                </a:solidFill>
              </a:rPr>
              <a:t> </a:t>
            </a:r>
            <a:r>
              <a:rPr lang="en-US" err="1">
                <a:solidFill>
                  <a:prstClr val="white"/>
                </a:solidFill>
              </a:rPr>
              <a:t>adipiscing</a:t>
            </a:r>
            <a:r>
              <a:rPr lang="en-US">
                <a:solidFill>
                  <a:prstClr val="white"/>
                </a:solidFill>
              </a:rPr>
              <a:t> </a:t>
            </a:r>
            <a:r>
              <a:rPr lang="en-US" err="1">
                <a:solidFill>
                  <a:prstClr val="white"/>
                </a:solidFill>
              </a:rPr>
              <a:t>elit</a:t>
            </a:r>
            <a:r>
              <a:rPr lang="en-US">
                <a:solidFill>
                  <a:prstClr val="white"/>
                </a:solidFill>
              </a:rPr>
              <a:t>, </a:t>
            </a:r>
            <a:r>
              <a:rPr lang="en-US" err="1">
                <a:solidFill>
                  <a:prstClr val="white"/>
                </a:solidFill>
              </a:rPr>
              <a:t>sed</a:t>
            </a:r>
            <a:r>
              <a:rPr lang="en-US">
                <a:solidFill>
                  <a:prstClr val="white"/>
                </a:solidFill>
              </a:rPr>
              <a:t> do </a:t>
            </a:r>
            <a:r>
              <a:rPr lang="en-US" err="1">
                <a:solidFill>
                  <a:prstClr val="white"/>
                </a:solidFill>
              </a:rPr>
              <a:t>eiusmod</a:t>
            </a:r>
            <a:r>
              <a:rPr lang="en-US">
                <a:solidFill>
                  <a:prstClr val="white"/>
                </a:solidFill>
              </a:rPr>
              <a:t> </a:t>
            </a:r>
            <a:r>
              <a:rPr lang="en-US" err="1">
                <a:solidFill>
                  <a:prstClr val="white"/>
                </a:solidFill>
              </a:rPr>
              <a:t>tempor</a:t>
            </a:r>
            <a:r>
              <a:rPr lang="en-US">
                <a:solidFill>
                  <a:prstClr val="white"/>
                </a:solidFill>
              </a:rPr>
              <a:t> </a:t>
            </a:r>
            <a:r>
              <a:rPr lang="en-US" err="1">
                <a:solidFill>
                  <a:prstClr val="white"/>
                </a:solidFill>
              </a:rPr>
              <a:t>incididunt</a:t>
            </a:r>
            <a:r>
              <a:rPr lang="en-US">
                <a:solidFill>
                  <a:prstClr val="white"/>
                </a:solidFill>
              </a:rPr>
              <a:t> </a:t>
            </a:r>
            <a:r>
              <a:rPr lang="en-US" err="1">
                <a:solidFill>
                  <a:prstClr val="white"/>
                </a:solidFill>
              </a:rPr>
              <a:t>ut</a:t>
            </a:r>
            <a:r>
              <a:rPr lang="en-US">
                <a:solidFill>
                  <a:prstClr val="white"/>
                </a:solidFill>
              </a:rPr>
              <a:t> </a:t>
            </a:r>
            <a:r>
              <a:rPr lang="en-US" err="1">
                <a:solidFill>
                  <a:prstClr val="white"/>
                </a:solidFill>
              </a:rPr>
              <a:t>labore</a:t>
            </a:r>
            <a:r>
              <a:rPr lang="en-US">
                <a:solidFill>
                  <a:prstClr val="white"/>
                </a:solidFill>
              </a:rPr>
              <a:t> et </a:t>
            </a:r>
            <a:r>
              <a:rPr lang="en-US" err="1">
                <a:solidFill>
                  <a:prstClr val="white"/>
                </a:solidFill>
              </a:rPr>
              <a:t>dolore</a:t>
            </a:r>
            <a:r>
              <a:rPr lang="en-US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23005898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Pictur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432CEB-E94D-4E32-8096-487099229D75}"/>
              </a:ext>
            </a:extLst>
          </p:cNvPr>
          <p:cNvSpPr/>
          <p:nvPr userDrawn="1"/>
        </p:nvSpPr>
        <p:spPr>
          <a:xfrm>
            <a:off x="304801" y="6126480"/>
            <a:ext cx="11582400" cy="426715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61A4763-A5A6-4B11-9347-6FC28EE3EC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18536" y="6181797"/>
            <a:ext cx="744012" cy="31608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48F25E-1505-49D6-B5A7-5BDD13962C08}"/>
              </a:ext>
            </a:extLst>
          </p:cNvPr>
          <p:cNvCxnSpPr>
            <a:cxnSpLocks/>
          </p:cNvCxnSpPr>
          <p:nvPr userDrawn="1"/>
        </p:nvCxnSpPr>
        <p:spPr>
          <a:xfrm>
            <a:off x="10490857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76DCDB-6626-48FB-B9FA-282EC15462B1}"/>
              </a:ext>
            </a:extLst>
          </p:cNvPr>
          <p:cNvCxnSpPr>
            <a:cxnSpLocks/>
          </p:cNvCxnSpPr>
          <p:nvPr userDrawn="1"/>
        </p:nvCxnSpPr>
        <p:spPr>
          <a:xfrm>
            <a:off x="9523015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5B86-9506-4CE9-A86D-514C0868F0EB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2FC5AAE-3D9A-43D5-9205-F7B97E8DAA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AFA37361-44B5-4488-B109-A62840EACE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2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EFDC6C9-DABB-483B-B96D-97224B50B3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96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5B292F9-7FD3-4226-9CB6-937617C853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7594F567-187D-4079-8719-D2AEA7A20E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672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697E9F4-C324-4115-9019-98FE38D323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96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13883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Pictur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432CEB-E94D-4E32-8096-487099229D75}"/>
              </a:ext>
            </a:extLst>
          </p:cNvPr>
          <p:cNvSpPr/>
          <p:nvPr userDrawn="1"/>
        </p:nvSpPr>
        <p:spPr>
          <a:xfrm>
            <a:off x="304801" y="6126480"/>
            <a:ext cx="11582400" cy="426715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61A4763-A5A6-4B11-9347-6FC28EE3EC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18536" y="6181797"/>
            <a:ext cx="744012" cy="31608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48F25E-1505-49D6-B5A7-5BDD13962C08}"/>
              </a:ext>
            </a:extLst>
          </p:cNvPr>
          <p:cNvCxnSpPr>
            <a:cxnSpLocks/>
          </p:cNvCxnSpPr>
          <p:nvPr userDrawn="1"/>
        </p:nvCxnSpPr>
        <p:spPr>
          <a:xfrm>
            <a:off x="10490857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76DCDB-6626-48FB-B9FA-282EC15462B1}"/>
              </a:ext>
            </a:extLst>
          </p:cNvPr>
          <p:cNvCxnSpPr>
            <a:cxnSpLocks/>
          </p:cNvCxnSpPr>
          <p:nvPr userDrawn="1"/>
        </p:nvCxnSpPr>
        <p:spPr>
          <a:xfrm>
            <a:off x="9523015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5B86-9506-4CE9-A86D-514C0868F0EB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AFA37361-44B5-4488-B109-A62840EACE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200" y="304805"/>
            <a:ext cx="36576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EFDC6C9-DABB-483B-B96D-97224B50B3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9600" y="304805"/>
            <a:ext cx="36576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5B292F9-7FD3-4226-9CB6-937617C853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" y="3200092"/>
            <a:ext cx="3467100" cy="262158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E0C94A59-C24A-40AC-B2F1-ED06DB4CD7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67200" y="3200091"/>
            <a:ext cx="76200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0D21CA02-AC55-4DCD-98E6-9803C3AEFD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304800"/>
            <a:ext cx="3467100" cy="2621588"/>
          </a:xfrm>
        </p:spPr>
        <p:txBody>
          <a:bodyPr/>
          <a:lstStyle>
            <a:lvl1pPr marL="0" indent="0">
              <a:buNone/>
              <a:defRPr sz="2100"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Use this box to bring in a key takeaway or summary into your slide. Do your best to keep things in six lines or less.</a:t>
            </a:r>
          </a:p>
        </p:txBody>
      </p:sp>
    </p:spTree>
    <p:extLst>
      <p:ext uri="{BB962C8B-B14F-4D97-AF65-F5344CB8AC3E}">
        <p14:creationId xmlns:p14="http://schemas.microsoft.com/office/powerpoint/2010/main" val="28929128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0058" y="172857"/>
            <a:ext cx="7537142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0058" y="1031273"/>
            <a:ext cx="7537142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0"/>
            <a:ext cx="3716784" cy="5484493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2E3DF9E-32BA-4F96-ADC8-62FDD7755298}"/>
              </a:ext>
            </a:extLst>
          </p:cNvPr>
          <p:cNvCxnSpPr/>
          <p:nvPr userDrawn="1"/>
        </p:nvCxnSpPr>
        <p:spPr>
          <a:xfrm>
            <a:off x="445378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7689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855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91F6218F-0AE1-41B7-9A6D-FDFFDD043CD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573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EA6055BE-5FA2-4458-AB6F-50BE18BBC4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291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12FF07AC-7092-489B-94B3-A93B15520D7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009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578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6">
            <a:extLst>
              <a:ext uri="{FF2B5EF4-FFF2-40B4-BE49-F238E27FC236}">
                <a16:creationId xmlns:a16="http://schemas.microsoft.com/office/drawing/2014/main" id="{02AE9FC7-020F-4429-98DD-7566A702573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435493" y="3214645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33" name="Picture Placeholder 6">
            <a:extLst>
              <a:ext uri="{FF2B5EF4-FFF2-40B4-BE49-F238E27FC236}">
                <a16:creationId xmlns:a16="http://schemas.microsoft.com/office/drawing/2014/main" id="{40903F09-AEC9-4C51-A708-7B0D77FDD95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312043" y="3214645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CADA16-70BA-4294-83BA-6944BA0F6D87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D53CCE-8FF0-497A-A353-1185C1DFEB81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83ACC18-3392-4F42-8D0C-DB264CC950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DB1F691-9227-407A-AEAE-D0FA8DA8C6F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3C5253-9F97-4215-A776-F6F267403F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245004"/>
            <a:ext cx="4533900" cy="701731"/>
          </a:xfrm>
        </p:spPr>
        <p:txBody>
          <a:bodyPr/>
          <a:lstStyle/>
          <a:p>
            <a:r>
              <a:rPr lang="en-US"/>
              <a:t>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6320" y="6157275"/>
            <a:ext cx="774184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Lorem ipsum dolor sit amet, consectetur adipiscing elit, sed do eiusmod tempor incididunt ut labore et dolore.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103420"/>
            <a:ext cx="45339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over here. Do your best to not exceed two lines.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EA6055BE-5FA2-4458-AB6F-50BE18BBC4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35493" y="303308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DFF27-858C-41C4-B5B9-5EBDED84D8F2}"/>
              </a:ext>
            </a:extLst>
          </p:cNvPr>
          <p:cNvCxnSpPr>
            <a:cxnSpLocks/>
          </p:cNvCxnSpPr>
          <p:nvPr userDrawn="1"/>
        </p:nvCxnSpPr>
        <p:spPr>
          <a:xfrm>
            <a:off x="396690" y="2029341"/>
            <a:ext cx="594360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3C90BF-5129-4DC1-B611-EAAD5152C8C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04800" y="3214645"/>
            <a:ext cx="4533900" cy="2195884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C582F960-B68E-49E8-B5E8-8034429FE8F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312043" y="303308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1793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DCADA16-70BA-4294-83BA-6944BA0F6D87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D53CCE-8FF0-497A-A353-1185C1DFEB81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83ACC18-3392-4F42-8D0C-DB264CC950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DB1F691-9227-407A-AEAE-D0FA8DA8C6F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3C5253-9F97-4215-A776-F6F267403F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6320" y="6157275"/>
            <a:ext cx="774184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Lorem ipsum dolor sit amet, consectetur adipiscing elit, sed do eiusmod tempor incididunt ut labore et dolore.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9C621E84-0D3E-4509-8670-2C818793DE9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4801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5F2A6837-2507-49A2-A969-C00FAB4F05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26369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882E9A17-3A2F-4138-B0F2-5E9A4D740C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47240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DEBB9A6D-504B-4A9A-824D-C3979E21280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70266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04DFDB56-31A9-4FC3-8A08-8D4BD9615C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801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C919B0EA-506E-4FDE-806A-5CE901AA84C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326369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6" name="Picture Placeholder 6">
            <a:extLst>
              <a:ext uri="{FF2B5EF4-FFF2-40B4-BE49-F238E27FC236}">
                <a16:creationId xmlns:a16="http://schemas.microsoft.com/office/drawing/2014/main" id="{3E65EBC1-D059-477E-B010-766E9C5C13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7240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7" name="Picture Placeholder 6">
            <a:extLst>
              <a:ext uri="{FF2B5EF4-FFF2-40B4-BE49-F238E27FC236}">
                <a16:creationId xmlns:a16="http://schemas.microsoft.com/office/drawing/2014/main" id="{98CFAAAF-1BF0-4BCC-B35E-6E5C300E3E9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70266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AE738E2-1AD5-4BE0-A645-649A5757E99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79565" y="2057399"/>
            <a:ext cx="3507628" cy="3769327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5576FA9-FAE9-4C83-9E94-4E1C1FB86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A47D52BE-8B1D-4EF7-946A-61833B80F6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AB082CB-D429-4D38-A541-C6243F2D2697}"/>
              </a:ext>
            </a:extLst>
          </p:cNvPr>
          <p:cNvCxnSpPr/>
          <p:nvPr userDrawn="1"/>
        </p:nvCxnSpPr>
        <p:spPr>
          <a:xfrm>
            <a:off x="396691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7249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44340" y="2249648"/>
            <a:ext cx="3703320" cy="337597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5655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072E94-8669-4C9E-B4CE-CEF8B2E922BE}"/>
              </a:ext>
            </a:extLst>
          </p:cNvPr>
          <p:cNvSpPr/>
          <p:nvPr userDrawn="1"/>
        </p:nvSpPr>
        <p:spPr>
          <a:xfrm>
            <a:off x="0" y="0"/>
            <a:ext cx="3810001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2F32C6-78A2-4AAB-A02B-59BB94047A70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405EC55-2A04-4132-96DE-B244948FC0F9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CBFDDA10-6B67-4BAC-9334-B2585CFF1A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FB267B4-9E96-4E13-8787-FB6AED1B56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57C8BD4-40FC-4F24-93E2-F21A515CD8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6320" y="6157275"/>
            <a:ext cx="774184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Lorem ipsum dolor sit amet, consectetur adipiscing elit, sed do eiusmod tempor incididunt ut labore et dolore.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85875" y="304800"/>
            <a:ext cx="4038600" cy="54904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2320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4F693-0D73-4FC7-9EAF-4766B7EC7A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F620C-F605-4A6F-9721-1F7698F93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FE88-2579-405A-9912-4991AA592E62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301F81-62B2-4186-9F73-1BD113DD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15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28">
            <a:extLst>
              <a:ext uri="{FF2B5EF4-FFF2-40B4-BE49-F238E27FC236}">
                <a16:creationId xmlns:a16="http://schemas.microsoft.com/office/drawing/2014/main" id="{E5A4F19E-E151-4030-A849-5944CAF89A02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EC5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rgbClr val="3737DD"/>
              </a:solidFill>
              <a:latin typeface="Calibri" panose="020F050202020403020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5EBB13D-1295-4E24-9EA8-1CE2580F40E4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1A49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1">
            <a:extLst>
              <a:ext uri="{FF2B5EF4-FFF2-40B4-BE49-F238E27FC236}">
                <a16:creationId xmlns:a16="http://schemas.microsoft.com/office/drawing/2014/main" id="{F3E0247C-306E-4AA7-B1F0-E4264EA5E67A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A50CEBB8-8A56-4B9E-839E-93E88D4B69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And your transition’s sub-title can go here. This one can go up to three lines!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6A1E2A-4231-4590-B611-2A005950C627}"/>
              </a:ext>
            </a:extLst>
          </p:cNvPr>
          <p:cNvSpPr/>
          <p:nvPr userDrawn="1"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6468555-7C91-4DC4-852B-128263D97165}"/>
              </a:ext>
            </a:extLst>
          </p:cNvPr>
          <p:cNvSpPr/>
          <p:nvPr userDrawn="1"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3097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-ti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29910152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title and a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181C5CAE-6039-4CD8-899D-F995448B72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7571" y="2057400"/>
            <a:ext cx="2469627" cy="37719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777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788152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3BAD73E-AB62-4742-9117-73D1A1AD77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799" y="1031272"/>
            <a:ext cx="5791199" cy="1251699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concise. Do your best to not exceed three lines.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8E81E912-B839-4D85-B263-26B7C475C5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391515"/>
            <a:ext cx="5791200" cy="3437785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9144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 - Pictures an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E1A59FBD-C82A-4C52-8A4C-A71F70141D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057400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CB7EC3FD-1533-4AF8-AA1D-4C511B0A3AB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97614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AE7A9FB1-400D-4CAA-99DF-4675C39772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96915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EC9A474B-0150-45E2-BAAE-F9C6BF0B60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96216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91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Table Char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6C82EEC8-190C-4B35-AAD0-CBAF1C0ACF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32490" y="2057399"/>
            <a:ext cx="3754711" cy="1710013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384559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ub-ti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3BEAE8-F93C-4D0C-B8D8-2472AE46BB29}"/>
              </a:ext>
            </a:extLst>
          </p:cNvPr>
          <p:cNvSpPr/>
          <p:nvPr userDrawn="1"/>
        </p:nvSpPr>
        <p:spPr>
          <a:xfrm>
            <a:off x="304800" y="0"/>
            <a:ext cx="5788152" cy="5826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92" y="172857"/>
            <a:ext cx="5122416" cy="7017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192" y="1031273"/>
            <a:ext cx="5122416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over here. Do your best to not exceed two lines.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2163AD-4A13-48AB-A487-B47BA230B483}"/>
              </a:ext>
            </a:extLst>
          </p:cNvPr>
          <p:cNvCxnSpPr/>
          <p:nvPr userDrawn="1"/>
        </p:nvCxnSpPr>
        <p:spPr>
          <a:xfrm>
            <a:off x="716287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1170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Mocku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000A5D3-CBD7-40DA-B6C6-0106631BE6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34461" y="2494195"/>
            <a:ext cx="4426133" cy="2768600"/>
          </a:xfrm>
          <a:custGeom>
            <a:avLst/>
            <a:gdLst>
              <a:gd name="connsiteX0" fmla="*/ 0 w 4426133"/>
              <a:gd name="connsiteY0" fmla="*/ 0 h 2768600"/>
              <a:gd name="connsiteX1" fmla="*/ 4426133 w 4426133"/>
              <a:gd name="connsiteY1" fmla="*/ 0 h 2768600"/>
              <a:gd name="connsiteX2" fmla="*/ 4426133 w 4426133"/>
              <a:gd name="connsiteY2" fmla="*/ 2768600 h 2768600"/>
              <a:gd name="connsiteX3" fmla="*/ 0 w 4426133"/>
              <a:gd name="connsiteY3" fmla="*/ 2768600 h 276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133" h="2768600">
                <a:moveTo>
                  <a:pt x="0" y="0"/>
                </a:moveTo>
                <a:lnTo>
                  <a:pt x="4426133" y="0"/>
                </a:lnTo>
                <a:lnTo>
                  <a:pt x="4426133" y="2768600"/>
                </a:lnTo>
                <a:lnTo>
                  <a:pt x="0" y="276860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29382242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E73281B-957A-4450-932A-7935A2D2C5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48100" y="2255520"/>
            <a:ext cx="4495800" cy="2567940"/>
          </a:xfrm>
          <a:custGeom>
            <a:avLst/>
            <a:gdLst>
              <a:gd name="connsiteX0" fmla="*/ 0 w 4495800"/>
              <a:gd name="connsiteY0" fmla="*/ 0 h 2567940"/>
              <a:gd name="connsiteX1" fmla="*/ 4495800 w 4495800"/>
              <a:gd name="connsiteY1" fmla="*/ 0 h 2567940"/>
              <a:gd name="connsiteX2" fmla="*/ 4495800 w 4495800"/>
              <a:gd name="connsiteY2" fmla="*/ 2567940 h 2567940"/>
              <a:gd name="connsiteX3" fmla="*/ 0 w 4495800"/>
              <a:gd name="connsiteY3" fmla="*/ 2567940 h 256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800" h="2567940">
                <a:moveTo>
                  <a:pt x="0" y="0"/>
                </a:moveTo>
                <a:lnTo>
                  <a:pt x="4495800" y="0"/>
                </a:lnTo>
                <a:lnTo>
                  <a:pt x="4495800" y="2567940"/>
                </a:lnTo>
                <a:lnTo>
                  <a:pt x="0" y="256794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1624484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ptop 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D3379F5-E8B4-4D18-AFEB-0F1C1FD06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5790" y="959254"/>
            <a:ext cx="6406935" cy="4007616"/>
          </a:xfrm>
          <a:custGeom>
            <a:avLst/>
            <a:gdLst>
              <a:gd name="connsiteX0" fmla="*/ 0 w 6406935"/>
              <a:gd name="connsiteY0" fmla="*/ 0 h 4007616"/>
              <a:gd name="connsiteX1" fmla="*/ 6406935 w 6406935"/>
              <a:gd name="connsiteY1" fmla="*/ 0 h 4007616"/>
              <a:gd name="connsiteX2" fmla="*/ 6406935 w 6406935"/>
              <a:gd name="connsiteY2" fmla="*/ 4007616 h 4007616"/>
              <a:gd name="connsiteX3" fmla="*/ 0 w 6406935"/>
              <a:gd name="connsiteY3" fmla="*/ 4007616 h 400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06935" h="4007616">
                <a:moveTo>
                  <a:pt x="0" y="0"/>
                </a:moveTo>
                <a:lnTo>
                  <a:pt x="6406935" y="0"/>
                </a:lnTo>
                <a:lnTo>
                  <a:pt x="6406935" y="4007616"/>
                </a:lnTo>
                <a:lnTo>
                  <a:pt x="0" y="4007616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804BB7-23CE-4D0D-BED9-76340ED3117D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FFC64D-F2EF-43F6-B0C4-9614C5AC3E79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4E35AC8-6A53-4C18-91F6-B3FD147E3F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1DE9EEA-05BA-4CFC-9DED-CB90365BA0A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A09199C-FAAA-4E68-A512-C7652A2FACC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5B86-9506-4CE9-A86D-514C0868F0EB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8523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ne 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C12B0C2-6102-4D4C-8F14-801B3A5789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17489" y="443883"/>
            <a:ext cx="2445150" cy="5191215"/>
          </a:xfrm>
          <a:custGeom>
            <a:avLst/>
            <a:gdLst>
              <a:gd name="connsiteX0" fmla="*/ 0 w 2445150"/>
              <a:gd name="connsiteY0" fmla="*/ 0 h 5191215"/>
              <a:gd name="connsiteX1" fmla="*/ 2445150 w 2445150"/>
              <a:gd name="connsiteY1" fmla="*/ 0 h 5191215"/>
              <a:gd name="connsiteX2" fmla="*/ 2445150 w 2445150"/>
              <a:gd name="connsiteY2" fmla="*/ 5191215 h 5191215"/>
              <a:gd name="connsiteX3" fmla="*/ 0 w 2445150"/>
              <a:gd name="connsiteY3" fmla="*/ 5191215 h 519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5150" h="5191215">
                <a:moveTo>
                  <a:pt x="0" y="0"/>
                </a:moveTo>
                <a:lnTo>
                  <a:pt x="2445150" y="0"/>
                </a:lnTo>
                <a:lnTo>
                  <a:pt x="2445150" y="5191215"/>
                </a:lnTo>
                <a:lnTo>
                  <a:pt x="0" y="5191215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552D79-A0ED-46F2-B952-9312641222F3}"/>
              </a:ext>
            </a:extLst>
          </p:cNvPr>
          <p:cNvCxnSpPr/>
          <p:nvPr userDrawn="1"/>
        </p:nvCxnSpPr>
        <p:spPr>
          <a:xfrm>
            <a:off x="6096000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24727F-8E60-4DE9-9156-70DF0E1249E7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1AFCAE8-E49C-46FA-9098-87740AA47818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937E0768-65F7-4B01-804B-BCAE95941F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4C72F61-0E5D-4E32-B81A-FC77893649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5B68235-C101-4417-947B-BE53725C557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9552" y="172857"/>
            <a:ext cx="5977647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SLIDE’S HEADER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9552" y="1031273"/>
            <a:ext cx="5977647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74145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28">
            <a:extLst>
              <a:ext uri="{FF2B5EF4-FFF2-40B4-BE49-F238E27FC236}">
                <a16:creationId xmlns:a16="http://schemas.microsoft.com/office/drawing/2014/main" id="{88B42F85-A718-4224-9501-A2799D699649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rgbClr val="3737DD"/>
              </a:solidFill>
              <a:latin typeface="Calibri" panose="020F0502020204030204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99050D-984C-4E19-9E1A-4CD292383A0D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FFC7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11">
            <a:extLst>
              <a:ext uri="{FF2B5EF4-FFF2-40B4-BE49-F238E27FC236}">
                <a16:creationId xmlns:a16="http://schemas.microsoft.com/office/drawing/2014/main" id="{1EBAECF7-164D-4419-B7CB-E458C2AC3121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FFC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FED0EC0-A31A-4FFB-823C-FF0072D8F4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And your transition’s sub-title can go here. This one can go up to three lines!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1EAE2C-00FD-4ECA-B759-9E1521EBD5D8}"/>
              </a:ext>
            </a:extLst>
          </p:cNvPr>
          <p:cNvSpPr/>
          <p:nvPr userDrawn="1"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66B2957-0EBB-4DDE-BE9C-E4A4317CC92A}"/>
              </a:ext>
            </a:extLst>
          </p:cNvPr>
          <p:cNvSpPr/>
          <p:nvPr userDrawn="1"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2417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BB31B51-AFCD-49A3-8B3E-0CA88E8A75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59658" y="2175029"/>
            <a:ext cx="2272684" cy="3947467"/>
          </a:xfrm>
          <a:custGeom>
            <a:avLst/>
            <a:gdLst>
              <a:gd name="connsiteX0" fmla="*/ 0 w 2272684"/>
              <a:gd name="connsiteY0" fmla="*/ 0 h 3947467"/>
              <a:gd name="connsiteX1" fmla="*/ 2272684 w 2272684"/>
              <a:gd name="connsiteY1" fmla="*/ 0 h 3947467"/>
              <a:gd name="connsiteX2" fmla="*/ 2272684 w 2272684"/>
              <a:gd name="connsiteY2" fmla="*/ 3947467 h 3947467"/>
              <a:gd name="connsiteX3" fmla="*/ 0 w 2272684"/>
              <a:gd name="connsiteY3" fmla="*/ 3947467 h 394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2684" h="3947467">
                <a:moveTo>
                  <a:pt x="0" y="0"/>
                </a:moveTo>
                <a:lnTo>
                  <a:pt x="2272684" y="0"/>
                </a:lnTo>
                <a:lnTo>
                  <a:pt x="2272684" y="3947467"/>
                </a:lnTo>
                <a:lnTo>
                  <a:pt x="0" y="3947467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4087033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D804BB7-23CE-4D0D-BED9-76340ED3117D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FFC64D-F2EF-43F6-B0C4-9614C5AC3E79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4E35AC8-6A53-4C18-91F6-B3FD147E3F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1DE9EEA-05BA-4CFC-9DED-CB90365BA0A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A09199C-FAAA-4E68-A512-C7652A2FACC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5B86-9506-4CE9-A86D-514C0868F0EB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1082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3"/>
          <p:cNvSpPr txBox="1">
            <a:spLocks noGrp="1"/>
          </p:cNvSpPr>
          <p:nvPr>
            <p:ph type="sldNum" idx="12"/>
          </p:nvPr>
        </p:nvSpPr>
        <p:spPr>
          <a:xfrm>
            <a:off x="9623085" y="6124755"/>
            <a:ext cx="731700" cy="435048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C4123639-1C2D-46FA-AA18-EAECCABC5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63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28">
            <a:extLst>
              <a:ext uri="{FF2B5EF4-FFF2-40B4-BE49-F238E27FC236}">
                <a16:creationId xmlns:a16="http://schemas.microsoft.com/office/drawing/2014/main" id="{88B42F85-A718-4224-9501-A2799D699649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FFC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rgbClr val="3737DD"/>
              </a:solidFill>
              <a:latin typeface="Calibri" panose="020F0502020204030204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99050D-984C-4E19-9E1A-4CD292383A0D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11">
            <a:extLst>
              <a:ext uri="{FF2B5EF4-FFF2-40B4-BE49-F238E27FC236}">
                <a16:creationId xmlns:a16="http://schemas.microsoft.com/office/drawing/2014/main" id="{1EBAECF7-164D-4419-B7CB-E458C2AC3121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FED0EC0-A31A-4FFB-823C-FF0072D8F4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And your transition’s sub-title can go here. This one can go up to three lines!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B00F4F4-2DC0-444B-A711-A5D176996831}"/>
              </a:ext>
            </a:extLst>
          </p:cNvPr>
          <p:cNvSpPr/>
          <p:nvPr userDrawn="1"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1921B63-C24B-40ED-85BE-26D49B86E047}"/>
              </a:ext>
            </a:extLst>
          </p:cNvPr>
          <p:cNvSpPr/>
          <p:nvPr userDrawn="1"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28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SLIDE’S TITLE GOES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3EC81-5AD8-430D-8FD1-210064968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31155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725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7CA3-86EC-47BA-B415-57A817695E29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 numCol="2" spcCol="914400"/>
          <a:lstStyle>
            <a:lvl1pPr marL="0" indent="0"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143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microsoft.com/office/2007/relationships/hdphoto" Target="../media/hdphoto1.wdp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B2E97E-15DE-483A-BC27-7919C8F1A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72857"/>
            <a:ext cx="11582400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DC98E-7479-4F84-A93B-DC74ECFC0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799" y="2085975"/>
            <a:ext cx="11582399" cy="3705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3BF3AD1-F051-48A5-AB7D-BDA84812B4BB}"/>
              </a:ext>
            </a:extLst>
          </p:cNvPr>
          <p:cNvCxnSpPr/>
          <p:nvPr userDrawn="1"/>
        </p:nvCxnSpPr>
        <p:spPr>
          <a:xfrm>
            <a:off x="396691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799997D-9151-4456-8CAB-50AC1F60D7A4}"/>
              </a:ext>
            </a:extLst>
          </p:cNvPr>
          <p:cNvGrpSpPr/>
          <p:nvPr userDrawn="1"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53E2499-F978-4E01-86C9-1D087E586B53}"/>
                </a:ext>
              </a:extLst>
            </p:cNvPr>
            <p:cNvSpPr/>
            <p:nvPr userDrawn="1"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F24C7791-83CB-425B-A392-60C4676C89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74664AB-B457-4A4B-8D7F-46B20E66F28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B490B93-C18D-4D67-8A52-86F2EF21003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EE57A-77BE-438D-9286-6127CD6E56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0" y="6157275"/>
            <a:ext cx="977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802E70-D219-4F36-950D-FFA7642EF6F3}" type="datetime1">
              <a:rPr lang="en-US" smtClean="0">
                <a:solidFill>
                  <a:prstClr val="white"/>
                </a:solidFill>
              </a:rPr>
              <a:pPr/>
              <a:t>9/3/2026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4C59B-F619-47F9-85E1-B0EA8C4B5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Google Shape;169;p23">
            <a:extLst>
              <a:ext uri="{FF2B5EF4-FFF2-40B4-BE49-F238E27FC236}">
                <a16:creationId xmlns:a16="http://schemas.microsoft.com/office/drawing/2014/main" id="{4D51B397-68A1-724F-9EF5-EF06F9F4AA47}"/>
              </a:ext>
            </a:extLst>
          </p:cNvPr>
          <p:cNvPicPr preferRelativeResize="0"/>
          <p:nvPr userDrawn="1"/>
        </p:nvPicPr>
        <p:blipFill>
          <a:blip r:embed="rId5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3860" y="6160106"/>
            <a:ext cx="1795549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9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75" r:id="rId5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3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3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3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3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3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4128">
          <p15:clr>
            <a:srgbClr val="F26B43"/>
          </p15:clr>
        </p15:guide>
        <p15:guide id="4" orient="horz" pos="1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8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12" Type="http://schemas.microsoft.com/office/2007/relationships/hdphoto" Target="../media/hdphoto7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8.jpeg"/><Relationship Id="rId9" Type="http://schemas.openxmlformats.org/officeDocument/2006/relationships/image" Target="../media/image3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microsoft.com/office/2007/relationships/hdphoto" Target="../media/hdphoto3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microsoft.com/office/2007/relationships/hdphoto" Target="../media/hdphoto2.wdp"/><Relationship Id="rId4" Type="http://schemas.openxmlformats.org/officeDocument/2006/relationships/image" Target="../media/image8.jpeg"/><Relationship Id="rId9" Type="http://schemas.openxmlformats.org/officeDocument/2006/relationships/image" Target="../media/image14.png"/><Relationship Id="rId1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Brian.Darrow@ride.ri.gov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microsoft.com/office/2007/relationships/hdphoto" Target="../media/hdphoto2.wdp"/><Relationship Id="rId4" Type="http://schemas.openxmlformats.org/officeDocument/2006/relationships/image" Target="../media/image8.jpeg"/><Relationship Id="rId9" Type="http://schemas.openxmlformats.org/officeDocument/2006/relationships/image" Target="../media/image14.png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image" Target="../media/image8.jpeg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AE67D-F521-2F81-12E0-1A41D673E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744AE-2B21-F760-9DDE-FDA5DD7DE24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4841" y="3129202"/>
            <a:ext cx="12007903" cy="3615676"/>
          </a:xfr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spcAft>
                <a:spcPts val="600"/>
              </a:spcAft>
            </a:pPr>
            <a:br>
              <a:rPr lang="en-US" sz="3600" dirty="0"/>
            </a:br>
            <a:r>
              <a:rPr lang="en-US" sz="5400" u="sng" dirty="0">
                <a:solidFill>
                  <a:schemeClr val="bg1"/>
                </a:solidFill>
              </a:rPr>
              <a:t> Rhode Island’s Attendance Matters Strategy</a:t>
            </a:r>
            <a:br>
              <a:rPr lang="en-US" sz="3600" dirty="0"/>
            </a:br>
            <a:br>
              <a:rPr lang="en-US" sz="1000" dirty="0"/>
            </a:br>
            <a:r>
              <a:rPr lang="en-US" sz="3200" dirty="0">
                <a:solidFill>
                  <a:schemeClr val="bg1"/>
                </a:solidFill>
              </a:rPr>
              <a:t>Stronger States, Stronger Outcomes Presentation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Brian Darrow – RIDE Chief of Innovation, Improvement, and Data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September 9, 2026</a:t>
            </a:r>
            <a:br>
              <a:rPr lang="en-US" sz="3200" dirty="0">
                <a:solidFill>
                  <a:schemeClr val="bg1"/>
                </a:solidFill>
              </a:rPr>
            </a:b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1B041F8-9E5C-E250-BCD5-8FBA0CB71B1B}"/>
              </a:ext>
            </a:extLst>
          </p:cNvPr>
          <p:cNvSpPr>
            <a:spLocks noGrp="1"/>
          </p:cNvSpPr>
          <p:nvPr/>
        </p:nvSpPr>
        <p:spPr>
          <a:xfrm>
            <a:off x="3366074" y="6148204"/>
            <a:ext cx="7741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marR="0" lvl="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kern="1200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457200" marR="0" lvl="1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kern="1200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914400" marR="0" lvl="2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kern="1200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371600" marR="0" lvl="3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kern="1200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1828800" marR="0" lvl="4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kern="1200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286000" marR="0" lvl="5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kern="1200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2743200" marR="0" lvl="6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kern="1200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200400" marR="0" lvl="7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kern="1200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3657600" marR="0" lvl="8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kern="1200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 sz="1800">
              <a:solidFill>
                <a:schemeClr val="accent1"/>
              </a:solidFill>
            </a:endParaRPr>
          </a:p>
        </p:txBody>
      </p:sp>
      <p:pic>
        <p:nvPicPr>
          <p:cNvPr id="13" name="Picture 12" descr="A group of children reading a book&#10;&#10;AI-generated content may be incorrect.">
            <a:extLst>
              <a:ext uri="{FF2B5EF4-FFF2-40B4-BE49-F238E27FC236}">
                <a16:creationId xmlns:a16="http://schemas.microsoft.com/office/drawing/2014/main" id="{78A85F62-63AA-7D6D-4EF8-49B579C65A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62" r="6562"/>
          <a:stretch>
            <a:fillRect/>
          </a:stretch>
        </p:blipFill>
        <p:spPr>
          <a:xfrm>
            <a:off x="6034127" y="117721"/>
            <a:ext cx="3488373" cy="3011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 descr="A group of kids standing together&#10;&#10;AI-generated content may be incorrect.">
            <a:extLst>
              <a:ext uri="{FF2B5EF4-FFF2-40B4-BE49-F238E27FC236}">
                <a16:creationId xmlns:a16="http://schemas.microsoft.com/office/drawing/2014/main" id="{15759738-C07A-4A09-5170-ADDB9640CC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022" r="18022"/>
          <a:stretch>
            <a:fillRect/>
          </a:stretch>
        </p:blipFill>
        <p:spPr>
          <a:xfrm>
            <a:off x="3366192" y="113849"/>
            <a:ext cx="2668462" cy="3013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9E4277-E840-D815-6294-1AB11BB2F09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199" r="20199"/>
          <a:stretch>
            <a:fillRect/>
          </a:stretch>
        </p:blipFill>
        <p:spPr>
          <a:xfrm>
            <a:off x="9513043" y="107943"/>
            <a:ext cx="2576868" cy="3025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A person standing at a podium with a microphone in front of a group of people&#10;&#10;AI-generated content may be incorrect.">
            <a:extLst>
              <a:ext uri="{FF2B5EF4-FFF2-40B4-BE49-F238E27FC236}">
                <a16:creationId xmlns:a16="http://schemas.microsoft.com/office/drawing/2014/main" id="{4F30EA91-BAC6-0B95-A979-742BA9CF9DA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69" r="9169"/>
          <a:stretch>
            <a:fillRect/>
          </a:stretch>
        </p:blipFill>
        <p:spPr>
          <a:xfrm>
            <a:off x="84880" y="113122"/>
            <a:ext cx="3284367" cy="3016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72062E-CE4A-3FA5-DC22-CF37193F207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10406743" y="5944469"/>
            <a:ext cx="1598946" cy="742895"/>
          </a:xfrm>
          <a:prstGeom prst="rect">
            <a:avLst/>
          </a:prstGeom>
        </p:spPr>
      </p:pic>
      <p:pic>
        <p:nvPicPr>
          <p:cNvPr id="7" name="Google Shape;169;p23">
            <a:extLst>
              <a:ext uri="{FF2B5EF4-FFF2-40B4-BE49-F238E27FC236}">
                <a16:creationId xmlns:a16="http://schemas.microsoft.com/office/drawing/2014/main" id="{D4F1555F-1F48-D99B-D0D3-51AE2CD56A07}"/>
              </a:ext>
            </a:extLst>
          </p:cNvPr>
          <p:cNvPicPr preferRelativeResize="0"/>
          <p:nvPr/>
        </p:nvPicPr>
        <p:blipFill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6311" y="6140684"/>
            <a:ext cx="2281988" cy="55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30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98977-8183-6B36-7A8C-1BE90435E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D2F30-4F55-40B4-DF7C-A0734B87B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946" y="125415"/>
            <a:ext cx="11582400" cy="701731"/>
          </a:xfrm>
        </p:spPr>
        <p:txBody>
          <a:bodyPr>
            <a:normAutofit/>
          </a:bodyPr>
          <a:lstStyle/>
          <a:p>
            <a:r>
              <a:rPr lang="en-US" dirty="0"/>
              <a:t>Dynamic Supports for Schools</a:t>
            </a:r>
            <a:endParaRPr lang="en-US" dirty="0">
              <a:latin typeface="Franklin Gothic Demi Cond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2D5EBB-0F21-42F4-DBA5-EE7715D5E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10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BEBF6A-3DD2-CF93-7645-5EA98FC204B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1957D-D8D2-0701-F1DC-A501085327BD}"/>
              </a:ext>
            </a:extLst>
          </p:cNvPr>
          <p:cNvSpPr/>
          <p:nvPr/>
        </p:nvSpPr>
        <p:spPr>
          <a:xfrm>
            <a:off x="0" y="1065499"/>
            <a:ext cx="12192000" cy="703923"/>
          </a:xfrm>
          <a:prstGeom prst="rect">
            <a:avLst/>
          </a:prstGeom>
          <a:solidFill>
            <a:srgbClr val="1E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Franklin Gothic Demi"/>
              </a:rPr>
              <a:t>Over </a:t>
            </a:r>
            <a:r>
              <a:rPr lang="en-US" sz="2000" u="sng" dirty="0">
                <a:latin typeface="Franklin Gothic Demi"/>
              </a:rPr>
              <a:t>1000</a:t>
            </a:r>
            <a:r>
              <a:rPr lang="en-US" sz="2000" dirty="0">
                <a:latin typeface="Franklin Gothic Demi"/>
              </a:rPr>
              <a:t> educators statewide have engaged in RIDE professional learning this year, focused on building capacity at the school and district level to improve student attendance.</a:t>
            </a:r>
            <a:endParaRPr lang="en-US" sz="2000" dirty="0"/>
          </a:p>
        </p:txBody>
      </p:sp>
      <p:pic>
        <p:nvPicPr>
          <p:cNvPr id="13" name="Picture 12" descr="A group of people sitting at tables in front of a large screen&#10;&#10;AI-generated content may be incorrect.">
            <a:extLst>
              <a:ext uri="{FF2B5EF4-FFF2-40B4-BE49-F238E27FC236}">
                <a16:creationId xmlns:a16="http://schemas.microsoft.com/office/drawing/2014/main" id="{1C3DD6D5-9177-0DC7-6977-0B85DAD51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7100" y="1926310"/>
            <a:ext cx="3029874" cy="2272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49151F7-A70D-F610-40FB-9C4A8A89BF12}"/>
              </a:ext>
            </a:extLst>
          </p:cNvPr>
          <p:cNvSpPr txBox="1">
            <a:spLocks/>
          </p:cNvSpPr>
          <p:nvPr/>
        </p:nvSpPr>
        <p:spPr>
          <a:xfrm>
            <a:off x="215898" y="1899995"/>
            <a:ext cx="5650714" cy="37052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Clear attendance goals </a:t>
            </a:r>
            <a:r>
              <a:rPr lang="en-US" sz="2000" dirty="0">
                <a:solidFill>
                  <a:srgbClr val="656666"/>
                </a:solidFill>
              </a:rPr>
              <a:t>for the state, districts, and schools</a:t>
            </a:r>
          </a:p>
          <a:p>
            <a:pPr marL="342900" indent="-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2000" dirty="0">
                <a:solidFill>
                  <a:srgbClr val="656666"/>
                </a:solidFill>
              </a:rPr>
              <a:t>Building data-driven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attendance teams</a:t>
            </a:r>
            <a:r>
              <a:rPr lang="en-US" sz="2000" dirty="0">
                <a:solidFill>
                  <a:srgbClr val="656666"/>
                </a:solidFill>
              </a:rPr>
              <a:t> through a year-long professional learning cohort  </a:t>
            </a:r>
            <a:endParaRPr lang="en-US" sz="2000" dirty="0">
              <a:solidFill>
                <a:schemeClr val="accent3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2000" dirty="0">
                <a:solidFill>
                  <a:srgbClr val="656666"/>
                </a:solidFill>
              </a:rPr>
              <a:t>Attendance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“Spotlight Series</a:t>
            </a:r>
            <a:r>
              <a:rPr lang="en-US" sz="200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” </a:t>
            </a:r>
            <a:r>
              <a:rPr lang="en-US" sz="2000">
                <a:solidFill>
                  <a:srgbClr val="656666"/>
                </a:solidFill>
              </a:rPr>
              <a:t>– uplifting best </a:t>
            </a:r>
            <a:r>
              <a:rPr lang="en-US" sz="2000" dirty="0">
                <a:solidFill>
                  <a:srgbClr val="656666"/>
                </a:solidFill>
              </a:rPr>
              <a:t>practices directly from the field</a:t>
            </a:r>
          </a:p>
          <a:p>
            <a:pPr marL="342900" indent="-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2000" dirty="0">
                <a:solidFill>
                  <a:srgbClr val="656666"/>
                </a:solidFill>
              </a:rPr>
              <a:t>Professional learning series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connecting mental health to student attendance</a:t>
            </a:r>
          </a:p>
          <a:p>
            <a:pPr marL="342900" indent="-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2000" dirty="0">
                <a:solidFill>
                  <a:srgbClr val="656666"/>
                </a:solidFill>
              </a:rPr>
              <a:t>Focused, intensive supports for RI’s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lowest-performing schools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0D8414-E10F-A26F-0039-3E4CA1B956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22" y="4355605"/>
            <a:ext cx="2466879" cy="1576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5A5968-8ADC-5862-B4C9-8AE8A62552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12" y="4355605"/>
            <a:ext cx="2932997" cy="1576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BF35B73-A656-6591-A4C8-B23BAD43E079}"/>
              </a:ext>
            </a:extLst>
          </p:cNvPr>
          <p:cNvGrpSpPr/>
          <p:nvPr/>
        </p:nvGrpSpPr>
        <p:grpSpPr>
          <a:xfrm>
            <a:off x="368300" y="125415"/>
            <a:ext cx="685800" cy="685800"/>
            <a:chOff x="215900" y="-234389"/>
            <a:chExt cx="1143000" cy="1143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0E08B6D-3449-F42A-5979-4A540CB53F68}"/>
                </a:ext>
              </a:extLst>
            </p:cNvPr>
            <p:cNvSpPr/>
            <p:nvPr/>
          </p:nvSpPr>
          <p:spPr>
            <a:xfrm>
              <a:off x="215900" y="-234389"/>
              <a:ext cx="1143000" cy="1143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23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US" sz="1600"/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DD8D31F4-19B3-589C-67A7-54BE94BB5E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43" y="-183956"/>
              <a:ext cx="853514" cy="937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20881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5672C-2BBB-13F8-757B-2F8D09937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0700C-6BA4-D635-5053-4CAAD9349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11</a:t>
            </a:fld>
            <a:endParaRPr lang="en-US"/>
          </a:p>
        </p:txBody>
      </p:sp>
      <p:pic>
        <p:nvPicPr>
          <p:cNvPr id="37" name="Google Shape;169;p23">
            <a:extLst>
              <a:ext uri="{FF2B5EF4-FFF2-40B4-BE49-F238E27FC236}">
                <a16:creationId xmlns:a16="http://schemas.microsoft.com/office/drawing/2014/main" id="{0D055439-3457-939E-0F4B-0D08D1696962}"/>
              </a:ext>
            </a:extLst>
          </p:cNvPr>
          <p:cNvPicPr preferRelativeResize="0"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3860" y="6160106"/>
            <a:ext cx="1795549" cy="365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9475EC-401A-587C-35E7-5A25B791F3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7236085-282F-DA2D-BFC7-16FCFD839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099" y="155520"/>
            <a:ext cx="11772900" cy="701731"/>
          </a:xfrm>
        </p:spPr>
        <p:txBody>
          <a:bodyPr>
            <a:noAutofit/>
          </a:bodyPr>
          <a:lstStyle/>
          <a:p>
            <a:r>
              <a:rPr lang="en-US"/>
              <a:t>Dynamic Supports for Students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BE55A3C-1F4B-11BB-A853-8317C147D5B7}"/>
              </a:ext>
            </a:extLst>
          </p:cNvPr>
          <p:cNvSpPr/>
          <p:nvPr/>
        </p:nvSpPr>
        <p:spPr>
          <a:xfrm>
            <a:off x="355760" y="130098"/>
            <a:ext cx="685800" cy="6858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3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190E01-E582-A86B-9EF1-074B7FDC29BE}"/>
              </a:ext>
            </a:extLst>
          </p:cNvPr>
          <p:cNvSpPr txBox="1"/>
          <p:nvPr/>
        </p:nvSpPr>
        <p:spPr>
          <a:xfrm>
            <a:off x="355760" y="3233972"/>
            <a:ext cx="5192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EC5153"/>
              </a:buClr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School Calendars for Every Family</a:t>
            </a:r>
          </a:p>
        </p:txBody>
      </p:sp>
      <p:pic>
        <p:nvPicPr>
          <p:cNvPr id="8" name="Picture 7" descr="A calendar with numbers and text&#10;&#10;Description automatically generated">
            <a:extLst>
              <a:ext uri="{FF2B5EF4-FFF2-40B4-BE49-F238E27FC236}">
                <a16:creationId xmlns:a16="http://schemas.microsoft.com/office/drawing/2014/main" id="{12D959D5-D751-F988-793D-6B08F9201D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0000">
            <a:off x="2928546" y="3896041"/>
            <a:ext cx="2479397" cy="184875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A0EC466-1ED2-3691-17BD-159632C320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1932" y="1272674"/>
            <a:ext cx="1806288" cy="21133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A calendar with numbers and text&#10;&#10;Description automatically generated">
            <a:extLst>
              <a:ext uri="{FF2B5EF4-FFF2-40B4-BE49-F238E27FC236}">
                <a16:creationId xmlns:a16="http://schemas.microsoft.com/office/drawing/2014/main" id="{DED326AB-67B7-DE9E-973F-2C6875ECDD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20000">
            <a:off x="789908" y="3823663"/>
            <a:ext cx="2426587" cy="180936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42CF6D6-CD7A-4622-ABDB-EBB8713F76B7}"/>
              </a:ext>
            </a:extLst>
          </p:cNvPr>
          <p:cNvSpPr txBox="1"/>
          <p:nvPr/>
        </p:nvSpPr>
        <p:spPr>
          <a:xfrm>
            <a:off x="8627466" y="1217481"/>
            <a:ext cx="26875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EC5153"/>
              </a:buClr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Multi-tiered student supports, connecting attendance and academic achievement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120028-5AFC-4ED4-3F77-919938CD9391}"/>
              </a:ext>
            </a:extLst>
          </p:cNvPr>
          <p:cNvSpPr txBox="1"/>
          <p:nvPr/>
        </p:nvSpPr>
        <p:spPr>
          <a:xfrm>
            <a:off x="165100" y="1232798"/>
            <a:ext cx="5876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EC5153"/>
              </a:buClr>
              <a:defRPr/>
            </a:pPr>
            <a:r>
              <a:rPr lang="en-US" sz="2400">
                <a:solidFill>
                  <a:schemeClr val="accent6">
                    <a:lumMod val="75000"/>
                  </a:schemeClr>
                </a:solidFill>
                <a:latin typeface="+mj-lt"/>
              </a:rPr>
              <a:t>Mental Health Supports for Every Student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E3173C3-3802-85E3-6F0E-D9DC87ECB4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1594" y="1990610"/>
            <a:ext cx="2829320" cy="924054"/>
          </a:xfrm>
          <a:prstGeom prst="rect">
            <a:avLst/>
          </a:prstGeom>
        </p:spPr>
      </p:pic>
      <p:sp>
        <p:nvSpPr>
          <p:cNvPr id="48" name="Oval 47">
            <a:extLst>
              <a:ext uri="{FF2B5EF4-FFF2-40B4-BE49-F238E27FC236}">
                <a16:creationId xmlns:a16="http://schemas.microsoft.com/office/drawing/2014/main" id="{C7FD3B96-D03B-7CC8-C508-0F0E1F0A057A}"/>
              </a:ext>
            </a:extLst>
          </p:cNvPr>
          <p:cNvSpPr/>
          <p:nvPr/>
        </p:nvSpPr>
        <p:spPr>
          <a:xfrm>
            <a:off x="1163759" y="1990610"/>
            <a:ext cx="914400" cy="914400"/>
          </a:xfrm>
          <a:prstGeom prst="ellipse">
            <a:avLst/>
          </a:prstGeom>
          <a:solidFill>
            <a:srgbClr val="8B76F6">
              <a:alpha val="49000"/>
            </a:srgbClr>
          </a:solidFill>
          <a:ln>
            <a:solidFill>
              <a:srgbClr val="C6BC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Graphic 50" descr="Online meeting with solid fill">
            <a:extLst>
              <a:ext uri="{FF2B5EF4-FFF2-40B4-BE49-F238E27FC236}">
                <a16:creationId xmlns:a16="http://schemas.microsoft.com/office/drawing/2014/main" id="{9914CFE3-EFB8-9F14-70ED-AB1851740D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25062" y="2186977"/>
            <a:ext cx="512888" cy="542669"/>
          </a:xfrm>
          <a:prstGeom prst="rect">
            <a:avLst/>
          </a:prstGeom>
        </p:spPr>
      </p:pic>
      <p:pic>
        <p:nvPicPr>
          <p:cNvPr id="28" name="Picture 27" descr="A poster with text and images&#10;&#10;Description automatically generated">
            <a:extLst>
              <a:ext uri="{FF2B5EF4-FFF2-40B4-BE49-F238E27FC236}">
                <a16:creationId xmlns:a16="http://schemas.microsoft.com/office/drawing/2014/main" id="{1CBB7879-9EFB-542E-5081-1FC41B358E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68310" y="3646365"/>
            <a:ext cx="1729384" cy="2383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7AC6B00-140F-947D-1353-E713D620257F}"/>
              </a:ext>
            </a:extLst>
          </p:cNvPr>
          <p:cNvSpPr txBox="1"/>
          <p:nvPr/>
        </p:nvSpPr>
        <p:spPr>
          <a:xfrm>
            <a:off x="8721504" y="3758851"/>
            <a:ext cx="22417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EC5153"/>
              </a:buClr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Connecting chronic absenteeism with pediatric health and school nurses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E7CBAAC5-A3BE-DD51-6229-11986D9A1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25" y="200949"/>
            <a:ext cx="484667" cy="53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971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9069B-C8A2-F2E3-DC0D-940C30E72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FDC8CCD-882F-4AD5-454A-6F9A6B342240}"/>
              </a:ext>
            </a:extLst>
          </p:cNvPr>
          <p:cNvSpPr/>
          <p:nvPr/>
        </p:nvSpPr>
        <p:spPr>
          <a:xfrm>
            <a:off x="5257316" y="5246735"/>
            <a:ext cx="6563560" cy="676275"/>
          </a:xfrm>
          <a:prstGeom prst="roundRect">
            <a:avLst/>
          </a:prstGeom>
          <a:solidFill>
            <a:schemeClr val="accent3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pic>
        <p:nvPicPr>
          <p:cNvPr id="34" name="Google Shape;112;p10" title="Frame 11411.png">
            <a:extLst>
              <a:ext uri="{FF2B5EF4-FFF2-40B4-BE49-F238E27FC236}">
                <a16:creationId xmlns:a16="http://schemas.microsoft.com/office/drawing/2014/main" id="{2A4DCE72-005B-0C1C-2883-CC36C98CC7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11111"/>
          <a:stretch/>
        </p:blipFill>
        <p:spPr>
          <a:xfrm>
            <a:off x="2036902" y="2089162"/>
            <a:ext cx="2852731" cy="3762954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113;p10">
            <a:extLst>
              <a:ext uri="{FF2B5EF4-FFF2-40B4-BE49-F238E27FC236}">
                <a16:creationId xmlns:a16="http://schemas.microsoft.com/office/drawing/2014/main" id="{4036640A-7A5F-168D-3E33-527FBE05B571}"/>
              </a:ext>
            </a:extLst>
          </p:cNvPr>
          <p:cNvSpPr txBox="1"/>
          <p:nvPr/>
        </p:nvSpPr>
        <p:spPr>
          <a:xfrm>
            <a:off x="2163002" y="4112444"/>
            <a:ext cx="1154311" cy="41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700" b="1" i="1">
                <a:latin typeface="Nunito Sans"/>
                <a:ea typeface="Nunito Sans"/>
                <a:cs typeface="Nunito Sans"/>
                <a:sym typeface="Nunito Sans"/>
              </a:rPr>
              <a:t>Student is having severe anxiety after moving to new school</a:t>
            </a:r>
            <a:endParaRPr sz="700" b="1" i="1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6" name="Google Shape;114;p10">
            <a:extLst>
              <a:ext uri="{FF2B5EF4-FFF2-40B4-BE49-F238E27FC236}">
                <a16:creationId xmlns:a16="http://schemas.microsoft.com/office/drawing/2014/main" id="{F54BAD59-43A7-78B4-CFBD-8F75D991430C}"/>
              </a:ext>
            </a:extLst>
          </p:cNvPr>
          <p:cNvSpPr txBox="1"/>
          <p:nvPr/>
        </p:nvSpPr>
        <p:spPr>
          <a:xfrm>
            <a:off x="2411827" y="4610843"/>
            <a:ext cx="1154310" cy="311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500" b="1" i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Mental health counseling</a:t>
            </a:r>
            <a:endParaRPr sz="1100" b="1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C8574-F0AF-8E36-D03E-C81F675BE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72857"/>
            <a:ext cx="11785600" cy="701731"/>
          </a:xfrm>
        </p:spPr>
        <p:txBody>
          <a:bodyPr>
            <a:normAutofit/>
          </a:bodyPr>
          <a:lstStyle/>
          <a:p>
            <a:r>
              <a:rPr lang="en-US" dirty="0"/>
              <a:t>New: Statewide AI Partnership to Improve Attendance</a:t>
            </a:r>
            <a:endParaRPr lang="en-US" dirty="0">
              <a:latin typeface="Franklin Gothic Demi Cond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FC06B-39EF-9555-4C95-284A08C48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12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4DD6B5-B092-024E-C501-6D086A2B6B9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2ACB9DC-458C-E4B5-ACC8-7CC1AA3BCD5B}"/>
              </a:ext>
            </a:extLst>
          </p:cNvPr>
          <p:cNvSpPr/>
          <p:nvPr/>
        </p:nvSpPr>
        <p:spPr>
          <a:xfrm>
            <a:off x="0" y="1065498"/>
            <a:ext cx="12192000" cy="938487"/>
          </a:xfrm>
          <a:prstGeom prst="rect">
            <a:avLst/>
          </a:prstGeom>
          <a:solidFill>
            <a:srgbClr val="1E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Franklin Gothic Demi"/>
              </a:rPr>
              <a:t>RIDE is launching a first-of-its-kind statewide AI initiative to help schools better engage families more effectively and reduce chronic absenteeism.</a:t>
            </a:r>
            <a:endParaRPr lang="en-US" sz="2400" dirty="0"/>
          </a:p>
        </p:txBody>
      </p:sp>
      <p:pic>
        <p:nvPicPr>
          <p:cNvPr id="20" name="Google Shape;90;p8">
            <a:extLst>
              <a:ext uri="{FF2B5EF4-FFF2-40B4-BE49-F238E27FC236}">
                <a16:creationId xmlns:a16="http://schemas.microsoft.com/office/drawing/2014/main" id="{CBC8EBB6-8011-AA79-1196-4EFF23C420B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6171" y="2120785"/>
            <a:ext cx="3166803" cy="2550967"/>
          </a:xfrm>
          <a:prstGeom prst="roundRect">
            <a:avLst>
              <a:gd name="adj" fmla="val 4932"/>
            </a:avLst>
          </a:prstGeom>
          <a:noFill/>
          <a:ln w="5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75676" dist="58559" dir="5400000" algn="bl" rotWithShape="0">
              <a:srgbClr val="000000">
                <a:alpha val="12000"/>
              </a:srgbClr>
            </a:outerShdw>
          </a:effectLst>
        </p:spPr>
      </p:pic>
      <p:pic>
        <p:nvPicPr>
          <p:cNvPr id="22" name="Google Shape;91;p8">
            <a:extLst>
              <a:ext uri="{FF2B5EF4-FFF2-40B4-BE49-F238E27FC236}">
                <a16:creationId xmlns:a16="http://schemas.microsoft.com/office/drawing/2014/main" id="{D65BC6B9-28E1-8F8A-16E2-C62A285E517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1594" y="3364646"/>
            <a:ext cx="1500975" cy="2550966"/>
          </a:xfrm>
          <a:prstGeom prst="roundRect">
            <a:avLst>
              <a:gd name="adj" fmla="val 15564"/>
            </a:avLst>
          </a:prstGeom>
          <a:noFill/>
          <a:ln w="292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31757" dist="43919" dir="5400000" algn="bl" rotWithShape="0">
              <a:srgbClr val="000000">
                <a:alpha val="12000"/>
              </a:srgbClr>
            </a:outerShdw>
          </a:effectLst>
        </p:spPr>
      </p:pic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37C11FB9-87F9-16C9-A79C-7BA8A77BD65A}"/>
              </a:ext>
            </a:extLst>
          </p:cNvPr>
          <p:cNvSpPr txBox="1">
            <a:spLocks/>
          </p:cNvSpPr>
          <p:nvPr/>
        </p:nvSpPr>
        <p:spPr>
          <a:xfrm>
            <a:off x="5323640" y="2259832"/>
            <a:ext cx="6603216" cy="37052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2"/>
              </a:buClr>
              <a:buNone/>
            </a:pPr>
            <a:r>
              <a:rPr lang="en-US" sz="200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Through this partnership, schools will now be able to leverage AI to:</a:t>
            </a:r>
          </a:p>
          <a:p>
            <a:pPr>
              <a:lnSpc>
                <a:spcPct val="100000"/>
              </a:lnSpc>
              <a:buClr>
                <a:schemeClr val="accent2"/>
              </a:buClr>
            </a:pPr>
            <a:r>
              <a:rPr lang="en-US" sz="180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Engage families within minutes</a:t>
            </a:r>
            <a:r>
              <a:rPr lang="en-US" sz="1800">
                <a:solidFill>
                  <a:schemeClr val="accent6">
                    <a:lumMod val="75000"/>
                  </a:schemeClr>
                </a:solidFill>
              </a:rPr>
              <a:t> of unexplained absences, in over 100+ languages</a:t>
            </a:r>
          </a:p>
          <a:p>
            <a:pPr>
              <a:lnSpc>
                <a:spcPct val="100000"/>
              </a:lnSpc>
              <a:buClr>
                <a:schemeClr val="accent2"/>
              </a:buClr>
            </a:pPr>
            <a:r>
              <a:rPr lang="en-US" sz="180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Create personalized attendance intervention plans </a:t>
            </a:r>
            <a:r>
              <a:rPr lang="en-US" sz="1800">
                <a:solidFill>
                  <a:schemeClr val="accent6">
                    <a:lumMod val="75000"/>
                  </a:schemeClr>
                </a:solidFill>
              </a:rPr>
              <a:t>using evidence-based strategies, based on each student’s needs</a:t>
            </a:r>
          </a:p>
          <a:p>
            <a:pPr>
              <a:lnSpc>
                <a:spcPct val="100000"/>
              </a:lnSpc>
              <a:buClr>
                <a:schemeClr val="accent2"/>
              </a:buClr>
            </a:pPr>
            <a:r>
              <a:rPr lang="en-US" sz="180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Provide real-time attendance insights </a:t>
            </a:r>
            <a:r>
              <a:rPr lang="en-US" sz="1800">
                <a:solidFill>
                  <a:schemeClr val="accent6">
                    <a:lumMod val="75000"/>
                  </a:schemeClr>
                </a:solidFill>
              </a:rPr>
              <a:t>to identify and address trends at the school and district level</a:t>
            </a:r>
          </a:p>
          <a:p>
            <a:pPr marL="0" indent="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2"/>
              </a:buClr>
              <a:buNone/>
            </a:pPr>
            <a:r>
              <a:rPr lang="en-US" sz="1800">
                <a:solidFill>
                  <a:schemeClr val="accent6">
                    <a:lumMod val="75000"/>
                  </a:schemeClr>
                </a:solidFill>
                <a:latin typeface="Franklin Gothic Demi" panose="020B0703020102020204" pitchFamily="34" charset="0"/>
              </a:rPr>
              <a:t>Three-year partnership at no cost to RIDE or participating schools. Formal announcement planned for late August.</a:t>
            </a:r>
            <a:endParaRPr lang="en-US" sz="180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2"/>
              </a:buClr>
            </a:pPr>
            <a:endParaRPr lang="en-US" sz="2000">
              <a:solidFill>
                <a:schemeClr val="accent6">
                  <a:lumMod val="75000"/>
                </a:schemeClr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955183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01830-A86C-F428-7FEB-47D9518E3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AFB3DCE-B9E1-E86E-4256-64B85FDF41C1}"/>
              </a:ext>
            </a:extLst>
          </p:cNvPr>
          <p:cNvSpPr/>
          <p:nvPr/>
        </p:nvSpPr>
        <p:spPr>
          <a:xfrm>
            <a:off x="304800" y="4880718"/>
            <a:ext cx="6563560" cy="770782"/>
          </a:xfrm>
          <a:prstGeom prst="roundRect">
            <a:avLst/>
          </a:prstGeom>
          <a:solidFill>
            <a:schemeClr val="accent3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5EF3A7-7A59-2338-6A8D-71979A6C0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72857"/>
            <a:ext cx="11785600" cy="701731"/>
          </a:xfrm>
        </p:spPr>
        <p:txBody>
          <a:bodyPr>
            <a:normAutofit/>
          </a:bodyPr>
          <a:lstStyle/>
          <a:p>
            <a:r>
              <a:rPr lang="en-US" dirty="0"/>
              <a:t>New: Statewide Student Attendance Arts Competition</a:t>
            </a:r>
            <a:endParaRPr lang="en-US" dirty="0">
              <a:latin typeface="Franklin Gothic Demi Cond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F95DCD-1338-4F4D-854E-2E152439F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13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4F4E1E-6BF3-F715-C390-003DDD506CD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45AE1F0-5EBD-BF8D-024A-16162A1AD872}"/>
              </a:ext>
            </a:extLst>
          </p:cNvPr>
          <p:cNvSpPr/>
          <p:nvPr/>
        </p:nvSpPr>
        <p:spPr>
          <a:xfrm>
            <a:off x="0" y="1065498"/>
            <a:ext cx="12192000" cy="938487"/>
          </a:xfrm>
          <a:prstGeom prst="rect">
            <a:avLst/>
          </a:prstGeom>
          <a:solidFill>
            <a:srgbClr val="1E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200">
                <a:latin typeface="Franklin Gothic Demi"/>
              </a:rPr>
              <a:t>RIDE is partnering with the Rhode Island State Council on the Arts on a statewide student arts competition to elevate student voice and reinforce the importance of showing up every day.</a:t>
            </a:r>
            <a:endParaRPr lang="en-US" sz="220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30788A90-0EEC-D73C-E9D4-DB94C70314EA}"/>
              </a:ext>
            </a:extLst>
          </p:cNvPr>
          <p:cNvSpPr txBox="1">
            <a:spLocks/>
          </p:cNvSpPr>
          <p:nvPr/>
        </p:nvSpPr>
        <p:spPr>
          <a:xfrm>
            <a:off x="371124" y="2194895"/>
            <a:ext cx="6603216" cy="37052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Recent research found that students meaningfully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/>
              </a:rPr>
              <a:t>engaged in the arts experience lower rates of chronic absenteeism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Building on these findings,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/>
              </a:rPr>
              <a:t>RIDE and RISCA are launching a statewide student arts competition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 inviting students in every grade to share, through original artwork, what inspires them to show up to school each day.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accent2"/>
              </a:buClr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Franklin Gothic Demi" panose="020B0703020102020204" pitchFamily="34" charset="0"/>
              </a:rPr>
              <a:t>Engaging art educators across the state in this challenge. Winners will be showcased at the state house in Spring 2027.</a:t>
            </a:r>
            <a:endParaRPr lang="en-US" sz="2000" dirty="0">
              <a:solidFill>
                <a:schemeClr val="accent6">
                  <a:lumMod val="75000"/>
                </a:schemeClr>
              </a:solidFill>
              <a:latin typeface="Franklin Gothic Book"/>
            </a:endParaRPr>
          </a:p>
        </p:txBody>
      </p:sp>
      <p:pic>
        <p:nvPicPr>
          <p:cNvPr id="5" name="Picture 4" descr="Acknowledging RISCA | RISCA">
            <a:extLst>
              <a:ext uri="{FF2B5EF4-FFF2-40B4-BE49-F238E27FC236}">
                <a16:creationId xmlns:a16="http://schemas.microsoft.com/office/drawing/2014/main" id="{C1DD2F23-3641-0D67-1E66-6C42C89EA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5068" y="2291126"/>
            <a:ext cx="1991280" cy="1137874"/>
          </a:xfrm>
          <a:prstGeom prst="rect">
            <a:avLst/>
          </a:prstGeom>
        </p:spPr>
      </p:pic>
      <p:pic>
        <p:nvPicPr>
          <p:cNvPr id="6" name="Picture 5" descr="May be an image of 1 person and child">
            <a:extLst>
              <a:ext uri="{FF2B5EF4-FFF2-40B4-BE49-F238E27FC236}">
                <a16:creationId xmlns:a16="http://schemas.microsoft.com/office/drawing/2014/main" id="{97F9E153-5FBA-72DE-9508-2BA5F25145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779" r="30459"/>
          <a:stretch>
            <a:fillRect/>
          </a:stretch>
        </p:blipFill>
        <p:spPr>
          <a:xfrm>
            <a:off x="10172816" y="2389982"/>
            <a:ext cx="1770761" cy="3558511"/>
          </a:xfrm>
          <a:prstGeom prst="rect">
            <a:avLst/>
          </a:prstGeom>
        </p:spPr>
      </p:pic>
      <p:pic>
        <p:nvPicPr>
          <p:cNvPr id="7" name="Picture 6" descr="After-school program gives Providence high schoolers an outlet through art  | WPRI.com">
            <a:extLst>
              <a:ext uri="{FF2B5EF4-FFF2-40B4-BE49-F238E27FC236}">
                <a16:creationId xmlns:a16="http://schemas.microsoft.com/office/drawing/2014/main" id="{9A5E86DA-E582-BD6D-777A-2BFDD2AFEC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0664" y="3718766"/>
            <a:ext cx="3380782" cy="187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624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A5F66-F7C4-DF69-B518-328EF6301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4F85A9-8018-2AB2-5C9D-3C94AE1781CC}"/>
              </a:ext>
            </a:extLst>
          </p:cNvPr>
          <p:cNvSpPr/>
          <p:nvPr/>
        </p:nvSpPr>
        <p:spPr>
          <a:xfrm>
            <a:off x="5563339" y="1524001"/>
            <a:ext cx="6323861" cy="449072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955231-61D6-F040-8E68-DD7DE0F43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Recap: RIDE’s #AttendanceMattersRI Strategy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E2375A-F243-B326-EB87-55680CC4A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14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Google Shape;169;p23">
            <a:extLst>
              <a:ext uri="{FF2B5EF4-FFF2-40B4-BE49-F238E27FC236}">
                <a16:creationId xmlns:a16="http://schemas.microsoft.com/office/drawing/2014/main" id="{837E9AC5-91BD-98D3-14EA-91918CFF4E86}"/>
              </a:ext>
            </a:extLst>
          </p:cNvPr>
          <p:cNvPicPr preferRelativeResize="0"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3860" y="6160106"/>
            <a:ext cx="1795549" cy="365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A96AE7-9C86-CD42-2136-B6826F1B04A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pic>
        <p:nvPicPr>
          <p:cNvPr id="5" name="Picture 4" descr="A person standing at a podium&#10;&#10;Description automatically generated">
            <a:extLst>
              <a:ext uri="{FF2B5EF4-FFF2-40B4-BE49-F238E27FC236}">
                <a16:creationId xmlns:a16="http://schemas.microsoft.com/office/drawing/2014/main" id="{2F722666-AD75-6BF0-AF60-DB0799EF2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8883" y="2279587"/>
            <a:ext cx="5769258" cy="2848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8AEACFEF-3619-287B-844A-3CAF172B12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6203" y="1747121"/>
            <a:ext cx="4405675" cy="803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174B6682-47B2-4B27-1CF4-0F2D0A3D92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0195" y="3931143"/>
            <a:ext cx="2495392" cy="1918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0B91E776-4149-16D2-B29B-02950131B1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0525" y="4808156"/>
            <a:ext cx="2392898" cy="1007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A5CCD77-2FCB-D953-640C-3BC982D253B7}"/>
              </a:ext>
            </a:extLst>
          </p:cNvPr>
          <p:cNvSpPr txBox="1"/>
          <p:nvPr/>
        </p:nvSpPr>
        <p:spPr>
          <a:xfrm>
            <a:off x="304799" y="1008457"/>
            <a:ext cx="1158239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100" dirty="0">
                <a:solidFill>
                  <a:srgbClr val="656565"/>
                </a:solidFill>
                <a:latin typeface="Franklin Gothic Demi Cond"/>
              </a:rPr>
              <a:t>Rhode Island’s </a:t>
            </a:r>
            <a:r>
              <a:rPr lang="en-US" sz="2100" dirty="0">
                <a:solidFill>
                  <a:schemeClr val="accent3">
                    <a:lumMod val="75000"/>
                  </a:schemeClr>
                </a:solidFill>
                <a:latin typeface="Franklin Gothic Demi Cond"/>
              </a:rPr>
              <a:t>#AttendanceMattersRI strategy </a:t>
            </a:r>
            <a:r>
              <a:rPr lang="en-US" sz="2100" dirty="0">
                <a:solidFill>
                  <a:srgbClr val="656565"/>
                </a:solidFill>
                <a:latin typeface="Franklin Gothic Demi Cond"/>
              </a:rPr>
              <a:t>catalyzed a whole-of-state effort to improve student attendance focused on the following key elements: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D5D0CE-D36F-97AB-E044-38148C273E20}"/>
              </a:ext>
            </a:extLst>
          </p:cNvPr>
          <p:cNvSpPr/>
          <p:nvPr/>
        </p:nvSpPr>
        <p:spPr>
          <a:xfrm>
            <a:off x="403100" y="1956077"/>
            <a:ext cx="1143000" cy="1143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5DEA2B9-C296-ACBC-1315-D8E0CD3151E5}"/>
              </a:ext>
            </a:extLst>
          </p:cNvPr>
          <p:cNvSpPr/>
          <p:nvPr/>
        </p:nvSpPr>
        <p:spPr>
          <a:xfrm>
            <a:off x="403100" y="3279271"/>
            <a:ext cx="1143000" cy="1143000"/>
          </a:xfrm>
          <a:prstGeom prst="ellipse">
            <a:avLst/>
          </a:prstGeom>
          <a:solidFill>
            <a:schemeClr val="tx2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27EE7AE-042F-0BA4-30BC-9C06F1DD24E3}"/>
              </a:ext>
            </a:extLst>
          </p:cNvPr>
          <p:cNvSpPr/>
          <p:nvPr/>
        </p:nvSpPr>
        <p:spPr>
          <a:xfrm>
            <a:off x="403100" y="4613351"/>
            <a:ext cx="1143000" cy="1143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44887E-2298-050E-4B4F-8283982E4190}"/>
              </a:ext>
            </a:extLst>
          </p:cNvPr>
          <p:cNvSpPr txBox="1"/>
          <p:nvPr/>
        </p:nvSpPr>
        <p:spPr>
          <a:xfrm>
            <a:off x="1618484" y="1927412"/>
            <a:ext cx="3572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EC5153"/>
              </a:buClr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Statewide, All-In</a:t>
            </a:r>
            <a:b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Communications Campaign and Partnerships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DEFD76-8C98-E991-D624-1563F91D0FA6}"/>
              </a:ext>
            </a:extLst>
          </p:cNvPr>
          <p:cNvSpPr txBox="1"/>
          <p:nvPr/>
        </p:nvSpPr>
        <p:spPr>
          <a:xfrm>
            <a:off x="1618484" y="3531496"/>
            <a:ext cx="4255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EC5153"/>
              </a:buClr>
              <a:defRPr/>
            </a:pPr>
            <a:r>
              <a:rPr lang="en-US" sz="2400">
                <a:solidFill>
                  <a:schemeClr val="accent6">
                    <a:lumMod val="75000"/>
                  </a:schemeClr>
                </a:solidFill>
                <a:latin typeface="+mj-lt"/>
              </a:rPr>
              <a:t>Real-time, Innovative Data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A38984-6D65-7B78-7E49-4F7585BF2557}"/>
              </a:ext>
            </a:extLst>
          </p:cNvPr>
          <p:cNvSpPr txBox="1"/>
          <p:nvPr/>
        </p:nvSpPr>
        <p:spPr>
          <a:xfrm>
            <a:off x="1618484" y="4785680"/>
            <a:ext cx="4255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EC5153"/>
              </a:buClr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Dynamic Student &amp; School Supports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A9C61DD7-CF1A-5AE3-E72E-CDD2B2B4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43" y="4663784"/>
            <a:ext cx="853514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7051462-109E-6B6B-6692-B9CA910202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-37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592" y="3514830"/>
            <a:ext cx="744016" cy="744016"/>
          </a:xfrm>
          <a:prstGeom prst="rect">
            <a:avLst/>
          </a:prstGeom>
        </p:spPr>
      </p:pic>
      <p:pic>
        <p:nvPicPr>
          <p:cNvPr id="23" name="Picture 6" descr="Photography Logo png download - 612*980 - Free Transparent Providence png  Download. - CleanPNG / KissPNG">
            <a:extLst>
              <a:ext uri="{FF2B5EF4-FFF2-40B4-BE49-F238E27FC236}">
                <a16:creationId xmlns:a16="http://schemas.microsoft.com/office/drawing/2014/main" id="{1F3D5313-40DD-A32C-5A53-FE7C5D74A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837" b="90000" l="10000" r="90000">
                        <a14:foregroundMark x1="37333" y1="5306" x2="37333" y2="5306"/>
                        <a14:foregroundMark x1="50111" y1="1837" x2="50111" y2="1837"/>
                        <a14:foregroundMark x1="59111" y1="56122" x2="59111" y2="56122"/>
                        <a14:foregroundMark x1="71667" y1="53367" x2="71667" y2="53367"/>
                        <a14:foregroundMark x1="79111" y1="52857" x2="79111" y2="52857"/>
                      </a14:backgroundRemoval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51" y="2172795"/>
            <a:ext cx="763093" cy="8309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6366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38457-3331-5594-5805-9A4D1B6C5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8F14B-8400-A497-8D33-E7A8C250A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2" y="2635168"/>
            <a:ext cx="5175811" cy="1058965"/>
          </a:xfrm>
        </p:spPr>
        <p:txBody>
          <a:bodyPr>
            <a:noAutofit/>
          </a:bodyPr>
          <a:lstStyle/>
          <a:p>
            <a:pPr algn="ctr"/>
            <a:r>
              <a:rPr lang="en-US" sz="7200" dirty="0"/>
              <a:t>Questions?</a:t>
            </a:r>
            <a:br>
              <a:rPr lang="en-US" sz="7200" dirty="0"/>
            </a:br>
            <a:br>
              <a:rPr lang="en-US" sz="2500" dirty="0"/>
            </a:br>
            <a:r>
              <a:rPr lang="en-US" sz="2500" dirty="0">
                <a:solidFill>
                  <a:schemeClr val="accent6">
                    <a:lumMod val="75000"/>
                  </a:schemeClr>
                </a:solidFill>
              </a:rPr>
              <a:t>For more information, please visit:</a:t>
            </a:r>
            <a:br>
              <a:rPr lang="en-US" sz="25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500" dirty="0">
                <a:solidFill>
                  <a:schemeClr val="accent6">
                    <a:lumMod val="75000"/>
                  </a:schemeClr>
                </a:solidFill>
              </a:rPr>
              <a:t>AttendanceMattersRI.org or e-mail </a:t>
            </a:r>
            <a:r>
              <a:rPr lang="en-US" sz="2500" dirty="0">
                <a:solidFill>
                  <a:schemeClr val="accent6">
                    <a:lumMod val="75000"/>
                  </a:schemeClr>
                </a:solidFill>
                <a:hlinkClick r:id="rId3"/>
              </a:rPr>
              <a:t>Brian.Darrow@ride.ri.gov</a:t>
            </a:r>
            <a:r>
              <a:rPr lang="en-US" sz="25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sz="25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E7D7F-7B54-54AF-C191-B27B0253A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15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8AEB0C0-77E2-A7C5-8DD0-57A0C4A6CD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t="787" r="744" b="1354"/>
          <a:stretch/>
        </p:blipFill>
        <p:spPr>
          <a:xfrm>
            <a:off x="212187" y="494560"/>
            <a:ext cx="6551439" cy="5340182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D5E610-3E26-A616-29B4-072EC488DD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161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0FFB3-29E9-6B67-9AED-B77C8DF3E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4FE0A-64E4-48C4-0C98-3E69A1632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628" y="705601"/>
            <a:ext cx="11785600" cy="701731"/>
          </a:xfrm>
        </p:spPr>
        <p:txBody>
          <a:bodyPr>
            <a:normAutofit/>
          </a:bodyPr>
          <a:lstStyle/>
          <a:p>
            <a:r>
              <a:rPr lang="en-US"/>
              <a:t>Looking Ahead</a:t>
            </a:r>
            <a:endParaRPr lang="en-US">
              <a:latin typeface="Franklin Gothic Demi Cond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5A99D9-6811-A3AC-CDFF-58B3DD00F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53BF45-C61D-E5BD-97F4-32B7704DD84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122E79-AF5E-B59B-DBE3-C34C9D619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" y="242575"/>
            <a:ext cx="11601371" cy="574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00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20A6E-9FD8-4F08-6500-0D38578D7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>
            <a:extLst>
              <a:ext uri="{FF2B5EF4-FFF2-40B4-BE49-F238E27FC236}">
                <a16:creationId xmlns:a16="http://schemas.microsoft.com/office/drawing/2014/main" id="{CBBDD759-D3C8-4EFB-9DEF-CE223269FEF8}"/>
              </a:ext>
            </a:extLst>
          </p:cNvPr>
          <p:cNvSpPr/>
          <p:nvPr/>
        </p:nvSpPr>
        <p:spPr>
          <a:xfrm>
            <a:off x="4318878" y="1366484"/>
            <a:ext cx="1751484" cy="1553380"/>
          </a:xfrm>
          <a:prstGeom prst="ellipse">
            <a:avLst/>
          </a:prstGeom>
          <a:solidFill>
            <a:schemeClr val="accent1">
              <a:lumMod val="60000"/>
              <a:lumOff val="40000"/>
              <a:alpha val="10196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1A3D5B6-7E73-E8FC-A303-B4C8BAD03546}"/>
              </a:ext>
            </a:extLst>
          </p:cNvPr>
          <p:cNvSpPr/>
          <p:nvPr/>
        </p:nvSpPr>
        <p:spPr>
          <a:xfrm>
            <a:off x="10131869" y="2358722"/>
            <a:ext cx="1751484" cy="1553380"/>
          </a:xfrm>
          <a:prstGeom prst="ellipse">
            <a:avLst/>
          </a:prstGeom>
          <a:solidFill>
            <a:srgbClr val="00BA56">
              <a:alpha val="10196"/>
            </a:srgbClr>
          </a:solidFill>
          <a:ln w="57150">
            <a:solidFill>
              <a:srgbClr val="008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1C754B-FA33-E705-5D5C-0B2026ECF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147" y="172447"/>
            <a:ext cx="11444071" cy="1135243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+mj-lt"/>
                <a:cs typeface="Calibri"/>
              </a:rPr>
              <a:t>The Number of Chronically Absent Students </a:t>
            </a:r>
            <a:br>
              <a:rPr lang="en-US" sz="4000">
                <a:solidFill>
                  <a:schemeClr val="bg1"/>
                </a:solidFill>
                <a:latin typeface="+mj-lt"/>
                <a:cs typeface="Calibri"/>
              </a:rPr>
            </a:br>
            <a:r>
              <a:rPr lang="en-US" sz="4000">
                <a:solidFill>
                  <a:schemeClr val="bg1"/>
                </a:solidFill>
                <a:latin typeface="+mj-lt"/>
                <a:cs typeface="Calibri"/>
              </a:rPr>
              <a:t>in Rhode Island Has Dropped Significantly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2BB37-AD5C-5CB1-D1D0-DAA0FC50C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E99F2489-6C2C-51E5-C7BD-5EFFC43F12D1}"/>
              </a:ext>
            </a:extLst>
          </p:cNvPr>
          <p:cNvSpPr txBox="1"/>
          <p:nvPr/>
        </p:nvSpPr>
        <p:spPr>
          <a:xfrm>
            <a:off x="266147" y="4215249"/>
            <a:ext cx="4568169" cy="181588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 rtlCol="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solidFill>
                  <a:schemeClr val="bg1"/>
                </a:solidFill>
                <a:latin typeface="+mj-lt"/>
                <a:cs typeface="Calibri"/>
              </a:rPr>
              <a:t>Reduced chronic absenteeism by 2.4%pts since last year and  14.4%pts since the height of the pandemic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D6356E-24F7-9FAB-FDCE-C784BCC977E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8F9465E-DAFC-71D6-1F5E-C25FD816F5ED}"/>
              </a:ext>
            </a:extLst>
          </p:cNvPr>
          <p:cNvGraphicFramePr>
            <a:graphicFrameLocks/>
          </p:cNvGraphicFramePr>
          <p:nvPr/>
        </p:nvGraphicFramePr>
        <p:xfrm>
          <a:off x="56598" y="1630829"/>
          <a:ext cx="11752372" cy="3818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28748427-BF6B-E5BD-173E-4307A2D43B3D}"/>
              </a:ext>
            </a:extLst>
          </p:cNvPr>
          <p:cNvSpPr/>
          <p:nvPr/>
        </p:nvSpPr>
        <p:spPr>
          <a:xfrm>
            <a:off x="-228600" y="3633102"/>
            <a:ext cx="2080859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accent2"/>
                </a:solidFill>
                <a:latin typeface="+mj-lt"/>
              </a:rPr>
              <a:t>19.1%</a:t>
            </a:r>
          </a:p>
          <a:p>
            <a:pPr algn="ctr"/>
            <a:r>
              <a:rPr lang="en-US" sz="1200">
                <a:solidFill>
                  <a:schemeClr val="accent2"/>
                </a:solidFill>
                <a:latin typeface="+mj-lt"/>
              </a:rPr>
              <a:t>Chronically Absent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C6E024-C282-2D38-FC1F-E326833A9CA9}"/>
              </a:ext>
            </a:extLst>
          </p:cNvPr>
          <p:cNvSpPr/>
          <p:nvPr/>
        </p:nvSpPr>
        <p:spPr>
          <a:xfrm>
            <a:off x="5635301" y="2012999"/>
            <a:ext cx="2080859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rgbClr val="00BA56"/>
                </a:solidFill>
                <a:latin typeface="+mj-lt"/>
              </a:rPr>
              <a:t>28.9%</a:t>
            </a:r>
          </a:p>
          <a:p>
            <a:pPr algn="ctr"/>
            <a:r>
              <a:rPr lang="en-US" sz="1200">
                <a:solidFill>
                  <a:srgbClr val="00BA56"/>
                </a:solidFill>
                <a:latin typeface="+mj-lt"/>
              </a:rPr>
              <a:t>Chronically Absent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8BD2D5-2C53-3119-E24E-98985CECDEAB}"/>
              </a:ext>
            </a:extLst>
          </p:cNvPr>
          <p:cNvSpPr/>
          <p:nvPr/>
        </p:nvSpPr>
        <p:spPr>
          <a:xfrm>
            <a:off x="1184389" y="3618607"/>
            <a:ext cx="2080859" cy="260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accent1">
                    <a:lumMod val="75000"/>
                  </a:schemeClr>
                </a:solidFill>
                <a:latin typeface="+mj-lt"/>
              </a:rPr>
              <a:t>18.5%*</a:t>
            </a:r>
          </a:p>
          <a:p>
            <a:pPr algn="ctr"/>
            <a:r>
              <a:rPr lang="en-US" sz="1200">
                <a:solidFill>
                  <a:schemeClr val="accent1">
                    <a:lumMod val="75000"/>
                  </a:schemeClr>
                </a:solidFill>
                <a:latin typeface="+mj-lt"/>
              </a:rPr>
              <a:t>Chronically Absent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290EB2-3ECD-0BBA-3887-803CFB53D444}"/>
              </a:ext>
            </a:extLst>
          </p:cNvPr>
          <p:cNvSpPr/>
          <p:nvPr/>
        </p:nvSpPr>
        <p:spPr>
          <a:xfrm>
            <a:off x="4154191" y="1618598"/>
            <a:ext cx="2080859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accent1">
                    <a:lumMod val="75000"/>
                  </a:schemeClr>
                </a:solidFill>
                <a:latin typeface="+mj-lt"/>
              </a:rPr>
              <a:t>34.1%</a:t>
            </a:r>
          </a:p>
          <a:p>
            <a:pPr algn="ctr"/>
            <a:r>
              <a:rPr lang="en-US" sz="1200">
                <a:solidFill>
                  <a:schemeClr val="accent1">
                    <a:lumMod val="75000"/>
                  </a:schemeClr>
                </a:solidFill>
                <a:latin typeface="+mj-lt"/>
              </a:rPr>
              <a:t>Chronically Absent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7072F4-8DEF-E49C-F38F-D8FB4A6B2C47}"/>
              </a:ext>
            </a:extLst>
          </p:cNvPr>
          <p:cNvSpPr/>
          <p:nvPr/>
        </p:nvSpPr>
        <p:spPr>
          <a:xfrm>
            <a:off x="7056733" y="2346429"/>
            <a:ext cx="2080859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rgbClr val="00BA56"/>
                </a:solidFill>
                <a:latin typeface="+mj-lt"/>
              </a:rPr>
              <a:t>24.7%</a:t>
            </a:r>
          </a:p>
          <a:p>
            <a:pPr algn="ctr"/>
            <a:r>
              <a:rPr lang="en-US" sz="1200">
                <a:solidFill>
                  <a:srgbClr val="00BA56"/>
                </a:solidFill>
                <a:latin typeface="+mj-lt"/>
              </a:rPr>
              <a:t>Chronically Absent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2226B1-9FA7-16CC-AA0C-5731096BE4FE}"/>
              </a:ext>
            </a:extLst>
          </p:cNvPr>
          <p:cNvSpPr/>
          <p:nvPr/>
        </p:nvSpPr>
        <p:spPr>
          <a:xfrm>
            <a:off x="378441" y="2964548"/>
            <a:ext cx="1057275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chemeClr val="accent6">
                    <a:lumMod val="50000"/>
                  </a:schemeClr>
                </a:solidFill>
                <a:latin typeface="+mj-lt"/>
              </a:rPr>
              <a:t>SY18-19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223B4C0-5786-9471-7905-CA6EE66B6AF7}"/>
              </a:ext>
            </a:extLst>
          </p:cNvPr>
          <p:cNvSpPr/>
          <p:nvPr/>
        </p:nvSpPr>
        <p:spPr>
          <a:xfrm>
            <a:off x="1696182" y="2964548"/>
            <a:ext cx="1057275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chemeClr val="accent6">
                    <a:lumMod val="50000"/>
                  </a:schemeClr>
                </a:solidFill>
                <a:latin typeface="+mj-lt"/>
              </a:rPr>
              <a:t>SY19-20*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F194C5E-E804-1DB4-73BA-065622022FE1}"/>
              </a:ext>
            </a:extLst>
          </p:cNvPr>
          <p:cNvSpPr/>
          <p:nvPr/>
        </p:nvSpPr>
        <p:spPr>
          <a:xfrm>
            <a:off x="4665984" y="2275353"/>
            <a:ext cx="1057275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SY21-22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BEB570-2D9E-F1D7-BD58-19E09F8F2D43}"/>
              </a:ext>
            </a:extLst>
          </p:cNvPr>
          <p:cNvSpPr/>
          <p:nvPr/>
        </p:nvSpPr>
        <p:spPr>
          <a:xfrm>
            <a:off x="6147092" y="2733533"/>
            <a:ext cx="1057275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SY22-23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1A8FF80-95FB-D16A-F9EF-E18977F51554}"/>
              </a:ext>
            </a:extLst>
          </p:cNvPr>
          <p:cNvSpPr/>
          <p:nvPr/>
        </p:nvSpPr>
        <p:spPr>
          <a:xfrm>
            <a:off x="7568524" y="3043419"/>
            <a:ext cx="1057275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SY23-24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E654D7B-69DE-9E0D-7957-B9FEB84436AE}"/>
              </a:ext>
            </a:extLst>
          </p:cNvPr>
          <p:cNvSpPr/>
          <p:nvPr/>
        </p:nvSpPr>
        <p:spPr>
          <a:xfrm>
            <a:off x="8987487" y="3258279"/>
            <a:ext cx="1057275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SY24-25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AE87A0B-63C8-3EA3-EE12-A6A46A6F5C81}"/>
              </a:ext>
            </a:extLst>
          </p:cNvPr>
          <p:cNvSpPr/>
          <p:nvPr/>
        </p:nvSpPr>
        <p:spPr>
          <a:xfrm>
            <a:off x="10537825" y="3453855"/>
            <a:ext cx="1057275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SY25-26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76CE4CA-B463-E2FE-16DC-DF2D69D2CDD6}"/>
              </a:ext>
            </a:extLst>
          </p:cNvPr>
          <p:cNvSpPr/>
          <p:nvPr/>
        </p:nvSpPr>
        <p:spPr>
          <a:xfrm>
            <a:off x="3104145" y="2291573"/>
            <a:ext cx="1057275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chemeClr val="accent6">
                    <a:lumMod val="50000"/>
                  </a:schemeClr>
                </a:solidFill>
                <a:latin typeface="+mj-lt"/>
              </a:rPr>
              <a:t>SY20-21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C923791-A1BE-DFC9-C816-D792B20F5592}"/>
              </a:ext>
            </a:extLst>
          </p:cNvPr>
          <p:cNvSpPr/>
          <p:nvPr/>
        </p:nvSpPr>
        <p:spPr>
          <a:xfrm>
            <a:off x="2753457" y="2875062"/>
            <a:ext cx="2080859" cy="26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accent1">
                    <a:lumMod val="75000"/>
                  </a:schemeClr>
                </a:solidFill>
                <a:latin typeface="+mj-lt"/>
              </a:rPr>
              <a:t>27.6%*</a:t>
            </a:r>
          </a:p>
          <a:p>
            <a:pPr algn="ctr"/>
            <a:r>
              <a:rPr lang="en-US" sz="1200">
                <a:solidFill>
                  <a:schemeClr val="accent1">
                    <a:lumMod val="75000"/>
                  </a:schemeClr>
                </a:solidFill>
                <a:latin typeface="+mj-lt"/>
              </a:rPr>
              <a:t>Chronically Absent</a:t>
            </a:r>
          </a:p>
        </p:txBody>
      </p:sp>
      <p:sp>
        <p:nvSpPr>
          <p:cNvPr id="41" name="TextBox 22">
            <a:extLst>
              <a:ext uri="{FF2B5EF4-FFF2-40B4-BE49-F238E27FC236}">
                <a16:creationId xmlns:a16="http://schemas.microsoft.com/office/drawing/2014/main" id="{8FA08CBE-2F4D-19E4-595A-8E0FA50B758F}"/>
              </a:ext>
            </a:extLst>
          </p:cNvPr>
          <p:cNvSpPr txBox="1"/>
          <p:nvPr/>
        </p:nvSpPr>
        <p:spPr>
          <a:xfrm>
            <a:off x="7716161" y="4215249"/>
            <a:ext cx="4145564" cy="181588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solidFill>
                  <a:schemeClr val="bg1"/>
                </a:solidFill>
                <a:latin typeface="+mj-lt"/>
                <a:cs typeface="Calibri"/>
              </a:rPr>
              <a:t>Reduced absences equates recovering over 4.4M instructional hours since the pandemic</a:t>
            </a:r>
          </a:p>
        </p:txBody>
      </p:sp>
    </p:spTree>
    <p:extLst>
      <p:ext uri="{BB962C8B-B14F-4D97-AF65-F5344CB8AC3E}">
        <p14:creationId xmlns:p14="http://schemas.microsoft.com/office/powerpoint/2010/main" val="1265480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34A7B-BB64-958A-BCAB-CD105EB46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B3B2B-0375-F32F-B5CA-51C35BBA5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Franklin Gothic Demi Cond"/>
              </a:rPr>
              <a:t>Student Subgroups Beating Pre-Pandemic Levels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C2B7D9-7869-26B9-DD2A-83728C67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B9DCE5-FB20-3A28-A58B-81CAD7CB8AB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48219A-79F6-712F-B6B2-A80519A03B54}"/>
              </a:ext>
            </a:extLst>
          </p:cNvPr>
          <p:cNvSpPr/>
          <p:nvPr/>
        </p:nvSpPr>
        <p:spPr>
          <a:xfrm>
            <a:off x="0" y="1003957"/>
            <a:ext cx="12192000" cy="868076"/>
          </a:xfrm>
          <a:prstGeom prst="rect">
            <a:avLst/>
          </a:prstGeom>
          <a:solidFill>
            <a:srgbClr val="1E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Franklin Gothic Demi"/>
              </a:rPr>
              <a:t>Rhode Island’s most vulnerable student subgroups not only have made progress since the pandemic, </a:t>
            </a:r>
            <a:br>
              <a:rPr lang="en-US" sz="2000">
                <a:latin typeface="Franklin Gothic Demi"/>
              </a:rPr>
            </a:br>
            <a:r>
              <a:rPr lang="en-US" sz="2000">
                <a:latin typeface="Franklin Gothic Demi"/>
              </a:rPr>
              <a:t>but have now actually </a:t>
            </a:r>
            <a:r>
              <a:rPr lang="en-US" sz="2000" u="sng">
                <a:latin typeface="Franklin Gothic Demi"/>
              </a:rPr>
              <a:t>improved beyond their pre-pandemic levels.</a:t>
            </a:r>
            <a:endParaRPr lang="en-US" sz="2000" u="sng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D2742DA-AA13-64DE-3633-11A11B14B442}"/>
              </a:ext>
            </a:extLst>
          </p:cNvPr>
          <p:cNvGraphicFramePr>
            <a:graphicFrameLocks noGrp="1"/>
          </p:cNvGraphicFramePr>
          <p:nvPr/>
        </p:nvGraphicFramePr>
        <p:xfrm>
          <a:off x="224410" y="2076947"/>
          <a:ext cx="11662788" cy="37770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43798">
                  <a:extLst>
                    <a:ext uri="{9D8B030D-6E8A-4147-A177-3AD203B41FA5}">
                      <a16:colId xmlns:a16="http://schemas.microsoft.com/office/drawing/2014/main" val="1439430532"/>
                    </a:ext>
                  </a:extLst>
                </a:gridCol>
                <a:gridCol w="1943798">
                  <a:extLst>
                    <a:ext uri="{9D8B030D-6E8A-4147-A177-3AD203B41FA5}">
                      <a16:colId xmlns:a16="http://schemas.microsoft.com/office/drawing/2014/main" val="4248942462"/>
                    </a:ext>
                  </a:extLst>
                </a:gridCol>
                <a:gridCol w="1943798">
                  <a:extLst>
                    <a:ext uri="{9D8B030D-6E8A-4147-A177-3AD203B41FA5}">
                      <a16:colId xmlns:a16="http://schemas.microsoft.com/office/drawing/2014/main" val="1074347687"/>
                    </a:ext>
                  </a:extLst>
                </a:gridCol>
                <a:gridCol w="1943798">
                  <a:extLst>
                    <a:ext uri="{9D8B030D-6E8A-4147-A177-3AD203B41FA5}">
                      <a16:colId xmlns:a16="http://schemas.microsoft.com/office/drawing/2014/main" val="3578350268"/>
                    </a:ext>
                  </a:extLst>
                </a:gridCol>
                <a:gridCol w="1943798">
                  <a:extLst>
                    <a:ext uri="{9D8B030D-6E8A-4147-A177-3AD203B41FA5}">
                      <a16:colId xmlns:a16="http://schemas.microsoft.com/office/drawing/2014/main" val="1622931656"/>
                    </a:ext>
                  </a:extLst>
                </a:gridCol>
                <a:gridCol w="1943798">
                  <a:extLst>
                    <a:ext uri="{9D8B030D-6E8A-4147-A177-3AD203B41FA5}">
                      <a16:colId xmlns:a16="http://schemas.microsoft.com/office/drawing/2014/main" val="2549298547"/>
                    </a:ext>
                  </a:extLst>
                </a:gridCol>
              </a:tblGrid>
              <a:tr h="7668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Student Subgroup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2019-20</a:t>
                      </a:r>
                    </a:p>
                    <a:p>
                      <a:pPr algn="ctr"/>
                      <a:r>
                        <a:rPr lang="en-US" sz="1600" b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(Pre-Pandemic)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SY21-22</a:t>
                      </a:r>
                    </a:p>
                    <a:p>
                      <a:pPr algn="ctr"/>
                      <a:r>
                        <a:rPr lang="en-US" sz="1600" b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(Pandemic Height)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2025-26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(Recent Year)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Improvement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(vs. Pandemic High)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56565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Improvement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(vs. Pre-Pandemic)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955233"/>
                  </a:ext>
                </a:extLst>
              </a:tr>
              <a:tr h="940331"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0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Low-Income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28.4%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49.2%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27.0%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i="0" kern="1200">
                          <a:solidFill>
                            <a:srgbClr val="008E40"/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-22.2%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DC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i="0" kern="1200">
                          <a:solidFill>
                            <a:srgbClr val="008E40"/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-1.4%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E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580486"/>
                  </a:ext>
                </a:extLst>
              </a:tr>
              <a:tr h="828159">
                <a:tc>
                  <a:txBody>
                    <a:bodyPr/>
                    <a:lstStyle/>
                    <a:p>
                      <a:pPr marL="0" indent="0" algn="ctr" defTabSz="914400" rtl="0" eaLnBrk="1" latinLnBrk="0" hangingPunct="1"/>
                      <a:r>
                        <a:rPr lang="en-US" sz="2000" kern="12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Multilingual Learners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27.8%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48.2%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kern="12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23.3%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i="0" kern="1200">
                          <a:solidFill>
                            <a:srgbClr val="008E40"/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-24.9%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DC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0" i="0" kern="1200">
                          <a:solidFill>
                            <a:srgbClr val="008E40"/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-4.5%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E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803267"/>
                  </a:ext>
                </a:extLst>
              </a:tr>
              <a:tr h="1063726">
                <a:tc>
                  <a:txBody>
                    <a:bodyPr/>
                    <a:lstStyle/>
                    <a:p>
                      <a:pPr marL="0" indent="0" algn="ctr" defTabSz="914400" rtl="0" eaLnBrk="1" latinLnBrk="0" hangingPunct="1"/>
                      <a:r>
                        <a:rPr lang="en-US" sz="2000" kern="12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Differently-Abled Students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25.5%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39.7%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rPr>
                        <a:t>24.6%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>
                          <a:solidFill>
                            <a:srgbClr val="008E40"/>
                          </a:solidFill>
                          <a:latin typeface="Franklin Gothic Demi" panose="020B0703020102020204" pitchFamily="34" charset="0"/>
                        </a:rPr>
                        <a:t>-15.1%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DC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>
                          <a:solidFill>
                            <a:srgbClr val="008E40"/>
                          </a:solidFill>
                          <a:latin typeface="Franklin Gothic Demi" panose="020B0703020102020204" pitchFamily="34" charset="0"/>
                        </a:rPr>
                        <a:t>-0.9%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E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381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8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182C6-A6AF-81E9-0C27-404E452A1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FB6E41-7DA8-1678-F3BE-DA1CB5579C84}"/>
              </a:ext>
            </a:extLst>
          </p:cNvPr>
          <p:cNvSpPr/>
          <p:nvPr/>
        </p:nvSpPr>
        <p:spPr>
          <a:xfrm>
            <a:off x="5563339" y="1524001"/>
            <a:ext cx="6323861" cy="449072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7DC452-1800-CE6F-C145-BCFB55836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Rhode Island is Improving Student Attendance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BF93B1-935D-437E-BF83-8430FA90E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5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Google Shape;169;p23">
            <a:extLst>
              <a:ext uri="{FF2B5EF4-FFF2-40B4-BE49-F238E27FC236}">
                <a16:creationId xmlns:a16="http://schemas.microsoft.com/office/drawing/2014/main" id="{6B571318-9DDA-E1D0-3A21-EE83B3CF04A5}"/>
              </a:ext>
            </a:extLst>
          </p:cNvPr>
          <p:cNvPicPr preferRelativeResize="0"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3860" y="6160106"/>
            <a:ext cx="1795549" cy="365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3FFD31-67A7-04CD-A1D0-D4AEFD9936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pic>
        <p:nvPicPr>
          <p:cNvPr id="5" name="Picture 4" descr="A person standing at a podium&#10;&#10;Description automatically generated">
            <a:extLst>
              <a:ext uri="{FF2B5EF4-FFF2-40B4-BE49-F238E27FC236}">
                <a16:creationId xmlns:a16="http://schemas.microsoft.com/office/drawing/2014/main" id="{92388D08-8F54-70D1-8C0D-744B12CD2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8883" y="2279587"/>
            <a:ext cx="5769258" cy="2848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D24FD8DE-7EA2-C0F8-0DC7-5A705805EE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6203" y="1747121"/>
            <a:ext cx="4405675" cy="803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8E37EB6E-42DF-85DE-56F4-98CE876EE9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0195" y="3931143"/>
            <a:ext cx="2495392" cy="1918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75386D0D-2142-C9D6-1D67-6D83EBC052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0525" y="4808156"/>
            <a:ext cx="2392898" cy="1007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68810AF-8465-0ED3-5111-96A8BE9A1531}"/>
              </a:ext>
            </a:extLst>
          </p:cNvPr>
          <p:cNvSpPr txBox="1"/>
          <p:nvPr/>
        </p:nvSpPr>
        <p:spPr>
          <a:xfrm>
            <a:off x="304799" y="1008457"/>
            <a:ext cx="1158239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100" dirty="0">
                <a:solidFill>
                  <a:srgbClr val="656565"/>
                </a:solidFill>
                <a:latin typeface="Franklin Gothic Demi Cond"/>
              </a:rPr>
              <a:t>Rhode Island’s </a:t>
            </a:r>
            <a:r>
              <a:rPr lang="en-US" sz="2100" dirty="0">
                <a:solidFill>
                  <a:schemeClr val="accent3">
                    <a:lumMod val="75000"/>
                  </a:schemeClr>
                </a:solidFill>
                <a:latin typeface="Franklin Gothic Demi Cond"/>
              </a:rPr>
              <a:t>#AttendanceMattersRI strategy </a:t>
            </a:r>
            <a:r>
              <a:rPr lang="en-US" sz="2100" dirty="0">
                <a:solidFill>
                  <a:srgbClr val="656565"/>
                </a:solidFill>
                <a:latin typeface="Franklin Gothic Demi Cond"/>
              </a:rPr>
              <a:t>catalyzed a whole-of-state effort to improve student attendance focused on the following key elements: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9E871D0-58B7-9778-834C-535A37561BB6}"/>
              </a:ext>
            </a:extLst>
          </p:cNvPr>
          <p:cNvSpPr/>
          <p:nvPr/>
        </p:nvSpPr>
        <p:spPr>
          <a:xfrm>
            <a:off x="403100" y="1956077"/>
            <a:ext cx="1143000" cy="1143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C9FB489-8F19-EAEB-E3A9-A45279F2CD77}"/>
              </a:ext>
            </a:extLst>
          </p:cNvPr>
          <p:cNvSpPr/>
          <p:nvPr/>
        </p:nvSpPr>
        <p:spPr>
          <a:xfrm>
            <a:off x="403100" y="3279271"/>
            <a:ext cx="1143000" cy="1143000"/>
          </a:xfrm>
          <a:prstGeom prst="ellipse">
            <a:avLst/>
          </a:prstGeom>
          <a:solidFill>
            <a:schemeClr val="tx2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2E56D92-4A74-A9FD-0294-9F333AF0302F}"/>
              </a:ext>
            </a:extLst>
          </p:cNvPr>
          <p:cNvSpPr/>
          <p:nvPr/>
        </p:nvSpPr>
        <p:spPr>
          <a:xfrm>
            <a:off x="403100" y="4613351"/>
            <a:ext cx="1143000" cy="1143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841EA3-0498-E44E-E2AC-212BB1FBC72F}"/>
              </a:ext>
            </a:extLst>
          </p:cNvPr>
          <p:cNvSpPr txBox="1"/>
          <p:nvPr/>
        </p:nvSpPr>
        <p:spPr>
          <a:xfrm>
            <a:off x="1618484" y="1927412"/>
            <a:ext cx="3572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EC5153"/>
              </a:buClr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Statewide, All-In</a:t>
            </a:r>
            <a:b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Communications Campaign and Partnerships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1B87F0-5963-B3E3-E6B1-7E41B4F013B1}"/>
              </a:ext>
            </a:extLst>
          </p:cNvPr>
          <p:cNvSpPr txBox="1"/>
          <p:nvPr/>
        </p:nvSpPr>
        <p:spPr>
          <a:xfrm>
            <a:off x="1618484" y="3531496"/>
            <a:ext cx="4255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EC5153"/>
              </a:buClr>
              <a:defRPr/>
            </a:pPr>
            <a:r>
              <a:rPr lang="en-US" sz="2400">
                <a:solidFill>
                  <a:schemeClr val="accent6">
                    <a:lumMod val="75000"/>
                  </a:schemeClr>
                </a:solidFill>
                <a:latin typeface="+mj-lt"/>
              </a:rPr>
              <a:t>Real-time, Innovative Data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6454B5-373F-05BB-7AEE-23C97DC75E35}"/>
              </a:ext>
            </a:extLst>
          </p:cNvPr>
          <p:cNvSpPr txBox="1"/>
          <p:nvPr/>
        </p:nvSpPr>
        <p:spPr>
          <a:xfrm>
            <a:off x="1618484" y="4785680"/>
            <a:ext cx="4255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EC5153"/>
              </a:buClr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Dynamic Student &amp; School Supports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BAA1AEC2-3947-C751-6F88-8679CE11A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43" y="4663784"/>
            <a:ext cx="853514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8B36D0E-C49C-96DE-672C-1C890E97B1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-37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592" y="3514830"/>
            <a:ext cx="744016" cy="744016"/>
          </a:xfrm>
          <a:prstGeom prst="rect">
            <a:avLst/>
          </a:prstGeom>
        </p:spPr>
      </p:pic>
      <p:pic>
        <p:nvPicPr>
          <p:cNvPr id="23" name="Picture 6" descr="Photography Logo png download - 612*980 - Free Transparent Providence png  Download. - CleanPNG / KissPNG">
            <a:extLst>
              <a:ext uri="{FF2B5EF4-FFF2-40B4-BE49-F238E27FC236}">
                <a16:creationId xmlns:a16="http://schemas.microsoft.com/office/drawing/2014/main" id="{DBE9D421-D3B8-214C-44C3-D557171CE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837" b="90000" l="10000" r="90000">
                        <a14:foregroundMark x1="37333" y1="5306" x2="37333" y2="5306"/>
                        <a14:foregroundMark x1="50111" y1="1837" x2="50111" y2="1837"/>
                        <a14:foregroundMark x1="59111" y1="56122" x2="59111" y2="56122"/>
                        <a14:foregroundMark x1="71667" y1="53367" x2="71667" y2="53367"/>
                        <a14:foregroundMark x1="79111" y1="52857" x2="79111" y2="52857"/>
                      </a14:backgroundRemoval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51" y="2172795"/>
            <a:ext cx="763093" cy="8309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100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41E17-D252-ACA2-2610-FD307EDA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D398AB-2A1C-0600-C14A-BEE93187F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6</a:t>
            </a:fld>
            <a:endParaRPr lang="en-US"/>
          </a:p>
        </p:txBody>
      </p:sp>
      <p:pic>
        <p:nvPicPr>
          <p:cNvPr id="37" name="Google Shape;169;p23">
            <a:extLst>
              <a:ext uri="{FF2B5EF4-FFF2-40B4-BE49-F238E27FC236}">
                <a16:creationId xmlns:a16="http://schemas.microsoft.com/office/drawing/2014/main" id="{E2157C5D-2991-3596-3FC3-955C2ECD7DF3}"/>
              </a:ext>
            </a:extLst>
          </p:cNvPr>
          <p:cNvPicPr preferRelativeResize="0"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3860" y="6160106"/>
            <a:ext cx="1795549" cy="365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271E120-8AA1-C5A1-0030-655C7149B8E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B5F3D8A-D718-AB8D-C5D4-06FEF0A03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099" y="155520"/>
            <a:ext cx="11772900" cy="701731"/>
          </a:xfrm>
        </p:spPr>
        <p:txBody>
          <a:bodyPr>
            <a:noAutofit/>
          </a:bodyPr>
          <a:lstStyle/>
          <a:p>
            <a:r>
              <a:rPr lang="en-US"/>
              <a:t>Statewide Communications Campaign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3F53C98-E0F3-B39D-3336-D3697DA9C3C3}"/>
              </a:ext>
            </a:extLst>
          </p:cNvPr>
          <p:cNvSpPr/>
          <p:nvPr/>
        </p:nvSpPr>
        <p:spPr>
          <a:xfrm>
            <a:off x="355760" y="130098"/>
            <a:ext cx="685800" cy="6858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32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CA94FB-BB82-B0DE-564E-1C5113341617}"/>
              </a:ext>
            </a:extLst>
          </p:cNvPr>
          <p:cNvSpPr txBox="1"/>
          <p:nvPr/>
        </p:nvSpPr>
        <p:spPr>
          <a:xfrm>
            <a:off x="320537" y="1067634"/>
            <a:ext cx="6210892" cy="50552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2000" dirty="0">
                <a:solidFill>
                  <a:srgbClr val="656666"/>
                </a:solidFill>
                <a:latin typeface="Franklin Gothic Demi" panose="020B0703020102020204" pitchFamily="34" charset="0"/>
              </a:rPr>
              <a:t>Dynamic, aligned statewide messaging reinforcing that #AttendanceMatters.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Statewide messaging,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driven by Governor McKee and Education Commissioner Infante-Green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Multimedia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“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AttendanceMattersRI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”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campaign, with social media and AttendanceMatters videos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Active statewide coalition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- business, community, and city leaders all engaged through a statewide Chronic Absenteeism Working Group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Weekly press releases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recognizing attendance leaders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AttendanceMattersRI.org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website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Student video contest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to uplift student voice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9D8C87-47DB-9493-B64B-E22453B8EB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61" r="3066"/>
          <a:stretch>
            <a:fillRect/>
          </a:stretch>
        </p:blipFill>
        <p:spPr>
          <a:xfrm>
            <a:off x="6711533" y="1198734"/>
            <a:ext cx="5159930" cy="464851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6" descr="Photography Logo png download - 612*980 - Free Transparent Providence png  Download. - CleanPNG / KissPNG">
            <a:extLst>
              <a:ext uri="{FF2B5EF4-FFF2-40B4-BE49-F238E27FC236}">
                <a16:creationId xmlns:a16="http://schemas.microsoft.com/office/drawing/2014/main" id="{6DEC55A9-1393-87C8-CE0B-D4EE79CC7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37" b="90000" l="10000" r="90000">
                        <a14:foregroundMark x1="37333" y1="5306" x2="37333" y2="5306"/>
                        <a14:foregroundMark x1="50111" y1="1837" x2="50111" y2="1837"/>
                        <a14:foregroundMark x1="59111" y1="56122" x2="59111" y2="56122"/>
                        <a14:foregroundMark x1="71667" y1="53367" x2="71667" y2="53367"/>
                        <a14:foregroundMark x1="79111" y1="52857" x2="79111" y2="52857"/>
                      </a14:backgroundRemoval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89" y="296456"/>
            <a:ext cx="476997" cy="519442"/>
          </a:xfrm>
          <a:prstGeom prst="rect">
            <a:avLst/>
          </a:prstGeom>
          <a:noFill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35E921A-42A8-C9E2-4648-4D8162C48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6450" y="55877"/>
            <a:ext cx="1795550" cy="83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38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A3E9CB2-C462-F16B-3DF7-AB616DAB5EEB}"/>
              </a:ext>
            </a:extLst>
          </p:cNvPr>
          <p:cNvSpPr/>
          <p:nvPr/>
        </p:nvSpPr>
        <p:spPr>
          <a:xfrm>
            <a:off x="0" y="1065499"/>
            <a:ext cx="12192000" cy="703923"/>
          </a:xfrm>
          <a:prstGeom prst="rect">
            <a:avLst/>
          </a:prstGeom>
          <a:solidFill>
            <a:srgbClr val="011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RIDE partnered with Rhode Island FC to launch the </a:t>
            </a:r>
            <a:r>
              <a:rPr lang="en-US" sz="2000" u="sng" dirty="0">
                <a:solidFill>
                  <a:srgbClr val="F8AC00"/>
                </a:solidFill>
                <a:latin typeface="Franklin Gothic Demi" panose="020B0703020102020204" pitchFamily="34" charset="0"/>
              </a:rPr>
              <a:t>RIFC Attendance Matters Challenge</a:t>
            </a:r>
            <a:r>
              <a:rPr lang="en-US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,</a:t>
            </a:r>
            <a:r>
              <a:rPr lang="en-US" sz="2000" dirty="0">
                <a:solidFill>
                  <a:srgbClr val="F8AC00"/>
                </a:solidFill>
                <a:latin typeface="Franklin Gothic Demi" panose="020B0703020102020204" pitchFamily="34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a weekly attendance challenge that awarded Rhode Island FC tickets to schools with high or improved attendance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DC3387-D2E0-4D73-91B3-2CBCB81A1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72857"/>
            <a:ext cx="12230100" cy="701731"/>
          </a:xfrm>
        </p:spPr>
        <p:txBody>
          <a:bodyPr>
            <a:normAutofit/>
          </a:bodyPr>
          <a:lstStyle/>
          <a:p>
            <a:r>
              <a:rPr lang="en-US" sz="4000" dirty="0"/>
              <a:t>Campaign Spotlight: The RIFC Attendance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8571A-5052-2BEB-12ED-E3949FAA6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1808" y="1960333"/>
            <a:ext cx="7980413" cy="373310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buClr>
                <a:srgbClr val="011C3E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Lasted April 27 and ends May 22 (4 weeks between April Vacation and Memorial Day)</a:t>
            </a:r>
          </a:p>
          <a:p>
            <a:pPr marL="457200" indent="-457200">
              <a:lnSpc>
                <a:spcPct val="100000"/>
              </a:lnSpc>
              <a:buClr>
                <a:srgbClr val="011C3E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Top 3 schools with the highest and most improved weekly attendance won free tickets to RIFC’s June 6 Kids Night game</a:t>
            </a:r>
          </a:p>
          <a:p>
            <a:pPr marL="800100" lvl="1" indent="-342900">
              <a:lnSpc>
                <a:spcPct val="100000"/>
              </a:lnSpc>
              <a:buClr>
                <a:srgbClr val="011C3E"/>
              </a:buClr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Over 700+ free tickets awarded to 24 winning schools across the 4-week challenge</a:t>
            </a:r>
          </a:p>
          <a:p>
            <a:pPr marL="800100" lvl="1" indent="-342900">
              <a:lnSpc>
                <a:spcPct val="100000"/>
              </a:lnSpc>
              <a:buClr>
                <a:srgbClr val="011C3E"/>
              </a:buClr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Winning schools also awarded buy-one, get-one-free student tickets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lnSpc>
                <a:spcPct val="100000"/>
              </a:lnSpc>
              <a:buClr>
                <a:srgbClr val="011C3E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Recognized RIFC as an “</a:t>
            </a:r>
            <a:r>
              <a:rPr lang="en-US" sz="2000" u="sng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Attendance Champion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” – inspired by the CAWG and replicable model for future partnerships</a:t>
            </a:r>
          </a:p>
          <a:p>
            <a:pPr marL="457200" indent="-457200">
              <a:lnSpc>
                <a:spcPct val="100000"/>
              </a:lnSpc>
              <a:buClr>
                <a:srgbClr val="011C3E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Joint messaging – whether it’s showing up for school or RI’s favorite soccer team,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  <a:latin typeface="Franklin Gothic Demi"/>
              </a:rPr>
              <a:t>Attendance Matters</a:t>
            </a:r>
            <a:endParaRPr lang="en-US" sz="2000" dirty="0">
              <a:solidFill>
                <a:schemeClr val="accent6">
                  <a:lumMod val="75000"/>
                </a:schemeClr>
              </a:solidFill>
              <a:latin typeface="Franklin Gothic Dem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ABDA7-7139-C40D-9EE3-E6176AE55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A61602-4425-22DE-E517-6DAC62349EC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0AA8D7-F48B-ADE6-74E7-720EE146C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954" y="0"/>
            <a:ext cx="969267" cy="986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95FAF3-487D-F9DA-52F1-B6C542AE64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479"/>
          <a:stretch>
            <a:fillRect/>
          </a:stretch>
        </p:blipFill>
        <p:spPr>
          <a:xfrm>
            <a:off x="360485" y="1848854"/>
            <a:ext cx="3525289" cy="4208300"/>
          </a:xfrm>
          <a:prstGeom prst="roundRect">
            <a:avLst>
              <a:gd name="adj" fmla="val 7300"/>
            </a:avLst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048193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FB745-B865-9B85-6E70-DD51EEBEA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D0292-2940-6B85-3000-D9FD11FC3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8</a:t>
            </a:fld>
            <a:endParaRPr lang="en-US"/>
          </a:p>
        </p:txBody>
      </p:sp>
      <p:pic>
        <p:nvPicPr>
          <p:cNvPr id="37" name="Google Shape;169;p23">
            <a:extLst>
              <a:ext uri="{FF2B5EF4-FFF2-40B4-BE49-F238E27FC236}">
                <a16:creationId xmlns:a16="http://schemas.microsoft.com/office/drawing/2014/main" id="{2D4B914F-5C9A-34D6-8D75-B925F7423E95}"/>
              </a:ext>
            </a:extLst>
          </p:cNvPr>
          <p:cNvPicPr preferRelativeResize="0"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3860" y="6160106"/>
            <a:ext cx="1795549" cy="365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E36F863-28AE-2B33-995D-7FD30C22993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D97DB9D-75FE-F35E-97D1-FA84E632D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099" y="155520"/>
            <a:ext cx="11772900" cy="701731"/>
          </a:xfrm>
        </p:spPr>
        <p:txBody>
          <a:bodyPr>
            <a:noAutofit/>
          </a:bodyPr>
          <a:lstStyle/>
          <a:p>
            <a:r>
              <a:rPr lang="en-US"/>
              <a:t>Real-Time, Innovative Data: Data Tools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823681F-B1EC-1A14-C1C5-775DD722D9A0}"/>
              </a:ext>
            </a:extLst>
          </p:cNvPr>
          <p:cNvSpPr/>
          <p:nvPr/>
        </p:nvSpPr>
        <p:spPr>
          <a:xfrm>
            <a:off x="355760" y="130098"/>
            <a:ext cx="685800" cy="6858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32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BF60BE-434B-9EA0-99E6-A5F07031DA22}"/>
              </a:ext>
            </a:extLst>
          </p:cNvPr>
          <p:cNvGrpSpPr/>
          <p:nvPr/>
        </p:nvGrpSpPr>
        <p:grpSpPr>
          <a:xfrm>
            <a:off x="6646445" y="1555600"/>
            <a:ext cx="5194140" cy="4301884"/>
            <a:chOff x="2582360" y="102108"/>
            <a:chExt cx="6932231" cy="64420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35C5A42-ACB9-C791-137B-AE16FD0EC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83440" y="102108"/>
              <a:ext cx="6930072" cy="21331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E34D186-5EA2-E072-04DF-6CD2F721CC70}"/>
                </a:ext>
              </a:extLst>
            </p:cNvPr>
            <p:cNvGrpSpPr/>
            <p:nvPr/>
          </p:nvGrpSpPr>
          <p:grpSpPr>
            <a:xfrm>
              <a:off x="2582360" y="2206420"/>
              <a:ext cx="6932231" cy="4337694"/>
              <a:chOff x="2582360" y="2206420"/>
              <a:chExt cx="6932231" cy="4337694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D6B8167-2D3D-ED0E-B259-33B0A3BD84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83439" y="2206420"/>
                <a:ext cx="6931152" cy="216319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BC8392F-3456-9ED1-90E0-FC20E9BB46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82360" y="4350360"/>
                <a:ext cx="6931152" cy="219375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4EF5CD4-DE9E-EB82-3612-35B9AB22BFC7}"/>
              </a:ext>
            </a:extLst>
          </p:cNvPr>
          <p:cNvSpPr txBox="1"/>
          <p:nvPr/>
        </p:nvSpPr>
        <p:spPr>
          <a:xfrm>
            <a:off x="231841" y="1044797"/>
            <a:ext cx="6315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EC5153"/>
              </a:buClr>
              <a:defRPr/>
            </a:pPr>
            <a:r>
              <a:rPr lang="en-US" sz="2400">
                <a:solidFill>
                  <a:schemeClr val="accent6">
                    <a:lumMod val="75000"/>
                  </a:schemeClr>
                </a:solidFill>
                <a:latin typeface="+mj-lt"/>
              </a:rPr>
              <a:t>Real-Time School Chronic Absenteeism Leaderboard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B8D247-C6A3-C6E0-EBD8-1F72CBF6AD8C}"/>
              </a:ext>
            </a:extLst>
          </p:cNvPr>
          <p:cNvSpPr txBox="1"/>
          <p:nvPr/>
        </p:nvSpPr>
        <p:spPr>
          <a:xfrm>
            <a:off x="6642099" y="1044797"/>
            <a:ext cx="5193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EC5153"/>
              </a:buClr>
              <a:defRPr/>
            </a:pPr>
            <a:r>
              <a:rPr lang="en-US" sz="2400">
                <a:solidFill>
                  <a:schemeClr val="accent6">
                    <a:lumMod val="75000"/>
                  </a:schemeClr>
                </a:solidFill>
                <a:latin typeface="+mj-lt"/>
              </a:rPr>
              <a:t>School Calendar Attendance Heat Map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1A92896-A40D-45B2-A187-0CD26CC1E6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37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680" y="243018"/>
            <a:ext cx="488987" cy="48898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BCB4BB2-21B3-BEE0-F629-19C11E486A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960" y="1541949"/>
            <a:ext cx="6115057" cy="435690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459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84EF8-D66D-E9C3-DB39-F71422A0B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7F6770-5BFC-E4C8-6FA7-066630CF9576}"/>
              </a:ext>
            </a:extLst>
          </p:cNvPr>
          <p:cNvSpPr/>
          <p:nvPr/>
        </p:nvSpPr>
        <p:spPr>
          <a:xfrm>
            <a:off x="6083910" y="988473"/>
            <a:ext cx="5876760" cy="50509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89CDC48-11B8-D1B8-3542-CFEC35C70497}"/>
              </a:ext>
            </a:extLst>
          </p:cNvPr>
          <p:cNvSpPr/>
          <p:nvPr/>
        </p:nvSpPr>
        <p:spPr>
          <a:xfrm>
            <a:off x="6262943" y="1674651"/>
            <a:ext cx="5518693" cy="416498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E0BD3-8F74-74FB-5B48-408E9477D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9</a:t>
            </a:fld>
            <a:endParaRPr lang="en-US"/>
          </a:p>
        </p:txBody>
      </p:sp>
      <p:pic>
        <p:nvPicPr>
          <p:cNvPr id="37" name="Google Shape;169;p23">
            <a:extLst>
              <a:ext uri="{FF2B5EF4-FFF2-40B4-BE49-F238E27FC236}">
                <a16:creationId xmlns:a16="http://schemas.microsoft.com/office/drawing/2014/main" id="{AC7170A9-62D0-6F18-4EEB-17E7CEAC67F0}"/>
              </a:ext>
            </a:extLst>
          </p:cNvPr>
          <p:cNvPicPr preferRelativeResize="0"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3860" y="6160106"/>
            <a:ext cx="1795549" cy="365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43F56F-D75F-814F-DD64-9B0C8B3741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2227385" y="6168633"/>
            <a:ext cx="767512" cy="3565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7E1B7FE-DEB7-D183-344D-EA2C0F638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099" y="155520"/>
            <a:ext cx="11772900" cy="701731"/>
          </a:xfrm>
        </p:spPr>
        <p:txBody>
          <a:bodyPr>
            <a:noAutofit/>
          </a:bodyPr>
          <a:lstStyle/>
          <a:p>
            <a:r>
              <a:rPr lang="en-US"/>
              <a:t>Real-Time, Innovative Data: Student Impact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3C781B5-2D2C-BC45-FFB2-266F2BECDF80}"/>
              </a:ext>
            </a:extLst>
          </p:cNvPr>
          <p:cNvSpPr/>
          <p:nvPr/>
        </p:nvSpPr>
        <p:spPr>
          <a:xfrm>
            <a:off x="355760" y="130098"/>
            <a:ext cx="685800" cy="6858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3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638736-5183-9C5F-D677-E313F07438F8}"/>
              </a:ext>
            </a:extLst>
          </p:cNvPr>
          <p:cNvSpPr txBox="1"/>
          <p:nvPr/>
        </p:nvSpPr>
        <p:spPr>
          <a:xfrm>
            <a:off x="6232520" y="1162285"/>
            <a:ext cx="5876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EC5153"/>
              </a:buClr>
              <a:defRPr/>
            </a:pPr>
            <a:r>
              <a:rPr lang="en-US" sz="1600">
                <a:solidFill>
                  <a:schemeClr val="accent6">
                    <a:lumMod val="75000"/>
                  </a:schemeClr>
                </a:solidFill>
                <a:latin typeface="+mj-lt"/>
              </a:rPr>
              <a:t>4-Year Graduation Rates vs. Student Chronic Absenteeism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4E7225-43C5-3995-476C-86C942BA3B7F}"/>
              </a:ext>
            </a:extLst>
          </p:cNvPr>
          <p:cNvSpPr txBox="1"/>
          <p:nvPr/>
        </p:nvSpPr>
        <p:spPr>
          <a:xfrm>
            <a:off x="355760" y="1124325"/>
            <a:ext cx="5603721" cy="47987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60000"/>
                  <a:lumOff val="40000"/>
                </a:schemeClr>
              </a:buClr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Connecting chronic absenteeism to student outcomes is critical. </a:t>
            </a:r>
            <a:r>
              <a:rPr lang="en-US" sz="2000" dirty="0">
                <a:solidFill>
                  <a:srgbClr val="656666"/>
                </a:solidFill>
                <a:latin typeface="Franklin Gothic Demi" panose="020B0703020102020204" pitchFamily="34" charset="0"/>
              </a:rPr>
              <a:t>Rhode Island was the first state to publish performance results, broken out </a:t>
            </a:r>
            <a:br>
              <a:rPr lang="en-US" sz="2000" dirty="0">
                <a:solidFill>
                  <a:srgbClr val="656666"/>
                </a:solidFill>
                <a:latin typeface="Franklin Gothic Demi" panose="020B0703020102020204" pitchFamily="34" charset="0"/>
              </a:rPr>
            </a:br>
            <a:r>
              <a:rPr lang="en-US" sz="2000" dirty="0">
                <a:solidFill>
                  <a:srgbClr val="656666"/>
                </a:solidFill>
                <a:latin typeface="Franklin Gothic Demi" panose="020B0703020102020204" pitchFamily="34" charset="0"/>
              </a:rPr>
              <a:t>by chronic absenteeism:</a:t>
            </a:r>
          </a:p>
          <a:p>
            <a:pPr marL="342900" indent="-342900">
              <a:spcBef>
                <a:spcPts val="700"/>
              </a:spcBef>
              <a:spcAft>
                <a:spcPts val="7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Assessment results</a:t>
            </a:r>
            <a:r>
              <a:rPr lang="en-US" sz="2000" dirty="0">
                <a:solidFill>
                  <a:srgbClr val="656666"/>
                </a:solidFill>
              </a:rPr>
              <a:t>: students who were not chronically absent performed at rates 2x higher</a:t>
            </a:r>
            <a:endParaRPr lang="en-US" sz="2000" b="1" dirty="0">
              <a:solidFill>
                <a:srgbClr val="656666"/>
              </a:solidFill>
            </a:endParaRPr>
          </a:p>
          <a:p>
            <a:pPr marL="342900" indent="-342900">
              <a:spcBef>
                <a:spcPts val="700"/>
              </a:spcBef>
              <a:spcAft>
                <a:spcPts val="7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Graduation rates: </a:t>
            </a:r>
            <a:r>
              <a:rPr lang="en-US" sz="2000" dirty="0">
                <a:solidFill>
                  <a:srgbClr val="656666"/>
                </a:solidFill>
              </a:rPr>
              <a:t>less than 60% of students </a:t>
            </a:r>
            <a:br>
              <a:rPr lang="en-US" sz="2000" dirty="0">
                <a:solidFill>
                  <a:srgbClr val="656666"/>
                </a:solidFill>
              </a:rPr>
            </a:br>
            <a:r>
              <a:rPr lang="en-US" sz="2000" dirty="0">
                <a:solidFill>
                  <a:srgbClr val="656666"/>
                </a:solidFill>
              </a:rPr>
              <a:t>who were chronically absent throughout high school graduated in four years</a:t>
            </a:r>
          </a:p>
          <a:p>
            <a:pPr marL="342900" indent="-342900">
              <a:spcBef>
                <a:spcPts val="700"/>
              </a:spcBef>
              <a:spcAft>
                <a:spcPts val="7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656666"/>
                </a:solidFill>
              </a:rPr>
              <a:t>The impact of chronic absenteeism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starts in kindergarten</a:t>
            </a:r>
          </a:p>
          <a:p>
            <a:pPr marL="342900" indent="-342900">
              <a:spcBef>
                <a:spcPts val="700"/>
              </a:spcBef>
              <a:spcAft>
                <a:spcPts val="7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Improving attendance</a:t>
            </a:r>
            <a:r>
              <a:rPr lang="en-US" sz="2000" dirty="0">
                <a:solidFill>
                  <a:srgbClr val="656666"/>
                </a:solidFill>
              </a:rPr>
              <a:t> improves assessment results by 7-10% points year over year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6C06FA-ADD8-B8C1-5DF6-8475960109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37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680" y="243018"/>
            <a:ext cx="488987" cy="4889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D54F39-92EA-0805-C3A8-EC52E385DBA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3273" b="576"/>
          <a:stretch>
            <a:fillRect/>
          </a:stretch>
        </p:blipFill>
        <p:spPr>
          <a:xfrm>
            <a:off x="10709664" y="1812761"/>
            <a:ext cx="978079" cy="39716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05DCC8E-FEC8-4AC4-C928-A214FA50649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83568" b="802"/>
          <a:stretch>
            <a:fillRect/>
          </a:stretch>
        </p:blipFill>
        <p:spPr>
          <a:xfrm>
            <a:off x="6317547" y="1812761"/>
            <a:ext cx="960863" cy="39626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724D79-CC73-D79F-4A81-D6853BE1200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2777" r="20790" b="802"/>
          <a:stretch>
            <a:fillRect/>
          </a:stretch>
        </p:blipFill>
        <p:spPr>
          <a:xfrm>
            <a:off x="9656851" y="1812761"/>
            <a:ext cx="960863" cy="39626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A9A8BCA-AA9B-133C-E3FD-892F623DABF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559" r="42394" b="1145"/>
          <a:stretch>
            <a:fillRect/>
          </a:stretch>
        </p:blipFill>
        <p:spPr>
          <a:xfrm>
            <a:off x="8575937" y="1812761"/>
            <a:ext cx="938351" cy="394891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0A57C6E-8149-6BCC-2807-51D69EA9BED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490" r="59983" b="802"/>
          <a:stretch>
            <a:fillRect/>
          </a:stretch>
        </p:blipFill>
        <p:spPr>
          <a:xfrm>
            <a:off x="7317178" y="1812761"/>
            <a:ext cx="1258759" cy="396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409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Rhode Island">
      <a:dk1>
        <a:sysClr val="windowText" lastClr="000000"/>
      </a:dk1>
      <a:lt1>
        <a:sysClr val="window" lastClr="FFFFFF"/>
      </a:lt1>
      <a:dk2>
        <a:srgbClr val="44546A"/>
      </a:dk2>
      <a:lt2>
        <a:srgbClr val="C4C4C4"/>
      </a:lt2>
      <a:accent1>
        <a:srgbClr val="EB5152"/>
      </a:accent1>
      <a:accent2>
        <a:srgbClr val="1E497F"/>
      </a:accent2>
      <a:accent3>
        <a:srgbClr val="8FBAE4"/>
      </a:accent3>
      <a:accent4>
        <a:srgbClr val="FFC709"/>
      </a:accent4>
      <a:accent5>
        <a:srgbClr val="404040"/>
      </a:accent5>
      <a:accent6>
        <a:srgbClr val="656565"/>
      </a:accent6>
      <a:hlink>
        <a:srgbClr val="0563C1"/>
      </a:hlink>
      <a:folHlink>
        <a:srgbClr val="954F72"/>
      </a:folHlink>
    </a:clrScheme>
    <a:fontScheme name="Rhode">
      <a:majorFont>
        <a:latin typeface="Franklin Gothic Demi Con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E497F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23000"/>
          </a:lnSpc>
          <a:spcBef>
            <a:spcPts val="600"/>
          </a:spcBef>
          <a:spcAft>
            <a:spcPts val="600"/>
          </a:spcAft>
          <a:defRPr sz="16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lnSpc>
            <a:spcPct val="123000"/>
          </a:lnSpc>
          <a:spcBef>
            <a:spcPts val="600"/>
          </a:spcBef>
          <a:spcAft>
            <a:spcPts val="600"/>
          </a:spcAft>
          <a:defRPr sz="1600">
            <a:solidFill>
              <a:srgbClr val="656666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2F9047F81E3C4F9EAF0CF651F108AF" ma:contentTypeVersion="13" ma:contentTypeDescription="Create a new document." ma:contentTypeScope="" ma:versionID="ae2a33face92397b771e2df1602f0ce3">
  <xsd:schema xmlns:xsd="http://www.w3.org/2001/XMLSchema" xmlns:xs="http://www.w3.org/2001/XMLSchema" xmlns:p="http://schemas.microsoft.com/office/2006/metadata/properties" xmlns:ns2="6d4466ee-9b48-492a-bb16-722678a41fe8" xmlns:ns3="c95c9ff4-e94b-4248-936f-c9a083e22d0e" targetNamespace="http://schemas.microsoft.com/office/2006/metadata/properties" ma:root="true" ma:fieldsID="202180224166450dbdc93f60b4cb91d7" ns2:_="" ns3:_="">
    <xsd:import namespace="6d4466ee-9b48-492a-bb16-722678a41fe8"/>
    <xsd:import namespace="c95c9ff4-e94b-4248-936f-c9a083e22d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4466ee-9b48-492a-bb16-722678a41f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2133fc88-55e6-4226-9516-9bd3a7d320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5c9ff4-e94b-4248-936f-c9a083e22d0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8b31571c-4951-43b2-ae95-1f587a6487e0}" ma:internalName="TaxCatchAll" ma:showField="CatchAllData" ma:web="c95c9ff4-e94b-4248-936f-c9a083e22d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5c9ff4-e94b-4248-936f-c9a083e22d0e" xsi:nil="true"/>
    <lcf76f155ced4ddcb4097134ff3c332f xmlns="6d4466ee-9b48-492a-bb16-722678a41fe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9BD6316-9218-46EC-988E-678403FA89FA}">
  <ds:schemaRefs>
    <ds:schemaRef ds:uri="6d4466ee-9b48-492a-bb16-722678a41fe8"/>
    <ds:schemaRef ds:uri="c95c9ff4-e94b-4248-936f-c9a083e22d0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C8D6CEC-5647-433B-9DF6-B4613BD8D2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7C7BC3-4911-488C-9EFF-E0719BCDE60A}">
  <ds:schemaRefs>
    <ds:schemaRef ds:uri="6d4466ee-9b48-492a-bb16-722678a41fe8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purl.org/dc/terms/"/>
    <ds:schemaRef ds:uri="c95c9ff4-e94b-4248-936f-c9a083e22d0e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1312</Words>
  <Application>Microsoft Office PowerPoint</Application>
  <PresentationFormat>Widescreen</PresentationFormat>
  <Paragraphs>173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Franklin Gothic Book</vt:lpstr>
      <vt:lpstr>Franklin Gothic Demi</vt:lpstr>
      <vt:lpstr>Franklin Gothic Demi Cond</vt:lpstr>
      <vt:lpstr>Nunito Sans</vt:lpstr>
      <vt:lpstr>Wingdings</vt:lpstr>
      <vt:lpstr>1_Office Theme</vt:lpstr>
      <vt:lpstr>  Rhode Island’s Attendance Matters Strategy  Stronger States, Stronger Outcomes Presentation Brian Darrow – RIDE Chief of Innovation, Improvement, and Data September 9, 2026 </vt:lpstr>
      <vt:lpstr>Looking Ahead</vt:lpstr>
      <vt:lpstr>The Number of Chronically Absent Students  in Rhode Island Has Dropped Significantly </vt:lpstr>
      <vt:lpstr>Student Subgroups Beating Pre-Pandemic Levels</vt:lpstr>
      <vt:lpstr>How Rhode Island is Improving Student Attendance</vt:lpstr>
      <vt:lpstr>Statewide Communications Campaign</vt:lpstr>
      <vt:lpstr>Campaign Spotlight: The RIFC Attendance Challenge</vt:lpstr>
      <vt:lpstr>Real-Time, Innovative Data: Data Tools</vt:lpstr>
      <vt:lpstr>Real-Time, Innovative Data: Student Impact</vt:lpstr>
      <vt:lpstr>Dynamic Supports for Schools</vt:lpstr>
      <vt:lpstr>Dynamic Supports for Students</vt:lpstr>
      <vt:lpstr>New: Statewide AI Partnership to Improve Attendance</vt:lpstr>
      <vt:lpstr>New: Statewide Student Attendance Arts Competition</vt:lpstr>
      <vt:lpstr>Recap: RIDE’s #AttendanceMattersRI Strategy</vt:lpstr>
      <vt:lpstr>Questions?  For more information, please visit: AttendanceMattersRI.org or e-mail Brian.Darrow@ride.ri.gov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Distance Learning Support: Overall</dc:title>
  <dc:creator>Lopes, Chanthy</dc:creator>
  <cp:lastModifiedBy>Becky Nolin</cp:lastModifiedBy>
  <cp:revision>3</cp:revision>
  <cp:lastPrinted>2026-07-28T13:00:35Z</cp:lastPrinted>
  <dcterms:created xsi:type="dcterms:W3CDTF">2020-05-05T14:32:16Z</dcterms:created>
  <dcterms:modified xsi:type="dcterms:W3CDTF">2026-09-03T14:16:50Z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0x0101005D2F9047F81E3C4F9EAF0CF651F108AF</vt:lpwstr>
  </property>
  <property fmtid="{D5CDD505-2E9C-101B-9397-08002B2CF9AE}" pid="3" name="MediaServiceImageTags">
    <vt:lpwstr/>
  </property>
  <property fmtid="{D5CDD505-2E9C-101B-9397-08002B2CF9AE}" pid="4" name="MSIP_Label_2f9f8a3d-ac9d-4152-9eae-697a03627fb3_Enabled">
    <vt:lpwstr>true</vt:lpwstr>
  </property>
  <property fmtid="{D5CDD505-2E9C-101B-9397-08002B2CF9AE}" pid="5" name="MSIP_Label_2f9f8a3d-ac9d-4152-9eae-697a03627fb3_SetDate">
    <vt:lpwstr>2026-07-28T13:04:45Z</vt:lpwstr>
  </property>
  <property fmtid="{D5CDD505-2E9C-101B-9397-08002B2CF9AE}" pid="6" name="MSIP_Label_2f9f8a3d-ac9d-4152-9eae-697a03627fb3_Method">
    <vt:lpwstr>Standard</vt:lpwstr>
  </property>
  <property fmtid="{D5CDD505-2E9C-101B-9397-08002B2CF9AE}" pid="7" name="MSIP_Label_2f9f8a3d-ac9d-4152-9eae-697a03627fb3_Name">
    <vt:lpwstr>Anyone (unrestricted)</vt:lpwstr>
  </property>
  <property fmtid="{D5CDD505-2E9C-101B-9397-08002B2CF9AE}" pid="8" name="MSIP_Label_2f9f8a3d-ac9d-4152-9eae-697a03627fb3_SiteId">
    <vt:lpwstr>dd40abf6-1ef3-4156-93b8-457fab8219fa</vt:lpwstr>
  </property>
  <property fmtid="{D5CDD505-2E9C-101B-9397-08002B2CF9AE}" pid="9" name="MSIP_Label_2f9f8a3d-ac9d-4152-9eae-697a03627fb3_ActionId">
    <vt:lpwstr>4fc5b834-4c43-4329-b93a-066db1fbb1ca</vt:lpwstr>
  </property>
  <property fmtid="{D5CDD505-2E9C-101B-9397-08002B2CF9AE}" pid="10" name="MSIP_Label_2f9f8a3d-ac9d-4152-9eae-697a03627fb3_ContentBits">
    <vt:lpwstr>0</vt:lpwstr>
  </property>
  <property fmtid="{D5CDD505-2E9C-101B-9397-08002B2CF9AE}" pid="11" name="MSIP_Label_2f9f8a3d-ac9d-4152-9eae-697a03627fb3_Tag">
    <vt:lpwstr>10, 3, 0, 1</vt:lpwstr>
  </property>
</Properties>
</file>