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9144000"/>
  <p:notesSz cx="6858000" cy="9144000"/>
  <p:embeddedFontLst>
    <p:embeddedFont>
      <p:font typeface="Century Gothic"/>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hdk4DrtZyy/CUviJ+pA56x1doI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CenturyGothic-bold.fntdata"/><Relationship Id="rId12" Type="http://schemas.openxmlformats.org/officeDocument/2006/relationships/slide" Target="slides/slide8.xml"/><Relationship Id="rId34" Type="http://schemas.openxmlformats.org/officeDocument/2006/relationships/font" Target="fonts/CenturyGothic-regular.fntdata"/><Relationship Id="rId15" Type="http://schemas.openxmlformats.org/officeDocument/2006/relationships/slide" Target="slides/slide11.xml"/><Relationship Id="rId37" Type="http://schemas.openxmlformats.org/officeDocument/2006/relationships/font" Target="fonts/CenturyGothic-boldItalic.fntdata"/><Relationship Id="rId14" Type="http://schemas.openxmlformats.org/officeDocument/2006/relationships/slide" Target="slides/slide10.xml"/><Relationship Id="rId36" Type="http://schemas.openxmlformats.org/officeDocument/2006/relationships/font" Target="fonts/CenturyGothic-italic.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304800" lvl="0" marL="457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ildwelfare.gov/pubs/issue-briefs/brain-development"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89" name="Google Shape;89;p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Carrion, V. G., Haas, B. W., Garrett, A., Song, S., &amp; Reiss, A. L. (2009). Reduced Hippocampal Activity in Youth with Posttraumatic Stress Symptoms: An fMRI Study. </a:t>
            </a:r>
            <a:r>
              <a:rPr b="0" i="1" lang="en-US" sz="1200" u="none" cap="none" strike="noStrike">
                <a:solidFill>
                  <a:schemeClr val="dk1"/>
                </a:solidFill>
                <a:latin typeface="Calibri"/>
                <a:ea typeface="Calibri"/>
                <a:cs typeface="Calibri"/>
                <a:sym typeface="Calibri"/>
              </a:rPr>
              <a:t>Journal of Pediatric Psychology,</a:t>
            </a:r>
            <a:r>
              <a:rPr b="0" i="0" lang="en-US" sz="1200" u="none" cap="none" strike="noStrike">
                <a:solidFill>
                  <a:schemeClr val="dk1"/>
                </a:solidFill>
                <a:latin typeface="Calibri"/>
                <a:ea typeface="Calibri"/>
                <a:cs typeface="Calibri"/>
                <a:sym typeface="Calibri"/>
              </a:rPr>
              <a:t> </a:t>
            </a:r>
            <a:r>
              <a:rPr b="0" i="1" lang="en-US" sz="1200" u="none" cap="none" strike="noStrike">
                <a:solidFill>
                  <a:schemeClr val="dk1"/>
                </a:solidFill>
                <a:latin typeface="Calibri"/>
                <a:ea typeface="Calibri"/>
                <a:cs typeface="Calibri"/>
                <a:sym typeface="Calibri"/>
              </a:rPr>
              <a:t>35</a:t>
            </a:r>
            <a:r>
              <a:rPr b="0" i="0" lang="en-US" sz="1200" u="none" cap="none" strike="noStrike">
                <a:solidFill>
                  <a:schemeClr val="dk1"/>
                </a:solidFill>
                <a:latin typeface="Calibri"/>
                <a:ea typeface="Calibri"/>
                <a:cs typeface="Calibri"/>
                <a:sym typeface="Calibri"/>
              </a:rPr>
              <a:t>(5), 559-569. </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Brains Change with Trauma. (2011, July). Retrieved August 28, 2016, from http://www.amnh.org/explore/science-bulletins/(watch)/human/news/brains-change-with-trauma/</a:t>
            </a:r>
            <a:endParaRPr/>
          </a:p>
        </p:txBody>
      </p:sp>
      <p:sp>
        <p:nvSpPr>
          <p:cNvPr id="162" name="Google Shape;162;p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Harvard Center on the Developing Child. (2013). The Science of Neglect. Retrieved August 28, 2016, from https://www.youtube.com/watch?v=bF3j5UVCSCA</a:t>
            </a:r>
            <a:endParaRPr/>
          </a:p>
        </p:txBody>
      </p:sp>
      <p:sp>
        <p:nvSpPr>
          <p:cNvPr id="172" name="Google Shape;172;p7: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Child Welfare Information Gateway. (2015). Understanding the Effects of Maltreatment on Brain Development. Retrieved August 28, 2016, from https://www.childwelfare.gov/pubs/issue-briefs/brain-development.</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84" name="Google Shape;184;p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Kozlovskiy, S., Vartanov, A., Pyasik, M., &amp; Nikonova, E. (2012). Functional role of corpus callosum regions in human memory functioning. </a:t>
            </a:r>
            <a:r>
              <a:rPr b="0" i="1" lang="en-US" sz="1200" u="none" cap="none" strike="noStrike">
                <a:solidFill>
                  <a:schemeClr val="dk1"/>
                </a:solidFill>
                <a:latin typeface="Calibri"/>
                <a:ea typeface="Calibri"/>
                <a:cs typeface="Calibri"/>
                <a:sym typeface="Calibri"/>
              </a:rPr>
              <a:t>International Journal of Psychophysiology,</a:t>
            </a:r>
            <a:r>
              <a:rPr b="0" i="0" lang="en-US" sz="1200" u="none" cap="none" strike="noStrike">
                <a:solidFill>
                  <a:schemeClr val="dk1"/>
                </a:solidFill>
                <a:latin typeface="Calibri"/>
                <a:ea typeface="Calibri"/>
                <a:cs typeface="Calibri"/>
                <a:sym typeface="Calibri"/>
              </a:rPr>
              <a:t> </a:t>
            </a:r>
            <a:r>
              <a:rPr b="0" i="1" lang="en-US" sz="1200" u="none" cap="none" strike="noStrike">
                <a:solidFill>
                  <a:schemeClr val="dk1"/>
                </a:solidFill>
                <a:latin typeface="Calibri"/>
                <a:ea typeface="Calibri"/>
                <a:cs typeface="Calibri"/>
                <a:sym typeface="Calibri"/>
              </a:rPr>
              <a:t>85</a:t>
            </a:r>
            <a:r>
              <a:rPr b="0" i="0" lang="en-US" sz="1200" u="none" cap="none" strike="noStrike">
                <a:solidFill>
                  <a:schemeClr val="dk1"/>
                </a:solidFill>
                <a:latin typeface="Calibri"/>
                <a:ea typeface="Calibri"/>
                <a:cs typeface="Calibri"/>
                <a:sym typeface="Calibri"/>
              </a:rPr>
              <a:t>(3), 396-397. </a:t>
            </a:r>
            <a:endParaRPr/>
          </a:p>
        </p:txBody>
      </p:sp>
      <p:sp>
        <p:nvSpPr>
          <p:cNvPr id="193" name="Google Shape;193;p9: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Child Welfare Information Gateway. (2015). Understanding the Effects of Maltreatment on Brain Development. Retrieved August 28, 2016, from https://www.childwelfare.gov/pubs/issue-briefs/brain-development.</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02" name="Google Shape;202;p1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Child Welfare Information Gateway. (2015). Understanding the Effects of Maltreatment on Brain Development. Retrieved August 28, 2016, from https://www.childwelfare.gov/pubs/issue-briefs/brain-development.</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11" name="Google Shape;211;p1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Child Welfare Information Gateway. (2015). Understanding the Effects of Maltreatment on Brain Development. Retrieved August 28, 2016, from https://www.childwelfare.gov/pubs/issue-briefs/brain-development.</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20" name="Google Shape;220;p13: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Wake Forest Baptist Medical Center. (2012, March). Scientists gain new insight into prefrontal cortex activity. Retrieved August 28, 2016, from https://www.sciencedaily.com/releases/2012/03/120305160656.htm</a:t>
            </a:r>
            <a:endParaRPr/>
          </a:p>
        </p:txBody>
      </p:sp>
      <p:sp>
        <p:nvSpPr>
          <p:cNvPr id="229" name="Google Shape;229;p14: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Child Welfare Information Gateway. (2015). Understanding the Effects of Maltreatment on Brain Development. Retrieved August 28, 2016, from </a:t>
            </a:r>
            <a:r>
              <a:rPr b="0" i="0" lang="en-US" sz="1200" u="sng" cap="none" strike="noStrike">
                <a:solidFill>
                  <a:schemeClr val="hlink"/>
                </a:solidFill>
                <a:latin typeface="Calibri"/>
                <a:ea typeface="Calibri"/>
                <a:cs typeface="Calibri"/>
                <a:sym typeface="Calibri"/>
                <a:hlinkClick r:id="rId2"/>
              </a:rPr>
              <a:t>https://www.childwelfare.gov/pubs/issue-briefs/brain-development</a:t>
            </a:r>
            <a:r>
              <a:rPr b="0" i="0" lang="en-US" sz="1200" u="none" cap="none" strike="noStrike">
                <a:solidFill>
                  <a:schemeClr val="dk1"/>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Trauma-related behaviors are often </a:t>
            </a:r>
            <a:r>
              <a:rPr b="1" lang="en-US" sz="1100">
                <a:latin typeface="Arial"/>
                <a:ea typeface="Arial"/>
                <a:cs typeface="Arial"/>
                <a:sym typeface="Arial"/>
              </a:rPr>
              <a:t>adaptive responses</a:t>
            </a:r>
            <a:r>
              <a:rPr lang="en-US" sz="1100">
                <a:latin typeface="Arial"/>
                <a:ea typeface="Arial"/>
                <a:cs typeface="Arial"/>
                <a:sym typeface="Arial"/>
              </a:rPr>
              <a:t>, not intentional misbehavior. For example:</a:t>
            </a:r>
            <a:endParaRPr sz="1100">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lang="en-US" sz="1100">
                <a:latin typeface="Arial"/>
                <a:ea typeface="Arial"/>
                <a:cs typeface="Arial"/>
                <a:sym typeface="Arial"/>
              </a:rPr>
              <a:t>A child who refuses tasks may be avoiding perceived failure or stress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Aggression may be a learned survival response</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Withdrawal may be a way to feel safe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Understanding this shift—from “What’s wrong with this child?” to </a:t>
            </a:r>
            <a:r>
              <a:rPr b="1" lang="en-US" sz="1100">
                <a:latin typeface="Arial"/>
                <a:ea typeface="Arial"/>
                <a:cs typeface="Arial"/>
                <a:sym typeface="Arial"/>
              </a:rPr>
              <a:t>“What happened to this child?”</a:t>
            </a:r>
            <a:r>
              <a:rPr lang="en-US" sz="1100">
                <a:latin typeface="Arial"/>
                <a:ea typeface="Arial"/>
                <a:cs typeface="Arial"/>
                <a:sym typeface="Arial"/>
              </a:rPr>
              <a:t>—is central to trauma-informed care.</a:t>
            </a:r>
            <a:endParaRPr/>
          </a:p>
          <a:p>
            <a:pPr indent="0" lvl="0" marL="0" marR="0" rtl="0" algn="l">
              <a:spcBef>
                <a:spcPts val="120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38" name="Google Shape;238;p1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d720faef3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d720faef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d720faef3f_0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d66b3b1f37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d66b3b1f3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3d66b3b1f37_0_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d720faef3f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d720faef3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t>Many children with autism or ADHD already have differences in sensory processing, emotional regulation, or executive functioning. When trauma is added, their system may become overwhelmed more quickly.</a:t>
            </a:r>
            <a:endParaRPr/>
          </a:p>
          <a:p>
            <a:pPr indent="-298450" lvl="0" marL="457200" rtl="0" algn="l">
              <a:lnSpc>
                <a:spcPct val="115000"/>
              </a:lnSpc>
              <a:spcBef>
                <a:spcPts val="1200"/>
              </a:spcBef>
              <a:spcAft>
                <a:spcPts val="0"/>
              </a:spcAft>
              <a:buSzPts val="1100"/>
              <a:buFont typeface="Arial"/>
              <a:buChar char="●"/>
            </a:pPr>
            <a:r>
              <a:rPr lang="en-US"/>
              <a:t>Smaller triggers → bigger reactions</a:t>
            </a:r>
            <a:endParaRPr/>
          </a:p>
          <a:p>
            <a:pPr indent="-298450" lvl="0" marL="457200" rtl="0" algn="l">
              <a:lnSpc>
                <a:spcPct val="115000"/>
              </a:lnSpc>
              <a:spcBef>
                <a:spcPts val="0"/>
              </a:spcBef>
              <a:spcAft>
                <a:spcPts val="0"/>
              </a:spcAft>
              <a:buSzPts val="1100"/>
              <a:buFont typeface="Arial"/>
              <a:buChar char="●"/>
            </a:pPr>
            <a:r>
              <a:rPr lang="en-US"/>
              <a:t>Longer recovery time after stress</a:t>
            </a:r>
            <a:endParaRPr/>
          </a:p>
          <a:p>
            <a:pPr indent="-298450" lvl="0" marL="457200" rtl="0" algn="l">
              <a:lnSpc>
                <a:spcPct val="115000"/>
              </a:lnSpc>
              <a:spcBef>
                <a:spcPts val="0"/>
              </a:spcBef>
              <a:spcAft>
                <a:spcPts val="0"/>
              </a:spcAft>
              <a:buSzPts val="1100"/>
              <a:buFont typeface="Arial"/>
              <a:buChar char="●"/>
            </a:pPr>
            <a:r>
              <a:rPr lang="en-US"/>
              <a:t>Increased fight/flight/freeze responses</a:t>
            </a:r>
            <a:endParaRPr/>
          </a:p>
        </p:txBody>
      </p:sp>
      <p:sp>
        <p:nvSpPr>
          <p:cNvPr id="255" name="Google Shape;255;g3d720faef3f_0_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d720faef3f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d720faef3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Trauma responses can </a:t>
            </a:r>
            <a:r>
              <a:rPr b="1" lang="en-US" sz="1100">
                <a:latin typeface="Arial"/>
                <a:ea typeface="Arial"/>
                <a:cs typeface="Arial"/>
                <a:sym typeface="Arial"/>
              </a:rPr>
              <a:t>blend with or amplify existing behaviors</a:t>
            </a:r>
            <a:r>
              <a:rPr lang="en-US" sz="1100">
                <a:latin typeface="Arial"/>
                <a:ea typeface="Arial"/>
                <a:cs typeface="Arial"/>
                <a:sym typeface="Arial"/>
              </a:rPr>
              <a:t>, making it harder to tell what’s driving what.</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For example:</a:t>
            </a:r>
            <a:endParaRPr sz="1100">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lang="en-US" sz="1100">
                <a:latin typeface="Arial"/>
                <a:ea typeface="Arial"/>
                <a:cs typeface="Arial"/>
                <a:sym typeface="Arial"/>
              </a:rPr>
              <a:t>A child with ADHD may show more impulsivity or aggression</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A child with autism may have increased rigidity, shutdowns, or meltdowns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Avoidance, elopement, or refusal may increase</a:t>
            </a:r>
            <a:endParaRPr sz="1100">
              <a:latin typeface="Arial"/>
              <a:ea typeface="Arial"/>
              <a:cs typeface="Arial"/>
              <a:sym typeface="Arial"/>
            </a:endParaRPr>
          </a:p>
          <a:p>
            <a:pPr indent="0" lvl="0" marL="0" rtl="0" algn="l">
              <a:lnSpc>
                <a:spcPct val="115000"/>
              </a:lnSpc>
              <a:spcBef>
                <a:spcPts val="1200"/>
              </a:spcBef>
              <a:spcAft>
                <a:spcPts val="1200"/>
              </a:spcAft>
              <a:buNone/>
            </a:pPr>
            <a:r>
              <a:rPr lang="en-US" sz="1100">
                <a:latin typeface="Arial"/>
                <a:ea typeface="Arial"/>
                <a:cs typeface="Arial"/>
                <a:sym typeface="Arial"/>
              </a:rPr>
              <a:t>Sometimes what looks like “noncompliance” is actually a trauma response.</a:t>
            </a:r>
            <a:endParaRPr/>
          </a:p>
        </p:txBody>
      </p:sp>
      <p:sp>
        <p:nvSpPr>
          <p:cNvPr id="263" name="Google Shape;263;g3d720faef3f_0_1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d720faef3f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d720faef3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100">
                <a:latin typeface="Arial"/>
                <a:ea typeface="Arial"/>
                <a:cs typeface="Arial"/>
                <a:sym typeface="Arial"/>
              </a:rPr>
              <a:t>Children with communication challenges (common in autism) may not be able to </a:t>
            </a:r>
            <a:r>
              <a:rPr b="1" lang="en-US" sz="1100">
                <a:latin typeface="Arial"/>
                <a:ea typeface="Arial"/>
                <a:cs typeface="Arial"/>
                <a:sym typeface="Arial"/>
              </a:rPr>
              <a:t>express fear, confusion, or distress verbally</a:t>
            </a:r>
            <a:r>
              <a:rPr lang="en-US" sz="1100">
                <a:latin typeface="Arial"/>
                <a:ea typeface="Arial"/>
                <a:cs typeface="Arial"/>
                <a:sym typeface="Arial"/>
              </a:rPr>
              <a:t>.</a:t>
            </a:r>
            <a:endParaRPr sz="1100">
              <a:latin typeface="Arial"/>
              <a:ea typeface="Arial"/>
              <a:cs typeface="Arial"/>
              <a:sym typeface="Arial"/>
            </a:endParaRPr>
          </a:p>
          <a:p>
            <a:pPr indent="0" lvl="0" marL="0" rtl="0" algn="l">
              <a:lnSpc>
                <a:spcPct val="115000"/>
              </a:lnSpc>
              <a:spcBef>
                <a:spcPts val="1200"/>
              </a:spcBef>
              <a:spcAft>
                <a:spcPts val="0"/>
              </a:spcAft>
              <a:buNone/>
            </a:pPr>
            <a:r>
              <a:rPr lang="en-US" sz="1100">
                <a:latin typeface="Arial"/>
                <a:ea typeface="Arial"/>
                <a:cs typeface="Arial"/>
                <a:sym typeface="Arial"/>
              </a:rPr>
              <a:t>Instead, you might see:</a:t>
            </a:r>
            <a:endParaRPr sz="1100">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lang="en-US" sz="1100">
                <a:latin typeface="Arial"/>
                <a:ea typeface="Arial"/>
                <a:cs typeface="Arial"/>
                <a:sym typeface="Arial"/>
              </a:rPr>
              <a:t>Sudden behavior changes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Regression in skills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Increased self-stimulatory or self-injurious behavior</a:t>
            </a:r>
            <a:endParaRPr sz="1100">
              <a:latin typeface="Arial"/>
              <a:ea typeface="Arial"/>
              <a:cs typeface="Arial"/>
              <a:sym typeface="Arial"/>
            </a:endParaRPr>
          </a:p>
          <a:p>
            <a:pPr indent="0" lvl="0" marL="0" rtl="0" algn="l">
              <a:lnSpc>
                <a:spcPct val="115000"/>
              </a:lnSpc>
              <a:spcBef>
                <a:spcPts val="1200"/>
              </a:spcBef>
              <a:spcAft>
                <a:spcPts val="1200"/>
              </a:spcAft>
              <a:buNone/>
            </a:pPr>
            <a:r>
              <a:rPr lang="en-US" sz="1100">
                <a:latin typeface="Arial"/>
                <a:ea typeface="Arial"/>
                <a:cs typeface="Arial"/>
                <a:sym typeface="Arial"/>
              </a:rPr>
              <a:t>This can delay recognition of trauma.</a:t>
            </a:r>
            <a:endParaRPr/>
          </a:p>
        </p:txBody>
      </p:sp>
      <p:sp>
        <p:nvSpPr>
          <p:cNvPr id="271" name="Google Shape;271;g3d720faef3f_0_2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d720faef3f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d720faef3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Children with developmental differences may have a harder time understanding:</a:t>
            </a:r>
            <a:endParaRPr sz="1100">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lang="en-US" sz="1100">
                <a:latin typeface="Arial"/>
                <a:ea typeface="Arial"/>
                <a:cs typeface="Arial"/>
                <a:sym typeface="Arial"/>
              </a:rPr>
              <a:t>“That event is over”</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“This place/person is safe”</a:t>
            </a:r>
            <a:endParaRPr sz="1100">
              <a:latin typeface="Arial"/>
              <a:ea typeface="Arial"/>
              <a:cs typeface="Arial"/>
              <a:sym typeface="Arial"/>
            </a:endParaRPr>
          </a:p>
          <a:p>
            <a:pPr indent="0" lvl="0" marL="0" rtl="0" algn="l">
              <a:lnSpc>
                <a:spcPct val="115000"/>
              </a:lnSpc>
              <a:spcBef>
                <a:spcPts val="1200"/>
              </a:spcBef>
              <a:spcAft>
                <a:spcPts val="1200"/>
              </a:spcAft>
              <a:buNone/>
            </a:pPr>
            <a:r>
              <a:rPr lang="en-US" sz="1100">
                <a:latin typeface="Arial"/>
                <a:ea typeface="Arial"/>
                <a:cs typeface="Arial"/>
                <a:sym typeface="Arial"/>
              </a:rPr>
              <a:t>So the trauma response may </a:t>
            </a:r>
            <a:r>
              <a:rPr b="1" lang="en-US" sz="1100">
                <a:latin typeface="Arial"/>
                <a:ea typeface="Arial"/>
                <a:cs typeface="Arial"/>
                <a:sym typeface="Arial"/>
              </a:rPr>
              <a:t>persist across settings</a:t>
            </a:r>
            <a:r>
              <a:rPr lang="en-US" sz="1100">
                <a:latin typeface="Arial"/>
                <a:ea typeface="Arial"/>
                <a:cs typeface="Arial"/>
                <a:sym typeface="Arial"/>
              </a:rPr>
              <a:t> (school, home, community).</a:t>
            </a:r>
            <a:endParaRPr/>
          </a:p>
        </p:txBody>
      </p:sp>
      <p:sp>
        <p:nvSpPr>
          <p:cNvPr id="279" name="Google Shape;279;g3d720faef3f_0_3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d720faef3f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d720faef3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a:t>Unfortunately, kids with disabilities are statistically at higher risk for adverse experiences (e.g., misunderstanding by adults, social isolation, bullying), which can compound trauma over time. </a:t>
            </a:r>
            <a:endParaRPr/>
          </a:p>
          <a:p>
            <a:pPr indent="0" lvl="0" marL="0" rtl="0" algn="l">
              <a:lnSpc>
                <a:spcPct val="115000"/>
              </a:lnSpc>
              <a:spcBef>
                <a:spcPts val="1200"/>
              </a:spcBef>
              <a:spcAft>
                <a:spcPts val="0"/>
              </a:spcAft>
              <a:buNone/>
            </a:pPr>
            <a:r>
              <a:rPr lang="en-US"/>
              <a:t>Trauma can interfere with:</a:t>
            </a:r>
            <a:endParaRPr/>
          </a:p>
          <a:p>
            <a:pPr indent="-298450" lvl="0" marL="457200" rtl="0" algn="l">
              <a:lnSpc>
                <a:spcPct val="115000"/>
              </a:lnSpc>
              <a:spcBef>
                <a:spcPts val="1200"/>
              </a:spcBef>
              <a:spcAft>
                <a:spcPts val="0"/>
              </a:spcAft>
              <a:buSzPts val="1100"/>
              <a:buFont typeface="Arial"/>
              <a:buChar char="●"/>
            </a:pPr>
            <a:r>
              <a:rPr lang="en-US"/>
              <a:t>Learning</a:t>
            </a:r>
            <a:endParaRPr/>
          </a:p>
          <a:p>
            <a:pPr indent="-298450" lvl="0" marL="457200" rtl="0" algn="l">
              <a:lnSpc>
                <a:spcPct val="115000"/>
              </a:lnSpc>
              <a:spcBef>
                <a:spcPts val="0"/>
              </a:spcBef>
              <a:spcAft>
                <a:spcPts val="0"/>
              </a:spcAft>
              <a:buSzPts val="1100"/>
              <a:buFont typeface="Arial"/>
              <a:buChar char="●"/>
            </a:pPr>
            <a:r>
              <a:rPr lang="en-US"/>
              <a:t>Social development</a:t>
            </a:r>
            <a:endParaRPr/>
          </a:p>
          <a:p>
            <a:pPr indent="-298450" lvl="0" marL="457200" rtl="0" algn="l">
              <a:lnSpc>
                <a:spcPct val="115000"/>
              </a:lnSpc>
              <a:spcBef>
                <a:spcPts val="0"/>
              </a:spcBef>
              <a:spcAft>
                <a:spcPts val="0"/>
              </a:spcAft>
              <a:buSzPts val="1100"/>
              <a:buFont typeface="Arial"/>
              <a:buChar char="●"/>
            </a:pPr>
            <a:r>
              <a:rPr lang="en-US"/>
              <a:t>Emotional regulation</a:t>
            </a:r>
            <a:endParaRPr/>
          </a:p>
          <a:p>
            <a:pPr indent="0" lvl="0" marL="0" rtl="0" algn="l">
              <a:lnSpc>
                <a:spcPct val="115000"/>
              </a:lnSpc>
              <a:spcBef>
                <a:spcPts val="1200"/>
              </a:spcBef>
              <a:spcAft>
                <a:spcPts val="1200"/>
              </a:spcAft>
              <a:buNone/>
            </a:pPr>
            <a:r>
              <a:rPr lang="en-US"/>
              <a:t>For kids already working on these skills, progress may slow or regress.</a:t>
            </a:r>
            <a:endParaRPr/>
          </a:p>
        </p:txBody>
      </p:sp>
      <p:sp>
        <p:nvSpPr>
          <p:cNvPr id="287" name="Google Shape;287;g3d720faef3f_0_4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d66b3b1f37_0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3d66b3b1f37_0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Harvard Center on the Developing Child. (2013). The Science of Neglect. Retrieved August 28, 2016, from https://www.youtube.com/watch?v=bF3j5UVCSCA</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95" name="Google Shape;295;g3d66b3b1f37_0_3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d66b3b1f3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d66b3b1f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t>Trauma can affect:</a:t>
            </a:r>
            <a:endParaRPr/>
          </a:p>
          <a:p>
            <a:pPr indent="-298450" lvl="0" marL="457200" rtl="0" algn="l">
              <a:lnSpc>
                <a:spcPct val="115000"/>
              </a:lnSpc>
              <a:spcBef>
                <a:spcPts val="1200"/>
              </a:spcBef>
              <a:spcAft>
                <a:spcPts val="0"/>
              </a:spcAft>
              <a:buSzPts val="1100"/>
              <a:buFont typeface="Arial"/>
              <a:buChar char="●"/>
            </a:pPr>
            <a:r>
              <a:rPr lang="en-US"/>
              <a:t>Academic performance</a:t>
            </a:r>
            <a:endParaRPr/>
          </a:p>
          <a:p>
            <a:pPr indent="-298450" lvl="0" marL="457200" rtl="0" algn="l">
              <a:lnSpc>
                <a:spcPct val="115000"/>
              </a:lnSpc>
              <a:spcBef>
                <a:spcPts val="0"/>
              </a:spcBef>
              <a:spcAft>
                <a:spcPts val="0"/>
              </a:spcAft>
              <a:buSzPts val="1100"/>
              <a:buFont typeface="Arial"/>
              <a:buChar char="●"/>
            </a:pPr>
            <a:r>
              <a:rPr lang="en-US"/>
              <a:t>Peer relationships</a:t>
            </a:r>
            <a:endParaRPr/>
          </a:p>
          <a:p>
            <a:pPr indent="-298450" lvl="0" marL="457200" rtl="0" algn="l">
              <a:lnSpc>
                <a:spcPct val="115000"/>
              </a:lnSpc>
              <a:spcBef>
                <a:spcPts val="0"/>
              </a:spcBef>
              <a:spcAft>
                <a:spcPts val="0"/>
              </a:spcAft>
              <a:buSzPts val="1100"/>
              <a:buFont typeface="Arial"/>
              <a:buChar char="●"/>
            </a:pPr>
            <a:r>
              <a:rPr lang="en-US"/>
              <a:t>Trust in adults</a:t>
            </a:r>
            <a:endParaRPr/>
          </a:p>
          <a:p>
            <a:pPr indent="-298450" lvl="0" marL="457200" rtl="0" algn="l">
              <a:lnSpc>
                <a:spcPct val="115000"/>
              </a:lnSpc>
              <a:spcBef>
                <a:spcPts val="0"/>
              </a:spcBef>
              <a:spcAft>
                <a:spcPts val="0"/>
              </a:spcAft>
              <a:buSzPts val="1100"/>
              <a:buFont typeface="Arial"/>
              <a:buChar char="●"/>
            </a:pPr>
            <a:r>
              <a:rPr lang="en-US"/>
              <a:t>Ability to follow routines and expectations</a:t>
            </a:r>
            <a:endParaRPr/>
          </a:p>
          <a:p>
            <a:pPr indent="0" lvl="0" marL="0" rtl="0" algn="l">
              <a:lnSpc>
                <a:spcPct val="115000"/>
              </a:lnSpc>
              <a:spcBef>
                <a:spcPts val="1200"/>
              </a:spcBef>
              <a:spcAft>
                <a:spcPts val="1200"/>
              </a:spcAft>
              <a:buNone/>
            </a:pPr>
            <a:r>
              <a:rPr lang="en-US"/>
              <a:t>Students may appear unmotivated or oppositional when they are actually overwhelmed or dysregulated.</a:t>
            </a:r>
            <a:endParaRPr/>
          </a:p>
        </p:txBody>
      </p:sp>
      <p:sp>
        <p:nvSpPr>
          <p:cNvPr id="302" name="Google Shape;302;g3d66b3b1f37_0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d66b3b1f37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d66b3b1f3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d66b3b1f37_0_2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d720faef3f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d720faef3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100">
                <a:latin typeface="Arial"/>
                <a:ea typeface="Arial"/>
                <a:cs typeface="Arial"/>
                <a:sym typeface="Arial"/>
              </a:rPr>
              <a:t>The key takeaway is that behavior should be viewed through a </a:t>
            </a:r>
            <a:r>
              <a:rPr b="1" lang="en-US" sz="1100">
                <a:latin typeface="Arial"/>
                <a:ea typeface="Arial"/>
                <a:cs typeface="Arial"/>
                <a:sym typeface="Arial"/>
              </a:rPr>
              <a:t>dual lens</a:t>
            </a:r>
            <a:r>
              <a:rPr lang="en-US" sz="1100">
                <a:latin typeface="Arial"/>
                <a:ea typeface="Arial"/>
                <a:cs typeface="Arial"/>
                <a:sym typeface="Arial"/>
              </a:rPr>
              <a:t>:</a:t>
            </a:r>
            <a:endParaRPr sz="1100">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lang="en-US" sz="1100">
                <a:latin typeface="Arial"/>
                <a:ea typeface="Arial"/>
                <a:cs typeface="Arial"/>
                <a:sym typeface="Arial"/>
              </a:rPr>
              <a:t>Skill deficits (e.g., regulation, communication)</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Trauma response (e.g., fear, hypervigilance, avoidance)</a:t>
            </a:r>
            <a:endParaRPr sz="1100">
              <a:latin typeface="Arial"/>
              <a:ea typeface="Arial"/>
              <a:cs typeface="Arial"/>
              <a:sym typeface="Arial"/>
            </a:endParaRPr>
          </a:p>
          <a:p>
            <a:pPr indent="0" lvl="0" marL="0" rtl="0" algn="l">
              <a:lnSpc>
                <a:spcPct val="115000"/>
              </a:lnSpc>
              <a:spcBef>
                <a:spcPts val="1200"/>
              </a:spcBef>
              <a:spcAft>
                <a:spcPts val="0"/>
              </a:spcAft>
              <a:buNone/>
            </a:pPr>
            <a:r>
              <a:rPr lang="en-US" sz="1100">
                <a:latin typeface="Arial"/>
                <a:ea typeface="Arial"/>
                <a:cs typeface="Arial"/>
                <a:sym typeface="Arial"/>
              </a:rPr>
              <a:t>Effective support often includes:</a:t>
            </a:r>
            <a:endParaRPr sz="1100">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lang="en-US" sz="1100">
                <a:latin typeface="Arial"/>
                <a:ea typeface="Arial"/>
                <a:cs typeface="Arial"/>
                <a:sym typeface="Arial"/>
              </a:rPr>
              <a:t>Predictability and structure</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Explicit teaching of regulation skills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Trauma-informed approaches (safety, trust, choice)</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Careful interpretation before implementing intensive behavior plans</a:t>
            </a:r>
            <a:endParaRPr/>
          </a:p>
        </p:txBody>
      </p:sp>
      <p:sp>
        <p:nvSpPr>
          <p:cNvPr id="319" name="Google Shape;319;g3d720faef3f_0_5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d720faef3f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d720faef3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sp>
        <p:nvSpPr>
          <p:cNvPr id="327" name="Google Shape;327;g3d720faef3f_0_6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debe1d366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3debe1d366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04" name="Google Shape;104;g3debe1d366c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10" name="Google Shape;11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d66b3b1f37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d66b3b1f3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3d66b3b1f37_0_1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Harvard Center on the Developing Child. (2013). The Science of Neglect. Retrieved August 28, 2016, from https://www.youtube.com/watch?v=bF3j5UVCSCA</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26" name="Google Shape;126;p12: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Child Welfare Information Gateway. (2015). Understanding the Effects of Maltreatment on Brain Development. Retrieved August 28, 2016, from https://www.childwelfare.gov/pubs/issue-briefs/brain-development.</a:t>
            </a:r>
            <a:endParaRPr/>
          </a:p>
          <a:p>
            <a:pPr indent="0" lvl="0" marL="0" marR="0" rtl="0" algn="l">
              <a:lnSpc>
                <a:spcPct val="100000"/>
              </a:lnSpc>
              <a:spcBef>
                <a:spcPts val="0"/>
              </a:spcBef>
              <a:spcAft>
                <a:spcPts val="0"/>
              </a:spcAft>
              <a:buClr>
                <a:schemeClr val="dk1"/>
              </a:buClr>
              <a:buSzPts val="300"/>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Hippocampus: Function, Anatomy &amp; Definition. (2015, April). Retrieved August 28, 2016, from http://www.healthline.com/human-body-maps/hippocampus</a:t>
            </a:r>
            <a:endParaRPr/>
          </a:p>
        </p:txBody>
      </p:sp>
      <p:sp>
        <p:nvSpPr>
          <p:cNvPr id="133" name="Google Shape;133;p3: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Byrne, J. (n.d.). Learning and Memory. Retrieved August 28, 2016, from http://neuroscience.uth.tmc.edu/s4/chapter07.html</a:t>
            </a:r>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DIGITALE, E. (2014, August). New research sheds light on how children's brains memorize facts. Retrieved August 28, 2016, from https://med.stanford.edu/news/all-news/2014/08/new-research-sheds-light-on-how-childrens-brains-memorize-facts.html</a:t>
            </a:r>
            <a:endParaRPr/>
          </a:p>
        </p:txBody>
      </p:sp>
      <p:sp>
        <p:nvSpPr>
          <p:cNvPr id="142" name="Google Shape;142;p4: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Byrne, J. (n.d.). Learning and Memory. Retrieved August 28, 2016, from http://neuroscience.uth.tmc.edu/s4/chapter07.html</a:t>
            </a:r>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DIGITALE, E. (2014, August). New research sheds light on how children's brains memorize facts. Retrieved August 28, 2016, from https://med.stanford.edu/news/all-news/2014/08/new-research-sheds-light-on-how-childrens-brains-memorize-facts.html</a:t>
            </a:r>
            <a:endParaRPr/>
          </a:p>
        </p:txBody>
      </p:sp>
      <p:sp>
        <p:nvSpPr>
          <p:cNvPr id="150" name="Google Shape;150;p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17"/>
          <p:cNvSpPr txBox="1"/>
          <p:nvPr>
            <p:ph type="ctrTitle"/>
          </p:nvPr>
        </p:nvSpPr>
        <p:spPr>
          <a:xfrm>
            <a:off x="0" y="2693988"/>
            <a:ext cx="9144000" cy="1470024"/>
          </a:xfrm>
          <a:prstGeom prst="rect">
            <a:avLst/>
          </a:prstGeom>
          <a:solidFill>
            <a:schemeClr val="dk1"/>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000"/>
              <a:buFont typeface="Calibri"/>
              <a:buNone/>
              <a:defRPr b="0" i="0" sz="4000" u="none" cap="none" strike="noStrike">
                <a:solidFill>
                  <a:schemeClr val="lt1"/>
                </a:solidFill>
                <a:latin typeface="Century Gothic"/>
                <a:ea typeface="Century Gothic"/>
                <a:cs typeface="Century Gothic"/>
                <a:sym typeface="Century Gothic"/>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cxnSp>
        <p:nvCxnSpPr>
          <p:cNvPr id="17" name="Google Shape;17;p17"/>
          <p:cNvCxnSpPr/>
          <p:nvPr/>
        </p:nvCxnSpPr>
        <p:spPr>
          <a:xfrm>
            <a:off x="0" y="2695074"/>
            <a:ext cx="9144000" cy="0"/>
          </a:xfrm>
          <a:prstGeom prst="straightConnector1">
            <a:avLst/>
          </a:prstGeom>
          <a:noFill/>
          <a:ln cap="flat" cmpd="sng" w="127000">
            <a:solidFill>
              <a:schemeClr val="lt1"/>
            </a:solidFill>
            <a:prstDash val="solid"/>
            <a:round/>
            <a:headEnd len="sm" w="sm" type="none"/>
            <a:tailEnd len="sm" w="sm" type="none"/>
          </a:ln>
        </p:spPr>
      </p:cxnSp>
      <p:cxnSp>
        <p:nvCxnSpPr>
          <p:cNvPr id="18" name="Google Shape;18;p17"/>
          <p:cNvCxnSpPr/>
          <p:nvPr/>
        </p:nvCxnSpPr>
        <p:spPr>
          <a:xfrm>
            <a:off x="0" y="4164012"/>
            <a:ext cx="9144000" cy="0"/>
          </a:xfrm>
          <a:prstGeom prst="straightConnector1">
            <a:avLst/>
          </a:prstGeom>
          <a:noFill/>
          <a:ln cap="flat" cmpd="sng" w="127000">
            <a:solidFill>
              <a:schemeClr val="l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2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69" name="Google Shape;69;p26"/>
          <p:cNvSpPr txBox="1"/>
          <p:nvPr>
            <p:ph idx="1" type="body"/>
          </p:nvPr>
        </p:nvSpPr>
        <p:spPr>
          <a:xfrm rot="5400000">
            <a:off x="2309018" y="-251618"/>
            <a:ext cx="4525963" cy="8229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64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228600" lvl="1" marL="914400" marR="0" algn="l">
              <a:lnSpc>
                <a:spcPct val="100000"/>
              </a:lnSpc>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2pPr>
            <a:lvl3pPr indent="-228600" lvl="2" marL="1371600" marR="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indent="-228600" lvl="3" marL="18288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4pPr>
            <a:lvl5pPr indent="-228600" lvl="4" marL="22860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5pPr>
            <a:lvl6pPr indent="-228600" lvl="5" marL="27432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6pPr>
            <a:lvl7pPr indent="-228600" lvl="6" marL="32004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7pPr>
            <a:lvl8pPr indent="-228600" lvl="7" marL="36576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8pPr>
            <a:lvl9pPr indent="-228600" lvl="8" marL="41148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9pPr>
          </a:lstStyle>
          <a:p/>
        </p:txBody>
      </p:sp>
      <p:sp>
        <p:nvSpPr>
          <p:cNvPr id="70" name="Google Shape;70;p26"/>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1" name="Google Shape;71;p2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2" name="Google Shape;72;p26"/>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27"/>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5" name="Google Shape;75;p27"/>
          <p:cNvSpPr txBox="1"/>
          <p:nvPr>
            <p:ph idx="1" type="body"/>
          </p:nvPr>
        </p:nvSpPr>
        <p:spPr>
          <a:xfrm rot="5400000">
            <a:off x="541337" y="190500"/>
            <a:ext cx="5851525" cy="601979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64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228600" lvl="1" marL="914400" marR="0" algn="l">
              <a:lnSpc>
                <a:spcPct val="100000"/>
              </a:lnSpc>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2pPr>
            <a:lvl3pPr indent="-228600" lvl="2" marL="1371600" marR="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indent="-228600" lvl="3" marL="18288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4pPr>
            <a:lvl5pPr indent="-228600" lvl="4" marL="22860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5pPr>
            <a:lvl6pPr indent="-228600" lvl="5" marL="27432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6pPr>
            <a:lvl7pPr indent="-228600" lvl="6" marL="32004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7pPr>
            <a:lvl8pPr indent="-228600" lvl="7" marL="36576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8pPr>
            <a:lvl9pPr indent="-228600" lvl="8" marL="41148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9pPr>
          </a:lstStyle>
          <a:p/>
        </p:txBody>
      </p:sp>
      <p:sp>
        <p:nvSpPr>
          <p:cNvPr id="76" name="Google Shape;76;p27"/>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7" name="Google Shape;77;p2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 name="Google Shape;78;p27"/>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79" name="Shape 79"/>
        <p:cNvGrpSpPr/>
        <p:nvPr/>
      </p:nvGrpSpPr>
      <p:grpSpPr>
        <a:xfrm>
          <a:off x="0" y="0"/>
          <a:ext cx="0" cy="0"/>
          <a:chOff x="0" y="0"/>
          <a:chExt cx="0" cy="0"/>
        </a:xfrm>
      </p:grpSpPr>
      <p:sp>
        <p:nvSpPr>
          <p:cNvPr id="80" name="Google Shape;80;p2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1" name="Google Shape;81;p28"/>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64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228600" lvl="1" marL="914400" marR="0" algn="l">
              <a:lnSpc>
                <a:spcPct val="100000"/>
              </a:lnSpc>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2pPr>
            <a:lvl3pPr indent="-228600" lvl="2" marL="1371600" marR="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indent="-228600" lvl="3" marL="18288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4pPr>
            <a:lvl5pPr indent="-228600" lvl="4" marL="22860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5pPr>
            <a:lvl6pPr indent="-228600" lvl="5" marL="27432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6pPr>
            <a:lvl7pPr indent="-228600" lvl="6" marL="32004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7pPr>
            <a:lvl8pPr indent="-228600" lvl="7" marL="36576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8pPr>
            <a:lvl9pPr indent="-228600" lvl="8" marL="41148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9pPr>
          </a:lstStyle>
          <a:p/>
        </p:txBody>
      </p:sp>
      <p:sp>
        <p:nvSpPr>
          <p:cNvPr id="82" name="Google Shape;82;p28"/>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3" name="Google Shape;83;p2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4" name="Google Shape;84;p28"/>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5" name="Shape 8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18"/>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lt1"/>
                </a:solidFill>
                <a:latin typeface="Century Gothic"/>
                <a:ea typeface="Century Gothic"/>
                <a:cs typeface="Century Gothic"/>
                <a:sym typeface="Century Gothic"/>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cxnSp>
        <p:nvCxnSpPr>
          <p:cNvPr id="21" name="Google Shape;21;p18"/>
          <p:cNvCxnSpPr/>
          <p:nvPr/>
        </p:nvCxnSpPr>
        <p:spPr>
          <a:xfrm>
            <a:off x="0" y="1105469"/>
            <a:ext cx="9144000" cy="0"/>
          </a:xfrm>
          <a:prstGeom prst="straightConnector1">
            <a:avLst/>
          </a:prstGeom>
          <a:noFill/>
          <a:ln cap="flat" cmpd="sng" w="127000">
            <a:solidFill>
              <a:schemeClr val="lt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19"/>
          <p:cNvSpPr txBox="1"/>
          <p:nvPr>
            <p:ph type="title"/>
          </p:nvPr>
        </p:nvSpPr>
        <p:spPr>
          <a:xfrm>
            <a:off x="722312" y="4406900"/>
            <a:ext cx="7772400" cy="1362075"/>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4" name="Google Shape;24;p19"/>
          <p:cNvSpPr txBox="1"/>
          <p:nvPr>
            <p:ph idx="1" type="body"/>
          </p:nvPr>
        </p:nvSpPr>
        <p:spPr>
          <a:xfrm>
            <a:off x="722312" y="2906713"/>
            <a:ext cx="7772400" cy="1500187"/>
          </a:xfrm>
          <a:prstGeom prst="rect">
            <a:avLst/>
          </a:prstGeom>
          <a:noFill/>
          <a:ln>
            <a:noFill/>
          </a:ln>
        </p:spPr>
        <p:txBody>
          <a:bodyPr anchorCtr="0" anchor="b" bIns="91425" lIns="91425" spcFirstLastPara="1" rIns="91425" wrap="square" tIns="91425">
            <a:noAutofit/>
          </a:bodyPr>
          <a:lstStyle>
            <a:lvl1pPr indent="-355600" lvl="0" marL="457200" marR="0" algn="l">
              <a:lnSpc>
                <a:spcPct val="100000"/>
              </a:lnSpc>
              <a:spcBef>
                <a:spcPts val="400"/>
              </a:spcBef>
              <a:spcAft>
                <a:spcPts val="0"/>
              </a:spcAft>
              <a:buClr>
                <a:srgbClr val="888888"/>
              </a:buClr>
              <a:buSzPts val="2000"/>
              <a:buFont typeface="Arial"/>
              <a:buChar char="●"/>
              <a:defRPr b="0" i="0" sz="2000" u="none" cap="none" strike="noStrike">
                <a:solidFill>
                  <a:srgbClr val="888888"/>
                </a:solidFill>
                <a:latin typeface="Calibri"/>
                <a:ea typeface="Calibri"/>
                <a:cs typeface="Calibri"/>
                <a:sym typeface="Calibri"/>
              </a:defRPr>
            </a:lvl1pPr>
            <a:lvl2pPr indent="-342900" lvl="1" marL="914400" marR="0" algn="l">
              <a:lnSpc>
                <a:spcPct val="100000"/>
              </a:lnSpc>
              <a:spcBef>
                <a:spcPts val="360"/>
              </a:spcBef>
              <a:spcAft>
                <a:spcPts val="0"/>
              </a:spcAft>
              <a:buClr>
                <a:srgbClr val="888888"/>
              </a:buClr>
              <a:buSzPts val="1800"/>
              <a:buFont typeface="Arial"/>
              <a:buChar char="○"/>
              <a:defRPr b="0" i="0" sz="1800" u="none" cap="none" strike="noStrike">
                <a:solidFill>
                  <a:srgbClr val="888888"/>
                </a:solidFill>
                <a:latin typeface="Calibri"/>
                <a:ea typeface="Calibri"/>
                <a:cs typeface="Calibri"/>
                <a:sym typeface="Calibri"/>
              </a:defRPr>
            </a:lvl2pPr>
            <a:lvl3pPr indent="-330200" lvl="2" marL="1371600" marR="0" algn="l">
              <a:lnSpc>
                <a:spcPct val="100000"/>
              </a:lnSpc>
              <a:spcBef>
                <a:spcPts val="320"/>
              </a:spcBef>
              <a:spcAft>
                <a:spcPts val="0"/>
              </a:spcAft>
              <a:buClr>
                <a:srgbClr val="888888"/>
              </a:buClr>
              <a:buSzPts val="1600"/>
              <a:buFont typeface="Arial"/>
              <a:buChar char="■"/>
              <a:defRPr b="0" i="0" sz="1600" u="none" cap="none" strike="noStrike">
                <a:solidFill>
                  <a:srgbClr val="888888"/>
                </a:solidFill>
                <a:latin typeface="Calibri"/>
                <a:ea typeface="Calibri"/>
                <a:cs typeface="Calibri"/>
                <a:sym typeface="Calibri"/>
              </a:defRPr>
            </a:lvl3pPr>
            <a:lvl4pPr indent="-317500" lvl="3" marL="1828800" marR="0" algn="l">
              <a:lnSpc>
                <a:spcPct val="100000"/>
              </a:lnSpc>
              <a:spcBef>
                <a:spcPts val="280"/>
              </a:spcBef>
              <a:spcAft>
                <a:spcPts val="0"/>
              </a:spcAft>
              <a:buClr>
                <a:srgbClr val="888888"/>
              </a:buClr>
              <a:buSzPts val="1400"/>
              <a:buFont typeface="Arial"/>
              <a:buChar char="●"/>
              <a:defRPr b="0" i="0" sz="1400" u="none" cap="none" strike="noStrike">
                <a:solidFill>
                  <a:srgbClr val="888888"/>
                </a:solidFill>
                <a:latin typeface="Calibri"/>
                <a:ea typeface="Calibri"/>
                <a:cs typeface="Calibri"/>
                <a:sym typeface="Calibri"/>
              </a:defRPr>
            </a:lvl4pPr>
            <a:lvl5pPr indent="-317500" lvl="4" marL="2286000" marR="0" algn="l">
              <a:lnSpc>
                <a:spcPct val="100000"/>
              </a:lnSpc>
              <a:spcBef>
                <a:spcPts val="280"/>
              </a:spcBef>
              <a:spcAft>
                <a:spcPts val="0"/>
              </a:spcAft>
              <a:buClr>
                <a:srgbClr val="888888"/>
              </a:buClr>
              <a:buSzPts val="1400"/>
              <a:buFont typeface="Arial"/>
              <a:buChar char="○"/>
              <a:defRPr b="0" i="0" sz="1400" u="none" cap="none" strike="noStrike">
                <a:solidFill>
                  <a:srgbClr val="888888"/>
                </a:solidFill>
                <a:latin typeface="Calibri"/>
                <a:ea typeface="Calibri"/>
                <a:cs typeface="Calibri"/>
                <a:sym typeface="Calibri"/>
              </a:defRPr>
            </a:lvl5pPr>
            <a:lvl6pPr indent="-317500" lvl="5" marL="2743200" marR="0" algn="l">
              <a:lnSpc>
                <a:spcPct val="100000"/>
              </a:lnSpc>
              <a:spcBef>
                <a:spcPts val="280"/>
              </a:spcBef>
              <a:spcAft>
                <a:spcPts val="0"/>
              </a:spcAft>
              <a:buClr>
                <a:srgbClr val="888888"/>
              </a:buClr>
              <a:buSzPts val="1400"/>
              <a:buFont typeface="Arial"/>
              <a:buChar char="■"/>
              <a:defRPr b="0" i="0" sz="1400" u="none" cap="none" strike="noStrike">
                <a:solidFill>
                  <a:srgbClr val="888888"/>
                </a:solidFill>
                <a:latin typeface="Calibri"/>
                <a:ea typeface="Calibri"/>
                <a:cs typeface="Calibri"/>
                <a:sym typeface="Calibri"/>
              </a:defRPr>
            </a:lvl6pPr>
            <a:lvl7pPr indent="-317500" lvl="6" marL="3200400" marR="0" algn="l">
              <a:lnSpc>
                <a:spcPct val="100000"/>
              </a:lnSpc>
              <a:spcBef>
                <a:spcPts val="280"/>
              </a:spcBef>
              <a:spcAft>
                <a:spcPts val="0"/>
              </a:spcAft>
              <a:buClr>
                <a:srgbClr val="888888"/>
              </a:buClr>
              <a:buSzPts val="1400"/>
              <a:buFont typeface="Arial"/>
              <a:buChar char="●"/>
              <a:defRPr b="0" i="0" sz="1400" u="none" cap="none" strike="noStrike">
                <a:solidFill>
                  <a:srgbClr val="888888"/>
                </a:solidFill>
                <a:latin typeface="Calibri"/>
                <a:ea typeface="Calibri"/>
                <a:cs typeface="Calibri"/>
                <a:sym typeface="Calibri"/>
              </a:defRPr>
            </a:lvl7pPr>
            <a:lvl8pPr indent="-317500" lvl="7" marL="3657600" marR="0" algn="l">
              <a:lnSpc>
                <a:spcPct val="100000"/>
              </a:lnSpc>
              <a:spcBef>
                <a:spcPts val="280"/>
              </a:spcBef>
              <a:spcAft>
                <a:spcPts val="0"/>
              </a:spcAft>
              <a:buClr>
                <a:srgbClr val="888888"/>
              </a:buClr>
              <a:buSzPts val="1400"/>
              <a:buFont typeface="Arial"/>
              <a:buChar char="○"/>
              <a:defRPr b="0" i="0" sz="1400" u="none" cap="none" strike="noStrike">
                <a:solidFill>
                  <a:srgbClr val="888888"/>
                </a:solidFill>
                <a:latin typeface="Calibri"/>
                <a:ea typeface="Calibri"/>
                <a:cs typeface="Calibri"/>
                <a:sym typeface="Calibri"/>
              </a:defRPr>
            </a:lvl8pPr>
            <a:lvl9pPr indent="-317500" lvl="8" marL="4114800" marR="0" algn="l">
              <a:lnSpc>
                <a:spcPct val="100000"/>
              </a:lnSpc>
              <a:spcBef>
                <a:spcPts val="280"/>
              </a:spcBef>
              <a:spcAft>
                <a:spcPts val="0"/>
              </a:spcAft>
              <a:buClr>
                <a:srgbClr val="888888"/>
              </a:buClr>
              <a:buSzPts val="1400"/>
              <a:buFont typeface="Arial"/>
              <a:buChar char="■"/>
              <a:defRPr b="0" i="0" sz="1400" u="none" cap="none" strike="noStrike">
                <a:solidFill>
                  <a:srgbClr val="888888"/>
                </a:solidFill>
                <a:latin typeface="Calibri"/>
                <a:ea typeface="Calibri"/>
                <a:cs typeface="Calibri"/>
                <a:sym typeface="Calibri"/>
              </a:defRPr>
            </a:lvl9pPr>
          </a:lstStyle>
          <a:p/>
        </p:txBody>
      </p:sp>
      <p:sp>
        <p:nvSpPr>
          <p:cNvPr id="25" name="Google Shape;25;p19"/>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6" name="Google Shape;26;p1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7" name="Google Shape;27;p19"/>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2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0" name="Google Shape;30;p20"/>
          <p:cNvSpPr txBox="1"/>
          <p:nvPr>
            <p:ph idx="1" type="body"/>
          </p:nvPr>
        </p:nvSpPr>
        <p:spPr>
          <a:xfrm>
            <a:off x="457200" y="1600200"/>
            <a:ext cx="4038599" cy="4525963"/>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indent="-228600" lvl="1" marL="914400" marR="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2pPr>
            <a:lvl3pPr indent="-228600" lvl="2" marL="13716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3pPr>
            <a:lvl4pPr indent="-228600" lvl="3" marL="18288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228600" lvl="4" marL="22860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228600" lvl="5" marL="27432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228600" lvl="6" marL="32004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228600" lvl="7" marL="36576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228600" lvl="8" marL="41148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1" name="Google Shape;31;p20"/>
          <p:cNvSpPr txBox="1"/>
          <p:nvPr>
            <p:ph idx="2" type="body"/>
          </p:nvPr>
        </p:nvSpPr>
        <p:spPr>
          <a:xfrm>
            <a:off x="4648200" y="1600200"/>
            <a:ext cx="4038599" cy="4525963"/>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indent="-228600" lvl="1" marL="914400" marR="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2pPr>
            <a:lvl3pPr indent="-228600" lvl="2" marL="13716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3pPr>
            <a:lvl4pPr indent="-228600" lvl="3" marL="18288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228600" lvl="4" marL="22860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228600" lvl="5" marL="27432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228600" lvl="6" marL="32004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228600" lvl="7" marL="36576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228600" lvl="8" marL="41148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2" name="Google Shape;32;p20"/>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3" name="Google Shape;33;p2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4" name="Google Shape;34;p20"/>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2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7" name="Google Shape;37;p21"/>
          <p:cNvSpPr txBox="1"/>
          <p:nvPr>
            <p:ph idx="1" type="body"/>
          </p:nvPr>
        </p:nvSpPr>
        <p:spPr>
          <a:xfrm>
            <a:off x="457200" y="1535112"/>
            <a:ext cx="4040187" cy="639762"/>
          </a:xfrm>
          <a:prstGeom prst="rect">
            <a:avLst/>
          </a:prstGeom>
          <a:noFill/>
          <a:ln>
            <a:noFill/>
          </a:ln>
        </p:spPr>
        <p:txBody>
          <a:bodyPr anchorCtr="0" anchor="b"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1"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1"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1"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9pPr>
          </a:lstStyle>
          <a:p/>
        </p:txBody>
      </p:sp>
      <p:sp>
        <p:nvSpPr>
          <p:cNvPr id="38" name="Google Shape;38;p21"/>
          <p:cNvSpPr txBox="1"/>
          <p:nvPr>
            <p:ph idx="2" type="body"/>
          </p:nvPr>
        </p:nvSpPr>
        <p:spPr>
          <a:xfrm>
            <a:off x="457200" y="2174875"/>
            <a:ext cx="4040187" cy="3951287"/>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9pPr>
          </a:lstStyle>
          <a:p/>
        </p:txBody>
      </p:sp>
      <p:sp>
        <p:nvSpPr>
          <p:cNvPr id="39" name="Google Shape;39;p21"/>
          <p:cNvSpPr txBox="1"/>
          <p:nvPr>
            <p:ph idx="3" type="body"/>
          </p:nvPr>
        </p:nvSpPr>
        <p:spPr>
          <a:xfrm>
            <a:off x="4645025" y="1535112"/>
            <a:ext cx="4041774" cy="639762"/>
          </a:xfrm>
          <a:prstGeom prst="rect">
            <a:avLst/>
          </a:prstGeom>
          <a:noFill/>
          <a:ln>
            <a:noFill/>
          </a:ln>
        </p:spPr>
        <p:txBody>
          <a:bodyPr anchorCtr="0" anchor="b"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1"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1"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1"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1" i="0" sz="1600" u="none" cap="none" strike="noStrike">
                <a:solidFill>
                  <a:schemeClr val="dk1"/>
                </a:solidFill>
                <a:latin typeface="Calibri"/>
                <a:ea typeface="Calibri"/>
                <a:cs typeface="Calibri"/>
                <a:sym typeface="Calibri"/>
              </a:defRPr>
            </a:lvl9pPr>
          </a:lstStyle>
          <a:p/>
        </p:txBody>
      </p:sp>
      <p:sp>
        <p:nvSpPr>
          <p:cNvPr id="40" name="Google Shape;40;p21"/>
          <p:cNvSpPr txBox="1"/>
          <p:nvPr>
            <p:ph idx="4" type="body"/>
          </p:nvPr>
        </p:nvSpPr>
        <p:spPr>
          <a:xfrm>
            <a:off x="4645025" y="2174875"/>
            <a:ext cx="4041774" cy="3951287"/>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Calibri"/>
              <a:buNone/>
              <a:defRPr b="0" i="0" sz="1600" u="none" cap="none" strike="noStrike">
                <a:solidFill>
                  <a:schemeClr val="dk1"/>
                </a:solidFill>
                <a:latin typeface="Calibri"/>
                <a:ea typeface="Calibri"/>
                <a:cs typeface="Calibri"/>
                <a:sym typeface="Calibri"/>
              </a:defRPr>
            </a:lvl9pPr>
          </a:lstStyle>
          <a:p/>
        </p:txBody>
      </p:sp>
      <p:sp>
        <p:nvSpPr>
          <p:cNvPr id="41" name="Google Shape;41;p21"/>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2" name="Google Shape;42;p2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3" name="Google Shape;43;p21"/>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2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6" name="Google Shape;46;p22"/>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7" name="Google Shape;47;p2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8" name="Google Shape;48;p22"/>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23"/>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1" name="Google Shape;51;p2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2" name="Google Shape;52;p23"/>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24"/>
          <p:cNvSpPr txBox="1"/>
          <p:nvPr>
            <p:ph type="title"/>
          </p:nvPr>
        </p:nvSpPr>
        <p:spPr>
          <a:xfrm>
            <a:off x="457200" y="273050"/>
            <a:ext cx="3008313" cy="1162049"/>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5" name="Google Shape;55;p24"/>
          <p:cNvSpPr txBox="1"/>
          <p:nvPr>
            <p:ph idx="1" type="body"/>
          </p:nvPr>
        </p:nvSpPr>
        <p:spPr>
          <a:xfrm>
            <a:off x="3575050" y="273050"/>
            <a:ext cx="5111750" cy="5853112"/>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64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228600" lvl="1" marL="914400" marR="0" algn="l">
              <a:lnSpc>
                <a:spcPct val="100000"/>
              </a:lnSpc>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2pPr>
            <a:lvl3pPr indent="-228600" lvl="2" marL="1371600" marR="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indent="-228600" lvl="3" marL="18288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4pPr>
            <a:lvl5pPr indent="-228600" lvl="4" marL="22860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5pPr>
            <a:lvl6pPr indent="-228600" lvl="5" marL="27432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6pPr>
            <a:lvl7pPr indent="-228600" lvl="6" marL="32004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7pPr>
            <a:lvl8pPr indent="-228600" lvl="7" marL="36576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8pPr>
            <a:lvl9pPr indent="-228600" lvl="8" marL="4114800" marR="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9pPr>
          </a:lstStyle>
          <a:p/>
        </p:txBody>
      </p:sp>
      <p:sp>
        <p:nvSpPr>
          <p:cNvPr id="56" name="Google Shape;56;p24"/>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1pPr>
            <a:lvl2pPr indent="-304800" lvl="1" marL="914400" marR="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2pPr>
            <a:lvl3pPr indent="-292100" lvl="2" marL="1371600" marR="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3pPr>
            <a:lvl4pPr indent="-285750" lvl="3" marL="18288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4pPr>
            <a:lvl5pPr indent="-285750" lvl="4" marL="22860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5pPr>
            <a:lvl6pPr indent="-285750" lvl="5" marL="27432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6pPr>
            <a:lvl7pPr indent="-285750" lvl="6" marL="32004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7pPr>
            <a:lvl8pPr indent="-285750" lvl="7" marL="36576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8pPr>
            <a:lvl9pPr indent="-285750" lvl="8" marL="41148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9pPr>
          </a:lstStyle>
          <a:p/>
        </p:txBody>
      </p:sp>
      <p:sp>
        <p:nvSpPr>
          <p:cNvPr id="57" name="Google Shape;57;p24"/>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8" name="Google Shape;58;p2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9" name="Google Shape;59;p24"/>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25"/>
          <p:cNvSpPr txBox="1"/>
          <p:nvPr>
            <p:ph type="title"/>
          </p:nvPr>
        </p:nvSpPr>
        <p:spPr>
          <a:xfrm>
            <a:off x="1792288" y="4800600"/>
            <a:ext cx="5486399" cy="566737"/>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62" name="Google Shape;62;p25"/>
          <p:cNvSpPr/>
          <p:nvPr>
            <p:ph idx="2" type="pic"/>
          </p:nvPr>
        </p:nvSpPr>
        <p:spPr>
          <a:xfrm>
            <a:off x="1792288" y="612775"/>
            <a:ext cx="5486399" cy="4114800"/>
          </a:xfrm>
          <a:prstGeom prst="rect">
            <a:avLst/>
          </a:prstGeom>
          <a:noFill/>
          <a:ln>
            <a:noFill/>
          </a:ln>
        </p:spPr>
      </p:sp>
      <p:sp>
        <p:nvSpPr>
          <p:cNvPr id="63" name="Google Shape;63;p25"/>
          <p:cNvSpPr txBox="1"/>
          <p:nvPr>
            <p:ph idx="1" type="body"/>
          </p:nvPr>
        </p:nvSpPr>
        <p:spPr>
          <a:xfrm>
            <a:off x="1792288" y="5367337"/>
            <a:ext cx="5486399" cy="804861"/>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1pPr>
            <a:lvl2pPr indent="-304800" lvl="1" marL="914400" marR="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2pPr>
            <a:lvl3pPr indent="-292100" lvl="2" marL="1371600" marR="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3pPr>
            <a:lvl4pPr indent="-285750" lvl="3" marL="18288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4pPr>
            <a:lvl5pPr indent="-285750" lvl="4" marL="22860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5pPr>
            <a:lvl6pPr indent="-285750" lvl="5" marL="27432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6pPr>
            <a:lvl7pPr indent="-285750" lvl="6" marL="32004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7pPr>
            <a:lvl8pPr indent="-285750" lvl="7" marL="36576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8pPr>
            <a:lvl9pPr indent="-285750" lvl="8" marL="41148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9pPr>
          </a:lstStyle>
          <a:p/>
        </p:txBody>
      </p:sp>
      <p:sp>
        <p:nvSpPr>
          <p:cNvPr id="64" name="Google Shape;64;p25"/>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5" name="Google Shape;65;p2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6" name="Google Shape;66;p25"/>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11" name="Google Shape;11;p16"/>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40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youtube.com/watch?v=TxL5Jw0TcDY" TargetMode="External"/><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m.ed" TargetMode="External"/><Relationship Id="rId4" Type="http://schemas.openxmlformats.org/officeDocument/2006/relationships/hyperlink" Target="mailto:emilys@sedck12.org" TargetMode="External"/><Relationship Id="rId5" Type="http://schemas.openxmlformats.org/officeDocument/2006/relationships/image" Target="../media/image27.png"/><Relationship Id="rId6"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youtube.com/watch?v=95ovIJ3dsNk" TargetMode="Externa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youtube.com/watch?v=xYBUY1kZpf8" TargetMode="Externa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
          <p:cNvSpPr txBox="1"/>
          <p:nvPr>
            <p:ph type="ctrTitle"/>
          </p:nvPr>
        </p:nvSpPr>
        <p:spPr>
          <a:xfrm>
            <a:off x="0" y="2771334"/>
            <a:ext cx="9144000" cy="1336432"/>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000"/>
              <a:buFont typeface="Calibri"/>
              <a:buNone/>
            </a:pPr>
            <a:r>
              <a:rPr lang="en-US"/>
              <a:t>TRAUMA’S IMPACT ON THE BRAIN</a:t>
            </a:r>
            <a:br>
              <a:rPr lang="en-US"/>
            </a:br>
            <a:r>
              <a:rPr lang="en-US">
                <a:solidFill>
                  <a:srgbClr val="EA9999"/>
                </a:solidFill>
              </a:rPr>
              <a:t>HOW IT IMPACTS BEHAVIOR</a:t>
            </a:r>
            <a:endParaRPr/>
          </a:p>
        </p:txBody>
      </p:sp>
      <p:pic>
        <p:nvPicPr>
          <p:cNvPr id="92" name="Google Shape;92;p1"/>
          <p:cNvPicPr preferRelativeResize="0"/>
          <p:nvPr/>
        </p:nvPicPr>
        <p:blipFill>
          <a:blip r:embed="rId3">
            <a:alphaModFix/>
          </a:blip>
          <a:stretch>
            <a:fillRect/>
          </a:stretch>
        </p:blipFill>
        <p:spPr>
          <a:xfrm>
            <a:off x="2616750" y="103750"/>
            <a:ext cx="3699801" cy="2466534"/>
          </a:xfrm>
          <a:prstGeom prst="rect">
            <a:avLst/>
          </a:prstGeom>
          <a:noFill/>
          <a:ln>
            <a:noFill/>
          </a:ln>
        </p:spPr>
      </p:pic>
      <p:pic>
        <p:nvPicPr>
          <p:cNvPr id="93" name="Google Shape;93;p1"/>
          <p:cNvPicPr preferRelativeResize="0"/>
          <p:nvPr/>
        </p:nvPicPr>
        <p:blipFill>
          <a:blip r:embed="rId4">
            <a:alphaModFix/>
          </a:blip>
          <a:stretch>
            <a:fillRect/>
          </a:stretch>
        </p:blipFill>
        <p:spPr>
          <a:xfrm>
            <a:off x="2736775" y="4227741"/>
            <a:ext cx="3670446" cy="24454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6"/>
          <p:cNvGrpSpPr/>
          <p:nvPr/>
        </p:nvGrpSpPr>
        <p:grpSpPr>
          <a:xfrm>
            <a:off x="1131670" y="1456284"/>
            <a:ext cx="6897025" cy="3044400"/>
            <a:chOff x="1132950" y="1335300"/>
            <a:chExt cx="6897025" cy="3044400"/>
          </a:xfrm>
        </p:grpSpPr>
        <p:pic>
          <p:nvPicPr>
            <p:cNvPr id="165" name="Google Shape;165;p6"/>
            <p:cNvPicPr preferRelativeResize="0"/>
            <p:nvPr/>
          </p:nvPicPr>
          <p:blipFill rotWithShape="1">
            <a:blip r:embed="rId3">
              <a:alphaModFix/>
            </a:blip>
            <a:srcRect b="4621" l="2892" r="52737" t="4576"/>
            <a:stretch/>
          </p:blipFill>
          <p:spPr>
            <a:xfrm>
              <a:off x="1132950" y="1335300"/>
              <a:ext cx="3350700" cy="3044400"/>
            </a:xfrm>
            <a:prstGeom prst="rect">
              <a:avLst/>
            </a:prstGeom>
            <a:noFill/>
            <a:ln>
              <a:noFill/>
            </a:ln>
          </p:spPr>
        </p:pic>
        <p:pic>
          <p:nvPicPr>
            <p:cNvPr id="166" name="Google Shape;166;p6"/>
            <p:cNvPicPr preferRelativeResize="0"/>
            <p:nvPr/>
          </p:nvPicPr>
          <p:blipFill rotWithShape="1">
            <a:blip r:embed="rId3">
              <a:alphaModFix/>
            </a:blip>
            <a:srcRect b="6499" l="54502" r="2083" t="5067"/>
            <a:stretch/>
          </p:blipFill>
          <p:spPr>
            <a:xfrm>
              <a:off x="4751575" y="1335300"/>
              <a:ext cx="3278400" cy="3012600"/>
            </a:xfrm>
            <a:prstGeom prst="rect">
              <a:avLst/>
            </a:prstGeom>
            <a:noFill/>
            <a:ln>
              <a:noFill/>
            </a:ln>
          </p:spPr>
        </p:pic>
      </p:grpSp>
      <p:sp>
        <p:nvSpPr>
          <p:cNvPr id="167" name="Google Shape;167;p6"/>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THE HIPPOCAMPUS</a:t>
            </a:r>
            <a:endParaRPr/>
          </a:p>
        </p:txBody>
      </p:sp>
      <p:sp>
        <p:nvSpPr>
          <p:cNvPr id="168" name="Google Shape;168;p6"/>
          <p:cNvSpPr/>
          <p:nvPr/>
        </p:nvSpPr>
        <p:spPr>
          <a:xfrm>
            <a:off x="16367" y="4851500"/>
            <a:ext cx="9127633"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875"/>
              <a:buFont typeface="Century Gothic"/>
              <a:buNone/>
            </a:pPr>
            <a:r>
              <a:rPr b="0" i="0" lang="en-US" sz="3500" u="none" cap="none" strike="noStrike">
                <a:solidFill>
                  <a:schemeClr val="lt1"/>
                </a:solidFill>
                <a:latin typeface="Century Gothic"/>
                <a:ea typeface="Century Gothic"/>
                <a:cs typeface="Century Gothic"/>
                <a:sym typeface="Century Gothic"/>
              </a:rPr>
              <a:t>Maltreated youth have</a:t>
            </a:r>
            <a:r>
              <a:rPr b="0" i="0" lang="en-US" sz="3500" u="none" cap="none" strike="noStrike">
                <a:solidFill>
                  <a:schemeClr val="dk1"/>
                </a:solidFill>
                <a:latin typeface="Century Gothic"/>
                <a:ea typeface="Century Gothic"/>
                <a:cs typeface="Century Gothic"/>
                <a:sym typeface="Century Gothic"/>
              </a:rPr>
              <a:t> lower hippocampal activity </a:t>
            </a:r>
            <a:r>
              <a:rPr b="0" i="0" lang="en-US" sz="3500" u="none" cap="none" strike="noStrike">
                <a:solidFill>
                  <a:schemeClr val="lt1"/>
                </a:solidFill>
                <a:latin typeface="Century Gothic"/>
                <a:ea typeface="Century Gothic"/>
                <a:cs typeface="Century Gothic"/>
                <a:sym typeface="Century Gothic"/>
              </a:rPr>
              <a:t>than their non-abused cohort.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grpSp>
        <p:nvGrpSpPr>
          <p:cNvPr id="174" name="Google Shape;174;p7"/>
          <p:cNvGrpSpPr/>
          <p:nvPr/>
        </p:nvGrpSpPr>
        <p:grpSpPr>
          <a:xfrm>
            <a:off x="982160" y="1435036"/>
            <a:ext cx="7500658" cy="647113"/>
            <a:chOff x="609600" y="1199792"/>
            <a:chExt cx="7500658" cy="647113"/>
          </a:xfrm>
        </p:grpSpPr>
        <p:sp>
          <p:nvSpPr>
            <p:cNvPr id="175" name="Google Shape;175;p7"/>
            <p:cNvSpPr/>
            <p:nvPr/>
          </p:nvSpPr>
          <p:spPr>
            <a:xfrm>
              <a:off x="609600" y="1199792"/>
              <a:ext cx="3657600" cy="647100"/>
            </a:xfrm>
            <a:prstGeom prst="roundRect">
              <a:avLst>
                <a:gd fmla="val 16667" name="adj"/>
              </a:avLst>
            </a:prstGeom>
            <a:solidFill>
              <a:schemeClr val="lt1"/>
            </a:solidFill>
            <a:ln cap="sq" cmpd="sng" w="28575">
              <a:solidFill>
                <a:schemeClr val="dk1"/>
              </a:solidFill>
              <a:prstDash val="solid"/>
              <a:miter lim="8000"/>
              <a:headEnd len="sm" w="sm" type="none"/>
              <a:tailEnd len="sm" w="sm" type="none"/>
            </a:ln>
            <a:effectLst>
              <a:outerShdw blurRad="50799"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entury Gothic"/>
                <a:buNone/>
              </a:pPr>
              <a:r>
                <a:rPr b="1" i="0" lang="en-US" sz="2000" u="none" cap="none" strike="noStrike">
                  <a:solidFill>
                    <a:schemeClr val="dk1"/>
                  </a:solidFill>
                  <a:latin typeface="Century Gothic"/>
                  <a:ea typeface="Century Gothic"/>
                  <a:cs typeface="Century Gothic"/>
                  <a:sym typeface="Century Gothic"/>
                </a:rPr>
                <a:t>CARED FOR 3 YEAR OLD </a:t>
              </a:r>
              <a:endParaRPr/>
            </a:p>
          </p:txBody>
        </p:sp>
        <p:sp>
          <p:nvSpPr>
            <p:cNvPr id="176" name="Google Shape;176;p7"/>
            <p:cNvSpPr/>
            <p:nvPr/>
          </p:nvSpPr>
          <p:spPr>
            <a:xfrm>
              <a:off x="4452658" y="1199805"/>
              <a:ext cx="3657600" cy="647100"/>
            </a:xfrm>
            <a:prstGeom prst="roundRect">
              <a:avLst>
                <a:gd fmla="val 16667" name="adj"/>
              </a:avLst>
            </a:prstGeom>
            <a:solidFill>
              <a:schemeClr val="lt1"/>
            </a:solidFill>
            <a:ln cap="sq" cmpd="sng" w="28575">
              <a:solidFill>
                <a:schemeClr val="dk1"/>
              </a:solidFill>
              <a:prstDash val="solid"/>
              <a:miter lim="8000"/>
              <a:headEnd len="sm" w="sm" type="none"/>
              <a:tailEnd len="sm" w="sm" type="none"/>
            </a:ln>
            <a:effectLst>
              <a:outerShdw blurRad="50799"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entury Gothic"/>
                <a:buNone/>
              </a:pPr>
              <a:r>
                <a:rPr b="1" i="0" lang="en-US" sz="2000" u="none" cap="none" strike="noStrike">
                  <a:solidFill>
                    <a:schemeClr val="dk1"/>
                  </a:solidFill>
                  <a:latin typeface="Century Gothic"/>
                  <a:ea typeface="Century Gothic"/>
                  <a:cs typeface="Century Gothic"/>
                  <a:sym typeface="Century Gothic"/>
                </a:rPr>
                <a:t>NEGLECTED 3 YEAR OLD </a:t>
              </a:r>
              <a:endParaRPr/>
            </a:p>
          </p:txBody>
        </p:sp>
      </p:grpSp>
      <p:sp>
        <p:nvSpPr>
          <p:cNvPr id="177" name="Google Shape;177;p7"/>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NEGLECT AND THE BRAIN</a:t>
            </a:r>
            <a:endParaRPr/>
          </a:p>
        </p:txBody>
      </p:sp>
      <p:pic>
        <p:nvPicPr>
          <p:cNvPr id="178" name="Google Shape;178;p7"/>
          <p:cNvPicPr preferRelativeResize="0"/>
          <p:nvPr/>
        </p:nvPicPr>
        <p:blipFill rotWithShape="1">
          <a:blip r:embed="rId3">
            <a:alphaModFix/>
          </a:blip>
          <a:srcRect b="0" l="0" r="0" t="0"/>
          <a:stretch/>
        </p:blipFill>
        <p:spPr>
          <a:xfrm>
            <a:off x="1092562" y="2080083"/>
            <a:ext cx="3029975" cy="3383573"/>
          </a:xfrm>
          <a:prstGeom prst="rect">
            <a:avLst/>
          </a:prstGeom>
          <a:noFill/>
          <a:ln>
            <a:noFill/>
          </a:ln>
        </p:spPr>
      </p:pic>
      <p:pic>
        <p:nvPicPr>
          <p:cNvPr id="179" name="Google Shape;179;p7"/>
          <p:cNvPicPr preferRelativeResize="0"/>
          <p:nvPr/>
        </p:nvPicPr>
        <p:blipFill rotWithShape="1">
          <a:blip r:embed="rId4">
            <a:alphaModFix/>
          </a:blip>
          <a:srcRect b="0" l="-726" r="0" t="17559"/>
          <a:stretch/>
        </p:blipFill>
        <p:spPr>
          <a:xfrm>
            <a:off x="5233183" y="2174818"/>
            <a:ext cx="3249636" cy="3473279"/>
          </a:xfrm>
          <a:prstGeom prst="rect">
            <a:avLst/>
          </a:prstGeom>
          <a:noFill/>
          <a:ln>
            <a:noFill/>
          </a:ln>
        </p:spPr>
      </p:pic>
      <p:sp>
        <p:nvSpPr>
          <p:cNvPr id="180" name="Google Shape;180;p7"/>
          <p:cNvSpPr/>
          <p:nvPr/>
        </p:nvSpPr>
        <p:spPr>
          <a:xfrm>
            <a:off x="0" y="5416205"/>
            <a:ext cx="9144000"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700"/>
              <a:buFont typeface="Century Gothic"/>
              <a:buNone/>
            </a:pPr>
            <a:r>
              <a:rPr b="0" i="0" lang="en-US" sz="2800" u="none" cap="none" strike="noStrike">
                <a:solidFill>
                  <a:schemeClr val="dk1"/>
                </a:solidFill>
                <a:latin typeface="Century Gothic"/>
                <a:ea typeface="Century Gothic"/>
                <a:cs typeface="Century Gothic"/>
                <a:sym typeface="Century Gothic"/>
              </a:rPr>
              <a:t>The neglected brain is smaller, has enlarged ventricle holes in the center of the brain and a shrunken cortex (outer layer).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8"/>
          <p:cNvSpPr/>
          <p:nvPr/>
        </p:nvSpPr>
        <p:spPr>
          <a:xfrm>
            <a:off x="296333" y="4572000"/>
            <a:ext cx="8610600" cy="2095232"/>
          </a:xfrm>
          <a:prstGeom prst="rect">
            <a:avLst/>
          </a:prstGeom>
          <a:solidFill>
            <a:srgbClr val="FFFFFF"/>
          </a:solidFill>
          <a:ln cap="sq" cmpd="sng" w="38100">
            <a:solidFill>
              <a:srgbClr val="000000"/>
            </a:solidFill>
            <a:prstDash val="solid"/>
            <a:miter lim="8000"/>
            <a:headEnd len="sm" w="sm" type="none"/>
            <a:tailEnd len="sm" w="sm" type="none"/>
          </a:ln>
          <a:effectLst>
            <a:outerShdw blurRad="50799"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Century Gothic"/>
              <a:buNone/>
            </a:pPr>
            <a:r>
              <a:rPr b="0" i="0" lang="en-US" sz="2800" u="none" cap="none" strike="noStrike">
                <a:solidFill>
                  <a:srgbClr val="000000"/>
                </a:solidFill>
                <a:latin typeface="Century Gothic"/>
                <a:ea typeface="Century Gothic"/>
                <a:cs typeface="Century Gothic"/>
                <a:sym typeface="Century Gothic"/>
              </a:rPr>
              <a:t>This area of the brain is </a:t>
            </a:r>
            <a:endParaRPr/>
          </a:p>
          <a:p>
            <a:pPr indent="0" lvl="0" marL="0" marR="0" rtl="0" algn="l">
              <a:lnSpc>
                <a:spcPct val="100000"/>
              </a:lnSpc>
              <a:spcBef>
                <a:spcPts val="0"/>
              </a:spcBef>
              <a:spcAft>
                <a:spcPts val="0"/>
              </a:spcAft>
              <a:buClr>
                <a:srgbClr val="000000"/>
              </a:buClr>
              <a:buSzPts val="700"/>
              <a:buFont typeface="Century Gothic"/>
              <a:buNone/>
            </a:pPr>
            <a:r>
              <a:rPr b="0" i="0" lang="en-US" sz="2800" u="none" cap="none" strike="noStrike">
                <a:solidFill>
                  <a:srgbClr val="000000"/>
                </a:solidFill>
                <a:latin typeface="Century Gothic"/>
                <a:ea typeface="Century Gothic"/>
                <a:cs typeface="Century Gothic"/>
                <a:sym typeface="Century Gothic"/>
              </a:rPr>
              <a:t>responsible for connecting the </a:t>
            </a:r>
            <a:endParaRPr/>
          </a:p>
          <a:p>
            <a:pPr indent="0" lvl="0" marL="0" marR="0" rtl="0" algn="l">
              <a:lnSpc>
                <a:spcPct val="100000"/>
              </a:lnSpc>
              <a:spcBef>
                <a:spcPts val="0"/>
              </a:spcBef>
              <a:spcAft>
                <a:spcPts val="0"/>
              </a:spcAft>
              <a:buClr>
                <a:srgbClr val="000000"/>
              </a:buClr>
              <a:buSzPts val="700"/>
              <a:buFont typeface="Century Gothic"/>
              <a:buNone/>
            </a:pPr>
            <a:r>
              <a:rPr b="0" i="0" lang="en-US" sz="2800" u="none" cap="none" strike="noStrike">
                <a:solidFill>
                  <a:srgbClr val="000000"/>
                </a:solidFill>
                <a:latin typeface="Century Gothic"/>
                <a:ea typeface="Century Gothic"/>
                <a:cs typeface="Century Gothic"/>
                <a:sym typeface="Century Gothic"/>
              </a:rPr>
              <a:t>left &amp; right brain &amp; is involved in processes such as arousal, emotion, &amp; higher cognitive abilities. </a:t>
            </a:r>
            <a:endParaRPr/>
          </a:p>
        </p:txBody>
      </p:sp>
      <p:sp>
        <p:nvSpPr>
          <p:cNvPr id="187" name="Google Shape;187;p8"/>
          <p:cNvSpPr/>
          <p:nvPr/>
        </p:nvSpPr>
        <p:spPr>
          <a:xfrm>
            <a:off x="5441746" y="1457320"/>
            <a:ext cx="3648300" cy="3978600"/>
          </a:xfrm>
          <a:prstGeom prst="downArrow">
            <a:avLst>
              <a:gd fmla="val 63659" name="adj1"/>
              <a:gd fmla="val 29767" name="adj2"/>
            </a:avLst>
          </a:prstGeom>
          <a:solidFill>
            <a:srgbClr val="000000"/>
          </a:solidFill>
          <a:ln cap="sq" cmpd="sng" w="28575">
            <a:solidFill>
              <a:schemeClr val="lt1"/>
            </a:solidFill>
            <a:prstDash val="solid"/>
            <a:miter lim="8000"/>
            <a:headEnd len="sm" w="sm" type="none"/>
            <a:tailEnd len="sm" w="sm" type="none"/>
          </a:ln>
          <a:effectLst>
            <a:outerShdw blurRad="50799"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
              <a:buFont typeface="Arial"/>
              <a:buNone/>
            </a:pPr>
            <a:r>
              <a:t/>
            </a:r>
            <a:endParaRPr b="0" i="0" sz="1000" u="none" cap="none" strike="noStrike">
              <a:solidFill>
                <a:srgbClr val="FFFFFF"/>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FFFFFF"/>
              </a:buClr>
              <a:buSzPts val="675"/>
              <a:buFont typeface="Century Gothic"/>
              <a:buNone/>
            </a:pPr>
            <a:r>
              <a:rPr b="0" i="0" lang="en-US" sz="2700" u="none" cap="none" strike="noStrike">
                <a:solidFill>
                  <a:srgbClr val="FFFFFF"/>
                </a:solidFill>
                <a:latin typeface="Century Gothic"/>
                <a:ea typeface="Century Gothic"/>
                <a:cs typeface="Century Gothic"/>
                <a:sym typeface="Century Gothic"/>
              </a:rPr>
              <a:t>Maltreated youth tend to have decreased volume in the corpus callosum. </a:t>
            </a:r>
            <a:endParaRPr/>
          </a:p>
        </p:txBody>
      </p:sp>
      <p:pic>
        <p:nvPicPr>
          <p:cNvPr id="188" name="Google Shape;188;p8"/>
          <p:cNvPicPr preferRelativeResize="0"/>
          <p:nvPr/>
        </p:nvPicPr>
        <p:blipFill rotWithShape="1">
          <a:blip r:embed="rId3">
            <a:alphaModFix/>
          </a:blip>
          <a:srcRect b="0" l="0" r="0" t="0"/>
          <a:stretch/>
        </p:blipFill>
        <p:spPr>
          <a:xfrm rot="637703">
            <a:off x="619849" y="1058997"/>
            <a:ext cx="4681474" cy="3943791"/>
          </a:xfrm>
          <a:prstGeom prst="rect">
            <a:avLst/>
          </a:prstGeom>
          <a:noFill/>
          <a:ln>
            <a:noFill/>
          </a:ln>
        </p:spPr>
      </p:pic>
      <p:sp>
        <p:nvSpPr>
          <p:cNvPr id="189" name="Google Shape;189;p8"/>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600"/>
              <a:buFont typeface="Calibri"/>
              <a:buNone/>
            </a:pPr>
            <a:r>
              <a:rPr lang="en-US" sz="3600"/>
              <a:t>TRAUMA AND THE CORPUS CALLOSUM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9"/>
          <p:cNvSpPr/>
          <p:nvPr/>
        </p:nvSpPr>
        <p:spPr>
          <a:xfrm>
            <a:off x="4459458" y="3913312"/>
            <a:ext cx="4347992" cy="2722988"/>
          </a:xfrm>
          <a:prstGeom prst="rect">
            <a:avLst/>
          </a:prstGeom>
          <a:solidFill>
            <a:schemeClr val="lt1"/>
          </a:solidFill>
          <a:ln cap="sq" cmpd="sng" w="76200">
            <a:solidFill>
              <a:schemeClr val="dk1"/>
            </a:solidFill>
            <a:prstDash val="solid"/>
            <a:miter lim="8000"/>
            <a:headEnd len="sm" w="sm" type="none"/>
            <a:tailEnd len="sm" w="sm" type="none"/>
          </a:ln>
          <a:effectLst>
            <a:outerShdw blurRad="50799"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25"/>
              <a:buFont typeface="Century Gothic"/>
              <a:buNone/>
            </a:pPr>
            <a:r>
              <a:rPr b="0" i="0" lang="en-US" sz="2500" u="none" cap="none" strike="noStrike">
                <a:solidFill>
                  <a:schemeClr val="dk1"/>
                </a:solidFill>
                <a:latin typeface="Century Gothic"/>
                <a:ea typeface="Century Gothic"/>
                <a:cs typeface="Century Gothic"/>
                <a:sym typeface="Century Gothic"/>
              </a:rPr>
              <a:t>If a youth’s corpus callosum has been affected by trauma they could struggle with recalling vocabulary words or new terminology. </a:t>
            </a:r>
            <a:endParaRPr/>
          </a:p>
        </p:txBody>
      </p:sp>
      <p:sp>
        <p:nvSpPr>
          <p:cNvPr id="196" name="Google Shape;196;p9"/>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600"/>
              <a:buFont typeface="Calibri"/>
              <a:buNone/>
            </a:pPr>
            <a:r>
              <a:rPr lang="en-US" sz="3600"/>
              <a:t>TRAUMA AND THE CORPUS CALLOSUM</a:t>
            </a:r>
            <a:endParaRPr/>
          </a:p>
        </p:txBody>
      </p:sp>
      <p:pic>
        <p:nvPicPr>
          <p:cNvPr descr="Image result for stacked books clipart" id="197" name="Google Shape;197;p9"/>
          <p:cNvPicPr preferRelativeResize="0"/>
          <p:nvPr/>
        </p:nvPicPr>
        <p:blipFill rotWithShape="1">
          <a:blip r:embed="rId3">
            <a:alphaModFix/>
          </a:blip>
          <a:srcRect b="11735" l="1471" r="2976" t="11012"/>
          <a:stretch/>
        </p:blipFill>
        <p:spPr>
          <a:xfrm>
            <a:off x="182880" y="3429000"/>
            <a:ext cx="3967089" cy="3207300"/>
          </a:xfrm>
          <a:prstGeom prst="rect">
            <a:avLst/>
          </a:prstGeom>
          <a:noFill/>
          <a:ln>
            <a:noFill/>
          </a:ln>
        </p:spPr>
      </p:pic>
      <p:sp>
        <p:nvSpPr>
          <p:cNvPr id="198" name="Google Shape;198;p9"/>
          <p:cNvSpPr/>
          <p:nvPr/>
        </p:nvSpPr>
        <p:spPr>
          <a:xfrm>
            <a:off x="336550" y="1386006"/>
            <a:ext cx="8470900"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75"/>
              <a:buFont typeface="Century Gothic"/>
              <a:buNone/>
            </a:pPr>
            <a:r>
              <a:rPr b="0" i="0" lang="en-US" sz="3500" u="none" cap="none" strike="noStrike">
                <a:solidFill>
                  <a:srgbClr val="000000"/>
                </a:solidFill>
                <a:latin typeface="Century Gothic"/>
                <a:ea typeface="Century Gothic"/>
                <a:cs typeface="Century Gothic"/>
                <a:sym typeface="Century Gothic"/>
              </a:rPr>
              <a:t>The overall size of the corpus callosum correlates positively with verbal memory capacity and semantic coding.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0"/>
          <p:cNvSpPr/>
          <p:nvPr/>
        </p:nvSpPr>
        <p:spPr>
          <a:xfrm>
            <a:off x="381364" y="4680288"/>
            <a:ext cx="8330100" cy="1909500"/>
          </a:xfrm>
          <a:prstGeom prst="rect">
            <a:avLst/>
          </a:prstGeom>
          <a:solidFill>
            <a:srgbClr val="FFFFFF"/>
          </a:solidFill>
          <a:ln cap="sq" cmpd="sng" w="38100">
            <a:solidFill>
              <a:srgbClr val="000000"/>
            </a:solidFill>
            <a:prstDash val="solid"/>
            <a:miter lim="8000"/>
            <a:headEnd len="sm" w="sm" type="none"/>
            <a:tailEnd len="sm" w="sm" type="none"/>
          </a:ln>
          <a:effectLst>
            <a:outerShdw blurRad="50799"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75"/>
              <a:buFont typeface="Century Gothic"/>
              <a:buNone/>
            </a:pPr>
            <a:r>
              <a:rPr b="0" i="0" lang="en-US" sz="3500" u="none" cap="none" strike="noStrike">
                <a:solidFill>
                  <a:srgbClr val="000000"/>
                </a:solidFill>
                <a:latin typeface="Century Gothic"/>
                <a:ea typeface="Century Gothic"/>
                <a:cs typeface="Century Gothic"/>
                <a:sym typeface="Century Gothic"/>
              </a:rPr>
              <a:t>The cerebellum helps coordinate motor behavior and </a:t>
            </a:r>
            <a:r>
              <a:rPr b="0" i="0" lang="en-US" sz="3500" u="none" cap="none" strike="noStrike">
                <a:solidFill>
                  <a:srgbClr val="EA9999"/>
                </a:solidFill>
                <a:latin typeface="Century Gothic"/>
                <a:ea typeface="Century Gothic"/>
                <a:cs typeface="Century Gothic"/>
                <a:sym typeface="Century Gothic"/>
              </a:rPr>
              <a:t>executive functioning</a:t>
            </a:r>
            <a:r>
              <a:rPr b="0" i="0" lang="en-US" sz="3500" u="none" cap="none" strike="noStrike">
                <a:solidFill>
                  <a:srgbClr val="000000"/>
                </a:solidFill>
                <a:latin typeface="Century Gothic"/>
                <a:ea typeface="Century Gothic"/>
                <a:cs typeface="Century Gothic"/>
                <a:sym typeface="Century Gothic"/>
              </a:rPr>
              <a:t>. </a:t>
            </a:r>
            <a:endParaRPr/>
          </a:p>
        </p:txBody>
      </p:sp>
      <p:pic>
        <p:nvPicPr>
          <p:cNvPr id="205" name="Google Shape;205;p10"/>
          <p:cNvPicPr preferRelativeResize="0"/>
          <p:nvPr/>
        </p:nvPicPr>
        <p:blipFill rotWithShape="1">
          <a:blip r:embed="rId3">
            <a:alphaModFix/>
          </a:blip>
          <a:srcRect b="0" l="0" r="0" t="0"/>
          <a:stretch/>
        </p:blipFill>
        <p:spPr>
          <a:xfrm>
            <a:off x="5435175" y="1222962"/>
            <a:ext cx="3276289" cy="3145237"/>
          </a:xfrm>
          <a:prstGeom prst="rect">
            <a:avLst/>
          </a:prstGeom>
          <a:noFill/>
          <a:ln>
            <a:noFill/>
          </a:ln>
        </p:spPr>
      </p:pic>
      <p:sp>
        <p:nvSpPr>
          <p:cNvPr id="206" name="Google Shape;206;p10"/>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THE CEREBELLUM</a:t>
            </a:r>
            <a:endParaRPr/>
          </a:p>
        </p:txBody>
      </p:sp>
      <p:sp>
        <p:nvSpPr>
          <p:cNvPr id="207" name="Google Shape;207;p10"/>
          <p:cNvSpPr/>
          <p:nvPr/>
        </p:nvSpPr>
        <p:spPr>
          <a:xfrm>
            <a:off x="432536" y="1505029"/>
            <a:ext cx="4572000" cy="278537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875"/>
              <a:buFont typeface="Century Gothic"/>
              <a:buNone/>
            </a:pPr>
            <a:r>
              <a:rPr b="0" i="0" lang="en-US" sz="3500" u="none" cap="none" strike="noStrike">
                <a:solidFill>
                  <a:srgbClr val="FFFFFF"/>
                </a:solidFill>
                <a:latin typeface="Century Gothic"/>
                <a:ea typeface="Century Gothic"/>
                <a:cs typeface="Century Gothic"/>
                <a:sym typeface="Century Gothic"/>
              </a:rPr>
              <a:t>Maltreated children and adolescents tend to have decreased volume in their cerebellum.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1"/>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CORTISOL</a:t>
            </a:r>
            <a:endParaRPr/>
          </a:p>
        </p:txBody>
      </p:sp>
      <p:sp>
        <p:nvSpPr>
          <p:cNvPr id="214" name="Google Shape;214;p11"/>
          <p:cNvSpPr txBox="1"/>
          <p:nvPr>
            <p:ph idx="4294967295" type="body"/>
          </p:nvPr>
        </p:nvSpPr>
        <p:spPr>
          <a:xfrm>
            <a:off x="323558" y="3151160"/>
            <a:ext cx="6105378" cy="3490937"/>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457200" marR="0" rtl="0" algn="l">
              <a:lnSpc>
                <a:spcPct val="80000"/>
              </a:lnSpc>
              <a:spcBef>
                <a:spcPts val="0"/>
              </a:spcBef>
              <a:spcAft>
                <a:spcPts val="0"/>
              </a:spcAft>
              <a:buClr>
                <a:srgbClr val="FFC000"/>
              </a:buClr>
              <a:buSzPts val="500"/>
              <a:buFont typeface="Arial"/>
              <a:buNone/>
            </a:pPr>
            <a:r>
              <a:rPr b="1" i="0" lang="en-US" sz="2000" cap="none" strike="noStrike">
                <a:solidFill>
                  <a:srgbClr val="000000"/>
                </a:solidFill>
                <a:latin typeface="Century Gothic"/>
                <a:ea typeface="Century Gothic"/>
                <a:cs typeface="Century Gothic"/>
                <a:sym typeface="Century Gothic"/>
              </a:rPr>
              <a:t>LOWER THAN NORMAL CORTISOL LEVELS CAN CAUSE… </a:t>
            </a:r>
            <a:endParaRPr/>
          </a:p>
          <a:p>
            <a:pPr indent="0" lvl="0" marL="457200" marR="0" rtl="0" algn="l">
              <a:lnSpc>
                <a:spcPct val="80000"/>
              </a:lnSpc>
              <a:spcBef>
                <a:spcPts val="0"/>
              </a:spcBef>
              <a:spcAft>
                <a:spcPts val="0"/>
              </a:spcAft>
              <a:buClr>
                <a:srgbClr val="FFC000"/>
              </a:buClr>
              <a:buSzPts val="500"/>
              <a:buFont typeface="Arial"/>
              <a:buNone/>
            </a:pPr>
            <a:r>
              <a:t/>
            </a:r>
            <a:endParaRPr b="1" i="0" sz="2000" cap="none" strike="noStrike">
              <a:solidFill>
                <a:srgbClr val="000000"/>
              </a:solidFill>
              <a:latin typeface="Century Gothic"/>
              <a:ea typeface="Century Gothic"/>
              <a:cs typeface="Century Gothic"/>
              <a:sym typeface="Century Gothic"/>
            </a:endParaRPr>
          </a:p>
          <a:p>
            <a:pPr indent="-375919" lvl="0" marL="800100" marR="0" rtl="0" algn="l">
              <a:lnSpc>
                <a:spcPct val="80000"/>
              </a:lnSpc>
              <a:spcBef>
                <a:spcPts val="496"/>
              </a:spcBef>
              <a:spcAft>
                <a:spcPts val="0"/>
              </a:spcAft>
              <a:buClr>
                <a:srgbClr val="000000"/>
              </a:buClr>
              <a:buSzPts val="2000"/>
              <a:buFont typeface="Amatic SC"/>
              <a:buChar char="-"/>
            </a:pPr>
            <a:r>
              <a:rPr i="0" lang="en-US" sz="2000" u="none" cap="none" strike="noStrike">
                <a:solidFill>
                  <a:srgbClr val="000000"/>
                </a:solidFill>
                <a:latin typeface="Century Gothic"/>
                <a:ea typeface="Century Gothic"/>
                <a:cs typeface="Century Gothic"/>
                <a:sym typeface="Century Gothic"/>
              </a:rPr>
              <a:t>decreased energy resources </a:t>
            </a:r>
            <a:endParaRPr/>
          </a:p>
          <a:p>
            <a:pPr indent="-375919" lvl="0" marL="800100" marR="0" rtl="0" algn="l">
              <a:lnSpc>
                <a:spcPct val="80000"/>
              </a:lnSpc>
              <a:spcBef>
                <a:spcPts val="496"/>
              </a:spcBef>
              <a:spcAft>
                <a:spcPts val="0"/>
              </a:spcAft>
              <a:buClr>
                <a:srgbClr val="000000"/>
              </a:buClr>
              <a:buSzPts val="2000"/>
              <a:buFont typeface="Amatic SC"/>
              <a:buChar char="-"/>
            </a:pPr>
            <a:r>
              <a:rPr i="0" lang="en-US" sz="2000" u="none" cap="none" strike="noStrike">
                <a:solidFill>
                  <a:srgbClr val="000000"/>
                </a:solidFill>
                <a:latin typeface="Century Gothic"/>
                <a:ea typeface="Century Gothic"/>
                <a:cs typeface="Century Gothic"/>
                <a:sym typeface="Century Gothic"/>
              </a:rPr>
              <a:t>vulnerability to autoimmune disease </a:t>
            </a:r>
            <a:endParaRPr/>
          </a:p>
          <a:p>
            <a:pPr indent="0" lvl="0" marL="457200" marR="0" rtl="0" algn="l">
              <a:lnSpc>
                <a:spcPct val="80000"/>
              </a:lnSpc>
              <a:spcBef>
                <a:spcPts val="496"/>
              </a:spcBef>
              <a:spcAft>
                <a:spcPts val="0"/>
              </a:spcAft>
              <a:buClr>
                <a:schemeClr val="dk1"/>
              </a:buClr>
              <a:buSzPts val="175"/>
              <a:buFont typeface="Arial"/>
              <a:buNone/>
            </a:pPr>
            <a:r>
              <a:t/>
            </a:r>
            <a:endParaRPr i="0" sz="700" u="none" cap="none" strike="noStrike">
              <a:solidFill>
                <a:srgbClr val="000000"/>
              </a:solidFill>
              <a:latin typeface="Century Gothic"/>
              <a:ea typeface="Century Gothic"/>
              <a:cs typeface="Century Gothic"/>
              <a:sym typeface="Century Gothic"/>
            </a:endParaRPr>
          </a:p>
          <a:p>
            <a:pPr indent="0" lvl="0" marL="457200" marR="0" rtl="0" algn="l">
              <a:lnSpc>
                <a:spcPct val="80000"/>
              </a:lnSpc>
              <a:spcBef>
                <a:spcPts val="589"/>
              </a:spcBef>
              <a:spcAft>
                <a:spcPts val="0"/>
              </a:spcAft>
              <a:buClr>
                <a:srgbClr val="FFC000"/>
              </a:buClr>
              <a:buSzPts val="500"/>
              <a:buFont typeface="Arial"/>
              <a:buNone/>
            </a:pPr>
            <a:r>
              <a:rPr b="1" i="0" lang="en-US" sz="2000" cap="none" strike="noStrike">
                <a:solidFill>
                  <a:srgbClr val="000000"/>
                </a:solidFill>
                <a:latin typeface="Century Gothic"/>
                <a:ea typeface="Century Gothic"/>
                <a:cs typeface="Century Gothic"/>
                <a:sym typeface="Century Gothic"/>
              </a:rPr>
              <a:t>HIGHER THAN NORMAL CORTISOL CAN… </a:t>
            </a:r>
            <a:endParaRPr/>
          </a:p>
          <a:p>
            <a:pPr indent="-375919" lvl="0" marL="800100" marR="0" rtl="0" algn="l">
              <a:lnSpc>
                <a:spcPct val="80000"/>
              </a:lnSpc>
              <a:spcBef>
                <a:spcPts val="496"/>
              </a:spcBef>
              <a:spcAft>
                <a:spcPts val="0"/>
              </a:spcAft>
              <a:buClr>
                <a:srgbClr val="000000"/>
              </a:buClr>
              <a:buSzPts val="2000"/>
              <a:buFont typeface="Amatic SC"/>
              <a:buChar char="-"/>
            </a:pPr>
            <a:r>
              <a:rPr i="0" lang="en-US" sz="2000" u="none" cap="none" strike="noStrike">
                <a:solidFill>
                  <a:srgbClr val="000000"/>
                </a:solidFill>
                <a:latin typeface="Century Gothic"/>
                <a:ea typeface="Century Gothic"/>
                <a:cs typeface="Century Gothic"/>
                <a:sym typeface="Century Gothic"/>
              </a:rPr>
              <a:t>harm cognitive processes</a:t>
            </a:r>
            <a:endParaRPr/>
          </a:p>
          <a:p>
            <a:pPr indent="-375919" lvl="0" marL="800100" marR="0" rtl="0" algn="l">
              <a:lnSpc>
                <a:spcPct val="80000"/>
              </a:lnSpc>
              <a:spcBef>
                <a:spcPts val="496"/>
              </a:spcBef>
              <a:spcAft>
                <a:spcPts val="0"/>
              </a:spcAft>
              <a:buClr>
                <a:srgbClr val="000000"/>
              </a:buClr>
              <a:buSzPts val="2000"/>
              <a:buFont typeface="Amatic SC"/>
              <a:buChar char="-"/>
            </a:pPr>
            <a:r>
              <a:rPr i="0" lang="en-US" sz="2000" u="none" cap="none" strike="noStrike">
                <a:solidFill>
                  <a:srgbClr val="000000"/>
                </a:solidFill>
                <a:latin typeface="Century Gothic"/>
                <a:ea typeface="Century Gothic"/>
                <a:cs typeface="Century Gothic"/>
                <a:sym typeface="Century Gothic"/>
              </a:rPr>
              <a:t>subdue immune reactions</a:t>
            </a:r>
            <a:endParaRPr/>
          </a:p>
          <a:p>
            <a:pPr indent="-375919" lvl="0" marL="800100" marR="0" rtl="0" algn="l">
              <a:lnSpc>
                <a:spcPct val="80000"/>
              </a:lnSpc>
              <a:spcBef>
                <a:spcPts val="496"/>
              </a:spcBef>
              <a:spcAft>
                <a:spcPts val="0"/>
              </a:spcAft>
              <a:buClr>
                <a:srgbClr val="000000"/>
              </a:buClr>
              <a:buSzPts val="2000"/>
              <a:buFont typeface="Amatic SC"/>
              <a:buChar char="-"/>
            </a:pPr>
            <a:r>
              <a:rPr i="0" lang="en-US" sz="2000" u="none" cap="none" strike="noStrike">
                <a:solidFill>
                  <a:srgbClr val="000000"/>
                </a:solidFill>
                <a:latin typeface="Century Gothic"/>
                <a:ea typeface="Century Gothic"/>
                <a:cs typeface="Century Gothic"/>
                <a:sym typeface="Century Gothic"/>
              </a:rPr>
              <a:t>heighten the risk for  anxiety and depression</a:t>
            </a:r>
            <a:endParaRPr/>
          </a:p>
        </p:txBody>
      </p:sp>
      <p:pic>
        <p:nvPicPr>
          <p:cNvPr id="215" name="Google Shape;215;p11"/>
          <p:cNvPicPr preferRelativeResize="0"/>
          <p:nvPr/>
        </p:nvPicPr>
        <p:blipFill rotWithShape="1">
          <a:blip r:embed="rId3">
            <a:alphaModFix/>
          </a:blip>
          <a:srcRect b="0" l="0" r="0" t="0"/>
          <a:stretch/>
        </p:blipFill>
        <p:spPr>
          <a:xfrm>
            <a:off x="5824025" y="3626665"/>
            <a:ext cx="2996417" cy="2309901"/>
          </a:xfrm>
          <a:prstGeom prst="rect">
            <a:avLst/>
          </a:prstGeom>
          <a:noFill/>
          <a:ln>
            <a:noFill/>
          </a:ln>
        </p:spPr>
      </p:pic>
      <p:sp>
        <p:nvSpPr>
          <p:cNvPr id="216" name="Google Shape;216;p11"/>
          <p:cNvSpPr/>
          <p:nvPr/>
        </p:nvSpPr>
        <p:spPr>
          <a:xfrm>
            <a:off x="0" y="1239724"/>
            <a:ext cx="9143999"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875"/>
              <a:buFont typeface="Century Gothic"/>
              <a:buNone/>
            </a:pPr>
            <a:r>
              <a:rPr b="0" i="0" lang="en-US" sz="3500" u="none" cap="none" strike="noStrike">
                <a:solidFill>
                  <a:schemeClr val="dk1"/>
                </a:solidFill>
                <a:latin typeface="Century Gothic"/>
                <a:ea typeface="Century Gothic"/>
                <a:cs typeface="Century Gothic"/>
                <a:sym typeface="Century Gothic"/>
              </a:rPr>
              <a:t>Many traumatized youth have irregular cortisol levels This can affect their emotional and physical wellbeing.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3"/>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600"/>
              <a:buFont typeface="Calibri"/>
              <a:buNone/>
            </a:pPr>
            <a:r>
              <a:rPr lang="en-US" sz="3600"/>
              <a:t>TRAUMA AND THE PREFRONTAL CORTEX</a:t>
            </a:r>
            <a:endParaRPr/>
          </a:p>
        </p:txBody>
      </p:sp>
      <p:pic>
        <p:nvPicPr>
          <p:cNvPr id="223" name="Google Shape;223;p13"/>
          <p:cNvPicPr preferRelativeResize="0"/>
          <p:nvPr/>
        </p:nvPicPr>
        <p:blipFill rotWithShape="1">
          <a:blip r:embed="rId3">
            <a:alphaModFix/>
          </a:blip>
          <a:srcRect b="0" l="0" r="0" t="0"/>
          <a:stretch/>
        </p:blipFill>
        <p:spPr>
          <a:xfrm>
            <a:off x="4764540" y="3114838"/>
            <a:ext cx="4379460" cy="3400964"/>
          </a:xfrm>
          <a:prstGeom prst="rect">
            <a:avLst/>
          </a:prstGeom>
          <a:noFill/>
          <a:ln>
            <a:noFill/>
          </a:ln>
        </p:spPr>
      </p:pic>
      <p:sp>
        <p:nvSpPr>
          <p:cNvPr id="224" name="Google Shape;224;p13"/>
          <p:cNvSpPr/>
          <p:nvPr/>
        </p:nvSpPr>
        <p:spPr>
          <a:xfrm>
            <a:off x="309489" y="1392702"/>
            <a:ext cx="8693833"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875"/>
              <a:buFont typeface="Century Gothic"/>
              <a:buNone/>
            </a:pPr>
            <a:r>
              <a:rPr b="0" i="0" lang="en-US" sz="3500" u="none" cap="none" strike="noStrike">
                <a:solidFill>
                  <a:srgbClr val="000000"/>
                </a:solidFill>
                <a:latin typeface="Century Gothic"/>
                <a:ea typeface="Century Gothic"/>
                <a:cs typeface="Century Gothic"/>
                <a:sym typeface="Century Gothic"/>
              </a:rPr>
              <a:t>Studies show that individuals neglected as children have a smaller prefrontal cortex. </a:t>
            </a:r>
            <a:endParaRPr/>
          </a:p>
        </p:txBody>
      </p:sp>
      <p:sp>
        <p:nvSpPr>
          <p:cNvPr id="225" name="Google Shape;225;p13"/>
          <p:cNvSpPr/>
          <p:nvPr/>
        </p:nvSpPr>
        <p:spPr>
          <a:xfrm>
            <a:off x="319149" y="3191799"/>
            <a:ext cx="4262511" cy="3247043"/>
          </a:xfrm>
          <a:prstGeom prst="rect">
            <a:avLst/>
          </a:prstGeom>
          <a:solidFill>
            <a:schemeClr val="lt1"/>
          </a:solidFill>
          <a:ln cap="flat" cmpd="sng" w="762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750"/>
              <a:buFont typeface="Century Gothic"/>
              <a:buNone/>
            </a:pPr>
            <a:r>
              <a:rPr b="1" i="0" lang="en-US" sz="3000" u="none" cap="none" strike="noStrike">
                <a:solidFill>
                  <a:srgbClr val="000000"/>
                </a:solidFill>
                <a:latin typeface="Century Gothic"/>
                <a:ea typeface="Century Gothic"/>
                <a:cs typeface="Century Gothic"/>
                <a:sym typeface="Century Gothic"/>
              </a:rPr>
              <a:t>This prefrontal cortex is critical to: </a:t>
            </a:r>
            <a:endParaRPr/>
          </a:p>
          <a:p>
            <a:pPr indent="0" lvl="0" marL="0" marR="0" rtl="0" algn="l">
              <a:lnSpc>
                <a:spcPct val="100000"/>
              </a:lnSpc>
              <a:spcBef>
                <a:spcPts val="0"/>
              </a:spcBef>
              <a:spcAft>
                <a:spcPts val="0"/>
              </a:spcAft>
              <a:buClr>
                <a:schemeClr val="lt1"/>
              </a:buClr>
              <a:buSzPts val="250"/>
              <a:buFont typeface="Arial"/>
              <a:buNone/>
            </a:pPr>
            <a:r>
              <a:t/>
            </a:r>
            <a:endParaRPr b="1" i="0" sz="1000" u="none" cap="none" strike="noStrike">
              <a:solidFill>
                <a:srgbClr val="000000"/>
              </a:solidFill>
              <a:latin typeface="Century Gothic"/>
              <a:ea typeface="Century Gothic"/>
              <a:cs typeface="Century Gothic"/>
              <a:sym typeface="Century Gothic"/>
            </a:endParaRPr>
          </a:p>
          <a:p>
            <a:pPr indent="-457200" lvl="1" marL="863600" marR="0" rtl="0" algn="l">
              <a:lnSpc>
                <a:spcPct val="100000"/>
              </a:lnSpc>
              <a:spcBef>
                <a:spcPts val="560"/>
              </a:spcBef>
              <a:spcAft>
                <a:spcPts val="0"/>
              </a:spcAft>
              <a:buClr>
                <a:srgbClr val="000000"/>
              </a:buClr>
              <a:buSzPts val="3000"/>
              <a:buFont typeface="Arial"/>
              <a:buChar char="•"/>
            </a:pPr>
            <a:r>
              <a:rPr b="0" i="0" lang="en-US" sz="3000" u="none" cap="none" strike="noStrike">
                <a:solidFill>
                  <a:srgbClr val="000000"/>
                </a:solidFill>
                <a:latin typeface="Century Gothic"/>
                <a:ea typeface="Century Gothic"/>
                <a:cs typeface="Century Gothic"/>
                <a:sym typeface="Century Gothic"/>
              </a:rPr>
              <a:t>behavior</a:t>
            </a:r>
            <a:endParaRPr/>
          </a:p>
          <a:p>
            <a:pPr indent="-457200" lvl="1" marL="863600" marR="0" rtl="0" algn="l">
              <a:lnSpc>
                <a:spcPct val="100000"/>
              </a:lnSpc>
              <a:spcBef>
                <a:spcPts val="560"/>
              </a:spcBef>
              <a:spcAft>
                <a:spcPts val="0"/>
              </a:spcAft>
              <a:buClr>
                <a:srgbClr val="000000"/>
              </a:buClr>
              <a:buSzPts val="3000"/>
              <a:buFont typeface="Arial"/>
              <a:buChar char="•"/>
            </a:pPr>
            <a:r>
              <a:rPr b="0" i="0" lang="en-US" sz="3000" u="none" cap="none" strike="noStrike">
                <a:solidFill>
                  <a:srgbClr val="000000"/>
                </a:solidFill>
                <a:latin typeface="Century Gothic"/>
                <a:ea typeface="Century Gothic"/>
                <a:cs typeface="Century Gothic"/>
                <a:sym typeface="Century Gothic"/>
              </a:rPr>
              <a:t>cognition</a:t>
            </a:r>
            <a:endParaRPr/>
          </a:p>
          <a:p>
            <a:pPr indent="-457200" lvl="1" marL="863600" marR="0" rtl="0" algn="l">
              <a:lnSpc>
                <a:spcPct val="100000"/>
              </a:lnSpc>
              <a:spcBef>
                <a:spcPts val="560"/>
              </a:spcBef>
              <a:spcAft>
                <a:spcPts val="0"/>
              </a:spcAft>
              <a:buClr>
                <a:srgbClr val="000000"/>
              </a:buClr>
              <a:buSzPts val="3000"/>
              <a:buFont typeface="Arial"/>
              <a:buChar char="•"/>
            </a:pPr>
            <a:r>
              <a:rPr b="0" i="0" lang="en-US" sz="3000" u="none" cap="none" strike="noStrike">
                <a:solidFill>
                  <a:srgbClr val="000000"/>
                </a:solidFill>
                <a:latin typeface="Century Gothic"/>
                <a:ea typeface="Century Gothic"/>
                <a:cs typeface="Century Gothic"/>
                <a:sym typeface="Century Gothic"/>
              </a:rPr>
              <a:t>emotion regulation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4"/>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600"/>
              <a:buFont typeface="Calibri"/>
              <a:buNone/>
            </a:pPr>
            <a:r>
              <a:rPr lang="en-US" sz="3600"/>
              <a:t>TRAUMA AND THE PREFRONTAL CORTEX</a:t>
            </a:r>
            <a:endParaRPr/>
          </a:p>
        </p:txBody>
      </p:sp>
      <p:pic>
        <p:nvPicPr>
          <p:cNvPr id="232" name="Google Shape;232;p14"/>
          <p:cNvPicPr preferRelativeResize="0"/>
          <p:nvPr/>
        </p:nvPicPr>
        <p:blipFill rotWithShape="1">
          <a:blip r:embed="rId3">
            <a:alphaModFix/>
          </a:blip>
          <a:srcRect b="0" l="0" r="0" t="0"/>
          <a:stretch/>
        </p:blipFill>
        <p:spPr>
          <a:xfrm>
            <a:off x="5161025" y="1219188"/>
            <a:ext cx="3676075" cy="2854735"/>
          </a:xfrm>
          <a:prstGeom prst="rect">
            <a:avLst/>
          </a:prstGeom>
          <a:noFill/>
          <a:ln>
            <a:noFill/>
          </a:ln>
        </p:spPr>
      </p:pic>
      <p:pic>
        <p:nvPicPr>
          <p:cNvPr id="233" name="Google Shape;233;p14"/>
          <p:cNvPicPr preferRelativeResize="0"/>
          <p:nvPr/>
        </p:nvPicPr>
        <p:blipFill rotWithShape="1">
          <a:blip r:embed="rId4">
            <a:alphaModFix/>
          </a:blip>
          <a:srcRect b="0" l="0" r="0" t="0"/>
          <a:stretch/>
        </p:blipFill>
        <p:spPr>
          <a:xfrm>
            <a:off x="5161025" y="4073932"/>
            <a:ext cx="3676075" cy="2649842"/>
          </a:xfrm>
          <a:prstGeom prst="rect">
            <a:avLst/>
          </a:prstGeom>
          <a:noFill/>
          <a:ln>
            <a:noFill/>
          </a:ln>
        </p:spPr>
      </p:pic>
      <p:sp>
        <p:nvSpPr>
          <p:cNvPr id="234" name="Google Shape;234;p14"/>
          <p:cNvSpPr txBox="1"/>
          <p:nvPr/>
        </p:nvSpPr>
        <p:spPr>
          <a:xfrm>
            <a:off x="230411" y="1331730"/>
            <a:ext cx="4928796" cy="521886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lt1"/>
              </a:buClr>
              <a:buSzPts val="875"/>
              <a:buFont typeface="Century Gothic"/>
              <a:buNone/>
            </a:pPr>
            <a:r>
              <a:rPr b="0" i="0" lang="en-US" sz="3500" u="none" cap="none" strike="noStrike">
                <a:solidFill>
                  <a:schemeClr val="dk1"/>
                </a:solidFill>
                <a:latin typeface="Century Gothic"/>
                <a:ea typeface="Century Gothic"/>
                <a:cs typeface="Century Gothic"/>
                <a:sym typeface="Century Gothic"/>
              </a:rPr>
              <a:t>When trauma affects a child’s prefrontal cortex, they may struggle with… </a:t>
            </a:r>
            <a:endParaRPr/>
          </a:p>
          <a:p>
            <a:pPr indent="0" lvl="0" marL="0" marR="0" rtl="0" algn="l">
              <a:lnSpc>
                <a:spcPct val="80000"/>
              </a:lnSpc>
              <a:spcBef>
                <a:spcPts val="0"/>
              </a:spcBef>
              <a:spcAft>
                <a:spcPts val="0"/>
              </a:spcAft>
              <a:buClr>
                <a:schemeClr val="lt1"/>
              </a:buClr>
              <a:buFont typeface="Arial"/>
              <a:buNone/>
            </a:pPr>
            <a:r>
              <a:t/>
            </a:r>
            <a:endParaRPr b="0" i="0" sz="100" u="none" cap="none" strike="noStrike">
              <a:solidFill>
                <a:schemeClr val="lt1"/>
              </a:solidFill>
              <a:latin typeface="Century Gothic"/>
              <a:ea typeface="Century Gothic"/>
              <a:cs typeface="Century Gothic"/>
              <a:sym typeface="Century Gothic"/>
            </a:endParaRPr>
          </a:p>
          <a:p>
            <a:pPr indent="0" lvl="0" marL="0" marR="0" rtl="0" algn="l">
              <a:lnSpc>
                <a:spcPct val="80000"/>
              </a:lnSpc>
              <a:spcBef>
                <a:spcPts val="0"/>
              </a:spcBef>
              <a:spcAft>
                <a:spcPts val="0"/>
              </a:spcAft>
              <a:buClr>
                <a:schemeClr val="lt1"/>
              </a:buClr>
              <a:buSzPts val="250"/>
              <a:buFont typeface="Arial"/>
              <a:buNone/>
            </a:pPr>
            <a:r>
              <a:t/>
            </a:r>
            <a:endParaRPr b="0" i="0" sz="1000" u="none" cap="none" strike="noStrike">
              <a:solidFill>
                <a:schemeClr val="lt1"/>
              </a:solidFill>
              <a:latin typeface="Century Gothic"/>
              <a:ea typeface="Century Gothic"/>
              <a:cs typeface="Century Gothic"/>
              <a:sym typeface="Century Gothic"/>
            </a:endParaRPr>
          </a:p>
          <a:p>
            <a:pPr indent="-338455" lvl="1" marL="742950" marR="0" rtl="0" algn="l">
              <a:lnSpc>
                <a:spcPct val="100000"/>
              </a:lnSpc>
              <a:spcBef>
                <a:spcPts val="434"/>
              </a:spcBef>
              <a:spcAft>
                <a:spcPts val="0"/>
              </a:spcAft>
              <a:buClr>
                <a:schemeClr val="lt1"/>
              </a:buClr>
              <a:buSzPts val="2700"/>
              <a:buFont typeface="Amatic SC"/>
              <a:buChar char="•"/>
            </a:pPr>
            <a:r>
              <a:rPr b="0" i="0" lang="en-US" sz="2700" u="none" cap="none" strike="noStrike">
                <a:solidFill>
                  <a:schemeClr val="lt1"/>
                </a:solidFill>
                <a:latin typeface="Century Gothic"/>
                <a:ea typeface="Century Gothic"/>
                <a:cs typeface="Century Gothic"/>
                <a:sym typeface="Century Gothic"/>
              </a:rPr>
              <a:t>Planning </a:t>
            </a:r>
            <a:endParaRPr/>
          </a:p>
          <a:p>
            <a:pPr indent="-338455" lvl="1" marL="742950" marR="0" rtl="0" algn="l">
              <a:lnSpc>
                <a:spcPct val="100000"/>
              </a:lnSpc>
              <a:spcBef>
                <a:spcPts val="434"/>
              </a:spcBef>
              <a:spcAft>
                <a:spcPts val="0"/>
              </a:spcAft>
              <a:buClr>
                <a:schemeClr val="lt1"/>
              </a:buClr>
              <a:buSzPts val="2700"/>
              <a:buFont typeface="Amatic SC"/>
              <a:buChar char="•"/>
            </a:pPr>
            <a:r>
              <a:rPr b="0" i="0" lang="en-US" sz="2700" u="none" cap="none" strike="noStrike">
                <a:solidFill>
                  <a:schemeClr val="lt1"/>
                </a:solidFill>
                <a:latin typeface="Century Gothic"/>
                <a:ea typeface="Century Gothic"/>
                <a:cs typeface="Century Gothic"/>
                <a:sym typeface="Century Gothic"/>
              </a:rPr>
              <a:t>Emotional regulation</a:t>
            </a:r>
            <a:endParaRPr/>
          </a:p>
          <a:p>
            <a:pPr indent="-338455" lvl="1" marL="742950" marR="0" rtl="0" algn="l">
              <a:lnSpc>
                <a:spcPct val="100000"/>
              </a:lnSpc>
              <a:spcBef>
                <a:spcPts val="434"/>
              </a:spcBef>
              <a:spcAft>
                <a:spcPts val="0"/>
              </a:spcAft>
              <a:buClr>
                <a:schemeClr val="lt1"/>
              </a:buClr>
              <a:buSzPts val="2700"/>
              <a:buFont typeface="Amatic SC"/>
              <a:buChar char="•"/>
            </a:pPr>
            <a:r>
              <a:rPr b="0" i="0" lang="en-US" sz="2700" u="none" cap="none" strike="noStrike">
                <a:solidFill>
                  <a:schemeClr val="lt1"/>
                </a:solidFill>
                <a:latin typeface="Century Gothic"/>
                <a:ea typeface="Century Gothic"/>
                <a:cs typeface="Century Gothic"/>
                <a:sym typeface="Century Gothic"/>
              </a:rPr>
              <a:t>Impulse control  </a:t>
            </a:r>
            <a:endParaRPr/>
          </a:p>
          <a:p>
            <a:pPr indent="-338455" lvl="1" marL="742950" marR="0" rtl="0" algn="l">
              <a:lnSpc>
                <a:spcPct val="100000"/>
              </a:lnSpc>
              <a:spcBef>
                <a:spcPts val="434"/>
              </a:spcBef>
              <a:spcAft>
                <a:spcPts val="0"/>
              </a:spcAft>
              <a:buClr>
                <a:schemeClr val="lt1"/>
              </a:buClr>
              <a:buSzPts val="2700"/>
              <a:buFont typeface="Amatic SC"/>
              <a:buChar char="•"/>
            </a:pPr>
            <a:r>
              <a:rPr b="0" i="0" lang="en-US" sz="2700" u="none" cap="none" strike="noStrike">
                <a:solidFill>
                  <a:schemeClr val="lt1"/>
                </a:solidFill>
                <a:latin typeface="Century Gothic"/>
                <a:ea typeface="Century Gothic"/>
                <a:cs typeface="Century Gothic"/>
                <a:sym typeface="Century Gothic"/>
              </a:rPr>
              <a:t>Decision making </a:t>
            </a:r>
            <a:endParaRPr/>
          </a:p>
          <a:p>
            <a:pPr indent="-338455" lvl="1" marL="742950" marR="0" rtl="0" algn="l">
              <a:lnSpc>
                <a:spcPct val="100000"/>
              </a:lnSpc>
              <a:spcBef>
                <a:spcPts val="434"/>
              </a:spcBef>
              <a:spcAft>
                <a:spcPts val="0"/>
              </a:spcAft>
              <a:buClr>
                <a:schemeClr val="lt1"/>
              </a:buClr>
              <a:buSzPts val="2700"/>
              <a:buFont typeface="Amatic SC"/>
              <a:buChar char="•"/>
            </a:pPr>
            <a:r>
              <a:rPr b="0" i="0" lang="en-US" sz="2700" u="none" cap="none" strike="noStrike">
                <a:solidFill>
                  <a:schemeClr val="lt1"/>
                </a:solidFill>
                <a:latin typeface="Century Gothic"/>
                <a:ea typeface="Century Gothic"/>
                <a:cs typeface="Century Gothic"/>
                <a:sym typeface="Century Gothic"/>
              </a:rPr>
              <a:t>Judgment</a:t>
            </a:r>
            <a:endParaRPr/>
          </a:p>
          <a:p>
            <a:pPr indent="-338455" lvl="1" marL="742950" marR="0" rtl="0" algn="l">
              <a:lnSpc>
                <a:spcPct val="100000"/>
              </a:lnSpc>
              <a:spcBef>
                <a:spcPts val="434"/>
              </a:spcBef>
              <a:spcAft>
                <a:spcPts val="0"/>
              </a:spcAft>
              <a:buClr>
                <a:schemeClr val="lt1"/>
              </a:buClr>
              <a:buSzPts val="2700"/>
              <a:buFont typeface="Amatic SC"/>
              <a:buChar char="•"/>
            </a:pPr>
            <a:r>
              <a:rPr b="0" i="0" lang="en-US" sz="2700" u="none" cap="none" strike="noStrike">
                <a:solidFill>
                  <a:schemeClr val="lt1"/>
                </a:solidFill>
                <a:latin typeface="Century Gothic"/>
                <a:ea typeface="Century Gothic"/>
                <a:cs typeface="Century Gothic"/>
                <a:sym typeface="Century Gothic"/>
              </a:rPr>
              <a:t>Problem-solving</a:t>
            </a:r>
            <a:endParaRPr/>
          </a:p>
          <a:p>
            <a:pPr indent="-338455" lvl="1" marL="742950" marR="0" rtl="0" algn="l">
              <a:lnSpc>
                <a:spcPct val="100000"/>
              </a:lnSpc>
              <a:spcBef>
                <a:spcPts val="434"/>
              </a:spcBef>
              <a:spcAft>
                <a:spcPts val="0"/>
              </a:spcAft>
              <a:buClr>
                <a:schemeClr val="lt1"/>
              </a:buClr>
              <a:buSzPts val="2700"/>
              <a:buFont typeface="Amatic SC"/>
              <a:buChar char="•"/>
            </a:pPr>
            <a:r>
              <a:rPr b="0" i="0" lang="en-US" sz="2700" u="none" cap="none" strike="noStrike">
                <a:solidFill>
                  <a:schemeClr val="lt1"/>
                </a:solidFill>
                <a:latin typeface="Century Gothic"/>
                <a:ea typeface="Century Gothic"/>
                <a:cs typeface="Century Gothic"/>
                <a:sym typeface="Century Gothic"/>
              </a:rPr>
              <a:t>Memory </a:t>
            </a:r>
            <a:endParaRPr b="0" i="0" sz="27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5"/>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THE AMYGDALA</a:t>
            </a:r>
            <a:endParaRPr/>
          </a:p>
        </p:txBody>
      </p:sp>
      <p:sp>
        <p:nvSpPr>
          <p:cNvPr id="241" name="Google Shape;241;p15"/>
          <p:cNvSpPr/>
          <p:nvPr/>
        </p:nvSpPr>
        <p:spPr>
          <a:xfrm>
            <a:off x="226800" y="3657600"/>
            <a:ext cx="5647800" cy="30003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274300" lIns="274300" spcFirstLastPara="1" rIns="274300" wrap="square" tIns="274300">
            <a:noAutofit/>
          </a:bodyPr>
          <a:lstStyle/>
          <a:p>
            <a:pPr indent="0" lvl="1" marL="0" marR="0" rtl="0" algn="l">
              <a:lnSpc>
                <a:spcPct val="80000"/>
              </a:lnSpc>
              <a:spcBef>
                <a:spcPts val="0"/>
              </a:spcBef>
              <a:spcAft>
                <a:spcPts val="0"/>
              </a:spcAft>
              <a:buClr>
                <a:schemeClr val="lt1"/>
              </a:buClr>
              <a:buSzPts val="625"/>
              <a:buFont typeface="Arial"/>
              <a:buNone/>
            </a:pPr>
            <a:r>
              <a:rPr b="0" i="0" lang="en-US" sz="2500" u="none" cap="none" strike="noStrike">
                <a:solidFill>
                  <a:srgbClr val="000000"/>
                </a:solidFill>
                <a:latin typeface="Century Gothic"/>
                <a:ea typeface="Century Gothic"/>
                <a:cs typeface="Century Gothic"/>
                <a:sym typeface="Century Gothic"/>
              </a:rPr>
              <a:t>Overstimulation of the amygdala can produce anxiety, hyperarousal and hypervigilance, resulting in … </a:t>
            </a:r>
            <a:endParaRPr/>
          </a:p>
          <a:p>
            <a:pPr indent="0" lvl="1" marL="0" marR="0" rtl="0" algn="l">
              <a:lnSpc>
                <a:spcPct val="80000"/>
              </a:lnSpc>
              <a:spcBef>
                <a:spcPts val="0"/>
              </a:spcBef>
              <a:spcAft>
                <a:spcPts val="0"/>
              </a:spcAft>
              <a:buClr>
                <a:schemeClr val="lt1"/>
              </a:buClr>
              <a:buSzPts val="625"/>
              <a:buFont typeface="Arial"/>
              <a:buNone/>
            </a:pPr>
            <a:r>
              <a:t/>
            </a:r>
            <a:endParaRPr b="0" i="0" sz="2500" u="none" cap="none" strike="noStrike">
              <a:solidFill>
                <a:srgbClr val="000000"/>
              </a:solidFill>
              <a:latin typeface="Century Gothic"/>
              <a:ea typeface="Century Gothic"/>
              <a:cs typeface="Century Gothic"/>
              <a:sym typeface="Century Gothic"/>
            </a:endParaRPr>
          </a:p>
          <a:p>
            <a:pPr indent="-419100" lvl="0" marL="457200" marR="0" rtl="0" algn="l">
              <a:lnSpc>
                <a:spcPct val="80000"/>
              </a:lnSpc>
              <a:spcBef>
                <a:spcPts val="434"/>
              </a:spcBef>
              <a:spcAft>
                <a:spcPts val="0"/>
              </a:spcAft>
              <a:buClr>
                <a:srgbClr val="000000"/>
              </a:buClr>
              <a:buSzPts val="2500"/>
              <a:buFont typeface="Amatic SC"/>
              <a:buChar char="●"/>
            </a:pPr>
            <a:r>
              <a:rPr b="0" i="0" lang="en-US" sz="2500" u="none" cap="none" strike="noStrike">
                <a:solidFill>
                  <a:srgbClr val="000000"/>
                </a:solidFill>
                <a:latin typeface="Century Gothic"/>
                <a:ea typeface="Century Gothic"/>
                <a:cs typeface="Century Gothic"/>
                <a:sym typeface="Century Gothic"/>
              </a:rPr>
              <a:t>Meltdowns</a:t>
            </a:r>
            <a:endParaRPr/>
          </a:p>
          <a:p>
            <a:pPr indent="-419100" lvl="0" marL="457200" marR="0" rtl="0" algn="l">
              <a:lnSpc>
                <a:spcPct val="80000"/>
              </a:lnSpc>
              <a:spcBef>
                <a:spcPts val="434"/>
              </a:spcBef>
              <a:spcAft>
                <a:spcPts val="0"/>
              </a:spcAft>
              <a:buClr>
                <a:srgbClr val="000000"/>
              </a:buClr>
              <a:buSzPts val="2500"/>
              <a:buFont typeface="Amatic SC"/>
              <a:buChar char="●"/>
            </a:pPr>
            <a:r>
              <a:rPr b="0" i="0" lang="en-US" sz="2500" u="none" cap="none" strike="noStrike">
                <a:solidFill>
                  <a:srgbClr val="000000"/>
                </a:solidFill>
                <a:latin typeface="Century Gothic"/>
                <a:ea typeface="Century Gothic"/>
                <a:cs typeface="Century Gothic"/>
                <a:sym typeface="Century Gothic"/>
              </a:rPr>
              <a:t>Overreactions </a:t>
            </a:r>
            <a:endParaRPr/>
          </a:p>
          <a:p>
            <a:pPr indent="-419100" lvl="0" marL="457200" marR="0" rtl="0" algn="l">
              <a:lnSpc>
                <a:spcPct val="80000"/>
              </a:lnSpc>
              <a:spcBef>
                <a:spcPts val="434"/>
              </a:spcBef>
              <a:spcAft>
                <a:spcPts val="0"/>
              </a:spcAft>
              <a:buClr>
                <a:srgbClr val="000000"/>
              </a:buClr>
              <a:buSzPts val="2500"/>
              <a:buFont typeface="Amatic SC"/>
              <a:buChar char="●"/>
            </a:pPr>
            <a:r>
              <a:rPr b="0" i="0" lang="en-US" sz="2500" u="none" cap="none" strike="noStrike">
                <a:solidFill>
                  <a:srgbClr val="000000"/>
                </a:solidFill>
                <a:latin typeface="Century Gothic"/>
                <a:ea typeface="Century Gothic"/>
                <a:cs typeface="Century Gothic"/>
                <a:sym typeface="Century Gothic"/>
              </a:rPr>
              <a:t>Difficulty calming down</a:t>
            </a:r>
            <a:endParaRPr/>
          </a:p>
        </p:txBody>
      </p:sp>
      <p:pic>
        <p:nvPicPr>
          <p:cNvPr descr="Image result for meltdown kid" id="242" name="Google Shape;242;p15"/>
          <p:cNvPicPr preferRelativeResize="0"/>
          <p:nvPr/>
        </p:nvPicPr>
        <p:blipFill rotWithShape="1">
          <a:blip r:embed="rId3">
            <a:alphaModFix/>
          </a:blip>
          <a:srcRect b="0" l="0" r="0" t="0"/>
          <a:stretch/>
        </p:blipFill>
        <p:spPr>
          <a:xfrm>
            <a:off x="6045900" y="3657600"/>
            <a:ext cx="2871300" cy="3000300"/>
          </a:xfrm>
          <a:prstGeom prst="rect">
            <a:avLst/>
          </a:prstGeom>
          <a:noFill/>
          <a:ln cap="flat" cmpd="sng" w="38100">
            <a:solidFill>
              <a:schemeClr val="lt1"/>
            </a:solidFill>
            <a:prstDash val="solid"/>
            <a:round/>
            <a:headEnd len="sm" w="sm" type="none"/>
            <a:tailEnd len="sm" w="sm" type="none"/>
          </a:ln>
          <a:effectLst>
            <a:outerShdw blurRad="50799" rotWithShape="0" algn="tl" dir="2700000" dist="38100">
              <a:srgbClr val="000000">
                <a:alpha val="40000"/>
              </a:srgbClr>
            </a:outerShdw>
          </a:effectLst>
        </p:spPr>
      </p:pic>
      <p:sp>
        <p:nvSpPr>
          <p:cNvPr id="243" name="Google Shape;243;p15"/>
          <p:cNvSpPr txBox="1"/>
          <p:nvPr/>
        </p:nvSpPr>
        <p:spPr>
          <a:xfrm>
            <a:off x="0" y="1412038"/>
            <a:ext cx="9144000"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000"/>
              <a:buFont typeface="Century Gothic"/>
              <a:buNone/>
            </a:pPr>
            <a:r>
              <a:rPr b="0" i="0" lang="en-US" sz="3000" u="none" cap="none" strike="noStrike">
                <a:solidFill>
                  <a:schemeClr val="lt1"/>
                </a:solidFill>
                <a:latin typeface="Century Gothic"/>
                <a:ea typeface="Century Gothic"/>
                <a:cs typeface="Century Gothic"/>
                <a:sym typeface="Century Gothic"/>
              </a:rPr>
              <a:t>Abuse and neglect can cause over activity in the Amygdala, the area of the brain which helps determine whether a stimulus is threatening and trigger emotional responses.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3d720faef3f_0_0"/>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Trauma + Diagnosis</a:t>
            </a:r>
            <a:endParaRPr/>
          </a:p>
        </p:txBody>
      </p:sp>
      <p:sp>
        <p:nvSpPr>
          <p:cNvPr id="250" name="Google Shape;250;g3d720faef3f_0_0"/>
          <p:cNvSpPr txBox="1"/>
          <p:nvPr/>
        </p:nvSpPr>
        <p:spPr>
          <a:xfrm>
            <a:off x="158050" y="1243675"/>
            <a:ext cx="8830500" cy="48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Trauma can have a stronger and more complex impact on children who already have diagnoses. Trauma interacts with existing vulnerabilities in ways that can intensify challenges. </a:t>
            </a:r>
            <a:endParaRPr sz="30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pic>
        <p:nvPicPr>
          <p:cNvPr id="251" name="Google Shape;251;g3d720faef3f_0_0"/>
          <p:cNvPicPr preferRelativeResize="0"/>
          <p:nvPr/>
        </p:nvPicPr>
        <p:blipFill>
          <a:blip r:embed="rId3">
            <a:alphaModFix/>
          </a:blip>
          <a:stretch>
            <a:fillRect/>
          </a:stretch>
        </p:blipFill>
        <p:spPr>
          <a:xfrm>
            <a:off x="2626950" y="3571825"/>
            <a:ext cx="3286175" cy="3286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3d66b3b1f37_0_5"/>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Childhood Trauma?</a:t>
            </a:r>
            <a:endParaRPr/>
          </a:p>
        </p:txBody>
      </p:sp>
      <p:sp>
        <p:nvSpPr>
          <p:cNvPr id="100" name="Google Shape;100;g3d66b3b1f37_0_5"/>
          <p:cNvSpPr txBox="1"/>
          <p:nvPr/>
        </p:nvSpPr>
        <p:spPr>
          <a:xfrm>
            <a:off x="158050" y="1243675"/>
            <a:ext cx="8229600" cy="48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Childhood trauma refers to distressing or harmful experiences that overwhelm a child’s ability to cope. These experiences may include:</a:t>
            </a:r>
            <a:endParaRPr sz="3000">
              <a:solidFill>
                <a:schemeClr val="dk1"/>
              </a:solidFill>
            </a:endParaRPr>
          </a:p>
          <a:p>
            <a:pPr indent="-387350" lvl="0" marL="457200" rtl="0" algn="l">
              <a:lnSpc>
                <a:spcPct val="115000"/>
              </a:lnSpc>
              <a:spcBef>
                <a:spcPts val="1200"/>
              </a:spcBef>
              <a:spcAft>
                <a:spcPts val="0"/>
              </a:spcAft>
              <a:buClr>
                <a:schemeClr val="dk1"/>
              </a:buClr>
              <a:buSzPts val="2500"/>
              <a:buChar char="●"/>
            </a:pPr>
            <a:r>
              <a:rPr lang="en-US" sz="2500">
                <a:solidFill>
                  <a:schemeClr val="dk1"/>
                </a:solidFill>
              </a:rPr>
              <a:t>Abuse (physical, emotional, sexual)</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en-US" sz="2500">
                <a:solidFill>
                  <a:schemeClr val="dk1"/>
                </a:solidFill>
              </a:rPr>
              <a:t>Neglect</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en-US" sz="2500">
                <a:solidFill>
                  <a:schemeClr val="dk1"/>
                </a:solidFill>
              </a:rPr>
              <a:t>Household dysfunction (substance use, domestic violence)</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en-US" sz="2500">
                <a:solidFill>
                  <a:schemeClr val="dk1"/>
                </a:solidFill>
              </a:rPr>
              <a:t>Loss of a caregiver</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en-US" sz="2500">
                <a:solidFill>
                  <a:schemeClr val="dk1"/>
                </a:solidFill>
              </a:rPr>
              <a:t>Chronic stress (poverty, instability)</a:t>
            </a:r>
            <a:endParaRPr sz="2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2000">
                <a:solidFill>
                  <a:schemeClr val="dk1"/>
                </a:solidFill>
              </a:rPr>
              <a:t>A commonly referenced framework is </a:t>
            </a:r>
            <a:r>
              <a:rPr b="1" lang="en-US" sz="2000">
                <a:solidFill>
                  <a:schemeClr val="dk1"/>
                </a:solidFill>
              </a:rPr>
              <a:t>Adverse Childhood Experiences (ACEs)</a:t>
            </a:r>
            <a:r>
              <a:rPr lang="en-US" sz="2000">
                <a:solidFill>
                  <a:schemeClr val="dk1"/>
                </a:solidFill>
              </a:rPr>
              <a:t>, which links early trauma to long-term health and behavioral outcomes.</a:t>
            </a:r>
            <a:endParaRPr sz="20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d720faef3f_0_7"/>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Trauma + Diagnosis</a:t>
            </a:r>
            <a:endParaRPr/>
          </a:p>
        </p:txBody>
      </p:sp>
      <p:sp>
        <p:nvSpPr>
          <p:cNvPr id="258" name="Google Shape;258;g3d720faef3f_0_7"/>
          <p:cNvSpPr txBox="1"/>
          <p:nvPr/>
        </p:nvSpPr>
        <p:spPr>
          <a:xfrm>
            <a:off x="158050" y="1243675"/>
            <a:ext cx="8830500" cy="48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Here’s how it tends to show up:</a:t>
            </a:r>
            <a:endParaRPr sz="3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Lower threshold for stress</a:t>
            </a:r>
            <a:r>
              <a:rPr lang="en-US" sz="3000">
                <a:solidFill>
                  <a:schemeClr val="dk1"/>
                </a:solidFill>
              </a:rPr>
              <a:t> </a:t>
            </a:r>
            <a:endParaRPr sz="30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pic>
        <p:nvPicPr>
          <p:cNvPr id="259" name="Google Shape;259;g3d720faef3f_0_7"/>
          <p:cNvPicPr preferRelativeResize="0"/>
          <p:nvPr/>
        </p:nvPicPr>
        <p:blipFill>
          <a:blip r:embed="rId3">
            <a:alphaModFix/>
          </a:blip>
          <a:stretch>
            <a:fillRect/>
          </a:stretch>
        </p:blipFill>
        <p:spPr>
          <a:xfrm>
            <a:off x="992775" y="2962900"/>
            <a:ext cx="6924625" cy="38950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d720faef3f_0_14"/>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Trauma + Diagnosis</a:t>
            </a:r>
            <a:endParaRPr/>
          </a:p>
        </p:txBody>
      </p:sp>
      <p:sp>
        <p:nvSpPr>
          <p:cNvPr id="266" name="Google Shape;266;g3d720faef3f_0_14"/>
          <p:cNvSpPr txBox="1"/>
          <p:nvPr/>
        </p:nvSpPr>
        <p:spPr>
          <a:xfrm>
            <a:off x="158050" y="1243675"/>
            <a:ext cx="8830500" cy="48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Behavior can escalate or look different</a:t>
            </a:r>
            <a:r>
              <a:rPr lang="en-US" sz="3000">
                <a:solidFill>
                  <a:schemeClr val="dk1"/>
                </a:solidFill>
              </a:rPr>
              <a:t> </a:t>
            </a:r>
            <a:endParaRPr sz="30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pic>
        <p:nvPicPr>
          <p:cNvPr id="267" name="Google Shape;267;g3d720faef3f_0_14"/>
          <p:cNvPicPr preferRelativeResize="0"/>
          <p:nvPr/>
        </p:nvPicPr>
        <p:blipFill>
          <a:blip r:embed="rId3">
            <a:alphaModFix/>
          </a:blip>
          <a:stretch>
            <a:fillRect/>
          </a:stretch>
        </p:blipFill>
        <p:spPr>
          <a:xfrm>
            <a:off x="1440763" y="2340450"/>
            <a:ext cx="6262474" cy="41749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d720faef3f_0_25"/>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Trauma + Diagnosis</a:t>
            </a:r>
            <a:endParaRPr/>
          </a:p>
        </p:txBody>
      </p:sp>
      <p:sp>
        <p:nvSpPr>
          <p:cNvPr id="274" name="Google Shape;274;g3d720faef3f_0_25"/>
          <p:cNvSpPr txBox="1"/>
          <p:nvPr/>
        </p:nvSpPr>
        <p:spPr>
          <a:xfrm>
            <a:off x="158050" y="1243675"/>
            <a:ext cx="8830500" cy="48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Communication barriers can mask trauma</a:t>
            </a:r>
            <a:r>
              <a:rPr lang="en-US" sz="3000">
                <a:solidFill>
                  <a:schemeClr val="dk1"/>
                </a:solidFill>
              </a:rPr>
              <a:t> </a:t>
            </a:r>
            <a:endParaRPr sz="30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pic>
        <p:nvPicPr>
          <p:cNvPr id="275" name="Google Shape;275;g3d720faef3f_0_25"/>
          <p:cNvPicPr preferRelativeResize="0"/>
          <p:nvPr/>
        </p:nvPicPr>
        <p:blipFill>
          <a:blip r:embed="rId3">
            <a:alphaModFix/>
          </a:blip>
          <a:stretch>
            <a:fillRect/>
          </a:stretch>
        </p:blipFill>
        <p:spPr>
          <a:xfrm>
            <a:off x="1032438" y="2018500"/>
            <a:ext cx="7081725" cy="4713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3d720faef3f_0_34"/>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Trauma + Diagnosis</a:t>
            </a:r>
            <a:endParaRPr/>
          </a:p>
        </p:txBody>
      </p:sp>
      <p:sp>
        <p:nvSpPr>
          <p:cNvPr id="282" name="Google Shape;282;g3d720faef3f_0_34"/>
          <p:cNvSpPr txBox="1"/>
          <p:nvPr/>
        </p:nvSpPr>
        <p:spPr>
          <a:xfrm>
            <a:off x="158050" y="1243675"/>
            <a:ext cx="8830500" cy="48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Difficulty generalizing safety</a:t>
            </a:r>
            <a:r>
              <a:rPr lang="en-US" sz="3000">
                <a:solidFill>
                  <a:schemeClr val="dk1"/>
                </a:solidFill>
              </a:rPr>
              <a:t> </a:t>
            </a:r>
            <a:endParaRPr sz="30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pic>
        <p:nvPicPr>
          <p:cNvPr id="283" name="Google Shape;283;g3d720faef3f_0_34"/>
          <p:cNvPicPr preferRelativeResize="0"/>
          <p:nvPr/>
        </p:nvPicPr>
        <p:blipFill>
          <a:blip r:embed="rId3">
            <a:alphaModFix/>
          </a:blip>
          <a:stretch>
            <a:fillRect/>
          </a:stretch>
        </p:blipFill>
        <p:spPr>
          <a:xfrm>
            <a:off x="873788" y="2161625"/>
            <a:ext cx="7396424" cy="4160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d720faef3f_0_43"/>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Trauma + Diagnosis</a:t>
            </a:r>
            <a:endParaRPr/>
          </a:p>
        </p:txBody>
      </p:sp>
      <p:sp>
        <p:nvSpPr>
          <p:cNvPr id="290" name="Google Shape;290;g3d720faef3f_0_43"/>
          <p:cNvSpPr txBox="1"/>
          <p:nvPr/>
        </p:nvSpPr>
        <p:spPr>
          <a:xfrm>
            <a:off x="158050" y="1243675"/>
            <a:ext cx="8830500" cy="48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Higher risk for repeated stress and impact on skill development</a:t>
            </a:r>
            <a:r>
              <a:rPr lang="en-US" sz="3000">
                <a:solidFill>
                  <a:schemeClr val="dk1"/>
                </a:solidFill>
              </a:rPr>
              <a:t> </a:t>
            </a:r>
            <a:endParaRPr sz="30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pic>
        <p:nvPicPr>
          <p:cNvPr id="291" name="Google Shape;291;g3d720faef3f_0_43"/>
          <p:cNvPicPr preferRelativeResize="0"/>
          <p:nvPr/>
        </p:nvPicPr>
        <p:blipFill>
          <a:blip r:embed="rId3">
            <a:alphaModFix/>
          </a:blip>
          <a:stretch>
            <a:fillRect/>
          </a:stretch>
        </p:blipFill>
        <p:spPr>
          <a:xfrm>
            <a:off x="1505662" y="2557850"/>
            <a:ext cx="6132675" cy="4091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3d66b3b1f37_0_38"/>
          <p:cNvSpPr txBox="1"/>
          <p:nvPr>
            <p:ph type="title"/>
          </p:nvPr>
        </p:nvSpPr>
        <p:spPr>
          <a:xfrm>
            <a:off x="0" y="0"/>
            <a:ext cx="9144000" cy="1105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INFORMED SCHOOLS</a:t>
            </a:r>
            <a:endParaRPr/>
          </a:p>
        </p:txBody>
      </p:sp>
      <p:pic>
        <p:nvPicPr>
          <p:cNvPr descr="This video discusses the importance of trauma-informed schools and the goal of transforming education systems to become more attuned and responsive to the needs of children with trauma histories. We draw on findings of published research to offer several recommendations for schools committed to ensuring that traumatized children receive the supports and services they require, while promoting safe, nurturing, and supportive learning environments for all.&#10;━━━━━━━━━━━━━━━━━━━━&#10;Additional Information&#10;────────────────────────────&#10;Herrenkohl, T.I., Mersky, J.P., Topitzes, J. (2019). Applied and translational research on trauma-responsive programs and policy: Introduction to a special issue of the American Journal of Community Psychology. American Journal of Community Psychology, 64, 281-285. DOI: 10.1002/ajcp.12402&#10;Herrenkohl, T.I. Hong, S., &amp; Verbrugge, B. (2019). Trauma-informed programs based in schools: Linking concepts to practices and assessing the evidence. American Journal of Community Psychology, 64, 373-388 . DOI: 10.1002/ajcp.12362&#10;Herrenkohl, T.I., Hong, S. &amp; Verbrugge, B. (in press). Advancing trauma-informed programs in schools to promote resilience and child well-being. APSAC Advisor.&#10;Herrenkohl, T. I. (2019). Cross-system collaboration and engagement of the public health model to promote the well-being of children and families. Journal of the Society for Social Work and Research, 10 (3), 319–332. DOI: 10.1086/704958&#10;━━━━━━━━━━━━━━━━━━━━ &#10;Science Animated&#10;────────────────────────────&#10;http://www.sciani.com/&#10;https://twitter.com/Sci_Ani&#10;https://www.facebook.com/scianimation/&#10;━━━━━━━━━━━━━━━━━━━━&#10;#Trauma&#10;#Education&#10;#School&#10;━━━━━━━━━━━━━━━━━━━━" id="298" name="Google Shape;298;g3d66b3b1f37_0_38" title="Trauma-informed schools and practices">
            <a:hlinkClick r:id="rId3"/>
          </p:cNvPr>
          <p:cNvPicPr preferRelativeResize="0"/>
          <p:nvPr/>
        </p:nvPicPr>
        <p:blipFill>
          <a:blip r:embed="rId4">
            <a:alphaModFix/>
          </a:blip>
          <a:stretch>
            <a:fillRect/>
          </a:stretch>
        </p:blipFill>
        <p:spPr>
          <a:xfrm>
            <a:off x="152400" y="1257900"/>
            <a:ext cx="8685225" cy="539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d66b3b1f37_0_0"/>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TRAUMA INFORMED STRATEGIES</a:t>
            </a:r>
            <a:endParaRPr/>
          </a:p>
        </p:txBody>
      </p:sp>
      <p:sp>
        <p:nvSpPr>
          <p:cNvPr id="305" name="Google Shape;305;g3d66b3b1f37_0_0"/>
          <p:cNvSpPr txBox="1"/>
          <p:nvPr/>
        </p:nvSpPr>
        <p:spPr>
          <a:xfrm>
            <a:off x="314800" y="1400425"/>
            <a:ext cx="6701400" cy="522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1</a:t>
            </a:r>
            <a:r>
              <a:rPr b="1" lang="en-US" sz="2100">
                <a:solidFill>
                  <a:schemeClr val="dk1"/>
                </a:solidFill>
              </a:rPr>
              <a:t>. Build Relationships</a:t>
            </a:r>
            <a:endParaRPr b="1" sz="2100">
              <a:solidFill>
                <a:schemeClr val="dk1"/>
              </a:solidFill>
            </a:endParaRPr>
          </a:p>
          <a:p>
            <a:pPr indent="-349250" lvl="0" marL="457200" rtl="0" algn="l">
              <a:lnSpc>
                <a:spcPct val="115000"/>
              </a:lnSpc>
              <a:spcBef>
                <a:spcPts val="1200"/>
              </a:spcBef>
              <a:spcAft>
                <a:spcPts val="0"/>
              </a:spcAft>
              <a:buClr>
                <a:schemeClr val="dk1"/>
              </a:buClr>
              <a:buSzPts val="1900"/>
              <a:buChar char="●"/>
            </a:pPr>
            <a:r>
              <a:rPr lang="en-US" sz="1900">
                <a:solidFill>
                  <a:schemeClr val="dk1"/>
                </a:solidFill>
              </a:rPr>
              <a:t>Prioritize connection before correction</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Use consistent, supportive language</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Establish trust over time</a:t>
            </a:r>
            <a:endParaRPr sz="19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2100">
                <a:solidFill>
                  <a:schemeClr val="dk1"/>
                </a:solidFill>
              </a:rPr>
              <a:t>2. Create Predictable Environments</a:t>
            </a:r>
            <a:endParaRPr b="1" sz="2100">
              <a:solidFill>
                <a:schemeClr val="dk1"/>
              </a:solidFill>
            </a:endParaRPr>
          </a:p>
          <a:p>
            <a:pPr indent="-349250" lvl="0" marL="457200" rtl="0" algn="l">
              <a:lnSpc>
                <a:spcPct val="115000"/>
              </a:lnSpc>
              <a:spcBef>
                <a:spcPts val="1200"/>
              </a:spcBef>
              <a:spcAft>
                <a:spcPts val="0"/>
              </a:spcAft>
              <a:buClr>
                <a:schemeClr val="dk1"/>
              </a:buClr>
              <a:buSzPts val="1900"/>
              <a:buChar char="●"/>
            </a:pPr>
            <a:r>
              <a:rPr lang="en-US" sz="1900">
                <a:solidFill>
                  <a:schemeClr val="dk1"/>
                </a:solidFill>
              </a:rPr>
              <a:t>Maintain clear routines</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Prepare students for transitions</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Use visual schedules and structured expectations</a:t>
            </a:r>
            <a:endParaRPr sz="19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2100">
                <a:solidFill>
                  <a:schemeClr val="dk1"/>
                </a:solidFill>
              </a:rPr>
              <a:t>3. Teach Replacement Skills</a:t>
            </a:r>
            <a:endParaRPr b="1" sz="2100">
              <a:solidFill>
                <a:schemeClr val="dk1"/>
              </a:solidFill>
            </a:endParaRPr>
          </a:p>
          <a:p>
            <a:pPr indent="-349250" lvl="0" marL="457200" rtl="0" algn="l">
              <a:lnSpc>
                <a:spcPct val="115000"/>
              </a:lnSpc>
              <a:spcBef>
                <a:spcPts val="1200"/>
              </a:spcBef>
              <a:spcAft>
                <a:spcPts val="0"/>
              </a:spcAft>
              <a:buClr>
                <a:schemeClr val="dk1"/>
              </a:buClr>
              <a:buSzPts val="1900"/>
              <a:buChar char="●"/>
            </a:pPr>
            <a:r>
              <a:rPr lang="en-US" sz="1900">
                <a:solidFill>
                  <a:schemeClr val="dk1"/>
                </a:solidFill>
              </a:rPr>
              <a:t>Coping strategies (deep breathing, breaks)</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Emotional identification and expression</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Problem-solving and communication skills</a:t>
            </a:r>
            <a:endParaRPr sz="19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pic>
        <p:nvPicPr>
          <p:cNvPr id="306" name="Google Shape;306;g3d66b3b1f37_0_0"/>
          <p:cNvPicPr preferRelativeResize="0"/>
          <p:nvPr/>
        </p:nvPicPr>
        <p:blipFill>
          <a:blip r:embed="rId3">
            <a:alphaModFix/>
          </a:blip>
          <a:stretch>
            <a:fillRect/>
          </a:stretch>
        </p:blipFill>
        <p:spPr>
          <a:xfrm>
            <a:off x="5333825" y="1400425"/>
            <a:ext cx="3628575" cy="2416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d66b3b1f37_0_23"/>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TRAUMA INFORMED STRATEGIES</a:t>
            </a:r>
            <a:endParaRPr/>
          </a:p>
        </p:txBody>
      </p:sp>
      <p:sp>
        <p:nvSpPr>
          <p:cNvPr id="313" name="Google Shape;313;g3d66b3b1f37_0_23"/>
          <p:cNvSpPr txBox="1"/>
          <p:nvPr/>
        </p:nvSpPr>
        <p:spPr>
          <a:xfrm>
            <a:off x="184175" y="1426550"/>
            <a:ext cx="6688200" cy="497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US" sz="1900">
                <a:solidFill>
                  <a:schemeClr val="dk1"/>
                </a:solidFill>
              </a:rPr>
              <a:t>4. Respond, Don’t React</a:t>
            </a:r>
            <a:endParaRPr b="1" sz="1900">
              <a:solidFill>
                <a:schemeClr val="dk1"/>
              </a:solidFill>
            </a:endParaRPr>
          </a:p>
          <a:p>
            <a:pPr indent="-349250" lvl="0" marL="457200" rtl="0" algn="l">
              <a:lnSpc>
                <a:spcPct val="115000"/>
              </a:lnSpc>
              <a:spcBef>
                <a:spcPts val="1200"/>
              </a:spcBef>
              <a:spcAft>
                <a:spcPts val="0"/>
              </a:spcAft>
              <a:buClr>
                <a:schemeClr val="dk1"/>
              </a:buClr>
              <a:buSzPts val="1900"/>
              <a:buChar char="●"/>
            </a:pPr>
            <a:r>
              <a:rPr lang="en-US" sz="1900">
                <a:solidFill>
                  <a:schemeClr val="dk1"/>
                </a:solidFill>
              </a:rPr>
              <a:t>Stay calm and regulated as the adult</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Avoid punitive responses that may escalate behavior</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Use de-escalation techniques</a:t>
            </a:r>
            <a:endParaRPr sz="19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US" sz="1900">
                <a:solidFill>
                  <a:schemeClr val="dk1"/>
                </a:solidFill>
              </a:rPr>
              <a:t>5. Provide Regulation Supports</a:t>
            </a:r>
            <a:endParaRPr b="1" sz="1900">
              <a:solidFill>
                <a:schemeClr val="dk1"/>
              </a:solidFill>
            </a:endParaRPr>
          </a:p>
          <a:p>
            <a:pPr indent="-349250" lvl="0" marL="457200" rtl="0" algn="l">
              <a:lnSpc>
                <a:spcPct val="115000"/>
              </a:lnSpc>
              <a:spcBef>
                <a:spcPts val="1200"/>
              </a:spcBef>
              <a:spcAft>
                <a:spcPts val="0"/>
              </a:spcAft>
              <a:buClr>
                <a:schemeClr val="dk1"/>
              </a:buClr>
              <a:buSzPts val="1900"/>
              <a:buChar char="●"/>
            </a:pPr>
            <a:r>
              <a:rPr lang="en-US" sz="1900">
                <a:solidFill>
                  <a:schemeClr val="dk1"/>
                </a:solidFill>
              </a:rPr>
              <a:t>Calm-down spaces (e.g., classroom break areas)</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Sensory tools or movement breaks</a:t>
            </a:r>
            <a:endParaRPr sz="1900">
              <a:solidFill>
                <a:schemeClr val="dk1"/>
              </a:solidFill>
            </a:endParaRPr>
          </a:p>
          <a:p>
            <a:pPr indent="-349250" lvl="0" marL="457200" rtl="0" algn="l">
              <a:lnSpc>
                <a:spcPct val="115000"/>
              </a:lnSpc>
              <a:spcBef>
                <a:spcPts val="0"/>
              </a:spcBef>
              <a:spcAft>
                <a:spcPts val="0"/>
              </a:spcAft>
              <a:buClr>
                <a:schemeClr val="dk1"/>
              </a:buClr>
              <a:buSzPts val="1900"/>
              <a:buChar char="●"/>
            </a:pPr>
            <a:r>
              <a:rPr lang="en-US" sz="1900">
                <a:solidFill>
                  <a:schemeClr val="dk1"/>
                </a:solidFill>
              </a:rPr>
              <a:t>Opportunities for choice and control</a:t>
            </a:r>
            <a:endParaRPr sz="19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900">
                <a:solidFill>
                  <a:schemeClr val="dk1"/>
                </a:solidFill>
              </a:rPr>
              <a:t>Behavior is often a form of communication. When children have experienced trauma, their behavior reflects underlying needs for safety, connection, and regulation. With consistent, trauma-informed support, students can build the skills needed to succeed socially, emotionally, and academically.</a:t>
            </a:r>
            <a:endParaRPr sz="19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pic>
        <p:nvPicPr>
          <p:cNvPr id="314" name="Google Shape;314;g3d66b3b1f37_0_23"/>
          <p:cNvPicPr preferRelativeResize="0"/>
          <p:nvPr/>
        </p:nvPicPr>
        <p:blipFill>
          <a:blip r:embed="rId3">
            <a:alphaModFix/>
          </a:blip>
          <a:stretch>
            <a:fillRect/>
          </a:stretch>
        </p:blipFill>
        <p:spPr>
          <a:xfrm>
            <a:off x="6487875" y="1238800"/>
            <a:ext cx="2579524" cy="1719675"/>
          </a:xfrm>
          <a:prstGeom prst="rect">
            <a:avLst/>
          </a:prstGeom>
          <a:noFill/>
          <a:ln>
            <a:noFill/>
          </a:ln>
        </p:spPr>
      </p:pic>
      <p:pic>
        <p:nvPicPr>
          <p:cNvPr id="315" name="Google Shape;315;g3d66b3b1f37_0_23"/>
          <p:cNvPicPr preferRelativeResize="0"/>
          <p:nvPr/>
        </p:nvPicPr>
        <p:blipFill>
          <a:blip r:embed="rId4">
            <a:alphaModFix/>
          </a:blip>
          <a:stretch>
            <a:fillRect/>
          </a:stretch>
        </p:blipFill>
        <p:spPr>
          <a:xfrm>
            <a:off x="6872375" y="5144199"/>
            <a:ext cx="1872275" cy="1053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d720faef3f_0_53"/>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this means</a:t>
            </a:r>
            <a:endParaRPr/>
          </a:p>
        </p:txBody>
      </p:sp>
      <p:sp>
        <p:nvSpPr>
          <p:cNvPr id="322" name="Google Shape;322;g3d720faef3f_0_53"/>
          <p:cNvSpPr txBox="1"/>
          <p:nvPr/>
        </p:nvSpPr>
        <p:spPr>
          <a:xfrm>
            <a:off x="158050" y="1243675"/>
            <a:ext cx="8830500" cy="48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000">
                <a:solidFill>
                  <a:schemeClr val="dk1"/>
                </a:solidFill>
              </a:rPr>
              <a:t>Behavior should be viewed through a </a:t>
            </a:r>
            <a:r>
              <a:rPr b="1" i="1" lang="en-US" sz="3000">
                <a:solidFill>
                  <a:schemeClr val="dk1"/>
                </a:solidFill>
              </a:rPr>
              <a:t>DUAL LENS</a:t>
            </a:r>
            <a:endParaRPr b="1" i="1" sz="30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i="1" sz="30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i="1" sz="30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i="1" sz="30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i="1" sz="3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sz="4800">
                <a:solidFill>
                  <a:schemeClr val="dk1"/>
                </a:solidFill>
              </a:rPr>
              <a:t>          What does effective </a:t>
            </a:r>
            <a:endParaRPr i="1" sz="4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US" sz="4800">
                <a:solidFill>
                  <a:schemeClr val="dk1"/>
                </a:solidFill>
              </a:rPr>
              <a:t>            support include?</a:t>
            </a:r>
            <a:endParaRPr i="1" sz="48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pic>
        <p:nvPicPr>
          <p:cNvPr id="323" name="Google Shape;323;g3d720faef3f_0_53"/>
          <p:cNvPicPr preferRelativeResize="0"/>
          <p:nvPr/>
        </p:nvPicPr>
        <p:blipFill>
          <a:blip r:embed="rId3">
            <a:alphaModFix/>
          </a:blip>
          <a:stretch>
            <a:fillRect/>
          </a:stretch>
        </p:blipFill>
        <p:spPr>
          <a:xfrm>
            <a:off x="2847975" y="1905000"/>
            <a:ext cx="2878700" cy="2544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3d720faef3f_0_62"/>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Thank you for coming!</a:t>
            </a:r>
            <a:endParaRPr/>
          </a:p>
        </p:txBody>
      </p:sp>
      <p:sp>
        <p:nvSpPr>
          <p:cNvPr id="330" name="Google Shape;330;g3d720faef3f_0_62"/>
          <p:cNvSpPr txBox="1"/>
          <p:nvPr/>
        </p:nvSpPr>
        <p:spPr>
          <a:xfrm>
            <a:off x="158050" y="1243675"/>
            <a:ext cx="8830500" cy="48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900">
                <a:solidFill>
                  <a:schemeClr val="dk1"/>
                </a:solidFill>
                <a:latin typeface="Calibri"/>
                <a:ea typeface="Calibri"/>
                <a:cs typeface="Calibri"/>
                <a:sym typeface="Calibri"/>
              </a:rPr>
              <a:t>Emily Sagendorf, </a:t>
            </a:r>
            <a:r>
              <a:rPr lang="en-US" sz="3900" u="sng">
                <a:solidFill>
                  <a:schemeClr val="dk1"/>
                </a:solidFill>
                <a:latin typeface="Calibri"/>
                <a:ea typeface="Calibri"/>
                <a:cs typeface="Calibri"/>
                <a:sym typeface="Calibri"/>
                <a:hlinkClick r:id="rId3">
                  <a:extLst>
                    <a:ext uri="{A12FA001-AC4F-418D-AE19-62706E023703}">
                      <ahyp:hlinkClr val="tx"/>
                    </a:ext>
                  </a:extLst>
                </a:hlinkClick>
              </a:rPr>
              <a:t>M.Ed</a:t>
            </a:r>
            <a:r>
              <a:rPr lang="en-US" sz="3900">
                <a:solidFill>
                  <a:schemeClr val="dk1"/>
                </a:solidFill>
                <a:latin typeface="Calibri"/>
                <a:ea typeface="Calibri"/>
                <a:cs typeface="Calibri"/>
                <a:sym typeface="Calibri"/>
              </a:rPr>
              <a:t>, BCBA, SSW</a:t>
            </a:r>
            <a:endParaRPr sz="3900">
              <a:solidFill>
                <a:schemeClr val="dk1"/>
              </a:solidFill>
              <a:latin typeface="Calibri"/>
              <a:ea typeface="Calibri"/>
              <a:cs typeface="Calibri"/>
              <a:sym typeface="Calibri"/>
            </a:endParaRPr>
          </a:p>
          <a:p>
            <a:pPr indent="0" lvl="0" marL="0" rtl="0" algn="l">
              <a:spcBef>
                <a:spcPts val="0"/>
              </a:spcBef>
              <a:spcAft>
                <a:spcPts val="0"/>
              </a:spcAft>
              <a:buNone/>
            </a:pPr>
            <a:r>
              <a:t/>
            </a:r>
            <a:endParaRPr sz="3900">
              <a:solidFill>
                <a:schemeClr val="dk1"/>
              </a:solidFill>
              <a:latin typeface="Calibri"/>
              <a:ea typeface="Calibri"/>
              <a:cs typeface="Calibri"/>
              <a:sym typeface="Calibri"/>
            </a:endParaRPr>
          </a:p>
          <a:p>
            <a:pPr indent="0" lvl="0" marL="0" rtl="0" algn="l">
              <a:spcBef>
                <a:spcPts val="0"/>
              </a:spcBef>
              <a:spcAft>
                <a:spcPts val="0"/>
              </a:spcAft>
              <a:buNone/>
            </a:pPr>
            <a:r>
              <a:rPr lang="en-US" sz="3900">
                <a:solidFill>
                  <a:schemeClr val="dk1"/>
                </a:solidFill>
                <a:latin typeface="Calibri"/>
                <a:ea typeface="Calibri"/>
                <a:cs typeface="Calibri"/>
                <a:sym typeface="Calibri"/>
              </a:rPr>
              <a:t>Southwest Educational Development Center</a:t>
            </a:r>
            <a:endParaRPr sz="3900">
              <a:solidFill>
                <a:schemeClr val="dk1"/>
              </a:solidFill>
              <a:latin typeface="Calibri"/>
              <a:ea typeface="Calibri"/>
              <a:cs typeface="Calibri"/>
              <a:sym typeface="Calibri"/>
            </a:endParaRPr>
          </a:p>
          <a:p>
            <a:pPr indent="0" lvl="0" marL="0" rtl="0" algn="l">
              <a:spcBef>
                <a:spcPts val="0"/>
              </a:spcBef>
              <a:spcAft>
                <a:spcPts val="0"/>
              </a:spcAft>
              <a:buNone/>
            </a:pPr>
            <a:r>
              <a:t/>
            </a:r>
            <a:endParaRPr sz="3900">
              <a:solidFill>
                <a:schemeClr val="dk1"/>
              </a:solidFill>
              <a:latin typeface="Calibri"/>
              <a:ea typeface="Calibri"/>
              <a:cs typeface="Calibri"/>
              <a:sym typeface="Calibri"/>
            </a:endParaRPr>
          </a:p>
          <a:p>
            <a:pPr indent="0" lvl="0" marL="0" rtl="0" algn="l">
              <a:spcBef>
                <a:spcPts val="0"/>
              </a:spcBef>
              <a:spcAft>
                <a:spcPts val="0"/>
              </a:spcAft>
              <a:buNone/>
            </a:pPr>
            <a:r>
              <a:rPr lang="en-US" sz="3900" u="sng">
                <a:solidFill>
                  <a:schemeClr val="dk1"/>
                </a:solidFill>
                <a:latin typeface="Calibri"/>
                <a:ea typeface="Calibri"/>
                <a:cs typeface="Calibri"/>
                <a:sym typeface="Calibri"/>
                <a:hlinkClick r:id="rId4">
                  <a:extLst>
                    <a:ext uri="{A12FA001-AC4F-418D-AE19-62706E023703}">
                      <ahyp:hlinkClr val="tx"/>
                    </a:ext>
                  </a:extLst>
                </a:hlinkClick>
              </a:rPr>
              <a:t>emilys@sedck12.org</a:t>
            </a:r>
            <a:endParaRPr sz="3900">
              <a:solidFill>
                <a:schemeClr val="dk1"/>
              </a:solidFill>
              <a:latin typeface="Calibri"/>
              <a:ea typeface="Calibri"/>
              <a:cs typeface="Calibri"/>
              <a:sym typeface="Calibri"/>
            </a:endParaRPr>
          </a:p>
          <a:p>
            <a:pPr indent="0" lvl="0" marL="0" rtl="0" algn="l">
              <a:spcBef>
                <a:spcPts val="0"/>
              </a:spcBef>
              <a:spcAft>
                <a:spcPts val="0"/>
              </a:spcAft>
              <a:buNone/>
            </a:pPr>
            <a:r>
              <a:t/>
            </a:r>
            <a:endParaRPr sz="3900">
              <a:solidFill>
                <a:schemeClr val="dk1"/>
              </a:solidFill>
              <a:latin typeface="Calibri"/>
              <a:ea typeface="Calibri"/>
              <a:cs typeface="Calibri"/>
              <a:sym typeface="Calibri"/>
            </a:endParaRPr>
          </a:p>
          <a:p>
            <a:pPr indent="0" lvl="0" marL="0" rtl="0" algn="l">
              <a:spcBef>
                <a:spcPts val="0"/>
              </a:spcBef>
              <a:spcAft>
                <a:spcPts val="0"/>
              </a:spcAft>
              <a:buNone/>
            </a:pPr>
            <a:r>
              <a:t/>
            </a:r>
            <a:endParaRPr sz="3900">
              <a:solidFill>
                <a:schemeClr val="dk1"/>
              </a:solidFill>
              <a:latin typeface="Calibri"/>
              <a:ea typeface="Calibri"/>
              <a:cs typeface="Calibri"/>
              <a:sym typeface="Calibri"/>
            </a:endParaRPr>
          </a:p>
        </p:txBody>
      </p:sp>
      <p:pic>
        <p:nvPicPr>
          <p:cNvPr id="331" name="Google Shape;331;g3d720faef3f_0_62"/>
          <p:cNvPicPr preferRelativeResize="0"/>
          <p:nvPr/>
        </p:nvPicPr>
        <p:blipFill>
          <a:blip r:embed="rId5">
            <a:alphaModFix/>
          </a:blip>
          <a:stretch>
            <a:fillRect/>
          </a:stretch>
        </p:blipFill>
        <p:spPr>
          <a:xfrm>
            <a:off x="0" y="5364625"/>
            <a:ext cx="9144002" cy="1119200"/>
          </a:xfrm>
          <a:prstGeom prst="rect">
            <a:avLst/>
          </a:prstGeom>
          <a:noFill/>
          <a:ln>
            <a:noFill/>
          </a:ln>
        </p:spPr>
      </p:pic>
      <p:pic>
        <p:nvPicPr>
          <p:cNvPr id="332" name="Google Shape;332;g3d720faef3f_0_62"/>
          <p:cNvPicPr preferRelativeResize="0"/>
          <p:nvPr/>
        </p:nvPicPr>
        <p:blipFill>
          <a:blip r:embed="rId6">
            <a:alphaModFix/>
          </a:blip>
          <a:stretch>
            <a:fillRect/>
          </a:stretch>
        </p:blipFill>
        <p:spPr>
          <a:xfrm>
            <a:off x="5519074" y="3414274"/>
            <a:ext cx="2653100" cy="1950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3debe1d366c_0_0"/>
          <p:cNvSpPr txBox="1"/>
          <p:nvPr>
            <p:ph type="title"/>
          </p:nvPr>
        </p:nvSpPr>
        <p:spPr>
          <a:xfrm>
            <a:off x="0" y="0"/>
            <a:ext cx="9144000" cy="1105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THE BRAIN</a:t>
            </a:r>
            <a:endParaRPr/>
          </a:p>
        </p:txBody>
      </p:sp>
      <p:pic>
        <p:nvPicPr>
          <p:cNvPr descr="Childhood trauma isn’t something you just get over as you grow up. Pediatrician Nadine Burke Harris explains that the repeated stress of abuse, neglect and parents struggling with mental health or substance abuse issues has real, tangible effects on the development of the brain. This unfolds across a lifetime, to the point where those who’ve experienced high levels of trauma are at triple the risk for heart disease and lung cancer. An impassioned plea for pediatric medicine to confront the prevention and treatment of trauma, head-on.&#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id="107" name="Google Shape;107;g3debe1d366c_0_0" title="How childhood trauma affects health across a lifetime | Nadine Burke Harris | TED">
            <a:hlinkClick r:id="rId3"/>
          </p:cNvPr>
          <p:cNvPicPr preferRelativeResize="0"/>
          <p:nvPr/>
        </p:nvPicPr>
        <p:blipFill>
          <a:blip r:embed="rId4">
            <a:alphaModFix/>
          </a:blip>
          <a:stretch>
            <a:fillRect/>
          </a:stretch>
        </p:blipFill>
        <p:spPr>
          <a:xfrm>
            <a:off x="152400" y="1257900"/>
            <a:ext cx="8836150" cy="5380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
          <p:cNvSpPr/>
          <p:nvPr/>
        </p:nvSpPr>
        <p:spPr>
          <a:xfrm>
            <a:off x="4009293" y="2574388"/>
            <a:ext cx="4767578" cy="3963052"/>
          </a:xfrm>
          <a:prstGeom prst="roundRect">
            <a:avLst>
              <a:gd fmla="val 0" name="adj"/>
            </a:avLst>
          </a:prstGeom>
          <a:solidFill>
            <a:schemeClr val="lt1"/>
          </a:solidFill>
          <a:ln cap="sq" cmpd="sng" w="28575">
            <a:solidFill>
              <a:schemeClr val="dk1"/>
            </a:solidFill>
            <a:prstDash val="solid"/>
            <a:miter lim="8000"/>
            <a:headEnd len="sm" w="sm" type="none"/>
            <a:tailEnd len="sm" w="sm" type="none"/>
          </a:ln>
          <a:effectLst>
            <a:outerShdw blurRad="50799"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Century Gothic"/>
              <a:buNone/>
            </a:pPr>
            <a:r>
              <a:rPr b="0" i="0" lang="en-US" sz="2400" u="none" cap="none" strike="noStrike">
                <a:solidFill>
                  <a:schemeClr val="dk1"/>
                </a:solidFill>
                <a:latin typeface="Century Gothic"/>
                <a:ea typeface="Century Gothic"/>
                <a:cs typeface="Century Gothic"/>
                <a:sym typeface="Century Gothic"/>
              </a:rPr>
              <a:t>Trauma has been found to … </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419100" lvl="0" marL="457200" marR="0" rtl="0" algn="l">
              <a:lnSpc>
                <a:spcPct val="100000"/>
              </a:lnSpc>
              <a:spcBef>
                <a:spcPts val="0"/>
              </a:spcBef>
              <a:spcAft>
                <a:spcPts val="0"/>
              </a:spcAft>
              <a:buClr>
                <a:schemeClr val="dk1"/>
              </a:buClr>
              <a:buSzPts val="2000"/>
              <a:buFont typeface="Amatic SC"/>
              <a:buChar char="●"/>
            </a:pPr>
            <a:r>
              <a:rPr b="0" i="0" lang="en-US" sz="2000" u="none" cap="none" strike="noStrike">
                <a:solidFill>
                  <a:srgbClr val="DE6060"/>
                </a:solidFill>
                <a:latin typeface="Century Gothic"/>
                <a:ea typeface="Century Gothic"/>
                <a:cs typeface="Century Gothic"/>
                <a:sym typeface="Century Gothic"/>
              </a:rPr>
              <a:t>Change the structure </a:t>
            </a:r>
            <a:r>
              <a:rPr b="0" i="0" lang="en-US" sz="2000" u="none" cap="none" strike="noStrike">
                <a:solidFill>
                  <a:schemeClr val="dk1"/>
                </a:solidFill>
                <a:latin typeface="Century Gothic"/>
                <a:ea typeface="Century Gothic"/>
                <a:cs typeface="Century Gothic"/>
                <a:sym typeface="Century Gothic"/>
              </a:rPr>
              <a:t>and chemical activity of the brain. </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419100" lvl="0" marL="457200" marR="0" rtl="0" algn="l">
              <a:lnSpc>
                <a:spcPct val="100000"/>
              </a:lnSpc>
              <a:spcBef>
                <a:spcPts val="0"/>
              </a:spcBef>
              <a:spcAft>
                <a:spcPts val="0"/>
              </a:spcAft>
              <a:buClr>
                <a:schemeClr val="dk1"/>
              </a:buClr>
              <a:buSzPts val="2000"/>
              <a:buFont typeface="Amatic SC"/>
              <a:buChar char="●"/>
            </a:pPr>
            <a:r>
              <a:rPr b="0" i="0" lang="en-US" sz="2000" u="none" cap="none" strike="noStrike">
                <a:solidFill>
                  <a:srgbClr val="DE6060"/>
                </a:solidFill>
                <a:latin typeface="Century Gothic"/>
                <a:ea typeface="Century Gothic"/>
                <a:cs typeface="Century Gothic"/>
                <a:sym typeface="Century Gothic"/>
              </a:rPr>
              <a:t>Decrease the size </a:t>
            </a:r>
            <a:r>
              <a:rPr b="0" i="0" lang="en-US" sz="2000" u="none" cap="none" strike="noStrike">
                <a:solidFill>
                  <a:schemeClr val="dk1"/>
                </a:solidFill>
                <a:latin typeface="Century Gothic"/>
                <a:ea typeface="Century Gothic"/>
                <a:cs typeface="Century Gothic"/>
                <a:sym typeface="Century Gothic"/>
              </a:rPr>
              <a:t>/connectivity in some parts of the brain.  </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419100" lvl="0" marL="457200" marR="0" rtl="0" algn="l">
              <a:lnSpc>
                <a:spcPct val="100000"/>
              </a:lnSpc>
              <a:spcBef>
                <a:spcPts val="0"/>
              </a:spcBef>
              <a:spcAft>
                <a:spcPts val="0"/>
              </a:spcAft>
              <a:buClr>
                <a:schemeClr val="dk1"/>
              </a:buClr>
              <a:buSzPts val="2000"/>
              <a:buFont typeface="Amatic SC"/>
              <a:buChar char="●"/>
            </a:pPr>
            <a:r>
              <a:rPr b="0" i="0" lang="en-US" sz="2000" u="none" cap="none" strike="noStrike">
                <a:solidFill>
                  <a:srgbClr val="DE6060"/>
                </a:solidFill>
                <a:latin typeface="Century Gothic"/>
                <a:ea typeface="Century Gothic"/>
                <a:cs typeface="Century Gothic"/>
                <a:sym typeface="Century Gothic"/>
              </a:rPr>
              <a:t>Impair the emotional / behavioral functioning </a:t>
            </a:r>
            <a:r>
              <a:rPr b="0" i="0" lang="en-US" sz="2000" u="none" cap="none" strike="noStrike">
                <a:solidFill>
                  <a:schemeClr val="dk1"/>
                </a:solidFill>
                <a:latin typeface="Century Gothic"/>
                <a:ea typeface="Century Gothic"/>
                <a:cs typeface="Century Gothic"/>
                <a:sym typeface="Century Gothic"/>
              </a:rPr>
              <a:t>of the child.</a:t>
            </a:r>
            <a:endParaRPr/>
          </a:p>
        </p:txBody>
      </p:sp>
      <p:sp>
        <p:nvSpPr>
          <p:cNvPr id="113" name="Google Shape;113;p2"/>
          <p:cNvSpPr/>
          <p:nvPr/>
        </p:nvSpPr>
        <p:spPr>
          <a:xfrm>
            <a:off x="118074" y="1286925"/>
            <a:ext cx="8927452" cy="87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75"/>
              <a:buFont typeface="Century Gothic"/>
              <a:buNone/>
            </a:pPr>
            <a:r>
              <a:rPr b="0" i="0" lang="en-US" sz="3500" u="none" cap="none" strike="noStrike">
                <a:solidFill>
                  <a:srgbClr val="000000"/>
                </a:solidFill>
                <a:latin typeface="Century Gothic"/>
                <a:ea typeface="Century Gothic"/>
                <a:cs typeface="Century Gothic"/>
                <a:sym typeface="Century Gothic"/>
              </a:rPr>
              <a:t>Children’s experiences with trauma can negatively affect brain development. </a:t>
            </a:r>
            <a:endParaRPr/>
          </a:p>
        </p:txBody>
      </p:sp>
      <p:pic>
        <p:nvPicPr>
          <p:cNvPr id="114" name="Google Shape;114;p2"/>
          <p:cNvPicPr preferRelativeResize="0"/>
          <p:nvPr/>
        </p:nvPicPr>
        <p:blipFill rotWithShape="1">
          <a:blip r:embed="rId3">
            <a:alphaModFix/>
          </a:blip>
          <a:srcRect b="28035" l="0" r="49849" t="27179"/>
          <a:stretch/>
        </p:blipFill>
        <p:spPr>
          <a:xfrm>
            <a:off x="118074" y="2801200"/>
            <a:ext cx="3558023" cy="4056800"/>
          </a:xfrm>
          <a:prstGeom prst="rect">
            <a:avLst/>
          </a:prstGeom>
          <a:noFill/>
          <a:ln>
            <a:noFill/>
          </a:ln>
        </p:spPr>
      </p:pic>
      <p:sp>
        <p:nvSpPr>
          <p:cNvPr id="115" name="Google Shape;115;p2"/>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TRAUMA’S IMPACT ON THE BRAIN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3d66b3b1f37_0_12"/>
          <p:cNvSpPr txBox="1"/>
          <p:nvPr>
            <p:ph type="title"/>
          </p:nvPr>
        </p:nvSpPr>
        <p:spPr>
          <a:xfrm>
            <a:off x="0" y="0"/>
            <a:ext cx="9144000" cy="110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000"/>
              <a:t>How Trauma Impacts the Brain &amp; Development</a:t>
            </a:r>
            <a:r>
              <a:rPr lang="en-US"/>
              <a:t> </a:t>
            </a:r>
            <a:endParaRPr/>
          </a:p>
        </p:txBody>
      </p:sp>
      <p:sp>
        <p:nvSpPr>
          <p:cNvPr id="122" name="Google Shape;122;g3d66b3b1f37_0_12"/>
          <p:cNvSpPr txBox="1"/>
          <p:nvPr/>
        </p:nvSpPr>
        <p:spPr>
          <a:xfrm>
            <a:off x="197250" y="1361250"/>
            <a:ext cx="8647500" cy="531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3500">
                <a:solidFill>
                  <a:schemeClr val="dk1"/>
                </a:solidFill>
              </a:rPr>
              <a:t>Trauma affects the developing brain in significant ways:</a:t>
            </a:r>
            <a:endParaRPr sz="3500">
              <a:solidFill>
                <a:schemeClr val="dk1"/>
              </a:solidFill>
            </a:endParaRPr>
          </a:p>
          <a:p>
            <a:pPr indent="-387350" lvl="0" marL="457200" rtl="0" algn="l">
              <a:lnSpc>
                <a:spcPct val="115000"/>
              </a:lnSpc>
              <a:spcBef>
                <a:spcPts val="1200"/>
              </a:spcBef>
              <a:spcAft>
                <a:spcPts val="0"/>
              </a:spcAft>
              <a:buClr>
                <a:schemeClr val="dk1"/>
              </a:buClr>
              <a:buSzPts val="2500"/>
              <a:buChar char="●"/>
            </a:pPr>
            <a:r>
              <a:rPr b="1" lang="en-US" sz="2500">
                <a:solidFill>
                  <a:schemeClr val="dk1"/>
                </a:solidFill>
              </a:rPr>
              <a:t>Heightened stress response</a:t>
            </a:r>
            <a:r>
              <a:rPr lang="en-US" sz="2500">
                <a:solidFill>
                  <a:schemeClr val="dk1"/>
                </a:solidFill>
              </a:rPr>
              <a:t>: The brain becomes wired to detect danger quickly (fight, flight, or freeze)</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b="1" lang="en-US" sz="2500">
                <a:solidFill>
                  <a:schemeClr val="dk1"/>
                </a:solidFill>
              </a:rPr>
              <a:t>Reduced executive functioning</a:t>
            </a:r>
            <a:r>
              <a:rPr lang="en-US" sz="2500">
                <a:solidFill>
                  <a:schemeClr val="dk1"/>
                </a:solidFill>
              </a:rPr>
              <a:t>: Difficulty with attention, planning, and impulse control</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b="1" lang="en-US" sz="2500">
                <a:solidFill>
                  <a:schemeClr val="dk1"/>
                </a:solidFill>
              </a:rPr>
              <a:t>Emotional regulation challenges</a:t>
            </a:r>
            <a:r>
              <a:rPr lang="en-US" sz="2500">
                <a:solidFill>
                  <a:schemeClr val="dk1"/>
                </a:solidFill>
              </a:rPr>
              <a:t>: Strong reactions to seemingly small triggers</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b="1" lang="en-US" sz="2500">
                <a:solidFill>
                  <a:schemeClr val="dk1"/>
                </a:solidFill>
              </a:rPr>
              <a:t>Memory and learning impacts</a:t>
            </a:r>
            <a:r>
              <a:rPr lang="en-US" sz="2500">
                <a:solidFill>
                  <a:schemeClr val="dk1"/>
                </a:solidFill>
              </a:rPr>
              <a:t>: Difficulty retaining and processing information</a:t>
            </a:r>
            <a:endParaRPr sz="2500">
              <a:solidFill>
                <a:schemeClr val="dk1"/>
              </a:solidFill>
            </a:endParaRPr>
          </a:p>
          <a:p>
            <a:pPr indent="0" lvl="0" marL="0" rtl="0" algn="l">
              <a:spcBef>
                <a:spcPts val="120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2"/>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THE BRAIN</a:t>
            </a:r>
            <a:endParaRPr/>
          </a:p>
        </p:txBody>
      </p:sp>
      <p:pic>
        <p:nvPicPr>
          <p:cNvPr descr="A general introduction to what happens in the brain after children face traumatic experiences in childhood, like abuse and neglect.&#10;&#10;This animation was developed by Professor Eamon McCrory and is a part of the Childhood Trauma and the Brain resource. Learn more about the science and how to apply it to practice on the UK Trauma Council website: https://uktraumacouncil.org/resources/childhood-trauma-and-the-brain&#10;&#10;Eamon McCrory is Professor of Developmental Neuroscience and Psychopathology at UCL, Co-Director of the Developmental Risk and Resilience Unit and Co-Director of the UK Trauma Council. He is also Director of Education and Training at the Anna Freud Centre in London. His research uses brain imaging and psychological approaches to investigate the impact of childhood maltreatment on emotional development and mental health. The long-term aim of his work is to understand how and why mental health problems can unfold following early adversity, and how we might intervene to promote more resilient outcomes for children.&#10;&#10;About the UK Trauma Council:&#10;The UK Trauma Council (UKTC) is a group of leading experts, drawn from a variety of disciples across all four nations of the United Kingdom (UK). We are the first UK-wide platform bringing together expertise in research, practice, policy and lived experience in the field of childhood trauma. The UK Trauma Council is hosted and supported by the Anna Freud Centre.&#10;&#10;https://uktraumacouncil.org/&#10;&#10;This video was generously funded by the Economic Social Research Council." id="129" name="Google Shape;129;p12" title="Childhood Trauma and the Brain | UK Trauma Council">
            <a:hlinkClick r:id="rId3"/>
          </p:cNvPr>
          <p:cNvPicPr preferRelativeResize="0"/>
          <p:nvPr/>
        </p:nvPicPr>
        <p:blipFill>
          <a:blip r:embed="rId4">
            <a:alphaModFix/>
          </a:blip>
          <a:stretch>
            <a:fillRect/>
          </a:stretch>
        </p:blipFill>
        <p:spPr>
          <a:xfrm>
            <a:off x="152400" y="1257874"/>
            <a:ext cx="8822675" cy="5446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
          <p:cNvSpPr txBox="1"/>
          <p:nvPr/>
        </p:nvSpPr>
        <p:spPr>
          <a:xfrm>
            <a:off x="304525" y="4750626"/>
            <a:ext cx="8534951" cy="210737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Century Gothic"/>
              <a:buNone/>
            </a:pPr>
            <a:r>
              <a:rPr b="0" i="0" lang="en-US" sz="3200" u="none" cap="none" strike="noStrike">
                <a:solidFill>
                  <a:schemeClr val="lt1"/>
                </a:solidFill>
                <a:latin typeface="Century Gothic"/>
                <a:ea typeface="Century Gothic"/>
                <a:cs typeface="Century Gothic"/>
                <a:sym typeface="Century Gothic"/>
              </a:rPr>
              <a:t>The Hippocampus is involved in… </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entury Gothic"/>
              <a:ea typeface="Century Gothic"/>
              <a:cs typeface="Century Gothic"/>
              <a:sym typeface="Century Gothic"/>
            </a:endParaRPr>
          </a:p>
          <a:p>
            <a:pPr indent="-450850" lvl="0" marL="457200" marR="0" rtl="0" algn="l">
              <a:lnSpc>
                <a:spcPct val="100000"/>
              </a:lnSpc>
              <a:spcBef>
                <a:spcPts val="0"/>
              </a:spcBef>
              <a:spcAft>
                <a:spcPts val="0"/>
              </a:spcAft>
              <a:buClr>
                <a:schemeClr val="lt1"/>
              </a:buClr>
              <a:buSzPts val="3200"/>
              <a:buFont typeface="Amatic SC"/>
              <a:buChar char="●"/>
            </a:pPr>
            <a:r>
              <a:rPr b="0" i="0" lang="en-US" sz="3200" u="none" cap="none" strike="noStrike">
                <a:solidFill>
                  <a:schemeClr val="lt1"/>
                </a:solidFill>
                <a:latin typeface="Century Gothic"/>
                <a:ea typeface="Century Gothic"/>
                <a:cs typeface="Century Gothic"/>
                <a:sym typeface="Century Gothic"/>
              </a:rPr>
              <a:t>Declarative memory </a:t>
            </a:r>
            <a:endParaRPr/>
          </a:p>
          <a:p>
            <a:pPr indent="-450850" lvl="0" marL="457200" marR="0" rtl="0" algn="l">
              <a:lnSpc>
                <a:spcPct val="100000"/>
              </a:lnSpc>
              <a:spcBef>
                <a:spcPts val="0"/>
              </a:spcBef>
              <a:spcAft>
                <a:spcPts val="0"/>
              </a:spcAft>
              <a:buClr>
                <a:schemeClr val="lt1"/>
              </a:buClr>
              <a:buSzPts val="3200"/>
              <a:buFont typeface="Amatic SC"/>
              <a:buChar char="●"/>
            </a:pPr>
            <a:r>
              <a:rPr b="0" i="0" lang="en-US" sz="3200" u="none" cap="none" strike="noStrike">
                <a:solidFill>
                  <a:schemeClr val="lt1"/>
                </a:solidFill>
                <a:latin typeface="Century Gothic"/>
                <a:ea typeface="Century Gothic"/>
                <a:cs typeface="Century Gothic"/>
                <a:sym typeface="Century Gothic"/>
              </a:rPr>
              <a:t>purposefully recalling facts or events</a:t>
            </a:r>
            <a:endParaRPr/>
          </a:p>
        </p:txBody>
      </p:sp>
      <p:pic>
        <p:nvPicPr>
          <p:cNvPr id="136" name="Google Shape;136;p3"/>
          <p:cNvPicPr preferRelativeResize="0"/>
          <p:nvPr/>
        </p:nvPicPr>
        <p:blipFill rotWithShape="1">
          <a:blip r:embed="rId3">
            <a:alphaModFix/>
          </a:blip>
          <a:srcRect b="0" l="0" r="0" t="0"/>
          <a:stretch/>
        </p:blipFill>
        <p:spPr>
          <a:xfrm>
            <a:off x="304525" y="1508675"/>
            <a:ext cx="2470550" cy="2930449"/>
          </a:xfrm>
          <a:prstGeom prst="rect">
            <a:avLst/>
          </a:prstGeom>
          <a:noFill/>
          <a:ln>
            <a:noFill/>
          </a:ln>
        </p:spPr>
      </p:pic>
      <p:sp>
        <p:nvSpPr>
          <p:cNvPr id="137" name="Google Shape;137;p3"/>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THE HIPPOCAMPUS </a:t>
            </a:r>
            <a:endParaRPr/>
          </a:p>
        </p:txBody>
      </p:sp>
      <p:sp>
        <p:nvSpPr>
          <p:cNvPr id="138" name="Google Shape;138;p3"/>
          <p:cNvSpPr/>
          <p:nvPr/>
        </p:nvSpPr>
        <p:spPr>
          <a:xfrm>
            <a:off x="2811469" y="1653746"/>
            <a:ext cx="6028006" cy="278537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75"/>
              <a:buFont typeface="Century Gothic"/>
              <a:buNone/>
            </a:pPr>
            <a:r>
              <a:rPr b="0" i="0" lang="en-US" sz="3500" u="none" cap="none" strike="noStrike">
                <a:solidFill>
                  <a:srgbClr val="000000"/>
                </a:solidFill>
                <a:latin typeface="Century Gothic"/>
                <a:ea typeface="Century Gothic"/>
                <a:cs typeface="Century Gothic"/>
                <a:sym typeface="Century Gothic"/>
              </a:rPr>
              <a:t>Maltreatment can affect the volume of the hippocampus, which is central to learning &amp; memory.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4"/>
          <p:cNvSpPr/>
          <p:nvPr/>
        </p:nvSpPr>
        <p:spPr>
          <a:xfrm>
            <a:off x="457200" y="1518834"/>
            <a:ext cx="8229600" cy="5004812"/>
          </a:xfrm>
          <a:prstGeom prst="rect">
            <a:avLst/>
          </a:prstGeom>
          <a:solidFill>
            <a:srgbClr val="FFFFFF"/>
          </a:solidFill>
          <a:ln cap="sq" cmpd="sng" w="28575">
            <a:solidFill>
              <a:srgbClr val="000000"/>
            </a:solidFill>
            <a:prstDash val="solid"/>
            <a:miter lim="8000"/>
            <a:headEnd len="sm" w="sm" type="none"/>
            <a:tailEnd len="sm" w="sm" type="none"/>
          </a:ln>
          <a:effectLst>
            <a:outerShdw blurRad="50799" rotWithShape="0" algn="tl" dir="2700000" dist="38100">
              <a:srgbClr val="000000">
                <a:alpha val="40000"/>
              </a:srgbClr>
            </a:outerShdw>
          </a:effectLst>
        </p:spPr>
        <p:txBody>
          <a:bodyPr anchorCtr="0" anchor="ctr" bIns="45700" lIns="274300" spcFirstLastPara="1" rIns="274300" wrap="square" tIns="45700">
            <a:noAutofit/>
          </a:bodyPr>
          <a:lstStyle/>
          <a:p>
            <a:pPr indent="0" lvl="0" marL="0" marR="0" rtl="0" algn="l">
              <a:lnSpc>
                <a:spcPct val="100000"/>
              </a:lnSpc>
              <a:spcBef>
                <a:spcPts val="0"/>
              </a:spcBef>
              <a:spcAft>
                <a:spcPts val="0"/>
              </a:spcAft>
              <a:buClr>
                <a:srgbClr val="000000"/>
              </a:buClr>
              <a:buSzPts val="1000"/>
              <a:buFont typeface="Century Gothic"/>
              <a:buNone/>
            </a:pPr>
            <a:r>
              <a:rPr b="0" i="0" lang="en-US" sz="4000" u="none" cap="none" strike="noStrike">
                <a:solidFill>
                  <a:srgbClr val="000000"/>
                </a:solidFill>
                <a:latin typeface="Century Gothic"/>
                <a:ea typeface="Century Gothic"/>
                <a:cs typeface="Century Gothic"/>
                <a:sym typeface="Century Gothic"/>
              </a:rPr>
              <a:t>If trauma has affected a child’s hippocampus, they may have trouble with…</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000"/>
              <a:buFont typeface="Amatic SC"/>
              <a:buChar char="●"/>
            </a:pPr>
            <a:r>
              <a:rPr b="0" i="0" lang="en-US" sz="3000" u="none" cap="none" strike="noStrike">
                <a:solidFill>
                  <a:srgbClr val="000000"/>
                </a:solidFill>
                <a:latin typeface="Century Gothic"/>
                <a:ea typeface="Century Gothic"/>
                <a:cs typeface="Century Gothic"/>
                <a:sym typeface="Century Gothic"/>
              </a:rPr>
              <a:t>Vocab words or new terms</a:t>
            </a:r>
            <a:endParaRPr/>
          </a:p>
          <a:p>
            <a:pPr indent="-393700" lvl="0" marL="457200" marR="0" rtl="0" algn="l">
              <a:lnSpc>
                <a:spcPct val="100000"/>
              </a:lnSpc>
              <a:spcBef>
                <a:spcPts val="0"/>
              </a:spcBef>
              <a:spcAft>
                <a:spcPts val="0"/>
              </a:spcAft>
              <a:buClr>
                <a:srgbClr val="000000"/>
              </a:buClr>
              <a:buSzPts val="1000"/>
              <a:buFont typeface="Amatic SC"/>
              <a:buNone/>
            </a:pPr>
            <a:r>
              <a:t/>
            </a:r>
            <a:endParaRPr b="0" i="0" sz="1000" u="none" cap="none" strike="noStrike">
              <a:solidFill>
                <a:srgbClr val="000000"/>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000"/>
              <a:buFont typeface="Amatic SC"/>
              <a:buChar char="●"/>
            </a:pPr>
            <a:r>
              <a:rPr b="0" i="0" lang="en-US" sz="3000" u="none" cap="none" strike="noStrike">
                <a:solidFill>
                  <a:srgbClr val="000000"/>
                </a:solidFill>
                <a:latin typeface="Century Gothic"/>
                <a:ea typeface="Century Gothic"/>
                <a:cs typeface="Century Gothic"/>
                <a:sym typeface="Century Gothic"/>
              </a:rPr>
              <a:t>New facts </a:t>
            </a:r>
            <a:endParaRPr/>
          </a:p>
          <a:p>
            <a:pPr indent="-393700" lvl="0" marL="457200" marR="0" rtl="0" algn="l">
              <a:lnSpc>
                <a:spcPct val="100000"/>
              </a:lnSpc>
              <a:spcBef>
                <a:spcPts val="0"/>
              </a:spcBef>
              <a:spcAft>
                <a:spcPts val="0"/>
              </a:spcAft>
              <a:buClr>
                <a:srgbClr val="000000"/>
              </a:buClr>
              <a:buSzPts val="1000"/>
              <a:buFont typeface="Amatic SC"/>
              <a:buNone/>
            </a:pPr>
            <a:r>
              <a:t/>
            </a:r>
            <a:endParaRPr b="0" i="0" sz="1000" u="none" cap="none" strike="noStrike">
              <a:solidFill>
                <a:srgbClr val="000000"/>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000"/>
              <a:buFont typeface="Amatic SC"/>
              <a:buChar char="●"/>
            </a:pPr>
            <a:r>
              <a:rPr b="0" i="0" lang="en-US" sz="3000" u="none" cap="none" strike="noStrike">
                <a:solidFill>
                  <a:srgbClr val="000000"/>
                </a:solidFill>
                <a:latin typeface="Century Gothic"/>
                <a:ea typeface="Century Gothic"/>
                <a:cs typeface="Century Gothic"/>
                <a:sym typeface="Century Gothic"/>
              </a:rPr>
              <a:t>Recalling details from</a:t>
            </a:r>
            <a:endParaRPr/>
          </a:p>
          <a:p>
            <a:pPr indent="0" lvl="0" marL="0" marR="0" rtl="0" algn="l">
              <a:lnSpc>
                <a:spcPct val="100000"/>
              </a:lnSpc>
              <a:spcBef>
                <a:spcPts val="0"/>
              </a:spcBef>
              <a:spcAft>
                <a:spcPts val="0"/>
              </a:spcAft>
              <a:buClr>
                <a:srgbClr val="000000"/>
              </a:buClr>
              <a:buSzPts val="3000"/>
              <a:buFont typeface="Century Gothic"/>
              <a:buNone/>
            </a:pPr>
            <a:r>
              <a:rPr b="0" i="0" lang="en-US" sz="3000" u="none" cap="none" strike="noStrike">
                <a:solidFill>
                  <a:srgbClr val="000000"/>
                </a:solidFill>
                <a:latin typeface="Century Gothic"/>
                <a:ea typeface="Century Gothic"/>
                <a:cs typeface="Century Gothic"/>
                <a:sym typeface="Century Gothic"/>
              </a:rPr>
              <a:t>    recent events</a:t>
            </a:r>
            <a:endParaRPr b="0" i="0" sz="2400" u="none" cap="none" strike="noStrike">
              <a:solidFill>
                <a:srgbClr val="000000"/>
              </a:solidFill>
              <a:latin typeface="Century Gothic"/>
              <a:ea typeface="Century Gothic"/>
              <a:cs typeface="Century Gothic"/>
              <a:sym typeface="Century Gothic"/>
            </a:endParaRPr>
          </a:p>
        </p:txBody>
      </p:sp>
      <p:pic>
        <p:nvPicPr>
          <p:cNvPr id="145" name="Google Shape;145;p4"/>
          <p:cNvPicPr preferRelativeResize="0"/>
          <p:nvPr/>
        </p:nvPicPr>
        <p:blipFill rotWithShape="1">
          <a:blip r:embed="rId3">
            <a:alphaModFix/>
          </a:blip>
          <a:srcRect b="0" l="0" r="0" t="0"/>
          <a:stretch/>
        </p:blipFill>
        <p:spPr>
          <a:xfrm>
            <a:off x="6509288" y="3766089"/>
            <a:ext cx="2445962" cy="2959036"/>
          </a:xfrm>
          <a:prstGeom prst="rect">
            <a:avLst/>
          </a:prstGeom>
          <a:noFill/>
          <a:ln>
            <a:noFill/>
          </a:ln>
        </p:spPr>
      </p:pic>
      <p:sp>
        <p:nvSpPr>
          <p:cNvPr id="146" name="Google Shape;146;p4"/>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THE HIPPOCAMPUS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5"/>
          <p:cNvSpPr txBox="1"/>
          <p:nvPr>
            <p:ph type="title"/>
          </p:nvPr>
        </p:nvSpPr>
        <p:spPr>
          <a:xfrm>
            <a:off x="0" y="0"/>
            <a:ext cx="9144000" cy="110546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TRAUMA AND THE HIPPOCAMPUS</a:t>
            </a:r>
            <a:endParaRPr/>
          </a:p>
        </p:txBody>
      </p:sp>
      <p:sp>
        <p:nvSpPr>
          <p:cNvPr id="153" name="Google Shape;153;p5"/>
          <p:cNvSpPr/>
          <p:nvPr/>
        </p:nvSpPr>
        <p:spPr>
          <a:xfrm>
            <a:off x="221868" y="1470019"/>
            <a:ext cx="5634110" cy="49398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875"/>
              <a:buFont typeface="Century Gothic"/>
              <a:buNone/>
            </a:pPr>
            <a:r>
              <a:rPr b="0" i="0" lang="en-US" sz="3500" u="none" cap="none" strike="noStrike">
                <a:solidFill>
                  <a:schemeClr val="dk1"/>
                </a:solidFill>
                <a:latin typeface="Century Gothic"/>
                <a:ea typeface="Century Gothic"/>
                <a:cs typeface="Century Gothic"/>
                <a:sym typeface="Century Gothic"/>
              </a:rPr>
              <a:t>Studies show that the stronger  the connection between a child’s hippocampus and other regions of their brain, the greater was each individual child’s ability to retrieve math facts from memory. </a:t>
            </a:r>
            <a:endParaRPr/>
          </a:p>
        </p:txBody>
      </p:sp>
      <p:grpSp>
        <p:nvGrpSpPr>
          <p:cNvPr id="154" name="Google Shape;154;p5"/>
          <p:cNvGrpSpPr/>
          <p:nvPr/>
        </p:nvGrpSpPr>
        <p:grpSpPr>
          <a:xfrm>
            <a:off x="6217921" y="1735144"/>
            <a:ext cx="2377139" cy="4409564"/>
            <a:chOff x="6175717" y="1470019"/>
            <a:chExt cx="2377139" cy="4409564"/>
          </a:xfrm>
        </p:grpSpPr>
        <p:sp>
          <p:nvSpPr>
            <p:cNvPr id="155" name="Google Shape;155;p5"/>
            <p:cNvSpPr/>
            <p:nvPr/>
          </p:nvSpPr>
          <p:spPr>
            <a:xfrm>
              <a:off x="6175717" y="1470019"/>
              <a:ext cx="1371600" cy="1371600"/>
            </a:xfrm>
            <a:prstGeom prst="round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0"/>
                <a:buFont typeface="Arial"/>
                <a:buNone/>
              </a:pPr>
              <a:r>
                <a:rPr b="1" i="0" lang="en-US" sz="6000" u="none" cap="none" strike="noStrike">
                  <a:solidFill>
                    <a:schemeClr val="lt1"/>
                  </a:solidFill>
                  <a:latin typeface="Arial"/>
                  <a:ea typeface="Arial"/>
                  <a:cs typeface="Arial"/>
                  <a:sym typeface="Arial"/>
                </a:rPr>
                <a:t>+</a:t>
              </a:r>
              <a:endParaRPr/>
            </a:p>
          </p:txBody>
        </p:sp>
        <p:sp>
          <p:nvSpPr>
            <p:cNvPr id="156" name="Google Shape;156;p5"/>
            <p:cNvSpPr/>
            <p:nvPr/>
          </p:nvSpPr>
          <p:spPr>
            <a:xfrm>
              <a:off x="7181256" y="2482674"/>
              <a:ext cx="1371600" cy="1371600"/>
            </a:xfrm>
            <a:prstGeom prst="round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0"/>
                <a:buFont typeface="Arial"/>
                <a:buNone/>
              </a:pPr>
              <a:r>
                <a:rPr b="1" i="0" lang="en-US" sz="6000" u="none" cap="none" strike="noStrike">
                  <a:solidFill>
                    <a:schemeClr val="lt1"/>
                  </a:solidFill>
                  <a:latin typeface="Arial"/>
                  <a:ea typeface="Arial"/>
                  <a:cs typeface="Arial"/>
                  <a:sym typeface="Arial"/>
                </a:rPr>
                <a:t>-</a:t>
              </a:r>
              <a:endParaRPr b="0" i="0" sz="6000" u="none" cap="none" strike="noStrike">
                <a:solidFill>
                  <a:schemeClr val="lt1"/>
                </a:solidFill>
                <a:latin typeface="Arial"/>
                <a:ea typeface="Arial"/>
                <a:cs typeface="Arial"/>
                <a:sym typeface="Arial"/>
              </a:endParaRPr>
            </a:p>
          </p:txBody>
        </p:sp>
        <p:sp>
          <p:nvSpPr>
            <p:cNvPr id="157" name="Google Shape;157;p5"/>
            <p:cNvSpPr/>
            <p:nvPr/>
          </p:nvSpPr>
          <p:spPr>
            <a:xfrm>
              <a:off x="6175717" y="3495329"/>
              <a:ext cx="1371600" cy="1371600"/>
            </a:xfrm>
            <a:prstGeom prst="round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0"/>
                <a:buFont typeface="Arial"/>
                <a:buNone/>
              </a:pPr>
              <a:r>
                <a:rPr b="1" i="0" lang="en-US" sz="6000" u="none" cap="none" strike="noStrike">
                  <a:solidFill>
                    <a:schemeClr val="lt1"/>
                  </a:solidFill>
                  <a:latin typeface="Arial"/>
                  <a:ea typeface="Arial"/>
                  <a:cs typeface="Arial"/>
                  <a:sym typeface="Arial"/>
                </a:rPr>
                <a:t>x</a:t>
              </a:r>
              <a:endParaRPr/>
            </a:p>
          </p:txBody>
        </p:sp>
        <p:sp>
          <p:nvSpPr>
            <p:cNvPr id="158" name="Google Shape;158;p5"/>
            <p:cNvSpPr/>
            <p:nvPr/>
          </p:nvSpPr>
          <p:spPr>
            <a:xfrm>
              <a:off x="7181256" y="4507983"/>
              <a:ext cx="1371600" cy="1371600"/>
            </a:xfrm>
            <a:prstGeom prst="round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0"/>
                <a:buFont typeface="Century Gothic"/>
                <a:buNone/>
              </a:pPr>
              <a:r>
                <a:rPr b="1" i="0" lang="en-US" sz="6000" u="none" cap="none" strike="noStrike">
                  <a:solidFill>
                    <a:schemeClr val="lt1"/>
                  </a:solidFill>
                  <a:latin typeface="Century Gothic"/>
                  <a:ea typeface="Century Gothic"/>
                  <a:cs typeface="Century Gothic"/>
                  <a:sym typeface="Century Gothic"/>
                </a:rPr>
                <a:t>÷</a:t>
              </a:r>
              <a:endParaRPr b="1" i="0" sz="6000" u="none" cap="none" strike="noStrike">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Custom 1">
      <a:dk1>
        <a:srgbClr val="000000"/>
      </a:dk1>
      <a:lt1>
        <a:srgbClr val="FFFFFF"/>
      </a:lt1>
      <a:dk2>
        <a:srgbClr val="464646"/>
      </a:dk2>
      <a:lt2>
        <a:srgbClr val="DEF5FA"/>
      </a:lt2>
      <a:accent1>
        <a:srgbClr val="FF0000"/>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Bryanna</dc:creator>
</cp:coreProperties>
</file>