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1" r:id="rId12"/>
    <p:sldId id="268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7B1CC-6974-45F3-AD5E-65B12524DF8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394BD-A761-4DB3-95B8-944ECE95A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63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5502ed7e56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14" name="Google Shape;114;g5502ed7e56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502ed7e5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27" name="Google Shape;127;g5502ed7e56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5502ed7e56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45" name="Google Shape;145;g5502ed7e56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5502ed7e56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51" name="Google Shape;151;g5502ed7e56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502ed7e56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57" name="Google Shape;157;g5502ed7e56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5502ed7e56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63" name="Google Shape;163;g5502ed7e56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5502ed7e56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69" name="Google Shape;169;g5502ed7e56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552c73db7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75" name="Google Shape;175;g552c73db7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5502ed7e56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81" name="Google Shape;181;g5502ed7e56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54933c4cb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88" name="Google Shape;188;g54933c4cb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502ed7e56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59" name="Google Shape;59;g5502ed7e56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54933c4cb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1" name="Google Shape;201;g54933c4cb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502ed7e5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65" name="Google Shape;65;g5502ed7e5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48f8f81b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72" name="Google Shape;72;g548f8f81b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502ed7e5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80" name="Google Shape;80;g5502ed7e5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502ed7e56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87" name="Google Shape;87;g5502ed7e56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502ed7e56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93" name="Google Shape;93;g5502ed7e56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54fc9e6e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00" name="Google Shape;100;g554fc9e6e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48f8f81b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07" name="Google Shape;107;g548f8f81b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065EF-95F7-AFE6-CF32-D4DE9CA97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1D2DB4-83B9-5A57-C37B-B6FC2E76D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9A207-CA68-46F9-623B-BF395D1F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94181-7037-744C-B2F4-22BA17AA5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46B73-FB27-F025-546C-2363AB0B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1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31FF-7237-0AFA-C1AB-8EB278AE2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DED49-054E-8033-24F8-9BD8D0086F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871F9-E482-7771-2392-A2DD4D01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18A01-0379-BD40-7A41-E14479D0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02F24-4F6D-10BD-51A4-E443C7550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2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4A01AE-8C5D-29D5-B6C2-6D0AAEAA6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3D89C-9665-627B-6865-617E7DD2F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8CBB8-843E-BFAF-66B5-730D9F0DD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0ACBF-207D-92CF-BF12-653F72C2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94286-7608-49FA-6ACC-4941E14DF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14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97458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9659A-BD21-7436-F105-0C0D3196F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24BB4-88BD-4693-90A4-28D8FB17E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5A80C-08B7-A892-2E61-75656618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7CC6A-C28E-0465-DAD4-7590D06B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987DA-6D1C-568F-D2DE-1365AC49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80EF-BF7E-1ACC-8F3F-12A45BF3A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82B1D-87AC-CC25-9302-DFC809FD3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17B10-3D10-BBD4-A77F-2A9FB129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14995-07D3-AB44-7D53-D9645F5C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E245D-689C-85CA-3A5D-7516C0F7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3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9ABD0-3CA9-393A-B2D9-93805442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13188-AC33-189B-AE22-DDFDA1FD2B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83A91C-DA00-77D9-6CE4-B4B5CA1CC9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FC5C-92EC-1A92-6C4F-64F99E7B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EB6C7-8CA4-EB84-B3BA-FC8AFC4A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88909-A480-F78F-F59D-ECB4E3D7B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1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C41DF-7690-3415-F595-5AE743E16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834D5-F281-C442-6E35-B3F1D73C3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6D373-5EE2-164F-581A-9702DEF10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8B9632-B4B3-65BB-D5AD-9E27BBCF2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E7D08A-37F7-8593-B5F6-48C5BC828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FAB805-6893-6FE7-1EBC-E7C407D87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7164B1-4ED0-AE8F-6435-82F61B0F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41E8A2-442D-F71F-B669-8CB909564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1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A1379-78A8-DC19-367E-FB65382A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1FEABA-3805-28BF-0EF4-7C8B41583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CD1D5-5684-7626-020D-657C5FFB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D357E-D12E-D203-C8AA-B614102B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72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ED74F-D367-244D-F6B2-880D1B11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43A3FD-E15A-6A6D-0852-19DA3755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9AE6E-ED0A-F9D8-6B91-952FFA8E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2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7BDCC-49F1-FA3C-467A-98CDF3F52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5E209-7DBD-8B4E-789C-B4A3FE765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A9A1CD-47C1-FFE1-97EF-C93BB6DA6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62AED-08D3-31A4-B5B8-A6FF6874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434B4-7AB5-D16D-768F-7CE5B182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DDD4E-6C21-55BE-60DA-6C24C9693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3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22CC-BD4C-CBDD-F8C4-834DDDA1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D2306-3196-5357-E7C8-D73415E7F9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BF0F7-4B4E-7DA1-E428-8420D1E2B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98643-0185-F880-7597-69319D15B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1B4EF-01C0-7D39-81E9-C4CAA61A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9088A-3AAE-7AAE-4C93-26A50D8FB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0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9F4A6-62A5-3604-A20D-2F031849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1BF48-FF3C-0FC3-6885-8EEEAB3C8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B83B6-2A29-265D-0EDB-5A236CA70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9A2F92-B436-4774-B2F7-0834003E20DC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8E101-880F-40A3-4478-6A0BA80ED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857DE-0317-8EA5-2D60-65EE7BED5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059F68-3E43-4816-BC6D-0C0906023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manningconsulting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manningconsulting@gmail.co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/>
              <a:t>Function-Matched Behavior Strategies</a:t>
            </a:r>
            <a:endParaRPr dirty="0"/>
          </a:p>
          <a:p>
            <a:pPr>
              <a:spcBef>
                <a:spcPts val="0"/>
              </a:spcBef>
            </a:pPr>
            <a:r>
              <a:rPr lang="en" dirty="0"/>
              <a:t>Autism Conference 2026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444200" y="4617033"/>
            <a:ext cx="9303600" cy="105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>
                <a:solidFill>
                  <a:srgbClr val="000000"/>
                </a:solidFill>
              </a:rPr>
              <a:t>Christine Manning M.Ed/Spe., BCBA</a:t>
            </a:r>
            <a:endParaRPr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christinemanningconsulting@gmail.com</a:t>
            </a:r>
            <a:endParaRPr dirty="0"/>
          </a:p>
          <a:p>
            <a:pPr>
              <a:spcBef>
                <a:spcPts val="0"/>
              </a:spcBef>
            </a:pPr>
            <a:endParaRPr dirty="0"/>
          </a:p>
          <a:p>
            <a:pPr>
              <a:spcBef>
                <a:spcPts val="0"/>
              </a:spcBef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415600" y="40514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 dirty="0"/>
              <a:t>Escape Interventions</a:t>
            </a:r>
            <a:endParaRPr sz="4800" b="1" dirty="0"/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415600" y="1469571"/>
            <a:ext cx="11360800" cy="518526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What things do we want to escape or avoid? </a:t>
            </a:r>
          </a:p>
          <a:p>
            <a:pPr marL="0" indent="0">
              <a:buNone/>
            </a:pPr>
            <a:endParaRPr lang="en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1.Shorten activity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	even #s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	fold paper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	choose 5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	file folder</a:t>
            </a:r>
          </a:p>
          <a:p>
            <a:pPr marL="0" indent="0">
              <a:buNone/>
            </a:pPr>
            <a:endParaRPr lang="en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2. Modify/simplify expectation 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	Morning routine- hang coat, turn in homework, put backpack away, 	get bellringer, desk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3. Eliminate or postpone the antecedent – math worksheet 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A1C9-F516-DA54-58B2-0837152DA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/>
              <a:t>Escape Interventions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AFC60-E36F-961E-47A2-C2FE5A1A0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4. Modify Instruction, </a:t>
            </a:r>
            <a:r>
              <a:rPr lang="en-US" dirty="0">
                <a:solidFill>
                  <a:schemeClr val="dk1"/>
                </a:solidFill>
              </a:rPr>
              <a:t>Change HOW content is presented (SDI)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5. Modify the task to make more functional, relevant, interesting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6. Shorten work sessions 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7. Use behavioral momentum- easy gradually transition to more difficult 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8. Provide alternate means to show mastery – discussion, project, presentation,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80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>
            <a:spLocks noGrp="1"/>
          </p:cNvSpPr>
          <p:nvPr>
            <p:ph type="title"/>
          </p:nvPr>
        </p:nvSpPr>
        <p:spPr>
          <a:xfrm>
            <a:off x="415600" y="296633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Escape Interventions </a:t>
            </a:r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1"/>
          </p:nvPr>
        </p:nvSpPr>
        <p:spPr>
          <a:xfrm>
            <a:off x="415600" y="1280300"/>
            <a:ext cx="11360800" cy="540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9. Ensure classroom instruction is appropriate (pacing, differentiation, ect.)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10. Enriched Environment/learning modes – music, movement, art, chants, songs, visuals, kinesthetic activities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11. Non-Contingent Reinforcement for Escape (NCR-Escape)</a:t>
            </a: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12. Teach how to ask for a break or a change in activity </a:t>
            </a: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13. Increase OTR’s</a:t>
            </a: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14. HQ Instruction using High Leverage Practices (HLP’s)  </a:t>
            </a: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15. Higher rates of reinforcement for more difficult tasks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/>
              <a:t>                                                                                                             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Attention Interventions </a:t>
            </a:r>
            <a:endParaRPr sz="4800" b="1"/>
          </a:p>
          <a:p>
            <a:endParaRPr/>
          </a:p>
        </p:txBody>
      </p:sp>
      <p:sp>
        <p:nvSpPr>
          <p:cNvPr id="148" name="Google Shape;148;p27"/>
          <p:cNvSpPr txBox="1">
            <a:spLocks noGrp="1"/>
          </p:cNvSpPr>
          <p:nvPr>
            <p:ph type="body" idx="1"/>
          </p:nvPr>
        </p:nvSpPr>
        <p:spPr>
          <a:xfrm>
            <a:off x="415600" y="1602567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0000"/>
                </a:solidFill>
              </a:rPr>
              <a:t>1. Non-Contingent Reinforcement for Attention (NCR-Attention)</a:t>
            </a:r>
          </a:p>
          <a:p>
            <a:pPr marL="0" indent="0">
              <a:buNone/>
            </a:pPr>
            <a:endParaRPr lang="fr-FR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2. Class helper, job</a:t>
            </a:r>
          </a:p>
          <a:p>
            <a:pPr marL="0" indent="0">
              <a:buNone/>
            </a:pPr>
            <a:endParaRPr lang="en" dirty="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" dirty="0">
                <a:solidFill>
                  <a:srgbClr val="000000"/>
                </a:solidFill>
              </a:rPr>
              <a:t>3. Times to receive attention: line up, take roll, tell appropriate jokes, hand-outs, door holder</a:t>
            </a:r>
          </a:p>
          <a:p>
            <a:pPr marL="0" indent="0">
              <a:lnSpc>
                <a:spcPct val="150000"/>
              </a:lnSpc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4. </a:t>
            </a:r>
            <a:r>
              <a:rPr lang="en-US" dirty="0">
                <a:solidFill>
                  <a:srgbClr val="000000"/>
                </a:solidFill>
              </a:rPr>
              <a:t>Peer tutoring/Dyad reading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5. Collaboration/partners</a:t>
            </a:r>
          </a:p>
          <a:p>
            <a:pPr marL="0" indent="0">
              <a:buNone/>
            </a:pPr>
            <a:endParaRPr lang="en"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>
            <a:spLocks noGrp="1"/>
          </p:cNvSpPr>
          <p:nvPr>
            <p:ph type="title"/>
          </p:nvPr>
        </p:nvSpPr>
        <p:spPr>
          <a:xfrm>
            <a:off x="250767" y="2306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Attention Interventions  </a:t>
            </a:r>
            <a:endParaRPr sz="4800" b="1"/>
          </a:p>
        </p:txBody>
      </p:sp>
      <p:sp>
        <p:nvSpPr>
          <p:cNvPr id="154" name="Google Shape;154;p28"/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11360800" cy="473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6. Opportunities to Respond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7. Differential Reinforcement for attention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8. Teach HOW to appropriately solicit attention “Look teacher (mom), I just finished my math!”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9. Earn reinforcers/prizes, etc. for class (class clap)</a:t>
            </a: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10. Scheduled time (talk ticket) 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>
            <a:spLocks noGrp="1"/>
          </p:cNvSpPr>
          <p:nvPr>
            <p:ph type="title"/>
          </p:nvPr>
        </p:nvSpPr>
        <p:spPr>
          <a:xfrm>
            <a:off x="415600" y="258200"/>
            <a:ext cx="11360800" cy="67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4800" b="1"/>
              <a:t>Tangible or Activity Interventions </a:t>
            </a:r>
            <a:endParaRPr sz="4800" b="1"/>
          </a:p>
        </p:txBody>
      </p:sp>
      <p:sp>
        <p:nvSpPr>
          <p:cNvPr id="160" name="Google Shape;160;p29"/>
          <p:cNvSpPr txBox="1">
            <a:spLocks noGrp="1"/>
          </p:cNvSpPr>
          <p:nvPr>
            <p:ph type="body" idx="1"/>
          </p:nvPr>
        </p:nvSpPr>
        <p:spPr>
          <a:xfrm>
            <a:off x="415600" y="1280300"/>
            <a:ext cx="11360800" cy="524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1. First/then visual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2. Token economy to purchase tangible or activities or TIME with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3. Transitions times using tangibles/fidget tools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4. Visual schedule with time for tangibles/activities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5. Increased opportunities for tangibles/activities – decrease deprivation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>
            <a:spLocks noGrp="1"/>
          </p:cNvSpPr>
          <p:nvPr>
            <p:ph type="title"/>
          </p:nvPr>
        </p:nvSpPr>
        <p:spPr>
          <a:xfrm>
            <a:off x="415600" y="197700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Tangible or Activity Interventions </a:t>
            </a:r>
            <a:endParaRPr sz="4800" b="1"/>
          </a:p>
        </p:txBody>
      </p:sp>
      <p:sp>
        <p:nvSpPr>
          <p:cNvPr id="166" name="Google Shape;166;p30"/>
          <p:cNvSpPr txBox="1">
            <a:spLocks noGrp="1"/>
          </p:cNvSpPr>
          <p:nvPr>
            <p:ph type="body" idx="1"/>
          </p:nvPr>
        </p:nvSpPr>
        <p:spPr>
          <a:xfrm>
            <a:off x="415600" y="1748853"/>
            <a:ext cx="11360800" cy="473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6. Tangible or activity schedule (Scheduled times)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7. Enriched environment with hands-on activities for learning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8. Noncontingent access to tangibles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>
            <a:spLocks noGrp="1"/>
          </p:cNvSpPr>
          <p:nvPr>
            <p:ph type="title"/>
          </p:nvPr>
        </p:nvSpPr>
        <p:spPr>
          <a:xfrm>
            <a:off x="415600" y="3625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Sensory Interventions-Basic </a:t>
            </a:r>
            <a:endParaRPr sz="4800" b="1"/>
          </a:p>
        </p:txBody>
      </p:sp>
      <p:sp>
        <p:nvSpPr>
          <p:cNvPr id="172" name="Google Shape;172;p31"/>
          <p:cNvSpPr txBox="1">
            <a:spLocks noGrp="1"/>
          </p:cNvSpPr>
          <p:nvPr>
            <p:ph type="body" idx="1"/>
          </p:nvPr>
        </p:nvSpPr>
        <p:spPr>
          <a:xfrm>
            <a:off x="415600" y="1429433"/>
            <a:ext cx="11360800" cy="506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1. Sensory breaks- music, dance, stretching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2. Downtime (no demand)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3. Sensory box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4. Enriched environment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5. Hands-on activities</a:t>
            </a: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4800" b="1"/>
              <a:t>Sensory Interventions-Basic</a:t>
            </a:r>
            <a:endParaRPr/>
          </a:p>
        </p:txBody>
      </p:sp>
      <p:sp>
        <p:nvSpPr>
          <p:cNvPr id="178" name="Google Shape;178;p32"/>
          <p:cNvSpPr txBox="1">
            <a:spLocks noGrp="1"/>
          </p:cNvSpPr>
          <p:nvPr>
            <p:ph type="body" idx="1"/>
          </p:nvPr>
        </p:nvSpPr>
        <p:spPr>
          <a:xfrm>
            <a:off x="415600" y="1764433"/>
            <a:ext cx="11360800" cy="432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chemeClr val="dk1"/>
                </a:solidFill>
              </a:rPr>
              <a:t>6. Teach strategies to fill the need (socially appropriate and independent)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-US" dirty="0">
                <a:solidFill>
                  <a:schemeClr val="dk1"/>
                </a:solidFill>
              </a:rPr>
              <a:t>7. Work with the child to find out what the needs are: Headphones, weighted blankets or vests, fidgets, </a:t>
            </a:r>
            <a:r>
              <a:rPr lang="en-US" dirty="0" err="1">
                <a:solidFill>
                  <a:schemeClr val="dk1"/>
                </a:solidFill>
              </a:rPr>
              <a:t>velcro</a:t>
            </a:r>
            <a:r>
              <a:rPr lang="en-US" dirty="0">
                <a:solidFill>
                  <a:schemeClr val="dk1"/>
                </a:solidFill>
              </a:rPr>
              <a:t>, seating options, chewing options, music,...</a:t>
            </a: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chemeClr val="dk1"/>
                </a:solidFill>
              </a:rPr>
              <a:t>8. Teach calming and/or self-regulation strategies</a:t>
            </a:r>
            <a:endParaRPr dirty="0">
              <a:solidFill>
                <a:schemeClr val="dk1"/>
              </a:solidFill>
            </a:endParaRPr>
          </a:p>
          <a:p>
            <a:pPr marL="0" indent="0" algn="ctr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endParaRPr lang="en" b="1" dirty="0">
              <a:solidFill>
                <a:schemeClr val="dk1"/>
              </a:solidFill>
            </a:endParaRPr>
          </a:p>
          <a:p>
            <a:pPr marL="0" indent="0" algn="ctr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b="1" dirty="0">
                <a:solidFill>
                  <a:schemeClr val="dk1"/>
                </a:solidFill>
              </a:rPr>
              <a:t>Work with an Occupational Therapist </a:t>
            </a:r>
            <a:endParaRPr b="1" dirty="0">
              <a:solidFill>
                <a:schemeClr val="dk1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Differential Reinforcement</a:t>
            </a:r>
            <a:endParaRPr sz="4800" b="1"/>
          </a:p>
        </p:txBody>
      </p:sp>
      <p:sp>
        <p:nvSpPr>
          <p:cNvPr id="184" name="Google Shape;184;p3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A procedure where you are reinforcing the behaviors you want to see and giving little or no attention to the problem behavior.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185" name="Google Shape;185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8350" y="2727675"/>
            <a:ext cx="9475300" cy="369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15600" y="3625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Session Objectives </a:t>
            </a:r>
            <a:endParaRPr sz="4800" b="1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Learn how to examine antecedent and consequence events to determine the function of a behavior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Discuss how to match appropriate evidence-based interventions to the function to increase desired behaviors.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Problem-solve a variety of function-matched interventions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We will experience greater success</a:t>
            </a:r>
            <a:endParaRPr sz="4800" b="1"/>
          </a:p>
        </p:txBody>
      </p:sp>
      <p:sp>
        <p:nvSpPr>
          <p:cNvPr id="191" name="Google Shape;191;p3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When we match the function of the behavior to the appropriate intervention.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n" dirty="0">
                <a:solidFill>
                  <a:srgbClr val="000000"/>
                </a:solidFill>
              </a:rPr>
              <a:t>If at first you don’t succeed, try try again. </a:t>
            </a:r>
            <a:endParaRPr dirty="0">
              <a:solidFill>
                <a:srgbClr val="000000"/>
              </a:solidFill>
            </a:endParaRPr>
          </a:p>
        </p:txBody>
      </p:sp>
      <p:pic>
        <p:nvPicPr>
          <p:cNvPr id="192" name="Google Shape;192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23040" y="2858973"/>
            <a:ext cx="3858233" cy="38582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endParaRPr/>
          </a:p>
        </p:txBody>
      </p:sp>
      <p:sp>
        <p:nvSpPr>
          <p:cNvPr id="204" name="Google Shape;204;p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en" sz="3733" dirty="0">
                <a:solidFill>
                  <a:schemeClr val="dk1"/>
                </a:solidFill>
              </a:rPr>
              <a:t>Christine Manning M.Ed/Spe., BCBA, LBA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sz="3733" dirty="0">
              <a:solidFill>
                <a:schemeClr val="dk1"/>
              </a:solidFill>
            </a:endParaRPr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en" sz="3733" u="sng" dirty="0">
                <a:solidFill>
                  <a:schemeClr val="accent5"/>
                </a:solidFill>
                <a:hlinkClick r:id="rId3"/>
              </a:rPr>
              <a:t>christinemanningconsulting@gmail.com</a:t>
            </a:r>
            <a:endParaRPr lang="en" sz="3733" u="sng" dirty="0">
              <a:solidFill>
                <a:schemeClr val="accent5"/>
              </a:solidFill>
            </a:endParaRP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en" sz="3733" u="sng" dirty="0">
              <a:solidFill>
                <a:schemeClr val="accent5"/>
              </a:solidFill>
            </a:endParaRPr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en" sz="3733" u="sng" dirty="0">
                <a:solidFill>
                  <a:schemeClr val="accent5"/>
                </a:solidFill>
              </a:rPr>
              <a:t>christine@manningbehaviorservices.com</a:t>
            </a:r>
            <a:endParaRPr sz="3733" dirty="0">
              <a:solidFill>
                <a:schemeClr val="dk1"/>
              </a:solidFill>
            </a:endParaRPr>
          </a:p>
          <a:p>
            <a:pPr marL="0" indent="0"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415600" y="329600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4800" b="1"/>
              <a:t>Behavior Is Communication</a:t>
            </a:r>
            <a:endParaRPr sz="4800" b="1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11360800" cy="530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Problem behavior has an underlying cause.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Behavior has cycles and patterns.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Behavior has a function.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r>
              <a:rPr lang="en" dirty="0">
                <a:solidFill>
                  <a:srgbClr val="000000"/>
                </a:solidFill>
              </a:rPr>
              <a:t>Children will behave if they have the                                                            skills and know the expectations.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sz="3200"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42768" y="2173601"/>
            <a:ext cx="4133633" cy="41336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153600" y="327033"/>
            <a:ext cx="11884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" sz="4000" b="1"/>
              <a:t>What are some behaviors you are dealing with? </a:t>
            </a:r>
            <a:endParaRPr sz="4000" b="1"/>
          </a:p>
          <a:p>
            <a:pPr>
              <a:spcBef>
                <a:spcPts val="2133"/>
              </a:spcBef>
            </a:pP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/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 algn="ctr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100"/>
              <a:buNone/>
            </a:pPr>
            <a:r>
              <a:rPr lang="en" sz="3200" b="1">
                <a:solidFill>
                  <a:schemeClr val="dk1"/>
                </a:solidFill>
              </a:rPr>
              <a:t>We need to ask “WHY” a behavior is occurring.</a:t>
            </a:r>
            <a:endParaRPr b="1"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0900" y="1359900"/>
            <a:ext cx="3827333" cy="41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15000" y="1359900"/>
            <a:ext cx="4138200" cy="41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15600" y="2636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2133"/>
              </a:spcAft>
              <a:buClr>
                <a:schemeClr val="dk1"/>
              </a:buClr>
              <a:buSzPts val="1100"/>
            </a:pPr>
            <a:r>
              <a:rPr lang="en" sz="4800" b="1">
                <a:solidFill>
                  <a:srgbClr val="000000"/>
                </a:solidFill>
              </a:rPr>
              <a:t>Functions of Behavior</a:t>
            </a:r>
            <a:endParaRPr sz="4800" b="1">
              <a:solidFill>
                <a:srgbClr val="000000"/>
              </a:solidFill>
            </a:endParaRPr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415600" y="1369351"/>
            <a:ext cx="11360800" cy="583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507987">
              <a:buClr>
                <a:srgbClr val="000000"/>
              </a:buClr>
              <a:buSzPts val="2400"/>
              <a:buAutoNum type="arabicPeriod"/>
            </a:pPr>
            <a:r>
              <a:rPr lang="en" dirty="0">
                <a:solidFill>
                  <a:srgbClr val="000000"/>
                </a:solidFill>
              </a:rPr>
              <a:t>Escape/Avoid: Gets out of or delays 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  <a:buAutoNum type="arabicPeriod"/>
            </a:pPr>
            <a:r>
              <a:rPr lang="en" dirty="0">
                <a:solidFill>
                  <a:srgbClr val="000000"/>
                </a:solidFill>
              </a:rPr>
              <a:t>Attention: Good or bad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  <a:buAutoNum type="arabicPeriod"/>
            </a:pPr>
            <a:r>
              <a:rPr lang="en" dirty="0">
                <a:solidFill>
                  <a:srgbClr val="000000"/>
                </a:solidFill>
              </a:rPr>
              <a:t>Tangible or Activity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  <a:buAutoNum type="arabicPeriod"/>
            </a:pPr>
            <a:r>
              <a:rPr lang="en" dirty="0">
                <a:solidFill>
                  <a:srgbClr val="000000"/>
                </a:solidFill>
              </a:rPr>
              <a:t>Sensory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All living organisms choose the path                                          of least resistance:</a:t>
            </a:r>
            <a:endParaRPr dirty="0">
              <a:solidFill>
                <a:srgbClr val="000000"/>
              </a:solidFill>
            </a:endParaRPr>
          </a:p>
          <a:p>
            <a:pPr indent="-507987">
              <a:spcBef>
                <a:spcPts val="2133"/>
              </a:spcBef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Quickest resolution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Least amount of effort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Best reinforcers</a:t>
            </a:r>
            <a:endParaRPr dirty="0">
              <a:solidFill>
                <a:srgbClr val="000000"/>
              </a:solidFill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1257" y="2335958"/>
            <a:ext cx="4953800" cy="304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587829" y="263633"/>
            <a:ext cx="11023738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 dirty="0"/>
              <a:t>ABC’s of Behavior</a:t>
            </a:r>
            <a:endParaRPr sz="4800" b="1" dirty="0"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415600" y="1214367"/>
            <a:ext cx="11360800" cy="487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b="1" u="sng" dirty="0">
                <a:solidFill>
                  <a:srgbClr val="000000"/>
                </a:solidFill>
              </a:rPr>
              <a:t>Antecedent</a:t>
            </a:r>
            <a:r>
              <a:rPr lang="en" dirty="0">
                <a:solidFill>
                  <a:srgbClr val="000000"/>
                </a:solidFill>
              </a:rPr>
              <a:t>- What happens right before the behavior that sets the occasion for the behavior to occur?  </a:t>
            </a:r>
          </a:p>
          <a:p>
            <a:pPr marL="0" indent="0">
              <a:buNone/>
            </a:pPr>
            <a:br>
              <a:rPr lang="en" dirty="0">
                <a:solidFill>
                  <a:srgbClr val="000000"/>
                </a:solidFill>
              </a:rPr>
            </a:br>
            <a:r>
              <a:rPr lang="en" b="1" u="sng" dirty="0">
                <a:solidFill>
                  <a:srgbClr val="000000"/>
                </a:solidFill>
              </a:rPr>
              <a:t>Behavior</a:t>
            </a:r>
            <a:r>
              <a:rPr lang="en" dirty="0">
                <a:solidFill>
                  <a:srgbClr val="000000"/>
                </a:solidFill>
              </a:rPr>
              <a:t>- What the student does- observable and measurable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n" b="1" u="sng" dirty="0">
                <a:solidFill>
                  <a:srgbClr val="000000"/>
                </a:solidFill>
              </a:rPr>
              <a:t>Consequence</a:t>
            </a:r>
            <a:r>
              <a:rPr lang="en" dirty="0">
                <a:solidFill>
                  <a:srgbClr val="000000"/>
                </a:solidFill>
              </a:rPr>
              <a:t>- Something that happens AFTER the behavior that is in direct relation to the behavior happening.  IT HAPPENS BECAUSE OF THE BEHAVIOR.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n" dirty="0">
                <a:solidFill>
                  <a:srgbClr val="000000"/>
                </a:solidFill>
              </a:rPr>
              <a:t>WHY is the student doing what they are doing?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n" dirty="0">
                <a:solidFill>
                  <a:srgbClr val="000000"/>
                </a:solidFill>
              </a:rPr>
              <a:t>Why=Function 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lang="en"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15600" y="263633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Function-Matched Interventions</a:t>
            </a:r>
            <a:endParaRPr sz="4800" b="1"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dirty="0">
                <a:solidFill>
                  <a:srgbClr val="000000"/>
                </a:solidFill>
              </a:rPr>
              <a:t>Try to match the function of behavior to an appropriate intervention.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If not, results are short-lived.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Let’s practice our A-B-C’s!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34785" y="2273301"/>
            <a:ext cx="3848100" cy="458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415600" y="360333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/>
              <a:t>Look at the Context Clues </a:t>
            </a:r>
            <a:endParaRPr sz="4800" b="1"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415600" y="2167361"/>
            <a:ext cx="11360800" cy="496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Where?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When? 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Who?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Activity?</a:t>
            </a:r>
            <a:endParaRPr dirty="0">
              <a:solidFill>
                <a:srgbClr val="000000"/>
              </a:solidFill>
            </a:endParaRPr>
          </a:p>
          <a:p>
            <a:pPr indent="-507987">
              <a:buClr>
                <a:srgbClr val="000000"/>
              </a:buClr>
              <a:buSzPts val="2400"/>
            </a:pPr>
            <a:r>
              <a:rPr lang="en" dirty="0">
                <a:solidFill>
                  <a:srgbClr val="000000"/>
                </a:solidFill>
              </a:rPr>
              <a:t>Unstructured time?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Take data to show times of day, frequency, and duration of behaviors. Subjective data tends to reflect problem child behavior as much worse than it is. </a:t>
            </a:r>
            <a:endParaRPr dirty="0">
              <a:solidFill>
                <a:srgbClr val="00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08234" y="1320775"/>
            <a:ext cx="5869833" cy="2934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>
            <a:spLocks noGrp="1"/>
          </p:cNvSpPr>
          <p:nvPr>
            <p:ph type="title"/>
          </p:nvPr>
        </p:nvSpPr>
        <p:spPr>
          <a:xfrm>
            <a:off x="415600" y="393633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4800" b="1" dirty="0"/>
              <a:t>What’s the Function?</a:t>
            </a:r>
            <a:r>
              <a:rPr lang="en" dirty="0"/>
              <a:t> </a:t>
            </a:r>
            <a:endParaRPr dirty="0"/>
          </a:p>
        </p:txBody>
      </p:sp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rgbClr val="000000"/>
              </a:buClr>
              <a:buSzPct val="100000"/>
              <a:buNone/>
            </a:pPr>
            <a:r>
              <a:rPr lang="en" dirty="0"/>
              <a:t>Why do we do what we do? </a:t>
            </a:r>
          </a:p>
          <a:p>
            <a:pPr marL="0" indent="0">
              <a:buClr>
                <a:srgbClr val="000000"/>
              </a:buClr>
              <a:buSzPct val="100000"/>
              <a:buNone/>
            </a:pPr>
            <a:r>
              <a:rPr lang="en" dirty="0"/>
              <a:t>Work</a:t>
            </a:r>
          </a:p>
          <a:p>
            <a:pPr marL="0" indent="0">
              <a:buClr>
                <a:srgbClr val="000000"/>
              </a:buClr>
              <a:buSzPct val="100000"/>
              <a:buNone/>
            </a:pPr>
            <a:r>
              <a:rPr lang="en" dirty="0"/>
              <a:t>Gym</a:t>
            </a:r>
          </a:p>
          <a:p>
            <a:pPr marL="0" indent="0">
              <a:buClr>
                <a:srgbClr val="000000"/>
              </a:buClr>
              <a:buSzPct val="100000"/>
              <a:buNone/>
            </a:pPr>
            <a:r>
              <a:rPr lang="en" dirty="0"/>
              <a:t>Watch t.v.</a:t>
            </a:r>
          </a:p>
          <a:p>
            <a:pPr marL="0" indent="0">
              <a:buClr>
                <a:srgbClr val="000000"/>
              </a:buClr>
              <a:buSzPct val="100000"/>
              <a:buNone/>
            </a:pPr>
            <a:r>
              <a:rPr lang="en" dirty="0"/>
              <a:t>Scroll</a:t>
            </a:r>
          </a:p>
          <a:p>
            <a:pPr marL="0" indent="0">
              <a:buClr>
                <a:srgbClr val="000000"/>
              </a:buClr>
              <a:buSzPct val="100000"/>
              <a:buNone/>
            </a:pPr>
            <a:r>
              <a:rPr lang="en" dirty="0"/>
              <a:t>Grocery shop</a:t>
            </a:r>
          </a:p>
          <a:p>
            <a:pPr indent="-609585">
              <a:buClr>
                <a:srgbClr val="000000"/>
              </a:buClr>
              <a:buSzPct val="100000"/>
              <a:buAutoNum type="arabicPeriod"/>
            </a:pPr>
            <a:endParaRPr lang="en" dirty="0"/>
          </a:p>
          <a:p>
            <a:pPr indent="-609585">
              <a:buClr>
                <a:srgbClr val="000000"/>
              </a:buClr>
              <a:buSzPct val="100000"/>
              <a:buAutoNum type="arabicPeriod"/>
            </a:pPr>
            <a:r>
              <a:rPr lang="en" dirty="0"/>
              <a:t>Escape/Avoid</a:t>
            </a:r>
            <a:endParaRPr dirty="0"/>
          </a:p>
          <a:p>
            <a:pPr indent="-609585">
              <a:buClr>
                <a:srgbClr val="000000"/>
              </a:buClr>
              <a:buSzPct val="100000"/>
              <a:buAutoNum type="arabicPeriod"/>
            </a:pPr>
            <a:r>
              <a:rPr lang="en" dirty="0"/>
              <a:t>Attention – good or bad</a:t>
            </a:r>
            <a:endParaRPr dirty="0"/>
          </a:p>
          <a:p>
            <a:pPr indent="-609585">
              <a:buClr>
                <a:srgbClr val="000000"/>
              </a:buClr>
              <a:buSzPct val="100000"/>
              <a:buAutoNum type="arabicPeriod"/>
            </a:pPr>
            <a:r>
              <a:rPr lang="en" dirty="0"/>
              <a:t>Tangible/Activity</a:t>
            </a:r>
            <a:endParaRPr dirty="0"/>
          </a:p>
          <a:p>
            <a:pPr indent="-609585">
              <a:buClr>
                <a:srgbClr val="000000"/>
              </a:buClr>
              <a:buSzPct val="100000"/>
              <a:buAutoNum type="arabicPeriod"/>
            </a:pPr>
            <a:r>
              <a:rPr lang="en" dirty="0"/>
              <a:t>Sensory</a:t>
            </a:r>
            <a:endParaRPr dirty="0"/>
          </a:p>
        </p:txBody>
      </p:sp>
      <p:pic>
        <p:nvPicPr>
          <p:cNvPr id="111" name="Google Shape;11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6453" y="1668533"/>
            <a:ext cx="6098700" cy="429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892</Words>
  <Application>Microsoft Office PowerPoint</Application>
  <PresentationFormat>Widescreen</PresentationFormat>
  <Paragraphs>144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Office Theme</vt:lpstr>
      <vt:lpstr>Function-Matched Behavior Strategies Autism Conference 2026</vt:lpstr>
      <vt:lpstr>Session Objectives </vt:lpstr>
      <vt:lpstr>Behavior Is Communication</vt:lpstr>
      <vt:lpstr>What are some behaviors you are dealing with?  </vt:lpstr>
      <vt:lpstr>Functions of Behavior</vt:lpstr>
      <vt:lpstr>ABC’s of Behavior</vt:lpstr>
      <vt:lpstr>Function-Matched Interventions</vt:lpstr>
      <vt:lpstr>Look at the Context Clues </vt:lpstr>
      <vt:lpstr>What’s the Function? </vt:lpstr>
      <vt:lpstr>Escape Interventions</vt:lpstr>
      <vt:lpstr>Escape Interventions</vt:lpstr>
      <vt:lpstr>Escape Interventions </vt:lpstr>
      <vt:lpstr>Attention Interventions  </vt:lpstr>
      <vt:lpstr>Attention Interventions  </vt:lpstr>
      <vt:lpstr>Tangible or Activity Interventions </vt:lpstr>
      <vt:lpstr>Tangible or Activity Interventions </vt:lpstr>
      <vt:lpstr>Sensory Interventions-Basic </vt:lpstr>
      <vt:lpstr>Sensory Interventions-Basic</vt:lpstr>
      <vt:lpstr>Differential Reinforcement</vt:lpstr>
      <vt:lpstr>We will experience greater success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Manning</dc:creator>
  <cp:lastModifiedBy>Christine Manning</cp:lastModifiedBy>
  <cp:revision>1</cp:revision>
  <dcterms:created xsi:type="dcterms:W3CDTF">2026-04-18T02:37:51Z</dcterms:created>
  <dcterms:modified xsi:type="dcterms:W3CDTF">2026-04-18T03:34:50Z</dcterms:modified>
</cp:coreProperties>
</file>