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9"/>
  </p:notesMasterIdLst>
  <p:sldIdLst>
    <p:sldId id="539" r:id="rId3"/>
    <p:sldId id="541" r:id="rId4"/>
    <p:sldId id="597" r:id="rId5"/>
    <p:sldId id="598" r:id="rId6"/>
    <p:sldId id="599" r:id="rId7"/>
    <p:sldId id="600" r:id="rId8"/>
    <p:sldId id="544" r:id="rId9"/>
    <p:sldId id="601" r:id="rId10"/>
    <p:sldId id="575" r:id="rId11"/>
    <p:sldId id="590" r:id="rId12"/>
    <p:sldId id="551" r:id="rId13"/>
    <p:sldId id="574" r:id="rId14"/>
    <p:sldId id="260" r:id="rId15"/>
    <p:sldId id="262" r:id="rId16"/>
    <p:sldId id="595" r:id="rId17"/>
    <p:sldId id="592" r:id="rId18"/>
    <p:sldId id="593" r:id="rId19"/>
    <p:sldId id="602" r:id="rId20"/>
    <p:sldId id="603" r:id="rId21"/>
    <p:sldId id="556" r:id="rId22"/>
    <p:sldId id="261" r:id="rId23"/>
    <p:sldId id="263" r:id="rId24"/>
    <p:sldId id="591" r:id="rId25"/>
    <p:sldId id="596" r:id="rId26"/>
    <p:sldId id="549" r:id="rId27"/>
    <p:sldId id="546" r:id="rId28"/>
    <p:sldId id="547" r:id="rId29"/>
    <p:sldId id="550" r:id="rId30"/>
    <p:sldId id="548" r:id="rId31"/>
    <p:sldId id="561" r:id="rId32"/>
    <p:sldId id="578" r:id="rId33"/>
    <p:sldId id="577" r:id="rId34"/>
    <p:sldId id="579" r:id="rId35"/>
    <p:sldId id="580" r:id="rId36"/>
    <p:sldId id="582" r:id="rId37"/>
    <p:sldId id="581" r:id="rId38"/>
    <p:sldId id="563" r:id="rId39"/>
    <p:sldId id="565" r:id="rId40"/>
    <p:sldId id="583" r:id="rId41"/>
    <p:sldId id="573" r:id="rId42"/>
    <p:sldId id="584" r:id="rId43"/>
    <p:sldId id="585" r:id="rId44"/>
    <p:sldId id="586" r:id="rId45"/>
    <p:sldId id="587" r:id="rId46"/>
    <p:sldId id="588" r:id="rId47"/>
    <p:sldId id="290" r:id="rId48"/>
    <p:sldId id="291" r:id="rId49"/>
    <p:sldId id="292" r:id="rId50"/>
    <p:sldId id="589" r:id="rId51"/>
    <p:sldId id="265" r:id="rId52"/>
    <p:sldId id="557" r:id="rId53"/>
    <p:sldId id="558" r:id="rId54"/>
    <p:sldId id="287" r:id="rId55"/>
    <p:sldId id="278" r:id="rId56"/>
    <p:sldId id="279" r:id="rId57"/>
    <p:sldId id="54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9B9EC-86E0-4C32-8A5C-7CB31D8B507F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56DB-825D-4717-874F-54B9388F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CF41D-9877-46AC-928A-35BA139A6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44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2ae1e405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2ae1e405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2ae1e405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2ae1e405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4fd323b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4fd323b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2ae1e405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2ae1e405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65FC-2C2B-43A8-B851-3485C7AA1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A323E-A24B-4934-AB65-1B76FABAF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CC911-3065-403C-89BA-3AA94C7C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B9688-6B04-4B07-A6E3-2E1CBCC7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FB527-2B66-4A06-B3D9-4F58B91C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4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B79C-A8F7-4481-93B6-9BA25DC2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6F3A0-5650-4DC4-A947-34ED6DC1E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F6E8-20E4-4F16-8EA9-1016471A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354BC-7A4E-459F-9A57-F4FF6C25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5E742-48FE-4657-AA90-326A731A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C5BAD-C61D-4519-BB71-3A5340A4F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30F46-98DD-4CFC-9A03-605AA62D6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62D71-0AAD-4E22-A615-1DD7E18B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D257B-438A-4712-8BCB-63F9768E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BA4A-8C1A-44EF-A59A-F27DB6C5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04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8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23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1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8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5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2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2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8ECE-7B7C-4215-86D8-1EB15DA3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B4AE2-2E05-4FCD-9F0B-E75A28D58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C050E-9CE3-4F92-8400-DFFF742D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4DE5-1996-4B27-AA8B-E7DBD1E3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9DAA3-7AFF-47BD-8BE2-A47B63A5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23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8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35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54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149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FC01-8539-4122-997A-82C90FC3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28DA8-BCB0-4CAD-BF97-4D5E8CDA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AF1DF-69CB-411F-AE05-636CFDB0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D80A0-0F4F-47AE-A68D-048A397D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EE339-D80C-4533-97AC-0A93B81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606E-62CC-43AD-B93E-5BF88DE6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AF045-194A-415B-BCDA-A0B519D6D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AD634-07AF-4ACD-9C44-2494F80A0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4E7D9-FA57-42B3-955A-3C27B698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7500F-CED2-4CA7-A0D9-AE63C6D5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6830E-FDAF-43C0-849E-53AEA68F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5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21B9-9EA9-4BEF-9022-D814CB85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6FA9D-DC5F-4C83-8AD1-8A81430B6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7805C-6066-45B7-BCE7-727335D8E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C8796-B770-4D1F-9177-DD624DFAB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FF193-2A79-4E68-8C0A-FDDC00573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62535-E751-4464-8604-EC6B258A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AE4F1E-7EC6-41E1-BBF3-706E674D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6368F-0D7E-4C47-87AF-5649AE5B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8DD9-AEAA-45CF-B900-57666770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ECCF8-A895-4B13-9DC6-3EDBAD67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3F5A-9B00-4DB6-B432-437BB05B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1E8F9-0B4C-4EBE-ADAB-7D8313F2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C7957-CD92-47D2-AC07-177AACEF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8BFEF-BAB9-48CE-9B2E-019D53AF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83377-0237-4070-889C-ADE81895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80DA-70F6-4711-8274-6BA45FD4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68213-B4B4-4D37-A7B1-0A2BBACB9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EAE42-2F05-49B7-94A0-3F32B6FC5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D5529-09AE-44AA-B272-DA441450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C6DCC-8FD0-4E09-91EE-CC7401C2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86B55-E817-48AE-944C-7E51BD11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C453-745F-444A-8036-A2B308F4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F87C3-BF28-4444-8140-99325E876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E384C-7312-43D1-B2A9-F49A0F7C9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B1DC4-C053-47FD-BB78-94D797FA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F52D5-132C-4ADE-98EC-B2A84DE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291F6-4BBF-408D-A135-09331C43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5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8A368-D0E6-499F-96CE-883293C4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EB79C-D4A0-4B40-A6AA-9D359B153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3ACF4-90F9-4276-9C5D-3267502FC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E6F53-F727-4707-B999-81BFBD1EFB5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76B3F-AD4C-452F-822F-A0AFB3364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AA5DF-BB5B-4802-88CB-73BEF1448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89B3-1BA6-4181-8DB5-CAF194917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D09B29-8FE9-44EF-9AC5-31F0F2B9917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70E1AD-9174-4E39-B56E-17AC458FEF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2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@manningbehaviorservices.com" TargetMode="External"/><Relationship Id="rId2" Type="http://schemas.openxmlformats.org/officeDocument/2006/relationships/hyperlink" Target="mailto:Christinemanningconsulting@gmail.com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2D79-CF96-460C-A858-D3918B40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143" y="1337959"/>
            <a:ext cx="10058400" cy="1556297"/>
          </a:xfrm>
        </p:spPr>
        <p:txBody>
          <a:bodyPr>
            <a:normAutofit fontScale="90000"/>
          </a:bodyPr>
          <a:lstStyle/>
          <a:p>
            <a:r>
              <a:rPr lang="en-US" sz="6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Prevention and De-escalation of Challenging Behaviors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CCB19-92D1-4B47-8573-A763E07D1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8317" y="3220034"/>
            <a:ext cx="8281242" cy="2855397"/>
          </a:xfrm>
        </p:spPr>
        <p:txBody>
          <a:bodyPr>
            <a:normAutofit/>
          </a:bodyPr>
          <a:lstStyle/>
          <a:p>
            <a:pPr lvl="0">
              <a:buClr>
                <a:srgbClr val="C7E1F4"/>
              </a:buClr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lvl="0">
              <a:buClr>
                <a:srgbClr val="C7E1F4"/>
              </a:buClr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Christine Manning </a:t>
            </a:r>
            <a:r>
              <a:rPr lang="en-US" sz="3200" b="1" dirty="0" err="1">
                <a:solidFill>
                  <a:schemeClr val="tx1"/>
                </a:solidFill>
                <a:latin typeface="+mn-lt"/>
              </a:rPr>
              <a:t>M.Ed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3200" b="1" dirty="0" err="1">
                <a:solidFill>
                  <a:schemeClr val="tx1"/>
                </a:solidFill>
                <a:latin typeface="+mn-lt"/>
              </a:rPr>
              <a:t>Spe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., BCBA, LBA</a:t>
            </a:r>
          </a:p>
          <a:p>
            <a:pPr lvl="0">
              <a:buClr>
                <a:srgbClr val="C7E1F4"/>
              </a:buClr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Autism Conference 2026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4A897-3E2E-4E3A-95E5-EEFA9967364D}"/>
              </a:ext>
            </a:extLst>
          </p:cNvPr>
          <p:cNvSpPr txBox="1"/>
          <p:nvPr/>
        </p:nvSpPr>
        <p:spPr>
          <a:xfrm>
            <a:off x="1677410" y="6409944"/>
            <a:ext cx="956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7E1F4"/>
              </a:buClr>
              <a:buSzPct val="100000"/>
              <a:buFontTx/>
              <a:buNone/>
              <a:tabLst/>
              <a:defRPr/>
            </a:pPr>
            <a:endParaRPr kumimoji="0" lang="en-US" sz="2000" b="1" i="0" u="none" strike="noStrike" kern="1200" cap="all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27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7961-C30D-9B30-4716-3AC827E3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Challenging behavior</a:t>
            </a:r>
            <a:endParaRPr lang="en-US" dirty="0"/>
          </a:p>
        </p:txBody>
      </p:sp>
      <p:pic>
        <p:nvPicPr>
          <p:cNvPr id="5" name="Google Shape;120;p5">
            <a:extLst>
              <a:ext uri="{FF2B5EF4-FFF2-40B4-BE49-F238E27FC236}">
                <a16:creationId xmlns:a16="http://schemas.microsoft.com/office/drawing/2014/main" id="{658D1440-3B71-B712-89AB-6D6EB6AAFC9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15886" y="1846262"/>
            <a:ext cx="8262257" cy="5479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70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Prevention vs. De-escalation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0112"/>
            <a:ext cx="10058400" cy="4661524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9AEEB-DCB6-4D74-A55B-2D6BCD8C0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9" r="13353" b="1"/>
          <a:stretch/>
        </p:blipFill>
        <p:spPr>
          <a:xfrm>
            <a:off x="2597327" y="2127178"/>
            <a:ext cx="7058306" cy="41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2867-F158-40D3-84B4-8A82E0E9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Prevention and de-escalation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306D-0827-497A-B638-A8FE2814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2140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Prevention occurs prior to the occurrence of challenging behavior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When? All day, every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Manage the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Foresee needs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De-escalation occurs after challenging behavior has already begun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This takes more effort, time, and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Be the early worm!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Know the triggers AND the strategies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4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tx1"/>
                </a:solidFill>
              </a:rPr>
              <a:t>Escalation Cycle 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919" y="1385625"/>
            <a:ext cx="9267416" cy="563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15600" y="858301"/>
            <a:ext cx="11360800" cy="8438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b="1" dirty="0">
                <a:solidFill>
                  <a:schemeClr val="tx1"/>
                </a:solidFill>
              </a:rPr>
              <a:t>The ABC’s of Behavior</a:t>
            </a:r>
            <a:endParaRPr sz="4800" b="1" dirty="0">
              <a:solidFill>
                <a:schemeClr val="tx1"/>
              </a:solidFill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15600" y="1879287"/>
            <a:ext cx="11360800" cy="42275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800" b="1" u="sng" dirty="0">
                <a:solidFill>
                  <a:srgbClr val="000000"/>
                </a:solidFill>
              </a:rPr>
              <a:t>Antecedent- 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" sz="2800" dirty="0">
                <a:solidFill>
                  <a:srgbClr val="000000"/>
                </a:solidFill>
              </a:rPr>
              <a:t>What happens right before the behavior that may set the occasion for the behavior to occur?  </a:t>
            </a:r>
            <a:br>
              <a:rPr lang="en" sz="2800" dirty="0">
                <a:solidFill>
                  <a:srgbClr val="000000"/>
                </a:solidFill>
              </a:rPr>
            </a:br>
            <a:br>
              <a:rPr lang="en" sz="2800" dirty="0">
                <a:solidFill>
                  <a:srgbClr val="000000"/>
                </a:solidFill>
              </a:rPr>
            </a:br>
            <a:r>
              <a:rPr lang="en" sz="2800" b="1" u="sng" dirty="0">
                <a:solidFill>
                  <a:srgbClr val="000000"/>
                </a:solidFill>
              </a:rPr>
              <a:t>Behavior- 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" sz="2800" dirty="0">
                <a:solidFill>
                  <a:srgbClr val="000000"/>
                </a:solidFill>
              </a:rPr>
              <a:t>What the person does</a:t>
            </a:r>
            <a:br>
              <a:rPr lang="en" sz="2800" dirty="0">
                <a:solidFill>
                  <a:srgbClr val="000000"/>
                </a:solidFill>
              </a:rPr>
            </a:br>
            <a:br>
              <a:rPr lang="en" sz="2800" dirty="0">
                <a:solidFill>
                  <a:srgbClr val="000000"/>
                </a:solidFill>
              </a:rPr>
            </a:br>
            <a:r>
              <a:rPr lang="en" sz="2800" b="1" u="sng" dirty="0">
                <a:solidFill>
                  <a:srgbClr val="000000"/>
                </a:solidFill>
              </a:rPr>
              <a:t>Consequence-</a:t>
            </a:r>
            <a:r>
              <a:rPr lang="en" sz="2800" dirty="0">
                <a:solidFill>
                  <a:srgbClr val="000000"/>
                </a:solidFill>
              </a:rPr>
              <a:t>  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" sz="2800" dirty="0">
                <a:solidFill>
                  <a:srgbClr val="000000"/>
                </a:solidFill>
              </a:rPr>
              <a:t>What happens AFTER the behavior occurs? </a:t>
            </a:r>
          </a:p>
          <a:p>
            <a:pPr marL="0" indent="0">
              <a:spcAft>
                <a:spcPts val="2133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0378" y="3135715"/>
            <a:ext cx="3822700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51446-9102-DF77-F1E8-3A2ECF4F6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B0BF-2BE9-E785-A692-6E374BAB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Home Antecedents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ADE8-C60B-4ADC-590B-4179D3597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532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Bored, under stimulated</a:t>
            </a:r>
          </a:p>
          <a:p>
            <a:r>
              <a:rPr lang="en-US" sz="2800" dirty="0">
                <a:solidFill>
                  <a:schemeClr val="tx1"/>
                </a:solidFill>
              </a:rPr>
              <a:t>Overstimulated by noise, commotion, </a:t>
            </a:r>
            <a:r>
              <a:rPr lang="en-US" sz="2800" dirty="0" err="1">
                <a:solidFill>
                  <a:schemeClr val="tx1"/>
                </a:solidFill>
              </a:rPr>
              <a:t>t.v.</a:t>
            </a:r>
            <a:r>
              <a:rPr lang="en-US" sz="2800" dirty="0">
                <a:solidFill>
                  <a:schemeClr val="tx1"/>
                </a:solidFill>
              </a:rPr>
              <a:t>, unknown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Nonpreferred activities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Being told “No”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Chores/expectations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Busy, late, rushing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Gaming time over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Dinner time!</a:t>
            </a:r>
          </a:p>
          <a:p>
            <a:endParaRPr lang="en-US" dirty="0"/>
          </a:p>
        </p:txBody>
      </p:sp>
      <p:pic>
        <p:nvPicPr>
          <p:cNvPr id="12292" name="Picture 4" descr="Throwing a Good Kid's Birthday Party ...">
            <a:extLst>
              <a:ext uri="{FF2B5EF4-FFF2-40B4-BE49-F238E27FC236}">
                <a16:creationId xmlns:a16="http://schemas.microsoft.com/office/drawing/2014/main" id="{48CB44EF-67DC-D34C-79C3-7BDC1A9B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41" y="3134404"/>
            <a:ext cx="4728575" cy="31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6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CB279-510A-DB37-C5E5-734327537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345C-9188-F4FA-CC74-93AC108B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School Antecedents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047C-F7AD-AD05-8586-AC91EFD3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35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Transitions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Social times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Down time- Free choice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Work that is too difficult, too much</a:t>
            </a:r>
          </a:p>
          <a:p>
            <a:r>
              <a:rPr lang="en-US" sz="2800" dirty="0">
                <a:solidFill>
                  <a:schemeClr val="tx1"/>
                </a:solidFill>
              </a:rPr>
              <a:t>Boredom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Being told “No”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Unexpected events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Change in schedule/routine</a:t>
            </a:r>
          </a:p>
        </p:txBody>
      </p:sp>
      <p:pic>
        <p:nvPicPr>
          <p:cNvPr id="13314" name="Picture 2" descr="Accepting No Social Story | Being Told ...">
            <a:extLst>
              <a:ext uri="{FF2B5EF4-FFF2-40B4-BE49-F238E27FC236}">
                <a16:creationId xmlns:a16="http://schemas.microsoft.com/office/drawing/2014/main" id="{39E6A832-11A7-1F8F-E85B-6DF19589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02" y="2027010"/>
            <a:ext cx="3256869" cy="42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8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3EEC-C380-9388-B2BB-6E7F4F85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 it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58733-608A-2A7F-4436-AE780F0F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4591"/>
            <a:ext cx="10058400" cy="402336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consequences occur after the behavior?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Consequences occur because of the behavior. 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happens after a behavior will either: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Increase behavior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Decrease behavior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Maintain behavior </a:t>
            </a:r>
          </a:p>
          <a:p>
            <a:endParaRPr lang="en-US" dirty="0"/>
          </a:p>
        </p:txBody>
      </p:sp>
      <p:pic>
        <p:nvPicPr>
          <p:cNvPr id="17410" name="Picture 2" descr="Teaching Responsibility Through ...">
            <a:extLst>
              <a:ext uri="{FF2B5EF4-FFF2-40B4-BE49-F238E27FC236}">
                <a16:creationId xmlns:a16="http://schemas.microsoft.com/office/drawing/2014/main" id="{58D8F42C-78CC-3D7C-9606-5A28B47B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31" y="3643313"/>
            <a:ext cx="5161489" cy="27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3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6792B-AAAF-3356-9C96-883C5A99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B764-0831-2405-55D0-27234487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Home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F5B74-5812-26CE-A153-BC1A1627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4591"/>
            <a:ext cx="10058400" cy="423938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Gets help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Gets out of doing something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Attention- good or bad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tickle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Sits on parent’s lap (comfort)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Snack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Reprimand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Falls asleep</a:t>
            </a:r>
          </a:p>
          <a:p>
            <a:endParaRPr lang="en-US" dirty="0"/>
          </a:p>
        </p:txBody>
      </p:sp>
      <p:pic>
        <p:nvPicPr>
          <p:cNvPr id="14338" name="Picture 2" descr="Consistent Consequences – Classroom ...">
            <a:extLst>
              <a:ext uri="{FF2B5EF4-FFF2-40B4-BE49-F238E27FC236}">
                <a16:creationId xmlns:a16="http://schemas.microsoft.com/office/drawing/2014/main" id="{4BAFAD5D-F4E7-C896-053D-46286018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85" y="2166257"/>
            <a:ext cx="4207796" cy="347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00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F86A8-E681-023F-8365-A5D59D089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F3FA-29B4-EB51-7647-A33A0E36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School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184A-D454-69B6-AA5D-EDDD1F2B6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4591"/>
            <a:ext cx="10058400" cy="402336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Get out of work/class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Reprimand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Reminders/prompts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Praise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Attention- bad or good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Ipad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Ignored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1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4654"/>
            <a:ext cx="10058400" cy="4536981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In our time together, we will: 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Understand behavior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Learn a variety of prevention strategies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Learn de-escalation strategies </a:t>
            </a:r>
            <a:endParaRPr lang="en-US" sz="3600" dirty="0"/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15600" y="852691"/>
            <a:ext cx="11360800" cy="9135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b="1" dirty="0">
                <a:solidFill>
                  <a:schemeClr val="tx1"/>
                </a:solidFill>
              </a:rPr>
              <a:t>A-B-C Diagram</a:t>
            </a:r>
            <a:endParaRPr sz="4800" b="1" dirty="0">
              <a:solidFill>
                <a:schemeClr val="tx1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22611" y="1267818"/>
            <a:ext cx="11679600" cy="49871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76" name="Google Shape;76;p16"/>
          <p:cNvSpPr/>
          <p:nvPr/>
        </p:nvSpPr>
        <p:spPr>
          <a:xfrm>
            <a:off x="497267" y="1953117"/>
            <a:ext cx="2340800" cy="1328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Variables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3484400" y="1921884"/>
            <a:ext cx="2340800" cy="13288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Anteceden</a:t>
            </a: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6471567" y="1953100"/>
            <a:ext cx="2340800" cy="13288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</a:t>
            </a: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9435600" y="1953100"/>
            <a:ext cx="2340800" cy="1328800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Consequence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1075267" y="3594051"/>
            <a:ext cx="1184800" cy="118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4062433" y="3578433"/>
            <a:ext cx="1184800" cy="118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6896782" y="3594033"/>
            <a:ext cx="1184800" cy="118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10013600" y="3594033"/>
            <a:ext cx="1184800" cy="118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399667" y="5091767"/>
            <a:ext cx="2536000" cy="1449200"/>
          </a:xfrm>
          <a:prstGeom prst="flowChartAlternateProcess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Sets the Stage- may cause irritation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386817" y="5091767"/>
            <a:ext cx="2536000" cy="1449200"/>
          </a:xfrm>
          <a:prstGeom prst="flowChartAlternateProcess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Sets occasion for behavior to occur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6373967" y="5091767"/>
            <a:ext cx="2536000" cy="1449200"/>
          </a:xfrm>
          <a:prstGeom prst="flowChartAlternateProcess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it look like/sound like?  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9435600" y="5091767"/>
            <a:ext cx="2536000" cy="1449200"/>
          </a:xfrm>
          <a:prstGeom prst="flowChartAlternateProcess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Increase, decrease or maintain behavior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2886951" y="2235700"/>
            <a:ext cx="572800" cy="7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5874084" y="2235700"/>
            <a:ext cx="572800" cy="7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8861217" y="2235700"/>
            <a:ext cx="572800" cy="7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31162" y="863911"/>
            <a:ext cx="7086601" cy="908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</a:rPr>
              <a:t>Environmental Variables </a:t>
            </a: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930" y="2086852"/>
            <a:ext cx="9286054" cy="45944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Basic Needs- water, food, safety, sleep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Lights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Noise level or certain sounds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Discomfort/pain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Emotional events/perceived emotional events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Home/school events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Medications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Classroom Instruction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Significant changes</a:t>
            </a:r>
          </a:p>
          <a:p>
            <a:pPr indent="-2286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Clutter/disorganization</a:t>
            </a:r>
          </a:p>
          <a:p>
            <a:pPr marL="0" indent="-22860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82" y="359209"/>
            <a:ext cx="11553435" cy="649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5B4E-7623-5392-EB86-72467D1C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 Scenario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ABDA7-6BBA-DD3D-3CD8-9BCCB0CF1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9905"/>
            <a:ext cx="10058400" cy="4435323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Environment: Chaotic, kids excited, running, talking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Antecedent: Getting in the car to go to grandma’s house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Behavior: Screaming, running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Consequence: Mom yells, sibling try to help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Why is the child screaming?</a:t>
            </a:r>
          </a:p>
          <a:p>
            <a:endParaRPr lang="en-US" dirty="0"/>
          </a:p>
        </p:txBody>
      </p:sp>
      <p:pic>
        <p:nvPicPr>
          <p:cNvPr id="6146" name="Picture 2" descr="Reflective Thinking - How to Improve ...">
            <a:extLst>
              <a:ext uri="{FF2B5EF4-FFF2-40B4-BE49-F238E27FC236}">
                <a16:creationId xmlns:a16="http://schemas.microsoft.com/office/drawing/2014/main" id="{2A9AA213-E78A-1434-BDCD-16DBD1E12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63" y="4345269"/>
            <a:ext cx="5083239" cy="28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92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51900-802D-CE71-511B-2C4CAD98C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D4E6-F3A0-356A-3D4F-673F648C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Think it Through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76BA4-50B6-4F3B-8F36-A76E2C4B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5323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is the challenging behavior occurring? </a:t>
            </a:r>
          </a:p>
          <a:p>
            <a:pPr lvl="1">
              <a:buClr>
                <a:schemeClr val="bg2"/>
              </a:buClr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Time of day, subject in school, activity, transitions, mealtime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Who is present? </a:t>
            </a:r>
          </a:p>
          <a:p>
            <a:pPr lvl="2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Parents, friends, teachers, siblings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is the environment like?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are antecedent(s) may set the occasion for the behavior to occur?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consequences occur after the behavior?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4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School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9276807" cy="4476485"/>
          </a:xfrm>
        </p:spPr>
        <p:txBody>
          <a:bodyPr>
            <a:normAutofit/>
          </a:bodyPr>
          <a:lstStyle/>
          <a:p>
            <a:pPr marL="201168" lvl="1" indent="0">
              <a:buClr>
                <a:schemeClr val="bg2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Root cause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Look for patterns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Hypothesize why behavior is occurring- what is the child trying to get or get out of?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01168" lvl="1" indent="0">
              <a:buClr>
                <a:schemeClr val="bg2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Reflect </a:t>
            </a:r>
          </a:p>
          <a:p>
            <a:pPr lvl="2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can I do to prevent this behavior from happening again?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25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0112"/>
            <a:ext cx="10058400" cy="4661524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Behavior: Josh is crying and refusing to go to school.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Antecedent(s):  Dad says, “Time to wake up and get ready for school.”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Environmental variable(s):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Mom just had a new baby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Sleep is disrupted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Change in routine, dad is taking kids to school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Josh has difficulty with transitions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Disorganization in the home</a:t>
            </a:r>
          </a:p>
          <a:p>
            <a:pPr marL="201168" lvl="1" indent="0">
              <a:buClr>
                <a:schemeClr val="bg2"/>
              </a:buClr>
              <a:buNone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34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Home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40" y="1997094"/>
            <a:ext cx="10058400" cy="4925418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Consequence: Josh gets to stay home from school today</a:t>
            </a:r>
          </a:p>
          <a:p>
            <a:pPr marL="0" indent="0">
              <a:buClr>
                <a:schemeClr val="bg2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Root cause of the problem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Look for patterns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When does the challenging behavior occur? 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 is present?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Hypothesize why the behavior is occurring</a:t>
            </a:r>
          </a:p>
          <a:p>
            <a:pPr lvl="2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Escape something, get access to something, attention, sensory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01168" lvl="1" indent="0">
              <a:buClr>
                <a:schemeClr val="bg2"/>
              </a:buClr>
              <a:buNone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22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Prevention is proactive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1484"/>
            <a:ext cx="10058400" cy="4520151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Mindful prevention- be observant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Intervene early- BEFORE challenging behavior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Be consistent with implementation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FEB8958-465D-4D7C-8699-CB3E53168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118"/>
          <a:stretch/>
        </p:blipFill>
        <p:spPr>
          <a:xfrm>
            <a:off x="7047799" y="3030235"/>
            <a:ext cx="4559300" cy="3124200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599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634947"/>
            <a:ext cx="6052457" cy="11500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Prevention</a:t>
            </a:r>
          </a:p>
        </p:txBody>
      </p:sp>
      <p:pic>
        <p:nvPicPr>
          <p:cNvPr id="8194" name="Picture 2" descr="Prevention is better than cure - North Street Dental">
            <a:extLst>
              <a:ext uri="{FF2B5EF4-FFF2-40B4-BE49-F238E27FC236}">
                <a16:creationId xmlns:a16="http://schemas.microsoft.com/office/drawing/2014/main" id="{191C5F82-77FC-4350-9608-B4FE4F8A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11" y="1784962"/>
            <a:ext cx="4686133" cy="311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755" y="2198913"/>
            <a:ext cx="6312980" cy="4381393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 the environment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Ensure basic needs are met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Provide structure and predictability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Have appropriate expectations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Provide “transition” supports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Teach skills that foster independence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pre teaching and 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rompting strategies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64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504B9-5CB4-7847-BFED-A5FB25F1A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AB4F-6DAA-B4B7-6B2D-501B26C7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Thought!</a:t>
            </a:r>
          </a:p>
        </p:txBody>
      </p:sp>
      <p:pic>
        <p:nvPicPr>
          <p:cNvPr id="3074" name="Picture 2" descr="30 Tips Teachers Wished They Knew In ...">
            <a:extLst>
              <a:ext uri="{FF2B5EF4-FFF2-40B4-BE49-F238E27FC236}">
                <a16:creationId xmlns:a16="http://schemas.microsoft.com/office/drawing/2014/main" id="{20CF961B-96A1-C081-8C96-8A3DF42C55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6" y="2329542"/>
            <a:ext cx="5914190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School Leaders Can Stay Calm When ...">
            <a:extLst>
              <a:ext uri="{FF2B5EF4-FFF2-40B4-BE49-F238E27FC236}">
                <a16:creationId xmlns:a16="http://schemas.microsoft.com/office/drawing/2014/main" id="{69764759-5BAD-3A92-F9BE-A12D08823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05" y="2708501"/>
            <a:ext cx="4866980" cy="268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79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Environmental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2870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US" sz="2800" b="1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School 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Control noise level, lighting, and temperature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transition warning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structured transition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Visual supports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Avoid 4-letter words- like “test”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Use Behavior Momentum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Build reinforcing activities into the schedule</a:t>
            </a:r>
          </a:p>
          <a:p>
            <a:pPr marL="514350" indent="-514350" algn="ctr">
              <a:buClr>
                <a:schemeClr val="bg2"/>
              </a:buClr>
              <a:buAutoNum type="arabicPeriod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A36780-CB13-4975-92E6-C94BF1551DC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50050" y="1846263"/>
            <a:ext cx="5441950" cy="4022725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1026" name="Picture 2" descr="Pastel Noise Level Chart | Teaching Resources">
            <a:extLst>
              <a:ext uri="{FF2B5EF4-FFF2-40B4-BE49-F238E27FC236}">
                <a16:creationId xmlns:a16="http://schemas.microsoft.com/office/drawing/2014/main" id="{A825F355-3E64-462E-BDBF-C2C2C53C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054" y="4179416"/>
            <a:ext cx="3549973" cy="26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B1D53C9-01BB-4EBE-90B5-960C41E7F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37" y="114166"/>
            <a:ext cx="3259303" cy="43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53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CCE2C-7B3B-4889-8793-7E5756D9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292895"/>
            <a:ext cx="6574972" cy="10858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Environmental Engineering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Elementary Multiplication Flowers //  Waldorf Learning // image 1">
            <a:extLst>
              <a:ext uri="{FF2B5EF4-FFF2-40B4-BE49-F238E27FC236}">
                <a16:creationId xmlns:a16="http://schemas.microsoft.com/office/drawing/2014/main" id="{35A2C928-8D30-4A1A-B137-F8A56C134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90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50E8-7995-49B8-8298-636EBE94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3"/>
            <a:ext cx="6760966" cy="442829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Behavior Momentum Example: Math class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Come in and get your workbook vs. Come in and let’s sing math songs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Chillax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Math songs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Math vocabulary and movement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Math lesson- I do, We do, You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Math art- reinforcing activity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11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34F-F9F2-4698-AAEA-98F995A1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Environmental Engineering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67364-1E32-418C-BEBB-8A90DCCB8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32627"/>
          </a:xfrm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</a:rPr>
              <a:t>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Ensure enough sleep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Use a visual schedule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Allow ample time for activities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Give praise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Structure transitions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Provide reinforcement for completed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Alternate activities- up time/down time</a:t>
            </a:r>
          </a:p>
          <a:p>
            <a:endParaRPr lang="en-US" dirty="0"/>
          </a:p>
        </p:txBody>
      </p:sp>
      <p:pic>
        <p:nvPicPr>
          <p:cNvPr id="3074" name="Picture 2" descr="morning routine visual schedule | Visual schedule, Life skills special  education, Preschool speech">
            <a:extLst>
              <a:ext uri="{FF2B5EF4-FFF2-40B4-BE49-F238E27FC236}">
                <a16:creationId xmlns:a16="http://schemas.microsoft.com/office/drawing/2014/main" id="{FB6E5868-E5F9-450F-8E18-A7A5A418B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199" y="847792"/>
            <a:ext cx="4050505" cy="52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291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D761-1AEA-40B7-9174-72B71AE2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Environmental Engineering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2D90E-42D9-4A5A-8B3E-3EA35A1C8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20" y="1845734"/>
            <a:ext cx="10230060" cy="478366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Alternate activities example: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Wake 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Snuggle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Get dressed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Breakfast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Brush teeth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Color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Go on a walk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Snack and movie</a:t>
            </a:r>
          </a:p>
        </p:txBody>
      </p:sp>
      <p:pic>
        <p:nvPicPr>
          <p:cNvPr id="4098" name="Picture 2" descr="Rollercoaster Images, Stock Photos &amp; Vectors | Shutterstock">
            <a:extLst>
              <a:ext uri="{FF2B5EF4-FFF2-40B4-BE49-F238E27FC236}">
                <a16:creationId xmlns:a16="http://schemas.microsoft.com/office/drawing/2014/main" id="{85E5F6E8-290C-43F1-9633-4FB09E5C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94" y="2720761"/>
            <a:ext cx="5612421" cy="33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71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68F0-BAD2-43CD-B599-E02C6734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328613"/>
            <a:ext cx="6574972" cy="12430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Basic needs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ow To Get a Picky Kid to Eat: 11 Tips for Picky Eaters | Michigan Medicine">
            <a:extLst>
              <a:ext uri="{FF2B5EF4-FFF2-40B4-BE49-F238E27FC236}">
                <a16:creationId xmlns:a16="http://schemas.microsoft.com/office/drawing/2014/main" id="{A1A56BAE-7741-46C9-8062-24B523C9C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r="27927" b="-1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19DEE-DCA7-4F2B-A42C-B54D00F1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70" y="1619159"/>
            <a:ext cx="6962437" cy="49611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>
                <a:solidFill>
                  <a:schemeClr val="tx1"/>
                </a:solidFill>
              </a:rPr>
              <a:t>Healthy food, drinks, and snacks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Ensure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Ample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Preferences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Be aware of medications that may affect appetite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Sleep- good conditions at home, bedtime, nap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Safety- Inclusion, antibullying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 Attention</a:t>
            </a:r>
            <a:endParaRPr lang="en-US" sz="3300" dirty="0"/>
          </a:p>
          <a:p>
            <a:endParaRPr lang="en-US" sz="15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101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16E8-08D3-4E08-97CD-EDB3C8E3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Structure and predictability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9E0CA-594E-4F6E-9FE1-B057A6FE0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64412"/>
            <a:ext cx="10464551" cy="4280290"/>
          </a:xfrm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en-US" sz="2800" b="1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School 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Follow a schedule (daily and class) and review often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Have rules with consequences for following AND not following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reminders prior to changing activities</a:t>
            </a:r>
          </a:p>
          <a:p>
            <a:pPr marL="514350" indent="-514350">
              <a:buClr>
                <a:schemeClr val="bg2"/>
              </a:buClr>
              <a:buFont typeface="Calibri" panose="020F0502020204030204" pitchFamily="34" charset="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Communicate changes in the schedule</a:t>
            </a:r>
          </a:p>
          <a:p>
            <a:pPr marL="514350" indent="-514350">
              <a:buClr>
                <a:schemeClr val="bg2"/>
              </a:buClr>
              <a:buFont typeface="Calibri" panose="020F0502020204030204" pitchFamily="34" charset="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Provide structured transitions</a:t>
            </a:r>
          </a:p>
          <a:p>
            <a:pPr marL="514350" indent="-514350">
              <a:buClr>
                <a:schemeClr val="bg2"/>
              </a:buClr>
              <a:buFont typeface="Calibri" panose="020F0502020204030204" pitchFamily="34" charset="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Enriched environment- what do students do when they are “done”?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08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478C-6A2E-40CA-9683-1294A7A1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Structure and predictability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5AC67-B4B9-4683-A492-1A569C1CE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6606"/>
            <a:ext cx="10058400" cy="4364436"/>
          </a:xfrm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</a:rPr>
              <a:t>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Follow a schedule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Have routines for morning, bedtime, meals,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Keep mealtimes, bedtimes consistent (even on weekends)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Communicate and prepare for changes early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49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Set appropriate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0996"/>
            <a:ext cx="10058400" cy="4128824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Set clear expectations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Know what each person can do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support (visual schedules, partners, differentiate)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Teach and reinforce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2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A36780-CB13-4975-92E6-C94BF1551DC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61188" y="1846263"/>
            <a:ext cx="5230812" cy="461645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US" sz="2800" dirty="0"/>
          </a:p>
          <a:p>
            <a:pPr marL="514350" indent="-514350" algn="ctr">
              <a:buFont typeface="+mj-lt"/>
              <a:buAutoNum type="arabicPeriod"/>
            </a:pPr>
            <a:endParaRPr lang="en-US" sz="2800" dirty="0"/>
          </a:p>
          <a:p>
            <a:pPr marL="514350" indent="-514350" algn="ctr">
              <a:buFont typeface="+mj-lt"/>
              <a:buAutoNum type="arabicPeriod"/>
            </a:pP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75617F-C2C1-40A6-8209-A34F642C7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18" y="4154488"/>
            <a:ext cx="8555324" cy="25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88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Transition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0264"/>
            <a:ext cx="10058400" cy="4297120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US" sz="2800" b="1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School 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Give preferred job/task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Teacher helper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Peer buddy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Visual supports- First- Then, Task analysis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Change up the warning signal (earlier, later, touch shoulder)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Explicitly teach new skills </a:t>
            </a:r>
          </a:p>
          <a:p>
            <a:pPr marL="0" indent="0">
              <a:buClr>
                <a:schemeClr val="bg2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A36780-CB13-4975-92E6-C94BF1551DC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61188" y="1846263"/>
            <a:ext cx="5230812" cy="4498975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US" sz="2800" dirty="0"/>
          </a:p>
          <a:p>
            <a:pPr marL="514350" indent="-514350" algn="ctr">
              <a:buFont typeface="+mj-lt"/>
              <a:buAutoNum type="arabicPeriod"/>
            </a:pP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9252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2C44-1255-4335-B33C-FF81BE26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Transition supports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2AEFC-831F-4AEF-BAC2-7FFC272B6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4654"/>
            <a:ext cx="10058400" cy="4089557"/>
          </a:xfrm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</a:rPr>
              <a:t>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Give ample time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Provide visual supports as needed- Task analysis for routines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Be prepared with food, water, activities, etc.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Frequent reinforcement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Simplify expectations temporarily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Work with teacher upon arrival to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1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5CF35-5689-C4DE-53B1-7EC5EE02A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CAC6-9468-0D60-84A9-2AFF113B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Realize!</a:t>
            </a:r>
          </a:p>
        </p:txBody>
      </p:sp>
      <p:pic>
        <p:nvPicPr>
          <p:cNvPr id="2050" name="Picture 2" descr="Ofsted: 'dull' teaching is fuelling bad behaviour in schools">
            <a:extLst>
              <a:ext uri="{FF2B5EF4-FFF2-40B4-BE49-F238E27FC236}">
                <a16:creationId xmlns:a16="http://schemas.microsoft.com/office/drawing/2014/main" id="{5D975203-CC39-8B4A-4D3A-12EE3AA510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" y="1871117"/>
            <a:ext cx="6618515" cy="44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eping Control in the Drama Lesson - Drama Resource">
            <a:extLst>
              <a:ext uri="{FF2B5EF4-FFF2-40B4-BE49-F238E27FC236}">
                <a16:creationId xmlns:a16="http://schemas.microsoft.com/office/drawing/2014/main" id="{F94FF8DB-0D60-A3DC-26EE-CC537F52E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75" y="2041480"/>
            <a:ext cx="3488464" cy="34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14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ED69BC-66D4-439D-9739-69DA08317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D7312F7-2B85-4A98-BE37-BB99514D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DB5D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ABA Inside Track - Episode 10 - Picture Activity Schedules - YouTube">
            <a:extLst>
              <a:ext uri="{FF2B5EF4-FFF2-40B4-BE49-F238E27FC236}">
                <a16:creationId xmlns:a16="http://schemas.microsoft.com/office/drawing/2014/main" id="{5FDD49AC-4315-41C6-8F5E-70C35DE07D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72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72">
            <a:extLst>
              <a:ext uri="{FF2B5EF4-FFF2-40B4-BE49-F238E27FC236}">
                <a16:creationId xmlns:a16="http://schemas.microsoft.com/office/drawing/2014/main" id="{4CFCD50F-4BF3-4733-BD42-5567080A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D75F6-9A0C-4504-AC98-BBA1C363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423" y="375860"/>
            <a:ext cx="5321320" cy="1497818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tx1"/>
                </a:solidFill>
              </a:rPr>
              <a:t>Teach skills to promote independence</a:t>
            </a:r>
            <a:endParaRPr lang="en-US" sz="4100" dirty="0">
              <a:solidFill>
                <a:schemeClr val="tx1"/>
              </a:solidFill>
            </a:endParaRPr>
          </a:p>
        </p:txBody>
      </p:sp>
      <p:sp>
        <p:nvSpPr>
          <p:cNvPr id="6151" name="Rectangle 74">
            <a:extLst>
              <a:ext uri="{FF2B5EF4-FFF2-40B4-BE49-F238E27FC236}">
                <a16:creationId xmlns:a16="http://schemas.microsoft.com/office/drawing/2014/main" id="{97C2466A-2320-4205-BDC2-056CD8BC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How to Brush Your Teeth for Kids - Crest">
            <a:extLst>
              <a:ext uri="{FF2B5EF4-FFF2-40B4-BE49-F238E27FC236}">
                <a16:creationId xmlns:a16="http://schemas.microsoft.com/office/drawing/2014/main" id="{77FF88AF-1C07-40C0-860F-505F1F50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36" y="1529642"/>
            <a:ext cx="2784700" cy="99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76">
            <a:extLst>
              <a:ext uri="{FF2B5EF4-FFF2-40B4-BE49-F238E27FC236}">
                <a16:creationId xmlns:a16="http://schemas.microsoft.com/office/drawing/2014/main" id="{C24F77B6-3AFC-4981-A39A-15994073E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53" name="Straight Connector 78">
            <a:extLst>
              <a:ext uri="{FF2B5EF4-FFF2-40B4-BE49-F238E27FC236}">
                <a16:creationId xmlns:a16="http://schemas.microsoft.com/office/drawing/2014/main" id="{E622A300-A12E-4C3D-A574-71AFFA8F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7D21A87-2874-4438-84BA-E02F7C632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B0A69F5-520C-404C-9614-071AAE13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Young student raising hand and asking a question Vector Image">
            <a:extLst>
              <a:ext uri="{FF2B5EF4-FFF2-40B4-BE49-F238E27FC236}">
                <a16:creationId xmlns:a16="http://schemas.microsoft.com/office/drawing/2014/main" id="{5E60568A-9394-41C3-8DB9-BB778EDB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752" y="2979540"/>
            <a:ext cx="2295082" cy="247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AC1CD-3E81-4A77-8219-763849081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459" y="2025144"/>
            <a:ext cx="5073016" cy="4547106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Ask for help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Clean up toys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Transition appropriately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Ask for a break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Get dressed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Wash hands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Sit and eat a meal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Brush teeth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4D683B1-E7B7-4AF5-8BF1-00757F13F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B07ECB0-AC96-4F4F-AB0C-44EA1353C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290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ABF6-3DE8-4484-B26C-D306C497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Pre teaching and prompting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79B32-D1DE-471F-9376-147ACD008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8314"/>
            <a:ext cx="10058400" cy="4605658"/>
          </a:xfrm>
        </p:spPr>
        <p:txBody>
          <a:bodyPr/>
          <a:lstStyle/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 teach and provide reminders prior to periods of difficulty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Use a timer when/if appropriate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Teach and practice learning the skills, then prompt as needed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visual support</a:t>
            </a:r>
          </a:p>
          <a:p>
            <a:pPr marL="514350" indent="-514350">
              <a:buClr>
                <a:schemeClr val="bg2"/>
              </a:buClr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Reinforce</a:t>
            </a:r>
          </a:p>
          <a:p>
            <a:pPr marL="0" indent="0">
              <a:buClr>
                <a:schemeClr val="bg2"/>
              </a:buClr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228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3E11-21DA-49BA-916F-95ED9FF5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More prevention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70C3D-25B0-4902-85D4-3AF251BC8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Provide choice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Break bigger tasks into smaller chunks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Give breaks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Create and maintain good relationships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Be aware of sensory needs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Be consistent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Reinforce desired (good) behavior- praise and attention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Avoid coercion, threatening, and nagging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Be compassionate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98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3283-8D03-4769-AAAC-D7AC0281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Behavior escalation</a:t>
            </a:r>
          </a:p>
        </p:txBody>
      </p:sp>
      <p:pic>
        <p:nvPicPr>
          <p:cNvPr id="4" name="Google Shape;120;p5">
            <a:extLst>
              <a:ext uri="{FF2B5EF4-FFF2-40B4-BE49-F238E27FC236}">
                <a16:creationId xmlns:a16="http://schemas.microsoft.com/office/drawing/2014/main" id="{5609D775-7034-495B-BEDB-5EFC444D48FB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0337" y="1846263"/>
            <a:ext cx="6643687" cy="5247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914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70DFB-A467-4695-9B81-DE49C9B4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Early warning signs</a:t>
            </a:r>
          </a:p>
        </p:txBody>
      </p:sp>
      <p:pic>
        <p:nvPicPr>
          <p:cNvPr id="7170" name="Picture 2" descr="Vector Hazard Warning Symbol. Stock Vector - Illustration of dangerously,  beware: 155957531">
            <a:extLst>
              <a:ext uri="{FF2B5EF4-FFF2-40B4-BE49-F238E27FC236}">
                <a16:creationId xmlns:a16="http://schemas.microsoft.com/office/drawing/2014/main" id="{52A4E3CA-5889-453E-AA54-B630B268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32" y="645106"/>
            <a:ext cx="524774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36B4-28E1-4560-A00E-8C9482EC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311244"/>
            <a:ext cx="5127172" cy="37249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Not following instructions/off task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Whining, crying, sighing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“This is too hard; I can’t do it.”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Intervene early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781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E8F0-7331-4C1D-A5AE-CAE23F2B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4" y="403908"/>
            <a:ext cx="6484948" cy="12229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Early-stage de-escalation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DB0DE-65ED-44F4-8CD5-6929CF8C1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49" y="1884898"/>
            <a:ext cx="6557875" cy="4891759"/>
          </a:xfrm>
        </p:spPr>
        <p:txBody>
          <a:bodyPr anchor="t"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Remove or modify expectation temporarily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Assist in getting started or do with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Redirect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Increase opportunities for success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Reinforce basic compliance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Be sympathetic and understanding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What does the person need?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Provide higher rates of reinforcement 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C6C6D-0F5C-43BA-9585-B2184A2D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" r="7827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55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BFB1-3C71-4D9E-A3C4-C41BB523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47082"/>
            <a:ext cx="6091732" cy="1150012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Unfocused- change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D5D0F-2191-4E6A-89C0-B2D0CB1D6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39" y="2047583"/>
            <a:ext cx="7066681" cy="451029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Make environmental adaptations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Be near to provide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Give choices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Change the activity or the way something is being done. Independent vs. partner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Show empathy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Change to a preferred activity or run an errand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/>
              <a:t> Shift what is happening</a:t>
            </a:r>
            <a:endParaRPr lang="en-US" sz="2800" dirty="0"/>
          </a:p>
          <a:p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74D6D-B7F9-48CF-A8C3-8FDE68A13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0"/>
          <a:stretch/>
        </p:blipFill>
        <p:spPr>
          <a:xfrm>
            <a:off x="7792033" y="1312697"/>
            <a:ext cx="4549562" cy="48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69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2777-1D4D-4208-812C-5AC62A48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Defuse the situation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9779003-FF26-4AA3-9BF4-D4E11D0AC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8" r="9492" b="1"/>
          <a:stretch/>
        </p:blipFill>
        <p:spPr>
          <a:xfrm>
            <a:off x="327547" y="321733"/>
            <a:ext cx="5439344" cy="4107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97F83-B038-458A-9501-88FE484E5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818" y="869521"/>
            <a:ext cx="5912747" cy="5923966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Diffuse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Disengage, avoid escalation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Not a time to give choices and process their behavior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Remove triggers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Allow time and space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Reinforce good behaviors or partial compliance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Avoid power struggles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66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9E1F-7810-47AD-A09A-1D83BC5B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De-escalation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C7368-3F8D-48D5-8F23-FD72ADC05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745041" cy="433628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Thinking brain vs. Emotional brain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oogle Shape;127;p6">
            <a:extLst>
              <a:ext uri="{FF2B5EF4-FFF2-40B4-BE49-F238E27FC236}">
                <a16:creationId xmlns:a16="http://schemas.microsoft.com/office/drawing/2014/main" id="{9045328A-40CC-4ACC-A7BB-05A8845023AE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9935" y="2579756"/>
            <a:ext cx="5801621" cy="3030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68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F838-AD73-B350-DE67-EE8801C87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9DAA-2581-E365-BB19-DCDEF212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Thought!</a:t>
            </a:r>
          </a:p>
        </p:txBody>
      </p:sp>
      <p:pic>
        <p:nvPicPr>
          <p:cNvPr id="4098" name="Picture 2" descr="Parents &amp; Caregivers | The CALM Curriculum">
            <a:extLst>
              <a:ext uri="{FF2B5EF4-FFF2-40B4-BE49-F238E27FC236}">
                <a16:creationId xmlns:a16="http://schemas.microsoft.com/office/drawing/2014/main" id="{B07B27A6-A3B9-4025-CF38-4F537EC692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95" y="1737360"/>
            <a:ext cx="3420291" cy="47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Clean House Fast – The Organized Mom">
            <a:extLst>
              <a:ext uri="{FF2B5EF4-FFF2-40B4-BE49-F238E27FC236}">
                <a16:creationId xmlns:a16="http://schemas.microsoft.com/office/drawing/2014/main" id="{B08A51C3-1053-2017-9A90-06B74AC2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89" y="2138149"/>
            <a:ext cx="5620430" cy="374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15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838200" y="594639"/>
            <a:ext cx="10515600" cy="162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tx1"/>
                </a:solidFill>
              </a:rPr>
              <a:t>Manage your own emotions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54" name="Google Shape;154;p10"/>
          <p:cNvSpPr txBox="1">
            <a:spLocks noGrp="1"/>
          </p:cNvSpPr>
          <p:nvPr>
            <p:ph type="body" idx="1"/>
          </p:nvPr>
        </p:nvSpPr>
        <p:spPr>
          <a:xfrm>
            <a:off x="838200" y="1884899"/>
            <a:ext cx="10515600" cy="460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Stay calm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Don’t engage in the power struggle- emotional brain is not the time for teaching, reasoning, negotiating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Don’t assume- think about what is driving the behavior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Maintain safety for all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What is the behavior communicating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Address the problem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55" name="Google Shape;15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8375" y="3767400"/>
            <a:ext cx="4665600" cy="26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C753-0D3F-4E32-A94B-8DB5B408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56D1-3AAF-4CAD-9B90-5D538EC51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57" y="2330505"/>
            <a:ext cx="4961876" cy="42223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How do we solve problems with behavior?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Think of a sick child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Why do they have a fever? 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What is causing the fever? 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C49C7-A1B0-4818-B92E-9435472C3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7" r="2933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1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D9E7-DB23-4191-B6A7-08797CC7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542" y="629268"/>
            <a:ext cx="7509660" cy="773186"/>
          </a:xfrm>
        </p:spPr>
        <p:txBody>
          <a:bodyPr anchor="b">
            <a:noAutofit/>
          </a:bodyPr>
          <a:lstStyle/>
          <a:p>
            <a:r>
              <a:rPr lang="en-US" b="1" dirty="0"/>
              <a:t>Get to the root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9865-01F7-4DAF-8468-AB9BC55DD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077" y="1856849"/>
            <a:ext cx="6810317" cy="4796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If the fever does not go away despite the “interventions”…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Medication and a cool bath may help reduce the fever, but it does not solve the underlying problem.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We need to treat the cause, not just the symptoms.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Problem behavior is a symptom of a larger problem.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0CDC6-01C2-4A01-B339-507F60F44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494"/>
          <a:stretch/>
        </p:blipFill>
        <p:spPr>
          <a:xfrm>
            <a:off x="-28029" y="-140236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245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3486-7316-48AE-8AEA-FDB46341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Look for clues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20FBC-33ED-422B-90F4-A3B89B7A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778"/>
            <a:ext cx="10515600" cy="497590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to look for: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Can/does the person meet the expectation?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Do they meet it within the time allotted?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Are they successful socially/emotionally?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Do they communicate their needs and wants appropriately?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Are there skill deficits?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Do certain subjects/activities increase problem behaviors?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Look at antecedents and consequences.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FC1AA-1647-4F40-B940-7CE2E6B88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078" y="1011981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288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De-escalation</a:t>
            </a:r>
            <a:endParaRPr b="1" dirty="0"/>
          </a:p>
        </p:txBody>
      </p:sp>
      <p:sp>
        <p:nvSpPr>
          <p:cNvPr id="255" name="Google Shape;25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Think of de-escalation as the beginning, not the end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tx1"/>
                </a:solidFill>
              </a:rPr>
              <a:t>What happened and “WHY”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Reflect- What strategies worked?  What skills need to be taught? What can I change to prevent this behavior?  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we don’t change something, nothing will change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definition of insanity </a:t>
            </a:r>
            <a:r>
              <a:rPr lang="en-US" sz="2800" b="0" i="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is doing the same thing over and over again and expecting a different result. </a:t>
            </a:r>
            <a:r>
              <a:rPr lang="en-US" sz="28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- Einstein</a:t>
            </a:r>
            <a:endParaRPr sz="2800" dirty="0">
              <a:solidFill>
                <a:schemeClr val="tx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56" name="Google Shape;2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3350" y="365125"/>
            <a:ext cx="2541676" cy="254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Remember</a:t>
            </a:r>
            <a:endParaRPr b="1" dirty="0"/>
          </a:p>
        </p:txBody>
      </p:sp>
      <p:sp>
        <p:nvSpPr>
          <p:cNvPr id="262" name="Google Shape;262;p2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tx1"/>
                </a:solidFill>
              </a:rPr>
              <a:t>Focus on: 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Prevention- proactive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Build lasting relationships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Resolve problems, teach skills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Provide additional support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chemeClr val="tx1"/>
                </a:solidFill>
              </a:rPr>
              <a:t>You’ve got this!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Contact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2A3-684B-4530-84DE-A50C5C9E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1974"/>
            <a:ext cx="10058400" cy="4239661"/>
          </a:xfrm>
        </p:spPr>
        <p:txBody>
          <a:bodyPr>
            <a:normAutofit/>
          </a:bodyPr>
          <a:lstStyle/>
          <a:p>
            <a:pPr lvl="0" algn="ctr">
              <a:buClr>
                <a:srgbClr val="C7E1F4"/>
              </a:buClr>
            </a:pPr>
            <a:r>
              <a:rPr lang="en-US" sz="2800" b="1" dirty="0">
                <a:solidFill>
                  <a:schemeClr val="tx1"/>
                </a:solidFill>
                <a:latin typeface="+mn-lt"/>
                <a:hlinkClick r:id="rId2"/>
              </a:rPr>
              <a:t>Christinemanningconsulting@gmail.com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pPr lvl="0" algn="ctr">
              <a:buClr>
                <a:srgbClr val="C7E1F4"/>
              </a:buClr>
            </a:pPr>
            <a:r>
              <a:rPr lang="en-US" sz="2800" b="1" dirty="0">
                <a:solidFill>
                  <a:schemeClr val="tx1"/>
                </a:solidFill>
                <a:latin typeface="+mn-lt"/>
                <a:hlinkClick r:id="rId3"/>
              </a:rPr>
              <a:t>Christine@manningbehaviorservices.com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Clr>
                <a:schemeClr val="bg2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1102B-1A3A-6F51-7FE0-302A7EBEE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2B24-CC5D-83CC-E06D-91C56AAC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Realize!</a:t>
            </a:r>
          </a:p>
        </p:txBody>
      </p:sp>
      <p:pic>
        <p:nvPicPr>
          <p:cNvPr id="5122" name="Picture 2" descr="messy mom ...">
            <a:extLst>
              <a:ext uri="{FF2B5EF4-FFF2-40B4-BE49-F238E27FC236}">
                <a16:creationId xmlns:a16="http://schemas.microsoft.com/office/drawing/2014/main" id="{3A700A88-B805-7014-ECA1-456101C4FB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31274"/>
            <a:ext cx="5984486" cy="39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Frazzled Parents' Tool for Sanity ...">
            <a:extLst>
              <a:ext uri="{FF2B5EF4-FFF2-40B4-BE49-F238E27FC236}">
                <a16:creationId xmlns:a16="http://schemas.microsoft.com/office/drawing/2014/main" id="{85C3F7E3-1F58-DDCA-E909-3914B4626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35" y="2524806"/>
            <a:ext cx="4144736" cy="27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2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A3F6-95CC-47DA-A1A8-EEA8DC43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We Need Tools!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C4254-3A84-9F8A-6DB7-3B4DB1BD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59" y="2009019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best predictor of future behavior is past, relevant behavior.</a:t>
            </a:r>
          </a:p>
          <a:p>
            <a:r>
              <a:rPr lang="en-US" sz="2800" dirty="0">
                <a:solidFill>
                  <a:schemeClr val="tx1"/>
                </a:solidFill>
              </a:rPr>
              <a:t>If we do things the same way and expect a different result, that is the definition of INSANITY!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172" name="Picture 4" descr="Phew Images – Browse 541 Stock Photos ...">
            <a:extLst>
              <a:ext uri="{FF2B5EF4-FFF2-40B4-BE49-F238E27FC236}">
                <a16:creationId xmlns:a16="http://schemas.microsoft.com/office/drawing/2014/main" id="{7CED62B9-831E-5A2E-638F-62882A562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12" y="3168250"/>
            <a:ext cx="3140392" cy="323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he Necessity of Science Education in ...">
            <a:extLst>
              <a:ext uri="{FF2B5EF4-FFF2-40B4-BE49-F238E27FC236}">
                <a16:creationId xmlns:a16="http://schemas.microsoft.com/office/drawing/2014/main" id="{2F6889B1-70CD-A161-3F30-90405C36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64" y="3651961"/>
            <a:ext cx="4760836" cy="238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0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55E31-4731-DB76-9D02-7ADC4B4C3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49E9-5A25-0936-3685-EF84A1DB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Challenging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2C01-20D3-F65C-DBAB-98CFB2EC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0264"/>
            <a:ext cx="10058400" cy="4723466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Patterns of behavior that interfere with learning, engagement, social interactions, and independence.</a:t>
            </a:r>
          </a:p>
          <a:p>
            <a:pPr marL="0" indent="0">
              <a:buClr>
                <a:schemeClr val="bg2"/>
              </a:buClr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Behaviors like…</a:t>
            </a:r>
          </a:p>
        </p:txBody>
      </p:sp>
    </p:spTree>
    <p:extLst>
      <p:ext uri="{BB962C8B-B14F-4D97-AF65-F5344CB8AC3E}">
        <p14:creationId xmlns:p14="http://schemas.microsoft.com/office/powerpoint/2010/main" val="118058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87F0-3A81-41FD-8C39-1CAD43F2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Challenging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BEEDA-AC64-4CFD-8EA2-190F11FE3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2946"/>
            <a:ext cx="10058400" cy="4259254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Higher rates for people with autism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Deficits in communication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 deficits- social, academic, emotional, behavioral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Perceptions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Illness/discomfort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Technology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Difficulties at home and/or school….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Patterns and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445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344068"/>
      </a:dk2>
      <a:lt2>
        <a:srgbClr val="A1CDEC"/>
      </a:lt2>
      <a:accent1>
        <a:srgbClr val="C7E1F4"/>
      </a:accent1>
      <a:accent2>
        <a:srgbClr val="FFFFFF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1769</Words>
  <Application>Microsoft Office PowerPoint</Application>
  <PresentationFormat>Widescreen</PresentationFormat>
  <Paragraphs>363</Paragraphs>
  <Slides>56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Aptos</vt:lpstr>
      <vt:lpstr>Arial</vt:lpstr>
      <vt:lpstr>Calibri</vt:lpstr>
      <vt:lpstr>Calibri Light</vt:lpstr>
      <vt:lpstr>Roboto</vt:lpstr>
      <vt:lpstr>1_Office Theme</vt:lpstr>
      <vt:lpstr>Retrospect</vt:lpstr>
      <vt:lpstr>Prevention and De-escalation of Challenging Behaviors</vt:lpstr>
      <vt:lpstr>Objectives</vt:lpstr>
      <vt:lpstr>What We Thought!</vt:lpstr>
      <vt:lpstr>What We Realize!</vt:lpstr>
      <vt:lpstr>What We Thought!</vt:lpstr>
      <vt:lpstr>What We Realize!</vt:lpstr>
      <vt:lpstr>We Need Tools!</vt:lpstr>
      <vt:lpstr>Challenging behavior</vt:lpstr>
      <vt:lpstr>Challenging behavior</vt:lpstr>
      <vt:lpstr>Challenging behavior</vt:lpstr>
      <vt:lpstr>Prevention vs. De-escalation</vt:lpstr>
      <vt:lpstr>Prevention and de-escalation</vt:lpstr>
      <vt:lpstr>Escalation Cycle </vt:lpstr>
      <vt:lpstr>The ABC’s of Behavior</vt:lpstr>
      <vt:lpstr>Common Home Antecedents</vt:lpstr>
      <vt:lpstr>Common School Antecedents</vt:lpstr>
      <vt:lpstr>Think it Through</vt:lpstr>
      <vt:lpstr>Common Home Consequences</vt:lpstr>
      <vt:lpstr>Common School Consequences</vt:lpstr>
      <vt:lpstr>A-B-C Diagram</vt:lpstr>
      <vt:lpstr>Environmental Variables </vt:lpstr>
      <vt:lpstr>PowerPoint Presentation</vt:lpstr>
      <vt:lpstr>Home Scenario</vt:lpstr>
      <vt:lpstr>Think it Through</vt:lpstr>
      <vt:lpstr>School </vt:lpstr>
      <vt:lpstr>Home </vt:lpstr>
      <vt:lpstr>Home </vt:lpstr>
      <vt:lpstr>Prevention is proactive</vt:lpstr>
      <vt:lpstr>Prevention</vt:lpstr>
      <vt:lpstr>Environmental Engineering</vt:lpstr>
      <vt:lpstr>Environmental Engineering</vt:lpstr>
      <vt:lpstr>Environmental Engineering</vt:lpstr>
      <vt:lpstr>Environmental Engineering</vt:lpstr>
      <vt:lpstr>Basic needs</vt:lpstr>
      <vt:lpstr>Structure and predictability</vt:lpstr>
      <vt:lpstr>Structure and predictability</vt:lpstr>
      <vt:lpstr>Set appropriate expectations</vt:lpstr>
      <vt:lpstr>Transition supports</vt:lpstr>
      <vt:lpstr>Transition supports</vt:lpstr>
      <vt:lpstr>PowerPoint Presentation</vt:lpstr>
      <vt:lpstr>Teach skills to promote independence</vt:lpstr>
      <vt:lpstr>Pre teaching and prompting</vt:lpstr>
      <vt:lpstr>More prevention strategies</vt:lpstr>
      <vt:lpstr>Behavior escalation</vt:lpstr>
      <vt:lpstr>Early warning signs</vt:lpstr>
      <vt:lpstr>Early-stage de-escalation</vt:lpstr>
      <vt:lpstr>Unfocused- change it up</vt:lpstr>
      <vt:lpstr>Defuse the situation</vt:lpstr>
      <vt:lpstr>De-escalation</vt:lpstr>
      <vt:lpstr>Manage your own emotions </vt:lpstr>
      <vt:lpstr>Problem Solving</vt:lpstr>
      <vt:lpstr>Get to the root of the problem</vt:lpstr>
      <vt:lpstr>Look for clues </vt:lpstr>
      <vt:lpstr>De-escalation</vt:lpstr>
      <vt:lpstr>Remember</vt:lpstr>
      <vt:lpstr>Contact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Manning</dc:creator>
  <cp:lastModifiedBy>Christine Manning</cp:lastModifiedBy>
  <cp:revision>5</cp:revision>
  <dcterms:created xsi:type="dcterms:W3CDTF">2026-04-16T02:22:05Z</dcterms:created>
  <dcterms:modified xsi:type="dcterms:W3CDTF">2026-04-18T02:12:34Z</dcterms:modified>
</cp:coreProperties>
</file>