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0829B1-DB58-4B67-8670-DAF4F444758D}">
  <a:tblStyle styleId="{DB0829B1-DB58-4B67-8670-DAF4F44475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6"/>
    <p:restoredTop sz="94658"/>
  </p:normalViewPr>
  <p:slideViewPr>
    <p:cSldViewPr snapToGrid="0">
      <p:cViewPr varScale="1">
        <p:scale>
          <a:sx n="127" d="100"/>
          <a:sy n="127" d="100"/>
        </p:scale>
        <p:origin x="176" y="7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e9a21c3ab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e9a21c3ab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e9a21c3ab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e9a21c3ab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e9a21c3ab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e9a21c3ab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e9a21c3ab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e9a21c3ab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eb16e04d1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eb16e04d1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e9a21c3ab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e9a21c3ab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e9a21c3ab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e9a21c3ab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e1ad5f275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e1ad5f275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1a656f2ce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1a656f2ce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Michael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1a656f2c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e1a656f2c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42acf822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e42acf822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b16e04d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eb16e04d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1a656f2ce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e1a656f2ce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e1a656f2ce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e1a656f2ce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eb16e04d1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eb16e04d1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e9a21c3a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e9a21c3a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Up Text">
  <p:cSld name="CAPTION_ONL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124613" y="1519388"/>
            <a:ext cx="308700" cy="2455500"/>
          </a:xfrm>
          <a:prstGeom prst="leftBracket">
            <a:avLst>
              <a:gd name="adj" fmla="val 8333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53" name="Google Shape;53;p13"/>
          <p:cNvSpPr/>
          <p:nvPr/>
        </p:nvSpPr>
        <p:spPr>
          <a:xfrm rot="10800000">
            <a:off x="8710688" y="1519388"/>
            <a:ext cx="308700" cy="2455500"/>
          </a:xfrm>
          <a:prstGeom prst="leftBracket">
            <a:avLst>
              <a:gd name="adj" fmla="val 8333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33546" y="16576"/>
            <a:ext cx="85626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5" tIns="18275" rIns="18275" bIns="0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5" tIns="18275" rIns="18275" bIns="0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400325" y="2987325"/>
            <a:ext cx="18837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4"/>
          </p:nvPr>
        </p:nvSpPr>
        <p:spPr>
          <a:xfrm>
            <a:off x="2537775" y="2987325"/>
            <a:ext cx="1883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5"/>
          </p:nvPr>
        </p:nvSpPr>
        <p:spPr>
          <a:xfrm>
            <a:off x="4696525" y="3000100"/>
            <a:ext cx="18837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6"/>
          </p:nvPr>
        </p:nvSpPr>
        <p:spPr>
          <a:xfrm>
            <a:off x="6833950" y="3017125"/>
            <a:ext cx="18837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7"/>
          </p:nvPr>
        </p:nvSpPr>
        <p:spPr>
          <a:xfrm>
            <a:off x="387550" y="1803625"/>
            <a:ext cx="18837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8"/>
          </p:nvPr>
        </p:nvSpPr>
        <p:spPr>
          <a:xfrm>
            <a:off x="2546300" y="1824925"/>
            <a:ext cx="18837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9"/>
          </p:nvPr>
        </p:nvSpPr>
        <p:spPr>
          <a:xfrm>
            <a:off x="4683750" y="1807900"/>
            <a:ext cx="18966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3"/>
          </p:nvPr>
        </p:nvSpPr>
        <p:spPr>
          <a:xfrm>
            <a:off x="6825450" y="1807900"/>
            <a:ext cx="18837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5">
          <p15:clr>
            <a:srgbClr val="E46962"/>
          </p15:clr>
        </p15:guide>
        <p15:guide id="2" orient="horz" pos="204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bryan.gee@austin.utexas.edu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rcid.org/0000-0002-5817-6135" TargetMode="External"/><Relationship Id="rId5" Type="http://schemas.openxmlformats.org/officeDocument/2006/relationships/hyperlink" Target="mailto:m.shensky@austin.utexas.edu" TargetMode="External"/><Relationship Id="rId4" Type="http://schemas.openxmlformats.org/officeDocument/2006/relationships/hyperlink" Target="https://orcid.org/0000-0003-4517-329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ryan.gee@austin.utexas.edu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rcid.org/0000-0002-5817-6135" TargetMode="External"/><Relationship Id="rId5" Type="http://schemas.openxmlformats.org/officeDocument/2006/relationships/hyperlink" Target="mailto:m.shensky@austin.utexas.edu" TargetMode="External"/><Relationship Id="rId4" Type="http://schemas.openxmlformats.org/officeDocument/2006/relationships/hyperlink" Target="https://orcid.org/0000-0003-4517-32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noaa.gov/PI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data.2016.1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standard/7593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hyperlink" Target="https://metadata.raid.org/en/v1.6/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aid.org/10.26259/446999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raid.org/prefix/suffix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www.raid.org/search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H8dI1_99gUWhfHOupKQWi-6JARUWvHJc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datavers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ataverse.tdl.org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730150" y="2571750"/>
            <a:ext cx="7721700" cy="1591200"/>
          </a:xfrm>
          <a:prstGeom prst="rect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311700" y="338175"/>
            <a:ext cx="8520600" cy="1727100"/>
          </a:xfrm>
          <a:prstGeom prst="rect">
            <a:avLst/>
          </a:prstGeom>
          <a:solidFill>
            <a:srgbClr val="068FC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1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Piloting a New PID: </a:t>
            </a:r>
            <a:endParaRPr sz="331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1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Exploring Implementation of </a:t>
            </a:r>
            <a:endParaRPr sz="331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1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Research Activity IDs (RAiDs) at UT Austin</a:t>
            </a:r>
            <a:endParaRPr sz="331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69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948600" y="2660625"/>
            <a:ext cx="36234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Bryan Gee</a:t>
            </a:r>
            <a:endParaRPr sz="16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Research Data Coordinator</a:t>
            </a:r>
            <a:endParaRPr sz="1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University of Texas at Austin</a:t>
            </a:r>
            <a:endParaRPr sz="1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bryan.gee@austin.utexas.edu</a:t>
            </a:r>
            <a:endParaRPr sz="15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0000-0003-4517-3290</a:t>
            </a:r>
            <a:r>
              <a:rPr lang="en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1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4841750" y="2687625"/>
            <a:ext cx="3470400" cy="12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Michael Shensky</a:t>
            </a:r>
            <a:endParaRPr sz="16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Head of Research Data Services</a:t>
            </a:r>
            <a:endParaRPr sz="1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University of Texas at Austin</a:t>
            </a:r>
            <a:endParaRPr sz="1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5"/>
              </a:rPr>
              <a:t>m.shensky@austin.utexas.edu</a:t>
            </a:r>
            <a:endParaRPr sz="1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6"/>
              </a:rPr>
              <a:t>0000-0002-5817-6135</a:t>
            </a:r>
            <a:r>
              <a:rPr lang="en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1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3" name="Google Shape;73;p14" descr="UT Libraries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0152" y="4533668"/>
            <a:ext cx="2021700" cy="4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 descr="ORCID logo"/>
          <p:cNvPicPr preferRelativeResize="0"/>
          <p:nvPr/>
        </p:nvPicPr>
        <p:blipFill rotWithShape="1">
          <a:blip r:embed="rId8">
            <a:alphaModFix/>
          </a:blip>
          <a:srcRect r="-5441"/>
          <a:stretch/>
        </p:blipFill>
        <p:spPr>
          <a:xfrm>
            <a:off x="7553398" y="3717849"/>
            <a:ext cx="232494" cy="22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 descr="ORCID logo"/>
          <p:cNvPicPr preferRelativeResize="0"/>
          <p:nvPr/>
        </p:nvPicPr>
        <p:blipFill rotWithShape="1">
          <a:blip r:embed="rId8">
            <a:alphaModFix/>
          </a:blip>
          <a:srcRect r="-5441"/>
          <a:stretch/>
        </p:blipFill>
        <p:spPr>
          <a:xfrm>
            <a:off x="3720498" y="3690849"/>
            <a:ext cx="232494" cy="220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>
            <a:spLocks noGrp="1"/>
          </p:cNvSpPr>
          <p:nvPr>
            <p:ph type="body" idx="1"/>
          </p:nvPr>
        </p:nvSpPr>
        <p:spPr>
          <a:xfrm>
            <a:off x="99743" y="1124789"/>
            <a:ext cx="894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wentieth Century"/>
              <a:buChar char="●"/>
            </a:pPr>
            <a:r>
              <a:rPr lang="en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UT Libraries has been exploring way to increase use of PIDs in dataset metadata to facilitate structured metadata connections between entities</a:t>
            </a:r>
            <a:endParaRPr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wentieth Century"/>
              <a:buChar char="●"/>
            </a:pPr>
            <a:r>
              <a:rPr lang="en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Using TDR as a case study since we have full control over metadata</a:t>
            </a:r>
            <a:endParaRPr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wentieth Century"/>
              <a:buChar char="●"/>
            </a:pPr>
            <a:r>
              <a:rPr lang="en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Dataverse currently provides direct support for some PIDs in dataset metadata</a:t>
            </a:r>
            <a:endParaRPr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wentieth Century"/>
              <a:buChar char="○"/>
            </a:pPr>
            <a:r>
              <a:rPr lang="en" sz="18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ORCID for author identifiers</a:t>
            </a:r>
            <a:endParaRPr sz="18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wentieth Century"/>
              <a:buChar char="○"/>
            </a:pPr>
            <a:r>
              <a:rPr lang="en" sz="18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ROR for affiliation and funder identifiers</a:t>
            </a:r>
            <a:endParaRPr sz="18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wentieth Century"/>
              <a:buChar char="○"/>
            </a:pPr>
            <a:r>
              <a:rPr lang="en" sz="18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DOI, ARK, handle, etc. for related publications</a:t>
            </a:r>
            <a:endParaRPr sz="18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434343"/>
              </a:buClr>
              <a:buSzPts val="1800"/>
              <a:buFont typeface="Twentieth Century"/>
              <a:buChar char="●"/>
            </a:pPr>
            <a:r>
              <a:rPr lang="en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TDR recently added ORCID and ROR integrations developed by the Dataverse community</a:t>
            </a:r>
            <a:endParaRPr sz="18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2" name="Google Shape;232;p23" descr="DOI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128" y="4036241"/>
            <a:ext cx="378505" cy="37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 descr="ORCID logo"/>
          <p:cNvPicPr preferRelativeResize="0"/>
          <p:nvPr/>
        </p:nvPicPr>
        <p:blipFill rotWithShape="1">
          <a:blip r:embed="rId4">
            <a:alphaModFix/>
          </a:blip>
          <a:srcRect r="-7991" b="-7991"/>
          <a:stretch/>
        </p:blipFill>
        <p:spPr>
          <a:xfrm>
            <a:off x="3725390" y="3000213"/>
            <a:ext cx="427699" cy="42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 descr="ROR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4781" y="3522271"/>
            <a:ext cx="530350" cy="38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 descr="ARK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0016" y="3962963"/>
            <a:ext cx="506826" cy="52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 descr="handle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93262" y="4106077"/>
            <a:ext cx="716566" cy="23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 txBox="1">
            <a:spLocks noGrp="1"/>
          </p:cNvSpPr>
          <p:nvPr>
            <p:ph type="title"/>
          </p:nvPr>
        </p:nvSpPr>
        <p:spPr>
          <a:xfrm>
            <a:off x="-46200" y="3688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Dataset Metadata in Dataverse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>
            <a:spLocks noGrp="1"/>
          </p:cNvSpPr>
          <p:nvPr>
            <p:ph type="body" idx="1"/>
          </p:nvPr>
        </p:nvSpPr>
        <p:spPr>
          <a:xfrm>
            <a:off x="311700" y="1171354"/>
            <a:ext cx="8520600" cy="18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wentieth Century"/>
              <a:buChar char="➔"/>
            </a:pPr>
            <a:r>
              <a:rPr lang="en" sz="22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Provide ability for researchers to connect published datasets in the Texas Data Repository to a related project using RAiD</a:t>
            </a:r>
            <a:endParaRPr sz="22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857250" lvl="1" indent="-298450" algn="l" rtl="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2000"/>
              <a:buFont typeface="Twentieth Century"/>
              <a:buChar char="◆"/>
            </a:pPr>
            <a:r>
              <a:rPr lang="en" sz="20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Identify how this process could be facilitated for researchers and TDR liaisons using the RAiD API and existing or new Dataverse functionality</a:t>
            </a:r>
            <a:endParaRPr sz="18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863700" y="3382900"/>
            <a:ext cx="7968600" cy="1488000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wentieth Century"/>
              <a:buChar char="➔"/>
            </a:pPr>
            <a:r>
              <a:rPr lang="en" sz="17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How can we help researchers mint a RAiD if they don’t have one already?</a:t>
            </a:r>
            <a:endParaRPr sz="17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wentieth Century"/>
              <a:buChar char="➔"/>
            </a:pPr>
            <a:r>
              <a:rPr lang="en" sz="17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metadata field does RAiD information go into for a dataset?</a:t>
            </a:r>
            <a:endParaRPr sz="17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700"/>
              <a:buFont typeface="Twentieth Century"/>
              <a:buChar char="➔"/>
            </a:pPr>
            <a:r>
              <a:rPr lang="en" sz="17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How can RAiD metadata be updated if a new associated dataset is published?</a:t>
            </a:r>
            <a:endParaRPr sz="1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" name="Google Shape;244;p24"/>
          <p:cNvSpPr txBox="1">
            <a:spLocks noGrp="1"/>
          </p:cNvSpPr>
          <p:nvPr>
            <p:ph type="title"/>
          </p:nvPr>
        </p:nvSpPr>
        <p:spPr>
          <a:xfrm>
            <a:off x="-46200" y="3688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Initial Goals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>
            <a:spLocks noGrp="1"/>
          </p:cNvSpPr>
          <p:nvPr>
            <p:ph type="body" idx="1"/>
          </p:nvPr>
        </p:nvSpPr>
        <p:spPr>
          <a:xfrm>
            <a:off x="311700" y="1812800"/>
            <a:ext cx="4446300" cy="30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Twentieth Century"/>
              <a:buChar char="➔"/>
            </a:pPr>
            <a:r>
              <a:rPr lang="en" sz="23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RAiDs have only recently been implemented into the DataCite schema (4.7)</a:t>
            </a:r>
            <a:endParaRPr sz="23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68300" algn="l" rtl="0">
              <a:spcBef>
                <a:spcPts val="2100"/>
              </a:spcBef>
              <a:spcAft>
                <a:spcPts val="3300"/>
              </a:spcAft>
              <a:buClr>
                <a:srgbClr val="434343"/>
              </a:buClr>
              <a:buSzPts val="2200"/>
              <a:buFont typeface="Twentieth Century"/>
              <a:buChar char="➔"/>
            </a:pPr>
            <a:r>
              <a:rPr lang="en" sz="22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Few platforms presently support infrastructure for adding RAiDs to other types of deposits within structured metadata schemas - Dataverse currently does not</a:t>
            </a:r>
            <a:endParaRPr sz="22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0" name="Google Shape;250;p25"/>
          <p:cNvSpPr txBox="1">
            <a:spLocks noGrp="1"/>
          </p:cNvSpPr>
          <p:nvPr>
            <p:ph type="title"/>
          </p:nvPr>
        </p:nvSpPr>
        <p:spPr>
          <a:xfrm>
            <a:off x="-46200" y="3688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Current Limitations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311700" y="1258350"/>
            <a:ext cx="259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Infrastructure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252" name="Google Shape;252;p25"/>
          <p:cNvSpPr txBox="1">
            <a:spLocks noGrp="1"/>
          </p:cNvSpPr>
          <p:nvPr>
            <p:ph type="body" idx="1"/>
          </p:nvPr>
        </p:nvSpPr>
        <p:spPr>
          <a:xfrm>
            <a:off x="4678175" y="1812800"/>
            <a:ext cx="4186800" cy="30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wentieth Century"/>
              <a:buChar char="➔"/>
            </a:pPr>
            <a:r>
              <a:rPr lang="en" sz="22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Researchers are typically slow to learn about and to adopt PIDs</a:t>
            </a:r>
            <a:endParaRPr sz="22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68300" algn="l" rtl="0">
              <a:lnSpc>
                <a:spcPct val="9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2200"/>
              <a:buFont typeface="Twentieth Century"/>
              <a:buChar char="➔"/>
            </a:pPr>
            <a:r>
              <a:rPr lang="en" sz="22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RAiD is primarily designed to be worked with through APIs, not GUIs - requires development of bespoke scripted workflows</a:t>
            </a:r>
            <a:endParaRPr sz="22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4678175" y="1258350"/>
            <a:ext cx="251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Workflows</a:t>
            </a:r>
            <a:endParaRPr sz="18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>
            <a:spLocks noGrp="1"/>
          </p:cNvSpPr>
          <p:nvPr>
            <p:ph type="title"/>
          </p:nvPr>
        </p:nvSpPr>
        <p:spPr>
          <a:xfrm>
            <a:off x="-69300" y="299775"/>
            <a:ext cx="4736700" cy="13005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Dataverse Functionality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" name="Google Shape;259;p26"/>
          <p:cNvSpPr txBox="1">
            <a:spLocks noGrp="1"/>
          </p:cNvSpPr>
          <p:nvPr>
            <p:ph type="body" idx="1"/>
          </p:nvPr>
        </p:nvSpPr>
        <p:spPr>
          <a:xfrm>
            <a:off x="0" y="1905000"/>
            <a:ext cx="4736700" cy="3048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wentieth Century"/>
              <a:buChar char="➔"/>
            </a:pPr>
            <a:r>
              <a:rPr lang="en" sz="19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Existing relationship field mainly designed for publications (articles, preprints, dissertations, etc.)</a:t>
            </a:r>
            <a:endParaRPr sz="19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wentieth Century"/>
              <a:buChar char="◆"/>
            </a:pPr>
            <a:r>
              <a:rPr lang="en" sz="19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Need to add support for RAiDs</a:t>
            </a:r>
            <a:endParaRPr sz="19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wentieth Century"/>
              <a:buChar char="◆"/>
            </a:pPr>
            <a:r>
              <a:rPr lang="en" sz="19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Possible (theoretically) to do a “quick hack” local solution, but we want to identify a broader solution</a:t>
            </a:r>
            <a:endParaRPr sz="24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0" name="Google Shape;260;p26" descr="Screenshot of Texas Data Repository metadata fields"/>
          <p:cNvPicPr preferRelativeResize="0"/>
          <p:nvPr/>
        </p:nvPicPr>
        <p:blipFill rotWithShape="1">
          <a:blip r:embed="rId3">
            <a:alphaModFix/>
          </a:blip>
          <a:srcRect r="24087"/>
          <a:stretch/>
        </p:blipFill>
        <p:spPr>
          <a:xfrm>
            <a:off x="5080225" y="299775"/>
            <a:ext cx="3884051" cy="1844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61" name="Google Shape;261;p26" descr="Screenshot of Texas Data Repository metadata fields"/>
          <p:cNvPicPr preferRelativeResize="0"/>
          <p:nvPr/>
        </p:nvPicPr>
        <p:blipFill rotWithShape="1">
          <a:blip r:embed="rId4">
            <a:alphaModFix/>
          </a:blip>
          <a:srcRect r="22750"/>
          <a:stretch/>
        </p:blipFill>
        <p:spPr>
          <a:xfrm>
            <a:off x="5080225" y="2298400"/>
            <a:ext cx="3884049" cy="2732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 txBox="1">
            <a:spLocks noGrp="1"/>
          </p:cNvSpPr>
          <p:nvPr>
            <p:ph type="body" idx="1"/>
          </p:nvPr>
        </p:nvSpPr>
        <p:spPr>
          <a:xfrm>
            <a:off x="311700" y="1812800"/>
            <a:ext cx="4366500" cy="30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3300"/>
              </a:spcAft>
              <a:buClr>
                <a:srgbClr val="434343"/>
              </a:buClr>
              <a:buSzPts val="2000"/>
              <a:buFont typeface="Twentieth Century"/>
              <a:buChar char="➔"/>
            </a:pPr>
            <a:r>
              <a:rPr lang="en" sz="20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Presentation at Dataverse Community Meeting and discussion with the larger Dataverse community</a:t>
            </a:r>
            <a:endParaRPr sz="20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7" name="Google Shape;267;p27"/>
          <p:cNvSpPr txBox="1">
            <a:spLocks noGrp="1"/>
          </p:cNvSpPr>
          <p:nvPr>
            <p:ph type="title"/>
          </p:nvPr>
        </p:nvSpPr>
        <p:spPr>
          <a:xfrm>
            <a:off x="-46200" y="3688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Current Projects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8" name="Google Shape;268;p27"/>
          <p:cNvSpPr txBox="1"/>
          <p:nvPr/>
        </p:nvSpPr>
        <p:spPr>
          <a:xfrm>
            <a:off x="311700" y="1258350"/>
            <a:ext cx="259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Infrastructure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269" name="Google Shape;269;p27"/>
          <p:cNvSpPr txBox="1">
            <a:spLocks noGrp="1"/>
          </p:cNvSpPr>
          <p:nvPr>
            <p:ph type="body" idx="1"/>
          </p:nvPr>
        </p:nvSpPr>
        <p:spPr>
          <a:xfrm>
            <a:off x="4678175" y="1812800"/>
            <a:ext cx="4024800" cy="30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5782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Twentieth Century"/>
              <a:buChar char="➔"/>
            </a:pPr>
            <a:r>
              <a:rPr lang="en" sz="22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Developing API workflows to cross-walk metadata in order to: </a:t>
            </a:r>
            <a:endParaRPr sz="22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57823" algn="l" rtl="0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Twentieth Century"/>
              <a:buChar char="◆"/>
            </a:pPr>
            <a:r>
              <a:rPr lang="en" sz="22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initialize one record based on the other’s metadata (e.g., dataset from RAiD)</a:t>
            </a:r>
            <a:endParaRPr sz="22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57823" algn="l" rtl="0">
              <a:lnSpc>
                <a:spcPct val="9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ct val="100000"/>
              <a:buFont typeface="Twentieth Century"/>
              <a:buChar char="◆"/>
            </a:pPr>
            <a:r>
              <a:rPr lang="en" sz="22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ensure reciprocal metadata connection (e.g., add RAiD to previously published dataset’s metadata)</a:t>
            </a:r>
            <a:endParaRPr sz="22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0" name="Google Shape;270;p27"/>
          <p:cNvSpPr txBox="1"/>
          <p:nvPr/>
        </p:nvSpPr>
        <p:spPr>
          <a:xfrm>
            <a:off x="4678175" y="1258350"/>
            <a:ext cx="251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Workflows</a:t>
            </a:r>
            <a:endParaRPr sz="18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/>
          <p:nvPr/>
        </p:nvSpPr>
        <p:spPr>
          <a:xfrm>
            <a:off x="6494525" y="1397001"/>
            <a:ext cx="2446200" cy="24366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72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4101150" y="1397001"/>
            <a:ext cx="2136000" cy="24366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72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" name="Google Shape;277;p28"/>
          <p:cNvSpPr/>
          <p:nvPr/>
        </p:nvSpPr>
        <p:spPr>
          <a:xfrm>
            <a:off x="395575" y="1397411"/>
            <a:ext cx="3375900" cy="24366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72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432500" y="2618075"/>
            <a:ext cx="32991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200" tIns="69200" rIns="69200" bIns="692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11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Retrieve all RAiDs through RAiD API and check for TDR datasets</a:t>
            </a:r>
            <a:endParaRPr sz="1511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432500" y="3222888"/>
            <a:ext cx="32991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200" tIns="69200" rIns="69200" bIns="692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11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Retrieve all TDR datasets through Dataverse API and check for RAiDs</a:t>
            </a:r>
            <a:endParaRPr sz="1511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0" name="Google Shape;280;p28" descr="Basic icon from MS PowerPoint for a database (colored in orange here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520" y="1458613"/>
            <a:ext cx="1220286" cy="121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 descr="Basic icon from MS PowerPoint for a database (colored in orange here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5966" y="1457838"/>
            <a:ext cx="1220286" cy="122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 descr="Basic icon from MS PowerPoint for a pair of arrows pointing in opposite  horizontal directions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5163" y="1826025"/>
            <a:ext cx="855175" cy="85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8"/>
          <p:cNvSpPr txBox="1"/>
          <p:nvPr/>
        </p:nvSpPr>
        <p:spPr>
          <a:xfrm>
            <a:off x="4101150" y="2792375"/>
            <a:ext cx="21360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200" tIns="69200" rIns="69200" bIns="692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11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Cross-reference records to ensure reciprocal connection &amp; check for PID gaps</a:t>
            </a:r>
            <a:endParaRPr sz="1511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" name="Google Shape;284;p28"/>
          <p:cNvSpPr txBox="1"/>
          <p:nvPr/>
        </p:nvSpPr>
        <p:spPr>
          <a:xfrm>
            <a:off x="6566825" y="2728875"/>
            <a:ext cx="22311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200" tIns="69200" rIns="69200" bIns="692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11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Use APIs to update records if only a one-way connection exists or if metadata can be enriched</a:t>
            </a:r>
            <a:endParaRPr sz="1511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5" name="Google Shape;285;p28" descr="Basic icon from MS PowerPoint for a pencil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0832" y="1826050"/>
            <a:ext cx="855150" cy="8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8"/>
          <p:cNvSpPr/>
          <p:nvPr/>
        </p:nvSpPr>
        <p:spPr>
          <a:xfrm rot="10800000" flipH="1">
            <a:off x="1978850" y="3891225"/>
            <a:ext cx="3201600" cy="4602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" name="Google Shape;287;p28"/>
          <p:cNvSpPr/>
          <p:nvPr/>
        </p:nvSpPr>
        <p:spPr>
          <a:xfrm rot="10800000" flipH="1">
            <a:off x="5380350" y="3890800"/>
            <a:ext cx="2446200" cy="4602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-46200" y="3688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RAiD Demo Testing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>
            <a:spLocks noGrp="1"/>
          </p:cNvSpPr>
          <p:nvPr>
            <p:ph type="body" idx="1"/>
          </p:nvPr>
        </p:nvSpPr>
        <p:spPr>
          <a:xfrm>
            <a:off x="311700" y="1244600"/>
            <a:ext cx="8692500" cy="3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wentieth Century"/>
              <a:buChar char="➔"/>
            </a:pPr>
            <a:r>
              <a:rPr lang="en" sz="20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Provide ability for researchers to easily create/enter RAiD metadata when publishing a dataset in TDR</a:t>
            </a:r>
            <a:endParaRPr sz="20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33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wentieth Century"/>
              <a:buChar char="➔"/>
            </a:pPr>
            <a:r>
              <a:rPr lang="en" sz="20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Ensure reciprocal metadata connectivity between RAiD record and dataset record</a:t>
            </a:r>
            <a:endParaRPr sz="20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33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wentieth Century"/>
              <a:buChar char="➔"/>
            </a:pPr>
            <a:r>
              <a:rPr lang="en" sz="20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Work with campus partners to reach researchers in early stages of the research life cycle to help them mint a RAiD before the data publication stage</a:t>
            </a:r>
            <a:endParaRPr sz="20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3300"/>
              </a:spcBef>
              <a:spcAft>
                <a:spcPts val="3300"/>
              </a:spcAft>
              <a:buClr>
                <a:srgbClr val="434343"/>
              </a:buClr>
              <a:buSzPts val="2000"/>
              <a:buFont typeface="Twentieth Century"/>
              <a:buChar char="➔"/>
            </a:pPr>
            <a:r>
              <a:rPr lang="en" sz="20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Incorporate information about benefits of RAiDs into research data trainings and help drive adoption at UT Austin</a:t>
            </a:r>
            <a:endParaRPr sz="20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-46200" y="3688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 Term Goals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2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wentieth Century"/>
              <a:buChar char="●"/>
            </a:pPr>
            <a:r>
              <a:rPr lang="en" sz="19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RAiDs offer an opportunity to track scholarly activities at a level not presently captured by other PIDs</a:t>
            </a:r>
            <a:endParaRPr sz="19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Can be particularly useful for denoting granularity around contributions/roles, including participation by people who are not formal authors on any related outputs</a:t>
            </a:r>
            <a:endParaRPr sz="15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900"/>
              <a:buFont typeface="Twentieth Century"/>
              <a:buChar char="●"/>
            </a:pPr>
            <a:r>
              <a:rPr lang="en" sz="190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Metadata and PID usage can only be as good as the infrastructure that researchers are using</a:t>
            </a:r>
            <a:endParaRPr sz="190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0" name="Google Shape;300;p30"/>
          <p:cNvSpPr txBox="1">
            <a:spLocks noGrp="1"/>
          </p:cNvSpPr>
          <p:nvPr>
            <p:ph type="subTitle" idx="4294967295"/>
          </p:nvPr>
        </p:nvSpPr>
        <p:spPr>
          <a:xfrm>
            <a:off x="685550" y="3589975"/>
            <a:ext cx="34110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Bryan Gee</a:t>
            </a:r>
            <a:endParaRPr sz="14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Research Data Coordinator</a:t>
            </a:r>
            <a:endParaRPr sz="13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University of Texas at Austin</a:t>
            </a:r>
            <a:endParaRPr sz="13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bryan.gee@austin.utexas.edu</a:t>
            </a:r>
            <a:endParaRPr sz="13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0000-0003-4517-3290</a:t>
            </a:r>
            <a:r>
              <a:rPr lang="en" sz="1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13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1" name="Google Shape;301;p30"/>
          <p:cNvSpPr txBox="1">
            <a:spLocks noGrp="1"/>
          </p:cNvSpPr>
          <p:nvPr>
            <p:ph type="subTitle" idx="4294967295"/>
          </p:nvPr>
        </p:nvSpPr>
        <p:spPr>
          <a:xfrm>
            <a:off x="4508650" y="3589975"/>
            <a:ext cx="2991300" cy="12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Michael Shensky</a:t>
            </a:r>
            <a:endParaRPr sz="14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Head of Research Data Services</a:t>
            </a:r>
            <a:endParaRPr sz="13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University of Texas at Austin</a:t>
            </a:r>
            <a:endParaRPr sz="13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5"/>
              </a:rPr>
              <a:t>m.shensky@austin.utexas.edu</a:t>
            </a:r>
            <a:endParaRPr sz="13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6"/>
              </a:rPr>
              <a:t>0000-0002-5817-6135</a:t>
            </a:r>
            <a:r>
              <a:rPr lang="en" sz="1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13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2" name="Google Shape;302;p30"/>
          <p:cNvSpPr txBox="1">
            <a:spLocks noGrp="1"/>
          </p:cNvSpPr>
          <p:nvPr>
            <p:ph type="title"/>
          </p:nvPr>
        </p:nvSpPr>
        <p:spPr>
          <a:xfrm>
            <a:off x="-46200" y="3688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Conclusion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03" name="Google Shape;303;p30" descr="ORCID logo"/>
          <p:cNvPicPr preferRelativeResize="0"/>
          <p:nvPr/>
        </p:nvPicPr>
        <p:blipFill rotWithShape="1">
          <a:blip r:embed="rId7">
            <a:alphaModFix/>
          </a:blip>
          <a:srcRect r="-5441"/>
          <a:stretch/>
        </p:blipFill>
        <p:spPr>
          <a:xfrm>
            <a:off x="2431473" y="4593199"/>
            <a:ext cx="232494" cy="22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0" descr="ORCID logo"/>
          <p:cNvPicPr preferRelativeResize="0"/>
          <p:nvPr/>
        </p:nvPicPr>
        <p:blipFill rotWithShape="1">
          <a:blip r:embed="rId7">
            <a:alphaModFix/>
          </a:blip>
          <a:srcRect r="-5441"/>
          <a:stretch/>
        </p:blipFill>
        <p:spPr>
          <a:xfrm>
            <a:off x="6240948" y="4593199"/>
            <a:ext cx="232494" cy="220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170212" y="3076865"/>
            <a:ext cx="2852384" cy="3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>
                <a:latin typeface="Twentieth Century"/>
                <a:ea typeface="Twentieth Century"/>
                <a:cs typeface="Twentieth Century"/>
                <a:sym typeface="Twentieth Century"/>
              </a:rPr>
              <a:t>Source: </a:t>
            </a:r>
            <a:r>
              <a:rPr lang="en" sz="1200" u="sng" dirty="0">
                <a:solidFill>
                  <a:schemeClr val="accent5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https://library.noaa.gov/PIDs</a:t>
            </a:r>
            <a:endParaRPr sz="12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-46200" y="3688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is a Persistent Identifier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266975" y="1198900"/>
            <a:ext cx="8665200" cy="1947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" sz="2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Persistent Identifiers (PIDs) are globally unique, persistent, interoperable, and machine-readable/resolvable identifiers used to disambiguate entities providing a long-lasting reference to entities such as contributors, organizations, and objects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33575" y="1246475"/>
            <a:ext cx="48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55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" name="Google Shape;84;p15"/>
          <p:cNvSpPr txBox="1"/>
          <p:nvPr/>
        </p:nvSpPr>
        <p:spPr>
          <a:xfrm rot="10800000">
            <a:off x="8315000" y="2336954"/>
            <a:ext cx="551100" cy="663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55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05900" y="3462614"/>
            <a:ext cx="89322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wentieth Century"/>
              <a:buChar char="➔"/>
            </a:pPr>
            <a:r>
              <a:rPr lang="en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Unlike a typical URL, PIDs are maintained by external archiving registries to ensure that they are kept permanent and persistent</a:t>
            </a:r>
            <a:endParaRPr sz="1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215900" algn="l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1600"/>
              <a:buFont typeface="Twentieth Century"/>
              <a:buChar char="➔"/>
            </a:pPr>
            <a:r>
              <a:rPr lang="en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Basically, PID links are designed to always work and direct users to the correct content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433975" y="1642613"/>
            <a:ext cx="1883700" cy="2219100"/>
          </a:xfrm>
          <a:prstGeom prst="rect">
            <a:avLst/>
          </a:prstGeom>
          <a:solidFill>
            <a:srgbClr val="F6B26B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2553116" y="1642613"/>
            <a:ext cx="1883700" cy="2219100"/>
          </a:xfrm>
          <a:prstGeom prst="rect">
            <a:avLst/>
          </a:prstGeom>
          <a:solidFill>
            <a:srgbClr val="EA999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4672258" y="1642613"/>
            <a:ext cx="1883700" cy="22191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6791399" y="1642613"/>
            <a:ext cx="1883700" cy="22191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3"/>
          </p:nvPr>
        </p:nvSpPr>
        <p:spPr>
          <a:xfrm>
            <a:off x="436750" y="2281500"/>
            <a:ext cx="1883700" cy="14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" sz="15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Metadata and data should be easy to find for both humans and computers, both manually and by automated processes.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4"/>
          </p:nvPr>
        </p:nvSpPr>
        <p:spPr>
          <a:xfrm>
            <a:off x="2549925" y="2305650"/>
            <a:ext cx="1883700" cy="1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" sz="15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 should not just be discoverable, but also downloadable and not restricted by passwords or other access constraints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5"/>
          </p:nvPr>
        </p:nvSpPr>
        <p:spPr>
          <a:xfrm>
            <a:off x="4684375" y="2291500"/>
            <a:ext cx="1883700" cy="15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" sz="15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 need to be able to interface with programs, workflows, or other data for analysis, storage, and processing.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6"/>
          </p:nvPr>
        </p:nvSpPr>
        <p:spPr>
          <a:xfrm>
            <a:off x="6797525" y="2261825"/>
            <a:ext cx="1883700" cy="15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" sz="15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Metadata and data should be well-described so that they can be replicated or repurposed in different settings.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7"/>
          </p:nvPr>
        </p:nvSpPr>
        <p:spPr>
          <a:xfrm>
            <a:off x="779426" y="1234882"/>
            <a:ext cx="1883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FINDABLE</a:t>
            </a:r>
            <a:endParaRPr sz="20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8"/>
          </p:nvPr>
        </p:nvSpPr>
        <p:spPr>
          <a:xfrm>
            <a:off x="2748776" y="1234932"/>
            <a:ext cx="1883700" cy="3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ACCESSIBLE</a:t>
            </a:r>
            <a:endParaRPr sz="20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9"/>
          </p:nvPr>
        </p:nvSpPr>
        <p:spPr>
          <a:xfrm>
            <a:off x="4632475" y="1239150"/>
            <a:ext cx="19611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INTEROPERABLE</a:t>
            </a:r>
            <a:endParaRPr sz="20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3"/>
          </p:nvPr>
        </p:nvSpPr>
        <p:spPr>
          <a:xfrm>
            <a:off x="7042851" y="1237573"/>
            <a:ext cx="13137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REUSABLE</a:t>
            </a:r>
            <a:endParaRPr sz="20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137225" y="1615075"/>
            <a:ext cx="561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</a:t>
            </a:r>
            <a:endParaRPr sz="43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135838" y="1615075"/>
            <a:ext cx="561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</a:t>
            </a:r>
            <a:endParaRPr sz="43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345638" y="1615075"/>
            <a:ext cx="561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</a:t>
            </a:r>
            <a:endParaRPr sz="43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7403038" y="1615075"/>
            <a:ext cx="561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</a:t>
            </a:r>
            <a:endParaRPr sz="43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41400" y="4471925"/>
            <a:ext cx="8891400" cy="5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wentieth Century"/>
                <a:ea typeface="Twentieth Century"/>
                <a:cs typeface="Twentieth Century"/>
                <a:sym typeface="Twentieth Century"/>
              </a:rPr>
              <a:t>Wilkinson, M.D., Dumontier, M., Aalbersberg, I.J., Appleton, G., Axton, M., Baak, A., Blomberg, N., Boiten, J.W., da Silva Santos, L.B., Bourne, P.E. and Bouwman, J., 2016. </a:t>
            </a:r>
            <a:r>
              <a:rPr lang="en" sz="1200" u="sng">
                <a:solidFill>
                  <a:srgbClr val="0563C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FAIR Guiding Principles for scientific data management and stewardship</a:t>
            </a:r>
            <a:r>
              <a:rPr lang="en" sz="1200">
                <a:latin typeface="Twentieth Century"/>
                <a:ea typeface="Twentieth Century"/>
                <a:cs typeface="Twentieth Century"/>
                <a:sym typeface="Twentieth Century"/>
              </a:rPr>
              <a:t>. </a:t>
            </a:r>
            <a:r>
              <a:rPr lang="en" sz="1200" i="1">
                <a:latin typeface="Twentieth Century"/>
                <a:ea typeface="Twentieth Century"/>
                <a:cs typeface="Twentieth Century"/>
                <a:sym typeface="Twentieth Century"/>
              </a:rPr>
              <a:t>Scientific Data</a:t>
            </a:r>
            <a:r>
              <a:rPr lang="en" sz="1200">
                <a:latin typeface="Twentieth Century"/>
                <a:ea typeface="Twentieth Century"/>
                <a:cs typeface="Twentieth Century"/>
                <a:sym typeface="Twentieth Century"/>
              </a:rPr>
              <a:t>, </a:t>
            </a:r>
            <a:r>
              <a:rPr lang="en" sz="1200" i="1"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r>
              <a:rPr lang="en" sz="1200">
                <a:latin typeface="Twentieth Century"/>
                <a:ea typeface="Twentieth Century"/>
                <a:cs typeface="Twentieth Century"/>
                <a:sym typeface="Twentieth Century"/>
              </a:rPr>
              <a:t>(1), pp.1-9.</a:t>
            </a:r>
            <a:endParaRPr sz="12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-46200" y="3688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PIDs and the FAIR Principles for Data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oogle Shape;113;p17"/>
          <p:cNvGraphicFramePr/>
          <p:nvPr/>
        </p:nvGraphicFramePr>
        <p:xfrm>
          <a:off x="1341925" y="1197913"/>
          <a:ext cx="6509650" cy="3870690"/>
        </p:xfrm>
        <a:graphic>
          <a:graphicData uri="http://schemas.openxmlformats.org/drawingml/2006/table">
            <a:tbl>
              <a:tblPr>
                <a:noFill/>
                <a:tableStyleId>{DB0829B1-DB58-4B67-8670-DAF4F444758D}</a:tableStyleId>
              </a:tblPr>
              <a:tblGrid>
                <a:gridCol w="2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Research Entity Type</a:t>
                      </a:r>
                      <a:endParaRPr sz="1800" b="1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rgbClr val="BF57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Established PID(s)</a:t>
                      </a:r>
                      <a:endParaRPr sz="1800" b="1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rgbClr val="BF5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Organizations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ROR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Researchers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ORCID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Publications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DOI, ARK, handle (and more)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Samples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IGSN, RRID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Instruments, Facilities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DOI, PIDINST, RRID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Software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DOI, RRID, SWHID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Grants, DMSPs, etc.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DOI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Research Projects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?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113" y="368813"/>
            <a:ext cx="324500" cy="3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975" y="718625"/>
            <a:ext cx="809700" cy="2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-46200" y="3688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Types of PIDs Used in Research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17" name="Google Shape;117;p17" descr="ROR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2386" y="1713137"/>
            <a:ext cx="450976" cy="32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 descr="ARK logo"/>
          <p:cNvPicPr preferRelativeResize="0"/>
          <p:nvPr/>
        </p:nvPicPr>
        <p:blipFill rotWithShape="1">
          <a:blip r:embed="rId6">
            <a:alphaModFix/>
          </a:blip>
          <a:srcRect t="12034"/>
          <a:stretch/>
        </p:blipFill>
        <p:spPr>
          <a:xfrm>
            <a:off x="6837641" y="2557610"/>
            <a:ext cx="379825" cy="3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 descr="IGSN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2050" y="2987737"/>
            <a:ext cx="324500" cy="3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 descr="RRID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62777" y="3061274"/>
            <a:ext cx="601715" cy="1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 descr="SWHID logo"/>
          <p:cNvPicPr preferRelativeResize="0"/>
          <p:nvPr/>
        </p:nvPicPr>
        <p:blipFill rotWithShape="1">
          <a:blip r:embed="rId9">
            <a:alphaModFix/>
          </a:blip>
          <a:srcRect l="12936" t="7993" r="11191" b="3197"/>
          <a:stretch/>
        </p:blipFill>
        <p:spPr>
          <a:xfrm>
            <a:off x="7484154" y="3810388"/>
            <a:ext cx="324500" cy="3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 descr="DOI logo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73335" y="4266216"/>
            <a:ext cx="346150" cy="3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 descr="handl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3572" y="2625288"/>
            <a:ext cx="586675" cy="1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 descr="ORCID logo"/>
          <p:cNvPicPr preferRelativeResize="0"/>
          <p:nvPr/>
        </p:nvPicPr>
        <p:blipFill rotWithShape="1">
          <a:blip r:embed="rId11">
            <a:alphaModFix/>
          </a:blip>
          <a:srcRect r="-5441"/>
          <a:stretch/>
        </p:blipFill>
        <p:spPr>
          <a:xfrm>
            <a:off x="7484140" y="2142544"/>
            <a:ext cx="324500" cy="30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 descr="DOI logo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82975" y="2549997"/>
            <a:ext cx="346150" cy="3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 descr="DOI logo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29104" y="3822137"/>
            <a:ext cx="346150" cy="3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RRID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40877" y="3891674"/>
            <a:ext cx="601715" cy="1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descr="RRID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4552" y="3462287"/>
            <a:ext cx="601715" cy="1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descr="DOI logo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29104" y="3421950"/>
            <a:ext cx="346150" cy="3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12">
            <a:alphaModFix/>
          </a:blip>
          <a:srcRect r="84346"/>
          <a:stretch/>
        </p:blipFill>
        <p:spPr>
          <a:xfrm>
            <a:off x="6812650" y="3393988"/>
            <a:ext cx="324501" cy="360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18"/>
          <p:cNvCxnSpPr/>
          <p:nvPr/>
        </p:nvCxnSpPr>
        <p:spPr>
          <a:xfrm>
            <a:off x="7243624" y="2738551"/>
            <a:ext cx="297000" cy="15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36" name="Google Shape;136;p18"/>
          <p:cNvGraphicFramePr/>
          <p:nvPr>
            <p:extLst>
              <p:ext uri="{D42A27DB-BD31-4B8C-83A1-F6EECF244321}">
                <p14:modId xmlns:p14="http://schemas.microsoft.com/office/powerpoint/2010/main" val="1645228091"/>
              </p:ext>
            </p:extLst>
          </p:nvPr>
        </p:nvGraphicFramePr>
        <p:xfrm>
          <a:off x="201300" y="1167863"/>
          <a:ext cx="6511863" cy="3870690"/>
        </p:xfrm>
        <a:graphic>
          <a:graphicData uri="http://schemas.openxmlformats.org/drawingml/2006/table">
            <a:tbl>
              <a:tblPr>
                <a:noFill/>
                <a:tableStyleId>{DB0829B1-DB58-4B67-8670-DAF4F444758D}</a:tableStyleId>
              </a:tblPr>
              <a:tblGrid>
                <a:gridCol w="219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Research Entity Type</a:t>
                      </a:r>
                      <a:endParaRPr sz="1800" b="1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rgbClr val="BF57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Established PID(s)</a:t>
                      </a:r>
                      <a:endParaRPr sz="1800" b="1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rgbClr val="BF5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Organizations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ROR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Researchers</a:t>
                      </a:r>
                      <a:endParaRPr sz="1600" b="1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ORCID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Publications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DOI, ARK, handle (and more)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Samples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IGSN, RRID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Instruments, Facilities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DOI, PIDINST, RRID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Software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DOI, RRID, SWHID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Grants, DMSPs, etc.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DOI</a:t>
                      </a:r>
                      <a:endParaRPr sz="16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Research Projects</a:t>
                      </a:r>
                      <a:endParaRPr sz="1600" b="1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RAiD</a:t>
                      </a:r>
                      <a:endParaRPr sz="1600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938" y="368813"/>
            <a:ext cx="324500" cy="3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800" y="718625"/>
            <a:ext cx="809700" cy="2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-46200" y="3688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Types of PIDs Used in Research: 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40" name="Google Shape;140;p18" descr="RAiD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1702" y="4722074"/>
            <a:ext cx="506052" cy="2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 descr="ROR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0211" y="1713137"/>
            <a:ext cx="450976" cy="32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 descr="ARK logo"/>
          <p:cNvPicPr preferRelativeResize="0"/>
          <p:nvPr/>
        </p:nvPicPr>
        <p:blipFill rotWithShape="1">
          <a:blip r:embed="rId7">
            <a:alphaModFix/>
          </a:blip>
          <a:srcRect t="12034"/>
          <a:stretch/>
        </p:blipFill>
        <p:spPr>
          <a:xfrm>
            <a:off x="5595466" y="2557610"/>
            <a:ext cx="379825" cy="3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 descr="IGSN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9875" y="2987737"/>
            <a:ext cx="324500" cy="3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 descr="RRID log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20602" y="3061274"/>
            <a:ext cx="601715" cy="1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 descr="SWHID logo"/>
          <p:cNvPicPr preferRelativeResize="0"/>
          <p:nvPr/>
        </p:nvPicPr>
        <p:blipFill rotWithShape="1">
          <a:blip r:embed="rId10">
            <a:alphaModFix/>
          </a:blip>
          <a:srcRect l="12936" t="7993" r="11191" b="3197"/>
          <a:stretch/>
        </p:blipFill>
        <p:spPr>
          <a:xfrm>
            <a:off x="6272021" y="3830431"/>
            <a:ext cx="265125" cy="31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 descr="DOI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31160" y="4266216"/>
            <a:ext cx="346150" cy="3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 descr="handl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1397" y="2625288"/>
            <a:ext cx="586675" cy="1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 descr="ORCID logo"/>
          <p:cNvPicPr preferRelativeResize="0"/>
          <p:nvPr/>
        </p:nvPicPr>
        <p:blipFill rotWithShape="1">
          <a:blip r:embed="rId12">
            <a:alphaModFix/>
          </a:blip>
          <a:srcRect r="-5441"/>
          <a:stretch/>
        </p:blipFill>
        <p:spPr>
          <a:xfrm>
            <a:off x="6241965" y="2142544"/>
            <a:ext cx="324500" cy="30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 descr="DOI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40800" y="2549997"/>
            <a:ext cx="346150" cy="3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DOI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86929" y="3822137"/>
            <a:ext cx="346150" cy="3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RRID log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98702" y="3891674"/>
            <a:ext cx="601715" cy="1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descr="DOI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86929" y="3421950"/>
            <a:ext cx="346150" cy="3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RRID log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32377" y="3462287"/>
            <a:ext cx="601715" cy="1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13">
            <a:alphaModFix/>
          </a:blip>
          <a:srcRect r="84346"/>
          <a:stretch/>
        </p:blipFill>
        <p:spPr>
          <a:xfrm>
            <a:off x="5570475" y="3393988"/>
            <a:ext cx="324501" cy="36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 descr="RAiD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9825" y="2847493"/>
            <a:ext cx="802050" cy="42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 descr="ROR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9026" y="2557610"/>
            <a:ext cx="345398" cy="24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 descr="IGSN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8163" y="3849443"/>
            <a:ext cx="248532" cy="24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RRID log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73177" y="3657817"/>
            <a:ext cx="460848" cy="14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 descr="ORCID logo"/>
          <p:cNvPicPr preferRelativeResize="0"/>
          <p:nvPr/>
        </p:nvPicPr>
        <p:blipFill rotWithShape="1">
          <a:blip r:embed="rId12">
            <a:alphaModFix/>
          </a:blip>
          <a:srcRect r="-5441"/>
          <a:stretch/>
        </p:blipFill>
        <p:spPr>
          <a:xfrm>
            <a:off x="7204435" y="2150387"/>
            <a:ext cx="248535" cy="2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 descr="DOI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59895" y="2233699"/>
            <a:ext cx="265114" cy="26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DOI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25012" y="2682190"/>
            <a:ext cx="265114" cy="26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ORCID logo"/>
          <p:cNvPicPr preferRelativeResize="0"/>
          <p:nvPr/>
        </p:nvPicPr>
        <p:blipFill rotWithShape="1">
          <a:blip r:embed="rId12">
            <a:alphaModFix/>
          </a:blip>
          <a:srcRect r="-5441"/>
          <a:stretch/>
        </p:blipFill>
        <p:spPr>
          <a:xfrm>
            <a:off x="7672242" y="2037628"/>
            <a:ext cx="248535" cy="2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 descr="ORCID logo"/>
          <p:cNvPicPr preferRelativeResize="0"/>
          <p:nvPr/>
        </p:nvPicPr>
        <p:blipFill rotWithShape="1">
          <a:blip r:embed="rId12">
            <a:alphaModFix/>
          </a:blip>
          <a:srcRect r="-5441"/>
          <a:stretch/>
        </p:blipFill>
        <p:spPr>
          <a:xfrm>
            <a:off x="8066065" y="2037628"/>
            <a:ext cx="248535" cy="2356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18"/>
          <p:cNvCxnSpPr/>
          <p:nvPr/>
        </p:nvCxnSpPr>
        <p:spPr>
          <a:xfrm>
            <a:off x="7449587" y="2449526"/>
            <a:ext cx="324600" cy="334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18"/>
          <p:cNvCxnSpPr/>
          <p:nvPr/>
        </p:nvCxnSpPr>
        <p:spPr>
          <a:xfrm>
            <a:off x="7807937" y="2364739"/>
            <a:ext cx="64200" cy="409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18"/>
          <p:cNvCxnSpPr/>
          <p:nvPr/>
        </p:nvCxnSpPr>
        <p:spPr>
          <a:xfrm flipH="1">
            <a:off x="8072375" y="2353614"/>
            <a:ext cx="80100" cy="400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18"/>
          <p:cNvCxnSpPr/>
          <p:nvPr/>
        </p:nvCxnSpPr>
        <p:spPr>
          <a:xfrm flipH="1">
            <a:off x="8292800" y="2523875"/>
            <a:ext cx="190200" cy="27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8"/>
          <p:cNvCxnSpPr/>
          <p:nvPr/>
        </p:nvCxnSpPr>
        <p:spPr>
          <a:xfrm flipH="1">
            <a:off x="8445050" y="2854375"/>
            <a:ext cx="208200" cy="92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18"/>
          <p:cNvCxnSpPr/>
          <p:nvPr/>
        </p:nvCxnSpPr>
        <p:spPr>
          <a:xfrm rot="10800000" flipH="1">
            <a:off x="7463374" y="3345039"/>
            <a:ext cx="198300" cy="268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8"/>
          <p:cNvCxnSpPr/>
          <p:nvPr/>
        </p:nvCxnSpPr>
        <p:spPr>
          <a:xfrm flipH="1">
            <a:off x="7731992" y="3435143"/>
            <a:ext cx="120000" cy="330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8"/>
          <p:cNvCxnSpPr/>
          <p:nvPr/>
        </p:nvCxnSpPr>
        <p:spPr>
          <a:xfrm>
            <a:off x="8012275" y="3455300"/>
            <a:ext cx="90000" cy="310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18"/>
          <p:cNvCxnSpPr/>
          <p:nvPr/>
        </p:nvCxnSpPr>
        <p:spPr>
          <a:xfrm>
            <a:off x="8302825" y="3385242"/>
            <a:ext cx="160200" cy="20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3" name="Google Shape;173;p18" descr="RRID log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81452" y="3849442"/>
            <a:ext cx="460848" cy="14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 descr="DOI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16599" y="3600153"/>
            <a:ext cx="265114" cy="265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19"/>
          <p:cNvGraphicFramePr/>
          <p:nvPr/>
        </p:nvGraphicFramePr>
        <p:xfrm>
          <a:off x="517753" y="2528950"/>
          <a:ext cx="7656750" cy="396210"/>
        </p:xfrm>
        <a:graphic>
          <a:graphicData uri="http://schemas.openxmlformats.org/drawingml/2006/table">
            <a:tbl>
              <a:tblPr>
                <a:noFill/>
                <a:tableStyleId>{DB0829B1-DB58-4B67-8670-DAF4F444758D}</a:tableStyleId>
              </a:tblPr>
              <a:tblGrid>
                <a:gridCol w="25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5522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68F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68F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68F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68F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0" name="Google Shape;180;p19"/>
          <p:cNvSpPr txBox="1"/>
          <p:nvPr/>
        </p:nvSpPr>
        <p:spPr>
          <a:xfrm>
            <a:off x="303231" y="1912580"/>
            <a:ext cx="6870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DOI</a:t>
            </a:r>
            <a:endParaRPr sz="18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2000</a:t>
            </a:r>
            <a:endParaRPr sz="18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1129928" y="1912580"/>
            <a:ext cx="10470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IGSN</a:t>
            </a:r>
            <a:endParaRPr sz="18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2004</a:t>
            </a:r>
            <a:endParaRPr sz="18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3219625" y="1912575"/>
            <a:ext cx="846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ORCID</a:t>
            </a:r>
            <a:endParaRPr sz="18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2012</a:t>
            </a:r>
            <a:endParaRPr sz="18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3835628" y="1912580"/>
            <a:ext cx="846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RRID</a:t>
            </a:r>
            <a:endParaRPr sz="18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2014</a:t>
            </a:r>
            <a:endParaRPr sz="18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5111803" y="1912580"/>
            <a:ext cx="846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ROR</a:t>
            </a:r>
            <a:endParaRPr sz="18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2019</a:t>
            </a:r>
            <a:endParaRPr sz="18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5007075" y="4365075"/>
            <a:ext cx="4137000" cy="446400"/>
          </a:xfrm>
          <a:prstGeom prst="rect">
            <a:avLst/>
          </a:prstGeom>
          <a:noFill/>
          <a:ln w="38100" cap="flat" cmpd="sng">
            <a:solidFill>
              <a:srgbClr val="068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2017: ARDC launches RAiD in Australia</a:t>
            </a:r>
            <a:endParaRPr sz="17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5442836" y="3451650"/>
            <a:ext cx="3573600" cy="708000"/>
          </a:xfrm>
          <a:prstGeom prst="rect">
            <a:avLst/>
          </a:prstGeom>
          <a:noFill/>
          <a:ln w="38100" cap="flat" cmpd="sng">
            <a:solidFill>
              <a:srgbClr val="068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2022: RAiD accepted as international standard </a:t>
            </a:r>
            <a:r>
              <a:rPr lang="en" sz="1700" u="sng">
                <a:solidFill>
                  <a:schemeClr val="accent5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 23527:2022</a:t>
            </a:r>
            <a:endParaRPr sz="17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-46200" y="2926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Addressing Gaps in the PID Ecosystem</a:t>
            </a:r>
            <a:endParaRPr sz="3600" b="1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88" name="Google Shape;188;p19"/>
          <p:cNvCxnSpPr>
            <a:stCxn id="185" idx="1"/>
          </p:cNvCxnSpPr>
          <p:nvPr/>
        </p:nvCxnSpPr>
        <p:spPr>
          <a:xfrm rot="10800000" flipH="1">
            <a:off x="5007075" y="3030975"/>
            <a:ext cx="5100" cy="1557300"/>
          </a:xfrm>
          <a:prstGeom prst="straightConnector1">
            <a:avLst/>
          </a:prstGeom>
          <a:noFill/>
          <a:ln w="38100" cap="flat" cmpd="sng">
            <a:solidFill>
              <a:srgbClr val="068FC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19"/>
          <p:cNvCxnSpPr/>
          <p:nvPr/>
        </p:nvCxnSpPr>
        <p:spPr>
          <a:xfrm rot="10800000" flipH="1">
            <a:off x="6224928" y="3039975"/>
            <a:ext cx="13800" cy="419700"/>
          </a:xfrm>
          <a:prstGeom prst="straightConnector1">
            <a:avLst/>
          </a:prstGeom>
          <a:noFill/>
          <a:ln w="38100" cap="flat" cmpd="sng">
            <a:solidFill>
              <a:srgbClr val="068FC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0" name="Google Shape;190;p19"/>
          <p:cNvSpPr txBox="1"/>
          <p:nvPr/>
        </p:nvSpPr>
        <p:spPr>
          <a:xfrm>
            <a:off x="6996178" y="1263550"/>
            <a:ext cx="1531500" cy="708000"/>
          </a:xfrm>
          <a:prstGeom prst="rect">
            <a:avLst/>
          </a:prstGeom>
          <a:noFill/>
          <a:ln w="38100" cap="flat" cmpd="sng">
            <a:solidFill>
              <a:srgbClr val="068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2025: start of </a:t>
            </a:r>
            <a:endParaRPr sz="17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US RAiD Pilot</a:t>
            </a:r>
            <a:endParaRPr sz="17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91" name="Google Shape;191;p19"/>
          <p:cNvCxnSpPr/>
          <p:nvPr/>
        </p:nvCxnSpPr>
        <p:spPr>
          <a:xfrm>
            <a:off x="6996175" y="1548450"/>
            <a:ext cx="0" cy="872100"/>
          </a:xfrm>
          <a:prstGeom prst="straightConnector1">
            <a:avLst/>
          </a:prstGeom>
          <a:noFill/>
          <a:ln w="38100" cap="flat" cmpd="sng">
            <a:solidFill>
              <a:srgbClr val="068FC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2" name="Google Shape;192;p19"/>
          <p:cNvSpPr txBox="1"/>
          <p:nvPr/>
        </p:nvSpPr>
        <p:spPr>
          <a:xfrm>
            <a:off x="163494" y="3130408"/>
            <a:ext cx="4569562" cy="1740563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182875" tIns="182875" rIns="182875" bIns="18288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RAiD = R</a:t>
            </a:r>
            <a:r>
              <a:rPr lang="en" sz="16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esearch </a:t>
            </a:r>
            <a:r>
              <a:rPr lang="en" sz="1600" b="1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</a:t>
            </a:r>
            <a:r>
              <a:rPr lang="en" sz="16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ctivity </a:t>
            </a:r>
            <a:r>
              <a:rPr lang="en" sz="1600" b="1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</a:t>
            </a:r>
            <a:r>
              <a:rPr lang="en" sz="16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entifier</a:t>
            </a:r>
            <a:endParaRPr sz="16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lvl="0" indent="-209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wentieth Century"/>
              <a:buChar char="★"/>
            </a:pPr>
            <a:r>
              <a:rPr lang="en" sz="15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Metadata schema specifically designed for projects</a:t>
            </a:r>
            <a:endParaRPr sz="15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lvl="0" indent="-2095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500"/>
              <a:buFont typeface="Twentieth Century"/>
              <a:buChar char="★"/>
            </a:pPr>
            <a:r>
              <a:rPr lang="en" sz="15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Benefits researchers, funders, and institutions who can more easily track project inputs &amp; impacts</a:t>
            </a:r>
          </a:p>
        </p:txBody>
      </p:sp>
      <p:sp>
        <p:nvSpPr>
          <p:cNvPr id="193" name="Google Shape;193;p19"/>
          <p:cNvSpPr txBox="1"/>
          <p:nvPr/>
        </p:nvSpPr>
        <p:spPr>
          <a:xfrm>
            <a:off x="5367028" y="1136875"/>
            <a:ext cx="1399200" cy="708000"/>
          </a:xfrm>
          <a:prstGeom prst="rect">
            <a:avLst/>
          </a:prstGeom>
          <a:noFill/>
          <a:ln w="38100" cap="flat" cmpd="sng">
            <a:solidFill>
              <a:srgbClr val="068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2024: ARDC &amp; DataCite</a:t>
            </a:r>
            <a:endParaRPr sz="1700" b="1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94" name="Google Shape;194;p19"/>
          <p:cNvCxnSpPr/>
          <p:nvPr/>
        </p:nvCxnSpPr>
        <p:spPr>
          <a:xfrm>
            <a:off x="6762123" y="1549349"/>
            <a:ext cx="0" cy="872100"/>
          </a:xfrm>
          <a:prstGeom prst="straightConnector1">
            <a:avLst/>
          </a:prstGeom>
          <a:noFill/>
          <a:ln w="38100" cap="flat" cmpd="sng">
            <a:solidFill>
              <a:srgbClr val="068FCA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>
            <a:spLocks noGrp="1"/>
          </p:cNvSpPr>
          <p:nvPr>
            <p:ph type="body" idx="1"/>
          </p:nvPr>
        </p:nvSpPr>
        <p:spPr>
          <a:xfrm>
            <a:off x="105454" y="772297"/>
            <a:ext cx="8933100" cy="404086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2800"/>
              </a:spcBef>
              <a:spcAft>
                <a:spcPts val="0"/>
              </a:spcAft>
              <a:buSzPts val="1900"/>
              <a:buFont typeface="Twentieth Century"/>
              <a:buChar char="➔"/>
            </a:pPr>
            <a:r>
              <a:rPr lang="en" sz="17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RAiD is a PID </a:t>
            </a:r>
            <a:r>
              <a:rPr lang="en" sz="1700" u="sng" dirty="0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metadata schema</a:t>
            </a:r>
            <a:r>
              <a:rPr lang="en" sz="17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and a research project registry </a:t>
            </a:r>
            <a:r>
              <a:rPr lang="en" sz="1600" u="sng" dirty="0">
                <a:solidFill>
                  <a:schemeClr val="accent5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https://www.raid.org/search</a:t>
            </a:r>
            <a:r>
              <a:rPr lang="en" sz="16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16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wentieth Century"/>
              <a:buChar char="➔"/>
            </a:pPr>
            <a:r>
              <a:rPr lang="en" sz="17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Uses DOIs minted by </a:t>
            </a:r>
            <a:r>
              <a:rPr lang="en" sz="1700" dirty="0" err="1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DataCite</a:t>
            </a:r>
            <a:r>
              <a:rPr lang="en" sz="17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as </a:t>
            </a:r>
            <a:r>
              <a:rPr lang="en" sz="1700" dirty="0" err="1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RAiDs</a:t>
            </a:r>
            <a:r>
              <a:rPr lang="en" sz="17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("</a:t>
            </a:r>
            <a:r>
              <a:rPr lang="en" sz="1700" dirty="0" err="1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resourceTypeGeneral</a:t>
            </a:r>
            <a:r>
              <a:rPr lang="en" sz="17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": "Project")</a:t>
            </a:r>
            <a:endParaRPr sz="1700" dirty="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wentieth Century"/>
              <a:buChar char="➔"/>
            </a:pPr>
            <a:r>
              <a:rPr lang="en" sz="1700" u="sng" dirty="0">
                <a:solidFill>
                  <a:schemeClr val="accent5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https://raid.org/prefix/suffix</a:t>
            </a:r>
            <a:r>
              <a:rPr lang="en" sz="17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(e.g., </a:t>
            </a:r>
            <a:r>
              <a:rPr lang="en" sz="1700" u="sng" dirty="0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6"/>
              </a:rPr>
              <a:t>https://raid.org/10.26259/446999</a:t>
            </a:r>
            <a:r>
              <a:rPr lang="en" sz="17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 </a:t>
            </a:r>
            <a:endParaRPr sz="1700" dirty="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wentieth Century"/>
              <a:buChar char="➔"/>
            </a:pPr>
            <a:r>
              <a:rPr lang="en" sz="1600" dirty="0" err="1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RAiDs</a:t>
            </a:r>
            <a:r>
              <a:rPr lang="en" sz="16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are issued by RAiD Registration Agencies appointed by ARDC</a:t>
            </a:r>
            <a:endParaRPr sz="1600" dirty="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85800" lvl="1" indent="-2730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wentieth Century"/>
              <a:buChar char="◆"/>
            </a:pPr>
            <a:r>
              <a:rPr lang="en" sz="16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Forthcoming rollout in Europe through SURF (Netherlands)</a:t>
            </a:r>
            <a:endParaRPr sz="1600" dirty="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85800" lvl="1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wentieth Century"/>
              <a:buChar char="◆"/>
            </a:pPr>
            <a:r>
              <a:rPr lang="en" sz="16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NSF funded US pilot led by Lyrasis &amp; San Diego Supercomputer Center </a:t>
            </a:r>
            <a:endParaRPr sz="1600" dirty="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85800" lvl="1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wentieth Century"/>
              <a:buChar char="◆"/>
            </a:pPr>
            <a:r>
              <a:rPr lang="en" sz="16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Pilot in Canada through Digital Research Alliance of Canada</a:t>
            </a:r>
            <a:endParaRPr sz="17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-208025" y="148500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RAiD Infrastructure and Current Status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1" name="Google Shape;201;p20" descr="SURF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5148" y="3706638"/>
            <a:ext cx="641226" cy="3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 descr="ARDC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00781" y="3273146"/>
            <a:ext cx="962719" cy="3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 descr="Digital Research Alliance of Canada log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4525" y="4563593"/>
            <a:ext cx="1193349" cy="28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 descr="Screenshot of looking up a RAiD DOI at doi.or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43300" y="1728554"/>
            <a:ext cx="1745275" cy="4455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5" name="Google Shape;205;p20" descr="San Diego Supercomputer Center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75687" y="4168607"/>
            <a:ext cx="1012900" cy="23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 descr="Lyrasis logo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43295" y="4210799"/>
            <a:ext cx="641224" cy="15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 descr="Screenshot of metadata for RAiD entry looked up in DataCite Commons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43300" y="2399537"/>
            <a:ext cx="1745275" cy="5862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title"/>
          </p:nvPr>
        </p:nvSpPr>
        <p:spPr>
          <a:xfrm>
            <a:off x="-46200" y="3688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RAiD Overview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4" name="Google Shape;214;p21" title="raid-overview_2026-0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175" y="1177625"/>
            <a:ext cx="5141650" cy="38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body" idx="1"/>
          </p:nvPr>
        </p:nvSpPr>
        <p:spPr>
          <a:xfrm>
            <a:off x="212875" y="4417474"/>
            <a:ext cx="6233400" cy="564177"/>
          </a:xfrm>
          <a:prstGeom prst="rect">
            <a:avLst/>
          </a:prstGeom>
          <a:ln w="2857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73050" algn="l" rtl="0">
              <a:spcBef>
                <a:spcPts val="1000"/>
              </a:spcBef>
              <a:spcAft>
                <a:spcPts val="1100"/>
              </a:spcAft>
              <a:buClr>
                <a:srgbClr val="434343"/>
              </a:buClr>
              <a:buSzPts val="1600"/>
              <a:buFont typeface="Twentieth Century"/>
              <a:buChar char="●"/>
            </a:pPr>
            <a:r>
              <a:rPr lang="en" sz="15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~150 installations encompassing 900</a:t>
            </a:r>
            <a:r>
              <a:rPr lang="en" sz="13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+</a:t>
            </a:r>
            <a:r>
              <a:rPr lang="en" sz="15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institutions world-wide</a:t>
            </a:r>
            <a:endParaRPr sz="1500" dirty="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20" name="Google Shape;220;p22" descr="The Dataverse Projec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0137" y="4259187"/>
            <a:ext cx="1675225" cy="56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 descr="Texas Data Repository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4466" y="1274487"/>
            <a:ext cx="2386558" cy="36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 descr="Screenshot of Texas Data Repository homep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4475" y="1833875"/>
            <a:ext cx="2386549" cy="230828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-46200" y="368825"/>
            <a:ext cx="9285900" cy="663600"/>
          </a:xfrm>
          <a:prstGeom prst="rect">
            <a:avLst/>
          </a:prstGeom>
          <a:solidFill>
            <a:srgbClr val="068FC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UT Austin RAiD Pilot Project Background</a:t>
            </a:r>
            <a:endParaRPr sz="36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212875" y="1182095"/>
            <a:ext cx="6233400" cy="747300"/>
          </a:xfrm>
          <a:prstGeom prst="rect">
            <a:avLst/>
          </a:prstGeom>
          <a:solidFill>
            <a:srgbClr val="073763"/>
          </a:solidFill>
          <a:ln w="2857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</a:t>
            </a:r>
            <a:r>
              <a:rPr lang="en" sz="1700" b="1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Texas Data Repository (TDR)</a:t>
            </a:r>
            <a:r>
              <a:rPr lang="en" sz="17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is a multi-institutional data repository running on Dataverse software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212875" y="1929394"/>
            <a:ext cx="6233400" cy="1617673"/>
          </a:xfrm>
          <a:prstGeom prst="rect">
            <a:avLst/>
          </a:prstGeom>
          <a:noFill/>
          <a:ln w="2857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73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wentieth Century"/>
              <a:buChar char="●"/>
            </a:pPr>
            <a:r>
              <a:rPr lang="en" sz="15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UT Austin has a Dataverse collection in TDR that serves as its institutional data repository and contains ~1,600 datasets</a:t>
            </a:r>
            <a:endParaRPr sz="1500" dirty="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00050" lvl="0" indent="-2667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Twentieth Century"/>
              <a:buChar char="●"/>
            </a:pPr>
            <a:r>
              <a:rPr lang="en" sz="15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TDR is hosted by the Texas Digital Library (TDL)</a:t>
            </a:r>
            <a:endParaRPr sz="1500" dirty="0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00050" lvl="0" indent="-26670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434343"/>
              </a:buClr>
              <a:buSzPts val="1500"/>
              <a:buFont typeface="Twentieth Century"/>
              <a:buChar char="●"/>
            </a:pPr>
            <a:r>
              <a:rPr lang="en" sz="1500" dirty="0">
                <a:solidFill>
                  <a:srgbClr val="43434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UT Austin Dataverse collection is administered by the UT Libraries</a:t>
            </a:r>
            <a:endParaRPr sz="1300" dirty="0"/>
          </a:p>
        </p:txBody>
      </p:sp>
      <p:sp>
        <p:nvSpPr>
          <p:cNvPr id="226" name="Google Shape;226;p22"/>
          <p:cNvSpPr txBox="1"/>
          <p:nvPr/>
        </p:nvSpPr>
        <p:spPr>
          <a:xfrm>
            <a:off x="212875" y="3690300"/>
            <a:ext cx="6233400" cy="714300"/>
          </a:xfrm>
          <a:prstGeom prst="rect">
            <a:avLst/>
          </a:prstGeom>
          <a:solidFill>
            <a:srgbClr val="073763"/>
          </a:solidFill>
          <a:ln w="2857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600" b="1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Dataverse</a:t>
            </a:r>
            <a:r>
              <a:rPr lang="en" sz="1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is a community-developed, open source data repository software project led by IQSS @ Harvard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Macintosh PowerPoint</Application>
  <PresentationFormat>On-screen Show (16:9)</PresentationFormat>
  <Paragraphs>182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Rubik</vt:lpstr>
      <vt:lpstr>Twentieth Century</vt:lpstr>
      <vt:lpstr>Simple Light</vt:lpstr>
      <vt:lpstr>Piloting a New PID:  Exploring Implementation of  Research Activity IDs (RAiDs) at UT Austin </vt:lpstr>
      <vt:lpstr>What is a Persistent Identifier</vt:lpstr>
      <vt:lpstr>PIDs and the FAIR Principles for Data</vt:lpstr>
      <vt:lpstr>Types of PIDs Used in Research</vt:lpstr>
      <vt:lpstr>Types of PIDs Used in Research: </vt:lpstr>
      <vt:lpstr>Addressing Gaps in the PID Ecosystem</vt:lpstr>
      <vt:lpstr>RAiD Infrastructure and Current Status</vt:lpstr>
      <vt:lpstr>PowerPoint Presentation</vt:lpstr>
      <vt:lpstr>UT Austin RAiD Pilot Project Background</vt:lpstr>
      <vt:lpstr>Dataset Metadata in Dataverse</vt:lpstr>
      <vt:lpstr>Initial Goals</vt:lpstr>
      <vt:lpstr>Current Limitations</vt:lpstr>
      <vt:lpstr>Dataverse Functionality</vt:lpstr>
      <vt:lpstr>Current Projects</vt:lpstr>
      <vt:lpstr>RAiD Demo Testing</vt:lpstr>
      <vt:lpstr>Long Term Goals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Shensky, Michael G</cp:lastModifiedBy>
  <cp:revision>1</cp:revision>
  <dcterms:modified xsi:type="dcterms:W3CDTF">2026-06-04T05:54:22Z</dcterms:modified>
</cp:coreProperties>
</file>