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Secular One"/>
      <p:regular r:id="rId17"/>
    </p:embeddedFont>
    <p:embeddedFont>
      <p:font typeface="Nunito Sans Black"/>
      <p:bold r:id="rId18"/>
      <p:boldItalic r:id="rId19"/>
    </p:embeddedFont>
    <p:embeddedFont>
      <p:font typeface="Questrial"/>
      <p:regular r:id="rId20"/>
    </p:embeddedFont>
    <p:embeddedFont>
      <p:font typeface="Open Sans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mU7z/ySkVAR9gFRjBbUoG2Jl9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estrial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ecularOn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SansBlack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Sans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3.jpg"/><Relationship Id="rId5" Type="http://schemas.openxmlformats.org/officeDocument/2006/relationships/image" Target="../media/image5.gif"/><Relationship Id="rId6" Type="http://schemas.openxmlformats.org/officeDocument/2006/relationships/image" Target="../media/image15.png"/><Relationship Id="rId7" Type="http://schemas.openxmlformats.org/officeDocument/2006/relationships/image" Target="../media/image36.jpg"/><Relationship Id="rId8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8.jpg"/><Relationship Id="rId5" Type="http://schemas.openxmlformats.org/officeDocument/2006/relationships/image" Target="../media/image13.png"/><Relationship Id="rId6" Type="http://schemas.openxmlformats.org/officeDocument/2006/relationships/image" Target="../media/image34.jpg"/><Relationship Id="rId7" Type="http://schemas.openxmlformats.org/officeDocument/2006/relationships/image" Target="../media/image26.jpg"/><Relationship Id="rId8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4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22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gif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64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5882" y="1028700"/>
            <a:ext cx="5936236" cy="279003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rot="-1264164">
            <a:off x="-1414336" y="328428"/>
            <a:ext cx="5996333" cy="3968482"/>
          </a:xfrm>
          <a:custGeom>
            <a:rect b="b" l="l" r="r" t="t"/>
            <a:pathLst>
              <a:path extrusionOk="0" h="3968482" w="5996333">
                <a:moveTo>
                  <a:pt x="0" y="0"/>
                </a:moveTo>
                <a:lnTo>
                  <a:pt x="5996333" y="0"/>
                </a:lnTo>
                <a:lnTo>
                  <a:pt x="5996333" y="3968483"/>
                </a:lnTo>
                <a:lnTo>
                  <a:pt x="0" y="39684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3214639" y="4518192"/>
            <a:ext cx="125613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Shared Curiosity and Cross-collaboration: Key to expanding Digital Scholarship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 rot="1474667">
            <a:off x="-1977565" y="4822779"/>
            <a:ext cx="4439991" cy="3116067"/>
          </a:xfrm>
          <a:custGeom>
            <a:rect b="b" l="l" r="r" t="t"/>
            <a:pathLst>
              <a:path extrusionOk="0" h="3116067" w="4439991">
                <a:moveTo>
                  <a:pt x="0" y="0"/>
                </a:moveTo>
                <a:lnTo>
                  <a:pt x="4439992" y="0"/>
                </a:lnTo>
                <a:lnTo>
                  <a:pt x="4439992" y="3116067"/>
                </a:lnTo>
                <a:lnTo>
                  <a:pt x="0" y="3116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 txBox="1"/>
          <p:nvPr/>
        </p:nvSpPr>
        <p:spPr>
          <a:xfrm>
            <a:off x="3994691" y="6585117"/>
            <a:ext cx="10298700" cy="14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Kiana Fekette, Karina Sánchez, &amp; Yi Shan</a:t>
            </a:r>
            <a:endParaRPr b="0" i="0" sz="3999" u="none" cap="none" strike="noStrike">
              <a:solidFill>
                <a:srgbClr val="FFFFFF"/>
              </a:solidFill>
              <a:latin typeface="Secular One"/>
              <a:ea typeface="Secular One"/>
              <a:cs typeface="Secular One"/>
              <a:sym typeface="Secular One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9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University of Texas Libraries</a:t>
            </a:r>
            <a:endParaRPr sz="3599">
              <a:solidFill>
                <a:srgbClr val="FFFFFF"/>
              </a:solidFill>
              <a:latin typeface="Secular One"/>
              <a:ea typeface="Secular One"/>
              <a:cs typeface="Secular One"/>
              <a:sym typeface="Secular On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12"/>
          <p:cNvGrpSpPr/>
          <p:nvPr/>
        </p:nvGrpSpPr>
        <p:grpSpPr>
          <a:xfrm>
            <a:off x="-123594" y="-200787"/>
            <a:ext cx="18535187" cy="10543914"/>
            <a:chOff x="0" y="-38100"/>
            <a:chExt cx="4881695" cy="2776998"/>
          </a:xfrm>
        </p:grpSpPr>
        <p:sp>
          <p:nvSpPr>
            <p:cNvPr id="218" name="Google Shape;218;p12"/>
            <p:cNvSpPr/>
            <p:nvPr/>
          </p:nvSpPr>
          <p:spPr>
            <a:xfrm>
              <a:off x="0" y="0"/>
              <a:ext cx="4881695" cy="2738898"/>
            </a:xfrm>
            <a:custGeom>
              <a:rect b="b" l="l" r="r" t="t"/>
              <a:pathLst>
                <a:path extrusionOk="0" h="2738898" w="4881695">
                  <a:moveTo>
                    <a:pt x="0" y="0"/>
                  </a:moveTo>
                  <a:lnTo>
                    <a:pt x="4881695" y="0"/>
                  </a:lnTo>
                  <a:lnTo>
                    <a:pt x="4881695" y="2738898"/>
                  </a:lnTo>
                  <a:lnTo>
                    <a:pt x="0" y="2738898"/>
                  </a:lnTo>
                  <a:close/>
                </a:path>
              </a:pathLst>
            </a:custGeom>
            <a:solidFill>
              <a:srgbClr val="B8C995"/>
            </a:solidFill>
            <a:ln>
              <a:noFill/>
            </a:ln>
          </p:spPr>
        </p:sp>
        <p:sp>
          <p:nvSpPr>
            <p:cNvPr id="219" name="Google Shape;219;p12"/>
            <p:cNvSpPr txBox="1"/>
            <p:nvPr/>
          </p:nvSpPr>
          <p:spPr>
            <a:xfrm>
              <a:off x="0" y="-38100"/>
              <a:ext cx="4881695" cy="2776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2"/>
          <p:cNvSpPr txBox="1"/>
          <p:nvPr/>
        </p:nvSpPr>
        <p:spPr>
          <a:xfrm>
            <a:off x="5670603" y="4012594"/>
            <a:ext cx="694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9">
                <a:latin typeface="Questrial"/>
                <a:ea typeface="Questrial"/>
                <a:cs typeface="Questrial"/>
                <a:sym typeface="Questrial"/>
              </a:rPr>
              <a:t>scholarslab@austin.utexas.edu</a:t>
            </a:r>
            <a:endParaRPr sz="2300"/>
          </a:p>
        </p:txBody>
      </p:sp>
      <p:sp>
        <p:nvSpPr>
          <p:cNvPr id="221" name="Google Shape;221;p12"/>
          <p:cNvSpPr txBox="1"/>
          <p:nvPr/>
        </p:nvSpPr>
        <p:spPr>
          <a:xfrm>
            <a:off x="4719613" y="2046630"/>
            <a:ext cx="88488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19191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Contact</a:t>
            </a:r>
            <a:endParaRPr/>
          </a:p>
        </p:txBody>
      </p:sp>
      <p:sp>
        <p:nvSpPr>
          <p:cNvPr id="222" name="Google Shape;222;p12"/>
          <p:cNvSpPr/>
          <p:nvPr/>
        </p:nvSpPr>
        <p:spPr>
          <a:xfrm rot="-1434981">
            <a:off x="13337929" y="8456483"/>
            <a:ext cx="4005932" cy="2119502"/>
          </a:xfrm>
          <a:custGeom>
            <a:rect b="b" l="l" r="r" t="t"/>
            <a:pathLst>
              <a:path extrusionOk="0" h="2119502" w="4005932">
                <a:moveTo>
                  <a:pt x="0" y="0"/>
                </a:moveTo>
                <a:lnTo>
                  <a:pt x="4005932" y="0"/>
                </a:lnTo>
                <a:lnTo>
                  <a:pt x="4005932" y="2119502"/>
                </a:lnTo>
                <a:lnTo>
                  <a:pt x="0" y="2119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2"/>
          <p:cNvSpPr/>
          <p:nvPr/>
        </p:nvSpPr>
        <p:spPr>
          <a:xfrm flipH="1" rot="9473768">
            <a:off x="13761697" y="4424353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7679624" y="0"/>
                </a:moveTo>
                <a:lnTo>
                  <a:pt x="0" y="0"/>
                </a:lnTo>
                <a:lnTo>
                  <a:pt x="0" y="7581794"/>
                </a:lnTo>
                <a:lnTo>
                  <a:pt x="7679624" y="7581794"/>
                </a:lnTo>
                <a:lnTo>
                  <a:pt x="767962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2"/>
          <p:cNvSpPr/>
          <p:nvPr/>
        </p:nvSpPr>
        <p:spPr>
          <a:xfrm flipH="1">
            <a:off x="-1356587" y="-2061234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7679624" y="0"/>
                </a:moveTo>
                <a:lnTo>
                  <a:pt x="0" y="0"/>
                </a:lnTo>
                <a:lnTo>
                  <a:pt x="0" y="7581794"/>
                </a:lnTo>
                <a:lnTo>
                  <a:pt x="7679624" y="7581794"/>
                </a:lnTo>
                <a:lnTo>
                  <a:pt x="767962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CAD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 rot="6490007">
            <a:off x="-603484" y="131068"/>
            <a:ext cx="6029711" cy="4615469"/>
          </a:xfrm>
          <a:custGeom>
            <a:rect b="b" l="l" r="r" t="t"/>
            <a:pathLst>
              <a:path extrusionOk="0" h="4615469" w="6029711">
                <a:moveTo>
                  <a:pt x="0" y="0"/>
                </a:moveTo>
                <a:lnTo>
                  <a:pt x="6029711" y="0"/>
                </a:lnTo>
                <a:lnTo>
                  <a:pt x="6029711" y="4615469"/>
                </a:lnTo>
                <a:lnTo>
                  <a:pt x="0" y="46154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1"/>
          <p:cNvSpPr txBox="1"/>
          <p:nvPr/>
        </p:nvSpPr>
        <p:spPr>
          <a:xfrm>
            <a:off x="4586873" y="3276679"/>
            <a:ext cx="45879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55FB5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Credits</a:t>
            </a:r>
            <a:endParaRPr/>
          </a:p>
        </p:txBody>
      </p:sp>
      <p:sp>
        <p:nvSpPr>
          <p:cNvPr id="231" name="Google Shape;231;p11"/>
          <p:cNvSpPr txBox="1"/>
          <p:nvPr/>
        </p:nvSpPr>
        <p:spPr>
          <a:xfrm>
            <a:off x="4586873" y="4378531"/>
            <a:ext cx="6996600" cy="1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This presentation template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is for everyone to use thanks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to the following: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4586873" y="5861309"/>
            <a:ext cx="5945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Canva Original Stickers for the images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Sketchify for the images</a:t>
            </a:r>
            <a:endParaRPr/>
          </a:p>
        </p:txBody>
      </p:sp>
      <p:sp>
        <p:nvSpPr>
          <p:cNvPr id="233" name="Google Shape;233;p11"/>
          <p:cNvSpPr/>
          <p:nvPr/>
        </p:nvSpPr>
        <p:spPr>
          <a:xfrm>
            <a:off x="10531985" y="-1558890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0" y="0"/>
                </a:moveTo>
                <a:lnTo>
                  <a:pt x="7679624" y="0"/>
                </a:lnTo>
                <a:lnTo>
                  <a:pt x="7679624" y="7581794"/>
                </a:lnTo>
                <a:lnTo>
                  <a:pt x="0" y="7581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11"/>
          <p:cNvSpPr/>
          <p:nvPr/>
        </p:nvSpPr>
        <p:spPr>
          <a:xfrm rot="8700977">
            <a:off x="-769293" y="5974848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0" y="0"/>
                </a:moveTo>
                <a:lnTo>
                  <a:pt x="7679624" y="0"/>
                </a:lnTo>
                <a:lnTo>
                  <a:pt x="7679624" y="7581794"/>
                </a:lnTo>
                <a:lnTo>
                  <a:pt x="0" y="7581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1"/>
          <p:cNvSpPr txBox="1"/>
          <p:nvPr/>
        </p:nvSpPr>
        <p:spPr>
          <a:xfrm>
            <a:off x="4586873" y="7437902"/>
            <a:ext cx="69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355FB5"/>
                </a:solidFill>
                <a:latin typeface="Secular One"/>
                <a:ea typeface="Secular One"/>
                <a:cs typeface="Secular One"/>
                <a:sym typeface="Secular One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4E4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11828410" y="-1863990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0" y="0"/>
                </a:moveTo>
                <a:lnTo>
                  <a:pt x="7679624" y="0"/>
                </a:lnTo>
                <a:lnTo>
                  <a:pt x="7679624" y="7581794"/>
                </a:lnTo>
                <a:lnTo>
                  <a:pt x="0" y="7581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/>
          <p:nvPr/>
        </p:nvSpPr>
        <p:spPr>
          <a:xfrm rot="-598091">
            <a:off x="-245465" y="-465136"/>
            <a:ext cx="2548330" cy="3214637"/>
          </a:xfrm>
          <a:custGeom>
            <a:rect b="b" l="l" r="r" t="t"/>
            <a:pathLst>
              <a:path extrusionOk="0" h="3214637" w="2548330">
                <a:moveTo>
                  <a:pt x="0" y="0"/>
                </a:moveTo>
                <a:lnTo>
                  <a:pt x="2548330" y="0"/>
                </a:lnTo>
                <a:lnTo>
                  <a:pt x="2548330" y="3214637"/>
                </a:lnTo>
                <a:lnTo>
                  <a:pt x="0" y="3214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358265" y="2436894"/>
            <a:ext cx="2619914" cy="15719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1358050" y="3956900"/>
            <a:ext cx="73749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Scan Tech Studio is a space  located in the University of Texas at Austin Perry–Castañeda Library Scholars Lab, Digital Scholarship Center. 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 rot="-2763327">
            <a:off x="15589725" y="7810220"/>
            <a:ext cx="3529199" cy="3355948"/>
          </a:xfrm>
          <a:custGeom>
            <a:rect b="b" l="l" r="r" t="t"/>
            <a:pathLst>
              <a:path extrusionOk="0" h="3355948" w="3529199">
                <a:moveTo>
                  <a:pt x="0" y="0"/>
                </a:moveTo>
                <a:lnTo>
                  <a:pt x="3529200" y="0"/>
                </a:lnTo>
                <a:lnTo>
                  <a:pt x="3529200" y="3355948"/>
                </a:lnTo>
                <a:lnTo>
                  <a:pt x="0" y="33559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2"/>
          <p:cNvSpPr txBox="1"/>
          <p:nvPr/>
        </p:nvSpPr>
        <p:spPr>
          <a:xfrm>
            <a:off x="1028700" y="194577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9191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Scan Tech Studio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1358050" y="5632687"/>
            <a:ext cx="73749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Focuses on providing 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expertise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support on digitization, digital archiving, Optical Character Recognition, and text 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analysis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to researchers. 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1358050" y="7308438"/>
            <a:ext cx="7032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Equipped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with two high quality scanners and a PC with Abbyy FineReader 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358050" y="8476300"/>
            <a:ext cx="7032000" cy="1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Managed by Scan Tech Studio Working Group. Made up of 8 subject librarians, 2 digital 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stewardship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experts, and 1 domain expert.</a:t>
            </a:r>
            <a:endParaRPr/>
          </a:p>
        </p:txBody>
      </p:sp>
      <p:pic>
        <p:nvPicPr>
          <p:cNvPr id="102" name="Google Shape;102;p2" title="PCL-038-Edit- Kieran Reeves Photography [Web-Res] (6)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92825" y="3623049"/>
            <a:ext cx="4865449" cy="304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title="2026-02-18_BeforeYouGo_STS_45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56050" y="4836511"/>
            <a:ext cx="4424320" cy="331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title="2026-02-03_STS_OpenHouse_1.jpe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08312" y="6663952"/>
            <a:ext cx="3837924" cy="287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CAD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6260" y="4197657"/>
            <a:ext cx="948582" cy="6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629157" y="3779482"/>
            <a:ext cx="3721777" cy="1487900"/>
          </a:xfrm>
          <a:custGeom>
            <a:rect b="b" l="l" r="r" t="t"/>
            <a:pathLst>
              <a:path extrusionOk="0" h="1487900" w="3721777">
                <a:moveTo>
                  <a:pt x="0" y="0"/>
                </a:moveTo>
                <a:lnTo>
                  <a:pt x="3721778" y="0"/>
                </a:lnTo>
                <a:lnTo>
                  <a:pt x="3721778" y="1487900"/>
                </a:lnTo>
                <a:lnTo>
                  <a:pt x="0" y="148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3"/>
          <p:cNvSpPr/>
          <p:nvPr/>
        </p:nvSpPr>
        <p:spPr>
          <a:xfrm>
            <a:off x="7243023" y="3779482"/>
            <a:ext cx="3721777" cy="1487900"/>
          </a:xfrm>
          <a:custGeom>
            <a:rect b="b" l="l" r="r" t="t"/>
            <a:pathLst>
              <a:path extrusionOk="0" h="1487900" w="3721777">
                <a:moveTo>
                  <a:pt x="0" y="0"/>
                </a:moveTo>
                <a:lnTo>
                  <a:pt x="3721777" y="0"/>
                </a:lnTo>
                <a:lnTo>
                  <a:pt x="3721777" y="1487900"/>
                </a:lnTo>
                <a:lnTo>
                  <a:pt x="0" y="148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3"/>
          <p:cNvSpPr/>
          <p:nvPr/>
        </p:nvSpPr>
        <p:spPr>
          <a:xfrm>
            <a:off x="12786629" y="3779482"/>
            <a:ext cx="3721777" cy="1487900"/>
          </a:xfrm>
          <a:custGeom>
            <a:rect b="b" l="l" r="r" t="t"/>
            <a:pathLst>
              <a:path extrusionOk="0" h="1487900" w="3721777">
                <a:moveTo>
                  <a:pt x="0" y="0"/>
                </a:moveTo>
                <a:lnTo>
                  <a:pt x="3721778" y="0"/>
                </a:lnTo>
                <a:lnTo>
                  <a:pt x="3721778" y="1487900"/>
                </a:lnTo>
                <a:lnTo>
                  <a:pt x="0" y="1487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3"/>
          <p:cNvSpPr txBox="1"/>
          <p:nvPr/>
        </p:nvSpPr>
        <p:spPr>
          <a:xfrm>
            <a:off x="7832855" y="3961457"/>
            <a:ext cx="4115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Digitization </a:t>
            </a:r>
            <a:r>
              <a:rPr lang="en-US" sz="3000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+ Preservation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0398" y="4197657"/>
            <a:ext cx="948582" cy="65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347979" y="5872350"/>
            <a:ext cx="4845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2149529" y="4228157"/>
            <a:ext cx="4115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Liaison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6892117" y="5872350"/>
            <a:ext cx="49125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199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Digital + physical preservation = long-term access to collections and expansion of research potential</a:t>
            </a:r>
            <a:endParaRPr sz="2199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Best practices for small-scale digitization projects, equipment and software instruction, physical and digital storage, etc. </a:t>
            </a:r>
            <a:endParaRPr sz="2199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2785917" y="5856600"/>
            <a:ext cx="45039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Export this design from Canva as a GoogleSlide template. This will provide you with all the fonts used and elements used in this presentation as listed on page 21. Learn more on slide 5.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3416745" y="3961457"/>
            <a:ext cx="3242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Secular One"/>
                <a:ea typeface="Secular One"/>
                <a:cs typeface="Secular One"/>
                <a:sym typeface="Secular One"/>
              </a:rPr>
              <a:t>Digital Scholarship</a:t>
            </a:r>
            <a:endParaRPr/>
          </a:p>
        </p:txBody>
      </p:sp>
      <p:sp>
        <p:nvSpPr>
          <p:cNvPr id="120" name="Google Shape;120;p3"/>
          <p:cNvSpPr txBox="1"/>
          <p:nvPr/>
        </p:nvSpPr>
        <p:spPr>
          <a:xfrm>
            <a:off x="1028700" y="1945770"/>
            <a:ext cx="16230600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91919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Roles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314367" y="5872350"/>
            <a:ext cx="49125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199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Outreach and promote our service and the space to user communities</a:t>
            </a:r>
            <a:endParaRPr sz="2199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191919"/>
                </a:solidFill>
                <a:latin typeface="Questrial"/>
                <a:ea typeface="Questrial"/>
                <a:cs typeface="Questrial"/>
                <a:sym typeface="Questrial"/>
              </a:rPr>
              <a:t>Work with campus and community partners to organize events and workshops. </a:t>
            </a:r>
            <a:endParaRPr sz="2199">
              <a:solidFill>
                <a:srgbClr val="19191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-404009" y="-54292"/>
            <a:ext cx="19245865" cy="10579448"/>
            <a:chOff x="0" y="-38100"/>
            <a:chExt cx="5068870" cy="2786357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5068870" cy="2748256"/>
            </a:xfrm>
            <a:custGeom>
              <a:rect b="b" l="l" r="r" t="t"/>
              <a:pathLst>
                <a:path extrusionOk="0" h="2748256" w="5068870">
                  <a:moveTo>
                    <a:pt x="0" y="0"/>
                  </a:moveTo>
                  <a:lnTo>
                    <a:pt x="5068870" y="0"/>
                  </a:lnTo>
                  <a:lnTo>
                    <a:pt x="5068870" y="2748256"/>
                  </a:lnTo>
                  <a:lnTo>
                    <a:pt x="0" y="2748256"/>
                  </a:lnTo>
                  <a:close/>
                </a:path>
              </a:pathLst>
            </a:custGeom>
            <a:solidFill>
              <a:srgbClr val="B8C995"/>
            </a:solidFill>
            <a:ln>
              <a:noFill/>
            </a:ln>
          </p:spPr>
        </p:sp>
        <p:sp>
          <p:nvSpPr>
            <p:cNvPr id="128" name="Google Shape;128;p4"/>
            <p:cNvSpPr txBox="1"/>
            <p:nvPr/>
          </p:nvSpPr>
          <p:spPr>
            <a:xfrm>
              <a:off x="0" y="-38100"/>
              <a:ext cx="5068870" cy="2786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3324490" y="3914775"/>
            <a:ext cx="11788868" cy="1228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Collaboration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 rot="-4509748">
            <a:off x="-4243821" y="-1389851"/>
            <a:ext cx="7679624" cy="7581794"/>
          </a:xfrm>
          <a:custGeom>
            <a:rect b="b" l="l" r="r" t="t"/>
            <a:pathLst>
              <a:path extrusionOk="0" h="7581794" w="7679624">
                <a:moveTo>
                  <a:pt x="0" y="0"/>
                </a:moveTo>
                <a:lnTo>
                  <a:pt x="7679624" y="0"/>
                </a:lnTo>
                <a:lnTo>
                  <a:pt x="7679624" y="7581794"/>
                </a:lnTo>
                <a:lnTo>
                  <a:pt x="0" y="7581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 rot="-1787363">
            <a:off x="14893418" y="8345915"/>
            <a:ext cx="7315200" cy="2469762"/>
          </a:xfrm>
          <a:custGeom>
            <a:rect b="b" l="l" r="r" t="t"/>
            <a:pathLst>
              <a:path extrusionOk="0" h="2469762" w="7315200">
                <a:moveTo>
                  <a:pt x="0" y="0"/>
                </a:moveTo>
                <a:lnTo>
                  <a:pt x="7315200" y="0"/>
                </a:lnTo>
                <a:lnTo>
                  <a:pt x="7315200" y="2469762"/>
                </a:lnTo>
                <a:lnTo>
                  <a:pt x="0" y="2469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7EA4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 rot="5494514">
            <a:off x="16783129" y="8818062"/>
            <a:ext cx="1315170" cy="1659044"/>
          </a:xfrm>
          <a:custGeom>
            <a:rect b="b" l="l" r="r" t="t"/>
            <a:pathLst>
              <a:path extrusionOk="0" h="1658417" w="1314673">
                <a:moveTo>
                  <a:pt x="0" y="0"/>
                </a:moveTo>
                <a:lnTo>
                  <a:pt x="1314672" y="0"/>
                </a:lnTo>
                <a:lnTo>
                  <a:pt x="1314672" y="1658418"/>
                </a:lnTo>
                <a:lnTo>
                  <a:pt x="0" y="1658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5"/>
          <p:cNvSpPr/>
          <p:nvPr/>
        </p:nvSpPr>
        <p:spPr>
          <a:xfrm>
            <a:off x="394011" y="-1529350"/>
            <a:ext cx="13662961" cy="4554320"/>
          </a:xfrm>
          <a:custGeom>
            <a:rect b="b" l="l" r="r" t="t"/>
            <a:pathLst>
              <a:path extrusionOk="0" h="4554320" w="6072427">
                <a:moveTo>
                  <a:pt x="0" y="0"/>
                </a:moveTo>
                <a:lnTo>
                  <a:pt x="6072427" y="0"/>
                </a:lnTo>
                <a:lnTo>
                  <a:pt x="6072427" y="4554321"/>
                </a:lnTo>
                <a:lnTo>
                  <a:pt x="0" y="4554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5"/>
          <p:cNvSpPr txBox="1"/>
          <p:nvPr/>
        </p:nvSpPr>
        <p:spPr>
          <a:xfrm>
            <a:off x="1028700" y="3364300"/>
            <a:ext cx="7486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Before You Go &amp; When You Return Workshop Series 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28700" y="3790676"/>
            <a:ext cx="67098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Introduce researchers to digital methods </a:t>
            </a: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before</a:t>
            </a: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and after their archival visits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1028699" y="705350"/>
            <a:ext cx="13246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Meaningful Partnerships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3279996" y="402405"/>
            <a:ext cx="2443539" cy="1292854"/>
          </a:xfrm>
          <a:custGeom>
            <a:rect b="b" l="l" r="r" t="t"/>
            <a:pathLst>
              <a:path extrusionOk="0" h="1292854" w="2443539">
                <a:moveTo>
                  <a:pt x="0" y="0"/>
                </a:moveTo>
                <a:lnTo>
                  <a:pt x="2443539" y="0"/>
                </a:lnTo>
                <a:lnTo>
                  <a:pt x="2443539" y="1292854"/>
                </a:lnTo>
                <a:lnTo>
                  <a:pt x="0" y="1292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42" name="Google Shape;142;p5" title="Image (76).jfif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53625" y="2992589"/>
            <a:ext cx="3226376" cy="430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title="2026-03-07_STS_DIYArchiving_POPLab_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870525" y="3024976"/>
            <a:ext cx="3226376" cy="241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title="2026-02-18_BeforeYouGo_STS_13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280002" y="5250899"/>
            <a:ext cx="2787421" cy="371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title="2026-03-07_STS_DIYArchiving_POPLab_9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92098" y="5631475"/>
            <a:ext cx="2787425" cy="371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28700" y="5165200"/>
            <a:ext cx="7486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BIPOC Pop by Latinx Pop Lab 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1028700" y="5591576"/>
            <a:ext cx="67098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Brings together creatives from comics, animation, and multimedia industries. STS hosted a DIY  </a:t>
            </a: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Archiving </a:t>
            </a:r>
            <a:r>
              <a:rPr lang="en-US" sz="2199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workshop focusing on zine creation, oral histories, and digital mapping. 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028700" y="7857800"/>
            <a:ext cx="7486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Texas Historical Commission Scan-a-thon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028700" y="8284176"/>
            <a:ext cx="6709800" cy="13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5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STS worked with professor Monica Mu</a:t>
            </a:r>
            <a:r>
              <a:rPr lang="en-US" sz="2150">
                <a:solidFill>
                  <a:srgbClr val="E8E8E8"/>
                </a:solidFill>
                <a:latin typeface="Questrial"/>
                <a:ea typeface="Questrial"/>
                <a:cs typeface="Questrial"/>
                <a:sym typeface="Questrial"/>
              </a:rPr>
              <a:t>ñoz and Texas Historical Commission to create a digitization workflow, allowing students to scan THC materials in one day. </a:t>
            </a:r>
            <a:endParaRPr sz="21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9FA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1748756"/>
            <a:ext cx="7122287" cy="7051064"/>
          </a:xfrm>
          <a:custGeom>
            <a:rect b="b" l="l" r="r" t="t"/>
            <a:pathLst>
              <a:path extrusionOk="0" h="7051064" w="7122287">
                <a:moveTo>
                  <a:pt x="0" y="0"/>
                </a:moveTo>
                <a:lnTo>
                  <a:pt x="7122287" y="0"/>
                </a:lnTo>
                <a:lnTo>
                  <a:pt x="7122287" y="7051065"/>
                </a:lnTo>
                <a:lnTo>
                  <a:pt x="0" y="70510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6068" y="5042826"/>
            <a:ext cx="4026948" cy="1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7950051" y="1179149"/>
            <a:ext cx="7652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Internal Workshops on tools and workflows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7950051" y="1627441"/>
            <a:ext cx="8113500" cy="3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Over the past summer, we ran a series of workshops with us to learn the softwares, tools, and platforms. Including: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	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Abbyy Finereader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45720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Transcribus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	Digitization and Handling best practices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	Language-specific projects and platforms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	AI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253183" y="3789010"/>
            <a:ext cx="6869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2222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Skill</a:t>
            </a:r>
            <a:endParaRPr b="1" sz="8000">
              <a:solidFill>
                <a:srgbClr val="12222B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2222B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Building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7950051" y="5553099"/>
            <a:ext cx="7652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Group Project - PCL History Project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7950051" y="6001391"/>
            <a:ext cx="81135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Since last year, our group has been working on a project to commemorate the 50th anniversary of the Perry-Castaneda Library. This project is also a 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group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 exercise to practice digitization, collection building, and digital exhibition skills.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D59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 rot="-2700000">
            <a:off x="11343381" y="-4141513"/>
            <a:ext cx="6677383" cy="8560748"/>
          </a:xfrm>
          <a:custGeom>
            <a:rect b="b" l="l" r="r" t="t"/>
            <a:pathLst>
              <a:path extrusionOk="0" h="8560748" w="6677383">
                <a:moveTo>
                  <a:pt x="0" y="0"/>
                </a:moveTo>
                <a:lnTo>
                  <a:pt x="6677384" y="0"/>
                </a:lnTo>
                <a:lnTo>
                  <a:pt x="6677384" y="8560748"/>
                </a:lnTo>
                <a:lnTo>
                  <a:pt x="0" y="85607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051" y="5143500"/>
            <a:ext cx="3759704" cy="41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5051" y="8586676"/>
            <a:ext cx="3759704" cy="41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1636" y="5143500"/>
            <a:ext cx="3759704" cy="414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1636" y="8586676"/>
            <a:ext cx="3759704" cy="41453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1028700" y="2686539"/>
            <a:ext cx="4912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Digitization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1028700" y="6129570"/>
            <a:ext cx="4912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Digital Scholarship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028700" y="6555946"/>
            <a:ext cx="49125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68236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2199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Digital exhibitions in collaboration with subject liaisons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236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2199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Text 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analysis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, data mining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236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2199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Data visualization tools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6585285" y="2686539"/>
            <a:ext cx="49125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OCR and HTR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6585285" y="3112914"/>
            <a:ext cx="49125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Optimizing imaging for best OCR/HTR results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Abbyy FineReader, Transkribus instruction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5" name="Google Shape;175;p7"/>
          <p:cNvSpPr txBox="1"/>
          <p:nvPr/>
        </p:nvSpPr>
        <p:spPr>
          <a:xfrm>
            <a:off x="6585285" y="6129570"/>
            <a:ext cx="49125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199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We’ve met with…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202F5A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sp>
        <p:nvSpPr>
          <p:cNvPr id="176" name="Google Shape;176;p7"/>
          <p:cNvSpPr txBox="1"/>
          <p:nvPr/>
        </p:nvSpPr>
        <p:spPr>
          <a:xfrm>
            <a:off x="6585275" y="6555950"/>
            <a:ext cx="73779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Researcher</a:t>
            </a: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 transcribing difficult-to-read handwriting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PhD student preserving great-grandfather’s field journal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History professor integrating community archiving into coursework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1028700" y="1019175"/>
            <a:ext cx="893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202F5A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Consultations 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1028660" y="3259214"/>
            <a:ext cx="49125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17500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1400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Scanner and photography equipment instruction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68236" lvl="0" marL="45720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Clr>
                <a:srgbClr val="202F5A"/>
              </a:buClr>
              <a:buSzPts val="2199"/>
              <a:buFont typeface="Questrial"/>
              <a:buChar char="●"/>
            </a:pPr>
            <a:r>
              <a:rPr lang="en-US" sz="2199">
                <a:solidFill>
                  <a:srgbClr val="202F5A"/>
                </a:solidFill>
                <a:latin typeface="Questrial"/>
                <a:ea typeface="Questrial"/>
                <a:cs typeface="Questrial"/>
                <a:sym typeface="Questrial"/>
              </a:rPr>
              <a:t>Evaluating image resolution, file type, color space, etc.</a:t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99">
              <a:solidFill>
                <a:srgbClr val="202F5A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D8B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8"/>
          <p:cNvGrpSpPr/>
          <p:nvPr/>
        </p:nvGrpSpPr>
        <p:grpSpPr>
          <a:xfrm>
            <a:off x="1358048" y="3196332"/>
            <a:ext cx="661243" cy="738975"/>
            <a:chOff x="0" y="-57150"/>
            <a:chExt cx="237662" cy="265600"/>
          </a:xfrm>
        </p:grpSpPr>
        <p:sp>
          <p:nvSpPr>
            <p:cNvPr id="184" name="Google Shape;184;p8"/>
            <p:cNvSpPr/>
            <p:nvPr/>
          </p:nvSpPr>
          <p:spPr>
            <a:xfrm>
              <a:off x="0" y="0"/>
              <a:ext cx="237662" cy="208450"/>
            </a:xfrm>
            <a:custGeom>
              <a:rect b="b" l="l" r="r" t="t"/>
              <a:pathLst>
                <a:path extrusionOk="0" h="208450" w="237662">
                  <a:moveTo>
                    <a:pt x="0" y="0"/>
                  </a:moveTo>
                  <a:lnTo>
                    <a:pt x="237662" y="0"/>
                  </a:lnTo>
                  <a:lnTo>
                    <a:pt x="237662" y="208450"/>
                  </a:lnTo>
                  <a:lnTo>
                    <a:pt x="0" y="20845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185" name="Google Shape;185;p8"/>
            <p:cNvSpPr txBox="1"/>
            <p:nvPr/>
          </p:nvSpPr>
          <p:spPr>
            <a:xfrm>
              <a:off x="0" y="-57150"/>
              <a:ext cx="237662" cy="2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12222B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1.</a:t>
              </a:r>
              <a:endParaRPr/>
            </a:p>
          </p:txBody>
        </p:sp>
      </p:grpSp>
      <p:grpSp>
        <p:nvGrpSpPr>
          <p:cNvPr id="186" name="Google Shape;186;p8"/>
          <p:cNvGrpSpPr/>
          <p:nvPr/>
        </p:nvGrpSpPr>
        <p:grpSpPr>
          <a:xfrm>
            <a:off x="7263788" y="3196332"/>
            <a:ext cx="661243" cy="738975"/>
            <a:chOff x="0" y="-57150"/>
            <a:chExt cx="237662" cy="265600"/>
          </a:xfrm>
        </p:grpSpPr>
        <p:sp>
          <p:nvSpPr>
            <p:cNvPr id="187" name="Google Shape;187;p8"/>
            <p:cNvSpPr/>
            <p:nvPr/>
          </p:nvSpPr>
          <p:spPr>
            <a:xfrm>
              <a:off x="0" y="0"/>
              <a:ext cx="237662" cy="208450"/>
            </a:xfrm>
            <a:custGeom>
              <a:rect b="b" l="l" r="r" t="t"/>
              <a:pathLst>
                <a:path extrusionOk="0" h="208450" w="237662">
                  <a:moveTo>
                    <a:pt x="0" y="0"/>
                  </a:moveTo>
                  <a:lnTo>
                    <a:pt x="237662" y="0"/>
                  </a:lnTo>
                  <a:lnTo>
                    <a:pt x="237662" y="208450"/>
                  </a:lnTo>
                  <a:lnTo>
                    <a:pt x="0" y="20845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188" name="Google Shape;188;p8"/>
            <p:cNvSpPr txBox="1"/>
            <p:nvPr/>
          </p:nvSpPr>
          <p:spPr>
            <a:xfrm>
              <a:off x="0" y="-57150"/>
              <a:ext cx="237662" cy="2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12222B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2.</a:t>
              </a:r>
              <a:endParaRPr/>
            </a:p>
          </p:txBody>
        </p:sp>
      </p:grpSp>
      <p:grpSp>
        <p:nvGrpSpPr>
          <p:cNvPr id="189" name="Google Shape;189;p8"/>
          <p:cNvGrpSpPr/>
          <p:nvPr/>
        </p:nvGrpSpPr>
        <p:grpSpPr>
          <a:xfrm>
            <a:off x="13169529" y="3196332"/>
            <a:ext cx="661243" cy="738975"/>
            <a:chOff x="0" y="-57150"/>
            <a:chExt cx="237662" cy="265600"/>
          </a:xfrm>
        </p:grpSpPr>
        <p:sp>
          <p:nvSpPr>
            <p:cNvPr id="190" name="Google Shape;190;p8"/>
            <p:cNvSpPr/>
            <p:nvPr/>
          </p:nvSpPr>
          <p:spPr>
            <a:xfrm>
              <a:off x="0" y="0"/>
              <a:ext cx="237662" cy="208450"/>
            </a:xfrm>
            <a:custGeom>
              <a:rect b="b" l="l" r="r" t="t"/>
              <a:pathLst>
                <a:path extrusionOk="0" h="208450" w="237662">
                  <a:moveTo>
                    <a:pt x="0" y="0"/>
                  </a:moveTo>
                  <a:lnTo>
                    <a:pt x="237662" y="0"/>
                  </a:lnTo>
                  <a:lnTo>
                    <a:pt x="237662" y="208450"/>
                  </a:lnTo>
                  <a:lnTo>
                    <a:pt x="0" y="20845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191" name="Google Shape;191;p8"/>
            <p:cNvSpPr txBox="1"/>
            <p:nvPr/>
          </p:nvSpPr>
          <p:spPr>
            <a:xfrm>
              <a:off x="0" y="-57150"/>
              <a:ext cx="237662" cy="2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l">
                <a:lnSpc>
                  <a:spcPct val="1500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9" u="none" cap="none" strike="noStrike">
                  <a:solidFill>
                    <a:srgbClr val="12222B"/>
                  </a:solidFill>
                  <a:latin typeface="Nunito Sans Black"/>
                  <a:ea typeface="Nunito Sans Black"/>
                  <a:cs typeface="Nunito Sans Black"/>
                  <a:sym typeface="Nunito Sans Black"/>
                </a:rPr>
                <a:t>3.</a:t>
              </a:r>
              <a:endParaRPr/>
            </a:p>
          </p:txBody>
        </p:sp>
      </p:grp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468998">
            <a:off x="14476374" y="8942035"/>
            <a:ext cx="4907156" cy="54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/>
          <p:nvPr/>
        </p:nvSpPr>
        <p:spPr>
          <a:xfrm rot="-9622645">
            <a:off x="-318136" y="-1500060"/>
            <a:ext cx="5033219" cy="5333855"/>
          </a:xfrm>
          <a:custGeom>
            <a:rect b="b" l="l" r="r" t="t"/>
            <a:pathLst>
              <a:path extrusionOk="0" h="5333855" w="5033219">
                <a:moveTo>
                  <a:pt x="0" y="0"/>
                </a:moveTo>
                <a:lnTo>
                  <a:pt x="5033220" y="0"/>
                </a:lnTo>
                <a:lnTo>
                  <a:pt x="5033220" y="5333855"/>
                </a:lnTo>
                <a:lnTo>
                  <a:pt x="0" y="5333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4" name="Google Shape;19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9249">
            <a:off x="-570956" y="184503"/>
            <a:ext cx="4907156" cy="54104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8"/>
          <p:cNvSpPr txBox="1"/>
          <p:nvPr/>
        </p:nvSpPr>
        <p:spPr>
          <a:xfrm>
            <a:off x="3169615" y="954236"/>
            <a:ext cx="11948770" cy="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12222B"/>
                </a:solidFill>
                <a:latin typeface="Open Sans"/>
                <a:ea typeface="Open Sans"/>
                <a:cs typeface="Open Sans"/>
                <a:sym typeface="Open Sans"/>
              </a:rPr>
              <a:t>Future </a:t>
            </a:r>
            <a:endParaRPr/>
          </a:p>
        </p:txBody>
      </p:sp>
      <p:sp>
        <p:nvSpPr>
          <p:cNvPr id="196" name="Google Shape;196;p8"/>
          <p:cNvSpPr txBox="1"/>
          <p:nvPr/>
        </p:nvSpPr>
        <p:spPr>
          <a:xfrm>
            <a:off x="1358048" y="4081780"/>
            <a:ext cx="3760500" cy="23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Continuing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our successful workshop series and programming. Especially, the “before you go” and “when you return series”</a:t>
            </a:r>
            <a:endParaRPr/>
          </a:p>
        </p:txBody>
      </p:sp>
      <p:sp>
        <p:nvSpPr>
          <p:cNvPr id="197" name="Google Shape;197;p8"/>
          <p:cNvSpPr/>
          <p:nvPr/>
        </p:nvSpPr>
        <p:spPr>
          <a:xfrm rot="-2519827">
            <a:off x="14740522" y="-4113634"/>
            <a:ext cx="10099932" cy="9604118"/>
          </a:xfrm>
          <a:custGeom>
            <a:rect b="b" l="l" r="r" t="t"/>
            <a:pathLst>
              <a:path extrusionOk="0" h="9604118" w="10099932">
                <a:moveTo>
                  <a:pt x="0" y="0"/>
                </a:moveTo>
                <a:lnTo>
                  <a:pt x="10099932" y="0"/>
                </a:lnTo>
                <a:lnTo>
                  <a:pt x="10099932" y="9604118"/>
                </a:lnTo>
                <a:lnTo>
                  <a:pt x="0" y="96041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8"/>
          <p:cNvSpPr/>
          <p:nvPr/>
        </p:nvSpPr>
        <p:spPr>
          <a:xfrm rot="3962611">
            <a:off x="-4920449" y="6523150"/>
            <a:ext cx="9340522" cy="8126375"/>
          </a:xfrm>
          <a:custGeom>
            <a:rect b="b" l="l" r="r" t="t"/>
            <a:pathLst>
              <a:path extrusionOk="0" h="8126375" w="9340522">
                <a:moveTo>
                  <a:pt x="0" y="0"/>
                </a:moveTo>
                <a:lnTo>
                  <a:pt x="9340522" y="0"/>
                </a:lnTo>
                <a:lnTo>
                  <a:pt x="9340522" y="8126375"/>
                </a:lnTo>
                <a:lnTo>
                  <a:pt x="0" y="8126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8"/>
          <p:cNvSpPr/>
          <p:nvPr/>
        </p:nvSpPr>
        <p:spPr>
          <a:xfrm rot="6787691">
            <a:off x="3356707" y="7806493"/>
            <a:ext cx="1494268" cy="2812130"/>
          </a:xfrm>
          <a:custGeom>
            <a:rect b="b" l="l" r="r" t="t"/>
            <a:pathLst>
              <a:path extrusionOk="0" h="2812130" w="1494268">
                <a:moveTo>
                  <a:pt x="0" y="0"/>
                </a:moveTo>
                <a:lnTo>
                  <a:pt x="1494268" y="0"/>
                </a:lnTo>
                <a:lnTo>
                  <a:pt x="1494268" y="2812129"/>
                </a:lnTo>
                <a:lnTo>
                  <a:pt x="0" y="2812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8"/>
          <p:cNvSpPr/>
          <p:nvPr/>
        </p:nvSpPr>
        <p:spPr>
          <a:xfrm rot="-793024">
            <a:off x="10464719" y="9301070"/>
            <a:ext cx="1668210" cy="685483"/>
          </a:xfrm>
          <a:custGeom>
            <a:rect b="b" l="l" r="r" t="t"/>
            <a:pathLst>
              <a:path extrusionOk="0" h="685483" w="1668210">
                <a:moveTo>
                  <a:pt x="0" y="0"/>
                </a:moveTo>
                <a:lnTo>
                  <a:pt x="1668210" y="0"/>
                </a:lnTo>
                <a:lnTo>
                  <a:pt x="1668210" y="685482"/>
                </a:lnTo>
                <a:lnTo>
                  <a:pt x="0" y="685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8"/>
          <p:cNvSpPr txBox="1"/>
          <p:nvPr/>
        </p:nvSpPr>
        <p:spPr>
          <a:xfrm>
            <a:off x="7263788" y="4081780"/>
            <a:ext cx="3760500" cy="28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Deepening ties with our partners, including Texas Historical Commission, the JapanLab, Latinx Pop Lab, and other community outreach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13169529" y="4081780"/>
            <a:ext cx="3760500" cy="18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Finish the PCL History Project. The 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deliverables</a:t>
            </a:r>
            <a:r>
              <a:rPr lang="en-US" sz="2199">
                <a:solidFill>
                  <a:srgbClr val="12222B"/>
                </a:solidFill>
                <a:latin typeface="Questrial"/>
                <a:ea typeface="Questrial"/>
                <a:cs typeface="Questrial"/>
                <a:sym typeface="Questrial"/>
              </a:rPr>
              <a:t> include a timeline built with Clivios and a story map digital exhibition.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9"/>
          <p:cNvGrpSpPr/>
          <p:nvPr/>
        </p:nvGrpSpPr>
        <p:grpSpPr>
          <a:xfrm>
            <a:off x="0" y="-217001"/>
            <a:ext cx="10181414" cy="10504059"/>
            <a:chOff x="0" y="-57150"/>
            <a:chExt cx="2231445" cy="2766483"/>
          </a:xfrm>
        </p:grpSpPr>
        <p:sp>
          <p:nvSpPr>
            <p:cNvPr id="208" name="Google Shape;208;p9"/>
            <p:cNvSpPr/>
            <p:nvPr/>
          </p:nvSpPr>
          <p:spPr>
            <a:xfrm>
              <a:off x="0" y="0"/>
              <a:ext cx="2231445" cy="2709333"/>
            </a:xfrm>
            <a:custGeom>
              <a:rect b="b" l="l" r="r" t="t"/>
              <a:pathLst>
                <a:path extrusionOk="0" h="2709333" w="2231445">
                  <a:moveTo>
                    <a:pt x="0" y="0"/>
                  </a:moveTo>
                  <a:lnTo>
                    <a:pt x="2231445" y="0"/>
                  </a:lnTo>
                  <a:lnTo>
                    <a:pt x="223144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CCB6C"/>
            </a:solidFill>
            <a:ln>
              <a:noFill/>
            </a:ln>
          </p:spPr>
        </p:sp>
        <p:sp>
          <p:nvSpPr>
            <p:cNvPr id="209" name="Google Shape;209;p9"/>
            <p:cNvSpPr txBox="1"/>
            <p:nvPr/>
          </p:nvSpPr>
          <p:spPr>
            <a:xfrm>
              <a:off x="0" y="-57150"/>
              <a:ext cx="2231445" cy="2766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9"/>
          <p:cNvSpPr/>
          <p:nvPr/>
        </p:nvSpPr>
        <p:spPr>
          <a:xfrm>
            <a:off x="10892835" y="1879878"/>
            <a:ext cx="6527245" cy="6527245"/>
          </a:xfrm>
          <a:custGeom>
            <a:rect b="b" l="l" r="r" t="t"/>
            <a:pathLst>
              <a:path extrusionOk="0" h="6527245" w="6527245">
                <a:moveTo>
                  <a:pt x="0" y="0"/>
                </a:moveTo>
                <a:lnTo>
                  <a:pt x="6527245" y="0"/>
                </a:lnTo>
                <a:lnTo>
                  <a:pt x="6527245" y="6527244"/>
                </a:lnTo>
                <a:lnTo>
                  <a:pt x="0" y="652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9"/>
          <p:cNvSpPr txBox="1"/>
          <p:nvPr/>
        </p:nvSpPr>
        <p:spPr>
          <a:xfrm>
            <a:off x="1028700" y="2363725"/>
            <a:ext cx="8205900" cy="83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The UTL Scan Tech Studio has successfully connected researchers with cross-disciplinary workflows to enhance scholarship, support individual learning, spark creativity, and promote community engagement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In just three years we…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Held dozens of in-demand workshops, trainings, and consultations on a variety of digital scholarship topics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Outfitted a dedicated workstudio complete with high-resolution scanners and OCR software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Hosted popups at campus community spaces like the Fusion Lab, Japan Lab, and Latinx Pop Lab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-3683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200"/>
              <a:buFont typeface="Questrial"/>
              <a:buChar char="●"/>
            </a:pPr>
            <a:r>
              <a:rPr lang="en-US" sz="2200">
                <a:latin typeface="Questrial"/>
                <a:ea typeface="Questrial"/>
                <a:cs typeface="Questrial"/>
                <a:sym typeface="Questrial"/>
              </a:rPr>
              <a:t>Collaborated with the Texas Historical Commission to develop a Scan-a-Thon event for a history course</a:t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8700" y="1181100"/>
            <a:ext cx="6356789" cy="1061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000000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