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Nunito"/>
      <p:regular r:id="rId17"/>
      <p:bold r:id="rId18"/>
      <p:italic r:id="rId19"/>
      <p:boldItalic r:id="rId20"/>
    </p:embeddedFont>
    <p:embeddedFont>
      <p:font typeface="Maven Pro"/>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8858529-AB6B-444A-A183-12FEDA3E6FD4}">
  <a:tblStyle styleId="{F8858529-AB6B-444A-A183-12FEDA3E6FD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5.xml"/><Relationship Id="rId22" Type="http://schemas.openxmlformats.org/officeDocument/2006/relationships/font" Target="fonts/MavenPro-bold.fntdata"/><Relationship Id="rId10" Type="http://schemas.openxmlformats.org/officeDocument/2006/relationships/slide" Target="slides/slide4.xml"/><Relationship Id="rId21" Type="http://schemas.openxmlformats.org/officeDocument/2006/relationships/font" Target="fonts/MavenPro-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Nunito-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Nunito-italic.fntdata"/><Relationship Id="rId6" Type="http://schemas.openxmlformats.org/officeDocument/2006/relationships/notesMaster" Target="notesMasters/notesMaster1.xml"/><Relationship Id="rId18" Type="http://schemas.openxmlformats.org/officeDocument/2006/relationships/font" Target="fonts/Nuni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e248d2c1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e248d2c1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d281cb6c82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d281cb6c82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d07014095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d07014095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d0701409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d0701409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e9be747a5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e9be747a5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d0701409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d0701409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d07014095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d07014095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d7bbe4e6c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d7bbe4e6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e9be747a5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e9be747a5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1817500" y="79574"/>
            <a:ext cx="4255500" cy="846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4600"/>
              <a:t>Welcome:</a:t>
            </a:r>
            <a:endParaRPr sz="4600"/>
          </a:p>
        </p:txBody>
      </p:sp>
      <p:sp>
        <p:nvSpPr>
          <p:cNvPr id="278" name="Google Shape;278;p13"/>
          <p:cNvSpPr txBox="1"/>
          <p:nvPr>
            <p:ph idx="1" type="subTitle"/>
          </p:nvPr>
        </p:nvSpPr>
        <p:spPr>
          <a:xfrm>
            <a:off x="471900" y="901169"/>
            <a:ext cx="4638000" cy="39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Before we begin, there is a fun activity to complete in the back.</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Please choose one of the pages and a </a:t>
            </a:r>
            <a:r>
              <a:rPr b="1" lang="en" sz="1800"/>
              <a:t>SINGLE</a:t>
            </a:r>
            <a:r>
              <a:rPr lang="en" sz="1800"/>
              <a:t> colored pencil.</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Color in that page to the best of your artistic ability using that </a:t>
            </a:r>
            <a:r>
              <a:rPr b="1" lang="en" sz="1800"/>
              <a:t>SINGULAR </a:t>
            </a:r>
            <a:r>
              <a:rPr lang="en" sz="1800"/>
              <a:t>colored pencil.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NO SHARING OF UTENSILS!!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You can show them off at the end of this session.</a:t>
            </a:r>
            <a:endParaRPr sz="1800"/>
          </a:p>
        </p:txBody>
      </p:sp>
      <p:pic>
        <p:nvPicPr>
          <p:cNvPr descr="Colored pencils (Provided by Getty Images)" id="279" name="Google Shape;279;p13"/>
          <p:cNvPicPr preferRelativeResize="0"/>
          <p:nvPr/>
        </p:nvPicPr>
        <p:blipFill>
          <a:blip r:embed="rId3">
            <a:alphaModFix/>
          </a:blip>
          <a:stretch>
            <a:fillRect/>
          </a:stretch>
        </p:blipFill>
        <p:spPr>
          <a:xfrm rot="-195940">
            <a:off x="5331901" y="2067403"/>
            <a:ext cx="3023698" cy="2016800"/>
          </a:xfrm>
          <a:prstGeom prst="rect">
            <a:avLst/>
          </a:prstGeom>
          <a:noFill/>
          <a:ln>
            <a:noFill/>
          </a:ln>
          <a:effectLst>
            <a:reflection blurRad="0" dir="5400000" dist="38100" endA="0" endPos="30000" fadeDir="5400012" kx="0" rotWithShape="0" algn="bl" stPos="0" sy="-100000" ky="0"/>
          </a:effectLst>
        </p:spPr>
      </p:pic>
      <p:pic>
        <p:nvPicPr>
          <p:cNvPr descr="St. Patricks Day Rainbow Coloring Page for Kids (Provided by Getty Images)" id="280" name="Google Shape;280;p13"/>
          <p:cNvPicPr preferRelativeResize="0"/>
          <p:nvPr/>
        </p:nvPicPr>
        <p:blipFill>
          <a:blip r:embed="rId4">
            <a:alphaModFix/>
          </a:blip>
          <a:stretch>
            <a:fillRect/>
          </a:stretch>
        </p:blipFill>
        <p:spPr>
          <a:xfrm rot="-1164599">
            <a:off x="7167470" y="799667"/>
            <a:ext cx="1675142" cy="1675142"/>
          </a:xfrm>
          <a:prstGeom prst="rect">
            <a:avLst/>
          </a:prstGeom>
          <a:noFill/>
          <a:ln>
            <a:noFill/>
          </a:ln>
        </p:spPr>
      </p:pic>
      <p:pic>
        <p:nvPicPr>
          <p:cNvPr descr="Chicks Coloring Page for Kids (Provided by Getty Images)" id="281" name="Google Shape;281;p13"/>
          <p:cNvPicPr preferRelativeResize="0"/>
          <p:nvPr/>
        </p:nvPicPr>
        <p:blipFill>
          <a:blip r:embed="rId5">
            <a:alphaModFix/>
          </a:blip>
          <a:stretch>
            <a:fillRect/>
          </a:stretch>
        </p:blipFill>
        <p:spPr>
          <a:xfrm rot="880479">
            <a:off x="5154875" y="1247600"/>
            <a:ext cx="1662378" cy="16623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49" name="Shape 349"/>
        <p:cNvGrpSpPr/>
        <p:nvPr/>
      </p:nvGrpSpPr>
      <p:grpSpPr>
        <a:xfrm>
          <a:off x="0" y="0"/>
          <a:ext cx="0" cy="0"/>
          <a:chOff x="0" y="0"/>
          <a:chExt cx="0" cy="0"/>
        </a:xfrm>
      </p:grpSpPr>
      <p:sp>
        <p:nvSpPr>
          <p:cNvPr id="350" name="Google Shape;350;p22"/>
          <p:cNvSpPr txBox="1"/>
          <p:nvPr>
            <p:ph type="title"/>
          </p:nvPr>
        </p:nvSpPr>
        <p:spPr>
          <a:xfrm>
            <a:off x="631500" y="309325"/>
            <a:ext cx="7030500" cy="79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300">
                <a:solidFill>
                  <a:schemeClr val="lt1"/>
                </a:solidFill>
              </a:rPr>
              <a:t>Resources</a:t>
            </a:r>
            <a:endParaRPr sz="3300">
              <a:solidFill>
                <a:schemeClr val="lt1"/>
              </a:solidFill>
            </a:endParaRPr>
          </a:p>
        </p:txBody>
      </p:sp>
      <p:sp>
        <p:nvSpPr>
          <p:cNvPr id="351" name="Google Shape;351;p22"/>
          <p:cNvSpPr txBox="1"/>
          <p:nvPr>
            <p:ph idx="1" type="body"/>
          </p:nvPr>
        </p:nvSpPr>
        <p:spPr>
          <a:xfrm>
            <a:off x="568625" y="1467800"/>
            <a:ext cx="7702800" cy="3003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lt1"/>
              </a:buClr>
              <a:buSzPts val="1500"/>
              <a:buFont typeface="Arial"/>
              <a:buChar char="●"/>
            </a:pPr>
            <a:r>
              <a:rPr lang="en" sz="1500">
                <a:solidFill>
                  <a:schemeClr val="lt1"/>
                </a:solidFill>
                <a:latin typeface="Arial"/>
                <a:ea typeface="Arial"/>
                <a:cs typeface="Arial"/>
                <a:sym typeface="Arial"/>
              </a:rPr>
              <a:t>Abram, S. (2010, October 31). </a:t>
            </a:r>
            <a:r>
              <a:rPr i="1" lang="en" sz="1500">
                <a:solidFill>
                  <a:schemeClr val="lt1"/>
                </a:solidFill>
                <a:latin typeface="Arial"/>
                <a:ea typeface="Arial"/>
                <a:cs typeface="Arial"/>
                <a:sym typeface="Arial"/>
              </a:rPr>
              <a:t>Librarian Hobbies! Here are the results. </a:t>
            </a:r>
            <a:r>
              <a:rPr lang="en" sz="1500">
                <a:solidFill>
                  <a:schemeClr val="lt1"/>
                </a:solidFill>
                <a:latin typeface="Arial"/>
                <a:ea typeface="Arial"/>
                <a:cs typeface="Arial"/>
                <a:sym typeface="Arial"/>
              </a:rPr>
              <a:t>Stephen's Lighthouse. https://stephenslighthouse.com/2010/10/31/librarian-hobbies-here-are-the-results/</a:t>
            </a:r>
            <a:endParaRPr sz="1500">
              <a:solidFill>
                <a:schemeClr val="lt1"/>
              </a:solidFill>
              <a:latin typeface="Arial"/>
              <a:ea typeface="Arial"/>
              <a:cs typeface="Arial"/>
              <a:sym typeface="Arial"/>
            </a:endParaRPr>
          </a:p>
          <a:p>
            <a:pPr indent="-323850" lvl="0" marL="457200" rtl="0" algn="l">
              <a:spcBef>
                <a:spcPts val="0"/>
              </a:spcBef>
              <a:spcAft>
                <a:spcPts val="0"/>
              </a:spcAft>
              <a:buClr>
                <a:schemeClr val="lt1"/>
              </a:buClr>
              <a:buSzPts val="1500"/>
              <a:buFont typeface="Arial"/>
              <a:buChar char="●"/>
            </a:pPr>
            <a:r>
              <a:rPr lang="en" sz="1500">
                <a:solidFill>
                  <a:schemeClr val="lt1"/>
                </a:solidFill>
                <a:latin typeface="Arial"/>
                <a:ea typeface="Arial"/>
                <a:cs typeface="Arial"/>
                <a:sym typeface="Arial"/>
              </a:rPr>
              <a:t>Hadler, M., Haller, M., &amp; Kaup. G. (2013). Leisure Time in Modern Societies: A New Source of Boredom and Stress? </a:t>
            </a:r>
            <a:r>
              <a:rPr i="1" lang="en" sz="1500">
                <a:solidFill>
                  <a:schemeClr val="lt1"/>
                </a:solidFill>
                <a:latin typeface="Arial"/>
                <a:ea typeface="Arial"/>
                <a:cs typeface="Arial"/>
                <a:sym typeface="Arial"/>
              </a:rPr>
              <a:t>Springer, 111 </a:t>
            </a:r>
            <a:r>
              <a:rPr lang="en" sz="1500">
                <a:solidFill>
                  <a:schemeClr val="lt1"/>
                </a:solidFill>
                <a:latin typeface="Arial"/>
                <a:ea typeface="Arial"/>
                <a:cs typeface="Arial"/>
                <a:sym typeface="Arial"/>
              </a:rPr>
              <a:t>(2), 403-434. https://www.jstor.org/stable/24719111</a:t>
            </a:r>
            <a:endParaRPr sz="1500">
              <a:solidFill>
                <a:schemeClr val="lt1"/>
              </a:solidFill>
              <a:latin typeface="Arial"/>
              <a:ea typeface="Arial"/>
              <a:cs typeface="Arial"/>
              <a:sym typeface="Arial"/>
            </a:endParaRPr>
          </a:p>
          <a:p>
            <a:pPr indent="-323850" lvl="0" marL="457200" rtl="0" algn="l">
              <a:spcBef>
                <a:spcPts val="0"/>
              </a:spcBef>
              <a:spcAft>
                <a:spcPts val="0"/>
              </a:spcAft>
              <a:buClr>
                <a:schemeClr val="lt1"/>
              </a:buClr>
              <a:buSzPts val="1500"/>
              <a:buFont typeface="Arial"/>
              <a:buChar char="●"/>
            </a:pPr>
            <a:r>
              <a:rPr lang="en" sz="1500">
                <a:solidFill>
                  <a:schemeClr val="lt1"/>
                </a:solidFill>
                <a:latin typeface="Arial"/>
                <a:ea typeface="Arial"/>
                <a:cs typeface="Arial"/>
                <a:sym typeface="Arial"/>
              </a:rPr>
              <a:t>Stebbins, R.A. (2009). Leisure and Its Relationship to Library and Information Science: Bridging the Gap. </a:t>
            </a:r>
            <a:r>
              <a:rPr i="1" lang="en" sz="1500">
                <a:solidFill>
                  <a:schemeClr val="lt1"/>
                </a:solidFill>
                <a:latin typeface="Arial"/>
                <a:ea typeface="Arial"/>
                <a:cs typeface="Arial"/>
                <a:sym typeface="Arial"/>
              </a:rPr>
              <a:t>Johns Hopkins University Press, 57 </a:t>
            </a:r>
            <a:r>
              <a:rPr lang="en" sz="1500">
                <a:solidFill>
                  <a:schemeClr val="lt1"/>
                </a:solidFill>
                <a:latin typeface="Arial"/>
                <a:ea typeface="Arial"/>
                <a:cs typeface="Arial"/>
                <a:sym typeface="Arial"/>
              </a:rPr>
              <a:t>(4), 618-631. DOI:10.1353/lib.0.0064.</a:t>
            </a:r>
            <a:endParaRPr sz="1500">
              <a:solidFill>
                <a:schemeClr val="lt1"/>
              </a:solidFill>
              <a:latin typeface="Arial"/>
              <a:ea typeface="Arial"/>
              <a:cs typeface="Arial"/>
              <a:sym typeface="Arial"/>
            </a:endParaRPr>
          </a:p>
          <a:p>
            <a:pPr indent="-323850" lvl="0" marL="457200" rtl="0" algn="l">
              <a:spcBef>
                <a:spcPts val="0"/>
              </a:spcBef>
              <a:spcAft>
                <a:spcPts val="0"/>
              </a:spcAft>
              <a:buClr>
                <a:schemeClr val="lt1"/>
              </a:buClr>
              <a:buSzPts val="1500"/>
              <a:buFont typeface="Arial"/>
              <a:buChar char="●"/>
            </a:pPr>
            <a:r>
              <a:rPr lang="en" sz="1500">
                <a:solidFill>
                  <a:schemeClr val="lt1"/>
                </a:solidFill>
                <a:latin typeface="Arial"/>
                <a:ea typeface="Arial"/>
                <a:cs typeface="Arial"/>
                <a:sym typeface="Arial"/>
              </a:rPr>
              <a:t>All images were sourced from Google Sheets Stock &amp; Web search feature.</a:t>
            </a:r>
            <a:endParaRPr sz="15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285" name="Shape 285"/>
        <p:cNvGrpSpPr/>
        <p:nvPr/>
      </p:nvGrpSpPr>
      <p:grpSpPr>
        <a:xfrm>
          <a:off x="0" y="0"/>
          <a:ext cx="0" cy="0"/>
          <a:chOff x="0" y="0"/>
          <a:chExt cx="0" cy="0"/>
        </a:xfrm>
      </p:grpSpPr>
      <p:sp>
        <p:nvSpPr>
          <p:cNvPr id="286" name="Google Shape;286;p14"/>
          <p:cNvSpPr txBox="1"/>
          <p:nvPr>
            <p:ph type="ctrTitle"/>
          </p:nvPr>
        </p:nvSpPr>
        <p:spPr>
          <a:xfrm>
            <a:off x="332600" y="1487125"/>
            <a:ext cx="8169600" cy="1550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5000"/>
              <a:t>Hobbies: Keeping the Profession Alive</a:t>
            </a:r>
            <a:endParaRPr sz="5000"/>
          </a:p>
        </p:txBody>
      </p:sp>
      <p:sp>
        <p:nvSpPr>
          <p:cNvPr id="287" name="Google Shape;287;p14"/>
          <p:cNvSpPr txBox="1"/>
          <p:nvPr>
            <p:ph idx="1" type="subTitle"/>
          </p:nvPr>
        </p:nvSpPr>
        <p:spPr>
          <a:xfrm>
            <a:off x="595850" y="3944575"/>
            <a:ext cx="7643100" cy="78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Birds-of-a-Feather Discussion hosted by Jennifer Bussey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91" name="Shape 291"/>
        <p:cNvGrpSpPr/>
        <p:nvPr/>
      </p:nvGrpSpPr>
      <p:grpSpPr>
        <a:xfrm>
          <a:off x="0" y="0"/>
          <a:ext cx="0" cy="0"/>
          <a:chOff x="0" y="0"/>
          <a:chExt cx="0" cy="0"/>
        </a:xfrm>
      </p:grpSpPr>
      <p:sp>
        <p:nvSpPr>
          <p:cNvPr id="292" name="Google Shape;292;p15"/>
          <p:cNvSpPr txBox="1"/>
          <p:nvPr>
            <p:ph type="title"/>
          </p:nvPr>
        </p:nvSpPr>
        <p:spPr>
          <a:xfrm>
            <a:off x="3588300" y="181775"/>
            <a:ext cx="5247000" cy="200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Would you consider any part of your work to be a “hobby” or part of “leisure time”?</a:t>
            </a:r>
            <a:endParaRPr sz="3000"/>
          </a:p>
        </p:txBody>
      </p:sp>
      <p:sp>
        <p:nvSpPr>
          <p:cNvPr id="293" name="Google Shape;293;p15"/>
          <p:cNvSpPr txBox="1"/>
          <p:nvPr>
            <p:ph type="title"/>
          </p:nvPr>
        </p:nvSpPr>
        <p:spPr>
          <a:xfrm>
            <a:off x="3663750" y="2309725"/>
            <a:ext cx="5247000" cy="2540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0" lang="en" sz="2000">
                <a:solidFill>
                  <a:srgbClr val="000000"/>
                </a:solidFill>
                <a:latin typeface="Arial"/>
                <a:ea typeface="Arial"/>
                <a:cs typeface="Arial"/>
                <a:sym typeface="Arial"/>
              </a:rPr>
              <a:t>“Scientifically speaking, leisure may be defined as uncoerced activity undertaken during free time. Uncoerced activity is positive activity that, using their abilities and resources, people both want to do and can do at either a personally satisfying or a deeper fulfilling level” (Stebbins, p. 619).</a:t>
            </a:r>
            <a:endParaRPr sz="2000"/>
          </a:p>
        </p:txBody>
      </p:sp>
      <p:pic>
        <p:nvPicPr>
          <p:cNvPr descr="Cluttered desk  Color  Illustrator Ver. 5  Layered     Feeling cluttered   Get organized. (Provided by Getty Images)" id="294" name="Google Shape;294;p15"/>
          <p:cNvPicPr preferRelativeResize="0"/>
          <p:nvPr/>
        </p:nvPicPr>
        <p:blipFill>
          <a:blip r:embed="rId3">
            <a:alphaModFix/>
          </a:blip>
          <a:stretch>
            <a:fillRect/>
          </a:stretch>
        </p:blipFill>
        <p:spPr>
          <a:xfrm>
            <a:off x="127525" y="307525"/>
            <a:ext cx="3209851" cy="2261618"/>
          </a:xfrm>
          <a:prstGeom prst="rect">
            <a:avLst/>
          </a:prstGeom>
          <a:noFill/>
          <a:ln>
            <a:noFill/>
          </a:ln>
        </p:spPr>
      </p:pic>
      <p:pic>
        <p:nvPicPr>
          <p:cNvPr descr="Employee cartoon character stretching after working on laptop (Provided by Getty Images)" id="295" name="Google Shape;295;p15"/>
          <p:cNvPicPr preferRelativeResize="0"/>
          <p:nvPr/>
        </p:nvPicPr>
        <p:blipFill>
          <a:blip r:embed="rId4">
            <a:alphaModFix/>
          </a:blip>
          <a:stretch>
            <a:fillRect/>
          </a:stretch>
        </p:blipFill>
        <p:spPr>
          <a:xfrm>
            <a:off x="127525" y="2816225"/>
            <a:ext cx="3209851" cy="213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299" name="Shape 299"/>
        <p:cNvGrpSpPr/>
        <p:nvPr/>
      </p:nvGrpSpPr>
      <p:grpSpPr>
        <a:xfrm>
          <a:off x="0" y="0"/>
          <a:ext cx="0" cy="0"/>
          <a:chOff x="0" y="0"/>
          <a:chExt cx="0" cy="0"/>
        </a:xfrm>
      </p:grpSpPr>
      <p:sp>
        <p:nvSpPr>
          <p:cNvPr id="300" name="Google Shape;300;p16"/>
          <p:cNvSpPr txBox="1"/>
          <p:nvPr>
            <p:ph idx="1" type="body"/>
          </p:nvPr>
        </p:nvSpPr>
        <p:spPr>
          <a:xfrm>
            <a:off x="1400125" y="443250"/>
            <a:ext cx="6753300" cy="910800"/>
          </a:xfrm>
          <a:prstGeom prst="rect">
            <a:avLst/>
          </a:prstGeom>
        </p:spPr>
        <p:txBody>
          <a:bodyPr anchorCtr="0" anchor="t" bIns="91425" lIns="91425" spcFirstLastPara="1" rIns="91425" wrap="square" tIns="91425">
            <a:normAutofit fontScale="85000"/>
          </a:bodyPr>
          <a:lstStyle/>
          <a:p>
            <a:pPr indent="0" lvl="0" marL="0" rtl="0" algn="l">
              <a:lnSpc>
                <a:spcPct val="100000"/>
              </a:lnSpc>
              <a:spcBef>
                <a:spcPts val="0"/>
              </a:spcBef>
              <a:spcAft>
                <a:spcPts val="0"/>
              </a:spcAft>
              <a:buNone/>
            </a:pPr>
            <a:r>
              <a:rPr b="1" i="1" lang="en" sz="2800">
                <a:latin typeface="Maven Pro"/>
                <a:ea typeface="Maven Pro"/>
                <a:cs typeface="Maven Pro"/>
                <a:sym typeface="Maven Pro"/>
              </a:rPr>
              <a:t>According to a survey conducted by Stephen Abram in 2010, out of 1,500 librarians:</a:t>
            </a:r>
            <a:endParaRPr i="1"/>
          </a:p>
        </p:txBody>
      </p:sp>
      <p:graphicFrame>
        <p:nvGraphicFramePr>
          <p:cNvPr id="301" name="Google Shape;301;p16"/>
          <p:cNvGraphicFramePr/>
          <p:nvPr/>
        </p:nvGraphicFramePr>
        <p:xfrm>
          <a:off x="914425" y="1785025"/>
          <a:ext cx="3000000" cy="3000000"/>
        </p:xfrm>
        <a:graphic>
          <a:graphicData uri="http://schemas.openxmlformats.org/drawingml/2006/table">
            <a:tbl>
              <a:tblPr>
                <a:noFill/>
                <a:tableStyleId>{F8858529-AB6B-444A-A183-12FEDA3E6FD4}</a:tableStyleId>
              </a:tblPr>
              <a:tblGrid>
                <a:gridCol w="7277075"/>
              </a:tblGrid>
              <a:tr h="109375">
                <a:tc>
                  <a:txBody>
                    <a:bodyPr/>
                    <a:lstStyle/>
                    <a:p>
                      <a:pPr indent="0" lvl="0" marL="0" rtl="0" algn="l">
                        <a:spcBef>
                          <a:spcPts val="0"/>
                        </a:spcBef>
                        <a:spcAft>
                          <a:spcPts val="0"/>
                        </a:spcAft>
                        <a:buNone/>
                      </a:pPr>
                      <a:r>
                        <a:rPr b="1" lang="en" sz="2200"/>
                        <a:t>Top 3 Activities</a:t>
                      </a:r>
                      <a:endParaRPr b="1" sz="2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bl>
          </a:graphicData>
        </a:graphic>
      </p:graphicFrame>
      <p:graphicFrame>
        <p:nvGraphicFramePr>
          <p:cNvPr id="302" name="Google Shape;302;p16"/>
          <p:cNvGraphicFramePr/>
          <p:nvPr/>
        </p:nvGraphicFramePr>
        <p:xfrm>
          <a:off x="914425" y="4173650"/>
          <a:ext cx="3000000" cy="3000000"/>
        </p:xfrm>
        <a:graphic>
          <a:graphicData uri="http://schemas.openxmlformats.org/drawingml/2006/table">
            <a:tbl>
              <a:tblPr>
                <a:noFill/>
                <a:tableStyleId>{F8858529-AB6B-444A-A183-12FEDA3E6FD4}</a:tableStyleId>
              </a:tblPr>
              <a:tblGrid>
                <a:gridCol w="7239000"/>
              </a:tblGrid>
              <a:tr h="495850">
                <a:tc>
                  <a:txBody>
                    <a:bodyPr/>
                    <a:lstStyle/>
                    <a:p>
                      <a:pPr indent="-355600" lvl="0" marL="457200" rtl="0" algn="l">
                        <a:spcBef>
                          <a:spcPts val="0"/>
                        </a:spcBef>
                        <a:spcAft>
                          <a:spcPts val="0"/>
                        </a:spcAft>
                        <a:buSzPts val="2000"/>
                        <a:buAutoNum type="arabicPeriod"/>
                      </a:pPr>
                      <a:r>
                        <a:rPr lang="en" sz="2000"/>
                        <a:t>Recreational Reading</a:t>
                      </a:r>
                      <a:endParaRPr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303" name="Google Shape;303;p16"/>
          <p:cNvGraphicFramePr/>
          <p:nvPr/>
        </p:nvGraphicFramePr>
        <p:xfrm>
          <a:off x="914425" y="3386050"/>
          <a:ext cx="3000000" cy="3000000"/>
        </p:xfrm>
        <a:graphic>
          <a:graphicData uri="http://schemas.openxmlformats.org/drawingml/2006/table">
            <a:tbl>
              <a:tblPr>
                <a:noFill/>
                <a:tableStyleId>{F8858529-AB6B-444A-A183-12FEDA3E6FD4}</a:tableStyleId>
              </a:tblPr>
              <a:tblGrid>
                <a:gridCol w="7239000"/>
              </a:tblGrid>
              <a:tr h="381000">
                <a:tc>
                  <a:txBody>
                    <a:bodyPr/>
                    <a:lstStyle/>
                    <a:p>
                      <a:pPr indent="0" lvl="0" marL="0" rtl="0" algn="l">
                        <a:spcBef>
                          <a:spcPts val="0"/>
                        </a:spcBef>
                        <a:spcAft>
                          <a:spcPts val="0"/>
                        </a:spcAft>
                        <a:buNone/>
                      </a:pPr>
                      <a:r>
                        <a:rPr lang="en" sz="2000"/>
                        <a:t>2.  </a:t>
                      </a:r>
                      <a:r>
                        <a:rPr lang="en" sz="2000"/>
                        <a:t>Music</a:t>
                      </a:r>
                      <a:endParaRPr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aphicFrame>
        <p:nvGraphicFramePr>
          <p:cNvPr id="304" name="Google Shape;304;p16"/>
          <p:cNvGraphicFramePr/>
          <p:nvPr/>
        </p:nvGraphicFramePr>
        <p:xfrm>
          <a:off x="914425" y="2571750"/>
          <a:ext cx="3000000" cy="3000000"/>
        </p:xfrm>
        <a:graphic>
          <a:graphicData uri="http://schemas.openxmlformats.org/drawingml/2006/table">
            <a:tbl>
              <a:tblPr>
                <a:noFill/>
                <a:tableStyleId>{F8858529-AB6B-444A-A183-12FEDA3E6FD4}</a:tableStyleId>
              </a:tblPr>
              <a:tblGrid>
                <a:gridCol w="7239000"/>
              </a:tblGrid>
              <a:tr h="545700">
                <a:tc>
                  <a:txBody>
                    <a:bodyPr/>
                    <a:lstStyle/>
                    <a:p>
                      <a:pPr indent="0" lvl="0" marL="0" rtl="0" algn="l">
                        <a:spcBef>
                          <a:spcPts val="0"/>
                        </a:spcBef>
                        <a:spcAft>
                          <a:spcPts val="0"/>
                        </a:spcAft>
                        <a:buNone/>
                      </a:pPr>
                      <a:r>
                        <a:rPr lang="en" sz="2000"/>
                        <a:t>3.  Cooking and Recipes</a:t>
                      </a:r>
                      <a:endParaRPr sz="20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1000"/>
                                        <p:tgtEl>
                                          <p:spTgt spid="30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p:tgtEl>
                                          <p:spTgt spid="30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1000"/>
                                        <p:tgtEl>
                                          <p:spTgt spid="30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308" name="Shape 308"/>
        <p:cNvGrpSpPr/>
        <p:nvPr/>
      </p:nvGrpSpPr>
      <p:grpSpPr>
        <a:xfrm>
          <a:off x="0" y="0"/>
          <a:ext cx="0" cy="0"/>
          <a:chOff x="0" y="0"/>
          <a:chExt cx="0" cy="0"/>
        </a:xfrm>
      </p:grpSpPr>
      <p:sp>
        <p:nvSpPr>
          <p:cNvPr id="309" name="Google Shape;309;p17"/>
          <p:cNvSpPr txBox="1"/>
          <p:nvPr>
            <p:ph idx="1" type="body"/>
          </p:nvPr>
        </p:nvSpPr>
        <p:spPr>
          <a:xfrm>
            <a:off x="7930900" y="3822975"/>
            <a:ext cx="1068900" cy="3690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1200"/>
              </a:spcAft>
              <a:buSzPts val="935"/>
              <a:buNone/>
            </a:pPr>
            <a:r>
              <a:rPr lang="en" sz="1005"/>
              <a:t>(Abram, 2010)</a:t>
            </a:r>
            <a:endParaRPr sz="1005"/>
          </a:p>
        </p:txBody>
      </p:sp>
      <p:pic>
        <p:nvPicPr>
          <p:cNvPr id="310" name="Google Shape;310;p17" title="Screenshot 2026-05-21 153818.png"/>
          <p:cNvPicPr preferRelativeResize="0"/>
          <p:nvPr/>
        </p:nvPicPr>
        <p:blipFill>
          <a:blip r:embed="rId3">
            <a:alphaModFix/>
          </a:blip>
          <a:stretch>
            <a:fillRect/>
          </a:stretch>
        </p:blipFill>
        <p:spPr>
          <a:xfrm>
            <a:off x="96575" y="121575"/>
            <a:ext cx="7834330" cy="4070400"/>
          </a:xfrm>
          <a:prstGeom prst="rect">
            <a:avLst/>
          </a:prstGeom>
          <a:noFill/>
          <a:ln cap="flat" cmpd="sng" w="9525">
            <a:solidFill>
              <a:schemeClr val="dk2"/>
            </a:solidFill>
            <a:prstDash val="solid"/>
            <a:round/>
            <a:headEnd len="sm" w="sm" type="none"/>
            <a:tailEnd len="sm" w="sm" type="none"/>
          </a:ln>
        </p:spPr>
      </p:pic>
      <p:sp>
        <p:nvSpPr>
          <p:cNvPr id="311" name="Google Shape;311;p17"/>
          <p:cNvSpPr txBox="1"/>
          <p:nvPr/>
        </p:nvSpPr>
        <p:spPr>
          <a:xfrm>
            <a:off x="96575" y="4191975"/>
            <a:ext cx="8635200" cy="5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2"/>
                </a:solidFill>
                <a:latin typeface="Nunito"/>
                <a:ea typeface="Nunito"/>
                <a:cs typeface="Nunito"/>
                <a:sym typeface="Nunito"/>
              </a:rPr>
              <a:t>Do you think these results still hold true sixteen years later? What do you think the new results will show?</a:t>
            </a:r>
            <a:endParaRPr b="1" sz="2200">
              <a:solidFill>
                <a:schemeClr val="dk2"/>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315" name="Shape 315"/>
        <p:cNvGrpSpPr/>
        <p:nvPr/>
      </p:nvGrpSpPr>
      <p:grpSpPr>
        <a:xfrm>
          <a:off x="0" y="0"/>
          <a:ext cx="0" cy="0"/>
          <a:chOff x="0" y="0"/>
          <a:chExt cx="0" cy="0"/>
        </a:xfrm>
      </p:grpSpPr>
      <p:sp>
        <p:nvSpPr>
          <p:cNvPr id="316" name="Google Shape;316;p18"/>
          <p:cNvSpPr txBox="1"/>
          <p:nvPr>
            <p:ph type="title"/>
          </p:nvPr>
        </p:nvSpPr>
        <p:spPr>
          <a:xfrm>
            <a:off x="1177172" y="475824"/>
            <a:ext cx="5553000" cy="162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How has a hobby contributed to your professional development?</a:t>
            </a:r>
            <a:endParaRPr sz="3000"/>
          </a:p>
        </p:txBody>
      </p:sp>
      <p:sp>
        <p:nvSpPr>
          <p:cNvPr id="317" name="Google Shape;317;p18"/>
          <p:cNvSpPr txBox="1"/>
          <p:nvPr>
            <p:ph idx="1" type="body"/>
          </p:nvPr>
        </p:nvSpPr>
        <p:spPr>
          <a:xfrm>
            <a:off x="2899747" y="2782645"/>
            <a:ext cx="5809200" cy="16200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rgbClr val="000000"/>
                </a:solidFill>
                <a:latin typeface="Arial"/>
                <a:ea typeface="Arial"/>
                <a:cs typeface="Arial"/>
                <a:sym typeface="Arial"/>
              </a:rPr>
              <a:t>“The deepest implications of this quality (</a:t>
            </a:r>
            <a:r>
              <a:rPr lang="en" sz="2000">
                <a:solidFill>
                  <a:srgbClr val="000000"/>
                </a:solidFill>
                <a:latin typeface="Arial"/>
                <a:ea typeface="Arial"/>
                <a:cs typeface="Arial"/>
                <a:sym typeface="Arial"/>
              </a:rPr>
              <a:t>leisure</a:t>
            </a:r>
            <a:r>
              <a:rPr lang="en" sz="2000">
                <a:solidFill>
                  <a:srgbClr val="000000"/>
                </a:solidFill>
                <a:latin typeface="Arial"/>
                <a:ea typeface="Arial"/>
                <a:cs typeface="Arial"/>
                <a:sym typeface="Arial"/>
              </a:rPr>
              <a:t> time) for library and information science stem mainly from the knowledge and training components” (Stebbins, p.627).</a:t>
            </a:r>
            <a:endParaRPr/>
          </a:p>
        </p:txBody>
      </p:sp>
      <p:pic>
        <p:nvPicPr>
          <p:cNvPr descr="Businesswoman moving up on career ladder. Professional development and career growth concept (Provided by Getty Images)" id="318" name="Google Shape;318;p18"/>
          <p:cNvPicPr preferRelativeResize="0"/>
          <p:nvPr/>
        </p:nvPicPr>
        <p:blipFill>
          <a:blip r:embed="rId3">
            <a:alphaModFix/>
          </a:blip>
          <a:stretch>
            <a:fillRect/>
          </a:stretch>
        </p:blipFill>
        <p:spPr>
          <a:xfrm>
            <a:off x="164900" y="3307825"/>
            <a:ext cx="2121098" cy="1619850"/>
          </a:xfrm>
          <a:prstGeom prst="rect">
            <a:avLst/>
          </a:prstGeom>
          <a:noFill/>
          <a:ln>
            <a:noFill/>
          </a:ln>
        </p:spPr>
      </p:pic>
      <p:pic>
        <p:nvPicPr>
          <p:cNvPr descr="Career ladder flat concept vector icon (Provided by Getty Images)" id="319" name="Google Shape;319;p18"/>
          <p:cNvPicPr preferRelativeResize="0"/>
          <p:nvPr/>
        </p:nvPicPr>
        <p:blipFill>
          <a:blip r:embed="rId4">
            <a:alphaModFix/>
          </a:blip>
          <a:stretch>
            <a:fillRect/>
          </a:stretch>
        </p:blipFill>
        <p:spPr>
          <a:xfrm>
            <a:off x="6942400" y="144900"/>
            <a:ext cx="1963500" cy="196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323" name="Shape 323"/>
        <p:cNvGrpSpPr/>
        <p:nvPr/>
      </p:nvGrpSpPr>
      <p:grpSpPr>
        <a:xfrm>
          <a:off x="0" y="0"/>
          <a:ext cx="0" cy="0"/>
          <a:chOff x="0" y="0"/>
          <a:chExt cx="0" cy="0"/>
        </a:xfrm>
      </p:grpSpPr>
      <p:sp>
        <p:nvSpPr>
          <p:cNvPr id="324" name="Google Shape;324;p19"/>
          <p:cNvSpPr txBox="1"/>
          <p:nvPr>
            <p:ph type="title"/>
          </p:nvPr>
        </p:nvSpPr>
        <p:spPr>
          <a:xfrm>
            <a:off x="343463" y="343800"/>
            <a:ext cx="8520600" cy="1189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356">
                <a:solidFill>
                  <a:schemeClr val="lt1"/>
                </a:solidFill>
              </a:rPr>
              <a:t>How has a hobby helped alleviate stress within your work environment?</a:t>
            </a:r>
            <a:endParaRPr sz="3356">
              <a:solidFill>
                <a:schemeClr val="lt1"/>
              </a:solidFill>
            </a:endParaRPr>
          </a:p>
          <a:p>
            <a:pPr indent="0" lvl="0" marL="0" rtl="0" algn="l">
              <a:spcBef>
                <a:spcPts val="0"/>
              </a:spcBef>
              <a:spcAft>
                <a:spcPts val="0"/>
              </a:spcAft>
              <a:buNone/>
            </a:pPr>
            <a:r>
              <a:t/>
            </a:r>
            <a:endParaRPr>
              <a:solidFill>
                <a:schemeClr val="lt1"/>
              </a:solidFill>
            </a:endParaRPr>
          </a:p>
        </p:txBody>
      </p:sp>
      <p:sp>
        <p:nvSpPr>
          <p:cNvPr id="325" name="Google Shape;325;p19"/>
          <p:cNvSpPr txBox="1"/>
          <p:nvPr>
            <p:ph idx="1" type="body"/>
          </p:nvPr>
        </p:nvSpPr>
        <p:spPr>
          <a:xfrm>
            <a:off x="321125" y="3692525"/>
            <a:ext cx="8520600" cy="1189500"/>
          </a:xfrm>
          <a:prstGeom prst="rect">
            <a:avLst/>
          </a:prstGeom>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9E9E9E"/>
                </a:solidFill>
                <a:latin typeface="Arial"/>
                <a:ea typeface="Arial"/>
                <a:cs typeface="Arial"/>
                <a:sym typeface="Arial"/>
              </a:rPr>
              <a:t>“Stress is understood here … as a subjective experience or feeling which arises in situations of burden. It is often connected with the feeling that it will be difficult to cope with a certain task in a given time” (Hadler, p.404).</a:t>
            </a:r>
            <a:endParaRPr sz="2000"/>
          </a:p>
        </p:txBody>
      </p:sp>
      <p:pic>
        <p:nvPicPr>
          <p:cNvPr descr="Set of isolated hand drawn young girls and boys enjoying their hobbies (Provided by Getty Images)" id="326" name="Google Shape;326;p19"/>
          <p:cNvPicPr preferRelativeResize="0"/>
          <p:nvPr/>
        </p:nvPicPr>
        <p:blipFill>
          <a:blip r:embed="rId3">
            <a:alphaModFix/>
          </a:blip>
          <a:stretch>
            <a:fillRect/>
          </a:stretch>
        </p:blipFill>
        <p:spPr>
          <a:xfrm>
            <a:off x="156105" y="1992950"/>
            <a:ext cx="2832599" cy="1584700"/>
          </a:xfrm>
          <a:prstGeom prst="rect">
            <a:avLst/>
          </a:prstGeom>
          <a:noFill/>
          <a:ln>
            <a:noFill/>
          </a:ln>
        </p:spPr>
      </p:pic>
      <p:pic>
        <p:nvPicPr>
          <p:cNvPr descr="People staying at home, working from home and enjoying hobby during pandemic (Provided by Getty Images)" id="327" name="Google Shape;327;p19"/>
          <p:cNvPicPr preferRelativeResize="0"/>
          <p:nvPr/>
        </p:nvPicPr>
        <p:blipFill>
          <a:blip r:embed="rId4">
            <a:alphaModFix/>
          </a:blip>
          <a:stretch>
            <a:fillRect/>
          </a:stretch>
        </p:blipFill>
        <p:spPr>
          <a:xfrm>
            <a:off x="3298380" y="1992948"/>
            <a:ext cx="2640737" cy="1584700"/>
          </a:xfrm>
          <a:prstGeom prst="rect">
            <a:avLst/>
          </a:prstGeom>
          <a:noFill/>
          <a:ln>
            <a:noFill/>
          </a:ln>
        </p:spPr>
      </p:pic>
      <p:pic>
        <p:nvPicPr>
          <p:cNvPr descr="People staying at home and enjoying favourite hobbies together during pandemic (Provided by Getty Images)" id="328" name="Google Shape;328;p19"/>
          <p:cNvPicPr preferRelativeResize="0"/>
          <p:nvPr/>
        </p:nvPicPr>
        <p:blipFill>
          <a:blip r:embed="rId5">
            <a:alphaModFix/>
          </a:blip>
          <a:stretch>
            <a:fillRect/>
          </a:stretch>
        </p:blipFill>
        <p:spPr>
          <a:xfrm>
            <a:off x="6340705" y="1992950"/>
            <a:ext cx="2640727" cy="15846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332" name="Shape 332"/>
        <p:cNvGrpSpPr/>
        <p:nvPr/>
      </p:nvGrpSpPr>
      <p:grpSpPr>
        <a:xfrm>
          <a:off x="0" y="0"/>
          <a:ext cx="0" cy="0"/>
          <a:chOff x="0" y="0"/>
          <a:chExt cx="0" cy="0"/>
        </a:xfrm>
      </p:grpSpPr>
      <p:sp>
        <p:nvSpPr>
          <p:cNvPr id="333" name="Google Shape;333;p20"/>
          <p:cNvSpPr txBox="1"/>
          <p:nvPr>
            <p:ph type="title"/>
          </p:nvPr>
        </p:nvSpPr>
        <p:spPr>
          <a:xfrm>
            <a:off x="222475" y="161775"/>
            <a:ext cx="5538900" cy="23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rgbClr val="C9DAF8"/>
                </a:solidFill>
              </a:rPr>
              <a:t>How has a hobby contributed to the creation of community within your institution?</a:t>
            </a:r>
            <a:endParaRPr sz="3300">
              <a:solidFill>
                <a:srgbClr val="C9DAF8"/>
              </a:solidFill>
            </a:endParaRPr>
          </a:p>
        </p:txBody>
      </p:sp>
      <p:sp>
        <p:nvSpPr>
          <p:cNvPr id="334" name="Google Shape;334;p20"/>
          <p:cNvSpPr txBox="1"/>
          <p:nvPr>
            <p:ph idx="1" type="body"/>
          </p:nvPr>
        </p:nvSpPr>
        <p:spPr>
          <a:xfrm>
            <a:off x="222475" y="2423400"/>
            <a:ext cx="5478900" cy="2473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018"/>
              <a:buNone/>
            </a:pPr>
            <a:r>
              <a:rPr lang="en" sz="1935">
                <a:solidFill>
                  <a:srgbClr val="000000"/>
                </a:solidFill>
                <a:latin typeface="Arial"/>
                <a:ea typeface="Arial"/>
                <a:cs typeface="Arial"/>
                <a:sym typeface="Arial"/>
              </a:rPr>
              <a:t>“</a:t>
            </a:r>
            <a:r>
              <a:rPr lang="en" sz="1935">
                <a:solidFill>
                  <a:srgbClr val="000000"/>
                </a:solidFill>
                <a:latin typeface="Arial"/>
                <a:ea typeface="Arial"/>
                <a:cs typeface="Arial"/>
                <a:sym typeface="Arial"/>
              </a:rPr>
              <a:t>The unique ethos that grows up around each instance of it, a central component of which is a special social world where participants may pursue their free-time interests. Social worlds are characterized by voluntary identification, by a freedom to enter into and depart from them” (Stebbins, p.626).</a:t>
            </a:r>
            <a:endParaRPr sz="1103"/>
          </a:p>
        </p:txBody>
      </p:sp>
      <p:pic>
        <p:nvPicPr>
          <p:cNvPr descr="Diverse modern community, people crowd, elderly or young man woman standing together (Provided by Getty Images)" id="335" name="Google Shape;335;p20"/>
          <p:cNvPicPr preferRelativeResize="0"/>
          <p:nvPr/>
        </p:nvPicPr>
        <p:blipFill>
          <a:blip r:embed="rId3">
            <a:alphaModFix/>
          </a:blip>
          <a:stretch>
            <a:fillRect/>
          </a:stretch>
        </p:blipFill>
        <p:spPr>
          <a:xfrm>
            <a:off x="5941100" y="255221"/>
            <a:ext cx="3087974" cy="2084388"/>
          </a:xfrm>
          <a:prstGeom prst="rect">
            <a:avLst/>
          </a:prstGeom>
          <a:noFill/>
          <a:ln>
            <a:noFill/>
          </a:ln>
        </p:spPr>
      </p:pic>
      <p:pic>
        <p:nvPicPr>
          <p:cNvPr descr="Happy volunteers cleaning city park from garbage (Provided by Getty Images)" id="336" name="Google Shape;336;p20"/>
          <p:cNvPicPr preferRelativeResize="0"/>
          <p:nvPr/>
        </p:nvPicPr>
        <p:blipFill>
          <a:blip r:embed="rId4">
            <a:alphaModFix/>
          </a:blip>
          <a:stretch>
            <a:fillRect/>
          </a:stretch>
        </p:blipFill>
        <p:spPr>
          <a:xfrm>
            <a:off x="5941100" y="2749825"/>
            <a:ext cx="3087974" cy="2058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1"/>
          <p:cNvSpPr txBox="1"/>
          <p:nvPr>
            <p:ph type="title"/>
          </p:nvPr>
        </p:nvSpPr>
        <p:spPr>
          <a:xfrm>
            <a:off x="125900" y="2874425"/>
            <a:ext cx="9144000" cy="7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400"/>
              <a:t>Time to Show off your Creations!</a:t>
            </a:r>
            <a:endParaRPr sz="4400"/>
          </a:p>
        </p:txBody>
      </p:sp>
      <p:sp>
        <p:nvSpPr>
          <p:cNvPr id="342" name="Google Shape;342;p21"/>
          <p:cNvSpPr txBox="1"/>
          <p:nvPr>
            <p:ph idx="1" type="body"/>
          </p:nvPr>
        </p:nvSpPr>
        <p:spPr>
          <a:xfrm>
            <a:off x="125900" y="3667625"/>
            <a:ext cx="9144000" cy="1158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a:solidFill>
                  <a:srgbClr val="000000"/>
                </a:solidFill>
                <a:latin typeface="Arial"/>
                <a:ea typeface="Arial"/>
                <a:cs typeface="Arial"/>
                <a:sym typeface="Arial"/>
              </a:rPr>
              <a:t>“Research has shown that time filled with exciting activities is experienced as being shorter than the same period filled with boring activities or experiences” (Hadler, p.404).</a:t>
            </a:r>
            <a:endParaRPr sz="2000"/>
          </a:p>
        </p:txBody>
      </p:sp>
      <p:pic>
        <p:nvPicPr>
          <p:cNvPr descr="Colored pencils (Provided by Getty Images)" id="343" name="Google Shape;343;p21"/>
          <p:cNvPicPr preferRelativeResize="0"/>
          <p:nvPr/>
        </p:nvPicPr>
        <p:blipFill>
          <a:blip r:embed="rId3">
            <a:alphaModFix/>
          </a:blip>
          <a:stretch>
            <a:fillRect/>
          </a:stretch>
        </p:blipFill>
        <p:spPr>
          <a:xfrm>
            <a:off x="0" y="0"/>
            <a:ext cx="3565926" cy="2712176"/>
          </a:xfrm>
          <a:prstGeom prst="rect">
            <a:avLst/>
          </a:prstGeom>
          <a:noFill/>
          <a:ln>
            <a:noFill/>
          </a:ln>
        </p:spPr>
      </p:pic>
      <p:pic>
        <p:nvPicPr>
          <p:cNvPr descr="Colored pencils (Provided by Getty Images)" id="344" name="Google Shape;344;p21"/>
          <p:cNvPicPr preferRelativeResize="0"/>
          <p:nvPr/>
        </p:nvPicPr>
        <p:blipFill>
          <a:blip r:embed="rId3">
            <a:alphaModFix/>
          </a:blip>
          <a:stretch>
            <a:fillRect/>
          </a:stretch>
        </p:blipFill>
        <p:spPr>
          <a:xfrm>
            <a:off x="3185850" y="0"/>
            <a:ext cx="3663826" cy="2712176"/>
          </a:xfrm>
          <a:prstGeom prst="rect">
            <a:avLst/>
          </a:prstGeom>
          <a:noFill/>
          <a:ln>
            <a:noFill/>
          </a:ln>
        </p:spPr>
      </p:pic>
      <p:pic>
        <p:nvPicPr>
          <p:cNvPr descr="Colored pencils (Provided by Getty Images)" id="345" name="Google Shape;345;p21"/>
          <p:cNvPicPr preferRelativeResize="0"/>
          <p:nvPr/>
        </p:nvPicPr>
        <p:blipFill>
          <a:blip r:embed="rId3">
            <a:alphaModFix/>
          </a:blip>
          <a:stretch>
            <a:fillRect/>
          </a:stretch>
        </p:blipFill>
        <p:spPr>
          <a:xfrm>
            <a:off x="6229225" y="0"/>
            <a:ext cx="3040548" cy="2712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