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34893-A136-6B49-886C-957C06F0AE4D}" v="5" dt="2026-05-26T15:21:18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/>
    <p:restoredTop sz="94598"/>
  </p:normalViewPr>
  <p:slideViewPr>
    <p:cSldViewPr snapToGrid="0">
      <p:cViewPr varScale="1">
        <p:scale>
          <a:sx n="93" d="100"/>
          <a:sy n="93" d="100"/>
        </p:scale>
        <p:origin x="24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ey, Rose M" userId="9847d69c-5265-4b31-a082-18d0cb91c14d" providerId="ADAL" clId="{B9F29A35-A4B0-5D13-92C9-B3093C01D5F1}"/>
    <pc:docChg chg="undo custSel delSld modSld">
      <pc:chgData name="Goldey, Rose M" userId="9847d69c-5265-4b31-a082-18d0cb91c14d" providerId="ADAL" clId="{B9F29A35-A4B0-5D13-92C9-B3093C01D5F1}" dt="2026-05-26T15:29:39.613" v="433" actId="20577"/>
      <pc:docMkLst>
        <pc:docMk/>
      </pc:docMkLst>
      <pc:sldChg chg="modSp mod">
        <pc:chgData name="Goldey, Rose M" userId="9847d69c-5265-4b31-a082-18d0cb91c14d" providerId="ADAL" clId="{B9F29A35-A4B0-5D13-92C9-B3093C01D5F1}" dt="2026-05-26T15:29:39.613" v="433" actId="20577"/>
        <pc:sldMkLst>
          <pc:docMk/>
          <pc:sldMk cId="2219416489" sldId="256"/>
        </pc:sldMkLst>
        <pc:spChg chg="mod">
          <ac:chgData name="Goldey, Rose M" userId="9847d69c-5265-4b31-a082-18d0cb91c14d" providerId="ADAL" clId="{B9F29A35-A4B0-5D13-92C9-B3093C01D5F1}" dt="2026-05-26T15:29:39.613" v="433" actId="20577"/>
          <ac:spMkLst>
            <pc:docMk/>
            <pc:sldMk cId="2219416489" sldId="256"/>
            <ac:spMk id="2" creationId="{35E6F702-D33C-BA12-908B-CA91684B202B}"/>
          </ac:spMkLst>
        </pc:spChg>
      </pc:sldChg>
      <pc:sldChg chg="modSp del mod">
        <pc:chgData name="Goldey, Rose M" userId="9847d69c-5265-4b31-a082-18d0cb91c14d" providerId="ADAL" clId="{B9F29A35-A4B0-5D13-92C9-B3093C01D5F1}" dt="2026-05-26T15:19:19.753" v="134" actId="2696"/>
        <pc:sldMkLst>
          <pc:docMk/>
          <pc:sldMk cId="3432830838" sldId="259"/>
        </pc:sldMkLst>
      </pc:sldChg>
      <pc:sldChg chg="modSp mod">
        <pc:chgData name="Goldey, Rose M" userId="9847d69c-5265-4b31-a082-18d0cb91c14d" providerId="ADAL" clId="{B9F29A35-A4B0-5D13-92C9-B3093C01D5F1}" dt="2026-05-26T14:36:53.276" v="76" actId="20577"/>
        <pc:sldMkLst>
          <pc:docMk/>
          <pc:sldMk cId="632860508" sldId="260"/>
        </pc:sldMkLst>
        <pc:spChg chg="mod">
          <ac:chgData name="Goldey, Rose M" userId="9847d69c-5265-4b31-a082-18d0cb91c14d" providerId="ADAL" clId="{B9F29A35-A4B0-5D13-92C9-B3093C01D5F1}" dt="2026-05-26T14:36:53.276" v="76" actId="20577"/>
          <ac:spMkLst>
            <pc:docMk/>
            <pc:sldMk cId="632860508" sldId="260"/>
            <ac:spMk id="6" creationId="{0CC22F66-FD5E-5C26-4911-12E4AB2DAF58}"/>
          </ac:spMkLst>
        </pc:spChg>
      </pc:sldChg>
      <pc:sldChg chg="modSp del mod">
        <pc:chgData name="Goldey, Rose M" userId="9847d69c-5265-4b31-a082-18d0cb91c14d" providerId="ADAL" clId="{B9F29A35-A4B0-5D13-92C9-B3093C01D5F1}" dt="2026-05-26T14:36:34.339" v="47" actId="2696"/>
        <pc:sldMkLst>
          <pc:docMk/>
          <pc:sldMk cId="4208653912" sldId="261"/>
        </pc:sldMkLst>
      </pc:sldChg>
      <pc:sldChg chg="modSp mod">
        <pc:chgData name="Goldey, Rose M" userId="9847d69c-5265-4b31-a082-18d0cb91c14d" providerId="ADAL" clId="{B9F29A35-A4B0-5D13-92C9-B3093C01D5F1}" dt="2026-05-26T15:20:05.534" v="139" actId="27636"/>
        <pc:sldMkLst>
          <pc:docMk/>
          <pc:sldMk cId="3699732241" sldId="263"/>
        </pc:sldMkLst>
        <pc:spChg chg="mod">
          <ac:chgData name="Goldey, Rose M" userId="9847d69c-5265-4b31-a082-18d0cb91c14d" providerId="ADAL" clId="{B9F29A35-A4B0-5D13-92C9-B3093C01D5F1}" dt="2026-05-26T15:20:05.534" v="139" actId="27636"/>
          <ac:spMkLst>
            <pc:docMk/>
            <pc:sldMk cId="3699732241" sldId="263"/>
            <ac:spMk id="11" creationId="{4C73C590-11A6-4063-CDE7-97E2B79044A4}"/>
          </ac:spMkLst>
        </pc:spChg>
      </pc:sldChg>
      <pc:sldChg chg="modSp del mod">
        <pc:chgData name="Goldey, Rose M" userId="9847d69c-5265-4b31-a082-18d0cb91c14d" providerId="ADAL" clId="{B9F29A35-A4B0-5D13-92C9-B3093C01D5F1}" dt="2026-05-26T15:20:08.918" v="140" actId="2696"/>
        <pc:sldMkLst>
          <pc:docMk/>
          <pc:sldMk cId="2126906803" sldId="264"/>
        </pc:sldMkLst>
        <pc:spChg chg="mod">
          <ac:chgData name="Goldey, Rose M" userId="9847d69c-5265-4b31-a082-18d0cb91c14d" providerId="ADAL" clId="{B9F29A35-A4B0-5D13-92C9-B3093C01D5F1}" dt="2026-05-26T15:20:03.088" v="136" actId="21"/>
          <ac:spMkLst>
            <pc:docMk/>
            <pc:sldMk cId="2126906803" sldId="264"/>
            <ac:spMk id="9" creationId="{A099DEF1-0DCE-143D-AC6A-86D5B961E49D}"/>
          </ac:spMkLst>
        </pc:spChg>
      </pc:sldChg>
      <pc:sldChg chg="modSp mod">
        <pc:chgData name="Goldey, Rose M" userId="9847d69c-5265-4b31-a082-18d0cb91c14d" providerId="ADAL" clId="{B9F29A35-A4B0-5D13-92C9-B3093C01D5F1}" dt="2026-05-26T14:37:27.578" v="86" actId="20577"/>
        <pc:sldMkLst>
          <pc:docMk/>
          <pc:sldMk cId="3689377178" sldId="265"/>
        </pc:sldMkLst>
        <pc:spChg chg="mod">
          <ac:chgData name="Goldey, Rose M" userId="9847d69c-5265-4b31-a082-18d0cb91c14d" providerId="ADAL" clId="{B9F29A35-A4B0-5D13-92C9-B3093C01D5F1}" dt="2026-05-26T14:37:27.578" v="86" actId="20577"/>
          <ac:spMkLst>
            <pc:docMk/>
            <pc:sldMk cId="3689377178" sldId="265"/>
            <ac:spMk id="87" creationId="{DB22A255-C895-D36B-B9CC-57A1C750509E}"/>
          </ac:spMkLst>
        </pc:spChg>
      </pc:sldChg>
      <pc:sldChg chg="del">
        <pc:chgData name="Goldey, Rose M" userId="9847d69c-5265-4b31-a082-18d0cb91c14d" providerId="ADAL" clId="{B9F29A35-A4B0-5D13-92C9-B3093C01D5F1}" dt="2026-05-26T15:19:48.677" v="135" actId="2696"/>
        <pc:sldMkLst>
          <pc:docMk/>
          <pc:sldMk cId="1063454927" sldId="266"/>
        </pc:sldMkLst>
      </pc:sldChg>
      <pc:sldChg chg="modSp mod">
        <pc:chgData name="Goldey, Rose M" userId="9847d69c-5265-4b31-a082-18d0cb91c14d" providerId="ADAL" clId="{B9F29A35-A4B0-5D13-92C9-B3093C01D5F1}" dt="2026-05-26T14:37:56.889" v="126" actId="20577"/>
        <pc:sldMkLst>
          <pc:docMk/>
          <pc:sldMk cId="2569408055" sldId="267"/>
        </pc:sldMkLst>
        <pc:spChg chg="mod">
          <ac:chgData name="Goldey, Rose M" userId="9847d69c-5265-4b31-a082-18d0cb91c14d" providerId="ADAL" clId="{B9F29A35-A4B0-5D13-92C9-B3093C01D5F1}" dt="2026-05-26T14:37:56.889" v="126" actId="20577"/>
          <ac:spMkLst>
            <pc:docMk/>
            <pc:sldMk cId="2569408055" sldId="267"/>
            <ac:spMk id="9" creationId="{6C809729-F148-DFCC-ABBE-585ACF8DE24A}"/>
          </ac:spMkLst>
        </pc:spChg>
      </pc:sldChg>
      <pc:sldChg chg="modSp mod">
        <pc:chgData name="Goldey, Rose M" userId="9847d69c-5265-4b31-a082-18d0cb91c14d" providerId="ADAL" clId="{B9F29A35-A4B0-5D13-92C9-B3093C01D5F1}" dt="2026-05-26T14:38:12.593" v="133" actId="20577"/>
        <pc:sldMkLst>
          <pc:docMk/>
          <pc:sldMk cId="1976409547" sldId="269"/>
        </pc:sldMkLst>
        <pc:spChg chg="mod">
          <ac:chgData name="Goldey, Rose M" userId="9847d69c-5265-4b31-a082-18d0cb91c14d" providerId="ADAL" clId="{B9F29A35-A4B0-5D13-92C9-B3093C01D5F1}" dt="2026-05-26T14:38:12.593" v="133" actId="20577"/>
          <ac:spMkLst>
            <pc:docMk/>
            <pc:sldMk cId="1976409547" sldId="269"/>
            <ac:spMk id="3" creationId="{D63A5262-044A-B8CD-5606-8F9021DFBB8C}"/>
          </ac:spMkLst>
        </pc:spChg>
      </pc:sldChg>
      <pc:sldChg chg="addSp modSp mod setBg">
        <pc:chgData name="Goldey, Rose M" userId="9847d69c-5265-4b31-a082-18d0cb91c14d" providerId="ADAL" clId="{B9F29A35-A4B0-5D13-92C9-B3093C01D5F1}" dt="2026-05-26T15:24:27.506" v="405" actId="962"/>
        <pc:sldMkLst>
          <pc:docMk/>
          <pc:sldMk cId="289787776" sldId="270"/>
        </pc:sldMkLst>
        <pc:spChg chg="mod">
          <ac:chgData name="Goldey, Rose M" userId="9847d69c-5265-4b31-a082-18d0cb91c14d" providerId="ADAL" clId="{B9F29A35-A4B0-5D13-92C9-B3093C01D5F1}" dt="2026-05-26T15:23:26.839" v="184" actId="26606"/>
          <ac:spMkLst>
            <pc:docMk/>
            <pc:sldMk cId="289787776" sldId="270"/>
            <ac:spMk id="2" creationId="{2C094F9B-0793-42A7-C82B-693EA2A6637E}"/>
          </ac:spMkLst>
        </pc:spChg>
        <pc:spChg chg="mod">
          <ac:chgData name="Goldey, Rose M" userId="9847d69c-5265-4b31-a082-18d0cb91c14d" providerId="ADAL" clId="{B9F29A35-A4B0-5D13-92C9-B3093C01D5F1}" dt="2026-05-26T15:23:30.774" v="186" actId="20577"/>
          <ac:spMkLst>
            <pc:docMk/>
            <pc:sldMk cId="289787776" sldId="270"/>
            <ac:spMk id="3" creationId="{A287A1B7-5AB4-4170-B629-CF315B8F3761}"/>
          </ac:spMkLst>
        </pc:spChg>
        <pc:spChg chg="add">
          <ac:chgData name="Goldey, Rose M" userId="9847d69c-5265-4b31-a082-18d0cb91c14d" providerId="ADAL" clId="{B9F29A35-A4B0-5D13-92C9-B3093C01D5F1}" dt="2026-05-26T15:23:26.839" v="184" actId="26606"/>
          <ac:spMkLst>
            <pc:docMk/>
            <pc:sldMk cId="289787776" sldId="270"/>
            <ac:spMk id="10" creationId="{C2E4E997-8672-4FFD-B8EC-9932A8E4714B}"/>
          </ac:spMkLst>
        </pc:spChg>
        <pc:grpChg chg="add">
          <ac:chgData name="Goldey, Rose M" userId="9847d69c-5265-4b31-a082-18d0cb91c14d" providerId="ADAL" clId="{B9F29A35-A4B0-5D13-92C9-B3093C01D5F1}" dt="2026-05-26T15:23:26.839" v="184" actId="26606"/>
          <ac:grpSpMkLst>
            <pc:docMk/>
            <pc:sldMk cId="289787776" sldId="270"/>
            <ac:grpSpMk id="14" creationId="{453E4DEE-E996-40F8-8635-0FF43D7348F9}"/>
          </ac:grpSpMkLst>
        </pc:grpChg>
        <pc:picChg chg="add mod">
          <ac:chgData name="Goldey, Rose M" userId="9847d69c-5265-4b31-a082-18d0cb91c14d" providerId="ADAL" clId="{B9F29A35-A4B0-5D13-92C9-B3093C01D5F1}" dt="2026-05-26T15:24:27.506" v="405" actId="962"/>
          <ac:picMkLst>
            <pc:docMk/>
            <pc:sldMk cId="289787776" sldId="270"/>
            <ac:picMk id="5" creationId="{A7DA6B50-88D2-1E13-0914-E68C9EC767B4}"/>
          </ac:picMkLst>
        </pc:picChg>
        <pc:picChg chg="add">
          <ac:chgData name="Goldey, Rose M" userId="9847d69c-5265-4b31-a082-18d0cb91c14d" providerId="ADAL" clId="{B9F29A35-A4B0-5D13-92C9-B3093C01D5F1}" dt="2026-05-26T15:23:26.839" v="184" actId="26606"/>
          <ac:picMkLst>
            <pc:docMk/>
            <pc:sldMk cId="289787776" sldId="270"/>
            <ac:picMk id="12" creationId="{FE6BA9E6-1D9E-4D30-B528-D49FA1342E4E}"/>
          </ac:picMkLst>
        </pc:picChg>
      </pc:sldChg>
      <pc:sldChg chg="modSp mod">
        <pc:chgData name="Goldey, Rose M" userId="9847d69c-5265-4b31-a082-18d0cb91c14d" providerId="ADAL" clId="{B9F29A35-A4B0-5D13-92C9-B3093C01D5F1}" dt="2026-05-26T15:21:35.223" v="181" actId="27636"/>
        <pc:sldMkLst>
          <pc:docMk/>
          <pc:sldMk cId="1821125948" sldId="271"/>
        </pc:sldMkLst>
        <pc:spChg chg="mod">
          <ac:chgData name="Goldey, Rose M" userId="9847d69c-5265-4b31-a082-18d0cb91c14d" providerId="ADAL" clId="{B9F29A35-A4B0-5D13-92C9-B3093C01D5F1}" dt="2026-05-26T15:21:35.223" v="181" actId="27636"/>
          <ac:spMkLst>
            <pc:docMk/>
            <pc:sldMk cId="1821125948" sldId="271"/>
            <ac:spMk id="3" creationId="{E7B9B3D3-E6EE-EA8A-A1EE-D4D0979D47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4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8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5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10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54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5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8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7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20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oc.gov/preservation/2021/08/kilobytes-of-cultural-heritage-preserving-collections-on-floppy-disks/" TargetMode="External"/><Relationship Id="rId2" Type="http://schemas.openxmlformats.org/officeDocument/2006/relationships/hyperlink" Target="https://sites.google.com/a/umich.edu/bhl-archival-curation/digital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keirf/greaseweazle" TargetMode="External"/><Relationship Id="rId4" Type="http://schemas.openxmlformats.org/officeDocument/2006/relationships/hyperlink" Target="https://decromancer.ca/greaseweazl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F702-D33C-BA12-908B-CA91684B2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removable media </a:t>
            </a:r>
            <a:r>
              <a:rPr lang="en-US"/>
              <a:t>workstation for Floppy </a:t>
            </a:r>
            <a:r>
              <a:rPr lang="en-US" dirty="0"/>
              <a:t>DISK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A1920-69A0-F74A-B809-CF30C3855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Rose Goldey, digital archivist, Texas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21941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E763-CFF3-72F4-C385-B855BB0A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Removable media workstation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5262-044A-B8CD-5606-8F9021DF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Air-gapped devices mean everything must be transferred over via flash drive.</a:t>
            </a:r>
          </a:p>
          <a:p>
            <a:pPr lvl="1"/>
            <a:r>
              <a:rPr lang="en-US" dirty="0"/>
              <a:t>Including software and code.</a:t>
            </a:r>
          </a:p>
          <a:p>
            <a:pPr lvl="1"/>
            <a:r>
              <a:rPr lang="en-US" dirty="0"/>
              <a:t>Troubleshooting issues with code is a nightmare.</a:t>
            </a:r>
          </a:p>
          <a:p>
            <a:pPr lvl="1"/>
            <a:r>
              <a:rPr lang="en-US" dirty="0"/>
              <a:t>Using AI tools doesn’t work to help with code because AI is so network dependent.</a:t>
            </a:r>
          </a:p>
          <a:p>
            <a:r>
              <a:rPr lang="en-US" dirty="0"/>
              <a:t>“Vintage Computing” is a niche hobbyist space and expertise is often outside of archives and libraries.</a:t>
            </a:r>
          </a:p>
          <a:p>
            <a:r>
              <a:rPr lang="en-US" dirty="0"/>
              <a:t>Equipment is increasingly rare and hard to find.</a:t>
            </a:r>
          </a:p>
        </p:txBody>
      </p:sp>
    </p:spTree>
    <p:extLst>
      <p:ext uri="{BB962C8B-B14F-4D97-AF65-F5344CB8AC3E}">
        <p14:creationId xmlns:p14="http://schemas.microsoft.com/office/powerpoint/2010/main" val="197640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94F9B-0793-42A7-C82B-693EA2A6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Next steps for the removable media workstation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A1B7-5AB4-4170-B629-CF315B8F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/>
              <a:t>Acquiring more vintage disk drives</a:t>
            </a:r>
          </a:p>
          <a:p>
            <a:pPr lvl="1"/>
            <a:r>
              <a:rPr lang="en-US" dirty="0" err="1"/>
              <a:t>Greaseweazle</a:t>
            </a:r>
            <a:r>
              <a:rPr lang="en-US" dirty="0"/>
              <a:t> works on all floppy disk sizes (3 ½”, 5”, 8”)</a:t>
            </a:r>
          </a:p>
          <a:p>
            <a:r>
              <a:rPr lang="en-US" sz="2000" dirty="0"/>
              <a:t>Build an all-encompassing python script to scan for viruses/malware and PII.</a:t>
            </a:r>
          </a:p>
          <a:p>
            <a:r>
              <a:rPr lang="en-US" sz="2000" dirty="0"/>
              <a:t>Automatic EAD and file list generation.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Image of the floppy disk and greaseweazle floppy disk controller on an anti-static mat.">
            <a:extLst>
              <a:ext uri="{FF2B5EF4-FFF2-40B4-BE49-F238E27FC236}">
                <a16:creationId xmlns:a16="http://schemas.microsoft.com/office/drawing/2014/main" id="{A7DA6B50-88D2-1E13-0914-E68C9EC76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38815"/>
            <a:ext cx="5456279" cy="275542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8D7E-E2E0-FDC4-ED69-8C554CB5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1507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6A51-9320-1FEE-112C-A7CCDD2A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B3D3-E6EE-EA8A-A1EE-D4D0979D4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Bentley Historical Library’s Removable Media Workstation Documentation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 https://sites.google.com/a/umich.edu/bhl-archival-curation/digital-curation/removable-media-workstations</a:t>
            </a:r>
            <a:endParaRPr lang="en-US" sz="2000" dirty="0"/>
          </a:p>
          <a:p>
            <a:r>
              <a:rPr lang="en-US" sz="2000" dirty="0"/>
              <a:t>Kilobytes of Cultural Heritage: Preserving Collections on Floppy Disks</a:t>
            </a:r>
          </a:p>
          <a:p>
            <a:pPr lvl="1"/>
            <a:r>
              <a:rPr lang="en-US" dirty="0">
                <a:hlinkClick r:id="rId3"/>
              </a:rPr>
              <a:t>https://blogs.loc.gov/preservation/2021/08/kilobytes-of-cultural-heritage-preserving-collections-on-floppy-disks/</a:t>
            </a:r>
            <a:endParaRPr lang="en-US" dirty="0"/>
          </a:p>
          <a:p>
            <a:r>
              <a:rPr lang="en-US" sz="2000" dirty="0" err="1"/>
              <a:t>Greaseweazle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https://decromancer.ca/greaseweazle/</a:t>
            </a:r>
            <a:endParaRPr lang="en-US" sz="2000" dirty="0"/>
          </a:p>
          <a:p>
            <a:r>
              <a:rPr lang="en-US" sz="2000" dirty="0" err="1"/>
              <a:t>Greaseweazle</a:t>
            </a:r>
            <a:r>
              <a:rPr lang="en-US" sz="2000" dirty="0"/>
              <a:t> software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err="1">
                <a:hlinkClick r:id="rId5"/>
              </a:rPr>
              <a:t>github.com</a:t>
            </a:r>
            <a:r>
              <a:rPr lang="en-US" sz="2000" dirty="0">
                <a:hlinkClick r:id="rId5"/>
              </a:rPr>
              <a:t>/</a:t>
            </a:r>
            <a:r>
              <a:rPr lang="en-US" sz="2000" dirty="0" err="1">
                <a:hlinkClick r:id="rId5"/>
              </a:rPr>
              <a:t>keirf</a:t>
            </a:r>
            <a:r>
              <a:rPr lang="en-US" sz="2000" dirty="0">
                <a:hlinkClick r:id="rId5"/>
              </a:rPr>
              <a:t>/</a:t>
            </a:r>
            <a:r>
              <a:rPr lang="en-US" sz="2000" dirty="0" err="1">
                <a:hlinkClick r:id="rId5"/>
              </a:rPr>
              <a:t>greaseweazle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2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707E-5005-4697-C999-8088B773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removable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479DD-FFB5-37F9-6C18-9EE07D1D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storage that can be attached, detached, and moved between different computing systems. Some examples include:</a:t>
            </a:r>
          </a:p>
          <a:p>
            <a:pPr lvl="1"/>
            <a:r>
              <a:rPr lang="en-US" dirty="0"/>
              <a:t>Floppy disk drives</a:t>
            </a:r>
          </a:p>
          <a:p>
            <a:pPr lvl="1"/>
            <a:r>
              <a:rPr lang="en-US" dirty="0"/>
              <a:t>Optical disks (CDs, CD-ROMs, DVDs, DVD-ROMS)</a:t>
            </a:r>
          </a:p>
          <a:p>
            <a:pPr lvl="1"/>
            <a:r>
              <a:rPr lang="en-US" dirty="0"/>
              <a:t>Hard disk drives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SanDisk Cards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C239-DC47-E2ED-3E1F-1E395DC1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dedicated workstation?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3CC7-1C8E-DEEB-9E01-A83C015C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air-gapped (not connected to the internet) device to safely access removable media.</a:t>
            </a:r>
          </a:p>
          <a:p>
            <a:r>
              <a:rPr lang="en-US" dirty="0"/>
              <a:t>Security:</a:t>
            </a:r>
          </a:p>
          <a:p>
            <a:pPr lvl="1"/>
            <a:r>
              <a:rPr lang="en-US" dirty="0"/>
              <a:t>Data on removable media can be an unknown. Viruses, malware, and corrupted data can be dangerous to our networked devices and IT doesn’t like that.</a:t>
            </a:r>
          </a:p>
          <a:p>
            <a:pPr lvl="1"/>
            <a:r>
              <a:rPr lang="en-US" dirty="0"/>
              <a:t>Privacy and Personal Identifying Information (PII) can be redacted and censored before our networked computers read them (and AI applications access/read them ”inadvertently”)</a:t>
            </a:r>
          </a:p>
          <a:p>
            <a:r>
              <a:rPr lang="en-US" dirty="0"/>
              <a:t>A large tower PC with lots of ports, peripherals, and interfaces is essential when working with a a variety of formats, cables, and hookups.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8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the removable media workstation at Texas State University. Shown are the montior, PC tower, keyboard, and mouse">
            <a:extLst>
              <a:ext uri="{FF2B5EF4-FFF2-40B4-BE49-F238E27FC236}">
                <a16:creationId xmlns:a16="http://schemas.microsoft.com/office/drawing/2014/main" id="{A4E718E1-307B-C6B4-7166-EC6A2C910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474" y="2249488"/>
            <a:ext cx="5613877" cy="3541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FB3E4-FA3B-7D5A-001F-98112CFB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removable media workstation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22F66-FD5E-5C26-4911-12E4AB2DAF58}"/>
              </a:ext>
            </a:extLst>
          </p:cNvPr>
          <p:cNvSpPr txBox="1"/>
          <p:nvPr/>
        </p:nvSpPr>
        <p:spPr>
          <a:xfrm>
            <a:off x="1304365" y="2249488"/>
            <a:ext cx="4168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used our old Audio Digitization PC (replaced as part of a re-vamp of our AV digitization systems)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network cards/controllers disabled by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can access: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1/2” floppy disks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CDs/DVDs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Flash Drives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SanDisk (SD) Cards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iOmega</a:t>
            </a:r>
            <a:r>
              <a:rPr lang="en-US" dirty="0"/>
              <a:t> zip drives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SATA and PATA Hard Disk Drives</a:t>
            </a:r>
          </a:p>
        </p:txBody>
      </p:sp>
    </p:spTree>
    <p:extLst>
      <p:ext uri="{BB962C8B-B14F-4D97-AF65-F5344CB8AC3E}">
        <p14:creationId xmlns:p14="http://schemas.microsoft.com/office/powerpoint/2010/main" val="63286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B7A14-4C71-D33F-3611-96FCD814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The challenge: Floppy disk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8B8D-9662-DBB9-C8A3-031902D4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3 1/2” floppy disk drives are one of the most common uses of our RMW.</a:t>
            </a:r>
          </a:p>
          <a:p>
            <a:r>
              <a:rPr lang="en-US" sz="2000" dirty="0"/>
              <a:t>USB Floppy disk drives are sold.</a:t>
            </a:r>
          </a:p>
          <a:p>
            <a:pPr lvl="1"/>
            <a:r>
              <a:rPr lang="en-US" dirty="0"/>
              <a:t>Do not buy one.</a:t>
            </a:r>
          </a:p>
          <a:p>
            <a:pPr lvl="1"/>
            <a:r>
              <a:rPr lang="en-US" dirty="0"/>
              <a:t>Floppy drives are complex magnetic analog media that transform magnetic flux signal into digital data.</a:t>
            </a:r>
          </a:p>
          <a:p>
            <a:pPr lvl="1"/>
            <a:r>
              <a:rPr lang="en-US" dirty="0"/>
              <a:t>USB drives can’t read the actual magnetic data. They cheat and skip major portions of the disk. It results in errors.</a:t>
            </a:r>
          </a:p>
          <a:p>
            <a:pPr lvl="1"/>
            <a:r>
              <a:rPr lang="en-US" dirty="0"/>
              <a:t>Do not buy one.</a:t>
            </a:r>
          </a:p>
        </p:txBody>
      </p:sp>
      <p:pic>
        <p:nvPicPr>
          <p:cNvPr id="5" name="Picture 4" descr="Image of a 3 1/2” USB Floppy disk drive. Do not buy one of these for removable media.">
            <a:extLst>
              <a:ext uri="{FF2B5EF4-FFF2-40B4-BE49-F238E27FC236}">
                <a16:creationId xmlns:a16="http://schemas.microsoft.com/office/drawing/2014/main" id="{397FD4AF-871E-A904-962A-F50825FB9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23" y="618518"/>
            <a:ext cx="4546526" cy="481114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8A3B171-3681-5417-245D-62BD87702440}"/>
              </a:ext>
            </a:extLst>
          </p:cNvPr>
          <p:cNvSpPr txBox="1"/>
          <p:nvPr/>
        </p:nvSpPr>
        <p:spPr>
          <a:xfrm>
            <a:off x="6835982" y="5662325"/>
            <a:ext cx="355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NOT BUY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D5A54-84D7-30DD-E7C3-02299703E459}"/>
              </a:ext>
            </a:extLst>
          </p:cNvPr>
          <p:cNvSpPr txBox="1"/>
          <p:nvPr/>
        </p:nvSpPr>
        <p:spPr>
          <a:xfrm>
            <a:off x="9746429" y="6420335"/>
            <a:ext cx="255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Seriously, do not buy this.</a:t>
            </a:r>
          </a:p>
        </p:txBody>
      </p:sp>
    </p:spTree>
    <p:extLst>
      <p:ext uri="{BB962C8B-B14F-4D97-AF65-F5344CB8AC3E}">
        <p14:creationId xmlns:p14="http://schemas.microsoft.com/office/powerpoint/2010/main" val="289372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51B0-44BF-8112-C367-CEB1C182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7" y="618518"/>
            <a:ext cx="4747088" cy="1478570"/>
          </a:xfrm>
        </p:spPr>
        <p:txBody>
          <a:bodyPr>
            <a:normAutofit/>
          </a:bodyPr>
          <a:lstStyle/>
          <a:p>
            <a:r>
              <a:rPr lang="en-US" sz="2500"/>
              <a:t>The Solution: </a:t>
            </a:r>
            <a:r>
              <a:rPr lang="en-US" sz="2500" err="1"/>
              <a:t>Greaseweazle</a:t>
            </a:r>
            <a:r>
              <a:rPr lang="en-US" sz="2500"/>
              <a:t> floppy disk controller and a vintage floppy disk drive</a:t>
            </a:r>
          </a:p>
        </p:txBody>
      </p:sp>
      <p:sp>
        <p:nvSpPr>
          <p:cNvPr id="14" name="Round Diagonal Corner Rectangle 9">
            <a:extLst>
              <a:ext uri="{FF2B5EF4-FFF2-40B4-BE49-F238E27FC236}">
                <a16:creationId xmlns:a16="http://schemas.microsoft.com/office/drawing/2014/main" id="{A3D1FEF8-5149-4AC1-8D77-B256637FB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Image of a 3 1/2” floppy disk drive and the Greaseweazle floppy disk controller.">
            <a:extLst>
              <a:ext uri="{FF2B5EF4-FFF2-40B4-BE49-F238E27FC236}">
                <a16:creationId xmlns:a16="http://schemas.microsoft.com/office/drawing/2014/main" id="{7044FE78-A180-CDA5-167D-B020B052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64" y="1147146"/>
            <a:ext cx="4173630" cy="2201590"/>
          </a:xfrm>
          <a:prstGeom prst="rect">
            <a:avLst/>
          </a:prstGeom>
        </p:spPr>
      </p:pic>
      <p:pic>
        <p:nvPicPr>
          <p:cNvPr id="5" name="Content Placeholder 4" descr="Greaseweazle logo featuring a Weasel dressed as a detective. Caption reads “Harness the power of magnetic flux!”">
            <a:extLst>
              <a:ext uri="{FF2B5EF4-FFF2-40B4-BE49-F238E27FC236}">
                <a16:creationId xmlns:a16="http://schemas.microsoft.com/office/drawing/2014/main" id="{A2EC5DE3-F11E-63AA-E143-15167C345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988" y="3634856"/>
            <a:ext cx="4635583" cy="195853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73C590-11A6-4063-CDE7-97E2B7904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7" y="2249487"/>
            <a:ext cx="4747087" cy="33439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Create an emulator of how vintage floppy disks worked inside PCs.</a:t>
            </a:r>
          </a:p>
          <a:p>
            <a:r>
              <a:rPr lang="en-US" dirty="0" err="1"/>
              <a:t>Greaseweazle</a:t>
            </a:r>
            <a:r>
              <a:rPr lang="en-US" dirty="0"/>
              <a:t> can read/access/repair/write-to the raw magnetic flux.</a:t>
            </a:r>
          </a:p>
          <a:p>
            <a:r>
              <a:rPr lang="en-US" dirty="0"/>
              <a:t>Built disk images from directly from the magnetic flux.</a:t>
            </a:r>
          </a:p>
          <a:p>
            <a:r>
              <a:rPr lang="en-US" dirty="0"/>
              <a:t>Connects via a 34-pin ribbon cable to analyze each sector of a disk.</a:t>
            </a:r>
          </a:p>
          <a:p>
            <a:r>
              <a:rPr lang="en-US" dirty="0"/>
              <a:t>Built a raw magnetic flux of the data (.</a:t>
            </a:r>
            <a:r>
              <a:rPr lang="en-US" dirty="0" err="1"/>
              <a:t>scp</a:t>
            </a:r>
            <a:r>
              <a:rPr lang="en-US" dirty="0"/>
              <a:t>)</a:t>
            </a:r>
          </a:p>
          <a:p>
            <a:r>
              <a:rPr lang="en-US" dirty="0"/>
              <a:t>Convert that data into a disk image. (.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3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083F5-9CB3-9C70-F2B7-DE1D491A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 dirty="0"/>
              <a:t>What our floppy disk set up looks like</a:t>
            </a:r>
          </a:p>
        </p:txBody>
      </p:sp>
      <p:sp>
        <p:nvSpPr>
          <p:cNvPr id="87" name="Content Placeholder 86">
            <a:extLst>
              <a:ext uri="{FF2B5EF4-FFF2-40B4-BE49-F238E27FC236}">
                <a16:creationId xmlns:a16="http://schemas.microsoft.com/office/drawing/2014/main" id="{DB22A255-C895-D36B-B9CC-57A1C750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528791" cy="3965046"/>
          </a:xfrm>
        </p:spPr>
        <p:txBody>
          <a:bodyPr>
            <a:normAutofit/>
          </a:bodyPr>
          <a:lstStyle/>
          <a:p>
            <a:r>
              <a:rPr lang="en-US" sz="2000" dirty="0"/>
              <a:t>Originally, these parts would be inside a PC tower.</a:t>
            </a:r>
          </a:p>
          <a:p>
            <a:r>
              <a:rPr lang="en-US" sz="2000" dirty="0"/>
              <a:t>Exposed circuit boards and chips are in danger of static shock causing permanent damage, so the entire set up must be on an anti-static mat.</a:t>
            </a:r>
          </a:p>
          <a:p>
            <a:r>
              <a:rPr lang="en-US" sz="2000" dirty="0"/>
              <a:t>Each element needs its own power supply.</a:t>
            </a:r>
          </a:p>
        </p:txBody>
      </p:sp>
      <p:pic>
        <p:nvPicPr>
          <p:cNvPr id="7" name="Content Placeholder 6" descr="Diagram of the floppy disk set up of the Floppy disk and Greaseweazle.">
            <a:extLst>
              <a:ext uri="{FF2B5EF4-FFF2-40B4-BE49-F238E27FC236}">
                <a16:creationId xmlns:a16="http://schemas.microsoft.com/office/drawing/2014/main" id="{69CE0C7B-93A5-D1D7-8DA2-8FA59D3B0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52" y="2500634"/>
            <a:ext cx="6670898" cy="341883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37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45F60-6F6A-4558-BD3F-0D4F2FC7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US" sz="3200"/>
              <a:t>Greaseweazle software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809729-F148-DFCC-ABBE-585ACF8D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Greaseweazle</a:t>
            </a:r>
            <a:r>
              <a:rPr lang="en-US" sz="2000" dirty="0"/>
              <a:t> </a:t>
            </a:r>
            <a:r>
              <a:rPr lang="en-US" sz="2000" dirty="0" err="1"/>
              <a:t>cmd</a:t>
            </a:r>
            <a:r>
              <a:rPr lang="en-US" sz="2000" dirty="0"/>
              <a:t> line interface allows us to read the raw magnetic flux.</a:t>
            </a:r>
          </a:p>
          <a:p>
            <a:pPr lvl="1"/>
            <a:r>
              <a:rPr lang="en-US" sz="1600" dirty="0"/>
              <a:t>Create an .</a:t>
            </a:r>
            <a:r>
              <a:rPr lang="en-US" sz="1600" dirty="0" err="1"/>
              <a:t>scp</a:t>
            </a:r>
            <a:r>
              <a:rPr lang="en-US" sz="1600" dirty="0"/>
              <a:t> raw flux file (72 megabytes)</a:t>
            </a:r>
          </a:p>
          <a:p>
            <a:pPr lvl="1"/>
            <a:r>
              <a:rPr lang="en-US" sz="1600" dirty="0"/>
              <a:t>Then convert .</a:t>
            </a:r>
            <a:r>
              <a:rPr lang="en-US" sz="1600" dirty="0" err="1"/>
              <a:t>scp</a:t>
            </a:r>
            <a:r>
              <a:rPr lang="en-US" sz="1600" dirty="0"/>
              <a:t> to a .</a:t>
            </a:r>
            <a:r>
              <a:rPr lang="en-US" sz="1600" dirty="0" err="1"/>
              <a:t>img</a:t>
            </a:r>
            <a:r>
              <a:rPr lang="en-US" sz="1600" dirty="0"/>
              <a:t> (1.44 megabytes) </a:t>
            </a:r>
          </a:p>
          <a:p>
            <a:r>
              <a:rPr lang="en-US" sz="2000" dirty="0"/>
              <a:t>The .</a:t>
            </a:r>
            <a:r>
              <a:rPr lang="en-US" sz="2000" dirty="0" err="1"/>
              <a:t>scp</a:t>
            </a:r>
            <a:r>
              <a:rPr lang="en-US" sz="2000" dirty="0"/>
              <a:t> isn’t the actual preservation master. The </a:t>
            </a:r>
            <a:r>
              <a:rPr lang="en-US" sz="2000" dirty="0" err="1"/>
              <a:t>img</a:t>
            </a:r>
            <a:r>
              <a:rPr lang="en-US" sz="2000" dirty="0"/>
              <a:t> is. We discard the .</a:t>
            </a:r>
            <a:r>
              <a:rPr lang="en-US" sz="2000" dirty="0" err="1"/>
              <a:t>scp</a:t>
            </a:r>
            <a:r>
              <a:rPr lang="en-US" sz="2000" dirty="0"/>
              <a:t> once it has been made.</a:t>
            </a:r>
          </a:p>
        </p:txBody>
      </p:sp>
      <p:pic>
        <p:nvPicPr>
          <p:cNvPr id="5" name="Content Placeholder 4" descr="Screenshot of the raw data output in Microsoft power shell. The output is showing the greaseweazle software processing each raw flux sector.">
            <a:extLst>
              <a:ext uri="{FF2B5EF4-FFF2-40B4-BE49-F238E27FC236}">
                <a16:creationId xmlns:a16="http://schemas.microsoft.com/office/drawing/2014/main" id="{2FDB3E99-4739-18D4-DA7B-6D2C1E68C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56876"/>
            <a:ext cx="5456279" cy="351929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940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3F3E-2036-02B1-A4DF-90CAAB41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/>
              <a:t>Run in ftk imager to access files</a:t>
            </a:r>
            <a:endParaRPr lang="en-US" sz="2800" dirty="0"/>
          </a:p>
        </p:txBody>
      </p:sp>
      <p:sp>
        <p:nvSpPr>
          <p:cNvPr id="23" name="Round Diagonal Corner Rectangle 11">
            <a:extLst>
              <a:ext uri="{FF2B5EF4-FFF2-40B4-BE49-F238E27FC236}">
                <a16:creationId xmlns:a16="http://schemas.microsoft.com/office/drawing/2014/main" id="{E704FA00-F5B1-4BF3-BFB2-F832D367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creenshot of the contents of disk image after its been processed in greaseweazle.">
            <a:extLst>
              <a:ext uri="{FF2B5EF4-FFF2-40B4-BE49-F238E27FC236}">
                <a16:creationId xmlns:a16="http://schemas.microsoft.com/office/drawing/2014/main" id="{E58A6E1D-D2D7-DC98-C68D-AAEA1A0AB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971" y="1137621"/>
            <a:ext cx="1842362" cy="4577297"/>
          </a:xfrm>
          <a:prstGeom prst="rect">
            <a:avLst/>
          </a:prstGeom>
        </p:spPr>
      </p:pic>
      <p:pic>
        <p:nvPicPr>
          <p:cNvPr id="7" name="Picture 6" descr="Screen shot of FTK imager showing tree structure of multiple floppy disk disk images.">
            <a:extLst>
              <a:ext uri="{FF2B5EF4-FFF2-40B4-BE49-F238E27FC236}">
                <a16:creationId xmlns:a16="http://schemas.microsoft.com/office/drawing/2014/main" id="{F2CBACB5-F38E-AA50-40BF-C613F325F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042" y="1398957"/>
            <a:ext cx="2974328" cy="4054625"/>
          </a:xfrm>
          <a:prstGeom prst="rect">
            <a:avLst/>
          </a:prstGeom>
        </p:spPr>
      </p:pic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713C0165-CF32-4ED1-2986-939AA2C8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79296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FTK Imager is a digital forensics tool to process disk images into accessible files.</a:t>
            </a:r>
          </a:p>
          <a:p>
            <a:r>
              <a:rPr lang="en-US" sz="1800" dirty="0"/>
              <a:t>Archivists can spot check for any erroneous files before running a virus/malware check.</a:t>
            </a:r>
          </a:p>
          <a:p>
            <a:r>
              <a:rPr lang="en-US" sz="1800" dirty="0"/>
              <a:t>Mounting a disk image emulates experience of putting a disk into a disk drive.</a:t>
            </a:r>
          </a:p>
          <a:p>
            <a:r>
              <a:rPr lang="en-US" sz="1800" dirty="0"/>
              <a:t>Generate checksums for file integrity.</a:t>
            </a:r>
          </a:p>
        </p:txBody>
      </p:sp>
    </p:spTree>
    <p:extLst>
      <p:ext uri="{BB962C8B-B14F-4D97-AF65-F5344CB8AC3E}">
        <p14:creationId xmlns:p14="http://schemas.microsoft.com/office/powerpoint/2010/main" val="3110740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Metadata/LabelInfo.xml><?xml version="1.0" encoding="utf-8"?>
<clbl:labelList xmlns:clbl="http://schemas.microsoft.com/office/2020/mipLabelMetadata">
  <clbl:label id="{b19c134a-14c9-4d4c-af65-c420f94c8cbb}" enabled="0" method="" siteId="{b19c134a-14c9-4d4c-af65-c420f94c8c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5258</TotalTime>
  <Words>786</Words>
  <Application>Microsoft Macintosh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Building a removable media workstation for Floppy DISK RECOVERY</vt:lpstr>
      <vt:lpstr>What is removable media?</vt:lpstr>
      <vt:lpstr>why do we need a dedicated workstation?</vt:lpstr>
      <vt:lpstr>The removable media workstation</vt:lpstr>
      <vt:lpstr>The challenge: Floppy disk drives</vt:lpstr>
      <vt:lpstr>The Solution: Greaseweazle floppy disk controller and a vintage floppy disk drive</vt:lpstr>
      <vt:lpstr>What our floppy disk set up looks like</vt:lpstr>
      <vt:lpstr>Greaseweazle software</vt:lpstr>
      <vt:lpstr>Run in ftk imager to access files</vt:lpstr>
      <vt:lpstr>Removable media workstation challenges</vt:lpstr>
      <vt:lpstr>Next steps for the removable media workstation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Goldey, Rose M</dc:creator>
  <cp:lastModifiedBy>Goldey, Rose M</cp:lastModifiedBy>
  <cp:revision>7</cp:revision>
  <dcterms:created xsi:type="dcterms:W3CDTF">2026-05-22T16:49:06Z</dcterms:created>
  <dcterms:modified xsi:type="dcterms:W3CDTF">2026-05-26T15:29:41Z</dcterms:modified>
</cp:coreProperties>
</file>