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Garamond"/>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iVrYPHZt+aIHpDewj/MDp34lZD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Garamond-bold.fntdata"/><Relationship Id="rId30" Type="http://schemas.openxmlformats.org/officeDocument/2006/relationships/font" Target="fonts/Garamond-regular.fntdata"/><Relationship Id="rId11" Type="http://schemas.openxmlformats.org/officeDocument/2006/relationships/slide" Target="slides/slide7.xml"/><Relationship Id="rId33" Type="http://schemas.openxmlformats.org/officeDocument/2006/relationships/font" Target="fonts/Garamond-boldItalic.fntdata"/><Relationship Id="rId10" Type="http://schemas.openxmlformats.org/officeDocument/2006/relationships/slide" Target="slides/slide6.xml"/><Relationship Id="rId32" Type="http://schemas.openxmlformats.org/officeDocument/2006/relationships/font" Target="fonts/Garamond-italic.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e38f5d5178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e38f5d517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e38f5d5178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e38f5d517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e38f5d5178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e38f5d517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e38f5d5178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e38f5d517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e38f5d5178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e38f5d517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e38f5d5178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e38f5d517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e38f5d517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e38f5d51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e38f5d5178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e38f5d517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e38f5d5178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e38f5d517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e38f5d5178_0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e38f5d517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ecbf6db2a1_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ecbf6db2a1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e71be2a6e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e71be2a6e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ecbf6db2a1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3ecbf6db2a1_2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e38f5d5178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e38f5d517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lt2"/>
        </a:solidFill>
      </p:bgPr>
    </p:bg>
    <p:spTree>
      <p:nvGrpSpPr>
        <p:cNvPr id="13" name="Shape 13"/>
        <p:cNvGrpSpPr/>
        <p:nvPr/>
      </p:nvGrpSpPr>
      <p:grpSpPr>
        <a:xfrm>
          <a:off x="0" y="0"/>
          <a:ext cx="0" cy="0"/>
          <a:chOff x="0" y="0"/>
          <a:chExt cx="0" cy="0"/>
        </a:xfrm>
      </p:grpSpPr>
      <p:sp>
        <p:nvSpPr>
          <p:cNvPr id="14" name="Google Shape;14;p17"/>
          <p:cNvSpPr/>
          <p:nvPr/>
        </p:nvSpPr>
        <p:spPr>
          <a:xfrm>
            <a:off x="1" y="0"/>
            <a:ext cx="12192000" cy="6858000"/>
          </a:xfrm>
          <a:prstGeom prst="rect">
            <a:avLst/>
          </a:prstGeom>
          <a:blipFill rotWithShape="1">
            <a:blip r:embed="rId2">
              <a:alphaModFix amt="40000"/>
            </a:blip>
            <a:tile algn="tl" flip="xy" tx="-133350" sx="85000" ty="3302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7"/>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7"/>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7"/>
          <p:cNvSpPr/>
          <p:nvPr/>
        </p:nvSpPr>
        <p:spPr>
          <a:xfrm>
            <a:off x="5135880" y="1267730"/>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17"/>
          <p:cNvGrpSpPr/>
          <p:nvPr/>
        </p:nvGrpSpPr>
        <p:grpSpPr>
          <a:xfrm>
            <a:off x="5250180" y="1267730"/>
            <a:ext cx="1691640" cy="645295"/>
            <a:chOff x="5318306" y="1386268"/>
            <a:chExt cx="1567331" cy="645295"/>
          </a:xfrm>
        </p:grpSpPr>
        <p:cxnSp>
          <p:nvCxnSpPr>
            <p:cNvPr id="19" name="Google Shape;19;p17"/>
            <p:cNvCxnSpPr/>
            <p:nvPr/>
          </p:nvCxnSpPr>
          <p:spPr>
            <a:xfrm>
              <a:off x="5318306" y="1386268"/>
              <a:ext cx="0" cy="640080"/>
            </a:xfrm>
            <a:prstGeom prst="straightConnector1">
              <a:avLst/>
            </a:prstGeom>
            <a:solidFill>
              <a:srgbClr val="262626"/>
            </a:solidFill>
            <a:ln cap="flat" cmpd="sng" w="9525">
              <a:solidFill>
                <a:srgbClr val="262626"/>
              </a:solidFill>
              <a:prstDash val="solid"/>
              <a:miter lim="800000"/>
              <a:headEnd len="sm" w="sm" type="none"/>
              <a:tailEnd len="sm" w="sm" type="none"/>
            </a:ln>
          </p:spPr>
        </p:cxnSp>
        <p:cxnSp>
          <p:nvCxnSpPr>
            <p:cNvPr id="20" name="Google Shape;20;p17"/>
            <p:cNvCxnSpPr/>
            <p:nvPr/>
          </p:nvCxnSpPr>
          <p:spPr>
            <a:xfrm>
              <a:off x="6885637" y="1386268"/>
              <a:ext cx="0" cy="640080"/>
            </a:xfrm>
            <a:prstGeom prst="straightConnector1">
              <a:avLst/>
            </a:prstGeom>
            <a:solidFill>
              <a:srgbClr val="262626"/>
            </a:solidFill>
            <a:ln cap="flat" cmpd="sng" w="9525">
              <a:solidFill>
                <a:srgbClr val="262626"/>
              </a:solidFill>
              <a:prstDash val="solid"/>
              <a:miter lim="800000"/>
              <a:headEnd len="sm" w="sm" type="none"/>
              <a:tailEnd len="sm" w="sm" type="none"/>
            </a:ln>
          </p:spPr>
        </p:cxnSp>
        <p:cxnSp>
          <p:nvCxnSpPr>
            <p:cNvPr id="21" name="Google Shape;21;p17"/>
            <p:cNvCxnSpPr/>
            <p:nvPr/>
          </p:nvCxnSpPr>
          <p:spPr>
            <a:xfrm>
              <a:off x="5318306" y="2031563"/>
              <a:ext cx="1567331" cy="0"/>
            </a:xfrm>
            <a:prstGeom prst="straightConnector1">
              <a:avLst/>
            </a:prstGeom>
            <a:solidFill>
              <a:srgbClr val="262626"/>
            </a:solidFill>
            <a:ln cap="flat" cmpd="sng" w="9525">
              <a:solidFill>
                <a:srgbClr val="262626"/>
              </a:solidFill>
              <a:prstDash val="solid"/>
              <a:miter lim="800000"/>
              <a:headEnd len="sm" w="sm" type="none"/>
              <a:tailEnd len="sm" w="sm" type="none"/>
            </a:ln>
          </p:spPr>
        </p:cxnSp>
      </p:grpSp>
      <p:sp>
        <p:nvSpPr>
          <p:cNvPr id="22" name="Google Shape;22;p17"/>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Garamond"/>
              <a:buNone/>
              <a:defRPr b="0" sz="720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7"/>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1600">
                <a:solidFill>
                  <a:srgbClr val="56484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24" name="Google Shape;24;p17"/>
          <p:cNvSpPr txBox="1"/>
          <p:nvPr>
            <p:ph idx="10" type="dt"/>
          </p:nvPr>
        </p:nvSpPr>
        <p:spPr>
          <a:xfrm>
            <a:off x="5318760" y="1341255"/>
            <a:ext cx="1554480" cy="527213"/>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7"/>
          <p:cNvSpPr txBox="1"/>
          <p:nvPr>
            <p:ph idx="11" type="ftr"/>
          </p:nvPr>
        </p:nvSpPr>
        <p:spPr>
          <a:xfrm>
            <a:off x="1453896" y="5212080"/>
            <a:ext cx="5905500"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7"/>
          <p:cNvSpPr txBox="1"/>
          <p:nvPr>
            <p:ph idx="12" type="sldNum"/>
          </p:nvPr>
        </p:nvSpPr>
        <p:spPr>
          <a:xfrm>
            <a:off x="8606919" y="5212080"/>
            <a:ext cx="2111881"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1000" u="none" cap="none" strike="noStrike">
                <a:solidFill>
                  <a:srgbClr val="3F3F3F"/>
                </a:solidFill>
                <a:latin typeface="Garamond"/>
                <a:ea typeface="Garamond"/>
                <a:cs typeface="Garamond"/>
                <a:sym typeface="Garamond"/>
              </a:defRPr>
            </a:lvl1pPr>
            <a:lvl2pPr indent="0" lvl="1" marL="0" algn="r">
              <a:spcBef>
                <a:spcPts val="0"/>
              </a:spcBef>
              <a:buNone/>
              <a:defRPr b="0" i="0" sz="1000" u="none" cap="none" strike="noStrike">
                <a:solidFill>
                  <a:srgbClr val="3F3F3F"/>
                </a:solidFill>
                <a:latin typeface="Garamond"/>
                <a:ea typeface="Garamond"/>
                <a:cs typeface="Garamond"/>
                <a:sym typeface="Garamond"/>
              </a:defRPr>
            </a:lvl2pPr>
            <a:lvl3pPr indent="0" lvl="2" marL="0" algn="r">
              <a:spcBef>
                <a:spcPts val="0"/>
              </a:spcBef>
              <a:buNone/>
              <a:defRPr b="0" i="0" sz="1000" u="none" cap="none" strike="noStrike">
                <a:solidFill>
                  <a:srgbClr val="3F3F3F"/>
                </a:solidFill>
                <a:latin typeface="Garamond"/>
                <a:ea typeface="Garamond"/>
                <a:cs typeface="Garamond"/>
                <a:sym typeface="Garamond"/>
              </a:defRPr>
            </a:lvl3pPr>
            <a:lvl4pPr indent="0" lvl="3" marL="0" algn="r">
              <a:spcBef>
                <a:spcPts val="0"/>
              </a:spcBef>
              <a:buNone/>
              <a:defRPr b="0" i="0" sz="1000" u="none" cap="none" strike="noStrike">
                <a:solidFill>
                  <a:srgbClr val="3F3F3F"/>
                </a:solidFill>
                <a:latin typeface="Garamond"/>
                <a:ea typeface="Garamond"/>
                <a:cs typeface="Garamond"/>
                <a:sym typeface="Garamond"/>
              </a:defRPr>
            </a:lvl4pPr>
            <a:lvl5pPr indent="0" lvl="4" marL="0" algn="r">
              <a:spcBef>
                <a:spcPts val="0"/>
              </a:spcBef>
              <a:buNone/>
              <a:defRPr b="0" i="0" sz="1000" u="none" cap="none" strike="noStrike">
                <a:solidFill>
                  <a:srgbClr val="3F3F3F"/>
                </a:solidFill>
                <a:latin typeface="Garamond"/>
                <a:ea typeface="Garamond"/>
                <a:cs typeface="Garamond"/>
                <a:sym typeface="Garamond"/>
              </a:defRPr>
            </a:lvl5pPr>
            <a:lvl6pPr indent="0" lvl="5" marL="0" algn="r">
              <a:spcBef>
                <a:spcPts val="0"/>
              </a:spcBef>
              <a:buNone/>
              <a:defRPr b="0" i="0" sz="1000" u="none" cap="none" strike="noStrike">
                <a:solidFill>
                  <a:srgbClr val="3F3F3F"/>
                </a:solidFill>
                <a:latin typeface="Garamond"/>
                <a:ea typeface="Garamond"/>
                <a:cs typeface="Garamond"/>
                <a:sym typeface="Garamond"/>
              </a:defRPr>
            </a:lvl6pPr>
            <a:lvl7pPr indent="0" lvl="6" marL="0" algn="r">
              <a:spcBef>
                <a:spcPts val="0"/>
              </a:spcBef>
              <a:buNone/>
              <a:defRPr b="0" i="0" sz="1000" u="none" cap="none" strike="noStrike">
                <a:solidFill>
                  <a:srgbClr val="3F3F3F"/>
                </a:solidFill>
                <a:latin typeface="Garamond"/>
                <a:ea typeface="Garamond"/>
                <a:cs typeface="Garamond"/>
                <a:sym typeface="Garamond"/>
              </a:defRPr>
            </a:lvl7pPr>
            <a:lvl8pPr indent="0" lvl="7" marL="0" algn="r">
              <a:spcBef>
                <a:spcPts val="0"/>
              </a:spcBef>
              <a:buNone/>
              <a:defRPr b="0" i="0" sz="1000" u="none" cap="none" strike="noStrike">
                <a:solidFill>
                  <a:srgbClr val="3F3F3F"/>
                </a:solidFill>
                <a:latin typeface="Garamond"/>
                <a:ea typeface="Garamond"/>
                <a:cs typeface="Garamond"/>
                <a:sym typeface="Garamond"/>
              </a:defRPr>
            </a:lvl8pPr>
            <a:lvl9pPr indent="0" lvl="8" marL="0" algn="r">
              <a:spcBef>
                <a:spcPts val="0"/>
              </a:spcBef>
              <a:buNone/>
              <a:defRPr b="0" i="0" sz="1000" u="none" cap="none" strike="noStrike">
                <a:solidFill>
                  <a:srgbClr val="3F3F3F"/>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2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6"/>
          <p:cNvSpPr txBox="1"/>
          <p:nvPr>
            <p:ph idx="1" type="body"/>
          </p:nvPr>
        </p:nvSpPr>
        <p:spPr>
          <a:xfrm rot="5400000">
            <a:off x="4130040" y="-960120"/>
            <a:ext cx="3931920"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3" name="Google Shape;93;p26"/>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6"/>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6"/>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p27"/>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27"/>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99" name="Google Shape;99;p27"/>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7"/>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7"/>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7" name="Shape 27"/>
        <p:cNvGrpSpPr/>
        <p:nvPr/>
      </p:nvGrpSpPr>
      <p:grpSpPr>
        <a:xfrm>
          <a:off x="0" y="0"/>
          <a:ext cx="0" cy="0"/>
          <a:chOff x="0" y="0"/>
          <a:chExt cx="0" cy="0"/>
        </a:xfrm>
      </p:grpSpPr>
      <p:sp>
        <p:nvSpPr>
          <p:cNvPr id="28" name="Google Shape;28;p18"/>
          <p:cNvSpPr/>
          <p:nvPr/>
        </p:nvSpPr>
        <p:spPr>
          <a:xfrm>
            <a:off x="9020386" y="237744"/>
            <a:ext cx="2926080"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8"/>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800"/>
              <a:buFont typeface="Garamond"/>
              <a:buNone/>
              <a:defRPr b="0" sz="280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8"/>
          <p:cNvSpPr/>
          <p:nvPr>
            <p:ph idx="2" type="pic"/>
          </p:nvPr>
        </p:nvSpPr>
        <p:spPr>
          <a:xfrm>
            <a:off x="228599" y="237744"/>
            <a:ext cx="8531352" cy="6382512"/>
          </a:xfrm>
          <a:prstGeom prst="rect">
            <a:avLst/>
          </a:prstGeom>
          <a:solidFill>
            <a:srgbClr val="BFB9B9"/>
          </a:solidFill>
          <a:ln>
            <a:noFill/>
          </a:ln>
        </p:spPr>
      </p:sp>
      <p:sp>
        <p:nvSpPr>
          <p:cNvPr id="31" name="Google Shape;31;p18"/>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chemeClr val="dk1"/>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32" name="Google Shape;32;p18"/>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8"/>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sz="10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8"/>
          <p:cNvSpPr txBox="1"/>
          <p:nvPr>
            <p:ph idx="12" type="sldNum"/>
          </p:nvPr>
        </p:nvSpPr>
        <p:spPr>
          <a:xfrm>
            <a:off x="10396728" y="6227064"/>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18"/>
          <p:cNvSpPr/>
          <p:nvPr/>
        </p:nvSpPr>
        <p:spPr>
          <a:xfrm>
            <a:off x="9157546" y="374904"/>
            <a:ext cx="2651760"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1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9"/>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39" name="Google Shape;39;p19"/>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9"/>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9"/>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20"/>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20"/>
          <p:cNvSpPr txBox="1"/>
          <p:nvPr>
            <p:ph idx="1" type="body"/>
          </p:nvPr>
        </p:nvSpPr>
        <p:spPr>
          <a:xfrm>
            <a:off x="106984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800"/>
              <a:buNone/>
              <a:defRPr b="0" sz="1800">
                <a:solidFill>
                  <a:schemeClr val="dk2"/>
                </a:solidFill>
                <a:latin typeface="Garamond"/>
                <a:ea typeface="Garamond"/>
                <a:cs typeface="Garamond"/>
                <a:sym typeface="Garamond"/>
              </a:defRPr>
            </a:lvl1pPr>
            <a:lvl2pPr indent="-228600" lvl="1" marL="914400" algn="l">
              <a:lnSpc>
                <a:spcPct val="100000"/>
              </a:lnSpc>
              <a:spcBef>
                <a:spcPts val="500"/>
              </a:spcBef>
              <a:spcAft>
                <a:spcPts val="0"/>
              </a:spcAft>
              <a:buSzPts val="1800"/>
              <a:buNone/>
              <a:defRPr b="1" sz="18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45" name="Google Shape;45;p20"/>
          <p:cNvSpPr txBox="1"/>
          <p:nvPr>
            <p:ph idx="2" type="body"/>
          </p:nvPr>
        </p:nvSpPr>
        <p:spPr>
          <a:xfrm>
            <a:off x="1069848" y="2755898"/>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46" name="Google Shape;46;p20"/>
          <p:cNvSpPr txBox="1"/>
          <p:nvPr>
            <p:ph idx="3" type="body"/>
          </p:nvPr>
        </p:nvSpPr>
        <p:spPr>
          <a:xfrm>
            <a:off x="6373368" y="2074334"/>
            <a:ext cx="4754880" cy="640080"/>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SzPts val="1800"/>
              <a:buNone/>
              <a:defRPr b="0" sz="1800">
                <a:solidFill>
                  <a:schemeClr val="dk2"/>
                </a:solidFill>
              </a:defRPr>
            </a:lvl1pPr>
            <a:lvl2pPr indent="-228600" lvl="1" marL="914400" algn="l">
              <a:lnSpc>
                <a:spcPct val="100000"/>
              </a:lnSpc>
              <a:spcBef>
                <a:spcPts val="500"/>
              </a:spcBef>
              <a:spcAft>
                <a:spcPts val="0"/>
              </a:spcAft>
              <a:buSzPts val="1800"/>
              <a:buNone/>
              <a:defRPr b="1" sz="1800"/>
            </a:lvl2pPr>
            <a:lvl3pPr indent="-228600" lvl="2" marL="1371600" algn="l">
              <a:lnSpc>
                <a:spcPct val="100000"/>
              </a:lnSpc>
              <a:spcBef>
                <a:spcPts val="500"/>
              </a:spcBef>
              <a:spcAft>
                <a:spcPts val="0"/>
              </a:spcAft>
              <a:buSzPts val="1800"/>
              <a:buNone/>
              <a:defRPr b="1" sz="1800"/>
            </a:lvl3pPr>
            <a:lvl4pPr indent="-228600" lvl="3" marL="1828800" algn="l">
              <a:lnSpc>
                <a:spcPct val="100000"/>
              </a:lnSpc>
              <a:spcBef>
                <a:spcPts val="500"/>
              </a:spcBef>
              <a:spcAft>
                <a:spcPts val="0"/>
              </a:spcAft>
              <a:buSzPts val="1600"/>
              <a:buNone/>
              <a:defRPr b="1" sz="1600"/>
            </a:lvl4pPr>
            <a:lvl5pPr indent="-228600" lvl="4" marL="2286000" algn="l">
              <a:lnSpc>
                <a:spcPct val="100000"/>
              </a:lnSpc>
              <a:spcBef>
                <a:spcPts val="500"/>
              </a:spcBef>
              <a:spcAft>
                <a:spcPts val="0"/>
              </a:spcAft>
              <a:buSzPts val="1600"/>
              <a:buNone/>
              <a:defRPr b="1" sz="1600"/>
            </a:lvl5pPr>
            <a:lvl6pPr indent="-228600" lvl="5" marL="2743200" algn="l">
              <a:lnSpc>
                <a:spcPct val="100000"/>
              </a:lnSpc>
              <a:spcBef>
                <a:spcPts val="500"/>
              </a:spcBef>
              <a:spcAft>
                <a:spcPts val="0"/>
              </a:spcAft>
              <a:buSzPts val="1600"/>
              <a:buNone/>
              <a:defRPr b="1" sz="1600"/>
            </a:lvl6pPr>
            <a:lvl7pPr indent="-228600" lvl="6" marL="3200400" algn="l">
              <a:lnSpc>
                <a:spcPct val="100000"/>
              </a:lnSpc>
              <a:spcBef>
                <a:spcPts val="500"/>
              </a:spcBef>
              <a:spcAft>
                <a:spcPts val="0"/>
              </a:spcAft>
              <a:buSzPts val="1600"/>
              <a:buNone/>
              <a:defRPr b="1" sz="1600"/>
            </a:lvl7pPr>
            <a:lvl8pPr indent="-228600" lvl="7" marL="3657600" algn="l">
              <a:lnSpc>
                <a:spcPct val="100000"/>
              </a:lnSpc>
              <a:spcBef>
                <a:spcPts val="500"/>
              </a:spcBef>
              <a:spcAft>
                <a:spcPts val="0"/>
              </a:spcAft>
              <a:buSzPts val="1600"/>
              <a:buNone/>
              <a:defRPr b="1" sz="1600"/>
            </a:lvl8pPr>
            <a:lvl9pPr indent="-228600" lvl="8" marL="4114800" algn="l">
              <a:lnSpc>
                <a:spcPct val="100000"/>
              </a:lnSpc>
              <a:spcBef>
                <a:spcPts val="500"/>
              </a:spcBef>
              <a:spcAft>
                <a:spcPts val="0"/>
              </a:spcAft>
              <a:buSzPts val="1600"/>
              <a:buNone/>
              <a:defRPr b="1" sz="1600"/>
            </a:lvl9pPr>
          </a:lstStyle>
          <a:p/>
        </p:txBody>
      </p:sp>
      <p:sp>
        <p:nvSpPr>
          <p:cNvPr id="47" name="Google Shape;47;p20"/>
          <p:cNvSpPr txBox="1"/>
          <p:nvPr>
            <p:ph idx="4" type="body"/>
          </p:nvPr>
        </p:nvSpPr>
        <p:spPr>
          <a:xfrm>
            <a:off x="6373368" y="2756581"/>
            <a:ext cx="4754880" cy="3200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48" name="Google Shape;48;p20"/>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0"/>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0"/>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2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1"/>
          <p:cNvSpPr txBox="1"/>
          <p:nvPr>
            <p:ph idx="1" type="body"/>
          </p:nvPr>
        </p:nvSpPr>
        <p:spPr>
          <a:xfrm>
            <a:off x="106680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4" name="Google Shape;54;p21"/>
          <p:cNvSpPr txBox="1"/>
          <p:nvPr>
            <p:ph idx="2" type="body"/>
          </p:nvPr>
        </p:nvSpPr>
        <p:spPr>
          <a:xfrm>
            <a:off x="6370320" y="2103120"/>
            <a:ext cx="4754880" cy="37490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900"/>
              </a:spcBef>
              <a:spcAft>
                <a:spcPts val="0"/>
              </a:spcAft>
              <a:buSzPts val="1800"/>
              <a:buChar char="◦"/>
              <a:defRPr sz="18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55" name="Google Shape;55;p21"/>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2"/>
        </a:solidFill>
      </p:bgPr>
    </p:bg>
    <p:spTree>
      <p:nvGrpSpPr>
        <p:cNvPr id="58" name="Shape 58"/>
        <p:cNvGrpSpPr/>
        <p:nvPr/>
      </p:nvGrpSpPr>
      <p:grpSpPr>
        <a:xfrm>
          <a:off x="0" y="0"/>
          <a:ext cx="0" cy="0"/>
          <a:chOff x="0" y="0"/>
          <a:chExt cx="0" cy="0"/>
        </a:xfrm>
      </p:grpSpPr>
      <p:sp>
        <p:nvSpPr>
          <p:cNvPr id="59" name="Google Shape;59;p22"/>
          <p:cNvSpPr/>
          <p:nvPr/>
        </p:nvSpPr>
        <p:spPr>
          <a:xfrm>
            <a:off x="11784" y="0"/>
            <a:ext cx="12192000" cy="6858000"/>
          </a:xfrm>
          <a:prstGeom prst="rect">
            <a:avLst/>
          </a:prstGeom>
          <a:blipFill rotWithShape="1">
            <a:blip r:embed="rId2">
              <a:alphaModFix amt="40000"/>
            </a:blip>
            <a:tile algn="tl" flip="xy" tx="-133350" sx="85000" ty="33020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2"/>
          <p:cNvSpPr/>
          <p:nvPr/>
        </p:nvSpPr>
        <p:spPr>
          <a:xfrm>
            <a:off x="1307870" y="1267730"/>
            <a:ext cx="9576262"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2"/>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2"/>
          <p:cNvSpPr/>
          <p:nvPr/>
        </p:nvSpPr>
        <p:spPr>
          <a:xfrm>
            <a:off x="5135880" y="1267730"/>
            <a:ext cx="1920240" cy="73152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22"/>
          <p:cNvGrpSpPr/>
          <p:nvPr/>
        </p:nvGrpSpPr>
        <p:grpSpPr>
          <a:xfrm>
            <a:off x="5250180" y="1267730"/>
            <a:ext cx="1691640" cy="645295"/>
            <a:chOff x="5318306" y="1386268"/>
            <a:chExt cx="1567331" cy="645295"/>
          </a:xfrm>
        </p:grpSpPr>
        <p:cxnSp>
          <p:nvCxnSpPr>
            <p:cNvPr id="64" name="Google Shape;64;p22"/>
            <p:cNvCxnSpPr/>
            <p:nvPr/>
          </p:nvCxnSpPr>
          <p:spPr>
            <a:xfrm>
              <a:off x="5318306" y="1386268"/>
              <a:ext cx="0" cy="640080"/>
            </a:xfrm>
            <a:prstGeom prst="straightConnector1">
              <a:avLst/>
            </a:prstGeom>
            <a:solidFill>
              <a:srgbClr val="262626"/>
            </a:solidFill>
            <a:ln cap="flat" cmpd="sng" w="9525">
              <a:solidFill>
                <a:srgbClr val="7D3B12"/>
              </a:solidFill>
              <a:prstDash val="solid"/>
              <a:miter lim="800000"/>
              <a:headEnd len="sm" w="sm" type="none"/>
              <a:tailEnd len="sm" w="sm" type="none"/>
            </a:ln>
          </p:spPr>
        </p:cxnSp>
        <p:cxnSp>
          <p:nvCxnSpPr>
            <p:cNvPr id="65" name="Google Shape;65;p22"/>
            <p:cNvCxnSpPr/>
            <p:nvPr/>
          </p:nvCxnSpPr>
          <p:spPr>
            <a:xfrm>
              <a:off x="6885637" y="1386268"/>
              <a:ext cx="0" cy="640080"/>
            </a:xfrm>
            <a:prstGeom prst="straightConnector1">
              <a:avLst/>
            </a:prstGeom>
            <a:solidFill>
              <a:srgbClr val="262626"/>
            </a:solidFill>
            <a:ln cap="flat" cmpd="sng" w="9525">
              <a:solidFill>
                <a:srgbClr val="7D3B12"/>
              </a:solidFill>
              <a:prstDash val="solid"/>
              <a:miter lim="800000"/>
              <a:headEnd len="sm" w="sm" type="none"/>
              <a:tailEnd len="sm" w="sm" type="none"/>
            </a:ln>
          </p:spPr>
        </p:cxnSp>
        <p:cxnSp>
          <p:nvCxnSpPr>
            <p:cNvPr id="66" name="Google Shape;66;p22"/>
            <p:cNvCxnSpPr/>
            <p:nvPr/>
          </p:nvCxnSpPr>
          <p:spPr>
            <a:xfrm>
              <a:off x="5318306" y="2031563"/>
              <a:ext cx="1567331" cy="0"/>
            </a:xfrm>
            <a:prstGeom prst="straightConnector1">
              <a:avLst/>
            </a:prstGeom>
            <a:solidFill>
              <a:srgbClr val="262626"/>
            </a:solidFill>
            <a:ln cap="flat" cmpd="sng" w="9525">
              <a:solidFill>
                <a:srgbClr val="7D3B12"/>
              </a:solidFill>
              <a:prstDash val="solid"/>
              <a:miter lim="800000"/>
              <a:headEnd len="sm" w="sm" type="none"/>
              <a:tailEnd len="sm" w="sm" type="none"/>
            </a:ln>
          </p:spPr>
        </p:cxnSp>
      </p:grpSp>
      <p:sp>
        <p:nvSpPr>
          <p:cNvPr id="67" name="Google Shape;67;p22"/>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22"/>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900"/>
              </a:spcBef>
              <a:spcAft>
                <a:spcPts val="0"/>
              </a:spcAft>
              <a:buSzPts val="1600"/>
              <a:buNone/>
              <a:defRPr sz="1600">
                <a:solidFill>
                  <a:schemeClr val="dk2"/>
                </a:solidFill>
              </a:defRPr>
            </a:lvl1pPr>
            <a:lvl2pPr indent="-228600" lvl="1" marL="914400" algn="l">
              <a:lnSpc>
                <a:spcPct val="100000"/>
              </a:lnSpc>
              <a:spcBef>
                <a:spcPts val="500"/>
              </a:spcBef>
              <a:spcAft>
                <a:spcPts val="0"/>
              </a:spcAft>
              <a:buSzPts val="1600"/>
              <a:buNone/>
              <a:defRPr sz="1600">
                <a:solidFill>
                  <a:srgbClr val="888888"/>
                </a:solidFill>
              </a:defRPr>
            </a:lvl2pPr>
            <a:lvl3pPr indent="-228600" lvl="2" marL="1371600" algn="l">
              <a:lnSpc>
                <a:spcPct val="100000"/>
              </a:lnSpc>
              <a:spcBef>
                <a:spcPts val="500"/>
              </a:spcBef>
              <a:spcAft>
                <a:spcPts val="0"/>
              </a:spcAft>
              <a:buSzPts val="1600"/>
              <a:buNone/>
              <a:defRPr sz="1600">
                <a:solidFill>
                  <a:srgbClr val="888888"/>
                </a:solidFill>
              </a:defRPr>
            </a:lvl3pPr>
            <a:lvl4pPr indent="-228600" lvl="3" marL="1828800" algn="l">
              <a:lnSpc>
                <a:spcPct val="100000"/>
              </a:lnSpc>
              <a:spcBef>
                <a:spcPts val="500"/>
              </a:spcBef>
              <a:spcAft>
                <a:spcPts val="0"/>
              </a:spcAft>
              <a:buSzPts val="1400"/>
              <a:buNone/>
              <a:defRPr sz="1400">
                <a:solidFill>
                  <a:srgbClr val="888888"/>
                </a:solidFill>
              </a:defRPr>
            </a:lvl4pPr>
            <a:lvl5pPr indent="-228600" lvl="4" marL="2286000" algn="l">
              <a:lnSpc>
                <a:spcPct val="100000"/>
              </a:lnSpc>
              <a:spcBef>
                <a:spcPts val="500"/>
              </a:spcBef>
              <a:spcAft>
                <a:spcPts val="0"/>
              </a:spcAft>
              <a:buSzPts val="1400"/>
              <a:buNone/>
              <a:defRPr sz="1400">
                <a:solidFill>
                  <a:srgbClr val="888888"/>
                </a:solidFill>
              </a:defRPr>
            </a:lvl5pPr>
            <a:lvl6pPr indent="-228600" lvl="5" marL="2743200" algn="l">
              <a:lnSpc>
                <a:spcPct val="100000"/>
              </a:lnSpc>
              <a:spcBef>
                <a:spcPts val="500"/>
              </a:spcBef>
              <a:spcAft>
                <a:spcPts val="0"/>
              </a:spcAft>
              <a:buSzPts val="1400"/>
              <a:buNone/>
              <a:defRPr sz="1400">
                <a:solidFill>
                  <a:srgbClr val="888888"/>
                </a:solidFill>
              </a:defRPr>
            </a:lvl6pPr>
            <a:lvl7pPr indent="-228600" lvl="6" marL="3200400" algn="l">
              <a:lnSpc>
                <a:spcPct val="100000"/>
              </a:lnSpc>
              <a:spcBef>
                <a:spcPts val="500"/>
              </a:spcBef>
              <a:spcAft>
                <a:spcPts val="0"/>
              </a:spcAft>
              <a:buSzPts val="1400"/>
              <a:buNone/>
              <a:defRPr sz="1400">
                <a:solidFill>
                  <a:srgbClr val="888888"/>
                </a:solidFill>
              </a:defRPr>
            </a:lvl7pPr>
            <a:lvl8pPr indent="-228600" lvl="7" marL="3657600" algn="l">
              <a:lnSpc>
                <a:spcPct val="100000"/>
              </a:lnSpc>
              <a:spcBef>
                <a:spcPts val="500"/>
              </a:spcBef>
              <a:spcAft>
                <a:spcPts val="0"/>
              </a:spcAft>
              <a:buSzPts val="1400"/>
              <a:buNone/>
              <a:defRPr sz="1400">
                <a:solidFill>
                  <a:srgbClr val="888888"/>
                </a:solidFill>
              </a:defRPr>
            </a:lvl8pPr>
            <a:lvl9pPr indent="-228600" lvl="8" marL="4114800" algn="l">
              <a:lnSpc>
                <a:spcPct val="100000"/>
              </a:lnSpc>
              <a:spcBef>
                <a:spcPts val="500"/>
              </a:spcBef>
              <a:spcAft>
                <a:spcPts val="0"/>
              </a:spcAft>
              <a:buSzPts val="1400"/>
              <a:buNone/>
              <a:defRPr sz="1400">
                <a:solidFill>
                  <a:srgbClr val="888888"/>
                </a:solidFill>
              </a:defRPr>
            </a:lvl9pPr>
          </a:lstStyle>
          <a:p/>
        </p:txBody>
      </p:sp>
      <p:sp>
        <p:nvSpPr>
          <p:cNvPr id="69" name="Google Shape;69;p22"/>
          <p:cNvSpPr txBox="1"/>
          <p:nvPr>
            <p:ph idx="10" type="dt"/>
          </p:nvPr>
        </p:nvSpPr>
        <p:spPr>
          <a:xfrm>
            <a:off x="5321808" y="1344502"/>
            <a:ext cx="1554480" cy="53035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
          <p:cNvSpPr txBox="1"/>
          <p:nvPr>
            <p:ph idx="11" type="ftr"/>
          </p:nvPr>
        </p:nvSpPr>
        <p:spPr>
          <a:xfrm>
            <a:off x="1453896" y="5212080"/>
            <a:ext cx="5907024"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
          <p:cNvSpPr txBox="1"/>
          <p:nvPr>
            <p:ph idx="12" type="sldNum"/>
          </p:nvPr>
        </p:nvSpPr>
        <p:spPr>
          <a:xfrm>
            <a:off x="8604504" y="5212080"/>
            <a:ext cx="2112264" cy="22860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23"/>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3"/>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3"/>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2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24"/>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4"/>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4"/>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81" name="Shape 81"/>
        <p:cNvGrpSpPr/>
        <p:nvPr/>
      </p:nvGrpSpPr>
      <p:grpSpPr>
        <a:xfrm>
          <a:off x="0" y="0"/>
          <a:ext cx="0" cy="0"/>
          <a:chOff x="0" y="0"/>
          <a:chExt cx="0" cy="0"/>
        </a:xfrm>
      </p:grpSpPr>
      <p:sp>
        <p:nvSpPr>
          <p:cNvPr id="82" name="Google Shape;82;p25"/>
          <p:cNvSpPr/>
          <p:nvPr/>
        </p:nvSpPr>
        <p:spPr>
          <a:xfrm>
            <a:off x="9020386" y="237744"/>
            <a:ext cx="2926080"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5"/>
          <p:cNvSpPr txBox="1"/>
          <p:nvPr>
            <p:ph type="title"/>
          </p:nvPr>
        </p:nvSpPr>
        <p:spPr>
          <a:xfrm>
            <a:off x="9296400" y="607392"/>
            <a:ext cx="2430780" cy="16459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00"/>
              <a:buFont typeface="Garamond"/>
              <a:buNone/>
              <a:defRPr b="0" sz="2800" cap="none">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25"/>
          <p:cNvSpPr txBox="1"/>
          <p:nvPr>
            <p:ph idx="1" type="body"/>
          </p:nvPr>
        </p:nvSpPr>
        <p:spPr>
          <a:xfrm>
            <a:off x="685800" y="609600"/>
            <a:ext cx="7772400" cy="5334000"/>
          </a:xfrm>
          <a:prstGeom prst="rect">
            <a:avLst/>
          </a:prstGeom>
          <a:noFill/>
          <a:ln>
            <a:noFill/>
          </a:ln>
        </p:spPr>
        <p:txBody>
          <a:bodyPr anchorCtr="0" anchor="t" bIns="45700" lIns="91425" spcFirstLastPara="1" rIns="91425" wrap="square" tIns="45700">
            <a:normAutofit/>
          </a:bodyPr>
          <a:lstStyle>
            <a:lvl1pPr indent="-349250" lvl="0" marL="457200" algn="l">
              <a:lnSpc>
                <a:spcPct val="100000"/>
              </a:lnSpc>
              <a:spcBef>
                <a:spcPts val="900"/>
              </a:spcBef>
              <a:spcAft>
                <a:spcPts val="0"/>
              </a:spcAft>
              <a:buSzPts val="1900"/>
              <a:buChar char="◦"/>
              <a:defRPr sz="19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85" name="Google Shape;85;p25"/>
          <p:cNvSpPr txBox="1"/>
          <p:nvPr>
            <p:ph idx="2" type="body"/>
          </p:nvPr>
        </p:nvSpPr>
        <p:spPr>
          <a:xfrm>
            <a:off x="9296400" y="2286000"/>
            <a:ext cx="2430780" cy="35052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800"/>
              </a:spcBef>
              <a:spcAft>
                <a:spcPts val="0"/>
              </a:spcAft>
              <a:buSzPts val="1400"/>
              <a:buNone/>
              <a:defRPr sz="1400">
                <a:solidFill>
                  <a:schemeClr val="dk1"/>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86" name="Google Shape;86;p25"/>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5"/>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5"/>
          <p:cNvSpPr txBox="1"/>
          <p:nvPr>
            <p:ph idx="12" type="sldNum"/>
          </p:nvPr>
        </p:nvSpPr>
        <p:spPr>
          <a:xfrm>
            <a:off x="10396728" y="6227064"/>
            <a:ext cx="1463040" cy="256032"/>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25"/>
          <p:cNvSpPr/>
          <p:nvPr/>
        </p:nvSpPr>
        <p:spPr>
          <a:xfrm>
            <a:off x="9157546" y="374904"/>
            <a:ext cx="2651760"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p:nvPr/>
        </p:nvSpPr>
        <p:spPr>
          <a:xfrm>
            <a:off x="234696" y="237744"/>
            <a:ext cx="11722608" cy="6382512"/>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800"/>
              <a:buFont typeface="Garamond"/>
              <a:buNone/>
              <a:defRPr b="0" i="0" sz="4800" u="none" cap="none" strike="noStrike">
                <a:solidFill>
                  <a:srgbClr val="262626"/>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6"/>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900"/>
              </a:spcBef>
              <a:spcAft>
                <a:spcPts val="0"/>
              </a:spcAft>
              <a:buClr>
                <a:srgbClr val="262626"/>
              </a:buClr>
              <a:buSzPts val="1800"/>
              <a:buFont typeface="Garamond"/>
              <a:buChar char="◦"/>
              <a:defRPr b="0" i="0" sz="1800" u="none" cap="none" strike="noStrike">
                <a:solidFill>
                  <a:schemeClr val="dk1"/>
                </a:solidFill>
                <a:latin typeface="Garamond"/>
                <a:ea typeface="Garamond"/>
                <a:cs typeface="Garamond"/>
                <a:sym typeface="Garamond"/>
              </a:defRPr>
            </a:lvl1pPr>
            <a:lvl2pPr indent="-330200" lvl="1" marL="914400" marR="0" rtl="0" algn="l">
              <a:lnSpc>
                <a:spcPct val="100000"/>
              </a:lnSpc>
              <a:spcBef>
                <a:spcPts val="500"/>
              </a:spcBef>
              <a:spcAft>
                <a:spcPts val="0"/>
              </a:spcAft>
              <a:buClr>
                <a:srgbClr val="262626"/>
              </a:buClr>
              <a:buSzPts val="1600"/>
              <a:buFont typeface="Garamond"/>
              <a:buChar char="◦"/>
              <a:defRPr b="0" i="0" sz="1600" u="none" cap="none" strike="noStrike">
                <a:solidFill>
                  <a:schemeClr val="dk1"/>
                </a:solidFill>
                <a:latin typeface="Garamond"/>
                <a:ea typeface="Garamond"/>
                <a:cs typeface="Garamond"/>
                <a:sym typeface="Garamond"/>
              </a:defRPr>
            </a:lvl2pPr>
            <a:lvl3pPr indent="-317500" lvl="2" marL="1371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3pPr>
            <a:lvl4pPr indent="-317500" lvl="3" marL="1828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4pPr>
            <a:lvl5pPr indent="-317500" lvl="4" marL="22860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5pPr>
            <a:lvl6pPr indent="-317500" lvl="5" marL="27432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6pPr>
            <a:lvl7pPr indent="-317500" lvl="6" marL="32004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7pPr>
            <a:lvl8pPr indent="-317500" lvl="7" marL="36576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8pPr>
            <a:lvl9pPr indent="-317500" lvl="8" marL="4114800" marR="0" rtl="0" algn="l">
              <a:lnSpc>
                <a:spcPct val="100000"/>
              </a:lnSpc>
              <a:spcBef>
                <a:spcPts val="500"/>
              </a:spcBef>
              <a:spcAft>
                <a:spcPts val="0"/>
              </a:spcAft>
              <a:buClr>
                <a:srgbClr val="262626"/>
              </a:buClr>
              <a:buSzPts val="1400"/>
              <a:buFont typeface="Garamond"/>
              <a:buChar char="◦"/>
              <a:defRPr b="0" i="0" sz="1400" u="none" cap="none" strike="noStrike">
                <a:solidFill>
                  <a:schemeClr val="dk1"/>
                </a:solidFill>
                <a:latin typeface="Garamond"/>
                <a:ea typeface="Garamond"/>
                <a:cs typeface="Garamond"/>
                <a:sym typeface="Garamond"/>
              </a:defRPr>
            </a:lvl9pPr>
          </a:lstStyle>
          <a:p/>
        </p:txBody>
      </p:sp>
      <p:sp>
        <p:nvSpPr>
          <p:cNvPr id="9" name="Google Shape;9;p16"/>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3F3F3F"/>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 name="Google Shape;10;p16"/>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1000" u="none" cap="none" strike="noStrike">
                <a:solidFill>
                  <a:srgbClr val="3F3F3F"/>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1" name="Google Shape;11;p16"/>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1000" u="none" cap="none" strike="noStrike">
                <a:solidFill>
                  <a:srgbClr val="3F3F3F"/>
                </a:solidFill>
                <a:latin typeface="Garamond"/>
                <a:ea typeface="Garamond"/>
                <a:cs typeface="Garamond"/>
                <a:sym typeface="Garamond"/>
              </a:defRPr>
            </a:lvl1pPr>
            <a:lvl2pPr indent="0" lvl="1" marL="0" marR="0" rtl="0" algn="r">
              <a:spcBef>
                <a:spcPts val="0"/>
              </a:spcBef>
              <a:buNone/>
              <a:defRPr b="0" i="0" sz="1000" u="none" cap="none" strike="noStrike">
                <a:solidFill>
                  <a:srgbClr val="3F3F3F"/>
                </a:solidFill>
                <a:latin typeface="Garamond"/>
                <a:ea typeface="Garamond"/>
                <a:cs typeface="Garamond"/>
                <a:sym typeface="Garamond"/>
              </a:defRPr>
            </a:lvl2pPr>
            <a:lvl3pPr indent="0" lvl="2" marL="0" marR="0" rtl="0" algn="r">
              <a:spcBef>
                <a:spcPts val="0"/>
              </a:spcBef>
              <a:buNone/>
              <a:defRPr b="0" i="0" sz="1000" u="none" cap="none" strike="noStrike">
                <a:solidFill>
                  <a:srgbClr val="3F3F3F"/>
                </a:solidFill>
                <a:latin typeface="Garamond"/>
                <a:ea typeface="Garamond"/>
                <a:cs typeface="Garamond"/>
                <a:sym typeface="Garamond"/>
              </a:defRPr>
            </a:lvl3pPr>
            <a:lvl4pPr indent="0" lvl="3" marL="0" marR="0" rtl="0" algn="r">
              <a:spcBef>
                <a:spcPts val="0"/>
              </a:spcBef>
              <a:buNone/>
              <a:defRPr b="0" i="0" sz="1000" u="none" cap="none" strike="noStrike">
                <a:solidFill>
                  <a:srgbClr val="3F3F3F"/>
                </a:solidFill>
                <a:latin typeface="Garamond"/>
                <a:ea typeface="Garamond"/>
                <a:cs typeface="Garamond"/>
                <a:sym typeface="Garamond"/>
              </a:defRPr>
            </a:lvl4pPr>
            <a:lvl5pPr indent="0" lvl="4" marL="0" marR="0" rtl="0" algn="r">
              <a:spcBef>
                <a:spcPts val="0"/>
              </a:spcBef>
              <a:buNone/>
              <a:defRPr b="0" i="0" sz="1000" u="none" cap="none" strike="noStrike">
                <a:solidFill>
                  <a:srgbClr val="3F3F3F"/>
                </a:solidFill>
                <a:latin typeface="Garamond"/>
                <a:ea typeface="Garamond"/>
                <a:cs typeface="Garamond"/>
                <a:sym typeface="Garamond"/>
              </a:defRPr>
            </a:lvl5pPr>
            <a:lvl6pPr indent="0" lvl="5" marL="0" marR="0" rtl="0" algn="r">
              <a:spcBef>
                <a:spcPts val="0"/>
              </a:spcBef>
              <a:buNone/>
              <a:defRPr b="0" i="0" sz="1000" u="none" cap="none" strike="noStrike">
                <a:solidFill>
                  <a:srgbClr val="3F3F3F"/>
                </a:solidFill>
                <a:latin typeface="Garamond"/>
                <a:ea typeface="Garamond"/>
                <a:cs typeface="Garamond"/>
                <a:sym typeface="Garamond"/>
              </a:defRPr>
            </a:lvl6pPr>
            <a:lvl7pPr indent="0" lvl="6" marL="0" marR="0" rtl="0" algn="r">
              <a:spcBef>
                <a:spcPts val="0"/>
              </a:spcBef>
              <a:buNone/>
              <a:defRPr b="0" i="0" sz="1000" u="none" cap="none" strike="noStrike">
                <a:solidFill>
                  <a:srgbClr val="3F3F3F"/>
                </a:solidFill>
                <a:latin typeface="Garamond"/>
                <a:ea typeface="Garamond"/>
                <a:cs typeface="Garamond"/>
                <a:sym typeface="Garamond"/>
              </a:defRPr>
            </a:lvl7pPr>
            <a:lvl8pPr indent="0" lvl="7" marL="0" marR="0" rtl="0" algn="r">
              <a:spcBef>
                <a:spcPts val="0"/>
              </a:spcBef>
              <a:buNone/>
              <a:defRPr b="0" i="0" sz="1000" u="none" cap="none" strike="noStrike">
                <a:solidFill>
                  <a:srgbClr val="3F3F3F"/>
                </a:solidFill>
                <a:latin typeface="Garamond"/>
                <a:ea typeface="Garamond"/>
                <a:cs typeface="Garamond"/>
                <a:sym typeface="Garamond"/>
              </a:defRPr>
            </a:lvl8pPr>
            <a:lvl9pPr indent="0" lvl="8" marL="0" marR="0" rtl="0" algn="r">
              <a:spcBef>
                <a:spcPts val="0"/>
              </a:spcBef>
              <a:buNone/>
              <a:defRPr b="0" i="0" sz="1000" u="none" cap="none" strike="noStrike">
                <a:solidFill>
                  <a:srgbClr val="3F3F3F"/>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16"/>
          <p:cNvSpPr/>
          <p:nvPr/>
        </p:nvSpPr>
        <p:spPr>
          <a:xfrm>
            <a:off x="371856" y="374904"/>
            <a:ext cx="11448288"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27.jpg"/><Relationship Id="rId5"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mailto:sophie.walker@unt.edu" TargetMode="External"/><Relationship Id="rId4" Type="http://schemas.openxmlformats.org/officeDocument/2006/relationships/hyperlink" Target="mailto:sarahlynn.fisher@unt.edu" TargetMode="External"/><Relationship Id="rId5" Type="http://schemas.openxmlformats.org/officeDocument/2006/relationships/hyperlink" Target="mailto:jacobclord@gmail.com" TargetMode="External"/><Relationship Id="rId6" Type="http://schemas.openxmlformats.org/officeDocument/2006/relationships/image" Target="../media/image26.jpg"/><Relationship Id="rId7" Type="http://schemas.openxmlformats.org/officeDocument/2006/relationships/hyperlink" Target="https://texashistory.unt.edu/ark:/67531/metapth1480442/m1/1/" TargetMode="External"/></Relationships>
</file>

<file path=ppt/slides/_rels/slide25.xml.rels><?xml version="1.0" encoding="UTF-8" standalone="yes"?><Relationships xmlns="http://schemas.openxmlformats.org/package/2006/relationships"><Relationship Id="rId20" Type="http://schemas.openxmlformats.org/officeDocument/2006/relationships/hyperlink" Target="https://news.texashistory.unt.edu/2024/12/05/telling-the-story-of-the-harris-and-eliza-kempner-collection/" TargetMode="External"/><Relationship Id="rId11" Type="http://schemas.openxmlformats.org/officeDocument/2006/relationships/hyperlink" Target="https://texashistory.unt.edu/explore/collections/KEMP/" TargetMode="External"/><Relationship Id="rId22" Type="http://schemas.openxmlformats.org/officeDocument/2006/relationships/hyperlink" Target="https://library.unt.edu/metadata/fields/subject" TargetMode="External"/><Relationship Id="rId10" Type="http://schemas.openxmlformats.org/officeDocument/2006/relationships/hyperlink" Target="https://library.unt.edu/metadata/tools/facet-tool.html" TargetMode="External"/><Relationship Id="rId21" Type="http://schemas.openxmlformats.org/officeDocument/2006/relationships/hyperlink" Target="https://library.unt.edu/metadata/fields/subject" TargetMode="External"/><Relationship Id="rId13" Type="http://schemas.openxmlformats.org/officeDocument/2006/relationships/hyperlink" Target="https://library.unt.edu/metadata/minimally-viable-records.html" TargetMode="External"/><Relationship Id="rId12" Type="http://schemas.openxmlformats.org/officeDocument/2006/relationships/hyperlink" Target="https://texashistory.unt.edu/explore/collections/KEMP/" TargetMode="External"/><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library.unt.edu/metadata/tools/cluster-tool.html" TargetMode="External"/><Relationship Id="rId4" Type="http://schemas.openxmlformats.org/officeDocument/2006/relationships/hyperlink" Target="https://library.unt.edu/metadata/tools/cluster-tool.html" TargetMode="External"/><Relationship Id="rId9" Type="http://schemas.openxmlformats.org/officeDocument/2006/relationships/hyperlink" Target="https://library.unt.edu/metadata/tools/facet-tool.html" TargetMode="External"/><Relationship Id="rId15" Type="http://schemas.openxmlformats.org/officeDocument/2006/relationships/hyperlink" Target="https://www.kempnerfund.org/preserving-the-heritage" TargetMode="External"/><Relationship Id="rId14" Type="http://schemas.openxmlformats.org/officeDocument/2006/relationships/hyperlink" Target="https://library.unt.edu/metadata/minimally-viable-records.html" TargetMode="External"/><Relationship Id="rId17" Type="http://schemas.openxmlformats.org/officeDocument/2006/relationships/hyperlink" Target="https://library.unt.edu/metadata/tools/metadata-tools.html" TargetMode="External"/><Relationship Id="rId16" Type="http://schemas.openxmlformats.org/officeDocument/2006/relationships/hyperlink" Target="https://www.kempnerfund.org/preserving-the-heritage" TargetMode="External"/><Relationship Id="rId5" Type="http://schemas.openxmlformats.org/officeDocument/2006/relationships/hyperlink" Target="https://library.unt.edu/metadata/guides/correspondence.html" TargetMode="External"/><Relationship Id="rId19" Type="http://schemas.openxmlformats.org/officeDocument/2006/relationships/hyperlink" Target="https://news.texashistory.unt.edu/2024/12/05/telling-the-story-of-the-harris-and-eliza-kempner-collection/" TargetMode="External"/><Relationship Id="rId6" Type="http://schemas.openxmlformats.org/officeDocument/2006/relationships/hyperlink" Target="https://library.unt.edu/metadata/guides/correspondence.html" TargetMode="External"/><Relationship Id="rId18" Type="http://schemas.openxmlformats.org/officeDocument/2006/relationships/hyperlink" Target="https://library.unt.edu/metadata/tools/metadata-tools.html" TargetMode="External"/><Relationship Id="rId7" Type="http://schemas.openxmlformats.org/officeDocument/2006/relationships/hyperlink" Target="https://library.unt.edu/metadata/tools/count-tool.html" TargetMode="External"/><Relationship Id="rId8" Type="http://schemas.openxmlformats.org/officeDocument/2006/relationships/hyperlink" Target="https://library.unt.edu/metadata/tools/count-tool.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20.jpg"/><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tinyurl.com/PTH-Kempner" TargetMode="External"/><Relationship Id="rId4" Type="http://schemas.openxmlformats.org/officeDocument/2006/relationships/image" Target="../media/image18.png"/><Relationship Id="rId5" Type="http://schemas.openxmlformats.org/officeDocument/2006/relationships/hyperlink" Target="https://texashistory.unt.edu/ark:/67531/metapth1092828/?q=Photograph%20of%20United%20States%20National%20Bank%20Building%20Construction%2C%20%231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tinyurl.com/PTH-Kempner" TargetMode="External"/><Relationship Id="rId4" Type="http://schemas.openxmlformats.org/officeDocument/2006/relationships/hyperlink" Target="https://texashistory.unt.edu/ark:/67531/metapth1093215/m1/1/" TargetMode="External"/><Relationship Id="rId5" Type="http://schemas.openxmlformats.org/officeDocument/2006/relationships/image" Target="../media/image5.png"/><Relationship Id="rId6"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igital.library.unt.edu/ark:/67531/metadc1916232/" TargetMode="External"/><Relationship Id="rId4" Type="http://schemas.openxmlformats.org/officeDocument/2006/relationships/image" Target="../media/image9.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ctrTitle"/>
          </p:nvPr>
        </p:nvSpPr>
        <p:spPr>
          <a:xfrm>
            <a:off x="1561708" y="2091263"/>
            <a:ext cx="9068586" cy="1574801"/>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rgbClr val="262626"/>
              </a:buClr>
              <a:buSzPts val="6000"/>
              <a:buFont typeface="Garamond"/>
              <a:buNone/>
            </a:pPr>
            <a:r>
              <a:rPr lang="en-US" sz="5000"/>
              <a:t>“EPIC” Gamification</a:t>
            </a:r>
            <a:br>
              <a:rPr lang="en-US" sz="5000"/>
            </a:br>
            <a:r>
              <a:rPr lang="en-US" sz="3200">
                <a:solidFill>
                  <a:srgbClr val="564842"/>
                </a:solidFill>
              </a:rPr>
              <a:t>Applying the</a:t>
            </a:r>
            <a:r>
              <a:rPr lang="en-US" sz="3200"/>
              <a:t> EPIC Model for Iterative Metadata Improvement</a:t>
            </a:r>
            <a:endParaRPr sz="3200"/>
          </a:p>
        </p:txBody>
      </p:sp>
      <p:sp>
        <p:nvSpPr>
          <p:cNvPr id="107" name="Google Shape;107;p1"/>
          <p:cNvSpPr txBox="1"/>
          <p:nvPr>
            <p:ph idx="1" type="subTitle"/>
          </p:nvPr>
        </p:nvSpPr>
        <p:spPr>
          <a:xfrm>
            <a:off x="1562100" y="3626986"/>
            <a:ext cx="9070848" cy="157089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600"/>
              <a:buNone/>
            </a:pPr>
            <a:r>
              <a:t/>
            </a:r>
            <a:endParaRPr sz="2000"/>
          </a:p>
          <a:p>
            <a:pPr indent="0" lvl="0" marL="0" rtl="0" algn="ctr">
              <a:lnSpc>
                <a:spcPct val="100000"/>
              </a:lnSpc>
              <a:spcBef>
                <a:spcPts val="0"/>
              </a:spcBef>
              <a:spcAft>
                <a:spcPts val="0"/>
              </a:spcAft>
              <a:buSzPts val="1200"/>
              <a:buNone/>
            </a:pPr>
            <a:r>
              <a:rPr lang="en-US"/>
              <a:t>Sophie Walker, Graduate Metadata Student Assistant, Digital Libraries, University of North Texas Libraries</a:t>
            </a:r>
            <a:br>
              <a:rPr lang="en-US"/>
            </a:br>
            <a:r>
              <a:rPr lang="en-US"/>
              <a:t>Sarah Lynn Fisher, Digital Collections Librarian, </a:t>
            </a:r>
            <a:r>
              <a:rPr lang="en-US"/>
              <a:t>University of North Texas</a:t>
            </a:r>
            <a:r>
              <a:rPr lang="en-US"/>
              <a:t> Libraries</a:t>
            </a:r>
            <a:br>
              <a:rPr lang="en-US"/>
            </a:br>
            <a:r>
              <a:rPr lang="en-US"/>
              <a:t>Jacob Lord, Digital Libraries, </a:t>
            </a:r>
            <a:r>
              <a:rPr lang="en-US"/>
              <a:t>University of North Texas Libraries</a:t>
            </a:r>
            <a:br>
              <a:rPr lang="en-US"/>
            </a:br>
            <a:endParaRPr sz="2000"/>
          </a:p>
        </p:txBody>
      </p:sp>
      <p:sp>
        <p:nvSpPr>
          <p:cNvPr id="108" name="Google Shape;108;p1"/>
          <p:cNvSpPr txBox="1"/>
          <p:nvPr>
            <p:ph idx="10" type="dt"/>
          </p:nvPr>
        </p:nvSpPr>
        <p:spPr>
          <a:xfrm>
            <a:off x="5318760" y="1341255"/>
            <a:ext cx="1554480" cy="527213"/>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US" sz="1300">
                <a:solidFill>
                  <a:srgbClr val="FFFFFF"/>
                </a:solidFill>
                <a:latin typeface="Garamond"/>
                <a:ea typeface="Garamond"/>
                <a:cs typeface="Garamond"/>
                <a:sym typeface="Garamond"/>
              </a:rPr>
              <a:t>4/8/2026</a:t>
            </a:r>
            <a:endParaRPr/>
          </a:p>
        </p:txBody>
      </p:sp>
      <p:sp>
        <p:nvSpPr>
          <p:cNvPr id="109" name="Google Shape;109;p1"/>
          <p:cNvSpPr txBox="1"/>
          <p:nvPr>
            <p:ph idx="11" type="ftr"/>
          </p:nvPr>
        </p:nvSpPr>
        <p:spPr>
          <a:xfrm>
            <a:off x="3143973" y="5211060"/>
            <a:ext cx="5905500" cy="228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US"/>
              <a:t>Texas Conference on Digital Libraries 2026 - June 3, 2026</a:t>
            </a:r>
            <a:endParaRPr/>
          </a:p>
        </p:txBody>
      </p:sp>
      <p:sp>
        <p:nvSpPr>
          <p:cNvPr id="110" name="Google Shape;110;p1"/>
          <p:cNvSpPr/>
          <p:nvPr/>
        </p:nvSpPr>
        <p:spPr>
          <a:xfrm>
            <a:off x="5610086" y="1601304"/>
            <a:ext cx="938695" cy="253999"/>
          </a:xfrm>
          <a:prstGeom prst="rect">
            <a:avLst/>
          </a:prstGeom>
          <a:solidFill>
            <a:srgbClr val="E2DED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aramond"/>
              <a:ea typeface="Garamond"/>
              <a:cs typeface="Garamond"/>
              <a:sym typeface="Garamond"/>
            </a:endParaRPr>
          </a:p>
        </p:txBody>
      </p:sp>
      <p:pic>
        <p:nvPicPr>
          <p:cNvPr descr="Nutrition Facts - Florida Citrus" id="111" name="Google Shape;111;p1"/>
          <p:cNvPicPr preferRelativeResize="0"/>
          <p:nvPr/>
        </p:nvPicPr>
        <p:blipFill rotWithShape="1">
          <a:blip r:embed="rId3">
            <a:alphaModFix/>
          </a:blip>
          <a:srcRect b="0" l="0" r="0" t="0"/>
          <a:stretch/>
        </p:blipFill>
        <p:spPr>
          <a:xfrm>
            <a:off x="9042400" y="4038158"/>
            <a:ext cx="2743199" cy="23181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3e38f5d5178_0_38"/>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How does the model work?</a:t>
            </a:r>
            <a:endParaRPr b="1"/>
          </a:p>
        </p:txBody>
      </p:sp>
      <p:sp>
        <p:nvSpPr>
          <p:cNvPr id="192" name="Google Shape;192;g3e38f5d5178_0_38"/>
          <p:cNvSpPr txBox="1"/>
          <p:nvPr>
            <p:ph idx="1" type="body"/>
          </p:nvPr>
        </p:nvSpPr>
        <p:spPr>
          <a:xfrm>
            <a:off x="1066800" y="2103120"/>
            <a:ext cx="10058400" cy="3931800"/>
          </a:xfrm>
          <a:prstGeom prst="rect">
            <a:avLst/>
          </a:prstGeom>
        </p:spPr>
        <p:txBody>
          <a:bodyPr anchorCtr="0" anchor="t" bIns="45700" lIns="91425" spcFirstLastPara="1" rIns="91425" wrap="square" tIns="45700">
            <a:normAutofit lnSpcReduction="10000"/>
          </a:bodyPr>
          <a:lstStyle/>
          <a:p>
            <a:pPr indent="0" lvl="0" marL="0" rtl="0" algn="ctr">
              <a:spcBef>
                <a:spcPts val="900"/>
              </a:spcBef>
              <a:spcAft>
                <a:spcPts val="0"/>
              </a:spcAft>
              <a:buNone/>
            </a:pPr>
            <a:r>
              <a:rPr lang="en-US" sz="3000"/>
              <a:t>Evaluate</a:t>
            </a:r>
            <a:endParaRPr sz="3000"/>
          </a:p>
          <a:p>
            <a:pPr indent="0" lvl="0" marL="0" rtl="0" algn="ctr">
              <a:spcBef>
                <a:spcPts val="900"/>
              </a:spcBef>
              <a:spcAft>
                <a:spcPts val="0"/>
              </a:spcAft>
              <a:buNone/>
            </a:pPr>
            <a:r>
              <a:rPr lang="en-US" sz="2500">
                <a:solidFill>
                  <a:srgbClr val="564842"/>
                </a:solidFill>
              </a:rPr>
              <a:t>What are the problems?</a:t>
            </a:r>
            <a:endParaRPr sz="2500">
              <a:solidFill>
                <a:srgbClr val="564842"/>
              </a:solidFill>
            </a:endParaRPr>
          </a:p>
          <a:p>
            <a:pPr indent="0" lvl="0" marL="0" rtl="0" algn="ctr">
              <a:spcBef>
                <a:spcPts val="900"/>
              </a:spcBef>
              <a:spcAft>
                <a:spcPts val="0"/>
              </a:spcAft>
              <a:buNone/>
            </a:pPr>
            <a:r>
              <a:rPr lang="en-US" sz="3000"/>
              <a:t>Prioritize</a:t>
            </a:r>
            <a:endParaRPr sz="3000"/>
          </a:p>
          <a:p>
            <a:pPr indent="0" lvl="0" marL="0" rtl="0" algn="ctr">
              <a:spcBef>
                <a:spcPts val="900"/>
              </a:spcBef>
              <a:spcAft>
                <a:spcPts val="0"/>
              </a:spcAft>
              <a:buNone/>
            </a:pPr>
            <a:r>
              <a:rPr lang="en-US" sz="2500">
                <a:solidFill>
                  <a:srgbClr val="564842"/>
                </a:solidFill>
              </a:rPr>
              <a:t>Which issues should we focus on first?</a:t>
            </a:r>
            <a:endParaRPr sz="2500">
              <a:solidFill>
                <a:srgbClr val="564842"/>
              </a:solidFill>
            </a:endParaRPr>
          </a:p>
          <a:p>
            <a:pPr indent="0" lvl="0" marL="0" rtl="0" algn="ctr">
              <a:spcBef>
                <a:spcPts val="900"/>
              </a:spcBef>
              <a:spcAft>
                <a:spcPts val="0"/>
              </a:spcAft>
              <a:buNone/>
            </a:pPr>
            <a:r>
              <a:rPr lang="en-US" sz="3000"/>
              <a:t>Identify</a:t>
            </a:r>
            <a:endParaRPr sz="3000"/>
          </a:p>
          <a:p>
            <a:pPr indent="0" lvl="0" marL="0" rtl="0" algn="ctr">
              <a:spcBef>
                <a:spcPts val="900"/>
              </a:spcBef>
              <a:spcAft>
                <a:spcPts val="0"/>
              </a:spcAft>
              <a:buClr>
                <a:schemeClr val="dk1"/>
              </a:buClr>
              <a:buSzPts val="1100"/>
              <a:buFont typeface="Arial"/>
              <a:buNone/>
            </a:pPr>
            <a:r>
              <a:rPr lang="en-US" sz="2500">
                <a:solidFill>
                  <a:srgbClr val="564842"/>
                </a:solidFill>
              </a:rPr>
              <a:t> How do we find the items that need fixing?</a:t>
            </a:r>
            <a:endParaRPr sz="3000"/>
          </a:p>
          <a:p>
            <a:pPr indent="0" lvl="0" marL="0" rtl="0" algn="ctr">
              <a:spcBef>
                <a:spcPts val="900"/>
              </a:spcBef>
              <a:spcAft>
                <a:spcPts val="0"/>
              </a:spcAft>
              <a:buNone/>
            </a:pPr>
            <a:r>
              <a:rPr lang="en-US" sz="3000"/>
              <a:t>Correct</a:t>
            </a:r>
            <a:endParaRPr sz="3000"/>
          </a:p>
          <a:p>
            <a:pPr indent="0" lvl="0" marL="0" rtl="0" algn="ctr">
              <a:spcBef>
                <a:spcPts val="900"/>
              </a:spcBef>
              <a:spcAft>
                <a:spcPts val="0"/>
              </a:spcAft>
              <a:buClr>
                <a:schemeClr val="dk1"/>
              </a:buClr>
              <a:buSzPts val="1100"/>
              <a:buFont typeface="Arial"/>
              <a:buNone/>
            </a:pPr>
            <a:r>
              <a:rPr lang="en-US" sz="2500">
                <a:solidFill>
                  <a:srgbClr val="564842"/>
                </a:solidFill>
              </a:rPr>
              <a:t> Fix the items!</a:t>
            </a:r>
            <a:endParaRPr sz="3000"/>
          </a:p>
        </p:txBody>
      </p:sp>
      <p:pic>
        <p:nvPicPr>
          <p:cNvPr id="193" name="Google Shape;193;g3e38f5d5178_0_38"/>
          <p:cNvPicPr preferRelativeResize="0"/>
          <p:nvPr/>
        </p:nvPicPr>
        <p:blipFill>
          <a:blip r:embed="rId3">
            <a:alphaModFix/>
          </a:blip>
          <a:stretch>
            <a:fillRect/>
          </a:stretch>
        </p:blipFill>
        <p:spPr>
          <a:xfrm>
            <a:off x="833125" y="406525"/>
            <a:ext cx="1607676" cy="1607676"/>
          </a:xfrm>
          <a:prstGeom prst="rect">
            <a:avLst/>
          </a:prstGeom>
          <a:noFill/>
          <a:ln>
            <a:noFill/>
          </a:ln>
        </p:spPr>
      </p:pic>
      <p:pic>
        <p:nvPicPr>
          <p:cNvPr id="194" name="Google Shape;194;g3e38f5d5178_0_38"/>
          <p:cNvPicPr preferRelativeResize="0"/>
          <p:nvPr/>
        </p:nvPicPr>
        <p:blipFill>
          <a:blip r:embed="rId3">
            <a:alphaModFix/>
          </a:blip>
          <a:stretch>
            <a:fillRect/>
          </a:stretch>
        </p:blipFill>
        <p:spPr>
          <a:xfrm>
            <a:off x="9800150" y="406525"/>
            <a:ext cx="1607676" cy="1607676"/>
          </a:xfrm>
          <a:prstGeom prst="rect">
            <a:avLst/>
          </a:prstGeom>
          <a:noFill/>
          <a:ln>
            <a:noFill/>
          </a:ln>
        </p:spPr>
      </p:pic>
      <p:sp>
        <p:nvSpPr>
          <p:cNvPr id="195" name="Google Shape;195;g3e38f5d5178_0_38"/>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3e38f5d5178_0_45"/>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t>Things to consider:</a:t>
            </a:r>
            <a:endParaRPr b="1"/>
          </a:p>
        </p:txBody>
      </p:sp>
      <p:sp>
        <p:nvSpPr>
          <p:cNvPr id="201" name="Google Shape;201;g3e38f5d5178_0_45"/>
          <p:cNvSpPr txBox="1"/>
          <p:nvPr>
            <p:ph idx="1" type="body"/>
          </p:nvPr>
        </p:nvSpPr>
        <p:spPr>
          <a:xfrm>
            <a:off x="1066800" y="2103120"/>
            <a:ext cx="10058400" cy="3931800"/>
          </a:xfrm>
          <a:prstGeom prst="rect">
            <a:avLst/>
          </a:prstGeom>
        </p:spPr>
        <p:txBody>
          <a:bodyPr anchorCtr="0" anchor="t" bIns="45700" lIns="91425" spcFirstLastPara="1" rIns="91425" wrap="square" tIns="45700">
            <a:normAutofit/>
          </a:bodyPr>
          <a:lstStyle/>
          <a:p>
            <a:pPr indent="-419100" lvl="0" marL="457200" rtl="0" algn="l">
              <a:spcBef>
                <a:spcPts val="900"/>
              </a:spcBef>
              <a:spcAft>
                <a:spcPts val="0"/>
              </a:spcAft>
              <a:buSzPts val="3000"/>
              <a:buChar char="◦"/>
            </a:pPr>
            <a:r>
              <a:rPr lang="en-US" sz="3000"/>
              <a:t>Available resources</a:t>
            </a:r>
            <a:endParaRPr sz="3000"/>
          </a:p>
          <a:p>
            <a:pPr indent="-419100" lvl="0" marL="457200" rtl="0" algn="l">
              <a:spcBef>
                <a:spcPts val="0"/>
              </a:spcBef>
              <a:spcAft>
                <a:spcPts val="0"/>
              </a:spcAft>
              <a:buSzPts val="3000"/>
              <a:buChar char="◦"/>
            </a:pPr>
            <a:r>
              <a:rPr lang="en-US" sz="3000"/>
              <a:t>Number of records affected</a:t>
            </a:r>
            <a:endParaRPr sz="3000"/>
          </a:p>
          <a:p>
            <a:pPr indent="-419100" lvl="0" marL="457200" rtl="0" algn="l">
              <a:spcBef>
                <a:spcPts val="0"/>
              </a:spcBef>
              <a:spcAft>
                <a:spcPts val="0"/>
              </a:spcAft>
              <a:buSzPts val="3000"/>
              <a:buChar char="◦"/>
            </a:pPr>
            <a:r>
              <a:rPr lang="en-US" sz="3000"/>
              <a:t>Amount of time/expertise needed</a:t>
            </a:r>
            <a:endParaRPr sz="3000"/>
          </a:p>
          <a:p>
            <a:pPr indent="-419100" lvl="0" marL="457200" rtl="0" algn="l">
              <a:spcBef>
                <a:spcPts val="0"/>
              </a:spcBef>
              <a:spcAft>
                <a:spcPts val="0"/>
              </a:spcAft>
              <a:buSzPts val="3000"/>
              <a:buChar char="◦"/>
            </a:pPr>
            <a:r>
              <a:rPr lang="en-US" sz="3000"/>
              <a:t>Importance of quality aspect</a:t>
            </a:r>
            <a:endParaRPr sz="3000"/>
          </a:p>
          <a:p>
            <a:pPr indent="-419100" lvl="0" marL="457200" rtl="0" algn="l">
              <a:spcBef>
                <a:spcPts val="0"/>
              </a:spcBef>
              <a:spcAft>
                <a:spcPts val="0"/>
              </a:spcAft>
              <a:buSzPts val="3000"/>
              <a:buChar char="◦"/>
            </a:pPr>
            <a:r>
              <a:rPr lang="en-US" sz="3000"/>
              <a:t>Impact on user interfaces</a:t>
            </a:r>
            <a:endParaRPr sz="3000"/>
          </a:p>
          <a:p>
            <a:pPr indent="-419100" lvl="0" marL="457200" rtl="0" algn="l">
              <a:spcBef>
                <a:spcPts val="0"/>
              </a:spcBef>
              <a:spcAft>
                <a:spcPts val="0"/>
              </a:spcAft>
              <a:buSzPts val="3000"/>
              <a:buChar char="◦"/>
            </a:pPr>
            <a:r>
              <a:rPr lang="en-US" sz="3000"/>
              <a:t>Organizational goals</a:t>
            </a:r>
            <a:endParaRPr sz="3000"/>
          </a:p>
        </p:txBody>
      </p:sp>
      <p:pic>
        <p:nvPicPr>
          <p:cNvPr id="202" name="Google Shape;202;g3e38f5d5178_0_45"/>
          <p:cNvPicPr preferRelativeResize="0"/>
          <p:nvPr/>
        </p:nvPicPr>
        <p:blipFill>
          <a:blip r:embed="rId3">
            <a:alphaModFix/>
          </a:blip>
          <a:stretch>
            <a:fillRect/>
          </a:stretch>
        </p:blipFill>
        <p:spPr>
          <a:xfrm>
            <a:off x="6955725" y="1373600"/>
            <a:ext cx="4500400" cy="4500400"/>
          </a:xfrm>
          <a:prstGeom prst="rect">
            <a:avLst/>
          </a:prstGeom>
          <a:noFill/>
          <a:ln>
            <a:noFill/>
          </a:ln>
        </p:spPr>
      </p:pic>
      <p:sp>
        <p:nvSpPr>
          <p:cNvPr id="203" name="Google Shape;203;g3e38f5d5178_0_45"/>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800"/>
              <a:buFont typeface="Garamond"/>
              <a:buNone/>
            </a:pPr>
            <a:r>
              <a:rPr b="1" lang="en-US"/>
              <a:t>Step 1: Evaluate</a:t>
            </a:r>
            <a:endParaRPr/>
          </a:p>
        </p:txBody>
      </p:sp>
      <p:sp>
        <p:nvSpPr>
          <p:cNvPr id="209" name="Google Shape;209;p9"/>
          <p:cNvSpPr txBox="1"/>
          <p:nvPr>
            <p:ph idx="1" type="body"/>
          </p:nvPr>
        </p:nvSpPr>
        <p:spPr>
          <a:xfrm>
            <a:off x="1066800" y="2103125"/>
            <a:ext cx="10376400" cy="3931800"/>
          </a:xfrm>
          <a:prstGeom prst="rect">
            <a:avLst/>
          </a:prstGeom>
          <a:noFill/>
          <a:ln>
            <a:noFill/>
          </a:ln>
        </p:spPr>
        <p:txBody>
          <a:bodyPr anchorCtr="0" anchor="t" bIns="45700" lIns="91425" spcFirstLastPara="1" rIns="91425" wrap="square" tIns="45700">
            <a:normAutofit/>
          </a:bodyPr>
          <a:lstStyle/>
          <a:p>
            <a:pPr indent="-259080" lvl="0" marL="182880" rtl="0" algn="l">
              <a:lnSpc>
                <a:spcPct val="100000"/>
              </a:lnSpc>
              <a:spcBef>
                <a:spcPts val="0"/>
              </a:spcBef>
              <a:spcAft>
                <a:spcPts val="0"/>
              </a:spcAft>
              <a:buSzPts val="3000"/>
              <a:buChar char="◦"/>
            </a:pPr>
            <a:r>
              <a:rPr lang="en-US" sz="3000"/>
              <a:t>Lists compiled while describing the collection</a:t>
            </a:r>
            <a:endParaRPr sz="3000"/>
          </a:p>
          <a:p>
            <a:pPr indent="-259080" lvl="0" marL="182880" rtl="0" algn="l">
              <a:lnSpc>
                <a:spcPct val="100000"/>
              </a:lnSpc>
              <a:spcBef>
                <a:spcPts val="0"/>
              </a:spcBef>
              <a:spcAft>
                <a:spcPts val="0"/>
              </a:spcAft>
              <a:buSzPts val="3000"/>
              <a:buChar char="◦"/>
            </a:pPr>
            <a:r>
              <a:rPr lang="en-US" sz="3000"/>
              <a:t>Some issues already fixed</a:t>
            </a:r>
            <a:endParaRPr sz="3000"/>
          </a:p>
          <a:p>
            <a:pPr indent="-259080" lvl="0" marL="182880" rtl="0" algn="l">
              <a:lnSpc>
                <a:spcPct val="100000"/>
              </a:lnSpc>
              <a:spcBef>
                <a:spcPts val="0"/>
              </a:spcBef>
              <a:spcAft>
                <a:spcPts val="0"/>
              </a:spcAft>
              <a:buSzPts val="3000"/>
              <a:buChar char="◦"/>
            </a:pPr>
            <a:r>
              <a:rPr lang="en-US" sz="3000"/>
              <a:t>Digital Projects Unit “General Collection Checklist” form</a:t>
            </a:r>
            <a:endParaRPr sz="3000"/>
          </a:p>
          <a:p>
            <a:pPr indent="-259080" lvl="0" marL="182880" rtl="0" algn="l">
              <a:lnSpc>
                <a:spcPct val="100000"/>
              </a:lnSpc>
              <a:spcBef>
                <a:spcPts val="0"/>
              </a:spcBef>
              <a:spcAft>
                <a:spcPts val="0"/>
              </a:spcAft>
              <a:buSzPts val="3000"/>
              <a:buChar char="◦"/>
            </a:pPr>
            <a:r>
              <a:rPr lang="en-US" sz="3000"/>
              <a:t>List of nonspecific “ongoing issues”</a:t>
            </a:r>
            <a:endParaRPr sz="3000"/>
          </a:p>
          <a:p>
            <a:pPr indent="-259080" lvl="0" marL="182880" rtl="0" algn="l">
              <a:lnSpc>
                <a:spcPct val="100000"/>
              </a:lnSpc>
              <a:spcBef>
                <a:spcPts val="0"/>
              </a:spcBef>
              <a:spcAft>
                <a:spcPts val="0"/>
              </a:spcAft>
              <a:buSzPts val="3000"/>
              <a:buChar char="◦"/>
            </a:pPr>
            <a:r>
              <a:rPr lang="en-US" sz="3000"/>
              <a:t>Checked which issues still applied to the Kempner collection</a:t>
            </a:r>
            <a:endParaRPr sz="3000"/>
          </a:p>
          <a:p>
            <a:pPr indent="-259080" lvl="0" marL="182880" rtl="0" algn="l">
              <a:lnSpc>
                <a:spcPct val="100000"/>
              </a:lnSpc>
              <a:spcBef>
                <a:spcPts val="0"/>
              </a:spcBef>
              <a:spcAft>
                <a:spcPts val="0"/>
              </a:spcAft>
              <a:buSzPts val="3000"/>
              <a:buChar char="◦"/>
            </a:pPr>
            <a:r>
              <a:rPr lang="en-US" sz="3000"/>
              <a:t>Compiled everything into a single document for transfer onto the spreadsheet</a:t>
            </a:r>
            <a:endParaRPr sz="3000"/>
          </a:p>
        </p:txBody>
      </p:sp>
      <p:sp>
        <p:nvSpPr>
          <p:cNvPr id="210" name="Google Shape;210;p9"/>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e38f5d5178_0_52"/>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Step 2: Prioritize</a:t>
            </a:r>
            <a:endParaRPr b="1"/>
          </a:p>
        </p:txBody>
      </p:sp>
      <p:sp>
        <p:nvSpPr>
          <p:cNvPr id="216" name="Google Shape;216;g3e38f5d5178_0_52"/>
          <p:cNvSpPr txBox="1"/>
          <p:nvPr>
            <p:ph idx="1" type="body"/>
          </p:nvPr>
        </p:nvSpPr>
        <p:spPr>
          <a:xfrm>
            <a:off x="1066800" y="2103120"/>
            <a:ext cx="10058400" cy="3931800"/>
          </a:xfrm>
          <a:prstGeom prst="rect">
            <a:avLst/>
          </a:prstGeom>
        </p:spPr>
        <p:txBody>
          <a:bodyPr anchorCtr="0" anchor="t" bIns="45700" lIns="91425" spcFirstLastPara="1" rIns="91425" wrap="square" tIns="45700">
            <a:normAutofit/>
          </a:bodyPr>
          <a:lstStyle/>
          <a:p>
            <a:pPr indent="-419100" lvl="0" marL="457200" rtl="0" algn="l">
              <a:spcBef>
                <a:spcPts val="900"/>
              </a:spcBef>
              <a:spcAft>
                <a:spcPts val="0"/>
              </a:spcAft>
              <a:buSzPts val="3000"/>
              <a:buChar char="◦"/>
            </a:pPr>
            <a:r>
              <a:rPr lang="en-US" sz="3000"/>
              <a:t>Color-coded spreadsheet had two axes:</a:t>
            </a:r>
            <a:endParaRPr sz="3000"/>
          </a:p>
          <a:p>
            <a:pPr indent="-419100" lvl="1" marL="914400" rtl="0" algn="l">
              <a:spcBef>
                <a:spcPts val="0"/>
              </a:spcBef>
              <a:spcAft>
                <a:spcPts val="0"/>
              </a:spcAft>
              <a:buSzPts val="3000"/>
              <a:buChar char="◦"/>
            </a:pPr>
            <a:r>
              <a:rPr lang="en-US" sz="3000"/>
              <a:t>High/mid/low priority</a:t>
            </a:r>
            <a:endParaRPr sz="3000"/>
          </a:p>
          <a:p>
            <a:pPr indent="-419100" lvl="1" marL="914400" rtl="0" algn="l">
              <a:spcBef>
                <a:spcPts val="0"/>
              </a:spcBef>
              <a:spcAft>
                <a:spcPts val="0"/>
              </a:spcAft>
              <a:buSzPts val="3000"/>
              <a:buChar char="◦"/>
            </a:pPr>
            <a:r>
              <a:rPr lang="en-US" sz="3000"/>
              <a:t>Easy/medium/complex corrections</a:t>
            </a:r>
            <a:endParaRPr sz="3000"/>
          </a:p>
          <a:p>
            <a:pPr indent="-419100" lvl="0" marL="457200" rtl="0" algn="l">
              <a:spcBef>
                <a:spcPts val="0"/>
              </a:spcBef>
              <a:spcAft>
                <a:spcPts val="0"/>
              </a:spcAft>
              <a:buSzPts val="3000"/>
              <a:buChar char="◦"/>
            </a:pPr>
            <a:r>
              <a:rPr lang="en-US" sz="3000"/>
              <a:t>Start with high-priority easy corrections and work our way down</a:t>
            </a:r>
            <a:endParaRPr sz="3000"/>
          </a:p>
        </p:txBody>
      </p:sp>
      <p:pic>
        <p:nvPicPr>
          <p:cNvPr descr="A mock-up of the spreadsheet used for the project. It's split into three sections-- high priority, mid-level priority, and low priority. Each priority is in turn split into three subsequent sections: easy corrections, mid-level corrections, and complex corrections. The spreadsheet is color-coded, with easy corrections being green, mid-level corrections being yellow, and complex corrections being red." id="217" name="Google Shape;217;g3e38f5d5178_0_52"/>
          <p:cNvPicPr preferRelativeResize="0"/>
          <p:nvPr/>
        </p:nvPicPr>
        <p:blipFill>
          <a:blip r:embed="rId3">
            <a:alphaModFix/>
          </a:blip>
          <a:stretch>
            <a:fillRect/>
          </a:stretch>
        </p:blipFill>
        <p:spPr>
          <a:xfrm>
            <a:off x="2724676" y="4444300"/>
            <a:ext cx="6742650" cy="1639825"/>
          </a:xfrm>
          <a:prstGeom prst="rect">
            <a:avLst/>
          </a:prstGeom>
          <a:noFill/>
          <a:ln>
            <a:noFill/>
          </a:ln>
        </p:spPr>
      </p:pic>
      <p:sp>
        <p:nvSpPr>
          <p:cNvPr id="218" name="Google Shape;218;g3e38f5d5178_0_52"/>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screenshot of the actual spreadsheet used for the project. The easy and mid-level corrections under the high priority section are visible in this image. The spreadsheet includes a description of the problem, a link to the edit system, the number of items that need to be fixed, the date the corrections began, the date the corrections ended, the estimated amount of time the corrections took, and additional notes." id="223" name="Google Shape;223;p11"/>
          <p:cNvPicPr preferRelativeResize="0"/>
          <p:nvPr/>
        </p:nvPicPr>
        <p:blipFill rotWithShape="1">
          <a:blip r:embed="rId3">
            <a:alphaModFix/>
          </a:blip>
          <a:srcRect b="-4056" l="-160" r="18232" t="67"/>
          <a:stretch/>
        </p:blipFill>
        <p:spPr>
          <a:xfrm>
            <a:off x="0" y="8775"/>
            <a:ext cx="12059701" cy="6839601"/>
          </a:xfrm>
          <a:prstGeom prst="rect">
            <a:avLst/>
          </a:prstGeom>
          <a:solidFill>
            <a:srgbClr val="BFB9B9"/>
          </a:solidFill>
          <a:ln>
            <a:noFill/>
          </a:ln>
        </p:spPr>
      </p:pic>
      <p:sp>
        <p:nvSpPr>
          <p:cNvPr id="224" name="Google Shape;224;p11"/>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Garamond"/>
              <a:buNone/>
            </a:pPr>
            <a:r>
              <a:rPr b="1" lang="en-US"/>
              <a:t>Factors to consider</a:t>
            </a:r>
            <a:endParaRPr b="1"/>
          </a:p>
        </p:txBody>
      </p:sp>
      <p:sp>
        <p:nvSpPr>
          <p:cNvPr id="230" name="Google Shape;230;p12"/>
          <p:cNvSpPr txBox="1"/>
          <p:nvPr>
            <p:ph idx="1" type="body"/>
          </p:nvPr>
        </p:nvSpPr>
        <p:spPr>
          <a:xfrm>
            <a:off x="1066800" y="2103120"/>
            <a:ext cx="9190567" cy="3931920"/>
          </a:xfrm>
          <a:prstGeom prst="rect">
            <a:avLst/>
          </a:prstGeom>
          <a:noFill/>
          <a:ln>
            <a:noFill/>
          </a:ln>
        </p:spPr>
        <p:txBody>
          <a:bodyPr anchorCtr="0" anchor="t" bIns="45700" lIns="91425" spcFirstLastPara="1" rIns="91425" wrap="square" tIns="45700">
            <a:normAutofit/>
          </a:bodyPr>
          <a:lstStyle/>
          <a:p>
            <a:pPr indent="-259080" lvl="0" marL="182880" rtl="0" algn="l">
              <a:lnSpc>
                <a:spcPct val="100000"/>
              </a:lnSpc>
              <a:spcBef>
                <a:spcPts val="0"/>
              </a:spcBef>
              <a:spcAft>
                <a:spcPts val="0"/>
              </a:spcAft>
              <a:buSzPts val="3000"/>
              <a:buChar char="◦"/>
            </a:pPr>
            <a:r>
              <a:rPr lang="en-US" sz="3000"/>
              <a:t>How will this affect the user?</a:t>
            </a:r>
            <a:endParaRPr sz="3000"/>
          </a:p>
          <a:p>
            <a:pPr indent="-259080" lvl="0" marL="182880" rtl="0" algn="l">
              <a:lnSpc>
                <a:spcPct val="100000"/>
              </a:lnSpc>
              <a:spcBef>
                <a:spcPts val="0"/>
              </a:spcBef>
              <a:spcAft>
                <a:spcPts val="0"/>
              </a:spcAft>
              <a:buSzPts val="3000"/>
              <a:buChar char="◦"/>
            </a:pPr>
            <a:r>
              <a:rPr lang="en-US" sz="3000"/>
              <a:t>How long will this take to correct?</a:t>
            </a:r>
            <a:endParaRPr sz="3000"/>
          </a:p>
          <a:p>
            <a:pPr indent="-259080" lvl="0" marL="182880" rtl="0" algn="l">
              <a:lnSpc>
                <a:spcPct val="100000"/>
              </a:lnSpc>
              <a:spcBef>
                <a:spcPts val="0"/>
              </a:spcBef>
              <a:spcAft>
                <a:spcPts val="0"/>
              </a:spcAft>
              <a:buSzPts val="3000"/>
              <a:buChar char="◦"/>
            </a:pPr>
            <a:r>
              <a:rPr lang="en-US" sz="3000"/>
              <a:t>Is this correction necessary to reach minimal standards?</a:t>
            </a:r>
            <a:endParaRPr sz="3000"/>
          </a:p>
        </p:txBody>
      </p:sp>
      <p:pic>
        <p:nvPicPr>
          <p:cNvPr descr="Pecan Research and Promotion Program | American Pecan Promotion Board" id="231" name="Google Shape;231;p12"/>
          <p:cNvPicPr preferRelativeResize="0"/>
          <p:nvPr/>
        </p:nvPicPr>
        <p:blipFill rotWithShape="1">
          <a:blip r:embed="rId3">
            <a:alphaModFix/>
          </a:blip>
          <a:srcRect b="0" l="0" r="0" t="0"/>
          <a:stretch/>
        </p:blipFill>
        <p:spPr>
          <a:xfrm>
            <a:off x="9317567" y="496305"/>
            <a:ext cx="2743199" cy="2267056"/>
          </a:xfrm>
          <a:prstGeom prst="rect">
            <a:avLst/>
          </a:prstGeom>
          <a:noFill/>
          <a:ln>
            <a:noFill/>
          </a:ln>
        </p:spPr>
      </p:pic>
      <p:sp>
        <p:nvSpPr>
          <p:cNvPr id="232" name="Google Shape;232;p12"/>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4800"/>
              <a:buFont typeface="Garamond"/>
              <a:buNone/>
            </a:pPr>
            <a:r>
              <a:rPr b="1" lang="en-US"/>
              <a:t>Step 3: Identify</a:t>
            </a:r>
            <a:endParaRPr/>
          </a:p>
        </p:txBody>
      </p:sp>
      <p:sp>
        <p:nvSpPr>
          <p:cNvPr id="238" name="Google Shape;238;p13"/>
          <p:cNvSpPr txBox="1"/>
          <p:nvPr>
            <p:ph idx="1" type="body"/>
          </p:nvPr>
        </p:nvSpPr>
        <p:spPr>
          <a:xfrm>
            <a:off x="760900" y="1928925"/>
            <a:ext cx="10652700" cy="3749100"/>
          </a:xfrm>
          <a:prstGeom prst="rect">
            <a:avLst/>
          </a:prstGeom>
          <a:noFill/>
          <a:ln>
            <a:noFill/>
          </a:ln>
        </p:spPr>
        <p:txBody>
          <a:bodyPr anchorCtr="0" anchor="t" bIns="45700" lIns="91425" spcFirstLastPara="1" rIns="91425" wrap="square" tIns="45700">
            <a:normAutofit/>
          </a:bodyPr>
          <a:lstStyle/>
          <a:p>
            <a:pPr indent="-419100" lvl="0" marL="457200" rtl="0" algn="l">
              <a:lnSpc>
                <a:spcPct val="100000"/>
              </a:lnSpc>
              <a:spcBef>
                <a:spcPts val="0"/>
              </a:spcBef>
              <a:spcAft>
                <a:spcPts val="0"/>
              </a:spcAft>
              <a:buSzPts val="3000"/>
              <a:buChar char="◦"/>
            </a:pPr>
            <a:r>
              <a:rPr lang="en-US" sz="3000"/>
              <a:t>Use the search functions in UNT’s in-house metadata editing system</a:t>
            </a:r>
            <a:endParaRPr sz="3000"/>
          </a:p>
          <a:p>
            <a:pPr indent="-419100" lvl="0" marL="457200" rtl="0" algn="l">
              <a:lnSpc>
                <a:spcPct val="100000"/>
              </a:lnSpc>
              <a:spcBef>
                <a:spcPts val="0"/>
              </a:spcBef>
              <a:spcAft>
                <a:spcPts val="0"/>
              </a:spcAft>
              <a:buSzPts val="3000"/>
              <a:buChar char="◦"/>
            </a:pPr>
            <a:r>
              <a:rPr lang="en-US" sz="3000"/>
              <a:t>Count tool: Finds how many records have a certain number of </a:t>
            </a:r>
            <a:r>
              <a:rPr lang="en-US" sz="3000"/>
              <a:t>entries</a:t>
            </a:r>
            <a:r>
              <a:rPr lang="en-US" sz="3000"/>
              <a:t> for a given field</a:t>
            </a:r>
            <a:endParaRPr sz="3000"/>
          </a:p>
          <a:p>
            <a:pPr indent="-419100" lvl="0" marL="457200" rtl="0" algn="l">
              <a:lnSpc>
                <a:spcPct val="100000"/>
              </a:lnSpc>
              <a:spcBef>
                <a:spcPts val="0"/>
              </a:spcBef>
              <a:spcAft>
                <a:spcPts val="0"/>
              </a:spcAft>
              <a:buSzPts val="3000"/>
              <a:buChar char="◦"/>
            </a:pPr>
            <a:r>
              <a:rPr lang="en-US" sz="3000"/>
              <a:t>Facet tool: Finds every value that has been entered into a given field</a:t>
            </a:r>
            <a:endParaRPr sz="3000"/>
          </a:p>
          <a:p>
            <a:pPr indent="-419100" lvl="0" marL="457200" rtl="0" algn="l">
              <a:lnSpc>
                <a:spcPct val="100000"/>
              </a:lnSpc>
              <a:spcBef>
                <a:spcPts val="0"/>
              </a:spcBef>
              <a:spcAft>
                <a:spcPts val="0"/>
              </a:spcAft>
              <a:buSzPts val="3000"/>
              <a:buChar char="◦"/>
            </a:pPr>
            <a:r>
              <a:rPr lang="en-US" sz="3000"/>
              <a:t>Cluster tool: Similar to facet, but groups together like-objects</a:t>
            </a:r>
            <a:endParaRPr sz="3000"/>
          </a:p>
          <a:p>
            <a:pPr indent="-419100" lvl="0" marL="457200" rtl="0" algn="l">
              <a:lnSpc>
                <a:spcPct val="100000"/>
              </a:lnSpc>
              <a:spcBef>
                <a:spcPts val="0"/>
              </a:spcBef>
              <a:spcAft>
                <a:spcPts val="0"/>
              </a:spcAft>
              <a:buSzPts val="3000"/>
              <a:buChar char="◦"/>
            </a:pPr>
            <a:r>
              <a:rPr lang="en-US" sz="3000"/>
              <a:t>Basic keyword search function</a:t>
            </a:r>
            <a:endParaRPr sz="3000"/>
          </a:p>
        </p:txBody>
      </p:sp>
      <p:sp>
        <p:nvSpPr>
          <p:cNvPr id="239" name="Google Shape;239;p13"/>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gallery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e38f5d5178_0_64"/>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The Count Tool</a:t>
            </a:r>
            <a:endParaRPr b="1"/>
          </a:p>
        </p:txBody>
      </p:sp>
      <p:pic>
        <p:nvPicPr>
          <p:cNvPr descr="A screenshot of the Count tool. Here, it has been used to show how many keywords each record has. 3,951 records have zero keywords, 11,129 records have one keyword, and so on and so forth." id="245" name="Google Shape;245;g3e38f5d5178_0_64"/>
          <p:cNvPicPr preferRelativeResize="0"/>
          <p:nvPr/>
        </p:nvPicPr>
        <p:blipFill>
          <a:blip r:embed="rId3">
            <a:alphaModFix/>
          </a:blip>
          <a:stretch>
            <a:fillRect/>
          </a:stretch>
        </p:blipFill>
        <p:spPr>
          <a:xfrm>
            <a:off x="2009827" y="1974650"/>
            <a:ext cx="8172346" cy="4389051"/>
          </a:xfrm>
          <a:prstGeom prst="rect">
            <a:avLst/>
          </a:prstGeom>
          <a:noFill/>
          <a:ln>
            <a:noFill/>
          </a:ln>
        </p:spPr>
      </p:pic>
      <p:sp>
        <p:nvSpPr>
          <p:cNvPr id="246" name="Google Shape;246;g3e38f5d5178_0_64"/>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3e38f5d5178_0_74"/>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The Facet Tool</a:t>
            </a:r>
            <a:endParaRPr b="1"/>
          </a:p>
        </p:txBody>
      </p:sp>
      <p:pic>
        <p:nvPicPr>
          <p:cNvPr descr="A screenshot of the Facet tool. It has been used to show everything that has been entered into the collection as a per-type (meaning the name of a human being) creator." id="252" name="Google Shape;252;g3e38f5d5178_0_74"/>
          <p:cNvPicPr preferRelativeResize="0"/>
          <p:nvPr/>
        </p:nvPicPr>
        <p:blipFill>
          <a:blip r:embed="rId3">
            <a:alphaModFix/>
          </a:blip>
          <a:stretch>
            <a:fillRect/>
          </a:stretch>
        </p:blipFill>
        <p:spPr>
          <a:xfrm>
            <a:off x="2533925" y="1889919"/>
            <a:ext cx="7459942" cy="4539007"/>
          </a:xfrm>
          <a:prstGeom prst="rect">
            <a:avLst/>
          </a:prstGeom>
          <a:noFill/>
          <a:ln>
            <a:noFill/>
          </a:ln>
        </p:spPr>
      </p:pic>
      <p:sp>
        <p:nvSpPr>
          <p:cNvPr id="253" name="Google Shape;253;g3e38f5d5178_0_74"/>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e38f5d5178_0_80"/>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The Cluster Tool</a:t>
            </a:r>
            <a:endParaRPr b="1"/>
          </a:p>
        </p:txBody>
      </p:sp>
      <p:pic>
        <p:nvPicPr>
          <p:cNvPr descr="A screenshot of the cluster tool. It has been used on named persons in the subject field. The tool has clustered together similar items, such as S. J. Anderson and J. S. Anderson, making it easier to identify potential typos." id="259" name="Google Shape;259;g3e38f5d5178_0_80"/>
          <p:cNvPicPr preferRelativeResize="0"/>
          <p:nvPr/>
        </p:nvPicPr>
        <p:blipFill>
          <a:blip r:embed="rId3">
            <a:alphaModFix/>
          </a:blip>
          <a:stretch>
            <a:fillRect/>
          </a:stretch>
        </p:blipFill>
        <p:spPr>
          <a:xfrm>
            <a:off x="2173950" y="1899794"/>
            <a:ext cx="7844108" cy="4539006"/>
          </a:xfrm>
          <a:prstGeom prst="rect">
            <a:avLst/>
          </a:prstGeom>
          <a:noFill/>
          <a:ln>
            <a:noFill/>
          </a:ln>
        </p:spPr>
      </p:pic>
      <p:sp>
        <p:nvSpPr>
          <p:cNvPr id="260" name="Google Shape;260;g3e38f5d5178_0_80"/>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3e38f5d5178_0_0"/>
          <p:cNvSpPr txBox="1"/>
          <p:nvPr/>
        </p:nvSpPr>
        <p:spPr>
          <a:xfrm>
            <a:off x="484200" y="494100"/>
            <a:ext cx="111864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600">
                <a:solidFill>
                  <a:schemeClr val="dk1"/>
                </a:solidFill>
                <a:latin typeface="Garamond"/>
                <a:ea typeface="Garamond"/>
                <a:cs typeface="Garamond"/>
                <a:sym typeface="Garamond"/>
              </a:rPr>
              <a:t>MEET YOUR PRESENTERS!</a:t>
            </a:r>
            <a:endParaRPr sz="4600">
              <a:solidFill>
                <a:schemeClr val="dk1"/>
              </a:solidFill>
              <a:latin typeface="Garamond"/>
              <a:ea typeface="Garamond"/>
              <a:cs typeface="Garamond"/>
              <a:sym typeface="Garamond"/>
            </a:endParaRPr>
          </a:p>
        </p:txBody>
      </p:sp>
      <p:pic>
        <p:nvPicPr>
          <p:cNvPr descr="A photograph of Sophie Walker posing in her graduate regalia." id="117" name="Google Shape;117;g3e38f5d5178_0_0" title="P1030563.JPG"/>
          <p:cNvPicPr preferRelativeResize="0"/>
          <p:nvPr/>
        </p:nvPicPr>
        <p:blipFill>
          <a:blip r:embed="rId3">
            <a:alphaModFix/>
          </a:blip>
          <a:stretch>
            <a:fillRect/>
          </a:stretch>
        </p:blipFill>
        <p:spPr>
          <a:xfrm>
            <a:off x="755200" y="1386900"/>
            <a:ext cx="2235300" cy="1676475"/>
          </a:xfrm>
          <a:prstGeom prst="rect">
            <a:avLst/>
          </a:prstGeom>
          <a:noFill/>
          <a:ln cap="flat" cmpd="dbl" w="38100">
            <a:solidFill>
              <a:schemeClr val="accent1"/>
            </a:solidFill>
            <a:prstDash val="solid"/>
            <a:round/>
            <a:headEnd len="sm" w="sm" type="none"/>
            <a:tailEnd len="sm" w="sm" type="none"/>
          </a:ln>
        </p:spPr>
      </p:pic>
      <p:sp>
        <p:nvSpPr>
          <p:cNvPr id="118" name="Google Shape;118;g3e38f5d5178_0_0"/>
          <p:cNvSpPr txBox="1"/>
          <p:nvPr/>
        </p:nvSpPr>
        <p:spPr>
          <a:xfrm>
            <a:off x="3107850" y="1324175"/>
            <a:ext cx="5939100" cy="10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Garamond"/>
                <a:ea typeface="Garamond"/>
                <a:cs typeface="Garamond"/>
                <a:sym typeface="Garamond"/>
              </a:rPr>
              <a:t>Sophie Walker</a:t>
            </a:r>
            <a:endParaRPr sz="3200">
              <a:solidFill>
                <a:schemeClr val="dk1"/>
              </a:solidFill>
              <a:latin typeface="Garamond"/>
              <a:ea typeface="Garamond"/>
              <a:cs typeface="Garamond"/>
              <a:sym typeface="Garamond"/>
            </a:endParaRPr>
          </a:p>
        </p:txBody>
      </p:sp>
      <p:sp>
        <p:nvSpPr>
          <p:cNvPr id="119" name="Google Shape;119;g3e38f5d5178_0_0"/>
          <p:cNvSpPr txBox="1"/>
          <p:nvPr/>
        </p:nvSpPr>
        <p:spPr>
          <a:xfrm>
            <a:off x="3157250" y="1847925"/>
            <a:ext cx="7649700" cy="13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64842"/>
                </a:solidFill>
                <a:latin typeface="Garamond"/>
                <a:ea typeface="Garamond"/>
                <a:cs typeface="Garamond"/>
                <a:sym typeface="Garamond"/>
              </a:rPr>
              <a:t>Graduate Metadata Student Assistant</a:t>
            </a:r>
            <a:endParaRPr sz="2400">
              <a:solidFill>
                <a:srgbClr val="564842"/>
              </a:solidFill>
              <a:latin typeface="Garamond"/>
              <a:ea typeface="Garamond"/>
              <a:cs typeface="Garamond"/>
              <a:sym typeface="Garamond"/>
            </a:endParaRPr>
          </a:p>
          <a:p>
            <a:pPr indent="0" lvl="0" marL="0" rtl="0" algn="l">
              <a:spcBef>
                <a:spcPts val="0"/>
              </a:spcBef>
              <a:spcAft>
                <a:spcPts val="0"/>
              </a:spcAft>
              <a:buNone/>
            </a:pPr>
            <a:r>
              <a:rPr lang="en-US" sz="2400">
                <a:solidFill>
                  <a:srgbClr val="564842"/>
                </a:solidFill>
                <a:latin typeface="Garamond"/>
                <a:ea typeface="Garamond"/>
                <a:cs typeface="Garamond"/>
                <a:sym typeface="Garamond"/>
              </a:rPr>
              <a:t>University of North Texas</a:t>
            </a:r>
            <a:endParaRPr sz="2400">
              <a:solidFill>
                <a:srgbClr val="564842"/>
              </a:solidFill>
              <a:latin typeface="Garamond"/>
              <a:ea typeface="Garamond"/>
              <a:cs typeface="Garamond"/>
              <a:sym typeface="Garamond"/>
            </a:endParaRPr>
          </a:p>
        </p:txBody>
      </p:sp>
      <p:sp>
        <p:nvSpPr>
          <p:cNvPr id="120" name="Google Shape;120;g3e38f5d5178_0_0"/>
          <p:cNvSpPr txBox="1"/>
          <p:nvPr/>
        </p:nvSpPr>
        <p:spPr>
          <a:xfrm>
            <a:off x="3557475" y="2717500"/>
            <a:ext cx="6235500" cy="99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3200">
                <a:solidFill>
                  <a:schemeClr val="dk1"/>
                </a:solidFill>
                <a:latin typeface="Garamond"/>
                <a:ea typeface="Garamond"/>
                <a:cs typeface="Garamond"/>
                <a:sym typeface="Garamond"/>
              </a:rPr>
              <a:t>Jacob Lord</a:t>
            </a:r>
            <a:endParaRPr sz="3200">
              <a:solidFill>
                <a:schemeClr val="dk1"/>
              </a:solidFill>
              <a:latin typeface="Garamond"/>
              <a:ea typeface="Garamond"/>
              <a:cs typeface="Garamond"/>
              <a:sym typeface="Garamond"/>
            </a:endParaRPr>
          </a:p>
          <a:p>
            <a:pPr indent="0" lvl="0" marL="0" rtl="0" algn="r">
              <a:spcBef>
                <a:spcPts val="0"/>
              </a:spcBef>
              <a:spcAft>
                <a:spcPts val="0"/>
              </a:spcAft>
              <a:buNone/>
            </a:pPr>
            <a:r>
              <a:rPr lang="en-US" sz="2400">
                <a:solidFill>
                  <a:srgbClr val="564842"/>
                </a:solidFill>
                <a:latin typeface="Garamond"/>
                <a:ea typeface="Garamond"/>
                <a:cs typeface="Garamond"/>
                <a:sym typeface="Garamond"/>
              </a:rPr>
              <a:t>Former Student Metadata Assistant, </a:t>
            </a:r>
            <a:br>
              <a:rPr lang="en-US" sz="2400">
                <a:solidFill>
                  <a:srgbClr val="564842"/>
                </a:solidFill>
                <a:latin typeface="Garamond"/>
                <a:ea typeface="Garamond"/>
                <a:cs typeface="Garamond"/>
                <a:sym typeface="Garamond"/>
              </a:rPr>
            </a:br>
            <a:r>
              <a:rPr lang="en-US" sz="2400">
                <a:solidFill>
                  <a:srgbClr val="564842"/>
                </a:solidFill>
                <a:latin typeface="Garamond"/>
                <a:ea typeface="Garamond"/>
                <a:cs typeface="Garamond"/>
                <a:sym typeface="Garamond"/>
              </a:rPr>
              <a:t>University of North Texas</a:t>
            </a:r>
            <a:endParaRPr sz="2400">
              <a:solidFill>
                <a:srgbClr val="564842"/>
              </a:solidFill>
              <a:latin typeface="Garamond"/>
              <a:ea typeface="Garamond"/>
              <a:cs typeface="Garamond"/>
              <a:sym typeface="Garamond"/>
            </a:endParaRPr>
          </a:p>
          <a:p>
            <a:pPr indent="0" lvl="0" marL="0" rtl="0" algn="r">
              <a:spcBef>
                <a:spcPts val="0"/>
              </a:spcBef>
              <a:spcAft>
                <a:spcPts val="0"/>
              </a:spcAft>
              <a:buNone/>
            </a:pPr>
            <a:r>
              <a:rPr lang="en-US" sz="2400">
                <a:solidFill>
                  <a:srgbClr val="564842"/>
                </a:solidFill>
                <a:latin typeface="Garamond"/>
                <a:ea typeface="Garamond"/>
                <a:cs typeface="Garamond"/>
                <a:sym typeface="Garamond"/>
              </a:rPr>
              <a:t>Current Archival Intern, </a:t>
            </a:r>
            <a:br>
              <a:rPr lang="en-US" sz="2400">
                <a:solidFill>
                  <a:srgbClr val="564842"/>
                </a:solidFill>
                <a:latin typeface="Garamond"/>
                <a:ea typeface="Garamond"/>
                <a:cs typeface="Garamond"/>
                <a:sym typeface="Garamond"/>
              </a:rPr>
            </a:br>
            <a:r>
              <a:rPr lang="en-US" sz="2400">
                <a:solidFill>
                  <a:srgbClr val="564842"/>
                </a:solidFill>
                <a:latin typeface="Garamond"/>
                <a:ea typeface="Garamond"/>
                <a:cs typeface="Garamond"/>
                <a:sym typeface="Garamond"/>
              </a:rPr>
              <a:t>National Museum of the Pacific War</a:t>
            </a:r>
            <a:endParaRPr sz="2400">
              <a:solidFill>
                <a:srgbClr val="564842"/>
              </a:solidFill>
              <a:latin typeface="Garamond"/>
              <a:ea typeface="Garamond"/>
              <a:cs typeface="Garamond"/>
              <a:sym typeface="Garamond"/>
            </a:endParaRPr>
          </a:p>
        </p:txBody>
      </p:sp>
      <p:pic>
        <p:nvPicPr>
          <p:cNvPr descr="A photograph of Jacob Lord standing in front of a street named after the Kempner family." id="121" name="Google Shape;121;g3e38f5d5178_0_0" title="20240803_155847.jpg"/>
          <p:cNvPicPr preferRelativeResize="0"/>
          <p:nvPr/>
        </p:nvPicPr>
        <p:blipFill>
          <a:blip r:embed="rId4">
            <a:alphaModFix/>
          </a:blip>
          <a:stretch>
            <a:fillRect/>
          </a:stretch>
        </p:blipFill>
        <p:spPr>
          <a:xfrm>
            <a:off x="9904250" y="2628574"/>
            <a:ext cx="1620276" cy="2160348"/>
          </a:xfrm>
          <a:prstGeom prst="rect">
            <a:avLst/>
          </a:prstGeom>
          <a:noFill/>
          <a:ln cap="flat" cmpd="tri" w="38100">
            <a:solidFill>
              <a:schemeClr val="accent1"/>
            </a:solidFill>
            <a:prstDash val="solid"/>
            <a:round/>
            <a:headEnd len="sm" w="sm" type="none"/>
            <a:tailEnd len="sm" w="sm" type="none"/>
          </a:ln>
        </p:spPr>
      </p:pic>
      <p:sp>
        <p:nvSpPr>
          <p:cNvPr id="122" name="Google Shape;122;g3e38f5d5178_0_0"/>
          <p:cNvSpPr txBox="1"/>
          <p:nvPr/>
        </p:nvSpPr>
        <p:spPr>
          <a:xfrm>
            <a:off x="3107850" y="4674100"/>
            <a:ext cx="6650400" cy="14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Garamond"/>
                <a:ea typeface="Garamond"/>
                <a:cs typeface="Garamond"/>
                <a:sym typeface="Garamond"/>
              </a:rPr>
              <a:t>Sarah Lynn Fisher</a:t>
            </a:r>
            <a:endParaRPr sz="3200">
              <a:solidFill>
                <a:schemeClr val="dk1"/>
              </a:solidFill>
              <a:latin typeface="Garamond"/>
              <a:ea typeface="Garamond"/>
              <a:cs typeface="Garamond"/>
              <a:sym typeface="Garamond"/>
            </a:endParaRPr>
          </a:p>
          <a:p>
            <a:pPr indent="0" lvl="0" marL="0" rtl="0" algn="l">
              <a:spcBef>
                <a:spcPts val="0"/>
              </a:spcBef>
              <a:spcAft>
                <a:spcPts val="0"/>
              </a:spcAft>
              <a:buNone/>
            </a:pPr>
            <a:r>
              <a:rPr lang="en-US" sz="2400">
                <a:solidFill>
                  <a:srgbClr val="564842"/>
                </a:solidFill>
                <a:latin typeface="Garamond"/>
                <a:ea typeface="Garamond"/>
                <a:cs typeface="Garamond"/>
                <a:sym typeface="Garamond"/>
              </a:rPr>
              <a:t>Digital Collections Librarian</a:t>
            </a:r>
            <a:endParaRPr sz="2400">
              <a:solidFill>
                <a:srgbClr val="564842"/>
              </a:solidFill>
              <a:latin typeface="Garamond"/>
              <a:ea typeface="Garamond"/>
              <a:cs typeface="Garamond"/>
              <a:sym typeface="Garamond"/>
            </a:endParaRPr>
          </a:p>
          <a:p>
            <a:pPr indent="0" lvl="0" marL="0" rtl="0" algn="l">
              <a:spcBef>
                <a:spcPts val="0"/>
              </a:spcBef>
              <a:spcAft>
                <a:spcPts val="0"/>
              </a:spcAft>
              <a:buNone/>
            </a:pPr>
            <a:r>
              <a:rPr lang="en-US" sz="2400">
                <a:solidFill>
                  <a:srgbClr val="564842"/>
                </a:solidFill>
                <a:latin typeface="Garamond"/>
                <a:ea typeface="Garamond"/>
                <a:cs typeface="Garamond"/>
                <a:sym typeface="Garamond"/>
              </a:rPr>
              <a:t>University of North Texas</a:t>
            </a:r>
            <a:endParaRPr sz="2400">
              <a:solidFill>
                <a:srgbClr val="564842"/>
              </a:solidFill>
              <a:latin typeface="Garamond"/>
              <a:ea typeface="Garamond"/>
              <a:cs typeface="Garamond"/>
              <a:sym typeface="Garamond"/>
            </a:endParaRPr>
          </a:p>
        </p:txBody>
      </p:sp>
      <p:pic>
        <p:nvPicPr>
          <p:cNvPr id="123" name="Google Shape;123;g3e38f5d5178_0_0" title="headshot-2.jpg"/>
          <p:cNvPicPr preferRelativeResize="0"/>
          <p:nvPr/>
        </p:nvPicPr>
        <p:blipFill>
          <a:blip r:embed="rId5">
            <a:alphaModFix/>
          </a:blip>
          <a:stretch>
            <a:fillRect/>
          </a:stretch>
        </p:blipFill>
        <p:spPr>
          <a:xfrm>
            <a:off x="1105963" y="4538060"/>
            <a:ext cx="1764275" cy="1764275"/>
          </a:xfrm>
          <a:prstGeom prst="rect">
            <a:avLst/>
          </a:prstGeom>
          <a:noFill/>
          <a:ln>
            <a:noFill/>
          </a:ln>
        </p:spPr>
      </p:pic>
      <p:sp>
        <p:nvSpPr>
          <p:cNvPr id="124" name="Google Shape;124;g3e38f5d5178_0_0"/>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e38f5d5178_0_86"/>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t>Step 4: Correct</a:t>
            </a:r>
            <a:endParaRPr b="1"/>
          </a:p>
        </p:txBody>
      </p:sp>
      <p:sp>
        <p:nvSpPr>
          <p:cNvPr id="266" name="Google Shape;266;g3e38f5d5178_0_86"/>
          <p:cNvSpPr txBox="1"/>
          <p:nvPr>
            <p:ph idx="1" type="body"/>
          </p:nvPr>
        </p:nvSpPr>
        <p:spPr>
          <a:xfrm>
            <a:off x="1066800" y="2103120"/>
            <a:ext cx="10058400" cy="3931800"/>
          </a:xfrm>
          <a:prstGeom prst="rect">
            <a:avLst/>
          </a:prstGeom>
        </p:spPr>
        <p:txBody>
          <a:bodyPr anchorCtr="0" anchor="t" bIns="45700" lIns="91425" spcFirstLastPara="1" rIns="91425" wrap="square" tIns="45700">
            <a:normAutofit lnSpcReduction="10000"/>
          </a:bodyPr>
          <a:lstStyle/>
          <a:p>
            <a:pPr indent="-431800" lvl="0" marL="457200" rtl="0" algn="l">
              <a:spcBef>
                <a:spcPts val="900"/>
              </a:spcBef>
              <a:spcAft>
                <a:spcPts val="0"/>
              </a:spcAft>
              <a:buSzPts val="3200"/>
              <a:buChar char="◦"/>
            </a:pPr>
            <a:r>
              <a:rPr lang="en-US" sz="3200"/>
              <a:t>November 2025 - March 2026</a:t>
            </a:r>
            <a:endParaRPr sz="3200"/>
          </a:p>
          <a:p>
            <a:pPr indent="-431800" lvl="0" marL="457200" rtl="0" algn="l">
              <a:spcBef>
                <a:spcPts val="0"/>
              </a:spcBef>
              <a:spcAft>
                <a:spcPts val="0"/>
              </a:spcAft>
              <a:buSzPts val="3200"/>
              <a:buChar char="◦"/>
            </a:pPr>
            <a:r>
              <a:rPr lang="en-US" sz="3200"/>
              <a:t>One person, 20 hours per week</a:t>
            </a:r>
            <a:endParaRPr sz="3200"/>
          </a:p>
          <a:p>
            <a:pPr indent="-431800" lvl="0" marL="457200" rtl="0" algn="l">
              <a:spcBef>
                <a:spcPts val="0"/>
              </a:spcBef>
              <a:spcAft>
                <a:spcPts val="0"/>
              </a:spcAft>
              <a:buSzPts val="3200"/>
              <a:buChar char="◦"/>
            </a:pPr>
            <a:r>
              <a:rPr lang="en-US" sz="3200"/>
              <a:t>Finished all high priority tasks, approximately half of mid-priority tasks</a:t>
            </a:r>
            <a:endParaRPr sz="3200"/>
          </a:p>
          <a:p>
            <a:pPr indent="-431800" lvl="0" marL="457200" rtl="0" algn="l">
              <a:spcBef>
                <a:spcPts val="0"/>
              </a:spcBef>
              <a:spcAft>
                <a:spcPts val="0"/>
              </a:spcAft>
              <a:buSzPts val="3200"/>
              <a:buChar char="◦"/>
            </a:pPr>
            <a:r>
              <a:rPr lang="en-US" sz="3200"/>
              <a:t>No low-priority tasks were completed</a:t>
            </a:r>
            <a:endParaRPr sz="3200"/>
          </a:p>
          <a:p>
            <a:pPr indent="-431800" lvl="0" marL="457200" rtl="0" algn="l">
              <a:spcBef>
                <a:spcPts val="0"/>
              </a:spcBef>
              <a:spcAft>
                <a:spcPts val="0"/>
              </a:spcAft>
              <a:buSzPts val="3200"/>
              <a:buChar char="◦"/>
            </a:pPr>
            <a:r>
              <a:rPr lang="en-US" sz="3200"/>
              <a:t>Some corrections took about ten minutes (shortest: 2 minutes)</a:t>
            </a:r>
            <a:endParaRPr sz="3200"/>
          </a:p>
          <a:p>
            <a:pPr indent="-431800" lvl="0" marL="457200" rtl="0" algn="l">
              <a:spcBef>
                <a:spcPts val="0"/>
              </a:spcBef>
              <a:spcAft>
                <a:spcPts val="0"/>
              </a:spcAft>
              <a:buSzPts val="3200"/>
              <a:buChar char="◦"/>
            </a:pPr>
            <a:r>
              <a:rPr lang="en-US" sz="3200"/>
              <a:t>Others took over ten hours (longest: 30 hours, 20 minutes)</a:t>
            </a:r>
            <a:endParaRPr sz="3200"/>
          </a:p>
        </p:txBody>
      </p:sp>
      <p:pic>
        <p:nvPicPr>
          <p:cNvPr descr="Grapefruit – SicarFarms" id="267" name="Google Shape;267;g3e38f5d5178_0_86"/>
          <p:cNvPicPr preferRelativeResize="0"/>
          <p:nvPr/>
        </p:nvPicPr>
        <p:blipFill rotWithShape="1">
          <a:blip r:embed="rId3">
            <a:alphaModFix/>
          </a:blip>
          <a:srcRect b="0" l="0" r="0" t="0"/>
          <a:stretch/>
        </p:blipFill>
        <p:spPr>
          <a:xfrm>
            <a:off x="8974675" y="154192"/>
            <a:ext cx="2743200" cy="2743200"/>
          </a:xfrm>
          <a:prstGeom prst="rect">
            <a:avLst/>
          </a:prstGeom>
          <a:noFill/>
          <a:ln>
            <a:noFill/>
          </a:ln>
        </p:spPr>
      </p:pic>
      <p:sp>
        <p:nvSpPr>
          <p:cNvPr id="268" name="Google Shape;268;g3e38f5d5178_0_86"/>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push dir="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e38f5d5178_0_97"/>
          <p:cNvSpPr txBox="1"/>
          <p:nvPr>
            <p:ph type="title"/>
          </p:nvPr>
        </p:nvSpPr>
        <p:spPr>
          <a:xfrm>
            <a:off x="1066800" y="642600"/>
            <a:ext cx="8785500" cy="13716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None/>
            </a:pPr>
            <a:r>
              <a:rPr b="1" lang="en-US"/>
              <a:t>Developments</a:t>
            </a:r>
            <a:endParaRPr b="1"/>
          </a:p>
        </p:txBody>
      </p:sp>
      <p:sp>
        <p:nvSpPr>
          <p:cNvPr id="274" name="Google Shape;274;g3e38f5d5178_0_97"/>
          <p:cNvSpPr txBox="1"/>
          <p:nvPr>
            <p:ph idx="1" type="body"/>
          </p:nvPr>
        </p:nvSpPr>
        <p:spPr>
          <a:xfrm>
            <a:off x="1066800" y="2103120"/>
            <a:ext cx="10058400" cy="3931800"/>
          </a:xfrm>
          <a:prstGeom prst="rect">
            <a:avLst/>
          </a:prstGeom>
        </p:spPr>
        <p:txBody>
          <a:bodyPr anchorCtr="0" anchor="t" bIns="45700" lIns="91425" spcFirstLastPara="1" rIns="91425" wrap="square" tIns="45700">
            <a:normAutofit lnSpcReduction="10000"/>
          </a:bodyPr>
          <a:lstStyle/>
          <a:p>
            <a:pPr indent="-419100" lvl="0" marL="457200" rtl="0" algn="l">
              <a:spcBef>
                <a:spcPts val="900"/>
              </a:spcBef>
              <a:spcAft>
                <a:spcPts val="0"/>
              </a:spcAft>
              <a:buSzPts val="3000"/>
              <a:buChar char="◦"/>
            </a:pPr>
            <a:r>
              <a:rPr lang="en-US" sz="3000"/>
              <a:t>Repeatedly </a:t>
            </a:r>
            <a:r>
              <a:rPr lang="en-US" sz="3000"/>
              <a:t>returning</a:t>
            </a:r>
            <a:r>
              <a:rPr lang="en-US" sz="3000"/>
              <a:t> to the Evaluate and Prioritize stages</a:t>
            </a:r>
            <a:endParaRPr sz="3000"/>
          </a:p>
          <a:p>
            <a:pPr indent="-419100" lvl="0" marL="457200" rtl="0" algn="l">
              <a:spcBef>
                <a:spcPts val="0"/>
              </a:spcBef>
              <a:spcAft>
                <a:spcPts val="0"/>
              </a:spcAft>
              <a:buSzPts val="3000"/>
              <a:buChar char="◦"/>
            </a:pPr>
            <a:r>
              <a:rPr lang="en-US" sz="3000"/>
              <a:t>Changing the priorities of certain tasks</a:t>
            </a:r>
            <a:endParaRPr sz="3000"/>
          </a:p>
          <a:p>
            <a:pPr indent="-419100" lvl="1" marL="914400" rtl="0" algn="l">
              <a:spcBef>
                <a:spcPts val="0"/>
              </a:spcBef>
              <a:spcAft>
                <a:spcPts val="0"/>
              </a:spcAft>
              <a:buSzPts val="3000"/>
              <a:buChar char="◦"/>
            </a:pPr>
            <a:r>
              <a:rPr lang="en-US" sz="3000"/>
              <a:t>Took longer or were more complex than initially believed</a:t>
            </a:r>
            <a:endParaRPr sz="3000"/>
          </a:p>
          <a:p>
            <a:pPr indent="-419100" lvl="1" marL="914400" rtl="0" algn="l">
              <a:spcBef>
                <a:spcPts val="0"/>
              </a:spcBef>
              <a:spcAft>
                <a:spcPts val="0"/>
              </a:spcAft>
              <a:buSzPts val="3000"/>
              <a:buChar char="◦"/>
            </a:pPr>
            <a:r>
              <a:rPr lang="en-US" sz="3000"/>
              <a:t>Human error due to lack of experience</a:t>
            </a:r>
            <a:endParaRPr sz="3000"/>
          </a:p>
          <a:p>
            <a:pPr indent="-419100" lvl="0" marL="457200" rtl="0" algn="l">
              <a:spcBef>
                <a:spcPts val="0"/>
              </a:spcBef>
              <a:spcAft>
                <a:spcPts val="0"/>
              </a:spcAft>
              <a:buSzPts val="3000"/>
              <a:buChar char="◦"/>
            </a:pPr>
            <a:r>
              <a:rPr lang="en-US" sz="3000"/>
              <a:t>Discovering new issues while working with the collection</a:t>
            </a:r>
            <a:endParaRPr sz="3000"/>
          </a:p>
          <a:p>
            <a:pPr indent="-419100" lvl="0" marL="457200" rtl="0" algn="l">
              <a:spcBef>
                <a:spcPts val="0"/>
              </a:spcBef>
              <a:spcAft>
                <a:spcPts val="0"/>
              </a:spcAft>
              <a:buSzPts val="3000"/>
              <a:buChar char="◦"/>
            </a:pPr>
            <a:r>
              <a:rPr lang="en-US" sz="3000"/>
              <a:t>Amount of records impacted is the most important factor in how long it will take</a:t>
            </a:r>
            <a:endParaRPr sz="3000"/>
          </a:p>
          <a:p>
            <a:pPr indent="-419100" lvl="0" marL="457200" rtl="0" algn="l">
              <a:spcBef>
                <a:spcPts val="0"/>
              </a:spcBef>
              <a:spcAft>
                <a:spcPts val="0"/>
              </a:spcAft>
              <a:buSzPts val="3000"/>
              <a:buChar char="◦"/>
            </a:pPr>
            <a:r>
              <a:rPr lang="en-US" sz="3000"/>
              <a:t>Experience of the one doing corrections is an unexpected variable</a:t>
            </a:r>
            <a:endParaRPr sz="3000"/>
          </a:p>
        </p:txBody>
      </p:sp>
      <p:pic>
        <p:nvPicPr>
          <p:cNvPr id="275" name="Google Shape;275;g3e38f5d5178_0_97"/>
          <p:cNvPicPr preferRelativeResize="0"/>
          <p:nvPr/>
        </p:nvPicPr>
        <p:blipFill>
          <a:blip r:embed="rId3">
            <a:alphaModFix/>
          </a:blip>
          <a:stretch>
            <a:fillRect/>
          </a:stretch>
        </p:blipFill>
        <p:spPr>
          <a:xfrm>
            <a:off x="9852300" y="493375"/>
            <a:ext cx="1670026" cy="1670026"/>
          </a:xfrm>
          <a:prstGeom prst="rect">
            <a:avLst/>
          </a:prstGeom>
          <a:noFill/>
          <a:ln>
            <a:noFill/>
          </a:ln>
        </p:spPr>
      </p:pic>
      <p:sp>
        <p:nvSpPr>
          <p:cNvPr id="276" name="Google Shape;276;g3e38f5d5178_0_97"/>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Garamond"/>
              <a:buNone/>
            </a:pPr>
            <a:r>
              <a:rPr b="1" lang="en-US"/>
              <a:t>Conclusions</a:t>
            </a:r>
            <a:endParaRPr b="1"/>
          </a:p>
        </p:txBody>
      </p:sp>
      <p:sp>
        <p:nvSpPr>
          <p:cNvPr id="282" name="Google Shape;282;p15"/>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p>
            <a:pPr indent="-259080" lvl="0" marL="182880" rtl="0" algn="l">
              <a:lnSpc>
                <a:spcPct val="100000"/>
              </a:lnSpc>
              <a:spcBef>
                <a:spcPts val="900"/>
              </a:spcBef>
              <a:spcAft>
                <a:spcPts val="0"/>
              </a:spcAft>
              <a:buClr>
                <a:srgbClr val="262626"/>
              </a:buClr>
              <a:buSzPts val="3000"/>
              <a:buChar char="◦"/>
            </a:pPr>
            <a:r>
              <a:rPr lang="en-US" sz="3000"/>
              <a:t>Makes the formidable process into something feasible</a:t>
            </a:r>
            <a:endParaRPr sz="3000"/>
          </a:p>
          <a:p>
            <a:pPr indent="-259080" lvl="0" marL="182880" rtl="0" algn="l">
              <a:lnSpc>
                <a:spcPct val="100000"/>
              </a:lnSpc>
              <a:spcBef>
                <a:spcPts val="900"/>
              </a:spcBef>
              <a:spcAft>
                <a:spcPts val="0"/>
              </a:spcAft>
              <a:buSzPts val="3000"/>
              <a:buChar char="◦"/>
            </a:pPr>
            <a:r>
              <a:rPr lang="en-US" sz="3000"/>
              <a:t>Gamifies a tedious process</a:t>
            </a:r>
            <a:endParaRPr sz="3000"/>
          </a:p>
          <a:p>
            <a:pPr indent="-259080" lvl="0" marL="182880" rtl="0" algn="l">
              <a:lnSpc>
                <a:spcPct val="100000"/>
              </a:lnSpc>
              <a:spcBef>
                <a:spcPts val="900"/>
              </a:spcBef>
              <a:spcAft>
                <a:spcPts val="0"/>
              </a:spcAft>
              <a:buSzPts val="3000"/>
              <a:buChar char="◦"/>
            </a:pPr>
            <a:r>
              <a:rPr lang="en-US" sz="3000"/>
              <a:t>Iterative and low-stakes with room for errors</a:t>
            </a:r>
            <a:endParaRPr sz="3000"/>
          </a:p>
          <a:p>
            <a:pPr indent="-259080" lvl="0" marL="182880" rtl="0" algn="l">
              <a:lnSpc>
                <a:spcPct val="100000"/>
              </a:lnSpc>
              <a:spcBef>
                <a:spcPts val="900"/>
              </a:spcBef>
              <a:spcAft>
                <a:spcPts val="0"/>
              </a:spcAft>
              <a:buSzPts val="3000"/>
              <a:buChar char="◦"/>
            </a:pPr>
            <a:r>
              <a:rPr lang="en-US" sz="3000"/>
              <a:t>Not everything needs to be completed at once</a:t>
            </a:r>
            <a:endParaRPr sz="3000"/>
          </a:p>
          <a:p>
            <a:pPr indent="-259080" lvl="0" marL="182880" rtl="0" algn="l">
              <a:lnSpc>
                <a:spcPct val="100000"/>
              </a:lnSpc>
              <a:spcBef>
                <a:spcPts val="900"/>
              </a:spcBef>
              <a:spcAft>
                <a:spcPts val="0"/>
              </a:spcAft>
              <a:buSzPts val="3000"/>
              <a:buChar char="◦"/>
            </a:pPr>
            <a:r>
              <a:rPr lang="en-US" sz="3000"/>
              <a:t>Much room for improvement</a:t>
            </a:r>
            <a:endParaRPr sz="3000"/>
          </a:p>
        </p:txBody>
      </p:sp>
      <p:pic>
        <p:nvPicPr>
          <p:cNvPr descr="File:Citrus paradisi (Grapefruit, pink) transparent bg.png - Wikimedia  Commons" id="283" name="Google Shape;283;p15"/>
          <p:cNvPicPr preferRelativeResize="0"/>
          <p:nvPr/>
        </p:nvPicPr>
        <p:blipFill rotWithShape="1">
          <a:blip r:embed="rId3">
            <a:alphaModFix/>
          </a:blip>
          <a:srcRect b="0" l="0" r="0" t="0"/>
          <a:stretch/>
        </p:blipFill>
        <p:spPr>
          <a:xfrm>
            <a:off x="8887557" y="5158153"/>
            <a:ext cx="3131039" cy="1787770"/>
          </a:xfrm>
          <a:prstGeom prst="rect">
            <a:avLst/>
          </a:prstGeom>
          <a:noFill/>
          <a:ln>
            <a:noFill/>
          </a:ln>
        </p:spPr>
      </p:pic>
      <p:sp>
        <p:nvSpPr>
          <p:cNvPr id="284" name="Google Shape;284;p15"/>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e38f5d5178_0_103"/>
          <p:cNvSpPr txBox="1"/>
          <p:nvPr>
            <p:ph type="title"/>
          </p:nvPr>
        </p:nvSpPr>
        <p:spPr>
          <a:xfrm>
            <a:off x="1066800" y="642594"/>
            <a:ext cx="10058400" cy="13716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None/>
            </a:pPr>
            <a:r>
              <a:rPr b="1" lang="en-US"/>
              <a:t>Areas for further study</a:t>
            </a:r>
            <a:endParaRPr b="1"/>
          </a:p>
        </p:txBody>
      </p:sp>
      <p:sp>
        <p:nvSpPr>
          <p:cNvPr id="290" name="Google Shape;290;g3e38f5d5178_0_103"/>
          <p:cNvSpPr txBox="1"/>
          <p:nvPr>
            <p:ph idx="1" type="body"/>
          </p:nvPr>
        </p:nvSpPr>
        <p:spPr>
          <a:xfrm>
            <a:off x="1066800" y="2103120"/>
            <a:ext cx="10058400" cy="3931800"/>
          </a:xfrm>
          <a:prstGeom prst="rect">
            <a:avLst/>
          </a:prstGeom>
        </p:spPr>
        <p:txBody>
          <a:bodyPr anchorCtr="0" anchor="t" bIns="45700" lIns="91425" spcFirstLastPara="1" rIns="91425" wrap="square" tIns="45700">
            <a:normAutofit/>
          </a:bodyPr>
          <a:lstStyle/>
          <a:p>
            <a:pPr indent="-419100" lvl="0" marL="457200" rtl="0" algn="l">
              <a:spcBef>
                <a:spcPts val="900"/>
              </a:spcBef>
              <a:spcAft>
                <a:spcPts val="0"/>
              </a:spcAft>
              <a:buSzPts val="3000"/>
              <a:buChar char="◦"/>
            </a:pPr>
            <a:r>
              <a:rPr lang="en-US" sz="3000"/>
              <a:t>How do these changes actually impact things on the user end? Do they notice? Will it </a:t>
            </a:r>
            <a:r>
              <a:rPr lang="en-US" sz="3000"/>
              <a:t>increase the collection’s use?</a:t>
            </a:r>
            <a:endParaRPr sz="3000"/>
          </a:p>
          <a:p>
            <a:pPr indent="-419100" lvl="0" marL="457200" rtl="0" algn="l">
              <a:spcBef>
                <a:spcPts val="0"/>
              </a:spcBef>
              <a:spcAft>
                <a:spcPts val="0"/>
              </a:spcAft>
              <a:buSzPts val="3000"/>
              <a:buChar char="◦"/>
            </a:pPr>
            <a:r>
              <a:rPr lang="en-US" sz="3000"/>
              <a:t>How can we use the lessons from this project to further streamline the process in future projects?</a:t>
            </a:r>
            <a:endParaRPr sz="3000"/>
          </a:p>
        </p:txBody>
      </p:sp>
      <p:pic>
        <p:nvPicPr>
          <p:cNvPr id="291" name="Google Shape;291;g3e38f5d5178_0_103"/>
          <p:cNvPicPr preferRelativeResize="0"/>
          <p:nvPr/>
        </p:nvPicPr>
        <p:blipFill>
          <a:blip r:embed="rId3">
            <a:alphaModFix/>
          </a:blip>
          <a:stretch>
            <a:fillRect/>
          </a:stretch>
        </p:blipFill>
        <p:spPr>
          <a:xfrm>
            <a:off x="4323996" y="4284723"/>
            <a:ext cx="3544000" cy="1981100"/>
          </a:xfrm>
          <a:prstGeom prst="rect">
            <a:avLst/>
          </a:prstGeom>
          <a:noFill/>
          <a:ln>
            <a:noFill/>
          </a:ln>
        </p:spPr>
      </p:pic>
      <p:sp>
        <p:nvSpPr>
          <p:cNvPr id="292" name="Google Shape;292;g3e38f5d5178_0_103"/>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gallery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ecbf6db2a1_2_13"/>
          <p:cNvSpPr txBox="1"/>
          <p:nvPr>
            <p:ph idx="1" type="body"/>
          </p:nvPr>
        </p:nvSpPr>
        <p:spPr>
          <a:xfrm>
            <a:off x="965200" y="1137925"/>
            <a:ext cx="6163800" cy="3931800"/>
          </a:xfrm>
          <a:prstGeom prst="rect">
            <a:avLst/>
          </a:prstGeom>
        </p:spPr>
        <p:txBody>
          <a:bodyPr anchorCtr="0" anchor="t" bIns="45700" lIns="91425" spcFirstLastPara="1" rIns="91425" wrap="square" tIns="45700">
            <a:normAutofit lnSpcReduction="20000"/>
          </a:bodyPr>
          <a:lstStyle/>
          <a:p>
            <a:pPr indent="0" lvl="0" marL="0" rtl="0" algn="l">
              <a:spcBef>
                <a:spcPts val="900"/>
              </a:spcBef>
              <a:spcAft>
                <a:spcPts val="0"/>
              </a:spcAft>
              <a:buNone/>
            </a:pPr>
            <a:r>
              <a:rPr lang="en-US" sz="4800">
                <a:solidFill>
                  <a:srgbClr val="262626"/>
                </a:solidFill>
              </a:rPr>
              <a:t>Thank you and we welcome your questions!</a:t>
            </a:r>
            <a:br>
              <a:rPr lang="en-US" sz="4800">
                <a:solidFill>
                  <a:srgbClr val="262626"/>
                </a:solidFill>
              </a:rPr>
            </a:br>
            <a:br>
              <a:rPr lang="en-US" sz="4800">
                <a:solidFill>
                  <a:srgbClr val="262626"/>
                </a:solidFill>
              </a:rPr>
            </a:br>
            <a:endParaRPr sz="3100">
              <a:solidFill>
                <a:srgbClr val="262626"/>
              </a:solidFill>
            </a:endParaRPr>
          </a:p>
          <a:p>
            <a:pPr indent="0" lvl="0" marL="0" rtl="0" algn="l">
              <a:spcBef>
                <a:spcPts val="900"/>
              </a:spcBef>
              <a:spcAft>
                <a:spcPts val="0"/>
              </a:spcAft>
              <a:buNone/>
            </a:pPr>
            <a:r>
              <a:rPr lang="en-US" sz="3100" u="sng">
                <a:solidFill>
                  <a:schemeClr val="hlink"/>
                </a:solidFill>
                <a:hlinkClick r:id="rId3"/>
              </a:rPr>
              <a:t>sophie.walker@unt.edu</a:t>
            </a:r>
            <a:endParaRPr sz="3100">
              <a:solidFill>
                <a:srgbClr val="262626"/>
              </a:solidFill>
            </a:endParaRPr>
          </a:p>
          <a:p>
            <a:pPr indent="0" lvl="0" marL="0" rtl="0" algn="l">
              <a:spcBef>
                <a:spcPts val="900"/>
              </a:spcBef>
              <a:spcAft>
                <a:spcPts val="0"/>
              </a:spcAft>
              <a:buNone/>
            </a:pPr>
            <a:r>
              <a:rPr lang="en-US" sz="3100" u="sng">
                <a:solidFill>
                  <a:schemeClr val="hlink"/>
                </a:solidFill>
                <a:hlinkClick r:id="rId4"/>
              </a:rPr>
              <a:t>sarahlynn.fisher@unt.edu</a:t>
            </a:r>
            <a:endParaRPr sz="3100">
              <a:solidFill>
                <a:srgbClr val="262626"/>
              </a:solidFill>
            </a:endParaRPr>
          </a:p>
          <a:p>
            <a:pPr indent="0" lvl="0" marL="0" rtl="0" algn="l">
              <a:spcBef>
                <a:spcPts val="900"/>
              </a:spcBef>
              <a:spcAft>
                <a:spcPts val="0"/>
              </a:spcAft>
              <a:buNone/>
            </a:pPr>
            <a:r>
              <a:rPr lang="en-US" sz="3100" u="sng">
                <a:solidFill>
                  <a:schemeClr val="hlink"/>
                </a:solidFill>
                <a:hlinkClick r:id="rId5"/>
              </a:rPr>
              <a:t>jacobclord@gmail.com</a:t>
            </a:r>
            <a:r>
              <a:rPr lang="en-US" sz="3100">
                <a:solidFill>
                  <a:srgbClr val="262626"/>
                </a:solidFill>
              </a:rPr>
              <a:t> </a:t>
            </a:r>
            <a:endParaRPr sz="3100">
              <a:solidFill>
                <a:srgbClr val="262626"/>
              </a:solidFill>
            </a:endParaRPr>
          </a:p>
        </p:txBody>
      </p:sp>
      <p:sp>
        <p:nvSpPr>
          <p:cNvPr id="298" name="Google Shape;298;g3ecbf6db2a1_2_13"/>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9" name="Google Shape;299;g3ecbf6db2a1_2_13" title="metapth1480442_m_KEMPF_80-0002-019-032-006_01.med_res.jpg"/>
          <p:cNvPicPr preferRelativeResize="0"/>
          <p:nvPr/>
        </p:nvPicPr>
        <p:blipFill>
          <a:blip r:embed="rId6">
            <a:alphaModFix/>
          </a:blip>
          <a:stretch>
            <a:fillRect/>
          </a:stretch>
        </p:blipFill>
        <p:spPr>
          <a:xfrm>
            <a:off x="7247524" y="513934"/>
            <a:ext cx="4327201" cy="5582066"/>
          </a:xfrm>
          <a:prstGeom prst="rect">
            <a:avLst/>
          </a:prstGeom>
          <a:noFill/>
          <a:ln>
            <a:noFill/>
          </a:ln>
        </p:spPr>
      </p:pic>
      <p:sp>
        <p:nvSpPr>
          <p:cNvPr id="300" name="Google Shape;300;g3ecbf6db2a1_2_13"/>
          <p:cNvSpPr txBox="1"/>
          <p:nvPr/>
        </p:nvSpPr>
        <p:spPr>
          <a:xfrm>
            <a:off x="7446875" y="6096000"/>
            <a:ext cx="3928500" cy="13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400"/>
              </a:spcBef>
              <a:spcAft>
                <a:spcPts val="0"/>
              </a:spcAft>
              <a:buClr>
                <a:schemeClr val="dk1"/>
              </a:buClr>
              <a:buSzPts val="1100"/>
              <a:buFont typeface="Arial"/>
              <a:buNone/>
            </a:pPr>
            <a:r>
              <a:rPr b="1" lang="en-US" sz="1100" u="sng">
                <a:solidFill>
                  <a:schemeClr val="hlink"/>
                </a:solidFill>
                <a:hlinkClick r:id="rId7"/>
              </a:rPr>
              <a:t>[Grapefruit List for I. H. Kempner, December 11, 1951]</a:t>
            </a:r>
            <a:endParaRPr b="1" sz="1100">
              <a:solidFill>
                <a:schemeClr val="dk1"/>
              </a:solidFill>
            </a:endParaRPr>
          </a:p>
          <a:p>
            <a:pPr indent="0" lvl="0" marL="0" rtl="0" algn="l">
              <a:spcBef>
                <a:spcPts val="60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e71be2a6e9_0_1"/>
          <p:cNvSpPr txBox="1"/>
          <p:nvPr>
            <p:ph type="title"/>
          </p:nvPr>
        </p:nvSpPr>
        <p:spPr>
          <a:xfrm>
            <a:off x="1066800" y="482169"/>
            <a:ext cx="10058400" cy="1371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References</a:t>
            </a:r>
            <a:endParaRPr/>
          </a:p>
        </p:txBody>
      </p:sp>
      <p:sp>
        <p:nvSpPr>
          <p:cNvPr id="306" name="Google Shape;306;g3e71be2a6e9_0_1"/>
          <p:cNvSpPr txBox="1"/>
          <p:nvPr>
            <p:ph idx="1" type="body"/>
          </p:nvPr>
        </p:nvSpPr>
        <p:spPr>
          <a:xfrm>
            <a:off x="836475" y="1627125"/>
            <a:ext cx="10771200" cy="4709400"/>
          </a:xfrm>
          <a:prstGeom prst="rect">
            <a:avLst/>
          </a:prstGeom>
        </p:spPr>
        <p:txBody>
          <a:bodyPr anchorCtr="0" anchor="t" bIns="45700" lIns="91425" spcFirstLastPara="1" rIns="91425" wrap="square" tIns="45700">
            <a:normAutofit fontScale="25000" lnSpcReduction="20000"/>
          </a:bodyPr>
          <a:lstStyle/>
          <a:p>
            <a:pPr indent="0" lvl="0" marL="457200" rtl="0" algn="l">
              <a:lnSpc>
                <a:spcPct val="150000"/>
              </a:lnSpc>
              <a:spcBef>
                <a:spcPts val="0"/>
              </a:spcBef>
              <a:spcAft>
                <a:spcPts val="0"/>
              </a:spcAft>
              <a:buClr>
                <a:schemeClr val="dk1"/>
              </a:buClr>
              <a:buSzPct val="31428"/>
              <a:buFont typeface="Arial"/>
              <a:buNone/>
            </a:pPr>
            <a:r>
              <a:rPr lang="en-US" sz="3500">
                <a:latin typeface="Arial"/>
                <a:ea typeface="Arial"/>
                <a:cs typeface="Arial"/>
                <a:sym typeface="Arial"/>
              </a:rPr>
              <a:t>Alemneh, D. G.; Belden, D.; Hartman, C. N.; Phillips, M. E., Reis, N. (2006). </a:t>
            </a:r>
            <a:r>
              <a:rPr i="1" lang="en-US" sz="3500">
                <a:latin typeface="Arial"/>
                <a:ea typeface="Arial"/>
                <a:cs typeface="Arial"/>
                <a:sym typeface="Arial"/>
              </a:rPr>
              <a:t>The UNTL Metadata Guidelines: [Version-2, 2006]</a:t>
            </a:r>
            <a:r>
              <a:rPr lang="en-US" sz="3500">
                <a:latin typeface="Arial"/>
                <a:ea typeface="Arial"/>
                <a:cs typeface="Arial"/>
                <a:sym typeface="Arial"/>
              </a:rPr>
              <a:t>, UNT Digital Library. https://digital.library.unt.edu/ark:/67531/metadc29314</a:t>
            </a:r>
            <a:endParaRPr sz="3500">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Cluster tool. </a:t>
            </a:r>
            <a:r>
              <a:rPr lang="en-US" sz="3500">
                <a:latin typeface="Arial"/>
                <a:ea typeface="Arial"/>
                <a:cs typeface="Arial"/>
                <a:sym typeface="Arial"/>
              </a:rPr>
              <a:t>(2022). UNTL Metadata Documentation. Retrieved April 17, 2026, from</a:t>
            </a:r>
            <a:r>
              <a:rPr lang="en-US" sz="3500">
                <a:uFill>
                  <a:noFill/>
                </a:uFill>
                <a:latin typeface="Arial"/>
                <a:ea typeface="Arial"/>
                <a:cs typeface="Arial"/>
                <a:sym typeface="Arial"/>
                <a:hlinkClick r:id="rId3"/>
              </a:rPr>
              <a:t> </a:t>
            </a:r>
            <a:r>
              <a:rPr lang="en-US" sz="3500" u="sng">
                <a:solidFill>
                  <a:schemeClr val="hlink"/>
                </a:solidFill>
                <a:latin typeface="Arial"/>
                <a:ea typeface="Arial"/>
                <a:cs typeface="Arial"/>
                <a:sym typeface="Arial"/>
                <a:hlinkClick r:id="rId4"/>
              </a:rPr>
              <a:t>https://library.unt.edu/metadata/tools/cluster-tool.html</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Correspondence guidelines.</a:t>
            </a:r>
            <a:r>
              <a:rPr lang="en-US" sz="3500">
                <a:latin typeface="Arial"/>
                <a:ea typeface="Arial"/>
                <a:cs typeface="Arial"/>
                <a:sym typeface="Arial"/>
              </a:rPr>
              <a:t> (2022). UNTL Metadata Documentation. Retrieved April 17, 2026, from</a:t>
            </a:r>
            <a:r>
              <a:rPr lang="en-US" sz="3500">
                <a:uFill>
                  <a:noFill/>
                </a:uFill>
                <a:latin typeface="Arial"/>
                <a:ea typeface="Arial"/>
                <a:cs typeface="Arial"/>
                <a:sym typeface="Arial"/>
                <a:hlinkClick r:id="rId5"/>
              </a:rPr>
              <a:t> </a:t>
            </a:r>
            <a:r>
              <a:rPr lang="en-US" sz="3500" u="sng">
                <a:solidFill>
                  <a:schemeClr val="hlink"/>
                </a:solidFill>
                <a:latin typeface="Arial"/>
                <a:ea typeface="Arial"/>
                <a:cs typeface="Arial"/>
                <a:sym typeface="Arial"/>
                <a:hlinkClick r:id="rId6"/>
              </a:rPr>
              <a:t>https://library.unt.edu/metadata/guides/correspondence.html</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Count tool. </a:t>
            </a:r>
            <a:r>
              <a:rPr lang="en-US" sz="3500">
                <a:latin typeface="Arial"/>
                <a:ea typeface="Arial"/>
                <a:cs typeface="Arial"/>
                <a:sym typeface="Arial"/>
              </a:rPr>
              <a:t>(2022). UNTL Metadata Documentation. Retrieved April 17, 2026, from</a:t>
            </a:r>
            <a:r>
              <a:rPr lang="en-US" sz="3500">
                <a:uFill>
                  <a:noFill/>
                </a:uFill>
                <a:latin typeface="Arial"/>
                <a:ea typeface="Arial"/>
                <a:cs typeface="Arial"/>
                <a:sym typeface="Arial"/>
                <a:hlinkClick r:id="rId7"/>
              </a:rPr>
              <a:t> </a:t>
            </a:r>
            <a:r>
              <a:rPr lang="en-US" sz="3500" u="sng">
                <a:solidFill>
                  <a:schemeClr val="hlink"/>
                </a:solidFill>
                <a:latin typeface="Arial"/>
                <a:ea typeface="Arial"/>
                <a:cs typeface="Arial"/>
                <a:sym typeface="Arial"/>
                <a:hlinkClick r:id="rId8"/>
              </a:rPr>
              <a:t>https://library.unt.edu/metadata/tools/count-tool.html</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lang="en-US" sz="3500">
                <a:latin typeface="Arial"/>
                <a:ea typeface="Arial"/>
                <a:cs typeface="Arial"/>
                <a:sym typeface="Arial"/>
              </a:rPr>
              <a:t>DLF-AIG Metadata Assessment Working Group (2025). </a:t>
            </a:r>
            <a:r>
              <a:rPr i="1" lang="en-US" sz="3500">
                <a:latin typeface="Arial"/>
                <a:ea typeface="Arial"/>
                <a:cs typeface="Arial"/>
                <a:sym typeface="Arial"/>
              </a:rPr>
              <a:t>Summary Benchmarks</a:t>
            </a:r>
            <a:r>
              <a:rPr lang="en-US" sz="3500">
                <a:latin typeface="Arial"/>
                <a:ea typeface="Arial"/>
                <a:cs typeface="Arial"/>
                <a:sym typeface="Arial"/>
              </a:rPr>
              <a:t>. Metadata Quality Benchmarks. https://dlfmetadataassessment.github.io/MetadataQualityBenchmarks/</a:t>
            </a:r>
            <a:endParaRPr sz="3500">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Facet tool.</a:t>
            </a:r>
            <a:r>
              <a:rPr lang="en-US" sz="3500">
                <a:latin typeface="Arial"/>
                <a:ea typeface="Arial"/>
                <a:cs typeface="Arial"/>
                <a:sym typeface="Arial"/>
              </a:rPr>
              <a:t> (2022). UNTL Metadata Documentation. Retrieved April 17, 2026, from</a:t>
            </a:r>
            <a:r>
              <a:rPr lang="en-US" sz="3500">
                <a:uFill>
                  <a:noFill/>
                </a:uFill>
                <a:latin typeface="Arial"/>
                <a:ea typeface="Arial"/>
                <a:cs typeface="Arial"/>
                <a:sym typeface="Arial"/>
                <a:hlinkClick r:id="rId9"/>
              </a:rPr>
              <a:t> </a:t>
            </a:r>
            <a:r>
              <a:rPr lang="en-US" sz="3500" u="sng">
                <a:solidFill>
                  <a:schemeClr val="hlink"/>
                </a:solidFill>
                <a:latin typeface="Arial"/>
                <a:ea typeface="Arial"/>
                <a:cs typeface="Arial"/>
                <a:sym typeface="Arial"/>
                <a:hlinkClick r:id="rId10"/>
              </a:rPr>
              <a:t>https://library.unt.edu/metadata/tools/facet-tool.html</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Harris and Eliza Kempner collection.</a:t>
            </a:r>
            <a:r>
              <a:rPr lang="en-US" sz="3500">
                <a:latin typeface="Arial"/>
                <a:ea typeface="Arial"/>
                <a:cs typeface="Arial"/>
                <a:sym typeface="Arial"/>
              </a:rPr>
              <a:t> (n.d.). The Portal to Texas History. Retrieved April 16, 2026, from</a:t>
            </a:r>
            <a:r>
              <a:rPr lang="en-US" sz="3500">
                <a:uFill>
                  <a:noFill/>
                </a:uFill>
                <a:latin typeface="Arial"/>
                <a:ea typeface="Arial"/>
                <a:cs typeface="Arial"/>
                <a:sym typeface="Arial"/>
                <a:hlinkClick r:id="rId11"/>
              </a:rPr>
              <a:t> </a:t>
            </a:r>
            <a:r>
              <a:rPr lang="en-US" sz="3500" u="sng">
                <a:solidFill>
                  <a:schemeClr val="hlink"/>
                </a:solidFill>
                <a:latin typeface="Arial"/>
                <a:ea typeface="Arial"/>
                <a:cs typeface="Arial"/>
                <a:sym typeface="Arial"/>
                <a:hlinkClick r:id="rId12"/>
              </a:rPr>
              <a:t>https://texashistory.unt.edu/explore/collections/KEMP/</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Minimally-viable records.</a:t>
            </a:r>
            <a:r>
              <a:rPr lang="en-US" sz="3500">
                <a:latin typeface="Arial"/>
                <a:ea typeface="Arial"/>
                <a:cs typeface="Arial"/>
                <a:sym typeface="Arial"/>
              </a:rPr>
              <a:t> (2022). UNTL Metadata Documentation. Retrieved April 17, 2026, from</a:t>
            </a:r>
            <a:r>
              <a:rPr lang="en-US" sz="3500">
                <a:uFill>
                  <a:noFill/>
                </a:uFill>
                <a:latin typeface="Arial"/>
                <a:ea typeface="Arial"/>
                <a:cs typeface="Arial"/>
                <a:sym typeface="Arial"/>
                <a:hlinkClick r:id="rId13"/>
              </a:rPr>
              <a:t> </a:t>
            </a:r>
            <a:r>
              <a:rPr lang="en-US" sz="3500" u="sng">
                <a:solidFill>
                  <a:schemeClr val="hlink"/>
                </a:solidFill>
                <a:latin typeface="Arial"/>
                <a:ea typeface="Arial"/>
                <a:cs typeface="Arial"/>
                <a:sym typeface="Arial"/>
                <a:hlinkClick r:id="rId14"/>
              </a:rPr>
              <a:t>https://library.unt.edu/metadata/minimally-viable-records.html</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Preserving the Kempner heritage</a:t>
            </a:r>
            <a:r>
              <a:rPr lang="en-US" sz="3500">
                <a:latin typeface="Arial"/>
                <a:ea typeface="Arial"/>
                <a:cs typeface="Arial"/>
                <a:sym typeface="Arial"/>
              </a:rPr>
              <a:t>. (n.d.). Harris and Eliza Kempner Fund. Retrieved April 16, 2026, from</a:t>
            </a:r>
            <a:r>
              <a:rPr lang="en-US" sz="3500">
                <a:uFill>
                  <a:noFill/>
                </a:uFill>
                <a:latin typeface="Arial"/>
                <a:ea typeface="Arial"/>
                <a:cs typeface="Arial"/>
                <a:sym typeface="Arial"/>
                <a:hlinkClick r:id="rId15"/>
              </a:rPr>
              <a:t> </a:t>
            </a:r>
            <a:r>
              <a:rPr lang="en-US" sz="3500" u="sng">
                <a:solidFill>
                  <a:schemeClr val="hlink"/>
                </a:solidFill>
                <a:latin typeface="Arial"/>
                <a:ea typeface="Arial"/>
                <a:cs typeface="Arial"/>
                <a:sym typeface="Arial"/>
                <a:hlinkClick r:id="rId16"/>
              </a:rPr>
              <a:t>https://www.kempnerfund.org/preserving-the-heritage</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Quality control in metadata.</a:t>
            </a:r>
            <a:r>
              <a:rPr lang="en-US" sz="3500">
                <a:latin typeface="Arial"/>
                <a:ea typeface="Arial"/>
                <a:cs typeface="Arial"/>
                <a:sym typeface="Arial"/>
              </a:rPr>
              <a:t> (2022). UNTL Metadata Documentation. Retrieved April 17, 2026, from</a:t>
            </a:r>
            <a:r>
              <a:rPr lang="en-US" sz="3500">
                <a:uFill>
                  <a:noFill/>
                </a:uFill>
                <a:latin typeface="Arial"/>
                <a:ea typeface="Arial"/>
                <a:cs typeface="Arial"/>
                <a:sym typeface="Arial"/>
                <a:hlinkClick r:id="rId17"/>
              </a:rPr>
              <a:t> </a:t>
            </a:r>
            <a:r>
              <a:rPr lang="en-US" sz="3500" u="sng">
                <a:solidFill>
                  <a:schemeClr val="hlink"/>
                </a:solidFill>
                <a:latin typeface="Arial"/>
                <a:ea typeface="Arial"/>
                <a:cs typeface="Arial"/>
                <a:sym typeface="Arial"/>
                <a:hlinkClick r:id="rId18"/>
              </a:rPr>
              <a:t>https://library.unt.edu/metadata/tools/metadata-tools.html</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lang="en-US" sz="3500">
                <a:latin typeface="Arial"/>
                <a:ea typeface="Arial"/>
                <a:cs typeface="Arial"/>
                <a:sym typeface="Arial"/>
              </a:rPr>
              <a:t>Rhodes, M. (2024, December 5). </a:t>
            </a:r>
            <a:r>
              <a:rPr i="1" lang="en-US" sz="3500">
                <a:latin typeface="Arial"/>
                <a:ea typeface="Arial"/>
                <a:cs typeface="Arial"/>
                <a:sym typeface="Arial"/>
              </a:rPr>
              <a:t>Telling the story of the Harris and Eliza Kempner Collection.</a:t>
            </a:r>
            <a:r>
              <a:rPr lang="en-US" sz="3500">
                <a:latin typeface="Arial"/>
                <a:ea typeface="Arial"/>
                <a:cs typeface="Arial"/>
                <a:sym typeface="Arial"/>
              </a:rPr>
              <a:t> The Portal to Texas History.</a:t>
            </a:r>
            <a:r>
              <a:rPr lang="en-US" sz="3500">
                <a:uFill>
                  <a:noFill/>
                </a:uFill>
                <a:latin typeface="Arial"/>
                <a:ea typeface="Arial"/>
                <a:cs typeface="Arial"/>
                <a:sym typeface="Arial"/>
                <a:hlinkClick r:id="rId19"/>
              </a:rPr>
              <a:t> </a:t>
            </a:r>
            <a:r>
              <a:rPr lang="en-US" sz="3500" u="sng">
                <a:solidFill>
                  <a:schemeClr val="hlink"/>
                </a:solidFill>
                <a:latin typeface="Arial"/>
                <a:ea typeface="Arial"/>
                <a:cs typeface="Arial"/>
                <a:sym typeface="Arial"/>
                <a:hlinkClick r:id="rId20"/>
              </a:rPr>
              <a:t>https://news.texashistory.unt.edu/2024/12/05/telling-the-story-of-the-harris-and-eliza-kempner-collection/</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i="1" lang="en-US" sz="3500">
                <a:latin typeface="Arial"/>
                <a:ea typeface="Arial"/>
                <a:cs typeface="Arial"/>
                <a:sym typeface="Arial"/>
              </a:rPr>
              <a:t>Subject</a:t>
            </a:r>
            <a:r>
              <a:rPr lang="en-US" sz="3500">
                <a:latin typeface="Arial"/>
                <a:ea typeface="Arial"/>
                <a:cs typeface="Arial"/>
                <a:sym typeface="Arial"/>
              </a:rPr>
              <a:t>. (2022). UNTL Metadata Documentation. Retrieved April 27, 2026, from</a:t>
            </a:r>
            <a:r>
              <a:rPr lang="en-US" sz="3500">
                <a:uFill>
                  <a:noFill/>
                </a:uFill>
                <a:latin typeface="Arial"/>
                <a:ea typeface="Arial"/>
                <a:cs typeface="Arial"/>
                <a:sym typeface="Arial"/>
                <a:hlinkClick r:id="rId21"/>
              </a:rPr>
              <a:t> </a:t>
            </a:r>
            <a:r>
              <a:rPr lang="en-US" sz="3500" u="sng">
                <a:solidFill>
                  <a:schemeClr val="hlink"/>
                </a:solidFill>
                <a:latin typeface="Arial"/>
                <a:ea typeface="Arial"/>
                <a:cs typeface="Arial"/>
                <a:sym typeface="Arial"/>
                <a:hlinkClick r:id="rId22"/>
              </a:rPr>
              <a:t>https://library.unt.edu/metadata/fields/subject</a:t>
            </a:r>
            <a:endParaRPr sz="3500" u="sng">
              <a:solidFill>
                <a:schemeClr val="hlink"/>
              </a:solidFill>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lang="en-US" sz="3500">
                <a:latin typeface="Arial"/>
                <a:ea typeface="Arial"/>
                <a:cs typeface="Arial"/>
                <a:sym typeface="Arial"/>
              </a:rPr>
              <a:t>Tarver, H., &amp; Phillips, M. E. (2021). EPIC: A proposed model for approaching metadata improvement. In E. Garoufallou &amp; M. A. Ovalle-Perandones (Eds.), </a:t>
            </a:r>
            <a:r>
              <a:rPr i="1" lang="en-US" sz="3500">
                <a:latin typeface="Arial"/>
                <a:ea typeface="Arial"/>
                <a:cs typeface="Arial"/>
                <a:sym typeface="Arial"/>
              </a:rPr>
              <a:t>Metadata and semantic research. MTSR 2020. Communications in computer and information science, vol. 1355 </a:t>
            </a:r>
            <a:r>
              <a:rPr lang="en-US" sz="3500">
                <a:latin typeface="Arial"/>
                <a:ea typeface="Arial"/>
                <a:cs typeface="Arial"/>
                <a:sym typeface="Arial"/>
              </a:rPr>
              <a:t>(pp. 228-233). Springer Nature Switzerland AG.</a:t>
            </a:r>
            <a:endParaRPr sz="3500">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lang="en-US" sz="3500">
                <a:latin typeface="Arial"/>
                <a:ea typeface="Arial"/>
                <a:cs typeface="Arial"/>
                <a:sym typeface="Arial"/>
              </a:rPr>
              <a:t>Tarver, H., Phillips, M. E., &amp; Krahmer, A. (2022). EPIC: An iterative model for metadata improvement. </a:t>
            </a:r>
            <a:r>
              <a:rPr i="1" lang="en-US" sz="3500">
                <a:latin typeface="Arial"/>
                <a:ea typeface="Arial"/>
                <a:cs typeface="Arial"/>
                <a:sym typeface="Arial"/>
              </a:rPr>
              <a:t>International Journal of Metadata Semantics and Ontologies, 15</a:t>
            </a:r>
            <a:r>
              <a:rPr lang="en-US" sz="3500">
                <a:latin typeface="Arial"/>
                <a:ea typeface="Arial"/>
                <a:cs typeface="Arial"/>
                <a:sym typeface="Arial"/>
              </a:rPr>
              <a:t>(4), 244-253.</a:t>
            </a:r>
            <a:endParaRPr sz="3500">
              <a:latin typeface="Arial"/>
              <a:ea typeface="Arial"/>
              <a:cs typeface="Arial"/>
              <a:sym typeface="Arial"/>
            </a:endParaRPr>
          </a:p>
          <a:p>
            <a:pPr indent="0" lvl="0" marL="457200" rtl="0" algn="l">
              <a:lnSpc>
                <a:spcPct val="150000"/>
              </a:lnSpc>
              <a:spcBef>
                <a:spcPts val="800"/>
              </a:spcBef>
              <a:spcAft>
                <a:spcPts val="0"/>
              </a:spcAft>
              <a:buClr>
                <a:schemeClr val="dk1"/>
              </a:buClr>
              <a:buSzPct val="31428"/>
              <a:buFont typeface="Arial"/>
              <a:buNone/>
            </a:pPr>
            <a:r>
              <a:rPr lang="en-US" sz="3500">
                <a:latin typeface="Arial"/>
                <a:ea typeface="Arial"/>
                <a:cs typeface="Arial"/>
                <a:sym typeface="Arial"/>
              </a:rPr>
              <a:t>Tarver, H., &amp; Phillips, M. E. (2025). Utilizing the EPIC Framework to Improve Metadata Infrastructure. Proceedings of the International Conference on Dublin Core and Metadata Applications, 2025. https://doi.org/10.23106/dcmi.952584682</a:t>
            </a:r>
            <a:endParaRPr sz="3500">
              <a:latin typeface="Arial"/>
              <a:ea typeface="Arial"/>
              <a:cs typeface="Arial"/>
              <a:sym typeface="Arial"/>
            </a:endParaRPr>
          </a:p>
          <a:p>
            <a:pPr indent="0" lvl="0" marL="0" rtl="0" algn="l">
              <a:spcBef>
                <a:spcPts val="900"/>
              </a:spcBef>
              <a:spcAft>
                <a:spcPts val="0"/>
              </a:spcAft>
              <a:buNone/>
            </a:pPr>
            <a:r>
              <a:t/>
            </a:r>
            <a:endParaRPr/>
          </a:p>
        </p:txBody>
      </p:sp>
      <p:sp>
        <p:nvSpPr>
          <p:cNvPr id="307" name="Google Shape;307;g3e71be2a6e9_0_1"/>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txBox="1"/>
          <p:nvPr>
            <p:ph type="title"/>
          </p:nvPr>
        </p:nvSpPr>
        <p:spPr>
          <a:xfrm>
            <a:off x="431800" y="466748"/>
            <a:ext cx="10080486" cy="85255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Garamond"/>
              <a:buNone/>
            </a:pPr>
            <a:r>
              <a:rPr lang="en-US"/>
              <a:t>Meet the Kempners</a:t>
            </a:r>
            <a:endParaRPr/>
          </a:p>
        </p:txBody>
      </p:sp>
      <p:sp>
        <p:nvSpPr>
          <p:cNvPr id="130" name="Google Shape;130;p4"/>
          <p:cNvSpPr txBox="1"/>
          <p:nvPr>
            <p:ph idx="4" type="body"/>
          </p:nvPr>
        </p:nvSpPr>
        <p:spPr>
          <a:xfrm>
            <a:off x="6362775" y="612674"/>
            <a:ext cx="4753200" cy="5344200"/>
          </a:xfrm>
          <a:prstGeom prst="rect">
            <a:avLst/>
          </a:prstGeom>
          <a:noFill/>
          <a:ln>
            <a:noFill/>
          </a:ln>
        </p:spPr>
        <p:txBody>
          <a:bodyPr anchorCtr="0" anchor="t" bIns="45700" lIns="91425" spcFirstLastPara="1" rIns="91425" wrap="square" tIns="45700">
            <a:noAutofit/>
          </a:bodyPr>
          <a:lstStyle/>
          <a:p>
            <a:pPr indent="-227330" lvl="0" marL="182880" rtl="0" algn="l">
              <a:lnSpc>
                <a:spcPct val="100000"/>
              </a:lnSpc>
              <a:spcBef>
                <a:spcPts val="0"/>
              </a:spcBef>
              <a:spcAft>
                <a:spcPts val="0"/>
              </a:spcAft>
              <a:buClr>
                <a:srgbClr val="262626"/>
              </a:buClr>
              <a:buSzPts val="2500"/>
              <a:buChar char="◦"/>
            </a:pPr>
            <a:r>
              <a:rPr lang="en-US" sz="2500"/>
              <a:t>Prominent entrepreneurial family from Galveston</a:t>
            </a:r>
            <a:endParaRPr sz="2500"/>
          </a:p>
          <a:p>
            <a:pPr indent="-227330" lvl="0" marL="182880" rtl="0" algn="l">
              <a:lnSpc>
                <a:spcPct val="100000"/>
              </a:lnSpc>
              <a:spcBef>
                <a:spcPts val="0"/>
              </a:spcBef>
              <a:spcAft>
                <a:spcPts val="0"/>
              </a:spcAft>
              <a:buSzPts val="2500"/>
              <a:buChar char="◦"/>
            </a:pPr>
            <a:r>
              <a:rPr lang="en-US" sz="2500"/>
              <a:t>Business interests in grocery, finance, sugar, cotton, and lots more</a:t>
            </a:r>
            <a:endParaRPr sz="2500"/>
          </a:p>
          <a:p>
            <a:pPr indent="-227330" lvl="0" marL="182880" rtl="0" algn="l">
              <a:lnSpc>
                <a:spcPct val="100000"/>
              </a:lnSpc>
              <a:spcBef>
                <a:spcPts val="0"/>
              </a:spcBef>
              <a:spcAft>
                <a:spcPts val="0"/>
              </a:spcAft>
              <a:buSzPts val="2500"/>
              <a:buChar char="◦"/>
            </a:pPr>
            <a:r>
              <a:rPr lang="en-US" sz="2500"/>
              <a:t>Notable figures include:</a:t>
            </a:r>
            <a:endParaRPr sz="2500"/>
          </a:p>
          <a:p>
            <a:pPr indent="-220980" lvl="1" marL="457200" rtl="0" algn="l">
              <a:lnSpc>
                <a:spcPct val="100000"/>
              </a:lnSpc>
              <a:spcBef>
                <a:spcPts val="0"/>
              </a:spcBef>
              <a:spcAft>
                <a:spcPts val="0"/>
              </a:spcAft>
              <a:buSzPts val="2200"/>
              <a:buChar char="o"/>
            </a:pPr>
            <a:r>
              <a:rPr lang="en-US" sz="2200"/>
              <a:t>Harris Kempner (1837-1894)</a:t>
            </a:r>
            <a:endParaRPr sz="2200"/>
          </a:p>
          <a:p>
            <a:pPr indent="-220980" lvl="1" marL="457200" rtl="0" algn="l">
              <a:lnSpc>
                <a:spcPct val="100000"/>
              </a:lnSpc>
              <a:spcBef>
                <a:spcPts val="0"/>
              </a:spcBef>
              <a:spcAft>
                <a:spcPts val="0"/>
              </a:spcAft>
              <a:buSzPts val="2200"/>
              <a:buChar char="o"/>
            </a:pPr>
            <a:r>
              <a:rPr lang="en-US" sz="2200"/>
              <a:t>Isaac Herbert Kempner (1873-1967)</a:t>
            </a:r>
            <a:endParaRPr sz="2200"/>
          </a:p>
          <a:p>
            <a:pPr indent="-220980" lvl="1" marL="457200" rtl="0" algn="l">
              <a:lnSpc>
                <a:spcPct val="100000"/>
              </a:lnSpc>
              <a:spcBef>
                <a:spcPts val="0"/>
              </a:spcBef>
              <a:spcAft>
                <a:spcPts val="0"/>
              </a:spcAft>
              <a:buSzPts val="2200"/>
              <a:buChar char="o"/>
            </a:pPr>
            <a:r>
              <a:rPr lang="en-US" sz="2200"/>
              <a:t>Daniel Webster Kempner (1877-1956)</a:t>
            </a:r>
            <a:endParaRPr sz="2200"/>
          </a:p>
          <a:p>
            <a:pPr indent="-220980" lvl="1" marL="457200" rtl="0" algn="l">
              <a:lnSpc>
                <a:spcPct val="100000"/>
              </a:lnSpc>
              <a:spcBef>
                <a:spcPts val="0"/>
              </a:spcBef>
              <a:spcAft>
                <a:spcPts val="0"/>
              </a:spcAft>
              <a:buSzPts val="2200"/>
              <a:buChar char="o"/>
            </a:pPr>
            <a:r>
              <a:rPr lang="en-US" sz="2200"/>
              <a:t>Harris Leon Kempner (1903-1987)</a:t>
            </a:r>
            <a:endParaRPr sz="2200"/>
          </a:p>
          <a:p>
            <a:pPr indent="-227330" lvl="0" marL="182880" rtl="0" algn="l">
              <a:lnSpc>
                <a:spcPct val="100000"/>
              </a:lnSpc>
              <a:spcBef>
                <a:spcPts val="0"/>
              </a:spcBef>
              <a:spcAft>
                <a:spcPts val="0"/>
              </a:spcAft>
              <a:buSzPts val="2500"/>
              <a:buChar char="◦"/>
            </a:pPr>
            <a:r>
              <a:rPr lang="en-US" sz="2500"/>
              <a:t>Notable endeavours:</a:t>
            </a:r>
            <a:endParaRPr sz="2500"/>
          </a:p>
          <a:p>
            <a:pPr indent="-220980" lvl="1" marL="457200" rtl="0" algn="l">
              <a:lnSpc>
                <a:spcPct val="100000"/>
              </a:lnSpc>
              <a:spcBef>
                <a:spcPts val="0"/>
              </a:spcBef>
              <a:spcAft>
                <a:spcPts val="0"/>
              </a:spcAft>
              <a:buSzPts val="2200"/>
              <a:buChar char="o"/>
            </a:pPr>
            <a:r>
              <a:rPr lang="en-US" sz="2200"/>
              <a:t>Imperial Sugar Company</a:t>
            </a:r>
            <a:endParaRPr sz="2200"/>
          </a:p>
          <a:p>
            <a:pPr indent="-220980" lvl="1" marL="457200" rtl="0" algn="l">
              <a:lnSpc>
                <a:spcPct val="100000"/>
              </a:lnSpc>
              <a:spcBef>
                <a:spcPts val="0"/>
              </a:spcBef>
              <a:spcAft>
                <a:spcPts val="0"/>
              </a:spcAft>
              <a:buSzPts val="2200"/>
              <a:buChar char="o"/>
            </a:pPr>
            <a:r>
              <a:rPr lang="en-US" sz="2200"/>
              <a:t>United States National Bank</a:t>
            </a:r>
            <a:endParaRPr sz="2200"/>
          </a:p>
          <a:p>
            <a:pPr indent="-220980" lvl="1" marL="457200" rtl="0" algn="l">
              <a:lnSpc>
                <a:spcPct val="100000"/>
              </a:lnSpc>
              <a:spcBef>
                <a:spcPts val="0"/>
              </a:spcBef>
              <a:spcAft>
                <a:spcPts val="0"/>
              </a:spcAft>
              <a:buSzPts val="2200"/>
              <a:buChar char="o"/>
            </a:pPr>
            <a:r>
              <a:rPr lang="en-US" sz="2200"/>
              <a:t>H. Kempner Cotton Company</a:t>
            </a:r>
            <a:endParaRPr sz="2200"/>
          </a:p>
        </p:txBody>
      </p:sp>
      <p:pic>
        <p:nvPicPr>
          <p:cNvPr descr="An image of Harris Kempner (1837-1894), patriarch of the Kempner family." id="131" name="Google Shape;131;p4"/>
          <p:cNvPicPr preferRelativeResize="0"/>
          <p:nvPr/>
        </p:nvPicPr>
        <p:blipFill rotWithShape="1">
          <a:blip r:embed="rId3">
            <a:alphaModFix/>
          </a:blip>
          <a:srcRect b="0" l="0" r="0" t="0"/>
          <a:stretch/>
        </p:blipFill>
        <p:spPr>
          <a:xfrm>
            <a:off x="660400" y="1631578"/>
            <a:ext cx="2743200" cy="31531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hotograph of Isaac Herbert Kempner as a young man." id="132" name="Google Shape;132;p4"/>
          <p:cNvPicPr preferRelativeResize="0"/>
          <p:nvPr/>
        </p:nvPicPr>
        <p:blipFill rotWithShape="1">
          <a:blip r:embed="rId4">
            <a:alphaModFix/>
          </a:blip>
          <a:srcRect b="0" l="0" r="0" t="0"/>
          <a:stretch/>
        </p:blipFill>
        <p:spPr>
          <a:xfrm>
            <a:off x="3051934" y="2228218"/>
            <a:ext cx="2576305" cy="3560279"/>
          </a:xfrm>
          <a:prstGeom prst="rect">
            <a:avLst/>
          </a:prstGeom>
          <a:noFill/>
          <a:ln>
            <a:noFill/>
          </a:ln>
        </p:spPr>
      </p:pic>
      <p:pic>
        <p:nvPicPr>
          <p:cNvPr descr="A photograph of the abandoned Imperial Sugar Company char house in Sugar Land, TX." id="133" name="Google Shape;133;p4"/>
          <p:cNvPicPr preferRelativeResize="0"/>
          <p:nvPr/>
        </p:nvPicPr>
        <p:blipFill rotWithShape="1">
          <a:blip r:embed="rId5">
            <a:alphaModFix/>
          </a:blip>
          <a:srcRect b="0" l="0" r="0" t="0"/>
          <a:stretch/>
        </p:blipFill>
        <p:spPr>
          <a:xfrm>
            <a:off x="963619" y="4474307"/>
            <a:ext cx="2713147" cy="1748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4" name="Google Shape;134;p4"/>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97738"/>
              <a:buFont typeface="Garamond"/>
              <a:buNone/>
            </a:pPr>
            <a:r>
              <a:rPr b="1" lang="en-US" sz="4911"/>
              <a:t>The Harris and Eliza Kempner Collection</a:t>
            </a:r>
            <a:endParaRPr b="1" sz="4911"/>
          </a:p>
        </p:txBody>
      </p:sp>
      <p:sp>
        <p:nvSpPr>
          <p:cNvPr id="140" name="Google Shape;140;p5"/>
          <p:cNvSpPr txBox="1"/>
          <p:nvPr>
            <p:ph idx="1" type="body"/>
          </p:nvPr>
        </p:nvSpPr>
        <p:spPr>
          <a:xfrm>
            <a:off x="822625" y="1925970"/>
            <a:ext cx="4755000" cy="3749100"/>
          </a:xfrm>
          <a:prstGeom prst="rect">
            <a:avLst/>
          </a:prstGeom>
          <a:noFill/>
          <a:ln>
            <a:noFill/>
          </a:ln>
        </p:spPr>
        <p:txBody>
          <a:bodyPr anchorCtr="0" anchor="t" bIns="45700" lIns="91425" spcFirstLastPara="1" rIns="91425" wrap="square" tIns="45700">
            <a:noAutofit/>
          </a:bodyPr>
          <a:lstStyle/>
          <a:p>
            <a:pPr indent="-220980" lvl="0" marL="182880" rtl="0" algn="l">
              <a:lnSpc>
                <a:spcPct val="100000"/>
              </a:lnSpc>
              <a:spcBef>
                <a:spcPts val="0"/>
              </a:spcBef>
              <a:spcAft>
                <a:spcPts val="0"/>
              </a:spcAft>
              <a:buSzPts val="2400"/>
              <a:buChar char="◦"/>
            </a:pPr>
            <a:r>
              <a:rPr lang="en-US" sz="2400"/>
              <a:t>Digitized from the Rosenberg Library</a:t>
            </a:r>
            <a:endParaRPr sz="2400"/>
          </a:p>
          <a:p>
            <a:pPr indent="-220980" lvl="0" marL="182880" rtl="0" algn="l">
              <a:lnSpc>
                <a:spcPct val="100000"/>
              </a:lnSpc>
              <a:spcBef>
                <a:spcPts val="0"/>
              </a:spcBef>
              <a:spcAft>
                <a:spcPts val="0"/>
              </a:spcAft>
              <a:buSzPts val="2400"/>
              <a:buChar char="◦"/>
            </a:pPr>
            <a:r>
              <a:rPr lang="en-US" sz="2400"/>
              <a:t>Process began in 2017; ended in 2025</a:t>
            </a:r>
            <a:endParaRPr sz="2400"/>
          </a:p>
          <a:p>
            <a:pPr indent="-220980" lvl="0" marL="182880" rtl="0" algn="l">
              <a:lnSpc>
                <a:spcPct val="100000"/>
              </a:lnSpc>
              <a:spcBef>
                <a:spcPts val="900"/>
              </a:spcBef>
              <a:spcAft>
                <a:spcPts val="0"/>
              </a:spcAft>
              <a:buClr>
                <a:srgbClr val="262626"/>
              </a:buClr>
              <a:buSzPts val="2400"/>
              <a:buChar char="◦"/>
            </a:pPr>
            <a:r>
              <a:rPr lang="en-US" sz="2400"/>
              <a:t>Contains nearly 67,000 items</a:t>
            </a:r>
            <a:endParaRPr sz="2400"/>
          </a:p>
          <a:p>
            <a:pPr indent="-220980" lvl="0" marL="182880" rtl="0" algn="l">
              <a:lnSpc>
                <a:spcPct val="100000"/>
              </a:lnSpc>
              <a:spcBef>
                <a:spcPts val="900"/>
              </a:spcBef>
              <a:spcAft>
                <a:spcPts val="0"/>
              </a:spcAft>
              <a:buClr>
                <a:srgbClr val="262626"/>
              </a:buClr>
              <a:buSzPts val="2400"/>
              <a:buChar char="◦"/>
            </a:pPr>
            <a:r>
              <a:rPr lang="en-US" sz="2400"/>
              <a:t>Mostly letters, but includes many other materials as well</a:t>
            </a:r>
            <a:endParaRPr sz="2400"/>
          </a:p>
          <a:p>
            <a:pPr indent="-220980" lvl="0" marL="182880" rtl="0" algn="l">
              <a:lnSpc>
                <a:spcPct val="100000"/>
              </a:lnSpc>
              <a:spcBef>
                <a:spcPts val="900"/>
              </a:spcBef>
              <a:spcAft>
                <a:spcPts val="0"/>
              </a:spcAft>
              <a:buClr>
                <a:srgbClr val="262626"/>
              </a:buClr>
              <a:buSzPts val="2400"/>
              <a:buChar char="◦"/>
            </a:pPr>
            <a:r>
              <a:rPr lang="en-US" sz="2400"/>
              <a:t>Over 50 different editors worked on the metadata</a:t>
            </a:r>
            <a:endParaRPr sz="2400"/>
          </a:p>
          <a:p>
            <a:pPr indent="-220980" lvl="0" marL="182880" rtl="0" algn="l">
              <a:lnSpc>
                <a:spcPct val="100000"/>
              </a:lnSpc>
              <a:spcBef>
                <a:spcPts val="900"/>
              </a:spcBef>
              <a:spcAft>
                <a:spcPts val="0"/>
              </a:spcAft>
              <a:buClr>
                <a:srgbClr val="262626"/>
              </a:buClr>
              <a:buSzPts val="2400"/>
              <a:buChar char="◦"/>
            </a:pPr>
            <a:r>
              <a:rPr lang="en-US" sz="2400"/>
              <a:t>Can be found online at </a:t>
            </a:r>
            <a:r>
              <a:rPr lang="en-US" sz="2400" u="sng">
                <a:solidFill>
                  <a:schemeClr val="hlink"/>
                </a:solidFill>
                <a:hlinkClick r:id="rId3"/>
              </a:rPr>
              <a:t>https://tinyurl.com/PTH-Kempner</a:t>
            </a:r>
            <a:endParaRPr sz="2400"/>
          </a:p>
        </p:txBody>
      </p:sp>
      <p:pic>
        <p:nvPicPr>
          <p:cNvPr descr="A photograph from the Kempner collection of the United States National Bank building in Galveston under construction." id="141" name="Google Shape;141;p5"/>
          <p:cNvPicPr preferRelativeResize="0"/>
          <p:nvPr>
            <p:ph idx="2" type="body"/>
          </p:nvPr>
        </p:nvPicPr>
        <p:blipFill rotWithShape="1">
          <a:blip r:embed="rId4">
            <a:alphaModFix/>
          </a:blip>
          <a:srcRect b="0" l="0" r="0" t="0"/>
          <a:stretch/>
        </p:blipFill>
        <p:spPr>
          <a:xfrm>
            <a:off x="5711702" y="1443548"/>
            <a:ext cx="5281800" cy="4408500"/>
          </a:xfrm>
          <a:prstGeom prst="rect">
            <a:avLst/>
          </a:prstGeom>
          <a:noFill/>
          <a:ln>
            <a:noFill/>
          </a:ln>
        </p:spPr>
      </p:pic>
      <p:sp>
        <p:nvSpPr>
          <p:cNvPr id="142" name="Google Shape;142;p5"/>
          <p:cNvSpPr txBox="1"/>
          <p:nvPr/>
        </p:nvSpPr>
        <p:spPr>
          <a:xfrm>
            <a:off x="6561666" y="5873749"/>
            <a:ext cx="441325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u="sng">
                <a:solidFill>
                  <a:schemeClr val="dk1"/>
                </a:solidFill>
                <a:latin typeface="Garamond"/>
                <a:ea typeface="Garamond"/>
                <a:cs typeface="Garamond"/>
                <a:sym typeface="Garamond"/>
                <a:hlinkClick r:id="rId5">
                  <a:extLst>
                    <a:ext uri="{A12FA001-AC4F-418D-AE19-62706E023703}">
                      <ahyp:hlinkClr val="tx"/>
                    </a:ext>
                  </a:extLst>
                </a:hlinkClick>
              </a:rPr>
              <a:t>[Photograph of United States National Bank Building Construction, #13]</a:t>
            </a:r>
            <a:endParaRPr i="1" sz="1200">
              <a:solidFill>
                <a:schemeClr val="dk1"/>
              </a:solidFill>
              <a:latin typeface="Garamond"/>
              <a:ea typeface="Garamond"/>
              <a:cs typeface="Garamond"/>
              <a:sym typeface="Garamond"/>
            </a:endParaRPr>
          </a:p>
        </p:txBody>
      </p:sp>
      <p:sp>
        <p:nvSpPr>
          <p:cNvPr id="143" name="Google Shape;143;p5"/>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3ecbf6db2a1_2_1"/>
          <p:cNvSpPr txBox="1"/>
          <p:nvPr>
            <p:ph type="title"/>
          </p:nvPr>
        </p:nvSpPr>
        <p:spPr>
          <a:xfrm>
            <a:off x="1066800" y="642600"/>
            <a:ext cx="10498800" cy="1371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262626"/>
              </a:buClr>
              <a:buSzPct val="97738"/>
              <a:buFont typeface="Garamond"/>
              <a:buNone/>
            </a:pPr>
            <a:r>
              <a:rPr b="1" lang="en-US" sz="4911"/>
              <a:t>The Harris and Eliza Kempner Collection</a:t>
            </a:r>
            <a:br>
              <a:rPr b="1" lang="en-US" sz="4911"/>
            </a:br>
            <a:r>
              <a:rPr lang="en-US" sz="2400" u="sng">
                <a:solidFill>
                  <a:schemeClr val="hlink"/>
                </a:solidFill>
                <a:hlinkClick r:id="rId3"/>
              </a:rPr>
              <a:t>https://tinyurl.com/PTH-Kempner</a:t>
            </a:r>
            <a:endParaRPr b="1" sz="4911"/>
          </a:p>
        </p:txBody>
      </p:sp>
      <p:sp>
        <p:nvSpPr>
          <p:cNvPr id="149" name="Google Shape;149;g3ecbf6db2a1_2_1"/>
          <p:cNvSpPr txBox="1"/>
          <p:nvPr/>
        </p:nvSpPr>
        <p:spPr>
          <a:xfrm>
            <a:off x="6561676" y="5873750"/>
            <a:ext cx="4817400" cy="307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2400"/>
              </a:spcBef>
              <a:spcAft>
                <a:spcPts val="600"/>
              </a:spcAft>
              <a:buSzPts val="1100"/>
              <a:buNone/>
            </a:pPr>
            <a:r>
              <a:rPr b="1" lang="en-US" u="sng">
                <a:solidFill>
                  <a:schemeClr val="hlink"/>
                </a:solidFill>
                <a:latin typeface="Garamond"/>
                <a:ea typeface="Garamond"/>
                <a:cs typeface="Garamond"/>
                <a:sym typeface="Garamond"/>
                <a:hlinkClick r:id="rId4"/>
              </a:rPr>
              <a:t>[Photograph of Kempner Family Members with Rabbi #1]</a:t>
            </a:r>
            <a:endParaRPr i="1" sz="1200">
              <a:solidFill>
                <a:schemeClr val="dk1"/>
              </a:solidFill>
              <a:latin typeface="Garamond"/>
              <a:ea typeface="Garamond"/>
              <a:cs typeface="Garamond"/>
              <a:sym typeface="Garamond"/>
            </a:endParaRPr>
          </a:p>
        </p:txBody>
      </p:sp>
      <p:sp>
        <p:nvSpPr>
          <p:cNvPr id="150" name="Google Shape;150;g3ecbf6db2a1_2_1"/>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51" name="Google Shape;151;g3ecbf6db2a1_2_1" title="PTH-Kempner-qr.png"/>
          <p:cNvPicPr preferRelativeResize="0"/>
          <p:nvPr/>
        </p:nvPicPr>
        <p:blipFill>
          <a:blip r:embed="rId5">
            <a:alphaModFix/>
          </a:blip>
          <a:stretch>
            <a:fillRect/>
          </a:stretch>
        </p:blipFill>
        <p:spPr>
          <a:xfrm>
            <a:off x="1066800" y="2109244"/>
            <a:ext cx="4105275" cy="4105275"/>
          </a:xfrm>
          <a:prstGeom prst="rect">
            <a:avLst/>
          </a:prstGeom>
          <a:noFill/>
          <a:ln>
            <a:noFill/>
          </a:ln>
        </p:spPr>
      </p:pic>
      <p:pic>
        <p:nvPicPr>
          <p:cNvPr id="152" name="Google Shape;152;g3ecbf6db2a1_2_1" title="metapth1093215_m_KEMPF_Box7-07-01_01.med_res.jpg"/>
          <p:cNvPicPr preferRelativeResize="0"/>
          <p:nvPr/>
        </p:nvPicPr>
        <p:blipFill>
          <a:blip r:embed="rId6">
            <a:alphaModFix/>
          </a:blip>
          <a:stretch>
            <a:fillRect/>
          </a:stretch>
        </p:blipFill>
        <p:spPr>
          <a:xfrm>
            <a:off x="6421375" y="2014194"/>
            <a:ext cx="4703836" cy="3554756"/>
          </a:xfrm>
          <a:prstGeom prst="rect">
            <a:avLst/>
          </a:prstGeom>
          <a:noFill/>
          <a:ln>
            <a:noFill/>
          </a:ln>
        </p:spPr>
      </p:pic>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
          <p:cNvSpPr txBox="1"/>
          <p:nvPr>
            <p:ph type="title"/>
          </p:nvPr>
        </p:nvSpPr>
        <p:spPr>
          <a:xfrm>
            <a:off x="1165625" y="642406"/>
            <a:ext cx="10058400" cy="137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Garamond"/>
              <a:buNone/>
            </a:pPr>
            <a:r>
              <a:rPr b="1" lang="en-US"/>
              <a:t>Metadata problems that add up over time</a:t>
            </a:r>
            <a:endParaRPr b="1"/>
          </a:p>
        </p:txBody>
      </p:sp>
      <p:sp>
        <p:nvSpPr>
          <p:cNvPr id="158" name="Google Shape;158;p3"/>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p>
            <a:pPr indent="-271780" lvl="0" marL="182880" rtl="0" algn="l">
              <a:lnSpc>
                <a:spcPct val="100000"/>
              </a:lnSpc>
              <a:spcBef>
                <a:spcPts val="0"/>
              </a:spcBef>
              <a:spcAft>
                <a:spcPts val="0"/>
              </a:spcAft>
              <a:buSzPts val="3200"/>
              <a:buChar char="◦"/>
            </a:pPr>
            <a:r>
              <a:rPr lang="en-US" sz="3200"/>
              <a:t>Inconsistent creator/contributor names</a:t>
            </a:r>
            <a:endParaRPr sz="3200"/>
          </a:p>
          <a:p>
            <a:pPr indent="-271780" lvl="0" marL="182880" rtl="0" algn="l">
              <a:lnSpc>
                <a:spcPct val="100000"/>
              </a:lnSpc>
              <a:spcBef>
                <a:spcPts val="0"/>
              </a:spcBef>
              <a:spcAft>
                <a:spcPts val="0"/>
              </a:spcAft>
              <a:buSzPts val="3200"/>
              <a:buChar char="◦"/>
            </a:pPr>
            <a:r>
              <a:rPr lang="en-US" sz="3200"/>
              <a:t>Changes in name authority</a:t>
            </a:r>
            <a:endParaRPr sz="3200"/>
          </a:p>
          <a:p>
            <a:pPr indent="-271780" lvl="0" marL="182880" rtl="0" algn="l">
              <a:lnSpc>
                <a:spcPct val="100000"/>
              </a:lnSpc>
              <a:spcBef>
                <a:spcPts val="0"/>
              </a:spcBef>
              <a:spcAft>
                <a:spcPts val="0"/>
              </a:spcAft>
              <a:buSzPts val="3200"/>
              <a:buChar char="◦"/>
            </a:pPr>
            <a:r>
              <a:rPr lang="en-US" sz="3200"/>
              <a:t>Relations that don’t link or aren’t reciprocal</a:t>
            </a:r>
            <a:endParaRPr sz="3200"/>
          </a:p>
          <a:p>
            <a:pPr indent="-271780" lvl="0" marL="182880" rtl="0" algn="l">
              <a:lnSpc>
                <a:spcPct val="100000"/>
              </a:lnSpc>
              <a:spcBef>
                <a:spcPts val="0"/>
              </a:spcBef>
              <a:spcAft>
                <a:spcPts val="0"/>
              </a:spcAft>
              <a:buSzPts val="3200"/>
              <a:buChar char="◦"/>
            </a:pPr>
            <a:r>
              <a:rPr lang="en-US" sz="3200"/>
              <a:t>Improperly formatted subjects</a:t>
            </a:r>
            <a:endParaRPr sz="3200"/>
          </a:p>
          <a:p>
            <a:pPr indent="-271780" lvl="0" marL="182880" rtl="0" algn="l">
              <a:lnSpc>
                <a:spcPct val="100000"/>
              </a:lnSpc>
              <a:spcBef>
                <a:spcPts val="0"/>
              </a:spcBef>
              <a:spcAft>
                <a:spcPts val="0"/>
              </a:spcAft>
              <a:buSzPts val="3200"/>
              <a:buChar char="◦"/>
            </a:pPr>
            <a:r>
              <a:rPr lang="en-US" sz="3200"/>
              <a:t>Lack of adherence to controlled vocabulary</a:t>
            </a:r>
            <a:endParaRPr sz="3200"/>
          </a:p>
        </p:txBody>
      </p:sp>
      <p:pic>
        <p:nvPicPr>
          <p:cNvPr descr="Grapefruit Nutrition Facts | Dole" id="159" name="Google Shape;159;p3"/>
          <p:cNvPicPr preferRelativeResize="0"/>
          <p:nvPr/>
        </p:nvPicPr>
        <p:blipFill rotWithShape="1">
          <a:blip r:embed="rId3">
            <a:alphaModFix/>
          </a:blip>
          <a:srcRect b="0" l="0" r="0" t="0"/>
          <a:stretch/>
        </p:blipFill>
        <p:spPr>
          <a:xfrm>
            <a:off x="-376766" y="643467"/>
            <a:ext cx="1917701" cy="1369483"/>
          </a:xfrm>
          <a:prstGeom prst="rect">
            <a:avLst/>
          </a:prstGeom>
          <a:noFill/>
          <a:ln>
            <a:noFill/>
          </a:ln>
        </p:spPr>
      </p:pic>
      <p:sp>
        <p:nvSpPr>
          <p:cNvPr id="160" name="Google Shape;160;p3"/>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ransition spd="med">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800"/>
              <a:buFont typeface="Garamond"/>
              <a:buNone/>
            </a:pPr>
            <a:r>
              <a:rPr b="1" lang="en-US" sz="4400"/>
              <a:t>Why is this a problem?</a:t>
            </a:r>
            <a:endParaRPr b="1" sz="4400"/>
          </a:p>
        </p:txBody>
      </p:sp>
      <p:sp>
        <p:nvSpPr>
          <p:cNvPr id="166" name="Google Shape;166;p7"/>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p>
            <a:pPr indent="-271780" lvl="0" marL="182880" rtl="0" algn="l">
              <a:lnSpc>
                <a:spcPct val="100000"/>
              </a:lnSpc>
              <a:spcBef>
                <a:spcPts val="900"/>
              </a:spcBef>
              <a:spcAft>
                <a:spcPts val="0"/>
              </a:spcAft>
              <a:buClr>
                <a:srgbClr val="262626"/>
              </a:buClr>
              <a:buSzPts val="3200"/>
              <a:buChar char="◦"/>
            </a:pPr>
            <a:r>
              <a:rPr lang="en-US" sz="3200"/>
              <a:t>Lack of colocation</a:t>
            </a:r>
            <a:endParaRPr sz="3200"/>
          </a:p>
          <a:p>
            <a:pPr indent="-271780" lvl="0" marL="182880" rtl="0" algn="l">
              <a:lnSpc>
                <a:spcPct val="100000"/>
              </a:lnSpc>
              <a:spcBef>
                <a:spcPts val="900"/>
              </a:spcBef>
              <a:spcAft>
                <a:spcPts val="0"/>
              </a:spcAft>
              <a:buSzPts val="3200"/>
              <a:buChar char="◦"/>
            </a:pPr>
            <a:r>
              <a:rPr lang="en-US" sz="3200"/>
              <a:t>Fewer access points</a:t>
            </a:r>
            <a:endParaRPr sz="3200"/>
          </a:p>
          <a:p>
            <a:pPr indent="-271780" lvl="0" marL="182880" rtl="0" algn="l">
              <a:lnSpc>
                <a:spcPct val="100000"/>
              </a:lnSpc>
              <a:spcBef>
                <a:spcPts val="900"/>
              </a:spcBef>
              <a:spcAft>
                <a:spcPts val="0"/>
              </a:spcAft>
              <a:buSzPts val="3200"/>
              <a:buChar char="◦"/>
            </a:pPr>
            <a:r>
              <a:rPr lang="en-US" sz="3200"/>
              <a:t>Related items don’t link to each other</a:t>
            </a:r>
            <a:endParaRPr sz="3200"/>
          </a:p>
          <a:p>
            <a:pPr indent="-271780" lvl="0" marL="182880" rtl="0" algn="l">
              <a:lnSpc>
                <a:spcPct val="100000"/>
              </a:lnSpc>
              <a:spcBef>
                <a:spcPts val="900"/>
              </a:spcBef>
              <a:spcAft>
                <a:spcPts val="0"/>
              </a:spcAft>
              <a:buSzPts val="3200"/>
              <a:buChar char="◦"/>
            </a:pPr>
            <a:r>
              <a:rPr lang="en-US" sz="3200"/>
              <a:t>Inhibits discoverability</a:t>
            </a:r>
            <a:endParaRPr sz="3200"/>
          </a:p>
          <a:p>
            <a:pPr indent="-271780" lvl="0" marL="182880" rtl="0" algn="l">
              <a:lnSpc>
                <a:spcPct val="100000"/>
              </a:lnSpc>
              <a:spcBef>
                <a:spcPts val="900"/>
              </a:spcBef>
              <a:spcAft>
                <a:spcPts val="0"/>
              </a:spcAft>
              <a:buSzPts val="3200"/>
              <a:buChar char="◦"/>
            </a:pPr>
            <a:r>
              <a:rPr lang="en-US" sz="3200"/>
              <a:t>More difficult for researchers to use</a:t>
            </a:r>
            <a:endParaRPr sz="3200"/>
          </a:p>
        </p:txBody>
      </p:sp>
      <p:pic>
        <p:nvPicPr>
          <p:cNvPr descr="Raw Pecans, 7.5 oz" id="167" name="Google Shape;167;p7"/>
          <p:cNvPicPr preferRelativeResize="0"/>
          <p:nvPr/>
        </p:nvPicPr>
        <p:blipFill rotWithShape="1">
          <a:blip r:embed="rId3">
            <a:alphaModFix/>
          </a:blip>
          <a:srcRect b="0" l="0" r="0" t="0"/>
          <a:stretch/>
        </p:blipFill>
        <p:spPr>
          <a:xfrm>
            <a:off x="8612940" y="222250"/>
            <a:ext cx="3580954" cy="2984500"/>
          </a:xfrm>
          <a:prstGeom prst="rect">
            <a:avLst/>
          </a:prstGeom>
          <a:noFill/>
          <a:ln>
            <a:noFill/>
          </a:ln>
        </p:spPr>
      </p:pic>
      <p:sp>
        <p:nvSpPr>
          <p:cNvPr id="168" name="Google Shape;168;p7"/>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3e38f5d5178_0_29"/>
          <p:cNvSpPr txBox="1"/>
          <p:nvPr>
            <p:ph type="title"/>
          </p:nvPr>
        </p:nvSpPr>
        <p:spPr>
          <a:xfrm>
            <a:off x="1563625" y="2094300"/>
            <a:ext cx="9070800" cy="200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Collection size:</a:t>
            </a:r>
            <a:br>
              <a:rPr lang="en-US"/>
            </a:br>
            <a:r>
              <a:rPr b="1" lang="en-US"/>
              <a:t>66,920 items</a:t>
            </a:r>
            <a:endParaRPr b="1"/>
          </a:p>
        </p:txBody>
      </p:sp>
      <p:sp>
        <p:nvSpPr>
          <p:cNvPr id="174" name="Google Shape;174;g3e38f5d5178_0_29"/>
          <p:cNvSpPr txBox="1"/>
          <p:nvPr>
            <p:ph idx="1" type="body"/>
          </p:nvPr>
        </p:nvSpPr>
        <p:spPr>
          <a:xfrm>
            <a:off x="1563625" y="4100984"/>
            <a:ext cx="9070800" cy="1038300"/>
          </a:xfrm>
          <a:prstGeom prst="rect">
            <a:avLst/>
          </a:prstGeom>
        </p:spPr>
        <p:txBody>
          <a:bodyPr anchorCtr="0" anchor="t" bIns="45700" lIns="91425" spcFirstLastPara="1" rIns="91425" wrap="square" tIns="45700">
            <a:normAutofit/>
          </a:bodyPr>
          <a:lstStyle/>
          <a:p>
            <a:pPr indent="0" lvl="0" marL="0" rtl="0" algn="ctr">
              <a:spcBef>
                <a:spcPts val="900"/>
              </a:spcBef>
              <a:spcAft>
                <a:spcPts val="0"/>
              </a:spcAft>
              <a:buNone/>
            </a:pPr>
            <a:r>
              <a:rPr lang="en-US" sz="3000"/>
              <a:t>Where do you even begin with a collection that big?</a:t>
            </a:r>
            <a:endParaRPr sz="3000"/>
          </a:p>
        </p:txBody>
      </p:sp>
      <p:pic>
        <p:nvPicPr>
          <p:cNvPr descr="GrapeFruit - All Things Citrus | Citrus Extracts" id="175" name="Google Shape;175;g3e38f5d5178_0_29"/>
          <p:cNvPicPr preferRelativeResize="0"/>
          <p:nvPr/>
        </p:nvPicPr>
        <p:blipFill>
          <a:blip r:embed="rId3">
            <a:alphaModFix/>
          </a:blip>
          <a:stretch>
            <a:fillRect/>
          </a:stretch>
        </p:blipFill>
        <p:spPr>
          <a:xfrm rot="929676">
            <a:off x="-108799" y="3583398"/>
            <a:ext cx="3478501" cy="3478501"/>
          </a:xfrm>
          <a:prstGeom prst="rect">
            <a:avLst/>
          </a:prstGeom>
          <a:noFill/>
          <a:ln>
            <a:noFill/>
          </a:ln>
        </p:spPr>
      </p:pic>
      <p:sp>
        <p:nvSpPr>
          <p:cNvPr id="176" name="Google Shape;176;g3e38f5d5178_0_29"/>
          <p:cNvSpPr txBox="1"/>
          <p:nvPr/>
        </p:nvSpPr>
        <p:spPr>
          <a:xfrm rot="929524">
            <a:off x="151843" y="3590608"/>
            <a:ext cx="2296850" cy="2296850"/>
          </a:xfrm>
          <a:prstGeom prst="rect">
            <a:avLst/>
          </a:prstGeom>
          <a:noFill/>
          <a:ln>
            <a:noFill/>
          </a:ln>
        </p:spPr>
        <p:txBody>
          <a:bodyPr anchorCtr="0" anchor="ctr" bIns="70000" lIns="70000" spcFirstLastPara="1" rIns="70000" wrap="square" tIns="70000">
            <a:noAutofit/>
          </a:bodyPr>
          <a:lstStyle/>
          <a:p>
            <a:pPr indent="0" lvl="0" marL="0" rtl="0" algn="l">
              <a:spcBef>
                <a:spcPts val="0"/>
              </a:spcBef>
              <a:spcAft>
                <a:spcPts val="0"/>
              </a:spcAft>
              <a:buNone/>
            </a:pPr>
            <a:r>
              <a:rPr lang="en-US" sz="1072"/>
              <a:t>  </a:t>
            </a:r>
            <a:endParaRPr sz="1072"/>
          </a:p>
        </p:txBody>
      </p:sp>
      <p:sp>
        <p:nvSpPr>
          <p:cNvPr id="177" name="Google Shape;177;g3e38f5d5178_0_29"/>
          <p:cNvSpPr txBox="1"/>
          <p:nvPr>
            <p:ph idx="12" type="sldNum"/>
          </p:nvPr>
        </p:nvSpPr>
        <p:spPr>
          <a:xfrm>
            <a:off x="8604504" y="5212080"/>
            <a:ext cx="2112300" cy="228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262626"/>
              </a:buClr>
              <a:buSzPts val="4800"/>
              <a:buFont typeface="Garamond"/>
              <a:buNone/>
            </a:pPr>
            <a:r>
              <a:rPr b="1" lang="en-US"/>
              <a:t>Enter: The EPIC Model</a:t>
            </a:r>
            <a:endParaRPr b="1"/>
          </a:p>
        </p:txBody>
      </p:sp>
      <p:sp>
        <p:nvSpPr>
          <p:cNvPr id="183" name="Google Shape;183;p8"/>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rmAutofit/>
          </a:bodyPr>
          <a:lstStyle/>
          <a:p>
            <a:pPr indent="-278130" lvl="0" marL="182880" rtl="0" algn="l">
              <a:lnSpc>
                <a:spcPct val="100000"/>
              </a:lnSpc>
              <a:spcBef>
                <a:spcPts val="0"/>
              </a:spcBef>
              <a:spcAft>
                <a:spcPts val="0"/>
              </a:spcAft>
              <a:buSzPts val="3300"/>
              <a:buChar char="◦"/>
            </a:pPr>
            <a:r>
              <a:rPr lang="en-US" sz="3300"/>
              <a:t>Proposed by Hannah Tarver and Mark Phillips in 2021</a:t>
            </a:r>
            <a:endParaRPr sz="3300"/>
          </a:p>
          <a:p>
            <a:pPr indent="-278130" lvl="0" marL="182880" rtl="0" algn="l">
              <a:lnSpc>
                <a:spcPct val="100000"/>
              </a:lnSpc>
              <a:spcBef>
                <a:spcPts val="0"/>
              </a:spcBef>
              <a:spcAft>
                <a:spcPts val="0"/>
              </a:spcAft>
              <a:buSzPts val="3300"/>
              <a:buChar char="◦"/>
            </a:pPr>
            <a:r>
              <a:rPr lang="en-US" sz="3300"/>
              <a:t>Discussed as a case study </a:t>
            </a:r>
            <a:r>
              <a:rPr lang="en-US" sz="3300" u="sng">
                <a:solidFill>
                  <a:schemeClr val="hlink"/>
                </a:solidFill>
                <a:hlinkClick r:id="rId3"/>
              </a:rPr>
              <a:t>in this 2022 paper</a:t>
            </a:r>
            <a:endParaRPr sz="3300"/>
          </a:p>
          <a:p>
            <a:pPr indent="-278130" lvl="0" marL="182880" rtl="0" algn="l">
              <a:lnSpc>
                <a:spcPct val="100000"/>
              </a:lnSpc>
              <a:spcBef>
                <a:spcPts val="0"/>
              </a:spcBef>
              <a:spcAft>
                <a:spcPts val="0"/>
              </a:spcAft>
              <a:buSzPts val="3300"/>
              <a:buChar char="◦"/>
            </a:pPr>
            <a:r>
              <a:rPr lang="en-US" sz="3300"/>
              <a:t>Breaks down the process into smaller, less</a:t>
            </a:r>
            <a:br>
              <a:rPr lang="en-US" sz="3300"/>
            </a:br>
            <a:r>
              <a:rPr lang="en-US" sz="3300"/>
              <a:t>intimidating tasks</a:t>
            </a:r>
            <a:endParaRPr sz="3300"/>
          </a:p>
          <a:p>
            <a:pPr indent="-278130" lvl="0" marL="182880" rtl="0" algn="l">
              <a:lnSpc>
                <a:spcPct val="100000"/>
              </a:lnSpc>
              <a:spcBef>
                <a:spcPts val="0"/>
              </a:spcBef>
              <a:spcAft>
                <a:spcPts val="0"/>
              </a:spcAft>
              <a:buSzPts val="3300"/>
              <a:buChar char="◦"/>
            </a:pPr>
            <a:r>
              <a:rPr lang="en-US" sz="3300"/>
              <a:t>Separates things we NEED from things</a:t>
            </a:r>
            <a:br>
              <a:rPr lang="en-US" sz="3300"/>
            </a:br>
            <a:r>
              <a:rPr lang="en-US" sz="3300"/>
              <a:t>we would LIKE to do</a:t>
            </a:r>
            <a:endParaRPr sz="3300"/>
          </a:p>
        </p:txBody>
      </p:sp>
      <p:pic>
        <p:nvPicPr>
          <p:cNvPr descr="Citrus Grapefruit – The Gardens Nursery" id="184" name="Google Shape;184;p8"/>
          <p:cNvPicPr preferRelativeResize="0"/>
          <p:nvPr/>
        </p:nvPicPr>
        <p:blipFill rotWithShape="1">
          <a:blip r:embed="rId4">
            <a:alphaModFix/>
          </a:blip>
          <a:srcRect b="0" l="0" r="0" t="0"/>
          <a:stretch/>
        </p:blipFill>
        <p:spPr>
          <a:xfrm>
            <a:off x="2534150" y="146090"/>
            <a:ext cx="2276231" cy="2276231"/>
          </a:xfrm>
          <a:prstGeom prst="rect">
            <a:avLst/>
          </a:prstGeom>
          <a:noFill/>
          <a:ln>
            <a:noFill/>
          </a:ln>
        </p:spPr>
      </p:pic>
      <p:sp>
        <p:nvSpPr>
          <p:cNvPr id="185" name="Google Shape;185;p8"/>
          <p:cNvSpPr txBox="1"/>
          <p:nvPr>
            <p:ph idx="12" type="sldNum"/>
          </p:nvPr>
        </p:nvSpPr>
        <p:spPr>
          <a:xfrm>
            <a:off x="10348535" y="6214535"/>
            <a:ext cx="1463100" cy="255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6" name="Google Shape;186;p8" title="44wts64c-qr.png"/>
          <p:cNvPicPr preferRelativeResize="0"/>
          <p:nvPr/>
        </p:nvPicPr>
        <p:blipFill>
          <a:blip r:embed="rId5">
            <a:alphaModFix/>
          </a:blip>
          <a:stretch>
            <a:fillRect/>
          </a:stretch>
        </p:blipFill>
        <p:spPr>
          <a:xfrm>
            <a:off x="8937094" y="3758819"/>
            <a:ext cx="2276225" cy="2276225"/>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von">
  <a:themeElements>
    <a:clrScheme name="Savon">
      <a:dk1>
        <a:srgbClr val="000000"/>
      </a:dk1>
      <a:lt1>
        <a:srgbClr val="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2026-03-24T15:30:31Z</dcterms:created>
</cp:coreProperties>
</file>