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embeddedFontLst>
    <p:embeddedFont>
      <p:font typeface="Raleway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12D37A8-AA35-4BD2-9F42-1866154A6AFE}">
  <a:tblStyle styleId="{E12D37A8-AA35-4BD2-9F42-1866154A6AFE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Raleway-regular.fntdata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aleway-italic.fntdata"/><Relationship Id="rId25" Type="http://schemas.openxmlformats.org/officeDocument/2006/relationships/font" Target="fonts/Raleway-bold.fntdata"/><Relationship Id="rId27" Type="http://schemas.openxmlformats.org/officeDocument/2006/relationships/font" Target="fonts/Raleway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e1aa96c188_0_4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e1aa96c188_0_4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e1aa96c188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e1aa96c18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e1963117fa_2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e1963117fa_2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e1aa96c188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e1aa96c18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e1963117fa_2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e1963117fa_2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595959"/>
                </a:solidFill>
              </a:rPr>
              <a:t>Onboarding - might be strongest existing setup; most seem to do the same thing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595959"/>
                </a:solidFill>
              </a:rPr>
              <a:t>New Journal Request form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595959"/>
                </a:solidFill>
              </a:rPr>
              <a:t>Training and Re-training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595959"/>
                </a:solidFill>
              </a:rPr>
              <a:t>PKP resources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Accessibility resources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e1aa96c188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e1aa96c18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e1963117fa_2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e1963117fa_2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Internal documentation - library policy, records for each journal, structure for annual check ins to identify current contacts and needs. Helps maintain continuity in case of library turnover.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Could be a simple email, google form, place on library website to provide this info?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Can identify journal teams that will need more upcoming support for transitions - proactive! Or provide a heads up to journals that are not active that they may lose the site?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Sunsetting - this is our biggest area of opportunity to maybe establish policy at a consortial level.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Existing policy in TDL wiki, we aren’t currently acting on this though.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e1aa96c188_0_4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e1aa96c188_0_4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e1963117f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e1963117f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e1963117fa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e1963117fa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e1963117fa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e1963117fa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e1963117fa_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e1963117fa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e1aa96c188_0_4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e1aa96c188_0_4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e1963117fa_2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e1963117fa_2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e1aa96c18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e1aa96c18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of the things we discovered early on was that library </a:t>
            </a:r>
            <a:r>
              <a:rPr lang="en"/>
              <a:t>publishing</a:t>
            </a:r>
            <a:r>
              <a:rPr lang="en"/>
              <a:t> looks very different from one institution to the next in terms of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e1963117fa_2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e1963117fa_2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3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librarypublishing.org/category/resources/job-board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hyperlink" Target="http://pe.app/ojsug2026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tinyurl.com/OAdiscussion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hyperlink" Target="http://pe.app/ojsug2026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tinyurl.com/OAdiscussion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hyperlink" Target="http://pe.app/ojsug2026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tinyurl.com/OAdiscussion" TargetMode="External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hyperlink" Target="https://texasdigitallibrary.atlassian.net/wiki/x/AYC3wg" TargetMode="External"/><Relationship Id="rId10" Type="http://schemas.openxmlformats.org/officeDocument/2006/relationships/hyperlink" Target="https://texasdigitallibrary.atlassian.net/wiki/x/AYC3wg" TargetMode="External"/><Relationship Id="rId13" Type="http://schemas.openxmlformats.org/officeDocument/2006/relationships/hyperlink" Target="https://library.osu.edu/publishing/journal-policies" TargetMode="External"/><Relationship Id="rId12" Type="http://schemas.openxmlformats.org/officeDocument/2006/relationships/hyperlink" Target="https://drive.google.com/drive/folders/1AgyfirkPNMOp9t6xG0sI5X1yrem0LNOk?usp=sharing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library.txst.edu/research-and-publishing/open-publishing/digital-publishing.html" TargetMode="External"/><Relationship Id="rId4" Type="http://schemas.openxmlformats.org/officeDocument/2006/relationships/hyperlink" Target="https://library.unt.edu/scholarly-communication/unt-libraries-journal-hosting/" TargetMode="External"/><Relationship Id="rId9" Type="http://schemas.openxmlformats.org/officeDocument/2006/relationships/hyperlink" Target="https://jps.library.utoronto.ca/index.php/pubguide/hosting" TargetMode="External"/><Relationship Id="rId5" Type="http://schemas.openxmlformats.org/officeDocument/2006/relationships/hyperlink" Target="https://library.tamu.edu/digital-collections/publishing.php" TargetMode="External"/><Relationship Id="rId6" Type="http://schemas.openxmlformats.org/officeDocument/2006/relationships/hyperlink" Target="https://guides.library.ttu.edu/oajournals/overview" TargetMode="External"/><Relationship Id="rId7" Type="http://schemas.openxmlformats.org/officeDocument/2006/relationships/hyperlink" Target="https://libguides.tru.ca/ojs/home" TargetMode="External"/><Relationship Id="rId8" Type="http://schemas.openxmlformats.org/officeDocument/2006/relationships/hyperlink" Target="https://libguides.tulane.edu/journals/about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tinyurl.com/OAdiscussion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hyperlink" Target="http://pe.app/ojsug2026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tinyurl.com/OAdiscuss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Access in Practice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Journal Policy Development for Library Publishing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descr="Texas Digital Library logo." id="60" name="Google Shape;60;p13" title="TDL-horiz-logo-large-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0500" y="4371072"/>
            <a:ext cx="3399798" cy="54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Available Resources for Formalizing OJS Support</a:t>
            </a:r>
            <a:endParaRPr/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Library Publishing Coalition Job Board</a:t>
            </a:r>
            <a:endParaRPr/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Maintains a list of jobs that incorporate library </a:t>
            </a:r>
            <a:r>
              <a:rPr lang="en" sz="1700"/>
              <a:t>publishing</a:t>
            </a:r>
            <a:r>
              <a:rPr lang="en" sz="1700"/>
              <a:t> roles. Job descriptions and postings date back to 2013.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23"/>
          <p:cNvGrpSpPr/>
          <p:nvPr/>
        </p:nvGrpSpPr>
        <p:grpSpPr>
          <a:xfrm>
            <a:off x="712194" y="237069"/>
            <a:ext cx="8301057" cy="4669345"/>
            <a:chOff x="152400" y="152400"/>
            <a:chExt cx="8602132" cy="4838699"/>
          </a:xfrm>
        </p:grpSpPr>
        <p:pic>
          <p:nvPicPr>
            <p:cNvPr descr="QR code linking to the presentation poll on Poll Everywhere." id="128" name="Google Shape;128;p2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2400" y="152400"/>
              <a:ext cx="8602132" cy="48386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3"/>
            <p:cNvSpPr txBox="1"/>
            <p:nvPr/>
          </p:nvSpPr>
          <p:spPr>
            <a:xfrm>
              <a:off x="401625" y="768000"/>
              <a:ext cx="8102700" cy="904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5155" rotWithShape="0" algn="bl" dir="5400000" dist="18385">
                <a:srgbClr val="000000">
                  <a:alpha val="50000"/>
                </a:srgbClr>
              </a:outerShdw>
            </a:effectLst>
          </p:spPr>
          <p:txBody>
            <a:bodyPr anchorCtr="0" anchor="t" bIns="88250" lIns="88250" spcFirstLastPara="1" rIns="88250" wrap="square" tIns="882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316">
                  <a:solidFill>
                    <a:schemeClr val="dk2"/>
                  </a:solidFill>
                </a:rPr>
                <a:t>How do you communicate what your library can and cannot support?</a:t>
              </a:r>
              <a:endParaRPr b="1" sz="2316">
                <a:solidFill>
                  <a:schemeClr val="dk2"/>
                </a:solidFill>
              </a:endParaRPr>
            </a:p>
          </p:txBody>
        </p:sp>
      </p:grpSp>
      <p:sp>
        <p:nvSpPr>
          <p:cNvPr id="130" name="Google Shape;130;p23"/>
          <p:cNvSpPr txBox="1"/>
          <p:nvPr>
            <p:ph type="title"/>
          </p:nvPr>
        </p:nvSpPr>
        <p:spPr>
          <a:xfrm rot="-5400000">
            <a:off x="-1219800" y="1219800"/>
            <a:ext cx="3151800" cy="71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2</a:t>
            </a:r>
            <a:endParaRPr/>
          </a:p>
        </p:txBody>
      </p:sp>
      <p:sp>
        <p:nvSpPr>
          <p:cNvPr id="131" name="Google Shape;131;p23"/>
          <p:cNvSpPr txBox="1"/>
          <p:nvPr/>
        </p:nvSpPr>
        <p:spPr>
          <a:xfrm>
            <a:off x="6155775" y="2412075"/>
            <a:ext cx="2102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Respond at</a:t>
            </a:r>
            <a:endParaRPr sz="1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pe.app/ojsug2026</a:t>
            </a:r>
            <a:endParaRPr sz="1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Defining and Communicating Scope of Support</a:t>
            </a:r>
            <a:endParaRPr/>
          </a:p>
        </p:txBody>
      </p:sp>
      <p:sp>
        <p:nvSpPr>
          <p:cNvPr id="137" name="Google Shape;13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do you find to be the most effective way to communicate service boundaries and policies?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is the bare minimum of service features a library publishing program should provide? What features or services would be a hard no?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minimum standards must journals be required to meet? (accessibility, open access, ethical considerations?)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What level of responsibility does the library have for reviewing policies and enforcing standards?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Should compliance be tied to access to services?</a:t>
            </a:r>
            <a:endParaRPr/>
          </a:p>
        </p:txBody>
      </p:sp>
      <p:sp>
        <p:nvSpPr>
          <p:cNvPr id="138" name="Google Shape;138;p24"/>
          <p:cNvSpPr txBox="1"/>
          <p:nvPr/>
        </p:nvSpPr>
        <p:spPr>
          <a:xfrm>
            <a:off x="311700" y="4577700"/>
            <a:ext cx="7523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i="1" lang="en" sz="15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Discussion Guide available for all to follow along</a:t>
            </a:r>
            <a:r>
              <a:rPr b="1" lang="en" sz="15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r>
              <a:rPr lang="en" sz="1600" u="sng">
                <a:solidFill>
                  <a:schemeClr val="dk2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https://tinyurl.com/OAdiscussion</a:t>
            </a:r>
            <a:r>
              <a:rPr lang="en" sz="1600">
                <a:solidFill>
                  <a:schemeClr val="dk2"/>
                </a:solidFill>
              </a:rPr>
              <a:t> </a:t>
            </a:r>
            <a:endParaRPr b="1" sz="2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25"/>
          <p:cNvGrpSpPr/>
          <p:nvPr/>
        </p:nvGrpSpPr>
        <p:grpSpPr>
          <a:xfrm>
            <a:off x="712201" y="230301"/>
            <a:ext cx="8325143" cy="4682893"/>
            <a:chOff x="152400" y="152400"/>
            <a:chExt cx="8602132" cy="4838699"/>
          </a:xfrm>
        </p:grpSpPr>
        <p:pic>
          <p:nvPicPr>
            <p:cNvPr descr="QR code linking to the presentation poll on Poll Everywhere." id="144" name="Google Shape;144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2400" y="152400"/>
              <a:ext cx="8602132" cy="48386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5" name="Google Shape;145;p25"/>
            <p:cNvSpPr txBox="1"/>
            <p:nvPr/>
          </p:nvSpPr>
          <p:spPr>
            <a:xfrm>
              <a:off x="402100" y="756250"/>
              <a:ext cx="8102700" cy="904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5311" rotWithShape="0" algn="bl" dir="5400000" dist="18437">
                <a:srgbClr val="000000">
                  <a:alpha val="50000"/>
                </a:srgbClr>
              </a:outerShdw>
            </a:effectLst>
          </p:spPr>
          <p:txBody>
            <a:bodyPr anchorCtr="0" anchor="t" bIns="88500" lIns="88500" spcFirstLastPara="1" rIns="88500" wrap="square" tIns="885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323">
                  <a:solidFill>
                    <a:schemeClr val="dk2"/>
                  </a:solidFill>
                </a:rPr>
                <a:t>Where does your institution struggle most when supporting OJS journal teams?</a:t>
              </a:r>
              <a:endParaRPr b="1" sz="2323">
                <a:solidFill>
                  <a:schemeClr val="dk2"/>
                </a:solidFill>
              </a:endParaRPr>
            </a:p>
          </p:txBody>
        </p:sp>
      </p:grpSp>
      <p:sp>
        <p:nvSpPr>
          <p:cNvPr id="146" name="Google Shape;146;p25"/>
          <p:cNvSpPr txBox="1"/>
          <p:nvPr>
            <p:ph type="title"/>
          </p:nvPr>
        </p:nvSpPr>
        <p:spPr>
          <a:xfrm rot="-5400000">
            <a:off x="-1219800" y="1219800"/>
            <a:ext cx="3151800" cy="71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3</a:t>
            </a:r>
            <a:endParaRPr/>
          </a:p>
        </p:txBody>
      </p:sp>
      <p:sp>
        <p:nvSpPr>
          <p:cNvPr id="147" name="Google Shape;147;p25"/>
          <p:cNvSpPr txBox="1"/>
          <p:nvPr/>
        </p:nvSpPr>
        <p:spPr>
          <a:xfrm>
            <a:off x="6155775" y="2412075"/>
            <a:ext cx="2102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Respond at</a:t>
            </a:r>
            <a:endParaRPr sz="1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pe.app/ojsug2026</a:t>
            </a:r>
            <a:endParaRPr sz="1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Onboarding and Ongoing Support</a:t>
            </a:r>
            <a:endParaRPr/>
          </a:p>
        </p:txBody>
      </p:sp>
      <p:sp>
        <p:nvSpPr>
          <p:cNvPr id="153" name="Google Shape;153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components should be required in onboarding (intake forms, policy drafts, kickoff meetings)?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Should library agreements require: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Completion of training (e.g. PKP School)?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Editorial team members and line of </a:t>
            </a:r>
            <a:r>
              <a:rPr lang="en"/>
              <a:t>succession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For those who selected ongoing support and requests, what drives repeated requests?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Could policy or more readily available documentation reduce these requests or challenges?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Does anyone have any successful local training practices to share?</a:t>
            </a:r>
            <a:endParaRPr/>
          </a:p>
        </p:txBody>
      </p:sp>
      <p:sp>
        <p:nvSpPr>
          <p:cNvPr id="154" name="Google Shape;154;p26"/>
          <p:cNvSpPr txBox="1"/>
          <p:nvPr/>
        </p:nvSpPr>
        <p:spPr>
          <a:xfrm>
            <a:off x="311700" y="4577700"/>
            <a:ext cx="7523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i="1" lang="en" sz="15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Discussion Guide available for all to follow along</a:t>
            </a:r>
            <a:r>
              <a:rPr b="1" lang="en" sz="15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r>
              <a:rPr lang="en" sz="1600" u="sng">
                <a:solidFill>
                  <a:schemeClr val="dk2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https://tinyurl.com/OAdiscussion</a:t>
            </a:r>
            <a:r>
              <a:rPr lang="en" sz="1600">
                <a:solidFill>
                  <a:schemeClr val="dk2"/>
                </a:solidFill>
              </a:rPr>
              <a:t> </a:t>
            </a:r>
            <a:endParaRPr b="1" sz="2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27"/>
          <p:cNvGrpSpPr/>
          <p:nvPr/>
        </p:nvGrpSpPr>
        <p:grpSpPr>
          <a:xfrm>
            <a:off x="712194" y="237069"/>
            <a:ext cx="8301057" cy="4669345"/>
            <a:chOff x="152400" y="152400"/>
            <a:chExt cx="8602132" cy="4838699"/>
          </a:xfrm>
        </p:grpSpPr>
        <p:pic>
          <p:nvPicPr>
            <p:cNvPr descr="QR code linking to the presentation poll on Poll Everywhere." id="160" name="Google Shape;160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2400" y="152400"/>
              <a:ext cx="8602132" cy="48386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" name="Google Shape;161;p27"/>
            <p:cNvSpPr txBox="1"/>
            <p:nvPr/>
          </p:nvSpPr>
          <p:spPr>
            <a:xfrm>
              <a:off x="402100" y="744500"/>
              <a:ext cx="8102700" cy="904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5155" rotWithShape="0" algn="bl" dir="5400000" dist="18385">
                <a:srgbClr val="000000">
                  <a:alpha val="50000"/>
                </a:srgbClr>
              </a:outerShdw>
            </a:effectLst>
          </p:spPr>
          <p:txBody>
            <a:bodyPr anchorCtr="0" anchor="t" bIns="88250" lIns="88250" spcFirstLastPara="1" rIns="88250" wrap="square" tIns="882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316">
                  <a:solidFill>
                    <a:schemeClr val="dk2"/>
                  </a:solidFill>
                </a:rPr>
                <a:t>How does your institution handle journals that have become inactive?</a:t>
              </a:r>
              <a:endParaRPr b="1" sz="2316">
                <a:solidFill>
                  <a:schemeClr val="dk2"/>
                </a:solidFill>
              </a:endParaRPr>
            </a:p>
          </p:txBody>
        </p:sp>
      </p:grpSp>
      <p:sp>
        <p:nvSpPr>
          <p:cNvPr id="162" name="Google Shape;162;p27"/>
          <p:cNvSpPr txBox="1"/>
          <p:nvPr>
            <p:ph type="title"/>
          </p:nvPr>
        </p:nvSpPr>
        <p:spPr>
          <a:xfrm rot="-5400000">
            <a:off x="-1219800" y="1219800"/>
            <a:ext cx="3151800" cy="71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4</a:t>
            </a:r>
            <a:endParaRPr/>
          </a:p>
        </p:txBody>
      </p:sp>
      <p:sp>
        <p:nvSpPr>
          <p:cNvPr id="163" name="Google Shape;163;p27"/>
          <p:cNvSpPr txBox="1"/>
          <p:nvPr/>
        </p:nvSpPr>
        <p:spPr>
          <a:xfrm>
            <a:off x="6155775" y="2412075"/>
            <a:ext cx="2102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Respond at</a:t>
            </a:r>
            <a:endParaRPr sz="1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pe.app/ojsug2026</a:t>
            </a:r>
            <a:endParaRPr sz="1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Continuity, </a:t>
            </a:r>
            <a:r>
              <a:rPr lang="en"/>
              <a:t>Succession</a:t>
            </a:r>
            <a:r>
              <a:rPr lang="en"/>
              <a:t>, and Sunsetting Policies</a:t>
            </a:r>
            <a:endParaRPr/>
          </a:p>
        </p:txBody>
      </p:sp>
      <p:sp>
        <p:nvSpPr>
          <p:cNvPr id="169" name="Google Shape;169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internal documentation does your institution maintain to ensure continuity when library staff change roles or leave?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How might institutional memory (documentation of decisions, contacts, workflows) be maintained?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Do you have any policies in place to handle editorial turnover, faculty retirement, etc.?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Should journals be </a:t>
            </a:r>
            <a:r>
              <a:rPr lang="en"/>
              <a:t>required</a:t>
            </a:r>
            <a:r>
              <a:rPr lang="en"/>
              <a:t> to submit to the library: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primary and secondary contacts?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Succession</a:t>
            </a:r>
            <a:r>
              <a:rPr lang="en"/>
              <a:t> plans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defines an inactive journal? (TDL wiki)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Does your </a:t>
            </a:r>
            <a:r>
              <a:rPr lang="en"/>
              <a:t>institution</a:t>
            </a:r>
            <a:r>
              <a:rPr lang="en"/>
              <a:t> have a successful process for sunsetting journals that stop publishing?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Preservation policies?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Maintain DOIs?</a:t>
            </a:r>
            <a:endParaRPr/>
          </a:p>
        </p:txBody>
      </p:sp>
      <p:sp>
        <p:nvSpPr>
          <p:cNvPr id="170" name="Google Shape;170;p28"/>
          <p:cNvSpPr txBox="1"/>
          <p:nvPr/>
        </p:nvSpPr>
        <p:spPr>
          <a:xfrm>
            <a:off x="311700" y="4577700"/>
            <a:ext cx="7523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i="1" lang="en" sz="15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Discussion Guide available for all to follow along</a:t>
            </a:r>
            <a:r>
              <a:rPr b="1" lang="en" sz="15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r>
              <a:rPr lang="en" sz="1600" u="sng">
                <a:solidFill>
                  <a:schemeClr val="dk2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https://tinyurl.com/OAdiscussion</a:t>
            </a:r>
            <a:r>
              <a:rPr lang="en" sz="1600">
                <a:solidFill>
                  <a:schemeClr val="dk2"/>
                </a:solidFill>
              </a:rPr>
              <a:t> </a:t>
            </a:r>
            <a:endParaRPr b="1" sz="2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Available Resources</a:t>
            </a:r>
            <a:endParaRPr/>
          </a:p>
        </p:txBody>
      </p:sp>
      <p:sp>
        <p:nvSpPr>
          <p:cNvPr id="176" name="Google Shape;176;p29"/>
          <p:cNvSpPr txBox="1"/>
          <p:nvPr>
            <p:ph idx="1" type="body"/>
          </p:nvPr>
        </p:nvSpPr>
        <p:spPr>
          <a:xfrm>
            <a:off x="311700" y="1152475"/>
            <a:ext cx="4200000" cy="37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Library Website &amp; LibGuide examples</a:t>
            </a:r>
            <a:endParaRPr b="1"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900"/>
              <a:t>*</a:t>
            </a:r>
            <a:r>
              <a:rPr i="1" lang="en"/>
              <a:t>Note: many LibGuides are available to the Springshare community to copy and use.</a:t>
            </a:r>
            <a:endParaRPr i="1"/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" sz="1700" u="sng">
                <a:solidFill>
                  <a:schemeClr val="hlink"/>
                </a:solidFill>
                <a:hlinkClick r:id="rId3"/>
              </a:rPr>
              <a:t>TXST Digital Publishing</a:t>
            </a:r>
            <a:endParaRPr sz="1700" u="sng">
              <a:solidFill>
                <a:schemeClr val="hlink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u="sng">
                <a:solidFill>
                  <a:schemeClr val="hlink"/>
                </a:solidFill>
                <a:hlinkClick r:id="rId4"/>
              </a:rPr>
              <a:t>UNT Journal Hosting</a:t>
            </a:r>
            <a:endParaRPr sz="1700" u="sng">
              <a:solidFill>
                <a:schemeClr val="hlink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u="sng">
                <a:solidFill>
                  <a:schemeClr val="hlink"/>
                </a:solidFill>
                <a:hlinkClick r:id="rId5"/>
              </a:rPr>
              <a:t>TAMU Publishing a Journal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u="sng">
                <a:solidFill>
                  <a:schemeClr val="hlink"/>
                </a:solidFill>
                <a:hlinkClick r:id="rId6"/>
              </a:rPr>
              <a:t>TTU OA Journals</a:t>
            </a:r>
            <a:endParaRPr sz="1700" u="sng">
              <a:solidFill>
                <a:schemeClr val="hlink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u="sng">
                <a:solidFill>
                  <a:schemeClr val="hlink"/>
                </a:solidFill>
                <a:hlinkClick r:id="rId7"/>
              </a:rPr>
              <a:t>Thompson Rivers University Journal Hosting</a:t>
            </a:r>
            <a:endParaRPr sz="1700" u="sng">
              <a:solidFill>
                <a:schemeClr val="hlink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u="sng">
                <a:solidFill>
                  <a:schemeClr val="hlink"/>
                </a:solidFill>
                <a:hlinkClick r:id="rId8"/>
              </a:rPr>
              <a:t>Tulane Journal Hosting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u="sng">
                <a:solidFill>
                  <a:schemeClr val="hlink"/>
                </a:solidFill>
                <a:hlinkClick r:id="rId9"/>
              </a:rPr>
              <a:t>University of Toronto Journal Hosting</a:t>
            </a:r>
            <a:endParaRPr sz="1700"/>
          </a:p>
        </p:txBody>
      </p:sp>
      <p:sp>
        <p:nvSpPr>
          <p:cNvPr id="177" name="Google Shape;177;p29"/>
          <p:cNvSpPr txBox="1"/>
          <p:nvPr>
            <p:ph idx="2" type="body"/>
          </p:nvPr>
        </p:nvSpPr>
        <p:spPr>
          <a:xfrm>
            <a:off x="4832400" y="1152475"/>
            <a:ext cx="3999900" cy="16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Policies, Resources, and Templates</a:t>
            </a:r>
            <a:endParaRPr b="1" sz="1700"/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" sz="1700" u="sng">
                <a:solidFill>
                  <a:schemeClr val="hlink"/>
                </a:solidFill>
                <a:hlinkClick r:id="rId10"/>
              </a:rPr>
              <a:t>TDL Journal </a:t>
            </a:r>
            <a:r>
              <a:rPr lang="en" sz="1700" u="sng">
                <a:solidFill>
                  <a:schemeClr val="hlink"/>
                </a:solidFill>
                <a:hlinkClick r:id="rId11"/>
              </a:rPr>
              <a:t>Hosting Policy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u="sng">
                <a:solidFill>
                  <a:schemeClr val="hlink"/>
                </a:solidFill>
                <a:hlinkClick r:id="rId12"/>
              </a:rPr>
              <a:t>OJSUG Shared Resources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u="sng">
                <a:solidFill>
                  <a:schemeClr val="accent5"/>
                </a:solidFill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OSU Journal Policies</a:t>
            </a:r>
            <a:endParaRPr sz="1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Welcome!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881400" y="2331250"/>
            <a:ext cx="3690600" cy="13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rPr b="1" lang="en" sz="2370"/>
              <a:t>Let us know a little about your current library </a:t>
            </a:r>
            <a:r>
              <a:rPr b="1" lang="en" sz="2370"/>
              <a:t>publishing</a:t>
            </a:r>
            <a:r>
              <a:rPr b="1" lang="en" sz="2370"/>
              <a:t> practices.</a:t>
            </a:r>
            <a:endParaRPr b="1" sz="2370"/>
          </a:p>
        </p:txBody>
      </p:sp>
      <p:pic>
        <p:nvPicPr>
          <p:cNvPr descr="QR code linking to the Poll Everywhere question: Let us know a little about your current library publishing practices."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9100" y="1304350"/>
            <a:ext cx="34164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of TDL Hosted Service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Started 2009 using Open Journal Systems (currently running OJS 3.3.x)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Supports Diamond OA Library Publishing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Member institutions fund the service through member fees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Collaborative service model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Font typeface="Calibri"/>
              <a:buChar char="○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TDL OJS Users Group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Journal Stats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12 TDL member institutions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96 hosted journals (not all actively publishing)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Series Description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/>
              <a:t>This year-long series brings together library publishing liaisons and OJS users to explore practical strategies, share experiences, and collaborate on solutions for supporting open access journal publishing. Each session focuses on a different aspect of OA publishing, offering an open forum for discussion and peer learning.</a:t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/>
              <a:t>Purpose </a:t>
            </a:r>
            <a:endParaRPr b="1"/>
          </a:p>
          <a:p>
            <a:pPr indent="-3429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/>
              <a:t>Foster community knowledge-sharing among libraries supporting OA publishing. </a:t>
            </a:r>
            <a:endParaRPr/>
          </a:p>
          <a:p>
            <a:pPr indent="-3429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/>
              <a:t>Provide actionable insights on technical, policy, and outreach challenges. </a:t>
            </a:r>
            <a:endParaRPr/>
          </a:p>
          <a:p>
            <a:pPr indent="-3429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/>
              <a:t>Encourage collaboration and innovation across institutions. </a:t>
            </a:r>
            <a:endParaRPr/>
          </a:p>
          <a:p>
            <a:pPr indent="-3429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/>
              <a:t>Support libraries in building sustainable, impactful OA programs.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 Series Schedule</a:t>
            </a:r>
            <a:endParaRPr/>
          </a:p>
        </p:txBody>
      </p:sp>
      <p:graphicFrame>
        <p:nvGraphicFramePr>
          <p:cNvPr id="91" name="Google Shape;91;p18"/>
          <p:cNvGraphicFramePr/>
          <p:nvPr/>
        </p:nvGraphicFramePr>
        <p:xfrm>
          <a:off x="414075" y="1373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{E12D37A8-AA35-4BD2-9F42-1866154A6AFE}</a:tableStyleId>
              </a:tblPr>
              <a:tblGrid>
                <a:gridCol w="2165300"/>
                <a:gridCol w="6150550"/>
              </a:tblGrid>
              <a:tr h="443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DATE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DISCUSSION TOPIC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772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February 5, 2026 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n"/>
                        <a:t>What does library support for OA journal publishing look like at different institutions?</a:t>
                      </a:r>
                      <a:r>
                        <a:rPr lang="en"/>
                        <a:t> </a:t>
                      </a:r>
                      <a:endParaRPr/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9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April 2, 2026 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n"/>
                        <a:t>Working Together: Sharing Insights and Resources</a:t>
                      </a:r>
                      <a:r>
                        <a:rPr lang="en"/>
                        <a:t> </a:t>
                      </a:r>
                      <a:endParaRPr/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4900">
                <a:tc>
                  <a:txBody>
                    <a:bodyPr/>
                    <a:lstStyle/>
                    <a:p>
                      <a:pPr indent="0" lvl="0" marL="12700" marR="127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n"/>
                        <a:t>June 3, 2026</a:t>
                      </a:r>
                      <a:r>
                        <a:rPr b="1" i="1" lang="en"/>
                        <a:t> (T</a:t>
                      </a:r>
                      <a:r>
                        <a:rPr b="1" i="1" lang="en"/>
                        <a:t>CDL)</a:t>
                      </a:r>
                      <a:r>
                        <a:rPr i="1" lang="en"/>
                        <a:t> </a:t>
                      </a:r>
                      <a:endParaRPr i="1"/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n"/>
                        <a:t>Policy Development for OJS Journal Support</a:t>
                      </a:r>
                      <a:r>
                        <a:rPr lang="en"/>
                        <a:t> </a:t>
                      </a:r>
                      <a:endParaRPr/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4900">
                <a:tc>
                  <a:txBody>
                    <a:bodyPr/>
                    <a:lstStyle/>
                    <a:p>
                      <a:pPr indent="0" lvl="0" marL="12700" marR="127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n"/>
                        <a:t>August 6, 2026</a:t>
                      </a:r>
                      <a:r>
                        <a:rPr lang="en"/>
                        <a:t> </a:t>
                      </a:r>
                      <a:endParaRPr/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n"/>
                        <a:t>DOI registration and maintenance</a:t>
                      </a:r>
                      <a:r>
                        <a:rPr lang="en"/>
                        <a:t> </a:t>
                      </a:r>
                      <a:endParaRPr/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4900">
                <a:tc>
                  <a:txBody>
                    <a:bodyPr/>
                    <a:lstStyle/>
                    <a:p>
                      <a:pPr indent="0" lvl="0" marL="12700" marR="127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n"/>
                        <a:t>October 1, 2026</a:t>
                      </a:r>
                      <a:r>
                        <a:rPr lang="en"/>
                        <a:t> </a:t>
                      </a:r>
                      <a:endParaRPr/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n"/>
                        <a:t>Marketing and promotion</a:t>
                      </a:r>
                      <a:r>
                        <a:rPr lang="en"/>
                        <a:t> </a:t>
                      </a:r>
                      <a:endParaRPr/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4900">
                <a:tc>
                  <a:txBody>
                    <a:bodyPr/>
                    <a:lstStyle/>
                    <a:p>
                      <a:pPr indent="0" lvl="0" marL="12700" marR="127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n"/>
                        <a:t>December 3, 2026</a:t>
                      </a:r>
                      <a:r>
                        <a:rPr lang="en"/>
                        <a:t> </a:t>
                      </a:r>
                      <a:endParaRPr/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n"/>
                        <a:t>Communicating with inactive journals</a:t>
                      </a:r>
                      <a:r>
                        <a:rPr lang="en"/>
                        <a:t> </a:t>
                      </a:r>
                      <a:endParaRPr/>
                    </a:p>
                  </a:txBody>
                  <a:tcPr marT="91425" marB="91425" marR="91425" marL="91425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 Guide and Format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86426"/>
            <a:ext cx="3999900" cy="317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TCDL Discussion Format</a:t>
            </a:r>
            <a:endParaRPr b="1"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Consists of 4 discussion points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Opening prompt via Poll Everywhere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Guiding questions provided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Depending on number of attendees we may break into smaller discussion groups</a:t>
            </a:r>
            <a:endParaRPr sz="14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Brief</a:t>
            </a:r>
            <a:r>
              <a:rPr lang="en" sz="1600"/>
              <a:t> discussion in whole group to share small group insights.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Share resources and templates</a:t>
            </a:r>
            <a:endParaRPr sz="1600"/>
          </a:p>
        </p:txBody>
      </p:sp>
      <p:sp>
        <p:nvSpPr>
          <p:cNvPr id="98" name="Google Shape;98;p19"/>
          <p:cNvSpPr txBox="1"/>
          <p:nvPr>
            <p:ph idx="2" type="body"/>
          </p:nvPr>
        </p:nvSpPr>
        <p:spPr>
          <a:xfrm>
            <a:off x="4832400" y="1186425"/>
            <a:ext cx="3999900" cy="29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600"/>
              <a:t>Policy Development Discussion Topics</a:t>
            </a:r>
            <a:endParaRPr b="1"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Formalizing OJS Support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Defining and Communicating Boundaries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Onboarding and Ongoing Support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Continuity, Succession, and Sunsetting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9"/>
          <p:cNvSpPr txBox="1"/>
          <p:nvPr/>
        </p:nvSpPr>
        <p:spPr>
          <a:xfrm>
            <a:off x="311700" y="4577700"/>
            <a:ext cx="7523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i="1" lang="en" sz="15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Discussion Guide available for all to follow along</a:t>
            </a:r>
            <a:r>
              <a:rPr b="1" lang="en" sz="15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r>
              <a:rPr lang="en" sz="1600" u="sng">
                <a:solidFill>
                  <a:schemeClr val="dk2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https://tinyurl.com/OAdiscussion</a:t>
            </a:r>
            <a:r>
              <a:rPr lang="en" sz="1600">
                <a:solidFill>
                  <a:schemeClr val="dk2"/>
                </a:solidFill>
              </a:rPr>
              <a:t> </a:t>
            </a:r>
            <a:endParaRPr b="1" sz="2000">
              <a:solidFill>
                <a:schemeClr val="dk2"/>
              </a:solidFill>
            </a:endParaRPr>
          </a:p>
        </p:txBody>
      </p:sp>
      <p:pic>
        <p:nvPicPr>
          <p:cNvPr descr="QR code linking to the Open Access in Practice discussion guide." id="100" name="Google Shape;10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4423" y="4056748"/>
            <a:ext cx="952050" cy="95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20"/>
          <p:cNvGrpSpPr/>
          <p:nvPr/>
        </p:nvGrpSpPr>
        <p:grpSpPr>
          <a:xfrm>
            <a:off x="712201" y="226914"/>
            <a:ext cx="8337186" cy="4689667"/>
            <a:chOff x="270938" y="152400"/>
            <a:chExt cx="8602132" cy="4838699"/>
          </a:xfrm>
        </p:grpSpPr>
        <p:pic>
          <p:nvPicPr>
            <p:cNvPr descr="QR code linking to the presentation poll on Poll Everywhere." id="106" name="Google Shape;106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70938" y="152400"/>
              <a:ext cx="8602132" cy="4838699"/>
            </a:xfrm>
            <a:prstGeom prst="rect">
              <a:avLst/>
            </a:prstGeom>
            <a:noFill/>
            <a:ln>
              <a:noFill/>
            </a:ln>
            <a:effectLst>
              <a:outerShdw blurRad="55389" rotWithShape="0" algn="bl" dir="5400000" dist="18463">
                <a:srgbClr val="000000">
                  <a:alpha val="50000"/>
                </a:srgbClr>
              </a:outerShdw>
            </a:effectLst>
          </p:spPr>
        </p:pic>
        <p:sp>
          <p:nvSpPr>
            <p:cNvPr id="107" name="Google Shape;107;p20"/>
            <p:cNvSpPr txBox="1"/>
            <p:nvPr/>
          </p:nvSpPr>
          <p:spPr>
            <a:xfrm>
              <a:off x="520663" y="721025"/>
              <a:ext cx="8102700" cy="904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5389" rotWithShape="0" algn="bl" dir="5400000" dist="18463">
                <a:srgbClr val="000000">
                  <a:alpha val="50000"/>
                </a:srgbClr>
              </a:outerShdw>
            </a:effectLst>
          </p:spPr>
          <p:txBody>
            <a:bodyPr anchorCtr="0" anchor="t" bIns="88600" lIns="88600" spcFirstLastPara="1" rIns="88600" wrap="square" tIns="886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326">
                  <a:solidFill>
                    <a:schemeClr val="dk2"/>
                  </a:solidFill>
                </a:rPr>
                <a:t>To what extent is library publishing a defined and supported initiative at your institution?</a:t>
              </a:r>
              <a:endParaRPr b="1" sz="2326">
                <a:solidFill>
                  <a:schemeClr val="dk2"/>
                </a:solidFill>
              </a:endParaRPr>
            </a:p>
          </p:txBody>
        </p:sp>
      </p:grpSp>
      <p:sp>
        <p:nvSpPr>
          <p:cNvPr id="108" name="Google Shape;108;p20"/>
          <p:cNvSpPr txBox="1"/>
          <p:nvPr/>
        </p:nvSpPr>
        <p:spPr>
          <a:xfrm>
            <a:off x="6155775" y="2412075"/>
            <a:ext cx="2102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Respond at</a:t>
            </a:r>
            <a:endParaRPr sz="1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pe.app/ojsug2026</a:t>
            </a:r>
            <a:endParaRPr sz="1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9" name="Google Shape;109;p20"/>
          <p:cNvSpPr txBox="1"/>
          <p:nvPr>
            <p:ph type="title"/>
          </p:nvPr>
        </p:nvSpPr>
        <p:spPr>
          <a:xfrm rot="-5400000">
            <a:off x="-1219800" y="1219800"/>
            <a:ext cx="3151800" cy="71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1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Formalizing OJS Support</a:t>
            </a:r>
            <a:endParaRPr/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Should OJS support be explicitly written into: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Job descriptions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Strategic plans and goals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Other?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If it’s already documented specifically at your institution, where is written and what roles are responsible?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Are you able to share that documentation?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If a dedicated position didn’t exist before and now does, how did you advocate for that?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services/features/supports has the library committed to? (DOI, ORCiD, TDL-OJS, other?) </a:t>
            </a:r>
            <a:r>
              <a:rPr lang="en"/>
              <a:t>What expectations, if any, exist for this service?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Should policies address situations where demand exceeds capacity?</a:t>
            </a:r>
            <a:endParaRPr/>
          </a:p>
        </p:txBody>
      </p:sp>
      <p:sp>
        <p:nvSpPr>
          <p:cNvPr id="116" name="Google Shape;116;p21"/>
          <p:cNvSpPr txBox="1"/>
          <p:nvPr/>
        </p:nvSpPr>
        <p:spPr>
          <a:xfrm>
            <a:off x="311700" y="4577700"/>
            <a:ext cx="7523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i="1" lang="en" sz="15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Discussion Guide available for all to follow along</a:t>
            </a:r>
            <a:r>
              <a:rPr b="1" lang="en" sz="15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r>
              <a:rPr lang="en" sz="1600" u="sng">
                <a:solidFill>
                  <a:schemeClr val="dk2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https://tinyurl.com/OAdiscussion</a:t>
            </a:r>
            <a:r>
              <a:rPr lang="en" sz="1600">
                <a:solidFill>
                  <a:schemeClr val="dk2"/>
                </a:solidFill>
              </a:rPr>
              <a:t> </a:t>
            </a:r>
            <a:endParaRPr b="1" sz="2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