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57" r:id="rId6"/>
    <p:sldId id="297" r:id="rId7"/>
    <p:sldId id="291" r:id="rId8"/>
    <p:sldId id="286" r:id="rId9"/>
    <p:sldId id="279" r:id="rId10"/>
    <p:sldId id="258" r:id="rId11"/>
    <p:sldId id="268" r:id="rId12"/>
    <p:sldId id="259" r:id="rId13"/>
    <p:sldId id="296" r:id="rId14"/>
    <p:sldId id="290" r:id="rId15"/>
    <p:sldId id="284" r:id="rId16"/>
    <p:sldId id="260" r:id="rId17"/>
    <p:sldId id="273" r:id="rId18"/>
    <p:sldId id="275" r:id="rId19"/>
    <p:sldId id="261" r:id="rId20"/>
    <p:sldId id="294" r:id="rId21"/>
    <p:sldId id="282" r:id="rId22"/>
    <p:sldId id="262" r:id="rId23"/>
    <p:sldId id="295"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6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32BE8F-7D7E-3B3B-D2E9-3D696B2C32B2}" name="Vic Rocha" initials="VR" userId="S::vic.rocha@utsa.edu::6875d98b-28c7-492e-9f58-19879db9f018" providerId="AD"/>
  <p188:author id="{0AD392E5-25D8-3E1B-3708-59EF79537D3A}" name="Daniella Flores" initials="DF" userId="S::daniella.flores@utsa.edu::554f718e-ed5c-4a72-8b81-d0795ede4d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D4F7"/>
    <a:srgbClr val="FFE57D"/>
    <a:srgbClr val="EA4F39"/>
    <a:srgbClr val="F68B2F"/>
    <a:srgbClr val="C9DD64"/>
    <a:srgbClr val="7CCFDA"/>
    <a:srgbClr val="444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44"/>
        <p:guide pos="60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ADAC2-E669-488D-B185-FCC97C66206A}" type="datetimeFigureOut">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61417-E301-43E0-9133-E510E84FC5E3}" type="slidenum">
              <a:t>‹#›</a:t>
            </a:fld>
            <a:endParaRPr lang="en-US"/>
          </a:p>
        </p:txBody>
      </p:sp>
    </p:spTree>
    <p:extLst>
      <p:ext uri="{BB962C8B-B14F-4D97-AF65-F5344CB8AC3E}">
        <p14:creationId xmlns:p14="http://schemas.microsoft.com/office/powerpoint/2010/main" val="95012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[Daniella]</a:t>
            </a:r>
            <a:endParaRPr lang="en-US"/>
          </a:p>
          <a:p>
            <a:r>
              <a:rPr lang="en-US"/>
              <a:t>Hello! </a:t>
            </a:r>
          </a:p>
          <a:p>
            <a:r>
              <a:rPr lang="en-US"/>
              <a:t>We are a project team from The University of Texas at San Antonio. We would like to share our digital collections project we've titled "Are We The Bots? Exploring Tools to Automate Digital Archiving Tasks"</a:t>
            </a:r>
            <a:endParaRPr lang="en-US">
              <a:ea typeface="Calibri"/>
              <a:cs typeface="Calibri"/>
            </a:endParaRPr>
          </a:p>
          <a:p>
            <a:endParaRPr lang="en-US"/>
          </a:p>
          <a:p>
            <a:r>
              <a:rPr lang="en-US"/>
              <a:t>Our project involved figuring out how to migrate a large collection of born-digital photographs from an online digital asset management system into Special Collections preservation storage.</a:t>
            </a:r>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a:t>1</a:t>
            </a:fld>
            <a:endParaRPr lang="en-US"/>
          </a:p>
        </p:txBody>
      </p:sp>
    </p:spTree>
    <p:extLst>
      <p:ext uri="{BB962C8B-B14F-4D97-AF65-F5344CB8AC3E}">
        <p14:creationId xmlns:p14="http://schemas.microsoft.com/office/powerpoint/2010/main" val="62031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0F95-F8C7-58DE-86BD-26D12D446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6418C-A8EB-AC5B-18F8-0703DEC7B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E4563-3FC5-0178-2988-F43F9939C19F}"/>
              </a:ext>
            </a:extLst>
          </p:cNvPr>
          <p:cNvSpPr>
            <a:spLocks noGrp="1"/>
          </p:cNvSpPr>
          <p:nvPr>
            <p:ph type="body" idx="1"/>
          </p:nvPr>
        </p:nvSpPr>
        <p:spPr/>
        <p:txBody>
          <a:bodyPr/>
          <a:lstStyle/>
          <a:p>
            <a:pPr>
              <a:lnSpc>
                <a:spcPct val="90000"/>
              </a:lnSpc>
              <a:spcBef>
                <a:spcPts val="1000"/>
              </a:spcBef>
            </a:pPr>
            <a:r>
              <a:rPr lang="en-US"/>
              <a:t>[Daniella]</a:t>
            </a:r>
          </a:p>
          <a:p>
            <a:pPr marL="171450" indent="-171450">
              <a:lnSpc>
                <a:spcPct val="90000"/>
              </a:lnSpc>
              <a:spcBef>
                <a:spcPts val="1000"/>
              </a:spcBef>
              <a:buFont typeface="Arial"/>
              <a:buChar char="•"/>
            </a:pPr>
            <a:r>
              <a:rPr lang="en-US"/>
              <a:t>In 2023, Daniella and Vic joined Special Collections and realized how many duplicates the collection had.</a:t>
            </a:r>
          </a:p>
          <a:p>
            <a:pPr marL="171450" indent="-171450">
              <a:lnSpc>
                <a:spcPct val="90000"/>
              </a:lnSpc>
              <a:spcBef>
                <a:spcPts val="1000"/>
              </a:spcBef>
              <a:buFont typeface="Arial"/>
              <a:buChar char="•"/>
            </a:pPr>
            <a:r>
              <a:rPr lang="en-US"/>
              <a:t>We worked on an extensive de-duplication project to verify that the CDs/DVDs, Mac Tower/Media Pro, and hard drives all held the same content that was in PhotoShelter.</a:t>
            </a:r>
          </a:p>
          <a:p>
            <a:pPr marL="171450" indent="-171450">
              <a:lnSpc>
                <a:spcPct val="90000"/>
              </a:lnSpc>
              <a:spcBef>
                <a:spcPts val="1000"/>
              </a:spcBef>
              <a:buFont typeface="Arial"/>
              <a:buChar char="•"/>
            </a:pPr>
            <a:r>
              <a:rPr lang="en-US" b="1"/>
              <a:t>We wanted to keep only the best and most complete copy of this collection. We identified PhotoShelter as the best copy and were able to dispose of the duplicates. </a:t>
            </a:r>
            <a:endParaRPr lang="en-US"/>
          </a:p>
          <a:p>
            <a:pPr>
              <a:lnSpc>
                <a:spcPct val="90000"/>
              </a:lnSpc>
              <a:spcBef>
                <a:spcPts val="1000"/>
              </a:spcBef>
            </a:pPr>
            <a:endParaRPr lang="en-US"/>
          </a:p>
          <a:p>
            <a:pPr>
              <a:lnSpc>
                <a:spcPct val="90000"/>
              </a:lnSpc>
              <a:spcBef>
                <a:spcPts val="1000"/>
              </a:spcBef>
            </a:pPr>
            <a:endParaRPr lang="en-US">
              <a:ea typeface="Calibri"/>
              <a:cs typeface="Calibri"/>
            </a:endParaRPr>
          </a:p>
          <a:p>
            <a:pPr>
              <a:lnSpc>
                <a:spcPct val="90000"/>
              </a:lnSpc>
              <a:spcBef>
                <a:spcPts val="1000"/>
              </a:spcBef>
            </a:pPr>
            <a:r>
              <a:rPr lang="en-US" b="1">
                <a:solidFill>
                  <a:srgbClr val="FF0000"/>
                </a:solidFill>
                <a:ea typeface="Calibri"/>
                <a:cs typeface="Calibri"/>
              </a:rPr>
              <a:t>--[Extra Info, DO NOT READ]--</a:t>
            </a:r>
            <a:endParaRPr lang="en-US" b="1">
              <a:solidFill>
                <a:srgbClr val="FF0000"/>
              </a:solidFill>
            </a:endParaRPr>
          </a:p>
          <a:p>
            <a:pPr marL="171450" indent="-171450">
              <a:lnSpc>
                <a:spcPct val="90000"/>
              </a:lnSpc>
              <a:spcBef>
                <a:spcPts val="1000"/>
              </a:spcBef>
              <a:buFont typeface="Arial"/>
              <a:buChar char="•"/>
            </a:pPr>
            <a:r>
              <a:rPr lang="en-US"/>
              <a:t>In 2023, Daniella and Vic joined Special Collections. To make more space in the Digitization Lab, Daniella began to investigate if it would be possible to deaccession/discard the MacTower and the boxes and boxes of CDs/DVDs.</a:t>
            </a:r>
            <a:endParaRPr lang="en-US">
              <a:ea typeface="Calibri"/>
              <a:cs typeface="Calibri"/>
            </a:endParaRPr>
          </a:p>
          <a:p>
            <a:pPr marL="171450" indent="-171450">
              <a:lnSpc>
                <a:spcPct val="90000"/>
              </a:lnSpc>
              <a:spcBef>
                <a:spcPts val="1000"/>
              </a:spcBef>
              <a:buFont typeface="Arial"/>
              <a:buChar char="•"/>
            </a:pPr>
            <a:r>
              <a:rPr lang="en-US"/>
              <a:t>In Spring 2024, Vic and Daniella worked with Kristin to complete a CD Verification project, cross-checking the CDs in boxes with what was held in the "Archive" collection in PhotoShelter. The hope was that if the contents matched, the CDs/DVDs could be tossed.</a:t>
            </a:r>
            <a:endParaRPr lang="en-US">
              <a:ea typeface="Calibri"/>
              <a:cs typeface="Calibri"/>
            </a:endParaRPr>
          </a:p>
          <a:p>
            <a:pPr marL="628650" lvl="1" indent="-171450">
              <a:lnSpc>
                <a:spcPct val="90000"/>
              </a:lnSpc>
              <a:spcBef>
                <a:spcPts val="1000"/>
              </a:spcBef>
              <a:buFont typeface="Courier New,monospace"/>
              <a:buChar char="o"/>
            </a:pPr>
            <a:r>
              <a:rPr lang="en-US"/>
              <a:t>We had around 500 CDs we had to rehouse into standard linear foot boxes, then we developed a spot-check workflow. We figured that if we spot checked around 25% of all CDs and DVDs, and we found that a majority of them were duplicates, then we would be in the clear to dispose of them. Spot checking for us meant running a CD, checking all (or at max 5) of its directories, looking up the file names in PhotoShelter, and seeing the photos matched up. We keep an inventory of the media we spot-checked in a excel sheet. We found that most photographs on the CDs were complete duplicates of what was in PhotoShelter. </a:t>
            </a:r>
            <a:endParaRPr lang="en-US">
              <a:ea typeface="Calibri"/>
              <a:cs typeface="Calibri"/>
            </a:endParaRPr>
          </a:p>
          <a:p>
            <a:pPr marL="628650" lvl="1" indent="-171450">
              <a:lnSpc>
                <a:spcPct val="90000"/>
              </a:lnSpc>
              <a:spcBef>
                <a:spcPts val="1000"/>
              </a:spcBef>
              <a:buFont typeface="Courier New,monospace"/>
              <a:buChar char="o"/>
            </a:pPr>
            <a:r>
              <a:rPr lang="en-US"/>
              <a:t>We also spot checked the hard drives and were able to determine that out of the 2 hard drives that were functional, they were complete duplicates of what was in PhotoShelter. </a:t>
            </a:r>
            <a:endParaRPr lang="en-US">
              <a:ea typeface="Calibri"/>
              <a:cs typeface="Calibri"/>
            </a:endParaRPr>
          </a:p>
          <a:p>
            <a:pPr marL="628650" lvl="1" indent="-171450">
              <a:lnSpc>
                <a:spcPct val="90000"/>
              </a:lnSpc>
              <a:spcBef>
                <a:spcPts val="1000"/>
              </a:spcBef>
              <a:buFont typeface="Courier New,monospace"/>
              <a:buChar char="o"/>
            </a:pPr>
            <a:r>
              <a:rPr lang="en-US"/>
              <a:t>Transferring the photograph archive off of the Mac Tower was a complete nightmare (it ran on Mac OS 10.6 AKA Snow Leopard), but once we were able to get the 2 TB of materials off of it onto a modern hard drive, we found that the Tower was just a copy of everything from PhotoShelter.</a:t>
            </a:r>
            <a:endParaRPr lang="en-US">
              <a:ea typeface="Calibri"/>
              <a:cs typeface="Calibri"/>
            </a:endParaRPr>
          </a:p>
        </p:txBody>
      </p:sp>
      <p:sp>
        <p:nvSpPr>
          <p:cNvPr id="4" name="Slide Number Placeholder 3">
            <a:extLst>
              <a:ext uri="{FF2B5EF4-FFF2-40B4-BE49-F238E27FC236}">
                <a16:creationId xmlns:a16="http://schemas.microsoft.com/office/drawing/2014/main" id="{A8378F73-2684-E613-0C62-C63A19A75373}"/>
              </a:ext>
            </a:extLst>
          </p:cNvPr>
          <p:cNvSpPr>
            <a:spLocks noGrp="1"/>
          </p:cNvSpPr>
          <p:nvPr>
            <p:ph type="sldNum" sz="quarter" idx="5"/>
          </p:nvPr>
        </p:nvSpPr>
        <p:spPr/>
        <p:txBody>
          <a:bodyPr/>
          <a:lstStyle/>
          <a:p>
            <a:fld id="{8F261417-E301-43E0-9133-E510E84FC5E3}" type="slidenum">
              <a:rPr lang="en-US"/>
              <a:t>10</a:t>
            </a:fld>
            <a:endParaRPr lang="en-US"/>
          </a:p>
        </p:txBody>
      </p:sp>
    </p:spTree>
    <p:extLst>
      <p:ext uri="{BB962C8B-B14F-4D97-AF65-F5344CB8AC3E}">
        <p14:creationId xmlns:p14="http://schemas.microsoft.com/office/powerpoint/2010/main" val="353651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84828-E06D-F5B4-2E3E-B6146563D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7C1B3-A79E-6631-102F-CB70B247A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28CAE-4309-96BF-4F46-0034C1ABEC98}"/>
              </a:ext>
            </a:extLst>
          </p:cNvPr>
          <p:cNvSpPr>
            <a:spLocks noGrp="1"/>
          </p:cNvSpPr>
          <p:nvPr>
            <p:ph type="body" idx="1"/>
          </p:nvPr>
        </p:nvSpPr>
        <p:spPr/>
        <p:txBody>
          <a:bodyPr/>
          <a:lstStyle/>
          <a:p>
            <a:pPr>
              <a:defRPr/>
            </a:pPr>
            <a:r>
              <a:rPr lang="en-US"/>
              <a:t>[Kristin]</a:t>
            </a:r>
          </a:p>
          <a:p>
            <a:pPr>
              <a:defRPr/>
            </a:pPr>
            <a:r>
              <a:rPr lang="en-US"/>
              <a:t>In figuring out how to migrate this collection out of </a:t>
            </a:r>
            <a:r>
              <a:rPr lang="en-US" err="1"/>
              <a:t>PhotoShelter</a:t>
            </a:r>
            <a:r>
              <a:rPr lang="en-US"/>
              <a:t>, we knew we</a:t>
            </a:r>
            <a:r>
              <a:rPr lang="en-US" sz="1200"/>
              <a:t> needed to keep the photos, metadata, and the collection structure. The </a:t>
            </a:r>
            <a:r>
              <a:rPr lang="en-US"/>
              <a:t>metadata—when it exists—is</a:t>
            </a:r>
            <a:r>
              <a:rPr lang="en-US" sz="1200"/>
              <a:t> mostly keywords, creation date, and the photographer's name. It exists embedded in the photos or in the DAM database. The collection structure (the </a:t>
            </a:r>
            <a:r>
              <a:rPr lang="en-US" sz="1200" err="1"/>
              <a:t>filepath</a:t>
            </a:r>
            <a:r>
              <a:rPr lang="en-US" sz="1200"/>
              <a:t> to each gallery) often includes important names or other contextual information that doesn't exist at the file level.</a:t>
            </a:r>
            <a:endParaRPr lang="en-US">
              <a:ea typeface="Calibri"/>
              <a:cs typeface="Calibri"/>
            </a:endParaRPr>
          </a:p>
          <a:p>
            <a:endParaRPr lang="en-US"/>
          </a:p>
          <a:p>
            <a:r>
              <a:rPr lang="en-US"/>
              <a:t>You can see in the screenshots above how this information is presented in </a:t>
            </a:r>
            <a:r>
              <a:rPr lang="en-US" err="1"/>
              <a:t>PhotoShelter</a:t>
            </a:r>
            <a:r>
              <a:rPr lang="en-US"/>
              <a:t>. You can also see how this image has a generic filename, but there is some contextual information in the keywords and the name of the gallery. You can also see that the gallery name/path is the same as it appears in the directory print.</a:t>
            </a:r>
            <a:endParaRPr lang="en-US">
              <a:ea typeface="Calibri"/>
              <a:cs typeface="Calibri"/>
            </a:endParaRPr>
          </a:p>
          <a:p>
            <a:pPr marL="285750" indent="-285750">
              <a:lnSpc>
                <a:spcPct val="90000"/>
              </a:lnSpc>
              <a:spcBef>
                <a:spcPts val="1000"/>
              </a:spcBef>
              <a:buFont typeface="Arial"/>
              <a:buChar char="•"/>
            </a:pP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5166891-860D-DD0B-36BC-D0AEFE2AC0F0}"/>
              </a:ext>
            </a:extLst>
          </p:cNvPr>
          <p:cNvSpPr>
            <a:spLocks noGrp="1"/>
          </p:cNvSpPr>
          <p:nvPr>
            <p:ph type="sldNum" sz="quarter" idx="5"/>
          </p:nvPr>
        </p:nvSpPr>
        <p:spPr/>
        <p:txBody>
          <a:bodyPr/>
          <a:lstStyle/>
          <a:p>
            <a:fld id="{8F261417-E301-43E0-9133-E510E84FC5E3}" type="slidenum">
              <a:rPr lang="en-US"/>
              <a:t>11</a:t>
            </a:fld>
            <a:endParaRPr lang="en-US"/>
          </a:p>
        </p:txBody>
      </p:sp>
    </p:spTree>
    <p:extLst>
      <p:ext uri="{BB962C8B-B14F-4D97-AF65-F5344CB8AC3E}">
        <p14:creationId xmlns:p14="http://schemas.microsoft.com/office/powerpoint/2010/main" val="331505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[Kristin]</a:t>
            </a:r>
          </a:p>
          <a:p>
            <a:pPr marL="285750" indent="-285750">
              <a:lnSpc>
                <a:spcPct val="90000"/>
              </a:lnSpc>
              <a:spcBef>
                <a:spcPts val="1000"/>
              </a:spcBef>
              <a:buFont typeface="Arial"/>
              <a:buChar char="•"/>
            </a:pPr>
            <a:r>
              <a:rPr lang="en-US"/>
              <a:t>By the fall of 2024, Daniella and Kristin were interested in pursuing this project. We formed a team with different areas of expertise and institutional knowledge.</a:t>
            </a:r>
            <a:endParaRPr lang="en-US">
              <a:ea typeface="Calibri"/>
              <a:cs typeface="Calibri"/>
            </a:endParaRPr>
          </a:p>
          <a:p>
            <a:pPr>
              <a:lnSpc>
                <a:spcPct val="90000"/>
              </a:lnSpc>
              <a:spcBef>
                <a:spcPts val="1000"/>
              </a:spcBef>
            </a:pPr>
            <a:endParaRPr lang="en-US">
              <a:ea typeface="Calibri"/>
              <a:cs typeface="Calibri"/>
            </a:endParaRPr>
          </a:p>
          <a:p>
            <a:pPr marL="285750" indent="-285750">
              <a:lnSpc>
                <a:spcPct val="90000"/>
              </a:lnSpc>
              <a:spcBef>
                <a:spcPts val="1000"/>
              </a:spcBef>
              <a:buFont typeface="Arial"/>
              <a:buChar char="•"/>
            </a:pPr>
            <a:r>
              <a:rPr lang="en-US"/>
              <a:t>Daniella was familiar with the collection and wanted to de-accession the CDs/DVDs/</a:t>
            </a:r>
            <a:r>
              <a:rPr lang="en-US" err="1"/>
              <a:t>MacTower</a:t>
            </a:r>
            <a:r>
              <a:rPr lang="en-US"/>
              <a:t>. </a:t>
            </a:r>
            <a:endParaRPr lang="en-US">
              <a:ea typeface="Calibri"/>
              <a:cs typeface="Calibri"/>
            </a:endParaRPr>
          </a:p>
          <a:p>
            <a:pPr marL="285750" indent="-285750">
              <a:lnSpc>
                <a:spcPct val="90000"/>
              </a:lnSpc>
              <a:spcBef>
                <a:spcPts val="1000"/>
              </a:spcBef>
              <a:buFont typeface="Arial"/>
              <a:buChar char="•"/>
            </a:pPr>
            <a:r>
              <a:rPr lang="en-US"/>
              <a:t>Kristin wanted to jettison the archive from </a:t>
            </a:r>
            <a:r>
              <a:rPr lang="en-US" err="1"/>
              <a:t>PhotoShelter</a:t>
            </a:r>
            <a:r>
              <a:rPr lang="en-US"/>
              <a:t> so there would be more space for the active collection. </a:t>
            </a:r>
            <a:endParaRPr lang="en-US">
              <a:ea typeface="Calibri" panose="020F0502020204030204"/>
              <a:cs typeface="Calibri" panose="020F0502020204030204"/>
            </a:endParaRPr>
          </a:p>
          <a:p>
            <a:pPr marL="285750" indent="-285750">
              <a:lnSpc>
                <a:spcPct val="90000"/>
              </a:lnSpc>
              <a:spcBef>
                <a:spcPts val="1000"/>
              </a:spcBef>
              <a:buFont typeface="Arial"/>
              <a:buChar char="•"/>
            </a:pPr>
            <a:r>
              <a:rPr lang="en-US"/>
              <a:t>Vic had worked on the CD de-dupe project, so was very familiar with the collection. </a:t>
            </a:r>
            <a:endParaRPr lang="en-US">
              <a:ea typeface="Calibri"/>
              <a:cs typeface="Calibri"/>
            </a:endParaRP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In addition to the three of us who had been working with the collection, we asked Elliot to join us. This was critical, because not only did he have experience with digital collections, he actually had worked with scripting and using APIs!</a:t>
            </a:r>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a:t>12</a:t>
            </a:fld>
            <a:endParaRPr lang="en-US"/>
          </a:p>
        </p:txBody>
      </p:sp>
    </p:spTree>
    <p:extLst>
      <p:ext uri="{BB962C8B-B14F-4D97-AF65-F5344CB8AC3E}">
        <p14:creationId xmlns:p14="http://schemas.microsoft.com/office/powerpoint/2010/main" val="279091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[Elliot]</a:t>
            </a:r>
          </a:p>
          <a:p>
            <a:r>
              <a:rPr lang="en-US">
                <a:ea typeface="Calibri"/>
                <a:cs typeface="Calibri"/>
              </a:rPr>
              <a:t>Once we had our team in place and knew what our goal was, we started really investigating </a:t>
            </a:r>
            <a:r>
              <a:rPr lang="en-US" err="1">
                <a:ea typeface="Calibri"/>
                <a:cs typeface="Calibri"/>
              </a:rPr>
              <a:t>PhotoShelter</a:t>
            </a:r>
            <a:r>
              <a:rPr lang="en-US">
                <a:ea typeface="Calibri"/>
                <a:cs typeface="Calibri"/>
              </a:rPr>
              <a:t> and thinking about tools that we could use.</a:t>
            </a:r>
          </a:p>
          <a:p>
            <a:endParaRPr lang="en-US"/>
          </a:p>
          <a:p>
            <a:r>
              <a:rPr lang="en-US"/>
              <a:t>As Kristin mentioned, </a:t>
            </a:r>
            <a:r>
              <a:rPr lang="en-US" err="1"/>
              <a:t>PhotoShelter</a:t>
            </a:r>
            <a:r>
              <a:rPr lang="en-US"/>
              <a:t> has a fairly robust suite of APIs that we could use to download the images and all of the metadata associated with those images.  The challenge, though, was that the API endpoints for downloading media have to be run on individual galleries – which are the lowest level of the collection hierarchy, which can be many levels deep.  And when we started this project, we didn’t know how many galleries there actually were in the collection.</a:t>
            </a:r>
            <a:endParaRPr lang="en-US">
              <a:ea typeface="Calibri"/>
              <a:cs typeface="Calibri"/>
            </a:endParaRPr>
          </a:p>
          <a:p>
            <a:endParaRPr lang="en-US"/>
          </a:p>
          <a:p>
            <a:r>
              <a:rPr lang="en-US"/>
              <a:t>Being a metadata librarian, my first instinct in most situations is to use </a:t>
            </a:r>
            <a:r>
              <a:rPr lang="en-US" err="1"/>
              <a:t>OpenRefine</a:t>
            </a:r>
            <a:r>
              <a:rPr lang="en-US"/>
              <a:t> to solve problems.  So I started testing a process to use </a:t>
            </a:r>
            <a:r>
              <a:rPr lang="en-US" err="1"/>
              <a:t>OpenRefine</a:t>
            </a:r>
            <a:r>
              <a:rPr lang="en-US"/>
              <a:t> to interact with the </a:t>
            </a:r>
            <a:r>
              <a:rPr lang="en-US" err="1"/>
              <a:t>PhotoShelter</a:t>
            </a:r>
            <a:r>
              <a:rPr lang="en-US"/>
              <a:t> API and manipulate the metadata.  It worked pretty well, but would require a fair amount of manual work for each gallery, and also wouldn't handle actually downloading the images.</a:t>
            </a:r>
            <a:endParaRPr lang="en-US">
              <a:ea typeface="Calibri"/>
              <a:cs typeface="Calibri"/>
            </a:endParaRPr>
          </a:p>
          <a:p>
            <a:r>
              <a:rPr lang="en-US">
                <a:ea typeface="Calibri"/>
                <a:cs typeface="Calibri"/>
              </a:rPr>
              <a:t>[click!]</a:t>
            </a:r>
            <a:endParaRPr lang="en-US"/>
          </a:p>
          <a:p>
            <a:r>
              <a:rPr lang="en-US"/>
              <a:t>Then… I mapped out the whole collection structure in </a:t>
            </a:r>
            <a:r>
              <a:rPr lang="en-US" err="1"/>
              <a:t>PhotoShelter</a:t>
            </a:r>
            <a:r>
              <a:rPr lang="en-US"/>
              <a:t> and discovered that there were over twelve thousand galleries.  So all of a sudden, doing that manual </a:t>
            </a:r>
            <a:r>
              <a:rPr lang="en-US" err="1"/>
              <a:t>OpenRefine</a:t>
            </a:r>
            <a:r>
              <a:rPr lang="en-US"/>
              <a:t> process on each gallery no longer seemed like a viable option.</a:t>
            </a:r>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smtClean="0"/>
              <a:t>13</a:t>
            </a:fld>
            <a:endParaRPr lang="en-US"/>
          </a:p>
        </p:txBody>
      </p:sp>
    </p:spTree>
    <p:extLst>
      <p:ext uri="{BB962C8B-B14F-4D97-AF65-F5344CB8AC3E}">
        <p14:creationId xmlns:p14="http://schemas.microsoft.com/office/powerpoint/2010/main" val="1975176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[Elliot]</a:t>
            </a:r>
          </a:p>
          <a:p>
            <a:r>
              <a:rPr lang="en-US"/>
              <a:t>We pivoted towards creating a python script to download and manipulate the images and metadata.  A python script could be easily run on a large number of galleries at a time (saving us from that extensive manual work), and it could string together multiple API calls and other operations, to complete multiple pieces of the workflow.</a:t>
            </a:r>
            <a:endParaRPr lang="en-US">
              <a:ea typeface="Calibri"/>
              <a:cs typeface="Calibri"/>
            </a:endParaRPr>
          </a:p>
          <a:p>
            <a:endParaRPr lang="en-US"/>
          </a:p>
          <a:p>
            <a:r>
              <a:rPr lang="en-US"/>
              <a:t>Before this project, I had some experience writing simple python scripts, including ones that interact with APIs (shoutout to the DPLA API, the first API I ever worked with).  But it was mostly for personal hobby projects or fairly short one-off scripts.  I’d never attempted something this complex before, or something that was intended to be reusable by multiple people.  So the process of writing this script, for me, included a lot of learning how to write code that was efficient and reusable, especially things like logging errors, reducing the number of API calls, and documenting the code extensively.</a:t>
            </a:r>
            <a:endParaRPr lang="en-US">
              <a:ea typeface="Calibri"/>
              <a:cs typeface="Calibri"/>
            </a:endParaRPr>
          </a:p>
          <a:p>
            <a:endParaRPr lang="en-US">
              <a:ea typeface="Calibri"/>
              <a:cs typeface="Calibri"/>
            </a:endParaRPr>
          </a:p>
          <a:p>
            <a:r>
              <a:rPr lang="en-US"/>
              <a:t>Throughout the process, we thought a lot about how to make this an accessible workflow for other projects and other people in the future.</a:t>
            </a:r>
            <a:endParaRPr lang="en-US">
              <a:ea typeface="Calibri"/>
              <a:cs typeface="Calibri"/>
            </a:endParaRPr>
          </a:p>
          <a:p>
            <a:endParaRPr lang="en-US">
              <a:ea typeface="Calibri"/>
              <a:cs typeface="Calibri"/>
            </a:endParaRPr>
          </a:p>
          <a:p>
            <a:r>
              <a:rPr lang="en-US">
                <a:ea typeface="Calibri"/>
                <a:cs typeface="Calibri"/>
              </a:rPr>
              <a:t>[Vic]</a:t>
            </a:r>
          </a:p>
          <a:p>
            <a:r>
              <a:rPr lang="en-US"/>
              <a:t>I was essentially new to all things Python and </a:t>
            </a:r>
            <a:r>
              <a:rPr lang="en-US" err="1"/>
              <a:t>OpenRefine</a:t>
            </a:r>
            <a:r>
              <a:rPr lang="en-US"/>
              <a:t>! It was daunting, but Kristin and Elliot assured me there was a plethora of resources geared for total beginners. I started out experimenting with </a:t>
            </a:r>
            <a:r>
              <a:rPr lang="en-US" err="1"/>
              <a:t>OpenRefine</a:t>
            </a:r>
            <a:r>
              <a:rPr lang="en-US"/>
              <a:t>, learning how to do simple tasks like cleaning and manipulating metadata. I then moved to resources that touched on using APIs with </a:t>
            </a:r>
            <a:r>
              <a:rPr lang="en-US" err="1"/>
              <a:t>OpenRefine</a:t>
            </a:r>
            <a:r>
              <a:rPr lang="en-US"/>
              <a:t> for downloading metadata.</a:t>
            </a:r>
            <a:endParaRPr lang="en-US">
              <a:ea typeface="Calibri"/>
              <a:cs typeface="Calibri"/>
            </a:endParaRPr>
          </a:p>
          <a:p>
            <a:r>
              <a:rPr lang="en-US"/>
              <a:t> </a:t>
            </a:r>
            <a:endParaRPr lang="en-US">
              <a:ea typeface="Calibri"/>
              <a:cs typeface="Calibri"/>
            </a:endParaRPr>
          </a:p>
          <a:p>
            <a:r>
              <a:rPr lang="en-US"/>
              <a:t>When we decided to use a Python script for the project, I started searching for resources like YouTube videos, LinkedIn courses, and tutorials. I settled on a Python LinkedIn course as a starting point and relied on the available documentation on the Python website. My goal was to at least know the basics in the structure of a script, how to navigate a CLI in general, and write out what specific steps I'd take to get the whole downloading workflow up and running. </a:t>
            </a:r>
            <a:endParaRPr lang="en-US">
              <a:ea typeface="Calibri"/>
              <a:cs typeface="Calibri"/>
            </a:endParaRPr>
          </a:p>
          <a:p>
            <a:r>
              <a:rPr lang="en-US"/>
              <a:t> </a:t>
            </a:r>
            <a:endParaRPr lang="en-US">
              <a:ea typeface="Calibri"/>
              <a:cs typeface="Calibri"/>
            </a:endParaRPr>
          </a:p>
          <a:p>
            <a:r>
              <a:rPr lang="en-US"/>
              <a:t>When we saw how much of the downloading process could be automated with a Python script, it became clear this wouldn't be something I could do on my regular work laptop, which is a Windows machine. I'd need a separate workstation where I could monitor the downloads as they ran uninterrupted. This ended up being a Mac machine we had in the office that wasn't being used at the time... which meant I'd need to work out what would be different between the two environments.</a:t>
            </a:r>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smtClean="0"/>
              <a:t>14</a:t>
            </a:fld>
            <a:endParaRPr lang="en-US"/>
          </a:p>
        </p:txBody>
      </p:sp>
    </p:spTree>
    <p:extLst>
      <p:ext uri="{BB962C8B-B14F-4D97-AF65-F5344CB8AC3E}">
        <p14:creationId xmlns:p14="http://schemas.microsoft.com/office/powerpoint/2010/main" val="205546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6EFDD-995F-C38D-1736-B0D1C1049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3A5AF-74AD-71D9-4C07-15056AE53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224EA-B29D-9AAA-31EC-93CE1E371194}"/>
              </a:ext>
            </a:extLst>
          </p:cNvPr>
          <p:cNvSpPr>
            <a:spLocks noGrp="1"/>
          </p:cNvSpPr>
          <p:nvPr>
            <p:ph type="body" idx="1"/>
          </p:nvPr>
        </p:nvSpPr>
        <p:spPr/>
        <p:txBody>
          <a:bodyPr/>
          <a:lstStyle/>
          <a:p>
            <a:r>
              <a:rPr lang="en-US"/>
              <a:t>[Elliot]</a:t>
            </a:r>
          </a:p>
          <a:p>
            <a:r>
              <a:rPr lang="en-US"/>
              <a:t>This diagram shows the overall flow of how the script works.  It's part of our local documentation about the whole process – again, thinking about how to make this script understandable and usable by people who aren't part of this team right now.</a:t>
            </a:r>
            <a:endParaRPr lang="en-US">
              <a:ea typeface="Calibri"/>
              <a:cs typeface="Calibri"/>
            </a:endParaRPr>
          </a:p>
          <a:p>
            <a:endParaRPr lang="en-US"/>
          </a:p>
          <a:p>
            <a:r>
              <a:rPr lang="en-US"/>
              <a:t>When you run the script, you give it a list of gallery IDs and their corresponding collection IDs.  For each gallery in that list, the script first downloads the images.  Then it gets the metadata about the gallery itself and the metadata for each item in that gallery, and then parses that metadata to extract the elements we wanted to include.  Finally, it zips up all of the image files and a metadata CSV into a zip file, and also saves a copy of the metadata CSV outside of the zip file, as well, to be used for searching the collection.</a:t>
            </a:r>
            <a:endParaRPr lang="en-US">
              <a:ea typeface="Calibri"/>
              <a:cs typeface="Calibri"/>
            </a:endParaRPr>
          </a:p>
        </p:txBody>
      </p:sp>
      <p:sp>
        <p:nvSpPr>
          <p:cNvPr id="4" name="Slide Number Placeholder 3">
            <a:extLst>
              <a:ext uri="{FF2B5EF4-FFF2-40B4-BE49-F238E27FC236}">
                <a16:creationId xmlns:a16="http://schemas.microsoft.com/office/drawing/2014/main" id="{DB1F83F2-86BB-E943-595A-0EC6D7434A56}"/>
              </a:ext>
            </a:extLst>
          </p:cNvPr>
          <p:cNvSpPr>
            <a:spLocks noGrp="1"/>
          </p:cNvSpPr>
          <p:nvPr>
            <p:ph type="sldNum" sz="quarter" idx="5"/>
          </p:nvPr>
        </p:nvSpPr>
        <p:spPr/>
        <p:txBody>
          <a:bodyPr/>
          <a:lstStyle/>
          <a:p>
            <a:fld id="{8F261417-E301-43E0-9133-E510E84FC5E3}" type="slidenum">
              <a:rPr lang="en-US" smtClean="0"/>
              <a:t>15</a:t>
            </a:fld>
            <a:endParaRPr lang="en-US"/>
          </a:p>
        </p:txBody>
      </p:sp>
    </p:spTree>
    <p:extLst>
      <p:ext uri="{BB962C8B-B14F-4D97-AF65-F5344CB8AC3E}">
        <p14:creationId xmlns:p14="http://schemas.microsoft.com/office/powerpoint/2010/main" val="240558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a:t>
            </a:r>
          </a:p>
          <a:p>
            <a:endParaRPr lang="en-US">
              <a:ea typeface="Calibri"/>
              <a:cs typeface="Calibri"/>
            </a:endParaRPr>
          </a:p>
          <a:p>
            <a:r>
              <a:rPr lang="en-US"/>
              <a:t>By the time Elliot’s script was ready, I'd learned enough of the technical basics like how to understand the general structure of a Python script, what I'd be writing in the Mac Terminal, and designating where I wanted the galleries and metadata saved to on the computer. </a:t>
            </a:r>
            <a:endParaRPr lang="en-US">
              <a:ea typeface="Calibri"/>
              <a:cs typeface="Calibri"/>
            </a:endParaRPr>
          </a:p>
          <a:p>
            <a:r>
              <a:rPr lang="en-US"/>
              <a:t>  </a:t>
            </a:r>
            <a:endParaRPr lang="en-US">
              <a:ea typeface="Calibri"/>
              <a:cs typeface="Calibri"/>
            </a:endParaRPr>
          </a:p>
          <a:p>
            <a:r>
              <a:rPr lang="en-US"/>
              <a:t>Now that I could understand what the script was doing, I started on the prep work for actually running this portion of the project. Prep work, in this case, just consisted of making sure the python script, a text file with the </a:t>
            </a:r>
            <a:r>
              <a:rPr lang="en-US" err="1"/>
              <a:t>PhotoShelter</a:t>
            </a:r>
            <a:r>
              <a:rPr lang="en-US"/>
              <a:t> API credentials, and a CSV file with the list of galleries and collections to be downloaded were all located in the same folder. In doing that, I'd then be able to point to this folder from the Mac Terminal and just watch it do its thing. </a:t>
            </a:r>
            <a:endParaRPr lang="en-US">
              <a:ea typeface="Calibri"/>
              <a:cs typeface="Calibri"/>
            </a:endParaRPr>
          </a:p>
          <a:p>
            <a:r>
              <a:rPr lang="en-US"/>
              <a:t>  </a:t>
            </a:r>
            <a:endParaRPr lang="en-US">
              <a:ea typeface="Calibri"/>
              <a:cs typeface="Calibri"/>
            </a:endParaRPr>
          </a:p>
          <a:p>
            <a:r>
              <a:rPr lang="en-US"/>
              <a:t>My next step was to determine the size of the batches. Using the map Elliot made of the collection structure, I copy/pasted a batch of 50 galleries to put in the CSV. Those 50 galleries downloaded pretty quickly, so I started to increase the number to 100, then 200... After we identified initial script hiccups, the number of galleries was close to about 300-400 galleries in a batch. Once I got to this final amount, I was able to make a batch list road map from the collection map. This made it easy for me to just copy/paste the gallery IDs into the CSV file, making it a pretty streamlined process. </a:t>
            </a:r>
            <a:endParaRPr lang="en-US">
              <a:ea typeface="Calibri"/>
              <a:cs typeface="Calibri"/>
            </a:endParaRPr>
          </a:p>
          <a:p>
            <a:r>
              <a:rPr lang="en-US"/>
              <a:t>  </a:t>
            </a:r>
            <a:endParaRPr lang="en-US">
              <a:ea typeface="Calibri"/>
              <a:cs typeface="Calibri"/>
            </a:endParaRPr>
          </a:p>
          <a:p>
            <a:r>
              <a:rPr lang="en-US"/>
              <a:t>Once I got into the flow of getting these batches and metadata downloaded, most of the time was spent keeping an eye out for any errors, excessively long download times, spot checking recently downloaded galleries and their metadata sheets, and confirming the correct number of galleries and images were where they were supposed to be.  </a:t>
            </a:r>
          </a:p>
          <a:p>
            <a:r>
              <a:rPr lang="en-US"/>
              <a:t>  </a:t>
            </a:r>
            <a:endParaRPr lang="en-US">
              <a:ea typeface="Calibri"/>
              <a:cs typeface="Calibri"/>
            </a:endParaRPr>
          </a:p>
          <a:p>
            <a:r>
              <a:rPr lang="en-US"/>
              <a:t>When completing all the batches I had laid out in my road map, I reviewed any error logs I couldn't initially fix and re-downloaded any problem galleries.  </a:t>
            </a:r>
            <a:endParaRPr lang="en-US">
              <a:ea typeface="Calibri"/>
              <a:cs typeface="Calibri"/>
            </a:endParaRPr>
          </a:p>
          <a:p>
            <a:r>
              <a:rPr lang="en-US"/>
              <a:t>  </a:t>
            </a:r>
            <a:endParaRPr lang="en-US">
              <a:ea typeface="Calibri"/>
              <a:cs typeface="Calibri"/>
            </a:endParaRPr>
          </a:p>
          <a:p>
            <a:r>
              <a:rPr lang="en-US"/>
              <a:t>After two rounds of quality checks to confirm everything was accounted for, I combined the metadata CSV sheets from each gallery into one master sheet using </a:t>
            </a:r>
            <a:r>
              <a:rPr lang="en-US" err="1"/>
              <a:t>OpenRefine</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t>16</a:t>
            </a:fld>
            <a:endParaRPr lang="en-US"/>
          </a:p>
        </p:txBody>
      </p:sp>
    </p:spTree>
    <p:extLst>
      <p:ext uri="{BB962C8B-B14F-4D97-AF65-F5344CB8AC3E}">
        <p14:creationId xmlns:p14="http://schemas.microsoft.com/office/powerpoint/2010/main" val="371008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[Vic] A small glimpse into the batch list road map I used. </a:t>
            </a:r>
          </a:p>
        </p:txBody>
      </p:sp>
      <p:sp>
        <p:nvSpPr>
          <p:cNvPr id="4" name="Slide Number Placeholder 3"/>
          <p:cNvSpPr>
            <a:spLocks noGrp="1"/>
          </p:cNvSpPr>
          <p:nvPr>
            <p:ph type="sldNum" sz="quarter" idx="5"/>
          </p:nvPr>
        </p:nvSpPr>
        <p:spPr/>
        <p:txBody>
          <a:bodyPr/>
          <a:lstStyle/>
          <a:p>
            <a:fld id="{8F261417-E301-43E0-9133-E510E84FC5E3}" type="slidenum">
              <a:rPr lang="en-US"/>
              <a:t>17</a:t>
            </a:fld>
            <a:endParaRPr lang="en-US"/>
          </a:p>
        </p:txBody>
      </p:sp>
    </p:spTree>
    <p:extLst>
      <p:ext uri="{BB962C8B-B14F-4D97-AF65-F5344CB8AC3E}">
        <p14:creationId xmlns:p14="http://schemas.microsoft.com/office/powerpoint/2010/main" val="94790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[Kristin]</a:t>
            </a:r>
            <a:endParaRPr lang="en-US">
              <a:ea typeface="Calibri"/>
              <a:cs typeface="Calibri"/>
            </a:endParaRPr>
          </a:p>
          <a:p>
            <a:pPr marL="285750" indent="-285750">
              <a:buFont typeface="Arial"/>
              <a:buChar char="•"/>
            </a:pPr>
            <a:r>
              <a:rPr lang="en-US"/>
              <a:t>While Vic was running the script and downloading thousands of images each day, something funny happened. An unrelated staff user let me know her </a:t>
            </a:r>
            <a:r>
              <a:rPr lang="en-US" err="1"/>
              <a:t>PhotoShelter</a:t>
            </a:r>
            <a:r>
              <a:rPr lang="en-US"/>
              <a:t> account wasn’t working. I spoke to the vendor, and they said “there had been a lot of bot traffic recently, so they were tightening security.” They fixed the issue for the user, but the conversation scared me and led me to ask my project colleagues: “</a:t>
            </a:r>
            <a:r>
              <a:rPr lang="en-US" b="1"/>
              <a:t>are we the bots?</a:t>
            </a:r>
            <a:r>
              <a:rPr lang="en-US"/>
              <a:t> Were our bulk downloads getting flagged in </a:t>
            </a:r>
            <a:r>
              <a:rPr lang="en-US" err="1"/>
              <a:t>PhotoShelter’s</a:t>
            </a:r>
            <a:r>
              <a:rPr lang="en-US"/>
              <a:t> system? Were we going to get in trouble?” We talked amongst ourselves and determined that no, what we were doing was fair and shouldn’t raise any red flags at the vendor. The timing was just a coincidence. We had a good laugh and a good conversation about automation, and scripting, and what is a bot anyway, which eventually led to our presentation title.</a:t>
            </a:r>
            <a:endParaRPr lang="en-US">
              <a:ea typeface="Calibri"/>
              <a:cs typeface="Calibri"/>
            </a:endParaRPr>
          </a:p>
          <a:p>
            <a:endParaRPr lang="en-US">
              <a:ea typeface="Calibri"/>
              <a:cs typeface="Calibri"/>
            </a:endParaRPr>
          </a:p>
          <a:p>
            <a:r>
              <a:rPr lang="en-US">
                <a:ea typeface="Calibri"/>
                <a:cs typeface="Calibri"/>
              </a:rPr>
              <a:t>[Vic]</a:t>
            </a:r>
            <a:endParaRPr lang="en-US"/>
          </a:p>
          <a:p>
            <a:pPr marL="285750" indent="-285750">
              <a:buFont typeface="Arial"/>
              <a:buChar char="•"/>
            </a:pPr>
            <a:r>
              <a:rPr lang="en-US"/>
              <a:t>For galleries with &gt;500 images, the metadata CSV would only include the first 500 rows of metadata. Elliot found the API was only making a single call for the metadata, which meant it would only get metadata for the first 500 items per page of results in </a:t>
            </a:r>
            <a:r>
              <a:rPr lang="en-US" err="1"/>
              <a:t>PhotoShelter</a:t>
            </a:r>
            <a:r>
              <a:rPr lang="en-US"/>
              <a:t>. Adjusting the python script fixed this, along with creating an option to download the metadata only for a gallery.</a:t>
            </a: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r>
              <a:rPr lang="en-US">
                <a:ea typeface="Calibri"/>
                <a:cs typeface="Calibri"/>
              </a:rPr>
              <a:t>Some images ended up downloading without file extensions, and Kristin showed me how to use </a:t>
            </a:r>
            <a:r>
              <a:rPr lang="en-US" err="1">
                <a:ea typeface="Calibri" panose="020F0502020204030204"/>
                <a:cs typeface="Calibri" panose="020F0502020204030204"/>
              </a:rPr>
              <a:t>ExifTool</a:t>
            </a:r>
            <a:r>
              <a:rPr lang="en-US">
                <a:ea typeface="Calibri" panose="020F0502020204030204"/>
                <a:cs typeface="Calibri" panose="020F0502020204030204"/>
              </a:rPr>
              <a:t> to identify the original file types to correct it</a:t>
            </a:r>
            <a:endParaRPr lang="en-US"/>
          </a:p>
          <a:p>
            <a:endParaRPr lang="en-US">
              <a:ea typeface="Calibri" panose="020F0502020204030204"/>
              <a:cs typeface="Calibri" panose="020F0502020204030204"/>
            </a:endParaRPr>
          </a:p>
          <a:p>
            <a:pPr marL="171450" indent="-171450">
              <a:buFont typeface="Arial"/>
              <a:buChar char="•"/>
            </a:pPr>
            <a:r>
              <a:rPr lang="en-US"/>
              <a:t>I was finding that galleries with only one image would fail to download. Elliot determined this was because if a gallery only had a single image, it would not get packaged into a zip file. The Python script was written to download a zip file of the gallery and didn't know what to do when it came unzipped, so it would automatically fail. </a:t>
            </a:r>
            <a:endParaRPr lang="en-US">
              <a:ea typeface="Calibri"/>
              <a:cs typeface="Calibri"/>
            </a:endParaRPr>
          </a:p>
          <a:p>
            <a:endParaRPr lang="en-US">
              <a:ea typeface="Calibri"/>
              <a:cs typeface="Calibri"/>
            </a:endParaRPr>
          </a:p>
          <a:p>
            <a:r>
              <a:rPr lang="en-US" b="1">
                <a:ea typeface="Calibri"/>
                <a:cs typeface="Calibri"/>
              </a:rPr>
              <a:t>In the end: </a:t>
            </a:r>
            <a:r>
              <a:rPr lang="en-US" b="1"/>
              <a:t>These challenges (aside from our "bot" mishap) were overcome by a combination of trial and error, Python script rewrites and additions, and relying on one another for the unique experiences and knowledge we all brought to the project!</a:t>
            </a:r>
            <a:endParaRPr lang="en-US" b="1">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a:t>18</a:t>
            </a:fld>
            <a:endParaRPr lang="en-US"/>
          </a:p>
        </p:txBody>
      </p:sp>
    </p:spTree>
    <p:extLst>
      <p:ext uri="{BB962C8B-B14F-4D97-AF65-F5344CB8AC3E}">
        <p14:creationId xmlns:p14="http://schemas.microsoft.com/office/powerpoint/2010/main" val="272644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[Vic]</a:t>
            </a:r>
          </a:p>
          <a:p>
            <a:r>
              <a:rPr lang="en-US"/>
              <a:t>After wrapping up quality checks and taking care of any problem areas, I began the process of transferring this material to our local drive, where the next step would be for me to prepare to send a copy of the material to long term storage (</a:t>
            </a:r>
            <a:r>
              <a:rPr lang="en-US" err="1"/>
              <a:t>Chronopolis</a:t>
            </a:r>
            <a:r>
              <a:rPr lang="en-US"/>
              <a:t>).</a:t>
            </a:r>
            <a:endParaRPr lang="en-US">
              <a:ea typeface="Calibri"/>
              <a:cs typeface="Calibri"/>
            </a:endParaRPr>
          </a:p>
          <a:p>
            <a:endParaRPr lang="en-US"/>
          </a:p>
          <a:p>
            <a:r>
              <a:rPr lang="en-US"/>
              <a:t>We also tested the reference workflow to make sure that searching the metadata worksheet would work for finding specific images in the collection. Kristin gave Vic two specific requests from university staff asking for photos from the “archive”. Both Kristin and Vic looked for the photos – in the “archive” still in </a:t>
            </a:r>
            <a:r>
              <a:rPr lang="en-US" err="1"/>
              <a:t>PhotoShelter</a:t>
            </a:r>
            <a:r>
              <a:rPr lang="en-US"/>
              <a:t>, and in the metadata spreadsheet. We were relieved to see that both methods had similar results in a comparable length of time.</a:t>
            </a:r>
            <a:endParaRPr lang="en-US">
              <a:ea typeface="Calibri"/>
              <a:cs typeface="Calibri"/>
            </a:endParaRPr>
          </a:p>
          <a:p>
            <a:endParaRPr lang="en-US" b="1">
              <a:ea typeface="Calibri"/>
              <a:cs typeface="Calibri"/>
            </a:endParaRPr>
          </a:p>
          <a:p>
            <a:r>
              <a:rPr lang="en-US" b="1">
                <a:ea typeface="Calibri"/>
                <a:cs typeface="Calibri"/>
              </a:rPr>
              <a:t>Once these tasks were done, we felt like the project was complete.</a:t>
            </a:r>
          </a:p>
        </p:txBody>
      </p:sp>
      <p:sp>
        <p:nvSpPr>
          <p:cNvPr id="4" name="Slide Number Placeholder 3"/>
          <p:cNvSpPr>
            <a:spLocks noGrp="1"/>
          </p:cNvSpPr>
          <p:nvPr>
            <p:ph type="sldNum" sz="quarter" idx="5"/>
          </p:nvPr>
        </p:nvSpPr>
        <p:spPr/>
        <p:txBody>
          <a:bodyPr/>
          <a:lstStyle/>
          <a:p>
            <a:fld id="{8F261417-E301-43E0-9133-E510E84FC5E3}" type="slidenum">
              <a:rPr lang="en-US"/>
              <a:t>19</a:t>
            </a:fld>
            <a:endParaRPr lang="en-US"/>
          </a:p>
        </p:txBody>
      </p:sp>
    </p:spTree>
    <p:extLst>
      <p:ext uri="{BB962C8B-B14F-4D97-AF65-F5344CB8AC3E}">
        <p14:creationId xmlns:p14="http://schemas.microsoft.com/office/powerpoint/2010/main" val="53807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[Daniella kicks off introduction]</a:t>
            </a:r>
          </a:p>
        </p:txBody>
      </p:sp>
      <p:sp>
        <p:nvSpPr>
          <p:cNvPr id="4" name="Slide Number Placeholder 3"/>
          <p:cNvSpPr>
            <a:spLocks noGrp="1"/>
          </p:cNvSpPr>
          <p:nvPr>
            <p:ph type="sldNum" sz="quarter" idx="5"/>
          </p:nvPr>
        </p:nvSpPr>
        <p:spPr/>
        <p:txBody>
          <a:bodyPr/>
          <a:lstStyle/>
          <a:p>
            <a:fld id="{8F261417-E301-43E0-9133-E510E84FC5E3}" type="slidenum">
              <a:rPr lang="en-US"/>
              <a:t>2</a:t>
            </a:fld>
            <a:endParaRPr lang="en-US"/>
          </a:p>
        </p:txBody>
      </p:sp>
    </p:spTree>
    <p:extLst>
      <p:ext uri="{BB962C8B-B14F-4D97-AF65-F5344CB8AC3E}">
        <p14:creationId xmlns:p14="http://schemas.microsoft.com/office/powerpoint/2010/main" val="3991976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2EC7-666F-249D-EB7B-2C7E416F0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C15B8-48B9-6DAF-9043-415524F53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1AF7B-A847-2618-F69C-0776A5A5BE9F}"/>
              </a:ext>
            </a:extLst>
          </p:cNvPr>
          <p:cNvSpPr>
            <a:spLocks noGrp="1"/>
          </p:cNvSpPr>
          <p:nvPr>
            <p:ph type="body" idx="1"/>
          </p:nvPr>
        </p:nvSpPr>
        <p:spPr/>
        <p:txBody>
          <a:bodyPr/>
          <a:lstStyle/>
          <a:p>
            <a:r>
              <a:rPr lang="en-US" b="1">
                <a:ea typeface="Calibri"/>
                <a:cs typeface="Calibri"/>
              </a:rPr>
              <a:t>[Vic]</a:t>
            </a:r>
          </a:p>
          <a:p>
            <a:r>
              <a:rPr lang="en-US">
                <a:ea typeface="Calibri"/>
                <a:cs typeface="Calibri"/>
              </a:rPr>
              <a:t>Perhaps most significantly, we found joy in completing a project that we have been thinking about for TEN YEARS!</a:t>
            </a:r>
          </a:p>
          <a:p>
            <a:endParaRPr lang="en-US">
              <a:ea typeface="Calibri"/>
              <a:cs typeface="Calibri"/>
            </a:endParaRPr>
          </a:p>
          <a:p>
            <a:r>
              <a:rPr lang="en-US">
                <a:ea typeface="Calibri"/>
                <a:cs typeface="Calibri"/>
              </a:rPr>
              <a:t>We are thinking about how our workflow can be repeated for future generations of born-digital photographs.</a:t>
            </a:r>
          </a:p>
          <a:p>
            <a:endParaRPr lang="en-US">
              <a:ea typeface="Calibri"/>
              <a:cs typeface="Calibri"/>
            </a:endParaRPr>
          </a:p>
          <a:p>
            <a:r>
              <a:rPr lang="en-US">
                <a:ea typeface="Calibri"/>
                <a:cs typeface="Calibri"/>
              </a:rPr>
              <a:t>Each of us is also using the skills that we built for this project on our other projects: </a:t>
            </a:r>
            <a:r>
              <a:rPr lang="en-US" err="1">
                <a:ea typeface="Calibri"/>
                <a:cs typeface="Calibri"/>
              </a:rPr>
              <a:t>openrefine</a:t>
            </a:r>
            <a:r>
              <a:rPr lang="en-US">
                <a:ea typeface="Calibri"/>
                <a:cs typeface="Calibri"/>
              </a:rPr>
              <a:t>, APIs, scripting, python, </a:t>
            </a:r>
            <a:r>
              <a:rPr lang="en-US" err="1">
                <a:ea typeface="Calibri"/>
                <a:cs typeface="Calibri"/>
              </a:rPr>
              <a:t>github</a:t>
            </a:r>
            <a:r>
              <a:rPr lang="en-US">
                <a:ea typeface="Calibri"/>
                <a:cs typeface="Calibri"/>
              </a:rPr>
              <a:t>. </a:t>
            </a:r>
          </a:p>
          <a:p>
            <a:endParaRPr lang="en-US" b="1">
              <a:ea typeface="Calibri"/>
              <a:cs typeface="Calibri"/>
            </a:endParaRPr>
          </a:p>
          <a:p>
            <a:r>
              <a:rPr lang="en-US">
                <a:ea typeface="Calibri"/>
                <a:cs typeface="Calibri"/>
              </a:rPr>
              <a:t>For example: Vic has been able to use their very basic Python knowledge to interact with GitHub scripts for other projects with more confidence! Even though I might not always understand the more complex scripts, I at least have enough knowledge to know what's confusing me and what questions to start asking. </a:t>
            </a:r>
            <a:endParaRPr lang="en-US" b="1">
              <a:ea typeface="Calibri"/>
              <a:cs typeface="Calibri"/>
            </a:endParaRPr>
          </a:p>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2B64D36F-4324-15F0-DCED-B72586B1260B}"/>
              </a:ext>
            </a:extLst>
          </p:cNvPr>
          <p:cNvSpPr>
            <a:spLocks noGrp="1"/>
          </p:cNvSpPr>
          <p:nvPr>
            <p:ph type="sldNum" sz="quarter" idx="5"/>
          </p:nvPr>
        </p:nvSpPr>
        <p:spPr/>
        <p:txBody>
          <a:bodyPr/>
          <a:lstStyle/>
          <a:p>
            <a:fld id="{8F261417-E301-43E0-9133-E510E84FC5E3}" type="slidenum">
              <a:rPr lang="en-US"/>
              <a:t>20</a:t>
            </a:fld>
            <a:endParaRPr lang="en-US"/>
          </a:p>
        </p:txBody>
      </p:sp>
    </p:spTree>
    <p:extLst>
      <p:ext uri="{BB962C8B-B14F-4D97-AF65-F5344CB8AC3E}">
        <p14:creationId xmlns:p14="http://schemas.microsoft.com/office/powerpoint/2010/main" val="263423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 list of tools and resources we used for this project! </a:t>
            </a:r>
          </a:p>
          <a:p>
            <a:endParaRPr lang="en-US">
              <a:ea typeface="Calibri"/>
              <a:cs typeface="Calibri"/>
            </a:endParaRPr>
          </a:p>
          <a:p>
            <a:r>
              <a:rPr lang="en-US">
                <a:ea typeface="Calibri"/>
                <a:cs typeface="Calibri"/>
              </a:rPr>
              <a:t>Thank you!</a:t>
            </a:r>
          </a:p>
        </p:txBody>
      </p:sp>
      <p:sp>
        <p:nvSpPr>
          <p:cNvPr id="4" name="Slide Number Placeholder 3"/>
          <p:cNvSpPr>
            <a:spLocks noGrp="1"/>
          </p:cNvSpPr>
          <p:nvPr>
            <p:ph type="sldNum" sz="quarter" idx="5"/>
          </p:nvPr>
        </p:nvSpPr>
        <p:spPr/>
        <p:txBody>
          <a:bodyPr/>
          <a:lstStyle/>
          <a:p>
            <a:fld id="{8F261417-E301-43E0-9133-E510E84FC5E3}" type="slidenum">
              <a:rPr lang="en-US"/>
              <a:t>21</a:t>
            </a:fld>
            <a:endParaRPr lang="en-US"/>
          </a:p>
        </p:txBody>
      </p:sp>
    </p:spTree>
    <p:extLst>
      <p:ext uri="{BB962C8B-B14F-4D97-AF65-F5344CB8AC3E}">
        <p14:creationId xmlns:p14="http://schemas.microsoft.com/office/powerpoint/2010/main" val="290378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455D-9264-88BD-AC14-15EBAD6D5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F8544-03ED-A636-E1E0-09D634476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79D9D-4979-8410-52AC-9D74B6C14780}"/>
              </a:ext>
            </a:extLst>
          </p:cNvPr>
          <p:cNvSpPr>
            <a:spLocks noGrp="1"/>
          </p:cNvSpPr>
          <p:nvPr>
            <p:ph type="body" idx="1"/>
          </p:nvPr>
        </p:nvSpPr>
        <p:spPr/>
        <p:txBody>
          <a:bodyPr/>
          <a:lstStyle/>
          <a:p>
            <a:r>
              <a:rPr lang="en-US"/>
              <a:t>[Daniella]</a:t>
            </a:r>
          </a:p>
          <a:p>
            <a:r>
              <a:rPr lang="en-US"/>
              <a:t>So, here's some collection background. </a:t>
            </a:r>
            <a:endParaRPr lang="en-US">
              <a:ea typeface="Calibri"/>
              <a:cs typeface="Calibri"/>
            </a:endParaRPr>
          </a:p>
          <a:p>
            <a:endParaRPr lang="en-US"/>
          </a:p>
          <a:p>
            <a:r>
              <a:rPr lang="en-US">
                <a:ea typeface="Calibri" panose="020F0502020204030204"/>
                <a:cs typeface="Calibri" panose="020F0502020204030204"/>
              </a:rPr>
              <a:t>The Office of University Communication Photographs (</a:t>
            </a:r>
            <a:r>
              <a:rPr lang="en-US" err="1">
                <a:ea typeface="Calibri" panose="020F0502020204030204"/>
                <a:cs typeface="Calibri" panose="020F0502020204030204"/>
              </a:rPr>
              <a:t>UComm</a:t>
            </a:r>
            <a:r>
              <a:rPr lang="en-US">
                <a:ea typeface="Calibri" panose="020F0502020204030204"/>
                <a:cs typeface="Calibri" panose="020F0502020204030204"/>
              </a:rPr>
              <a:t>) was originally a collection comprised of negative film photographs, dating from the 1970s to the 1990s. This collection continues to be one of the most used collections in our archival holdings. The university switched to digital photography around the year 2000. </a:t>
            </a:r>
          </a:p>
          <a:p>
            <a:endParaRPr lang="en-US"/>
          </a:p>
          <a:p>
            <a:r>
              <a:rPr lang="en-US"/>
              <a:t>The lead photographer, who had worked at UTSA since the 1990s, recognized that the collection of photographs he was creating was a valuable archive of university history. He connected with Special Collections to safeguard his legacy. He outlasted several generations of archivists, so he kept giving copies in different formats to whomever was the current archives team. Over the years, he gave the archives CDs, DVDs, and eventually even his desktop computer.</a:t>
            </a:r>
            <a:endParaRPr lang="en-US">
              <a:ea typeface="Calibri"/>
              <a:cs typeface="Calibri"/>
            </a:endParaRPr>
          </a:p>
          <a:p>
            <a:endParaRPr lang="en-US"/>
          </a:p>
          <a:p>
            <a:r>
              <a:rPr lang="en-US"/>
              <a:t>In 2016, he turned over his Mac Tower to Special Collections. </a:t>
            </a:r>
            <a:endParaRPr lang="en-US">
              <a:ea typeface="Calibri"/>
              <a:cs typeface="Calibri"/>
            </a:endParaRPr>
          </a:p>
          <a:p>
            <a:endParaRPr lang="en-US">
              <a:ea typeface="Calibri"/>
              <a:cs typeface="Calibri"/>
            </a:endParaRPr>
          </a:p>
          <a:p>
            <a:r>
              <a:rPr lang="en-US">
                <a:ea typeface="Calibri"/>
                <a:cs typeface="Calibri"/>
              </a:rPr>
              <a:t>The Mac Tower contained: </a:t>
            </a:r>
          </a:p>
          <a:p>
            <a:pPr marL="171450" indent="-171450">
              <a:buFont typeface="Arial"/>
              <a:buChar char="•"/>
            </a:pPr>
            <a:r>
              <a:rPr lang="en-US"/>
              <a:t>More than 300,000 images (about 1.5TB)</a:t>
            </a:r>
            <a:endParaRPr lang="en-US">
              <a:ea typeface="Calibri" panose="020F0502020204030204"/>
              <a:cs typeface="Calibri" panose="020F0502020204030204"/>
            </a:endParaRPr>
          </a:p>
          <a:p>
            <a:pPr marL="171450" indent="-171450">
              <a:buFont typeface="Arial"/>
              <a:buChar char="•"/>
            </a:pPr>
            <a:r>
              <a:rPr lang="en-US"/>
              <a:t>Mostly TIFFs and JPEGs (with a couple of oddballs)</a:t>
            </a:r>
            <a:endParaRPr lang="en-US">
              <a:ea typeface="Calibri" panose="020F0502020204030204"/>
              <a:cs typeface="Calibri" panose="020F0502020204030204"/>
            </a:endParaRPr>
          </a:p>
          <a:p>
            <a:pPr marL="171450" indent="-171450">
              <a:buFont typeface="Arial"/>
              <a:buChar char="•"/>
            </a:pPr>
            <a:r>
              <a:rPr lang="en-US"/>
              <a:t>Photos were from 2000-2016</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Obsolete Digital Asset Management System: Media Pro </a:t>
            </a:r>
          </a:p>
          <a:p>
            <a:pPr marL="171450" indent="-171450">
              <a:buFont typeface="Arial"/>
              <a:buChar char="•"/>
            </a:pPr>
            <a:r>
              <a:rPr lang="en-US">
                <a:ea typeface="Calibri" panose="020F0502020204030204"/>
                <a:cs typeface="Calibri" panose="020F0502020204030204"/>
              </a:rPr>
              <a:t>Photos contained tagged keyword metadata (sometimes)</a:t>
            </a:r>
          </a:p>
          <a:p>
            <a:pPr marL="171450" indent="-171450">
              <a:buFont typeface="Arial"/>
              <a:buChar char="•"/>
            </a:pPr>
            <a:r>
              <a:rPr lang="en-US"/>
              <a:t>Contained a wide range of academics, students, faculty, sports, events, groundbreakings, buildings, and anything that fell under the university umbrella. {should we move this sentence to the next slide with Rowdy photos?}</a:t>
            </a:r>
            <a:endParaRPr lang="en-US">
              <a:ea typeface="Calibri"/>
              <a:cs typeface="Calibri"/>
            </a:endParaRPr>
          </a:p>
          <a:p>
            <a:pPr marL="171450" indent="-171450">
              <a:buFont typeface="Arial"/>
              <a:buChar char="•"/>
            </a:pPr>
            <a:r>
              <a:rPr lang="en-US">
                <a:ea typeface="Calibri"/>
                <a:cs typeface="Calibri"/>
              </a:rPr>
              <a:t>Password came written on a </a:t>
            </a:r>
            <a:r>
              <a:rPr lang="en-US" err="1">
                <a:ea typeface="Calibri"/>
                <a:cs typeface="Calibri"/>
              </a:rPr>
              <a:t>post-it</a:t>
            </a:r>
            <a:r>
              <a:rPr lang="en-US">
                <a:ea typeface="Calibri"/>
                <a:cs typeface="Calibri"/>
              </a:rPr>
              <a:t> note! </a:t>
            </a:r>
          </a:p>
          <a:p>
            <a:endParaRPr lang="en-US">
              <a:ea typeface="Calibri"/>
              <a:cs typeface="Calibri"/>
            </a:endParaRPr>
          </a:p>
          <a:p>
            <a:r>
              <a:rPr lang="en-US"/>
              <a:t>We</a:t>
            </a:r>
            <a:r>
              <a:rPr lang="en-US">
                <a:ea typeface="Calibri"/>
                <a:cs typeface="Calibri"/>
              </a:rPr>
              <a:t> knew this was a significant collection that was worthy of the effort needed to process it. We just weren't sure what "processing" the collection would mean, yet.</a:t>
            </a:r>
          </a:p>
          <a:p>
            <a:endParaRPr lang="en-US">
              <a:ea typeface="Calibri"/>
              <a:cs typeface="Calibri"/>
            </a:endParaRPr>
          </a:p>
          <a:p>
            <a:r>
              <a:rPr lang="en-US">
                <a:ea typeface="Calibri"/>
                <a:cs typeface="Calibri"/>
              </a:rPr>
              <a:t>Incoming photos! </a:t>
            </a:r>
          </a:p>
          <a:p>
            <a:endParaRPr lang="en-US">
              <a:ea typeface="Calibri"/>
              <a:cs typeface="Calibri"/>
            </a:endParaRPr>
          </a:p>
        </p:txBody>
      </p:sp>
      <p:sp>
        <p:nvSpPr>
          <p:cNvPr id="4" name="Slide Number Placeholder 3">
            <a:extLst>
              <a:ext uri="{FF2B5EF4-FFF2-40B4-BE49-F238E27FC236}">
                <a16:creationId xmlns:a16="http://schemas.microsoft.com/office/drawing/2014/main" id="{DD0BDC07-2A49-F7E3-5D16-0B261D4B1F7C}"/>
              </a:ext>
            </a:extLst>
          </p:cNvPr>
          <p:cNvSpPr>
            <a:spLocks noGrp="1"/>
          </p:cNvSpPr>
          <p:nvPr>
            <p:ph type="sldNum" sz="quarter" idx="5"/>
          </p:nvPr>
        </p:nvSpPr>
        <p:spPr/>
        <p:txBody>
          <a:bodyPr/>
          <a:lstStyle/>
          <a:p>
            <a:fld id="{8F261417-E301-43E0-9133-E510E84FC5E3}" type="slidenum">
              <a:rPr lang="en-US"/>
              <a:t>3</a:t>
            </a:fld>
            <a:endParaRPr lang="en-US"/>
          </a:p>
        </p:txBody>
      </p:sp>
    </p:spTree>
    <p:extLst>
      <p:ext uri="{BB962C8B-B14F-4D97-AF65-F5344CB8AC3E}">
        <p14:creationId xmlns:p14="http://schemas.microsoft.com/office/powerpoint/2010/main" val="195511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[Daniella] Even though this is a born-digital collection, it also possessed a </a:t>
            </a:r>
            <a:r>
              <a:rPr lang="en-US"/>
              <a:t>massive </a:t>
            </a:r>
            <a:r>
              <a:rPr lang="en-US">
                <a:ea typeface="Calibri"/>
                <a:cs typeface="Calibri"/>
              </a:rPr>
              <a:t>physical footprint.</a:t>
            </a:r>
          </a:p>
        </p:txBody>
      </p:sp>
      <p:sp>
        <p:nvSpPr>
          <p:cNvPr id="4" name="Slide Number Placeholder 3"/>
          <p:cNvSpPr>
            <a:spLocks noGrp="1"/>
          </p:cNvSpPr>
          <p:nvPr>
            <p:ph type="sldNum" sz="quarter" idx="5"/>
          </p:nvPr>
        </p:nvSpPr>
        <p:spPr/>
        <p:txBody>
          <a:bodyPr/>
          <a:lstStyle/>
          <a:p>
            <a:fld id="{8F261417-E301-43E0-9133-E510E84FC5E3}" type="slidenum">
              <a:rPr lang="en-US"/>
              <a:t>4</a:t>
            </a:fld>
            <a:endParaRPr lang="en-US"/>
          </a:p>
        </p:txBody>
      </p:sp>
    </p:spTree>
    <p:extLst>
      <p:ext uri="{BB962C8B-B14F-4D97-AF65-F5344CB8AC3E}">
        <p14:creationId xmlns:p14="http://schemas.microsoft.com/office/powerpoint/2010/main" val="3866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[Kristin]</a:t>
            </a:r>
          </a:p>
          <a:p>
            <a:r>
              <a:rPr lang="en-US">
                <a:ea typeface="Calibri"/>
                <a:cs typeface="Calibri"/>
              </a:rPr>
              <a:t>Now that we've given details about the collection, what is the content of these photos? Why is this collection worthy of so much time, effort, and brainpower to preserve it?</a:t>
            </a:r>
            <a:endParaRPr lang="en-US"/>
          </a:p>
          <a:p>
            <a:endParaRPr lang="en-US">
              <a:ea typeface="Calibri"/>
              <a:cs typeface="Calibri"/>
            </a:endParaRPr>
          </a:p>
          <a:p>
            <a:r>
              <a:rPr lang="en-US">
                <a:ea typeface="Calibri"/>
                <a:cs typeface="Calibri"/>
              </a:rPr>
              <a:t>Simply put, university history is most easily accessed through pictures. </a:t>
            </a:r>
            <a:r>
              <a:rPr lang="en-US"/>
              <a:t>Current students might only ever see decades-old "throwback" photos on social media. That may be their only experience with the University Archives while they are a student. </a:t>
            </a:r>
          </a:p>
          <a:p>
            <a:endParaRPr lang="en-US"/>
          </a:p>
          <a:p>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a:t>5</a:t>
            </a:fld>
            <a:endParaRPr lang="en-US"/>
          </a:p>
        </p:txBody>
      </p:sp>
    </p:spTree>
    <p:extLst>
      <p:ext uri="{BB962C8B-B14F-4D97-AF65-F5344CB8AC3E}">
        <p14:creationId xmlns:p14="http://schemas.microsoft.com/office/powerpoint/2010/main" val="300776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[Kristin]</a:t>
            </a:r>
          </a:p>
          <a:p>
            <a:r>
              <a:rPr lang="en-US"/>
              <a:t>As we said, these photos cover a broad range of university life. Here we are sharing a handful of photos of Rowdy, our roadrunner mascot, showing how the mascot has evolved over the years.</a:t>
            </a:r>
          </a:p>
        </p:txBody>
      </p:sp>
      <p:sp>
        <p:nvSpPr>
          <p:cNvPr id="4" name="Slide Number Placeholder 3"/>
          <p:cNvSpPr>
            <a:spLocks noGrp="1"/>
          </p:cNvSpPr>
          <p:nvPr>
            <p:ph type="sldNum" sz="quarter" idx="5"/>
          </p:nvPr>
        </p:nvSpPr>
        <p:spPr/>
        <p:txBody>
          <a:bodyPr/>
          <a:lstStyle/>
          <a:p>
            <a:fld id="{8F261417-E301-43E0-9133-E510E84FC5E3}" type="slidenum">
              <a:rPr lang="en-US"/>
              <a:t>6</a:t>
            </a:fld>
            <a:endParaRPr lang="en-US"/>
          </a:p>
        </p:txBody>
      </p:sp>
    </p:spTree>
    <p:extLst>
      <p:ext uri="{BB962C8B-B14F-4D97-AF65-F5344CB8AC3E}">
        <p14:creationId xmlns:p14="http://schemas.microsoft.com/office/powerpoint/2010/main" val="122078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[Kristin]</a:t>
            </a:r>
          </a:p>
          <a:p>
            <a:r>
              <a:rPr lang="en-US">
                <a:ea typeface="Calibri"/>
                <a:cs typeface="Calibri"/>
              </a:rPr>
              <a:t>Our project team includes staff from Special Collections, and from University Marketing (the department that the University Photographer is now part of). We had the shared goal of wanting the complete transfer of the digital photo archive taken by UTSA's official photographers into UTSA Libraries Special Collections.</a:t>
            </a:r>
          </a:p>
          <a:p>
            <a:endParaRPr lang="en-US">
              <a:ea typeface="Calibri"/>
              <a:cs typeface="Calibri"/>
            </a:endParaRPr>
          </a:p>
          <a:p>
            <a:r>
              <a:rPr lang="en-US">
                <a:ea typeface="Calibri"/>
                <a:cs typeface="Calibri"/>
              </a:rPr>
              <a:t>We also had our own motivations: Daniella wanted to provide access to the most complete copy of the collection—including images, metadata, and relevant structure. She wanted the collection to be processed through Special Collections' preservation workflow to ensure long-term preservation.</a:t>
            </a:r>
          </a:p>
          <a:p>
            <a:endParaRPr lang="en-US">
              <a:ea typeface="Calibri"/>
              <a:cs typeface="Calibri"/>
            </a:endParaRPr>
          </a:p>
          <a:p>
            <a:r>
              <a:rPr lang="en-US">
                <a:ea typeface="Calibri"/>
                <a:cs typeface="Calibri"/>
              </a:rPr>
              <a:t>Kristin from University Marketing wanted to be able to focus our resources on managing current, active assets, and not having to worry about taking care of the archive, also.</a:t>
            </a:r>
          </a:p>
        </p:txBody>
      </p:sp>
      <p:sp>
        <p:nvSpPr>
          <p:cNvPr id="4" name="Slide Number Placeholder 3"/>
          <p:cNvSpPr>
            <a:spLocks noGrp="1"/>
          </p:cNvSpPr>
          <p:nvPr>
            <p:ph type="sldNum" sz="quarter" idx="5"/>
          </p:nvPr>
        </p:nvSpPr>
        <p:spPr/>
        <p:txBody>
          <a:bodyPr/>
          <a:lstStyle/>
          <a:p>
            <a:fld id="{8F261417-E301-43E0-9133-E510E84FC5E3}" type="slidenum">
              <a:rPr lang="en-US"/>
              <a:t>7</a:t>
            </a:fld>
            <a:endParaRPr lang="en-US"/>
          </a:p>
        </p:txBody>
      </p:sp>
    </p:spTree>
    <p:extLst>
      <p:ext uri="{BB962C8B-B14F-4D97-AF65-F5344CB8AC3E}">
        <p14:creationId xmlns:p14="http://schemas.microsoft.com/office/powerpoint/2010/main" val="24861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[Kristin]</a:t>
            </a:r>
          </a:p>
          <a:p>
            <a:endParaRPr lang="en-US">
              <a:ea typeface="Calibri"/>
              <a:cs typeface="Calibri"/>
            </a:endParaRPr>
          </a:p>
          <a:p>
            <a:r>
              <a:rPr lang="en-US">
                <a:ea typeface="Calibri"/>
                <a:cs typeface="Calibri"/>
              </a:rPr>
              <a:t>Now that we've shared about the contents of the collection, we would like to talk about some of the problems that we encountered as we dug into the project.</a:t>
            </a:r>
          </a:p>
          <a:p>
            <a:endParaRPr lang="en-US">
              <a:ea typeface="Calibri"/>
              <a:cs typeface="Calibri"/>
            </a:endParaRPr>
          </a:p>
          <a:p>
            <a:pPr marL="171450" indent="-171450">
              <a:lnSpc>
                <a:spcPct val="90000"/>
              </a:lnSpc>
              <a:spcBef>
                <a:spcPts val="1000"/>
              </a:spcBef>
              <a:buFont typeface="Arial"/>
              <a:buChar char="•"/>
            </a:pPr>
            <a:r>
              <a:rPr lang="en-US" b="1"/>
              <a:t>Duplicates</a:t>
            </a:r>
            <a:endParaRPr lang="en-US"/>
          </a:p>
          <a:p>
            <a:pPr>
              <a:lnSpc>
                <a:spcPct val="90000"/>
              </a:lnSpc>
              <a:spcBef>
                <a:spcPts val="1000"/>
              </a:spcBef>
            </a:pPr>
            <a:endParaRPr lang="en-US" b="1">
              <a:ea typeface="Calibri" panose="020F0502020204030204"/>
              <a:cs typeface="Calibri" panose="020F0502020204030204"/>
            </a:endParaRPr>
          </a:p>
          <a:p>
            <a:pPr marL="171450" indent="-171450">
              <a:lnSpc>
                <a:spcPct val="90000"/>
              </a:lnSpc>
              <a:spcBef>
                <a:spcPts val="1000"/>
              </a:spcBef>
              <a:buFont typeface="Courier New,monospace"/>
              <a:buChar char="o"/>
            </a:pPr>
            <a:r>
              <a:rPr lang="en-US" b="1"/>
              <a:t>Preservation</a:t>
            </a:r>
            <a:endParaRPr lang="en-US"/>
          </a:p>
          <a:p>
            <a:pPr marL="628650" lvl="1" indent="-171450">
              <a:lnSpc>
                <a:spcPct val="90000"/>
              </a:lnSpc>
              <a:spcBef>
                <a:spcPts val="500"/>
              </a:spcBef>
              <a:buFont typeface="Courier New,monospace"/>
              <a:buChar char="o"/>
            </a:pPr>
            <a:r>
              <a:rPr lang="en-US"/>
              <a:t>Which copy was complete? How could we migrate the content through a digital preservation workflow?</a:t>
            </a:r>
          </a:p>
          <a:p>
            <a:pPr marL="628650" lvl="1" indent="-171450">
              <a:lnSpc>
                <a:spcPct val="90000"/>
              </a:lnSpc>
              <a:spcBef>
                <a:spcPts val="500"/>
              </a:spcBef>
              <a:buFont typeface="Courier New,monospace"/>
              <a:buChar char="o"/>
            </a:pPr>
            <a:r>
              <a:rPr lang="en-US"/>
              <a:t>Could the metadata from Media Pro be captured and exported?</a:t>
            </a:r>
          </a:p>
          <a:p>
            <a:pPr marL="628650" lvl="1" indent="-171450">
              <a:lnSpc>
                <a:spcPct val="90000"/>
              </a:lnSpc>
              <a:spcBef>
                <a:spcPts val="500"/>
              </a:spcBef>
              <a:buFont typeface="Courier New,monospace"/>
              <a:buChar char="o"/>
            </a:pPr>
            <a:endParaRPr lang="en-US"/>
          </a:p>
          <a:p>
            <a:pPr marL="171450" indent="-171450">
              <a:lnSpc>
                <a:spcPct val="90000"/>
              </a:lnSpc>
              <a:spcBef>
                <a:spcPts val="1000"/>
              </a:spcBef>
              <a:buFont typeface="Arial"/>
              <a:buChar char="•"/>
            </a:pPr>
            <a:r>
              <a:rPr lang="en-US" b="1"/>
              <a:t>Access</a:t>
            </a:r>
            <a:endParaRPr lang="en-US"/>
          </a:p>
          <a:p>
            <a:pPr marL="628650" lvl="1" indent="-171450">
              <a:lnSpc>
                <a:spcPct val="90000"/>
              </a:lnSpc>
              <a:spcBef>
                <a:spcPts val="500"/>
              </a:spcBef>
              <a:buFont typeface="Courier New,monospace"/>
              <a:buChar char="o"/>
            </a:pPr>
            <a:r>
              <a:rPr lang="en-US"/>
              <a:t>Access was also an issue. Since he gave the </a:t>
            </a:r>
            <a:r>
              <a:rPr lang="en-US" err="1"/>
              <a:t>MacTower</a:t>
            </a:r>
            <a:r>
              <a:rPr lang="en-US"/>
              <a:t> to the archives in 2016, access was only possible on one computer, in the Special Collections Digitization Lab, under the supervision of an archivist. We also knew that having one copy, on an aging desktop computer, wasn't a sustainable solution.</a:t>
            </a:r>
            <a:endParaRPr lang="en-US">
              <a:ea typeface="Calibri"/>
              <a:cs typeface="Calibri"/>
            </a:endParaRPr>
          </a:p>
          <a:p>
            <a:pPr marL="171450" indent="-171450">
              <a:lnSpc>
                <a:spcPct val="90000"/>
              </a:lnSpc>
              <a:spcBef>
                <a:spcPts val="1000"/>
              </a:spcBef>
              <a:buFont typeface="Courier New,monospace"/>
              <a:buChar char="o"/>
            </a:pPr>
            <a:endParaRPr lang="en-US" b="1">
              <a:ea typeface="Calibri"/>
              <a:cs typeface="Calibri"/>
            </a:endParaRPr>
          </a:p>
        </p:txBody>
      </p:sp>
      <p:sp>
        <p:nvSpPr>
          <p:cNvPr id="4" name="Slide Number Placeholder 3"/>
          <p:cNvSpPr>
            <a:spLocks noGrp="1"/>
          </p:cNvSpPr>
          <p:nvPr>
            <p:ph type="sldNum" sz="quarter" idx="5"/>
          </p:nvPr>
        </p:nvSpPr>
        <p:spPr/>
        <p:txBody>
          <a:bodyPr/>
          <a:lstStyle/>
          <a:p>
            <a:fld id="{8F261417-E301-43E0-9133-E510E84FC5E3}" type="slidenum">
              <a:rPr lang="en-US"/>
              <a:t>8</a:t>
            </a:fld>
            <a:endParaRPr lang="en-US"/>
          </a:p>
        </p:txBody>
      </p:sp>
    </p:spTree>
    <p:extLst>
      <p:ext uri="{BB962C8B-B14F-4D97-AF65-F5344CB8AC3E}">
        <p14:creationId xmlns:p14="http://schemas.microsoft.com/office/powerpoint/2010/main" val="9827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[Kristin]</a:t>
            </a:r>
          </a:p>
          <a:p>
            <a:pPr marL="285750" indent="-285750">
              <a:lnSpc>
                <a:spcPct val="90000"/>
              </a:lnSpc>
              <a:spcBef>
                <a:spcPts val="1000"/>
              </a:spcBef>
              <a:buFont typeface="Arial"/>
              <a:buChar char="•"/>
            </a:pPr>
            <a:r>
              <a:rPr lang="en-US"/>
              <a:t>In 2016, Special Collections hosted a graduate student, Helen Stevens-Martin, who completed a practicum project. She did an extensive exploration of the collection and of </a:t>
            </a:r>
            <a:r>
              <a:rPr lang="en-US" err="1"/>
              <a:t>MediaPro</a:t>
            </a:r>
            <a:r>
              <a:rPr lang="en-US"/>
              <a:t>. Her work laid a foundation for our project.</a:t>
            </a:r>
            <a:endParaRPr lang="en-US">
              <a:ea typeface="Calibri"/>
              <a:cs typeface="Calibri"/>
            </a:endParaRP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In 2020, I became the Digital Asset Manager (part of University Marketing and Communications) after working as the University Archivist since 2015.</a:t>
            </a: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I discovered that the current cloud-based DAM platform (</a:t>
            </a:r>
            <a:r>
              <a:rPr lang="en-US" err="1"/>
              <a:t>PhotoShelter</a:t>
            </a:r>
            <a:r>
              <a:rPr lang="en-US"/>
              <a:t>) was acquired in early 2016 and included a collection titled "Archive (do not alter this folder"). I spoke with the newly-retired university photographer and verified that this was indeed a copy of the archive, duplicating what he had given to Special Collections via his Mac Tower.</a:t>
            </a:r>
            <a:endParaRPr lang="en-US">
              <a:ea typeface="Calibri"/>
              <a:cs typeface="Calibri"/>
            </a:endParaRP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I spot checked the </a:t>
            </a:r>
            <a:r>
              <a:rPr lang="en-US" err="1"/>
              <a:t>PhotoShelter</a:t>
            </a:r>
            <a:r>
              <a:rPr lang="en-US"/>
              <a:t> copy with a directory print/inventory of the Mac Tower that Helen had made. Everything matched, including the structure of the folders and the folder/path names.</a:t>
            </a:r>
            <a:endParaRPr lang="en-US">
              <a:ea typeface="Calibri"/>
              <a:cs typeface="Calibri"/>
            </a:endParaRPr>
          </a:p>
          <a:p>
            <a:pPr>
              <a:lnSpc>
                <a:spcPct val="90000"/>
              </a:lnSpc>
              <a:spcBef>
                <a:spcPts val="1000"/>
              </a:spcBef>
            </a:pPr>
            <a:endParaRPr lang="en-US">
              <a:ea typeface="Calibri"/>
              <a:cs typeface="Calibri"/>
            </a:endParaRPr>
          </a:p>
          <a:p>
            <a:pPr marL="285750" indent="-285750">
              <a:lnSpc>
                <a:spcPct val="90000"/>
              </a:lnSpc>
              <a:spcBef>
                <a:spcPts val="1000"/>
              </a:spcBef>
              <a:buFont typeface="Arial"/>
              <a:buChar char="•"/>
            </a:pPr>
            <a:r>
              <a:rPr lang="en-US"/>
              <a:t>I learned that </a:t>
            </a:r>
            <a:r>
              <a:rPr lang="en-US" err="1"/>
              <a:t>PhotoShelter</a:t>
            </a:r>
            <a:r>
              <a:rPr lang="en-US"/>
              <a:t> had their own API, and I started to wonder if that could be a tool we could utilize to migrate the archive. In Summer 2020, I requested an API key from </a:t>
            </a:r>
            <a:r>
              <a:rPr lang="en-US" err="1"/>
              <a:t>Photoshelter</a:t>
            </a:r>
            <a:r>
              <a:rPr lang="en-US"/>
              <a:t>. </a:t>
            </a:r>
            <a:r>
              <a:rPr lang="en-US" err="1"/>
              <a:t>PhotoShelter</a:t>
            </a:r>
            <a:r>
              <a:rPr lang="en-US"/>
              <a:t> didn't ask any questions. I started using curl (command line utility) to access the API with simple requests. I could successfully use the API enough to believe a batch export was possible, but I quickly hit the limit of my scripting skills.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261417-E301-43E0-9133-E510E84FC5E3}" type="slidenum">
              <a:rPr lang="en-US"/>
              <a:t>9</a:t>
            </a:fld>
            <a:endParaRPr lang="en-US"/>
          </a:p>
        </p:txBody>
      </p:sp>
    </p:spTree>
    <p:extLst>
      <p:ext uri="{BB962C8B-B14F-4D97-AF65-F5344CB8AC3E}">
        <p14:creationId xmlns:p14="http://schemas.microsoft.com/office/powerpoint/2010/main" val="270178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engineering.photoshelter.com/psapi-v4-doc/" TargetMode="External"/><Relationship Id="rId3" Type="http://schemas.openxmlformats.org/officeDocument/2006/relationships/hyperlink" Target="https://wiki.python.org/moin/BeginnersGuide/NonProgrammers" TargetMode="External"/><Relationship Id="rId7" Type="http://schemas.openxmlformats.org/officeDocument/2006/relationships/hyperlink" Target="https://code.visualstudio.com/docs/python/python-tutorial#__install-a-python-interpreter"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realpython.com/" TargetMode="External"/><Relationship Id="rId5" Type="http://schemas.openxmlformats.org/officeDocument/2006/relationships/hyperlink" Target="https://openrefine.org/docs" TargetMode="External"/><Relationship Id="rId4" Type="http://schemas.openxmlformats.org/officeDocument/2006/relationships/hyperlink" Target="https://programminghistorian.org/en/lessons/cleaning-data-with-openrefin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xarchives.org/utsa/finding_aids/00128.x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3868"/>
            <a:ext cx="9144000" cy="1335751"/>
          </a:xfrm>
        </p:spPr>
        <p:txBody>
          <a:bodyPr>
            <a:normAutofit/>
          </a:bodyPr>
          <a:lstStyle/>
          <a:p>
            <a:r>
              <a:rPr lang="en-US" sz="8000"/>
              <a:t>Are We the Bots?</a:t>
            </a:r>
          </a:p>
        </p:txBody>
      </p:sp>
      <p:sp>
        <p:nvSpPr>
          <p:cNvPr id="3" name="Subtitle 2"/>
          <p:cNvSpPr>
            <a:spLocks noGrp="1"/>
          </p:cNvSpPr>
          <p:nvPr>
            <p:ph type="subTitle" idx="1"/>
          </p:nvPr>
        </p:nvSpPr>
        <p:spPr>
          <a:xfrm>
            <a:off x="1524000" y="2489294"/>
            <a:ext cx="9144000" cy="1655762"/>
          </a:xfrm>
        </p:spPr>
        <p:txBody>
          <a:bodyPr vert="horz" lIns="91440" tIns="45720" rIns="91440" bIns="45720" rtlCol="0" anchor="t">
            <a:normAutofit/>
          </a:bodyPr>
          <a:lstStyle/>
          <a:p>
            <a:r>
              <a:rPr lang="en-US" sz="1800"/>
              <a:t>Yes!</a:t>
            </a:r>
          </a:p>
        </p:txBody>
      </p:sp>
      <p:sp>
        <p:nvSpPr>
          <p:cNvPr id="4" name="TextBox 3">
            <a:extLst>
              <a:ext uri="{FF2B5EF4-FFF2-40B4-BE49-F238E27FC236}">
                <a16:creationId xmlns:a16="http://schemas.microsoft.com/office/drawing/2014/main" id="{6A9BAA9B-268A-D7E6-4918-C00041F25D2C}"/>
              </a:ext>
            </a:extLst>
          </p:cNvPr>
          <p:cNvSpPr txBox="1"/>
          <p:nvPr/>
        </p:nvSpPr>
        <p:spPr>
          <a:xfrm>
            <a:off x="-1979" y="3540825"/>
            <a:ext cx="121910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Exploring Tools to Automate Digital Archiving Tasks </a:t>
            </a:r>
          </a:p>
        </p:txBody>
      </p:sp>
      <p:sp>
        <p:nvSpPr>
          <p:cNvPr id="7" name="Subtitle 2">
            <a:extLst>
              <a:ext uri="{FF2B5EF4-FFF2-40B4-BE49-F238E27FC236}">
                <a16:creationId xmlns:a16="http://schemas.microsoft.com/office/drawing/2014/main" id="{0BEA552C-CC9C-0038-571D-E643DC9B48B3}"/>
              </a:ext>
            </a:extLst>
          </p:cNvPr>
          <p:cNvSpPr txBox="1">
            <a:spLocks/>
          </p:cNvSpPr>
          <p:nvPr/>
        </p:nvSpPr>
        <p:spPr>
          <a:xfrm>
            <a:off x="1025278" y="5737405"/>
            <a:ext cx="4150771" cy="7233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a:t>Texas Conference on Digital Libraries</a:t>
            </a:r>
            <a:endParaRPr lang="en-US"/>
          </a:p>
          <a:p>
            <a:pPr algn="l">
              <a:lnSpc>
                <a:spcPct val="100000"/>
              </a:lnSpc>
              <a:spcBef>
                <a:spcPts val="0"/>
              </a:spcBef>
            </a:pPr>
            <a:r>
              <a:rPr lang="en-US" sz="1800"/>
              <a:t>June 2026</a:t>
            </a:r>
          </a:p>
        </p:txBody>
      </p:sp>
      <p:sp>
        <p:nvSpPr>
          <p:cNvPr id="6" name="Rectangle 5">
            <a:extLst>
              <a:ext uri="{FF2B5EF4-FFF2-40B4-BE49-F238E27FC236}">
                <a16:creationId xmlns:a16="http://schemas.microsoft.com/office/drawing/2014/main" id="{48DF567A-53DC-9AF1-7D42-F6992E70AE5D}"/>
              </a:ext>
              <a:ext uri="{C183D7F6-B498-43B3-948B-1728B52AA6E4}">
                <adec:decorative xmlns:adec="http://schemas.microsoft.com/office/drawing/2017/decorative" val="1"/>
              </a:ext>
            </a:extLst>
          </p:cNvPr>
          <p:cNvSpPr/>
          <p:nvPr/>
        </p:nvSpPr>
        <p:spPr>
          <a:xfrm>
            <a:off x="-1" y="6282008"/>
            <a:ext cx="12192000" cy="575992"/>
          </a:xfrm>
          <a:prstGeom prst="rect">
            <a:avLst/>
          </a:prstGeom>
          <a:solidFill>
            <a:srgbClr val="7C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artoon of a robot">
            <a:extLst>
              <a:ext uri="{FF2B5EF4-FFF2-40B4-BE49-F238E27FC236}">
                <a16:creationId xmlns:a16="http://schemas.microsoft.com/office/drawing/2014/main" id="{1DB1FDD1-C82D-3985-C16E-C55950DDF3E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388" y="5102184"/>
            <a:ext cx="1316736" cy="1181952"/>
          </a:xfrm>
          <a:prstGeom prst="rect">
            <a:avLst/>
          </a:prstGeom>
          <a:ln>
            <a:noFill/>
          </a:ln>
        </p:spPr>
      </p:pic>
      <p:pic>
        <p:nvPicPr>
          <p:cNvPr id="12" name="Picture 11" descr="A cartoon of a robot">
            <a:extLst>
              <a:ext uri="{FF2B5EF4-FFF2-40B4-BE49-F238E27FC236}">
                <a16:creationId xmlns:a16="http://schemas.microsoft.com/office/drawing/2014/main" id="{EC90CAF0-27A3-FD27-A520-8CDA3985D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320" y="4963140"/>
            <a:ext cx="932688" cy="1313224"/>
          </a:xfrm>
          <a:prstGeom prst="rect">
            <a:avLst/>
          </a:prstGeom>
          <a:ln>
            <a:noFill/>
          </a:ln>
        </p:spPr>
      </p:pic>
      <p:pic>
        <p:nvPicPr>
          <p:cNvPr id="10" name="Picture 9" descr="A cartoon of a robot">
            <a:extLst>
              <a:ext uri="{FF2B5EF4-FFF2-40B4-BE49-F238E27FC236}">
                <a16:creationId xmlns:a16="http://schemas.microsoft.com/office/drawing/2014/main" id="{0454D983-3A17-784D-E1F4-F1AFF041F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204" y="4963140"/>
            <a:ext cx="824370" cy="1321834"/>
          </a:xfrm>
          <a:prstGeom prst="rect">
            <a:avLst/>
          </a:prstGeom>
          <a:ln>
            <a:noFill/>
          </a:ln>
        </p:spPr>
      </p:pic>
      <p:pic>
        <p:nvPicPr>
          <p:cNvPr id="9" name="Picture 8" descr="A cartoon character of a robot">
            <a:extLst>
              <a:ext uri="{FF2B5EF4-FFF2-40B4-BE49-F238E27FC236}">
                <a16:creationId xmlns:a16="http://schemas.microsoft.com/office/drawing/2014/main" id="{5B078314-7706-3AB9-6EA8-97D88B41CA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9771" y="5003976"/>
            <a:ext cx="1041787" cy="1280160"/>
          </a:xfrm>
          <a:prstGeom prst="rect">
            <a:avLst/>
          </a:prstGeom>
          <a:ln>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AD36-1844-C2A4-EAE9-BF9304233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CEE32-4C13-F6D1-F3D9-C978F3C8EA63}"/>
              </a:ext>
            </a:extLst>
          </p:cNvPr>
          <p:cNvSpPr>
            <a:spLocks noGrp="1"/>
          </p:cNvSpPr>
          <p:nvPr>
            <p:ph type="title"/>
          </p:nvPr>
        </p:nvSpPr>
        <p:spPr/>
        <p:txBody>
          <a:bodyPr/>
          <a:lstStyle/>
          <a:p>
            <a:r>
              <a:rPr lang="en-US"/>
              <a:t>So Many Copies</a:t>
            </a:r>
          </a:p>
        </p:txBody>
      </p:sp>
      <p:sp>
        <p:nvSpPr>
          <p:cNvPr id="8" name="Content Placeholder 2">
            <a:extLst>
              <a:ext uri="{FF2B5EF4-FFF2-40B4-BE49-F238E27FC236}">
                <a16:creationId xmlns:a16="http://schemas.microsoft.com/office/drawing/2014/main" id="{C4D49B31-3BEB-DCE6-CD65-D6BA1F8431EC}"/>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In 2023, Daniella and Vic joined Special Collections and realized how many duplicates the collection had.</a:t>
            </a:r>
          </a:p>
          <a:p>
            <a:r>
              <a:rPr lang="en-US" sz="2400"/>
              <a:t>We worked on an extensive de-duplication project to verify that the CDs/DVDs, Mac Tower/Media Pro, and hard drives all held the same content that was in </a:t>
            </a:r>
            <a:r>
              <a:rPr lang="en-US" sz="2400" err="1"/>
              <a:t>PhotoShelter</a:t>
            </a:r>
            <a:r>
              <a:rPr lang="en-US" sz="2400"/>
              <a:t>.</a:t>
            </a:r>
            <a:endParaRPr lang="en-US" sz="2400" b="1"/>
          </a:p>
          <a:p>
            <a:r>
              <a:rPr lang="en-US" sz="2400" b="1">
                <a:ea typeface="Calibri"/>
                <a:cs typeface="Calibri"/>
              </a:rPr>
              <a:t>We wanted to keep only the best and most complete copy</a:t>
            </a:r>
          </a:p>
          <a:p>
            <a:pPr marL="0" indent="0">
              <a:buNone/>
            </a:pPr>
            <a:endParaRPr lang="en-US"/>
          </a:p>
        </p:txBody>
      </p:sp>
      <p:sp>
        <p:nvSpPr>
          <p:cNvPr id="6" name="Rectangle 5">
            <a:extLst>
              <a:ext uri="{FF2B5EF4-FFF2-40B4-BE49-F238E27FC236}">
                <a16:creationId xmlns:a16="http://schemas.microsoft.com/office/drawing/2014/main" id="{6EF07ED1-2D73-41E4-38F8-B462DB265667}"/>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F68B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robot">
            <a:extLst>
              <a:ext uri="{FF2B5EF4-FFF2-40B4-BE49-F238E27FC236}">
                <a16:creationId xmlns:a16="http://schemas.microsoft.com/office/drawing/2014/main" id="{DA7EA8B1-E82E-8792-BA72-5C7674E83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377" y="4915239"/>
            <a:ext cx="1059874" cy="1371600"/>
          </a:xfrm>
          <a:prstGeom prst="rect">
            <a:avLst/>
          </a:prstGeom>
          <a:ln>
            <a:noFill/>
          </a:ln>
        </p:spPr>
      </p:pic>
    </p:spTree>
    <p:extLst>
      <p:ext uri="{BB962C8B-B14F-4D97-AF65-F5344CB8AC3E}">
        <p14:creationId xmlns:p14="http://schemas.microsoft.com/office/powerpoint/2010/main" val="50938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6261-F607-C3F5-B156-CC0ED69A34B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6C9FA85-B29D-AE48-179B-170869424250}"/>
              </a:ext>
            </a:extLst>
          </p:cNvPr>
          <p:cNvSpPr>
            <a:spLocks noGrp="1"/>
          </p:cNvSpPr>
          <p:nvPr>
            <p:ph type="title"/>
          </p:nvPr>
        </p:nvSpPr>
        <p:spPr>
          <a:xfrm>
            <a:off x="838200" y="365125"/>
            <a:ext cx="10515600" cy="1325563"/>
          </a:xfrm>
        </p:spPr>
        <p:txBody>
          <a:bodyPr/>
          <a:lstStyle/>
          <a:p>
            <a:r>
              <a:rPr lang="en-US"/>
              <a:t>Metadata</a:t>
            </a:r>
          </a:p>
        </p:txBody>
      </p:sp>
      <p:pic>
        <p:nvPicPr>
          <p:cNvPr id="10" name="Picture 9" descr="A screenshot of a computer">
            <a:extLst>
              <a:ext uri="{FF2B5EF4-FFF2-40B4-BE49-F238E27FC236}">
                <a16:creationId xmlns:a16="http://schemas.microsoft.com/office/drawing/2014/main" id="{91391CD0-C8A2-8593-DCCF-DF257EFFA13A}"/>
              </a:ext>
            </a:extLst>
          </p:cNvPr>
          <p:cNvPicPr>
            <a:picLocks noChangeAspect="1"/>
          </p:cNvPicPr>
          <p:nvPr/>
        </p:nvPicPr>
        <p:blipFill>
          <a:blip r:embed="rId3"/>
          <a:srcRect l="1765" t="1425" r="7251" b="9786"/>
          <a:stretch>
            <a:fillRect/>
          </a:stretch>
        </p:blipFill>
        <p:spPr>
          <a:xfrm>
            <a:off x="1515290" y="1400411"/>
            <a:ext cx="3657600" cy="2209604"/>
          </a:xfrm>
          <a:prstGeom prst="rect">
            <a:avLst/>
          </a:prstGeom>
          <a:ln>
            <a:solidFill>
              <a:schemeClr val="tx1"/>
            </a:solidFill>
          </a:ln>
        </p:spPr>
      </p:pic>
      <p:pic>
        <p:nvPicPr>
          <p:cNvPr id="12" name="Picture 11" descr="A screenshot of a computer">
            <a:extLst>
              <a:ext uri="{FF2B5EF4-FFF2-40B4-BE49-F238E27FC236}">
                <a16:creationId xmlns:a16="http://schemas.microsoft.com/office/drawing/2014/main" id="{ED7DF7B4-DA1B-6004-EED7-AD0CEE9D04D8}"/>
              </a:ext>
            </a:extLst>
          </p:cNvPr>
          <p:cNvPicPr>
            <a:picLocks noChangeAspect="1"/>
          </p:cNvPicPr>
          <p:nvPr/>
        </p:nvPicPr>
        <p:blipFill>
          <a:blip r:embed="rId4"/>
          <a:stretch>
            <a:fillRect/>
          </a:stretch>
        </p:blipFill>
        <p:spPr>
          <a:xfrm>
            <a:off x="1515290" y="3719346"/>
            <a:ext cx="3657600" cy="2169176"/>
          </a:xfrm>
          <a:prstGeom prst="rect">
            <a:avLst/>
          </a:prstGeom>
          <a:ln>
            <a:solidFill>
              <a:schemeClr val="tx1"/>
            </a:solidFill>
          </a:ln>
        </p:spPr>
      </p:pic>
      <p:pic>
        <p:nvPicPr>
          <p:cNvPr id="14" name="Picture 13" descr="A group of people cheering">
            <a:extLst>
              <a:ext uri="{FF2B5EF4-FFF2-40B4-BE49-F238E27FC236}">
                <a16:creationId xmlns:a16="http://schemas.microsoft.com/office/drawing/2014/main" id="{565E1198-E702-FC52-719C-387B05DE3F01}"/>
              </a:ext>
            </a:extLst>
          </p:cNvPr>
          <p:cNvPicPr>
            <a:picLocks noChangeAspect="1"/>
          </p:cNvPicPr>
          <p:nvPr/>
        </p:nvPicPr>
        <p:blipFill>
          <a:blip r:embed="rId5"/>
          <a:stretch>
            <a:fillRect/>
          </a:stretch>
        </p:blipFill>
        <p:spPr>
          <a:xfrm>
            <a:off x="5253616" y="1400411"/>
            <a:ext cx="5212080" cy="3468186"/>
          </a:xfrm>
          <a:prstGeom prst="rect">
            <a:avLst/>
          </a:prstGeom>
        </p:spPr>
      </p:pic>
      <p:pic>
        <p:nvPicPr>
          <p:cNvPr id="11" name="Picture 10" descr="A screenshot of a computer">
            <a:extLst>
              <a:ext uri="{FF2B5EF4-FFF2-40B4-BE49-F238E27FC236}">
                <a16:creationId xmlns:a16="http://schemas.microsoft.com/office/drawing/2014/main" id="{219393AC-7F2F-DB08-5FB8-161BD36AF96B}"/>
              </a:ext>
            </a:extLst>
          </p:cNvPr>
          <p:cNvPicPr>
            <a:picLocks noChangeAspect="1"/>
          </p:cNvPicPr>
          <p:nvPr/>
        </p:nvPicPr>
        <p:blipFill>
          <a:blip r:embed="rId6"/>
          <a:stretch>
            <a:fillRect/>
          </a:stretch>
        </p:blipFill>
        <p:spPr>
          <a:xfrm>
            <a:off x="5253616" y="4997598"/>
            <a:ext cx="3657600" cy="783774"/>
          </a:xfrm>
          <a:prstGeom prst="rect">
            <a:avLst/>
          </a:prstGeom>
          <a:ln>
            <a:solidFill>
              <a:schemeClr val="tx1"/>
            </a:solidFill>
          </a:ln>
        </p:spPr>
      </p:pic>
      <p:sp>
        <p:nvSpPr>
          <p:cNvPr id="3" name="TextBox 2">
            <a:extLst>
              <a:ext uri="{FF2B5EF4-FFF2-40B4-BE49-F238E27FC236}">
                <a16:creationId xmlns:a16="http://schemas.microsoft.com/office/drawing/2014/main" id="{20B4FCC9-B383-DFBA-3BBF-E82CEFE19993}"/>
              </a:ext>
            </a:extLst>
          </p:cNvPr>
          <p:cNvSpPr txBox="1"/>
          <p:nvPr/>
        </p:nvSpPr>
        <p:spPr>
          <a:xfrm>
            <a:off x="1419495" y="5949820"/>
            <a:ext cx="10026656" cy="369332"/>
          </a:xfrm>
          <a:prstGeom prst="rect">
            <a:avLst/>
          </a:prstGeom>
          <a:noFill/>
        </p:spPr>
        <p:txBody>
          <a:bodyPr wrap="none" rtlCol="0">
            <a:spAutoFit/>
          </a:bodyPr>
          <a:lstStyle/>
          <a:p>
            <a:r>
              <a:rPr lang="en-US"/>
              <a:t>/Volumes/</a:t>
            </a:r>
            <a:r>
              <a:rPr lang="en-US" err="1"/>
              <a:t>library_data</a:t>
            </a:r>
            <a:r>
              <a:rPr lang="en-US"/>
              <a:t>/UA 16.01.01/Archive/Disk-212-236/PA#235/1stFootballGame/_DSC1560.jpg</a:t>
            </a:r>
          </a:p>
        </p:txBody>
      </p:sp>
      <p:sp>
        <p:nvSpPr>
          <p:cNvPr id="4" name="Rectangle 3">
            <a:extLst>
              <a:ext uri="{FF2B5EF4-FFF2-40B4-BE49-F238E27FC236}">
                <a16:creationId xmlns:a16="http://schemas.microsoft.com/office/drawing/2014/main" id="{35C19A7B-1E8A-A30F-CBE4-EB76679F2024}"/>
              </a:ext>
              <a:ext uri="{C183D7F6-B498-43B3-948B-1728B52AA6E4}">
                <adec:decorative xmlns:adec="http://schemas.microsoft.com/office/drawing/2017/decorative" val="1"/>
              </a:ext>
            </a:extLst>
          </p:cNvPr>
          <p:cNvSpPr/>
          <p:nvPr/>
        </p:nvSpPr>
        <p:spPr>
          <a:xfrm>
            <a:off x="0" y="6286717"/>
            <a:ext cx="12192000" cy="573025"/>
          </a:xfrm>
          <a:prstGeom prst="rect">
            <a:avLst/>
          </a:prstGeom>
          <a:solidFill>
            <a:srgbClr val="80D4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110439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2269-B70D-241E-2216-7F3F460F3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13CD0-9A1C-C310-CA08-675FC9603A5F}"/>
              </a:ext>
            </a:extLst>
          </p:cNvPr>
          <p:cNvSpPr>
            <a:spLocks noGrp="1"/>
          </p:cNvSpPr>
          <p:nvPr>
            <p:ph type="title"/>
          </p:nvPr>
        </p:nvSpPr>
        <p:spPr/>
        <p:txBody>
          <a:bodyPr/>
          <a:lstStyle/>
          <a:p>
            <a:r>
              <a:rPr lang="en-US"/>
              <a:t>Project Team Formation</a:t>
            </a:r>
          </a:p>
        </p:txBody>
      </p:sp>
      <p:sp>
        <p:nvSpPr>
          <p:cNvPr id="3" name="Content Placeholder 2">
            <a:extLst>
              <a:ext uri="{FF2B5EF4-FFF2-40B4-BE49-F238E27FC236}">
                <a16:creationId xmlns:a16="http://schemas.microsoft.com/office/drawing/2014/main" id="{F207DD51-B67E-6F48-3593-88615AC60F30}"/>
              </a:ext>
            </a:extLst>
          </p:cNvPr>
          <p:cNvSpPr>
            <a:spLocks noGrp="1"/>
          </p:cNvSpPr>
          <p:nvPr>
            <p:ph idx="1"/>
          </p:nvPr>
        </p:nvSpPr>
        <p:spPr/>
        <p:txBody>
          <a:bodyPr vert="horz" lIns="91440" tIns="45720" rIns="91440" bIns="45720" rtlCol="0" anchor="t">
            <a:normAutofit/>
          </a:bodyPr>
          <a:lstStyle/>
          <a:p>
            <a:r>
              <a:rPr lang="en-US" sz="2400"/>
              <a:t>By the fall of 2024, Daniella and Kristin were interested in pursuing this project. They convened a team with different areas of expertise and institutional knowledge.</a:t>
            </a:r>
          </a:p>
          <a:p>
            <a:pPr marL="0" indent="0">
              <a:buNone/>
            </a:pPr>
            <a:endParaRPr lang="en-US"/>
          </a:p>
          <a:p>
            <a:endParaRPr lang="en-US"/>
          </a:p>
        </p:txBody>
      </p:sp>
      <p:sp>
        <p:nvSpPr>
          <p:cNvPr id="7" name="Content Placeholder 2">
            <a:extLst>
              <a:ext uri="{FF2B5EF4-FFF2-40B4-BE49-F238E27FC236}">
                <a16:creationId xmlns:a16="http://schemas.microsoft.com/office/drawing/2014/main" id="{677DB8D2-A9CD-8F26-2B84-AC0D98563CB2}"/>
              </a:ext>
            </a:extLst>
          </p:cNvPr>
          <p:cNvSpPr txBox="1">
            <a:spLocks/>
          </p:cNvSpPr>
          <p:nvPr/>
        </p:nvSpPr>
        <p:spPr>
          <a:xfrm>
            <a:off x="990600" y="3435183"/>
            <a:ext cx="4113598" cy="23059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Daniella</a:t>
            </a:r>
          </a:p>
          <a:p>
            <a:pPr lvl="1">
              <a:buFont typeface="Courier New" panose="020B0604020202020204" pitchFamily="34" charset="0"/>
              <a:buChar char="o"/>
            </a:pPr>
            <a:r>
              <a:rPr lang="en-US" sz="1800"/>
              <a:t>Was familiar with the collection</a:t>
            </a:r>
          </a:p>
          <a:p>
            <a:pPr lvl="1">
              <a:buFont typeface="Courier New" panose="020B0604020202020204" pitchFamily="34" charset="0"/>
              <a:buChar char="o"/>
            </a:pPr>
            <a:r>
              <a:rPr lang="en-US" sz="1800"/>
              <a:t>Wanted to de-accession the CDs/DVDs/Mac Tower</a:t>
            </a:r>
            <a:endParaRPr lang="en-US" sz="1800">
              <a:ea typeface="Calibri"/>
              <a:cs typeface="Calibri"/>
            </a:endParaRPr>
          </a:p>
          <a:p>
            <a:r>
              <a:rPr lang="en-US" sz="1800" b="1">
                <a:ea typeface="Calibri"/>
                <a:cs typeface="Calibri"/>
              </a:rPr>
              <a:t>Kristin</a:t>
            </a:r>
            <a:endParaRPr lang="en-US" sz="1800">
              <a:ea typeface="Calibri"/>
              <a:cs typeface="Calibri"/>
            </a:endParaRPr>
          </a:p>
          <a:p>
            <a:pPr lvl="1">
              <a:buFont typeface="Courier New,monospace" panose="020B0604020202020204" pitchFamily="34" charset="0"/>
              <a:buChar char="o"/>
            </a:pPr>
            <a:r>
              <a:rPr lang="en-US" sz="1800">
                <a:ea typeface="Calibri"/>
                <a:cs typeface="Calibri"/>
              </a:rPr>
              <a:t>Wanted to jettison the archive from </a:t>
            </a:r>
            <a:r>
              <a:rPr lang="en-US" sz="1800" err="1">
                <a:ea typeface="Calibri"/>
                <a:cs typeface="Calibri"/>
              </a:rPr>
              <a:t>PhotoShelter</a:t>
            </a:r>
            <a:endParaRPr lang="en-US" sz="1800">
              <a:ea typeface="Calibri"/>
              <a:cs typeface="Calibri"/>
            </a:endParaRPr>
          </a:p>
          <a:p>
            <a:endParaRPr lang="en-US" b="1">
              <a:ea typeface="Calibri"/>
              <a:cs typeface="Calibri"/>
            </a:endParaRPr>
          </a:p>
        </p:txBody>
      </p:sp>
      <p:sp>
        <p:nvSpPr>
          <p:cNvPr id="8" name="Content Placeholder 2">
            <a:extLst>
              <a:ext uri="{FF2B5EF4-FFF2-40B4-BE49-F238E27FC236}">
                <a16:creationId xmlns:a16="http://schemas.microsoft.com/office/drawing/2014/main" id="{AA869923-33C1-5729-8189-8E1F929536BA}"/>
              </a:ext>
            </a:extLst>
          </p:cNvPr>
          <p:cNvSpPr txBox="1">
            <a:spLocks/>
          </p:cNvSpPr>
          <p:nvPr/>
        </p:nvSpPr>
        <p:spPr>
          <a:xfrm>
            <a:off x="6097336" y="3435181"/>
            <a:ext cx="4769956" cy="25967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ea typeface="Calibri"/>
                <a:cs typeface="Calibri"/>
              </a:rPr>
              <a:t>Elliot</a:t>
            </a:r>
            <a:endParaRPr lang="en-US" sz="1800">
              <a:ea typeface="Calibri"/>
              <a:cs typeface="Calibri"/>
            </a:endParaRPr>
          </a:p>
          <a:p>
            <a:pPr lvl="1">
              <a:buFont typeface="Courier New,monospace" panose="020B0604020202020204" pitchFamily="34" charset="0"/>
              <a:buChar char="o"/>
            </a:pPr>
            <a:r>
              <a:rPr lang="en-US" sz="1800">
                <a:ea typeface="Calibri"/>
                <a:cs typeface="Calibri"/>
              </a:rPr>
              <a:t>Worked extensively with digital collections</a:t>
            </a:r>
          </a:p>
          <a:p>
            <a:pPr lvl="1">
              <a:buFont typeface="Courier New,monospace" panose="020B0604020202020204" pitchFamily="34" charset="0"/>
              <a:buChar char="o"/>
            </a:pPr>
            <a:r>
              <a:rPr lang="en-US" sz="1800">
                <a:ea typeface="Calibri"/>
                <a:cs typeface="Calibri"/>
              </a:rPr>
              <a:t>Had experience with APIs and scripting</a:t>
            </a:r>
          </a:p>
          <a:p>
            <a:r>
              <a:rPr lang="en-US" sz="1800" b="1">
                <a:ea typeface="Calibri"/>
                <a:cs typeface="Calibri"/>
              </a:rPr>
              <a:t>Vic</a:t>
            </a:r>
            <a:endParaRPr lang="en-US" sz="1800">
              <a:ea typeface="Calibri"/>
              <a:cs typeface="Calibri"/>
            </a:endParaRPr>
          </a:p>
          <a:p>
            <a:pPr lvl="1">
              <a:buFont typeface="Courier New,monospace" panose="020B0604020202020204" pitchFamily="34" charset="0"/>
              <a:buChar char="o"/>
            </a:pPr>
            <a:r>
              <a:rPr lang="en-US" sz="1800">
                <a:ea typeface="Calibri"/>
                <a:cs typeface="Calibri"/>
              </a:rPr>
              <a:t>Worked on the CD de-dupe project, so was very familiar with the collection</a:t>
            </a:r>
            <a:endParaRPr lang="en-US" sz="1800"/>
          </a:p>
        </p:txBody>
      </p:sp>
      <p:sp>
        <p:nvSpPr>
          <p:cNvPr id="10" name="Rectangle 9">
            <a:extLst>
              <a:ext uri="{FF2B5EF4-FFF2-40B4-BE49-F238E27FC236}">
                <a16:creationId xmlns:a16="http://schemas.microsoft.com/office/drawing/2014/main" id="{44037896-824E-BBCB-475A-BEE31D539F61}"/>
              </a:ext>
              <a:ext uri="{C183D7F6-B498-43B3-948B-1728B52AA6E4}">
                <adec:decorative xmlns:adec="http://schemas.microsoft.com/office/drawing/2017/decorative" val="1"/>
              </a:ext>
            </a:extLst>
          </p:cNvPr>
          <p:cNvSpPr/>
          <p:nvPr/>
        </p:nvSpPr>
        <p:spPr>
          <a:xfrm>
            <a:off x="0" y="6289337"/>
            <a:ext cx="12192000" cy="573025"/>
          </a:xfrm>
          <a:prstGeom prst="rect">
            <a:avLst/>
          </a:prstGeom>
          <a:solidFill>
            <a:srgbClr val="FFE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AD5829-9251-C80D-31B6-F9DED2D69F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313" y="4969712"/>
            <a:ext cx="1004863" cy="1316980"/>
          </a:xfrm>
          <a:prstGeom prst="rect">
            <a:avLst/>
          </a:prstGeom>
          <a:ln>
            <a:noFill/>
          </a:ln>
        </p:spPr>
      </p:pic>
    </p:spTree>
    <p:extLst>
      <p:ext uri="{BB962C8B-B14F-4D97-AF65-F5344CB8AC3E}">
        <p14:creationId xmlns:p14="http://schemas.microsoft.com/office/powerpoint/2010/main" val="22594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23CD-F335-DC1C-BAB4-FB31FD7C96C9}"/>
              </a:ext>
            </a:extLst>
          </p:cNvPr>
          <p:cNvSpPr>
            <a:spLocks noGrp="1"/>
          </p:cNvSpPr>
          <p:nvPr>
            <p:ph type="title"/>
          </p:nvPr>
        </p:nvSpPr>
        <p:spPr/>
        <p:txBody>
          <a:bodyPr/>
          <a:lstStyle/>
          <a:p>
            <a:r>
              <a:rPr lang="en-US"/>
              <a:t>Collection Structure in </a:t>
            </a:r>
            <a:r>
              <a:rPr lang="en-US" err="1"/>
              <a:t>PhotoShelter</a:t>
            </a:r>
            <a:endParaRPr lang="en-US"/>
          </a:p>
        </p:txBody>
      </p:sp>
      <p:sp>
        <p:nvSpPr>
          <p:cNvPr id="3" name="Content Placeholder 2">
            <a:extLst>
              <a:ext uri="{FF2B5EF4-FFF2-40B4-BE49-F238E27FC236}">
                <a16:creationId xmlns:a16="http://schemas.microsoft.com/office/drawing/2014/main" id="{70C0C534-FFF7-2662-BDB3-8FB1AEBD8ACA}"/>
              </a:ext>
            </a:extLst>
          </p:cNvPr>
          <p:cNvSpPr>
            <a:spLocks noGrp="1"/>
          </p:cNvSpPr>
          <p:nvPr>
            <p:ph idx="1"/>
          </p:nvPr>
        </p:nvSpPr>
        <p:spPr>
          <a:xfrm>
            <a:off x="879953" y="1825624"/>
            <a:ext cx="10442532" cy="3660775"/>
          </a:xfrm>
        </p:spPr>
        <p:txBody>
          <a:bodyPr vert="horz" lIns="91440" tIns="45720" rIns="91440" bIns="45720" rtlCol="0" anchor="t">
            <a:normAutofit fontScale="62500" lnSpcReduction="20000"/>
          </a:bodyPr>
          <a:lstStyle/>
          <a:p>
            <a:r>
              <a:rPr lang="en-US" sz="3800"/>
              <a:t>Within </a:t>
            </a:r>
            <a:r>
              <a:rPr lang="en-US" sz="3800" err="1"/>
              <a:t>PhotoShelter</a:t>
            </a:r>
            <a:r>
              <a:rPr lang="en-US" sz="3800"/>
              <a:t>, the images was organized into "collections" and "galleries". Galleries contain the image files themselves. </a:t>
            </a:r>
          </a:p>
          <a:p>
            <a:pPr marL="0" indent="0">
              <a:buNone/>
            </a:pPr>
            <a:endParaRPr lang="en-US" sz="3800"/>
          </a:p>
          <a:p>
            <a:r>
              <a:rPr lang="en-US" sz="3800" err="1"/>
              <a:t>PhotoShelter</a:t>
            </a:r>
            <a:r>
              <a:rPr lang="en-US" sz="3800"/>
              <a:t> has robust APIs that would let us download the images and metadata – but they have to be run on individual galleries</a:t>
            </a:r>
          </a:p>
          <a:p>
            <a:pPr marL="0" indent="0">
              <a:buNone/>
            </a:pPr>
            <a:endParaRPr lang="en-US" sz="3800"/>
          </a:p>
          <a:p>
            <a:r>
              <a:rPr lang="en-US" sz="3800"/>
              <a:t>First idea: Use </a:t>
            </a:r>
            <a:r>
              <a:rPr lang="en-US" sz="3800" err="1"/>
              <a:t>OpenRefine</a:t>
            </a:r>
            <a:r>
              <a:rPr lang="en-US" sz="3800"/>
              <a:t> &amp; the </a:t>
            </a:r>
            <a:r>
              <a:rPr lang="en-US" sz="3800" err="1"/>
              <a:t>PhotoShelter</a:t>
            </a:r>
            <a:r>
              <a:rPr lang="en-US" sz="3800"/>
              <a:t> API to download metadata. This would be a fairly manual process</a:t>
            </a:r>
          </a:p>
          <a:p>
            <a:endParaRPr lang="en-US" sz="3800"/>
          </a:p>
          <a:p>
            <a:r>
              <a:rPr lang="en-US" sz="3800" b="1"/>
              <a:t>Then we discovered that there were 12,612 galleries... </a:t>
            </a:r>
            <a:r>
              <a:rPr lang="en-US" sz="3800">
                <a:ea typeface="+mn-lt"/>
                <a:cs typeface="+mn-lt"/>
              </a:rPr>
              <a:t>😱</a:t>
            </a:r>
            <a:endParaRPr lang="en-US" sz="3800"/>
          </a:p>
          <a:p>
            <a:endParaRPr lang="en-US" sz="2400"/>
          </a:p>
        </p:txBody>
      </p:sp>
      <p:sp>
        <p:nvSpPr>
          <p:cNvPr id="4" name="Rectangle 3">
            <a:extLst>
              <a:ext uri="{FF2B5EF4-FFF2-40B4-BE49-F238E27FC236}">
                <a16:creationId xmlns:a16="http://schemas.microsoft.com/office/drawing/2014/main" id="{7F15E43F-7316-9FC5-82B0-6546B7E3F386}"/>
              </a:ext>
              <a:ext uri="{C183D7F6-B498-43B3-948B-1728B52AA6E4}">
                <adec:decorative xmlns:adec="http://schemas.microsoft.com/office/drawing/2017/decorative" val="1"/>
              </a:ext>
            </a:extLst>
          </p:cNvPr>
          <p:cNvSpPr/>
          <p:nvPr/>
        </p:nvSpPr>
        <p:spPr>
          <a:xfrm>
            <a:off x="664" y="6289278"/>
            <a:ext cx="12192000" cy="573025"/>
          </a:xfrm>
          <a:prstGeom prst="rect">
            <a:avLst/>
          </a:prstGeom>
          <a:solidFill>
            <a:srgbClr val="EA4F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robot">
            <a:extLst>
              <a:ext uri="{FF2B5EF4-FFF2-40B4-BE49-F238E27FC236}">
                <a16:creationId xmlns:a16="http://schemas.microsoft.com/office/drawing/2014/main" id="{082118A8-7BE7-56C2-3BAB-83772BEE7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247" y="5002747"/>
            <a:ext cx="1080835" cy="1280160"/>
          </a:xfrm>
          <a:prstGeom prst="rect">
            <a:avLst/>
          </a:prstGeom>
        </p:spPr>
      </p:pic>
    </p:spTree>
    <p:extLst>
      <p:ext uri="{BB962C8B-B14F-4D97-AF65-F5344CB8AC3E}">
        <p14:creationId xmlns:p14="http://schemas.microsoft.com/office/powerpoint/2010/main" val="108525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084E-D862-B309-8054-99394A9D4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1C9B0-C28D-3A36-CEC0-8608AE9AFE0C}"/>
              </a:ext>
            </a:extLst>
          </p:cNvPr>
          <p:cNvSpPr>
            <a:spLocks noGrp="1"/>
          </p:cNvSpPr>
          <p:nvPr>
            <p:ph type="title"/>
          </p:nvPr>
        </p:nvSpPr>
        <p:spPr>
          <a:xfrm>
            <a:off x="873368" y="365125"/>
            <a:ext cx="10515600" cy="1325563"/>
          </a:xfrm>
        </p:spPr>
        <p:txBody>
          <a:bodyPr/>
          <a:lstStyle/>
          <a:p>
            <a:r>
              <a:rPr lang="en-US"/>
              <a:t>Tool Development and Testing</a:t>
            </a:r>
          </a:p>
        </p:txBody>
      </p:sp>
      <p:sp>
        <p:nvSpPr>
          <p:cNvPr id="3" name="Content Placeholder 2">
            <a:extLst>
              <a:ext uri="{FF2B5EF4-FFF2-40B4-BE49-F238E27FC236}">
                <a16:creationId xmlns:a16="http://schemas.microsoft.com/office/drawing/2014/main" id="{80943541-C2CE-62B4-E76B-503F71BF97A0}"/>
              </a:ext>
            </a:extLst>
          </p:cNvPr>
          <p:cNvSpPr>
            <a:spLocks noGrp="1"/>
          </p:cNvSpPr>
          <p:nvPr>
            <p:ph idx="1"/>
          </p:nvPr>
        </p:nvSpPr>
        <p:spPr/>
        <p:txBody>
          <a:bodyPr vert="horz" lIns="91440" tIns="45720" rIns="91440" bIns="45720" rtlCol="0" anchor="t">
            <a:normAutofit/>
          </a:bodyPr>
          <a:lstStyle/>
          <a:p>
            <a:r>
              <a:rPr lang="en-US" sz="2400"/>
              <a:t>Pivoted to a Python script – easier to run on a large number of galleries, could design it to do multiple pieces of the workflow (download images, get metadata, format metadata, etc.)</a:t>
            </a:r>
          </a:p>
          <a:p>
            <a:pPr marL="0" indent="0">
              <a:buNone/>
            </a:pPr>
            <a:endParaRPr lang="en-US" sz="2400"/>
          </a:p>
          <a:p>
            <a:r>
              <a:rPr lang="en-US" sz="2400"/>
              <a:t>Elliot had some experience with Python, but mostly small scripts for personal use. Had to learn how to write a script that was efficient and reusable.</a:t>
            </a:r>
          </a:p>
          <a:p>
            <a:pPr lvl="1">
              <a:buFont typeface="Courier New" panose="020B0604020202020204" pitchFamily="34" charset="0"/>
              <a:buChar char="o"/>
            </a:pPr>
            <a:r>
              <a:rPr lang="en-US"/>
              <a:t>Things like logging, reducing the number of API calls, code structure &amp; style</a:t>
            </a:r>
          </a:p>
          <a:p>
            <a:endParaRPr lang="en-US" sz="2400"/>
          </a:p>
          <a:p>
            <a:r>
              <a:rPr lang="en-US" sz="2400"/>
              <a:t>Meanwhile, Vic was learning Python/</a:t>
            </a:r>
            <a:r>
              <a:rPr lang="en-US" sz="2400" err="1"/>
              <a:t>OpenRefine</a:t>
            </a:r>
            <a:r>
              <a:rPr lang="en-US" sz="2400"/>
              <a:t> </a:t>
            </a:r>
          </a:p>
        </p:txBody>
      </p:sp>
      <p:sp>
        <p:nvSpPr>
          <p:cNvPr id="6" name="Rectangle 5">
            <a:extLst>
              <a:ext uri="{FF2B5EF4-FFF2-40B4-BE49-F238E27FC236}">
                <a16:creationId xmlns:a16="http://schemas.microsoft.com/office/drawing/2014/main" id="{218057AE-263E-BC69-3100-BFA238B37592}"/>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444F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robot">
            <a:extLst>
              <a:ext uri="{FF2B5EF4-FFF2-40B4-BE49-F238E27FC236}">
                <a16:creationId xmlns:a16="http://schemas.microsoft.com/office/drawing/2014/main" id="{48B90FE6-D78E-4150-DC5C-8A37E06A5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924" y="5003625"/>
            <a:ext cx="1202834" cy="1280160"/>
          </a:xfrm>
          <a:prstGeom prst="rect">
            <a:avLst/>
          </a:prstGeom>
          <a:ln>
            <a:noFill/>
          </a:ln>
        </p:spPr>
      </p:pic>
    </p:spTree>
    <p:extLst>
      <p:ext uri="{BB962C8B-B14F-4D97-AF65-F5344CB8AC3E}">
        <p14:creationId xmlns:p14="http://schemas.microsoft.com/office/powerpoint/2010/main" val="373325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6D84-E34E-5837-B637-DFC92A16F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6736-6EA4-01BA-E08E-C8C5C76515C3}"/>
              </a:ext>
            </a:extLst>
          </p:cNvPr>
          <p:cNvSpPr>
            <a:spLocks noGrp="1"/>
          </p:cNvSpPr>
          <p:nvPr>
            <p:ph type="title"/>
          </p:nvPr>
        </p:nvSpPr>
        <p:spPr>
          <a:xfrm>
            <a:off x="827666" y="526504"/>
            <a:ext cx="6006648" cy="999794"/>
          </a:xfrm>
        </p:spPr>
        <p:txBody>
          <a:bodyPr/>
          <a:lstStyle/>
          <a:p>
            <a:r>
              <a:rPr lang="en-US"/>
              <a:t>Python Script Diagram</a:t>
            </a:r>
          </a:p>
        </p:txBody>
      </p:sp>
      <p:pic>
        <p:nvPicPr>
          <p:cNvPr id="4" name="Picture 3" descr="A flow chart showing the steps taken by a computer script.  The script starts with a list of gallery and collection IDs, and then proceeds through a series of steps. The results are a CSV file of all item metadata and a folder with all items.">
            <a:extLst>
              <a:ext uri="{FF2B5EF4-FFF2-40B4-BE49-F238E27FC236}">
                <a16:creationId xmlns:a16="http://schemas.microsoft.com/office/drawing/2014/main" id="{41A5C6B0-343B-9EEF-B6E8-48EBCB3A35BA}"/>
              </a:ext>
            </a:extLst>
          </p:cNvPr>
          <p:cNvPicPr>
            <a:picLocks noChangeAspect="1"/>
          </p:cNvPicPr>
          <p:nvPr/>
        </p:nvPicPr>
        <p:blipFill>
          <a:blip r:embed="rId3"/>
          <a:srcRect t="50000" r="10434"/>
          <a:stretch>
            <a:fillRect/>
          </a:stretch>
        </p:blipFill>
        <p:spPr>
          <a:xfrm>
            <a:off x="640560" y="1318093"/>
            <a:ext cx="10910880" cy="4221814"/>
          </a:xfrm>
          <a:prstGeom prst="rect">
            <a:avLst/>
          </a:prstGeom>
        </p:spPr>
      </p:pic>
      <p:sp>
        <p:nvSpPr>
          <p:cNvPr id="3" name="Rectangle 2">
            <a:extLst>
              <a:ext uri="{FF2B5EF4-FFF2-40B4-BE49-F238E27FC236}">
                <a16:creationId xmlns:a16="http://schemas.microsoft.com/office/drawing/2014/main" id="{D27FADFB-7B1E-16CD-A997-BC9F2BA2509C}"/>
              </a:ext>
              <a:ext uri="{C183D7F6-B498-43B3-948B-1728B52AA6E4}">
                <adec:decorative xmlns:adec="http://schemas.microsoft.com/office/drawing/2017/decorative" val="1"/>
              </a:ext>
            </a:extLst>
          </p:cNvPr>
          <p:cNvSpPr/>
          <p:nvPr/>
        </p:nvSpPr>
        <p:spPr>
          <a:xfrm>
            <a:off x="-1" y="6282008"/>
            <a:ext cx="12192000" cy="575992"/>
          </a:xfrm>
          <a:prstGeom prst="rect">
            <a:avLst/>
          </a:prstGeom>
          <a:solidFill>
            <a:srgbClr val="7C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54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72F8-3D64-DECB-DCCE-55E3EAF18925}"/>
              </a:ext>
            </a:extLst>
          </p:cNvPr>
          <p:cNvSpPr>
            <a:spLocks noGrp="1"/>
          </p:cNvSpPr>
          <p:nvPr>
            <p:ph type="title"/>
          </p:nvPr>
        </p:nvSpPr>
        <p:spPr>
          <a:xfrm>
            <a:off x="838200" y="365125"/>
            <a:ext cx="10515600" cy="1325563"/>
          </a:xfrm>
        </p:spPr>
        <p:txBody>
          <a:bodyPr/>
          <a:lstStyle/>
          <a:p>
            <a:r>
              <a:rPr lang="en-US"/>
              <a:t>Running the Project</a:t>
            </a:r>
          </a:p>
        </p:txBody>
      </p:sp>
      <p:sp>
        <p:nvSpPr>
          <p:cNvPr id="3" name="Content Placeholder 2">
            <a:extLst>
              <a:ext uri="{FF2B5EF4-FFF2-40B4-BE49-F238E27FC236}">
                <a16:creationId xmlns:a16="http://schemas.microsoft.com/office/drawing/2014/main" id="{31F78988-BD0F-A7D9-B1F4-41DC44F14126}"/>
              </a:ext>
            </a:extLst>
          </p:cNvPr>
          <p:cNvSpPr>
            <a:spLocks noGrp="1"/>
          </p:cNvSpPr>
          <p:nvPr>
            <p:ph idx="1"/>
          </p:nvPr>
        </p:nvSpPr>
        <p:spPr/>
        <p:txBody>
          <a:bodyPr vert="horz" lIns="91440" tIns="45720" rIns="91440" bIns="45720" rtlCol="0" anchor="t">
            <a:normAutofit/>
          </a:bodyPr>
          <a:lstStyle/>
          <a:p>
            <a:pPr marL="0" indent="0">
              <a:buNone/>
            </a:pPr>
            <a:r>
              <a:rPr lang="en-US" sz="2400"/>
              <a:t>Prep work: Putting the python script, credentials, and a CSV file with a list of gallery IDs for a batch all in one place </a:t>
            </a:r>
          </a:p>
          <a:p>
            <a:pPr marL="0" indent="0">
              <a:buNone/>
            </a:pPr>
            <a:endParaRPr lang="en-US" sz="2400"/>
          </a:p>
          <a:p>
            <a:r>
              <a:rPr lang="en-US" sz="2400">
                <a:ea typeface="+mn-lt"/>
                <a:cs typeface="+mn-lt"/>
              </a:rPr>
              <a:t>Determine the acceptable size of the batch</a:t>
            </a:r>
          </a:p>
          <a:p>
            <a:r>
              <a:rPr lang="en-US" sz="2400"/>
              <a:t>Creating the batch list road map </a:t>
            </a:r>
          </a:p>
          <a:p>
            <a:r>
              <a:rPr lang="en-US" sz="2400"/>
              <a:t>Monitoring the downloads, spot checking, and confirming numbers</a:t>
            </a:r>
          </a:p>
          <a:p>
            <a:r>
              <a:rPr lang="en-US" sz="2400"/>
              <a:t>Reviewing error logs and re-doing problem galleries</a:t>
            </a:r>
          </a:p>
          <a:p>
            <a:r>
              <a:rPr lang="en-US" sz="2400"/>
              <a:t>Combining metadata CSV sheets into one master metadata sheet using </a:t>
            </a:r>
            <a:r>
              <a:rPr lang="en-US" sz="2400" err="1"/>
              <a:t>OpenRefine</a:t>
            </a:r>
            <a:endParaRPr lang="en-US" sz="2400"/>
          </a:p>
          <a:p>
            <a:pPr>
              <a:buAutoNum type="arabicPeriod"/>
            </a:pPr>
            <a:endParaRPr lang="en-US"/>
          </a:p>
          <a:p>
            <a:pPr>
              <a:buAutoNum type="arabicPeriod"/>
            </a:pPr>
            <a:endParaRPr lang="en-US"/>
          </a:p>
        </p:txBody>
      </p:sp>
      <p:sp>
        <p:nvSpPr>
          <p:cNvPr id="5" name="Rectangle 4">
            <a:extLst>
              <a:ext uri="{FF2B5EF4-FFF2-40B4-BE49-F238E27FC236}">
                <a16:creationId xmlns:a16="http://schemas.microsoft.com/office/drawing/2014/main" id="{686C972A-5874-885E-E499-44A719222771}"/>
              </a:ext>
              <a:ext uri="{C183D7F6-B498-43B3-948B-1728B52AA6E4}">
                <adec:decorative xmlns:adec="http://schemas.microsoft.com/office/drawing/2017/decorative" val="1"/>
              </a:ext>
            </a:extLst>
          </p:cNvPr>
          <p:cNvSpPr/>
          <p:nvPr/>
        </p:nvSpPr>
        <p:spPr>
          <a:xfrm>
            <a:off x="2989" y="6292577"/>
            <a:ext cx="12192000" cy="573025"/>
          </a:xfrm>
          <a:prstGeom prst="rect">
            <a:avLst/>
          </a:prstGeom>
          <a:solidFill>
            <a:srgbClr val="C9DD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of a robot">
            <a:extLst>
              <a:ext uri="{FF2B5EF4-FFF2-40B4-BE49-F238E27FC236}">
                <a16:creationId xmlns:a16="http://schemas.microsoft.com/office/drawing/2014/main" id="{4A6BD95A-D47F-E5DB-3527-7B7793B3B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4799" y="5016893"/>
            <a:ext cx="960120" cy="1275684"/>
          </a:xfrm>
          <a:prstGeom prst="rect">
            <a:avLst/>
          </a:prstGeom>
          <a:ln>
            <a:noFill/>
          </a:ln>
        </p:spPr>
      </p:pic>
    </p:spTree>
    <p:extLst>
      <p:ext uri="{BB962C8B-B14F-4D97-AF65-F5344CB8AC3E}">
        <p14:creationId xmlns:p14="http://schemas.microsoft.com/office/powerpoint/2010/main" val="142181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71AE-EB7E-6B94-388A-F13F866D7416}"/>
              </a:ext>
            </a:extLst>
          </p:cNvPr>
          <p:cNvSpPr>
            <a:spLocks noGrp="1"/>
          </p:cNvSpPr>
          <p:nvPr>
            <p:ph type="title" idx="4294967295"/>
          </p:nvPr>
        </p:nvSpPr>
        <p:spPr>
          <a:xfrm>
            <a:off x="855784" y="457869"/>
            <a:ext cx="10515600" cy="1142119"/>
          </a:xfrm>
        </p:spPr>
        <p:txBody>
          <a:bodyPr/>
          <a:lstStyle/>
          <a:p>
            <a:r>
              <a:rPr lang="en-US"/>
              <a:t>Controlled Chaos</a:t>
            </a:r>
          </a:p>
        </p:txBody>
      </p:sp>
      <p:pic>
        <p:nvPicPr>
          <p:cNvPr id="4" name="Content Placeholder 3" descr="A screenshot of a computer">
            <a:extLst>
              <a:ext uri="{FF2B5EF4-FFF2-40B4-BE49-F238E27FC236}">
                <a16:creationId xmlns:a16="http://schemas.microsoft.com/office/drawing/2014/main" id="{9F68FD52-FCCA-895F-82E5-C732ABFC34E9}"/>
              </a:ext>
            </a:extLst>
          </p:cNvPr>
          <p:cNvPicPr>
            <a:picLocks noGrp="1" noChangeAspect="1"/>
          </p:cNvPicPr>
          <p:nvPr>
            <p:ph idx="4294967295"/>
          </p:nvPr>
        </p:nvPicPr>
        <p:blipFill>
          <a:blip r:embed="rId3"/>
          <a:stretch>
            <a:fillRect/>
          </a:stretch>
        </p:blipFill>
        <p:spPr>
          <a:xfrm>
            <a:off x="1354931" y="1559596"/>
            <a:ext cx="9482138" cy="4160838"/>
          </a:xfrm>
          <a:prstGeom prst="rect">
            <a:avLst/>
          </a:prstGeom>
        </p:spPr>
      </p:pic>
      <p:sp>
        <p:nvSpPr>
          <p:cNvPr id="3" name="Rectangle 2">
            <a:extLst>
              <a:ext uri="{FF2B5EF4-FFF2-40B4-BE49-F238E27FC236}">
                <a16:creationId xmlns:a16="http://schemas.microsoft.com/office/drawing/2014/main" id="{B362EBF6-1106-2A2B-5134-7BB482CCC4D1}"/>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F68B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02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2F03-1CE6-6350-0A4D-E54D0B03D1EE}"/>
              </a:ext>
            </a:extLst>
          </p:cNvPr>
          <p:cNvSpPr>
            <a:spLocks noGrp="1"/>
          </p:cNvSpPr>
          <p:nvPr>
            <p:ph type="title"/>
          </p:nvPr>
        </p:nvSpPr>
        <p:spPr/>
        <p:txBody>
          <a:bodyPr/>
          <a:lstStyle/>
          <a:p>
            <a:r>
              <a:rPr lang="en-US"/>
              <a:t>Issues Encountered</a:t>
            </a:r>
          </a:p>
        </p:txBody>
      </p:sp>
      <p:sp>
        <p:nvSpPr>
          <p:cNvPr id="4" name="Content Placeholder 3">
            <a:extLst>
              <a:ext uri="{FF2B5EF4-FFF2-40B4-BE49-F238E27FC236}">
                <a16:creationId xmlns:a16="http://schemas.microsoft.com/office/drawing/2014/main" id="{A90EEE22-C22D-F92E-BF2E-93FD7512A419}"/>
              </a:ext>
            </a:extLst>
          </p:cNvPr>
          <p:cNvSpPr>
            <a:spLocks noGrp="1"/>
          </p:cNvSpPr>
          <p:nvPr>
            <p:ph idx="1"/>
          </p:nvPr>
        </p:nvSpPr>
        <p:spPr/>
        <p:txBody>
          <a:bodyPr vert="horz" lIns="91440" tIns="45720" rIns="91440" bIns="45720" rtlCol="0" anchor="t">
            <a:normAutofit/>
          </a:bodyPr>
          <a:lstStyle/>
          <a:p>
            <a:r>
              <a:rPr lang="en-US" sz="2400" err="1"/>
              <a:t>PhotoShelter</a:t>
            </a:r>
            <a:r>
              <a:rPr lang="en-US" sz="2400"/>
              <a:t> error - </a:t>
            </a:r>
            <a:r>
              <a:rPr lang="en-US" sz="2400" b="1" i="1"/>
              <a:t>are we the bots</a:t>
            </a:r>
            <a:r>
              <a:rPr lang="en-US" sz="2400"/>
              <a:t>?</a:t>
            </a:r>
          </a:p>
          <a:p>
            <a:pPr marL="0" indent="0">
              <a:buNone/>
            </a:pPr>
            <a:endParaRPr lang="en-US" sz="2400"/>
          </a:p>
          <a:p>
            <a:r>
              <a:rPr lang="en-US" sz="2400"/>
              <a:t>Incomplete metadata CSVs</a:t>
            </a:r>
          </a:p>
          <a:p>
            <a:pPr marL="0" indent="0">
              <a:buNone/>
            </a:pPr>
            <a:endParaRPr lang="en-US" sz="2400"/>
          </a:p>
          <a:p>
            <a:r>
              <a:rPr lang="en-US" sz="2400"/>
              <a:t>Missing file extensions and using </a:t>
            </a:r>
            <a:r>
              <a:rPr lang="en-US" sz="2400" err="1"/>
              <a:t>ExifTool</a:t>
            </a:r>
            <a:r>
              <a:rPr lang="en-US" sz="2400"/>
              <a:t> to correct it</a:t>
            </a:r>
          </a:p>
          <a:p>
            <a:pPr marL="0" indent="0">
              <a:buNone/>
            </a:pPr>
            <a:endParaRPr lang="en-US" sz="2400"/>
          </a:p>
          <a:p>
            <a:r>
              <a:rPr lang="en-US" sz="2400"/>
              <a:t>Failed downloads </a:t>
            </a:r>
          </a:p>
          <a:p>
            <a:endParaRPr lang="en-US" sz="2600"/>
          </a:p>
          <a:p>
            <a:pPr marL="0" indent="0">
              <a:buNone/>
            </a:pPr>
            <a:endParaRPr lang="en-US" sz="2600"/>
          </a:p>
          <a:p>
            <a:pPr marL="0" indent="0">
              <a:buNone/>
            </a:pPr>
            <a:endParaRPr lang="en-US" sz="2600"/>
          </a:p>
        </p:txBody>
      </p:sp>
      <p:pic>
        <p:nvPicPr>
          <p:cNvPr id="3" name="Picture 2" descr="A cartoon of a robot">
            <a:extLst>
              <a:ext uri="{FF2B5EF4-FFF2-40B4-BE49-F238E27FC236}">
                <a16:creationId xmlns:a16="http://schemas.microsoft.com/office/drawing/2014/main" id="{AEE3D5A6-CCCA-F033-1A5D-DDCE947F9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231" y="5006557"/>
            <a:ext cx="951180" cy="1280160"/>
          </a:xfrm>
          <a:prstGeom prst="rect">
            <a:avLst/>
          </a:prstGeom>
          <a:ln>
            <a:noFill/>
          </a:ln>
        </p:spPr>
      </p:pic>
      <p:sp>
        <p:nvSpPr>
          <p:cNvPr id="6" name="Rectangle 5">
            <a:extLst>
              <a:ext uri="{FF2B5EF4-FFF2-40B4-BE49-F238E27FC236}">
                <a16:creationId xmlns:a16="http://schemas.microsoft.com/office/drawing/2014/main" id="{1D29A3A1-7A54-E516-3A42-F1B12A0F9555}"/>
              </a:ext>
              <a:ext uri="{C183D7F6-B498-43B3-948B-1728B52AA6E4}">
                <adec:decorative xmlns:adec="http://schemas.microsoft.com/office/drawing/2017/decorative" val="1"/>
              </a:ext>
            </a:extLst>
          </p:cNvPr>
          <p:cNvSpPr/>
          <p:nvPr/>
        </p:nvSpPr>
        <p:spPr>
          <a:xfrm>
            <a:off x="0" y="6286717"/>
            <a:ext cx="12192000" cy="573025"/>
          </a:xfrm>
          <a:prstGeom prst="rect">
            <a:avLst/>
          </a:prstGeom>
          <a:solidFill>
            <a:srgbClr val="80D4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192663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2466-2B26-BAED-DA3D-414E684CCDBE}"/>
              </a:ext>
            </a:extLst>
          </p:cNvPr>
          <p:cNvSpPr>
            <a:spLocks noGrp="1"/>
          </p:cNvSpPr>
          <p:nvPr>
            <p:ph type="title"/>
          </p:nvPr>
        </p:nvSpPr>
        <p:spPr/>
        <p:txBody>
          <a:bodyPr/>
          <a:lstStyle/>
          <a:p>
            <a:r>
              <a:rPr lang="en-US"/>
              <a:t>Preservation Workflow</a:t>
            </a:r>
          </a:p>
        </p:txBody>
      </p:sp>
      <p:sp>
        <p:nvSpPr>
          <p:cNvPr id="3" name="Content Placeholder 2">
            <a:extLst>
              <a:ext uri="{FF2B5EF4-FFF2-40B4-BE49-F238E27FC236}">
                <a16:creationId xmlns:a16="http://schemas.microsoft.com/office/drawing/2014/main" id="{977EB541-159E-69C0-8487-6B05D7C09571}"/>
              </a:ext>
            </a:extLst>
          </p:cNvPr>
          <p:cNvSpPr>
            <a:spLocks noGrp="1"/>
          </p:cNvSpPr>
          <p:nvPr>
            <p:ph idx="1"/>
          </p:nvPr>
        </p:nvSpPr>
        <p:spPr>
          <a:xfrm>
            <a:off x="846991" y="1825625"/>
            <a:ext cx="10996247" cy="4351338"/>
          </a:xfrm>
        </p:spPr>
        <p:txBody>
          <a:bodyPr vert="horz" lIns="91440" tIns="45720" rIns="91440" bIns="45720" rtlCol="0" anchor="t">
            <a:normAutofit/>
          </a:bodyPr>
          <a:lstStyle/>
          <a:p>
            <a:r>
              <a:rPr lang="en-US" sz="2400"/>
              <a:t>Long-term digital preservation of the transferred materials</a:t>
            </a:r>
          </a:p>
          <a:p>
            <a:pPr marL="0" indent="0">
              <a:buNone/>
            </a:pPr>
            <a:endParaRPr lang="en-US" sz="2400"/>
          </a:p>
          <a:p>
            <a:r>
              <a:rPr lang="en-US" sz="2400"/>
              <a:t>Tested a reference workflow</a:t>
            </a:r>
          </a:p>
          <a:p>
            <a:pPr lvl="1">
              <a:buFont typeface="Courier New" panose="020B0604020202020204" pitchFamily="34" charset="0"/>
              <a:buChar char="o"/>
            </a:pPr>
            <a:r>
              <a:rPr lang="en-US"/>
              <a:t>Used two real world reference requests </a:t>
            </a:r>
          </a:p>
          <a:p>
            <a:pPr lvl="1">
              <a:buFont typeface="Courier New" panose="020B0604020202020204" pitchFamily="34" charset="0"/>
              <a:buChar char="o"/>
            </a:pPr>
            <a:r>
              <a:rPr lang="en-US"/>
              <a:t>We searched in the "archive" in </a:t>
            </a:r>
            <a:r>
              <a:rPr lang="en-US" err="1"/>
              <a:t>PhotoShelter</a:t>
            </a:r>
            <a:r>
              <a:rPr lang="en-US"/>
              <a:t> and in the metadata </a:t>
            </a:r>
            <a:br>
              <a:rPr lang="en-US"/>
            </a:br>
            <a:r>
              <a:rPr lang="en-US"/>
              <a:t>worksheet now in Special Collections</a:t>
            </a:r>
          </a:p>
          <a:p>
            <a:pPr lvl="1">
              <a:buFont typeface="Courier New" panose="020B0604020202020204" pitchFamily="34" charset="0"/>
              <a:buChar char="o"/>
            </a:pPr>
            <a:r>
              <a:rPr lang="en-US"/>
              <a:t>Our results matched and were executed in an equivalent amount of time</a:t>
            </a:r>
          </a:p>
          <a:p>
            <a:pPr marL="457200" lvl="1" indent="0">
              <a:buNone/>
            </a:pPr>
            <a:endParaRPr lang="en-US" b="1"/>
          </a:p>
          <a:p>
            <a:r>
              <a:rPr lang="en-US" sz="2400" b="1"/>
              <a:t>Once these tasks were done, the project was complete.</a:t>
            </a:r>
          </a:p>
          <a:p>
            <a:endParaRPr lang="en-US"/>
          </a:p>
        </p:txBody>
      </p:sp>
      <p:pic>
        <p:nvPicPr>
          <p:cNvPr id="4" name="Picture 3" descr="A cartoon of a robot">
            <a:extLst>
              <a:ext uri="{FF2B5EF4-FFF2-40B4-BE49-F238E27FC236}">
                <a16:creationId xmlns:a16="http://schemas.microsoft.com/office/drawing/2014/main" id="{D2EC8740-844F-3133-191D-FDAE951C1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914" y="5000385"/>
            <a:ext cx="934949" cy="1280160"/>
          </a:xfrm>
          <a:prstGeom prst="rect">
            <a:avLst/>
          </a:prstGeom>
          <a:ln>
            <a:noFill/>
          </a:ln>
        </p:spPr>
      </p:pic>
      <p:sp>
        <p:nvSpPr>
          <p:cNvPr id="6" name="Rectangle 5">
            <a:extLst>
              <a:ext uri="{FF2B5EF4-FFF2-40B4-BE49-F238E27FC236}">
                <a16:creationId xmlns:a16="http://schemas.microsoft.com/office/drawing/2014/main" id="{6CA7666C-BE7A-871F-E86D-8DC5D957B022}"/>
              </a:ext>
              <a:ext uri="{C183D7F6-B498-43B3-948B-1728B52AA6E4}">
                <adec:decorative xmlns:adec="http://schemas.microsoft.com/office/drawing/2017/decorative" val="1"/>
              </a:ext>
            </a:extLst>
          </p:cNvPr>
          <p:cNvSpPr/>
          <p:nvPr/>
        </p:nvSpPr>
        <p:spPr>
          <a:xfrm>
            <a:off x="0" y="6289337"/>
            <a:ext cx="12192000" cy="573025"/>
          </a:xfrm>
          <a:prstGeom prst="rect">
            <a:avLst/>
          </a:prstGeom>
          <a:solidFill>
            <a:srgbClr val="FFE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59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A087-1E29-C7C2-6698-E211D9BE1863}"/>
              </a:ext>
            </a:extLst>
          </p:cNvPr>
          <p:cNvSpPr>
            <a:spLocks noGrp="1"/>
          </p:cNvSpPr>
          <p:nvPr>
            <p:ph type="title"/>
          </p:nvPr>
        </p:nvSpPr>
        <p:spPr/>
        <p:txBody>
          <a:bodyPr/>
          <a:lstStyle/>
          <a:p>
            <a:r>
              <a:rPr lang="en-US"/>
              <a:t>Project Team</a:t>
            </a:r>
          </a:p>
        </p:txBody>
      </p:sp>
      <p:pic>
        <p:nvPicPr>
          <p:cNvPr id="4" name="Content Placeholder 3" descr="A close-up of a person wearing glasses">
            <a:extLst>
              <a:ext uri="{FF2B5EF4-FFF2-40B4-BE49-F238E27FC236}">
                <a16:creationId xmlns:a16="http://schemas.microsoft.com/office/drawing/2014/main" id="{80AEBF5E-ABCB-B000-1F3A-93BC49EAA6BE}"/>
              </a:ext>
            </a:extLst>
          </p:cNvPr>
          <p:cNvPicPr>
            <a:picLocks noGrp="1" noChangeAspect="1"/>
          </p:cNvPicPr>
          <p:nvPr>
            <p:ph idx="1"/>
          </p:nvPr>
        </p:nvPicPr>
        <p:blipFill>
          <a:blip r:embed="rId3"/>
          <a:stretch>
            <a:fillRect/>
          </a:stretch>
        </p:blipFill>
        <p:spPr>
          <a:xfrm>
            <a:off x="835740" y="1975191"/>
            <a:ext cx="2560320" cy="2560320"/>
          </a:xfrm>
          <a:prstGeom prst="rect">
            <a:avLst/>
          </a:prstGeom>
        </p:spPr>
      </p:pic>
      <p:sp>
        <p:nvSpPr>
          <p:cNvPr id="10" name="TextBox 9">
            <a:extLst>
              <a:ext uri="{FF2B5EF4-FFF2-40B4-BE49-F238E27FC236}">
                <a16:creationId xmlns:a16="http://schemas.microsoft.com/office/drawing/2014/main" id="{8896C8CF-C685-16B7-5FCB-1AD8812FD6DF}"/>
              </a:ext>
            </a:extLst>
          </p:cNvPr>
          <p:cNvSpPr txBox="1"/>
          <p:nvPr/>
        </p:nvSpPr>
        <p:spPr>
          <a:xfrm>
            <a:off x="743388" y="4902502"/>
            <a:ext cx="25254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Daniella Flores</a:t>
            </a:r>
          </a:p>
          <a:p>
            <a:r>
              <a:rPr lang="en-US" sz="1600"/>
              <a:t>Digital </a:t>
            </a:r>
            <a:r>
              <a:rPr lang="en-US" sz="1600">
                <a:ea typeface="+mn-lt"/>
                <a:cs typeface="+mn-lt"/>
              </a:rPr>
              <a:t>Archivist</a:t>
            </a:r>
            <a:endParaRPr lang="en-US" sz="1600"/>
          </a:p>
        </p:txBody>
      </p:sp>
      <p:pic>
        <p:nvPicPr>
          <p:cNvPr id="5" name="Picture 4" descr="A person with a beard and glasses smiling">
            <a:extLst>
              <a:ext uri="{FF2B5EF4-FFF2-40B4-BE49-F238E27FC236}">
                <a16:creationId xmlns:a16="http://schemas.microsoft.com/office/drawing/2014/main" id="{72226526-4D0B-7D26-A8E3-7E818638366F}"/>
              </a:ext>
            </a:extLst>
          </p:cNvPr>
          <p:cNvPicPr>
            <a:picLocks noChangeAspect="1"/>
          </p:cNvPicPr>
          <p:nvPr/>
        </p:nvPicPr>
        <p:blipFill>
          <a:blip r:embed="rId4"/>
          <a:srcRect t="3390" r="844" b="16271"/>
          <a:stretch>
            <a:fillRect/>
          </a:stretch>
        </p:blipFill>
        <p:spPr>
          <a:xfrm>
            <a:off x="3618415" y="1975191"/>
            <a:ext cx="2524263" cy="2560320"/>
          </a:xfrm>
          <a:prstGeom prst="rect">
            <a:avLst/>
          </a:prstGeom>
        </p:spPr>
      </p:pic>
      <p:sp>
        <p:nvSpPr>
          <p:cNvPr id="9" name="TextBox 8">
            <a:extLst>
              <a:ext uri="{FF2B5EF4-FFF2-40B4-BE49-F238E27FC236}">
                <a16:creationId xmlns:a16="http://schemas.microsoft.com/office/drawing/2014/main" id="{A1753428-590B-4BDC-75C1-5AB5198EF189}"/>
              </a:ext>
            </a:extLst>
          </p:cNvPr>
          <p:cNvSpPr txBox="1"/>
          <p:nvPr/>
        </p:nvSpPr>
        <p:spPr>
          <a:xfrm>
            <a:off x="3527994" y="4902502"/>
            <a:ext cx="25254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Elliot Williams</a:t>
            </a:r>
          </a:p>
          <a:p>
            <a:r>
              <a:rPr lang="en-US" sz="1600"/>
              <a:t>Metadata </a:t>
            </a:r>
            <a:r>
              <a:rPr lang="en-US" sz="1600">
                <a:ea typeface="+mn-lt"/>
                <a:cs typeface="+mn-lt"/>
              </a:rPr>
              <a:t>Strategist</a:t>
            </a:r>
            <a:endParaRPr lang="en-US" sz="1600"/>
          </a:p>
        </p:txBody>
      </p:sp>
      <p:pic>
        <p:nvPicPr>
          <p:cNvPr id="3" name="Picture 2" descr="A person smiling at the camera">
            <a:extLst>
              <a:ext uri="{FF2B5EF4-FFF2-40B4-BE49-F238E27FC236}">
                <a16:creationId xmlns:a16="http://schemas.microsoft.com/office/drawing/2014/main" id="{63A04FB4-F58A-4439-1EF8-667CB34CADE8}"/>
              </a:ext>
            </a:extLst>
          </p:cNvPr>
          <p:cNvPicPr>
            <a:picLocks noChangeAspect="1"/>
          </p:cNvPicPr>
          <p:nvPr/>
        </p:nvPicPr>
        <p:blipFill>
          <a:blip r:embed="rId5"/>
          <a:srcRect t="4898" r="-410" b="27527"/>
          <a:stretch>
            <a:fillRect/>
          </a:stretch>
        </p:blipFill>
        <p:spPr>
          <a:xfrm>
            <a:off x="6359543" y="1975191"/>
            <a:ext cx="2535152" cy="2560320"/>
          </a:xfrm>
          <a:prstGeom prst="rect">
            <a:avLst/>
          </a:prstGeom>
        </p:spPr>
      </p:pic>
      <p:sp>
        <p:nvSpPr>
          <p:cNvPr id="12" name="TextBox 11">
            <a:extLst>
              <a:ext uri="{FF2B5EF4-FFF2-40B4-BE49-F238E27FC236}">
                <a16:creationId xmlns:a16="http://schemas.microsoft.com/office/drawing/2014/main" id="{A331D277-E76A-7F9C-AB68-D588AFEC23FB}"/>
              </a:ext>
            </a:extLst>
          </p:cNvPr>
          <p:cNvSpPr txBox="1"/>
          <p:nvPr/>
        </p:nvSpPr>
        <p:spPr>
          <a:xfrm>
            <a:off x="6273653" y="4902502"/>
            <a:ext cx="25254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Kristin Law</a:t>
            </a:r>
          </a:p>
          <a:p>
            <a:r>
              <a:rPr lang="en-US" sz="1600"/>
              <a:t>Digital Asset Manager</a:t>
            </a:r>
          </a:p>
        </p:txBody>
      </p:sp>
      <p:pic>
        <p:nvPicPr>
          <p:cNvPr id="8" name="Picture 7" descr="Picture of a person leaning against a brick wall and looking at the camera.">
            <a:extLst>
              <a:ext uri="{FF2B5EF4-FFF2-40B4-BE49-F238E27FC236}">
                <a16:creationId xmlns:a16="http://schemas.microsoft.com/office/drawing/2014/main" id="{E9E8ED51-E2EC-9B02-786A-C3826B9E91D3}"/>
              </a:ext>
            </a:extLst>
          </p:cNvPr>
          <p:cNvPicPr>
            <a:picLocks noChangeAspect="1"/>
          </p:cNvPicPr>
          <p:nvPr/>
        </p:nvPicPr>
        <p:blipFill>
          <a:blip r:embed="rId6"/>
          <a:srcRect l="2232" r="2232"/>
          <a:stretch>
            <a:fillRect/>
          </a:stretch>
        </p:blipFill>
        <p:spPr>
          <a:xfrm>
            <a:off x="9117638" y="1975191"/>
            <a:ext cx="2524263" cy="2560320"/>
          </a:xfrm>
          <a:prstGeom prst="rect">
            <a:avLst/>
          </a:prstGeom>
        </p:spPr>
      </p:pic>
      <p:sp>
        <p:nvSpPr>
          <p:cNvPr id="11" name="TextBox 10">
            <a:extLst>
              <a:ext uri="{FF2B5EF4-FFF2-40B4-BE49-F238E27FC236}">
                <a16:creationId xmlns:a16="http://schemas.microsoft.com/office/drawing/2014/main" id="{2FF64440-A544-9C78-8168-3E9A7E31CCDB}"/>
              </a:ext>
            </a:extLst>
          </p:cNvPr>
          <p:cNvSpPr txBox="1"/>
          <p:nvPr/>
        </p:nvSpPr>
        <p:spPr>
          <a:xfrm>
            <a:off x="9027251" y="4902502"/>
            <a:ext cx="298728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Vic Rocha</a:t>
            </a:r>
          </a:p>
          <a:p>
            <a:r>
              <a:rPr lang="en-US" sz="1600"/>
              <a:t>Digital Collections Specialist</a:t>
            </a:r>
          </a:p>
        </p:txBody>
      </p:sp>
      <p:sp>
        <p:nvSpPr>
          <p:cNvPr id="14" name="Rectangle 13">
            <a:extLst>
              <a:ext uri="{FF2B5EF4-FFF2-40B4-BE49-F238E27FC236}">
                <a16:creationId xmlns:a16="http://schemas.microsoft.com/office/drawing/2014/main" id="{B49E737D-CDBA-E9C3-24B3-DE1F5175F297}"/>
              </a:ext>
              <a:ext uri="{C183D7F6-B498-43B3-948B-1728B52AA6E4}">
                <adec:decorative xmlns:adec="http://schemas.microsoft.com/office/drawing/2017/decorative" val="1"/>
              </a:ext>
            </a:extLst>
          </p:cNvPr>
          <p:cNvSpPr/>
          <p:nvPr/>
        </p:nvSpPr>
        <p:spPr>
          <a:xfrm>
            <a:off x="0" y="6295038"/>
            <a:ext cx="12199056" cy="573025"/>
          </a:xfrm>
          <a:prstGeom prst="rect">
            <a:avLst/>
          </a:prstGeom>
          <a:solidFill>
            <a:srgbClr val="C9DD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921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5E8DE-91F2-E7BA-FEC1-924A4583B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39F65-EDCB-67D5-E3B6-56858BFFE7E3}"/>
              </a:ext>
            </a:extLst>
          </p:cNvPr>
          <p:cNvSpPr>
            <a:spLocks noGrp="1"/>
          </p:cNvSpPr>
          <p:nvPr>
            <p:ph type="title"/>
          </p:nvPr>
        </p:nvSpPr>
        <p:spPr/>
        <p:txBody>
          <a:bodyPr/>
          <a:lstStyle/>
          <a:p>
            <a:r>
              <a:rPr lang="en-US"/>
              <a:t>Moving Forward</a:t>
            </a:r>
          </a:p>
        </p:txBody>
      </p:sp>
      <p:sp>
        <p:nvSpPr>
          <p:cNvPr id="3" name="Content Placeholder 2">
            <a:extLst>
              <a:ext uri="{FF2B5EF4-FFF2-40B4-BE49-F238E27FC236}">
                <a16:creationId xmlns:a16="http://schemas.microsoft.com/office/drawing/2014/main" id="{4D0BC8D8-EE8F-733D-29ED-CA4743D835E4}"/>
              </a:ext>
            </a:extLst>
          </p:cNvPr>
          <p:cNvSpPr>
            <a:spLocks noGrp="1"/>
          </p:cNvSpPr>
          <p:nvPr>
            <p:ph idx="1"/>
          </p:nvPr>
        </p:nvSpPr>
        <p:spPr>
          <a:xfrm>
            <a:off x="838200" y="1825625"/>
            <a:ext cx="10591800" cy="4667250"/>
          </a:xfrm>
        </p:spPr>
        <p:txBody>
          <a:bodyPr vert="horz" lIns="91440" tIns="45720" rIns="91440" bIns="45720" rtlCol="0" anchor="t">
            <a:normAutofit/>
          </a:bodyPr>
          <a:lstStyle/>
          <a:p>
            <a:r>
              <a:rPr lang="en-US" sz="2400" b="1"/>
              <a:t>Found joy as we completed a 10-year project!</a:t>
            </a:r>
          </a:p>
          <a:p>
            <a:pPr marL="0" indent="0">
              <a:buNone/>
            </a:pPr>
            <a:endParaRPr lang="en-US" sz="2400"/>
          </a:p>
          <a:p>
            <a:r>
              <a:rPr lang="en-US" sz="2400"/>
              <a:t>Repeating this in the future for the next generation of born-digital photographs </a:t>
            </a:r>
          </a:p>
          <a:p>
            <a:pPr marL="0" indent="0">
              <a:buNone/>
            </a:pPr>
            <a:endParaRPr lang="en-US" sz="2400"/>
          </a:p>
          <a:p>
            <a:r>
              <a:rPr lang="en-US" sz="2400"/>
              <a:t>Using our new skills on other projects!</a:t>
            </a:r>
          </a:p>
          <a:p>
            <a:pPr lvl="1">
              <a:buFont typeface="Courier New" panose="020B0604020202020204" pitchFamily="34" charset="0"/>
              <a:buChar char="o"/>
            </a:pPr>
            <a:r>
              <a:rPr lang="en-US"/>
              <a:t>Daniella and Vic are thinking about python for other digital archives projects and photograph collections</a:t>
            </a:r>
          </a:p>
          <a:p>
            <a:pPr lvl="1">
              <a:buFont typeface="Courier New" panose="020B0604020202020204" pitchFamily="34" charset="0"/>
              <a:buChar char="o"/>
            </a:pPr>
            <a:r>
              <a:rPr lang="en-US"/>
              <a:t>Vic is understanding GitHub scripts for other projects</a:t>
            </a:r>
          </a:p>
          <a:p>
            <a:pPr lvl="1">
              <a:buFont typeface="Courier New,monospace" panose="020B0604020202020204" pitchFamily="34" charset="0"/>
              <a:buChar char="o"/>
            </a:pPr>
            <a:r>
              <a:rPr lang="en-US"/>
              <a:t>Kristin has already used </a:t>
            </a:r>
            <a:r>
              <a:rPr lang="en-US" err="1"/>
              <a:t>OpenRefine</a:t>
            </a:r>
            <a:r>
              <a:rPr lang="en-US"/>
              <a:t>/API for capturing metadata </a:t>
            </a:r>
            <a:br>
              <a:rPr lang="en-US"/>
            </a:br>
            <a:r>
              <a:rPr lang="en-US"/>
              <a:t>from </a:t>
            </a:r>
            <a:r>
              <a:rPr lang="en-US" err="1"/>
              <a:t>PhotoShelter</a:t>
            </a:r>
            <a:r>
              <a:rPr lang="en-US"/>
              <a:t> for other collections</a:t>
            </a:r>
          </a:p>
          <a:p>
            <a:pPr lvl="1">
              <a:buFont typeface="Courier New,monospace" panose="020B0604020202020204" pitchFamily="34" charset="0"/>
              <a:buChar char="o"/>
            </a:pPr>
            <a:r>
              <a:rPr lang="en-US"/>
              <a:t>Elliot is using his python skills for other cataloging projects</a:t>
            </a:r>
          </a:p>
          <a:p>
            <a:endParaRPr lang="en-US" b="1"/>
          </a:p>
          <a:p>
            <a:endParaRPr lang="en-US"/>
          </a:p>
        </p:txBody>
      </p:sp>
      <p:sp>
        <p:nvSpPr>
          <p:cNvPr id="6" name="Rectangle 5">
            <a:extLst>
              <a:ext uri="{FF2B5EF4-FFF2-40B4-BE49-F238E27FC236}">
                <a16:creationId xmlns:a16="http://schemas.microsoft.com/office/drawing/2014/main" id="{47F8DA34-F6CF-6C8F-B681-741F92A1CCC2}"/>
              </a:ext>
              <a:ext uri="{C183D7F6-B498-43B3-948B-1728B52AA6E4}">
                <adec:decorative xmlns:adec="http://schemas.microsoft.com/office/drawing/2017/decorative" val="1"/>
              </a:ext>
            </a:extLst>
          </p:cNvPr>
          <p:cNvSpPr/>
          <p:nvPr/>
        </p:nvSpPr>
        <p:spPr>
          <a:xfrm>
            <a:off x="664" y="6289278"/>
            <a:ext cx="12192000" cy="573025"/>
          </a:xfrm>
          <a:prstGeom prst="rect">
            <a:avLst/>
          </a:prstGeom>
          <a:solidFill>
            <a:srgbClr val="EA4F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robot">
            <a:extLst>
              <a:ext uri="{FF2B5EF4-FFF2-40B4-BE49-F238E27FC236}">
                <a16:creationId xmlns:a16="http://schemas.microsoft.com/office/drawing/2014/main" id="{B2ECD0BE-0C63-DC60-7E87-3EB057B13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783" y="5004465"/>
            <a:ext cx="1127503" cy="1280160"/>
          </a:xfrm>
          <a:prstGeom prst="rect">
            <a:avLst/>
          </a:prstGeom>
          <a:ln>
            <a:noFill/>
          </a:ln>
        </p:spPr>
      </p:pic>
    </p:spTree>
    <p:extLst>
      <p:ext uri="{BB962C8B-B14F-4D97-AF65-F5344CB8AC3E}">
        <p14:creationId xmlns:p14="http://schemas.microsoft.com/office/powerpoint/2010/main" val="86152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F906-8423-DAFD-1E75-0FD436108094}"/>
              </a:ext>
            </a:extLst>
          </p:cNvPr>
          <p:cNvSpPr>
            <a:spLocks noGrp="1"/>
          </p:cNvSpPr>
          <p:nvPr>
            <p:ph type="title"/>
          </p:nvPr>
        </p:nvSpPr>
        <p:spPr>
          <a:xfrm>
            <a:off x="873368" y="373917"/>
            <a:ext cx="10515600" cy="1325563"/>
          </a:xfrm>
        </p:spPr>
        <p:txBody>
          <a:bodyPr/>
          <a:lstStyle/>
          <a:p>
            <a:r>
              <a:rPr lang="en-US"/>
              <a:t>Appendix: Tools Used</a:t>
            </a:r>
          </a:p>
        </p:txBody>
      </p:sp>
      <p:sp>
        <p:nvSpPr>
          <p:cNvPr id="3" name="Content Placeholder 2">
            <a:extLst>
              <a:ext uri="{FF2B5EF4-FFF2-40B4-BE49-F238E27FC236}">
                <a16:creationId xmlns:a16="http://schemas.microsoft.com/office/drawing/2014/main" id="{B5F64BFD-2332-5FE9-BB29-4902950049D1}"/>
              </a:ext>
            </a:extLst>
          </p:cNvPr>
          <p:cNvSpPr>
            <a:spLocks noGrp="1"/>
          </p:cNvSpPr>
          <p:nvPr>
            <p:ph sz="half" idx="1"/>
          </p:nvPr>
        </p:nvSpPr>
        <p:spPr>
          <a:xfrm>
            <a:off x="873368" y="1825625"/>
            <a:ext cx="5181600" cy="4351338"/>
          </a:xfrm>
        </p:spPr>
        <p:txBody>
          <a:bodyPr vert="horz" lIns="91440" tIns="45720" rIns="91440" bIns="45720" rtlCol="0" anchor="t">
            <a:normAutofit/>
          </a:bodyPr>
          <a:lstStyle/>
          <a:p>
            <a:pPr marL="0" indent="0">
              <a:buNone/>
            </a:pPr>
            <a:r>
              <a:rPr lang="en-US" sz="2400" b="1"/>
              <a:t>Tools used</a:t>
            </a:r>
          </a:p>
          <a:p>
            <a:r>
              <a:rPr lang="en-US" sz="2400"/>
              <a:t>Python</a:t>
            </a:r>
          </a:p>
          <a:p>
            <a:r>
              <a:rPr lang="en-US" sz="2400" err="1"/>
              <a:t>OpenRefine</a:t>
            </a:r>
            <a:endParaRPr lang="en-US" sz="2400"/>
          </a:p>
          <a:p>
            <a:r>
              <a:rPr lang="en-US" sz="2400" err="1"/>
              <a:t>PhotoShelter</a:t>
            </a:r>
            <a:r>
              <a:rPr lang="en-US" sz="2400"/>
              <a:t> API</a:t>
            </a:r>
          </a:p>
          <a:p>
            <a:r>
              <a:rPr lang="en-US" sz="2400"/>
              <a:t>Postman</a:t>
            </a:r>
          </a:p>
          <a:p>
            <a:r>
              <a:rPr lang="en-US" sz="2400" err="1"/>
              <a:t>EXIFTool</a:t>
            </a:r>
            <a:endParaRPr lang="en-US" sz="2400"/>
          </a:p>
          <a:p>
            <a:r>
              <a:rPr lang="en-US" sz="2400"/>
              <a:t>Excel</a:t>
            </a:r>
          </a:p>
          <a:p>
            <a:endParaRPr lang="en-US"/>
          </a:p>
        </p:txBody>
      </p:sp>
      <p:sp>
        <p:nvSpPr>
          <p:cNvPr id="4" name="Content Placeholder 3">
            <a:extLst>
              <a:ext uri="{FF2B5EF4-FFF2-40B4-BE49-F238E27FC236}">
                <a16:creationId xmlns:a16="http://schemas.microsoft.com/office/drawing/2014/main" id="{9B4A2E5F-55E5-9837-5780-D3310955A669}"/>
              </a:ext>
            </a:extLst>
          </p:cNvPr>
          <p:cNvSpPr>
            <a:spLocks noGrp="1"/>
          </p:cNvSpPr>
          <p:nvPr>
            <p:ph sz="half" idx="2"/>
          </p:nvPr>
        </p:nvSpPr>
        <p:spPr/>
        <p:txBody>
          <a:bodyPr vert="horz" lIns="91440" tIns="45720" rIns="91440" bIns="45720" rtlCol="0" anchor="t">
            <a:normAutofit/>
          </a:bodyPr>
          <a:lstStyle/>
          <a:p>
            <a:pPr marL="0" indent="0">
              <a:buNone/>
            </a:pPr>
            <a:r>
              <a:rPr lang="en-US" sz="2400" b="1"/>
              <a:t>Learning resources </a:t>
            </a:r>
          </a:p>
          <a:p>
            <a:r>
              <a:rPr lang="en-US" sz="2400">
                <a:hlinkClick r:id="rId3"/>
              </a:rPr>
              <a:t>Python for New Programmers</a:t>
            </a:r>
          </a:p>
          <a:p>
            <a:r>
              <a:rPr lang="en-US" sz="2400">
                <a:hlinkClick r:id="rId4"/>
              </a:rPr>
              <a:t>Cleaning Data with OpenRefine</a:t>
            </a:r>
          </a:p>
          <a:p>
            <a:r>
              <a:rPr lang="en-US" sz="2400">
                <a:hlinkClick r:id="rId5"/>
              </a:rPr>
              <a:t>OpenRefine user manual</a:t>
            </a:r>
          </a:p>
          <a:p>
            <a:r>
              <a:rPr lang="en-US" sz="2400">
                <a:hlinkClick r:id="rId6"/>
              </a:rPr>
              <a:t>Real Python</a:t>
            </a:r>
            <a:endParaRPr lang="en-US" sz="2400">
              <a:hlinkClick r:id="rId5"/>
            </a:endParaRPr>
          </a:p>
          <a:p>
            <a:r>
              <a:rPr lang="en-US" sz="2400">
                <a:hlinkClick r:id="rId7"/>
              </a:rPr>
              <a:t>Getting Started with Python in VS Code</a:t>
            </a:r>
          </a:p>
          <a:p>
            <a:r>
              <a:rPr lang="en-US" sz="2400">
                <a:hlinkClick r:id="rId8"/>
              </a:rPr>
              <a:t>PhotoShelter API v4 Documentation</a:t>
            </a:r>
            <a:r>
              <a:rPr lang="en-US" sz="2400"/>
              <a:t> </a:t>
            </a:r>
          </a:p>
          <a:p>
            <a:pPr marL="0" indent="0">
              <a:buNone/>
            </a:pPr>
            <a:endParaRPr lang="en-US"/>
          </a:p>
        </p:txBody>
      </p:sp>
      <p:sp>
        <p:nvSpPr>
          <p:cNvPr id="5" name="Rectangle 4">
            <a:extLst>
              <a:ext uri="{FF2B5EF4-FFF2-40B4-BE49-F238E27FC236}">
                <a16:creationId xmlns:a16="http://schemas.microsoft.com/office/drawing/2014/main" id="{1AD0920D-9143-8B71-94CB-EC7664B80E48}"/>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444F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85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69946-EFEB-6513-C930-B8B813DF3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43327-50AE-8382-C162-C5D3852E586C}"/>
              </a:ext>
            </a:extLst>
          </p:cNvPr>
          <p:cNvSpPr>
            <a:spLocks noGrp="1"/>
          </p:cNvSpPr>
          <p:nvPr>
            <p:ph type="title"/>
          </p:nvPr>
        </p:nvSpPr>
        <p:spPr/>
        <p:txBody>
          <a:bodyPr/>
          <a:lstStyle/>
          <a:p>
            <a:r>
              <a:rPr lang="en-US"/>
              <a:t>Collection Background</a:t>
            </a:r>
          </a:p>
        </p:txBody>
      </p:sp>
      <p:sp>
        <p:nvSpPr>
          <p:cNvPr id="3" name="Content Placeholder 2">
            <a:extLst>
              <a:ext uri="{FF2B5EF4-FFF2-40B4-BE49-F238E27FC236}">
                <a16:creationId xmlns:a16="http://schemas.microsoft.com/office/drawing/2014/main" id="{9411792A-5B91-50B7-F3A1-367CA7B2CE25}"/>
              </a:ext>
            </a:extLst>
          </p:cNvPr>
          <p:cNvSpPr>
            <a:spLocks noGrp="1"/>
          </p:cNvSpPr>
          <p:nvPr>
            <p:ph idx="1"/>
          </p:nvPr>
        </p:nvSpPr>
        <p:spPr/>
        <p:txBody>
          <a:bodyPr vert="horz" lIns="91440" tIns="45720" rIns="91440" bIns="45720" rtlCol="0" anchor="t">
            <a:noAutofit/>
          </a:bodyPr>
          <a:lstStyle/>
          <a:p>
            <a:pPr>
              <a:lnSpc>
                <a:spcPct val="100000"/>
              </a:lnSpc>
              <a:spcBef>
                <a:spcPts val="0"/>
              </a:spcBef>
            </a:pPr>
            <a:r>
              <a:rPr lang="en-US" sz="2400">
                <a:ea typeface="Calibri"/>
                <a:cs typeface="Calibri"/>
              </a:rPr>
              <a:t>Original collection: </a:t>
            </a:r>
            <a:r>
              <a:rPr lang="en-US" sz="2400" i="1">
                <a:ea typeface="Calibri"/>
                <a:cs typeface="Calibri"/>
                <a:hlinkClick r:id="rId3"/>
              </a:rPr>
              <a:t>UA 16.01.01 The University of Texas at San Antonio. Office of University Communications Photographs, 1972-2001</a:t>
            </a:r>
            <a:endParaRPr lang="en-US" sz="2400">
              <a:ea typeface="Calibri"/>
              <a:cs typeface="Calibri"/>
            </a:endParaRPr>
          </a:p>
          <a:p>
            <a:pPr marL="0" indent="0">
              <a:lnSpc>
                <a:spcPct val="100000"/>
              </a:lnSpc>
              <a:spcBef>
                <a:spcPts val="0"/>
              </a:spcBef>
              <a:buNone/>
            </a:pPr>
            <a:endParaRPr lang="en-US" sz="2400" i="1">
              <a:ea typeface="Calibri"/>
              <a:cs typeface="Calibri"/>
            </a:endParaRPr>
          </a:p>
          <a:p>
            <a:pPr>
              <a:lnSpc>
                <a:spcPct val="100000"/>
              </a:lnSpc>
              <a:spcBef>
                <a:spcPts val="0"/>
              </a:spcBef>
            </a:pPr>
            <a:r>
              <a:rPr lang="en-US" sz="2400">
                <a:ea typeface="Calibri"/>
                <a:cs typeface="Calibri"/>
              </a:rPr>
              <a:t>University Photographer wanted to give Special Collections the archive of digital photos from 2000-2016. Over time, he gave us CDs, DVDs, and even his desktop computer.</a:t>
            </a:r>
            <a:endParaRPr lang="en-US">
              <a:ea typeface="Calibri"/>
              <a:cs typeface="Calibri"/>
            </a:endParaRPr>
          </a:p>
          <a:p>
            <a:pPr marL="0" indent="0">
              <a:lnSpc>
                <a:spcPct val="100000"/>
              </a:lnSpc>
              <a:spcBef>
                <a:spcPts val="0"/>
              </a:spcBef>
              <a:buNone/>
            </a:pPr>
            <a:endParaRPr lang="en-US" sz="2400">
              <a:latin typeface="Aptos"/>
              <a:ea typeface="Calibri"/>
              <a:cs typeface="Calibri"/>
            </a:endParaRPr>
          </a:p>
          <a:p>
            <a:pPr>
              <a:lnSpc>
                <a:spcPct val="100000"/>
              </a:lnSpc>
              <a:spcBef>
                <a:spcPts val="0"/>
              </a:spcBef>
            </a:pPr>
            <a:r>
              <a:rPr lang="en-US" sz="2400">
                <a:latin typeface="Aptos"/>
                <a:ea typeface="Calibri"/>
                <a:cs typeface="Calibri"/>
              </a:rPr>
              <a:t>The Mac Tower contained:</a:t>
            </a:r>
          </a:p>
          <a:p>
            <a:pPr marL="628650" lvl="1" indent="-171450">
              <a:lnSpc>
                <a:spcPct val="100000"/>
              </a:lnSpc>
              <a:spcBef>
                <a:spcPts val="0"/>
              </a:spcBef>
              <a:buFont typeface="Courier New"/>
              <a:buChar char="o"/>
            </a:pPr>
            <a:r>
              <a:rPr lang="en-US" sz="1600">
                <a:latin typeface="Aptos"/>
                <a:ea typeface="Calibri"/>
                <a:cs typeface="Calibri"/>
              </a:rPr>
              <a:t>More than 300,000 images (about 1.5TB)</a:t>
            </a:r>
          </a:p>
          <a:p>
            <a:pPr marL="628650" lvl="1" indent="-171450">
              <a:lnSpc>
                <a:spcPct val="100000"/>
              </a:lnSpc>
              <a:spcBef>
                <a:spcPts val="0"/>
              </a:spcBef>
              <a:buFont typeface="Courier New"/>
              <a:buChar char="o"/>
            </a:pPr>
            <a:r>
              <a:rPr lang="en-US" sz="1600">
                <a:latin typeface="Aptos"/>
                <a:ea typeface="Calibri"/>
                <a:cs typeface="Calibri"/>
              </a:rPr>
              <a:t>Mostly TIFFs and JPEGs (with a couple of oddballs)</a:t>
            </a:r>
          </a:p>
          <a:p>
            <a:pPr marL="628650" lvl="1" indent="-171450">
              <a:lnSpc>
                <a:spcPct val="100000"/>
              </a:lnSpc>
              <a:spcBef>
                <a:spcPts val="0"/>
              </a:spcBef>
              <a:buFont typeface="Courier New"/>
              <a:buChar char="o"/>
            </a:pPr>
            <a:r>
              <a:rPr lang="en-US" sz="1600">
                <a:latin typeface="Aptos"/>
                <a:ea typeface="Calibri"/>
                <a:cs typeface="Calibri"/>
              </a:rPr>
              <a:t>Photos were from 2000-2016</a:t>
            </a:r>
          </a:p>
          <a:p>
            <a:pPr marL="628650" lvl="1" indent="-171450">
              <a:lnSpc>
                <a:spcPct val="100000"/>
              </a:lnSpc>
              <a:spcBef>
                <a:spcPts val="0"/>
              </a:spcBef>
              <a:buFont typeface="Courier New"/>
              <a:buChar char="o"/>
            </a:pPr>
            <a:r>
              <a:rPr lang="en-US" sz="1600">
                <a:latin typeface="Aptos"/>
                <a:ea typeface="Calibri"/>
                <a:cs typeface="Calibri"/>
              </a:rPr>
              <a:t>Obsolete DAM software: Media Pro </a:t>
            </a:r>
          </a:p>
          <a:p>
            <a:pPr marL="0" indent="0">
              <a:lnSpc>
                <a:spcPct val="100000"/>
              </a:lnSpc>
              <a:spcBef>
                <a:spcPts val="0"/>
              </a:spcBef>
              <a:buNone/>
            </a:pPr>
            <a:endParaRPr lang="en-US" sz="1600">
              <a:latin typeface="Aptos"/>
              <a:ea typeface="Calibri"/>
              <a:cs typeface="Calibri"/>
            </a:endParaRPr>
          </a:p>
        </p:txBody>
      </p:sp>
      <p:sp>
        <p:nvSpPr>
          <p:cNvPr id="7" name="Content Placeholder 2">
            <a:extLst>
              <a:ext uri="{FF2B5EF4-FFF2-40B4-BE49-F238E27FC236}">
                <a16:creationId xmlns:a16="http://schemas.microsoft.com/office/drawing/2014/main" id="{99E5C6F5-C2B8-645B-A32D-0C6B169580D2}"/>
              </a:ext>
            </a:extLst>
          </p:cNvPr>
          <p:cNvSpPr txBox="1">
            <a:spLocks/>
          </p:cNvSpPr>
          <p:nvPr/>
        </p:nvSpPr>
        <p:spPr>
          <a:xfrm>
            <a:off x="5711635" y="4744704"/>
            <a:ext cx="5261675" cy="19465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171450">
              <a:lnSpc>
                <a:spcPct val="100000"/>
              </a:lnSpc>
              <a:spcBef>
                <a:spcPts val="0"/>
              </a:spcBef>
              <a:buFont typeface="Courier New"/>
              <a:buChar char="o"/>
            </a:pPr>
            <a:r>
              <a:rPr lang="en-US" sz="1600">
                <a:ea typeface="Calibri"/>
                <a:cs typeface="Calibri"/>
              </a:rPr>
              <a:t>Photos contained tagged keyword metadata </a:t>
            </a:r>
          </a:p>
          <a:p>
            <a:pPr marL="628650" lvl="1" indent="-171450">
              <a:lnSpc>
                <a:spcPct val="100000"/>
              </a:lnSpc>
              <a:spcBef>
                <a:spcPts val="0"/>
              </a:spcBef>
              <a:buFont typeface="Courier New"/>
              <a:buChar char="o"/>
            </a:pPr>
            <a:r>
              <a:rPr lang="en-US" sz="1600">
                <a:ea typeface="Calibri"/>
                <a:cs typeface="Calibri"/>
              </a:rPr>
              <a:t>Pictures of academics, students, faculty, sports, </a:t>
            </a:r>
            <a:br>
              <a:rPr lang="en-US" sz="1600">
                <a:ea typeface="Calibri"/>
                <a:cs typeface="Calibri"/>
              </a:rPr>
            </a:br>
            <a:r>
              <a:rPr lang="en-US" sz="1600">
                <a:ea typeface="Calibri"/>
                <a:cs typeface="Calibri"/>
              </a:rPr>
              <a:t>events, groundbreakings, buildings, and more.</a:t>
            </a:r>
          </a:p>
          <a:p>
            <a:pPr marL="628650" lvl="1" indent="-171450">
              <a:lnSpc>
                <a:spcPct val="100000"/>
              </a:lnSpc>
              <a:spcBef>
                <a:spcPts val="0"/>
              </a:spcBef>
              <a:buFont typeface="Courier New"/>
              <a:buChar char="o"/>
            </a:pPr>
            <a:r>
              <a:rPr lang="en-US" sz="1600">
                <a:ea typeface="Calibri"/>
                <a:cs typeface="Calibri"/>
              </a:rPr>
              <a:t>Password came written on a </a:t>
            </a:r>
            <a:r>
              <a:rPr lang="en-US" sz="1600" err="1">
                <a:ea typeface="Calibri"/>
                <a:cs typeface="Calibri"/>
              </a:rPr>
              <a:t>post-it</a:t>
            </a:r>
            <a:r>
              <a:rPr lang="en-US" sz="1600">
                <a:ea typeface="Calibri"/>
                <a:cs typeface="Calibri"/>
              </a:rPr>
              <a:t> note! </a:t>
            </a:r>
          </a:p>
        </p:txBody>
      </p:sp>
      <p:pic>
        <p:nvPicPr>
          <p:cNvPr id="4" name="Picture 3" descr="A cartoon of a robot">
            <a:extLst>
              <a:ext uri="{FF2B5EF4-FFF2-40B4-BE49-F238E27FC236}">
                <a16:creationId xmlns:a16="http://schemas.microsoft.com/office/drawing/2014/main" id="{229FC2C8-02EF-BBE5-7F38-1C8625ED2864}"/>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312" y="5111368"/>
            <a:ext cx="1316736" cy="1181952"/>
          </a:xfrm>
          <a:prstGeom prst="rect">
            <a:avLst/>
          </a:prstGeom>
          <a:ln>
            <a:noFill/>
          </a:ln>
        </p:spPr>
      </p:pic>
      <p:sp>
        <p:nvSpPr>
          <p:cNvPr id="6" name="Rectangle 5">
            <a:extLst>
              <a:ext uri="{FF2B5EF4-FFF2-40B4-BE49-F238E27FC236}">
                <a16:creationId xmlns:a16="http://schemas.microsoft.com/office/drawing/2014/main" id="{E96C3CFC-DAB2-A3BF-C40A-E76A3578A801}"/>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F68B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35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8987-1636-DBCE-001A-DC4CADAE8705}"/>
              </a:ext>
            </a:extLst>
          </p:cNvPr>
          <p:cNvSpPr>
            <a:spLocks noGrp="1"/>
          </p:cNvSpPr>
          <p:nvPr>
            <p:ph type="title"/>
          </p:nvPr>
        </p:nvSpPr>
        <p:spPr/>
        <p:txBody>
          <a:bodyPr/>
          <a:lstStyle/>
          <a:p>
            <a:r>
              <a:rPr lang="en-US"/>
              <a:t>The Physical Footprint of a </a:t>
            </a:r>
            <a:br>
              <a:rPr lang="en-US"/>
            </a:br>
            <a:r>
              <a:rPr lang="en-US"/>
              <a:t>Born-Digital Collection</a:t>
            </a:r>
          </a:p>
        </p:txBody>
      </p:sp>
      <p:pic>
        <p:nvPicPr>
          <p:cNvPr id="5" name="Picture 4" descr="Picture of a cardboard box of CDs and DVDs in jewel cases.">
            <a:extLst>
              <a:ext uri="{FF2B5EF4-FFF2-40B4-BE49-F238E27FC236}">
                <a16:creationId xmlns:a16="http://schemas.microsoft.com/office/drawing/2014/main" id="{143F44A3-4476-6879-6E82-D0D057223C6F}"/>
              </a:ext>
            </a:extLst>
          </p:cNvPr>
          <p:cNvPicPr>
            <a:picLocks noChangeAspect="1"/>
          </p:cNvPicPr>
          <p:nvPr/>
        </p:nvPicPr>
        <p:blipFill>
          <a:blip r:embed="rId3">
            <a:extLst>
              <a:ext uri="{28A0092B-C50C-407E-A947-70E740481C1C}">
                <a14:useLocalDpi xmlns:a14="http://schemas.microsoft.com/office/drawing/2010/main" val="0"/>
              </a:ext>
            </a:extLst>
          </a:blip>
          <a:srcRect l="6472" t="11421" r="11115" b="14102"/>
          <a:stretch>
            <a:fillRect/>
          </a:stretch>
        </p:blipFill>
        <p:spPr>
          <a:xfrm rot="5400000">
            <a:off x="803401" y="2771633"/>
            <a:ext cx="3918856" cy="2656114"/>
          </a:xfrm>
          <a:prstGeom prst="rect">
            <a:avLst/>
          </a:prstGeom>
        </p:spPr>
      </p:pic>
      <p:pic>
        <p:nvPicPr>
          <p:cNvPr id="9" name="Picture 8" descr="Picture of cardboard boxes on a metal shelf.">
            <a:extLst>
              <a:ext uri="{FF2B5EF4-FFF2-40B4-BE49-F238E27FC236}">
                <a16:creationId xmlns:a16="http://schemas.microsoft.com/office/drawing/2014/main" id="{58C0718B-F529-29BF-94A6-5EBDC3ECF5B9}"/>
              </a:ext>
            </a:extLst>
          </p:cNvPr>
          <p:cNvPicPr>
            <a:picLocks noChangeAspect="1"/>
          </p:cNvPicPr>
          <p:nvPr/>
        </p:nvPicPr>
        <p:blipFill>
          <a:blip r:embed="rId4">
            <a:extLst>
              <a:ext uri="{28A0092B-C50C-407E-A947-70E740481C1C}">
                <a14:useLocalDpi xmlns:a14="http://schemas.microsoft.com/office/drawing/2010/main" val="0"/>
              </a:ext>
            </a:extLst>
          </a:blip>
          <a:srcRect l="2538" b="3153"/>
          <a:stretch>
            <a:fillRect/>
          </a:stretch>
        </p:blipFill>
        <p:spPr>
          <a:xfrm rot="5400000">
            <a:off x="3759297" y="2639410"/>
            <a:ext cx="3918859" cy="2920559"/>
          </a:xfrm>
          <a:prstGeom prst="rect">
            <a:avLst/>
          </a:prstGeom>
        </p:spPr>
      </p:pic>
      <p:pic>
        <p:nvPicPr>
          <p:cNvPr id="11" name="Picture 10" descr="Two large external hard drives sitting on a desk.">
            <a:extLst>
              <a:ext uri="{FF2B5EF4-FFF2-40B4-BE49-F238E27FC236}">
                <a16:creationId xmlns:a16="http://schemas.microsoft.com/office/drawing/2014/main" id="{FD2FE77F-91A3-1B1F-5804-23668EC1AA50}"/>
              </a:ext>
            </a:extLst>
          </p:cNvPr>
          <p:cNvPicPr>
            <a:picLocks noChangeAspect="1"/>
          </p:cNvPicPr>
          <p:nvPr/>
        </p:nvPicPr>
        <p:blipFill>
          <a:blip r:embed="rId5">
            <a:extLst>
              <a:ext uri="{28A0092B-C50C-407E-A947-70E740481C1C}">
                <a14:useLocalDpi xmlns:a14="http://schemas.microsoft.com/office/drawing/2010/main" val="0"/>
              </a:ext>
            </a:extLst>
          </a:blip>
          <a:srcRect l="23681" t="27083" r="13114" b="17794"/>
          <a:stretch>
            <a:fillRect/>
          </a:stretch>
        </p:blipFill>
        <p:spPr>
          <a:xfrm>
            <a:off x="7346566" y="3828195"/>
            <a:ext cx="3410663" cy="2230923"/>
          </a:xfrm>
          <a:prstGeom prst="rect">
            <a:avLst/>
          </a:prstGeom>
        </p:spPr>
      </p:pic>
      <p:pic>
        <p:nvPicPr>
          <p:cNvPr id="13" name="Picture 12" descr="Picture of a cardboard box of burned CDs and DVDs, and assorted external hard drives and cables.">
            <a:extLst>
              <a:ext uri="{FF2B5EF4-FFF2-40B4-BE49-F238E27FC236}">
                <a16:creationId xmlns:a16="http://schemas.microsoft.com/office/drawing/2014/main" id="{05ADFDB3-7B81-8142-D16F-7EFFD6371737}"/>
              </a:ext>
            </a:extLst>
          </p:cNvPr>
          <p:cNvPicPr>
            <a:picLocks noChangeAspect="1"/>
          </p:cNvPicPr>
          <p:nvPr/>
        </p:nvPicPr>
        <p:blipFill>
          <a:blip r:embed="rId6">
            <a:extLst>
              <a:ext uri="{28A0092B-C50C-407E-A947-70E740481C1C}">
                <a14:useLocalDpi xmlns:a14="http://schemas.microsoft.com/office/drawing/2010/main" val="0"/>
              </a:ext>
            </a:extLst>
          </a:blip>
          <a:srcRect l="19089" t="6839" r="6618" b="17161"/>
          <a:stretch>
            <a:fillRect/>
          </a:stretch>
        </p:blipFill>
        <p:spPr>
          <a:xfrm>
            <a:off x="7346566" y="1311370"/>
            <a:ext cx="3030583" cy="2325188"/>
          </a:xfrm>
          <a:prstGeom prst="rect">
            <a:avLst/>
          </a:prstGeom>
        </p:spPr>
      </p:pic>
      <p:sp>
        <p:nvSpPr>
          <p:cNvPr id="3" name="Rectangle 2">
            <a:extLst>
              <a:ext uri="{FF2B5EF4-FFF2-40B4-BE49-F238E27FC236}">
                <a16:creationId xmlns:a16="http://schemas.microsoft.com/office/drawing/2014/main" id="{D1717B33-B0AA-8E4B-239B-9F7E636F81DA}"/>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80D4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381845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53A50-F986-6CDB-E0D0-78CCAB5D7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E5FB4-8FF7-058D-6298-AB35FD21D664}"/>
              </a:ext>
            </a:extLst>
          </p:cNvPr>
          <p:cNvSpPr>
            <a:spLocks noGrp="1"/>
          </p:cNvSpPr>
          <p:nvPr>
            <p:ph type="title"/>
          </p:nvPr>
        </p:nvSpPr>
        <p:spPr/>
        <p:txBody>
          <a:bodyPr/>
          <a:lstStyle/>
          <a:p>
            <a:r>
              <a:rPr lang="en-US"/>
              <a:t>Why Does This Collection Matter?</a:t>
            </a:r>
          </a:p>
        </p:txBody>
      </p:sp>
      <p:pic>
        <p:nvPicPr>
          <p:cNvPr id="5" name="Picture 4" descr="A person wearing a bird mascot wearing roller skates and holding a sign that reads “Battle of Flowers Parade or Bust”&#10;">
            <a:extLst>
              <a:ext uri="{FF2B5EF4-FFF2-40B4-BE49-F238E27FC236}">
                <a16:creationId xmlns:a16="http://schemas.microsoft.com/office/drawing/2014/main" id="{E24F07CC-FFA1-CF62-A1E6-67625B631F08}"/>
              </a:ext>
            </a:extLst>
          </p:cNvPr>
          <p:cNvPicPr>
            <a:picLocks noChangeAspect="1"/>
          </p:cNvPicPr>
          <p:nvPr/>
        </p:nvPicPr>
        <p:blipFill>
          <a:blip r:embed="rId3"/>
          <a:stretch>
            <a:fillRect/>
          </a:stretch>
        </p:blipFill>
        <p:spPr>
          <a:xfrm>
            <a:off x="1677629" y="2145714"/>
            <a:ext cx="2617544" cy="4047940"/>
          </a:xfrm>
          <a:prstGeom prst="rect">
            <a:avLst/>
          </a:prstGeom>
        </p:spPr>
      </p:pic>
      <p:pic>
        <p:nvPicPr>
          <p:cNvPr id="7" name="Picture 6" descr="A person in a mascot garment holding a flag and running on a football field with smoke and crowd">
            <a:extLst>
              <a:ext uri="{FF2B5EF4-FFF2-40B4-BE49-F238E27FC236}">
                <a16:creationId xmlns:a16="http://schemas.microsoft.com/office/drawing/2014/main" id="{3B3643C2-28EA-972F-80B3-2FCF4C638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781" y="2140690"/>
            <a:ext cx="5963605" cy="4038039"/>
          </a:xfrm>
          <a:prstGeom prst="rect">
            <a:avLst/>
          </a:prstGeom>
        </p:spPr>
      </p:pic>
      <p:sp>
        <p:nvSpPr>
          <p:cNvPr id="3" name="Rectangle 2">
            <a:extLst>
              <a:ext uri="{FF2B5EF4-FFF2-40B4-BE49-F238E27FC236}">
                <a16:creationId xmlns:a16="http://schemas.microsoft.com/office/drawing/2014/main" id="{5095634C-EB4D-505E-3F48-66297C057A3B}"/>
              </a:ext>
              <a:ext uri="{C183D7F6-B498-43B3-948B-1728B52AA6E4}">
                <adec:decorative xmlns:adec="http://schemas.microsoft.com/office/drawing/2017/decorative" val="1"/>
              </a:ext>
            </a:extLst>
          </p:cNvPr>
          <p:cNvSpPr/>
          <p:nvPr/>
        </p:nvSpPr>
        <p:spPr>
          <a:xfrm>
            <a:off x="0" y="6289337"/>
            <a:ext cx="12192000" cy="573025"/>
          </a:xfrm>
          <a:prstGeom prst="rect">
            <a:avLst/>
          </a:prstGeom>
          <a:solidFill>
            <a:srgbClr val="FFE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91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A8AC48-BFBD-6E5E-6E56-6FBDAA1ACACD}"/>
              </a:ext>
            </a:extLst>
          </p:cNvPr>
          <p:cNvSpPr>
            <a:spLocks noGrp="1"/>
          </p:cNvSpPr>
          <p:nvPr>
            <p:ph type="title"/>
          </p:nvPr>
        </p:nvSpPr>
        <p:spPr>
          <a:xfrm>
            <a:off x="838200" y="365125"/>
            <a:ext cx="10515600" cy="1325563"/>
          </a:xfrm>
        </p:spPr>
        <p:txBody>
          <a:bodyPr/>
          <a:lstStyle/>
          <a:p>
            <a:r>
              <a:rPr lang="en-US"/>
              <a:t>Our Mascot Through the Years</a:t>
            </a:r>
          </a:p>
        </p:txBody>
      </p:sp>
      <p:pic>
        <p:nvPicPr>
          <p:cNvPr id="6" name="Picture 5" descr="A person in a blue bird garment">
            <a:extLst>
              <a:ext uri="{FF2B5EF4-FFF2-40B4-BE49-F238E27FC236}">
                <a16:creationId xmlns:a16="http://schemas.microsoft.com/office/drawing/2014/main" id="{60D690E8-0CCC-CE26-5B84-7BB4557CDE9D}"/>
              </a:ext>
            </a:extLst>
          </p:cNvPr>
          <p:cNvPicPr>
            <a:picLocks noChangeAspect="1"/>
          </p:cNvPicPr>
          <p:nvPr/>
        </p:nvPicPr>
        <p:blipFill>
          <a:blip r:embed="rId3"/>
          <a:stretch>
            <a:fillRect/>
          </a:stretch>
        </p:blipFill>
        <p:spPr>
          <a:xfrm>
            <a:off x="160026" y="1781833"/>
            <a:ext cx="2854478" cy="4351338"/>
          </a:xfrm>
          <a:prstGeom prst="rect">
            <a:avLst/>
          </a:prstGeom>
          <a:ln>
            <a:noFill/>
          </a:ln>
        </p:spPr>
      </p:pic>
      <p:pic>
        <p:nvPicPr>
          <p:cNvPr id="5" name="Picture 4" descr="A mascot sitting on a pile of sports equipment">
            <a:extLst>
              <a:ext uri="{FF2B5EF4-FFF2-40B4-BE49-F238E27FC236}">
                <a16:creationId xmlns:a16="http://schemas.microsoft.com/office/drawing/2014/main" id="{ED561B70-3625-EF59-6C22-85FE97007258}"/>
              </a:ext>
            </a:extLst>
          </p:cNvPr>
          <p:cNvPicPr>
            <a:picLocks noChangeAspect="1"/>
          </p:cNvPicPr>
          <p:nvPr/>
        </p:nvPicPr>
        <p:blipFill>
          <a:blip r:embed="rId4"/>
          <a:stretch>
            <a:fillRect/>
          </a:stretch>
        </p:blipFill>
        <p:spPr>
          <a:xfrm>
            <a:off x="2565706" y="1690688"/>
            <a:ext cx="6348346" cy="4216439"/>
          </a:xfrm>
          <a:prstGeom prst="rect">
            <a:avLst/>
          </a:prstGeom>
          <a:ln>
            <a:noFill/>
          </a:ln>
        </p:spPr>
      </p:pic>
      <p:pic>
        <p:nvPicPr>
          <p:cNvPr id="9" name="Content Placeholder 8" descr="Picture of a person in a blue mascot costume of a bird. The person is breakdancing on a basetball court.">
            <a:extLst>
              <a:ext uri="{FF2B5EF4-FFF2-40B4-BE49-F238E27FC236}">
                <a16:creationId xmlns:a16="http://schemas.microsoft.com/office/drawing/2014/main" id="{C066DF93-1B24-9E2A-673C-C6089BB76E83}"/>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3042" b="3000"/>
          <a:stretch>
            <a:fillRect/>
          </a:stretch>
        </p:blipFill>
        <p:spPr>
          <a:xfrm>
            <a:off x="8542867" y="1690688"/>
            <a:ext cx="2767652" cy="4220799"/>
          </a:xfrm>
          <a:prstGeom prst="rect">
            <a:avLst/>
          </a:prstGeom>
        </p:spPr>
      </p:pic>
      <p:sp>
        <p:nvSpPr>
          <p:cNvPr id="2" name="Rectangle 1">
            <a:extLst>
              <a:ext uri="{FF2B5EF4-FFF2-40B4-BE49-F238E27FC236}">
                <a16:creationId xmlns:a16="http://schemas.microsoft.com/office/drawing/2014/main" id="{03618258-3879-0BAA-4A89-371F1C6C53A1}"/>
              </a:ext>
              <a:ext uri="{C183D7F6-B498-43B3-948B-1728B52AA6E4}">
                <adec:decorative xmlns:adec="http://schemas.microsoft.com/office/drawing/2017/decorative" val="1"/>
              </a:ext>
            </a:extLst>
          </p:cNvPr>
          <p:cNvSpPr/>
          <p:nvPr/>
        </p:nvSpPr>
        <p:spPr>
          <a:xfrm>
            <a:off x="664" y="6289278"/>
            <a:ext cx="12192000" cy="573025"/>
          </a:xfrm>
          <a:prstGeom prst="rect">
            <a:avLst/>
          </a:prstGeom>
          <a:solidFill>
            <a:srgbClr val="EA4F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53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0355-3CBA-2B39-534B-C9339CC8BB44}"/>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353A71C7-C28A-2906-CFB3-302012A5EBE8}"/>
              </a:ext>
            </a:extLst>
          </p:cNvPr>
          <p:cNvSpPr>
            <a:spLocks noGrp="1"/>
          </p:cNvSpPr>
          <p:nvPr>
            <p:ph idx="1"/>
          </p:nvPr>
        </p:nvSpPr>
        <p:spPr/>
        <p:txBody>
          <a:bodyPr vert="horz" lIns="91440" tIns="45720" rIns="91440" bIns="45720" rtlCol="0" anchor="t">
            <a:normAutofit/>
          </a:bodyPr>
          <a:lstStyle/>
          <a:p>
            <a:pPr marL="0" indent="0">
              <a:buNone/>
            </a:pPr>
            <a:r>
              <a:rPr lang="en-US" sz="2400"/>
              <a:t>Complete transfer of the digital photo archive taken by UT San Antonio's official photographers into UTSA Libraries Special Collections.</a:t>
            </a:r>
          </a:p>
          <a:p>
            <a:pPr marL="0" indent="0">
              <a:buNone/>
            </a:pPr>
            <a:endParaRPr lang="en-US" sz="2400"/>
          </a:p>
          <a:p>
            <a:r>
              <a:rPr lang="en-US" sz="2400" b="1"/>
              <a:t>Special Collections</a:t>
            </a:r>
          </a:p>
          <a:p>
            <a:pPr lvl="1">
              <a:buFont typeface="Courier New" panose="020B0604020202020204" pitchFamily="34" charset="0"/>
              <a:buChar char="o"/>
            </a:pPr>
            <a:r>
              <a:rPr lang="en-US"/>
              <a:t>Access to the most complete copy of images, metadata, and relevant structure</a:t>
            </a:r>
          </a:p>
          <a:p>
            <a:pPr lvl="1">
              <a:buFont typeface="Courier New" panose="020B0604020202020204" pitchFamily="34" charset="0"/>
              <a:buChar char="o"/>
            </a:pPr>
            <a:r>
              <a:rPr lang="en-US"/>
              <a:t>Long-term preservation of photographs through Special Collections’ preservation workflow</a:t>
            </a:r>
          </a:p>
          <a:p>
            <a:r>
              <a:rPr lang="en-US" sz="2400" b="1"/>
              <a:t>University Marketing</a:t>
            </a:r>
          </a:p>
          <a:p>
            <a:pPr lvl="1">
              <a:buFont typeface="Courier New" panose="020B0604020202020204" pitchFamily="34" charset="0"/>
              <a:buChar char="o"/>
            </a:pPr>
            <a:r>
              <a:rPr lang="en-US"/>
              <a:t>Can focus on managing active (current) assets</a:t>
            </a:r>
          </a:p>
        </p:txBody>
      </p:sp>
      <p:pic>
        <p:nvPicPr>
          <p:cNvPr id="4" name="Picture 3" descr="A cartoon of a robot">
            <a:extLst>
              <a:ext uri="{FF2B5EF4-FFF2-40B4-BE49-F238E27FC236}">
                <a16:creationId xmlns:a16="http://schemas.microsoft.com/office/drawing/2014/main" id="{1F1A56BD-3F70-1E12-BB50-70C0F346B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517" y="4974034"/>
            <a:ext cx="932688" cy="1313224"/>
          </a:xfrm>
          <a:prstGeom prst="rect">
            <a:avLst/>
          </a:prstGeom>
          <a:ln>
            <a:noFill/>
          </a:ln>
        </p:spPr>
      </p:pic>
      <p:sp>
        <p:nvSpPr>
          <p:cNvPr id="6" name="Rectangle 5">
            <a:extLst>
              <a:ext uri="{FF2B5EF4-FFF2-40B4-BE49-F238E27FC236}">
                <a16:creationId xmlns:a16="http://schemas.microsoft.com/office/drawing/2014/main" id="{D97D8F42-AEC3-9E73-A814-AE46DD997E20}"/>
              </a:ext>
              <a:ext uri="{C183D7F6-B498-43B3-948B-1728B52AA6E4}">
                <adec:decorative xmlns:adec="http://schemas.microsoft.com/office/drawing/2017/decorative" val="1"/>
              </a:ext>
            </a:extLst>
          </p:cNvPr>
          <p:cNvSpPr/>
          <p:nvPr/>
        </p:nvSpPr>
        <p:spPr>
          <a:xfrm>
            <a:off x="0" y="6284975"/>
            <a:ext cx="12192000" cy="573025"/>
          </a:xfrm>
          <a:prstGeom prst="rect">
            <a:avLst/>
          </a:prstGeom>
          <a:solidFill>
            <a:srgbClr val="444F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74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690FF-C7D1-FBA0-E813-E22DE292D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90EF8-6CB1-0E4C-CCB6-F149186A85D8}"/>
              </a:ext>
            </a:extLst>
          </p:cNvPr>
          <p:cNvSpPr>
            <a:spLocks noGrp="1"/>
          </p:cNvSpPr>
          <p:nvPr>
            <p:ph type="title"/>
          </p:nvPr>
        </p:nvSpPr>
        <p:spPr/>
        <p:txBody>
          <a:bodyPr/>
          <a:lstStyle/>
          <a:p>
            <a:r>
              <a:rPr lang="en-US"/>
              <a:t>Problems</a:t>
            </a:r>
          </a:p>
        </p:txBody>
      </p:sp>
      <p:sp>
        <p:nvSpPr>
          <p:cNvPr id="3" name="Content Placeholder 2">
            <a:extLst>
              <a:ext uri="{FF2B5EF4-FFF2-40B4-BE49-F238E27FC236}">
                <a16:creationId xmlns:a16="http://schemas.microsoft.com/office/drawing/2014/main" id="{0F81CDBF-C04C-C523-D5B9-4A043C8D2E36}"/>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b="1">
              <a:latin typeface="Aptos"/>
              <a:ea typeface="Calibri"/>
              <a:cs typeface="Calibri"/>
            </a:endParaRPr>
          </a:p>
          <a:p>
            <a:endParaRPr lang="en-US"/>
          </a:p>
          <a:p>
            <a:endParaRPr lang="en-US"/>
          </a:p>
          <a:p>
            <a:pPr marL="0" indent="0">
              <a:buNone/>
            </a:pPr>
            <a:endParaRPr lang="en-US"/>
          </a:p>
        </p:txBody>
      </p:sp>
      <p:sp>
        <p:nvSpPr>
          <p:cNvPr id="5" name="Content Placeholder 2">
            <a:extLst>
              <a:ext uri="{FF2B5EF4-FFF2-40B4-BE49-F238E27FC236}">
                <a16:creationId xmlns:a16="http://schemas.microsoft.com/office/drawing/2014/main" id="{4AEBFD40-0F9B-F718-0155-48C3ACAD63B9}"/>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Duplicates (Copies and copies oh my!)</a:t>
            </a:r>
          </a:p>
          <a:p>
            <a:pPr lvl="1">
              <a:buFont typeface="Courier New" panose="020B0604020202020204" pitchFamily="34" charset="0"/>
              <a:buChar char="o"/>
            </a:pPr>
            <a:r>
              <a:rPr lang="en-US">
                <a:ea typeface="Calibri"/>
                <a:cs typeface="Calibri"/>
              </a:rPr>
              <a:t>CDs</a:t>
            </a:r>
          </a:p>
          <a:p>
            <a:pPr lvl="1">
              <a:buFont typeface="Courier New" panose="020B0604020202020204" pitchFamily="34" charset="0"/>
              <a:buChar char="o"/>
            </a:pPr>
            <a:r>
              <a:rPr lang="en-US">
                <a:ea typeface="Calibri"/>
                <a:cs typeface="Calibri"/>
              </a:rPr>
              <a:t>DVDs</a:t>
            </a:r>
          </a:p>
          <a:p>
            <a:pPr lvl="1">
              <a:buFont typeface="Courier New" panose="020B0604020202020204" pitchFamily="34" charset="0"/>
              <a:buChar char="o"/>
            </a:pPr>
            <a:r>
              <a:rPr lang="en-US">
                <a:ea typeface="Calibri"/>
                <a:cs typeface="Calibri"/>
              </a:rPr>
              <a:t>His old Mac Tower desktop computer, which came with a DAM database (Media Pro)</a:t>
            </a:r>
          </a:p>
          <a:p>
            <a:r>
              <a:rPr lang="en-US" sz="2400" b="1">
                <a:ea typeface="Calibri"/>
                <a:cs typeface="Calibri"/>
              </a:rPr>
              <a:t>Preservation</a:t>
            </a:r>
            <a:endParaRPr lang="en-US" sz="2400">
              <a:ea typeface="Calibri"/>
              <a:cs typeface="Calibri"/>
            </a:endParaRPr>
          </a:p>
          <a:p>
            <a:pPr lvl="1">
              <a:buFont typeface="Courier New,monospace" panose="020B0604020202020204" pitchFamily="34" charset="0"/>
              <a:buChar char="o"/>
            </a:pPr>
            <a:r>
              <a:rPr lang="en-US">
                <a:ea typeface="Calibri"/>
                <a:cs typeface="Calibri"/>
              </a:rPr>
              <a:t>Which copy was complete? </a:t>
            </a:r>
          </a:p>
          <a:p>
            <a:pPr lvl="1">
              <a:buFont typeface="Courier New,monospace" panose="020B0604020202020204" pitchFamily="34" charset="0"/>
              <a:buChar char="o"/>
            </a:pPr>
            <a:r>
              <a:rPr lang="en-US">
                <a:ea typeface="Calibri"/>
                <a:cs typeface="Calibri"/>
              </a:rPr>
              <a:t>Could the metadata from Media Pro be captured and exported?</a:t>
            </a:r>
            <a:endParaRPr lang="en-US"/>
          </a:p>
          <a:p>
            <a:r>
              <a:rPr lang="en-US" sz="2400" b="1">
                <a:ea typeface="Calibri"/>
                <a:cs typeface="Calibri"/>
              </a:rPr>
              <a:t>Access</a:t>
            </a:r>
          </a:p>
          <a:p>
            <a:pPr lvl="1">
              <a:buFont typeface="Courier New" panose="020B0604020202020204" pitchFamily="34" charset="0"/>
              <a:buChar char="o"/>
            </a:pPr>
            <a:r>
              <a:rPr lang="en-US">
                <a:ea typeface="Calibri"/>
                <a:cs typeface="Calibri"/>
              </a:rPr>
              <a:t>As of 2016, access only possible on one computer, in the Special Collections Digitization Lab, under the supervision of an archivist</a:t>
            </a:r>
            <a:endParaRPr lang="en-US"/>
          </a:p>
          <a:p>
            <a:endParaRPr lang="en-US" sz="2400" b="1">
              <a:ea typeface="Calibri"/>
              <a:cs typeface="Calibri"/>
            </a:endParaRPr>
          </a:p>
          <a:p>
            <a:pPr>
              <a:buFont typeface="Arial" panose="020B0604020202020204" pitchFamily="34" charset="0"/>
              <a:buChar char="•"/>
            </a:pPr>
            <a:endParaRPr lang="en-US"/>
          </a:p>
          <a:p>
            <a:pPr marL="0" indent="0">
              <a:buNone/>
            </a:pPr>
            <a:endParaRPr lang="en-US"/>
          </a:p>
        </p:txBody>
      </p:sp>
      <p:pic>
        <p:nvPicPr>
          <p:cNvPr id="4" name="Picture 3" descr="A cartoon of a robot">
            <a:extLst>
              <a:ext uri="{FF2B5EF4-FFF2-40B4-BE49-F238E27FC236}">
                <a16:creationId xmlns:a16="http://schemas.microsoft.com/office/drawing/2014/main" id="{45AA03E8-74C3-17FE-2EA6-8B756A968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108" y="5007529"/>
            <a:ext cx="824370" cy="1321834"/>
          </a:xfrm>
          <a:prstGeom prst="rect">
            <a:avLst/>
          </a:prstGeom>
          <a:ln>
            <a:noFill/>
          </a:ln>
        </p:spPr>
      </p:pic>
      <p:sp>
        <p:nvSpPr>
          <p:cNvPr id="7" name="Rectangle 6">
            <a:extLst>
              <a:ext uri="{FF2B5EF4-FFF2-40B4-BE49-F238E27FC236}">
                <a16:creationId xmlns:a16="http://schemas.microsoft.com/office/drawing/2014/main" id="{26D6C006-E0D7-BCEB-222D-122D5F1311B4}"/>
              </a:ext>
              <a:ext uri="{C183D7F6-B498-43B3-948B-1728B52AA6E4}">
                <adec:decorative xmlns:adec="http://schemas.microsoft.com/office/drawing/2017/decorative" val="1"/>
              </a:ext>
            </a:extLst>
          </p:cNvPr>
          <p:cNvSpPr/>
          <p:nvPr/>
        </p:nvSpPr>
        <p:spPr>
          <a:xfrm>
            <a:off x="-1" y="6282008"/>
            <a:ext cx="12192000" cy="575992"/>
          </a:xfrm>
          <a:prstGeom prst="rect">
            <a:avLst/>
          </a:prstGeom>
          <a:solidFill>
            <a:srgbClr val="7C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08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B38C-3177-6F64-CD3A-D90186460585}"/>
              </a:ext>
            </a:extLst>
          </p:cNvPr>
          <p:cNvSpPr>
            <a:spLocks noGrp="1"/>
          </p:cNvSpPr>
          <p:nvPr>
            <p:ph type="title"/>
          </p:nvPr>
        </p:nvSpPr>
        <p:spPr/>
        <p:txBody>
          <a:bodyPr/>
          <a:lstStyle/>
          <a:p>
            <a:r>
              <a:rPr lang="en-US"/>
              <a:t>Early Exploration</a:t>
            </a:r>
          </a:p>
        </p:txBody>
      </p:sp>
      <p:sp>
        <p:nvSpPr>
          <p:cNvPr id="3" name="Content Placeholder 2">
            <a:extLst>
              <a:ext uri="{FF2B5EF4-FFF2-40B4-BE49-F238E27FC236}">
                <a16:creationId xmlns:a16="http://schemas.microsoft.com/office/drawing/2014/main" id="{C726CDC0-BECE-7CD9-F15D-C555EC773723}"/>
              </a:ext>
            </a:extLst>
          </p:cNvPr>
          <p:cNvSpPr>
            <a:spLocks noGrp="1"/>
          </p:cNvSpPr>
          <p:nvPr>
            <p:ph idx="1"/>
          </p:nvPr>
        </p:nvSpPr>
        <p:spPr>
          <a:xfrm>
            <a:off x="838200" y="1825625"/>
            <a:ext cx="10749165" cy="4351338"/>
          </a:xfrm>
        </p:spPr>
        <p:txBody>
          <a:bodyPr vert="horz" lIns="91440" tIns="45720" rIns="91440" bIns="45720" rtlCol="0" anchor="t">
            <a:noAutofit/>
          </a:bodyPr>
          <a:lstStyle/>
          <a:p>
            <a:r>
              <a:rPr lang="en-US" sz="2400">
                <a:cs typeface="Times New Roman"/>
              </a:rPr>
              <a:t>In 2016, graduate student Helen Stevens-Martin completed a practicum project exploring the collection on the Mac Tower and in </a:t>
            </a:r>
            <a:r>
              <a:rPr lang="en-US" sz="2400" err="1">
                <a:cs typeface="Times New Roman"/>
              </a:rPr>
              <a:t>MediaPro</a:t>
            </a:r>
            <a:r>
              <a:rPr lang="en-US" sz="2400">
                <a:cs typeface="Times New Roman"/>
              </a:rPr>
              <a:t>.</a:t>
            </a:r>
            <a:endParaRPr lang="en-US" sz="2400"/>
          </a:p>
          <a:p>
            <a:r>
              <a:rPr lang="en-US" sz="2400"/>
              <a:t>In 2020, Kristin became the Digital Asset Manager (part of University Marketing and Communications) after working as the University Archivist since 2015.</a:t>
            </a:r>
          </a:p>
          <a:p>
            <a:pPr lvl="1">
              <a:buFont typeface="Courier New" panose="020B0604020202020204" pitchFamily="34" charset="0"/>
              <a:buChar char="o"/>
            </a:pPr>
            <a:r>
              <a:rPr lang="en-US"/>
              <a:t>Discovered that the current cloud-based DAM platform (</a:t>
            </a:r>
            <a:r>
              <a:rPr lang="en-US" err="1"/>
              <a:t>PhotoShelter</a:t>
            </a:r>
            <a:r>
              <a:rPr lang="en-US"/>
              <a:t>) was acquired in early 2016 and included a collected titled "Archive (do not alter this folder)". </a:t>
            </a:r>
          </a:p>
          <a:p>
            <a:pPr lvl="1">
              <a:buFont typeface="Courier New" panose="020B0604020202020204" pitchFamily="34" charset="0"/>
              <a:buChar char="o"/>
            </a:pPr>
            <a:r>
              <a:rPr lang="en-US"/>
              <a:t>Spot checked the </a:t>
            </a:r>
            <a:r>
              <a:rPr lang="en-US" err="1"/>
              <a:t>PhotoShelter</a:t>
            </a:r>
            <a:r>
              <a:rPr lang="en-US"/>
              <a:t> copy with Helen's directory print from the Mac Tower. Everything matched.</a:t>
            </a:r>
          </a:p>
          <a:p>
            <a:pPr lvl="1">
              <a:buFont typeface="Courier New" panose="020B0604020202020204" pitchFamily="34" charset="0"/>
              <a:buChar char="o"/>
            </a:pPr>
            <a:r>
              <a:rPr lang="en-US"/>
              <a:t>Requested an API key from </a:t>
            </a:r>
            <a:r>
              <a:rPr lang="en-US" err="1"/>
              <a:t>Photoshelter</a:t>
            </a:r>
            <a:r>
              <a:rPr lang="en-US"/>
              <a:t> and started using Curl to </a:t>
            </a:r>
            <a:br>
              <a:rPr lang="en-US"/>
            </a:br>
            <a:r>
              <a:rPr lang="en-US"/>
              <a:t>access the API with simple requests.</a:t>
            </a:r>
          </a:p>
        </p:txBody>
      </p:sp>
      <p:pic>
        <p:nvPicPr>
          <p:cNvPr id="4" name="Picture 3" descr="A cartoon character of a robot">
            <a:extLst>
              <a:ext uri="{FF2B5EF4-FFF2-40B4-BE49-F238E27FC236}">
                <a16:creationId xmlns:a16="http://schemas.microsoft.com/office/drawing/2014/main" id="{737A9865-D9DB-4342-B542-C89D29E58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4382" y="5015325"/>
            <a:ext cx="1041787" cy="1280160"/>
          </a:xfrm>
          <a:prstGeom prst="rect">
            <a:avLst/>
          </a:prstGeom>
          <a:ln>
            <a:noFill/>
          </a:ln>
        </p:spPr>
      </p:pic>
      <p:sp>
        <p:nvSpPr>
          <p:cNvPr id="6" name="Rectangle 5">
            <a:extLst>
              <a:ext uri="{FF2B5EF4-FFF2-40B4-BE49-F238E27FC236}">
                <a16:creationId xmlns:a16="http://schemas.microsoft.com/office/drawing/2014/main" id="{627A587A-5A62-A264-2A03-68F957A9877C}"/>
              </a:ext>
              <a:ext uri="{C183D7F6-B498-43B3-948B-1728B52AA6E4}">
                <adec:decorative xmlns:adec="http://schemas.microsoft.com/office/drawing/2017/decorative" val="1"/>
              </a:ext>
            </a:extLst>
          </p:cNvPr>
          <p:cNvSpPr/>
          <p:nvPr/>
        </p:nvSpPr>
        <p:spPr>
          <a:xfrm>
            <a:off x="-1737" y="6293320"/>
            <a:ext cx="12258213" cy="573025"/>
          </a:xfrm>
          <a:prstGeom prst="rect">
            <a:avLst/>
          </a:prstGeom>
          <a:solidFill>
            <a:srgbClr val="C9DD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767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8cfdb5b-7269-40b2-8921-71b0d69e44c9">
      <Terms xmlns="http://schemas.microsoft.com/office/infopath/2007/PartnerControls"/>
    </lcf76f155ced4ddcb4097134ff3c332f>
    <TaxCatchAll xmlns="1a022665-c069-429c-9db0-a90e61c1c2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A1A5991081C04E93280DCCA17DCD7C" ma:contentTypeVersion="19" ma:contentTypeDescription="Create a new document." ma:contentTypeScope="" ma:versionID="864e88ec39c6173721bcf98469b30885">
  <xsd:schema xmlns:xsd="http://www.w3.org/2001/XMLSchema" xmlns:xs="http://www.w3.org/2001/XMLSchema" xmlns:p="http://schemas.microsoft.com/office/2006/metadata/properties" xmlns:ns2="28cfdb5b-7269-40b2-8921-71b0d69e44c9" xmlns:ns3="1a022665-c069-429c-9db0-a90e61c1c229" targetNamespace="http://schemas.microsoft.com/office/2006/metadata/properties" ma:root="true" ma:fieldsID="11b04ad954ce22f2494d2ac8406d87b3" ns2:_="" ns3:_="">
    <xsd:import namespace="28cfdb5b-7269-40b2-8921-71b0d69e44c9"/>
    <xsd:import namespace="1a022665-c069-429c-9db0-a90e61c1c2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cfdb5b-7269-40b2-8921-71b0d69e4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022665-c069-429c-9db0-a90e61c1c2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3720d0-d1c9-4361-be0b-0c45e21cf10d}" ma:internalName="TaxCatchAll" ma:showField="CatchAllData" ma:web="1a022665-c069-429c-9db0-a90e61c1c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D5B5ED-30F1-4088-96D7-5717643C4484}">
  <ds:schemaRefs>
    <ds:schemaRef ds:uri="1a022665-c069-429c-9db0-a90e61c1c229"/>
    <ds:schemaRef ds:uri="28cfdb5b-7269-40b2-8921-71b0d69e44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B81A9D0-0713-4C2E-A0D3-20AEEF23868F}">
  <ds:schemaRefs>
    <ds:schemaRef ds:uri="http://schemas.microsoft.com/sharepoint/v3/contenttype/forms"/>
  </ds:schemaRefs>
</ds:datastoreItem>
</file>

<file path=customXml/itemProps3.xml><?xml version="1.0" encoding="utf-8"?>
<ds:datastoreItem xmlns:ds="http://schemas.openxmlformats.org/officeDocument/2006/customXml" ds:itemID="{EF0FC618-C06D-4AE6-9963-529D83D9F217}">
  <ds:schemaRefs>
    <ds:schemaRef ds:uri="1a022665-c069-429c-9db0-a90e61c1c229"/>
    <ds:schemaRef ds:uri="28cfdb5b-7269-40b2-8921-71b0d69e44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Are We the Bots?</vt:lpstr>
      <vt:lpstr>Project Team</vt:lpstr>
      <vt:lpstr>Collection Background</vt:lpstr>
      <vt:lpstr>The Physical Footprint of a  Born-Digital Collection</vt:lpstr>
      <vt:lpstr>Why Does This Collection Matter?</vt:lpstr>
      <vt:lpstr>Our Mascot Through the Years</vt:lpstr>
      <vt:lpstr>Goals</vt:lpstr>
      <vt:lpstr>Problems</vt:lpstr>
      <vt:lpstr>Early Exploration</vt:lpstr>
      <vt:lpstr>So Many Copies</vt:lpstr>
      <vt:lpstr>Metadata</vt:lpstr>
      <vt:lpstr>Project Team Formation</vt:lpstr>
      <vt:lpstr>Collection Structure in PhotoShelter</vt:lpstr>
      <vt:lpstr>Tool Development and Testing</vt:lpstr>
      <vt:lpstr>Python Script Diagram</vt:lpstr>
      <vt:lpstr>Running the Project</vt:lpstr>
      <vt:lpstr>Controlled Chaos</vt:lpstr>
      <vt:lpstr>Issues Encountered</vt:lpstr>
      <vt:lpstr>Preservation Workflow</vt:lpstr>
      <vt:lpstr>Moving Forward</vt:lpstr>
      <vt:lpstr>Appendix: Tools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2026-02-04T18:08:35Z</dcterms:created>
  <dcterms:modified xsi:type="dcterms:W3CDTF">2026-05-26T16:44:58Z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0x0101006CA1A5991081C04E93280DCCA17DCD7C</vt:lpwstr>
  </property>
  <property fmtid="{D5CDD505-2E9C-101B-9397-08002B2CF9AE}" pid="3" name="MediaServiceImageTags">
    <vt:lpwstr/>
  </property>
</Properties>
</file>