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IM Fell" panose="02000000000000000000" pitchFamily="2" charset="0"/>
      <p:regular r:id="rId16"/>
    </p:embeddedFont>
    <p:embeddedFont>
      <p:font typeface="IM Fell English SC" panose="02000000000000000000" pitchFamily="2" charset="0"/>
      <p:regular r:id="rId17"/>
    </p:embeddedFont>
    <p:embeddedFont>
      <p:font typeface="IM Fell Italics" panose="02000000000000000000" pitchFamily="2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583" autoAdjust="0"/>
  </p:normalViewPr>
  <p:slideViewPr>
    <p:cSldViewPr>
      <p:cViewPr varScale="1">
        <p:scale>
          <a:sx n="79" d="100"/>
          <a:sy n="79" d="100"/>
        </p:scale>
        <p:origin x="6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t.ly/TCDL26POWRR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44" b="-11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1570" y="-409360"/>
            <a:ext cx="10448860" cy="10448860"/>
          </a:xfrm>
          <a:custGeom>
            <a:avLst/>
            <a:gdLst/>
            <a:ahLst/>
            <a:cxnLst/>
            <a:rect l="l" t="t" r="r" b="b"/>
            <a:pathLst>
              <a:path w="10448860" h="10448860">
                <a:moveTo>
                  <a:pt x="0" y="0"/>
                </a:moveTo>
                <a:lnTo>
                  <a:pt x="10448860" y="0"/>
                </a:lnTo>
                <a:lnTo>
                  <a:pt x="10448860" y="10448860"/>
                </a:lnTo>
                <a:lnTo>
                  <a:pt x="0" y="1044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3814" y="740233"/>
            <a:ext cx="16525486" cy="8173041"/>
            <a:chOff x="0" y="0"/>
            <a:chExt cx="22033982" cy="10897389"/>
          </a:xfrm>
        </p:grpSpPr>
        <p:sp>
          <p:nvSpPr>
            <p:cNvPr id="5" name="AutoShape 5"/>
            <p:cNvSpPr/>
            <p:nvPr/>
          </p:nvSpPr>
          <p:spPr>
            <a:xfrm>
              <a:off x="372839" y="8413465"/>
              <a:ext cx="21288305" cy="23179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77122" y="-66675"/>
              <a:ext cx="2107973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88522"/>
              <a:ext cx="22033982" cy="6700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0"/>
                </a:lnSpc>
              </a:pPr>
              <a:r>
                <a:rPr lang="en-US" sz="5500" spc="385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NAVIGATING UNCERTAINTY TOGETHER: </a:t>
              </a:r>
            </a:p>
            <a:p>
              <a:pPr algn="ctr">
                <a:lnSpc>
                  <a:spcPts val="5940"/>
                </a:lnSpc>
              </a:pPr>
              <a:endParaRPr lang="en-US" sz="5500" spc="385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endParaRPr>
            </a:p>
            <a:p>
              <a:pPr algn="ctr">
                <a:lnSpc>
                  <a:spcPts val="4428"/>
                </a:lnSpc>
              </a:pPr>
              <a:r>
                <a:rPr lang="en-US" sz="4100" spc="287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A DIGITAL POWRR REFLECTION WORKSHOP FOR DIGITAL PRESERVATION PRACTICE</a:t>
              </a:r>
            </a:p>
            <a:p>
              <a:pPr algn="ctr">
                <a:lnSpc>
                  <a:spcPts val="6372"/>
                </a:lnSpc>
              </a:pPr>
              <a:endParaRPr lang="en-US" sz="4100" spc="28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endParaRPr>
            </a:p>
            <a:p>
              <a:pPr algn="ctr">
                <a:lnSpc>
                  <a:spcPts val="6372"/>
                </a:lnSpc>
              </a:pPr>
              <a:endParaRPr lang="en-US" sz="4100" spc="28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35632" y="9181830"/>
              <a:ext cx="21162717" cy="171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spc="175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Texas Conference on Digital Libraries - June 2, 2026</a:t>
              </a:r>
            </a:p>
            <a:p>
              <a:pPr algn="ctr">
                <a:lnSpc>
                  <a:spcPts val="3500"/>
                </a:lnSpc>
              </a:pPr>
              <a:endParaRPr lang="en-US" sz="2500" spc="175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500" spc="175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Stacey Jones (Co-Lead, Digital POWRR &amp; Digital Preservation Librarian, University of Arizona)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962393" y="9115061"/>
            <a:ext cx="4859228" cy="1002216"/>
          </a:xfrm>
          <a:custGeom>
            <a:avLst/>
            <a:gdLst/>
            <a:ahLst/>
            <a:cxnLst/>
            <a:rect l="l" t="t" r="r" b="b"/>
            <a:pathLst>
              <a:path w="4859228" h="1002216">
                <a:moveTo>
                  <a:pt x="0" y="0"/>
                </a:moveTo>
                <a:lnTo>
                  <a:pt x="4859228" y="0"/>
                </a:lnTo>
                <a:lnTo>
                  <a:pt x="4859228" y="1002216"/>
                </a:lnTo>
                <a:lnTo>
                  <a:pt x="0" y="1002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09800"/>
            <a:ext cx="19507200" cy="8234874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65521" y="3335359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83959" y="3164848"/>
            <a:ext cx="6594907" cy="665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000" spc="54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Mapping the Room Activity:</a:t>
            </a:r>
          </a:p>
          <a:p>
            <a:pPr algn="ctr">
              <a:lnSpc>
                <a:spcPts val="7560"/>
              </a:lnSpc>
            </a:pPr>
            <a:endParaRPr lang="en-US" sz="6000" spc="54">
              <a:solidFill>
                <a:srgbClr val="FFFFFF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  <a:p>
            <a:pPr algn="ctr">
              <a:lnSpc>
                <a:spcPts val="7560"/>
              </a:lnSpc>
            </a:pPr>
            <a:endParaRPr lang="en-US" sz="6000" spc="54">
              <a:solidFill>
                <a:srgbClr val="FFFFFF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  <a:p>
            <a:pPr algn="ctr">
              <a:lnSpc>
                <a:spcPts val="7560"/>
              </a:lnSpc>
            </a:pPr>
            <a:r>
              <a:rPr lang="en-US" sz="6000" spc="54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 “Where Are We Navigating Today?”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02421" y="2407267"/>
            <a:ext cx="8385579" cy="833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6168" lvl="1" indent="-368084" algn="l">
              <a:lnSpc>
                <a:spcPts val="4296"/>
              </a:lnSpc>
              <a:buFont typeface="Arial"/>
              <a:buChar char="•"/>
            </a:pPr>
            <a:r>
              <a:rPr lang="en-US" sz="3409" spc="30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Each “aspect” from the framework is written on a giant </a:t>
            </a:r>
            <a:r>
              <a:rPr lang="en-US" sz="3409" spc="30" dirty="0" err="1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post-it</a:t>
            </a:r>
            <a:r>
              <a:rPr lang="en-US" sz="3409" spc="30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 on the wall: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Sustainable Resourcing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Confidence &amp; Self-Efficacy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Support &amp; Belonging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Institutional Safety &amp; Validation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Emotional Resilience &amp; Sustainability</a:t>
            </a:r>
          </a:p>
          <a:p>
            <a:pPr marL="1170083" lvl="2" indent="-390028" algn="l">
              <a:lnSpc>
                <a:spcPts val="3414"/>
              </a:lnSpc>
              <a:buFont typeface="Arial"/>
              <a:buChar char="⚬"/>
            </a:pPr>
            <a:r>
              <a:rPr lang="en-US" sz="2709" spc="24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Reflective Practice </a:t>
            </a:r>
            <a:r>
              <a:rPr lang="en-US" sz="2709" spc="24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&amp; Growth Mindset</a:t>
            </a:r>
          </a:p>
          <a:p>
            <a:pPr algn="l">
              <a:lnSpc>
                <a:spcPts val="3288"/>
              </a:lnSpc>
            </a:pPr>
            <a:endParaRPr lang="en-US" sz="2709" spc="24" dirty="0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marL="736168" lvl="1" indent="-368084" algn="l">
              <a:lnSpc>
                <a:spcPts val="4296"/>
              </a:lnSpc>
              <a:buFont typeface="Arial"/>
              <a:buChar char="•"/>
            </a:pPr>
            <a:r>
              <a:rPr lang="en-US" sz="3409" spc="30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For each of the 6 aspects, place one dot in the quadrant that best reflects where you are today.</a:t>
            </a:r>
          </a:p>
          <a:p>
            <a:pPr marL="1342799" lvl="2" indent="-447600" algn="l">
              <a:lnSpc>
                <a:spcPts val="3918"/>
              </a:lnSpc>
              <a:buFont typeface="Arial"/>
              <a:buChar char="⚬"/>
            </a:pPr>
            <a:r>
              <a:rPr lang="en-US" sz="3109" spc="27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Level 1: Run Aground</a:t>
            </a:r>
          </a:p>
          <a:p>
            <a:pPr marL="1342799" lvl="2" indent="-447600" algn="l">
              <a:lnSpc>
                <a:spcPts val="3918"/>
              </a:lnSpc>
              <a:buFont typeface="Arial"/>
              <a:buChar char="⚬"/>
            </a:pPr>
            <a:r>
              <a:rPr lang="en-US" sz="3109" spc="27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Level 2: Adrift</a:t>
            </a:r>
          </a:p>
          <a:p>
            <a:pPr marL="1342799" lvl="2" indent="-447600" algn="l">
              <a:lnSpc>
                <a:spcPts val="3918"/>
              </a:lnSpc>
              <a:buFont typeface="Arial"/>
              <a:buChar char="⚬"/>
            </a:pPr>
            <a:r>
              <a:rPr lang="en-US" sz="3109" spc="27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Level 3: Charting a Course</a:t>
            </a:r>
          </a:p>
          <a:p>
            <a:pPr marL="1342799" lvl="2" indent="-447600" algn="l">
              <a:lnSpc>
                <a:spcPts val="3918"/>
              </a:lnSpc>
              <a:buFont typeface="Arial"/>
              <a:buChar char="⚬"/>
            </a:pPr>
            <a:r>
              <a:rPr lang="en-US" sz="3109" spc="27" dirty="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Level 4: True North</a:t>
            </a:r>
          </a:p>
          <a:p>
            <a:pPr algn="l">
              <a:lnSpc>
                <a:spcPts val="4296"/>
              </a:lnSpc>
            </a:pPr>
            <a:endParaRPr lang="en-US" sz="3109" spc="27" dirty="0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011982" y="0"/>
            <a:ext cx="9276018" cy="10287000"/>
          </a:xfrm>
          <a:custGeom>
            <a:avLst/>
            <a:gdLst/>
            <a:ahLst/>
            <a:cxnLst/>
            <a:rect l="l" t="t" r="r" b="b"/>
            <a:pathLst>
              <a:path w="9276018" h="10287000">
                <a:moveTo>
                  <a:pt x="0" y="0"/>
                </a:moveTo>
                <a:lnTo>
                  <a:pt x="9276018" y="0"/>
                </a:lnTo>
                <a:lnTo>
                  <a:pt x="92760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t="-18511" b="-168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4269" y="4823192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282010" y="840161"/>
            <a:ext cx="8386100" cy="1076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9944" lvl="1" indent="-354972" algn="l">
              <a:lnSpc>
                <a:spcPts val="4274"/>
              </a:lnSpc>
              <a:buFont typeface="Arial"/>
              <a:buChar char="•"/>
            </a:pPr>
            <a:r>
              <a:rPr lang="en-US" sz="3288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Get into pairs or small groups.</a:t>
            </a:r>
          </a:p>
          <a:p>
            <a:pPr marL="709944" lvl="1" indent="-354972" algn="l">
              <a:lnSpc>
                <a:spcPts val="4274"/>
              </a:lnSpc>
              <a:buFont typeface="Arial"/>
              <a:buChar char="•"/>
            </a:pPr>
            <a:r>
              <a:rPr lang="en-US" sz="3288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Read through “Sample Reflection Prompts” and “Using the Framework in Challenging &amp; Supportive Workplaces” sheets</a:t>
            </a:r>
          </a:p>
          <a:p>
            <a:pPr marL="709944" lvl="1" indent="-354972" algn="l">
              <a:lnSpc>
                <a:spcPts val="4274"/>
              </a:lnSpc>
              <a:buFont typeface="Arial"/>
              <a:buChar char="•"/>
            </a:pPr>
            <a:r>
              <a:rPr lang="en-US" sz="3288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For orientation, begin discussion with </a:t>
            </a:r>
            <a:r>
              <a:rPr lang="en-US" sz="3288" i="1">
                <a:solidFill>
                  <a:srgbClr val="053D57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“Which aspects feel most challenging to me right now, and why?” </a:t>
            </a:r>
          </a:p>
          <a:p>
            <a:pPr marL="709944" lvl="1" indent="-354972" algn="l">
              <a:lnSpc>
                <a:spcPts val="4274"/>
              </a:lnSpc>
              <a:buFont typeface="Arial"/>
              <a:buChar char="•"/>
            </a:pPr>
            <a:r>
              <a:rPr lang="en-US" sz="3288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Then as a group, decide a discussion lens to focus on:</a:t>
            </a:r>
          </a:p>
          <a:p>
            <a:pPr algn="l">
              <a:lnSpc>
                <a:spcPts val="4274"/>
              </a:lnSpc>
            </a:pPr>
            <a:endParaRPr lang="en-US" sz="3288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marL="1246407" lvl="2" indent="-415469" algn="l">
              <a:lnSpc>
                <a:spcPts val="3752"/>
              </a:lnSpc>
              <a:buFont typeface="Arial"/>
              <a:buChar char="⚬"/>
            </a:pPr>
            <a:r>
              <a:rPr lang="en-US" sz="2886" u="sng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Navigating Challenge:</a:t>
            </a:r>
            <a:r>
              <a:rPr lang="en-US" sz="2886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 For those reflecting on barriers, uncertainty, precarity, or sustainability challenges</a:t>
            </a:r>
          </a:p>
          <a:p>
            <a:pPr marL="1246407" lvl="2" indent="-415469" algn="l">
              <a:lnSpc>
                <a:spcPts val="3752"/>
              </a:lnSpc>
              <a:buFont typeface="Arial"/>
              <a:buChar char="⚬"/>
            </a:pPr>
            <a:r>
              <a:rPr lang="en-US" sz="2886" u="sng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Building Supportive Practice:</a:t>
            </a:r>
            <a:r>
              <a:rPr lang="en-US" sz="2886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rPr>
              <a:t> For those reflecting on leadership, support structures, culture-building, or sustaining others</a:t>
            </a:r>
          </a:p>
          <a:p>
            <a:pPr algn="l">
              <a:lnSpc>
                <a:spcPts val="4013"/>
              </a:lnSpc>
            </a:pPr>
            <a:endParaRPr lang="en-US" sz="2886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4013"/>
              </a:lnSpc>
            </a:pPr>
            <a:endParaRPr lang="en-US" sz="2886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4013"/>
              </a:lnSpc>
            </a:pPr>
            <a:endParaRPr lang="en-US" sz="2886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4013"/>
              </a:lnSpc>
            </a:pPr>
            <a:endParaRPr lang="en-US" sz="2886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4013"/>
              </a:lnSpc>
            </a:pPr>
            <a:endParaRPr lang="en-US" sz="2886">
              <a:solidFill>
                <a:srgbClr val="053D57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81075"/>
            <a:ext cx="7128096" cy="315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999" spc="89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Reflecting</a:t>
            </a:r>
          </a:p>
          <a:p>
            <a:pPr algn="ctr">
              <a:lnSpc>
                <a:spcPts val="12599"/>
              </a:lnSpc>
            </a:pPr>
            <a:r>
              <a:rPr lang="en-US" sz="9999" spc="89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Together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09800"/>
            <a:ext cx="19507200" cy="8234874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12093" y="1965021"/>
            <a:ext cx="5649569" cy="8479653"/>
          </a:xfrm>
          <a:custGeom>
            <a:avLst/>
            <a:gdLst/>
            <a:ahLst/>
            <a:cxnLst/>
            <a:rect l="l" t="t" r="r" b="b"/>
            <a:pathLst>
              <a:path w="5649569" h="8479653">
                <a:moveTo>
                  <a:pt x="0" y="0"/>
                </a:moveTo>
                <a:lnTo>
                  <a:pt x="5649569" y="0"/>
                </a:lnTo>
                <a:lnTo>
                  <a:pt x="5649569" y="8479653"/>
                </a:lnTo>
                <a:lnTo>
                  <a:pt x="0" y="8479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7294" y="2585347"/>
            <a:ext cx="6111494" cy="719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7500" spc="6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Finding Safe Harbor:</a:t>
            </a:r>
          </a:p>
          <a:p>
            <a:pPr algn="l">
              <a:lnSpc>
                <a:spcPts val="9450"/>
              </a:lnSpc>
            </a:pPr>
            <a:endParaRPr lang="en-US" sz="7500" spc="67">
              <a:solidFill>
                <a:srgbClr val="FFFFFF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  <a:p>
            <a:pPr algn="l">
              <a:lnSpc>
                <a:spcPts val="9450"/>
              </a:lnSpc>
            </a:pPr>
            <a:r>
              <a:rPr lang="en-US" sz="7500" spc="6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What Helps You Navigate Uncertainty?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97778" y="2369220"/>
            <a:ext cx="7890222" cy="916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5"/>
              </a:lnSpc>
            </a:pPr>
            <a:r>
              <a:rPr lang="en-US" sz="3700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Use the markers &amp; post-its to help create our collective “</a:t>
            </a:r>
            <a:r>
              <a:rPr lang="en-US" sz="3700" i="1" spc="33">
                <a:solidFill>
                  <a:srgbClr val="FFFFFF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Navigation Chart</a:t>
            </a:r>
            <a:r>
              <a:rPr lang="en-US" sz="3700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.”</a:t>
            </a:r>
          </a:p>
          <a:p>
            <a:pPr algn="l">
              <a:lnSpc>
                <a:spcPts val="6105"/>
              </a:lnSpc>
            </a:pPr>
            <a:r>
              <a:rPr lang="en-US" sz="3700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Please share:</a:t>
            </a:r>
          </a:p>
          <a:p>
            <a:pPr marL="798851" lvl="1" indent="-399425" algn="l">
              <a:lnSpc>
                <a:spcPts val="6105"/>
              </a:lnSpc>
              <a:buFont typeface="Arial"/>
              <a:buChar char="•"/>
            </a:pPr>
            <a:r>
              <a:rPr lang="en-US" sz="370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practices</a:t>
            </a:r>
          </a:p>
          <a:p>
            <a:pPr marL="798851" lvl="1" indent="-399425" algn="l">
              <a:lnSpc>
                <a:spcPts val="6105"/>
              </a:lnSpc>
              <a:buFont typeface="Arial"/>
              <a:buChar char="•"/>
            </a:pPr>
            <a:r>
              <a:rPr lang="en-US" sz="370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relationships</a:t>
            </a:r>
          </a:p>
          <a:p>
            <a:pPr marL="798851" lvl="1" indent="-399425" algn="l">
              <a:lnSpc>
                <a:spcPts val="6105"/>
              </a:lnSpc>
              <a:buFont typeface="Arial"/>
              <a:buChar char="•"/>
            </a:pPr>
            <a:r>
              <a:rPr lang="en-US" sz="370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resources</a:t>
            </a:r>
          </a:p>
          <a:p>
            <a:pPr marL="798851" lvl="1" indent="-399425" algn="l">
              <a:lnSpc>
                <a:spcPts val="6105"/>
              </a:lnSpc>
              <a:buFont typeface="Arial"/>
              <a:buChar char="•"/>
            </a:pPr>
            <a:r>
              <a:rPr lang="en-US" sz="370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reminders</a:t>
            </a:r>
          </a:p>
          <a:p>
            <a:pPr marL="798851" lvl="1" indent="-399425" algn="l">
              <a:lnSpc>
                <a:spcPts val="6105"/>
              </a:lnSpc>
              <a:buFont typeface="Arial"/>
              <a:buChar char="•"/>
            </a:pPr>
            <a:r>
              <a:rPr lang="en-US" sz="370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or habits</a:t>
            </a:r>
          </a:p>
          <a:p>
            <a:pPr algn="l">
              <a:lnSpc>
                <a:spcPts val="6105"/>
              </a:lnSpc>
            </a:pPr>
            <a:r>
              <a:rPr lang="en-US" sz="3700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that help sustain your work. </a:t>
            </a:r>
          </a:p>
          <a:p>
            <a:pPr algn="l">
              <a:lnSpc>
                <a:spcPts val="6270"/>
              </a:lnSpc>
            </a:pPr>
            <a:r>
              <a:rPr lang="en-US" sz="3800" spc="34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Then post your notes on the wall.</a:t>
            </a:r>
          </a:p>
          <a:p>
            <a:pPr algn="l">
              <a:lnSpc>
                <a:spcPts val="6270"/>
              </a:lnSpc>
              <a:spcBef>
                <a:spcPct val="0"/>
              </a:spcBef>
            </a:pPr>
            <a:endParaRPr lang="en-US" sz="3800" spc="34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4788"/>
              </a:lnSpc>
              <a:spcBef>
                <a:spcPct val="0"/>
              </a:spcBef>
            </a:pPr>
            <a:endParaRPr lang="en-US" sz="3800" spc="34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4029" y="2052126"/>
            <a:ext cx="19507200" cy="8234874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1690" y="2185907"/>
            <a:ext cx="6111494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7500" spc="6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Closing</a:t>
            </a:r>
          </a:p>
          <a:p>
            <a:pPr algn="l">
              <a:lnSpc>
                <a:spcPts val="9450"/>
              </a:lnSpc>
            </a:pPr>
            <a:r>
              <a:rPr lang="en-US" sz="7500" spc="67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Reflections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688970" y="3405107"/>
            <a:ext cx="5456934" cy="8190520"/>
          </a:xfrm>
          <a:custGeom>
            <a:avLst/>
            <a:gdLst/>
            <a:ahLst/>
            <a:cxnLst/>
            <a:rect l="l" t="t" r="r" b="b"/>
            <a:pathLst>
              <a:path w="5456934" h="8190520">
                <a:moveTo>
                  <a:pt x="0" y="0"/>
                </a:moveTo>
                <a:lnTo>
                  <a:pt x="5456934" y="0"/>
                </a:lnTo>
                <a:lnTo>
                  <a:pt x="5456934" y="8190520"/>
                </a:lnTo>
                <a:lnTo>
                  <a:pt x="0" y="8190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77712" y="2726691"/>
            <a:ext cx="3381588" cy="4370388"/>
          </a:xfrm>
          <a:custGeom>
            <a:avLst/>
            <a:gdLst/>
            <a:ahLst/>
            <a:cxnLst/>
            <a:rect l="l" t="t" r="r" b="b"/>
            <a:pathLst>
              <a:path w="3381588" h="4370388">
                <a:moveTo>
                  <a:pt x="0" y="0"/>
                </a:moveTo>
                <a:lnTo>
                  <a:pt x="3381588" y="0"/>
                </a:lnTo>
                <a:lnTo>
                  <a:pt x="3381588" y="4370388"/>
                </a:lnTo>
                <a:lnTo>
                  <a:pt x="0" y="437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45904" y="2698116"/>
            <a:ext cx="6600354" cy="668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7"/>
              </a:lnSpc>
              <a:spcBef>
                <a:spcPct val="0"/>
              </a:spcBef>
            </a:pPr>
            <a:r>
              <a:rPr lang="en-US" sz="4609" spc="41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What are you taking with you today?</a:t>
            </a:r>
          </a:p>
          <a:p>
            <a:pPr algn="ctr">
              <a:lnSpc>
                <a:spcPts val="5807"/>
              </a:lnSpc>
              <a:spcBef>
                <a:spcPct val="0"/>
              </a:spcBef>
            </a:pPr>
            <a:endParaRPr lang="en-US" sz="4609" spc="41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ctr">
              <a:lnSpc>
                <a:spcPts val="5807"/>
              </a:lnSpc>
              <a:spcBef>
                <a:spcPct val="0"/>
              </a:spcBef>
            </a:pPr>
            <a:endParaRPr lang="en-US" sz="4609" spc="41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ctr">
              <a:lnSpc>
                <a:spcPts val="5807"/>
              </a:lnSpc>
              <a:spcBef>
                <a:spcPct val="0"/>
              </a:spcBef>
            </a:pPr>
            <a:endParaRPr lang="en-US" sz="4609" spc="41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ctr">
              <a:lnSpc>
                <a:spcPts val="4925"/>
              </a:lnSpc>
              <a:spcBef>
                <a:spcPct val="0"/>
              </a:spcBef>
            </a:pPr>
            <a:r>
              <a:rPr lang="en-US" sz="3909" spc="35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What feels grounding, resonant, or worth carrying forward?</a:t>
            </a:r>
          </a:p>
          <a:p>
            <a:pPr algn="ctr">
              <a:lnSpc>
                <a:spcPts val="7067"/>
              </a:lnSpc>
              <a:spcBef>
                <a:spcPct val="0"/>
              </a:spcBef>
            </a:pPr>
            <a:endParaRPr lang="en-US" sz="3909" spc="35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ctr">
              <a:lnSpc>
                <a:spcPts val="7067"/>
              </a:lnSpc>
              <a:spcBef>
                <a:spcPct val="0"/>
              </a:spcBef>
            </a:pPr>
            <a:r>
              <a:rPr lang="en-US" sz="5609" spc="5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7147" y="8796173"/>
            <a:ext cx="559407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  <a:spcBef>
                <a:spcPct val="0"/>
              </a:spcBef>
            </a:pPr>
            <a:r>
              <a:rPr lang="en-US" sz="3750" u="sng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  <a:hlinkClick r:id="rId5" tooltip="https://bit.ly/TCDL26POWRR"/>
              </a:rPr>
              <a:t>http://bit.ly/TCDLPOWRR</a:t>
            </a: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44" b="-11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1570" y="-409360"/>
            <a:ext cx="10448860" cy="10448860"/>
          </a:xfrm>
          <a:custGeom>
            <a:avLst/>
            <a:gdLst/>
            <a:ahLst/>
            <a:cxnLst/>
            <a:rect l="l" t="t" r="r" b="b"/>
            <a:pathLst>
              <a:path w="10448860" h="10448860">
                <a:moveTo>
                  <a:pt x="0" y="0"/>
                </a:moveTo>
                <a:lnTo>
                  <a:pt x="10448860" y="0"/>
                </a:lnTo>
                <a:lnTo>
                  <a:pt x="10448860" y="10448860"/>
                </a:lnTo>
                <a:lnTo>
                  <a:pt x="0" y="1044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49266" y="2152664"/>
            <a:ext cx="15389468" cy="5981673"/>
            <a:chOff x="0" y="0"/>
            <a:chExt cx="20519291" cy="7975564"/>
          </a:xfrm>
        </p:grpSpPr>
        <p:sp>
          <p:nvSpPr>
            <p:cNvPr id="5" name="AutoShape 5"/>
            <p:cNvSpPr/>
            <p:nvPr/>
          </p:nvSpPr>
          <p:spPr>
            <a:xfrm>
              <a:off x="347208" y="4658835"/>
              <a:ext cx="19824874" cy="23179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44323" y="-66675"/>
              <a:ext cx="19630644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17097"/>
              <a:ext cx="20519291" cy="291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24"/>
                </a:lnSpc>
              </a:pPr>
              <a:r>
                <a:rPr lang="en-US" sz="7800" spc="546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THANKS FOR YOUR PARTICIPATION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5686" y="5640032"/>
              <a:ext cx="19707919" cy="2335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099" spc="356">
                  <a:solidFill>
                    <a:srgbClr val="FFFFFF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Get in Touch with Further Comments or questions   - staceynjones@arizona.edu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65521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19832" y="2605243"/>
            <a:ext cx="6299656" cy="52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4"/>
              </a:lnSpc>
            </a:pPr>
            <a:r>
              <a:rPr lang="en-US" sz="7200" spc="64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Welcome &amp;</a:t>
            </a:r>
          </a:p>
          <a:p>
            <a:pPr algn="ctr">
              <a:lnSpc>
                <a:spcPts val="14184"/>
              </a:lnSpc>
            </a:pPr>
            <a:r>
              <a:rPr lang="en-US" sz="7200" spc="64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What to Expect Today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849778" y="782874"/>
            <a:ext cx="8409522" cy="9370024"/>
            <a:chOff x="0" y="0"/>
            <a:chExt cx="11212695" cy="12493365"/>
          </a:xfrm>
        </p:grpSpPr>
        <p:sp>
          <p:nvSpPr>
            <p:cNvPr id="7" name="TextBox 7"/>
            <p:cNvSpPr txBox="1"/>
            <p:nvPr/>
          </p:nvSpPr>
          <p:spPr>
            <a:xfrm>
              <a:off x="1108629" y="-9525"/>
              <a:ext cx="10104066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10251"/>
              <a:ext cx="11212695" cy="10683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7" lvl="1" indent="-388618" algn="l">
                <a:lnSpc>
                  <a:spcPts val="6803"/>
                </a:lnSpc>
                <a:buFont typeface="Arial"/>
                <a:buChar char="•"/>
              </a:pP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A brief introduction to the </a:t>
              </a:r>
              <a:r>
                <a:rPr lang="en-US" sz="3599" i="1">
                  <a:solidFill>
                    <a:srgbClr val="FFFFFF"/>
                  </a:solidFill>
                  <a:latin typeface="IM Fell Italics"/>
                  <a:ea typeface="IM Fell Italics"/>
                  <a:cs typeface="IM Fell Italics"/>
                  <a:sym typeface="IM Fell Italics"/>
                </a:rPr>
                <a:t>Navigating Uncertainty</a:t>
              </a: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 framework</a:t>
              </a:r>
            </a:p>
            <a:p>
              <a:pPr marL="777237" lvl="1" indent="-388618" algn="l">
                <a:lnSpc>
                  <a:spcPts val="6803"/>
                </a:lnSpc>
                <a:buFont typeface="Arial"/>
                <a:buChar char="•"/>
              </a:pP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Individual reflection using the framework</a:t>
              </a:r>
            </a:p>
            <a:p>
              <a:pPr marL="777237" lvl="1" indent="-388618" algn="l">
                <a:lnSpc>
                  <a:spcPts val="6803"/>
                </a:lnSpc>
                <a:buFont typeface="Arial"/>
                <a:buChar char="•"/>
              </a:pP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Paired conversation and shared discussion</a:t>
              </a:r>
            </a:p>
            <a:p>
              <a:pPr marL="777237" lvl="1" indent="-388618" algn="l">
                <a:lnSpc>
                  <a:spcPts val="6803"/>
                </a:lnSpc>
                <a:buFont typeface="Arial"/>
                <a:buChar char="•"/>
              </a:pP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Interactive activities with sticky notes / wall mapping</a:t>
              </a:r>
            </a:p>
            <a:p>
              <a:pPr marL="777237" lvl="1" indent="-388618" algn="l">
                <a:lnSpc>
                  <a:spcPts val="6803"/>
                </a:lnSpc>
                <a:buFont typeface="Arial"/>
                <a:buChar char="•"/>
              </a:pPr>
              <a:r>
                <a:rPr lang="en-US" sz="35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Space to reflect on what sustains digital stewardship work</a:t>
              </a:r>
            </a:p>
            <a:p>
              <a:pPr algn="l">
                <a:lnSpc>
                  <a:spcPts val="5039"/>
                </a:lnSpc>
              </a:pPr>
              <a:endParaRPr lang="en-US" sz="359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endParaRPr>
            </a:p>
            <a:p>
              <a:pPr algn="l">
                <a:lnSpc>
                  <a:spcPts val="4200"/>
                </a:lnSpc>
              </a:pPr>
              <a:endParaRPr lang="en-US" sz="359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145" b="-986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437521" y="647548"/>
            <a:ext cx="11412958" cy="8991904"/>
            <a:chOff x="0" y="0"/>
            <a:chExt cx="15217277" cy="1198920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217277" cy="11989206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60098" y="925627"/>
              <a:ext cx="13297081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79"/>
                </a:lnSpc>
              </a:pPr>
              <a:r>
                <a:rPr lang="en-US" sz="5899" spc="436">
                  <a:solidFill>
                    <a:srgbClr val="053D57"/>
                  </a:solidFill>
                  <a:latin typeface="IM Fell English SC"/>
                  <a:ea typeface="IM Fell English SC"/>
                  <a:cs typeface="IM Fell English SC"/>
                  <a:sym typeface="IM Fell English SC"/>
                </a:rPr>
                <a:t>Community Agreements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12498" y="2346297"/>
              <a:ext cx="12992281" cy="8717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Share only what feels comfortable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You are always welcome to pass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Listen for resonance, not comparison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No expectation to “solve” one another’s challenges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Speak from your own experience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Honor confidentiality in the room</a:t>
              </a:r>
            </a:p>
            <a:p>
              <a:pPr marL="842005" lvl="1" indent="-421003" algn="l">
                <a:lnSpc>
                  <a:spcPts val="5849"/>
                </a:lnSpc>
                <a:buFont typeface="Arial"/>
                <a:buChar char="•"/>
              </a:pPr>
              <a:r>
                <a:rPr lang="en-US" sz="3899" spc="38">
                  <a:solidFill>
                    <a:srgbClr val="053D57"/>
                  </a:solidFill>
                  <a:latin typeface="IM Fell"/>
                  <a:ea typeface="IM Fell"/>
                  <a:cs typeface="IM Fell"/>
                  <a:sym typeface="IM Fell"/>
                </a:rPr>
                <a:t>Be gentle with yourself and others</a:t>
              </a:r>
            </a:p>
            <a:p>
              <a:pPr algn="l">
                <a:lnSpc>
                  <a:spcPts val="5849"/>
                </a:lnSpc>
              </a:pPr>
              <a:endParaRPr lang="en-US" sz="3899" spc="38">
                <a:solidFill>
                  <a:srgbClr val="053D57"/>
                </a:solidFill>
                <a:latin typeface="IM Fell"/>
                <a:ea typeface="IM Fell"/>
                <a:cs typeface="IM Fell"/>
                <a:sym typeface="IM Fel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65521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10447" y="1345515"/>
            <a:ext cx="15848853" cy="118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24"/>
              </a:lnSpc>
            </a:pPr>
            <a:r>
              <a:rPr lang="en-US" sz="7400" spc="66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Introductions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727421" y="1808226"/>
            <a:ext cx="8409522" cy="8170129"/>
            <a:chOff x="0" y="0"/>
            <a:chExt cx="11212695" cy="10893506"/>
          </a:xfrm>
        </p:grpSpPr>
        <p:sp>
          <p:nvSpPr>
            <p:cNvPr id="7" name="TextBox 7"/>
            <p:cNvSpPr txBox="1"/>
            <p:nvPr/>
          </p:nvSpPr>
          <p:spPr>
            <a:xfrm>
              <a:off x="1108629" y="-9525"/>
              <a:ext cx="10104066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34026"/>
              <a:ext cx="11212695" cy="9359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249"/>
                </a:lnSpc>
              </a:pPr>
              <a:r>
                <a:rPr lang="en-US" sz="40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Please share:</a:t>
              </a:r>
            </a:p>
            <a:p>
              <a:pPr marL="885184" lvl="1" indent="-442592" algn="l">
                <a:lnSpc>
                  <a:spcPts val="10249"/>
                </a:lnSpc>
                <a:buFont typeface="Arial"/>
                <a:buChar char="•"/>
              </a:pPr>
              <a:r>
                <a:rPr lang="en-US" sz="40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Your name</a:t>
              </a:r>
            </a:p>
            <a:p>
              <a:pPr marL="885184" lvl="1" indent="-442592" algn="l">
                <a:lnSpc>
                  <a:spcPts val="10249"/>
                </a:lnSpc>
                <a:buFont typeface="Arial"/>
                <a:buChar char="•"/>
              </a:pPr>
              <a:r>
                <a:rPr lang="en-US" sz="40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Your preferred pronouns</a:t>
              </a:r>
            </a:p>
            <a:p>
              <a:pPr marL="885184" lvl="1" indent="-442592" algn="l">
                <a:lnSpc>
                  <a:spcPts val="10249"/>
                </a:lnSpc>
                <a:buFont typeface="Arial"/>
                <a:buChar char="•"/>
              </a:pPr>
              <a:r>
                <a:rPr lang="en-US" sz="40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Your role/title</a:t>
              </a:r>
            </a:p>
            <a:p>
              <a:pPr marL="885184" lvl="1" indent="-442592" algn="l">
                <a:lnSpc>
                  <a:spcPts val="10249"/>
                </a:lnSpc>
                <a:buFont typeface="Arial"/>
                <a:buChar char="•"/>
              </a:pPr>
              <a:r>
                <a:rPr lang="en-US" sz="40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Your institution</a:t>
              </a:r>
            </a:p>
            <a:p>
              <a:pPr algn="l">
                <a:lnSpc>
                  <a:spcPts val="4200"/>
                </a:lnSpc>
              </a:pPr>
              <a:endParaRPr lang="en-US" sz="409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45766" y="2829941"/>
            <a:ext cx="8409522" cy="6126698"/>
            <a:chOff x="0" y="0"/>
            <a:chExt cx="11212695" cy="8168931"/>
          </a:xfrm>
        </p:grpSpPr>
        <p:sp>
          <p:nvSpPr>
            <p:cNvPr id="10" name="TextBox 10"/>
            <p:cNvSpPr txBox="1"/>
            <p:nvPr/>
          </p:nvSpPr>
          <p:spPr>
            <a:xfrm>
              <a:off x="1108629" y="-9525"/>
              <a:ext cx="10104066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91176"/>
              <a:ext cx="11212695" cy="657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49"/>
                </a:lnSpc>
              </a:pPr>
              <a:r>
                <a:rPr lang="en-US" sz="36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About me:</a:t>
              </a:r>
            </a:p>
            <a:p>
              <a:pPr marL="798826" lvl="1" indent="-399413" algn="l">
                <a:lnSpc>
                  <a:spcPts val="9249"/>
                </a:lnSpc>
                <a:buFont typeface="Arial"/>
                <a:buChar char="•"/>
              </a:pPr>
              <a:r>
                <a:rPr lang="en-US" sz="36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Stacey Jones, she/her</a:t>
              </a:r>
            </a:p>
            <a:p>
              <a:pPr marL="798826" lvl="1" indent="-399413" algn="l">
                <a:lnSpc>
                  <a:spcPts val="9249"/>
                </a:lnSpc>
                <a:buFont typeface="Arial"/>
                <a:buChar char="•"/>
              </a:pPr>
              <a:r>
                <a:rPr lang="en-US" sz="3699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Co-Lead of Digital POWRR</a:t>
              </a:r>
            </a:p>
            <a:p>
              <a:pPr marL="604521" lvl="1" indent="-302261" algn="l">
                <a:lnSpc>
                  <a:spcPts val="7000"/>
                </a:lnSpc>
                <a:buFont typeface="Arial"/>
                <a:buChar char="•"/>
              </a:pPr>
              <a:r>
                <a:rPr lang="en-US" sz="2800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Digital Preservation Librarian @ University of Arizona</a:t>
              </a:r>
            </a:p>
            <a:p>
              <a:pPr algn="l">
                <a:lnSpc>
                  <a:spcPts val="4200"/>
                </a:lnSpc>
              </a:pPr>
              <a:endParaRPr lang="en-US" sz="2800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endParaRPr>
            </a:p>
          </p:txBody>
        </p:sp>
      </p:grp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09600" y="2209800"/>
            <a:ext cx="19507200" cy="8234874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72215" y="2230798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52403" y="2286447"/>
            <a:ext cx="9695173" cy="815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8" lvl="1" indent="-367029" algn="l">
              <a:lnSpc>
                <a:spcPts val="5983"/>
              </a:lnSpc>
              <a:buFont typeface="Arial"/>
              <a:buChar char="•"/>
            </a:pPr>
            <a:r>
              <a:rPr lang="en-US" sz="3399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Launched in 2011 with IMLS support as a research project</a:t>
            </a:r>
          </a:p>
          <a:p>
            <a:pPr marL="734058" lvl="1" indent="-367029" algn="l">
              <a:lnSpc>
                <a:spcPts val="5983"/>
              </a:lnSpc>
              <a:buFont typeface="Arial"/>
              <a:buChar char="•"/>
            </a:pPr>
            <a:r>
              <a:rPr lang="en-US" sz="3399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A community-created and centered training initiative</a:t>
            </a:r>
          </a:p>
          <a:p>
            <a:pPr marL="734058" lvl="1" indent="-367029" algn="l">
              <a:lnSpc>
                <a:spcPts val="5983"/>
              </a:lnSpc>
              <a:buFont typeface="Arial"/>
              <a:buChar char="•"/>
            </a:pPr>
            <a:r>
              <a:rPr lang="en-US" sz="3399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Helps practitioners take practical, achievable steps towards stewardship</a:t>
            </a:r>
          </a:p>
          <a:p>
            <a:pPr marL="734058" lvl="1" indent="-367029" algn="l">
              <a:lnSpc>
                <a:spcPts val="5983"/>
              </a:lnSpc>
              <a:buFont typeface="Arial"/>
              <a:buChar char="•"/>
            </a:pPr>
            <a:r>
              <a:rPr lang="en-US" sz="3399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Built around access, confidence, and “good enough” action</a:t>
            </a:r>
          </a:p>
          <a:p>
            <a:pPr marL="734058" lvl="1" indent="-367029" algn="l">
              <a:lnSpc>
                <a:spcPts val="5983"/>
              </a:lnSpc>
              <a:buFont typeface="Arial"/>
              <a:buChar char="•"/>
            </a:pPr>
            <a:r>
              <a:rPr lang="en-US" sz="3399" spc="33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Sustained through $1.6M+ in NEH and IMLS funding</a:t>
            </a:r>
          </a:p>
          <a:p>
            <a:pPr algn="l">
              <a:lnSpc>
                <a:spcPts val="5099"/>
              </a:lnSpc>
            </a:pPr>
            <a:endParaRPr lang="en-US" sz="3399" spc="33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3344" y="4482277"/>
            <a:ext cx="7160375" cy="389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1"/>
              </a:lnSpc>
            </a:pPr>
            <a:r>
              <a:rPr lang="en-US" sz="8199" spc="73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What Is Digital POWRR?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114305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70794" y="3754654"/>
            <a:ext cx="10236900" cy="5499171"/>
            <a:chOff x="0" y="0"/>
            <a:chExt cx="13649201" cy="733222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3649201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38387"/>
              <a:ext cx="13649201" cy="6593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77234" lvl="1" indent="-388617" algn="l">
                <a:lnSpc>
                  <a:spcPts val="5939"/>
                </a:lnSpc>
                <a:buFont typeface="Arial"/>
                <a:buChar char="•"/>
              </a:pPr>
              <a:r>
                <a:rPr lang="en-US" sz="3599" spc="35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IMLS-funded (2021–2025) pilot for community-centered assessment.</a:t>
              </a:r>
            </a:p>
            <a:p>
              <a:pPr marL="777234" lvl="1" indent="-388617" algn="l">
                <a:lnSpc>
                  <a:spcPts val="5939"/>
                </a:lnSpc>
                <a:buFont typeface="Arial"/>
                <a:buChar char="•"/>
              </a:pPr>
              <a:r>
                <a:rPr lang="en-US" sz="3599" spc="35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36 participants across 6 cohorts, guided by 6 mentors.</a:t>
              </a:r>
            </a:p>
            <a:p>
              <a:pPr marL="777234" lvl="1" indent="-388617" algn="l">
                <a:lnSpc>
                  <a:spcPts val="5939"/>
                </a:lnSpc>
                <a:buFont typeface="Arial"/>
                <a:buChar char="•"/>
              </a:pPr>
              <a:r>
                <a:rPr lang="en-US" sz="3599" spc="35">
                  <a:solidFill>
                    <a:srgbClr val="FFFFFF"/>
                  </a:solidFill>
                  <a:latin typeface="IM Fell"/>
                  <a:ea typeface="IM Fell"/>
                  <a:cs typeface="IM Fell"/>
                  <a:sym typeface="IM Fell"/>
                </a:rPr>
                <a:t>Combined: structured learning + self-assessment + peer mentorship.</a:t>
              </a:r>
            </a:p>
            <a:p>
              <a:pPr algn="l">
                <a:lnSpc>
                  <a:spcPts val="3749"/>
                </a:lnSpc>
              </a:pPr>
              <a:endParaRPr lang="en-US" sz="3599" spc="35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60915" y="1518285"/>
            <a:ext cx="13766170" cy="196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 NEW COURSE: THE POWRR PEER ASSESSMENT PROGRAM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8371" y="0"/>
            <a:ext cx="15220612" cy="10313879"/>
          </a:xfrm>
          <a:custGeom>
            <a:avLst/>
            <a:gdLst/>
            <a:ahLst/>
            <a:cxnLst/>
            <a:rect l="l" t="t" r="r" b="b"/>
            <a:pathLst>
              <a:path w="15220612" h="10313879">
                <a:moveTo>
                  <a:pt x="0" y="0"/>
                </a:moveTo>
                <a:lnTo>
                  <a:pt x="15220612" y="0"/>
                </a:lnTo>
                <a:lnTo>
                  <a:pt x="15220612" y="10313879"/>
                </a:lnTo>
                <a:lnTo>
                  <a:pt x="0" y="10313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853" r="-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0" y="0"/>
            <a:ext cx="9289170" cy="11089261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408039" y="9084457"/>
            <a:ext cx="4436739" cy="1738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224087"/>
            <a:ext cx="6741275" cy="59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7500" spc="67">
                <a:solidFill>
                  <a:srgbClr val="053D57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Currents Beneath the surface: the emotional work of preservation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0394" y="5157787"/>
            <a:ext cx="647243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0060394" y="4500563"/>
            <a:ext cx="6433258" cy="54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0060394" y="894397"/>
            <a:ext cx="7847195" cy="833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5" lvl="1" indent="-431797" algn="l">
              <a:lnSpc>
                <a:spcPts val="8519"/>
              </a:lnSpc>
              <a:buFont typeface="Arial"/>
              <a:buChar char="•"/>
            </a:pPr>
            <a:r>
              <a:rPr lang="en-US" sz="3999" spc="3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In the program, peer connection normalized uncertainty and imperfection.</a:t>
            </a:r>
          </a:p>
          <a:p>
            <a:pPr marL="863595" lvl="1" indent="-431797" algn="l">
              <a:lnSpc>
                <a:spcPts val="8519"/>
              </a:lnSpc>
              <a:buFont typeface="Arial"/>
              <a:buChar char="•"/>
            </a:pPr>
            <a:r>
              <a:rPr lang="en-US" sz="3999" spc="3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Mentorship fostered safety and reflection.</a:t>
            </a:r>
          </a:p>
          <a:p>
            <a:pPr marL="863595" lvl="1" indent="-431797" algn="l">
              <a:lnSpc>
                <a:spcPts val="8519"/>
              </a:lnSpc>
              <a:buFont typeface="Arial"/>
              <a:buChar char="•"/>
            </a:pPr>
            <a:r>
              <a:rPr lang="en-US" sz="3999" spc="39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Emotional scaffolding mattered as much as technical skill.</a:t>
            </a:r>
          </a:p>
          <a:p>
            <a:pPr algn="l">
              <a:lnSpc>
                <a:spcPts val="5999"/>
              </a:lnSpc>
            </a:pPr>
            <a:endParaRPr lang="en-US" sz="3999" spc="39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09800"/>
            <a:ext cx="19507200" cy="8234874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65521" y="3335359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1338" y="3528497"/>
            <a:ext cx="6263252" cy="594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3"/>
              </a:lnSpc>
            </a:pPr>
            <a:r>
              <a:rPr lang="en-US" sz="5336" spc="48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Navigating Uncertainty: </a:t>
            </a:r>
          </a:p>
          <a:p>
            <a:pPr algn="l">
              <a:lnSpc>
                <a:spcPts val="6723"/>
              </a:lnSpc>
            </a:pPr>
            <a:r>
              <a:rPr lang="en-US" sz="5336" spc="48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 Human Centered Assessment Compass for Digital Preservation Practitioners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23358" y="2652897"/>
            <a:ext cx="5969278" cy="70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9810" lvl="1" indent="-324905" algn="l">
              <a:lnSpc>
                <a:spcPts val="4966"/>
              </a:lnSpc>
              <a:buFont typeface="Arial"/>
              <a:buChar char="•"/>
            </a:pPr>
            <a:r>
              <a:rPr lang="en-US" sz="3009" spc="27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Emerged from the emotional insights of the Peer Assessment Program</a:t>
            </a:r>
          </a:p>
          <a:p>
            <a:pPr marL="649810" lvl="1" indent="-324905" algn="l">
              <a:lnSpc>
                <a:spcPts val="4966"/>
              </a:lnSpc>
              <a:buFont typeface="Arial"/>
              <a:buChar char="•"/>
            </a:pPr>
            <a:r>
              <a:rPr lang="en-US" sz="3009" spc="27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Recognizes uncertainty as a constant condition, not a failure</a:t>
            </a:r>
          </a:p>
          <a:p>
            <a:pPr marL="649810" lvl="1" indent="-324905" algn="l">
              <a:lnSpc>
                <a:spcPts val="4966"/>
              </a:lnSpc>
              <a:buFont typeface="Arial"/>
              <a:buChar char="•"/>
            </a:pPr>
            <a:r>
              <a:rPr lang="en-US" sz="3009" spc="27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Offers reflection prompts rather than metrics</a:t>
            </a:r>
          </a:p>
          <a:p>
            <a:pPr marL="649810" lvl="1" indent="-324905" algn="l">
              <a:lnSpc>
                <a:spcPts val="4966"/>
              </a:lnSpc>
              <a:buFont typeface="Arial"/>
              <a:buChar char="•"/>
            </a:pPr>
            <a:r>
              <a:rPr lang="en-US" sz="3009" spc="27">
                <a:solidFill>
                  <a:srgbClr val="FFFFFF"/>
                </a:solidFill>
                <a:latin typeface="IM Fell"/>
                <a:ea typeface="IM Fell"/>
                <a:cs typeface="IM Fell"/>
                <a:sym typeface="IM Fell"/>
              </a:rPr>
              <a:t>Complements technical frameworks by centering the human experience of stewardship</a:t>
            </a:r>
          </a:p>
          <a:p>
            <a:pPr algn="l">
              <a:lnSpc>
                <a:spcPts val="2910"/>
              </a:lnSpc>
              <a:spcBef>
                <a:spcPct val="0"/>
              </a:spcBef>
            </a:pPr>
            <a:endParaRPr lang="en-US" sz="3009" spc="27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l">
              <a:lnSpc>
                <a:spcPts val="2910"/>
              </a:lnSpc>
              <a:spcBef>
                <a:spcPct val="0"/>
              </a:spcBef>
            </a:pPr>
            <a:endParaRPr lang="en-US" sz="3009" spc="27">
              <a:solidFill>
                <a:srgbClr val="FFFFFF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9566084" cy="10287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8275" y="1194952"/>
            <a:ext cx="17800419" cy="8655454"/>
          </a:xfrm>
          <a:custGeom>
            <a:avLst/>
            <a:gdLst/>
            <a:ahLst/>
            <a:cxnLst/>
            <a:rect l="l" t="t" r="r" b="b"/>
            <a:pathLst>
              <a:path w="17800419" h="8655454">
                <a:moveTo>
                  <a:pt x="0" y="0"/>
                </a:moveTo>
                <a:lnTo>
                  <a:pt x="17800419" y="0"/>
                </a:lnTo>
                <a:lnTo>
                  <a:pt x="17800419" y="8655453"/>
                </a:lnTo>
                <a:lnTo>
                  <a:pt x="0" y="8655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55648" y="211074"/>
            <a:ext cx="5376704" cy="81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2"/>
              </a:lnSpc>
            </a:pPr>
            <a:r>
              <a:rPr lang="en-US" sz="5200" spc="46">
                <a:solidFill>
                  <a:srgbClr val="FFFFFF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The Framework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Macintosh PowerPoint</Application>
  <PresentationFormat>Custom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IM Fell English SC</vt:lpstr>
      <vt:lpstr>IM Fell Italics</vt:lpstr>
      <vt:lpstr>IM Fell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Uncertainty Together Workshop slides</dc:title>
  <cp:lastModifiedBy>Jones, Stacey - (staceynjones)</cp:lastModifiedBy>
  <cp:revision>2</cp:revision>
  <dcterms:created xsi:type="dcterms:W3CDTF">2006-08-16T00:00:00Z</dcterms:created>
  <dcterms:modified xsi:type="dcterms:W3CDTF">2026-05-26T22:07:26Z</dcterms:modified>
  <dc:identifier>DAHJ_HaSzLU</dc:identifier>
</cp:coreProperties>
</file>