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4" r:id="rId2"/>
    <p:sldId id="295" r:id="rId3"/>
    <p:sldId id="296" r:id="rId4"/>
    <p:sldId id="300" r:id="rId5"/>
    <p:sldId id="297" r:id="rId6"/>
    <p:sldId id="309" r:id="rId7"/>
    <p:sldId id="299" r:id="rId8"/>
    <p:sldId id="345" r:id="rId9"/>
    <p:sldId id="339" r:id="rId10"/>
    <p:sldId id="278" r:id="rId11"/>
    <p:sldId id="302" r:id="rId12"/>
    <p:sldId id="304" r:id="rId13"/>
    <p:sldId id="311" r:id="rId14"/>
    <p:sldId id="312" r:id="rId15"/>
    <p:sldId id="276" r:id="rId16"/>
    <p:sldId id="348" r:id="rId17"/>
    <p:sldId id="342" r:id="rId18"/>
    <p:sldId id="313" r:id="rId19"/>
    <p:sldId id="347" r:id="rId20"/>
    <p:sldId id="343" r:id="rId21"/>
    <p:sldId id="344" r:id="rId22"/>
    <p:sldId id="29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4" autoAdjust="0"/>
    <p:restoredTop sz="94660"/>
  </p:normalViewPr>
  <p:slideViewPr>
    <p:cSldViewPr snapToGrid="0">
      <p:cViewPr varScale="1">
        <p:scale>
          <a:sx n="77" d="100"/>
          <a:sy n="77" d="100"/>
        </p:scale>
        <p:origin x="1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823D7B-D458-451B-AA13-8E65C12A3B49}" type="datetimeFigureOut">
              <a:rPr lang="en-US" smtClean="0"/>
              <a:t>5/5/2026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4955AE-E967-4BF1-8CCB-B0B8939DB21F}" type="slidenum">
              <a:rPr lang="en-US" smtClean="0"/>
              <a:t>‹#›</a:t>
            </a:fld>
            <a:endParaRPr lang="en-US"/>
          </a:p>
        </p:txBody>
      </p:sp>
    </p:spTree>
    <p:extLst>
      <p:ext uri="{BB962C8B-B14F-4D97-AF65-F5344CB8AC3E}">
        <p14:creationId xmlns:p14="http://schemas.microsoft.com/office/powerpoint/2010/main" val="690126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numbers on white board. Talk about Leonardo de Pisa and being advisor to Emperor Frederick II. Introduces </a:t>
            </a:r>
            <a:r>
              <a:rPr lang="en-US" dirty="0" err="1"/>
              <a:t>hindu</a:t>
            </a:r>
            <a:r>
              <a:rPr lang="en-US" dirty="0"/>
              <a:t>-Arabic numeral system to Europe. </a:t>
            </a:r>
          </a:p>
        </p:txBody>
      </p:sp>
      <p:sp>
        <p:nvSpPr>
          <p:cNvPr id="4" name="Slide Number Placeholder 3"/>
          <p:cNvSpPr>
            <a:spLocks noGrp="1"/>
          </p:cNvSpPr>
          <p:nvPr>
            <p:ph type="sldNum" sz="quarter" idx="5"/>
          </p:nvPr>
        </p:nvSpPr>
        <p:spPr/>
        <p:txBody>
          <a:bodyPr/>
          <a:lstStyle/>
          <a:p>
            <a:fld id="{48CA5239-FFD3-4CFA-B12B-FC11CB427228}" type="slidenum">
              <a:rPr lang="en-US" smtClean="0"/>
              <a:t>2</a:t>
            </a:fld>
            <a:endParaRPr lang="en-US"/>
          </a:p>
        </p:txBody>
      </p:sp>
    </p:spTree>
    <p:extLst>
      <p:ext uri="{BB962C8B-B14F-4D97-AF65-F5344CB8AC3E}">
        <p14:creationId xmlns:p14="http://schemas.microsoft.com/office/powerpoint/2010/main" val="3606061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d21fe1f3b7_1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g2d21fe1f3b7_1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3582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 around pine cones. Talk about the four leaf clover being an anomaly. </a:t>
            </a:r>
          </a:p>
        </p:txBody>
      </p:sp>
      <p:sp>
        <p:nvSpPr>
          <p:cNvPr id="4" name="Slide Number Placeholder 3"/>
          <p:cNvSpPr>
            <a:spLocks noGrp="1"/>
          </p:cNvSpPr>
          <p:nvPr>
            <p:ph type="sldNum" sz="quarter" idx="5"/>
          </p:nvPr>
        </p:nvSpPr>
        <p:spPr/>
        <p:txBody>
          <a:bodyPr/>
          <a:lstStyle/>
          <a:p>
            <a:fld id="{48CA5239-FFD3-4CFA-B12B-FC11CB427228}" type="slidenum">
              <a:rPr lang="en-US" smtClean="0"/>
              <a:t>3</a:t>
            </a:fld>
            <a:endParaRPr lang="en-US"/>
          </a:p>
        </p:txBody>
      </p:sp>
    </p:spTree>
    <p:extLst>
      <p:ext uri="{BB962C8B-B14F-4D97-AF65-F5344CB8AC3E}">
        <p14:creationId xmlns:p14="http://schemas.microsoft.com/office/powerpoint/2010/main" val="2852633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audience vote on this. Write on white board. Length divided by width is the golden ratio. Length is about 1 and one half the width.</a:t>
            </a:r>
          </a:p>
        </p:txBody>
      </p:sp>
      <p:sp>
        <p:nvSpPr>
          <p:cNvPr id="4" name="Slide Number Placeholder 3"/>
          <p:cNvSpPr>
            <a:spLocks noGrp="1"/>
          </p:cNvSpPr>
          <p:nvPr>
            <p:ph type="sldNum" sz="quarter" idx="5"/>
          </p:nvPr>
        </p:nvSpPr>
        <p:spPr/>
        <p:txBody>
          <a:bodyPr/>
          <a:lstStyle/>
          <a:p>
            <a:fld id="{48CA5239-FFD3-4CFA-B12B-FC11CB427228}" type="slidenum">
              <a:rPr lang="en-US" smtClean="0"/>
              <a:t>5</a:t>
            </a:fld>
            <a:endParaRPr lang="en-US"/>
          </a:p>
        </p:txBody>
      </p:sp>
    </p:spTree>
    <p:extLst>
      <p:ext uri="{BB962C8B-B14F-4D97-AF65-F5344CB8AC3E}">
        <p14:creationId xmlns:p14="http://schemas.microsoft.com/office/powerpoint/2010/main" val="755238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transcendental numbers pi and phi and e. All the numbers of your life are found in that string. </a:t>
            </a:r>
          </a:p>
        </p:txBody>
      </p:sp>
      <p:sp>
        <p:nvSpPr>
          <p:cNvPr id="4" name="Slide Number Placeholder 3"/>
          <p:cNvSpPr>
            <a:spLocks noGrp="1"/>
          </p:cNvSpPr>
          <p:nvPr>
            <p:ph type="sldNum" sz="quarter" idx="5"/>
          </p:nvPr>
        </p:nvSpPr>
        <p:spPr/>
        <p:txBody>
          <a:bodyPr/>
          <a:lstStyle/>
          <a:p>
            <a:fld id="{454955AE-E967-4BF1-8CCB-B0B8939DB21F}" type="slidenum">
              <a:rPr lang="en-US" smtClean="0"/>
              <a:t>6</a:t>
            </a:fld>
            <a:endParaRPr lang="en-US"/>
          </a:p>
        </p:txBody>
      </p:sp>
    </p:spTree>
    <p:extLst>
      <p:ext uri="{BB962C8B-B14F-4D97-AF65-F5344CB8AC3E}">
        <p14:creationId xmlns:p14="http://schemas.microsoft.com/office/powerpoint/2010/main" val="1182290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for volunteers. Take tape measure and have them measure arm and then from elbow and divide. Write on white board. </a:t>
            </a:r>
          </a:p>
        </p:txBody>
      </p:sp>
      <p:sp>
        <p:nvSpPr>
          <p:cNvPr id="4" name="Slide Number Placeholder 3"/>
          <p:cNvSpPr>
            <a:spLocks noGrp="1"/>
          </p:cNvSpPr>
          <p:nvPr>
            <p:ph type="sldNum" sz="quarter" idx="5"/>
          </p:nvPr>
        </p:nvSpPr>
        <p:spPr/>
        <p:txBody>
          <a:bodyPr/>
          <a:lstStyle/>
          <a:p>
            <a:fld id="{48CA5239-FFD3-4CFA-B12B-FC11CB427228}" type="slidenum">
              <a:rPr lang="en-US" smtClean="0"/>
              <a:t>7</a:t>
            </a:fld>
            <a:endParaRPr lang="en-US"/>
          </a:p>
        </p:txBody>
      </p:sp>
    </p:spTree>
    <p:extLst>
      <p:ext uri="{BB962C8B-B14F-4D97-AF65-F5344CB8AC3E}">
        <p14:creationId xmlns:p14="http://schemas.microsoft.com/office/powerpoint/2010/main" val="1293943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DNA is uniquely you. 1 in a google. </a:t>
            </a:r>
          </a:p>
        </p:txBody>
      </p:sp>
      <p:sp>
        <p:nvSpPr>
          <p:cNvPr id="4" name="Slide Number Placeholder 3"/>
          <p:cNvSpPr>
            <a:spLocks noGrp="1"/>
          </p:cNvSpPr>
          <p:nvPr>
            <p:ph type="sldNum" sz="quarter" idx="5"/>
          </p:nvPr>
        </p:nvSpPr>
        <p:spPr/>
        <p:txBody>
          <a:bodyPr/>
          <a:lstStyle/>
          <a:p>
            <a:fld id="{454955AE-E967-4BF1-8CCB-B0B8939DB21F}" type="slidenum">
              <a:rPr lang="en-US" smtClean="0"/>
              <a:t>9</a:t>
            </a:fld>
            <a:endParaRPr lang="en-US"/>
          </a:p>
        </p:txBody>
      </p:sp>
    </p:spTree>
    <p:extLst>
      <p:ext uri="{BB962C8B-B14F-4D97-AF65-F5344CB8AC3E}">
        <p14:creationId xmlns:p14="http://schemas.microsoft.com/office/powerpoint/2010/main" val="1889070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Pascals Wager. Tell his story. </a:t>
            </a:r>
          </a:p>
        </p:txBody>
      </p:sp>
      <p:sp>
        <p:nvSpPr>
          <p:cNvPr id="4" name="Slide Number Placeholder 3"/>
          <p:cNvSpPr>
            <a:spLocks noGrp="1"/>
          </p:cNvSpPr>
          <p:nvPr>
            <p:ph type="sldNum" sz="quarter" idx="5"/>
          </p:nvPr>
        </p:nvSpPr>
        <p:spPr/>
        <p:txBody>
          <a:bodyPr/>
          <a:lstStyle/>
          <a:p>
            <a:fld id="{48CA5239-FFD3-4CFA-B12B-FC11CB427228}" type="slidenum">
              <a:rPr lang="en-US" smtClean="0"/>
              <a:t>10</a:t>
            </a:fld>
            <a:endParaRPr lang="en-US"/>
          </a:p>
        </p:txBody>
      </p:sp>
    </p:spTree>
    <p:extLst>
      <p:ext uri="{BB962C8B-B14F-4D97-AF65-F5344CB8AC3E}">
        <p14:creationId xmlns:p14="http://schemas.microsoft.com/office/powerpoint/2010/main" val="3837408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to look at the two number above each number. </a:t>
            </a:r>
          </a:p>
        </p:txBody>
      </p:sp>
      <p:sp>
        <p:nvSpPr>
          <p:cNvPr id="4" name="Slide Number Placeholder 3"/>
          <p:cNvSpPr>
            <a:spLocks noGrp="1"/>
          </p:cNvSpPr>
          <p:nvPr>
            <p:ph type="sldNum" sz="quarter" idx="5"/>
          </p:nvPr>
        </p:nvSpPr>
        <p:spPr/>
        <p:txBody>
          <a:bodyPr/>
          <a:lstStyle/>
          <a:p>
            <a:fld id="{48CA5239-FFD3-4CFA-B12B-FC11CB427228}" type="slidenum">
              <a:rPr lang="en-US" smtClean="0"/>
              <a:t>11</a:t>
            </a:fld>
            <a:endParaRPr lang="en-US"/>
          </a:p>
        </p:txBody>
      </p:sp>
    </p:spTree>
    <p:extLst>
      <p:ext uri="{BB962C8B-B14F-4D97-AF65-F5344CB8AC3E}">
        <p14:creationId xmlns:p14="http://schemas.microsoft.com/office/powerpoint/2010/main" val="3419744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d21fe1f3b7_1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g2d21fe1f3b7_1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ACA2D-CC1B-48B7-8A70-AEEA13A325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013597-EEA9-4693-8F45-59D0565410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666158-5D18-4B0A-9ED3-1B1DA2A6CE2F}"/>
              </a:ext>
            </a:extLst>
          </p:cNvPr>
          <p:cNvSpPr>
            <a:spLocks noGrp="1"/>
          </p:cNvSpPr>
          <p:nvPr>
            <p:ph type="dt" sz="half" idx="10"/>
          </p:nvPr>
        </p:nvSpPr>
        <p:spPr/>
        <p:txBody>
          <a:bodyPr/>
          <a:lstStyle/>
          <a:p>
            <a:fld id="{29DFCFE5-73B7-48DE-8DC0-68959A2789CA}" type="datetimeFigureOut">
              <a:rPr lang="en-US" smtClean="0"/>
              <a:t>5/5/2026</a:t>
            </a:fld>
            <a:endParaRPr lang="en-US"/>
          </a:p>
        </p:txBody>
      </p:sp>
      <p:sp>
        <p:nvSpPr>
          <p:cNvPr id="5" name="Footer Placeholder 4">
            <a:extLst>
              <a:ext uri="{FF2B5EF4-FFF2-40B4-BE49-F238E27FC236}">
                <a16:creationId xmlns:a16="http://schemas.microsoft.com/office/drawing/2014/main" id="{F7BDF6C3-AB1C-48C2-8290-3B658ABBDD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E77C0D-ACE9-49BD-81E9-CE5523643FF3}"/>
              </a:ext>
            </a:extLst>
          </p:cNvPr>
          <p:cNvSpPr>
            <a:spLocks noGrp="1"/>
          </p:cNvSpPr>
          <p:nvPr>
            <p:ph type="sldNum" sz="quarter" idx="12"/>
          </p:nvPr>
        </p:nvSpPr>
        <p:spPr/>
        <p:txBody>
          <a:bodyPr/>
          <a:lstStyle/>
          <a:p>
            <a:fld id="{8F01B646-E56B-4B12-9A44-53F24722CDF8}" type="slidenum">
              <a:rPr lang="en-US" smtClean="0"/>
              <a:t>‹#›</a:t>
            </a:fld>
            <a:endParaRPr lang="en-US"/>
          </a:p>
        </p:txBody>
      </p:sp>
    </p:spTree>
    <p:extLst>
      <p:ext uri="{BB962C8B-B14F-4D97-AF65-F5344CB8AC3E}">
        <p14:creationId xmlns:p14="http://schemas.microsoft.com/office/powerpoint/2010/main" val="161400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398BB-1677-4DB0-8E88-F22D9DAAE9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0C6550-F30A-4284-9112-BB46BBFA530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C2CF82-9022-459C-99EE-112158692257}"/>
              </a:ext>
            </a:extLst>
          </p:cNvPr>
          <p:cNvSpPr>
            <a:spLocks noGrp="1"/>
          </p:cNvSpPr>
          <p:nvPr>
            <p:ph type="dt" sz="half" idx="10"/>
          </p:nvPr>
        </p:nvSpPr>
        <p:spPr/>
        <p:txBody>
          <a:bodyPr/>
          <a:lstStyle/>
          <a:p>
            <a:fld id="{29DFCFE5-73B7-48DE-8DC0-68959A2789CA}" type="datetimeFigureOut">
              <a:rPr lang="en-US" smtClean="0"/>
              <a:t>5/5/2026</a:t>
            </a:fld>
            <a:endParaRPr lang="en-US"/>
          </a:p>
        </p:txBody>
      </p:sp>
      <p:sp>
        <p:nvSpPr>
          <p:cNvPr id="5" name="Footer Placeholder 4">
            <a:extLst>
              <a:ext uri="{FF2B5EF4-FFF2-40B4-BE49-F238E27FC236}">
                <a16:creationId xmlns:a16="http://schemas.microsoft.com/office/drawing/2014/main" id="{8E6DA120-7498-4DAB-B16C-E01952638C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DAB780-5922-41C9-AEF0-45027A157592}"/>
              </a:ext>
            </a:extLst>
          </p:cNvPr>
          <p:cNvSpPr>
            <a:spLocks noGrp="1"/>
          </p:cNvSpPr>
          <p:nvPr>
            <p:ph type="sldNum" sz="quarter" idx="12"/>
          </p:nvPr>
        </p:nvSpPr>
        <p:spPr/>
        <p:txBody>
          <a:bodyPr/>
          <a:lstStyle/>
          <a:p>
            <a:fld id="{8F01B646-E56B-4B12-9A44-53F24722CDF8}" type="slidenum">
              <a:rPr lang="en-US" smtClean="0"/>
              <a:t>‹#›</a:t>
            </a:fld>
            <a:endParaRPr lang="en-US"/>
          </a:p>
        </p:txBody>
      </p:sp>
    </p:spTree>
    <p:extLst>
      <p:ext uri="{BB962C8B-B14F-4D97-AF65-F5344CB8AC3E}">
        <p14:creationId xmlns:p14="http://schemas.microsoft.com/office/powerpoint/2010/main" val="1475459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D2C240-055F-4B52-90EC-B605966B2F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4DF2F6-96EE-4A60-8888-6D3F6CE5631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4CB78D-9C17-41C0-AECD-816A54AB9E49}"/>
              </a:ext>
            </a:extLst>
          </p:cNvPr>
          <p:cNvSpPr>
            <a:spLocks noGrp="1"/>
          </p:cNvSpPr>
          <p:nvPr>
            <p:ph type="dt" sz="half" idx="10"/>
          </p:nvPr>
        </p:nvSpPr>
        <p:spPr/>
        <p:txBody>
          <a:bodyPr/>
          <a:lstStyle/>
          <a:p>
            <a:fld id="{29DFCFE5-73B7-48DE-8DC0-68959A2789CA}" type="datetimeFigureOut">
              <a:rPr lang="en-US" smtClean="0"/>
              <a:t>5/5/2026</a:t>
            </a:fld>
            <a:endParaRPr lang="en-US"/>
          </a:p>
        </p:txBody>
      </p:sp>
      <p:sp>
        <p:nvSpPr>
          <p:cNvPr id="5" name="Footer Placeholder 4">
            <a:extLst>
              <a:ext uri="{FF2B5EF4-FFF2-40B4-BE49-F238E27FC236}">
                <a16:creationId xmlns:a16="http://schemas.microsoft.com/office/drawing/2014/main" id="{F3CF2DC5-3385-4884-BA68-BE0A1619FE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C0EF53-BE0F-446D-B970-3D06C1E41896}"/>
              </a:ext>
            </a:extLst>
          </p:cNvPr>
          <p:cNvSpPr>
            <a:spLocks noGrp="1"/>
          </p:cNvSpPr>
          <p:nvPr>
            <p:ph type="sldNum" sz="quarter" idx="12"/>
          </p:nvPr>
        </p:nvSpPr>
        <p:spPr/>
        <p:txBody>
          <a:bodyPr/>
          <a:lstStyle/>
          <a:p>
            <a:fld id="{8F01B646-E56B-4B12-9A44-53F24722CDF8}" type="slidenum">
              <a:rPr lang="en-US" smtClean="0"/>
              <a:t>‹#›</a:t>
            </a:fld>
            <a:endParaRPr lang="en-US"/>
          </a:p>
        </p:txBody>
      </p:sp>
    </p:spTree>
    <p:extLst>
      <p:ext uri="{BB962C8B-B14F-4D97-AF65-F5344CB8AC3E}">
        <p14:creationId xmlns:p14="http://schemas.microsoft.com/office/powerpoint/2010/main" val="1368617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D0882-53F0-4F3E-9E14-130198ECD9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70BA7B-1495-4E8F-95ED-3990AA07CDF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01CA09-0110-4125-89D0-7FC87C2C39D2}"/>
              </a:ext>
            </a:extLst>
          </p:cNvPr>
          <p:cNvSpPr>
            <a:spLocks noGrp="1"/>
          </p:cNvSpPr>
          <p:nvPr>
            <p:ph type="dt" sz="half" idx="10"/>
          </p:nvPr>
        </p:nvSpPr>
        <p:spPr/>
        <p:txBody>
          <a:bodyPr/>
          <a:lstStyle/>
          <a:p>
            <a:fld id="{29DFCFE5-73B7-48DE-8DC0-68959A2789CA}" type="datetimeFigureOut">
              <a:rPr lang="en-US" smtClean="0"/>
              <a:t>5/5/2026</a:t>
            </a:fld>
            <a:endParaRPr lang="en-US"/>
          </a:p>
        </p:txBody>
      </p:sp>
      <p:sp>
        <p:nvSpPr>
          <p:cNvPr id="5" name="Footer Placeholder 4">
            <a:extLst>
              <a:ext uri="{FF2B5EF4-FFF2-40B4-BE49-F238E27FC236}">
                <a16:creationId xmlns:a16="http://schemas.microsoft.com/office/drawing/2014/main" id="{B9663FC7-F27E-4AFB-AE78-7EEA60B60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DF248E-01FF-42DD-9887-F942A3A2C1A8}"/>
              </a:ext>
            </a:extLst>
          </p:cNvPr>
          <p:cNvSpPr>
            <a:spLocks noGrp="1"/>
          </p:cNvSpPr>
          <p:nvPr>
            <p:ph type="sldNum" sz="quarter" idx="12"/>
          </p:nvPr>
        </p:nvSpPr>
        <p:spPr/>
        <p:txBody>
          <a:bodyPr/>
          <a:lstStyle/>
          <a:p>
            <a:fld id="{8F01B646-E56B-4B12-9A44-53F24722CDF8}" type="slidenum">
              <a:rPr lang="en-US" smtClean="0"/>
              <a:t>‹#›</a:t>
            </a:fld>
            <a:endParaRPr lang="en-US"/>
          </a:p>
        </p:txBody>
      </p:sp>
    </p:spTree>
    <p:extLst>
      <p:ext uri="{BB962C8B-B14F-4D97-AF65-F5344CB8AC3E}">
        <p14:creationId xmlns:p14="http://schemas.microsoft.com/office/powerpoint/2010/main" val="2754776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08EB4-86FF-4F21-A4EB-8BA1BE6CFF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43A61F-CDEC-4E20-BAB1-60D6451EEB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583CCD2-6FF4-49B2-BF69-3A536C071DAD}"/>
              </a:ext>
            </a:extLst>
          </p:cNvPr>
          <p:cNvSpPr>
            <a:spLocks noGrp="1"/>
          </p:cNvSpPr>
          <p:nvPr>
            <p:ph type="dt" sz="half" idx="10"/>
          </p:nvPr>
        </p:nvSpPr>
        <p:spPr/>
        <p:txBody>
          <a:bodyPr/>
          <a:lstStyle/>
          <a:p>
            <a:fld id="{29DFCFE5-73B7-48DE-8DC0-68959A2789CA}" type="datetimeFigureOut">
              <a:rPr lang="en-US" smtClean="0"/>
              <a:t>5/5/2026</a:t>
            </a:fld>
            <a:endParaRPr lang="en-US"/>
          </a:p>
        </p:txBody>
      </p:sp>
      <p:sp>
        <p:nvSpPr>
          <p:cNvPr id="5" name="Footer Placeholder 4">
            <a:extLst>
              <a:ext uri="{FF2B5EF4-FFF2-40B4-BE49-F238E27FC236}">
                <a16:creationId xmlns:a16="http://schemas.microsoft.com/office/drawing/2014/main" id="{9E14BB6D-FF04-4B10-BA75-082726933D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29AC7D-F624-4C7C-91BA-B94D1773EB04}"/>
              </a:ext>
            </a:extLst>
          </p:cNvPr>
          <p:cNvSpPr>
            <a:spLocks noGrp="1"/>
          </p:cNvSpPr>
          <p:nvPr>
            <p:ph type="sldNum" sz="quarter" idx="12"/>
          </p:nvPr>
        </p:nvSpPr>
        <p:spPr/>
        <p:txBody>
          <a:bodyPr/>
          <a:lstStyle/>
          <a:p>
            <a:fld id="{8F01B646-E56B-4B12-9A44-53F24722CDF8}" type="slidenum">
              <a:rPr lang="en-US" smtClean="0"/>
              <a:t>‹#›</a:t>
            </a:fld>
            <a:endParaRPr lang="en-US"/>
          </a:p>
        </p:txBody>
      </p:sp>
    </p:spTree>
    <p:extLst>
      <p:ext uri="{BB962C8B-B14F-4D97-AF65-F5344CB8AC3E}">
        <p14:creationId xmlns:p14="http://schemas.microsoft.com/office/powerpoint/2010/main" val="1680893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7C11D-163C-4209-ADBF-38EAC7C470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659194-F13C-4D7D-9434-76576CC6D68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CF65D7-2CC3-4FD8-8EAA-27F0FEEBF25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D19C8D-801E-4171-81AB-D51264A6D3C0}"/>
              </a:ext>
            </a:extLst>
          </p:cNvPr>
          <p:cNvSpPr>
            <a:spLocks noGrp="1"/>
          </p:cNvSpPr>
          <p:nvPr>
            <p:ph type="dt" sz="half" idx="10"/>
          </p:nvPr>
        </p:nvSpPr>
        <p:spPr/>
        <p:txBody>
          <a:bodyPr/>
          <a:lstStyle/>
          <a:p>
            <a:fld id="{29DFCFE5-73B7-48DE-8DC0-68959A2789CA}" type="datetimeFigureOut">
              <a:rPr lang="en-US" smtClean="0"/>
              <a:t>5/5/2026</a:t>
            </a:fld>
            <a:endParaRPr lang="en-US"/>
          </a:p>
        </p:txBody>
      </p:sp>
      <p:sp>
        <p:nvSpPr>
          <p:cNvPr id="6" name="Footer Placeholder 5">
            <a:extLst>
              <a:ext uri="{FF2B5EF4-FFF2-40B4-BE49-F238E27FC236}">
                <a16:creationId xmlns:a16="http://schemas.microsoft.com/office/drawing/2014/main" id="{6508B8C1-F278-4919-A187-BE07947319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34A1DF-E125-4333-93CE-992BD3D6863A}"/>
              </a:ext>
            </a:extLst>
          </p:cNvPr>
          <p:cNvSpPr>
            <a:spLocks noGrp="1"/>
          </p:cNvSpPr>
          <p:nvPr>
            <p:ph type="sldNum" sz="quarter" idx="12"/>
          </p:nvPr>
        </p:nvSpPr>
        <p:spPr/>
        <p:txBody>
          <a:bodyPr/>
          <a:lstStyle/>
          <a:p>
            <a:fld id="{8F01B646-E56B-4B12-9A44-53F24722CDF8}" type="slidenum">
              <a:rPr lang="en-US" smtClean="0"/>
              <a:t>‹#›</a:t>
            </a:fld>
            <a:endParaRPr lang="en-US"/>
          </a:p>
        </p:txBody>
      </p:sp>
    </p:spTree>
    <p:extLst>
      <p:ext uri="{BB962C8B-B14F-4D97-AF65-F5344CB8AC3E}">
        <p14:creationId xmlns:p14="http://schemas.microsoft.com/office/powerpoint/2010/main" val="3731261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9F51E-421A-40DC-B05A-29F8EE080C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E7A669-4C1E-46D4-BD49-184DC184C8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0C25A34-EA40-4C2B-95F3-34F0BA15346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1AF7EE-B818-4560-88E2-C275869037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91F0260-3F46-43EF-9312-2245BCCDC19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E38F23-231A-40F1-9E56-5ABB4B9F5573}"/>
              </a:ext>
            </a:extLst>
          </p:cNvPr>
          <p:cNvSpPr>
            <a:spLocks noGrp="1"/>
          </p:cNvSpPr>
          <p:nvPr>
            <p:ph type="dt" sz="half" idx="10"/>
          </p:nvPr>
        </p:nvSpPr>
        <p:spPr/>
        <p:txBody>
          <a:bodyPr/>
          <a:lstStyle/>
          <a:p>
            <a:fld id="{29DFCFE5-73B7-48DE-8DC0-68959A2789CA}" type="datetimeFigureOut">
              <a:rPr lang="en-US" smtClean="0"/>
              <a:t>5/5/2026</a:t>
            </a:fld>
            <a:endParaRPr lang="en-US"/>
          </a:p>
        </p:txBody>
      </p:sp>
      <p:sp>
        <p:nvSpPr>
          <p:cNvPr id="8" name="Footer Placeholder 7">
            <a:extLst>
              <a:ext uri="{FF2B5EF4-FFF2-40B4-BE49-F238E27FC236}">
                <a16:creationId xmlns:a16="http://schemas.microsoft.com/office/drawing/2014/main" id="{AB415C5E-F3A3-40D9-BD9C-95AC95B0A6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88334D-CF85-4F81-8F5F-5E54A0D02017}"/>
              </a:ext>
            </a:extLst>
          </p:cNvPr>
          <p:cNvSpPr>
            <a:spLocks noGrp="1"/>
          </p:cNvSpPr>
          <p:nvPr>
            <p:ph type="sldNum" sz="quarter" idx="12"/>
          </p:nvPr>
        </p:nvSpPr>
        <p:spPr/>
        <p:txBody>
          <a:bodyPr/>
          <a:lstStyle/>
          <a:p>
            <a:fld id="{8F01B646-E56B-4B12-9A44-53F24722CDF8}" type="slidenum">
              <a:rPr lang="en-US" smtClean="0"/>
              <a:t>‹#›</a:t>
            </a:fld>
            <a:endParaRPr lang="en-US"/>
          </a:p>
        </p:txBody>
      </p:sp>
    </p:spTree>
    <p:extLst>
      <p:ext uri="{BB962C8B-B14F-4D97-AF65-F5344CB8AC3E}">
        <p14:creationId xmlns:p14="http://schemas.microsoft.com/office/powerpoint/2010/main" val="2610105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724E1-4EFE-403C-935A-1FB485D1B7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C00267-FACE-4FCA-90F3-1BD9AFC836F6}"/>
              </a:ext>
            </a:extLst>
          </p:cNvPr>
          <p:cNvSpPr>
            <a:spLocks noGrp="1"/>
          </p:cNvSpPr>
          <p:nvPr>
            <p:ph type="dt" sz="half" idx="10"/>
          </p:nvPr>
        </p:nvSpPr>
        <p:spPr/>
        <p:txBody>
          <a:bodyPr/>
          <a:lstStyle/>
          <a:p>
            <a:fld id="{29DFCFE5-73B7-48DE-8DC0-68959A2789CA}" type="datetimeFigureOut">
              <a:rPr lang="en-US" smtClean="0"/>
              <a:t>5/5/2026</a:t>
            </a:fld>
            <a:endParaRPr lang="en-US"/>
          </a:p>
        </p:txBody>
      </p:sp>
      <p:sp>
        <p:nvSpPr>
          <p:cNvPr id="4" name="Footer Placeholder 3">
            <a:extLst>
              <a:ext uri="{FF2B5EF4-FFF2-40B4-BE49-F238E27FC236}">
                <a16:creationId xmlns:a16="http://schemas.microsoft.com/office/drawing/2014/main" id="{492E7328-D723-49F9-8F57-DF2FB7DFB6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B8F781-5C6E-43D5-8B47-541ED8738589}"/>
              </a:ext>
            </a:extLst>
          </p:cNvPr>
          <p:cNvSpPr>
            <a:spLocks noGrp="1"/>
          </p:cNvSpPr>
          <p:nvPr>
            <p:ph type="sldNum" sz="quarter" idx="12"/>
          </p:nvPr>
        </p:nvSpPr>
        <p:spPr/>
        <p:txBody>
          <a:bodyPr/>
          <a:lstStyle/>
          <a:p>
            <a:fld id="{8F01B646-E56B-4B12-9A44-53F24722CDF8}" type="slidenum">
              <a:rPr lang="en-US" smtClean="0"/>
              <a:t>‹#›</a:t>
            </a:fld>
            <a:endParaRPr lang="en-US"/>
          </a:p>
        </p:txBody>
      </p:sp>
    </p:spTree>
    <p:extLst>
      <p:ext uri="{BB962C8B-B14F-4D97-AF65-F5344CB8AC3E}">
        <p14:creationId xmlns:p14="http://schemas.microsoft.com/office/powerpoint/2010/main" val="3017171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0EE0DC-1E3F-4210-B325-005C5019A621}"/>
              </a:ext>
            </a:extLst>
          </p:cNvPr>
          <p:cNvSpPr>
            <a:spLocks noGrp="1"/>
          </p:cNvSpPr>
          <p:nvPr>
            <p:ph type="dt" sz="half" idx="10"/>
          </p:nvPr>
        </p:nvSpPr>
        <p:spPr/>
        <p:txBody>
          <a:bodyPr/>
          <a:lstStyle/>
          <a:p>
            <a:fld id="{29DFCFE5-73B7-48DE-8DC0-68959A2789CA}" type="datetimeFigureOut">
              <a:rPr lang="en-US" smtClean="0"/>
              <a:t>5/5/2026</a:t>
            </a:fld>
            <a:endParaRPr lang="en-US"/>
          </a:p>
        </p:txBody>
      </p:sp>
      <p:sp>
        <p:nvSpPr>
          <p:cNvPr id="3" name="Footer Placeholder 2">
            <a:extLst>
              <a:ext uri="{FF2B5EF4-FFF2-40B4-BE49-F238E27FC236}">
                <a16:creationId xmlns:a16="http://schemas.microsoft.com/office/drawing/2014/main" id="{D907646A-E502-482D-B694-F67A422627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4F4226-9F70-4ACB-BE09-00F5012A6B49}"/>
              </a:ext>
            </a:extLst>
          </p:cNvPr>
          <p:cNvSpPr>
            <a:spLocks noGrp="1"/>
          </p:cNvSpPr>
          <p:nvPr>
            <p:ph type="sldNum" sz="quarter" idx="12"/>
          </p:nvPr>
        </p:nvSpPr>
        <p:spPr/>
        <p:txBody>
          <a:bodyPr/>
          <a:lstStyle/>
          <a:p>
            <a:fld id="{8F01B646-E56B-4B12-9A44-53F24722CDF8}" type="slidenum">
              <a:rPr lang="en-US" smtClean="0"/>
              <a:t>‹#›</a:t>
            </a:fld>
            <a:endParaRPr lang="en-US"/>
          </a:p>
        </p:txBody>
      </p:sp>
    </p:spTree>
    <p:extLst>
      <p:ext uri="{BB962C8B-B14F-4D97-AF65-F5344CB8AC3E}">
        <p14:creationId xmlns:p14="http://schemas.microsoft.com/office/powerpoint/2010/main" val="3301394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670B0-0FBD-4E0D-B59A-6B017BE01D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6D19A2-6C73-4B23-93A1-FBB8561227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7B28FE-BBF3-4700-96B2-9B7C537793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C1B40B5-79CA-49E9-A939-852396358ABD}"/>
              </a:ext>
            </a:extLst>
          </p:cNvPr>
          <p:cNvSpPr>
            <a:spLocks noGrp="1"/>
          </p:cNvSpPr>
          <p:nvPr>
            <p:ph type="dt" sz="half" idx="10"/>
          </p:nvPr>
        </p:nvSpPr>
        <p:spPr/>
        <p:txBody>
          <a:bodyPr/>
          <a:lstStyle/>
          <a:p>
            <a:fld id="{29DFCFE5-73B7-48DE-8DC0-68959A2789CA}" type="datetimeFigureOut">
              <a:rPr lang="en-US" smtClean="0"/>
              <a:t>5/5/2026</a:t>
            </a:fld>
            <a:endParaRPr lang="en-US"/>
          </a:p>
        </p:txBody>
      </p:sp>
      <p:sp>
        <p:nvSpPr>
          <p:cNvPr id="6" name="Footer Placeholder 5">
            <a:extLst>
              <a:ext uri="{FF2B5EF4-FFF2-40B4-BE49-F238E27FC236}">
                <a16:creationId xmlns:a16="http://schemas.microsoft.com/office/drawing/2014/main" id="{A96D9CD6-1A15-49BE-9FB9-A4AEA21F28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940678-8093-4779-B399-B28349235D30}"/>
              </a:ext>
            </a:extLst>
          </p:cNvPr>
          <p:cNvSpPr>
            <a:spLocks noGrp="1"/>
          </p:cNvSpPr>
          <p:nvPr>
            <p:ph type="sldNum" sz="quarter" idx="12"/>
          </p:nvPr>
        </p:nvSpPr>
        <p:spPr/>
        <p:txBody>
          <a:bodyPr/>
          <a:lstStyle/>
          <a:p>
            <a:fld id="{8F01B646-E56B-4B12-9A44-53F24722CDF8}" type="slidenum">
              <a:rPr lang="en-US" smtClean="0"/>
              <a:t>‹#›</a:t>
            </a:fld>
            <a:endParaRPr lang="en-US"/>
          </a:p>
        </p:txBody>
      </p:sp>
    </p:spTree>
    <p:extLst>
      <p:ext uri="{BB962C8B-B14F-4D97-AF65-F5344CB8AC3E}">
        <p14:creationId xmlns:p14="http://schemas.microsoft.com/office/powerpoint/2010/main" val="647458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BC16F-F2F3-441F-97A9-E52005D74B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ABEB52-A77B-4910-8815-1C11893213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E0F3BC-5DF7-4271-81EF-947B1DD207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59086A-5393-449A-8539-457EA86ABECC}"/>
              </a:ext>
            </a:extLst>
          </p:cNvPr>
          <p:cNvSpPr>
            <a:spLocks noGrp="1"/>
          </p:cNvSpPr>
          <p:nvPr>
            <p:ph type="dt" sz="half" idx="10"/>
          </p:nvPr>
        </p:nvSpPr>
        <p:spPr/>
        <p:txBody>
          <a:bodyPr/>
          <a:lstStyle/>
          <a:p>
            <a:fld id="{29DFCFE5-73B7-48DE-8DC0-68959A2789CA}" type="datetimeFigureOut">
              <a:rPr lang="en-US" smtClean="0"/>
              <a:t>5/5/2026</a:t>
            </a:fld>
            <a:endParaRPr lang="en-US"/>
          </a:p>
        </p:txBody>
      </p:sp>
      <p:sp>
        <p:nvSpPr>
          <p:cNvPr id="6" name="Footer Placeholder 5">
            <a:extLst>
              <a:ext uri="{FF2B5EF4-FFF2-40B4-BE49-F238E27FC236}">
                <a16:creationId xmlns:a16="http://schemas.microsoft.com/office/drawing/2014/main" id="{0D32BDD6-5F98-40DD-8288-2623C1422A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AD33FF-3B73-4D68-A385-849AFE49754F}"/>
              </a:ext>
            </a:extLst>
          </p:cNvPr>
          <p:cNvSpPr>
            <a:spLocks noGrp="1"/>
          </p:cNvSpPr>
          <p:nvPr>
            <p:ph type="sldNum" sz="quarter" idx="12"/>
          </p:nvPr>
        </p:nvSpPr>
        <p:spPr/>
        <p:txBody>
          <a:bodyPr/>
          <a:lstStyle/>
          <a:p>
            <a:fld id="{8F01B646-E56B-4B12-9A44-53F24722CDF8}" type="slidenum">
              <a:rPr lang="en-US" smtClean="0"/>
              <a:t>‹#›</a:t>
            </a:fld>
            <a:endParaRPr lang="en-US"/>
          </a:p>
        </p:txBody>
      </p:sp>
    </p:spTree>
    <p:extLst>
      <p:ext uri="{BB962C8B-B14F-4D97-AF65-F5344CB8AC3E}">
        <p14:creationId xmlns:p14="http://schemas.microsoft.com/office/powerpoint/2010/main" val="1927917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B5D477-F903-428E-BB2C-74D488CF83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7CC596-2D82-4787-986F-5958E3EE75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1BC718-A0C8-4BC5-B55E-CF32C46079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DFCFE5-73B7-48DE-8DC0-68959A2789CA}" type="datetimeFigureOut">
              <a:rPr lang="en-US" smtClean="0"/>
              <a:t>5/5/2026</a:t>
            </a:fld>
            <a:endParaRPr lang="en-US"/>
          </a:p>
        </p:txBody>
      </p:sp>
      <p:sp>
        <p:nvSpPr>
          <p:cNvPr id="5" name="Footer Placeholder 4">
            <a:extLst>
              <a:ext uri="{FF2B5EF4-FFF2-40B4-BE49-F238E27FC236}">
                <a16:creationId xmlns:a16="http://schemas.microsoft.com/office/drawing/2014/main" id="{94943C1B-8985-4B79-877F-23241869C0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FEC37E-E26E-45F5-B704-B47ADB95B3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01B646-E56B-4B12-9A44-53F24722CDF8}" type="slidenum">
              <a:rPr lang="en-US" smtClean="0"/>
              <a:t>‹#›</a:t>
            </a:fld>
            <a:endParaRPr lang="en-US"/>
          </a:p>
        </p:txBody>
      </p:sp>
    </p:spTree>
    <p:extLst>
      <p:ext uri="{BB962C8B-B14F-4D97-AF65-F5344CB8AC3E}">
        <p14:creationId xmlns:p14="http://schemas.microsoft.com/office/powerpoint/2010/main" val="2859801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gif"/><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9818" y="3105835"/>
            <a:ext cx="9892146" cy="3416320"/>
          </a:xfrm>
          <a:prstGeom prst="rect">
            <a:avLst/>
          </a:prstGeom>
        </p:spPr>
        <p:txBody>
          <a:bodyPr wrap="square">
            <a:spAutoFit/>
          </a:bodyPr>
          <a:lstStyle/>
          <a:p>
            <a:r>
              <a:rPr lang="en-US" sz="5400" b="0" i="0" dirty="0">
                <a:solidFill>
                  <a:srgbClr val="002060"/>
                </a:solidFill>
                <a:effectLst/>
                <a:latin typeface="Raleway"/>
              </a:rPr>
              <a:t>“Mathematics is the language </a:t>
            </a:r>
            <a:r>
              <a:rPr lang="en-US" sz="5400" dirty="0">
                <a:solidFill>
                  <a:srgbClr val="002060"/>
                </a:solidFill>
                <a:latin typeface="Raleway"/>
              </a:rPr>
              <a:t>with</a:t>
            </a:r>
            <a:r>
              <a:rPr lang="en-US" sz="5400" b="0" i="0" dirty="0">
                <a:solidFill>
                  <a:srgbClr val="002060"/>
                </a:solidFill>
                <a:effectLst/>
                <a:latin typeface="Raleway"/>
              </a:rPr>
              <a:t> which God has</a:t>
            </a:r>
            <a:r>
              <a:rPr lang="en-US" b="0" i="0" dirty="0">
                <a:solidFill>
                  <a:srgbClr val="002060"/>
                </a:solidFill>
                <a:effectLst/>
                <a:latin typeface="Raleway"/>
              </a:rPr>
              <a:t> </a:t>
            </a:r>
            <a:r>
              <a:rPr lang="en-US" sz="5400" b="0" i="0" dirty="0">
                <a:solidFill>
                  <a:srgbClr val="002060"/>
                </a:solidFill>
                <a:effectLst/>
                <a:latin typeface="Raleway"/>
              </a:rPr>
              <a:t>written the universe.” </a:t>
            </a:r>
          </a:p>
          <a:p>
            <a:pPr algn="ctr"/>
            <a:r>
              <a:rPr lang="en-US" sz="5400" b="0" i="0" dirty="0">
                <a:solidFill>
                  <a:srgbClr val="C00000"/>
                </a:solidFill>
                <a:effectLst/>
                <a:latin typeface="Raleway"/>
              </a:rPr>
              <a:t>-Galileo Galilei</a:t>
            </a:r>
            <a:endParaRPr lang="en-US" sz="5400" dirty="0">
              <a:solidFill>
                <a:srgbClr val="C00000"/>
              </a:solidFill>
            </a:endParaRPr>
          </a:p>
        </p:txBody>
      </p:sp>
      <p:pic>
        <p:nvPicPr>
          <p:cNvPr id="3" name="Picture 2"/>
          <p:cNvPicPr>
            <a:picLocks noChangeAspect="1"/>
          </p:cNvPicPr>
          <p:nvPr/>
        </p:nvPicPr>
        <p:blipFill>
          <a:blip r:embed="rId2"/>
          <a:stretch>
            <a:fillRect/>
          </a:stretch>
        </p:blipFill>
        <p:spPr>
          <a:xfrm>
            <a:off x="2646218" y="526473"/>
            <a:ext cx="7675418" cy="2244435"/>
          </a:xfrm>
          <a:prstGeom prst="rect">
            <a:avLst/>
          </a:prstGeom>
        </p:spPr>
      </p:pic>
    </p:spTree>
    <p:extLst>
      <p:ext uri="{BB962C8B-B14F-4D97-AF65-F5344CB8AC3E}">
        <p14:creationId xmlns:p14="http://schemas.microsoft.com/office/powerpoint/2010/main" val="2350458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2">
                    <a:lumMod val="75000"/>
                  </a:schemeClr>
                </a:solidFill>
              </a:rPr>
              <a:t>Blaise Pascal</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	Blaise Pascal was a mathematician who spent time looking for mathematical probabilities in gambling after a gambler came to him with a specific problem (letters between Pascal and fellow mathematician Pierre de Fermat later confirmed they laid the foundation for probabilities). Pascal used his triangle to verify his conclusions about gambling. You can read more about this online if you are interested. </a:t>
            </a:r>
          </a:p>
          <a:p>
            <a:pPr marL="0" indent="0">
              <a:buNone/>
            </a:pPr>
            <a:r>
              <a:rPr lang="en-US" dirty="0"/>
              <a:t>	For now, we will examine Pascal’s greatest wager. He thought it best to gamble on faith and not wager on unbelief. He said: “Belief is a wise wager. Granted faith cannot be proved, what harm will come to you if you gamble on its truth and it proves false? If you gain, you gain all; if you lose, you lose nothing. Wager then, without hesitation, that He (God) exists.” How would you explain to a friend what Pascal means by this? </a:t>
            </a:r>
          </a:p>
          <a:p>
            <a:pPr marL="0" indent="0">
              <a:buNone/>
            </a:pPr>
            <a:r>
              <a:rPr lang="en-US" dirty="0"/>
              <a:t>	When one gambles, or places a wager, there is a risk of loss. God warns us against this. There is no guessing with God; faith in Him and what He will do for you is a sure thing! </a:t>
            </a:r>
          </a:p>
          <a:p>
            <a:pPr marL="0" indent="0">
              <a:buNone/>
            </a:pPr>
            <a:r>
              <a:rPr lang="en-US" dirty="0"/>
              <a:t>	We will end this section with another quote from Pascal: “There is a God-shaped vacuum in the heart of every man which cannot be filled with any created thing, but only by God, the Creator, made known through Jesus.” </a:t>
            </a:r>
          </a:p>
          <a:p>
            <a:pPr marL="0" indent="0">
              <a:buNone/>
            </a:pPr>
            <a:r>
              <a:rPr lang="en-US" dirty="0"/>
              <a:t> </a:t>
            </a:r>
          </a:p>
          <a:p>
            <a:endParaRPr lang="en-US" dirty="0"/>
          </a:p>
        </p:txBody>
      </p:sp>
    </p:spTree>
    <p:extLst>
      <p:ext uri="{BB962C8B-B14F-4D97-AF65-F5344CB8AC3E}">
        <p14:creationId xmlns:p14="http://schemas.microsoft.com/office/powerpoint/2010/main" val="2011202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DE8DE-7591-49D1-8441-7CD49A4D298D}"/>
              </a:ext>
            </a:extLst>
          </p:cNvPr>
          <p:cNvSpPr>
            <a:spLocks noGrp="1"/>
          </p:cNvSpPr>
          <p:nvPr>
            <p:ph type="title"/>
          </p:nvPr>
        </p:nvSpPr>
        <p:spPr/>
        <p:txBody>
          <a:bodyPr>
            <a:normAutofit/>
          </a:bodyPr>
          <a:lstStyle/>
          <a:p>
            <a:r>
              <a:rPr lang="en-US" dirty="0"/>
              <a:t>      </a:t>
            </a:r>
            <a:r>
              <a:rPr lang="en-US" dirty="0">
                <a:solidFill>
                  <a:srgbClr val="FF0000"/>
                </a:solidFill>
              </a:rPr>
              <a:t>Pascals Triangle- What is the next row of </a:t>
            </a:r>
            <a:br>
              <a:rPr lang="en-US" dirty="0">
                <a:solidFill>
                  <a:srgbClr val="FF0000"/>
                </a:solidFill>
              </a:rPr>
            </a:br>
            <a:r>
              <a:rPr lang="en-US" dirty="0">
                <a:solidFill>
                  <a:srgbClr val="FF0000"/>
                </a:solidFill>
              </a:rPr>
              <a:t>          numbers?  Look at the row above.                     </a:t>
            </a:r>
          </a:p>
        </p:txBody>
      </p:sp>
      <p:pic>
        <p:nvPicPr>
          <p:cNvPr id="3" name="Picture 2">
            <a:extLst>
              <a:ext uri="{FF2B5EF4-FFF2-40B4-BE49-F238E27FC236}">
                <a16:creationId xmlns:a16="http://schemas.microsoft.com/office/drawing/2014/main" id="{CB789959-95DD-492C-9552-38348FC42C2C}"/>
              </a:ext>
            </a:extLst>
          </p:cNvPr>
          <p:cNvPicPr>
            <a:picLocks noChangeAspect="1"/>
          </p:cNvPicPr>
          <p:nvPr/>
        </p:nvPicPr>
        <p:blipFill>
          <a:blip r:embed="rId3"/>
          <a:stretch>
            <a:fillRect/>
          </a:stretch>
        </p:blipFill>
        <p:spPr>
          <a:xfrm>
            <a:off x="3851098" y="2127966"/>
            <a:ext cx="4244708" cy="4016088"/>
          </a:xfrm>
          <a:prstGeom prst="rect">
            <a:avLst/>
          </a:prstGeom>
        </p:spPr>
      </p:pic>
    </p:spTree>
    <p:extLst>
      <p:ext uri="{BB962C8B-B14F-4D97-AF65-F5344CB8AC3E}">
        <p14:creationId xmlns:p14="http://schemas.microsoft.com/office/powerpoint/2010/main" val="2161878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0DFB3-ADE0-4C93-A029-3F4E25456FA2}"/>
              </a:ext>
            </a:extLst>
          </p:cNvPr>
          <p:cNvSpPr>
            <a:spLocks noGrp="1"/>
          </p:cNvSpPr>
          <p:nvPr>
            <p:ph type="title"/>
          </p:nvPr>
        </p:nvSpPr>
        <p:spPr/>
        <p:txBody>
          <a:bodyPr/>
          <a:lstStyle/>
          <a:p>
            <a:r>
              <a:rPr lang="en-US" dirty="0"/>
              <a:t>	</a:t>
            </a:r>
            <a:r>
              <a:rPr lang="en-US" dirty="0">
                <a:solidFill>
                  <a:srgbClr val="7030A0"/>
                </a:solidFill>
              </a:rPr>
              <a:t>Pascals Triangle and Coin Tosses</a:t>
            </a:r>
          </a:p>
        </p:txBody>
      </p:sp>
      <p:sp>
        <p:nvSpPr>
          <p:cNvPr id="3" name="Content Placeholder 2">
            <a:extLst>
              <a:ext uri="{FF2B5EF4-FFF2-40B4-BE49-F238E27FC236}">
                <a16:creationId xmlns:a16="http://schemas.microsoft.com/office/drawing/2014/main" id="{81FCB916-9526-4E03-843D-0CDE1CA28D61}"/>
              </a:ext>
            </a:extLst>
          </p:cNvPr>
          <p:cNvSpPr>
            <a:spLocks noGrp="1"/>
          </p:cNvSpPr>
          <p:nvPr>
            <p:ph idx="1"/>
          </p:nvPr>
        </p:nvSpPr>
        <p:spPr/>
        <p:txBody>
          <a:bodyPr/>
          <a:lstStyle/>
          <a:p>
            <a:pPr marL="0" indent="0">
              <a:buNone/>
            </a:pPr>
            <a:endParaRPr lang="en-US" dirty="0"/>
          </a:p>
          <a:p>
            <a:pPr marL="0" indent="0">
              <a:buNone/>
            </a:pPr>
            <a:r>
              <a:rPr lang="en-US" dirty="0"/>
              <a:t>Flip One Coin</a:t>
            </a:r>
          </a:p>
          <a:p>
            <a:pPr marL="0" indent="0">
              <a:buNone/>
            </a:pPr>
            <a:r>
              <a:rPr lang="en-US" dirty="0"/>
              <a:t>0 Heads___1___1 Head___1___	</a:t>
            </a:r>
          </a:p>
          <a:p>
            <a:pPr marL="0" indent="0">
              <a:buNone/>
            </a:pPr>
            <a:r>
              <a:rPr lang="en-US" dirty="0"/>
              <a:t>Flip Two coins</a:t>
            </a:r>
          </a:p>
          <a:p>
            <a:pPr marL="0" indent="0">
              <a:buNone/>
            </a:pPr>
            <a:r>
              <a:rPr lang="en-US" dirty="0"/>
              <a:t>0 Heads___1___1 Head___2___2 Heads___1___</a:t>
            </a:r>
          </a:p>
          <a:p>
            <a:pPr marL="0" indent="0">
              <a:buNone/>
            </a:pPr>
            <a:r>
              <a:rPr lang="en-US" dirty="0"/>
              <a:t>Flip Three Coins</a:t>
            </a:r>
          </a:p>
          <a:p>
            <a:pPr marL="0" indent="0">
              <a:buNone/>
            </a:pPr>
            <a:r>
              <a:rPr lang="en-US" dirty="0"/>
              <a:t>0 Heads___1___1 Head___3___2 Heads___3__3 Heads___1___</a:t>
            </a:r>
          </a:p>
          <a:p>
            <a:pPr marL="0" indent="0">
              <a:buNone/>
            </a:pPr>
            <a:r>
              <a:rPr lang="en-US" dirty="0"/>
              <a:t>Do you recognize these numbers?</a:t>
            </a:r>
          </a:p>
        </p:txBody>
      </p:sp>
    </p:spTree>
    <p:extLst>
      <p:ext uri="{BB962C8B-B14F-4D97-AF65-F5344CB8AC3E}">
        <p14:creationId xmlns:p14="http://schemas.microsoft.com/office/powerpoint/2010/main" val="329189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3C30C-F250-4941-BFA5-0221C5883868}"/>
              </a:ext>
            </a:extLst>
          </p:cNvPr>
          <p:cNvSpPr>
            <a:spLocks noGrp="1"/>
          </p:cNvSpPr>
          <p:nvPr>
            <p:ph type="title"/>
          </p:nvPr>
        </p:nvSpPr>
        <p:spPr/>
        <p:txBody>
          <a:bodyPr>
            <a:normAutofit fontScale="90000"/>
          </a:bodyPr>
          <a:lstStyle/>
          <a:p>
            <a:pPr algn="ctr"/>
            <a:r>
              <a:rPr lang="en-US" dirty="0">
                <a:solidFill>
                  <a:srgbClr val="00B050"/>
                </a:solidFill>
              </a:rPr>
              <a:t>Pascals Triangle and other Numbers- Add the diagonals of Pascals Triangle. Do you recognize these numbers?</a:t>
            </a:r>
          </a:p>
        </p:txBody>
      </p:sp>
      <p:pic>
        <p:nvPicPr>
          <p:cNvPr id="3" name="Picture 2">
            <a:extLst>
              <a:ext uri="{FF2B5EF4-FFF2-40B4-BE49-F238E27FC236}">
                <a16:creationId xmlns:a16="http://schemas.microsoft.com/office/drawing/2014/main" id="{4EB1238B-3DE8-4948-87B1-FD08A743081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384224" y="1959045"/>
            <a:ext cx="5967166" cy="4342467"/>
          </a:xfrm>
          <a:prstGeom prst="rect">
            <a:avLst/>
          </a:prstGeom>
        </p:spPr>
      </p:pic>
    </p:spTree>
    <p:extLst>
      <p:ext uri="{BB962C8B-B14F-4D97-AF65-F5344CB8AC3E}">
        <p14:creationId xmlns:p14="http://schemas.microsoft.com/office/powerpoint/2010/main" val="1186241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F579A-7F64-4F62-A57C-E738F40B62E4}"/>
              </a:ext>
            </a:extLst>
          </p:cNvPr>
          <p:cNvSpPr>
            <a:spLocks noGrp="1"/>
          </p:cNvSpPr>
          <p:nvPr>
            <p:ph type="title"/>
          </p:nvPr>
        </p:nvSpPr>
        <p:spPr/>
        <p:txBody>
          <a:bodyPr/>
          <a:lstStyle/>
          <a:p>
            <a:r>
              <a:rPr lang="en-US" dirty="0"/>
              <a:t>	</a:t>
            </a:r>
            <a:r>
              <a:rPr lang="en-US" dirty="0">
                <a:solidFill>
                  <a:srgbClr val="7030A0"/>
                </a:solidFill>
              </a:rPr>
              <a:t>	Pascals Triangle and Games</a:t>
            </a:r>
          </a:p>
        </p:txBody>
      </p:sp>
      <p:pic>
        <p:nvPicPr>
          <p:cNvPr id="8" name="Content Placeholder 7">
            <a:extLst>
              <a:ext uri="{FF2B5EF4-FFF2-40B4-BE49-F238E27FC236}">
                <a16:creationId xmlns:a16="http://schemas.microsoft.com/office/drawing/2014/main" id="{EAD81A87-6F92-4BB0-8BB1-505973C3E5BF}"/>
              </a:ext>
            </a:extLst>
          </p:cNvPr>
          <p:cNvPicPr>
            <a:picLocks noGrp="1" noChangeAspect="1"/>
          </p:cNvPicPr>
          <p:nvPr>
            <p:ph sz="half" idx="1"/>
          </p:nvPr>
        </p:nvPicPr>
        <p:blipFill>
          <a:blip r:embed="rId2"/>
          <a:stretch>
            <a:fillRect/>
          </a:stretch>
        </p:blipFill>
        <p:spPr>
          <a:xfrm>
            <a:off x="461913" y="1825625"/>
            <a:ext cx="4317477" cy="4452627"/>
          </a:xfrm>
          <a:prstGeom prst="rect">
            <a:avLst/>
          </a:prstGeom>
        </p:spPr>
      </p:pic>
      <p:pic>
        <p:nvPicPr>
          <p:cNvPr id="7" name="Content Placeholder 6">
            <a:extLst>
              <a:ext uri="{FF2B5EF4-FFF2-40B4-BE49-F238E27FC236}">
                <a16:creationId xmlns:a16="http://schemas.microsoft.com/office/drawing/2014/main" id="{BC8FC78C-242C-462A-8AF5-C6E603462E4C}"/>
              </a:ext>
            </a:extLst>
          </p:cNvPr>
          <p:cNvPicPr>
            <a:picLocks noGrp="1" noChangeAspect="1"/>
          </p:cNvPicPr>
          <p:nvPr>
            <p:ph sz="half" idx="2"/>
          </p:nvPr>
        </p:nvPicPr>
        <p:blipFill>
          <a:blip r:embed="rId3"/>
          <a:stretch>
            <a:fillRect/>
          </a:stretch>
        </p:blipFill>
        <p:spPr>
          <a:xfrm>
            <a:off x="4892511" y="1825625"/>
            <a:ext cx="7004116" cy="5032375"/>
          </a:xfrm>
          <a:prstGeom prst="rect">
            <a:avLst/>
          </a:prstGeom>
        </p:spPr>
      </p:pic>
    </p:spTree>
    <p:extLst>
      <p:ext uri="{BB962C8B-B14F-4D97-AF65-F5344CB8AC3E}">
        <p14:creationId xmlns:p14="http://schemas.microsoft.com/office/powerpoint/2010/main" val="1167272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70C0"/>
                </a:solidFill>
              </a:rPr>
              <a:t>Art Projects follow patterns and design.</a:t>
            </a:r>
          </a:p>
        </p:txBody>
      </p:sp>
      <p:pic>
        <p:nvPicPr>
          <p:cNvPr id="4" name="Content Placeholder 3"/>
          <p:cNvPicPr>
            <a:picLocks noGrp="1" noChangeAspect="1"/>
          </p:cNvPicPr>
          <p:nvPr>
            <p:ph idx="1"/>
          </p:nvPr>
        </p:nvPicPr>
        <p:blipFill>
          <a:blip r:embed="rId2"/>
          <a:stretch>
            <a:fillRect/>
          </a:stretch>
        </p:blipFill>
        <p:spPr>
          <a:xfrm>
            <a:off x="3522288" y="1825625"/>
            <a:ext cx="5147424" cy="4351338"/>
          </a:xfrm>
          <a:prstGeom prst="rect">
            <a:avLst/>
          </a:prstGeom>
        </p:spPr>
      </p:pic>
    </p:spTree>
    <p:extLst>
      <p:ext uri="{BB962C8B-B14F-4D97-AF65-F5344CB8AC3E}">
        <p14:creationId xmlns:p14="http://schemas.microsoft.com/office/powerpoint/2010/main" val="3950299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AC17C-6143-40F1-9FF2-A0C410DD862B}"/>
              </a:ext>
            </a:extLst>
          </p:cNvPr>
          <p:cNvSpPr>
            <a:spLocks noGrp="1"/>
          </p:cNvSpPr>
          <p:nvPr>
            <p:ph type="title"/>
          </p:nvPr>
        </p:nvSpPr>
        <p:spPr/>
        <p:txBody>
          <a:bodyPr/>
          <a:lstStyle/>
          <a:p>
            <a:pPr algn="ctr"/>
            <a:r>
              <a:rPr lang="en-US" dirty="0">
                <a:solidFill>
                  <a:srgbClr val="990099"/>
                </a:solidFill>
              </a:rPr>
              <a:t>Penny Parade</a:t>
            </a:r>
          </a:p>
        </p:txBody>
      </p:sp>
      <p:sp>
        <p:nvSpPr>
          <p:cNvPr id="3" name="Text Placeholder 2">
            <a:extLst>
              <a:ext uri="{FF2B5EF4-FFF2-40B4-BE49-F238E27FC236}">
                <a16:creationId xmlns:a16="http://schemas.microsoft.com/office/drawing/2014/main" id="{230B7273-BC7A-4A8E-8E1D-D64FA0A436D6}"/>
              </a:ext>
            </a:extLst>
          </p:cNvPr>
          <p:cNvSpPr>
            <a:spLocks noGrp="1"/>
          </p:cNvSpPr>
          <p:nvPr>
            <p:ph type="body" idx="1"/>
          </p:nvPr>
        </p:nvSpPr>
        <p:spPr/>
        <p:txBody>
          <a:bodyPr/>
          <a:lstStyle/>
          <a:p>
            <a:pPr algn="ctr"/>
            <a:r>
              <a:rPr lang="en-US" dirty="0">
                <a:solidFill>
                  <a:srgbClr val="990099"/>
                </a:solidFill>
              </a:rPr>
              <a:t>What numbers are missing?</a:t>
            </a:r>
          </a:p>
        </p:txBody>
      </p:sp>
      <p:graphicFrame>
        <p:nvGraphicFramePr>
          <p:cNvPr id="7" name="Content Placeholder 6">
            <a:extLst>
              <a:ext uri="{FF2B5EF4-FFF2-40B4-BE49-F238E27FC236}">
                <a16:creationId xmlns:a16="http://schemas.microsoft.com/office/drawing/2014/main" id="{193DEF29-ED73-4F44-83A1-3550327ABF58}"/>
              </a:ext>
            </a:extLst>
          </p:cNvPr>
          <p:cNvGraphicFramePr>
            <a:graphicFrameLocks noGrp="1"/>
          </p:cNvGraphicFramePr>
          <p:nvPr>
            <p:ph sz="half" idx="2"/>
            <p:extLst>
              <p:ext uri="{D42A27DB-BD31-4B8C-83A1-F6EECF244321}">
                <p14:modId xmlns:p14="http://schemas.microsoft.com/office/powerpoint/2010/main" val="190091129"/>
              </p:ext>
            </p:extLst>
          </p:nvPr>
        </p:nvGraphicFramePr>
        <p:xfrm>
          <a:off x="839788" y="2505074"/>
          <a:ext cx="5157785" cy="2752726"/>
        </p:xfrm>
        <a:graphic>
          <a:graphicData uri="http://schemas.openxmlformats.org/drawingml/2006/table">
            <a:tbl>
              <a:tblPr firstRow="1" bandRow="1">
                <a:tableStyleId>{5C22544A-7EE6-4342-B048-85BDC9FD1C3A}</a:tableStyleId>
              </a:tblPr>
              <a:tblGrid>
                <a:gridCol w="1031557">
                  <a:extLst>
                    <a:ext uri="{9D8B030D-6E8A-4147-A177-3AD203B41FA5}">
                      <a16:colId xmlns:a16="http://schemas.microsoft.com/office/drawing/2014/main" val="2406347386"/>
                    </a:ext>
                  </a:extLst>
                </a:gridCol>
                <a:gridCol w="1031557">
                  <a:extLst>
                    <a:ext uri="{9D8B030D-6E8A-4147-A177-3AD203B41FA5}">
                      <a16:colId xmlns:a16="http://schemas.microsoft.com/office/drawing/2014/main" val="2965850603"/>
                    </a:ext>
                  </a:extLst>
                </a:gridCol>
                <a:gridCol w="1031557">
                  <a:extLst>
                    <a:ext uri="{9D8B030D-6E8A-4147-A177-3AD203B41FA5}">
                      <a16:colId xmlns:a16="http://schemas.microsoft.com/office/drawing/2014/main" val="3673922484"/>
                    </a:ext>
                  </a:extLst>
                </a:gridCol>
                <a:gridCol w="1031557">
                  <a:extLst>
                    <a:ext uri="{9D8B030D-6E8A-4147-A177-3AD203B41FA5}">
                      <a16:colId xmlns:a16="http://schemas.microsoft.com/office/drawing/2014/main" val="2982875041"/>
                    </a:ext>
                  </a:extLst>
                </a:gridCol>
                <a:gridCol w="1031557">
                  <a:extLst>
                    <a:ext uri="{9D8B030D-6E8A-4147-A177-3AD203B41FA5}">
                      <a16:colId xmlns:a16="http://schemas.microsoft.com/office/drawing/2014/main" val="2202057257"/>
                    </a:ext>
                  </a:extLst>
                </a:gridCol>
              </a:tblGrid>
              <a:tr h="1376363">
                <a:tc>
                  <a:txBody>
                    <a:bodyPr/>
                    <a:lstStyle/>
                    <a:p>
                      <a:pPr algn="ctr"/>
                      <a:r>
                        <a:rPr lang="en-US" sz="4800" dirty="0"/>
                        <a:t>2</a:t>
                      </a:r>
                    </a:p>
                  </a:txBody>
                  <a:tcPr/>
                </a:tc>
                <a:tc>
                  <a:txBody>
                    <a:bodyPr/>
                    <a:lstStyle/>
                    <a:p>
                      <a:pPr algn="ctr"/>
                      <a:r>
                        <a:rPr lang="en-US" sz="4800" dirty="0"/>
                        <a:t>3</a:t>
                      </a:r>
                    </a:p>
                  </a:txBody>
                  <a:tcPr/>
                </a:tc>
                <a:tc>
                  <a:txBody>
                    <a:bodyPr/>
                    <a:lstStyle/>
                    <a:p>
                      <a:pPr algn="ctr"/>
                      <a:r>
                        <a:rPr lang="en-US" sz="4800" dirty="0"/>
                        <a:t>4</a:t>
                      </a:r>
                    </a:p>
                  </a:txBody>
                  <a:tcPr/>
                </a:tc>
                <a:tc>
                  <a:txBody>
                    <a:bodyPr/>
                    <a:lstStyle/>
                    <a:p>
                      <a:pPr algn="ctr"/>
                      <a:r>
                        <a:rPr lang="en-US" sz="4800" dirty="0"/>
                        <a:t>5</a:t>
                      </a:r>
                    </a:p>
                  </a:txBody>
                  <a:tcPr/>
                </a:tc>
                <a:tc>
                  <a:txBody>
                    <a:bodyPr/>
                    <a:lstStyle/>
                    <a:p>
                      <a:pPr algn="ctr"/>
                      <a:r>
                        <a:rPr lang="en-US" sz="4800" dirty="0"/>
                        <a:t>6</a:t>
                      </a:r>
                    </a:p>
                  </a:txBody>
                  <a:tcPr/>
                </a:tc>
                <a:extLst>
                  <a:ext uri="{0D108BD9-81ED-4DB2-BD59-A6C34878D82A}">
                    <a16:rowId xmlns:a16="http://schemas.microsoft.com/office/drawing/2014/main" val="3241836910"/>
                  </a:ext>
                </a:extLst>
              </a:tr>
              <a:tr h="1376363">
                <a:tc>
                  <a:txBody>
                    <a:bodyPr/>
                    <a:lstStyle/>
                    <a:p>
                      <a:pPr algn="ctr"/>
                      <a:r>
                        <a:rPr lang="en-US" sz="4800" dirty="0"/>
                        <a:t>8</a:t>
                      </a:r>
                    </a:p>
                  </a:txBody>
                  <a:tcPr/>
                </a:tc>
                <a:tc>
                  <a:txBody>
                    <a:bodyPr/>
                    <a:lstStyle/>
                    <a:p>
                      <a:pPr algn="ctr"/>
                      <a:r>
                        <a:rPr lang="en-US" sz="4800" dirty="0"/>
                        <a:t>9</a:t>
                      </a:r>
                    </a:p>
                  </a:txBody>
                  <a:tcPr/>
                </a:tc>
                <a:tc>
                  <a:txBody>
                    <a:bodyPr/>
                    <a:lstStyle/>
                    <a:p>
                      <a:pPr algn="ctr"/>
                      <a:r>
                        <a:rPr lang="en-US" sz="4800" dirty="0"/>
                        <a:t>10</a:t>
                      </a:r>
                    </a:p>
                  </a:txBody>
                  <a:tcPr/>
                </a:tc>
                <a:tc>
                  <a:txBody>
                    <a:bodyPr/>
                    <a:lstStyle/>
                    <a:p>
                      <a:pPr algn="ctr"/>
                      <a:r>
                        <a:rPr lang="en-US" sz="4800" dirty="0"/>
                        <a:t>11</a:t>
                      </a:r>
                    </a:p>
                  </a:txBody>
                  <a:tcPr/>
                </a:tc>
                <a:tc>
                  <a:txBody>
                    <a:bodyPr/>
                    <a:lstStyle/>
                    <a:p>
                      <a:pPr algn="ctr"/>
                      <a:r>
                        <a:rPr lang="en-US" sz="4800" dirty="0"/>
                        <a:t>12</a:t>
                      </a:r>
                    </a:p>
                  </a:txBody>
                  <a:tcPr/>
                </a:tc>
                <a:extLst>
                  <a:ext uri="{0D108BD9-81ED-4DB2-BD59-A6C34878D82A}">
                    <a16:rowId xmlns:a16="http://schemas.microsoft.com/office/drawing/2014/main" val="237388693"/>
                  </a:ext>
                </a:extLst>
              </a:tr>
            </a:tbl>
          </a:graphicData>
        </a:graphic>
      </p:graphicFrame>
      <p:sp>
        <p:nvSpPr>
          <p:cNvPr id="5" name="Text Placeholder 4">
            <a:extLst>
              <a:ext uri="{FF2B5EF4-FFF2-40B4-BE49-F238E27FC236}">
                <a16:creationId xmlns:a16="http://schemas.microsoft.com/office/drawing/2014/main" id="{6BF55377-1766-40E1-B0F3-B8F899CCE838}"/>
              </a:ext>
            </a:extLst>
          </p:cNvPr>
          <p:cNvSpPr>
            <a:spLocks noGrp="1"/>
          </p:cNvSpPr>
          <p:nvPr>
            <p:ph type="body" sz="quarter" idx="3"/>
          </p:nvPr>
        </p:nvSpPr>
        <p:spPr/>
        <p:txBody>
          <a:bodyPr/>
          <a:lstStyle/>
          <a:p>
            <a:pPr algn="ctr"/>
            <a:r>
              <a:rPr lang="en-US" dirty="0">
                <a:solidFill>
                  <a:srgbClr val="990099"/>
                </a:solidFill>
              </a:rPr>
              <a:t>What shape is the experimental probability?</a:t>
            </a:r>
          </a:p>
        </p:txBody>
      </p:sp>
      <p:pic>
        <p:nvPicPr>
          <p:cNvPr id="10" name="Content Placeholder 9">
            <a:extLst>
              <a:ext uri="{FF2B5EF4-FFF2-40B4-BE49-F238E27FC236}">
                <a16:creationId xmlns:a16="http://schemas.microsoft.com/office/drawing/2014/main" id="{15776D98-12C5-42BD-8CC1-40F15A0B0EC7}"/>
              </a:ext>
            </a:extLst>
          </p:cNvPr>
          <p:cNvPicPr>
            <a:picLocks noGrp="1" noChangeAspect="1"/>
          </p:cNvPicPr>
          <p:nvPr>
            <p:ph sz="quarter" idx="4"/>
          </p:nvPr>
        </p:nvPicPr>
        <p:blipFill>
          <a:blip r:embed="rId2"/>
          <a:stretch>
            <a:fillRect/>
          </a:stretch>
        </p:blipFill>
        <p:spPr>
          <a:xfrm>
            <a:off x="6172200" y="2730536"/>
            <a:ext cx="5183188" cy="3233665"/>
          </a:xfrm>
          <a:prstGeom prst="rect">
            <a:avLst/>
          </a:prstGeom>
        </p:spPr>
      </p:pic>
    </p:spTree>
    <p:extLst>
      <p:ext uri="{BB962C8B-B14F-4D97-AF65-F5344CB8AC3E}">
        <p14:creationId xmlns:p14="http://schemas.microsoft.com/office/powerpoint/2010/main" val="1407325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84F87C-715B-493B-8633-AA79734F3A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854" y="2027584"/>
            <a:ext cx="5372253" cy="3847116"/>
          </a:xfrm>
          <a:prstGeom prst="rect">
            <a:avLst/>
          </a:prstGeom>
        </p:spPr>
      </p:pic>
      <p:pic>
        <p:nvPicPr>
          <p:cNvPr id="3" name="Picture 2">
            <a:extLst>
              <a:ext uri="{FF2B5EF4-FFF2-40B4-BE49-F238E27FC236}">
                <a16:creationId xmlns:a16="http://schemas.microsoft.com/office/drawing/2014/main" id="{F4C8A01B-1C95-4E8F-9353-D9A894150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5087" y="2027584"/>
            <a:ext cx="4837080" cy="3838249"/>
          </a:xfrm>
          <a:prstGeom prst="rect">
            <a:avLst/>
          </a:prstGeom>
        </p:spPr>
      </p:pic>
      <p:sp>
        <p:nvSpPr>
          <p:cNvPr id="5" name="TextBox 4">
            <a:extLst>
              <a:ext uri="{FF2B5EF4-FFF2-40B4-BE49-F238E27FC236}">
                <a16:creationId xmlns:a16="http://schemas.microsoft.com/office/drawing/2014/main" id="{24B62CC9-67E8-40FF-A4B9-EE200AFE1345}"/>
              </a:ext>
            </a:extLst>
          </p:cNvPr>
          <p:cNvSpPr txBox="1"/>
          <p:nvPr/>
        </p:nvSpPr>
        <p:spPr>
          <a:xfrm>
            <a:off x="1113183" y="735496"/>
            <a:ext cx="9342782" cy="523220"/>
          </a:xfrm>
          <a:prstGeom prst="rect">
            <a:avLst/>
          </a:prstGeom>
          <a:noFill/>
        </p:spPr>
        <p:txBody>
          <a:bodyPr wrap="square" rtlCol="0">
            <a:spAutoFit/>
          </a:bodyPr>
          <a:lstStyle/>
          <a:p>
            <a:pPr algn="ctr"/>
            <a:r>
              <a:rPr lang="en-US" sz="2800" dirty="0">
                <a:solidFill>
                  <a:srgbClr val="C00000"/>
                </a:solidFill>
              </a:rPr>
              <a:t>Every line in God’s Universe can be modeled by a function</a:t>
            </a:r>
            <a:r>
              <a:rPr lang="en-US" dirty="0"/>
              <a:t>. </a:t>
            </a:r>
          </a:p>
        </p:txBody>
      </p:sp>
    </p:spTree>
    <p:extLst>
      <p:ext uri="{BB962C8B-B14F-4D97-AF65-F5344CB8AC3E}">
        <p14:creationId xmlns:p14="http://schemas.microsoft.com/office/powerpoint/2010/main" val="3807677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23BE2-A7D7-41E5-885F-7EA1B19CCDCD}"/>
              </a:ext>
            </a:extLst>
          </p:cNvPr>
          <p:cNvSpPr>
            <a:spLocks noGrp="1"/>
          </p:cNvSpPr>
          <p:nvPr>
            <p:ph type="ctrTitle"/>
          </p:nvPr>
        </p:nvSpPr>
        <p:spPr/>
        <p:txBody>
          <a:bodyPr>
            <a:noAutofit/>
          </a:bodyPr>
          <a:lstStyle/>
          <a:p>
            <a:r>
              <a:rPr lang="en-US" sz="2800" dirty="0"/>
              <a:t>Free Resources</a:t>
            </a:r>
            <a:br>
              <a:rPr lang="en-US" sz="2400" dirty="0"/>
            </a:br>
            <a:r>
              <a:rPr lang="en-US" sz="2400" dirty="0"/>
              <a:t>desmos.com  </a:t>
            </a:r>
            <a:br>
              <a:rPr lang="en-US" sz="2400" dirty="0"/>
            </a:br>
            <a:r>
              <a:rPr lang="en-US" sz="2400" dirty="0"/>
              <a:t>Free graphing calculator and student activities</a:t>
            </a:r>
            <a:br>
              <a:rPr lang="en-US" sz="2400" dirty="0"/>
            </a:br>
            <a:br>
              <a:rPr lang="en-US" sz="2400" dirty="0"/>
            </a:br>
            <a:r>
              <a:rPr lang="en-US" sz="2400" dirty="0"/>
              <a:t>Goegebra.com </a:t>
            </a:r>
            <a:br>
              <a:rPr lang="en-US" sz="2400" dirty="0"/>
            </a:br>
            <a:r>
              <a:rPr lang="en-US" sz="2400" dirty="0"/>
              <a:t>Free graphing resources and tools for Algebra and Geometry</a:t>
            </a:r>
          </a:p>
        </p:txBody>
      </p:sp>
      <p:sp>
        <p:nvSpPr>
          <p:cNvPr id="3" name="Subtitle 2">
            <a:extLst>
              <a:ext uri="{FF2B5EF4-FFF2-40B4-BE49-F238E27FC236}">
                <a16:creationId xmlns:a16="http://schemas.microsoft.com/office/drawing/2014/main" id="{6B402FBB-4CDF-4E4B-9176-1279BA245798}"/>
              </a:ext>
            </a:extLst>
          </p:cNvPr>
          <p:cNvSpPr>
            <a:spLocks noGrp="1"/>
          </p:cNvSpPr>
          <p:nvPr>
            <p:ph type="subTitle" idx="1"/>
          </p:nvPr>
        </p:nvSpPr>
        <p:spPr>
          <a:xfrm>
            <a:off x="1524000" y="3602037"/>
            <a:ext cx="9144000" cy="2768945"/>
          </a:xfrm>
        </p:spPr>
        <p:txBody>
          <a:bodyPr>
            <a:normAutofit/>
          </a:bodyPr>
          <a:lstStyle/>
          <a:p>
            <a:r>
              <a:rPr lang="en-US" sz="3600" dirty="0">
                <a:solidFill>
                  <a:schemeClr val="accent2">
                    <a:lumMod val="50000"/>
                  </a:schemeClr>
                </a:solidFill>
              </a:rPr>
              <a:t>mathwithmrsbrown.org</a:t>
            </a:r>
          </a:p>
          <a:p>
            <a:r>
              <a:rPr lang="en-US" sz="3600" dirty="0">
                <a:solidFill>
                  <a:schemeClr val="accent2">
                    <a:lumMod val="50000"/>
                  </a:schemeClr>
                </a:solidFill>
              </a:rPr>
              <a:t>Over 2,000 free daily lesson and solution videos for Grades 1-12. </a:t>
            </a:r>
          </a:p>
          <a:p>
            <a:r>
              <a:rPr lang="en-US" dirty="0"/>
              <a:t>Free homeschool sewing lessons @</a:t>
            </a:r>
            <a:r>
              <a:rPr lang="en-US" dirty="0" err="1"/>
              <a:t>Creating_Joy</a:t>
            </a:r>
            <a:endParaRPr lang="en-US" dirty="0"/>
          </a:p>
          <a:p>
            <a:endParaRPr lang="en-US" dirty="0"/>
          </a:p>
          <a:p>
            <a:endParaRPr lang="en-US" sz="1800" dirty="0">
              <a:solidFill>
                <a:schemeClr val="accent2">
                  <a:lumMod val="50000"/>
                </a:schemeClr>
              </a:solidFill>
            </a:endParaRPr>
          </a:p>
        </p:txBody>
      </p:sp>
    </p:spTree>
    <p:extLst>
      <p:ext uri="{BB962C8B-B14F-4D97-AF65-F5344CB8AC3E}">
        <p14:creationId xmlns:p14="http://schemas.microsoft.com/office/powerpoint/2010/main" val="3051288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2"/>
          <p:cNvSpPr/>
          <p:nvPr/>
        </p:nvSpPr>
        <p:spPr>
          <a:xfrm>
            <a:off x="394139" y="1363691"/>
            <a:ext cx="6026539" cy="4401205"/>
          </a:xfrm>
          <a:prstGeom prst="rect">
            <a:avLst/>
          </a:prstGeom>
          <a:noFill/>
          <a:ln>
            <a:noFill/>
          </a:ln>
        </p:spPr>
        <p:txBody>
          <a:bodyPr spcFirstLastPara="1" wrap="square" lIns="91433" tIns="45700" rIns="91433" bIns="45700" anchor="t" anchorCtr="0">
            <a:noAutofit/>
          </a:bodyPr>
          <a:lstStyle/>
          <a:p>
            <a:r>
              <a:rPr lang="en" sz="2000" dirty="0">
                <a:solidFill>
                  <a:schemeClr val="dk1"/>
                </a:solidFill>
                <a:latin typeface="Trebuchet MS"/>
                <a:ea typeface="Trebuchet MS"/>
                <a:cs typeface="Trebuchet MS"/>
                <a:sym typeface="Trebuchet MS"/>
              </a:rPr>
              <a:t>Teachers at missions schools </a:t>
            </a:r>
            <a:r>
              <a:rPr lang="en-US" sz="2000" dirty="0">
                <a:solidFill>
                  <a:schemeClr val="dk1"/>
                </a:solidFill>
                <a:latin typeface="Trebuchet MS"/>
                <a:ea typeface="Trebuchet MS"/>
                <a:cs typeface="Trebuchet MS"/>
                <a:sym typeface="Trebuchet MS"/>
              </a:rPr>
              <a:t>are</a:t>
            </a:r>
            <a:r>
              <a:rPr lang="en" sz="2000" dirty="0">
                <a:solidFill>
                  <a:schemeClr val="dk1"/>
                </a:solidFill>
                <a:latin typeface="Trebuchet MS"/>
                <a:ea typeface="Trebuchet MS"/>
                <a:cs typeface="Trebuchet MS"/>
                <a:sym typeface="Trebuchet MS"/>
              </a:rPr>
              <a:t> using the hands-on mathematics curriculum.</a:t>
            </a:r>
            <a:endParaRPr sz="1467" dirty="0"/>
          </a:p>
          <a:p>
            <a:r>
              <a:rPr lang="en" sz="2000" dirty="0">
                <a:solidFill>
                  <a:schemeClr val="dk1"/>
                </a:solidFill>
                <a:latin typeface="Trebuchet MS"/>
                <a:ea typeface="Trebuchet MS"/>
                <a:cs typeface="Trebuchet MS"/>
                <a:sym typeface="Trebuchet MS"/>
              </a:rPr>
              <a:t>They received it on a hard drive along with a new computer and projector.</a:t>
            </a:r>
            <a:endParaRPr sz="1467" dirty="0"/>
          </a:p>
          <a:p>
            <a:endParaRPr sz="2000" dirty="0">
              <a:solidFill>
                <a:schemeClr val="dk1"/>
              </a:solidFill>
              <a:latin typeface="Trebuchet MS"/>
              <a:ea typeface="Trebuchet MS"/>
              <a:cs typeface="Trebuchet MS"/>
              <a:sym typeface="Trebuchet MS"/>
            </a:endParaRPr>
          </a:p>
          <a:p>
            <a:r>
              <a:rPr lang="en" sz="2000" dirty="0">
                <a:solidFill>
                  <a:schemeClr val="dk1"/>
                </a:solidFill>
                <a:latin typeface="Trebuchet MS"/>
                <a:ea typeface="Trebuchet MS"/>
                <a:cs typeface="Trebuchet MS"/>
                <a:sym typeface="Trebuchet MS"/>
              </a:rPr>
              <a:t>The same materials were sent to teachers in </a:t>
            </a:r>
            <a:r>
              <a:rPr lang="en-US" sz="2000" dirty="0">
                <a:solidFill>
                  <a:schemeClr val="dk1"/>
                </a:solidFill>
                <a:latin typeface="Trebuchet MS"/>
                <a:ea typeface="Trebuchet MS"/>
                <a:cs typeface="Trebuchet MS"/>
                <a:sym typeface="Trebuchet MS"/>
              </a:rPr>
              <a:t>Nepal, </a:t>
            </a:r>
            <a:r>
              <a:rPr lang="en" sz="2000" dirty="0">
                <a:solidFill>
                  <a:schemeClr val="dk1"/>
                </a:solidFill>
                <a:latin typeface="Trebuchet MS"/>
                <a:ea typeface="Trebuchet MS"/>
                <a:cs typeface="Trebuchet MS"/>
                <a:sym typeface="Trebuchet MS"/>
              </a:rPr>
              <a:t>India, Sri Lanka, Kenya and South Africa.</a:t>
            </a:r>
            <a:endParaRPr sz="1467" dirty="0"/>
          </a:p>
          <a:p>
            <a:endParaRPr sz="2000" dirty="0">
              <a:solidFill>
                <a:schemeClr val="dk1"/>
              </a:solidFill>
              <a:latin typeface="Trebuchet MS"/>
              <a:ea typeface="Trebuchet MS"/>
              <a:cs typeface="Trebuchet MS"/>
              <a:sym typeface="Trebuchet MS"/>
            </a:endParaRPr>
          </a:p>
          <a:p>
            <a:r>
              <a:rPr lang="en" sz="2000" dirty="0">
                <a:solidFill>
                  <a:schemeClr val="dk1"/>
                </a:solidFill>
                <a:latin typeface="Trebuchet MS"/>
                <a:ea typeface="Trebuchet MS"/>
                <a:cs typeface="Trebuchet MS"/>
                <a:sym typeface="Trebuchet MS"/>
              </a:rPr>
              <a:t>Trainings were provided for teachers in each country via zoom meetings. </a:t>
            </a:r>
          </a:p>
          <a:p>
            <a:endParaRPr lang="en" sz="2000" dirty="0">
              <a:solidFill>
                <a:schemeClr val="dk1"/>
              </a:solidFill>
              <a:latin typeface="Trebuchet MS"/>
              <a:sym typeface="Trebuchet MS"/>
            </a:endParaRPr>
          </a:p>
          <a:p>
            <a:r>
              <a:rPr lang="en" sz="2000" dirty="0">
                <a:solidFill>
                  <a:schemeClr val="dk1"/>
                </a:solidFill>
                <a:latin typeface="Trebuchet MS"/>
                <a:sym typeface="Trebuchet MS"/>
              </a:rPr>
              <a:t>The materials are </a:t>
            </a:r>
            <a:r>
              <a:rPr lang="en-US" sz="2000" dirty="0">
                <a:solidFill>
                  <a:schemeClr val="dk1"/>
                </a:solidFill>
                <a:latin typeface="Trebuchet MS"/>
                <a:sym typeface="Trebuchet MS"/>
              </a:rPr>
              <a:t>translated into other languages as needed. </a:t>
            </a:r>
            <a:endParaRPr sz="1467" dirty="0"/>
          </a:p>
        </p:txBody>
      </p:sp>
      <p:pic>
        <p:nvPicPr>
          <p:cNvPr id="341" name="Google Shape;341;p52"/>
          <p:cNvPicPr preferRelativeResize="0"/>
          <p:nvPr/>
        </p:nvPicPr>
        <p:blipFill rotWithShape="1">
          <a:blip r:embed="rId3">
            <a:alphaModFix/>
          </a:blip>
          <a:srcRect/>
          <a:stretch/>
        </p:blipFill>
        <p:spPr>
          <a:xfrm>
            <a:off x="6882066" y="1253331"/>
            <a:ext cx="3263503" cy="435133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517D6-9B95-4763-A958-D716FA6F36A5}"/>
              </a:ext>
            </a:extLst>
          </p:cNvPr>
          <p:cNvSpPr>
            <a:spLocks noGrp="1"/>
          </p:cNvSpPr>
          <p:nvPr>
            <p:ph type="title"/>
          </p:nvPr>
        </p:nvSpPr>
        <p:spPr/>
        <p:txBody>
          <a:bodyPr>
            <a:normAutofit fontScale="90000"/>
          </a:bodyPr>
          <a:lstStyle/>
          <a:p>
            <a:br>
              <a:rPr lang="en-US" sz="2700" dirty="0"/>
            </a:br>
            <a:r>
              <a:rPr lang="en-US" sz="2700" dirty="0"/>
              <a:t>“</a:t>
            </a:r>
            <a:r>
              <a:rPr lang="en-US" sz="2700" dirty="0">
                <a:solidFill>
                  <a:srgbClr val="00B050"/>
                </a:solidFill>
              </a:rPr>
              <a:t>Beginning with a single pair of rabbits, if every month the productive pair bears a new pair, and when the new pairs are one-month old, they bear another pair and every pair continues bearing a new pair every month, how many rabbits will there be in a year?”</a:t>
            </a:r>
          </a:p>
        </p:txBody>
      </p:sp>
      <p:pic>
        <p:nvPicPr>
          <p:cNvPr id="7" name="Content Placeholder 6">
            <a:extLst>
              <a:ext uri="{FF2B5EF4-FFF2-40B4-BE49-F238E27FC236}">
                <a16:creationId xmlns:a16="http://schemas.microsoft.com/office/drawing/2014/main" id="{BB966DD9-7B2A-4932-B0F0-8CA124E37637}"/>
              </a:ext>
            </a:extLst>
          </p:cNvPr>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85533" y="1586824"/>
            <a:ext cx="7220933" cy="4076492"/>
          </a:xfrm>
          <a:prstGeom prst="rect">
            <a:avLst/>
          </a:prstGeom>
        </p:spPr>
      </p:pic>
      <p:sp>
        <p:nvSpPr>
          <p:cNvPr id="3" name="Rectangle 2">
            <a:extLst>
              <a:ext uri="{FF2B5EF4-FFF2-40B4-BE49-F238E27FC236}">
                <a16:creationId xmlns:a16="http://schemas.microsoft.com/office/drawing/2014/main" id="{6B76B29D-E16B-42A3-A895-17F5A609ED0E}"/>
              </a:ext>
            </a:extLst>
          </p:cNvPr>
          <p:cNvSpPr/>
          <p:nvPr/>
        </p:nvSpPr>
        <p:spPr>
          <a:xfrm>
            <a:off x="2328421" y="3429000"/>
            <a:ext cx="6815579" cy="369332"/>
          </a:xfrm>
          <a:prstGeom prst="rect">
            <a:avLst/>
          </a:prstGeom>
        </p:spPr>
        <p:txBody>
          <a:bodyPr wrap="square">
            <a:spAutoFit/>
          </a:bodyPr>
          <a:lstStyle/>
          <a:p>
            <a:r>
              <a:rPr lang="en-US" dirty="0">
                <a:solidFill>
                  <a:srgbClr val="00B050"/>
                </a:solidFill>
              </a:rPr>
              <a:t> </a:t>
            </a:r>
            <a:endParaRPr lang="en-US" dirty="0"/>
          </a:p>
        </p:txBody>
      </p:sp>
    </p:spTree>
    <p:extLst>
      <p:ext uri="{BB962C8B-B14F-4D97-AF65-F5344CB8AC3E}">
        <p14:creationId xmlns:p14="http://schemas.microsoft.com/office/powerpoint/2010/main" val="1778909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19552A-51A7-4006-82B7-EB21DDDA0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9592" y="563280"/>
            <a:ext cx="8080512" cy="6210119"/>
          </a:xfrm>
          <a:prstGeom prst="rect">
            <a:avLst/>
          </a:prstGeom>
        </p:spPr>
      </p:pic>
    </p:spTree>
    <p:extLst>
      <p:ext uri="{BB962C8B-B14F-4D97-AF65-F5344CB8AC3E}">
        <p14:creationId xmlns:p14="http://schemas.microsoft.com/office/powerpoint/2010/main" val="3219639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847D9A-B7E8-46A4-B6E9-891CA3BA61A2}"/>
              </a:ext>
            </a:extLst>
          </p:cNvPr>
          <p:cNvPicPr>
            <a:picLocks noChangeAspect="1"/>
          </p:cNvPicPr>
          <p:nvPr/>
        </p:nvPicPr>
        <p:blipFill>
          <a:blip r:embed="rId2"/>
          <a:stretch>
            <a:fillRect/>
          </a:stretch>
        </p:blipFill>
        <p:spPr>
          <a:xfrm>
            <a:off x="1482436" y="166255"/>
            <a:ext cx="9171709" cy="6573144"/>
          </a:xfrm>
          <a:prstGeom prst="rect">
            <a:avLst/>
          </a:prstGeom>
        </p:spPr>
      </p:pic>
    </p:spTree>
    <p:extLst>
      <p:ext uri="{BB962C8B-B14F-4D97-AF65-F5344CB8AC3E}">
        <p14:creationId xmlns:p14="http://schemas.microsoft.com/office/powerpoint/2010/main" val="64313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3"/>
          <p:cNvSpPr/>
          <p:nvPr/>
        </p:nvSpPr>
        <p:spPr>
          <a:xfrm>
            <a:off x="0" y="0"/>
            <a:ext cx="12188952" cy="6858000"/>
          </a:xfrm>
          <a:prstGeom prst="rect">
            <a:avLst/>
          </a:prstGeom>
          <a:solidFill>
            <a:schemeClr val="accent2"/>
          </a:solidFill>
          <a:ln>
            <a:noFill/>
          </a:ln>
        </p:spPr>
        <p:txBody>
          <a:bodyPr spcFirstLastPara="1" wrap="square" lIns="91433" tIns="45700" rIns="91433" bIns="45700" anchor="ctr" anchorCtr="0">
            <a:noAutofit/>
          </a:bodyPr>
          <a:lstStyle/>
          <a:p>
            <a:pPr algn="ctr"/>
            <a:endParaRPr sz="1867">
              <a:solidFill>
                <a:schemeClr val="lt1"/>
              </a:solidFill>
              <a:latin typeface="Trebuchet MS"/>
              <a:ea typeface="Trebuchet MS"/>
              <a:cs typeface="Trebuchet MS"/>
              <a:sym typeface="Trebuchet MS"/>
            </a:endParaRPr>
          </a:p>
        </p:txBody>
      </p:sp>
      <p:grpSp>
        <p:nvGrpSpPr>
          <p:cNvPr id="347" name="Google Shape;347;p53"/>
          <p:cNvGrpSpPr/>
          <p:nvPr/>
        </p:nvGrpSpPr>
        <p:grpSpPr>
          <a:xfrm>
            <a:off x="0" y="-8467"/>
            <a:ext cx="12192000" cy="6866467"/>
            <a:chOff x="0" y="-8467"/>
            <a:chExt cx="12192000" cy="6866467"/>
          </a:xfrm>
        </p:grpSpPr>
        <p:cxnSp>
          <p:nvCxnSpPr>
            <p:cNvPr id="348" name="Google Shape;348;p53"/>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349" name="Google Shape;349;p53"/>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txBody>
            <a:bodyPr spcFirstLastPara="1" wrap="square" lIns="91433" tIns="45700" rIns="91433" bIns="45700" anchor="t" anchorCtr="0">
              <a:noAutofit/>
            </a:bodyPr>
            <a:lstStyle/>
            <a:p>
              <a:endParaRPr sz="1867">
                <a:solidFill>
                  <a:schemeClr val="lt1"/>
                </a:solidFill>
                <a:latin typeface="Trebuchet MS"/>
                <a:ea typeface="Trebuchet MS"/>
                <a:cs typeface="Trebuchet MS"/>
                <a:sym typeface="Trebuchet MS"/>
              </a:endParaRPr>
            </a:p>
          </p:txBody>
        </p:sp>
        <p:sp>
          <p:nvSpPr>
            <p:cNvPr id="350" name="Google Shape;350;p53"/>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spcFirstLastPara="1" wrap="square" lIns="91433" tIns="45700" rIns="91433" bIns="45700" anchor="t" anchorCtr="0">
              <a:noAutofit/>
            </a:bodyPr>
            <a:lstStyle/>
            <a:p>
              <a:endParaRPr sz="1867">
                <a:solidFill>
                  <a:schemeClr val="lt1"/>
                </a:solidFill>
                <a:latin typeface="Trebuchet MS"/>
                <a:ea typeface="Trebuchet MS"/>
                <a:cs typeface="Trebuchet MS"/>
                <a:sym typeface="Trebuchet MS"/>
              </a:endParaRPr>
            </a:p>
          </p:txBody>
        </p:sp>
        <p:sp>
          <p:nvSpPr>
            <p:cNvPr id="351" name="Google Shape;351;p53"/>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33" tIns="45700" rIns="91433" bIns="45700" anchor="t" anchorCtr="0">
              <a:noAutofit/>
            </a:bodyPr>
            <a:lstStyle/>
            <a:p>
              <a:endParaRPr sz="1867">
                <a:solidFill>
                  <a:schemeClr val="lt1"/>
                </a:solidFill>
                <a:latin typeface="Trebuchet MS"/>
                <a:ea typeface="Trebuchet MS"/>
                <a:cs typeface="Trebuchet MS"/>
                <a:sym typeface="Trebuchet MS"/>
              </a:endParaRPr>
            </a:p>
          </p:txBody>
        </p:sp>
        <p:sp>
          <p:nvSpPr>
            <p:cNvPr id="352" name="Google Shape;352;p53"/>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txBody>
            <a:bodyPr spcFirstLastPara="1" wrap="square" lIns="91433" tIns="45700" rIns="91433" bIns="45700" anchor="t" anchorCtr="0">
              <a:noAutofit/>
            </a:bodyPr>
            <a:lstStyle/>
            <a:p>
              <a:endParaRPr sz="1867">
                <a:solidFill>
                  <a:schemeClr val="lt1"/>
                </a:solidFill>
                <a:latin typeface="Trebuchet MS"/>
                <a:ea typeface="Trebuchet MS"/>
                <a:cs typeface="Trebuchet MS"/>
                <a:sym typeface="Trebuchet MS"/>
              </a:endParaRPr>
            </a:p>
          </p:txBody>
        </p:sp>
        <p:sp>
          <p:nvSpPr>
            <p:cNvPr id="353" name="Google Shape;353;p53"/>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txBody>
            <a:bodyPr spcFirstLastPara="1" wrap="square" lIns="91433" tIns="45700" rIns="91433" bIns="45700" anchor="t" anchorCtr="0">
              <a:noAutofit/>
            </a:bodyPr>
            <a:lstStyle/>
            <a:p>
              <a:endParaRPr sz="1867">
                <a:solidFill>
                  <a:schemeClr val="lt1"/>
                </a:solidFill>
                <a:latin typeface="Trebuchet MS"/>
                <a:ea typeface="Trebuchet MS"/>
                <a:cs typeface="Trebuchet MS"/>
                <a:sym typeface="Trebuchet MS"/>
              </a:endParaRPr>
            </a:p>
          </p:txBody>
        </p:sp>
        <p:sp>
          <p:nvSpPr>
            <p:cNvPr id="354" name="Google Shape;354;p53"/>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txBody>
            <a:bodyPr spcFirstLastPara="1" wrap="square" lIns="91433" tIns="45700" rIns="91433" bIns="45700" anchor="t" anchorCtr="0">
              <a:noAutofit/>
            </a:bodyPr>
            <a:lstStyle/>
            <a:p>
              <a:endParaRPr sz="1867">
                <a:solidFill>
                  <a:schemeClr val="lt1"/>
                </a:solidFill>
                <a:latin typeface="Trebuchet MS"/>
                <a:ea typeface="Trebuchet MS"/>
                <a:cs typeface="Trebuchet MS"/>
                <a:sym typeface="Trebuchet MS"/>
              </a:endParaRPr>
            </a:p>
          </p:txBody>
        </p:sp>
        <p:sp>
          <p:nvSpPr>
            <p:cNvPr id="355" name="Google Shape;355;p53"/>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33" tIns="45700" rIns="91433" bIns="45700" anchor="t" anchorCtr="0">
              <a:noAutofit/>
            </a:bodyPr>
            <a:lstStyle/>
            <a:p>
              <a:endParaRPr sz="1867">
                <a:solidFill>
                  <a:schemeClr val="lt1"/>
                </a:solidFill>
                <a:latin typeface="Trebuchet MS"/>
                <a:ea typeface="Trebuchet MS"/>
                <a:cs typeface="Trebuchet MS"/>
                <a:sym typeface="Trebuchet MS"/>
              </a:endParaRPr>
            </a:p>
          </p:txBody>
        </p:sp>
        <p:sp>
          <p:nvSpPr>
            <p:cNvPr id="356" name="Google Shape;356;p53"/>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33" tIns="45700" rIns="91433" bIns="45700" anchor="t" anchorCtr="0">
              <a:noAutofit/>
            </a:bodyPr>
            <a:lstStyle/>
            <a:p>
              <a:endParaRPr sz="1867">
                <a:solidFill>
                  <a:schemeClr val="lt1"/>
                </a:solidFill>
                <a:latin typeface="Trebuchet MS"/>
                <a:ea typeface="Trebuchet MS"/>
                <a:cs typeface="Trebuchet MS"/>
                <a:sym typeface="Trebuchet MS"/>
              </a:endParaRPr>
            </a:p>
          </p:txBody>
        </p:sp>
      </p:grpSp>
      <p:sp>
        <p:nvSpPr>
          <p:cNvPr id="357" name="Google Shape;357;p53"/>
          <p:cNvSpPr/>
          <p:nvPr/>
        </p:nvSpPr>
        <p:spPr>
          <a:xfrm>
            <a:off x="477012" y="480060"/>
            <a:ext cx="8301227" cy="5897880"/>
          </a:xfrm>
          <a:prstGeom prst="rect">
            <a:avLst/>
          </a:prstGeom>
          <a:solidFill>
            <a:srgbClr val="FFFFFF"/>
          </a:solidFill>
          <a:ln>
            <a:noFill/>
          </a:ln>
          <a:effectLst>
            <a:outerShdw blurRad="63500" dist="17780" dir="5400000" algn="t" rotWithShape="0">
              <a:srgbClr val="000000">
                <a:alpha val="42745"/>
              </a:srgbClr>
            </a:outerShdw>
          </a:effectLst>
        </p:spPr>
        <p:txBody>
          <a:bodyPr spcFirstLastPara="1" wrap="square" lIns="91433" tIns="45700" rIns="91433" bIns="45700" anchor="ctr" anchorCtr="0">
            <a:noAutofit/>
          </a:bodyPr>
          <a:lstStyle/>
          <a:p>
            <a:pPr algn="ctr"/>
            <a:endParaRPr sz="1867">
              <a:solidFill>
                <a:schemeClr val="lt1"/>
              </a:solidFill>
              <a:latin typeface="Trebuchet MS"/>
              <a:ea typeface="Trebuchet MS"/>
              <a:cs typeface="Trebuchet MS"/>
              <a:sym typeface="Trebuchet MS"/>
            </a:endParaRPr>
          </a:p>
        </p:txBody>
      </p:sp>
      <p:pic>
        <p:nvPicPr>
          <p:cNvPr id="358" name="Google Shape;358;p53" descr="A person walking with a basketball&#10;&#10;Description automatically generated"/>
          <p:cNvPicPr preferRelativeResize="0"/>
          <p:nvPr/>
        </p:nvPicPr>
        <p:blipFill rotWithShape="1">
          <a:blip r:embed="rId3">
            <a:alphaModFix/>
          </a:blip>
          <a:srcRect/>
          <a:stretch/>
        </p:blipFill>
        <p:spPr>
          <a:xfrm>
            <a:off x="4559839" y="1069515"/>
            <a:ext cx="3442789" cy="4590387"/>
          </a:xfrm>
          <a:prstGeom prst="rect">
            <a:avLst/>
          </a:prstGeom>
          <a:noFill/>
          <a:ln>
            <a:noFill/>
          </a:ln>
        </p:spPr>
      </p:pic>
      <p:sp>
        <p:nvSpPr>
          <p:cNvPr id="359" name="Google Shape;359;p53"/>
          <p:cNvSpPr txBox="1"/>
          <p:nvPr/>
        </p:nvSpPr>
        <p:spPr>
          <a:xfrm>
            <a:off x="797031" y="2763047"/>
            <a:ext cx="3442789" cy="1323399"/>
          </a:xfrm>
          <a:prstGeom prst="rect">
            <a:avLst/>
          </a:prstGeom>
          <a:noFill/>
          <a:ln>
            <a:noFill/>
          </a:ln>
        </p:spPr>
        <p:txBody>
          <a:bodyPr spcFirstLastPara="1" wrap="square" lIns="91433" tIns="45700" rIns="91433" bIns="45700" anchor="t" anchorCtr="0">
            <a:spAutoFit/>
          </a:bodyPr>
          <a:lstStyle/>
          <a:p>
            <a:pPr algn="ctr"/>
            <a:r>
              <a:rPr lang="en" sz="1600" dirty="0">
                <a:solidFill>
                  <a:schemeClr val="dk1"/>
                </a:solidFill>
                <a:latin typeface="Trebuchet MS"/>
                <a:ea typeface="Trebuchet MS"/>
                <a:cs typeface="Trebuchet MS"/>
                <a:sym typeface="Trebuchet MS"/>
              </a:rPr>
              <a:t>Thank you to Mosley Brown (May 15, 1996 – November 3, 2023) for ten years of editing, typing, and uploading videos for your mother’s curriculum.</a:t>
            </a:r>
            <a:endParaRPr sz="1467" dirty="0"/>
          </a:p>
        </p:txBody>
      </p:sp>
    </p:spTree>
    <p:extLst>
      <p:ext uri="{BB962C8B-B14F-4D97-AF65-F5344CB8AC3E}">
        <p14:creationId xmlns:p14="http://schemas.microsoft.com/office/powerpoint/2010/main" val="708919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9F226-A1A2-41EB-8017-F6EE05A92684}"/>
              </a:ext>
            </a:extLst>
          </p:cNvPr>
          <p:cNvSpPr>
            <a:spLocks noGrp="1"/>
          </p:cNvSpPr>
          <p:nvPr>
            <p:ph type="title"/>
          </p:nvPr>
        </p:nvSpPr>
        <p:spPr/>
        <p:txBody>
          <a:bodyPr>
            <a:normAutofit fontScale="90000"/>
          </a:bodyPr>
          <a:lstStyle/>
          <a:p>
            <a:pPr algn="ctr"/>
            <a:r>
              <a:rPr lang="en-US" dirty="0">
                <a:solidFill>
                  <a:schemeClr val="accent6">
                    <a:lumMod val="75000"/>
                  </a:schemeClr>
                </a:solidFill>
              </a:rPr>
              <a:t>Fibonacci Numbers 1,1,2,3,5,8,13,21,34…</a:t>
            </a:r>
            <a:br>
              <a:rPr lang="en-US" dirty="0">
                <a:solidFill>
                  <a:schemeClr val="accent6">
                    <a:lumMod val="75000"/>
                  </a:schemeClr>
                </a:solidFill>
              </a:rPr>
            </a:br>
            <a:r>
              <a:rPr lang="en-US" dirty="0">
                <a:solidFill>
                  <a:schemeClr val="accent6">
                    <a:lumMod val="75000"/>
                  </a:schemeClr>
                </a:solidFill>
              </a:rPr>
              <a:t>What is the next number? Look at the two numbers before any number. </a:t>
            </a:r>
          </a:p>
        </p:txBody>
      </p:sp>
      <p:pic>
        <p:nvPicPr>
          <p:cNvPr id="3" name="Picture 2">
            <a:extLst>
              <a:ext uri="{FF2B5EF4-FFF2-40B4-BE49-F238E27FC236}">
                <a16:creationId xmlns:a16="http://schemas.microsoft.com/office/drawing/2014/main" id="{85A6AB65-BDF7-48F8-BEBC-01AFF8ED0B1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197204" y="2406863"/>
            <a:ext cx="4666268" cy="3588585"/>
          </a:xfrm>
          <a:prstGeom prst="rect">
            <a:avLst/>
          </a:prstGeom>
        </p:spPr>
      </p:pic>
      <p:pic>
        <p:nvPicPr>
          <p:cNvPr id="4" name="Picture 3">
            <a:extLst>
              <a:ext uri="{FF2B5EF4-FFF2-40B4-BE49-F238E27FC236}">
                <a16:creationId xmlns:a16="http://schemas.microsoft.com/office/drawing/2014/main" id="{8C6E32E2-CB51-4E5C-8970-363C532130B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096000" y="3479326"/>
            <a:ext cx="4798243" cy="3013549"/>
          </a:xfrm>
          <a:prstGeom prst="rect">
            <a:avLst/>
          </a:prstGeom>
        </p:spPr>
      </p:pic>
      <p:pic>
        <p:nvPicPr>
          <p:cNvPr id="5" name="Picture 4">
            <a:extLst>
              <a:ext uri="{FF2B5EF4-FFF2-40B4-BE49-F238E27FC236}">
                <a16:creationId xmlns:a16="http://schemas.microsoft.com/office/drawing/2014/main" id="{064071B3-ED3C-452F-BA05-284CC67C156E}"/>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7603227" y="1800520"/>
            <a:ext cx="1719881" cy="1457681"/>
          </a:xfrm>
          <a:prstGeom prst="rect">
            <a:avLst/>
          </a:prstGeom>
        </p:spPr>
      </p:pic>
    </p:spTree>
    <p:extLst>
      <p:ext uri="{BB962C8B-B14F-4D97-AF65-F5344CB8AC3E}">
        <p14:creationId xmlns:p14="http://schemas.microsoft.com/office/powerpoint/2010/main" val="3505439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3F8D-6B2C-4614-95AC-651B541B0849}"/>
              </a:ext>
            </a:extLst>
          </p:cNvPr>
          <p:cNvSpPr>
            <a:spLocks noGrp="1"/>
          </p:cNvSpPr>
          <p:nvPr>
            <p:ph type="title"/>
          </p:nvPr>
        </p:nvSpPr>
        <p:spPr/>
        <p:txBody>
          <a:bodyPr/>
          <a:lstStyle/>
          <a:p>
            <a:pPr algn="ctr"/>
            <a:r>
              <a:rPr lang="en-US" dirty="0">
                <a:solidFill>
                  <a:schemeClr val="accent2">
                    <a:lumMod val="75000"/>
                  </a:schemeClr>
                </a:solidFill>
              </a:rPr>
              <a:t>The spirals of seeds or the number of petals are all Fibonacci numbers. </a:t>
            </a:r>
          </a:p>
        </p:txBody>
      </p:sp>
      <p:pic>
        <p:nvPicPr>
          <p:cNvPr id="4" name="Picture 3">
            <a:extLst>
              <a:ext uri="{FF2B5EF4-FFF2-40B4-BE49-F238E27FC236}">
                <a16:creationId xmlns:a16="http://schemas.microsoft.com/office/drawing/2014/main" id="{BB643998-952A-4363-82FF-1D9D1B3E39C2}"/>
              </a:ext>
            </a:extLst>
          </p:cNvPr>
          <p:cNvPicPr>
            <a:picLocks noChangeAspect="1"/>
          </p:cNvPicPr>
          <p:nvPr/>
        </p:nvPicPr>
        <p:blipFill>
          <a:blip r:embed="rId2"/>
          <a:stretch>
            <a:fillRect/>
          </a:stretch>
        </p:blipFill>
        <p:spPr>
          <a:xfrm>
            <a:off x="1181094" y="4545141"/>
            <a:ext cx="3276884" cy="2141406"/>
          </a:xfrm>
          <a:prstGeom prst="rect">
            <a:avLst/>
          </a:prstGeom>
        </p:spPr>
      </p:pic>
      <p:pic>
        <p:nvPicPr>
          <p:cNvPr id="5" name="Picture 4">
            <a:extLst>
              <a:ext uri="{FF2B5EF4-FFF2-40B4-BE49-F238E27FC236}">
                <a16:creationId xmlns:a16="http://schemas.microsoft.com/office/drawing/2014/main" id="{23B6E57F-44CE-439A-962B-20478D407FD4}"/>
              </a:ext>
            </a:extLst>
          </p:cNvPr>
          <p:cNvPicPr>
            <a:picLocks noChangeAspect="1"/>
          </p:cNvPicPr>
          <p:nvPr/>
        </p:nvPicPr>
        <p:blipFill>
          <a:blip r:embed="rId3"/>
          <a:stretch>
            <a:fillRect/>
          </a:stretch>
        </p:blipFill>
        <p:spPr>
          <a:xfrm>
            <a:off x="527745" y="2001488"/>
            <a:ext cx="3101609" cy="2232853"/>
          </a:xfrm>
          <a:prstGeom prst="rect">
            <a:avLst/>
          </a:prstGeom>
        </p:spPr>
      </p:pic>
      <p:pic>
        <p:nvPicPr>
          <p:cNvPr id="6" name="Picture 5">
            <a:extLst>
              <a:ext uri="{FF2B5EF4-FFF2-40B4-BE49-F238E27FC236}">
                <a16:creationId xmlns:a16="http://schemas.microsoft.com/office/drawing/2014/main" id="{67169B4B-92C6-4C61-B4BF-A87DE8286D56}"/>
              </a:ext>
            </a:extLst>
          </p:cNvPr>
          <p:cNvPicPr>
            <a:picLocks noChangeAspect="1"/>
          </p:cNvPicPr>
          <p:nvPr/>
        </p:nvPicPr>
        <p:blipFill>
          <a:blip r:embed="rId4"/>
          <a:stretch>
            <a:fillRect/>
          </a:stretch>
        </p:blipFill>
        <p:spPr>
          <a:xfrm>
            <a:off x="4647604" y="2199781"/>
            <a:ext cx="3558848" cy="2309060"/>
          </a:xfrm>
          <a:prstGeom prst="rect">
            <a:avLst/>
          </a:prstGeom>
        </p:spPr>
      </p:pic>
      <p:pic>
        <p:nvPicPr>
          <p:cNvPr id="7" name="Picture 6">
            <a:extLst>
              <a:ext uri="{FF2B5EF4-FFF2-40B4-BE49-F238E27FC236}">
                <a16:creationId xmlns:a16="http://schemas.microsoft.com/office/drawing/2014/main" id="{97546CB8-FC76-401A-9EE0-A657154013BA}"/>
              </a:ext>
            </a:extLst>
          </p:cNvPr>
          <p:cNvPicPr>
            <a:picLocks noChangeAspect="1"/>
          </p:cNvPicPr>
          <p:nvPr/>
        </p:nvPicPr>
        <p:blipFill>
          <a:blip r:embed="rId5"/>
          <a:stretch>
            <a:fillRect/>
          </a:stretch>
        </p:blipFill>
        <p:spPr>
          <a:xfrm rot="16200000">
            <a:off x="7826521" y="2910741"/>
            <a:ext cx="4238238" cy="2816319"/>
          </a:xfrm>
          <a:prstGeom prst="rect">
            <a:avLst/>
          </a:prstGeom>
        </p:spPr>
      </p:pic>
    </p:spTree>
    <p:extLst>
      <p:ext uri="{BB962C8B-B14F-4D97-AF65-F5344CB8AC3E}">
        <p14:creationId xmlns:p14="http://schemas.microsoft.com/office/powerpoint/2010/main" val="3438639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02FAC-20DA-4B4A-A899-4D881A1AFECE}"/>
              </a:ext>
            </a:extLst>
          </p:cNvPr>
          <p:cNvSpPr>
            <a:spLocks noGrp="1"/>
          </p:cNvSpPr>
          <p:nvPr>
            <p:ph type="title"/>
          </p:nvPr>
        </p:nvSpPr>
        <p:spPr/>
        <p:txBody>
          <a:bodyPr/>
          <a:lstStyle/>
          <a:p>
            <a:pPr algn="ctr"/>
            <a:r>
              <a:rPr lang="en-US" dirty="0">
                <a:solidFill>
                  <a:srgbClr val="C00000"/>
                </a:solidFill>
              </a:rPr>
              <a:t>Pick your favorite rectangle.</a:t>
            </a:r>
          </a:p>
        </p:txBody>
      </p:sp>
      <p:pic>
        <p:nvPicPr>
          <p:cNvPr id="3" name="Picture 2">
            <a:extLst>
              <a:ext uri="{FF2B5EF4-FFF2-40B4-BE49-F238E27FC236}">
                <a16:creationId xmlns:a16="http://schemas.microsoft.com/office/drawing/2014/main" id="{A0B24138-24DA-4640-AE5D-1C127167000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14919" y="1470581"/>
            <a:ext cx="6165129" cy="4147794"/>
          </a:xfrm>
          <a:prstGeom prst="rect">
            <a:avLst/>
          </a:prstGeom>
        </p:spPr>
      </p:pic>
    </p:spTree>
    <p:extLst>
      <p:ext uri="{BB962C8B-B14F-4D97-AF65-F5344CB8AC3E}">
        <p14:creationId xmlns:p14="http://schemas.microsoft.com/office/powerpoint/2010/main" val="12272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4479C-C07D-4BA6-A5AA-66209DD0F86E}"/>
              </a:ext>
            </a:extLst>
          </p:cNvPr>
          <p:cNvSpPr>
            <a:spLocks noGrp="1"/>
          </p:cNvSpPr>
          <p:nvPr>
            <p:ph type="title"/>
          </p:nvPr>
        </p:nvSpPr>
        <p:spPr/>
        <p:txBody>
          <a:bodyPr>
            <a:normAutofit fontScale="90000"/>
          </a:bodyPr>
          <a:lstStyle/>
          <a:p>
            <a:r>
              <a:rPr lang="en-US" dirty="0">
                <a:solidFill>
                  <a:srgbClr val="FFC000"/>
                </a:solidFill>
              </a:rPr>
              <a:t>The Golden Ratio is approximately equal to 1.618… 			</a:t>
            </a:r>
            <a:r>
              <a:rPr lang="el-GR" dirty="0"/>
              <a:t>Φ</a:t>
            </a:r>
            <a:r>
              <a:rPr lang="en-US" dirty="0"/>
              <a:t> Phi</a:t>
            </a:r>
            <a:br>
              <a:rPr lang="en-US" dirty="0"/>
            </a:br>
            <a:endParaRPr lang="en-US" dirty="0"/>
          </a:p>
        </p:txBody>
      </p:sp>
      <p:pic>
        <p:nvPicPr>
          <p:cNvPr id="3" name="Picture 2">
            <a:extLst>
              <a:ext uri="{FF2B5EF4-FFF2-40B4-BE49-F238E27FC236}">
                <a16:creationId xmlns:a16="http://schemas.microsoft.com/office/drawing/2014/main" id="{30DBEF76-9E23-4DDD-BDAB-40220B622F2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979629" y="2083323"/>
            <a:ext cx="7409469" cy="3846137"/>
          </a:xfrm>
          <a:prstGeom prst="rect">
            <a:avLst/>
          </a:prstGeom>
        </p:spPr>
      </p:pic>
    </p:spTree>
    <p:extLst>
      <p:ext uri="{BB962C8B-B14F-4D97-AF65-F5344CB8AC3E}">
        <p14:creationId xmlns:p14="http://schemas.microsoft.com/office/powerpoint/2010/main" val="2117117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C3CA8-FEF8-4918-AEC3-7F3AF0050DE3}"/>
              </a:ext>
            </a:extLst>
          </p:cNvPr>
          <p:cNvSpPr>
            <a:spLocks noGrp="1"/>
          </p:cNvSpPr>
          <p:nvPr>
            <p:ph type="title"/>
          </p:nvPr>
        </p:nvSpPr>
        <p:spPr/>
        <p:txBody>
          <a:bodyPr>
            <a:normAutofit fontScale="90000"/>
          </a:bodyPr>
          <a:lstStyle/>
          <a:p>
            <a:r>
              <a:rPr lang="en-US" sz="2800" dirty="0">
                <a:solidFill>
                  <a:schemeClr val="accent5">
                    <a:lumMod val="75000"/>
                  </a:schemeClr>
                </a:solidFill>
              </a:rPr>
              <a:t>Psalm 139: 13 – 14 “For thou didst form my inward parts; Thou didst weave me in my mother’s womb. I will give thanks to Thee, for I am fearfully and wonderfully made; Wonderful are Thy works, And my soul knows it well. “</a:t>
            </a:r>
          </a:p>
        </p:txBody>
      </p:sp>
      <p:pic>
        <p:nvPicPr>
          <p:cNvPr id="3" name="Picture 2">
            <a:extLst>
              <a:ext uri="{FF2B5EF4-FFF2-40B4-BE49-F238E27FC236}">
                <a16:creationId xmlns:a16="http://schemas.microsoft.com/office/drawing/2014/main" id="{3B14B7D4-0B1F-470E-B1CF-BB829D4A770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762812" y="4718117"/>
            <a:ext cx="8059918" cy="2139883"/>
          </a:xfrm>
          <a:prstGeom prst="rect">
            <a:avLst/>
          </a:prstGeom>
        </p:spPr>
      </p:pic>
      <p:pic>
        <p:nvPicPr>
          <p:cNvPr id="4" name="Picture 3" descr="Diagram&#10;&#10;Description automatically generated">
            <a:extLst>
              <a:ext uri="{FF2B5EF4-FFF2-40B4-BE49-F238E27FC236}">
                <a16:creationId xmlns:a16="http://schemas.microsoft.com/office/drawing/2014/main" id="{B748FE12-4169-48E9-8DB1-1E12004D5052}"/>
              </a:ext>
            </a:extLst>
          </p:cNvPr>
          <p:cNvPicPr/>
          <p:nvPr/>
        </p:nvPicPr>
        <p:blipFill>
          <a:blip r:embed="rId4"/>
          <a:stretch>
            <a:fillRect/>
          </a:stretch>
        </p:blipFill>
        <p:spPr>
          <a:xfrm>
            <a:off x="1903430" y="1875097"/>
            <a:ext cx="6608974" cy="2885440"/>
          </a:xfrm>
          <a:prstGeom prst="rect">
            <a:avLst/>
          </a:prstGeom>
        </p:spPr>
      </p:pic>
    </p:spTree>
    <p:extLst>
      <p:ext uri="{BB962C8B-B14F-4D97-AF65-F5344CB8AC3E}">
        <p14:creationId xmlns:p14="http://schemas.microsoft.com/office/powerpoint/2010/main" val="279016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umber Facts: number 0 up to infinity">
            <a:extLst>
              <a:ext uri="{FF2B5EF4-FFF2-40B4-BE49-F238E27FC236}">
                <a16:creationId xmlns:a16="http://schemas.microsoft.com/office/drawing/2014/main" id="{55D61E8A-36D6-4E87-915D-C988D4882E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6180" y="1690688"/>
            <a:ext cx="2381250" cy="1333500"/>
          </a:xfrm>
          <a:prstGeom prst="rect">
            <a:avLst/>
          </a:prstGeom>
        </p:spPr>
      </p:pic>
      <p:pic>
        <p:nvPicPr>
          <p:cNvPr id="3" name="Content Placeholder 8" descr="Spirals And Helixs Spirals1 - MART">
            <a:extLst>
              <a:ext uri="{FF2B5EF4-FFF2-40B4-BE49-F238E27FC236}">
                <a16:creationId xmlns:a16="http://schemas.microsoft.com/office/drawing/2014/main" id="{D600414A-3CF6-4B42-8677-619B93F38D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9264" y="3429000"/>
            <a:ext cx="3810000" cy="3319029"/>
          </a:xfrm>
          <a:prstGeom prst="rect">
            <a:avLst/>
          </a:prstGeom>
        </p:spPr>
      </p:pic>
      <p:pic>
        <p:nvPicPr>
          <p:cNvPr id="4" name="Picture 3" descr="Maryland Biodiversity Project - Lined Seahorse (Hippocampus erectus)">
            <a:extLst>
              <a:ext uri="{FF2B5EF4-FFF2-40B4-BE49-F238E27FC236}">
                <a16:creationId xmlns:a16="http://schemas.microsoft.com/office/drawing/2014/main" id="{F0BD503B-F66F-49D5-86D6-4FF5812644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150" y="2357438"/>
            <a:ext cx="3439390" cy="3944931"/>
          </a:xfrm>
          <a:prstGeom prst="rect">
            <a:avLst/>
          </a:prstGeom>
        </p:spPr>
      </p:pic>
      <p:pic>
        <p:nvPicPr>
          <p:cNvPr id="5" name="Picture 4">
            <a:extLst>
              <a:ext uri="{FF2B5EF4-FFF2-40B4-BE49-F238E27FC236}">
                <a16:creationId xmlns:a16="http://schemas.microsoft.com/office/drawing/2014/main" id="{E277BA79-3EED-428B-AC7F-CF6DC4FF76FF}"/>
              </a:ext>
            </a:extLst>
          </p:cNvPr>
          <p:cNvPicPr>
            <a:picLocks noChangeAspect="1"/>
          </p:cNvPicPr>
          <p:nvPr/>
        </p:nvPicPr>
        <p:blipFill>
          <a:blip r:embed="rId5"/>
          <a:stretch>
            <a:fillRect/>
          </a:stretch>
        </p:blipFill>
        <p:spPr>
          <a:xfrm>
            <a:off x="7954116" y="3471449"/>
            <a:ext cx="4153260" cy="3152315"/>
          </a:xfrm>
          <a:prstGeom prst="rect">
            <a:avLst/>
          </a:prstGeom>
        </p:spPr>
      </p:pic>
      <p:sp>
        <p:nvSpPr>
          <p:cNvPr id="6" name="TextBox 5">
            <a:extLst>
              <a:ext uri="{FF2B5EF4-FFF2-40B4-BE49-F238E27FC236}">
                <a16:creationId xmlns:a16="http://schemas.microsoft.com/office/drawing/2014/main" id="{8983C172-7C23-4D77-89BF-A5BFE94FD53A}"/>
              </a:ext>
            </a:extLst>
          </p:cNvPr>
          <p:cNvSpPr txBox="1"/>
          <p:nvPr/>
        </p:nvSpPr>
        <p:spPr>
          <a:xfrm>
            <a:off x="2564296" y="452412"/>
            <a:ext cx="9312965" cy="584775"/>
          </a:xfrm>
          <a:prstGeom prst="rect">
            <a:avLst/>
          </a:prstGeom>
          <a:noFill/>
        </p:spPr>
        <p:txBody>
          <a:bodyPr wrap="square" rtlCol="0">
            <a:spAutoFit/>
          </a:bodyPr>
          <a:lstStyle/>
          <a:p>
            <a:r>
              <a:rPr lang="en-US" sz="3200" dirty="0">
                <a:solidFill>
                  <a:schemeClr val="accent2">
                    <a:lumMod val="50000"/>
                  </a:schemeClr>
                </a:solidFill>
              </a:rPr>
              <a:t>The Golden Ratio in God’s Natural World</a:t>
            </a:r>
          </a:p>
        </p:txBody>
      </p:sp>
      <p:pic>
        <p:nvPicPr>
          <p:cNvPr id="7" name="Picture 6">
            <a:extLst>
              <a:ext uri="{FF2B5EF4-FFF2-40B4-BE49-F238E27FC236}">
                <a16:creationId xmlns:a16="http://schemas.microsoft.com/office/drawing/2014/main" id="{48FED7ED-B180-4A34-A7A0-5AEFF9FB8A43}"/>
              </a:ext>
            </a:extLst>
          </p:cNvPr>
          <p:cNvPicPr>
            <a:picLocks noChangeAspect="1"/>
          </p:cNvPicPr>
          <p:nvPr/>
        </p:nvPicPr>
        <p:blipFill>
          <a:blip r:embed="rId6"/>
          <a:stretch>
            <a:fillRect/>
          </a:stretch>
        </p:blipFill>
        <p:spPr>
          <a:xfrm>
            <a:off x="7717876" y="1168374"/>
            <a:ext cx="4389500" cy="2171888"/>
          </a:xfrm>
          <a:prstGeom prst="rect">
            <a:avLst/>
          </a:prstGeom>
        </p:spPr>
      </p:pic>
    </p:spTree>
    <p:extLst>
      <p:ext uri="{BB962C8B-B14F-4D97-AF65-F5344CB8AC3E}">
        <p14:creationId xmlns:p14="http://schemas.microsoft.com/office/powerpoint/2010/main" val="45742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4CDBFE-B1A4-4DF8-ADAF-BACF91A93119}"/>
              </a:ext>
            </a:extLst>
          </p:cNvPr>
          <p:cNvPicPr>
            <a:picLocks noChangeAspect="1"/>
          </p:cNvPicPr>
          <p:nvPr/>
        </p:nvPicPr>
        <p:blipFill>
          <a:blip r:embed="rId3"/>
          <a:stretch>
            <a:fillRect/>
          </a:stretch>
        </p:blipFill>
        <p:spPr>
          <a:xfrm>
            <a:off x="2602139" y="1397000"/>
            <a:ext cx="5418667" cy="4064000"/>
          </a:xfrm>
          <a:prstGeom prst="rect">
            <a:avLst/>
          </a:prstGeom>
        </p:spPr>
      </p:pic>
      <p:sp>
        <p:nvSpPr>
          <p:cNvPr id="4" name="TextBox 3">
            <a:extLst>
              <a:ext uri="{FF2B5EF4-FFF2-40B4-BE49-F238E27FC236}">
                <a16:creationId xmlns:a16="http://schemas.microsoft.com/office/drawing/2014/main" id="{633C652A-251A-4650-AF38-2C4A1A9F9229}"/>
              </a:ext>
            </a:extLst>
          </p:cNvPr>
          <p:cNvSpPr txBox="1"/>
          <p:nvPr/>
        </p:nvSpPr>
        <p:spPr>
          <a:xfrm>
            <a:off x="1590261" y="530087"/>
            <a:ext cx="7431819" cy="830997"/>
          </a:xfrm>
          <a:prstGeom prst="rect">
            <a:avLst/>
          </a:prstGeom>
          <a:noFill/>
        </p:spPr>
        <p:txBody>
          <a:bodyPr wrap="square" rtlCol="0">
            <a:spAutoFit/>
          </a:bodyPr>
          <a:lstStyle/>
          <a:p>
            <a:pPr algn="ctr"/>
            <a:r>
              <a:rPr lang="en-US" sz="2400" dirty="0">
                <a:solidFill>
                  <a:schemeClr val="accent2"/>
                </a:solidFill>
              </a:rPr>
              <a:t>Every snowflake is unique like you. You are made in the image of God. </a:t>
            </a:r>
          </a:p>
        </p:txBody>
      </p:sp>
    </p:spTree>
    <p:extLst>
      <p:ext uri="{BB962C8B-B14F-4D97-AF65-F5344CB8AC3E}">
        <p14:creationId xmlns:p14="http://schemas.microsoft.com/office/powerpoint/2010/main" val="11334879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919</Words>
  <Application>Microsoft Office PowerPoint</Application>
  <PresentationFormat>Widescreen</PresentationFormat>
  <Paragraphs>73</Paragraphs>
  <Slides>22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Raleway</vt:lpstr>
      <vt:lpstr>Trebuchet MS</vt:lpstr>
      <vt:lpstr>Office Theme</vt:lpstr>
      <vt:lpstr>PowerPoint Presentation</vt:lpstr>
      <vt:lpstr> “Beginning with a single pair of rabbits, if every month the productive pair bears a new pair, and when the new pairs are one-month old, they bear another pair and every pair continues bearing a new pair every month, how many rabbits will there be in a year?”</vt:lpstr>
      <vt:lpstr>Fibonacci Numbers 1,1,2,3,5,8,13,21,34… What is the next number? Look at the two numbers before any number. </vt:lpstr>
      <vt:lpstr>The spirals of seeds or the number of petals are all Fibonacci numbers. </vt:lpstr>
      <vt:lpstr>Pick your favorite rectangle.</vt:lpstr>
      <vt:lpstr>The Golden Ratio is approximately equal to 1.618…    Φ Phi </vt:lpstr>
      <vt:lpstr>Psalm 139: 13 – 14 “For thou didst form my inward parts; Thou didst weave me in my mother’s womb. I will give thanks to Thee, for I am fearfully and wonderfully made; Wonderful are Thy works, And my soul knows it well. “</vt:lpstr>
      <vt:lpstr>PowerPoint Presentation</vt:lpstr>
      <vt:lpstr>PowerPoint Presentation</vt:lpstr>
      <vt:lpstr>Blaise Pascal</vt:lpstr>
      <vt:lpstr>      Pascals Triangle- What is the next row of            numbers?  Look at the row above.                     </vt:lpstr>
      <vt:lpstr> Pascals Triangle and Coin Tosses</vt:lpstr>
      <vt:lpstr>Pascals Triangle and other Numbers- Add the diagonals of Pascals Triangle. Do you recognize these numbers?</vt:lpstr>
      <vt:lpstr>  Pascals Triangle and Games</vt:lpstr>
      <vt:lpstr>Art Projects follow patterns and design.</vt:lpstr>
      <vt:lpstr>Penny Parade</vt:lpstr>
      <vt:lpstr>PowerPoint Presentation</vt:lpstr>
      <vt:lpstr>Free Resources desmos.com   Free graphing calculator and student activities  Goegebra.com  Free graphing resources and tools for Algebra and Geometry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Experiments are included</dc:title>
  <dc:creator>Admin</dc:creator>
  <cp:lastModifiedBy>Admin</cp:lastModifiedBy>
  <cp:revision>33</cp:revision>
  <dcterms:created xsi:type="dcterms:W3CDTF">2026-04-29T23:01:43Z</dcterms:created>
  <dcterms:modified xsi:type="dcterms:W3CDTF">2026-05-05T23:13:06Z</dcterms:modified>
</cp:coreProperties>
</file>