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Lst>
  <p:sldSz cy="5143500" cx="9144000"/>
  <p:notesSz cx="6858000" cy="9144000"/>
  <p:embeddedFontLst>
    <p:embeddedFont>
      <p:font typeface="Roboto"/>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48" roundtripDataSignature="AMtx7mhCRaK4U0etXzbgT9FuOXAq3PcK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3B968EC-C50B-4BDE-9D4B-D9B906DC6E54}">
  <a:tblStyle styleId="{53B968EC-C50B-4BDE-9D4B-D9B906DC6E54}"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font" Target="fonts/Roboto-regular.fntdata"/><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46" Type="http://schemas.openxmlformats.org/officeDocument/2006/relationships/font" Target="fonts/Roboto-italic.fntdata"/><Relationship Id="rId23" Type="http://schemas.openxmlformats.org/officeDocument/2006/relationships/slide" Target="slides/slide17.xml"/><Relationship Id="rId45"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48" Type="http://customschemas.google.com/relationships/presentationmetadata" Target="metadata"/><Relationship Id="rId25" Type="http://schemas.openxmlformats.org/officeDocument/2006/relationships/slide" Target="slides/slide19.xml"/><Relationship Id="rId47" Type="http://schemas.openxmlformats.org/officeDocument/2006/relationships/font" Target="fonts/Roboto-boldItalic.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Review Padlet After this slide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900">
                <a:solidFill>
                  <a:schemeClr val="dk1"/>
                </a:solidFill>
              </a:rPr>
              <a:t>Alternative question: </a:t>
            </a:r>
            <a:r>
              <a:rPr lang="en" sz="1600">
                <a:solidFill>
                  <a:schemeClr val="dk1"/>
                </a:solidFill>
              </a:rPr>
              <a:t>Think of a time where you considered having students collaborate in class, but either decided against it, or tried it and it didn’t work out. How has this shaped the way you approach collaboration in your classroom today?</a:t>
            </a:r>
            <a:endParaRPr sz="900">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Additional vacation ideas if other groups are needed:</a:t>
            </a:r>
            <a:endParaRPr/>
          </a:p>
          <a:p>
            <a:pPr indent="0" lvl="0" marL="0" rtl="0" algn="l">
              <a:lnSpc>
                <a:spcPct val="100000"/>
              </a:lnSpc>
              <a:spcBef>
                <a:spcPts val="0"/>
              </a:spcBef>
              <a:spcAft>
                <a:spcPts val="0"/>
              </a:spcAft>
              <a:buSzPts val="1100"/>
              <a:buNone/>
            </a:pPr>
            <a:r>
              <a:rPr lang="en"/>
              <a:t>Food and Wine Tours! Yum!</a:t>
            </a:r>
            <a:endParaRPr/>
          </a:p>
          <a:p>
            <a:pPr indent="0" lvl="0" marL="0" rtl="0" algn="l">
              <a:lnSpc>
                <a:spcPct val="100000"/>
              </a:lnSpc>
              <a:spcBef>
                <a:spcPts val="0"/>
              </a:spcBef>
              <a:spcAft>
                <a:spcPts val="0"/>
              </a:spcAft>
              <a:buSzPts val="1100"/>
              <a:buNone/>
            </a:pPr>
            <a:r>
              <a:rPr lang="en"/>
              <a:t>It doesn’t matter where, as long as I’ve never been there before!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40"/>
          <p:cNvGrpSpPr/>
          <p:nvPr/>
        </p:nvGrpSpPr>
        <p:grpSpPr>
          <a:xfrm>
            <a:off x="6098378" y="5"/>
            <a:ext cx="3045625" cy="2030570"/>
            <a:chOff x="6098378" y="5"/>
            <a:chExt cx="3045625" cy="2030570"/>
          </a:xfrm>
        </p:grpSpPr>
        <p:sp>
          <p:nvSpPr>
            <p:cNvPr id="11" name="Google Shape;11;p40"/>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40"/>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40"/>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40"/>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40"/>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 name="Google Shape;16;p40"/>
          <p:cNvSpPr txBox="1"/>
          <p:nvPr>
            <p:ph type="ctrTitle"/>
          </p:nvPr>
        </p:nvSpPr>
        <p:spPr>
          <a:xfrm>
            <a:off x="598100" y="1775222"/>
            <a:ext cx="8222100" cy="838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p:txBody>
      </p:sp>
      <p:sp>
        <p:nvSpPr>
          <p:cNvPr id="17" name="Google Shape;17;p40"/>
          <p:cNvSpPr txBox="1"/>
          <p:nvPr>
            <p:ph idx="1" type="subTitle"/>
          </p:nvPr>
        </p:nvSpPr>
        <p:spPr>
          <a:xfrm>
            <a:off x="598088" y="2715913"/>
            <a:ext cx="8222100" cy="4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100"/>
              <a:buNone/>
              <a:defRPr sz="2100">
                <a:solidFill>
                  <a:schemeClr val="lt1"/>
                </a:solidFill>
              </a:defRPr>
            </a:lvl2pPr>
            <a:lvl3pPr lvl="2" algn="l">
              <a:lnSpc>
                <a:spcPct val="100000"/>
              </a:lnSpc>
              <a:spcBef>
                <a:spcPts val="0"/>
              </a:spcBef>
              <a:spcAft>
                <a:spcPts val="0"/>
              </a:spcAft>
              <a:buClr>
                <a:schemeClr val="lt1"/>
              </a:buClr>
              <a:buSzPts val="2100"/>
              <a:buNone/>
              <a:defRPr sz="2100">
                <a:solidFill>
                  <a:schemeClr val="lt1"/>
                </a:solidFill>
              </a:defRPr>
            </a:lvl3pPr>
            <a:lvl4pPr lvl="3" algn="l">
              <a:lnSpc>
                <a:spcPct val="100000"/>
              </a:lnSpc>
              <a:spcBef>
                <a:spcPts val="0"/>
              </a:spcBef>
              <a:spcAft>
                <a:spcPts val="0"/>
              </a:spcAft>
              <a:buClr>
                <a:schemeClr val="lt1"/>
              </a:buClr>
              <a:buSzPts val="2100"/>
              <a:buNone/>
              <a:defRPr sz="2100">
                <a:solidFill>
                  <a:schemeClr val="lt1"/>
                </a:solidFill>
              </a:defRPr>
            </a:lvl4pPr>
            <a:lvl5pPr lvl="4" algn="l">
              <a:lnSpc>
                <a:spcPct val="100000"/>
              </a:lnSpc>
              <a:spcBef>
                <a:spcPts val="0"/>
              </a:spcBef>
              <a:spcAft>
                <a:spcPts val="0"/>
              </a:spcAft>
              <a:buClr>
                <a:schemeClr val="lt1"/>
              </a:buClr>
              <a:buSzPts val="2100"/>
              <a:buNone/>
              <a:defRPr sz="2100">
                <a:solidFill>
                  <a:schemeClr val="lt1"/>
                </a:solidFill>
              </a:defRPr>
            </a:lvl5pPr>
            <a:lvl6pPr lvl="5" algn="l">
              <a:lnSpc>
                <a:spcPct val="100000"/>
              </a:lnSpc>
              <a:spcBef>
                <a:spcPts val="0"/>
              </a:spcBef>
              <a:spcAft>
                <a:spcPts val="0"/>
              </a:spcAft>
              <a:buClr>
                <a:schemeClr val="lt1"/>
              </a:buClr>
              <a:buSzPts val="2100"/>
              <a:buNone/>
              <a:defRPr sz="2100">
                <a:solidFill>
                  <a:schemeClr val="lt1"/>
                </a:solidFill>
              </a:defRPr>
            </a:lvl6pPr>
            <a:lvl7pPr lvl="6" algn="l">
              <a:lnSpc>
                <a:spcPct val="100000"/>
              </a:lnSpc>
              <a:spcBef>
                <a:spcPts val="0"/>
              </a:spcBef>
              <a:spcAft>
                <a:spcPts val="0"/>
              </a:spcAft>
              <a:buClr>
                <a:schemeClr val="lt1"/>
              </a:buClr>
              <a:buSzPts val="2100"/>
              <a:buNone/>
              <a:defRPr sz="2100">
                <a:solidFill>
                  <a:schemeClr val="lt1"/>
                </a:solidFill>
              </a:defRPr>
            </a:lvl7pPr>
            <a:lvl8pPr lvl="7" algn="l">
              <a:lnSpc>
                <a:spcPct val="100000"/>
              </a:lnSpc>
              <a:spcBef>
                <a:spcPts val="0"/>
              </a:spcBef>
              <a:spcAft>
                <a:spcPts val="0"/>
              </a:spcAft>
              <a:buClr>
                <a:schemeClr val="lt1"/>
              </a:buClr>
              <a:buSzPts val="2100"/>
              <a:buNone/>
              <a:defRPr sz="2100">
                <a:solidFill>
                  <a:schemeClr val="lt1"/>
                </a:solidFill>
              </a:defRPr>
            </a:lvl8pPr>
            <a:lvl9pPr lvl="8" algn="l">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40"/>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49"/>
          <p:cNvGrpSpPr/>
          <p:nvPr/>
        </p:nvGrpSpPr>
        <p:grpSpPr>
          <a:xfrm>
            <a:off x="6098378" y="5"/>
            <a:ext cx="3045625" cy="2030570"/>
            <a:chOff x="6098378" y="5"/>
            <a:chExt cx="3045625" cy="2030570"/>
          </a:xfrm>
        </p:grpSpPr>
        <p:sp>
          <p:nvSpPr>
            <p:cNvPr id="71" name="Google Shape;71;p49"/>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49"/>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49"/>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49"/>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49"/>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 name="Google Shape;76;p49"/>
          <p:cNvSpPr txBox="1"/>
          <p:nvPr>
            <p:ph hasCustomPrompt="1" type="title"/>
          </p:nvPr>
        </p:nvSpPr>
        <p:spPr>
          <a:xfrm>
            <a:off x="311700" y="1256050"/>
            <a:ext cx="8520600" cy="20307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12000"/>
              <a:buNone/>
              <a:defRPr sz="12000">
                <a:solidFill>
                  <a:schemeClr val="lt1"/>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a:r>
              <a:t>xx%</a:t>
            </a:r>
          </a:p>
        </p:txBody>
      </p:sp>
      <p:sp>
        <p:nvSpPr>
          <p:cNvPr id="77" name="Google Shape;77;p49"/>
          <p:cNvSpPr txBox="1"/>
          <p:nvPr>
            <p:ph idx="1" type="body"/>
          </p:nvPr>
        </p:nvSpPr>
        <p:spPr>
          <a:xfrm>
            <a:off x="311700" y="3369225"/>
            <a:ext cx="8520600" cy="12819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Clr>
                <a:schemeClr val="lt1"/>
              </a:buClr>
              <a:buSzPts val="1800"/>
              <a:buChar char="●"/>
              <a:defRPr>
                <a:solidFill>
                  <a:schemeClr val="lt1"/>
                </a:solidFill>
              </a:defRPr>
            </a:lvl1pPr>
            <a:lvl2pPr indent="-317500" lvl="1" marL="914400" algn="ctr">
              <a:lnSpc>
                <a:spcPct val="115000"/>
              </a:lnSpc>
              <a:spcBef>
                <a:spcPts val="0"/>
              </a:spcBef>
              <a:spcAft>
                <a:spcPts val="0"/>
              </a:spcAft>
              <a:buClr>
                <a:schemeClr val="lt1"/>
              </a:buClr>
              <a:buSzPts val="1400"/>
              <a:buChar char="○"/>
              <a:defRPr>
                <a:solidFill>
                  <a:schemeClr val="lt1"/>
                </a:solidFill>
              </a:defRPr>
            </a:lvl2pPr>
            <a:lvl3pPr indent="-317500" lvl="2" marL="1371600" algn="ctr">
              <a:lnSpc>
                <a:spcPct val="115000"/>
              </a:lnSpc>
              <a:spcBef>
                <a:spcPts val="0"/>
              </a:spcBef>
              <a:spcAft>
                <a:spcPts val="0"/>
              </a:spcAft>
              <a:buClr>
                <a:schemeClr val="lt1"/>
              </a:buClr>
              <a:buSzPts val="1400"/>
              <a:buChar char="■"/>
              <a:defRPr>
                <a:solidFill>
                  <a:schemeClr val="lt1"/>
                </a:solidFill>
              </a:defRPr>
            </a:lvl3pPr>
            <a:lvl4pPr indent="-317500" lvl="3" marL="1828800" algn="ctr">
              <a:lnSpc>
                <a:spcPct val="115000"/>
              </a:lnSpc>
              <a:spcBef>
                <a:spcPts val="0"/>
              </a:spcBef>
              <a:spcAft>
                <a:spcPts val="0"/>
              </a:spcAft>
              <a:buClr>
                <a:schemeClr val="lt1"/>
              </a:buClr>
              <a:buSzPts val="1400"/>
              <a:buChar char="●"/>
              <a:defRPr>
                <a:solidFill>
                  <a:schemeClr val="lt1"/>
                </a:solidFill>
              </a:defRPr>
            </a:lvl4pPr>
            <a:lvl5pPr indent="-317500" lvl="4" marL="2286000" algn="ctr">
              <a:lnSpc>
                <a:spcPct val="115000"/>
              </a:lnSpc>
              <a:spcBef>
                <a:spcPts val="0"/>
              </a:spcBef>
              <a:spcAft>
                <a:spcPts val="0"/>
              </a:spcAft>
              <a:buClr>
                <a:schemeClr val="lt1"/>
              </a:buClr>
              <a:buSzPts val="1400"/>
              <a:buChar char="○"/>
              <a:defRPr>
                <a:solidFill>
                  <a:schemeClr val="lt1"/>
                </a:solidFill>
              </a:defRPr>
            </a:lvl5pPr>
            <a:lvl6pPr indent="-317500" lvl="5" marL="2743200" algn="ctr">
              <a:lnSpc>
                <a:spcPct val="115000"/>
              </a:lnSpc>
              <a:spcBef>
                <a:spcPts val="0"/>
              </a:spcBef>
              <a:spcAft>
                <a:spcPts val="0"/>
              </a:spcAft>
              <a:buClr>
                <a:schemeClr val="lt1"/>
              </a:buClr>
              <a:buSzPts val="1400"/>
              <a:buChar char="■"/>
              <a:defRPr>
                <a:solidFill>
                  <a:schemeClr val="lt1"/>
                </a:solidFill>
              </a:defRPr>
            </a:lvl6pPr>
            <a:lvl7pPr indent="-317500" lvl="6" marL="3200400" algn="ctr">
              <a:lnSpc>
                <a:spcPct val="115000"/>
              </a:lnSpc>
              <a:spcBef>
                <a:spcPts val="0"/>
              </a:spcBef>
              <a:spcAft>
                <a:spcPts val="0"/>
              </a:spcAft>
              <a:buClr>
                <a:schemeClr val="lt1"/>
              </a:buClr>
              <a:buSzPts val="1400"/>
              <a:buChar char="●"/>
              <a:defRPr>
                <a:solidFill>
                  <a:schemeClr val="lt1"/>
                </a:solidFill>
              </a:defRPr>
            </a:lvl7pPr>
            <a:lvl8pPr indent="-317500" lvl="7" marL="3657600" algn="ctr">
              <a:lnSpc>
                <a:spcPct val="115000"/>
              </a:lnSpc>
              <a:spcBef>
                <a:spcPts val="0"/>
              </a:spcBef>
              <a:spcAft>
                <a:spcPts val="0"/>
              </a:spcAft>
              <a:buClr>
                <a:schemeClr val="lt1"/>
              </a:buClr>
              <a:buSzPts val="1400"/>
              <a:buChar char="○"/>
              <a:defRPr>
                <a:solidFill>
                  <a:schemeClr val="lt1"/>
                </a:solidFill>
              </a:defRPr>
            </a:lvl8pPr>
            <a:lvl9pPr indent="-317500" lvl="8" marL="4114800" algn="ctr">
              <a:lnSpc>
                <a:spcPct val="115000"/>
              </a:lnSpc>
              <a:spcBef>
                <a:spcPts val="0"/>
              </a:spcBef>
              <a:spcAft>
                <a:spcPts val="0"/>
              </a:spcAft>
              <a:buClr>
                <a:schemeClr val="lt1"/>
              </a:buClr>
              <a:buSzPts val="1400"/>
              <a:buChar char="■"/>
              <a:defRPr>
                <a:solidFill>
                  <a:schemeClr val="lt1"/>
                </a:solidFill>
              </a:defRPr>
            </a:lvl9pPr>
          </a:lstStyle>
          <a:p/>
        </p:txBody>
      </p:sp>
      <p:sp>
        <p:nvSpPr>
          <p:cNvPr id="78" name="Google Shape;78;p49"/>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50"/>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grpSp>
        <p:nvGrpSpPr>
          <p:cNvPr id="20" name="Google Shape;20;p41"/>
          <p:cNvGrpSpPr/>
          <p:nvPr/>
        </p:nvGrpSpPr>
        <p:grpSpPr>
          <a:xfrm>
            <a:off x="0" y="3903669"/>
            <a:ext cx="9144000" cy="1239925"/>
            <a:chOff x="0" y="3903669"/>
            <a:chExt cx="9144000" cy="1239925"/>
          </a:xfrm>
        </p:grpSpPr>
        <p:sp>
          <p:nvSpPr>
            <p:cNvPr id="21" name="Google Shape;21;p41"/>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41"/>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41"/>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41"/>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41"/>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 name="Google Shape;26;p4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7" name="Google Shape;27;p4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8" name="Google Shape;28;p4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9" name="Shape 29"/>
        <p:cNvGrpSpPr/>
        <p:nvPr/>
      </p:nvGrpSpPr>
      <p:grpSpPr>
        <a:xfrm>
          <a:off x="0" y="0"/>
          <a:ext cx="0" cy="0"/>
          <a:chOff x="0" y="0"/>
          <a:chExt cx="0" cy="0"/>
        </a:xfrm>
      </p:grpSpPr>
      <p:grpSp>
        <p:nvGrpSpPr>
          <p:cNvPr id="30" name="Google Shape;30;p42"/>
          <p:cNvGrpSpPr/>
          <p:nvPr/>
        </p:nvGrpSpPr>
        <p:grpSpPr>
          <a:xfrm>
            <a:off x="6098378" y="5"/>
            <a:ext cx="3045625" cy="2030570"/>
            <a:chOff x="6098378" y="5"/>
            <a:chExt cx="3045625" cy="2030570"/>
          </a:xfrm>
        </p:grpSpPr>
        <p:sp>
          <p:nvSpPr>
            <p:cNvPr id="31" name="Google Shape;31;p4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4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4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4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4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 name="Google Shape;36;p42"/>
          <p:cNvSpPr txBox="1"/>
          <p:nvPr>
            <p:ph type="title"/>
          </p:nvPr>
        </p:nvSpPr>
        <p:spPr>
          <a:xfrm>
            <a:off x="598100" y="2152347"/>
            <a:ext cx="8222100" cy="838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p:txBody>
      </p:sp>
      <p:sp>
        <p:nvSpPr>
          <p:cNvPr id="37" name="Google Shape;37;p42"/>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43"/>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0" name="Google Shape;40;p43"/>
          <p:cNvSpPr txBox="1"/>
          <p:nvPr>
            <p:ph idx="1" type="body"/>
          </p:nvPr>
        </p:nvSpPr>
        <p:spPr>
          <a:xfrm>
            <a:off x="311700" y="1229975"/>
            <a:ext cx="3999900" cy="3339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1" name="Google Shape;41;p43"/>
          <p:cNvSpPr txBox="1"/>
          <p:nvPr>
            <p:ph idx="2" type="body"/>
          </p:nvPr>
        </p:nvSpPr>
        <p:spPr>
          <a:xfrm>
            <a:off x="4832400" y="1229975"/>
            <a:ext cx="3999900" cy="3339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2" name="Google Shape;42;p43"/>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44"/>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5" name="Google Shape;45;p44"/>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4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8" name="Google Shape;48;p45"/>
          <p:cNvSpPr txBox="1"/>
          <p:nvPr>
            <p:ph idx="1" type="body"/>
          </p:nvPr>
        </p:nvSpPr>
        <p:spPr>
          <a:xfrm>
            <a:off x="311700" y="1465804"/>
            <a:ext cx="2808000" cy="31032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9" name="Google Shape;49;p45"/>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46"/>
          <p:cNvGrpSpPr/>
          <p:nvPr/>
        </p:nvGrpSpPr>
        <p:grpSpPr>
          <a:xfrm>
            <a:off x="6098378" y="5"/>
            <a:ext cx="3045625" cy="2030570"/>
            <a:chOff x="6098378" y="5"/>
            <a:chExt cx="3045625" cy="2030570"/>
          </a:xfrm>
        </p:grpSpPr>
        <p:sp>
          <p:nvSpPr>
            <p:cNvPr id="52" name="Google Shape;52;p46"/>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46"/>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46"/>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46"/>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46"/>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7" name="Google Shape;57;p46"/>
          <p:cNvSpPr txBox="1"/>
          <p:nvPr>
            <p:ph type="title"/>
          </p:nvPr>
        </p:nvSpPr>
        <p:spPr>
          <a:xfrm>
            <a:off x="490250" y="526350"/>
            <a:ext cx="56187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58" name="Google Shape;58;p46"/>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47"/>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1" name="Google Shape;61;p47"/>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47"/>
          <p:cNvSpPr txBox="1"/>
          <p:nvPr>
            <p:ph type="title"/>
          </p:nvPr>
        </p:nvSpPr>
        <p:spPr>
          <a:xfrm>
            <a:off x="265500" y="1151100"/>
            <a:ext cx="4045200" cy="1564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63" name="Google Shape;63;p47"/>
          <p:cNvSpPr txBox="1"/>
          <p:nvPr>
            <p:ph idx="1" type="subTitle"/>
          </p:nvPr>
        </p:nvSpPr>
        <p:spPr>
          <a:xfrm>
            <a:off x="265500" y="2769001"/>
            <a:ext cx="4045200" cy="12693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47"/>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65" name="Google Shape;65;p47"/>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48"/>
          <p:cNvSpPr txBox="1"/>
          <p:nvPr>
            <p:ph idx="1" type="body"/>
          </p:nvPr>
        </p:nvSpPr>
        <p:spPr>
          <a:xfrm>
            <a:off x="319500" y="423057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68" name="Google Shape;68;p48"/>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39"/>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9pPr>
          </a:lstStyle>
          <a:p/>
        </p:txBody>
      </p:sp>
      <p:sp>
        <p:nvSpPr>
          <p:cNvPr id="7" name="Google Shape;7;p39"/>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39"/>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ocs.google.com/document/d/11NF_MXLPKkBdus6NZDoHwT0NCtYAowor1fm0euacQ38/edit?usp=sharin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padlet.com/ssheph2_1/collaborative-teaching-methods-nt1oj8xe8d44vbw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padlet.com/ssheph2_1/collaborative-teaching-methods-nt1oj8xe8d44vbw4"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docs.google.com/document/d/11NF_MXLPKkBdus6NZDoHwT0NCtYAowor1fm0euacQ38/edit?usp=shari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youtu.be/_-3Kw1ildCc?si=pV3SefjemMPkJvv_"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s://padlet.com/ssheph2_1/what-makes-a-strong-collaborative-learning-prompt-frnvibw7k32z755x"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youtu.be/2uLKlWPpTCg?si=2hYDjtXlojqwe5vK"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docs.google.com/document/d/1HMVYZ5OiCqLWVbv1BG6L9yObgQ1EgWjpKelU-qKM3qo/edit?usp=sharin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forms.gle/YGduJFRdmnAs7p5D9"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
          <p:cNvSpPr txBox="1"/>
          <p:nvPr>
            <p:ph type="ctrTitle"/>
          </p:nvPr>
        </p:nvSpPr>
        <p:spPr>
          <a:xfrm>
            <a:off x="590625" y="2152347"/>
            <a:ext cx="8222100" cy="8388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latin typeface="Arial"/>
                <a:ea typeface="Arial"/>
                <a:cs typeface="Arial"/>
                <a:sym typeface="Arial"/>
              </a:rPr>
              <a:t>TeachX: Fostering Collaborative Learning Communi</a:t>
            </a:r>
            <a:r>
              <a:rPr lang="en"/>
              <a:t>ties in the Classroom: From Insecurity to Support</a:t>
            </a:r>
            <a:endParaRPr>
              <a:latin typeface="Arial"/>
              <a:ea typeface="Arial"/>
              <a:cs typeface="Arial"/>
              <a:sym typeface="Arial"/>
            </a:endParaRPr>
          </a:p>
        </p:txBody>
      </p:sp>
      <p:sp>
        <p:nvSpPr>
          <p:cNvPr id="86" name="Google Shape;86;p1"/>
          <p:cNvSpPr txBox="1"/>
          <p:nvPr>
            <p:ph idx="1" type="subTitle"/>
          </p:nvPr>
        </p:nvSpPr>
        <p:spPr>
          <a:xfrm>
            <a:off x="635463" y="3231763"/>
            <a:ext cx="8222100" cy="4329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275"/>
              <a:buNone/>
            </a:pPr>
            <a:r>
              <a:rPr lang="en" sz="1825">
                <a:latin typeface="Arial"/>
                <a:ea typeface="Arial"/>
                <a:cs typeface="Arial"/>
                <a:sym typeface="Arial"/>
              </a:rPr>
              <a:t>For the best experience please have the following ready to go:</a:t>
            </a:r>
            <a:endParaRPr sz="1825">
              <a:latin typeface="Arial"/>
              <a:ea typeface="Arial"/>
              <a:cs typeface="Arial"/>
              <a:sym typeface="Arial"/>
            </a:endParaRPr>
          </a:p>
          <a:p>
            <a:pPr indent="-344488" lvl="0" marL="457200" rtl="0" algn="l">
              <a:lnSpc>
                <a:spcPct val="80000"/>
              </a:lnSpc>
              <a:spcBef>
                <a:spcPts val="0"/>
              </a:spcBef>
              <a:spcAft>
                <a:spcPts val="0"/>
              </a:spcAft>
              <a:buSzPts val="1825"/>
              <a:buFont typeface="Arial"/>
              <a:buAutoNum type="arabicPeriod"/>
            </a:pPr>
            <a:r>
              <a:rPr lang="en" sz="1825">
                <a:latin typeface="Arial"/>
                <a:ea typeface="Arial"/>
                <a:cs typeface="Arial"/>
                <a:sym typeface="Arial"/>
              </a:rPr>
              <a:t>A piece of paper or document you can write notes in</a:t>
            </a:r>
            <a:endParaRPr sz="1825">
              <a:latin typeface="Arial"/>
              <a:ea typeface="Arial"/>
              <a:cs typeface="Arial"/>
              <a:sym typeface="Arial"/>
            </a:endParaRPr>
          </a:p>
          <a:p>
            <a:pPr indent="-344488" lvl="0" marL="457200" rtl="0" algn="l">
              <a:lnSpc>
                <a:spcPct val="80000"/>
              </a:lnSpc>
              <a:spcBef>
                <a:spcPts val="0"/>
              </a:spcBef>
              <a:spcAft>
                <a:spcPts val="0"/>
              </a:spcAft>
              <a:buSzPts val="1825"/>
              <a:buFont typeface="Arial"/>
              <a:buAutoNum type="arabicPeriod"/>
            </a:pPr>
            <a:r>
              <a:rPr lang="en" sz="1825">
                <a:latin typeface="Arial"/>
                <a:ea typeface="Arial"/>
                <a:cs typeface="Arial"/>
                <a:sym typeface="Arial"/>
              </a:rPr>
              <a:t>Access to the powerpoint slides so you can reference them during breakout groups (Google slides link in chat</a:t>
            </a:r>
            <a:r>
              <a:rPr lang="en" sz="1825"/>
              <a:t>, in the conference program, or in an accessible powerpoint format)</a:t>
            </a:r>
            <a:endParaRPr sz="1825">
              <a:latin typeface="Arial"/>
              <a:ea typeface="Arial"/>
              <a:cs typeface="Arial"/>
              <a:sym typeface="Arial"/>
            </a:endParaRPr>
          </a:p>
          <a:p>
            <a:pPr indent="-344488" lvl="0" marL="457200" rtl="0" algn="l">
              <a:lnSpc>
                <a:spcPct val="80000"/>
              </a:lnSpc>
              <a:spcBef>
                <a:spcPts val="0"/>
              </a:spcBef>
              <a:spcAft>
                <a:spcPts val="0"/>
              </a:spcAft>
              <a:buSzPts val="1825"/>
              <a:buFont typeface="Arial"/>
              <a:buAutoNum type="arabicPeriod"/>
            </a:pPr>
            <a:r>
              <a:rPr lang="en" sz="1825">
                <a:latin typeface="Arial"/>
                <a:ea typeface="Arial"/>
                <a:cs typeface="Arial"/>
                <a:sym typeface="Arial"/>
              </a:rPr>
              <a:t>Access to the </a:t>
            </a:r>
            <a:r>
              <a:rPr lang="en" sz="1825" u="sng">
                <a:solidFill>
                  <a:schemeClr val="hlink"/>
                </a:solidFill>
                <a:latin typeface="Arial"/>
                <a:ea typeface="Arial"/>
                <a:cs typeface="Arial"/>
                <a:sym typeface="Arial"/>
                <a:hlinkClick r:id="rId3"/>
              </a:rPr>
              <a:t>learning log document</a:t>
            </a:r>
            <a:endParaRPr sz="1825">
              <a:latin typeface="Arial"/>
              <a:ea typeface="Arial"/>
              <a:cs typeface="Arial"/>
              <a:sym typeface="Arial"/>
            </a:endParaRPr>
          </a:p>
          <a:p>
            <a:pPr indent="-344488" lvl="0" marL="457200" rtl="0" algn="l">
              <a:lnSpc>
                <a:spcPct val="80000"/>
              </a:lnSpc>
              <a:spcBef>
                <a:spcPts val="0"/>
              </a:spcBef>
              <a:spcAft>
                <a:spcPts val="0"/>
              </a:spcAft>
              <a:buSzPts val="1825"/>
              <a:buFont typeface="Arial"/>
              <a:buAutoNum type="arabicPeriod"/>
            </a:pPr>
            <a:r>
              <a:rPr lang="en" sz="1825">
                <a:latin typeface="Arial"/>
                <a:ea typeface="Arial"/>
                <a:cs typeface="Arial"/>
                <a:sym typeface="Arial"/>
              </a:rPr>
              <a:t>Be ready to share your thoughts!</a:t>
            </a:r>
            <a:endParaRPr sz="1825">
              <a:latin typeface="Arial"/>
              <a:ea typeface="Arial"/>
              <a:cs typeface="Arial"/>
              <a:sym typeface="Arial"/>
            </a:endParaRPr>
          </a:p>
        </p:txBody>
      </p:sp>
      <p:sp>
        <p:nvSpPr>
          <p:cNvPr id="87" name="Google Shape;87;p1"/>
          <p:cNvSpPr txBox="1"/>
          <p:nvPr/>
        </p:nvSpPr>
        <p:spPr>
          <a:xfrm>
            <a:off x="635475" y="2878275"/>
            <a:ext cx="6780900" cy="26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lt1"/>
                </a:solidFill>
                <a:latin typeface="Arial"/>
                <a:ea typeface="Arial"/>
                <a:cs typeface="Arial"/>
                <a:sym typeface="Arial"/>
              </a:rPr>
              <a:t>Presenter: Sarah Shepherd-Manandhar, Adjunct Instructor, UIC &amp; Wilbur Wright College</a:t>
            </a:r>
            <a:endParaRPr b="0" i="0" sz="12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0"/>
          <p:cNvSpPr txBox="1"/>
          <p:nvPr>
            <p:ph type="ctrTitle"/>
          </p:nvPr>
        </p:nvSpPr>
        <p:spPr>
          <a:xfrm>
            <a:off x="52325" y="1775225"/>
            <a:ext cx="8767800" cy="8388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4200"/>
              <a:buNone/>
            </a:pPr>
            <a:r>
              <a:rPr lang="en"/>
              <a:t>Breakout Room: Brainstorm Contest</a:t>
            </a:r>
            <a:endParaRPr/>
          </a:p>
        </p:txBody>
      </p:sp>
      <p:sp>
        <p:nvSpPr>
          <p:cNvPr id="142" name="Google Shape;142;p10"/>
          <p:cNvSpPr txBox="1"/>
          <p:nvPr>
            <p:ph idx="1" type="subTitle"/>
          </p:nvPr>
        </p:nvSpPr>
        <p:spPr>
          <a:xfrm>
            <a:off x="186900" y="2715925"/>
            <a:ext cx="8957100" cy="43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688"/>
              <a:buNone/>
            </a:pPr>
            <a:r>
              <a:rPr lang="en" sz="1813">
                <a:latin typeface="Arial"/>
                <a:ea typeface="Arial"/>
                <a:cs typeface="Arial"/>
                <a:sym typeface="Arial"/>
              </a:rPr>
              <a:t>3 minutes - As a team, make a list of as many collaborative teaching methods as you can. When we come back, your recorder should share the total number of methods you came up with in the chat. </a:t>
            </a:r>
            <a:endParaRPr sz="1813">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Collaborative Padlet</a:t>
            </a:r>
            <a:endParaRPr/>
          </a:p>
        </p:txBody>
      </p:sp>
      <p:sp>
        <p:nvSpPr>
          <p:cNvPr id="148" name="Google Shape;148;p1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Now that we’ve got our lists, let’s share them to </a:t>
            </a:r>
            <a:r>
              <a:rPr lang="en" u="sng">
                <a:solidFill>
                  <a:schemeClr val="hlink"/>
                </a:solidFill>
                <a:hlinkClick r:id="rId3"/>
              </a:rPr>
              <a:t>Padlet</a:t>
            </a:r>
            <a:r>
              <a:rPr lang="en"/>
              <a:t>.</a:t>
            </a:r>
            <a:endParaRPr/>
          </a:p>
          <a:p>
            <a:pPr indent="0" lvl="0" marL="0" rtl="0" algn="l">
              <a:lnSpc>
                <a:spcPct val="115000"/>
              </a:lnSpc>
              <a:spcBef>
                <a:spcPts val="1200"/>
              </a:spcBef>
              <a:spcAft>
                <a:spcPts val="0"/>
              </a:spcAft>
              <a:buSzPts val="1800"/>
              <a:buNone/>
            </a:pPr>
            <a:r>
              <a:rPr lang="en"/>
              <a:t>Your recorder should divide the list of ideas up amongst your group so that they do not need to type everything themselves</a:t>
            </a:r>
            <a:endParaRPr/>
          </a:p>
          <a:p>
            <a:pPr indent="0" lvl="0" marL="0" rtl="0" algn="l">
              <a:lnSpc>
                <a:spcPct val="115000"/>
              </a:lnSpc>
              <a:spcBef>
                <a:spcPts val="1200"/>
              </a:spcBef>
              <a:spcAft>
                <a:spcPts val="0"/>
              </a:spcAft>
              <a:buSzPts val="1800"/>
              <a:buNone/>
            </a:pPr>
            <a:r>
              <a:rPr lang="en"/>
              <a:t>If you notice that another team has already shared something you were about to add, add a reaction instead of re-posting the technique. (Don’t worry if you accidentally duplicate something. We are just airing out ideas! No need to be perfect)</a:t>
            </a:r>
            <a:endParaRPr/>
          </a:p>
          <a:p>
            <a:pPr indent="0" lvl="0" marL="0" rtl="0" algn="l">
              <a:lnSpc>
                <a:spcPct val="115000"/>
              </a:lnSpc>
              <a:spcBef>
                <a:spcPts val="1200"/>
              </a:spcBef>
              <a:spcAft>
                <a:spcPts val="1200"/>
              </a:spcAft>
              <a:buSzPts val="1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2"/>
          <p:cNvSpPr txBox="1"/>
          <p:nvPr>
            <p:ph type="ctrTitle"/>
          </p:nvPr>
        </p:nvSpPr>
        <p:spPr>
          <a:xfrm>
            <a:off x="74750" y="1289275"/>
            <a:ext cx="8767800" cy="8388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4200"/>
              <a:buNone/>
            </a:pPr>
            <a:r>
              <a:rPr lang="en"/>
              <a:t>Breakout Room: Padlet</a:t>
            </a:r>
            <a:endParaRPr/>
          </a:p>
        </p:txBody>
      </p:sp>
      <p:sp>
        <p:nvSpPr>
          <p:cNvPr id="154" name="Google Shape;154;p12"/>
          <p:cNvSpPr txBox="1"/>
          <p:nvPr>
            <p:ph idx="1" type="subTitle"/>
          </p:nvPr>
        </p:nvSpPr>
        <p:spPr>
          <a:xfrm>
            <a:off x="186900" y="2050550"/>
            <a:ext cx="8957100" cy="43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688"/>
              <a:buNone/>
            </a:pPr>
            <a:r>
              <a:rPr lang="en" sz="1813">
                <a:latin typeface="Arial"/>
                <a:ea typeface="Arial"/>
                <a:cs typeface="Arial"/>
                <a:sym typeface="Arial"/>
              </a:rPr>
              <a:t>2 minutes - The recorder should assign each person in the group a few items from the list to share in </a:t>
            </a:r>
            <a:r>
              <a:rPr lang="en" sz="1813" u="sng">
                <a:solidFill>
                  <a:schemeClr val="hlink"/>
                </a:solidFill>
                <a:latin typeface="Arial"/>
                <a:ea typeface="Arial"/>
                <a:cs typeface="Arial"/>
                <a:sym typeface="Arial"/>
                <a:hlinkClick r:id="rId3"/>
              </a:rPr>
              <a:t>our padlet</a:t>
            </a:r>
            <a:r>
              <a:rPr lang="en" sz="1813">
                <a:latin typeface="Arial"/>
                <a:ea typeface="Arial"/>
                <a:cs typeface="Arial"/>
                <a:sym typeface="Arial"/>
              </a:rPr>
              <a:t>. If someone has already posted something you were going to share, please use a reaction instead. </a:t>
            </a:r>
            <a:endParaRPr sz="1813">
              <a:latin typeface="Arial"/>
              <a:ea typeface="Arial"/>
              <a:cs typeface="Arial"/>
              <a:sym typeface="Arial"/>
            </a:endParaRPr>
          </a:p>
          <a:p>
            <a:pPr indent="0" lvl="0" marL="0" rtl="0" algn="l">
              <a:lnSpc>
                <a:spcPct val="100000"/>
              </a:lnSpc>
              <a:spcBef>
                <a:spcPts val="0"/>
              </a:spcBef>
              <a:spcAft>
                <a:spcPts val="0"/>
              </a:spcAft>
              <a:buSzPts val="688"/>
              <a:buNone/>
            </a:pPr>
            <a:r>
              <a:t/>
            </a:r>
            <a:endParaRPr sz="1813">
              <a:latin typeface="Arial"/>
              <a:ea typeface="Arial"/>
              <a:cs typeface="Arial"/>
              <a:sym typeface="Arial"/>
            </a:endParaRPr>
          </a:p>
        </p:txBody>
      </p:sp>
      <p:pic>
        <p:nvPicPr>
          <p:cNvPr descr="QR code for the padlet" id="155" name="Google Shape;155;p12"/>
          <p:cNvPicPr preferRelativeResize="0"/>
          <p:nvPr/>
        </p:nvPicPr>
        <p:blipFill rotWithShape="1">
          <a:blip r:embed="rId4">
            <a:alphaModFix/>
          </a:blip>
          <a:srcRect b="0" l="0" r="0" t="0"/>
          <a:stretch/>
        </p:blipFill>
        <p:spPr>
          <a:xfrm>
            <a:off x="152400" y="3301225"/>
            <a:ext cx="1689875" cy="1689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3"/>
          <p:cNvSpPr txBox="1"/>
          <p:nvPr>
            <p:ph type="title"/>
          </p:nvPr>
        </p:nvSpPr>
        <p:spPr>
          <a:xfrm>
            <a:off x="72450" y="27545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List Winners</a:t>
            </a:r>
            <a:endParaRPr/>
          </a:p>
        </p:txBody>
      </p:sp>
      <p:sp>
        <p:nvSpPr>
          <p:cNvPr id="161" name="Google Shape;161;p13"/>
          <p:cNvSpPr txBox="1"/>
          <p:nvPr/>
        </p:nvSpPr>
        <p:spPr>
          <a:xfrm>
            <a:off x="0" y="1472850"/>
            <a:ext cx="2332500" cy="1098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Team Name Shoutouts:</a:t>
            </a:r>
            <a:endParaRPr b="0" i="0" sz="1800" u="none" cap="none" strike="noStrike">
              <a:solidFill>
                <a:srgbClr val="000000"/>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Placeholder</a:t>
            </a:r>
            <a:endParaRPr b="0" i="0" sz="1800" u="none" cap="none" strike="noStrike">
              <a:solidFill>
                <a:srgbClr val="000000"/>
              </a:solidFill>
              <a:latin typeface="Arial"/>
              <a:ea typeface="Arial"/>
              <a:cs typeface="Arial"/>
              <a:sym typeface="Arial"/>
            </a:endParaRPr>
          </a:p>
        </p:txBody>
      </p:sp>
      <p:pic>
        <p:nvPicPr>
          <p:cNvPr descr="A drawing of an empty football field at night, with bright lights illuminating the field. The names of the winners of the contest are listed in the middle of the drawing." id="162" name="Google Shape;162;p13"/>
          <p:cNvPicPr preferRelativeResize="0"/>
          <p:nvPr/>
        </p:nvPicPr>
        <p:blipFill rotWithShape="1">
          <a:blip r:embed="rId3">
            <a:alphaModFix/>
          </a:blip>
          <a:srcRect b="0" l="0" r="0" t="0"/>
          <a:stretch/>
        </p:blipFill>
        <p:spPr>
          <a:xfrm>
            <a:off x="2369035" y="275450"/>
            <a:ext cx="6812280" cy="5143500"/>
          </a:xfrm>
          <a:prstGeom prst="rect">
            <a:avLst/>
          </a:prstGeom>
          <a:noFill/>
          <a:ln>
            <a:noFill/>
          </a:ln>
        </p:spPr>
      </p:pic>
      <p:sp>
        <p:nvSpPr>
          <p:cNvPr id="163" name="Google Shape;163;p13"/>
          <p:cNvSpPr txBox="1"/>
          <p:nvPr>
            <p:ph idx="1" type="body"/>
          </p:nvPr>
        </p:nvSpPr>
        <p:spPr>
          <a:xfrm>
            <a:off x="3603450" y="1304625"/>
            <a:ext cx="4463100" cy="3339000"/>
          </a:xfrm>
          <a:prstGeom prst="rect">
            <a:avLst/>
          </a:prstGeom>
          <a:noFill/>
          <a:ln>
            <a:noFill/>
          </a:ln>
        </p:spPr>
        <p:txBody>
          <a:bodyPr anchorCtr="0" anchor="t" bIns="91425" lIns="91425" spcFirstLastPara="1" rIns="91425" wrap="square" tIns="91425">
            <a:normAutofit/>
          </a:bodyPr>
          <a:lstStyle/>
          <a:p>
            <a:pPr indent="0" lvl="0" marL="0" rtl="0" algn="l">
              <a:lnSpc>
                <a:spcPct val="110000"/>
              </a:lnSpc>
              <a:spcBef>
                <a:spcPts val="1000"/>
              </a:spcBef>
              <a:spcAft>
                <a:spcPts val="0"/>
              </a:spcAft>
              <a:buSzPts val="1800"/>
              <a:buNone/>
            </a:pPr>
            <a:r>
              <a:t/>
            </a:r>
            <a:endParaRPr>
              <a:solidFill>
                <a:srgbClr val="F7F7F7"/>
              </a:solidFill>
            </a:endParaRPr>
          </a:p>
          <a:p>
            <a:pPr indent="0" lvl="0" marL="0" rtl="0" algn="l">
              <a:lnSpc>
                <a:spcPct val="110000"/>
              </a:lnSpc>
              <a:spcBef>
                <a:spcPts val="1000"/>
              </a:spcBef>
              <a:spcAft>
                <a:spcPts val="0"/>
              </a:spcAft>
              <a:buSzPts val="1800"/>
              <a:buNone/>
            </a:pPr>
            <a:r>
              <a:rPr lang="en">
                <a:solidFill>
                  <a:srgbClr val="F7F7F7"/>
                </a:solidFill>
              </a:rPr>
              <a:t>•Winners: Placeholder</a:t>
            </a:r>
            <a:endParaRPr>
              <a:solidFill>
                <a:srgbClr val="F7F7F7"/>
              </a:solidFill>
            </a:endParaRPr>
          </a:p>
          <a:p>
            <a:pPr indent="0" lvl="0" marL="0" rtl="0" algn="l">
              <a:lnSpc>
                <a:spcPct val="115000"/>
              </a:lnSpc>
              <a:spcBef>
                <a:spcPts val="0"/>
              </a:spcBef>
              <a:spcAft>
                <a:spcPts val="0"/>
              </a:spcAft>
              <a:buSzPts val="1800"/>
              <a:buNone/>
            </a:pPr>
            <a:r>
              <a:t/>
            </a:r>
            <a:endParaRPr>
              <a:solidFill>
                <a:srgbClr val="F7F7F7"/>
              </a:solidFill>
            </a:endParaRPr>
          </a:p>
          <a:p>
            <a:pPr indent="0" lvl="0" marL="0" rtl="0" algn="l">
              <a:lnSpc>
                <a:spcPct val="115000"/>
              </a:lnSpc>
              <a:spcBef>
                <a:spcPts val="1200"/>
              </a:spcBef>
              <a:spcAft>
                <a:spcPts val="1200"/>
              </a:spcAft>
              <a:buSzPts val="1800"/>
              <a:buNone/>
            </a:pPr>
            <a:r>
              <a:t/>
            </a:r>
            <a:endParaRPr>
              <a:solidFill>
                <a:srgbClr val="F7F7F7"/>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4"/>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Spicy Challenge</a:t>
            </a:r>
            <a:endParaRPr/>
          </a:p>
        </p:txBody>
      </p:sp>
      <p:sp>
        <p:nvSpPr>
          <p:cNvPr id="169" name="Google Shape;169;p14"/>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lang="en"/>
              <a:t>Spicy Challenge: (1 minute) Have you recognized any techniques that I’ve already used in today’s activities? Add them to the padlet if you have! </a:t>
            </a:r>
            <a:endParaRPr/>
          </a:p>
          <a:p>
            <a:pPr indent="0" lvl="0" marL="0" rtl="0" algn="l">
              <a:lnSpc>
                <a:spcPct val="115000"/>
              </a:lnSpc>
              <a:spcBef>
                <a:spcPts val="1200"/>
              </a:spcBef>
              <a:spcAft>
                <a:spcPts val="1200"/>
              </a:spcAft>
              <a:buClr>
                <a:schemeClr val="dk1"/>
              </a:buClr>
              <a:buSzPts val="1100"/>
              <a:buFont typeface="Arial"/>
              <a:buNone/>
            </a:pPr>
            <a:r>
              <a:rPr lang="en"/>
              <a:t>If you already see them posted, please add a pepper 🌶 emoji to mark them!</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5"/>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Insight Partners</a:t>
            </a:r>
            <a:endParaRPr/>
          </a:p>
        </p:txBody>
      </p:sp>
      <p:sp>
        <p:nvSpPr>
          <p:cNvPr id="175" name="Google Shape;175;p15"/>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We will go back into breakout groups in a moment. When we do, please complete the following steps:</a:t>
            </a:r>
            <a:endParaRPr/>
          </a:p>
          <a:p>
            <a:pPr indent="-342900" lvl="0" marL="457200" rtl="0" algn="l">
              <a:lnSpc>
                <a:spcPct val="115000"/>
              </a:lnSpc>
              <a:spcBef>
                <a:spcPts val="1200"/>
              </a:spcBef>
              <a:spcAft>
                <a:spcPts val="0"/>
              </a:spcAft>
              <a:buSzPts val="1800"/>
              <a:buChar char="●"/>
            </a:pPr>
            <a:r>
              <a:rPr lang="en"/>
              <a:t>Choose an insight partner from within your group. This is a person you will listen to more closely for the rest of the workshop. </a:t>
            </a:r>
            <a:endParaRPr/>
          </a:p>
          <a:p>
            <a:pPr indent="-342900" lvl="0" marL="457200" rtl="0" algn="l">
              <a:lnSpc>
                <a:spcPct val="115000"/>
              </a:lnSpc>
              <a:spcBef>
                <a:spcPts val="0"/>
              </a:spcBef>
              <a:spcAft>
                <a:spcPts val="0"/>
              </a:spcAft>
              <a:buSzPts val="1800"/>
              <a:buChar char="●"/>
            </a:pPr>
            <a:r>
              <a:rPr lang="en"/>
              <a:t>When you hear them say something interesting or insightful, make a quick note of what they said. </a:t>
            </a:r>
            <a:endParaRPr/>
          </a:p>
          <a:p>
            <a:pPr indent="-342900" lvl="0" marL="457200" rtl="0" algn="l">
              <a:lnSpc>
                <a:spcPct val="115000"/>
              </a:lnSpc>
              <a:spcBef>
                <a:spcPts val="0"/>
              </a:spcBef>
              <a:spcAft>
                <a:spcPts val="0"/>
              </a:spcAft>
              <a:buSzPts val="1800"/>
              <a:buChar char="●"/>
            </a:pPr>
            <a:r>
              <a:rPr lang="en"/>
              <a:t>We will share our favorite insights from our insight partners with them at the end of the workshop.</a:t>
            </a:r>
            <a:endParaRPr/>
          </a:p>
          <a:p>
            <a:pPr indent="0" lvl="0" marL="0" rtl="0" algn="l">
              <a:lnSpc>
                <a:spcPct val="115000"/>
              </a:lnSpc>
              <a:spcBef>
                <a:spcPts val="1200"/>
              </a:spcBef>
              <a:spcAft>
                <a:spcPts val="1200"/>
              </a:spcAft>
              <a:buSzPts val="1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6"/>
          <p:cNvSpPr txBox="1"/>
          <p:nvPr>
            <p:ph type="ctrTitle"/>
          </p:nvPr>
        </p:nvSpPr>
        <p:spPr>
          <a:xfrm>
            <a:off x="52325" y="1775225"/>
            <a:ext cx="8767800" cy="8388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Breakout Room: Assign Insight Partners</a:t>
            </a:r>
            <a:endParaRPr/>
          </a:p>
        </p:txBody>
      </p:sp>
      <p:sp>
        <p:nvSpPr>
          <p:cNvPr id="181" name="Google Shape;181;p16"/>
          <p:cNvSpPr txBox="1"/>
          <p:nvPr>
            <p:ph idx="1" type="subTitle"/>
          </p:nvPr>
        </p:nvSpPr>
        <p:spPr>
          <a:xfrm>
            <a:off x="186900" y="2715925"/>
            <a:ext cx="8957100" cy="43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688"/>
              <a:buNone/>
            </a:pPr>
            <a:r>
              <a:rPr lang="en" sz="1813">
                <a:latin typeface="Arial"/>
                <a:ea typeface="Arial"/>
                <a:cs typeface="Arial"/>
                <a:sym typeface="Arial"/>
              </a:rPr>
              <a:t>2 minutes - Within your collaborative team, assign insight partners. You do not need to be in pairs, so if you have an odd number of people on your team, allow one person to have two insight partners that will be listening closely to them.</a:t>
            </a:r>
            <a:endParaRPr sz="1813">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7"/>
          <p:cNvSpPr txBox="1"/>
          <p:nvPr>
            <p:ph type="title"/>
          </p:nvPr>
        </p:nvSpPr>
        <p:spPr>
          <a:xfrm>
            <a:off x="311700" y="81075"/>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Learning Logs</a:t>
            </a:r>
            <a:endParaRPr/>
          </a:p>
        </p:txBody>
      </p:sp>
      <p:graphicFrame>
        <p:nvGraphicFramePr>
          <p:cNvPr id="187" name="Google Shape;187;p17"/>
          <p:cNvGraphicFramePr/>
          <p:nvPr/>
        </p:nvGraphicFramePr>
        <p:xfrm>
          <a:off x="164627" y="1276448"/>
          <a:ext cx="3000000" cy="3000000"/>
        </p:xfrm>
        <a:graphic>
          <a:graphicData uri="http://schemas.openxmlformats.org/drawingml/2006/table">
            <a:tbl>
              <a:tblPr firstRow="1">
                <a:noFill/>
                <a:tableStyleId>{53B968EC-C50B-4BDE-9D4B-D9B906DC6E54}</a:tableStyleId>
              </a:tblPr>
              <a:tblGrid>
                <a:gridCol w="2889225"/>
                <a:gridCol w="2889225"/>
                <a:gridCol w="2889225"/>
              </a:tblGrid>
              <a:tr h="1156650">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What I learned or found interesting from the presented material</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What I learned or found interesting from my team's conversation</a:t>
                      </a:r>
                      <a:endParaRPr sz="18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n" sz="1800" u="none" cap="none" strike="noStrike"/>
                        <a:t>How I plan to use what I’ve learned in my classroom</a:t>
                      </a:r>
                      <a:endParaRPr sz="1800" u="none" cap="none" strike="noStrike"/>
                    </a:p>
                  </a:txBody>
                  <a:tcPr marT="91425" marB="91425" marR="91425" marL="91425">
                    <a:lnL cap="flat" cmpd="sng" w="9525">
                      <a:solidFill>
                        <a:srgbClr val="9E9E9E"/>
                      </a:solidFill>
                      <a:prstDash val="solid"/>
                      <a:round/>
                      <a:headEnd len="sm" w="sm" type="none"/>
                      <a:tailEnd len="sm" w="sm" type="none"/>
                    </a:lnL>
                  </a:tcPr>
                </a:tc>
              </a:tr>
              <a:tr h="23155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(To be filled out while I discuss new content)</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 sz="1400" u="none" cap="none" strike="noStrike"/>
                        <a:t>Example: Having students quickly make a list of ideas (list contest) related to a topic before they are presented with new material will support scaffolding and give the instructor a sense of what students already know.</a:t>
                      </a:r>
                      <a:endParaRPr sz="1400" u="none" cap="none" strike="noStrike"/>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(To be filled out while having your collaborative team meeting)</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 sz="1400" u="none" cap="none" strike="noStrike"/>
                        <a:t>Example: Because all of the prizes benefit the whole class, the competition is less likely to turn overly competitive, and students are essentially competing to be the most helpful to their classmates.</a:t>
                      </a:r>
                      <a:endParaRPr sz="1400" u="none" cap="none" strike="noStrike"/>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(To be filled out independently later)</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 sz="1400" u="none" cap="none" strike="noStrike"/>
                        <a:t>Example: This would be a great technique to uncover myths about how evolution works that students may believe.</a:t>
                      </a:r>
                      <a:endParaRPr sz="1400" u="none" cap="none" strike="noStrike"/>
                    </a:p>
                  </a:txBody>
                  <a:tcPr marT="91425" marB="91425" marR="91425" marL="91425"/>
                </a:tc>
              </a:tr>
            </a:tbl>
          </a:graphicData>
        </a:graphic>
      </p:graphicFrame>
      <p:sp>
        <p:nvSpPr>
          <p:cNvPr id="188" name="Google Shape;188;p17"/>
          <p:cNvSpPr txBox="1"/>
          <p:nvPr/>
        </p:nvSpPr>
        <p:spPr>
          <a:xfrm>
            <a:off x="478475" y="755075"/>
            <a:ext cx="6347100" cy="47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sng" cap="none" strike="noStrike">
                <a:solidFill>
                  <a:schemeClr val="hlink"/>
                </a:solidFill>
                <a:latin typeface="Arial"/>
                <a:ea typeface="Arial"/>
                <a:cs typeface="Arial"/>
                <a:sym typeface="Arial"/>
                <a:hlinkClick r:id="rId3"/>
              </a:rPr>
              <a:t>Link to the Learning Log Document</a:t>
            </a:r>
            <a:endParaRPr b="0" i="0" sz="1800" u="none" cap="none" strike="noStrike">
              <a:solidFill>
                <a:schemeClr val="dk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8"/>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Activity 6: Learning Logs In Action</a:t>
            </a:r>
            <a:endParaRPr/>
          </a:p>
        </p:txBody>
      </p:sp>
      <p:sp>
        <p:nvSpPr>
          <p:cNvPr id="194" name="Google Shape;194;p18"/>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In a moment, I’m going to go over the techniques we have experienced and experimented with so far. While I do, you should take notes of any new or interesting information for your learning log. </a:t>
            </a:r>
            <a:endParaRPr/>
          </a:p>
          <a:p>
            <a:pPr indent="0" lvl="0" marL="0" rtl="0" algn="l">
              <a:lnSpc>
                <a:spcPct val="115000"/>
              </a:lnSpc>
              <a:spcBef>
                <a:spcPts val="1200"/>
              </a:spcBef>
              <a:spcAft>
                <a:spcPts val="1200"/>
              </a:spcAft>
              <a:buSzPts val="1800"/>
              <a:buNone/>
            </a:pPr>
            <a:r>
              <a:rPr lang="en"/>
              <a:t>When I have finished going over the techniques, we will go back to our collaborative teams. Share what you took notes on, and make note of anything interesting or exciting that your teammates share with you. Don’t forget to listen closely to your insight partners thoughts!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9"/>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Break down of methods used so far</a:t>
            </a:r>
            <a:endParaRPr/>
          </a:p>
        </p:txBody>
      </p:sp>
      <p:sp>
        <p:nvSpPr>
          <p:cNvPr id="200" name="Google Shape;200;p19"/>
          <p:cNvSpPr txBox="1"/>
          <p:nvPr>
            <p:ph idx="1" type="body"/>
          </p:nvPr>
        </p:nvSpPr>
        <p:spPr>
          <a:xfrm>
            <a:off x="311700" y="1017726"/>
            <a:ext cx="8520600" cy="38568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Defining multiple modes of collaboration</a:t>
            </a:r>
            <a:endParaRPr/>
          </a:p>
          <a:p>
            <a:pPr indent="-342900" lvl="0" marL="457200" rtl="0" algn="l">
              <a:lnSpc>
                <a:spcPct val="115000"/>
              </a:lnSpc>
              <a:spcBef>
                <a:spcPts val="0"/>
              </a:spcBef>
              <a:spcAft>
                <a:spcPts val="0"/>
              </a:spcAft>
              <a:buSzPts val="1800"/>
              <a:buChar char="●"/>
            </a:pPr>
            <a:r>
              <a:rPr lang="en"/>
              <a:t>Self sort</a:t>
            </a:r>
            <a:endParaRPr/>
          </a:p>
          <a:p>
            <a:pPr indent="-342900" lvl="0" marL="457200" rtl="0" algn="l">
              <a:lnSpc>
                <a:spcPct val="115000"/>
              </a:lnSpc>
              <a:spcBef>
                <a:spcPts val="0"/>
              </a:spcBef>
              <a:spcAft>
                <a:spcPts val="0"/>
              </a:spcAft>
              <a:buSzPts val="1800"/>
              <a:buChar char="●"/>
            </a:pPr>
            <a:r>
              <a:rPr lang="en"/>
              <a:t>Team Names and playfulness</a:t>
            </a:r>
            <a:endParaRPr/>
          </a:p>
          <a:p>
            <a:pPr indent="-342900" lvl="0" marL="457200" rtl="0" algn="l">
              <a:lnSpc>
                <a:spcPct val="115000"/>
              </a:lnSpc>
              <a:spcBef>
                <a:spcPts val="0"/>
              </a:spcBef>
              <a:spcAft>
                <a:spcPts val="0"/>
              </a:spcAft>
              <a:buSzPts val="1800"/>
              <a:buChar char="●"/>
            </a:pPr>
            <a:r>
              <a:rPr lang="en"/>
              <a:t>Group Roles</a:t>
            </a:r>
            <a:endParaRPr/>
          </a:p>
          <a:p>
            <a:pPr indent="-342900" lvl="0" marL="457200" rtl="0" algn="l">
              <a:lnSpc>
                <a:spcPct val="115000"/>
              </a:lnSpc>
              <a:spcBef>
                <a:spcPts val="0"/>
              </a:spcBef>
              <a:spcAft>
                <a:spcPts val="0"/>
              </a:spcAft>
              <a:buSzPts val="1800"/>
              <a:buChar char="●"/>
            </a:pPr>
            <a:r>
              <a:rPr lang="en"/>
              <a:t>List Contest and shared prizes</a:t>
            </a:r>
            <a:endParaRPr/>
          </a:p>
          <a:p>
            <a:pPr indent="-342900" lvl="0" marL="457200" rtl="0" algn="l">
              <a:lnSpc>
                <a:spcPct val="115000"/>
              </a:lnSpc>
              <a:spcBef>
                <a:spcPts val="0"/>
              </a:spcBef>
              <a:spcAft>
                <a:spcPts val="0"/>
              </a:spcAft>
              <a:buSzPts val="1800"/>
              <a:buChar char="●"/>
            </a:pPr>
            <a:r>
              <a:rPr lang="en"/>
              <a:t>Insight Partners</a:t>
            </a:r>
            <a:endParaRPr/>
          </a:p>
          <a:p>
            <a:pPr indent="-342900" lvl="0" marL="457200" rtl="0" algn="l">
              <a:lnSpc>
                <a:spcPct val="115000"/>
              </a:lnSpc>
              <a:spcBef>
                <a:spcPts val="0"/>
              </a:spcBef>
              <a:spcAft>
                <a:spcPts val="0"/>
              </a:spcAft>
              <a:buSzPts val="1800"/>
              <a:buChar char="●"/>
            </a:pPr>
            <a:r>
              <a:rPr lang="en"/>
              <a:t>Padlet Collaboration</a:t>
            </a:r>
            <a:endParaRPr/>
          </a:p>
          <a:p>
            <a:pPr indent="-342900" lvl="0" marL="457200" rtl="0" algn="l">
              <a:lnSpc>
                <a:spcPct val="115000"/>
              </a:lnSpc>
              <a:spcBef>
                <a:spcPts val="0"/>
              </a:spcBef>
              <a:spcAft>
                <a:spcPts val="0"/>
              </a:spcAft>
              <a:buSzPts val="1800"/>
              <a:buChar char="●"/>
            </a:pPr>
            <a:r>
              <a:rPr lang="en"/>
              <a:t>Spicy Challenges</a:t>
            </a:r>
            <a:endParaRPr/>
          </a:p>
          <a:p>
            <a:pPr indent="-342900" lvl="0" marL="457200" rtl="0" algn="l">
              <a:lnSpc>
                <a:spcPct val="115000"/>
              </a:lnSpc>
              <a:spcBef>
                <a:spcPts val="0"/>
              </a:spcBef>
              <a:spcAft>
                <a:spcPts val="0"/>
              </a:spcAft>
              <a:buSzPts val="1800"/>
              <a:buChar char="●"/>
            </a:pPr>
            <a:r>
              <a:rPr lang="en"/>
              <a:t>Learning Logs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latin typeface="Arial"/>
                <a:ea typeface="Arial"/>
                <a:cs typeface="Arial"/>
                <a:sym typeface="Arial"/>
              </a:rPr>
              <a:t>The fine print </a:t>
            </a:r>
            <a:r>
              <a:rPr lang="en"/>
              <a:t>🙂</a:t>
            </a:r>
            <a:endParaRPr/>
          </a:p>
        </p:txBody>
      </p:sp>
      <p:sp>
        <p:nvSpPr>
          <p:cNvPr id="93" name="Google Shape;93;p2"/>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Arial"/>
              <a:buChar char="●"/>
            </a:pPr>
            <a:r>
              <a:rPr lang="en">
                <a:latin typeface="Arial"/>
                <a:ea typeface="Arial"/>
                <a:cs typeface="Arial"/>
                <a:sym typeface="Arial"/>
              </a:rPr>
              <a:t>Because we are all educators, I have condensed and overlapped techniques in this workshop so that you can leave here with a long list of methods to try</a:t>
            </a:r>
            <a:endParaRPr>
              <a:latin typeface="Arial"/>
              <a:ea typeface="Arial"/>
              <a:cs typeface="Arial"/>
              <a:sym typeface="Arial"/>
            </a:endParaRPr>
          </a:p>
          <a:p>
            <a:pPr indent="-342900" lvl="0" marL="457200" rtl="0" algn="l">
              <a:lnSpc>
                <a:spcPct val="115000"/>
              </a:lnSpc>
              <a:spcBef>
                <a:spcPts val="0"/>
              </a:spcBef>
              <a:spcAft>
                <a:spcPts val="0"/>
              </a:spcAft>
              <a:buSzPts val="1800"/>
              <a:buFont typeface="Arial"/>
              <a:buChar char="●"/>
            </a:pPr>
            <a:r>
              <a:rPr lang="en">
                <a:latin typeface="Arial"/>
                <a:ea typeface="Arial"/>
                <a:cs typeface="Arial"/>
                <a:sym typeface="Arial"/>
              </a:rPr>
              <a:t>I will spend more time modelling techniques and letting you experience them than I will spend time just explaining. At moments this might feel challenging, but we will figure it out together</a:t>
            </a:r>
            <a:endParaRPr>
              <a:latin typeface="Arial"/>
              <a:ea typeface="Arial"/>
              <a:cs typeface="Arial"/>
              <a:sym typeface="Arial"/>
            </a:endParaRPr>
          </a:p>
          <a:p>
            <a:pPr indent="-342900" lvl="0" marL="457200" rtl="0" algn="l">
              <a:lnSpc>
                <a:spcPct val="115000"/>
              </a:lnSpc>
              <a:spcBef>
                <a:spcPts val="0"/>
              </a:spcBef>
              <a:spcAft>
                <a:spcPts val="0"/>
              </a:spcAft>
              <a:buSzPts val="1800"/>
              <a:buFont typeface="Arial"/>
              <a:buChar char="●"/>
            </a:pPr>
            <a:r>
              <a:rPr lang="en">
                <a:latin typeface="Arial"/>
                <a:ea typeface="Arial"/>
                <a:cs typeface="Arial"/>
                <a:sym typeface="Arial"/>
              </a:rPr>
              <a:t>Finally, I want to be clear: Don't try this at home! :) I recommend using no more than 2 techniques in a normal class period to keep the cognitive load comfortable for college students</a:t>
            </a:r>
            <a:endParaRPr>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Other Methods You May Want To Try</a:t>
            </a:r>
            <a:endParaRPr/>
          </a:p>
        </p:txBody>
      </p:sp>
      <p:sp>
        <p:nvSpPr>
          <p:cNvPr id="206" name="Google Shape;206;p2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Assignment FAQS</a:t>
            </a:r>
            <a:endParaRPr/>
          </a:p>
          <a:p>
            <a:pPr indent="-342900" lvl="0" marL="457200" rtl="0" algn="l">
              <a:lnSpc>
                <a:spcPct val="115000"/>
              </a:lnSpc>
              <a:spcBef>
                <a:spcPts val="0"/>
              </a:spcBef>
              <a:spcAft>
                <a:spcPts val="0"/>
              </a:spcAft>
              <a:buSzPts val="1800"/>
              <a:buChar char="●"/>
            </a:pPr>
            <a:r>
              <a:rPr lang="en"/>
              <a:t>Service to the Community Extra Credit</a:t>
            </a:r>
            <a:endParaRPr/>
          </a:p>
          <a:p>
            <a:pPr indent="-342900" lvl="0" marL="457200" rtl="0" algn="l">
              <a:lnSpc>
                <a:spcPct val="115000"/>
              </a:lnSpc>
              <a:spcBef>
                <a:spcPts val="0"/>
              </a:spcBef>
              <a:spcAft>
                <a:spcPts val="0"/>
              </a:spcAft>
              <a:buSzPts val="1800"/>
              <a:buChar char="●"/>
            </a:pPr>
            <a:r>
              <a:rPr lang="en"/>
              <a:t>Brackets and expanding teams</a:t>
            </a:r>
            <a:endParaRPr/>
          </a:p>
          <a:p>
            <a:pPr indent="-342900" lvl="0" marL="457200" rtl="0" algn="l">
              <a:lnSpc>
                <a:spcPct val="115000"/>
              </a:lnSpc>
              <a:spcBef>
                <a:spcPts val="0"/>
              </a:spcBef>
              <a:spcAft>
                <a:spcPts val="0"/>
              </a:spcAft>
              <a:buSzPts val="1800"/>
              <a:buChar char="●"/>
            </a:pPr>
            <a:r>
              <a:rPr lang="en"/>
              <a:t>Reciprocal Learning (See the excellent Cult of Pedagogy </a:t>
            </a:r>
            <a:r>
              <a:rPr lang="en" u="sng">
                <a:solidFill>
                  <a:schemeClr val="hlink"/>
                </a:solidFill>
                <a:hlinkClick r:id="rId3"/>
              </a:rPr>
              <a:t>Reciprocal Learning Video</a:t>
            </a:r>
            <a:r>
              <a:rPr lang="en"/>
              <a:t> for more information)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0"/>
          <p:cNvSpPr txBox="1"/>
          <p:nvPr>
            <p:ph type="ctrTitle"/>
          </p:nvPr>
        </p:nvSpPr>
        <p:spPr>
          <a:xfrm>
            <a:off x="52325" y="1775225"/>
            <a:ext cx="8767800" cy="8388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Breakout Room: Learning Log check in</a:t>
            </a:r>
            <a:endParaRPr/>
          </a:p>
        </p:txBody>
      </p:sp>
      <p:sp>
        <p:nvSpPr>
          <p:cNvPr id="212" name="Google Shape;212;p20"/>
          <p:cNvSpPr txBox="1"/>
          <p:nvPr>
            <p:ph idx="1" type="subTitle"/>
          </p:nvPr>
        </p:nvSpPr>
        <p:spPr>
          <a:xfrm>
            <a:off x="186900" y="2715925"/>
            <a:ext cx="8957100" cy="43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688"/>
              <a:buNone/>
            </a:pPr>
            <a:r>
              <a:rPr lang="en" sz="1813">
                <a:latin typeface="Arial"/>
                <a:ea typeface="Arial"/>
                <a:cs typeface="Arial"/>
                <a:sym typeface="Arial"/>
              </a:rPr>
              <a:t>5 minutes - Share what you recorded in the first column of your learning log and take notes on the insights of others</a:t>
            </a:r>
            <a:endParaRPr sz="1813">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3"/>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Collaboration is great, but it needs the right questions</a:t>
            </a:r>
            <a:endParaRPr/>
          </a:p>
        </p:txBody>
      </p:sp>
      <p:sp>
        <p:nvSpPr>
          <p:cNvPr id="218" name="Google Shape;218;p23"/>
          <p:cNvSpPr txBox="1"/>
          <p:nvPr>
            <p:ph idx="1" type="body"/>
          </p:nvPr>
        </p:nvSpPr>
        <p:spPr>
          <a:xfrm>
            <a:off x="311700" y="1229875"/>
            <a:ext cx="8520600" cy="1439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t>Read through the 2 examples of a collaborative activity below. In your breakout group, decide which activity you think would be more successful in a course and list at least 3 reasons for your choice. Your recorder should make sure that your reasons get shared to the upcoming padlet.</a:t>
            </a:r>
            <a:endParaRPr/>
          </a:p>
        </p:txBody>
      </p:sp>
      <p:sp>
        <p:nvSpPr>
          <p:cNvPr id="219" name="Google Shape;219;p23"/>
          <p:cNvSpPr txBox="1"/>
          <p:nvPr/>
        </p:nvSpPr>
        <p:spPr>
          <a:xfrm>
            <a:off x="209350" y="2665175"/>
            <a:ext cx="2773500" cy="21717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In groups, discuss the pros and cons of globalization. Be sure to support your arguments with evidence. Be prepared to share your thoughts with the class.</a:t>
            </a:r>
            <a:endParaRPr b="0" i="0" sz="1800" u="none" cap="none" strike="noStrike">
              <a:solidFill>
                <a:schemeClr val="dk2"/>
              </a:solidFill>
              <a:latin typeface="Arial"/>
              <a:ea typeface="Arial"/>
              <a:cs typeface="Arial"/>
              <a:sym typeface="Arial"/>
            </a:endParaRPr>
          </a:p>
        </p:txBody>
      </p:sp>
      <p:sp>
        <p:nvSpPr>
          <p:cNvPr id="220" name="Google Shape;220;p23"/>
          <p:cNvSpPr/>
          <p:nvPr/>
        </p:nvSpPr>
        <p:spPr>
          <a:xfrm>
            <a:off x="6018200" y="3625875"/>
            <a:ext cx="3125700" cy="1270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23"/>
          <p:cNvSpPr txBox="1"/>
          <p:nvPr/>
        </p:nvSpPr>
        <p:spPr>
          <a:xfrm>
            <a:off x="3536150" y="2668975"/>
            <a:ext cx="5510700" cy="21306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In your collaborative team, take a vote as to whether you see globalization as a positive or negative force. Then write a list of 5 supporting arguments. Each argument should have 1 piece of evidence from the assigned readings. We will share your contributions in a padlet and use the likes system to rank the strongest arguments.</a:t>
            </a:r>
            <a:endParaRPr b="0" i="0" sz="1800" u="none" cap="none" strike="noStrike">
              <a:solidFill>
                <a:schemeClr val="dk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4"/>
          <p:cNvSpPr txBox="1"/>
          <p:nvPr>
            <p:ph type="ctrTitle"/>
          </p:nvPr>
        </p:nvSpPr>
        <p:spPr>
          <a:xfrm>
            <a:off x="104675" y="429550"/>
            <a:ext cx="8767800" cy="8388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Breakout Room: What makes a good collaboration prompt?</a:t>
            </a:r>
            <a:endParaRPr/>
          </a:p>
        </p:txBody>
      </p:sp>
      <p:sp>
        <p:nvSpPr>
          <p:cNvPr id="227" name="Google Shape;227;p24"/>
          <p:cNvSpPr txBox="1"/>
          <p:nvPr>
            <p:ph idx="1" type="subTitle"/>
          </p:nvPr>
        </p:nvSpPr>
        <p:spPr>
          <a:xfrm>
            <a:off x="93450" y="1268350"/>
            <a:ext cx="8957100" cy="43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688"/>
              <a:buNone/>
            </a:pPr>
            <a:r>
              <a:rPr lang="en" sz="1813"/>
              <a:t>3</a:t>
            </a:r>
            <a:r>
              <a:rPr lang="en" sz="1813">
                <a:latin typeface="Arial"/>
                <a:ea typeface="Arial"/>
                <a:cs typeface="Arial"/>
                <a:sym typeface="Arial"/>
              </a:rPr>
              <a:t> minutes - Discuss the 2 collaborative prompt examples and decide which might be more effective. List 3 reasons for your choice. </a:t>
            </a:r>
            <a:r>
              <a:rPr lang="en" sz="1813"/>
              <a:t>Share your 3 reasons to </a:t>
            </a:r>
            <a:r>
              <a:rPr lang="en" sz="1813" u="sng">
                <a:solidFill>
                  <a:schemeClr val="hlink"/>
                </a:solidFill>
                <a:hlinkClick r:id="rId3"/>
              </a:rPr>
              <a:t>Padlet</a:t>
            </a:r>
            <a:r>
              <a:rPr lang="en" sz="1813"/>
              <a:t>. </a:t>
            </a:r>
            <a:endParaRPr sz="1813">
              <a:latin typeface="Arial"/>
              <a:ea typeface="Arial"/>
              <a:cs typeface="Arial"/>
              <a:sym typeface="Arial"/>
            </a:endParaRPr>
          </a:p>
        </p:txBody>
      </p:sp>
      <p:sp>
        <p:nvSpPr>
          <p:cNvPr id="228" name="Google Shape;228;p24"/>
          <p:cNvSpPr txBox="1"/>
          <p:nvPr/>
        </p:nvSpPr>
        <p:spPr>
          <a:xfrm>
            <a:off x="209350" y="2665175"/>
            <a:ext cx="2773500" cy="21717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F7F7F7"/>
                </a:solidFill>
                <a:latin typeface="Arial"/>
                <a:ea typeface="Arial"/>
                <a:cs typeface="Arial"/>
                <a:sym typeface="Arial"/>
              </a:rPr>
              <a:t>In groups, discuss the pros and cons of globalization. Be sure to support your arguments with evidence. Be prepared to share your thoughts with the class.</a:t>
            </a:r>
            <a:endParaRPr b="0" i="0" sz="1800" u="none" cap="none" strike="noStrike">
              <a:solidFill>
                <a:srgbClr val="F7F7F7"/>
              </a:solidFill>
              <a:latin typeface="Arial"/>
              <a:ea typeface="Arial"/>
              <a:cs typeface="Arial"/>
              <a:sym typeface="Arial"/>
            </a:endParaRPr>
          </a:p>
        </p:txBody>
      </p:sp>
      <p:sp>
        <p:nvSpPr>
          <p:cNvPr id="229" name="Google Shape;229;p24"/>
          <p:cNvSpPr txBox="1"/>
          <p:nvPr/>
        </p:nvSpPr>
        <p:spPr>
          <a:xfrm>
            <a:off x="3536150" y="2668975"/>
            <a:ext cx="5510700" cy="21306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F7F7F7"/>
                </a:solidFill>
                <a:latin typeface="Arial"/>
                <a:ea typeface="Arial"/>
                <a:cs typeface="Arial"/>
                <a:sym typeface="Arial"/>
              </a:rPr>
              <a:t>In your collaborative team, take a vote as to whether you see globalization as a positive or negative force. Then write a list of 5 supporting arguments. Each argument should have 1 piece of evidence from the assigned readings. We will share your contributions in a padlet and use the likes system to rank the strongest arguments.</a:t>
            </a:r>
            <a:endParaRPr b="0" i="0" sz="1800" u="none" cap="none" strike="noStrike">
              <a:solidFill>
                <a:srgbClr val="F7F7F7"/>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5"/>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Collaborating through our own insecurities</a:t>
            </a:r>
            <a:endParaRPr/>
          </a:p>
        </p:txBody>
      </p:sp>
      <p:sp>
        <p:nvSpPr>
          <p:cNvPr id="235" name="Google Shape;235;p25"/>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
              <a:t>Now we are going to switch gears. </a:t>
            </a:r>
            <a:endParaRPr/>
          </a:p>
          <a:p>
            <a:pPr indent="0" lvl="0" marL="457200" rtl="0" algn="l">
              <a:lnSpc>
                <a:spcPct val="115000"/>
              </a:lnSpc>
              <a:spcBef>
                <a:spcPts val="1200"/>
              </a:spcBef>
              <a:spcAft>
                <a:spcPts val="1200"/>
              </a:spcAft>
              <a:buSzPts val="1800"/>
              <a:buNone/>
            </a:pPr>
            <a:r>
              <a:rPr lang="en"/>
              <a:t>I will be sharing two more in-depth collaboration techniques, but we will be using them to start formulating plans for adding and supporting collaboration in our classrooms.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6"/>
          <p:cNvSpPr txBox="1"/>
          <p:nvPr>
            <p:ph type="title"/>
          </p:nvPr>
        </p:nvSpPr>
        <p:spPr>
          <a:xfrm>
            <a:off x="349075" y="661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Introduction to Generative Knowledge Interviews</a:t>
            </a:r>
            <a:endParaRPr/>
          </a:p>
        </p:txBody>
      </p:sp>
      <p:sp>
        <p:nvSpPr>
          <p:cNvPr id="241" name="Google Shape;241;p26"/>
          <p:cNvSpPr txBox="1"/>
          <p:nvPr>
            <p:ph idx="1" type="body"/>
          </p:nvPr>
        </p:nvSpPr>
        <p:spPr>
          <a:xfrm>
            <a:off x="202675" y="673900"/>
            <a:ext cx="8667000" cy="3714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Generative Knowledge Interviews are a 3 step process, usually used in groups of 3 students to prompt deep reflection and to help students tap into knowledge they may not realize they already have.</a:t>
            </a:r>
            <a:endParaRPr/>
          </a:p>
          <a:p>
            <a:pPr indent="0" lvl="0" marL="0" rtl="0" algn="l">
              <a:lnSpc>
                <a:spcPct val="115000"/>
              </a:lnSpc>
              <a:spcBef>
                <a:spcPts val="1200"/>
              </a:spcBef>
              <a:spcAft>
                <a:spcPts val="0"/>
              </a:spcAft>
              <a:buSzPts val="1800"/>
              <a:buNone/>
            </a:pPr>
            <a:r>
              <a:rPr lang="en"/>
              <a:t>All students begin by responding to a short reflection prompt. Prompts that require deep reflection on personal experiences work very well.</a:t>
            </a:r>
            <a:endParaRPr/>
          </a:p>
          <a:p>
            <a:pPr indent="0" lvl="0" marL="0" rtl="0" algn="l">
              <a:lnSpc>
                <a:spcPct val="115000"/>
              </a:lnSpc>
              <a:spcBef>
                <a:spcPts val="1200"/>
              </a:spcBef>
              <a:spcAft>
                <a:spcPts val="0"/>
              </a:spcAft>
              <a:buSzPts val="1800"/>
              <a:buNone/>
            </a:pPr>
            <a:r>
              <a:rPr lang="en"/>
              <a:t>Then students break into groups of 3.</a:t>
            </a:r>
            <a:endParaRPr/>
          </a:p>
          <a:p>
            <a:pPr indent="0" lvl="0" marL="0" rtl="0" algn="l">
              <a:lnSpc>
                <a:spcPct val="115000"/>
              </a:lnSpc>
              <a:spcBef>
                <a:spcPts val="1200"/>
              </a:spcBef>
              <a:spcAft>
                <a:spcPts val="1200"/>
              </a:spcAft>
              <a:buSzPts val="1800"/>
              <a:buNone/>
            </a:pPr>
            <a:r>
              <a:rPr lang="en"/>
              <a:t>Within the group, each student takes turn in one of 3 roles. The interviewee, the interviewer, and the notetaker.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7"/>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Generative Knowledge Interview Roles</a:t>
            </a:r>
            <a:endParaRPr/>
          </a:p>
        </p:txBody>
      </p:sp>
      <p:sp>
        <p:nvSpPr>
          <p:cNvPr id="247" name="Google Shape;247;p27"/>
          <p:cNvSpPr txBox="1"/>
          <p:nvPr>
            <p:ph idx="1" type="body"/>
          </p:nvPr>
        </p:nvSpPr>
        <p:spPr>
          <a:xfrm>
            <a:off x="139750" y="902250"/>
            <a:ext cx="8520600" cy="3339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The interviewee shares their written reflection with the other two group members, who should be listening carefully.</a:t>
            </a:r>
            <a:endParaRPr/>
          </a:p>
          <a:p>
            <a:pPr indent="0" lvl="0" marL="0" rtl="0" algn="l">
              <a:lnSpc>
                <a:spcPct val="115000"/>
              </a:lnSpc>
              <a:spcBef>
                <a:spcPts val="1200"/>
              </a:spcBef>
              <a:spcAft>
                <a:spcPts val="0"/>
              </a:spcAft>
              <a:buSzPts val="1800"/>
              <a:buNone/>
            </a:pPr>
            <a:r>
              <a:rPr lang="en"/>
              <a:t>Then the interviewer should spend 2-3 minutes asking the interviewee questions. </a:t>
            </a:r>
            <a:endParaRPr/>
          </a:p>
          <a:p>
            <a:pPr indent="0" lvl="0" marL="0" rtl="0" algn="l">
              <a:lnSpc>
                <a:spcPct val="115000"/>
              </a:lnSpc>
              <a:spcBef>
                <a:spcPts val="1200"/>
              </a:spcBef>
              <a:spcAft>
                <a:spcPts val="0"/>
              </a:spcAft>
              <a:buSzPts val="1800"/>
              <a:buNone/>
            </a:pPr>
            <a:r>
              <a:rPr lang="en"/>
              <a:t>As they do so, the notetaker should take notes on the conversation, paying special attention to any patterns or themes that emerge.</a:t>
            </a:r>
            <a:endParaRPr/>
          </a:p>
          <a:p>
            <a:pPr indent="0" lvl="0" marL="0" rtl="0" algn="l">
              <a:lnSpc>
                <a:spcPct val="115000"/>
              </a:lnSpc>
              <a:spcBef>
                <a:spcPts val="1200"/>
              </a:spcBef>
              <a:spcAft>
                <a:spcPts val="0"/>
              </a:spcAft>
              <a:buSzPts val="1800"/>
              <a:buNone/>
            </a:pPr>
            <a:r>
              <a:rPr lang="en"/>
              <a:t>Students should then switch roles and repeat the process.</a:t>
            </a:r>
            <a:endParaRPr/>
          </a:p>
          <a:p>
            <a:pPr indent="0" lvl="0" marL="0" rtl="0" algn="l">
              <a:lnSpc>
                <a:spcPct val="115000"/>
              </a:lnSpc>
              <a:spcBef>
                <a:spcPts val="1200"/>
              </a:spcBef>
              <a:spcAft>
                <a:spcPts val="1200"/>
              </a:spcAft>
              <a:buSzPts val="1800"/>
              <a:buNone/>
            </a:pPr>
            <a:r>
              <a:rPr lang="en"/>
              <a:t>DePaul Teaching Commons has an </a:t>
            </a:r>
            <a:r>
              <a:rPr lang="en" u="sng">
                <a:solidFill>
                  <a:schemeClr val="hlink"/>
                </a:solidFill>
                <a:hlinkClick r:id="rId3"/>
              </a:rPr>
              <a:t>excellent Generative Knowledge Interview video</a:t>
            </a:r>
            <a:r>
              <a:rPr lang="en"/>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8"/>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Let’s make a plan: Peer Editing</a:t>
            </a:r>
            <a:endParaRPr/>
          </a:p>
        </p:txBody>
      </p:sp>
      <p:sp>
        <p:nvSpPr>
          <p:cNvPr id="253" name="Google Shape;253;p28"/>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Independently, take 3 minutes to write about how you could incorporate 1 of today's methods into one of your classes. Be sure to include any concerns you have about student engagement with the method you chose.</a:t>
            </a:r>
            <a:endParaRPr/>
          </a:p>
          <a:p>
            <a:pPr indent="0" lvl="0" marL="0" rtl="0" algn="l">
              <a:lnSpc>
                <a:spcPct val="115000"/>
              </a:lnSpc>
              <a:spcBef>
                <a:spcPts val="1200"/>
              </a:spcBef>
              <a:spcAft>
                <a:spcPts val="0"/>
              </a:spcAft>
              <a:buSzPts val="1800"/>
              <a:buNone/>
            </a:pPr>
            <a:r>
              <a:rPr lang="en"/>
              <a:t>When the 3 minutes is up, send your plan to your insight partner through the private chat.</a:t>
            </a:r>
            <a:endParaRPr/>
          </a:p>
          <a:p>
            <a:pPr indent="0" lvl="0" marL="0" rtl="0" algn="l">
              <a:lnSpc>
                <a:spcPct val="115000"/>
              </a:lnSpc>
              <a:spcBef>
                <a:spcPts val="1200"/>
              </a:spcBef>
              <a:spcAft>
                <a:spcPts val="1200"/>
              </a:spcAft>
              <a:buSzPts val="1800"/>
              <a:buNone/>
            </a:pPr>
            <a:r>
              <a:rPr lang="en"/>
              <a:t>When you have received your insight partner’s plan, respond with 1 suggestion and propose 1 solution to one of the shared concerns.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9"/>
          <p:cNvSpPr txBox="1"/>
          <p:nvPr>
            <p:ph type="ctrTitle"/>
          </p:nvPr>
        </p:nvSpPr>
        <p:spPr>
          <a:xfrm>
            <a:off x="52325" y="1775225"/>
            <a:ext cx="8767800" cy="8388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Individual Work: Application Brief Reflection</a:t>
            </a:r>
            <a:endParaRPr/>
          </a:p>
        </p:txBody>
      </p:sp>
      <p:sp>
        <p:nvSpPr>
          <p:cNvPr id="259" name="Google Shape;259;p29"/>
          <p:cNvSpPr txBox="1"/>
          <p:nvPr>
            <p:ph idx="1" type="subTitle"/>
          </p:nvPr>
        </p:nvSpPr>
        <p:spPr>
          <a:xfrm>
            <a:off x="186900" y="2715925"/>
            <a:ext cx="8957100" cy="43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688"/>
              <a:buNone/>
            </a:pPr>
            <a:r>
              <a:rPr lang="en" sz="1813"/>
              <a:t>3</a:t>
            </a:r>
            <a:r>
              <a:rPr lang="en" sz="1813">
                <a:latin typeface="Arial"/>
                <a:ea typeface="Arial"/>
                <a:cs typeface="Arial"/>
                <a:sym typeface="Arial"/>
              </a:rPr>
              <a:t> minutes - Independently, </a:t>
            </a:r>
            <a:r>
              <a:rPr lang="en" sz="1800"/>
              <a:t>write about how you could incorporate 1 of today's methods into one of your classes. Be sure to include any concerns you have about student engagement with the method you chose. Share your plan in the private chat with your insight partner. </a:t>
            </a:r>
            <a:endParaRPr sz="1813">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0"/>
          <p:cNvSpPr txBox="1"/>
          <p:nvPr>
            <p:ph type="ctrTitle"/>
          </p:nvPr>
        </p:nvSpPr>
        <p:spPr>
          <a:xfrm>
            <a:off x="52325" y="1775225"/>
            <a:ext cx="8767800" cy="8388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Chat Work: Respond to your Insight Partner’s plan</a:t>
            </a:r>
            <a:endParaRPr/>
          </a:p>
        </p:txBody>
      </p:sp>
      <p:sp>
        <p:nvSpPr>
          <p:cNvPr id="265" name="Google Shape;265;p30"/>
          <p:cNvSpPr txBox="1"/>
          <p:nvPr>
            <p:ph idx="1" type="subTitle"/>
          </p:nvPr>
        </p:nvSpPr>
        <p:spPr>
          <a:xfrm>
            <a:off x="186900" y="2715925"/>
            <a:ext cx="8957100" cy="43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688"/>
              <a:buNone/>
            </a:pPr>
            <a:r>
              <a:rPr lang="en" sz="1813"/>
              <a:t>3</a:t>
            </a:r>
            <a:r>
              <a:rPr lang="en" sz="1813">
                <a:latin typeface="Arial"/>
                <a:ea typeface="Arial"/>
                <a:cs typeface="Arial"/>
                <a:sym typeface="Arial"/>
              </a:rPr>
              <a:t> minutes - Independently, respond in the private chat to your insight partner, with 1 additional suggestion and 1 possible solution for one of the concerns they raised</a:t>
            </a:r>
            <a:endParaRPr sz="1813">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txBox="1"/>
          <p:nvPr>
            <p:ph type="title"/>
          </p:nvPr>
        </p:nvSpPr>
        <p:spPr>
          <a:xfrm>
            <a:off x="0" y="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latin typeface="Arial"/>
                <a:ea typeface="Arial"/>
                <a:cs typeface="Arial"/>
                <a:sym typeface="Arial"/>
              </a:rPr>
              <a:t>What “counts” as collaboration today?</a:t>
            </a:r>
            <a:endParaRPr>
              <a:latin typeface="Arial"/>
              <a:ea typeface="Arial"/>
              <a:cs typeface="Arial"/>
              <a:sym typeface="Arial"/>
            </a:endParaRPr>
          </a:p>
        </p:txBody>
      </p:sp>
      <p:sp>
        <p:nvSpPr>
          <p:cNvPr id="99" name="Google Shape;99;p3"/>
          <p:cNvSpPr txBox="1"/>
          <p:nvPr>
            <p:ph idx="1" type="body"/>
          </p:nvPr>
        </p:nvSpPr>
        <p:spPr>
          <a:xfrm>
            <a:off x="0" y="545750"/>
            <a:ext cx="9090900" cy="4126500"/>
          </a:xfrm>
          <a:prstGeom prst="rect">
            <a:avLst/>
          </a:prstGeom>
          <a:noFill/>
          <a:ln>
            <a:noFill/>
          </a:ln>
        </p:spPr>
        <p:txBody>
          <a:bodyPr anchorCtr="0" anchor="t" bIns="91425" lIns="91425" spcFirstLastPara="1" rIns="91425" wrap="square" tIns="91425">
            <a:normAutofit fontScale="77500" lnSpcReduction="20000"/>
          </a:bodyPr>
          <a:lstStyle/>
          <a:p>
            <a:pPr indent="-356239" lvl="0" marL="457200" rtl="0" algn="l">
              <a:lnSpc>
                <a:spcPct val="115000"/>
              </a:lnSpc>
              <a:spcBef>
                <a:spcPts val="0"/>
              </a:spcBef>
              <a:spcAft>
                <a:spcPts val="0"/>
              </a:spcAft>
              <a:buSzPct val="100000"/>
              <a:buFont typeface="Arial"/>
              <a:buChar char="●"/>
            </a:pPr>
            <a:r>
              <a:rPr lang="en" sz="2593">
                <a:latin typeface="Arial"/>
                <a:ea typeface="Arial"/>
                <a:cs typeface="Arial"/>
                <a:sym typeface="Arial"/>
              </a:rPr>
              <a:t>Having your camera on (when possible) so we can see each other's active listening </a:t>
            </a:r>
            <a:endParaRPr sz="2593">
              <a:latin typeface="Arial"/>
              <a:ea typeface="Arial"/>
              <a:cs typeface="Arial"/>
              <a:sym typeface="Arial"/>
            </a:endParaRPr>
          </a:p>
          <a:p>
            <a:pPr indent="-356239" lvl="0" marL="457200" rtl="0" algn="l">
              <a:lnSpc>
                <a:spcPct val="115000"/>
              </a:lnSpc>
              <a:spcBef>
                <a:spcPts val="0"/>
              </a:spcBef>
              <a:spcAft>
                <a:spcPts val="0"/>
              </a:spcAft>
              <a:buSzPct val="100000"/>
              <a:buFont typeface="Arial"/>
              <a:buChar char="●"/>
            </a:pPr>
            <a:r>
              <a:rPr lang="en" sz="2593">
                <a:latin typeface="Arial"/>
                <a:ea typeface="Arial"/>
                <a:cs typeface="Arial"/>
                <a:sym typeface="Arial"/>
              </a:rPr>
              <a:t>Answering questions</a:t>
            </a:r>
            <a:r>
              <a:rPr lang="en" sz="2593"/>
              <a:t> </a:t>
            </a:r>
            <a:r>
              <a:rPr lang="en" sz="2593">
                <a:latin typeface="Arial"/>
                <a:ea typeface="Arial"/>
                <a:cs typeface="Arial"/>
                <a:sym typeface="Arial"/>
              </a:rPr>
              <a:t>in the chat when I pose them. </a:t>
            </a:r>
            <a:endParaRPr sz="2593">
              <a:latin typeface="Arial"/>
              <a:ea typeface="Arial"/>
              <a:cs typeface="Arial"/>
              <a:sym typeface="Arial"/>
            </a:endParaRPr>
          </a:p>
          <a:p>
            <a:pPr indent="-356239" lvl="0" marL="457200" rtl="0" algn="l">
              <a:lnSpc>
                <a:spcPct val="115000"/>
              </a:lnSpc>
              <a:spcBef>
                <a:spcPts val="0"/>
              </a:spcBef>
              <a:spcAft>
                <a:spcPts val="0"/>
              </a:spcAft>
              <a:buSzPct val="100000"/>
              <a:buFont typeface="Arial"/>
              <a:buChar char="●"/>
            </a:pPr>
            <a:r>
              <a:rPr lang="en" sz="2593">
                <a:latin typeface="Arial"/>
                <a:ea typeface="Arial"/>
                <a:cs typeface="Arial"/>
                <a:sym typeface="Arial"/>
              </a:rPr>
              <a:t>Using reactions to let others know when you agree, disagree, or appreciate what was shared</a:t>
            </a:r>
            <a:endParaRPr sz="2593">
              <a:latin typeface="Arial"/>
              <a:ea typeface="Arial"/>
              <a:cs typeface="Arial"/>
              <a:sym typeface="Arial"/>
            </a:endParaRPr>
          </a:p>
          <a:p>
            <a:pPr indent="-356239" lvl="0" marL="457200" rtl="0" algn="l">
              <a:lnSpc>
                <a:spcPct val="115000"/>
              </a:lnSpc>
              <a:spcBef>
                <a:spcPts val="0"/>
              </a:spcBef>
              <a:spcAft>
                <a:spcPts val="0"/>
              </a:spcAft>
              <a:buSzPct val="100000"/>
              <a:buFont typeface="Arial"/>
              <a:buChar char="●"/>
            </a:pPr>
            <a:r>
              <a:rPr lang="en" sz="2593">
                <a:latin typeface="Arial"/>
                <a:ea typeface="Arial"/>
                <a:cs typeface="Arial"/>
                <a:sym typeface="Arial"/>
              </a:rPr>
              <a:t>Asking questions when you have them, either in the main room or the breakout room</a:t>
            </a:r>
            <a:endParaRPr sz="2593">
              <a:latin typeface="Arial"/>
              <a:ea typeface="Arial"/>
              <a:cs typeface="Arial"/>
              <a:sym typeface="Arial"/>
            </a:endParaRPr>
          </a:p>
          <a:p>
            <a:pPr indent="-356239" lvl="0" marL="457200" rtl="0" algn="l">
              <a:lnSpc>
                <a:spcPct val="115000"/>
              </a:lnSpc>
              <a:spcBef>
                <a:spcPts val="0"/>
              </a:spcBef>
              <a:spcAft>
                <a:spcPts val="0"/>
              </a:spcAft>
              <a:buSzPct val="100000"/>
              <a:buFont typeface="Arial"/>
              <a:buChar char="●"/>
            </a:pPr>
            <a:r>
              <a:rPr lang="en" sz="2593">
                <a:latin typeface="Arial"/>
                <a:ea typeface="Arial"/>
                <a:cs typeface="Arial"/>
                <a:sym typeface="Arial"/>
              </a:rPr>
              <a:t>fulfilling your group role in the breakout room or asking for help when you need support</a:t>
            </a:r>
            <a:endParaRPr sz="2593">
              <a:latin typeface="Arial"/>
              <a:ea typeface="Arial"/>
              <a:cs typeface="Arial"/>
              <a:sym typeface="Arial"/>
            </a:endParaRPr>
          </a:p>
          <a:p>
            <a:pPr indent="-356239" lvl="0" marL="457200" rtl="0" algn="l">
              <a:lnSpc>
                <a:spcPct val="115000"/>
              </a:lnSpc>
              <a:spcBef>
                <a:spcPts val="0"/>
              </a:spcBef>
              <a:spcAft>
                <a:spcPts val="0"/>
              </a:spcAft>
              <a:buSzPct val="100000"/>
              <a:buFont typeface="Arial"/>
              <a:buChar char="●"/>
            </a:pPr>
            <a:r>
              <a:rPr lang="en" sz="2593">
                <a:latin typeface="Arial"/>
                <a:ea typeface="Arial"/>
                <a:cs typeface="Arial"/>
                <a:sym typeface="Arial"/>
              </a:rPr>
              <a:t>Any other way you can think of to share some part of yourself with us. The knowledge and experience you bring to the table is what’s really going to make today’s workshop shine!</a:t>
            </a:r>
            <a:endParaRPr sz="2593">
              <a:latin typeface="Arial"/>
              <a:ea typeface="Arial"/>
              <a:cs typeface="Arial"/>
              <a:sym typeface="Arial"/>
            </a:endParaRPr>
          </a:p>
          <a:p>
            <a:pPr indent="0" lvl="0" marL="0" rtl="0" algn="l">
              <a:lnSpc>
                <a:spcPct val="115000"/>
              </a:lnSpc>
              <a:spcBef>
                <a:spcPts val="1200"/>
              </a:spcBef>
              <a:spcAft>
                <a:spcPts val="1200"/>
              </a:spcAft>
              <a:buSzPct val="129032"/>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1"/>
          <p:cNvSpPr txBox="1"/>
          <p:nvPr>
            <p:ph type="title"/>
          </p:nvPr>
        </p:nvSpPr>
        <p:spPr>
          <a:xfrm>
            <a:off x="0" y="66125"/>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General practices for supporting collaborative work</a:t>
            </a:r>
            <a:endParaRPr/>
          </a:p>
        </p:txBody>
      </p:sp>
      <p:sp>
        <p:nvSpPr>
          <p:cNvPr id="271" name="Google Shape;271;p31"/>
          <p:cNvSpPr txBox="1"/>
          <p:nvPr>
            <p:ph idx="1" type="body"/>
          </p:nvPr>
        </p:nvSpPr>
        <p:spPr>
          <a:xfrm>
            <a:off x="109839" y="863558"/>
            <a:ext cx="8520600" cy="3416400"/>
          </a:xfrm>
          <a:prstGeom prst="rect">
            <a:avLst/>
          </a:prstGeom>
          <a:noFill/>
          <a:ln>
            <a:noFill/>
          </a:ln>
        </p:spPr>
        <p:txBody>
          <a:bodyPr anchorCtr="0" anchor="t" bIns="91425" lIns="91425" spcFirstLastPara="1" rIns="91425" wrap="square" tIns="91425">
            <a:noAutofit/>
          </a:bodyPr>
          <a:lstStyle/>
          <a:p>
            <a:pPr indent="-312738" lvl="0" marL="457200" rtl="0" algn="l">
              <a:lnSpc>
                <a:spcPct val="115000"/>
              </a:lnSpc>
              <a:spcBef>
                <a:spcPts val="0"/>
              </a:spcBef>
              <a:spcAft>
                <a:spcPts val="0"/>
              </a:spcAft>
              <a:buSzPts val="1325"/>
              <a:buChar char="●"/>
            </a:pPr>
            <a:r>
              <a:rPr lang="en" sz="1325"/>
              <a:t>Free form collaboration puts a lot of extra executive functioning work on students who may not be used to working together. The more structured and specific you can be, the more likely students will collaborate the way you want them to</a:t>
            </a:r>
            <a:endParaRPr sz="1325"/>
          </a:p>
          <a:p>
            <a:pPr indent="-312738" lvl="0" marL="457200" rtl="0" algn="l">
              <a:lnSpc>
                <a:spcPct val="115000"/>
              </a:lnSpc>
              <a:spcBef>
                <a:spcPts val="0"/>
              </a:spcBef>
              <a:spcAft>
                <a:spcPts val="0"/>
              </a:spcAft>
              <a:buSzPts val="1325"/>
              <a:buChar char="●"/>
            </a:pPr>
            <a:r>
              <a:rPr lang="en" sz="1325"/>
              <a:t>Lower the pressure - playful and silly can also feel safe</a:t>
            </a:r>
            <a:endParaRPr sz="1325"/>
          </a:p>
          <a:p>
            <a:pPr indent="-312738" lvl="0" marL="457200" rtl="0" algn="l">
              <a:lnSpc>
                <a:spcPct val="115000"/>
              </a:lnSpc>
              <a:spcBef>
                <a:spcPts val="0"/>
              </a:spcBef>
              <a:spcAft>
                <a:spcPts val="0"/>
              </a:spcAft>
              <a:buSzPts val="1325"/>
              <a:buChar char="●"/>
            </a:pPr>
            <a:r>
              <a:rPr lang="en" sz="1325"/>
              <a:t>Present a big puzzle, but break it down into smaller pieces. Separate gathering evidence and reasons from making analysis or doing deeper level thinking.</a:t>
            </a:r>
            <a:endParaRPr sz="1325"/>
          </a:p>
          <a:p>
            <a:pPr indent="-312738" lvl="0" marL="457200" rtl="0" algn="l">
              <a:lnSpc>
                <a:spcPct val="115000"/>
              </a:lnSpc>
              <a:spcBef>
                <a:spcPts val="0"/>
              </a:spcBef>
              <a:spcAft>
                <a:spcPts val="0"/>
              </a:spcAft>
              <a:buSzPts val="1325"/>
              <a:buChar char="●"/>
            </a:pPr>
            <a:r>
              <a:rPr lang="en" sz="1325"/>
              <a:t>Be specific about what participation looks like, and have more options than just sharing ideas or opinions</a:t>
            </a:r>
            <a:endParaRPr sz="1325"/>
          </a:p>
          <a:p>
            <a:pPr indent="-312738" lvl="0" marL="457200" rtl="0" algn="l">
              <a:lnSpc>
                <a:spcPct val="115000"/>
              </a:lnSpc>
              <a:spcBef>
                <a:spcPts val="0"/>
              </a:spcBef>
              <a:spcAft>
                <a:spcPts val="0"/>
              </a:spcAft>
              <a:buSzPts val="1325"/>
              <a:buChar char="●"/>
            </a:pPr>
            <a:r>
              <a:rPr lang="en" sz="1325"/>
              <a:t>The timing sweet spot - I like to have just enough time that students can have a few seconds of side conversations so that they get to know each other and get a little mental break, but not enough time that they can get off track or really engaged. In person, I walk between groups and monitor this. In breakout rooms, I’ve tried to rely on short timed sessions.</a:t>
            </a:r>
            <a:endParaRPr sz="1325"/>
          </a:p>
          <a:p>
            <a:pPr indent="-312738" lvl="0" marL="457200" rtl="0" algn="l">
              <a:lnSpc>
                <a:spcPct val="115000"/>
              </a:lnSpc>
              <a:spcBef>
                <a:spcPts val="0"/>
              </a:spcBef>
              <a:spcAft>
                <a:spcPts val="0"/>
              </a:spcAft>
              <a:buSzPts val="1325"/>
              <a:buChar char="●"/>
            </a:pPr>
            <a:r>
              <a:rPr lang="en" sz="1325"/>
              <a:t>At the end of the day, collaboration depends entirely on classroom community. The more time you spend helping students build community, the better their collaboration will be.</a:t>
            </a:r>
            <a:endParaRPr sz="1325"/>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2"/>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Making Space for our own insecurities</a:t>
            </a:r>
            <a:endParaRPr/>
          </a:p>
        </p:txBody>
      </p:sp>
      <p:sp>
        <p:nvSpPr>
          <p:cNvPr id="277" name="Google Shape;277;p32"/>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Try one thing at a time. Baby steps are still progress</a:t>
            </a:r>
            <a:endParaRPr/>
          </a:p>
          <a:p>
            <a:pPr indent="-342900" lvl="0" marL="457200" rtl="0" algn="l">
              <a:lnSpc>
                <a:spcPct val="115000"/>
              </a:lnSpc>
              <a:spcBef>
                <a:spcPts val="0"/>
              </a:spcBef>
              <a:spcAft>
                <a:spcPts val="0"/>
              </a:spcAft>
              <a:buSzPts val="1800"/>
              <a:buChar char="●"/>
            </a:pPr>
            <a:r>
              <a:rPr lang="en"/>
              <a:t>Remember that when students struggle to collaborate it means they need more practice, not less</a:t>
            </a:r>
            <a:endParaRPr/>
          </a:p>
          <a:p>
            <a:pPr indent="-342900" lvl="0" marL="457200" rtl="0" algn="l">
              <a:lnSpc>
                <a:spcPct val="115000"/>
              </a:lnSpc>
              <a:spcBef>
                <a:spcPts val="0"/>
              </a:spcBef>
              <a:spcAft>
                <a:spcPts val="0"/>
              </a:spcAft>
              <a:buSzPts val="1800"/>
              <a:buChar char="●"/>
            </a:pPr>
            <a:r>
              <a:rPr lang="en"/>
              <a:t>Challenge yourself to stick out an activity for a few minutes more when it starts to flounder before you pivot, but allow yourself to pivot when you need to</a:t>
            </a:r>
            <a:endParaRPr/>
          </a:p>
          <a:p>
            <a:pPr indent="-342900" lvl="0" marL="457200" rtl="0" algn="l">
              <a:lnSpc>
                <a:spcPct val="115000"/>
              </a:lnSpc>
              <a:spcBef>
                <a:spcPts val="0"/>
              </a:spcBef>
              <a:spcAft>
                <a:spcPts val="0"/>
              </a:spcAft>
              <a:buSzPts val="1800"/>
              <a:buChar char="●"/>
            </a:pPr>
            <a:r>
              <a:rPr lang="en"/>
              <a:t>Before you leave, please make sure you send your insight partner a private chat with what you appreciate about their contributions today</a:t>
            </a:r>
            <a:endParaRPr/>
          </a:p>
          <a:p>
            <a:pPr indent="-342900" lvl="0" marL="457200" rtl="0" algn="l">
              <a:lnSpc>
                <a:spcPct val="115000"/>
              </a:lnSpc>
              <a:spcBef>
                <a:spcPts val="0"/>
              </a:spcBef>
              <a:spcAft>
                <a:spcPts val="0"/>
              </a:spcAft>
              <a:buSzPts val="1800"/>
              <a:buChar char="●"/>
            </a:pPr>
            <a:r>
              <a:rPr lang="en"/>
              <a:t>Need more support or want more community? Let’s talk!</a:t>
            </a:r>
            <a:endParaRPr/>
          </a:p>
          <a:p>
            <a:pPr indent="-342900" lvl="0" marL="457200" rtl="0" algn="l">
              <a:lnSpc>
                <a:spcPct val="115000"/>
              </a:lnSpc>
              <a:spcBef>
                <a:spcPts val="0"/>
              </a:spcBef>
              <a:spcAft>
                <a:spcPts val="0"/>
              </a:spcAft>
              <a:buSzPts val="1800"/>
              <a:buChar char="●"/>
            </a:pPr>
            <a:r>
              <a:rPr lang="en"/>
              <a:t>Sarah’s email: ssheph2@uic.edu</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3"/>
          <p:cNvSpPr txBox="1"/>
          <p:nvPr>
            <p:ph type="title"/>
          </p:nvPr>
        </p:nvSpPr>
        <p:spPr>
          <a:xfrm>
            <a:off x="274325" y="185725"/>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The List! All the methods and ideas we played with today</a:t>
            </a:r>
            <a:endParaRPr/>
          </a:p>
        </p:txBody>
      </p:sp>
      <p:sp>
        <p:nvSpPr>
          <p:cNvPr id="283" name="Google Shape;283;p33"/>
          <p:cNvSpPr txBox="1"/>
          <p:nvPr>
            <p:ph idx="1" type="body"/>
          </p:nvPr>
        </p:nvSpPr>
        <p:spPr>
          <a:xfrm>
            <a:off x="311700" y="1152475"/>
            <a:ext cx="4136400" cy="3416400"/>
          </a:xfrm>
          <a:prstGeom prst="rect">
            <a:avLst/>
          </a:prstGeom>
          <a:noFill/>
          <a:ln>
            <a:noFill/>
          </a:ln>
        </p:spPr>
        <p:txBody>
          <a:bodyPr anchorCtr="0" anchor="t" bIns="91425" lIns="91425" spcFirstLastPara="1" rIns="91425" wrap="square" tIns="91425">
            <a:normAutofit lnSpcReduction="20000"/>
          </a:bodyPr>
          <a:lstStyle/>
          <a:p>
            <a:pPr indent="-342900" lvl="0" marL="457200" rtl="0" algn="l">
              <a:lnSpc>
                <a:spcPct val="115000"/>
              </a:lnSpc>
              <a:spcBef>
                <a:spcPts val="0"/>
              </a:spcBef>
              <a:spcAft>
                <a:spcPts val="0"/>
              </a:spcAft>
              <a:buSzPts val="1800"/>
              <a:buAutoNum type="arabicPeriod"/>
            </a:pPr>
            <a:r>
              <a:rPr lang="en"/>
              <a:t>Defining multiple modes of collaboration</a:t>
            </a:r>
            <a:endParaRPr/>
          </a:p>
          <a:p>
            <a:pPr indent="-342900" lvl="0" marL="457200" rtl="0" algn="l">
              <a:lnSpc>
                <a:spcPct val="115000"/>
              </a:lnSpc>
              <a:spcBef>
                <a:spcPts val="0"/>
              </a:spcBef>
              <a:spcAft>
                <a:spcPts val="0"/>
              </a:spcAft>
              <a:buSzPts val="1800"/>
              <a:buAutoNum type="arabicPeriod"/>
            </a:pPr>
            <a:r>
              <a:rPr lang="en"/>
              <a:t>Self sort</a:t>
            </a:r>
            <a:endParaRPr/>
          </a:p>
          <a:p>
            <a:pPr indent="-342900" lvl="0" marL="457200" rtl="0" algn="l">
              <a:lnSpc>
                <a:spcPct val="115000"/>
              </a:lnSpc>
              <a:spcBef>
                <a:spcPts val="0"/>
              </a:spcBef>
              <a:spcAft>
                <a:spcPts val="0"/>
              </a:spcAft>
              <a:buSzPts val="1800"/>
              <a:buAutoNum type="arabicPeriod"/>
            </a:pPr>
            <a:r>
              <a:rPr lang="en"/>
              <a:t>Team Names and playfulness</a:t>
            </a:r>
            <a:endParaRPr/>
          </a:p>
          <a:p>
            <a:pPr indent="-342900" lvl="0" marL="457200" rtl="0" algn="l">
              <a:lnSpc>
                <a:spcPct val="115000"/>
              </a:lnSpc>
              <a:spcBef>
                <a:spcPts val="0"/>
              </a:spcBef>
              <a:spcAft>
                <a:spcPts val="0"/>
              </a:spcAft>
              <a:buSzPts val="1800"/>
              <a:buAutoNum type="arabicPeriod"/>
            </a:pPr>
            <a:r>
              <a:rPr lang="en"/>
              <a:t>Group Roles</a:t>
            </a:r>
            <a:endParaRPr/>
          </a:p>
          <a:p>
            <a:pPr indent="-342900" lvl="0" marL="457200" rtl="0" algn="l">
              <a:lnSpc>
                <a:spcPct val="115000"/>
              </a:lnSpc>
              <a:spcBef>
                <a:spcPts val="0"/>
              </a:spcBef>
              <a:spcAft>
                <a:spcPts val="0"/>
              </a:spcAft>
              <a:buSzPts val="1800"/>
              <a:buAutoNum type="arabicPeriod"/>
            </a:pPr>
            <a:r>
              <a:rPr lang="en"/>
              <a:t>List Contest and shared prizes</a:t>
            </a:r>
            <a:endParaRPr/>
          </a:p>
          <a:p>
            <a:pPr indent="-342900" lvl="0" marL="457200" rtl="0" algn="l">
              <a:lnSpc>
                <a:spcPct val="115000"/>
              </a:lnSpc>
              <a:spcBef>
                <a:spcPts val="0"/>
              </a:spcBef>
              <a:spcAft>
                <a:spcPts val="0"/>
              </a:spcAft>
              <a:buSzPts val="1800"/>
              <a:buAutoNum type="arabicPeriod"/>
            </a:pPr>
            <a:r>
              <a:rPr lang="en"/>
              <a:t>Insight Partners</a:t>
            </a:r>
            <a:endParaRPr/>
          </a:p>
          <a:p>
            <a:pPr indent="-342900" lvl="0" marL="457200" rtl="0" algn="l">
              <a:lnSpc>
                <a:spcPct val="115000"/>
              </a:lnSpc>
              <a:spcBef>
                <a:spcPts val="0"/>
              </a:spcBef>
              <a:spcAft>
                <a:spcPts val="0"/>
              </a:spcAft>
              <a:buSzPts val="1800"/>
              <a:buAutoNum type="arabicPeriod"/>
            </a:pPr>
            <a:r>
              <a:rPr lang="en"/>
              <a:t>Padlet Collaboration</a:t>
            </a:r>
            <a:endParaRPr/>
          </a:p>
          <a:p>
            <a:pPr indent="-342900" lvl="0" marL="457200" rtl="0" algn="l">
              <a:lnSpc>
                <a:spcPct val="115000"/>
              </a:lnSpc>
              <a:spcBef>
                <a:spcPts val="0"/>
              </a:spcBef>
              <a:spcAft>
                <a:spcPts val="0"/>
              </a:spcAft>
              <a:buSzPts val="1800"/>
              <a:buAutoNum type="arabicPeriod"/>
            </a:pPr>
            <a:r>
              <a:rPr lang="en"/>
              <a:t>Spicy Challenges</a:t>
            </a:r>
            <a:endParaRPr/>
          </a:p>
          <a:p>
            <a:pPr indent="-342900" lvl="0" marL="457200" rtl="0" algn="l">
              <a:lnSpc>
                <a:spcPct val="115000"/>
              </a:lnSpc>
              <a:spcBef>
                <a:spcPts val="0"/>
              </a:spcBef>
              <a:spcAft>
                <a:spcPts val="0"/>
              </a:spcAft>
              <a:buSzPts val="1800"/>
              <a:buAutoNum type="arabicPeriod"/>
            </a:pPr>
            <a:r>
              <a:rPr lang="en"/>
              <a:t>Learning Logs</a:t>
            </a:r>
            <a:endParaRPr/>
          </a:p>
        </p:txBody>
      </p:sp>
      <p:sp>
        <p:nvSpPr>
          <p:cNvPr id="284" name="Google Shape;284;p33"/>
          <p:cNvSpPr txBox="1"/>
          <p:nvPr/>
        </p:nvSpPr>
        <p:spPr>
          <a:xfrm>
            <a:off x="82250" y="3917425"/>
            <a:ext cx="6549000" cy="74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I have created a </a:t>
            </a:r>
            <a:r>
              <a:rPr b="0" i="0" lang="en" sz="1800" u="sng" cap="none" strike="noStrike">
                <a:solidFill>
                  <a:schemeClr val="hlink"/>
                </a:solidFill>
                <a:latin typeface="Arial"/>
                <a:ea typeface="Arial"/>
                <a:cs typeface="Arial"/>
                <a:sym typeface="Arial"/>
                <a:hlinkClick r:id="rId3"/>
              </a:rPr>
              <a:t>methods summary document </a:t>
            </a:r>
            <a:r>
              <a:rPr b="0" i="0" lang="en" sz="1800" u="none" cap="none" strike="noStrike">
                <a:solidFill>
                  <a:schemeClr val="dk2"/>
                </a:solidFill>
                <a:latin typeface="Arial"/>
                <a:ea typeface="Arial"/>
                <a:cs typeface="Arial"/>
                <a:sym typeface="Arial"/>
              </a:rPr>
              <a:t>with instructions on how to use each of these techniques and my personal notes on how to make them effective</a:t>
            </a:r>
            <a:endParaRPr b="0" i="0" sz="1800" u="none" cap="none" strike="noStrike">
              <a:solidFill>
                <a:schemeClr val="dk2"/>
              </a:solidFill>
              <a:latin typeface="Arial"/>
              <a:ea typeface="Arial"/>
              <a:cs typeface="Arial"/>
              <a:sym typeface="Arial"/>
            </a:endParaRPr>
          </a:p>
        </p:txBody>
      </p:sp>
      <p:sp>
        <p:nvSpPr>
          <p:cNvPr id="285" name="Google Shape;285;p33"/>
          <p:cNvSpPr txBox="1"/>
          <p:nvPr>
            <p:ph idx="1" type="body"/>
          </p:nvPr>
        </p:nvSpPr>
        <p:spPr>
          <a:xfrm>
            <a:off x="4628225" y="1152475"/>
            <a:ext cx="4136400" cy="34164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Clr>
                <a:schemeClr val="dk1"/>
              </a:buClr>
              <a:buSzPts val="1100"/>
              <a:buFont typeface="Arial"/>
              <a:buNone/>
            </a:pPr>
            <a:r>
              <a:rPr lang="en"/>
              <a:t>10. Assignment FAQS</a:t>
            </a:r>
            <a:endParaRPr/>
          </a:p>
          <a:p>
            <a:pPr indent="0" lvl="0" marL="0" rtl="0" algn="l">
              <a:lnSpc>
                <a:spcPct val="115000"/>
              </a:lnSpc>
              <a:spcBef>
                <a:spcPts val="1200"/>
              </a:spcBef>
              <a:spcAft>
                <a:spcPts val="0"/>
              </a:spcAft>
              <a:buClr>
                <a:schemeClr val="dk1"/>
              </a:buClr>
              <a:buSzPts val="1100"/>
              <a:buFont typeface="Arial"/>
              <a:buNone/>
            </a:pPr>
            <a:r>
              <a:rPr lang="en"/>
              <a:t>11. Service to the Community Extra Credit</a:t>
            </a:r>
            <a:endParaRPr/>
          </a:p>
          <a:p>
            <a:pPr indent="0" lvl="0" marL="0" rtl="0" algn="l">
              <a:lnSpc>
                <a:spcPct val="115000"/>
              </a:lnSpc>
              <a:spcBef>
                <a:spcPts val="1200"/>
              </a:spcBef>
              <a:spcAft>
                <a:spcPts val="0"/>
              </a:spcAft>
              <a:buSzPts val="1800"/>
              <a:buNone/>
            </a:pPr>
            <a:r>
              <a:rPr lang="en"/>
              <a:t>12. Brackets and expanding teams</a:t>
            </a:r>
            <a:endParaRPr/>
          </a:p>
          <a:p>
            <a:pPr indent="0" lvl="0" marL="0" rtl="0" algn="l">
              <a:lnSpc>
                <a:spcPct val="115000"/>
              </a:lnSpc>
              <a:spcBef>
                <a:spcPts val="1200"/>
              </a:spcBef>
              <a:spcAft>
                <a:spcPts val="0"/>
              </a:spcAft>
              <a:buSzPts val="1800"/>
              <a:buNone/>
            </a:pPr>
            <a:r>
              <a:rPr lang="en"/>
              <a:t>13. Reciprocal Learning</a:t>
            </a:r>
            <a:endParaRPr/>
          </a:p>
          <a:p>
            <a:pPr indent="0" lvl="0" marL="0" rtl="0" algn="l">
              <a:lnSpc>
                <a:spcPct val="115000"/>
              </a:lnSpc>
              <a:spcBef>
                <a:spcPts val="1200"/>
              </a:spcBef>
              <a:spcAft>
                <a:spcPts val="0"/>
              </a:spcAft>
              <a:buSzPts val="1800"/>
              <a:buNone/>
            </a:pPr>
            <a:r>
              <a:rPr lang="en"/>
              <a:t>14. Generative Knowledge Interviews</a:t>
            </a:r>
            <a:endParaRPr/>
          </a:p>
          <a:p>
            <a:pPr indent="0" lvl="0" marL="0" rtl="0" algn="l">
              <a:lnSpc>
                <a:spcPct val="115000"/>
              </a:lnSpc>
              <a:spcBef>
                <a:spcPts val="1200"/>
              </a:spcBef>
              <a:spcAft>
                <a:spcPts val="1200"/>
              </a:spcAft>
              <a:buClr>
                <a:schemeClr val="dk1"/>
              </a:buClr>
              <a:buSzPts val="1100"/>
              <a:buFont typeface="Arial"/>
              <a:buNone/>
            </a:pPr>
            <a:r>
              <a:rPr lang="en"/>
              <a:t>15. Peer Editing</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4"/>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Feedback for me</a:t>
            </a:r>
            <a:endParaRPr/>
          </a:p>
        </p:txBody>
      </p:sp>
      <p:sp>
        <p:nvSpPr>
          <p:cNvPr id="291" name="Google Shape;291;p34"/>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I would love to know what your thoughts are on the following teaching decisions I made in this presentation! </a:t>
            </a:r>
            <a:r>
              <a:rPr lang="en" u="sng">
                <a:solidFill>
                  <a:schemeClr val="hlink"/>
                </a:solidFill>
                <a:hlinkClick r:id="rId3"/>
              </a:rPr>
              <a:t>Feedback Form Link</a:t>
            </a:r>
            <a:endParaRPr/>
          </a:p>
          <a:p>
            <a:pPr indent="-342900" lvl="0" marL="457200" rtl="0" algn="l">
              <a:lnSpc>
                <a:spcPct val="115000"/>
              </a:lnSpc>
              <a:spcBef>
                <a:spcPts val="1200"/>
              </a:spcBef>
              <a:spcAft>
                <a:spcPts val="0"/>
              </a:spcAft>
              <a:buSzPts val="1800"/>
              <a:buAutoNum type="arabicPeriod"/>
            </a:pPr>
            <a:r>
              <a:rPr lang="en"/>
              <a:t>Were breakout rooms more effective than previous experiences you’ve had with breakout rooms?</a:t>
            </a:r>
            <a:endParaRPr/>
          </a:p>
          <a:p>
            <a:pPr indent="-342900" lvl="0" marL="457200" rtl="0" algn="l">
              <a:lnSpc>
                <a:spcPct val="115000"/>
              </a:lnSpc>
              <a:spcBef>
                <a:spcPts val="0"/>
              </a:spcBef>
              <a:spcAft>
                <a:spcPts val="0"/>
              </a:spcAft>
              <a:buSzPts val="1800"/>
              <a:buAutoNum type="arabicPeriod"/>
            </a:pPr>
            <a:r>
              <a:rPr lang="en"/>
              <a:t>I decided to have you frequently enter and leave breakout rooms so that you were doing one thing in the breakout room at a time. Did this work well or would you have preferred to have multiple tasks per breakout room meeting?</a:t>
            </a:r>
            <a:endParaRPr/>
          </a:p>
          <a:p>
            <a:pPr indent="-342900" lvl="0" marL="457200" rtl="0" algn="l">
              <a:lnSpc>
                <a:spcPct val="115000"/>
              </a:lnSpc>
              <a:spcBef>
                <a:spcPts val="0"/>
              </a:spcBef>
              <a:spcAft>
                <a:spcPts val="0"/>
              </a:spcAft>
              <a:buSzPts val="1800"/>
              <a:buAutoNum type="arabicPeriod"/>
            </a:pPr>
            <a:r>
              <a:rPr lang="en"/>
              <a:t>Any other thoughts you’d like to share?</a:t>
            </a:r>
            <a:endParaRPr/>
          </a:p>
          <a:p>
            <a:pPr indent="0" lvl="0" marL="0" rtl="0" algn="l">
              <a:lnSpc>
                <a:spcPct val="115000"/>
              </a:lnSpc>
              <a:spcBef>
                <a:spcPts val="1200"/>
              </a:spcBef>
              <a:spcAft>
                <a:spcPts val="1200"/>
              </a:spcAft>
              <a:buSzPts val="1800"/>
              <a:buNone/>
            </a:pPr>
            <a:r>
              <a:rPr lang="en"/>
              <a:t>Thank you so much for all your hard work today!</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5"/>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Extra Slides if Time</a:t>
            </a:r>
            <a:endParaRPr/>
          </a:p>
        </p:txBody>
      </p:sp>
      <p:sp>
        <p:nvSpPr>
          <p:cNvPr id="297" name="Google Shape;297;p35"/>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6"/>
          <p:cNvSpPr txBox="1"/>
          <p:nvPr>
            <p:ph type="title"/>
          </p:nvPr>
        </p:nvSpPr>
        <p:spPr>
          <a:xfrm>
            <a:off x="349075" y="661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Modified Generative Knowledge Interviews</a:t>
            </a:r>
            <a:endParaRPr/>
          </a:p>
        </p:txBody>
      </p:sp>
      <p:sp>
        <p:nvSpPr>
          <p:cNvPr id="303" name="Google Shape;303;p36"/>
          <p:cNvSpPr txBox="1"/>
          <p:nvPr>
            <p:ph idx="1" type="body"/>
          </p:nvPr>
        </p:nvSpPr>
        <p:spPr>
          <a:xfrm>
            <a:off x="202675" y="673900"/>
            <a:ext cx="8667000" cy="3714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We will be doing a modified version of GKI today to accommodate our online format.</a:t>
            </a:r>
            <a:endParaRPr/>
          </a:p>
          <a:p>
            <a:pPr indent="0" lvl="0" marL="0" rtl="0" algn="l">
              <a:lnSpc>
                <a:spcPct val="115000"/>
              </a:lnSpc>
              <a:spcBef>
                <a:spcPts val="1200"/>
              </a:spcBef>
              <a:spcAft>
                <a:spcPts val="0"/>
              </a:spcAft>
              <a:buSzPts val="1800"/>
              <a:buNone/>
            </a:pPr>
            <a:r>
              <a:rPr lang="en"/>
              <a:t>First, you will take 3 minutes to write a short answer to the following prompt: Reflect on a collaborative activity you have done in one of your classes in the past. What makes the experience memorable for you? What did you do well or what did you struggle with in the collaborative experience?</a:t>
            </a:r>
            <a:endParaRPr/>
          </a:p>
          <a:p>
            <a:pPr indent="0" lvl="0" marL="0" rtl="0" algn="l">
              <a:lnSpc>
                <a:spcPct val="115000"/>
              </a:lnSpc>
              <a:spcBef>
                <a:spcPts val="1200"/>
              </a:spcBef>
              <a:spcAft>
                <a:spcPts val="0"/>
              </a:spcAft>
              <a:buSzPts val="1800"/>
              <a:buNone/>
            </a:pPr>
            <a:r>
              <a:rPr lang="en"/>
              <a:t>Normally, I would keep you within your collaborative teams for this activity, but because of zoom constraints, you will be working with new people for this activity</a:t>
            </a:r>
            <a:endParaRPr/>
          </a:p>
          <a:p>
            <a:pPr indent="0" lvl="0" marL="0" rtl="0" algn="l">
              <a:lnSpc>
                <a:spcPct val="115000"/>
              </a:lnSpc>
              <a:spcBef>
                <a:spcPts val="1200"/>
              </a:spcBef>
              <a:spcAft>
                <a:spcPts val="1200"/>
              </a:spcAft>
              <a:buSzPts val="1800"/>
              <a:buNone/>
            </a:pPr>
            <a:r>
              <a:rPr lang="en"/>
              <a:t>In breakout rooms, each of you will fulfill each of the roles one time.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7"/>
          <p:cNvSpPr txBox="1"/>
          <p:nvPr>
            <p:ph type="ctrTitle"/>
          </p:nvPr>
        </p:nvSpPr>
        <p:spPr>
          <a:xfrm>
            <a:off x="52325" y="1775225"/>
            <a:ext cx="8767800" cy="8388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4200"/>
              <a:buNone/>
            </a:pPr>
            <a:r>
              <a:rPr lang="en"/>
              <a:t>Individual Work: Brief Reflection</a:t>
            </a:r>
            <a:endParaRPr/>
          </a:p>
        </p:txBody>
      </p:sp>
      <p:sp>
        <p:nvSpPr>
          <p:cNvPr id="309" name="Google Shape;309;p37"/>
          <p:cNvSpPr txBox="1"/>
          <p:nvPr>
            <p:ph idx="1" type="subTitle"/>
          </p:nvPr>
        </p:nvSpPr>
        <p:spPr>
          <a:xfrm>
            <a:off x="186900" y="2715925"/>
            <a:ext cx="8957100" cy="43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688"/>
              <a:buNone/>
            </a:pPr>
            <a:r>
              <a:rPr lang="en" sz="1813">
                <a:latin typeface="Arial"/>
                <a:ea typeface="Arial"/>
                <a:cs typeface="Arial"/>
                <a:sym typeface="Arial"/>
              </a:rPr>
              <a:t>3 minutes - Independently, </a:t>
            </a:r>
            <a:r>
              <a:rPr lang="en" sz="1813"/>
              <a:t>write on the following prompt</a:t>
            </a:r>
            <a:r>
              <a:rPr lang="en" sz="1813">
                <a:latin typeface="Arial"/>
                <a:ea typeface="Arial"/>
                <a:cs typeface="Arial"/>
                <a:sym typeface="Arial"/>
              </a:rPr>
              <a:t>. Be ready to share you answer with your collaborative team.</a:t>
            </a:r>
            <a:endParaRPr sz="1813">
              <a:latin typeface="Arial"/>
              <a:ea typeface="Arial"/>
              <a:cs typeface="Arial"/>
              <a:sym typeface="Arial"/>
            </a:endParaRPr>
          </a:p>
          <a:p>
            <a:pPr indent="0" lvl="0" marL="0" rtl="0" algn="l">
              <a:lnSpc>
                <a:spcPct val="100000"/>
              </a:lnSpc>
              <a:spcBef>
                <a:spcPts val="0"/>
              </a:spcBef>
              <a:spcAft>
                <a:spcPts val="0"/>
              </a:spcAft>
              <a:buSzPts val="688"/>
              <a:buNone/>
            </a:pPr>
            <a:r>
              <a:t/>
            </a:r>
            <a:endParaRPr sz="1813"/>
          </a:p>
          <a:p>
            <a:pPr indent="0" lvl="0" marL="0" rtl="0" algn="l">
              <a:lnSpc>
                <a:spcPct val="115000"/>
              </a:lnSpc>
              <a:spcBef>
                <a:spcPts val="0"/>
              </a:spcBef>
              <a:spcAft>
                <a:spcPts val="1200"/>
              </a:spcAft>
              <a:buSzPts val="2100"/>
              <a:buNone/>
            </a:pPr>
            <a:r>
              <a:rPr lang="en" sz="1800">
                <a:solidFill>
                  <a:srgbClr val="F7F7F7"/>
                </a:solidFill>
              </a:rPr>
              <a:t>Reflect on a collaborative activity you have done in one of your classes in the past. What makes the experience memorable for you? What did you do well or what did you struggle with in the collaborative experience?</a:t>
            </a:r>
            <a:endParaRPr sz="1813">
              <a:solidFill>
                <a:srgbClr val="F7F7F7"/>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8"/>
          <p:cNvSpPr txBox="1"/>
          <p:nvPr>
            <p:ph type="ctrTitle"/>
          </p:nvPr>
        </p:nvSpPr>
        <p:spPr>
          <a:xfrm>
            <a:off x="52325" y="1775225"/>
            <a:ext cx="8767800" cy="8388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Breakout Room: Generative Knowledge Interview</a:t>
            </a:r>
            <a:endParaRPr/>
          </a:p>
        </p:txBody>
      </p:sp>
      <p:sp>
        <p:nvSpPr>
          <p:cNvPr id="315" name="Google Shape;315;p38"/>
          <p:cNvSpPr txBox="1"/>
          <p:nvPr>
            <p:ph idx="1" type="subTitle"/>
          </p:nvPr>
        </p:nvSpPr>
        <p:spPr>
          <a:xfrm>
            <a:off x="186900" y="2715925"/>
            <a:ext cx="8957100" cy="43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688"/>
              <a:buNone/>
            </a:pPr>
            <a:r>
              <a:rPr lang="en" sz="1813">
                <a:latin typeface="Arial"/>
                <a:ea typeface="Arial"/>
                <a:cs typeface="Arial"/>
                <a:sym typeface="Arial"/>
              </a:rPr>
              <a:t>15 minutes - Take turns sharing your answers to the reflective question (5 minutes each). One group member should play the role of the interviewer and one group member should play the role</a:t>
            </a:r>
            <a:endParaRPr sz="1813">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4"/>
          <p:cNvSpPr txBox="1"/>
          <p:nvPr>
            <p:ph type="title"/>
          </p:nvPr>
        </p:nvSpPr>
        <p:spPr>
          <a:xfrm>
            <a:off x="50025" y="81075"/>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Find your break out room! (self sort)</a:t>
            </a:r>
            <a:endParaRPr/>
          </a:p>
        </p:txBody>
      </p:sp>
      <p:sp>
        <p:nvSpPr>
          <p:cNvPr id="105" name="Google Shape;105;p4"/>
          <p:cNvSpPr/>
          <p:nvPr/>
        </p:nvSpPr>
        <p:spPr>
          <a:xfrm>
            <a:off x="6018200" y="3625875"/>
            <a:ext cx="3125700" cy="1270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4"/>
          <p:cNvSpPr txBox="1"/>
          <p:nvPr>
            <p:ph idx="1" type="body"/>
          </p:nvPr>
        </p:nvSpPr>
        <p:spPr>
          <a:xfrm>
            <a:off x="50025" y="584175"/>
            <a:ext cx="8973600" cy="4222800"/>
          </a:xfrm>
          <a:prstGeom prst="rect">
            <a:avLst/>
          </a:prstGeom>
          <a:noFill/>
          <a:ln>
            <a:noFill/>
          </a:ln>
        </p:spPr>
        <p:txBody>
          <a:bodyPr anchorCtr="0" anchor="t" bIns="91425" lIns="91425" spcFirstLastPara="1" rIns="91425" wrap="square" tIns="91425">
            <a:normAutofit fontScale="77500" lnSpcReduction="20000"/>
          </a:bodyPr>
          <a:lstStyle/>
          <a:p>
            <a:pPr indent="0" lvl="0" marL="0" rtl="0" algn="l">
              <a:lnSpc>
                <a:spcPct val="115000"/>
              </a:lnSpc>
              <a:spcBef>
                <a:spcPts val="0"/>
              </a:spcBef>
              <a:spcAft>
                <a:spcPts val="0"/>
              </a:spcAft>
              <a:buSzPct val="100000"/>
              <a:buNone/>
            </a:pPr>
            <a:r>
              <a:rPr lang="en">
                <a:solidFill>
                  <a:srgbClr val="000000"/>
                </a:solidFill>
              </a:rPr>
              <a:t>We are going to be working in breakout rooms for several of the activities today!</a:t>
            </a:r>
            <a:endParaRPr>
              <a:solidFill>
                <a:srgbClr val="000000"/>
              </a:solidFill>
            </a:endParaRPr>
          </a:p>
          <a:p>
            <a:pPr indent="0" lvl="0" marL="0" rtl="0" algn="l">
              <a:lnSpc>
                <a:spcPct val="115000"/>
              </a:lnSpc>
              <a:spcBef>
                <a:spcPts val="1200"/>
              </a:spcBef>
              <a:spcAft>
                <a:spcPts val="0"/>
              </a:spcAft>
              <a:buSzPct val="100000"/>
              <a:buNone/>
            </a:pPr>
            <a:r>
              <a:rPr lang="en">
                <a:solidFill>
                  <a:srgbClr val="000000"/>
                </a:solidFill>
              </a:rPr>
              <a:t>To help your group get off to the best start possible, please join the breakout room that best fits your dream vacation:</a:t>
            </a:r>
            <a:endParaRPr>
              <a:solidFill>
                <a:srgbClr val="000000"/>
              </a:solidFill>
            </a:endParaRPr>
          </a:p>
          <a:p>
            <a:pPr indent="0" lvl="0" marL="0" rtl="0" algn="l">
              <a:lnSpc>
                <a:spcPct val="115000"/>
              </a:lnSpc>
              <a:spcBef>
                <a:spcPts val="1200"/>
              </a:spcBef>
              <a:spcAft>
                <a:spcPts val="0"/>
              </a:spcAft>
              <a:buSzPct val="100000"/>
              <a:buNone/>
            </a:pPr>
            <a:r>
              <a:rPr lang="en">
                <a:solidFill>
                  <a:srgbClr val="000000"/>
                </a:solidFill>
              </a:rPr>
              <a:t>Breakout rooms:</a:t>
            </a:r>
            <a:endParaRPr>
              <a:solidFill>
                <a:srgbClr val="000000"/>
              </a:solidFill>
            </a:endParaRPr>
          </a:p>
          <a:p>
            <a:pPr indent="0" lvl="0" marL="0" rtl="0" algn="l">
              <a:lnSpc>
                <a:spcPct val="115000"/>
              </a:lnSpc>
              <a:spcBef>
                <a:spcPts val="1200"/>
              </a:spcBef>
              <a:spcAft>
                <a:spcPts val="0"/>
              </a:spcAft>
              <a:buSzPct val="100000"/>
              <a:buNone/>
            </a:pPr>
            <a:r>
              <a:rPr lang="en">
                <a:solidFill>
                  <a:srgbClr val="000000"/>
                </a:solidFill>
              </a:rPr>
              <a:t>Room 1: Plenty of sun, sand and ocean!</a:t>
            </a:r>
            <a:endParaRPr>
              <a:solidFill>
                <a:srgbClr val="000000"/>
              </a:solidFill>
            </a:endParaRPr>
          </a:p>
          <a:p>
            <a:pPr indent="0" lvl="0" marL="0" rtl="0" algn="l">
              <a:lnSpc>
                <a:spcPct val="115000"/>
              </a:lnSpc>
              <a:spcBef>
                <a:spcPts val="1200"/>
              </a:spcBef>
              <a:spcAft>
                <a:spcPts val="0"/>
              </a:spcAft>
              <a:buSzPct val="100000"/>
              <a:buNone/>
            </a:pPr>
            <a:r>
              <a:rPr lang="en">
                <a:solidFill>
                  <a:srgbClr val="000000"/>
                </a:solidFill>
              </a:rPr>
              <a:t>Room 2: Long hikes, beautiful views!</a:t>
            </a:r>
            <a:endParaRPr>
              <a:solidFill>
                <a:srgbClr val="000000"/>
              </a:solidFill>
            </a:endParaRPr>
          </a:p>
          <a:p>
            <a:pPr indent="0" lvl="0" marL="0" rtl="0" algn="l">
              <a:lnSpc>
                <a:spcPct val="115000"/>
              </a:lnSpc>
              <a:spcBef>
                <a:spcPts val="1200"/>
              </a:spcBef>
              <a:spcAft>
                <a:spcPts val="0"/>
              </a:spcAft>
              <a:buSzPct val="100000"/>
              <a:buNone/>
            </a:pPr>
            <a:r>
              <a:rPr lang="en">
                <a:solidFill>
                  <a:srgbClr val="000000"/>
                </a:solidFill>
              </a:rPr>
              <a:t>Room 3: Museums, libraries, and an evening at the theater!</a:t>
            </a:r>
            <a:endParaRPr>
              <a:solidFill>
                <a:srgbClr val="000000"/>
              </a:solidFill>
            </a:endParaRPr>
          </a:p>
          <a:p>
            <a:pPr indent="0" lvl="0" marL="0" rtl="0" algn="l">
              <a:lnSpc>
                <a:spcPct val="115000"/>
              </a:lnSpc>
              <a:spcBef>
                <a:spcPts val="1200"/>
              </a:spcBef>
              <a:spcAft>
                <a:spcPts val="0"/>
              </a:spcAft>
              <a:buSzPct val="100000"/>
              <a:buNone/>
            </a:pPr>
            <a:r>
              <a:rPr lang="en">
                <a:solidFill>
                  <a:srgbClr val="000000"/>
                </a:solidFill>
              </a:rPr>
              <a:t>Room 4: Anywhere I’m laughing with my friends!</a:t>
            </a:r>
            <a:endParaRPr>
              <a:solidFill>
                <a:srgbClr val="000000"/>
              </a:solidFill>
            </a:endParaRPr>
          </a:p>
          <a:p>
            <a:pPr indent="0" lvl="0" marL="0" rtl="0" algn="l">
              <a:lnSpc>
                <a:spcPct val="115000"/>
              </a:lnSpc>
              <a:spcBef>
                <a:spcPts val="1200"/>
              </a:spcBef>
              <a:spcAft>
                <a:spcPts val="0"/>
              </a:spcAft>
              <a:buSzPct val="100000"/>
              <a:buNone/>
            </a:pPr>
            <a:r>
              <a:t/>
            </a:r>
            <a:endParaRPr>
              <a:solidFill>
                <a:srgbClr val="000000"/>
              </a:solidFill>
            </a:endParaRPr>
          </a:p>
          <a:p>
            <a:pPr indent="0" lvl="0" marL="0" rtl="0" algn="l">
              <a:spcBef>
                <a:spcPts val="0"/>
              </a:spcBef>
              <a:spcAft>
                <a:spcPts val="0"/>
              </a:spcAft>
              <a:buNone/>
            </a:pPr>
            <a:r>
              <a:rPr lang="en">
                <a:solidFill>
                  <a:srgbClr val="000000"/>
                </a:solidFill>
              </a:rPr>
              <a:t>Room 5: Cozy writing cabin in the woods!</a:t>
            </a:r>
            <a:endParaRPr>
              <a:solidFill>
                <a:srgbClr val="000000"/>
              </a:solidFill>
            </a:endParaRPr>
          </a:p>
          <a:p>
            <a:pPr indent="0" lvl="0" marL="0" rtl="0" algn="l">
              <a:spcBef>
                <a:spcPts val="1200"/>
              </a:spcBef>
              <a:spcAft>
                <a:spcPts val="0"/>
              </a:spcAft>
              <a:buNone/>
            </a:pPr>
            <a:r>
              <a:rPr lang="en">
                <a:solidFill>
                  <a:srgbClr val="000000"/>
                </a:solidFill>
              </a:rPr>
              <a:t>Room 6: Skydiving, scuba diving, anything adventurous!</a:t>
            </a:r>
            <a:endParaRPr>
              <a:solidFill>
                <a:srgbClr val="000000"/>
              </a:solidFill>
            </a:endParaRPr>
          </a:p>
          <a:p>
            <a:pPr indent="0" lvl="0" marL="0" rtl="0" algn="l">
              <a:lnSpc>
                <a:spcPct val="115000"/>
              </a:lnSpc>
              <a:spcBef>
                <a:spcPts val="1200"/>
              </a:spcBef>
              <a:spcAft>
                <a:spcPts val="1200"/>
              </a:spcAft>
              <a:buSzPct val="100000"/>
              <a:buNone/>
            </a:pPr>
            <a:r>
              <a:rPr lang="en">
                <a:solidFill>
                  <a:srgbClr val="000000"/>
                </a:solidFill>
              </a:rPr>
              <a:t>Your first task in the breakout rooms will be to come up with a team name for your collaborative team! The sillier the better! When we get back from breakout rooms, please share your team name in the chat!</a:t>
            </a:r>
            <a:endParaRPr>
              <a:solidFill>
                <a:srgbClr val="0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5"/>
          <p:cNvSpPr txBox="1"/>
          <p:nvPr>
            <p:ph type="ctrTitle"/>
          </p:nvPr>
        </p:nvSpPr>
        <p:spPr>
          <a:xfrm>
            <a:off x="52325" y="1775225"/>
            <a:ext cx="8767800" cy="8388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4200"/>
              <a:buNone/>
            </a:pPr>
            <a:r>
              <a:rPr lang="en"/>
              <a:t>Breakout Room: Team Name</a:t>
            </a:r>
            <a:endParaRPr/>
          </a:p>
        </p:txBody>
      </p:sp>
      <p:sp>
        <p:nvSpPr>
          <p:cNvPr id="112" name="Google Shape;112;p5"/>
          <p:cNvSpPr txBox="1"/>
          <p:nvPr>
            <p:ph idx="1" type="subTitle"/>
          </p:nvPr>
        </p:nvSpPr>
        <p:spPr>
          <a:xfrm>
            <a:off x="186900" y="2715925"/>
            <a:ext cx="8957100" cy="43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688"/>
              <a:buNone/>
            </a:pPr>
            <a:r>
              <a:rPr lang="en" sz="1813">
                <a:latin typeface="Arial"/>
                <a:ea typeface="Arial"/>
                <a:cs typeface="Arial"/>
                <a:sym typeface="Arial"/>
              </a:rPr>
              <a:t>2 minutes - Introduce yourselves in the breakout room and come up with a team name. Choose one person to share the team name in the chat when we return.</a:t>
            </a:r>
            <a:endParaRPr sz="1813">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6"/>
          <p:cNvSpPr txBox="1"/>
          <p:nvPr>
            <p:ph type="title"/>
          </p:nvPr>
        </p:nvSpPr>
        <p:spPr>
          <a:xfrm>
            <a:off x="72450" y="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Pick Group Work roles</a:t>
            </a:r>
            <a:endParaRPr/>
          </a:p>
        </p:txBody>
      </p:sp>
      <p:sp>
        <p:nvSpPr>
          <p:cNvPr id="118" name="Google Shape;118;p6"/>
          <p:cNvSpPr txBox="1"/>
          <p:nvPr>
            <p:ph idx="1" type="body"/>
          </p:nvPr>
        </p:nvSpPr>
        <p:spPr>
          <a:xfrm>
            <a:off x="109850" y="490925"/>
            <a:ext cx="8520600" cy="4265100"/>
          </a:xfrm>
          <a:prstGeom prst="rect">
            <a:avLst/>
          </a:prstGeom>
          <a:noFill/>
          <a:ln>
            <a:noFill/>
          </a:ln>
        </p:spPr>
        <p:txBody>
          <a:bodyPr anchorCtr="0" anchor="t" bIns="91425" lIns="91425" spcFirstLastPara="1" rIns="91425" wrap="square" tIns="91425">
            <a:normAutofit fontScale="47500" lnSpcReduction="20000"/>
          </a:bodyPr>
          <a:lstStyle/>
          <a:p>
            <a:pPr indent="0" lvl="0" marL="0" rtl="0" algn="l">
              <a:lnSpc>
                <a:spcPct val="115000"/>
              </a:lnSpc>
              <a:spcBef>
                <a:spcPts val="0"/>
              </a:spcBef>
              <a:spcAft>
                <a:spcPts val="0"/>
              </a:spcAft>
              <a:buSzPct val="100570"/>
              <a:buNone/>
            </a:pPr>
            <a:r>
              <a:rPr lang="en" sz="3768"/>
              <a:t>Your second task in your collaborative team is to pick group work roles for each person. You may have more than one person assigned to a specific task as long as you have at least one of each of the roles listed below:</a:t>
            </a:r>
            <a:endParaRPr sz="3768"/>
          </a:p>
          <a:p>
            <a:pPr indent="0" lvl="0" marL="0" rtl="0" algn="l">
              <a:lnSpc>
                <a:spcPct val="115000"/>
              </a:lnSpc>
              <a:spcBef>
                <a:spcPts val="1200"/>
              </a:spcBef>
              <a:spcAft>
                <a:spcPts val="0"/>
              </a:spcAft>
              <a:buSzPct val="100570"/>
              <a:buNone/>
            </a:pPr>
            <a:r>
              <a:rPr lang="en" sz="3768"/>
              <a:t>Encourager: Makes sure that everyone understands all of the material and that everyone gets an opportunity to contribute</a:t>
            </a:r>
            <a:endParaRPr sz="3768"/>
          </a:p>
          <a:p>
            <a:pPr indent="0" lvl="0" marL="0" rtl="0" algn="l">
              <a:lnSpc>
                <a:spcPct val="115000"/>
              </a:lnSpc>
              <a:spcBef>
                <a:spcPts val="1200"/>
              </a:spcBef>
              <a:spcAft>
                <a:spcPts val="0"/>
              </a:spcAft>
              <a:buSzPct val="100570"/>
              <a:buNone/>
            </a:pPr>
            <a:r>
              <a:rPr lang="en" sz="3768"/>
              <a:t>Coordinator: Makes sure that the group moves through the different activities at a good pace and keeps discussions on topic</a:t>
            </a:r>
            <a:endParaRPr sz="3768"/>
          </a:p>
          <a:p>
            <a:pPr indent="0" lvl="0" marL="0" rtl="0" algn="l">
              <a:lnSpc>
                <a:spcPct val="115000"/>
              </a:lnSpc>
              <a:spcBef>
                <a:spcPts val="1200"/>
              </a:spcBef>
              <a:spcAft>
                <a:spcPts val="0"/>
              </a:spcAft>
              <a:buSzPct val="100570"/>
              <a:buNone/>
            </a:pPr>
            <a:r>
              <a:rPr lang="en" sz="3768"/>
              <a:t>Instructor Wrangler: Recognizes when the group has run into trouble or needs clarification or assistance</a:t>
            </a:r>
            <a:endParaRPr sz="3768"/>
          </a:p>
          <a:p>
            <a:pPr indent="0" lvl="0" marL="0" rtl="0" algn="l">
              <a:lnSpc>
                <a:spcPct val="115000"/>
              </a:lnSpc>
              <a:spcBef>
                <a:spcPts val="1200"/>
              </a:spcBef>
              <a:spcAft>
                <a:spcPts val="0"/>
              </a:spcAft>
              <a:buSzPct val="100570"/>
              <a:buNone/>
            </a:pPr>
            <a:r>
              <a:rPr lang="en" sz="3768"/>
              <a:t>Recorder: Records the group's answers and either shares on behalf of the group or delegates ideas to be shared to other team members</a:t>
            </a:r>
            <a:endParaRPr sz="3768"/>
          </a:p>
          <a:p>
            <a:pPr indent="0" lvl="0" marL="0" rtl="0" algn="l">
              <a:lnSpc>
                <a:spcPct val="115000"/>
              </a:lnSpc>
              <a:spcBef>
                <a:spcPts val="1200"/>
              </a:spcBef>
              <a:spcAft>
                <a:spcPts val="0"/>
              </a:spcAft>
              <a:buSzPct val="210526"/>
              <a:buNone/>
            </a:pPr>
            <a:r>
              <a:t/>
            </a:r>
            <a:endParaRPr/>
          </a:p>
          <a:p>
            <a:pPr indent="0" lvl="0" marL="0" rtl="0" algn="l">
              <a:lnSpc>
                <a:spcPct val="115000"/>
              </a:lnSpc>
              <a:spcBef>
                <a:spcPts val="1200"/>
              </a:spcBef>
              <a:spcAft>
                <a:spcPts val="1200"/>
              </a:spcAft>
              <a:buSzPct val="210526"/>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7"/>
          <p:cNvSpPr txBox="1"/>
          <p:nvPr>
            <p:ph type="title"/>
          </p:nvPr>
        </p:nvSpPr>
        <p:spPr>
          <a:xfrm>
            <a:off x="72450" y="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Group Work Roles Continued</a:t>
            </a:r>
            <a:endParaRPr/>
          </a:p>
        </p:txBody>
      </p:sp>
      <p:sp>
        <p:nvSpPr>
          <p:cNvPr id="124" name="Google Shape;124;p7"/>
          <p:cNvSpPr txBox="1"/>
          <p:nvPr>
            <p:ph idx="1" type="body"/>
          </p:nvPr>
        </p:nvSpPr>
        <p:spPr>
          <a:xfrm>
            <a:off x="109850" y="490925"/>
            <a:ext cx="8520600" cy="4265100"/>
          </a:xfrm>
          <a:prstGeom prst="rect">
            <a:avLst/>
          </a:prstGeom>
          <a:noFill/>
          <a:ln>
            <a:noFill/>
          </a:ln>
        </p:spPr>
        <p:txBody>
          <a:bodyPr anchorCtr="0" anchor="t" bIns="91425" lIns="91425" spcFirstLastPara="1" rIns="91425" wrap="square" tIns="91425">
            <a:normAutofit fontScale="55000" lnSpcReduction="20000"/>
          </a:bodyPr>
          <a:lstStyle/>
          <a:p>
            <a:pPr indent="0" lvl="0" marL="0" rtl="0" algn="l">
              <a:lnSpc>
                <a:spcPct val="115000"/>
              </a:lnSpc>
              <a:spcBef>
                <a:spcPts val="0"/>
              </a:spcBef>
              <a:spcAft>
                <a:spcPts val="0"/>
              </a:spcAft>
              <a:buSzPct val="86856"/>
              <a:buNone/>
            </a:pPr>
            <a:r>
              <a:rPr lang="en" sz="3768"/>
              <a:t>Depending on our group sizes today, and the group sizes in your classrooms, the following roles may also be used:</a:t>
            </a:r>
            <a:endParaRPr sz="3768"/>
          </a:p>
          <a:p>
            <a:pPr indent="0" lvl="0" marL="0" rtl="0" algn="l">
              <a:lnSpc>
                <a:spcPct val="115000"/>
              </a:lnSpc>
              <a:spcBef>
                <a:spcPts val="1200"/>
              </a:spcBef>
              <a:spcAft>
                <a:spcPts val="0"/>
              </a:spcAft>
              <a:buSzPct val="86856"/>
              <a:buNone/>
            </a:pPr>
            <a:r>
              <a:rPr lang="en" sz="3768"/>
              <a:t>Consensus Builder:  Makes sure the group comes to agreement on what answers to write down or share in the larger discussions</a:t>
            </a:r>
            <a:endParaRPr sz="3768"/>
          </a:p>
          <a:p>
            <a:pPr indent="0" lvl="0" marL="0" rtl="0" algn="l">
              <a:lnSpc>
                <a:spcPct val="115000"/>
              </a:lnSpc>
              <a:spcBef>
                <a:spcPts val="1200"/>
              </a:spcBef>
              <a:spcAft>
                <a:spcPts val="0"/>
              </a:spcAft>
              <a:buSzPct val="86856"/>
              <a:buNone/>
            </a:pPr>
            <a:r>
              <a:rPr lang="en" sz="3768"/>
              <a:t>Questioner: Makes sure the group doesn’t arrive at answers too quickly and double checks answers to make sure they are correct</a:t>
            </a:r>
            <a:endParaRPr sz="3768"/>
          </a:p>
          <a:p>
            <a:pPr indent="0" lvl="0" marL="0" rtl="0" algn="l">
              <a:lnSpc>
                <a:spcPct val="115000"/>
              </a:lnSpc>
              <a:spcBef>
                <a:spcPts val="1200"/>
              </a:spcBef>
              <a:spcAft>
                <a:spcPts val="0"/>
              </a:spcAft>
              <a:buSzPct val="86856"/>
              <a:buNone/>
            </a:pPr>
            <a:r>
              <a:rPr lang="en" sz="3768"/>
              <a:t>Wild Card: Assists with any group needs not addressed by the other group roles. The wild card role can also play a supporting role if one of your group members needs additional help fulfilling the role assigned to them.</a:t>
            </a:r>
            <a:endParaRPr sz="3768"/>
          </a:p>
          <a:p>
            <a:pPr indent="0" lvl="0" marL="0" rtl="0" algn="l">
              <a:lnSpc>
                <a:spcPct val="115000"/>
              </a:lnSpc>
              <a:spcBef>
                <a:spcPts val="1200"/>
              </a:spcBef>
              <a:spcAft>
                <a:spcPts val="0"/>
              </a:spcAft>
              <a:buSzPct val="181818"/>
              <a:buNone/>
            </a:pPr>
            <a:r>
              <a:t/>
            </a:r>
            <a:endParaRPr/>
          </a:p>
          <a:p>
            <a:pPr indent="0" lvl="0" marL="0" rtl="0" algn="l">
              <a:lnSpc>
                <a:spcPct val="115000"/>
              </a:lnSpc>
              <a:spcBef>
                <a:spcPts val="1200"/>
              </a:spcBef>
              <a:spcAft>
                <a:spcPts val="1200"/>
              </a:spcAft>
              <a:buSzPct val="181818"/>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8"/>
          <p:cNvSpPr txBox="1"/>
          <p:nvPr>
            <p:ph type="ctrTitle"/>
          </p:nvPr>
        </p:nvSpPr>
        <p:spPr>
          <a:xfrm>
            <a:off x="52325" y="1775225"/>
            <a:ext cx="8767800" cy="8388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4200"/>
              <a:buNone/>
            </a:pPr>
            <a:r>
              <a:rPr lang="en"/>
              <a:t>Breakout Room: Group Roles</a:t>
            </a:r>
            <a:endParaRPr/>
          </a:p>
        </p:txBody>
      </p:sp>
      <p:sp>
        <p:nvSpPr>
          <p:cNvPr id="130" name="Google Shape;130;p8"/>
          <p:cNvSpPr txBox="1"/>
          <p:nvPr>
            <p:ph idx="1" type="subTitle"/>
          </p:nvPr>
        </p:nvSpPr>
        <p:spPr>
          <a:xfrm>
            <a:off x="186900" y="2715925"/>
            <a:ext cx="8957100" cy="43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688"/>
              <a:buNone/>
            </a:pPr>
            <a:r>
              <a:rPr lang="en" sz="1813">
                <a:latin typeface="Arial"/>
                <a:ea typeface="Arial"/>
                <a:cs typeface="Arial"/>
                <a:sym typeface="Arial"/>
              </a:rPr>
              <a:t>2 minutes - Choose group roles. Please have at least one person in each of the following key roles: Encourager, Coordinator, Instructor Wrangler, and Recorder. Fill the following roles as you are able depending on your group size: Consensus builder, Questioner and Wild Card. You may duplicate roles if needed.</a:t>
            </a:r>
            <a:endParaRPr sz="1813">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9"/>
          <p:cNvSpPr txBox="1"/>
          <p:nvPr>
            <p:ph type="title"/>
          </p:nvPr>
        </p:nvSpPr>
        <p:spPr>
          <a:xfrm>
            <a:off x="281400" y="73575"/>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Pre-work brainstorm</a:t>
            </a:r>
            <a:endParaRPr/>
          </a:p>
        </p:txBody>
      </p:sp>
      <p:sp>
        <p:nvSpPr>
          <p:cNvPr id="136" name="Google Shape;136;p9"/>
          <p:cNvSpPr txBox="1"/>
          <p:nvPr>
            <p:ph idx="1" type="body"/>
          </p:nvPr>
        </p:nvSpPr>
        <p:spPr>
          <a:xfrm>
            <a:off x="0" y="610675"/>
            <a:ext cx="9083400" cy="3339000"/>
          </a:xfrm>
          <a:prstGeom prst="rect">
            <a:avLst/>
          </a:prstGeom>
          <a:noFill/>
          <a:ln>
            <a:noFill/>
          </a:ln>
        </p:spPr>
        <p:txBody>
          <a:bodyPr anchorCtr="0" anchor="t" bIns="91425" lIns="91425" spcFirstLastPara="1" rIns="91425" wrap="square" tIns="91425">
            <a:normAutofit fontScale="85000" lnSpcReduction="10000"/>
          </a:bodyPr>
          <a:lstStyle/>
          <a:p>
            <a:pPr indent="0" lvl="0" marL="0" rtl="0" algn="l">
              <a:lnSpc>
                <a:spcPct val="115000"/>
              </a:lnSpc>
              <a:spcBef>
                <a:spcPts val="0"/>
              </a:spcBef>
              <a:spcAft>
                <a:spcPts val="0"/>
              </a:spcAft>
              <a:buSzPct val="117647"/>
              <a:buNone/>
            </a:pPr>
            <a:r>
              <a:rPr lang="en"/>
              <a:t>With your team, take 3 minutes to list as many collaborative learning techniques as you can think of.</a:t>
            </a:r>
            <a:endParaRPr/>
          </a:p>
          <a:p>
            <a:pPr indent="0" lvl="0" marL="0" rtl="0" algn="l">
              <a:lnSpc>
                <a:spcPct val="115000"/>
              </a:lnSpc>
              <a:spcBef>
                <a:spcPts val="1200"/>
              </a:spcBef>
              <a:spcAft>
                <a:spcPts val="0"/>
              </a:spcAft>
              <a:buSzPct val="117647"/>
              <a:buNone/>
            </a:pPr>
            <a:r>
              <a:rPr lang="en"/>
              <a:t>Your recorder should write down the full list for your team.</a:t>
            </a:r>
            <a:endParaRPr/>
          </a:p>
          <a:p>
            <a:pPr indent="0" lvl="0" marL="0" rtl="0" algn="l">
              <a:lnSpc>
                <a:spcPct val="115000"/>
              </a:lnSpc>
              <a:spcBef>
                <a:spcPts val="1200"/>
              </a:spcBef>
              <a:spcAft>
                <a:spcPts val="0"/>
              </a:spcAft>
              <a:buSzPct val="117647"/>
              <a:buNone/>
            </a:pPr>
            <a:r>
              <a:rPr lang="en"/>
              <a:t>The team with the longest list will be the winner.</a:t>
            </a:r>
            <a:endParaRPr/>
          </a:p>
          <a:p>
            <a:pPr indent="0" lvl="0" marL="0" rtl="0" algn="l">
              <a:lnSpc>
                <a:spcPct val="115000"/>
              </a:lnSpc>
              <a:spcBef>
                <a:spcPts val="1200"/>
              </a:spcBef>
              <a:spcAft>
                <a:spcPts val="0"/>
              </a:spcAft>
              <a:buSzPct val="117647"/>
              <a:buNone/>
            </a:pPr>
            <a:r>
              <a:rPr lang="en"/>
              <a:t>Prize ideas:</a:t>
            </a:r>
            <a:endParaRPr/>
          </a:p>
          <a:p>
            <a:pPr indent="0" lvl="0" marL="0" rtl="0" algn="l">
              <a:lnSpc>
                <a:spcPct val="115000"/>
              </a:lnSpc>
              <a:spcBef>
                <a:spcPts val="1200"/>
              </a:spcBef>
              <a:spcAft>
                <a:spcPts val="0"/>
              </a:spcAft>
              <a:buSzPct val="117647"/>
              <a:buNone/>
            </a:pPr>
            <a:r>
              <a:rPr lang="en"/>
              <a:t>exam topic veto, </a:t>
            </a:r>
            <a:endParaRPr/>
          </a:p>
          <a:p>
            <a:pPr indent="0" lvl="0" marL="0" rtl="0" algn="l">
              <a:lnSpc>
                <a:spcPct val="115000"/>
              </a:lnSpc>
              <a:spcBef>
                <a:spcPts val="1200"/>
              </a:spcBef>
              <a:spcAft>
                <a:spcPts val="0"/>
              </a:spcAft>
              <a:buSzPct val="117647"/>
              <a:buNone/>
            </a:pPr>
            <a:r>
              <a:rPr lang="en"/>
              <a:t>5 min lecture pause, </a:t>
            </a:r>
            <a:endParaRPr/>
          </a:p>
          <a:p>
            <a:pPr indent="0" lvl="0" marL="0" rtl="0" algn="l">
              <a:lnSpc>
                <a:spcPct val="115000"/>
              </a:lnSpc>
              <a:spcBef>
                <a:spcPts val="1200"/>
              </a:spcBef>
              <a:spcAft>
                <a:spcPts val="0"/>
              </a:spcAft>
              <a:buSzPct val="117647"/>
              <a:buNone/>
            </a:pPr>
            <a:r>
              <a:rPr lang="en"/>
              <a:t>eliminate 1 choice on multiple choice exam questions, </a:t>
            </a:r>
            <a:endParaRPr/>
          </a:p>
          <a:p>
            <a:pPr indent="0" lvl="0" marL="0" rtl="0" algn="l">
              <a:lnSpc>
                <a:spcPct val="115000"/>
              </a:lnSpc>
              <a:spcBef>
                <a:spcPts val="1200"/>
              </a:spcBef>
              <a:spcAft>
                <a:spcPts val="1200"/>
              </a:spcAft>
              <a:buSzPct val="117647"/>
              <a:buNone/>
            </a:pPr>
            <a:r>
              <a:rPr lang="en"/>
              <a:t>earn back a point that was lost when students made a mistake on an assignment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