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80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1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8288000" cy="10287000"/>
  <p:notesSz cx="6858000" cy="9144000"/>
  <p:embeddedFontLst>
    <p:embeddedFont>
      <p:font typeface="Calibri (MS)" panose="020B0604020202020204" charset="0"/>
      <p:regular r:id="rId29"/>
    </p:embeddedFont>
    <p:embeddedFont>
      <p:font typeface="Calibri (MS) Bold" panose="020B0604020202020204" charset="0"/>
      <p:regular r:id="rId30"/>
    </p:embeddedFont>
    <p:embeddedFont>
      <p:font typeface="Calibri (MS) Bold Italics" panose="020B0604020202020204" charset="0"/>
      <p:regular r:id="rId31"/>
    </p:embeddedFont>
    <p:embeddedFont>
      <p:font typeface="Calibri (MS) Italics" panose="020B0604020202020204" charset="0"/>
      <p:regular r:id="rId32"/>
    </p:embeddedFont>
    <p:embeddedFont>
      <p:font typeface="Clear Sans" panose="020B0604020202020204" charset="0"/>
      <p:regular r:id="rId33"/>
    </p:embeddedFont>
    <p:embeddedFont>
      <p:font typeface="Clear Sans Bold" panose="020B0604020202020204" charset="0"/>
      <p:regular r:id="rId34"/>
    </p:embeddedFont>
    <p:embeddedFont>
      <p:font typeface="Clear Sans Medium" panose="020B0604020202020204" charset="0"/>
      <p:regular r:id="rId35"/>
    </p:embeddedFont>
    <p:embeddedFont>
      <p:font typeface="Palatino" panose="020B0604020202020204" charset="0"/>
      <p:regular r:id="rId36"/>
    </p:embeddedFont>
    <p:embeddedFont>
      <p:font typeface="Trebuchet MS" panose="020B0603020202020204" pitchFamily="34" charset="0"/>
      <p:regular r:id="rId37"/>
      <p:bold r:id="rId38"/>
      <p:italic r:id="rId39"/>
      <p:boldItalic r:id="rId40"/>
    </p:embeddedFont>
    <p:embeddedFont>
      <p:font typeface="Trebuchet MS Bold" panose="020B0703020202020204" pitchFamily="34" charset="0"/>
      <p:regular r:id="rId41"/>
      <p:bold r:id="rId42"/>
    </p:embeddedFont>
    <p:embeddedFont>
      <p:font typeface="Trebuchet MS Italics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516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07.05.2026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364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5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2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sv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hyperlink" Target="https://www.linkedin.com/safety/go/?url=https%3A%2F%2Fdoi%2Eorg%2F10%2E35542%2Fosf%2Eio%2Ffnk7z_v2&amp;urlhash=8p5J&amp;mt=YLqPrImeqFquwoMp0mbUCaVSew9xLSu6yW-k3ANhwKoorwMzfhWWyGsQyqL5MyeVbOsOb03uiQVmDYBnA8JLUBX-jvVqzi1gWd8RG8N_Rnq6fEMAXqi3YRSNCmnG2B6JCtuTWf3kPzyCK8-NFKn-FKty3yQ-P-MNZg&amp;isSdui=tru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.jpe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doodlesbydevika/" TargetMode="External"/><Relationship Id="rId3" Type="http://schemas.openxmlformats.org/officeDocument/2006/relationships/image" Target="../media/image42.png"/><Relationship Id="rId7" Type="http://schemas.openxmlformats.org/officeDocument/2006/relationships/hyperlink" Target="https://devikatoprani.carrd.co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ubstack.com/@devikatoprani" TargetMode="External"/><Relationship Id="rId5" Type="http://schemas.openxmlformats.org/officeDocument/2006/relationships/hyperlink" Target="https://www.linkedin.com/in/devika-toprani/" TargetMode="External"/><Relationship Id="rId4" Type="http://schemas.openxmlformats.org/officeDocument/2006/relationships/hyperlink" Target="mailto:devikatoprani1171@gmail.com" TargetMode="External"/><Relationship Id="rId9" Type="http://schemas.openxmlformats.org/officeDocument/2006/relationships/hyperlink" Target="https://www.linkedin.com/safety/go/?url=https%3A%2F%2Fdoi%2Eorg%2F10%2E35542%2Fosf%2Eio%2Ffnk7z_v2&amp;urlhash=8p5J&amp;mt=2FR39NWJwsykiqTI_yaFWZaAKsfJcB7KcpPNipKojPkiYZoYk_O6s7fvt3oEYByRpynnlOeTG9VXPPUbLQPCIQqCXy6w6IRFS4PTbqKsthBYCetIO8g56M6MHADRcLBEEXaTM0HtHKfC9Fh1UK3votI0VdnOl4EGAw&amp;isSdui=true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97" y="-12697"/>
            <a:ext cx="573976" cy="10312337"/>
          </a:xfrm>
          <a:custGeom>
            <a:avLst/>
            <a:gdLst/>
            <a:ahLst/>
            <a:cxnLst/>
            <a:rect l="l" t="t" r="r" b="b"/>
            <a:pathLst>
              <a:path w="573976" h="10312337">
                <a:moveTo>
                  <a:pt x="0" y="0"/>
                </a:moveTo>
                <a:lnTo>
                  <a:pt x="573977" y="0"/>
                </a:lnTo>
                <a:lnTo>
                  <a:pt x="573977" y="10312337"/>
                </a:lnTo>
                <a:lnTo>
                  <a:pt x="0" y="1031233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467346" y="1028700"/>
            <a:ext cx="11887200" cy="640080"/>
            <a:chOff x="0" y="0"/>
            <a:chExt cx="15849600" cy="8534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849600" cy="853440"/>
            </a:xfrm>
            <a:custGeom>
              <a:avLst/>
              <a:gdLst/>
              <a:ahLst/>
              <a:cxnLst/>
              <a:rect l="l" t="t" r="r" b="b"/>
              <a:pathLst>
                <a:path w="15849600" h="853440">
                  <a:moveTo>
                    <a:pt x="0" y="0"/>
                  </a:moveTo>
                  <a:lnTo>
                    <a:pt x="15849600" y="0"/>
                  </a:lnTo>
                  <a:lnTo>
                    <a:pt x="1584960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311613" b="-3116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8836666" cy="1828800"/>
            <a:chOff x="0" y="0"/>
            <a:chExt cx="11782222" cy="243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782171" cy="2438400"/>
            </a:xfrm>
            <a:custGeom>
              <a:avLst/>
              <a:gdLst/>
              <a:ahLst/>
              <a:cxnLst/>
              <a:rect l="l" t="t" r="r" b="b"/>
              <a:pathLst>
                <a:path w="11782171" h="2438400">
                  <a:moveTo>
                    <a:pt x="0" y="0"/>
                  </a:moveTo>
                  <a:lnTo>
                    <a:pt x="11782171" y="0"/>
                  </a:lnTo>
                  <a:lnTo>
                    <a:pt x="11782171" y="2438400"/>
                  </a:lnTo>
                  <a:lnTo>
                    <a:pt x="0" y="243840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44085" b="-4408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1014412"/>
            <a:ext cx="8836666" cy="1843088"/>
            <a:chOff x="0" y="0"/>
            <a:chExt cx="11782222" cy="24574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228" cy="2457450"/>
            </a:xfrm>
            <a:custGeom>
              <a:avLst/>
              <a:gdLst/>
              <a:ahLst/>
              <a:cxnLst/>
              <a:rect l="l" t="t" r="r" b="b"/>
              <a:pathLst>
                <a:path w="11782228" h="2457450">
                  <a:moveTo>
                    <a:pt x="0" y="0"/>
                  </a:moveTo>
                  <a:lnTo>
                    <a:pt x="11782228" y="0"/>
                  </a:lnTo>
                  <a:lnTo>
                    <a:pt x="11782228" y="2457450"/>
                  </a:lnTo>
                  <a:lnTo>
                    <a:pt x="0" y="245745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43420" b="-434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1782222" cy="24765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12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2528068"/>
            <a:ext cx="7580424" cy="1354207"/>
            <a:chOff x="0" y="0"/>
            <a:chExt cx="10107232" cy="180561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107295" cy="1805559"/>
            </a:xfrm>
            <a:custGeom>
              <a:avLst/>
              <a:gdLst/>
              <a:ahLst/>
              <a:cxnLst/>
              <a:rect l="l" t="t" r="r" b="b"/>
              <a:pathLst>
                <a:path w="10107295" h="1805559">
                  <a:moveTo>
                    <a:pt x="0" y="0"/>
                  </a:moveTo>
                  <a:lnTo>
                    <a:pt x="10107295" y="0"/>
                  </a:lnTo>
                  <a:lnTo>
                    <a:pt x="10107295" y="1805559"/>
                  </a:lnTo>
                  <a:lnTo>
                    <a:pt x="0" y="1805559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t="-102667" b="-1026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52732" y="1348740"/>
            <a:ext cx="10188234" cy="1774259"/>
            <a:chOff x="0" y="0"/>
            <a:chExt cx="10422951" cy="18151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422954" cy="1815137"/>
            </a:xfrm>
            <a:custGeom>
              <a:avLst/>
              <a:gdLst/>
              <a:ahLst/>
              <a:cxnLst/>
              <a:rect l="l" t="t" r="r" b="b"/>
              <a:pathLst>
                <a:path w="10422954" h="1815137">
                  <a:moveTo>
                    <a:pt x="0" y="0"/>
                  </a:moveTo>
                  <a:lnTo>
                    <a:pt x="10422954" y="0"/>
                  </a:lnTo>
                  <a:lnTo>
                    <a:pt x="10422954" y="1815137"/>
                  </a:lnTo>
                  <a:lnTo>
                    <a:pt x="0" y="1815137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58498" r="3029" b="-5849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0422951" cy="183418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039"/>
                </a:lnSpc>
              </a:pPr>
              <a:r>
                <a:rPr lang="en-US" sz="6699" i="1">
                  <a:solidFill>
                    <a:srgbClr val="E8755A"/>
                  </a:solidFill>
                  <a:latin typeface="Trebuchet MS Italics"/>
                  <a:ea typeface="Trebuchet MS Italics"/>
                  <a:cs typeface="Trebuchet MS Italics"/>
                  <a:sym typeface="Trebuchet MS Italics"/>
                </a:rPr>
                <a:t>Soul-Made Learning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52732" y="3365954"/>
            <a:ext cx="5877496" cy="98488"/>
          </a:xfrm>
          <a:custGeom>
            <a:avLst/>
            <a:gdLst/>
            <a:ahLst/>
            <a:cxnLst/>
            <a:rect l="l" t="t" r="r" b="b"/>
            <a:pathLst>
              <a:path w="5877496" h="98488">
                <a:moveTo>
                  <a:pt x="0" y="0"/>
                </a:moveTo>
                <a:lnTo>
                  <a:pt x="5877496" y="0"/>
                </a:lnTo>
                <a:lnTo>
                  <a:pt x="5877496" y="98488"/>
                </a:lnTo>
                <a:lnTo>
                  <a:pt x="0" y="9848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052732" y="5650463"/>
            <a:ext cx="4120698" cy="885546"/>
            <a:chOff x="0" y="0"/>
            <a:chExt cx="5494264" cy="118072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94265" cy="1180724"/>
            </a:xfrm>
            <a:custGeom>
              <a:avLst/>
              <a:gdLst/>
              <a:ahLst/>
              <a:cxnLst/>
              <a:rect l="l" t="t" r="r" b="b"/>
              <a:pathLst>
                <a:path w="5494265" h="1180724">
                  <a:moveTo>
                    <a:pt x="0" y="0"/>
                  </a:moveTo>
                  <a:lnTo>
                    <a:pt x="5494265" y="0"/>
                  </a:lnTo>
                  <a:lnTo>
                    <a:pt x="5494265" y="1180724"/>
                  </a:lnTo>
                  <a:lnTo>
                    <a:pt x="0" y="1180724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231679" r="-210665" b="-23168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5494264" cy="12664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b="1">
                  <a:solidFill>
                    <a:srgbClr val="2D3142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Devika Toprani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6327648"/>
            <a:ext cx="7339670" cy="585216"/>
            <a:chOff x="0" y="0"/>
            <a:chExt cx="9786226" cy="7802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786239" cy="780288"/>
            </a:xfrm>
            <a:custGeom>
              <a:avLst/>
              <a:gdLst/>
              <a:ahLst/>
              <a:cxnLst/>
              <a:rect l="l" t="t" r="r" b="b"/>
              <a:pathLst>
                <a:path w="9786239" h="780288">
                  <a:moveTo>
                    <a:pt x="0" y="0"/>
                  </a:moveTo>
                  <a:lnTo>
                    <a:pt x="9786239" y="0"/>
                  </a:lnTo>
                  <a:lnTo>
                    <a:pt x="9786239" y="780288"/>
                  </a:lnTo>
                  <a:lnTo>
                    <a:pt x="0" y="78028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94207" b="-19420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276320" y="9747504"/>
            <a:ext cx="1463040" cy="402336"/>
            <a:chOff x="0" y="0"/>
            <a:chExt cx="1950720" cy="53644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50720" cy="536448"/>
            </a:xfrm>
            <a:custGeom>
              <a:avLst/>
              <a:gdLst/>
              <a:ahLst/>
              <a:cxnLst/>
              <a:rect l="l" t="t" r="r" b="b"/>
              <a:pathLst>
                <a:path w="1950720" h="536448">
                  <a:moveTo>
                    <a:pt x="0" y="0"/>
                  </a:moveTo>
                  <a:lnTo>
                    <a:pt x="1950720" y="0"/>
                  </a:lnTo>
                  <a:lnTo>
                    <a:pt x="19507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0804" b="-208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1/24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52732" y="3663667"/>
            <a:ext cx="4960620" cy="914400"/>
            <a:chOff x="0" y="0"/>
            <a:chExt cx="6614160" cy="1219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614161" cy="1219200"/>
            </a:xfrm>
            <a:custGeom>
              <a:avLst/>
              <a:gdLst/>
              <a:ahLst/>
              <a:cxnLst/>
              <a:rect l="l" t="t" r="r" b="b"/>
              <a:pathLst>
                <a:path w="6614161" h="1219200">
                  <a:moveTo>
                    <a:pt x="0" y="0"/>
                  </a:moveTo>
                  <a:lnTo>
                    <a:pt x="6614161" y="0"/>
                  </a:lnTo>
                  <a:lnTo>
                    <a:pt x="6614161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156541" r="-95391" b="-15654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6614160" cy="1276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20"/>
                </a:lnSpc>
              </a:pPr>
              <a:r>
                <a:rPr lang="en-US" sz="26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Bridging the Clarity Gap Between AI and Human Sensemaking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sp>
        <p:nvSpPr>
          <p:cNvPr id="32" name="Freeform 32"/>
          <p:cNvSpPr/>
          <p:nvPr/>
        </p:nvSpPr>
        <p:spPr>
          <a:xfrm>
            <a:off x="8609124" y="3324195"/>
            <a:ext cx="7996215" cy="4461222"/>
          </a:xfrm>
          <a:custGeom>
            <a:avLst/>
            <a:gdLst/>
            <a:ahLst/>
            <a:cxnLst/>
            <a:rect l="l" t="t" r="r" b="b"/>
            <a:pathLst>
              <a:path w="7996215" h="4461222">
                <a:moveTo>
                  <a:pt x="0" y="0"/>
                </a:moveTo>
                <a:lnTo>
                  <a:pt x="7996214" y="0"/>
                </a:lnTo>
                <a:lnTo>
                  <a:pt x="7996214" y="4461222"/>
                </a:lnTo>
                <a:lnTo>
                  <a:pt x="0" y="44612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2857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9144000" y="8618521"/>
            <a:ext cx="5925626" cy="993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Toprani, D. (2026, April 22). Somagraphic Learning™ Framework: A human-first, AI-supported visual cognitive approach. OSF Preprints.</a:t>
            </a:r>
          </a:p>
          <a:p>
            <a:pPr algn="l">
              <a:lnSpc>
                <a:spcPts val="1920"/>
              </a:lnSpc>
            </a:pPr>
            <a:r>
              <a:rPr lang="en-US" sz="1800" b="1" u="sng">
                <a:solidFill>
                  <a:srgbClr val="0000FF"/>
                </a:solidFill>
                <a:latin typeface="Calibri (MS) Bold"/>
                <a:ea typeface="Calibri (MS) Bold"/>
                <a:cs typeface="Calibri (MS) Bold"/>
                <a:sym typeface="Calibri (MS) Bold"/>
                <a:hlinkClick r:id="rId9" tooltip="https://www.linkedin.com/safety/go/?url=https%3A%2F%2Fdoi%2Eorg%2F10%2E35542%2Fosf%2Eio%2Ffnk7z_v2&amp;urlhash=8p5J&amp;mt=YLqPrImeqFquwoMp0mbUCaVSew9xLSu6yW-k3ANhwKoorwMzfhWWyGsQyqL5MyeVbOsOb03uiQVmDYBnA8JLUBX-jvVqzi1gWd8RG8N_Rnq6fEMAXqi3YRSNCmnG2B6JCtuTWf3kPzyCK8-NFKn-FKty3yQ-P-MNZg&amp;isSdui=true"/>
              </a:rPr>
              <a:t>https://doi.org/10.35542/osf.io/fnk7z_v2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52732" y="6572631"/>
            <a:ext cx="5901528" cy="141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Systems Architect for Human-Centered Learning &amp; Responsible AI Adoption</a:t>
            </a:r>
          </a:p>
          <a:p>
            <a:pPr algn="l">
              <a:lnSpc>
                <a:spcPts val="2759"/>
              </a:lnSpc>
              <a:spcBef>
                <a:spcPct val="0"/>
              </a:spcBef>
            </a:pPr>
            <a:endParaRPr lang="en-US" sz="22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275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Creator,</a:t>
            </a:r>
            <a:r>
              <a:rPr lang="en-US" sz="22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Somagraphic Learning™ Framework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52732" y="8256571"/>
            <a:ext cx="3561292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9"/>
              </a:lnSpc>
              <a:spcBef>
                <a:spcPct val="0"/>
              </a:spcBef>
            </a:pPr>
            <a:r>
              <a:rPr lang="en-US" sz="2199">
                <a:solidFill>
                  <a:srgbClr val="4AADA8"/>
                </a:solidFill>
                <a:latin typeface="Calibri (MS)"/>
                <a:ea typeface="Calibri (MS)"/>
                <a:cs typeface="Calibri (MS)"/>
                <a:sym typeface="Calibri (MS)"/>
              </a:rPr>
              <a:t>USPTO Trademark (filing active)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206453" y="971550"/>
            <a:ext cx="5071897" cy="41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Northwestern University </a:t>
            </a:r>
            <a:r>
              <a:rPr lang="en-US" sz="23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| May 13,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0010" y="803035"/>
            <a:ext cx="14027980" cy="1525850"/>
            <a:chOff x="0" y="0"/>
            <a:chExt cx="18703974" cy="2034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703973" cy="2034467"/>
            </a:xfrm>
            <a:custGeom>
              <a:avLst/>
              <a:gdLst/>
              <a:ahLst/>
              <a:cxnLst/>
              <a:rect l="l" t="t" r="r" b="b"/>
              <a:pathLst>
                <a:path w="18703973" h="2034467">
                  <a:moveTo>
                    <a:pt x="0" y="0"/>
                  </a:moveTo>
                  <a:lnTo>
                    <a:pt x="18703973" y="0"/>
                  </a:lnTo>
                  <a:lnTo>
                    <a:pt x="18703973" y="2034467"/>
                  </a:lnTo>
                  <a:lnTo>
                    <a:pt x="0" y="203446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76562" r="-18634" b="-1484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8703974" cy="20535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1C2B4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A Pre-Verbal Language That Anchors Understanding </a:t>
              </a:r>
            </a:p>
            <a:p>
              <a:pPr algn="ctr">
                <a:lnSpc>
                  <a:spcPts val="4320"/>
                </a:lnSpc>
              </a:pPr>
              <a:r>
                <a:rPr lang="en-US" sz="3600" b="1">
                  <a:solidFill>
                    <a:srgbClr val="1C2B4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Before a Single Prompt Is Typed</a:t>
              </a:r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1387882" y="2617798"/>
          <a:ext cx="15512235" cy="6457823"/>
        </p:xfrm>
        <a:graphic>
          <a:graphicData uri="http://schemas.openxmlformats.org/drawingml/2006/table">
            <a:tbl>
              <a:tblPr/>
              <a:tblGrid>
                <a:gridCol w="8548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3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1434"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Circle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 → Safety (Psychological Safety, Attachment Theory)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7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(Bar &amp; Neta, 2006), (Bowlby, 1969)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1434"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Square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 → Structure (Schema Theory, Cognitive Framing)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4D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(Bartlett, F. C. (1932), (Goffman, 1974)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434"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Triangle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 → Activation (Arousal Theory, Goal Orientation)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D68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(Yerkes &amp; Dodson, 1908), (Elliot &amp; McGregor, 2001)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D6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8972"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Spiral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 → Learning &amp; Growth (Constructivist Theory)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29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20"/>
                        </a:lnSpc>
                        <a:defRPr/>
                      </a:pPr>
                      <a:r>
                        <a:rPr lang="en-US" sz="23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(Bruner, 1966), (Piaget, J. (1972).The Psychology of the Child. New York: Basic Books., 2021)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1434"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Density 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→ Cognitive Load (Cognitive Load Theory)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B5D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(Sweller, 1988), (Sweller et al., 2011)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B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3115"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Open Space 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→ Clarity (Gestalt Principles, Attention Restoration)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968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(Koffka K., 1935), (Kaplan &amp; Kaplan, 1989), (Kaplan, 1995)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96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3844089" y="9342072"/>
            <a:ext cx="10879905" cy="38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b="1" spc="-12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Note: </a:t>
            </a:r>
            <a:r>
              <a:rPr lang="en-US" sz="2300" spc="-12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Perceptual cues, </a:t>
            </a:r>
            <a:r>
              <a:rPr lang="en-US" sz="2300" b="1" spc="-12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not </a:t>
            </a:r>
            <a:r>
              <a:rPr lang="en-US" sz="2300" spc="-121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symbolic rules. Meaning emerges through learner</a:t>
            </a:r>
            <a:r>
              <a:rPr lang="en-US" sz="2300" b="1" spc="-121">
                <a:solidFill>
                  <a:srgbClr val="000000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 sense-making.</a:t>
            </a:r>
          </a:p>
        </p:txBody>
      </p:sp>
      <p:sp>
        <p:nvSpPr>
          <p:cNvPr id="7" name="Freeform 7"/>
          <p:cNvSpPr/>
          <p:nvPr/>
        </p:nvSpPr>
        <p:spPr>
          <a:xfrm>
            <a:off x="3104840" y="9316911"/>
            <a:ext cx="487202" cy="487202"/>
          </a:xfrm>
          <a:custGeom>
            <a:avLst/>
            <a:gdLst/>
            <a:ahLst/>
            <a:cxnLst/>
            <a:rect l="l" t="t" r="r" b="b"/>
            <a:pathLst>
              <a:path w="487202" h="487202">
                <a:moveTo>
                  <a:pt x="0" y="0"/>
                </a:moveTo>
                <a:lnTo>
                  <a:pt x="487202" y="0"/>
                </a:lnTo>
                <a:lnTo>
                  <a:pt x="487202" y="487202"/>
                </a:lnTo>
                <a:lnTo>
                  <a:pt x="0" y="4872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10/24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9747504"/>
            <a:ext cx="16824960" cy="402336"/>
            <a:chOff x="0" y="0"/>
            <a:chExt cx="22433280" cy="536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33280" cy="536448"/>
            </a:xfrm>
            <a:custGeom>
              <a:avLst/>
              <a:gdLst/>
              <a:ahLst/>
              <a:cxnLst/>
              <a:rect l="l" t="t" r="r" b="b"/>
              <a:pathLst>
                <a:path w="22433280" h="536448">
                  <a:moveTo>
                    <a:pt x="0" y="0"/>
                  </a:moveTo>
                  <a:lnTo>
                    <a:pt x="22433280" y="0"/>
                  </a:lnTo>
                  <a:lnTo>
                    <a:pt x="2243328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64261" b="-7642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76320" y="9747504"/>
            <a:ext cx="1463040" cy="402336"/>
            <a:chOff x="0" y="0"/>
            <a:chExt cx="1950720" cy="536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0720" cy="536448"/>
            </a:xfrm>
            <a:custGeom>
              <a:avLst/>
              <a:gdLst/>
              <a:ahLst/>
              <a:cxnLst/>
              <a:rect l="l" t="t" r="r" b="b"/>
              <a:pathLst>
                <a:path w="1950720" h="536448">
                  <a:moveTo>
                    <a:pt x="0" y="0"/>
                  </a:moveTo>
                  <a:lnTo>
                    <a:pt x="1950720" y="0"/>
                  </a:lnTo>
                  <a:lnTo>
                    <a:pt x="19507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804" b="-208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2960" y="1060704"/>
            <a:ext cx="16642080" cy="950976"/>
            <a:chOff x="0" y="0"/>
            <a:chExt cx="22189440" cy="12679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189439" cy="1267968"/>
            </a:xfrm>
            <a:custGeom>
              <a:avLst/>
              <a:gdLst/>
              <a:ahLst/>
              <a:cxnLst/>
              <a:rect l="l" t="t" r="r" b="b"/>
              <a:pathLst>
                <a:path w="22189439" h="1267968">
                  <a:moveTo>
                    <a:pt x="0" y="0"/>
                  </a:moveTo>
                  <a:lnTo>
                    <a:pt x="22189439" y="0"/>
                  </a:lnTo>
                  <a:lnTo>
                    <a:pt x="22189439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90751" b="-2907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47801" y="1028700"/>
            <a:ext cx="10707419" cy="965263"/>
            <a:chOff x="0" y="0"/>
            <a:chExt cx="14276559" cy="12870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76558" cy="1287018"/>
            </a:xfrm>
            <a:custGeom>
              <a:avLst/>
              <a:gdLst/>
              <a:ahLst/>
              <a:cxnLst/>
              <a:rect l="l" t="t" r="r" b="b"/>
              <a:pathLst>
                <a:path w="14276558" h="1287018">
                  <a:moveTo>
                    <a:pt x="0" y="0"/>
                  </a:moveTo>
                  <a:lnTo>
                    <a:pt x="14276558" y="0"/>
                  </a:lnTo>
                  <a:lnTo>
                    <a:pt x="14276558" y="1287018"/>
                  </a:lnTo>
                  <a:lnTo>
                    <a:pt x="0" y="128701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85940" r="-55425" b="-2859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4276559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000"/>
                </a:lnSpc>
              </a:pPr>
              <a:r>
                <a:rPr lang="en-US" sz="4999" b="1">
                  <a:solidFill>
                    <a:srgbClr val="2D3142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Somagraphic Learning™ Framework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33856" y="2414016"/>
            <a:ext cx="7644384" cy="512064"/>
            <a:chOff x="0" y="0"/>
            <a:chExt cx="10192512" cy="6827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192512" cy="682752"/>
            </a:xfrm>
            <a:custGeom>
              <a:avLst/>
              <a:gdLst/>
              <a:ahLst/>
              <a:cxnLst/>
              <a:rect l="l" t="t" r="r" b="b"/>
              <a:pathLst>
                <a:path w="10192512" h="682752">
                  <a:moveTo>
                    <a:pt x="0" y="0"/>
                  </a:moveTo>
                  <a:lnTo>
                    <a:pt x="10192512" y="0"/>
                  </a:lnTo>
                  <a:lnTo>
                    <a:pt x="10192512" y="682752"/>
                  </a:lnTo>
                  <a:lnTo>
                    <a:pt x="0" y="6827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40680" b="-2406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1288" y="2926080"/>
            <a:ext cx="7616952" cy="1188720"/>
            <a:chOff x="0" y="0"/>
            <a:chExt cx="10155936" cy="15849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155936" cy="1584960"/>
            </a:xfrm>
            <a:custGeom>
              <a:avLst/>
              <a:gdLst/>
              <a:ahLst/>
              <a:cxnLst/>
              <a:rect l="l" t="t" r="r" b="b"/>
              <a:pathLst>
                <a:path w="10155936" h="1584960">
                  <a:moveTo>
                    <a:pt x="0" y="0"/>
                  </a:moveTo>
                  <a:lnTo>
                    <a:pt x="10155936" y="0"/>
                  </a:lnTo>
                  <a:lnTo>
                    <a:pt x="10155936" y="1584960"/>
                  </a:lnTo>
                  <a:lnTo>
                    <a:pt x="0" y="15849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4767" b="-747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506262" y="2103858"/>
            <a:ext cx="11990497" cy="1224439"/>
            <a:chOff x="0" y="0"/>
            <a:chExt cx="15987329" cy="163258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987330" cy="1632585"/>
            </a:xfrm>
            <a:custGeom>
              <a:avLst/>
              <a:gdLst/>
              <a:ahLst/>
              <a:cxnLst/>
              <a:rect l="l" t="t" r="r" b="b"/>
              <a:pathLst>
                <a:path w="15987330" h="1632585">
                  <a:moveTo>
                    <a:pt x="0" y="0"/>
                  </a:moveTo>
                  <a:lnTo>
                    <a:pt x="15987330" y="0"/>
                  </a:lnTo>
                  <a:lnTo>
                    <a:pt x="15987330" y="1632585"/>
                  </a:lnTo>
                  <a:lnTo>
                    <a:pt x="0" y="1632585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1211" r="36475" b="-7121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5987329" cy="16897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19"/>
                </a:lnSpc>
              </a:pPr>
              <a:r>
                <a:rPr lang="en-US" sz="2599">
                  <a:solidFill>
                    <a:srgbClr val="2D3142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 structured</a:t>
              </a:r>
              <a:r>
                <a:rPr lang="en-US" sz="2599" b="1">
                  <a:solidFill>
                    <a:srgbClr val="2D3142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pre-AI,</a:t>
              </a:r>
              <a:r>
                <a:rPr lang="en-US" sz="2599">
                  <a:solidFill>
                    <a:srgbClr val="2D3142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human-first thinking model based on </a:t>
              </a:r>
              <a:r>
                <a:rPr lang="en-US" sz="2599" b="1">
                  <a:solidFill>
                    <a:srgbClr val="2D3142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(Attempt → Map → Refine)</a:t>
              </a:r>
              <a:r>
                <a:rPr lang="en-US" sz="2599">
                  <a:solidFill>
                    <a:srgbClr val="2D3142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that reduces </a:t>
              </a:r>
              <a:r>
                <a:rPr lang="en-US" sz="2599" b="1">
                  <a:solidFill>
                    <a:srgbClr val="2D3142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automation bias</a:t>
              </a:r>
              <a:r>
                <a:rPr lang="en-US" sz="2599">
                  <a:solidFill>
                    <a:srgbClr val="2D3142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learning environments.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638805" y="3520440"/>
            <a:ext cx="11010390" cy="4571880"/>
            <a:chOff x="0" y="0"/>
            <a:chExt cx="10299573" cy="4276725"/>
          </a:xfrm>
        </p:grpSpPr>
        <p:sp>
          <p:nvSpPr>
            <p:cNvPr id="19" name="Freeform 19" descr="/home/claude/slf_cycle.png"/>
            <p:cNvSpPr/>
            <p:nvPr/>
          </p:nvSpPr>
          <p:spPr>
            <a:xfrm>
              <a:off x="6350" y="6350"/>
              <a:ext cx="10290048" cy="4267200"/>
            </a:xfrm>
            <a:custGeom>
              <a:avLst/>
              <a:gdLst/>
              <a:ahLst/>
              <a:cxnLst/>
              <a:rect l="l" t="t" r="r" b="b"/>
              <a:pathLst>
                <a:path w="10290048" h="4267200">
                  <a:moveTo>
                    <a:pt x="0" y="0"/>
                  </a:moveTo>
                  <a:lnTo>
                    <a:pt x="10290048" y="0"/>
                  </a:lnTo>
                  <a:lnTo>
                    <a:pt x="10290048" y="4267200"/>
                  </a:lnTo>
                  <a:lnTo>
                    <a:pt x="0" y="42672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1" t="-15864" r="-30" b="-157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 descr="/home/claude/slf_cycle.png"/>
            <p:cNvSpPr/>
            <p:nvPr/>
          </p:nvSpPr>
          <p:spPr>
            <a:xfrm>
              <a:off x="0" y="0"/>
              <a:ext cx="10302748" cy="4279900"/>
            </a:xfrm>
            <a:custGeom>
              <a:avLst/>
              <a:gdLst/>
              <a:ahLst/>
              <a:cxnLst/>
              <a:rect l="l" t="t" r="r" b="b"/>
              <a:pathLst>
                <a:path w="10302748" h="4279900">
                  <a:moveTo>
                    <a:pt x="6350" y="0"/>
                  </a:moveTo>
                  <a:lnTo>
                    <a:pt x="10296398" y="0"/>
                  </a:lnTo>
                  <a:cubicBezTo>
                    <a:pt x="10299954" y="0"/>
                    <a:pt x="10302748" y="2794"/>
                    <a:pt x="10302748" y="6350"/>
                  </a:cubicBezTo>
                  <a:lnTo>
                    <a:pt x="10302748" y="4273550"/>
                  </a:lnTo>
                  <a:cubicBezTo>
                    <a:pt x="10302748" y="4277106"/>
                    <a:pt x="10299954" y="4279900"/>
                    <a:pt x="10296398" y="4279900"/>
                  </a:cubicBezTo>
                  <a:lnTo>
                    <a:pt x="6350" y="4279900"/>
                  </a:lnTo>
                  <a:cubicBezTo>
                    <a:pt x="2794" y="4279900"/>
                    <a:pt x="0" y="4277106"/>
                    <a:pt x="0" y="4273550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4273550"/>
                  </a:lnTo>
                  <a:lnTo>
                    <a:pt x="6350" y="4273550"/>
                  </a:lnTo>
                  <a:lnTo>
                    <a:pt x="6350" y="4267200"/>
                  </a:lnTo>
                  <a:lnTo>
                    <a:pt x="10296398" y="4267200"/>
                  </a:lnTo>
                  <a:lnTo>
                    <a:pt x="10296398" y="4273550"/>
                  </a:lnTo>
                  <a:lnTo>
                    <a:pt x="10290048" y="4273550"/>
                  </a:lnTo>
                  <a:lnTo>
                    <a:pt x="10290048" y="6350"/>
                  </a:lnTo>
                  <a:lnTo>
                    <a:pt x="10296398" y="6350"/>
                  </a:lnTo>
                  <a:lnTo>
                    <a:pt x="10296398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33856" y="7278624"/>
            <a:ext cx="7644384" cy="475488"/>
            <a:chOff x="0" y="0"/>
            <a:chExt cx="10192512" cy="63398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0192512" cy="633984"/>
            </a:xfrm>
            <a:custGeom>
              <a:avLst/>
              <a:gdLst/>
              <a:ahLst/>
              <a:cxnLst/>
              <a:rect l="l" t="t" r="r" b="b"/>
              <a:pathLst>
                <a:path w="10192512" h="633984">
                  <a:moveTo>
                    <a:pt x="0" y="0"/>
                  </a:moveTo>
                  <a:lnTo>
                    <a:pt x="10192512" y="0"/>
                  </a:lnTo>
                  <a:lnTo>
                    <a:pt x="10192512" y="633984"/>
                  </a:lnTo>
                  <a:lnTo>
                    <a:pt x="0" y="63398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63040" b="-2630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5813927" y="8669321"/>
            <a:ext cx="6661007" cy="851973"/>
            <a:chOff x="0" y="0"/>
            <a:chExt cx="8881343" cy="113596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881342" cy="1135964"/>
            </a:xfrm>
            <a:custGeom>
              <a:avLst/>
              <a:gdLst/>
              <a:ahLst/>
              <a:cxnLst/>
              <a:rect l="l" t="t" r="r" b="b"/>
              <a:pathLst>
                <a:path w="8881342" h="1135964">
                  <a:moveTo>
                    <a:pt x="0" y="0"/>
                  </a:moveTo>
                  <a:lnTo>
                    <a:pt x="8881342" y="0"/>
                  </a:lnTo>
                  <a:lnTo>
                    <a:pt x="8881342" y="1135964"/>
                  </a:lnTo>
                  <a:lnTo>
                    <a:pt x="0" y="113596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45668" r="-14763" b="-10399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881343" cy="117406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160"/>
                </a:lnSpc>
              </a:pPr>
              <a:r>
                <a:rPr lang="en-US" sz="1800" i="1">
                  <a:solidFill>
                    <a:srgbClr val="000000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Embodied Cognition  ·  Cognitive Load Theory  ·  Human-AI Interaction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33856" y="7827264"/>
            <a:ext cx="7644384" cy="299132"/>
            <a:chOff x="0" y="0"/>
            <a:chExt cx="10192512" cy="39884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192512" cy="398843"/>
            </a:xfrm>
            <a:custGeom>
              <a:avLst/>
              <a:gdLst/>
              <a:ahLst/>
              <a:cxnLst/>
              <a:rect l="l" t="t" r="r" b="b"/>
              <a:pathLst>
                <a:path w="10192512" h="398843">
                  <a:moveTo>
                    <a:pt x="0" y="0"/>
                  </a:moveTo>
                  <a:lnTo>
                    <a:pt x="10192512" y="0"/>
                  </a:lnTo>
                  <a:lnTo>
                    <a:pt x="10192512" y="398843"/>
                  </a:lnTo>
                  <a:lnTo>
                    <a:pt x="0" y="398843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369556" b="-5263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48672" y="4528147"/>
            <a:ext cx="7132320" cy="563499"/>
            <a:chOff x="0" y="0"/>
            <a:chExt cx="9509760" cy="75133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509760" cy="751332"/>
            </a:xfrm>
            <a:custGeom>
              <a:avLst/>
              <a:gdLst/>
              <a:ahLst/>
              <a:cxnLst/>
              <a:rect l="l" t="t" r="r" b="b"/>
              <a:pathLst>
                <a:path w="9509760" h="751332">
                  <a:moveTo>
                    <a:pt x="0" y="0"/>
                  </a:moveTo>
                  <a:lnTo>
                    <a:pt x="9509760" y="0"/>
                  </a:lnTo>
                  <a:lnTo>
                    <a:pt x="9509760" y="751332"/>
                  </a:lnTo>
                  <a:lnTo>
                    <a:pt x="0" y="7513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96455" b="-1964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48672" y="6199632"/>
            <a:ext cx="7132320" cy="841248"/>
            <a:chOff x="0" y="0"/>
            <a:chExt cx="9509760" cy="112166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509760" cy="1121664"/>
            </a:xfrm>
            <a:custGeom>
              <a:avLst/>
              <a:gdLst/>
              <a:ahLst/>
              <a:cxnLst/>
              <a:rect l="l" t="t" r="r" b="b"/>
              <a:pathLst>
                <a:path w="9509760" h="1121664">
                  <a:moveTo>
                    <a:pt x="0" y="0"/>
                  </a:moveTo>
                  <a:lnTo>
                    <a:pt x="9509760" y="0"/>
                  </a:lnTo>
                  <a:lnTo>
                    <a:pt x="9509760" y="1121664"/>
                  </a:lnTo>
                  <a:lnTo>
                    <a:pt x="0" y="112166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5084" b="-1150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656064" y="9619488"/>
            <a:ext cx="7589520" cy="292608"/>
            <a:chOff x="0" y="0"/>
            <a:chExt cx="10119360" cy="39014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119360" cy="390144"/>
            </a:xfrm>
            <a:custGeom>
              <a:avLst/>
              <a:gdLst/>
              <a:ahLst/>
              <a:cxnLst/>
              <a:rect l="l" t="t" r="r" b="b"/>
              <a:pathLst>
                <a:path w="10119360" h="390144">
                  <a:moveTo>
                    <a:pt x="0" y="0"/>
                  </a:moveTo>
                  <a:lnTo>
                    <a:pt x="10119360" y="0"/>
                  </a:lnTo>
                  <a:lnTo>
                    <a:pt x="10119360" y="390144"/>
                  </a:lnTo>
                  <a:lnTo>
                    <a:pt x="0" y="39014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455393" b="-4553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782327" y="8440875"/>
            <a:ext cx="3438367" cy="598264"/>
            <a:chOff x="0" y="0"/>
            <a:chExt cx="4584489" cy="79768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584489" cy="797686"/>
            </a:xfrm>
            <a:custGeom>
              <a:avLst/>
              <a:gdLst/>
              <a:ahLst/>
              <a:cxnLst/>
              <a:rect l="l" t="t" r="r" b="b"/>
              <a:pathLst>
                <a:path w="4584489" h="797686">
                  <a:moveTo>
                    <a:pt x="0" y="0"/>
                  </a:moveTo>
                  <a:lnTo>
                    <a:pt x="4584489" y="0"/>
                  </a:lnTo>
                  <a:lnTo>
                    <a:pt x="4584489" y="797686"/>
                  </a:lnTo>
                  <a:lnTo>
                    <a:pt x="0" y="797686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03788" r="-122326" b="-194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4584489" cy="83578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38"/>
                </a:lnSpc>
              </a:pPr>
              <a:r>
                <a:rPr lang="en-US" sz="1700" b="1" spc="159">
                  <a:solidFill>
                    <a:srgbClr val="4AADA8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THEORETICAL GROUNDING</a:t>
              </a:r>
            </a:p>
            <a:p>
              <a:pPr algn="l">
                <a:lnSpc>
                  <a:spcPts val="2039"/>
                </a:lnSpc>
              </a:pPr>
              <a:endParaRPr lang="en-US" sz="1700" b="1" spc="159">
                <a:solidFill>
                  <a:srgbClr val="4AADA8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11/24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9747504"/>
            <a:ext cx="16824960" cy="402336"/>
            <a:chOff x="0" y="0"/>
            <a:chExt cx="22433280" cy="536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33280" cy="536448"/>
            </a:xfrm>
            <a:custGeom>
              <a:avLst/>
              <a:gdLst/>
              <a:ahLst/>
              <a:cxnLst/>
              <a:rect l="l" t="t" r="r" b="b"/>
              <a:pathLst>
                <a:path w="22433280" h="536448">
                  <a:moveTo>
                    <a:pt x="0" y="0"/>
                  </a:moveTo>
                  <a:lnTo>
                    <a:pt x="22433280" y="0"/>
                  </a:lnTo>
                  <a:lnTo>
                    <a:pt x="2243328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64261" b="-7642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76320" y="9747504"/>
            <a:ext cx="1463040" cy="402336"/>
            <a:chOff x="0" y="0"/>
            <a:chExt cx="1950720" cy="536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0720" cy="536448"/>
            </a:xfrm>
            <a:custGeom>
              <a:avLst/>
              <a:gdLst/>
              <a:ahLst/>
              <a:cxnLst/>
              <a:rect l="l" t="t" r="r" b="b"/>
              <a:pathLst>
                <a:path w="1950720" h="536448">
                  <a:moveTo>
                    <a:pt x="0" y="0"/>
                  </a:moveTo>
                  <a:lnTo>
                    <a:pt x="1950720" y="0"/>
                  </a:lnTo>
                  <a:lnTo>
                    <a:pt x="19507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804" b="-208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2960" y="1060704"/>
            <a:ext cx="10360857" cy="950976"/>
            <a:chOff x="0" y="0"/>
            <a:chExt cx="13814476" cy="126796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14425" cy="1267968"/>
            </a:xfrm>
            <a:custGeom>
              <a:avLst/>
              <a:gdLst/>
              <a:ahLst/>
              <a:cxnLst/>
              <a:rect l="l" t="t" r="r" b="b"/>
              <a:pathLst>
                <a:path w="13814425" h="1267968">
                  <a:moveTo>
                    <a:pt x="0" y="0"/>
                  </a:moveTo>
                  <a:lnTo>
                    <a:pt x="13814425" y="0"/>
                  </a:lnTo>
                  <a:lnTo>
                    <a:pt x="13814425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2141" b="-1621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2960" y="977360"/>
            <a:ext cx="10360857" cy="958120"/>
            <a:chOff x="0" y="0"/>
            <a:chExt cx="13814476" cy="12774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814473" cy="1277493"/>
            </a:xfrm>
            <a:custGeom>
              <a:avLst/>
              <a:gdLst/>
              <a:ahLst/>
              <a:cxnLst/>
              <a:rect l="l" t="t" r="r" b="b"/>
              <a:pathLst>
                <a:path w="13814473" h="1277493">
                  <a:moveTo>
                    <a:pt x="0" y="0"/>
                  </a:moveTo>
                  <a:lnTo>
                    <a:pt x="13814473" y="0"/>
                  </a:lnTo>
                  <a:lnTo>
                    <a:pt x="13814473" y="1277493"/>
                  </a:lnTo>
                  <a:lnTo>
                    <a:pt x="0" y="1277493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60706" b="-16070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3814476" cy="128701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680"/>
                </a:lnSpc>
              </a:pPr>
              <a:r>
                <a:rPr lang="en-US" sz="3900" b="1">
                  <a:solidFill>
                    <a:srgbClr val="2D3142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Map Before Machine™ Card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562177" y="1843754"/>
            <a:ext cx="7180821" cy="7547981"/>
            <a:chOff x="0" y="0"/>
            <a:chExt cx="9574428" cy="10063975"/>
          </a:xfrm>
        </p:grpSpPr>
        <p:sp>
          <p:nvSpPr>
            <p:cNvPr id="12" name="Freeform 12" descr="/home/claude/card_image.jpeg"/>
            <p:cNvSpPr/>
            <p:nvPr/>
          </p:nvSpPr>
          <p:spPr>
            <a:xfrm>
              <a:off x="6350" y="6350"/>
              <a:ext cx="9564751" cy="10054209"/>
            </a:xfrm>
            <a:custGeom>
              <a:avLst/>
              <a:gdLst/>
              <a:ahLst/>
              <a:cxnLst/>
              <a:rect l="l" t="t" r="r" b="b"/>
              <a:pathLst>
                <a:path w="9564751" h="10054209">
                  <a:moveTo>
                    <a:pt x="0" y="0"/>
                  </a:moveTo>
                  <a:lnTo>
                    <a:pt x="9564751" y="0"/>
                  </a:lnTo>
                  <a:lnTo>
                    <a:pt x="9564751" y="10054209"/>
                  </a:lnTo>
                  <a:lnTo>
                    <a:pt x="0" y="10054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6" t="-13033" r="-34" b="-1300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 descr="/home/claude/card_image.jpeg"/>
            <p:cNvSpPr/>
            <p:nvPr/>
          </p:nvSpPr>
          <p:spPr>
            <a:xfrm>
              <a:off x="0" y="0"/>
              <a:ext cx="9577451" cy="10066909"/>
            </a:xfrm>
            <a:custGeom>
              <a:avLst/>
              <a:gdLst/>
              <a:ahLst/>
              <a:cxnLst/>
              <a:rect l="l" t="t" r="r" b="b"/>
              <a:pathLst>
                <a:path w="9577451" h="10066909">
                  <a:moveTo>
                    <a:pt x="6350" y="0"/>
                  </a:moveTo>
                  <a:lnTo>
                    <a:pt x="9571101" y="0"/>
                  </a:lnTo>
                  <a:cubicBezTo>
                    <a:pt x="9574657" y="0"/>
                    <a:pt x="9577451" y="2794"/>
                    <a:pt x="9577451" y="6350"/>
                  </a:cubicBezTo>
                  <a:lnTo>
                    <a:pt x="9577451" y="10060559"/>
                  </a:lnTo>
                  <a:cubicBezTo>
                    <a:pt x="9577451" y="10064115"/>
                    <a:pt x="9574657" y="10066909"/>
                    <a:pt x="9571101" y="10066909"/>
                  </a:cubicBezTo>
                  <a:lnTo>
                    <a:pt x="6350" y="10066909"/>
                  </a:lnTo>
                  <a:cubicBezTo>
                    <a:pt x="2794" y="10066909"/>
                    <a:pt x="0" y="10064115"/>
                    <a:pt x="0" y="10060559"/>
                  </a:cubicBezTo>
                  <a:lnTo>
                    <a:pt x="0" y="6350"/>
                  </a:lnTo>
                  <a:cubicBezTo>
                    <a:pt x="0" y="2794"/>
                    <a:pt x="2794" y="0"/>
                    <a:pt x="6350" y="0"/>
                  </a:cubicBezTo>
                  <a:moveTo>
                    <a:pt x="6350" y="12700"/>
                  </a:moveTo>
                  <a:lnTo>
                    <a:pt x="6350" y="6350"/>
                  </a:lnTo>
                  <a:lnTo>
                    <a:pt x="12700" y="6350"/>
                  </a:lnTo>
                  <a:lnTo>
                    <a:pt x="12700" y="10060559"/>
                  </a:lnTo>
                  <a:lnTo>
                    <a:pt x="6350" y="10060559"/>
                  </a:lnTo>
                  <a:lnTo>
                    <a:pt x="6350" y="10054209"/>
                  </a:lnTo>
                  <a:lnTo>
                    <a:pt x="9571101" y="10054209"/>
                  </a:lnTo>
                  <a:lnTo>
                    <a:pt x="9571101" y="10060559"/>
                  </a:lnTo>
                  <a:lnTo>
                    <a:pt x="9564751" y="10060559"/>
                  </a:lnTo>
                  <a:lnTo>
                    <a:pt x="9564751" y="6350"/>
                  </a:lnTo>
                  <a:lnTo>
                    <a:pt x="9571101" y="6350"/>
                  </a:lnTo>
                  <a:lnTo>
                    <a:pt x="9571101" y="12700"/>
                  </a:lnTo>
                  <a:lnTo>
                    <a:pt x="635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822960" y="2173605"/>
            <a:ext cx="9260776" cy="1768297"/>
          </a:xfrm>
          <a:custGeom>
            <a:avLst/>
            <a:gdLst/>
            <a:ahLst/>
            <a:cxnLst/>
            <a:rect l="l" t="t" r="r" b="b"/>
            <a:pathLst>
              <a:path w="9260776" h="1768297">
                <a:moveTo>
                  <a:pt x="0" y="0"/>
                </a:moveTo>
                <a:lnTo>
                  <a:pt x="9260776" y="0"/>
                </a:lnTo>
                <a:lnTo>
                  <a:pt x="9260776" y="1768297"/>
                </a:lnTo>
                <a:lnTo>
                  <a:pt x="0" y="1768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109986" y="2328043"/>
            <a:ext cx="8686800" cy="512064"/>
            <a:chOff x="0" y="0"/>
            <a:chExt cx="11582400" cy="68275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582400" cy="682752"/>
            </a:xfrm>
            <a:custGeom>
              <a:avLst/>
              <a:gdLst/>
              <a:ahLst/>
              <a:cxnLst/>
              <a:rect l="l" t="t" r="r" b="b"/>
              <a:pathLst>
                <a:path w="11582400" h="682752">
                  <a:moveTo>
                    <a:pt x="0" y="0"/>
                  </a:moveTo>
                  <a:lnTo>
                    <a:pt x="11582400" y="0"/>
                  </a:lnTo>
                  <a:lnTo>
                    <a:pt x="11582400" y="682752"/>
                  </a:lnTo>
                  <a:lnTo>
                    <a:pt x="0" y="6827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0319" b="-2803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09986" y="2299468"/>
            <a:ext cx="8686800" cy="540639"/>
            <a:chOff x="0" y="0"/>
            <a:chExt cx="11582400" cy="7208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582400" cy="720852"/>
            </a:xfrm>
            <a:custGeom>
              <a:avLst/>
              <a:gdLst/>
              <a:ahLst/>
              <a:cxnLst/>
              <a:rect l="l" t="t" r="r" b="b"/>
              <a:pathLst>
                <a:path w="11582400" h="720852">
                  <a:moveTo>
                    <a:pt x="0" y="0"/>
                  </a:moveTo>
                  <a:lnTo>
                    <a:pt x="11582400" y="0"/>
                  </a:lnTo>
                  <a:lnTo>
                    <a:pt x="11582400" y="720852"/>
                  </a:lnTo>
                  <a:lnTo>
                    <a:pt x="0" y="72085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63078" b="-26307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582400" cy="75895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400"/>
                </a:lnSpc>
              </a:pPr>
              <a:r>
                <a:rPr lang="en-US" sz="2000" b="1">
                  <a:solidFill>
                    <a:srgbClr val="E8755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STEP 1       ATTEMPT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09986" y="2625223"/>
            <a:ext cx="8686800" cy="1316736"/>
            <a:chOff x="0" y="0"/>
            <a:chExt cx="11582400" cy="175564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582400" cy="1755648"/>
            </a:xfrm>
            <a:custGeom>
              <a:avLst/>
              <a:gdLst/>
              <a:ahLst/>
              <a:cxnLst/>
              <a:rect l="l" t="t" r="r" b="b"/>
              <a:pathLst>
                <a:path w="11582400" h="1755648">
                  <a:moveTo>
                    <a:pt x="0" y="0"/>
                  </a:moveTo>
                  <a:lnTo>
                    <a:pt x="11582400" y="0"/>
                  </a:lnTo>
                  <a:lnTo>
                    <a:pt x="11582400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8457" b="-78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09986" y="2589505"/>
            <a:ext cx="8686800" cy="1352455"/>
            <a:chOff x="0" y="0"/>
            <a:chExt cx="11582400" cy="180327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582400" cy="1803273"/>
            </a:xfrm>
            <a:custGeom>
              <a:avLst/>
              <a:gdLst/>
              <a:ahLst/>
              <a:cxnLst/>
              <a:rect l="l" t="t" r="r" b="b"/>
              <a:pathLst>
                <a:path w="11582400" h="1803273">
                  <a:moveTo>
                    <a:pt x="0" y="0"/>
                  </a:moveTo>
                  <a:lnTo>
                    <a:pt x="11582400" y="0"/>
                  </a:lnTo>
                  <a:lnTo>
                    <a:pt x="11582400" y="1803273"/>
                  </a:lnTo>
                  <a:lnTo>
                    <a:pt x="0" y="1803273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5152" b="-7515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1582400" cy="18508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480060" lvl="2" indent="-160020" algn="l">
                <a:lnSpc>
                  <a:spcPts val="2520"/>
                </a:lnSpc>
                <a:buFont typeface="Arial"/>
                <a:buChar char="⚬"/>
              </a:pPr>
              <a:r>
                <a:rPr lang="en-US" sz="2100">
                  <a:solidFill>
                    <a:srgbClr val="4A506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Minimum floor: name 3+ concepts you already know. </a:t>
              </a:r>
            </a:p>
            <a:p>
              <a:pPr marL="480060" lvl="2" indent="-160020" algn="l">
                <a:lnSpc>
                  <a:spcPts val="2520"/>
                </a:lnSpc>
                <a:buFont typeface="Arial"/>
                <a:buChar char="⚬"/>
              </a:pPr>
              <a:r>
                <a:rPr lang="en-US" sz="2100">
                  <a:solidFill>
                    <a:srgbClr val="4A506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Forces cognitive entry, not compliance. Maps to SLF Attempt stage.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822960" y="4259323"/>
            <a:ext cx="9260776" cy="1768297"/>
          </a:xfrm>
          <a:custGeom>
            <a:avLst/>
            <a:gdLst/>
            <a:ahLst/>
            <a:cxnLst/>
            <a:rect l="l" t="t" r="r" b="b"/>
            <a:pathLst>
              <a:path w="9260776" h="1768297">
                <a:moveTo>
                  <a:pt x="0" y="0"/>
                </a:moveTo>
                <a:lnTo>
                  <a:pt x="9260776" y="0"/>
                </a:lnTo>
                <a:lnTo>
                  <a:pt x="9260776" y="1768297"/>
                </a:lnTo>
                <a:lnTo>
                  <a:pt x="0" y="176829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109986" y="4399036"/>
            <a:ext cx="8686800" cy="512064"/>
            <a:chOff x="0" y="0"/>
            <a:chExt cx="11582400" cy="68275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582400" cy="682752"/>
            </a:xfrm>
            <a:custGeom>
              <a:avLst/>
              <a:gdLst/>
              <a:ahLst/>
              <a:cxnLst/>
              <a:rect l="l" t="t" r="r" b="b"/>
              <a:pathLst>
                <a:path w="11582400" h="682752">
                  <a:moveTo>
                    <a:pt x="0" y="0"/>
                  </a:moveTo>
                  <a:lnTo>
                    <a:pt x="11582400" y="0"/>
                  </a:lnTo>
                  <a:lnTo>
                    <a:pt x="11582400" y="682752"/>
                  </a:lnTo>
                  <a:lnTo>
                    <a:pt x="0" y="6827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0319" b="-2803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09986" y="4370461"/>
            <a:ext cx="8686800" cy="540639"/>
            <a:chOff x="0" y="0"/>
            <a:chExt cx="11582400" cy="72085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582400" cy="720852"/>
            </a:xfrm>
            <a:custGeom>
              <a:avLst/>
              <a:gdLst/>
              <a:ahLst/>
              <a:cxnLst/>
              <a:rect l="l" t="t" r="r" b="b"/>
              <a:pathLst>
                <a:path w="11582400" h="720852">
                  <a:moveTo>
                    <a:pt x="0" y="0"/>
                  </a:moveTo>
                  <a:lnTo>
                    <a:pt x="11582400" y="0"/>
                  </a:lnTo>
                  <a:lnTo>
                    <a:pt x="11582400" y="720852"/>
                  </a:lnTo>
                  <a:lnTo>
                    <a:pt x="0" y="72085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63078" b="-26307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1582400" cy="75895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400"/>
                </a:lnSpc>
              </a:pPr>
              <a:r>
                <a:rPr lang="en-US" sz="2000" b="1">
                  <a:solidFill>
                    <a:srgbClr val="4AADA8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STEP 2       MAP ONE RELATIONSHIP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09986" y="4710941"/>
            <a:ext cx="8686800" cy="1316736"/>
            <a:chOff x="0" y="0"/>
            <a:chExt cx="11582400" cy="175564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582400" cy="1755648"/>
            </a:xfrm>
            <a:custGeom>
              <a:avLst/>
              <a:gdLst/>
              <a:ahLst/>
              <a:cxnLst/>
              <a:rect l="l" t="t" r="r" b="b"/>
              <a:pathLst>
                <a:path w="11582400" h="1755648">
                  <a:moveTo>
                    <a:pt x="0" y="0"/>
                  </a:moveTo>
                  <a:lnTo>
                    <a:pt x="11582400" y="0"/>
                  </a:lnTo>
                  <a:lnTo>
                    <a:pt x="11582400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8457" b="-78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109986" y="4675222"/>
            <a:ext cx="8686800" cy="1352455"/>
            <a:chOff x="0" y="0"/>
            <a:chExt cx="11582400" cy="180327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582400" cy="1803273"/>
            </a:xfrm>
            <a:custGeom>
              <a:avLst/>
              <a:gdLst/>
              <a:ahLst/>
              <a:cxnLst/>
              <a:rect l="l" t="t" r="r" b="b"/>
              <a:pathLst>
                <a:path w="11582400" h="1803273">
                  <a:moveTo>
                    <a:pt x="0" y="0"/>
                  </a:moveTo>
                  <a:lnTo>
                    <a:pt x="11582400" y="0"/>
                  </a:lnTo>
                  <a:lnTo>
                    <a:pt x="11582400" y="1803273"/>
                  </a:lnTo>
                  <a:lnTo>
                    <a:pt x="0" y="1803273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5152" b="-7515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11582400" cy="18508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480060" lvl="2" indent="-160020" algn="l">
                <a:lnSpc>
                  <a:spcPts val="2520"/>
                </a:lnSpc>
                <a:buFont typeface="Arial"/>
                <a:buChar char="⚬"/>
              </a:pPr>
              <a:r>
                <a:rPr lang="en-US" sz="2100">
                  <a:solidFill>
                    <a:srgbClr val="4A506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"___ affects ___ because ___" — BECAUSE is load-bearing. </a:t>
              </a:r>
            </a:p>
            <a:p>
              <a:pPr marL="480060" lvl="2" indent="-160020" algn="l">
                <a:lnSpc>
                  <a:spcPts val="2520"/>
                </a:lnSpc>
                <a:buFont typeface="Arial"/>
                <a:buChar char="⚬"/>
              </a:pPr>
              <a:r>
                <a:rPr lang="en-US" sz="2100">
                  <a:solidFill>
                    <a:srgbClr val="4A506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It forces mechanism, not just naming two ideas side by side.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822960" y="6349375"/>
            <a:ext cx="9260776" cy="1702765"/>
          </a:xfrm>
          <a:custGeom>
            <a:avLst/>
            <a:gdLst/>
            <a:ahLst/>
            <a:cxnLst/>
            <a:rect l="l" t="t" r="r" b="b"/>
            <a:pathLst>
              <a:path w="9260776" h="1702765">
                <a:moveTo>
                  <a:pt x="0" y="0"/>
                </a:moveTo>
                <a:lnTo>
                  <a:pt x="9260776" y="0"/>
                </a:lnTo>
                <a:lnTo>
                  <a:pt x="9260776" y="1702765"/>
                </a:lnTo>
                <a:lnTo>
                  <a:pt x="0" y="17027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1028700" y="6479419"/>
            <a:ext cx="8686800" cy="512064"/>
            <a:chOff x="0" y="0"/>
            <a:chExt cx="11582400" cy="68275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582400" cy="682752"/>
            </a:xfrm>
            <a:custGeom>
              <a:avLst/>
              <a:gdLst/>
              <a:ahLst/>
              <a:cxnLst/>
              <a:rect l="l" t="t" r="r" b="b"/>
              <a:pathLst>
                <a:path w="11582400" h="682752">
                  <a:moveTo>
                    <a:pt x="0" y="0"/>
                  </a:moveTo>
                  <a:lnTo>
                    <a:pt x="11582400" y="0"/>
                  </a:lnTo>
                  <a:lnTo>
                    <a:pt x="11582400" y="682752"/>
                  </a:lnTo>
                  <a:lnTo>
                    <a:pt x="0" y="6827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0319" b="-2803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028700" y="6450844"/>
            <a:ext cx="8686800" cy="540639"/>
            <a:chOff x="0" y="0"/>
            <a:chExt cx="11582400" cy="72085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1582400" cy="720852"/>
            </a:xfrm>
            <a:custGeom>
              <a:avLst/>
              <a:gdLst/>
              <a:ahLst/>
              <a:cxnLst/>
              <a:rect l="l" t="t" r="r" b="b"/>
              <a:pathLst>
                <a:path w="11582400" h="720852">
                  <a:moveTo>
                    <a:pt x="0" y="0"/>
                  </a:moveTo>
                  <a:lnTo>
                    <a:pt x="11582400" y="0"/>
                  </a:lnTo>
                  <a:lnTo>
                    <a:pt x="11582400" y="720852"/>
                  </a:lnTo>
                  <a:lnTo>
                    <a:pt x="0" y="72085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63078" b="-26307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1582400" cy="75895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400"/>
                </a:lnSpc>
              </a:pPr>
              <a:r>
                <a:rPr lang="en-US" sz="2000" b="1">
                  <a:solidFill>
                    <a:srgbClr val="C9952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STEP 3        FLAG YOUR GAP (REFINE)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028700" y="6735451"/>
            <a:ext cx="9055103" cy="1316736"/>
            <a:chOff x="0" y="0"/>
            <a:chExt cx="12073471" cy="1755648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073509" cy="1755648"/>
            </a:xfrm>
            <a:custGeom>
              <a:avLst/>
              <a:gdLst/>
              <a:ahLst/>
              <a:cxnLst/>
              <a:rect l="l" t="t" r="r" b="b"/>
              <a:pathLst>
                <a:path w="12073509" h="1755648">
                  <a:moveTo>
                    <a:pt x="0" y="0"/>
                  </a:moveTo>
                  <a:lnTo>
                    <a:pt x="12073509" y="0"/>
                  </a:lnTo>
                  <a:lnTo>
                    <a:pt x="12073509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3904" b="-839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028700" y="6699733"/>
            <a:ext cx="9055103" cy="1352455"/>
            <a:chOff x="0" y="0"/>
            <a:chExt cx="12073471" cy="1803273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2073471" cy="1803273"/>
            </a:xfrm>
            <a:custGeom>
              <a:avLst/>
              <a:gdLst/>
              <a:ahLst/>
              <a:cxnLst/>
              <a:rect l="l" t="t" r="r" b="b"/>
              <a:pathLst>
                <a:path w="12073471" h="1803273">
                  <a:moveTo>
                    <a:pt x="0" y="0"/>
                  </a:moveTo>
                  <a:lnTo>
                    <a:pt x="12073471" y="0"/>
                  </a:lnTo>
                  <a:lnTo>
                    <a:pt x="12073471" y="1803273"/>
                  </a:lnTo>
                  <a:lnTo>
                    <a:pt x="0" y="1803273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80458" b="-8045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47625"/>
              <a:ext cx="12073471" cy="18508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480060" lvl="2" indent="-160020" algn="l">
                <a:lnSpc>
                  <a:spcPts val="2520"/>
                </a:lnSpc>
                <a:buFont typeface="Arial"/>
                <a:buChar char="⚬"/>
              </a:pPr>
              <a:r>
                <a:rPr lang="en-US" sz="2100">
                  <a:solidFill>
                    <a:srgbClr val="4A506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Converts vagueness into a targeted AI question. </a:t>
              </a:r>
            </a:p>
            <a:p>
              <a:pPr marL="480060" lvl="2" indent="-160020" algn="l">
                <a:lnSpc>
                  <a:spcPts val="2520"/>
                </a:lnSpc>
                <a:buFont typeface="Arial"/>
                <a:buChar char="⚬"/>
              </a:pPr>
              <a:r>
                <a:rPr lang="en-US" sz="2100">
                  <a:solidFill>
                    <a:srgbClr val="4A506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Repositions AI from answer-generator to thinking partner. SLF Refine trigger.</a:t>
              </a:r>
            </a:p>
          </p:txBody>
        </p:sp>
      </p:grpSp>
      <p:sp>
        <p:nvSpPr>
          <p:cNvPr id="47" name="Freeform 47"/>
          <p:cNvSpPr/>
          <p:nvPr/>
        </p:nvSpPr>
        <p:spPr>
          <a:xfrm>
            <a:off x="822960" y="8366512"/>
            <a:ext cx="9260776" cy="982409"/>
          </a:xfrm>
          <a:custGeom>
            <a:avLst/>
            <a:gdLst/>
            <a:ahLst/>
            <a:cxnLst/>
            <a:rect l="l" t="t" r="r" b="b"/>
            <a:pathLst>
              <a:path w="9260776" h="982409">
                <a:moveTo>
                  <a:pt x="0" y="0"/>
                </a:moveTo>
                <a:lnTo>
                  <a:pt x="9260776" y="0"/>
                </a:lnTo>
                <a:lnTo>
                  <a:pt x="9260776" y="982409"/>
                </a:lnTo>
                <a:lnTo>
                  <a:pt x="0" y="98240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8" name="Group 48"/>
          <p:cNvGrpSpPr/>
          <p:nvPr/>
        </p:nvGrpSpPr>
        <p:grpSpPr>
          <a:xfrm>
            <a:off x="1719777" y="8327393"/>
            <a:ext cx="7467209" cy="1060704"/>
            <a:chOff x="0" y="0"/>
            <a:chExt cx="9956279" cy="1414272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9956292" cy="1414272"/>
            </a:xfrm>
            <a:custGeom>
              <a:avLst/>
              <a:gdLst/>
              <a:ahLst/>
              <a:cxnLst/>
              <a:rect l="l" t="t" r="r" b="b"/>
              <a:pathLst>
                <a:path w="9956292" h="1414272">
                  <a:moveTo>
                    <a:pt x="0" y="0"/>
                  </a:moveTo>
                  <a:lnTo>
                    <a:pt x="9956292" y="0"/>
                  </a:lnTo>
                  <a:lnTo>
                    <a:pt x="9956292" y="1414272"/>
                  </a:lnTo>
                  <a:lnTo>
                    <a:pt x="0" y="141427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7077" b="-8707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223027" y="8309534"/>
            <a:ext cx="8666450" cy="1096423"/>
            <a:chOff x="0" y="0"/>
            <a:chExt cx="11555266" cy="1461897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1555271" cy="1461897"/>
            </a:xfrm>
            <a:custGeom>
              <a:avLst/>
              <a:gdLst/>
              <a:ahLst/>
              <a:cxnLst/>
              <a:rect l="l" t="t" r="r" b="b"/>
              <a:pathLst>
                <a:path w="11555271" h="1461897">
                  <a:moveTo>
                    <a:pt x="0" y="0"/>
                  </a:moveTo>
                  <a:lnTo>
                    <a:pt x="11555271" y="0"/>
                  </a:lnTo>
                  <a:lnTo>
                    <a:pt x="11555271" y="1461897"/>
                  </a:lnTo>
                  <a:lnTo>
                    <a:pt x="0" y="1461897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82703" r="13837" b="-8270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47625"/>
              <a:ext cx="11555266" cy="150952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card </a:t>
              </a:r>
              <a:r>
                <a:rPr lang="en-US" sz="2100" b="1">
                  <a:solidFill>
                    <a:srgbClr val="F0C84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IS</a:t>
              </a:r>
              <a:r>
                <a:rPr lang="en-US" sz="21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the SLF framework applied, operationalized in under 10 minutes.</a:t>
              </a:r>
            </a:p>
            <a:p>
              <a:pPr algn="l">
                <a:lnSpc>
                  <a:spcPts val="2520"/>
                </a:lnSpc>
              </a:pPr>
              <a:r>
                <a:rPr lang="en-US" sz="2100">
                  <a:solidFill>
                    <a:srgbClr val="FFFFFF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Not anti-AI. A human-first on-ramp before AI enters.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12/24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72686" y="1028700"/>
            <a:ext cx="7142629" cy="965263"/>
            <a:chOff x="0" y="0"/>
            <a:chExt cx="9523505" cy="12870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23505" cy="1287018"/>
            </a:xfrm>
            <a:custGeom>
              <a:avLst/>
              <a:gdLst/>
              <a:ahLst/>
              <a:cxnLst/>
              <a:rect l="l" t="t" r="r" b="b"/>
              <a:pathLst>
                <a:path w="9523505" h="1287018">
                  <a:moveTo>
                    <a:pt x="0" y="0"/>
                  </a:moveTo>
                  <a:lnTo>
                    <a:pt x="9523505" y="0"/>
                  </a:lnTo>
                  <a:lnTo>
                    <a:pt x="9523505" y="1287018"/>
                  </a:lnTo>
                  <a:lnTo>
                    <a:pt x="0" y="128701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85940" r="-132996" b="-2859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9523505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2D3142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User Research &amp; The Delta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810263" y="2145287"/>
            <a:ext cx="5328856" cy="2128456"/>
          </a:xfrm>
          <a:custGeom>
            <a:avLst/>
            <a:gdLst/>
            <a:ahLst/>
            <a:cxnLst/>
            <a:rect l="l" t="t" r="r" b="b"/>
            <a:pathLst>
              <a:path w="5328856" h="2128456">
                <a:moveTo>
                  <a:pt x="0" y="0"/>
                </a:moveTo>
                <a:lnTo>
                  <a:pt x="5328857" y="0"/>
                </a:lnTo>
                <a:lnTo>
                  <a:pt x="5328857" y="2128457"/>
                </a:lnTo>
                <a:lnTo>
                  <a:pt x="0" y="2128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10263" y="2145287"/>
            <a:ext cx="135065" cy="2128456"/>
          </a:xfrm>
          <a:custGeom>
            <a:avLst/>
            <a:gdLst/>
            <a:ahLst/>
            <a:cxnLst/>
            <a:rect l="l" t="t" r="r" b="b"/>
            <a:pathLst>
              <a:path w="135065" h="2128456">
                <a:moveTo>
                  <a:pt x="0" y="0"/>
                </a:moveTo>
                <a:lnTo>
                  <a:pt x="135065" y="0"/>
                </a:lnTo>
                <a:lnTo>
                  <a:pt x="135065" y="2128457"/>
                </a:lnTo>
                <a:lnTo>
                  <a:pt x="0" y="2128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152144" y="2239137"/>
            <a:ext cx="4791456" cy="650367"/>
            <a:chOff x="0" y="0"/>
            <a:chExt cx="6388608" cy="8671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88608" cy="867156"/>
            </a:xfrm>
            <a:custGeom>
              <a:avLst/>
              <a:gdLst/>
              <a:ahLst/>
              <a:cxnLst/>
              <a:rect l="l" t="t" r="r" b="b"/>
              <a:pathLst>
                <a:path w="6388608" h="867156">
                  <a:moveTo>
                    <a:pt x="0" y="0"/>
                  </a:moveTo>
                  <a:lnTo>
                    <a:pt x="6388608" y="0"/>
                  </a:lnTo>
                  <a:lnTo>
                    <a:pt x="6388608" y="867156"/>
                  </a:lnTo>
                  <a:lnTo>
                    <a:pt x="0" y="86715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93552" b="-9355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6388608" cy="90525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E8755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Participant A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52144" y="2853785"/>
            <a:ext cx="4791456" cy="547783"/>
            <a:chOff x="0" y="0"/>
            <a:chExt cx="6388608" cy="7303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88608" cy="730377"/>
            </a:xfrm>
            <a:custGeom>
              <a:avLst/>
              <a:gdLst/>
              <a:ahLst/>
              <a:cxnLst/>
              <a:rect l="l" t="t" r="r" b="b"/>
              <a:pathLst>
                <a:path w="6388608" h="730377">
                  <a:moveTo>
                    <a:pt x="0" y="0"/>
                  </a:moveTo>
                  <a:lnTo>
                    <a:pt x="6388608" y="0"/>
                  </a:lnTo>
                  <a:lnTo>
                    <a:pt x="6388608" y="730377"/>
                  </a:lnTo>
                  <a:lnTo>
                    <a:pt x="0" y="73037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20435" b="-12043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6388608" cy="77800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D3142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UX Design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2144" y="3372993"/>
            <a:ext cx="4791456" cy="467487"/>
            <a:chOff x="0" y="0"/>
            <a:chExt cx="6388608" cy="6233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88608" cy="623316"/>
            </a:xfrm>
            <a:custGeom>
              <a:avLst/>
              <a:gdLst/>
              <a:ahLst/>
              <a:cxnLst/>
              <a:rect l="l" t="t" r="r" b="b"/>
              <a:pathLst>
                <a:path w="6388608" h="623316">
                  <a:moveTo>
                    <a:pt x="0" y="0"/>
                  </a:moveTo>
                  <a:lnTo>
                    <a:pt x="6388608" y="0"/>
                  </a:lnTo>
                  <a:lnTo>
                    <a:pt x="6388608" y="623316"/>
                  </a:lnTo>
                  <a:lnTo>
                    <a:pt x="0" y="62331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49709" b="-14970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388608" cy="6614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39"/>
                </a:lnSpc>
              </a:pPr>
              <a:r>
                <a:rPr lang="en-US" sz="1700" i="1">
                  <a:solidFill>
                    <a:srgbClr val="4A5068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STEM learner · Independent-first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6479543" y="2145287"/>
            <a:ext cx="135065" cy="2128456"/>
          </a:xfrm>
          <a:custGeom>
            <a:avLst/>
            <a:gdLst/>
            <a:ahLst/>
            <a:cxnLst/>
            <a:rect l="l" t="t" r="r" b="b"/>
            <a:pathLst>
              <a:path w="135065" h="2128456">
                <a:moveTo>
                  <a:pt x="0" y="0"/>
                </a:moveTo>
                <a:lnTo>
                  <a:pt x="135065" y="0"/>
                </a:lnTo>
                <a:lnTo>
                  <a:pt x="135065" y="2128457"/>
                </a:lnTo>
                <a:lnTo>
                  <a:pt x="0" y="2128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479543" y="2145287"/>
            <a:ext cx="5328857" cy="2128456"/>
          </a:xfrm>
          <a:custGeom>
            <a:avLst/>
            <a:gdLst/>
            <a:ahLst/>
            <a:cxnLst/>
            <a:rect l="l" t="t" r="r" b="b"/>
            <a:pathLst>
              <a:path w="5328857" h="2128456">
                <a:moveTo>
                  <a:pt x="0" y="0"/>
                </a:moveTo>
                <a:lnTo>
                  <a:pt x="5328857" y="0"/>
                </a:lnTo>
                <a:lnTo>
                  <a:pt x="5328857" y="2128457"/>
                </a:lnTo>
                <a:lnTo>
                  <a:pt x="0" y="2128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6821424" y="2239137"/>
            <a:ext cx="4791456" cy="650367"/>
            <a:chOff x="0" y="0"/>
            <a:chExt cx="6388608" cy="86715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88608" cy="867156"/>
            </a:xfrm>
            <a:custGeom>
              <a:avLst/>
              <a:gdLst/>
              <a:ahLst/>
              <a:cxnLst/>
              <a:rect l="l" t="t" r="r" b="b"/>
              <a:pathLst>
                <a:path w="6388608" h="867156">
                  <a:moveTo>
                    <a:pt x="0" y="0"/>
                  </a:moveTo>
                  <a:lnTo>
                    <a:pt x="6388608" y="0"/>
                  </a:lnTo>
                  <a:lnTo>
                    <a:pt x="6388608" y="867156"/>
                  </a:lnTo>
                  <a:lnTo>
                    <a:pt x="0" y="86715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93552" b="-9355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6388608" cy="90525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4AADA8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Participant B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821424" y="2853785"/>
            <a:ext cx="4791456" cy="547783"/>
            <a:chOff x="0" y="0"/>
            <a:chExt cx="6388608" cy="73037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88608" cy="730377"/>
            </a:xfrm>
            <a:custGeom>
              <a:avLst/>
              <a:gdLst/>
              <a:ahLst/>
              <a:cxnLst/>
              <a:rect l="l" t="t" r="r" b="b"/>
              <a:pathLst>
                <a:path w="6388608" h="730377">
                  <a:moveTo>
                    <a:pt x="0" y="0"/>
                  </a:moveTo>
                  <a:lnTo>
                    <a:pt x="6388608" y="0"/>
                  </a:lnTo>
                  <a:lnTo>
                    <a:pt x="6388608" y="730377"/>
                  </a:lnTo>
                  <a:lnTo>
                    <a:pt x="0" y="73037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20435" b="-12043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47625"/>
              <a:ext cx="6388608" cy="77800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D3142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Health Informatics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821424" y="3372993"/>
            <a:ext cx="4791456" cy="467487"/>
            <a:chOff x="0" y="0"/>
            <a:chExt cx="6388608" cy="62331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88608" cy="623316"/>
            </a:xfrm>
            <a:custGeom>
              <a:avLst/>
              <a:gdLst/>
              <a:ahLst/>
              <a:cxnLst/>
              <a:rect l="l" t="t" r="r" b="b"/>
              <a:pathLst>
                <a:path w="6388608" h="623316">
                  <a:moveTo>
                    <a:pt x="0" y="0"/>
                  </a:moveTo>
                  <a:lnTo>
                    <a:pt x="6388608" y="0"/>
                  </a:lnTo>
                  <a:lnTo>
                    <a:pt x="6388608" y="623316"/>
                  </a:lnTo>
                  <a:lnTo>
                    <a:pt x="0" y="62331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49709" b="-14970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6388608" cy="6614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39"/>
                </a:lnSpc>
              </a:pPr>
              <a:r>
                <a:rPr lang="en-US" sz="1700" i="1">
                  <a:solidFill>
                    <a:srgbClr val="4A5068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STEM learner · Surface-level baseline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12148823" y="2145287"/>
            <a:ext cx="5328857" cy="2128456"/>
          </a:xfrm>
          <a:custGeom>
            <a:avLst/>
            <a:gdLst/>
            <a:ahLst/>
            <a:cxnLst/>
            <a:rect l="l" t="t" r="r" b="b"/>
            <a:pathLst>
              <a:path w="5328857" h="2128456">
                <a:moveTo>
                  <a:pt x="0" y="0"/>
                </a:moveTo>
                <a:lnTo>
                  <a:pt x="5328857" y="0"/>
                </a:lnTo>
                <a:lnTo>
                  <a:pt x="5328857" y="2128457"/>
                </a:lnTo>
                <a:lnTo>
                  <a:pt x="0" y="21284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8" name="Group 28"/>
          <p:cNvGrpSpPr/>
          <p:nvPr/>
        </p:nvGrpSpPr>
        <p:grpSpPr>
          <a:xfrm>
            <a:off x="12490704" y="2239137"/>
            <a:ext cx="4791456" cy="650367"/>
            <a:chOff x="0" y="0"/>
            <a:chExt cx="6388608" cy="86715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88608" cy="867156"/>
            </a:xfrm>
            <a:custGeom>
              <a:avLst/>
              <a:gdLst/>
              <a:ahLst/>
              <a:cxnLst/>
              <a:rect l="l" t="t" r="r" b="b"/>
              <a:pathLst>
                <a:path w="6388608" h="867156">
                  <a:moveTo>
                    <a:pt x="0" y="0"/>
                  </a:moveTo>
                  <a:lnTo>
                    <a:pt x="6388608" y="0"/>
                  </a:lnTo>
                  <a:lnTo>
                    <a:pt x="6388608" y="867156"/>
                  </a:lnTo>
                  <a:lnTo>
                    <a:pt x="0" y="86715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93552" b="-9355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6388608" cy="90525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C9952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Participant C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490704" y="2853785"/>
            <a:ext cx="4791456" cy="547783"/>
            <a:chOff x="0" y="0"/>
            <a:chExt cx="6388608" cy="73037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88608" cy="730377"/>
            </a:xfrm>
            <a:custGeom>
              <a:avLst/>
              <a:gdLst/>
              <a:ahLst/>
              <a:cxnLst/>
              <a:rect l="l" t="t" r="r" b="b"/>
              <a:pathLst>
                <a:path w="6388608" h="730377">
                  <a:moveTo>
                    <a:pt x="0" y="0"/>
                  </a:moveTo>
                  <a:lnTo>
                    <a:pt x="6388608" y="0"/>
                  </a:lnTo>
                  <a:lnTo>
                    <a:pt x="6388608" y="730377"/>
                  </a:lnTo>
                  <a:lnTo>
                    <a:pt x="0" y="730377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20435" b="-12043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6388608" cy="77800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D3142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STEM Instructor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490704" y="3372993"/>
            <a:ext cx="4791456" cy="467487"/>
            <a:chOff x="0" y="0"/>
            <a:chExt cx="6388608" cy="62331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88608" cy="623316"/>
            </a:xfrm>
            <a:custGeom>
              <a:avLst/>
              <a:gdLst/>
              <a:ahLst/>
              <a:cxnLst/>
              <a:rect l="l" t="t" r="r" b="b"/>
              <a:pathLst>
                <a:path w="6388608" h="623316">
                  <a:moveTo>
                    <a:pt x="0" y="0"/>
                  </a:moveTo>
                  <a:lnTo>
                    <a:pt x="6388608" y="0"/>
                  </a:lnTo>
                  <a:lnTo>
                    <a:pt x="6388608" y="623316"/>
                  </a:lnTo>
                  <a:lnTo>
                    <a:pt x="0" y="623316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49709" b="-14970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6388608" cy="6614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39"/>
                </a:lnSpc>
              </a:pPr>
              <a:r>
                <a:rPr lang="en-US" sz="1700" i="1">
                  <a:solidFill>
                    <a:srgbClr val="4A5068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Technology Management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22960" y="4323969"/>
            <a:ext cx="16642080" cy="504063"/>
            <a:chOff x="0" y="0"/>
            <a:chExt cx="22189440" cy="67208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22189439" cy="672084"/>
            </a:xfrm>
            <a:custGeom>
              <a:avLst/>
              <a:gdLst/>
              <a:ahLst/>
              <a:cxnLst/>
              <a:rect l="l" t="t" r="r" b="b"/>
              <a:pathLst>
                <a:path w="22189439" h="672084">
                  <a:moveTo>
                    <a:pt x="0" y="0"/>
                  </a:moveTo>
                  <a:lnTo>
                    <a:pt x="22189439" y="0"/>
                  </a:lnTo>
                  <a:lnTo>
                    <a:pt x="22189439" y="672084"/>
                  </a:lnTo>
                  <a:lnTo>
                    <a:pt x="0" y="672084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93315" b="-59331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22189440" cy="710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80"/>
                </a:lnSpc>
              </a:pPr>
              <a:r>
                <a:rPr lang="en-US" sz="1900" i="1">
                  <a:solidFill>
                    <a:srgbClr val="8A90A8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Method: Zoom  ·  60-sec baseline (no card) → 3-min card session → debrief  ·  3 interviews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22960" y="4909185"/>
            <a:ext cx="16642080" cy="485775"/>
            <a:chOff x="0" y="0"/>
            <a:chExt cx="22189440" cy="6477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2189439" cy="647700"/>
            </a:xfrm>
            <a:custGeom>
              <a:avLst/>
              <a:gdLst/>
              <a:ahLst/>
              <a:cxnLst/>
              <a:rect l="l" t="t" r="r" b="b"/>
              <a:pathLst>
                <a:path w="22189439" h="647700">
                  <a:moveTo>
                    <a:pt x="0" y="0"/>
                  </a:moveTo>
                  <a:lnTo>
                    <a:pt x="22189439" y="0"/>
                  </a:lnTo>
                  <a:lnTo>
                    <a:pt x="22189439" y="647700"/>
                  </a:lnTo>
                  <a:lnTo>
                    <a:pt x="0" y="6477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617534" b="-6175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22189440" cy="6858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280"/>
                </a:lnSpc>
              </a:pPr>
              <a:r>
                <a:rPr lang="en-US" sz="1900" b="1" spc="80">
                  <a:solidFill>
                    <a:srgbClr val="4AADA8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THE DELTA  ·  Participant B (Health Informatics)</a:t>
              </a:r>
            </a:p>
          </p:txBody>
        </p:sp>
      </p:grpSp>
      <p:sp>
        <p:nvSpPr>
          <p:cNvPr id="43" name="Freeform 43"/>
          <p:cNvSpPr/>
          <p:nvPr/>
        </p:nvSpPr>
        <p:spPr>
          <a:xfrm>
            <a:off x="810263" y="5473703"/>
            <a:ext cx="7889176" cy="2549080"/>
          </a:xfrm>
          <a:custGeom>
            <a:avLst/>
            <a:gdLst/>
            <a:ahLst/>
            <a:cxnLst/>
            <a:rect l="l" t="t" r="r" b="b"/>
            <a:pathLst>
              <a:path w="7889176" h="2549080">
                <a:moveTo>
                  <a:pt x="0" y="0"/>
                </a:moveTo>
                <a:lnTo>
                  <a:pt x="7889177" y="0"/>
                </a:lnTo>
                <a:lnTo>
                  <a:pt x="7889177" y="2549081"/>
                </a:lnTo>
                <a:lnTo>
                  <a:pt x="0" y="25490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810263" y="5473703"/>
            <a:ext cx="7889176" cy="573976"/>
          </a:xfrm>
          <a:custGeom>
            <a:avLst/>
            <a:gdLst/>
            <a:ahLst/>
            <a:cxnLst/>
            <a:rect l="l" t="t" r="r" b="b"/>
            <a:pathLst>
              <a:path w="7889176" h="573976">
                <a:moveTo>
                  <a:pt x="0" y="0"/>
                </a:moveTo>
                <a:lnTo>
                  <a:pt x="7889177" y="0"/>
                </a:lnTo>
                <a:lnTo>
                  <a:pt x="7889177" y="573977"/>
                </a:lnTo>
                <a:lnTo>
                  <a:pt x="0" y="573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5" name="Group 45"/>
          <p:cNvGrpSpPr/>
          <p:nvPr/>
        </p:nvGrpSpPr>
        <p:grpSpPr>
          <a:xfrm>
            <a:off x="1060704" y="5494401"/>
            <a:ext cx="7498080" cy="504063"/>
            <a:chOff x="0" y="0"/>
            <a:chExt cx="9997440" cy="672084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9997440" cy="672084"/>
            </a:xfrm>
            <a:custGeom>
              <a:avLst/>
              <a:gdLst/>
              <a:ahLst/>
              <a:cxnLst/>
              <a:rect l="l" t="t" r="r" b="b"/>
              <a:pathLst>
                <a:path w="9997440" h="672084">
                  <a:moveTo>
                    <a:pt x="0" y="0"/>
                  </a:moveTo>
                  <a:lnTo>
                    <a:pt x="9997440" y="0"/>
                  </a:lnTo>
                  <a:lnTo>
                    <a:pt x="9997440" y="672084"/>
                  </a:lnTo>
                  <a:lnTo>
                    <a:pt x="0" y="672084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39845" b="-23984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9997440" cy="710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39"/>
                </a:lnSpc>
              </a:pPr>
              <a:r>
                <a:rPr lang="en-US" sz="1700" b="1">
                  <a:solidFill>
                    <a:srgbClr val="4A5068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BEFORE  ·  60-sec baseline (no card)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1152144" y="6097524"/>
            <a:ext cx="7315200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 i="1">
                <a:solidFill>
                  <a:srgbClr val="4A5068"/>
                </a:solidFill>
                <a:latin typeface="Trebuchet MS Italics"/>
                <a:ea typeface="Trebuchet MS Italics"/>
                <a:cs typeface="Trebuchet MS Italics"/>
                <a:sym typeface="Trebuchet MS Italics"/>
              </a:rPr>
              <a:t>"Why do some tech companies grow faster when more people use them?"</a:t>
            </a:r>
          </a:p>
          <a:p>
            <a:pPr algn="l">
              <a:lnSpc>
                <a:spcPts val="2640"/>
              </a:lnSpc>
            </a:pPr>
            <a:endParaRPr lang="en-US" sz="2200" i="1">
              <a:solidFill>
                <a:srgbClr val="4A5068"/>
              </a:solidFill>
              <a:latin typeface="Trebuchet MS Italics"/>
              <a:ea typeface="Trebuchet MS Italics"/>
              <a:cs typeface="Trebuchet MS Italics"/>
              <a:sym typeface="Trebuchet MS Italics"/>
            </a:endParaRPr>
          </a:p>
          <a:p>
            <a:pPr algn="l">
              <a:lnSpc>
                <a:spcPts val="2640"/>
              </a:lnSpc>
            </a:pPr>
            <a:r>
              <a:rPr lang="en-US" sz="2200" i="1">
                <a:solidFill>
                  <a:srgbClr val="4A5068"/>
                </a:solidFill>
                <a:latin typeface="Trebuchet MS Italics"/>
                <a:ea typeface="Trebuchet MS Italics"/>
                <a:cs typeface="Trebuchet MS Italics"/>
                <a:sym typeface="Trebuchet MS Italics"/>
              </a:rPr>
              <a:t>"I think I get the basics."</a:t>
            </a:r>
          </a:p>
        </p:txBody>
      </p:sp>
      <p:sp>
        <p:nvSpPr>
          <p:cNvPr id="49" name="Freeform 49"/>
          <p:cNvSpPr/>
          <p:nvPr/>
        </p:nvSpPr>
        <p:spPr>
          <a:xfrm>
            <a:off x="9606791" y="5473703"/>
            <a:ext cx="7852600" cy="2549080"/>
          </a:xfrm>
          <a:custGeom>
            <a:avLst/>
            <a:gdLst/>
            <a:ahLst/>
            <a:cxnLst/>
            <a:rect l="l" t="t" r="r" b="b"/>
            <a:pathLst>
              <a:path w="7852600" h="2549080">
                <a:moveTo>
                  <a:pt x="0" y="0"/>
                </a:moveTo>
                <a:lnTo>
                  <a:pt x="7852601" y="0"/>
                </a:lnTo>
                <a:lnTo>
                  <a:pt x="7852601" y="2549081"/>
                </a:lnTo>
                <a:lnTo>
                  <a:pt x="0" y="25490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9606791" y="5473703"/>
            <a:ext cx="7852600" cy="573976"/>
          </a:xfrm>
          <a:custGeom>
            <a:avLst/>
            <a:gdLst/>
            <a:ahLst/>
            <a:cxnLst/>
            <a:rect l="l" t="t" r="r" b="b"/>
            <a:pathLst>
              <a:path w="7852600" h="573976">
                <a:moveTo>
                  <a:pt x="0" y="0"/>
                </a:moveTo>
                <a:lnTo>
                  <a:pt x="7852601" y="0"/>
                </a:lnTo>
                <a:lnTo>
                  <a:pt x="7852601" y="573977"/>
                </a:lnTo>
                <a:lnTo>
                  <a:pt x="0" y="57397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1" name="Group 51"/>
          <p:cNvGrpSpPr/>
          <p:nvPr/>
        </p:nvGrpSpPr>
        <p:grpSpPr>
          <a:xfrm>
            <a:off x="9838944" y="5494401"/>
            <a:ext cx="7424928" cy="504063"/>
            <a:chOff x="0" y="0"/>
            <a:chExt cx="9899904" cy="672084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9899904" cy="672084"/>
            </a:xfrm>
            <a:custGeom>
              <a:avLst/>
              <a:gdLst/>
              <a:ahLst/>
              <a:cxnLst/>
              <a:rect l="l" t="t" r="r" b="b"/>
              <a:pathLst>
                <a:path w="9899904" h="672084">
                  <a:moveTo>
                    <a:pt x="0" y="0"/>
                  </a:moveTo>
                  <a:lnTo>
                    <a:pt x="9899904" y="0"/>
                  </a:lnTo>
                  <a:lnTo>
                    <a:pt x="9899904" y="672084"/>
                  </a:lnTo>
                  <a:lnTo>
                    <a:pt x="0" y="672084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37017" b="-23701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9899904" cy="71018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039"/>
                </a:lnSpc>
              </a:pPr>
              <a:r>
                <a:rPr lang="en-US" sz="1700" b="1">
                  <a:solidFill>
                    <a:srgbClr val="2D3142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AFTER  ·  Card-prompted Step 3</a:t>
              </a: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9930384" y="6097524"/>
            <a:ext cx="7242048" cy="177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0"/>
              </a:lnSpc>
            </a:pPr>
            <a:r>
              <a:rPr lang="en-US" sz="2200" i="1">
                <a:solidFill>
                  <a:srgbClr val="FFFFFF"/>
                </a:solidFill>
                <a:latin typeface="Trebuchet MS Italics"/>
                <a:ea typeface="Trebuchet MS Italics"/>
                <a:cs typeface="Trebuchet MS Italics"/>
                <a:sym typeface="Trebuchet MS Italics"/>
              </a:rPr>
              <a:t>"Before, the question was really vague. Now it's something that can actually get something out of. The prompt itself was becoming more specific."</a:t>
            </a:r>
          </a:p>
        </p:txBody>
      </p:sp>
      <p:sp>
        <p:nvSpPr>
          <p:cNvPr id="55" name="Freeform 55"/>
          <p:cNvSpPr/>
          <p:nvPr/>
        </p:nvSpPr>
        <p:spPr>
          <a:xfrm>
            <a:off x="810263" y="8216903"/>
            <a:ext cx="7889176" cy="1342072"/>
          </a:xfrm>
          <a:custGeom>
            <a:avLst/>
            <a:gdLst/>
            <a:ahLst/>
            <a:cxnLst/>
            <a:rect l="l" t="t" r="r" b="b"/>
            <a:pathLst>
              <a:path w="7889176" h="1342072">
                <a:moveTo>
                  <a:pt x="0" y="0"/>
                </a:moveTo>
                <a:lnTo>
                  <a:pt x="7889177" y="0"/>
                </a:lnTo>
                <a:lnTo>
                  <a:pt x="7889177" y="1342073"/>
                </a:lnTo>
                <a:lnTo>
                  <a:pt x="0" y="13420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TextBox 56"/>
          <p:cNvSpPr txBox="1"/>
          <p:nvPr/>
        </p:nvSpPr>
        <p:spPr>
          <a:xfrm>
            <a:off x="1188720" y="8235696"/>
            <a:ext cx="7223760" cy="847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9"/>
              </a:lnSpc>
            </a:pPr>
            <a:r>
              <a:rPr lang="en-US" sz="1700" i="1">
                <a:solidFill>
                  <a:srgbClr val="FFFFFF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"With three steps there's an organized plan - gives me more time to think through the question."</a:t>
            </a:r>
          </a:p>
          <a:p>
            <a:pPr algn="l">
              <a:lnSpc>
                <a:spcPts val="2039"/>
              </a:lnSpc>
            </a:pPr>
            <a:r>
              <a:rPr lang="en-US" sz="1700" b="1">
                <a:solidFill>
                  <a:srgbClr val="F0C84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— Participant B</a:t>
            </a:r>
          </a:p>
        </p:txBody>
      </p:sp>
      <p:sp>
        <p:nvSpPr>
          <p:cNvPr id="57" name="Freeform 57"/>
          <p:cNvSpPr/>
          <p:nvPr/>
        </p:nvSpPr>
        <p:spPr>
          <a:xfrm>
            <a:off x="9606791" y="8216903"/>
            <a:ext cx="7852600" cy="1342072"/>
          </a:xfrm>
          <a:custGeom>
            <a:avLst/>
            <a:gdLst/>
            <a:ahLst/>
            <a:cxnLst/>
            <a:rect l="l" t="t" r="r" b="b"/>
            <a:pathLst>
              <a:path w="7852600" h="1342072">
                <a:moveTo>
                  <a:pt x="0" y="0"/>
                </a:moveTo>
                <a:lnTo>
                  <a:pt x="7852601" y="0"/>
                </a:lnTo>
                <a:lnTo>
                  <a:pt x="7852601" y="1342073"/>
                </a:lnTo>
                <a:lnTo>
                  <a:pt x="0" y="134207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8" name="TextBox 58"/>
          <p:cNvSpPr txBox="1"/>
          <p:nvPr/>
        </p:nvSpPr>
        <p:spPr>
          <a:xfrm>
            <a:off x="10068592" y="8440617"/>
            <a:ext cx="7103840" cy="120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5"/>
              </a:lnSpc>
            </a:pPr>
            <a:r>
              <a:rPr lang="en-US" sz="1671" i="1">
                <a:solidFill>
                  <a:srgbClr val="FFFFFF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"This just strategically slows down the brain enough to make connections and then jump to AI."</a:t>
            </a:r>
          </a:p>
          <a:p>
            <a:pPr algn="l">
              <a:lnSpc>
                <a:spcPts val="2005"/>
              </a:lnSpc>
            </a:pPr>
            <a:r>
              <a:rPr lang="en-US" sz="1671" b="1">
                <a:solidFill>
                  <a:srgbClr val="F0C84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— Participant A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13/24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0506065" y="1750284"/>
            <a:ext cx="6485619" cy="1314775"/>
          </a:xfrm>
          <a:custGeom>
            <a:avLst/>
            <a:gdLst/>
            <a:ahLst/>
            <a:cxnLst/>
            <a:rect l="l" t="t" r="r" b="b"/>
            <a:pathLst>
              <a:path w="8647492" h="1753033">
                <a:moveTo>
                  <a:pt x="0" y="0"/>
                </a:moveTo>
                <a:lnTo>
                  <a:pt x="8647492" y="0"/>
                </a:lnTo>
                <a:lnTo>
                  <a:pt x="8647492" y="1753033"/>
                </a:lnTo>
                <a:lnTo>
                  <a:pt x="0" y="1753033"/>
                </a:lnTo>
                <a:close/>
              </a:path>
            </a:pathLst>
          </a:custGeom>
          <a:blipFill>
            <a:blip r:embed="rId2">
              <a:alphaModFix amt="0"/>
            </a:blip>
            <a:stretch>
              <a:fillRect t="-117111" r="-59751" b="-899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14/24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C3E469D-B76B-3934-50C6-13E29DAB5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71450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C5E7D9-7ED6-B571-22E0-6C0CF30F8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A1A9DA9-50D6-1D86-D9BF-33D197C17138}"/>
              </a:ext>
            </a:extLst>
          </p:cNvPr>
          <p:cNvGrpSpPr/>
          <p:nvPr/>
        </p:nvGrpSpPr>
        <p:grpSpPr>
          <a:xfrm>
            <a:off x="1173228" y="1501706"/>
            <a:ext cx="7970772" cy="7283588"/>
            <a:chOff x="0" y="0"/>
            <a:chExt cx="13609122" cy="12435840"/>
          </a:xfrm>
        </p:grpSpPr>
        <p:sp>
          <p:nvSpPr>
            <p:cNvPr id="3" name="Freeform 3" descr="preencoded.png">
              <a:extLst>
                <a:ext uri="{FF2B5EF4-FFF2-40B4-BE49-F238E27FC236}">
                  <a16:creationId xmlns:a16="http://schemas.microsoft.com/office/drawing/2014/main" id="{25199E0C-99C5-D5A5-B700-350B2DE69A82}"/>
                </a:ext>
              </a:extLst>
            </p:cNvPr>
            <p:cNvSpPr/>
            <p:nvPr/>
          </p:nvSpPr>
          <p:spPr>
            <a:xfrm>
              <a:off x="0" y="0"/>
              <a:ext cx="13609121" cy="12435840"/>
            </a:xfrm>
            <a:custGeom>
              <a:avLst/>
              <a:gdLst/>
              <a:ahLst/>
              <a:cxnLst/>
              <a:rect l="l" t="t" r="r" b="b"/>
              <a:pathLst>
                <a:path w="13609121" h="12435840">
                  <a:moveTo>
                    <a:pt x="487781" y="0"/>
                  </a:moveTo>
                  <a:lnTo>
                    <a:pt x="13121340" y="0"/>
                  </a:lnTo>
                  <a:cubicBezTo>
                    <a:pt x="13250707" y="0"/>
                    <a:pt x="13374777" y="51391"/>
                    <a:pt x="13466254" y="142868"/>
                  </a:cubicBezTo>
                  <a:cubicBezTo>
                    <a:pt x="13557731" y="234345"/>
                    <a:pt x="13609121" y="358414"/>
                    <a:pt x="13609121" y="487781"/>
                  </a:cubicBezTo>
                  <a:lnTo>
                    <a:pt x="13609121" y="11948059"/>
                  </a:lnTo>
                  <a:cubicBezTo>
                    <a:pt x="13609121" y="12217453"/>
                    <a:pt x="13390735" y="12435840"/>
                    <a:pt x="13121340" y="12435840"/>
                  </a:cubicBezTo>
                  <a:lnTo>
                    <a:pt x="487781" y="12435840"/>
                  </a:lnTo>
                  <a:cubicBezTo>
                    <a:pt x="218387" y="12435840"/>
                    <a:pt x="0" y="12217453"/>
                    <a:pt x="0" y="11948059"/>
                  </a:cubicBezTo>
                  <a:lnTo>
                    <a:pt x="0" y="487781"/>
                  </a:lnTo>
                  <a:cubicBezTo>
                    <a:pt x="0" y="358414"/>
                    <a:pt x="51391" y="234345"/>
                    <a:pt x="142868" y="142868"/>
                  </a:cubicBezTo>
                  <a:cubicBezTo>
                    <a:pt x="234345" y="51391"/>
                    <a:pt x="358414" y="0"/>
                    <a:pt x="487781" y="0"/>
                  </a:cubicBezTo>
                  <a:close/>
                </a:path>
              </a:pathLst>
            </a:custGeom>
            <a:blipFill>
              <a:blip r:embed="rId2"/>
              <a:stretch>
                <a:fillRect t="-10012" r="-9677" b="-10012"/>
              </a:stretch>
            </a:blip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A7BCAE9C-C344-3B06-B83E-1C964F323008}"/>
              </a:ext>
            </a:extLst>
          </p:cNvPr>
          <p:cNvGrpSpPr/>
          <p:nvPr/>
        </p:nvGrpSpPr>
        <p:grpSpPr>
          <a:xfrm>
            <a:off x="10506065" y="1750284"/>
            <a:ext cx="6485620" cy="1314775"/>
            <a:chOff x="0" y="0"/>
            <a:chExt cx="8647494" cy="175303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DD417D0-683D-A228-717C-4FC87E107A88}"/>
                </a:ext>
              </a:extLst>
            </p:cNvPr>
            <p:cNvSpPr/>
            <p:nvPr/>
          </p:nvSpPr>
          <p:spPr>
            <a:xfrm>
              <a:off x="0" y="0"/>
              <a:ext cx="8647492" cy="1753033"/>
            </a:xfrm>
            <a:custGeom>
              <a:avLst/>
              <a:gdLst/>
              <a:ahLst/>
              <a:cxnLst/>
              <a:rect l="l" t="t" r="r" b="b"/>
              <a:pathLst>
                <a:path w="8647492" h="1753033">
                  <a:moveTo>
                    <a:pt x="0" y="0"/>
                  </a:moveTo>
                  <a:lnTo>
                    <a:pt x="8647492" y="0"/>
                  </a:lnTo>
                  <a:lnTo>
                    <a:pt x="8647492" y="1753033"/>
                  </a:lnTo>
                  <a:lnTo>
                    <a:pt x="0" y="1753033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7111" r="-59751" b="-8998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9D47D55-1AF5-E912-0B6F-6B86D90E9D00}"/>
                </a:ext>
              </a:extLst>
            </p:cNvPr>
            <p:cNvSpPr txBox="1"/>
            <p:nvPr/>
          </p:nvSpPr>
          <p:spPr>
            <a:xfrm>
              <a:off x="0" y="-9525"/>
              <a:ext cx="8647494" cy="17625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680"/>
                </a:lnSpc>
              </a:pPr>
              <a:r>
                <a:rPr lang="en-US" sz="3900" b="1">
                  <a:solidFill>
                    <a:srgbClr val="00000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Deployable Tool:</a:t>
              </a:r>
            </a:p>
            <a:p>
              <a:pPr algn="l">
                <a:lnSpc>
                  <a:spcPts val="4680"/>
                </a:lnSpc>
              </a:pPr>
              <a:r>
                <a:rPr lang="en-US" sz="3900" b="1">
                  <a:solidFill>
                    <a:srgbClr val="00000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Map Before Machine™ Card</a:t>
              </a:r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0A67B7E4-B4B6-A1A4-5B5A-DED089868141}"/>
              </a:ext>
            </a:extLst>
          </p:cNvPr>
          <p:cNvSpPr txBox="1"/>
          <p:nvPr/>
        </p:nvSpPr>
        <p:spPr>
          <a:xfrm>
            <a:off x="10238449" y="3411270"/>
            <a:ext cx="7020851" cy="5075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36" lvl="1" indent="-280668" algn="l">
              <a:lnSpc>
                <a:spcPts val="4029"/>
              </a:lnSpc>
              <a:buAutoNum type="arabicPeriod"/>
            </a:pPr>
            <a:r>
              <a:rPr lang="en-US" sz="2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Printable or LMS-ready (Canvas, Moodle, etc.) </a:t>
            </a:r>
          </a:p>
          <a:p>
            <a:pPr marL="561336" lvl="1" indent="-280668" algn="l">
              <a:lnSpc>
                <a:spcPts val="4029"/>
              </a:lnSpc>
              <a:buAutoNum type="arabicPeriod"/>
            </a:pPr>
            <a:r>
              <a:rPr lang="en-US" sz="2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 special tools required </a:t>
            </a:r>
          </a:p>
          <a:p>
            <a:pPr marL="561336" lvl="1" indent="-280668" algn="l">
              <a:lnSpc>
                <a:spcPts val="4029"/>
              </a:lnSpc>
              <a:buAutoNum type="arabicPeriod"/>
            </a:pPr>
            <a:r>
              <a:rPr lang="en-US" sz="2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Max 10 minutes</a:t>
            </a:r>
          </a:p>
          <a:p>
            <a:pPr marL="561336" lvl="1" indent="-280668" algn="l">
              <a:lnSpc>
                <a:spcPts val="4029"/>
              </a:lnSpc>
              <a:buAutoNum type="arabicPeriod"/>
            </a:pPr>
            <a:r>
              <a:rPr lang="en-US" sz="2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Classroom, individual, or digital use </a:t>
            </a:r>
          </a:p>
          <a:p>
            <a:pPr marL="561336" lvl="1" indent="-280668" algn="l">
              <a:lnSpc>
                <a:spcPts val="4029"/>
              </a:lnSpc>
              <a:buAutoNum type="arabicPeriod"/>
            </a:pPr>
            <a:r>
              <a:rPr lang="en-US" sz="2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Think-Pair-Share facilitation optional </a:t>
            </a:r>
          </a:p>
          <a:p>
            <a:pPr marL="561336" lvl="1" indent="-280668" algn="l">
              <a:lnSpc>
                <a:spcPts val="4029"/>
              </a:lnSpc>
              <a:buAutoNum type="arabicPeriod"/>
            </a:pPr>
            <a:r>
              <a:rPr lang="en-US" sz="2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OSF registered </a:t>
            </a:r>
          </a:p>
          <a:p>
            <a:pPr marL="561336" lvl="1" indent="-280668" algn="l">
              <a:lnSpc>
                <a:spcPts val="4029"/>
              </a:lnSpc>
              <a:buAutoNum type="arabicPeriod"/>
            </a:pPr>
            <a:r>
              <a:rPr lang="en-US" sz="2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USPTO trademark active </a:t>
            </a:r>
          </a:p>
          <a:p>
            <a:pPr marL="561336" lvl="1" indent="-280668" algn="l">
              <a:lnSpc>
                <a:spcPts val="4029"/>
              </a:lnSpc>
              <a:buAutoNum type="arabicPeriod"/>
            </a:pPr>
            <a:r>
              <a:rPr lang="en-US" sz="2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CC BY-NC-ND 4.0</a:t>
            </a:r>
          </a:p>
          <a:p>
            <a:pPr marL="561336" lvl="1" indent="-280668" algn="l">
              <a:lnSpc>
                <a:spcPts val="4029"/>
              </a:lnSpc>
              <a:buAutoNum type="arabicPeriod"/>
            </a:pPr>
            <a:r>
              <a:rPr lang="en-US" sz="2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Aligned with Universal Design Learning</a:t>
            </a:r>
          </a:p>
          <a:p>
            <a:pPr marL="561336" lvl="1" indent="-280668" algn="l">
              <a:lnSpc>
                <a:spcPts val="4029"/>
              </a:lnSpc>
              <a:buAutoNum type="arabicPeriod"/>
            </a:pPr>
            <a:r>
              <a:rPr lang="en-US" sz="25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Built to bridge the Global Clarity Gap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C9C507FE-4136-B64E-93EF-F02699F78ADE}"/>
              </a:ext>
            </a:extLst>
          </p:cNvPr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F840203-0631-E7B3-F5D7-BE53A73354B2}"/>
                </a:ext>
              </a:extLst>
            </p:cNvPr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79B275A-160E-5DE5-F1A6-5A9C590C9350}"/>
                </a:ext>
              </a:extLst>
            </p:cNvPr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08D8AE5-B097-4549-A695-0B98579695F9}"/>
              </a:ext>
            </a:extLst>
          </p:cNvPr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BD63F6CE-16AF-2FE7-64D6-52AAC80069C5}"/>
                </a:ext>
              </a:extLst>
            </p:cNvPr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326B5708-FBBE-354C-7F5D-45D0F13EAD06}"/>
                </a:ext>
              </a:extLst>
            </p:cNvPr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15/24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862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6176" y="1028700"/>
            <a:ext cx="6315649" cy="1097280"/>
            <a:chOff x="0" y="0"/>
            <a:chExt cx="8420865" cy="14630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20865" cy="1463040"/>
            </a:xfrm>
            <a:custGeom>
              <a:avLst/>
              <a:gdLst/>
              <a:ahLst/>
              <a:cxnLst/>
              <a:rect l="l" t="t" r="r" b="b"/>
              <a:pathLst>
                <a:path w="8420865" h="1463040">
                  <a:moveTo>
                    <a:pt x="0" y="0"/>
                  </a:moveTo>
                  <a:lnTo>
                    <a:pt x="8420865" y="0"/>
                  </a:lnTo>
                  <a:lnTo>
                    <a:pt x="8420865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09127" r="-41887" b="-10912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420865" cy="14820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000"/>
                </a:lnSpc>
              </a:pPr>
              <a:r>
                <a:rPr lang="en-US" sz="5000" b="1">
                  <a:solidFill>
                    <a:srgbClr val="2A2A2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Somatic AI Literacy™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7623" y="2306502"/>
            <a:ext cx="5122240" cy="694944"/>
            <a:chOff x="0" y="0"/>
            <a:chExt cx="6829653" cy="9265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29653" cy="926592"/>
            </a:xfrm>
            <a:custGeom>
              <a:avLst/>
              <a:gdLst/>
              <a:ahLst/>
              <a:cxnLst/>
              <a:rect l="l" t="t" r="r" b="b"/>
              <a:pathLst>
                <a:path w="6829653" h="926592">
                  <a:moveTo>
                    <a:pt x="0" y="0"/>
                  </a:moveTo>
                  <a:lnTo>
                    <a:pt x="6829653" y="0"/>
                  </a:lnTo>
                  <a:lnTo>
                    <a:pt x="6829653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1254" r="-74945" b="-20125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6829653" cy="98374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119"/>
                </a:lnSpc>
              </a:pPr>
              <a:r>
                <a:rPr lang="en-US" sz="2599" b="1" i="1">
                  <a:solidFill>
                    <a:srgbClr val="5B8C7E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Your body thinks before you prompt.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391517"/>
            <a:ext cx="8961120" cy="548640"/>
            <a:chOff x="0" y="0"/>
            <a:chExt cx="11948160" cy="7315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948160" cy="731520"/>
            </a:xfrm>
            <a:custGeom>
              <a:avLst/>
              <a:gdLst/>
              <a:ahLst/>
              <a:cxnLst/>
              <a:rect l="l" t="t" r="r" b="b"/>
              <a:pathLst>
                <a:path w="11948160" h="731520">
                  <a:moveTo>
                    <a:pt x="0" y="0"/>
                  </a:moveTo>
                  <a:lnTo>
                    <a:pt x="11948160" y="0"/>
                  </a:lnTo>
                  <a:lnTo>
                    <a:pt x="11948160" y="731520"/>
                  </a:lnTo>
                  <a:lnTo>
                    <a:pt x="0" y="73152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68255" b="-26825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1948160" cy="74104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399" b="1" spc="266">
                  <a:solidFill>
                    <a:srgbClr val="00000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3 questions that reveal it: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4359257"/>
            <a:ext cx="8986523" cy="1378715"/>
            <a:chOff x="0" y="0"/>
            <a:chExt cx="11982031" cy="1838287"/>
          </a:xfrm>
        </p:grpSpPr>
        <p:sp>
          <p:nvSpPr>
            <p:cNvPr id="12" name="Freeform 12"/>
            <p:cNvSpPr/>
            <p:nvPr/>
          </p:nvSpPr>
          <p:spPr>
            <a:xfrm>
              <a:off x="16891" y="16891"/>
              <a:ext cx="11948160" cy="1804416"/>
            </a:xfrm>
            <a:custGeom>
              <a:avLst/>
              <a:gdLst/>
              <a:ahLst/>
              <a:cxnLst/>
              <a:rect l="l" t="t" r="r" b="b"/>
              <a:pathLst>
                <a:path w="11948160" h="1804416">
                  <a:moveTo>
                    <a:pt x="0" y="0"/>
                  </a:moveTo>
                  <a:lnTo>
                    <a:pt x="11948160" y="0"/>
                  </a:lnTo>
                  <a:lnTo>
                    <a:pt x="11948160" y="1804416"/>
                  </a:lnTo>
                  <a:lnTo>
                    <a:pt x="0" y="18044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1981942" cy="1838198"/>
            </a:xfrm>
            <a:custGeom>
              <a:avLst/>
              <a:gdLst/>
              <a:ahLst/>
              <a:cxnLst/>
              <a:rect l="l" t="t" r="r" b="b"/>
              <a:pathLst>
                <a:path w="11981942" h="1838198">
                  <a:moveTo>
                    <a:pt x="16891" y="0"/>
                  </a:moveTo>
                  <a:lnTo>
                    <a:pt x="11965051" y="0"/>
                  </a:lnTo>
                  <a:cubicBezTo>
                    <a:pt x="11974449" y="0"/>
                    <a:pt x="11981942" y="7620"/>
                    <a:pt x="11981942" y="16891"/>
                  </a:cubicBezTo>
                  <a:lnTo>
                    <a:pt x="11981942" y="1821307"/>
                  </a:lnTo>
                  <a:cubicBezTo>
                    <a:pt x="11981942" y="1830705"/>
                    <a:pt x="11974322" y="1838198"/>
                    <a:pt x="11965051" y="1838198"/>
                  </a:cubicBezTo>
                  <a:lnTo>
                    <a:pt x="16891" y="1838198"/>
                  </a:lnTo>
                  <a:cubicBezTo>
                    <a:pt x="7493" y="1838198"/>
                    <a:pt x="0" y="1830578"/>
                    <a:pt x="0" y="182130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21307"/>
                  </a:lnTo>
                  <a:lnTo>
                    <a:pt x="16891" y="1821307"/>
                  </a:lnTo>
                  <a:lnTo>
                    <a:pt x="16891" y="1804416"/>
                  </a:lnTo>
                  <a:lnTo>
                    <a:pt x="11965051" y="1804416"/>
                  </a:lnTo>
                  <a:lnTo>
                    <a:pt x="11965051" y="1821307"/>
                  </a:lnTo>
                  <a:lnTo>
                    <a:pt x="11948160" y="1821307"/>
                  </a:lnTo>
                  <a:lnTo>
                    <a:pt x="11948160" y="16891"/>
                  </a:lnTo>
                  <a:lnTo>
                    <a:pt x="11965051" y="16891"/>
                  </a:lnTo>
                  <a:lnTo>
                    <a:pt x="119650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CEC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6478" y="4668012"/>
            <a:ext cx="1005840" cy="950976"/>
            <a:chOff x="0" y="0"/>
            <a:chExt cx="1341120" cy="12679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41120" cy="1267968"/>
            </a:xfrm>
            <a:custGeom>
              <a:avLst/>
              <a:gdLst/>
              <a:ahLst/>
              <a:cxnLst/>
              <a:rect l="l" t="t" r="r" b="b"/>
              <a:pathLst>
                <a:path w="1341120" h="1267968">
                  <a:moveTo>
                    <a:pt x="0" y="0"/>
                  </a:moveTo>
                  <a:lnTo>
                    <a:pt x="1341120" y="0"/>
                  </a:lnTo>
                  <a:lnTo>
                    <a:pt x="13411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1305" r="-71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1341120" cy="13536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>
                  <a:solidFill>
                    <a:srgbClr val="5B8C7E"/>
                  </a:solidFill>
                  <a:latin typeface="Palatino"/>
                  <a:ea typeface="Palatino"/>
                  <a:cs typeface="Palatino"/>
                  <a:sym typeface="Palatino"/>
                </a:rPr>
                <a:t>01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28700" y="6157072"/>
            <a:ext cx="8986523" cy="1378715"/>
            <a:chOff x="0" y="0"/>
            <a:chExt cx="11982031" cy="1838287"/>
          </a:xfrm>
        </p:grpSpPr>
        <p:sp>
          <p:nvSpPr>
            <p:cNvPr id="18" name="Freeform 18"/>
            <p:cNvSpPr/>
            <p:nvPr/>
          </p:nvSpPr>
          <p:spPr>
            <a:xfrm>
              <a:off x="16891" y="16891"/>
              <a:ext cx="11948160" cy="1804416"/>
            </a:xfrm>
            <a:custGeom>
              <a:avLst/>
              <a:gdLst/>
              <a:ahLst/>
              <a:cxnLst/>
              <a:rect l="l" t="t" r="r" b="b"/>
              <a:pathLst>
                <a:path w="11948160" h="1804416">
                  <a:moveTo>
                    <a:pt x="0" y="0"/>
                  </a:moveTo>
                  <a:lnTo>
                    <a:pt x="11948160" y="0"/>
                  </a:lnTo>
                  <a:lnTo>
                    <a:pt x="11948160" y="1804416"/>
                  </a:lnTo>
                  <a:lnTo>
                    <a:pt x="0" y="18044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11981942" cy="1838198"/>
            </a:xfrm>
            <a:custGeom>
              <a:avLst/>
              <a:gdLst/>
              <a:ahLst/>
              <a:cxnLst/>
              <a:rect l="l" t="t" r="r" b="b"/>
              <a:pathLst>
                <a:path w="11981942" h="1838198">
                  <a:moveTo>
                    <a:pt x="16891" y="0"/>
                  </a:moveTo>
                  <a:lnTo>
                    <a:pt x="11965051" y="0"/>
                  </a:lnTo>
                  <a:cubicBezTo>
                    <a:pt x="11974449" y="0"/>
                    <a:pt x="11981942" y="7620"/>
                    <a:pt x="11981942" y="16891"/>
                  </a:cubicBezTo>
                  <a:lnTo>
                    <a:pt x="11981942" y="1821307"/>
                  </a:lnTo>
                  <a:cubicBezTo>
                    <a:pt x="11981942" y="1830705"/>
                    <a:pt x="11974322" y="1838198"/>
                    <a:pt x="11965051" y="1838198"/>
                  </a:cubicBezTo>
                  <a:lnTo>
                    <a:pt x="16891" y="1838198"/>
                  </a:lnTo>
                  <a:cubicBezTo>
                    <a:pt x="7493" y="1838198"/>
                    <a:pt x="0" y="1830578"/>
                    <a:pt x="0" y="182130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21307"/>
                  </a:lnTo>
                  <a:lnTo>
                    <a:pt x="16891" y="1821307"/>
                  </a:lnTo>
                  <a:lnTo>
                    <a:pt x="16891" y="1804416"/>
                  </a:lnTo>
                  <a:lnTo>
                    <a:pt x="11965051" y="1804416"/>
                  </a:lnTo>
                  <a:lnTo>
                    <a:pt x="11965051" y="1821307"/>
                  </a:lnTo>
                  <a:lnTo>
                    <a:pt x="11948160" y="1821307"/>
                  </a:lnTo>
                  <a:lnTo>
                    <a:pt x="11948160" y="16891"/>
                  </a:lnTo>
                  <a:lnTo>
                    <a:pt x="11965051" y="16891"/>
                  </a:lnTo>
                  <a:lnTo>
                    <a:pt x="119650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CEC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7954887"/>
            <a:ext cx="8986523" cy="1378715"/>
            <a:chOff x="0" y="0"/>
            <a:chExt cx="11982031" cy="1838287"/>
          </a:xfrm>
        </p:grpSpPr>
        <p:sp>
          <p:nvSpPr>
            <p:cNvPr id="21" name="Freeform 21"/>
            <p:cNvSpPr/>
            <p:nvPr/>
          </p:nvSpPr>
          <p:spPr>
            <a:xfrm>
              <a:off x="16891" y="16891"/>
              <a:ext cx="11948160" cy="1804416"/>
            </a:xfrm>
            <a:custGeom>
              <a:avLst/>
              <a:gdLst/>
              <a:ahLst/>
              <a:cxnLst/>
              <a:rect l="l" t="t" r="r" b="b"/>
              <a:pathLst>
                <a:path w="11948160" h="1804416">
                  <a:moveTo>
                    <a:pt x="0" y="0"/>
                  </a:moveTo>
                  <a:lnTo>
                    <a:pt x="11948160" y="0"/>
                  </a:lnTo>
                  <a:lnTo>
                    <a:pt x="11948160" y="1804416"/>
                  </a:lnTo>
                  <a:lnTo>
                    <a:pt x="0" y="18044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11981942" cy="1838198"/>
            </a:xfrm>
            <a:custGeom>
              <a:avLst/>
              <a:gdLst/>
              <a:ahLst/>
              <a:cxnLst/>
              <a:rect l="l" t="t" r="r" b="b"/>
              <a:pathLst>
                <a:path w="11981942" h="1838198">
                  <a:moveTo>
                    <a:pt x="16891" y="0"/>
                  </a:moveTo>
                  <a:lnTo>
                    <a:pt x="11965051" y="0"/>
                  </a:lnTo>
                  <a:cubicBezTo>
                    <a:pt x="11974449" y="0"/>
                    <a:pt x="11981942" y="7620"/>
                    <a:pt x="11981942" y="16891"/>
                  </a:cubicBezTo>
                  <a:lnTo>
                    <a:pt x="11981942" y="1821307"/>
                  </a:lnTo>
                  <a:cubicBezTo>
                    <a:pt x="11981942" y="1830705"/>
                    <a:pt x="11974322" y="1838198"/>
                    <a:pt x="11965051" y="1838198"/>
                  </a:cubicBezTo>
                  <a:lnTo>
                    <a:pt x="16891" y="1838198"/>
                  </a:lnTo>
                  <a:cubicBezTo>
                    <a:pt x="7493" y="1838198"/>
                    <a:pt x="0" y="1830578"/>
                    <a:pt x="0" y="1821307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1821307"/>
                  </a:lnTo>
                  <a:lnTo>
                    <a:pt x="16891" y="1821307"/>
                  </a:lnTo>
                  <a:lnTo>
                    <a:pt x="16891" y="1804416"/>
                  </a:lnTo>
                  <a:lnTo>
                    <a:pt x="11965051" y="1804416"/>
                  </a:lnTo>
                  <a:lnTo>
                    <a:pt x="11965051" y="1821307"/>
                  </a:lnTo>
                  <a:lnTo>
                    <a:pt x="11948160" y="1821307"/>
                  </a:lnTo>
                  <a:lnTo>
                    <a:pt x="11948160" y="16891"/>
                  </a:lnTo>
                  <a:lnTo>
                    <a:pt x="11965051" y="16891"/>
                  </a:lnTo>
                  <a:lnTo>
                    <a:pt x="1196505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CEC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96478" y="6461872"/>
            <a:ext cx="1005840" cy="950976"/>
            <a:chOff x="0" y="0"/>
            <a:chExt cx="1341120" cy="126796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41120" cy="1267968"/>
            </a:xfrm>
            <a:custGeom>
              <a:avLst/>
              <a:gdLst/>
              <a:ahLst/>
              <a:cxnLst/>
              <a:rect l="l" t="t" r="r" b="b"/>
              <a:pathLst>
                <a:path w="1341120" h="1267968">
                  <a:moveTo>
                    <a:pt x="0" y="0"/>
                  </a:moveTo>
                  <a:lnTo>
                    <a:pt x="1341120" y="0"/>
                  </a:lnTo>
                  <a:lnTo>
                    <a:pt x="13411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1305" r="-71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85725"/>
              <a:ext cx="1341120" cy="13536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>
                  <a:solidFill>
                    <a:srgbClr val="D4735A"/>
                  </a:solidFill>
                  <a:latin typeface="Palatino"/>
                  <a:ea typeface="Palatino"/>
                  <a:cs typeface="Palatino"/>
                  <a:sym typeface="Palatino"/>
                </a:rPr>
                <a:t>02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96478" y="8254482"/>
            <a:ext cx="1005840" cy="950976"/>
            <a:chOff x="0" y="0"/>
            <a:chExt cx="1341120" cy="126796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41120" cy="1267968"/>
            </a:xfrm>
            <a:custGeom>
              <a:avLst/>
              <a:gdLst/>
              <a:ahLst/>
              <a:cxnLst/>
              <a:rect l="l" t="t" r="r" b="b"/>
              <a:pathLst>
                <a:path w="1341120" h="1267968">
                  <a:moveTo>
                    <a:pt x="0" y="0"/>
                  </a:moveTo>
                  <a:lnTo>
                    <a:pt x="1341120" y="0"/>
                  </a:lnTo>
                  <a:lnTo>
                    <a:pt x="13411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l="-71305" r="-71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85725"/>
              <a:ext cx="1341120" cy="135369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280"/>
                </a:lnSpc>
              </a:pPr>
              <a:r>
                <a:rPr lang="en-US" sz="4400">
                  <a:solidFill>
                    <a:srgbClr val="D4A853"/>
                  </a:solidFill>
                  <a:latin typeface="Palatino"/>
                  <a:ea typeface="Palatino"/>
                  <a:cs typeface="Palatino"/>
                  <a:sym typeface="Palatino"/>
                </a:rPr>
                <a:t>03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00023" y="8296773"/>
            <a:ext cx="7315200" cy="694944"/>
            <a:chOff x="0" y="0"/>
            <a:chExt cx="9753600" cy="92659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9753600" cy="926592"/>
            </a:xfrm>
            <a:custGeom>
              <a:avLst/>
              <a:gdLst/>
              <a:ahLst/>
              <a:cxnLst/>
              <a:rect l="l" t="t" r="r" b="b"/>
              <a:pathLst>
                <a:path w="9753600" h="926592">
                  <a:moveTo>
                    <a:pt x="0" y="0"/>
                  </a:moveTo>
                  <a:lnTo>
                    <a:pt x="9753600" y="0"/>
                  </a:lnTo>
                  <a:lnTo>
                    <a:pt x="9753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55105" b="-1551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9753600" cy="98374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399" b="1">
                  <a:solidFill>
                    <a:srgbClr val="2A2A2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Did you modify the output — or just accept it?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2700023" y="6561313"/>
            <a:ext cx="7315200" cy="694944"/>
            <a:chOff x="0" y="0"/>
            <a:chExt cx="9753600" cy="92659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9753600" cy="926592"/>
            </a:xfrm>
            <a:custGeom>
              <a:avLst/>
              <a:gdLst/>
              <a:ahLst/>
              <a:cxnLst/>
              <a:rect l="l" t="t" r="r" b="b"/>
              <a:pathLst>
                <a:path w="9753600" h="926592">
                  <a:moveTo>
                    <a:pt x="0" y="0"/>
                  </a:moveTo>
                  <a:lnTo>
                    <a:pt x="9753600" y="0"/>
                  </a:lnTo>
                  <a:lnTo>
                    <a:pt x="9753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55105" b="-1551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57150"/>
              <a:ext cx="9753600" cy="98374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399" b="1">
                  <a:solidFill>
                    <a:srgbClr val="2A2A2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Is your AI question gap-based — not generation-based?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700023" y="4766803"/>
            <a:ext cx="7315200" cy="694944"/>
            <a:chOff x="0" y="0"/>
            <a:chExt cx="9753600" cy="92659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9753600" cy="926592"/>
            </a:xfrm>
            <a:custGeom>
              <a:avLst/>
              <a:gdLst/>
              <a:ahLst/>
              <a:cxnLst/>
              <a:rect l="l" t="t" r="r" b="b"/>
              <a:pathLst>
                <a:path w="9753600" h="926592">
                  <a:moveTo>
                    <a:pt x="0" y="0"/>
                  </a:moveTo>
                  <a:lnTo>
                    <a:pt x="9753600" y="0"/>
                  </a:lnTo>
                  <a:lnTo>
                    <a:pt x="9753600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55105" b="-1551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57150"/>
              <a:ext cx="9753600" cy="98374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399" b="1">
                  <a:solidFill>
                    <a:srgbClr val="2A2A2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Did you think before you prompted?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104884" y="9520551"/>
            <a:ext cx="17190720" cy="402336"/>
            <a:chOff x="0" y="0"/>
            <a:chExt cx="22920960" cy="53644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22920961" cy="536448"/>
            </a:xfrm>
            <a:custGeom>
              <a:avLst/>
              <a:gdLst/>
              <a:ahLst/>
              <a:cxnLst/>
              <a:rect l="l" t="t" r="r" b="b"/>
              <a:pathLst>
                <a:path w="22920961" h="536448">
                  <a:moveTo>
                    <a:pt x="0" y="0"/>
                  </a:moveTo>
                  <a:lnTo>
                    <a:pt x="22920961" y="0"/>
                  </a:lnTo>
                  <a:lnTo>
                    <a:pt x="22920961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82542" b="-78254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19050"/>
              <a:ext cx="22920960" cy="5554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487"/>
                </a:lnSpc>
              </a:pPr>
              <a:r>
                <a:rPr lang="en-US" sz="1239" i="1">
                  <a:solidFill>
                    <a:srgbClr val="888078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UNESCO, ISTE, CSTA address AI outputs. None address the cognitive conditions of entry.  ·  Toprani, 2026</a:t>
              </a:r>
            </a:p>
          </p:txBody>
        </p:sp>
      </p:grpSp>
      <p:sp>
        <p:nvSpPr>
          <p:cNvPr id="41" name="Freeform 41"/>
          <p:cNvSpPr/>
          <p:nvPr/>
        </p:nvSpPr>
        <p:spPr>
          <a:xfrm>
            <a:off x="10516487" y="5013789"/>
            <a:ext cx="6948802" cy="3789992"/>
          </a:xfrm>
          <a:custGeom>
            <a:avLst/>
            <a:gdLst/>
            <a:ahLst/>
            <a:cxnLst/>
            <a:rect l="l" t="t" r="r" b="b"/>
            <a:pathLst>
              <a:path w="6948802" h="3789992">
                <a:moveTo>
                  <a:pt x="0" y="0"/>
                </a:moveTo>
                <a:lnTo>
                  <a:pt x="6948802" y="0"/>
                </a:lnTo>
                <a:lnTo>
                  <a:pt x="6948802" y="3789992"/>
                </a:lnTo>
                <a:lnTo>
                  <a:pt x="0" y="3789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2857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42" name="Group 42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16/24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9747504"/>
            <a:ext cx="16824960" cy="402336"/>
            <a:chOff x="0" y="0"/>
            <a:chExt cx="22433280" cy="536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33280" cy="536448"/>
            </a:xfrm>
            <a:custGeom>
              <a:avLst/>
              <a:gdLst/>
              <a:ahLst/>
              <a:cxnLst/>
              <a:rect l="l" t="t" r="r" b="b"/>
              <a:pathLst>
                <a:path w="22433280" h="536448">
                  <a:moveTo>
                    <a:pt x="0" y="0"/>
                  </a:moveTo>
                  <a:lnTo>
                    <a:pt x="22433280" y="0"/>
                  </a:lnTo>
                  <a:lnTo>
                    <a:pt x="2243328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64261" b="-7642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76320" y="9747504"/>
            <a:ext cx="1463040" cy="402336"/>
            <a:chOff x="0" y="0"/>
            <a:chExt cx="1950720" cy="536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0720" cy="536448"/>
            </a:xfrm>
            <a:custGeom>
              <a:avLst/>
              <a:gdLst/>
              <a:ahLst/>
              <a:cxnLst/>
              <a:rect l="l" t="t" r="r" b="b"/>
              <a:pathLst>
                <a:path w="1950720" h="536448">
                  <a:moveTo>
                    <a:pt x="0" y="0"/>
                  </a:moveTo>
                  <a:lnTo>
                    <a:pt x="1950720" y="0"/>
                  </a:lnTo>
                  <a:lnTo>
                    <a:pt x="19507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804" b="-208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56064" y="9619488"/>
            <a:ext cx="7589520" cy="292608"/>
            <a:chOff x="0" y="0"/>
            <a:chExt cx="10119360" cy="390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19360" cy="390144"/>
            </a:xfrm>
            <a:custGeom>
              <a:avLst/>
              <a:gdLst/>
              <a:ahLst/>
              <a:cxnLst/>
              <a:rect l="l" t="t" r="r" b="b"/>
              <a:pathLst>
                <a:path w="10119360" h="390144">
                  <a:moveTo>
                    <a:pt x="0" y="0"/>
                  </a:moveTo>
                  <a:lnTo>
                    <a:pt x="10119360" y="0"/>
                  </a:lnTo>
                  <a:lnTo>
                    <a:pt x="10119360" y="390144"/>
                  </a:lnTo>
                  <a:lnTo>
                    <a:pt x="0" y="39014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455393" b="-4553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aphicFrame>
        <p:nvGraphicFramePr>
          <p:cNvPr id="11" name="Table 11"/>
          <p:cNvGraphicFramePr>
            <a:graphicFrameLocks noGrp="1"/>
          </p:cNvGraphicFramePr>
          <p:nvPr/>
        </p:nvGraphicFramePr>
        <p:xfrm>
          <a:off x="10185756" y="2317105"/>
          <a:ext cx="6174491" cy="7164812"/>
        </p:xfrm>
        <a:graphic>
          <a:graphicData uri="http://schemas.openxmlformats.org/drawingml/2006/table">
            <a:tbl>
              <a:tblPr/>
              <a:tblGrid>
                <a:gridCol w="6174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0909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Not art therapy</a:t>
                      </a:r>
                      <a:endParaRPr lang="en-US" sz="1100"/>
                    </a:p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Drawings are not interpreted for diagnosis</a:t>
                      </a:r>
                    </a:p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Focus = Shared structure.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7260">
                <a:tc>
                  <a:txBody>
                    <a:bodyPr/>
                    <a:lstStyle/>
                    <a:p>
                      <a:pPr algn="just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Not learning styles</a:t>
                      </a:r>
                      <a:endParaRPr lang="en-US" sz="1100"/>
                    </a:p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Everyone starts from the same visual entry point.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6018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Not a replacement for theory or rigor</a:t>
                      </a:r>
                      <a:endParaRPr lang="en-US" sz="1100"/>
                    </a:p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Provides clarity before complexity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1D6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9413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Not AI-generated understanding</a:t>
                      </a:r>
                      <a:endParaRPr lang="en-US" sz="1100"/>
                    </a:p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Learners hand-draw</a:t>
                      </a:r>
                    </a:p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AI supports reflection, not comprehension.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D1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9413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 b="1">
                          <a:solidFill>
                            <a:srgbClr val="000000"/>
                          </a:solidFill>
                          <a:latin typeface="Clear Sans Bold"/>
                          <a:ea typeface="Clear Sans Bold"/>
                          <a:cs typeface="Clear Sans Bold"/>
                          <a:sym typeface="Clear Sans Bold"/>
                        </a:rPr>
                        <a:t>Not a closed system</a:t>
                      </a:r>
                      <a:endParaRPr lang="en-US" sz="1100"/>
                    </a:p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Research-ready framework under development</a:t>
                      </a:r>
                    </a:p>
                    <a:p>
                      <a:pPr marL="431801" lvl="1" indent="-215900" algn="l">
                        <a:lnSpc>
                          <a:spcPts val="2800"/>
                        </a:lnSpc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lear Sans"/>
                          <a:ea typeface="Clear Sans"/>
                          <a:cs typeface="Clear Sans"/>
                          <a:sym typeface="Clear Sans"/>
                        </a:rPr>
                        <a:t>Open to pilots, testing, and refinement.</a:t>
                      </a:r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10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B5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12"/>
          <p:cNvGrpSpPr/>
          <p:nvPr/>
        </p:nvGrpSpPr>
        <p:grpSpPr>
          <a:xfrm>
            <a:off x="822960" y="1028700"/>
            <a:ext cx="16642080" cy="1097280"/>
            <a:chOff x="0" y="0"/>
            <a:chExt cx="22189440" cy="14630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189439" cy="1463040"/>
            </a:xfrm>
            <a:custGeom>
              <a:avLst/>
              <a:gdLst/>
              <a:ahLst/>
              <a:cxnLst/>
              <a:rect l="l" t="t" r="r" b="b"/>
              <a:pathLst>
                <a:path w="22189439" h="1463040">
                  <a:moveTo>
                    <a:pt x="0" y="0"/>
                  </a:moveTo>
                  <a:lnTo>
                    <a:pt x="22189439" y="0"/>
                  </a:lnTo>
                  <a:lnTo>
                    <a:pt x="22189439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45523" b="-2455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2189440" cy="14820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400"/>
                </a:lnSpc>
              </a:pPr>
              <a:r>
                <a:rPr lang="en-US" sz="4500" b="1">
                  <a:solidFill>
                    <a:srgbClr val="1C2B4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What Somagraphic Learning™ Is Not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82583" y="3548366"/>
            <a:ext cx="8061417" cy="4504317"/>
          </a:xfrm>
          <a:custGeom>
            <a:avLst/>
            <a:gdLst/>
            <a:ahLst/>
            <a:cxnLst/>
            <a:rect l="l" t="t" r="r" b="b"/>
            <a:pathLst>
              <a:path w="8061417" h="4504317">
                <a:moveTo>
                  <a:pt x="0" y="0"/>
                </a:moveTo>
                <a:lnTo>
                  <a:pt x="8061417" y="0"/>
                </a:lnTo>
                <a:lnTo>
                  <a:pt x="8061417" y="4504317"/>
                </a:lnTo>
                <a:lnTo>
                  <a:pt x="0" y="4504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2857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17/24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918591"/>
            <a:ext cx="9144000" cy="2011680"/>
            <a:chOff x="0" y="0"/>
            <a:chExt cx="12192000" cy="26822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92000" cy="2682240"/>
            </a:xfrm>
            <a:custGeom>
              <a:avLst/>
              <a:gdLst/>
              <a:ahLst/>
              <a:cxnLst/>
              <a:rect l="l" t="t" r="r" b="b"/>
              <a:pathLst>
                <a:path w="12192000" h="2682240">
                  <a:moveTo>
                    <a:pt x="0" y="0"/>
                  </a:moveTo>
                  <a:lnTo>
                    <a:pt x="12192000" y="0"/>
                  </a:lnTo>
                  <a:lnTo>
                    <a:pt x="12192000" y="2682240"/>
                  </a:lnTo>
                  <a:lnTo>
                    <a:pt x="0" y="26822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38568" b="-3856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2192000" cy="27012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800"/>
                </a:lnSpc>
              </a:pPr>
              <a:r>
                <a:rPr lang="en-US" sz="4000" b="1">
                  <a:solidFill>
                    <a:srgbClr val="2A2A2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Who do AI-first</a:t>
              </a:r>
            </a:p>
            <a:p>
              <a:pPr algn="l">
                <a:lnSpc>
                  <a:spcPts val="4800"/>
                </a:lnSpc>
              </a:pPr>
              <a:r>
                <a:rPr lang="en-US" sz="4000" b="1">
                  <a:solidFill>
                    <a:srgbClr val="2A2A2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workflows leave out?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311271"/>
            <a:ext cx="8115300" cy="1451867"/>
            <a:chOff x="0" y="0"/>
            <a:chExt cx="10820400" cy="1935823"/>
          </a:xfrm>
        </p:grpSpPr>
        <p:sp>
          <p:nvSpPr>
            <p:cNvPr id="6" name="Freeform 6"/>
            <p:cNvSpPr/>
            <p:nvPr/>
          </p:nvSpPr>
          <p:spPr>
            <a:xfrm>
              <a:off x="14657" y="16891"/>
              <a:ext cx="10791009" cy="1901952"/>
            </a:xfrm>
            <a:custGeom>
              <a:avLst/>
              <a:gdLst/>
              <a:ahLst/>
              <a:cxnLst/>
              <a:rect l="l" t="t" r="r" b="b"/>
              <a:pathLst>
                <a:path w="10791009" h="1901952">
                  <a:moveTo>
                    <a:pt x="0" y="0"/>
                  </a:moveTo>
                  <a:lnTo>
                    <a:pt x="10791009" y="0"/>
                  </a:lnTo>
                  <a:lnTo>
                    <a:pt x="10791009" y="1901952"/>
                  </a:lnTo>
                  <a:lnTo>
                    <a:pt x="0" y="1901952"/>
                  </a:lnTo>
                  <a:close/>
                </a:path>
              </a:pathLst>
            </a:custGeom>
            <a:solidFill>
              <a:srgbClr val="DCE9E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0820322" cy="1935734"/>
            </a:xfrm>
            <a:custGeom>
              <a:avLst/>
              <a:gdLst/>
              <a:ahLst/>
              <a:cxnLst/>
              <a:rect l="l" t="t" r="r" b="b"/>
              <a:pathLst>
                <a:path w="10820322" h="1935734">
                  <a:moveTo>
                    <a:pt x="14657" y="0"/>
                  </a:moveTo>
                  <a:lnTo>
                    <a:pt x="10805666" y="0"/>
                  </a:lnTo>
                  <a:cubicBezTo>
                    <a:pt x="10813821" y="0"/>
                    <a:pt x="10820322" y="7620"/>
                    <a:pt x="10820322" y="16891"/>
                  </a:cubicBezTo>
                  <a:lnTo>
                    <a:pt x="10820322" y="1918843"/>
                  </a:lnTo>
                  <a:cubicBezTo>
                    <a:pt x="10820322" y="1928241"/>
                    <a:pt x="10813710" y="1935734"/>
                    <a:pt x="10805666" y="1935734"/>
                  </a:cubicBezTo>
                  <a:lnTo>
                    <a:pt x="14657" y="1935734"/>
                  </a:lnTo>
                  <a:cubicBezTo>
                    <a:pt x="6502" y="1935734"/>
                    <a:pt x="0" y="1928114"/>
                    <a:pt x="0" y="1918843"/>
                  </a:cubicBezTo>
                  <a:lnTo>
                    <a:pt x="0" y="16891"/>
                  </a:lnTo>
                  <a:cubicBezTo>
                    <a:pt x="0" y="7620"/>
                    <a:pt x="6612" y="0"/>
                    <a:pt x="14657" y="0"/>
                  </a:cubicBezTo>
                  <a:moveTo>
                    <a:pt x="14657" y="33909"/>
                  </a:moveTo>
                  <a:lnTo>
                    <a:pt x="14657" y="16891"/>
                  </a:lnTo>
                  <a:lnTo>
                    <a:pt x="29424" y="16891"/>
                  </a:lnTo>
                  <a:lnTo>
                    <a:pt x="29424" y="1918843"/>
                  </a:lnTo>
                  <a:lnTo>
                    <a:pt x="14657" y="1918843"/>
                  </a:lnTo>
                  <a:lnTo>
                    <a:pt x="14657" y="1901952"/>
                  </a:lnTo>
                  <a:lnTo>
                    <a:pt x="10805666" y="1901952"/>
                  </a:lnTo>
                  <a:lnTo>
                    <a:pt x="10805666" y="1918843"/>
                  </a:lnTo>
                  <a:lnTo>
                    <a:pt x="10791010" y="1918843"/>
                  </a:lnTo>
                  <a:lnTo>
                    <a:pt x="10791010" y="16891"/>
                  </a:lnTo>
                  <a:lnTo>
                    <a:pt x="10805666" y="16891"/>
                  </a:lnTo>
                  <a:lnTo>
                    <a:pt x="10805666" y="33909"/>
                  </a:lnTo>
                  <a:lnTo>
                    <a:pt x="14657" y="33909"/>
                  </a:lnTo>
                  <a:close/>
                </a:path>
              </a:pathLst>
            </a:custGeom>
            <a:solidFill>
              <a:srgbClr val="5B8C7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143500"/>
            <a:ext cx="8115300" cy="1451867"/>
            <a:chOff x="0" y="0"/>
            <a:chExt cx="10820400" cy="1935823"/>
          </a:xfrm>
        </p:grpSpPr>
        <p:sp>
          <p:nvSpPr>
            <p:cNvPr id="9" name="Freeform 9"/>
            <p:cNvSpPr/>
            <p:nvPr/>
          </p:nvSpPr>
          <p:spPr>
            <a:xfrm>
              <a:off x="14657" y="16891"/>
              <a:ext cx="10791009" cy="1901952"/>
            </a:xfrm>
            <a:custGeom>
              <a:avLst/>
              <a:gdLst/>
              <a:ahLst/>
              <a:cxnLst/>
              <a:rect l="l" t="t" r="r" b="b"/>
              <a:pathLst>
                <a:path w="10791009" h="1901952">
                  <a:moveTo>
                    <a:pt x="0" y="0"/>
                  </a:moveTo>
                  <a:lnTo>
                    <a:pt x="10791009" y="0"/>
                  </a:lnTo>
                  <a:lnTo>
                    <a:pt x="10791009" y="1901952"/>
                  </a:lnTo>
                  <a:lnTo>
                    <a:pt x="0" y="1901952"/>
                  </a:lnTo>
                  <a:close/>
                </a:path>
              </a:pathLst>
            </a:custGeom>
            <a:solidFill>
              <a:srgbClr val="F0C4B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820322" cy="1935734"/>
            </a:xfrm>
            <a:custGeom>
              <a:avLst/>
              <a:gdLst/>
              <a:ahLst/>
              <a:cxnLst/>
              <a:rect l="l" t="t" r="r" b="b"/>
              <a:pathLst>
                <a:path w="10820322" h="1935734">
                  <a:moveTo>
                    <a:pt x="14657" y="0"/>
                  </a:moveTo>
                  <a:lnTo>
                    <a:pt x="10805666" y="0"/>
                  </a:lnTo>
                  <a:cubicBezTo>
                    <a:pt x="10813821" y="0"/>
                    <a:pt x="10820322" y="7620"/>
                    <a:pt x="10820322" y="16891"/>
                  </a:cubicBezTo>
                  <a:lnTo>
                    <a:pt x="10820322" y="1918843"/>
                  </a:lnTo>
                  <a:cubicBezTo>
                    <a:pt x="10820322" y="1928241"/>
                    <a:pt x="10813710" y="1935734"/>
                    <a:pt x="10805666" y="1935734"/>
                  </a:cubicBezTo>
                  <a:lnTo>
                    <a:pt x="14657" y="1935734"/>
                  </a:lnTo>
                  <a:cubicBezTo>
                    <a:pt x="6502" y="1935734"/>
                    <a:pt x="0" y="1928114"/>
                    <a:pt x="0" y="1918843"/>
                  </a:cubicBezTo>
                  <a:lnTo>
                    <a:pt x="0" y="16891"/>
                  </a:lnTo>
                  <a:cubicBezTo>
                    <a:pt x="0" y="7620"/>
                    <a:pt x="6612" y="0"/>
                    <a:pt x="14657" y="0"/>
                  </a:cubicBezTo>
                  <a:moveTo>
                    <a:pt x="14657" y="33909"/>
                  </a:moveTo>
                  <a:lnTo>
                    <a:pt x="14657" y="16891"/>
                  </a:lnTo>
                  <a:lnTo>
                    <a:pt x="29424" y="16891"/>
                  </a:lnTo>
                  <a:lnTo>
                    <a:pt x="29424" y="1918843"/>
                  </a:lnTo>
                  <a:lnTo>
                    <a:pt x="14657" y="1918843"/>
                  </a:lnTo>
                  <a:lnTo>
                    <a:pt x="14657" y="1901952"/>
                  </a:lnTo>
                  <a:lnTo>
                    <a:pt x="10805666" y="1901952"/>
                  </a:lnTo>
                  <a:lnTo>
                    <a:pt x="10805666" y="1918843"/>
                  </a:lnTo>
                  <a:lnTo>
                    <a:pt x="10791010" y="1918843"/>
                  </a:lnTo>
                  <a:lnTo>
                    <a:pt x="10791010" y="16891"/>
                  </a:lnTo>
                  <a:lnTo>
                    <a:pt x="10805666" y="16891"/>
                  </a:lnTo>
                  <a:lnTo>
                    <a:pt x="10805666" y="33909"/>
                  </a:lnTo>
                  <a:lnTo>
                    <a:pt x="14657" y="33909"/>
                  </a:lnTo>
                  <a:close/>
                </a:path>
              </a:pathLst>
            </a:custGeom>
            <a:solidFill>
              <a:srgbClr val="D4735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6976367"/>
            <a:ext cx="8115300" cy="1451867"/>
            <a:chOff x="0" y="0"/>
            <a:chExt cx="10820400" cy="1935823"/>
          </a:xfrm>
        </p:grpSpPr>
        <p:sp>
          <p:nvSpPr>
            <p:cNvPr id="12" name="Freeform 12"/>
            <p:cNvSpPr/>
            <p:nvPr/>
          </p:nvSpPr>
          <p:spPr>
            <a:xfrm>
              <a:off x="14657" y="16891"/>
              <a:ext cx="10791009" cy="1901952"/>
            </a:xfrm>
            <a:custGeom>
              <a:avLst/>
              <a:gdLst/>
              <a:ahLst/>
              <a:cxnLst/>
              <a:rect l="l" t="t" r="r" b="b"/>
              <a:pathLst>
                <a:path w="10791009" h="1901952">
                  <a:moveTo>
                    <a:pt x="0" y="0"/>
                  </a:moveTo>
                  <a:lnTo>
                    <a:pt x="10791009" y="0"/>
                  </a:lnTo>
                  <a:lnTo>
                    <a:pt x="10791009" y="1901952"/>
                  </a:lnTo>
                  <a:lnTo>
                    <a:pt x="0" y="1901952"/>
                  </a:lnTo>
                  <a:close/>
                </a:path>
              </a:pathLst>
            </a:custGeom>
            <a:solidFill>
              <a:srgbClr val="F0DFB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0820322" cy="1935734"/>
            </a:xfrm>
            <a:custGeom>
              <a:avLst/>
              <a:gdLst/>
              <a:ahLst/>
              <a:cxnLst/>
              <a:rect l="l" t="t" r="r" b="b"/>
              <a:pathLst>
                <a:path w="10820322" h="1935734">
                  <a:moveTo>
                    <a:pt x="14657" y="0"/>
                  </a:moveTo>
                  <a:lnTo>
                    <a:pt x="10805666" y="0"/>
                  </a:lnTo>
                  <a:cubicBezTo>
                    <a:pt x="10813821" y="0"/>
                    <a:pt x="10820322" y="7620"/>
                    <a:pt x="10820322" y="16891"/>
                  </a:cubicBezTo>
                  <a:lnTo>
                    <a:pt x="10820322" y="1918843"/>
                  </a:lnTo>
                  <a:cubicBezTo>
                    <a:pt x="10820322" y="1928241"/>
                    <a:pt x="10813710" y="1935734"/>
                    <a:pt x="10805666" y="1935734"/>
                  </a:cubicBezTo>
                  <a:lnTo>
                    <a:pt x="14657" y="1935734"/>
                  </a:lnTo>
                  <a:cubicBezTo>
                    <a:pt x="6502" y="1935734"/>
                    <a:pt x="0" y="1928114"/>
                    <a:pt x="0" y="1918843"/>
                  </a:cubicBezTo>
                  <a:lnTo>
                    <a:pt x="0" y="16891"/>
                  </a:lnTo>
                  <a:cubicBezTo>
                    <a:pt x="0" y="7620"/>
                    <a:pt x="6612" y="0"/>
                    <a:pt x="14657" y="0"/>
                  </a:cubicBezTo>
                  <a:moveTo>
                    <a:pt x="14657" y="33909"/>
                  </a:moveTo>
                  <a:lnTo>
                    <a:pt x="14657" y="16891"/>
                  </a:lnTo>
                  <a:lnTo>
                    <a:pt x="29424" y="16891"/>
                  </a:lnTo>
                  <a:lnTo>
                    <a:pt x="29424" y="1918843"/>
                  </a:lnTo>
                  <a:lnTo>
                    <a:pt x="14657" y="1918843"/>
                  </a:lnTo>
                  <a:lnTo>
                    <a:pt x="14657" y="1901952"/>
                  </a:lnTo>
                  <a:lnTo>
                    <a:pt x="10805666" y="1901952"/>
                  </a:lnTo>
                  <a:lnTo>
                    <a:pt x="10805666" y="1918843"/>
                  </a:lnTo>
                  <a:lnTo>
                    <a:pt x="10791010" y="1918843"/>
                  </a:lnTo>
                  <a:lnTo>
                    <a:pt x="10791010" y="16891"/>
                  </a:lnTo>
                  <a:lnTo>
                    <a:pt x="10805666" y="16891"/>
                  </a:lnTo>
                  <a:lnTo>
                    <a:pt x="10805666" y="33909"/>
                  </a:lnTo>
                  <a:lnTo>
                    <a:pt x="14657" y="33909"/>
                  </a:lnTo>
                  <a:close/>
                </a:path>
              </a:pathLst>
            </a:custGeom>
            <a:solidFill>
              <a:srgbClr val="D4A85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136808" y="1962589"/>
            <a:ext cx="7122492" cy="7223760"/>
            <a:chOff x="0" y="0"/>
            <a:chExt cx="10290048" cy="10436352"/>
          </a:xfrm>
        </p:grpSpPr>
        <p:sp>
          <p:nvSpPr>
            <p:cNvPr id="15" name="Freeform 15" descr="preencoded.png"/>
            <p:cNvSpPr/>
            <p:nvPr/>
          </p:nvSpPr>
          <p:spPr>
            <a:xfrm>
              <a:off x="0" y="0"/>
              <a:ext cx="10290048" cy="10436352"/>
            </a:xfrm>
            <a:custGeom>
              <a:avLst/>
              <a:gdLst/>
              <a:ahLst/>
              <a:cxnLst/>
              <a:rect l="l" t="t" r="r" b="b"/>
              <a:pathLst>
                <a:path w="10290048" h="10436352">
                  <a:moveTo>
                    <a:pt x="495396" y="0"/>
                  </a:moveTo>
                  <a:lnTo>
                    <a:pt x="9794652" y="0"/>
                  </a:lnTo>
                  <a:cubicBezTo>
                    <a:pt x="10068251" y="0"/>
                    <a:pt x="10290048" y="221797"/>
                    <a:pt x="10290048" y="495396"/>
                  </a:cubicBezTo>
                  <a:lnTo>
                    <a:pt x="10290048" y="9940956"/>
                  </a:lnTo>
                  <a:cubicBezTo>
                    <a:pt x="10290048" y="10214556"/>
                    <a:pt x="10068251" y="10436352"/>
                    <a:pt x="9794652" y="10436352"/>
                  </a:cubicBezTo>
                  <a:lnTo>
                    <a:pt x="495396" y="10436352"/>
                  </a:lnTo>
                  <a:cubicBezTo>
                    <a:pt x="221797" y="10436352"/>
                    <a:pt x="0" y="10214556"/>
                    <a:pt x="0" y="9940956"/>
                  </a:cubicBezTo>
                  <a:lnTo>
                    <a:pt x="0" y="495396"/>
                  </a:lnTo>
                  <a:cubicBezTo>
                    <a:pt x="0" y="221797"/>
                    <a:pt x="221797" y="0"/>
                    <a:pt x="495396" y="0"/>
                  </a:cubicBezTo>
                  <a:close/>
                </a:path>
              </a:pathLst>
            </a:custGeom>
            <a:blipFill>
              <a:blip r:embed="rId3"/>
              <a:stretch>
                <a:fillRect r="-85939"/>
              </a:stretch>
            </a:blip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31036" y="3672566"/>
            <a:ext cx="1852814" cy="799321"/>
            <a:chOff x="0" y="0"/>
            <a:chExt cx="2470418" cy="10657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470418" cy="1065761"/>
            </a:xfrm>
            <a:custGeom>
              <a:avLst/>
              <a:gdLst/>
              <a:ahLst/>
              <a:cxnLst/>
              <a:rect l="l" t="t" r="r" b="b"/>
              <a:pathLst>
                <a:path w="2470418" h="1065761">
                  <a:moveTo>
                    <a:pt x="0" y="0"/>
                  </a:moveTo>
                  <a:lnTo>
                    <a:pt x="2470418" y="0"/>
                  </a:lnTo>
                  <a:lnTo>
                    <a:pt x="2470418" y="1065761"/>
                  </a:lnTo>
                  <a:lnTo>
                    <a:pt x="0" y="106576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87928" r="-371804" b="-1382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470418" cy="111338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59"/>
                </a:lnSpc>
              </a:pPr>
              <a:r>
                <a:rPr lang="en-US" sz="2299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Multilingual learners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31036" y="5470092"/>
            <a:ext cx="2036863" cy="799321"/>
            <a:chOff x="0" y="0"/>
            <a:chExt cx="2715818" cy="106576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715818" cy="1065761"/>
            </a:xfrm>
            <a:custGeom>
              <a:avLst/>
              <a:gdLst/>
              <a:ahLst/>
              <a:cxnLst/>
              <a:rect l="l" t="t" r="r" b="b"/>
              <a:pathLst>
                <a:path w="2715818" h="1065761">
                  <a:moveTo>
                    <a:pt x="0" y="0"/>
                  </a:moveTo>
                  <a:lnTo>
                    <a:pt x="2715818" y="0"/>
                  </a:lnTo>
                  <a:lnTo>
                    <a:pt x="2715818" y="1065761"/>
                  </a:lnTo>
                  <a:lnTo>
                    <a:pt x="0" y="106576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87928" r="-329172" b="-1382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715818" cy="111338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59"/>
                </a:lnSpc>
              </a:pPr>
              <a:r>
                <a:rPr lang="en-US" sz="2299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Neurodivergent thinkers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31036" y="7302641"/>
            <a:ext cx="1613637" cy="799321"/>
            <a:chOff x="0" y="0"/>
            <a:chExt cx="2151516" cy="1065761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151516" cy="1065761"/>
            </a:xfrm>
            <a:custGeom>
              <a:avLst/>
              <a:gdLst/>
              <a:ahLst/>
              <a:cxnLst/>
              <a:rect l="l" t="t" r="r" b="b"/>
              <a:pathLst>
                <a:path w="2151516" h="1065761">
                  <a:moveTo>
                    <a:pt x="0" y="0"/>
                  </a:moveTo>
                  <a:lnTo>
                    <a:pt x="2151516" y="0"/>
                  </a:lnTo>
                  <a:lnTo>
                    <a:pt x="2151516" y="1065761"/>
                  </a:lnTo>
                  <a:lnTo>
                    <a:pt x="0" y="1065761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87928" r="-441736" b="-1382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2151516" cy="111338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59"/>
                </a:lnSpc>
              </a:pPr>
              <a:r>
                <a:rPr lang="en-US" sz="2299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Low-literacy adults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623825" y="3724754"/>
            <a:ext cx="5244476" cy="694944"/>
            <a:chOff x="0" y="0"/>
            <a:chExt cx="6992634" cy="92659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992634" cy="926592"/>
            </a:xfrm>
            <a:custGeom>
              <a:avLst/>
              <a:gdLst/>
              <a:ahLst/>
              <a:cxnLst/>
              <a:rect l="l" t="t" r="r" b="b"/>
              <a:pathLst>
                <a:path w="6992634" h="926592">
                  <a:moveTo>
                    <a:pt x="0" y="0"/>
                  </a:moveTo>
                  <a:lnTo>
                    <a:pt x="6992634" y="0"/>
                  </a:lnTo>
                  <a:lnTo>
                    <a:pt x="6992634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5101" r="-66683" b="-1951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47625"/>
              <a:ext cx="6992634" cy="9742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399"/>
                </a:lnSpc>
              </a:pPr>
              <a:r>
                <a:rPr lang="en-US" sz="1999" b="1">
                  <a:solidFill>
                    <a:srgbClr val="2A2A2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AI workflows are text-first and English-dominant. This framework is pre-verbal. Shapes, not words.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3623825" y="5574469"/>
            <a:ext cx="5311301" cy="694944"/>
            <a:chOff x="0" y="0"/>
            <a:chExt cx="7081734" cy="92659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7081734" cy="926592"/>
            </a:xfrm>
            <a:custGeom>
              <a:avLst/>
              <a:gdLst/>
              <a:ahLst/>
              <a:cxnLst/>
              <a:rect l="l" t="t" r="r" b="b"/>
              <a:pathLst>
                <a:path w="7081734" h="926592">
                  <a:moveTo>
                    <a:pt x="0" y="0"/>
                  </a:moveTo>
                  <a:lnTo>
                    <a:pt x="7081734" y="0"/>
                  </a:lnTo>
                  <a:lnTo>
                    <a:pt x="7081734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5101" r="-64586" b="-1951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47625"/>
              <a:ext cx="7081734" cy="9742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399"/>
                </a:lnSpc>
              </a:pPr>
              <a:r>
                <a:rPr lang="en-US" sz="1999" b="1">
                  <a:solidFill>
                    <a:srgbClr val="2A2A2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Visual-first processing is not a workaround.</a:t>
              </a:r>
            </a:p>
            <a:p>
              <a:pPr algn="l">
                <a:lnSpc>
                  <a:spcPts val="2399"/>
                </a:lnSpc>
              </a:pPr>
              <a:r>
                <a:rPr lang="en-US" sz="1999" b="1">
                  <a:solidFill>
                    <a:srgbClr val="2A2A2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It's the native mode. The framework meets it.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623825" y="7354829"/>
            <a:ext cx="8741664" cy="694944"/>
            <a:chOff x="0" y="0"/>
            <a:chExt cx="11655552" cy="92659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655552" cy="926592"/>
            </a:xfrm>
            <a:custGeom>
              <a:avLst/>
              <a:gdLst/>
              <a:ahLst/>
              <a:cxnLst/>
              <a:rect l="l" t="t" r="r" b="b"/>
              <a:pathLst>
                <a:path w="11655552" h="926592">
                  <a:moveTo>
                    <a:pt x="0" y="0"/>
                  </a:moveTo>
                  <a:lnTo>
                    <a:pt x="11655552" y="0"/>
                  </a:lnTo>
                  <a:lnTo>
                    <a:pt x="11655552" y="926592"/>
                  </a:lnTo>
                  <a:lnTo>
                    <a:pt x="0" y="92659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5101" b="-1951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47625"/>
              <a:ext cx="11655552" cy="9742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399"/>
                </a:lnSpc>
              </a:pPr>
              <a:r>
                <a:rPr lang="en-US" sz="1999" b="1">
                  <a:solidFill>
                    <a:srgbClr val="2A2A2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Text-first AI adds a compounding barrier.</a:t>
              </a:r>
            </a:p>
            <a:p>
              <a:pPr algn="l">
                <a:lnSpc>
                  <a:spcPts val="2399"/>
                </a:lnSpc>
              </a:pPr>
              <a:r>
                <a:rPr lang="en-US" sz="1999" b="1">
                  <a:solidFill>
                    <a:srgbClr val="2A2A2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This removes it by design.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18/24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78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00" y="1243584"/>
            <a:ext cx="10972800" cy="1133856"/>
            <a:chOff x="0" y="0"/>
            <a:chExt cx="14630400" cy="15118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30400" cy="1511808"/>
            </a:xfrm>
            <a:custGeom>
              <a:avLst/>
              <a:gdLst/>
              <a:ahLst/>
              <a:cxnLst/>
              <a:rect l="l" t="t" r="r" b="b"/>
              <a:pathLst>
                <a:path w="14630400" h="1511808">
                  <a:moveTo>
                    <a:pt x="0" y="0"/>
                  </a:moveTo>
                  <a:lnTo>
                    <a:pt x="14630400" y="0"/>
                  </a:lnTo>
                  <a:lnTo>
                    <a:pt x="1463040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38564" b="-1385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63040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359"/>
                </a:lnSpc>
              </a:pPr>
              <a:r>
                <a:rPr lang="en-US" sz="2799" i="1">
                  <a:solidFill>
                    <a:srgbClr val="FFFFFF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A human-first framework.</a:t>
              </a:r>
            </a:p>
            <a:p>
              <a:pPr algn="l">
                <a:lnSpc>
                  <a:spcPts val="3359"/>
                </a:lnSpc>
              </a:pPr>
              <a:r>
                <a:rPr lang="en-US" sz="2799" i="1">
                  <a:solidFill>
                    <a:srgbClr val="FFFFFF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Visual cognition before AI output.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12697" y="-12697"/>
            <a:ext cx="18313403" cy="2494283"/>
            <a:chOff x="0" y="0"/>
            <a:chExt cx="24417871" cy="3325711"/>
          </a:xfrm>
        </p:grpSpPr>
        <p:sp>
          <p:nvSpPr>
            <p:cNvPr id="8" name="Freeform 8"/>
            <p:cNvSpPr/>
            <p:nvPr/>
          </p:nvSpPr>
          <p:spPr>
            <a:xfrm>
              <a:off x="16891" y="16891"/>
              <a:ext cx="24383999" cy="3291840"/>
            </a:xfrm>
            <a:custGeom>
              <a:avLst/>
              <a:gdLst/>
              <a:ahLst/>
              <a:cxnLst/>
              <a:rect l="l" t="t" r="r" b="b"/>
              <a:pathLst>
                <a:path w="24383999" h="3291840">
                  <a:moveTo>
                    <a:pt x="0" y="0"/>
                  </a:moveTo>
                  <a:lnTo>
                    <a:pt x="24383999" y="0"/>
                  </a:lnTo>
                  <a:lnTo>
                    <a:pt x="24383999" y="3291840"/>
                  </a:lnTo>
                  <a:lnTo>
                    <a:pt x="0" y="3291840"/>
                  </a:lnTo>
                  <a:close/>
                </a:path>
              </a:pathLst>
            </a:custGeom>
            <a:solidFill>
              <a:srgbClr val="000000">
                <a:alpha val="3019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0"/>
              <a:ext cx="24417782" cy="3325622"/>
            </a:xfrm>
            <a:custGeom>
              <a:avLst/>
              <a:gdLst/>
              <a:ahLst/>
              <a:cxnLst/>
              <a:rect l="l" t="t" r="r" b="b"/>
              <a:pathLst>
                <a:path w="24417782" h="3325622">
                  <a:moveTo>
                    <a:pt x="16891" y="0"/>
                  </a:moveTo>
                  <a:lnTo>
                    <a:pt x="24400890" y="0"/>
                  </a:lnTo>
                  <a:cubicBezTo>
                    <a:pt x="24410290" y="0"/>
                    <a:pt x="24417782" y="7620"/>
                    <a:pt x="24417782" y="16891"/>
                  </a:cubicBezTo>
                  <a:lnTo>
                    <a:pt x="24417782" y="3308731"/>
                  </a:lnTo>
                  <a:cubicBezTo>
                    <a:pt x="24417782" y="3318129"/>
                    <a:pt x="24410163" y="3325622"/>
                    <a:pt x="24400890" y="3325622"/>
                  </a:cubicBezTo>
                  <a:lnTo>
                    <a:pt x="16891" y="3325622"/>
                  </a:lnTo>
                  <a:cubicBezTo>
                    <a:pt x="7493" y="3325622"/>
                    <a:pt x="0" y="3318002"/>
                    <a:pt x="0" y="3308731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3308731"/>
                  </a:lnTo>
                  <a:lnTo>
                    <a:pt x="16891" y="3308731"/>
                  </a:lnTo>
                  <a:lnTo>
                    <a:pt x="16891" y="3291840"/>
                  </a:lnTo>
                  <a:lnTo>
                    <a:pt x="24400890" y="3291840"/>
                  </a:lnTo>
                  <a:lnTo>
                    <a:pt x="24400890" y="3308731"/>
                  </a:lnTo>
                  <a:lnTo>
                    <a:pt x="24384000" y="3308731"/>
                  </a:lnTo>
                  <a:lnTo>
                    <a:pt x="24384000" y="16891"/>
                  </a:lnTo>
                  <a:lnTo>
                    <a:pt x="24400890" y="16891"/>
                  </a:lnTo>
                  <a:lnTo>
                    <a:pt x="24400890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169318" y="1028700"/>
            <a:ext cx="7949374" cy="965263"/>
            <a:chOff x="0" y="0"/>
            <a:chExt cx="10599165" cy="128701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599165" cy="1287018"/>
            </a:xfrm>
            <a:custGeom>
              <a:avLst/>
              <a:gdLst/>
              <a:ahLst/>
              <a:cxnLst/>
              <a:rect l="l" t="t" r="r" b="b"/>
              <a:pathLst>
                <a:path w="10599165" h="1287018">
                  <a:moveTo>
                    <a:pt x="0" y="0"/>
                  </a:moveTo>
                  <a:lnTo>
                    <a:pt x="10599165" y="0"/>
                  </a:lnTo>
                  <a:lnTo>
                    <a:pt x="10599165" y="1287018"/>
                  </a:lnTo>
                  <a:lnTo>
                    <a:pt x="0" y="128701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5940" r="-109350" b="-2859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0599165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79"/>
                </a:lnSpc>
              </a:pPr>
              <a:r>
                <a:rPr lang="en-US" sz="4899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Three Streams. One Truth.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19/24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6918" y="2278058"/>
            <a:ext cx="6862272" cy="6368142"/>
            <a:chOff x="0" y="0"/>
            <a:chExt cx="14270941" cy="13243337"/>
          </a:xfrm>
        </p:grpSpPr>
        <p:sp>
          <p:nvSpPr>
            <p:cNvPr id="3" name="Freeform 3" descr="preencoded.png"/>
            <p:cNvSpPr/>
            <p:nvPr/>
          </p:nvSpPr>
          <p:spPr>
            <a:xfrm>
              <a:off x="0" y="0"/>
              <a:ext cx="14270940" cy="13243337"/>
            </a:xfrm>
            <a:custGeom>
              <a:avLst/>
              <a:gdLst/>
              <a:ahLst/>
              <a:cxnLst/>
              <a:rect l="l" t="t" r="r" b="b"/>
              <a:pathLst>
                <a:path w="14270940" h="13243337">
                  <a:moveTo>
                    <a:pt x="706696" y="0"/>
                  </a:moveTo>
                  <a:lnTo>
                    <a:pt x="13564243" y="0"/>
                  </a:lnTo>
                  <a:cubicBezTo>
                    <a:pt x="13751672" y="0"/>
                    <a:pt x="13931423" y="74455"/>
                    <a:pt x="14063954" y="206986"/>
                  </a:cubicBezTo>
                  <a:cubicBezTo>
                    <a:pt x="14196484" y="339518"/>
                    <a:pt x="14270940" y="519268"/>
                    <a:pt x="14270940" y="706696"/>
                  </a:cubicBezTo>
                  <a:lnTo>
                    <a:pt x="14270940" y="12536642"/>
                  </a:lnTo>
                  <a:cubicBezTo>
                    <a:pt x="14270940" y="12724069"/>
                    <a:pt x="14196484" y="12903820"/>
                    <a:pt x="14063954" y="13036352"/>
                  </a:cubicBezTo>
                  <a:cubicBezTo>
                    <a:pt x="13931423" y="13168881"/>
                    <a:pt x="13751672" y="13243337"/>
                    <a:pt x="13564243" y="13243337"/>
                  </a:cubicBezTo>
                  <a:lnTo>
                    <a:pt x="706696" y="13243337"/>
                  </a:lnTo>
                  <a:cubicBezTo>
                    <a:pt x="519268" y="13243337"/>
                    <a:pt x="339518" y="13168881"/>
                    <a:pt x="206986" y="13036352"/>
                  </a:cubicBezTo>
                  <a:cubicBezTo>
                    <a:pt x="74455" y="12903820"/>
                    <a:pt x="0" y="12724069"/>
                    <a:pt x="0" y="12536642"/>
                  </a:cubicBezTo>
                  <a:lnTo>
                    <a:pt x="0" y="706696"/>
                  </a:lnTo>
                  <a:cubicBezTo>
                    <a:pt x="0" y="519268"/>
                    <a:pt x="74455" y="339518"/>
                    <a:pt x="206986" y="206986"/>
                  </a:cubicBezTo>
                  <a:cubicBezTo>
                    <a:pt x="339518" y="74455"/>
                    <a:pt x="519268" y="0"/>
                    <a:pt x="706696" y="0"/>
                  </a:cubicBezTo>
                  <a:close/>
                </a:path>
              </a:pathLst>
            </a:custGeom>
            <a:blipFill>
              <a:blip r:embed="rId2"/>
              <a:stretch>
                <a:fillRect t="-210" r="-66964" b="-210"/>
              </a:stretch>
            </a:blip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000" y="2877199"/>
            <a:ext cx="7846082" cy="67373"/>
            <a:chOff x="0" y="0"/>
            <a:chExt cx="9055951" cy="77762"/>
          </a:xfrm>
        </p:grpSpPr>
        <p:sp>
          <p:nvSpPr>
            <p:cNvPr id="5" name="Freeform 5"/>
            <p:cNvSpPr/>
            <p:nvPr/>
          </p:nvSpPr>
          <p:spPr>
            <a:xfrm>
              <a:off x="16891" y="16891"/>
              <a:ext cx="9022081" cy="43942"/>
            </a:xfrm>
            <a:custGeom>
              <a:avLst/>
              <a:gdLst/>
              <a:ahLst/>
              <a:cxnLst/>
              <a:rect l="l" t="t" r="r" b="b"/>
              <a:pathLst>
                <a:path w="9022081" h="43942">
                  <a:moveTo>
                    <a:pt x="0" y="0"/>
                  </a:moveTo>
                  <a:lnTo>
                    <a:pt x="9022081" y="0"/>
                  </a:lnTo>
                  <a:lnTo>
                    <a:pt x="9022081" y="43942"/>
                  </a:lnTo>
                  <a:lnTo>
                    <a:pt x="0" y="43942"/>
                  </a:lnTo>
                  <a:close/>
                </a:path>
              </a:pathLst>
            </a:custGeom>
            <a:solidFill>
              <a:srgbClr val="A8C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9055862" cy="77724"/>
            </a:xfrm>
            <a:custGeom>
              <a:avLst/>
              <a:gdLst/>
              <a:ahLst/>
              <a:cxnLst/>
              <a:rect l="l" t="t" r="r" b="b"/>
              <a:pathLst>
                <a:path w="9055862" h="77724">
                  <a:moveTo>
                    <a:pt x="16891" y="0"/>
                  </a:moveTo>
                  <a:lnTo>
                    <a:pt x="9038972" y="0"/>
                  </a:lnTo>
                  <a:cubicBezTo>
                    <a:pt x="9048369" y="0"/>
                    <a:pt x="9055862" y="7620"/>
                    <a:pt x="9055862" y="16891"/>
                  </a:cubicBezTo>
                  <a:lnTo>
                    <a:pt x="9055862" y="60833"/>
                  </a:lnTo>
                  <a:cubicBezTo>
                    <a:pt x="9055862" y="70231"/>
                    <a:pt x="9048242" y="77724"/>
                    <a:pt x="9038972" y="77724"/>
                  </a:cubicBezTo>
                  <a:lnTo>
                    <a:pt x="16891" y="77724"/>
                  </a:lnTo>
                  <a:cubicBezTo>
                    <a:pt x="7620" y="77724"/>
                    <a:pt x="0" y="70231"/>
                    <a:pt x="0" y="6083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60833"/>
                  </a:lnTo>
                  <a:lnTo>
                    <a:pt x="16891" y="60833"/>
                  </a:lnTo>
                  <a:lnTo>
                    <a:pt x="16891" y="43942"/>
                  </a:lnTo>
                  <a:lnTo>
                    <a:pt x="9038972" y="43942"/>
                  </a:lnTo>
                  <a:lnTo>
                    <a:pt x="9038972" y="60833"/>
                  </a:lnTo>
                  <a:lnTo>
                    <a:pt x="9022080" y="60833"/>
                  </a:lnTo>
                  <a:lnTo>
                    <a:pt x="9022080" y="16891"/>
                  </a:lnTo>
                  <a:lnTo>
                    <a:pt x="9038972" y="16891"/>
                  </a:lnTo>
                  <a:lnTo>
                    <a:pt x="9038972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CEC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182270" y="1075123"/>
            <a:ext cx="7769543" cy="1525850"/>
            <a:chOff x="0" y="0"/>
            <a:chExt cx="10359391" cy="2034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59390" cy="2034467"/>
            </a:xfrm>
            <a:custGeom>
              <a:avLst/>
              <a:gdLst/>
              <a:ahLst/>
              <a:cxnLst/>
              <a:rect l="l" t="t" r="r" b="b"/>
              <a:pathLst>
                <a:path w="10359390" h="2034467">
                  <a:moveTo>
                    <a:pt x="0" y="0"/>
                  </a:moveTo>
                  <a:lnTo>
                    <a:pt x="10359390" y="0"/>
                  </a:lnTo>
                  <a:lnTo>
                    <a:pt x="10359390" y="2034467"/>
                  </a:lnTo>
                  <a:lnTo>
                    <a:pt x="0" y="203446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76562" r="-114196" b="-14847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10359391" cy="205351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1C2B4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The Gap Between Saying It and Actually Knowing It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8936853" y="3443927"/>
            <a:ext cx="1194760" cy="1194760"/>
          </a:xfrm>
          <a:custGeom>
            <a:avLst/>
            <a:gdLst/>
            <a:ahLst/>
            <a:cxnLst/>
            <a:rect l="l" t="t" r="r" b="b"/>
            <a:pathLst>
              <a:path w="1194760" h="1194760">
                <a:moveTo>
                  <a:pt x="0" y="0"/>
                </a:moveTo>
                <a:lnTo>
                  <a:pt x="1194759" y="0"/>
                </a:lnTo>
                <a:lnTo>
                  <a:pt x="1194759" y="1194759"/>
                </a:lnTo>
                <a:lnTo>
                  <a:pt x="0" y="11947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7802566" y="4914911"/>
            <a:ext cx="3734168" cy="1845191"/>
            <a:chOff x="0" y="0"/>
            <a:chExt cx="4978891" cy="2460255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47625"/>
              <a:ext cx="4735349" cy="44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B76E54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STUDENTS GET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070796"/>
              <a:ext cx="4978891" cy="138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 algn="l">
                <a:lnSpc>
                  <a:spcPts val="2800"/>
                </a:lnSpc>
                <a:buFont typeface="Arial"/>
                <a:buChar char="•"/>
              </a:pPr>
              <a:r>
                <a:rPr lang="en-US" sz="2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Dense Text</a:t>
              </a: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(vs. 3 sec Reels)</a:t>
              </a:r>
            </a:p>
            <a:p>
              <a:pPr marL="431801" lvl="1" indent="-215900" algn="l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Terminology, Formulas</a:t>
              </a:r>
            </a:p>
            <a:p>
              <a:pPr marL="431801" lvl="1" indent="-215900" algn="l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AI output </a:t>
              </a:r>
              <a:r>
                <a:rPr lang="en-US" sz="2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before</a:t>
              </a: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clarity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2555713" y="3616030"/>
            <a:ext cx="1022656" cy="1022656"/>
          </a:xfrm>
          <a:custGeom>
            <a:avLst/>
            <a:gdLst/>
            <a:ahLst/>
            <a:cxnLst/>
            <a:rect l="l" t="t" r="r" b="b"/>
            <a:pathLst>
              <a:path w="1022656" h="1022656">
                <a:moveTo>
                  <a:pt x="0" y="0"/>
                </a:moveTo>
                <a:lnTo>
                  <a:pt x="1022656" y="0"/>
                </a:lnTo>
                <a:lnTo>
                  <a:pt x="1022656" y="1022656"/>
                </a:lnTo>
                <a:lnTo>
                  <a:pt x="0" y="10226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678940" y="3443927"/>
            <a:ext cx="1194760" cy="1194760"/>
          </a:xfrm>
          <a:custGeom>
            <a:avLst/>
            <a:gdLst/>
            <a:ahLst/>
            <a:cxnLst/>
            <a:rect l="l" t="t" r="r" b="b"/>
            <a:pathLst>
              <a:path w="1194760" h="1194760">
                <a:moveTo>
                  <a:pt x="0" y="0"/>
                </a:moveTo>
                <a:lnTo>
                  <a:pt x="1194760" y="0"/>
                </a:lnTo>
                <a:lnTo>
                  <a:pt x="1194760" y="1194759"/>
                </a:lnTo>
                <a:lnTo>
                  <a:pt x="0" y="11947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11866564" y="4914911"/>
            <a:ext cx="2400954" cy="1845191"/>
            <a:chOff x="0" y="0"/>
            <a:chExt cx="3201272" cy="2460255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47625"/>
              <a:ext cx="3201272" cy="44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B76E54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RESULT?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070796"/>
              <a:ext cx="3201272" cy="138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 algn="l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Confusion</a:t>
              </a:r>
            </a:p>
            <a:p>
              <a:pPr marL="431801" lvl="1" indent="-215900" algn="l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Lack of interest</a:t>
              </a:r>
            </a:p>
            <a:p>
              <a:pPr marL="431801" lvl="1" indent="-215900" algn="l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Overwhelm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182270" y="7255403"/>
            <a:ext cx="7846082" cy="67373"/>
            <a:chOff x="0" y="0"/>
            <a:chExt cx="9055951" cy="77762"/>
          </a:xfrm>
        </p:grpSpPr>
        <p:sp>
          <p:nvSpPr>
            <p:cNvPr id="23" name="Freeform 23"/>
            <p:cNvSpPr/>
            <p:nvPr/>
          </p:nvSpPr>
          <p:spPr>
            <a:xfrm>
              <a:off x="16891" y="16891"/>
              <a:ext cx="9022081" cy="43942"/>
            </a:xfrm>
            <a:custGeom>
              <a:avLst/>
              <a:gdLst/>
              <a:ahLst/>
              <a:cxnLst/>
              <a:rect l="l" t="t" r="r" b="b"/>
              <a:pathLst>
                <a:path w="9022081" h="43942">
                  <a:moveTo>
                    <a:pt x="0" y="0"/>
                  </a:moveTo>
                  <a:lnTo>
                    <a:pt x="9022081" y="0"/>
                  </a:lnTo>
                  <a:lnTo>
                    <a:pt x="9022081" y="43942"/>
                  </a:lnTo>
                  <a:lnTo>
                    <a:pt x="0" y="43942"/>
                  </a:lnTo>
                  <a:close/>
                </a:path>
              </a:pathLst>
            </a:custGeom>
            <a:solidFill>
              <a:srgbClr val="A8CE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9055862" cy="77724"/>
            </a:xfrm>
            <a:custGeom>
              <a:avLst/>
              <a:gdLst/>
              <a:ahLst/>
              <a:cxnLst/>
              <a:rect l="l" t="t" r="r" b="b"/>
              <a:pathLst>
                <a:path w="9055862" h="77724">
                  <a:moveTo>
                    <a:pt x="16891" y="0"/>
                  </a:moveTo>
                  <a:lnTo>
                    <a:pt x="9038972" y="0"/>
                  </a:lnTo>
                  <a:cubicBezTo>
                    <a:pt x="9048369" y="0"/>
                    <a:pt x="9055862" y="7620"/>
                    <a:pt x="9055862" y="16891"/>
                  </a:cubicBezTo>
                  <a:lnTo>
                    <a:pt x="9055862" y="60833"/>
                  </a:lnTo>
                  <a:cubicBezTo>
                    <a:pt x="9055862" y="70231"/>
                    <a:pt x="9048242" y="77724"/>
                    <a:pt x="9038972" y="77724"/>
                  </a:cubicBezTo>
                  <a:lnTo>
                    <a:pt x="16891" y="77724"/>
                  </a:lnTo>
                  <a:cubicBezTo>
                    <a:pt x="7620" y="77724"/>
                    <a:pt x="0" y="70231"/>
                    <a:pt x="0" y="60833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60833"/>
                  </a:lnTo>
                  <a:lnTo>
                    <a:pt x="16891" y="60833"/>
                  </a:lnTo>
                  <a:lnTo>
                    <a:pt x="16891" y="43942"/>
                  </a:lnTo>
                  <a:lnTo>
                    <a:pt x="9038972" y="43942"/>
                  </a:lnTo>
                  <a:lnTo>
                    <a:pt x="9038972" y="60833"/>
                  </a:lnTo>
                  <a:lnTo>
                    <a:pt x="9022080" y="60833"/>
                  </a:lnTo>
                  <a:lnTo>
                    <a:pt x="9022080" y="16891"/>
                  </a:lnTo>
                  <a:lnTo>
                    <a:pt x="9038972" y="16891"/>
                  </a:lnTo>
                  <a:lnTo>
                    <a:pt x="9038972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CEC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906551" y="4914911"/>
            <a:ext cx="2739538" cy="1845191"/>
            <a:chOff x="0" y="0"/>
            <a:chExt cx="3652718" cy="2460255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47625"/>
              <a:ext cx="3652718" cy="449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 b="1">
                  <a:solidFill>
                    <a:srgbClr val="B76E54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INSIGHT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1070796"/>
              <a:ext cx="3652718" cy="1389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801" lvl="1" indent="-215900" algn="l">
                <a:lnSpc>
                  <a:spcPts val="2800"/>
                </a:lnSpc>
                <a:buFont typeface="Arial"/>
                <a:buChar char="•"/>
              </a:pP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In a </a:t>
              </a:r>
              <a:r>
                <a:rPr lang="en-US" sz="2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low-attention</a:t>
              </a:r>
              <a:r>
                <a:rPr lang="en-US" sz="20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world, learners need clarity </a:t>
              </a:r>
              <a:r>
                <a:rPr lang="en-US" sz="20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first</a:t>
              </a:r>
              <a:r>
                <a:rPr lang="en-US" sz="2000" b="1">
                  <a:solidFill>
                    <a:srgbClr val="6A4C3B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476170" y="7646845"/>
            <a:ext cx="7258282" cy="1998711"/>
            <a:chOff x="0" y="0"/>
            <a:chExt cx="9677709" cy="266494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9677709" cy="2664947"/>
            </a:xfrm>
            <a:custGeom>
              <a:avLst/>
              <a:gdLst/>
              <a:ahLst/>
              <a:cxnLst/>
              <a:rect l="l" t="t" r="r" b="b"/>
              <a:pathLst>
                <a:path w="9677709" h="2664947">
                  <a:moveTo>
                    <a:pt x="0" y="154534"/>
                  </a:moveTo>
                  <a:cubicBezTo>
                    <a:pt x="0" y="69168"/>
                    <a:pt x="81649" y="0"/>
                    <a:pt x="182419" y="0"/>
                  </a:cubicBezTo>
                  <a:lnTo>
                    <a:pt x="9495290" y="0"/>
                  </a:lnTo>
                  <a:cubicBezTo>
                    <a:pt x="9596061" y="0"/>
                    <a:pt x="9677709" y="69168"/>
                    <a:pt x="9677709" y="154534"/>
                  </a:cubicBezTo>
                  <a:lnTo>
                    <a:pt x="9677709" y="2510413"/>
                  </a:lnTo>
                  <a:cubicBezTo>
                    <a:pt x="9677709" y="2595780"/>
                    <a:pt x="9596061" y="2664947"/>
                    <a:pt x="9495290" y="2664947"/>
                  </a:cubicBezTo>
                  <a:lnTo>
                    <a:pt x="182419" y="2664947"/>
                  </a:lnTo>
                  <a:cubicBezTo>
                    <a:pt x="81649" y="2664947"/>
                    <a:pt x="0" y="2595780"/>
                    <a:pt x="0" y="2510413"/>
                  </a:cubicBezTo>
                  <a:close/>
                </a:path>
              </a:pathLst>
            </a:custGeom>
            <a:solidFill>
              <a:srgbClr val="EED0B6"/>
            </a:solidFill>
            <a:ln w="3048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856975" y="7800929"/>
            <a:ext cx="6496671" cy="1690543"/>
            <a:chOff x="0" y="0"/>
            <a:chExt cx="8662228" cy="225405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662228" cy="2254057"/>
            </a:xfrm>
            <a:custGeom>
              <a:avLst/>
              <a:gdLst/>
              <a:ahLst/>
              <a:cxnLst/>
              <a:rect l="l" t="t" r="r" b="b"/>
              <a:pathLst>
                <a:path w="8662228" h="2254057">
                  <a:moveTo>
                    <a:pt x="0" y="0"/>
                  </a:moveTo>
                  <a:lnTo>
                    <a:pt x="8662228" y="0"/>
                  </a:lnTo>
                  <a:lnTo>
                    <a:pt x="8662228" y="2254057"/>
                  </a:lnTo>
                  <a:lnTo>
                    <a:pt x="0" y="2254057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536" r="-20481" b="-3889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0"/>
              <a:ext cx="8662228" cy="22540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578817" lvl="1" indent="-289409" algn="l">
                <a:lnSpc>
                  <a:spcPts val="2400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question </a:t>
              </a: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isn't</a:t>
              </a: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whether </a:t>
              </a: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AI belongs</a:t>
              </a: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in class</a:t>
              </a:r>
            </a:p>
            <a:p>
              <a:pPr algn="l">
                <a:lnSpc>
                  <a:spcPts val="2400"/>
                </a:lnSpc>
              </a:pPr>
              <a:endPara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  <a:p>
              <a:pPr marL="579120" lvl="1" indent="-289560" algn="l">
                <a:lnSpc>
                  <a:spcPts val="2400"/>
                </a:lnSpc>
                <a:buFont typeface="Arial"/>
                <a:buChar char="•"/>
              </a:pP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question is </a:t>
              </a: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when</a:t>
              </a: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it enters - and what students </a:t>
              </a: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lose</a:t>
              </a: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when it enters </a:t>
              </a: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first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2/24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1221" y="1028700"/>
            <a:ext cx="9585557" cy="877824"/>
            <a:chOff x="0" y="0"/>
            <a:chExt cx="12780743" cy="11704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80743" cy="1170432"/>
            </a:xfrm>
            <a:custGeom>
              <a:avLst/>
              <a:gdLst/>
              <a:ahLst/>
              <a:cxnLst/>
              <a:rect l="l" t="t" r="r" b="b"/>
              <a:pathLst>
                <a:path w="12780743" h="1170432">
                  <a:moveTo>
                    <a:pt x="0" y="0"/>
                  </a:moveTo>
                  <a:lnTo>
                    <a:pt x="12780743" y="0"/>
                  </a:lnTo>
                  <a:lnTo>
                    <a:pt x="12780743" y="1170432"/>
                  </a:lnTo>
                  <a:lnTo>
                    <a:pt x="0" y="117043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323463" r="-75524" b="-3234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2780743" cy="11799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680"/>
                </a:lnSpc>
              </a:pPr>
              <a:r>
                <a:rPr lang="en-US" sz="3900" b="1">
                  <a:solidFill>
                    <a:srgbClr val="2A2A2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Two gaps no human-AI model has closed.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5958" y="2447357"/>
            <a:ext cx="8255003" cy="7011419"/>
            <a:chOff x="0" y="0"/>
            <a:chExt cx="11006671" cy="9348559"/>
          </a:xfrm>
        </p:grpSpPr>
        <p:sp>
          <p:nvSpPr>
            <p:cNvPr id="6" name="Freeform 6"/>
            <p:cNvSpPr/>
            <p:nvPr/>
          </p:nvSpPr>
          <p:spPr>
            <a:xfrm>
              <a:off x="16891" y="16891"/>
              <a:ext cx="10972800" cy="9314688"/>
            </a:xfrm>
            <a:custGeom>
              <a:avLst/>
              <a:gdLst/>
              <a:ahLst/>
              <a:cxnLst/>
              <a:rect l="l" t="t" r="r" b="b"/>
              <a:pathLst>
                <a:path w="10972800" h="9314688">
                  <a:moveTo>
                    <a:pt x="0" y="0"/>
                  </a:moveTo>
                  <a:lnTo>
                    <a:pt x="10972800" y="0"/>
                  </a:lnTo>
                  <a:lnTo>
                    <a:pt x="10972800" y="9314688"/>
                  </a:lnTo>
                  <a:lnTo>
                    <a:pt x="0" y="93146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1006582" cy="9348470"/>
            </a:xfrm>
            <a:custGeom>
              <a:avLst/>
              <a:gdLst/>
              <a:ahLst/>
              <a:cxnLst/>
              <a:rect l="l" t="t" r="r" b="b"/>
              <a:pathLst>
                <a:path w="11006582" h="9348470">
                  <a:moveTo>
                    <a:pt x="16891" y="0"/>
                  </a:moveTo>
                  <a:lnTo>
                    <a:pt x="10989691" y="0"/>
                  </a:lnTo>
                  <a:cubicBezTo>
                    <a:pt x="10999089" y="0"/>
                    <a:pt x="11006582" y="7620"/>
                    <a:pt x="11006582" y="16891"/>
                  </a:cubicBezTo>
                  <a:lnTo>
                    <a:pt x="11006582" y="9331579"/>
                  </a:lnTo>
                  <a:cubicBezTo>
                    <a:pt x="11006582" y="9340977"/>
                    <a:pt x="10998962" y="9348470"/>
                    <a:pt x="10989691" y="9348470"/>
                  </a:cubicBezTo>
                  <a:lnTo>
                    <a:pt x="16891" y="9348470"/>
                  </a:lnTo>
                  <a:cubicBezTo>
                    <a:pt x="7493" y="9348470"/>
                    <a:pt x="0" y="9340850"/>
                    <a:pt x="0" y="9331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9331579"/>
                  </a:lnTo>
                  <a:lnTo>
                    <a:pt x="16891" y="9331579"/>
                  </a:lnTo>
                  <a:lnTo>
                    <a:pt x="16891" y="9314688"/>
                  </a:lnTo>
                  <a:lnTo>
                    <a:pt x="10989691" y="9314688"/>
                  </a:lnTo>
                  <a:lnTo>
                    <a:pt x="10989691" y="9331579"/>
                  </a:lnTo>
                  <a:lnTo>
                    <a:pt x="10972800" y="9331579"/>
                  </a:lnTo>
                  <a:lnTo>
                    <a:pt x="10972800" y="16891"/>
                  </a:lnTo>
                  <a:lnTo>
                    <a:pt x="10989691" y="16891"/>
                  </a:lnTo>
                  <a:lnTo>
                    <a:pt x="10989691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CEC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44000" y="2447357"/>
            <a:ext cx="8584187" cy="7011419"/>
            <a:chOff x="0" y="0"/>
            <a:chExt cx="11445583" cy="9348559"/>
          </a:xfrm>
        </p:grpSpPr>
        <p:sp>
          <p:nvSpPr>
            <p:cNvPr id="9" name="Freeform 9"/>
            <p:cNvSpPr/>
            <p:nvPr/>
          </p:nvSpPr>
          <p:spPr>
            <a:xfrm>
              <a:off x="16891" y="16891"/>
              <a:ext cx="11411712" cy="9314688"/>
            </a:xfrm>
            <a:custGeom>
              <a:avLst/>
              <a:gdLst/>
              <a:ahLst/>
              <a:cxnLst/>
              <a:rect l="l" t="t" r="r" b="b"/>
              <a:pathLst>
                <a:path w="11411712" h="9314688">
                  <a:moveTo>
                    <a:pt x="0" y="0"/>
                  </a:moveTo>
                  <a:lnTo>
                    <a:pt x="11411712" y="0"/>
                  </a:lnTo>
                  <a:lnTo>
                    <a:pt x="11411712" y="9314688"/>
                  </a:lnTo>
                  <a:lnTo>
                    <a:pt x="0" y="93146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1445494" cy="9348470"/>
            </a:xfrm>
            <a:custGeom>
              <a:avLst/>
              <a:gdLst/>
              <a:ahLst/>
              <a:cxnLst/>
              <a:rect l="l" t="t" r="r" b="b"/>
              <a:pathLst>
                <a:path w="11445494" h="9348470">
                  <a:moveTo>
                    <a:pt x="16891" y="0"/>
                  </a:moveTo>
                  <a:lnTo>
                    <a:pt x="11428603" y="0"/>
                  </a:lnTo>
                  <a:cubicBezTo>
                    <a:pt x="11438001" y="0"/>
                    <a:pt x="11445494" y="7620"/>
                    <a:pt x="11445494" y="16891"/>
                  </a:cubicBezTo>
                  <a:lnTo>
                    <a:pt x="11445494" y="9331579"/>
                  </a:lnTo>
                  <a:cubicBezTo>
                    <a:pt x="11445494" y="9340977"/>
                    <a:pt x="11437874" y="9348470"/>
                    <a:pt x="11428603" y="9348470"/>
                  </a:cubicBezTo>
                  <a:lnTo>
                    <a:pt x="16891" y="9348470"/>
                  </a:lnTo>
                  <a:cubicBezTo>
                    <a:pt x="7493" y="9348470"/>
                    <a:pt x="0" y="9340850"/>
                    <a:pt x="0" y="9331579"/>
                  </a:cubicBezTo>
                  <a:lnTo>
                    <a:pt x="0" y="16891"/>
                  </a:lnTo>
                  <a:cubicBezTo>
                    <a:pt x="0" y="7620"/>
                    <a:pt x="7620" y="0"/>
                    <a:pt x="16891" y="0"/>
                  </a:cubicBezTo>
                  <a:moveTo>
                    <a:pt x="16891" y="33909"/>
                  </a:moveTo>
                  <a:lnTo>
                    <a:pt x="16891" y="16891"/>
                  </a:lnTo>
                  <a:lnTo>
                    <a:pt x="33909" y="16891"/>
                  </a:lnTo>
                  <a:lnTo>
                    <a:pt x="33909" y="9331579"/>
                  </a:lnTo>
                  <a:lnTo>
                    <a:pt x="16891" y="9331579"/>
                  </a:lnTo>
                  <a:lnTo>
                    <a:pt x="16891" y="9314688"/>
                  </a:lnTo>
                  <a:lnTo>
                    <a:pt x="11428603" y="9314688"/>
                  </a:lnTo>
                  <a:lnTo>
                    <a:pt x="11428603" y="9331579"/>
                  </a:lnTo>
                  <a:lnTo>
                    <a:pt x="11411712" y="9331579"/>
                  </a:lnTo>
                  <a:lnTo>
                    <a:pt x="11411712" y="16891"/>
                  </a:lnTo>
                  <a:lnTo>
                    <a:pt x="11428603" y="16891"/>
                  </a:lnTo>
                  <a:lnTo>
                    <a:pt x="11428603" y="33909"/>
                  </a:lnTo>
                  <a:lnTo>
                    <a:pt x="16891" y="33909"/>
                  </a:lnTo>
                  <a:close/>
                </a:path>
              </a:pathLst>
            </a:custGeom>
            <a:solidFill>
              <a:srgbClr val="A8CEC8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2751700"/>
            <a:ext cx="7589520" cy="457200"/>
            <a:chOff x="0" y="0"/>
            <a:chExt cx="10119360" cy="609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119360" cy="609600"/>
            </a:xfrm>
            <a:custGeom>
              <a:avLst/>
              <a:gdLst/>
              <a:ahLst/>
              <a:cxnLst/>
              <a:rect l="l" t="t" r="r" b="b"/>
              <a:pathLst>
                <a:path w="10119360" h="609600">
                  <a:moveTo>
                    <a:pt x="0" y="0"/>
                  </a:moveTo>
                  <a:lnTo>
                    <a:pt x="10119360" y="0"/>
                  </a:lnTo>
                  <a:lnTo>
                    <a:pt x="1011936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73451" b="-2734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0119360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59"/>
                </a:lnSpc>
              </a:pPr>
              <a:r>
                <a:rPr lang="en-US" sz="2299" b="1" spc="255">
                  <a:solidFill>
                    <a:srgbClr val="5B8C7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GAP 1  ·  Universal Design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620507" y="2751700"/>
            <a:ext cx="7955280" cy="457200"/>
            <a:chOff x="0" y="0"/>
            <a:chExt cx="10607040" cy="609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607040" cy="609600"/>
            </a:xfrm>
            <a:custGeom>
              <a:avLst/>
              <a:gdLst/>
              <a:ahLst/>
              <a:cxnLst/>
              <a:rect l="l" t="t" r="r" b="b"/>
              <a:pathLst>
                <a:path w="10607040" h="609600">
                  <a:moveTo>
                    <a:pt x="0" y="0"/>
                  </a:moveTo>
                  <a:lnTo>
                    <a:pt x="10607040" y="0"/>
                  </a:lnTo>
                  <a:lnTo>
                    <a:pt x="10607040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89039" b="-28903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0607040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59"/>
                </a:lnSpc>
              </a:pPr>
              <a:r>
                <a:rPr lang="en-US" sz="2299" b="1" spc="255">
                  <a:solidFill>
                    <a:srgbClr val="D4735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GAP 2  ·  Academic Integrity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61442" y="3523091"/>
            <a:ext cx="7589520" cy="1133856"/>
            <a:chOff x="0" y="0"/>
            <a:chExt cx="10119360" cy="151180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119360" cy="1511808"/>
            </a:xfrm>
            <a:custGeom>
              <a:avLst/>
              <a:gdLst/>
              <a:ahLst/>
              <a:cxnLst/>
              <a:rect l="l" t="t" r="r" b="b"/>
              <a:pathLst>
                <a:path w="10119360" h="1511808">
                  <a:moveTo>
                    <a:pt x="0" y="0"/>
                  </a:moveTo>
                  <a:lnTo>
                    <a:pt x="10119360" y="0"/>
                  </a:lnTo>
                  <a:lnTo>
                    <a:pt x="1011936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0424" b="-804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9050"/>
              <a:ext cx="10119360" cy="153085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A2A2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The visual grammar is </a:t>
              </a:r>
              <a:r>
                <a:rPr lang="en-US" sz="2200" b="1">
                  <a:solidFill>
                    <a:srgbClr val="2A2A2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pre-verbal.</a:t>
              </a: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A2A2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 English needed. No drawing skill needed.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61442" y="5007705"/>
            <a:ext cx="6293662" cy="1566250"/>
            <a:chOff x="0" y="0"/>
            <a:chExt cx="8391549" cy="208833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391549" cy="2088333"/>
            </a:xfrm>
            <a:custGeom>
              <a:avLst/>
              <a:gdLst/>
              <a:ahLst/>
              <a:cxnLst/>
              <a:rect l="l" t="t" r="r" b="b"/>
              <a:pathLst>
                <a:path w="8391549" h="2088333">
                  <a:moveTo>
                    <a:pt x="0" y="0"/>
                  </a:moveTo>
                  <a:lnTo>
                    <a:pt x="8391549" y="0"/>
                  </a:lnTo>
                  <a:lnTo>
                    <a:pt x="8391549" y="2088333"/>
                  </a:lnTo>
                  <a:lnTo>
                    <a:pt x="0" y="2088333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3984" r="-20589" b="-1485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57150"/>
              <a:ext cx="8391549" cy="214548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399" b="1">
                  <a:solidFill>
                    <a:srgbClr val="2A2A2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Reaches: </a:t>
              </a:r>
            </a:p>
            <a:p>
              <a:pPr algn="l">
                <a:lnSpc>
                  <a:spcPts val="2879"/>
                </a:lnSpc>
              </a:pPr>
              <a:r>
                <a:rPr lang="en-US" sz="2399" b="1">
                  <a:solidFill>
                    <a:srgbClr val="888078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multilingual learners </a:t>
              </a:r>
            </a:p>
            <a:p>
              <a:pPr algn="l">
                <a:lnSpc>
                  <a:spcPts val="2879"/>
                </a:lnSpc>
              </a:pPr>
              <a:r>
                <a:rPr lang="en-US" sz="2399" b="1">
                  <a:solidFill>
                    <a:srgbClr val="888078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neurodivergent thinkers </a:t>
              </a:r>
            </a:p>
            <a:p>
              <a:pPr algn="l">
                <a:lnSpc>
                  <a:spcPts val="2879"/>
                </a:lnSpc>
              </a:pPr>
              <a:r>
                <a:rPr lang="en-US" sz="2399" b="1">
                  <a:solidFill>
                    <a:srgbClr val="888078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low-literacy adults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61442" y="6800421"/>
            <a:ext cx="7589520" cy="1133856"/>
            <a:chOff x="0" y="0"/>
            <a:chExt cx="10119360" cy="151180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119360" cy="1511808"/>
            </a:xfrm>
            <a:custGeom>
              <a:avLst/>
              <a:gdLst/>
              <a:ahLst/>
              <a:cxnLst/>
              <a:rect l="l" t="t" r="r" b="b"/>
              <a:pathLst>
                <a:path w="10119360" h="1511808">
                  <a:moveTo>
                    <a:pt x="0" y="0"/>
                  </a:moveTo>
                  <a:lnTo>
                    <a:pt x="10119360" y="0"/>
                  </a:lnTo>
                  <a:lnTo>
                    <a:pt x="10119360" y="1511808"/>
                  </a:lnTo>
                  <a:lnTo>
                    <a:pt x="0" y="151180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80424" b="-8042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0119360" cy="15594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60"/>
                </a:lnSpc>
              </a:pPr>
              <a:r>
                <a:rPr lang="en-US" sz="2300" b="1" i="1">
                  <a:solidFill>
                    <a:srgbClr val="D4735A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No existing human-AI sequencing model</a:t>
              </a:r>
            </a:p>
            <a:p>
              <a:pPr algn="l">
                <a:lnSpc>
                  <a:spcPts val="2760"/>
                </a:lnSpc>
              </a:pPr>
              <a:r>
                <a:rPr lang="en-US" sz="2300" b="1" i="1">
                  <a:solidFill>
                    <a:srgbClr val="D4735A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has used a UDL lens. Somagraphic™ Learning does.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61442" y="8530971"/>
            <a:ext cx="17190720" cy="402336"/>
            <a:chOff x="0" y="0"/>
            <a:chExt cx="22920960" cy="53644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920961" cy="536448"/>
            </a:xfrm>
            <a:custGeom>
              <a:avLst/>
              <a:gdLst/>
              <a:ahLst/>
              <a:cxnLst/>
              <a:rect l="l" t="t" r="r" b="b"/>
              <a:pathLst>
                <a:path w="22920961" h="536448">
                  <a:moveTo>
                    <a:pt x="0" y="0"/>
                  </a:moveTo>
                  <a:lnTo>
                    <a:pt x="22920961" y="0"/>
                  </a:lnTo>
                  <a:lnTo>
                    <a:pt x="22920961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82542" b="-78254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19050"/>
              <a:ext cx="22920960" cy="5554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487"/>
                </a:lnSpc>
              </a:pPr>
              <a:r>
                <a:rPr lang="en-US" sz="1239" i="1">
                  <a:solidFill>
                    <a:srgbClr val="888078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CAST, 2018 · Wilson, 2002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760241" y="4936489"/>
            <a:ext cx="7351706" cy="3996818"/>
            <a:chOff x="0" y="0"/>
            <a:chExt cx="11371072" cy="6181981"/>
          </a:xfrm>
        </p:grpSpPr>
        <p:sp>
          <p:nvSpPr>
            <p:cNvPr id="30" name="Freeform 30" descr="preencoded.png"/>
            <p:cNvSpPr/>
            <p:nvPr/>
          </p:nvSpPr>
          <p:spPr>
            <a:xfrm>
              <a:off x="0" y="0"/>
              <a:ext cx="11371072" cy="6181981"/>
            </a:xfrm>
            <a:custGeom>
              <a:avLst/>
              <a:gdLst/>
              <a:ahLst/>
              <a:cxnLst/>
              <a:rect l="l" t="t" r="r" b="b"/>
              <a:pathLst>
                <a:path w="11371072" h="6181981">
                  <a:moveTo>
                    <a:pt x="520895" y="0"/>
                  </a:moveTo>
                  <a:lnTo>
                    <a:pt x="10850177" y="0"/>
                  </a:lnTo>
                  <a:cubicBezTo>
                    <a:pt x="11137860" y="0"/>
                    <a:pt x="11371072" y="233212"/>
                    <a:pt x="11371072" y="520895"/>
                  </a:cubicBezTo>
                  <a:lnTo>
                    <a:pt x="11371072" y="5661086"/>
                  </a:lnTo>
                  <a:cubicBezTo>
                    <a:pt x="11371072" y="5948768"/>
                    <a:pt x="11137860" y="6181981"/>
                    <a:pt x="10850177" y="6181981"/>
                  </a:cubicBezTo>
                  <a:lnTo>
                    <a:pt x="520895" y="6181981"/>
                  </a:lnTo>
                  <a:cubicBezTo>
                    <a:pt x="233212" y="6181981"/>
                    <a:pt x="0" y="5948768"/>
                    <a:pt x="0" y="5661086"/>
                  </a:cubicBezTo>
                  <a:lnTo>
                    <a:pt x="0" y="520895"/>
                  </a:lnTo>
                  <a:cubicBezTo>
                    <a:pt x="0" y="233212"/>
                    <a:pt x="233212" y="0"/>
                    <a:pt x="520895" y="0"/>
                  </a:cubicBezTo>
                  <a:close/>
                </a:path>
              </a:pathLst>
            </a:custGeom>
            <a:blipFill>
              <a:blip r:embed="rId3"/>
              <a:stretch>
                <a:fillRect l="-815" r="-815" b="-1966"/>
              </a:stretch>
            </a:blip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772907" y="3431651"/>
            <a:ext cx="7955280" cy="1316736"/>
            <a:chOff x="0" y="0"/>
            <a:chExt cx="10607040" cy="175564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607040" cy="1755648"/>
            </a:xfrm>
            <a:custGeom>
              <a:avLst/>
              <a:gdLst/>
              <a:ahLst/>
              <a:cxnLst/>
              <a:rect l="l" t="t" r="r" b="b"/>
              <a:pathLst>
                <a:path w="10607040" h="1755648">
                  <a:moveTo>
                    <a:pt x="0" y="0"/>
                  </a:moveTo>
                  <a:lnTo>
                    <a:pt x="10607040" y="0"/>
                  </a:lnTo>
                  <a:lnTo>
                    <a:pt x="10607040" y="1755648"/>
                  </a:lnTo>
                  <a:lnTo>
                    <a:pt x="0" y="17556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67722" b="-6772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19050"/>
              <a:ext cx="10607040" cy="177469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39"/>
                </a:lnSpc>
              </a:pPr>
              <a:r>
                <a:rPr lang="en-US" sz="2199" b="1">
                  <a:solidFill>
                    <a:srgbClr val="2A2A2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AI detection asks:</a:t>
              </a:r>
              <a:r>
                <a:rPr lang="en-US" sz="2199">
                  <a:solidFill>
                    <a:srgbClr val="2A2A2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did AI write this?</a:t>
              </a:r>
            </a:p>
            <a:p>
              <a:pPr algn="l">
                <a:lnSpc>
                  <a:spcPts val="2640"/>
                </a:lnSpc>
              </a:pPr>
              <a:endParaRPr lang="en-US" sz="2199">
                <a:solidFill>
                  <a:srgbClr val="2A2A2A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algn="l">
                <a:lnSpc>
                  <a:spcPts val="2640"/>
                </a:lnSpc>
              </a:pPr>
              <a:r>
                <a:rPr lang="en-US" sz="2200">
                  <a:solidFill>
                    <a:srgbClr val="2A2A2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This</a:t>
              </a:r>
              <a:r>
                <a:rPr lang="en-US" sz="2200" b="1">
                  <a:solidFill>
                    <a:srgbClr val="2A2A2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 framework</a:t>
              </a:r>
              <a:r>
                <a:rPr lang="en-US" sz="2200">
                  <a:solidFill>
                    <a:srgbClr val="2A2A2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asks: did you think first?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20/24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58692" y="1002282"/>
            <a:ext cx="8412480" cy="1792224"/>
            <a:chOff x="0" y="0"/>
            <a:chExt cx="11216640" cy="23896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16640" cy="2389632"/>
            </a:xfrm>
            <a:custGeom>
              <a:avLst/>
              <a:gdLst/>
              <a:ahLst/>
              <a:cxnLst/>
              <a:rect l="l" t="t" r="r" b="b"/>
              <a:pathLst>
                <a:path w="11216640" h="2389632">
                  <a:moveTo>
                    <a:pt x="0" y="0"/>
                  </a:moveTo>
                  <a:lnTo>
                    <a:pt x="11216640" y="0"/>
                  </a:lnTo>
                  <a:lnTo>
                    <a:pt x="11216640" y="2389632"/>
                  </a:lnTo>
                  <a:lnTo>
                    <a:pt x="0" y="238963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32920" r="-99999" b="-1329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1216640" cy="23991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680"/>
                </a:lnSpc>
              </a:pPr>
              <a:r>
                <a:rPr lang="en-US" sz="3900" b="1">
                  <a:solidFill>
                    <a:srgbClr val="00000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This framework is research-ready.</a:t>
              </a:r>
            </a:p>
            <a:p>
              <a:pPr algn="l">
                <a:lnSpc>
                  <a:spcPts val="4680"/>
                </a:lnSpc>
              </a:pPr>
              <a:r>
                <a:rPr lang="en-US" sz="3900" b="1">
                  <a:solidFill>
                    <a:srgbClr val="00000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And practice-ready.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58692" y="3311271"/>
            <a:ext cx="7510315" cy="2386844"/>
            <a:chOff x="0" y="0"/>
            <a:chExt cx="10013753" cy="3182459"/>
          </a:xfrm>
        </p:grpSpPr>
        <p:sp>
          <p:nvSpPr>
            <p:cNvPr id="6" name="Freeform 6"/>
            <p:cNvSpPr/>
            <p:nvPr/>
          </p:nvSpPr>
          <p:spPr>
            <a:xfrm>
              <a:off x="13564" y="27769"/>
              <a:ext cx="9986554" cy="3126775"/>
            </a:xfrm>
            <a:custGeom>
              <a:avLst/>
              <a:gdLst/>
              <a:ahLst/>
              <a:cxnLst/>
              <a:rect l="l" t="t" r="r" b="b"/>
              <a:pathLst>
                <a:path w="9986554" h="3126775">
                  <a:moveTo>
                    <a:pt x="0" y="0"/>
                  </a:moveTo>
                  <a:lnTo>
                    <a:pt x="9986554" y="0"/>
                  </a:lnTo>
                  <a:lnTo>
                    <a:pt x="9986554" y="3126775"/>
                  </a:lnTo>
                  <a:lnTo>
                    <a:pt x="0" y="3126775"/>
                  </a:lnTo>
                  <a:close/>
                </a:path>
              </a:pathLst>
            </a:custGeom>
            <a:solidFill>
              <a:srgbClr val="DCE9E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0013682" cy="3182312"/>
            </a:xfrm>
            <a:custGeom>
              <a:avLst/>
              <a:gdLst/>
              <a:ahLst/>
              <a:cxnLst/>
              <a:rect l="l" t="t" r="r" b="b"/>
              <a:pathLst>
                <a:path w="10013682" h="3182312">
                  <a:moveTo>
                    <a:pt x="13564" y="0"/>
                  </a:moveTo>
                  <a:lnTo>
                    <a:pt x="10000118" y="0"/>
                  </a:lnTo>
                  <a:cubicBezTo>
                    <a:pt x="10007665" y="0"/>
                    <a:pt x="10013682" y="12527"/>
                    <a:pt x="10013682" y="27769"/>
                  </a:cubicBezTo>
                  <a:lnTo>
                    <a:pt x="10013682" y="3154544"/>
                  </a:lnTo>
                  <a:cubicBezTo>
                    <a:pt x="10013682" y="3169994"/>
                    <a:pt x="10007563" y="3182312"/>
                    <a:pt x="10000118" y="3182312"/>
                  </a:cubicBezTo>
                  <a:lnTo>
                    <a:pt x="13564" y="3182312"/>
                  </a:lnTo>
                  <a:cubicBezTo>
                    <a:pt x="6017" y="3182312"/>
                    <a:pt x="0" y="3169785"/>
                    <a:pt x="0" y="3154544"/>
                  </a:cubicBezTo>
                  <a:lnTo>
                    <a:pt x="0" y="27769"/>
                  </a:lnTo>
                  <a:cubicBezTo>
                    <a:pt x="0" y="12527"/>
                    <a:pt x="6119" y="0"/>
                    <a:pt x="13564" y="0"/>
                  </a:cubicBezTo>
                  <a:moveTo>
                    <a:pt x="13564" y="55746"/>
                  </a:moveTo>
                  <a:lnTo>
                    <a:pt x="13564" y="27769"/>
                  </a:lnTo>
                  <a:lnTo>
                    <a:pt x="27230" y="27769"/>
                  </a:lnTo>
                  <a:lnTo>
                    <a:pt x="27230" y="3154544"/>
                  </a:lnTo>
                  <a:lnTo>
                    <a:pt x="13564" y="3154544"/>
                  </a:lnTo>
                  <a:lnTo>
                    <a:pt x="13564" y="3126775"/>
                  </a:lnTo>
                  <a:lnTo>
                    <a:pt x="10000118" y="3126775"/>
                  </a:lnTo>
                  <a:lnTo>
                    <a:pt x="10000118" y="3154544"/>
                  </a:lnTo>
                  <a:lnTo>
                    <a:pt x="9986554" y="3154544"/>
                  </a:lnTo>
                  <a:lnTo>
                    <a:pt x="9986554" y="27769"/>
                  </a:lnTo>
                  <a:lnTo>
                    <a:pt x="10000118" y="27769"/>
                  </a:lnTo>
                  <a:lnTo>
                    <a:pt x="10000118" y="55746"/>
                  </a:lnTo>
                  <a:lnTo>
                    <a:pt x="13564" y="55746"/>
                  </a:lnTo>
                  <a:close/>
                </a:path>
              </a:pathLst>
            </a:custGeom>
            <a:solidFill>
              <a:srgbClr val="5B8C7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41180" y="3311271"/>
            <a:ext cx="7510315" cy="2386844"/>
            <a:chOff x="0" y="0"/>
            <a:chExt cx="10013753" cy="3182459"/>
          </a:xfrm>
        </p:grpSpPr>
        <p:sp>
          <p:nvSpPr>
            <p:cNvPr id="9" name="Freeform 9"/>
            <p:cNvSpPr/>
            <p:nvPr/>
          </p:nvSpPr>
          <p:spPr>
            <a:xfrm>
              <a:off x="13564" y="27769"/>
              <a:ext cx="9986554" cy="3126775"/>
            </a:xfrm>
            <a:custGeom>
              <a:avLst/>
              <a:gdLst/>
              <a:ahLst/>
              <a:cxnLst/>
              <a:rect l="l" t="t" r="r" b="b"/>
              <a:pathLst>
                <a:path w="9986554" h="3126775">
                  <a:moveTo>
                    <a:pt x="0" y="0"/>
                  </a:moveTo>
                  <a:lnTo>
                    <a:pt x="9986554" y="0"/>
                  </a:lnTo>
                  <a:lnTo>
                    <a:pt x="9986554" y="3126775"/>
                  </a:lnTo>
                  <a:lnTo>
                    <a:pt x="0" y="3126775"/>
                  </a:lnTo>
                  <a:close/>
                </a:path>
              </a:pathLst>
            </a:custGeom>
            <a:solidFill>
              <a:srgbClr val="E2C4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0013682" cy="3182312"/>
            </a:xfrm>
            <a:custGeom>
              <a:avLst/>
              <a:gdLst/>
              <a:ahLst/>
              <a:cxnLst/>
              <a:rect l="l" t="t" r="r" b="b"/>
              <a:pathLst>
                <a:path w="10013682" h="3182312">
                  <a:moveTo>
                    <a:pt x="13564" y="0"/>
                  </a:moveTo>
                  <a:lnTo>
                    <a:pt x="10000118" y="0"/>
                  </a:lnTo>
                  <a:cubicBezTo>
                    <a:pt x="10007665" y="0"/>
                    <a:pt x="10013682" y="12527"/>
                    <a:pt x="10013682" y="27769"/>
                  </a:cubicBezTo>
                  <a:lnTo>
                    <a:pt x="10013682" y="3154544"/>
                  </a:lnTo>
                  <a:cubicBezTo>
                    <a:pt x="10013682" y="3169994"/>
                    <a:pt x="10007563" y="3182312"/>
                    <a:pt x="10000118" y="3182312"/>
                  </a:cubicBezTo>
                  <a:lnTo>
                    <a:pt x="13564" y="3182312"/>
                  </a:lnTo>
                  <a:cubicBezTo>
                    <a:pt x="6017" y="3182312"/>
                    <a:pt x="0" y="3169785"/>
                    <a:pt x="0" y="3154544"/>
                  </a:cubicBezTo>
                  <a:lnTo>
                    <a:pt x="0" y="27769"/>
                  </a:lnTo>
                  <a:cubicBezTo>
                    <a:pt x="0" y="12527"/>
                    <a:pt x="6119" y="0"/>
                    <a:pt x="13564" y="0"/>
                  </a:cubicBezTo>
                  <a:moveTo>
                    <a:pt x="13564" y="55746"/>
                  </a:moveTo>
                  <a:lnTo>
                    <a:pt x="13564" y="27769"/>
                  </a:lnTo>
                  <a:lnTo>
                    <a:pt x="27230" y="27769"/>
                  </a:lnTo>
                  <a:lnTo>
                    <a:pt x="27230" y="3154544"/>
                  </a:lnTo>
                  <a:lnTo>
                    <a:pt x="13564" y="3154544"/>
                  </a:lnTo>
                  <a:lnTo>
                    <a:pt x="13564" y="3126775"/>
                  </a:lnTo>
                  <a:lnTo>
                    <a:pt x="10000118" y="3126775"/>
                  </a:lnTo>
                  <a:lnTo>
                    <a:pt x="10000118" y="3154544"/>
                  </a:lnTo>
                  <a:lnTo>
                    <a:pt x="9986554" y="3154544"/>
                  </a:lnTo>
                  <a:lnTo>
                    <a:pt x="9986554" y="27769"/>
                  </a:lnTo>
                  <a:lnTo>
                    <a:pt x="10000118" y="27769"/>
                  </a:lnTo>
                  <a:lnTo>
                    <a:pt x="10000118" y="55746"/>
                  </a:lnTo>
                  <a:lnTo>
                    <a:pt x="13564" y="55746"/>
                  </a:lnTo>
                  <a:close/>
                </a:path>
              </a:pathLst>
            </a:custGeom>
            <a:solidFill>
              <a:srgbClr val="5B8C7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58692" y="6183890"/>
            <a:ext cx="7510315" cy="2386844"/>
            <a:chOff x="0" y="0"/>
            <a:chExt cx="10013753" cy="3182459"/>
          </a:xfrm>
        </p:grpSpPr>
        <p:sp>
          <p:nvSpPr>
            <p:cNvPr id="12" name="Freeform 12"/>
            <p:cNvSpPr/>
            <p:nvPr/>
          </p:nvSpPr>
          <p:spPr>
            <a:xfrm>
              <a:off x="13564" y="27769"/>
              <a:ext cx="9986554" cy="3126775"/>
            </a:xfrm>
            <a:custGeom>
              <a:avLst/>
              <a:gdLst/>
              <a:ahLst/>
              <a:cxnLst/>
              <a:rect l="l" t="t" r="r" b="b"/>
              <a:pathLst>
                <a:path w="9986554" h="3126775">
                  <a:moveTo>
                    <a:pt x="0" y="0"/>
                  </a:moveTo>
                  <a:lnTo>
                    <a:pt x="9986554" y="0"/>
                  </a:lnTo>
                  <a:lnTo>
                    <a:pt x="9986554" y="3126775"/>
                  </a:lnTo>
                  <a:lnTo>
                    <a:pt x="0" y="3126775"/>
                  </a:lnTo>
                  <a:close/>
                </a:path>
              </a:pathLst>
            </a:custGeom>
            <a:solidFill>
              <a:srgbClr val="F0DFB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10013682" cy="3182312"/>
            </a:xfrm>
            <a:custGeom>
              <a:avLst/>
              <a:gdLst/>
              <a:ahLst/>
              <a:cxnLst/>
              <a:rect l="l" t="t" r="r" b="b"/>
              <a:pathLst>
                <a:path w="10013682" h="3182312">
                  <a:moveTo>
                    <a:pt x="13564" y="0"/>
                  </a:moveTo>
                  <a:lnTo>
                    <a:pt x="10000118" y="0"/>
                  </a:lnTo>
                  <a:cubicBezTo>
                    <a:pt x="10007665" y="0"/>
                    <a:pt x="10013682" y="12527"/>
                    <a:pt x="10013682" y="27769"/>
                  </a:cubicBezTo>
                  <a:lnTo>
                    <a:pt x="10013682" y="3154544"/>
                  </a:lnTo>
                  <a:cubicBezTo>
                    <a:pt x="10013682" y="3169994"/>
                    <a:pt x="10007563" y="3182312"/>
                    <a:pt x="10000118" y="3182312"/>
                  </a:cubicBezTo>
                  <a:lnTo>
                    <a:pt x="13564" y="3182312"/>
                  </a:lnTo>
                  <a:cubicBezTo>
                    <a:pt x="6017" y="3182312"/>
                    <a:pt x="0" y="3169785"/>
                    <a:pt x="0" y="3154544"/>
                  </a:cubicBezTo>
                  <a:lnTo>
                    <a:pt x="0" y="27769"/>
                  </a:lnTo>
                  <a:cubicBezTo>
                    <a:pt x="0" y="12527"/>
                    <a:pt x="6119" y="0"/>
                    <a:pt x="13564" y="0"/>
                  </a:cubicBezTo>
                  <a:moveTo>
                    <a:pt x="13564" y="55746"/>
                  </a:moveTo>
                  <a:lnTo>
                    <a:pt x="13564" y="27769"/>
                  </a:lnTo>
                  <a:lnTo>
                    <a:pt x="27230" y="27769"/>
                  </a:lnTo>
                  <a:lnTo>
                    <a:pt x="27230" y="3154544"/>
                  </a:lnTo>
                  <a:lnTo>
                    <a:pt x="13564" y="3154544"/>
                  </a:lnTo>
                  <a:lnTo>
                    <a:pt x="13564" y="3126775"/>
                  </a:lnTo>
                  <a:lnTo>
                    <a:pt x="10000118" y="3126775"/>
                  </a:lnTo>
                  <a:lnTo>
                    <a:pt x="10000118" y="3154544"/>
                  </a:lnTo>
                  <a:lnTo>
                    <a:pt x="9986554" y="3154544"/>
                  </a:lnTo>
                  <a:lnTo>
                    <a:pt x="9986554" y="27769"/>
                  </a:lnTo>
                  <a:lnTo>
                    <a:pt x="10000118" y="27769"/>
                  </a:lnTo>
                  <a:lnTo>
                    <a:pt x="10000118" y="55746"/>
                  </a:lnTo>
                  <a:lnTo>
                    <a:pt x="13564" y="55746"/>
                  </a:lnTo>
                  <a:close/>
                </a:path>
              </a:pathLst>
            </a:custGeom>
            <a:solidFill>
              <a:srgbClr val="5B8C7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441180" y="6183890"/>
            <a:ext cx="7510315" cy="2386844"/>
            <a:chOff x="0" y="0"/>
            <a:chExt cx="10013753" cy="3182459"/>
          </a:xfrm>
        </p:grpSpPr>
        <p:sp>
          <p:nvSpPr>
            <p:cNvPr id="15" name="Freeform 15"/>
            <p:cNvSpPr/>
            <p:nvPr/>
          </p:nvSpPr>
          <p:spPr>
            <a:xfrm>
              <a:off x="13564" y="27769"/>
              <a:ext cx="9986554" cy="3126775"/>
            </a:xfrm>
            <a:custGeom>
              <a:avLst/>
              <a:gdLst/>
              <a:ahLst/>
              <a:cxnLst/>
              <a:rect l="l" t="t" r="r" b="b"/>
              <a:pathLst>
                <a:path w="9986554" h="3126775">
                  <a:moveTo>
                    <a:pt x="0" y="0"/>
                  </a:moveTo>
                  <a:lnTo>
                    <a:pt x="9986554" y="0"/>
                  </a:lnTo>
                  <a:lnTo>
                    <a:pt x="9986554" y="3126775"/>
                  </a:lnTo>
                  <a:lnTo>
                    <a:pt x="0" y="3126775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0013682" cy="3182312"/>
            </a:xfrm>
            <a:custGeom>
              <a:avLst/>
              <a:gdLst/>
              <a:ahLst/>
              <a:cxnLst/>
              <a:rect l="l" t="t" r="r" b="b"/>
              <a:pathLst>
                <a:path w="10013682" h="3182312">
                  <a:moveTo>
                    <a:pt x="13564" y="0"/>
                  </a:moveTo>
                  <a:lnTo>
                    <a:pt x="10000118" y="0"/>
                  </a:lnTo>
                  <a:cubicBezTo>
                    <a:pt x="10007665" y="0"/>
                    <a:pt x="10013682" y="12527"/>
                    <a:pt x="10013682" y="27769"/>
                  </a:cubicBezTo>
                  <a:lnTo>
                    <a:pt x="10013682" y="3154544"/>
                  </a:lnTo>
                  <a:cubicBezTo>
                    <a:pt x="10013682" y="3169994"/>
                    <a:pt x="10007563" y="3182312"/>
                    <a:pt x="10000118" y="3182312"/>
                  </a:cubicBezTo>
                  <a:lnTo>
                    <a:pt x="13564" y="3182312"/>
                  </a:lnTo>
                  <a:cubicBezTo>
                    <a:pt x="6017" y="3182312"/>
                    <a:pt x="0" y="3169785"/>
                    <a:pt x="0" y="3154544"/>
                  </a:cubicBezTo>
                  <a:lnTo>
                    <a:pt x="0" y="27769"/>
                  </a:lnTo>
                  <a:cubicBezTo>
                    <a:pt x="0" y="12527"/>
                    <a:pt x="6119" y="0"/>
                    <a:pt x="13564" y="0"/>
                  </a:cubicBezTo>
                  <a:moveTo>
                    <a:pt x="13564" y="55746"/>
                  </a:moveTo>
                  <a:lnTo>
                    <a:pt x="13564" y="27769"/>
                  </a:lnTo>
                  <a:lnTo>
                    <a:pt x="27230" y="27769"/>
                  </a:lnTo>
                  <a:lnTo>
                    <a:pt x="27230" y="3154544"/>
                  </a:lnTo>
                  <a:lnTo>
                    <a:pt x="13564" y="3154544"/>
                  </a:lnTo>
                  <a:lnTo>
                    <a:pt x="13564" y="3126775"/>
                  </a:lnTo>
                  <a:lnTo>
                    <a:pt x="10000118" y="3126775"/>
                  </a:lnTo>
                  <a:lnTo>
                    <a:pt x="10000118" y="3154544"/>
                  </a:lnTo>
                  <a:lnTo>
                    <a:pt x="9986554" y="3154544"/>
                  </a:lnTo>
                  <a:lnTo>
                    <a:pt x="9986554" y="27769"/>
                  </a:lnTo>
                  <a:lnTo>
                    <a:pt x="10000118" y="27769"/>
                  </a:lnTo>
                  <a:lnTo>
                    <a:pt x="10000118" y="55746"/>
                  </a:lnTo>
                  <a:lnTo>
                    <a:pt x="13564" y="55746"/>
                  </a:lnTo>
                  <a:close/>
                </a:path>
              </a:pathLst>
            </a:custGeom>
            <a:solidFill>
              <a:srgbClr val="5B8C7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79316" y="3549757"/>
            <a:ext cx="7571232" cy="457200"/>
            <a:chOff x="0" y="0"/>
            <a:chExt cx="10094976" cy="609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0094976" cy="609600"/>
            </a:xfrm>
            <a:custGeom>
              <a:avLst/>
              <a:gdLst/>
              <a:ahLst/>
              <a:cxnLst/>
              <a:rect l="l" t="t" r="r" b="b"/>
              <a:pathLst>
                <a:path w="10094976" h="609600">
                  <a:moveTo>
                    <a:pt x="0" y="0"/>
                  </a:moveTo>
                  <a:lnTo>
                    <a:pt x="10094976" y="0"/>
                  </a:lnTo>
                  <a:lnTo>
                    <a:pt x="10094976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72672" b="-2726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0094976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59"/>
                </a:lnSpc>
              </a:pPr>
              <a:r>
                <a:rPr lang="en-US" sz="2299" b="1" spc="287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01  INSTITUTIONAL PILOTS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779316" y="6450590"/>
            <a:ext cx="7571232" cy="457200"/>
            <a:chOff x="0" y="0"/>
            <a:chExt cx="10094976" cy="6096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094976" cy="609600"/>
            </a:xfrm>
            <a:custGeom>
              <a:avLst/>
              <a:gdLst/>
              <a:ahLst/>
              <a:cxnLst/>
              <a:rect l="l" t="t" r="r" b="b"/>
              <a:pathLst>
                <a:path w="10094976" h="609600">
                  <a:moveTo>
                    <a:pt x="0" y="0"/>
                  </a:moveTo>
                  <a:lnTo>
                    <a:pt x="10094976" y="0"/>
                  </a:lnTo>
                  <a:lnTo>
                    <a:pt x="10094976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72672" b="-2726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0094976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59"/>
                </a:lnSpc>
              </a:pPr>
              <a:r>
                <a:rPr lang="en-US" sz="2299" b="1" spc="287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03  INSTITUTIONAL LICENSING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771172" y="3549757"/>
            <a:ext cx="7571232" cy="457200"/>
            <a:chOff x="0" y="0"/>
            <a:chExt cx="10094976" cy="6096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094976" cy="609600"/>
            </a:xfrm>
            <a:custGeom>
              <a:avLst/>
              <a:gdLst/>
              <a:ahLst/>
              <a:cxnLst/>
              <a:rect l="l" t="t" r="r" b="b"/>
              <a:pathLst>
                <a:path w="10094976" h="609600">
                  <a:moveTo>
                    <a:pt x="0" y="0"/>
                  </a:moveTo>
                  <a:lnTo>
                    <a:pt x="10094976" y="0"/>
                  </a:lnTo>
                  <a:lnTo>
                    <a:pt x="10094976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72672" b="-2726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0094976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59"/>
                </a:lnSpc>
              </a:pPr>
              <a:r>
                <a:rPr lang="en-US" sz="2299" b="1" spc="287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02  EDUCATIONAL CONSULTING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9771172" y="6450590"/>
            <a:ext cx="7571232" cy="457200"/>
            <a:chOff x="0" y="0"/>
            <a:chExt cx="10094976" cy="6096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094976" cy="609600"/>
            </a:xfrm>
            <a:custGeom>
              <a:avLst/>
              <a:gdLst/>
              <a:ahLst/>
              <a:cxnLst/>
              <a:rect l="l" t="t" r="r" b="b"/>
              <a:pathLst>
                <a:path w="10094976" h="609600">
                  <a:moveTo>
                    <a:pt x="0" y="0"/>
                  </a:moveTo>
                  <a:lnTo>
                    <a:pt x="10094976" y="0"/>
                  </a:lnTo>
                  <a:lnTo>
                    <a:pt x="10094976" y="609600"/>
                  </a:lnTo>
                  <a:lnTo>
                    <a:pt x="0" y="60960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72672" b="-2726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10094976" cy="6572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759"/>
                </a:lnSpc>
              </a:pPr>
              <a:r>
                <a:rPr lang="en-US" sz="2299" b="1" spc="287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04  PRE-SEED STRATEGIC INVESTMENT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25713" y="4006957"/>
            <a:ext cx="6278764" cy="1426464"/>
            <a:chOff x="0" y="0"/>
            <a:chExt cx="8371686" cy="190195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371686" cy="1901952"/>
            </a:xfrm>
            <a:custGeom>
              <a:avLst/>
              <a:gdLst/>
              <a:ahLst/>
              <a:cxnLst/>
              <a:rect l="l" t="t" r="r" b="b"/>
              <a:pathLst>
                <a:path w="8371686" h="1901952">
                  <a:moveTo>
                    <a:pt x="0" y="0"/>
                  </a:moveTo>
                  <a:lnTo>
                    <a:pt x="8371686" y="0"/>
                  </a:lnTo>
                  <a:lnTo>
                    <a:pt x="8371686" y="1901952"/>
                  </a:lnTo>
                  <a:lnTo>
                    <a:pt x="0" y="190195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3420" r="-20584" b="-534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8371686" cy="19495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39"/>
                </a:lnSpc>
              </a:pPr>
              <a:r>
                <a:rPr lang="en-US" sz="219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One cycle. One classroom. IRB-ready protocol on file. Co-authorship on findings. Refer to Pilot Protocol doc.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139453" y="4006957"/>
            <a:ext cx="6113768" cy="1426464"/>
            <a:chOff x="0" y="0"/>
            <a:chExt cx="8151691" cy="1901952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51691" cy="1901952"/>
            </a:xfrm>
            <a:custGeom>
              <a:avLst/>
              <a:gdLst/>
              <a:ahLst/>
              <a:cxnLst/>
              <a:rect l="l" t="t" r="r" b="b"/>
              <a:pathLst>
                <a:path w="8151691" h="1901952">
                  <a:moveTo>
                    <a:pt x="0" y="0"/>
                  </a:moveTo>
                  <a:lnTo>
                    <a:pt x="8151691" y="0"/>
                  </a:lnTo>
                  <a:lnTo>
                    <a:pt x="8151691" y="1901952"/>
                  </a:lnTo>
                  <a:lnTo>
                    <a:pt x="0" y="190195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3420" r="-23839" b="-534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47625"/>
              <a:ext cx="8151691" cy="19495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39"/>
                </a:lnSpc>
              </a:pPr>
              <a:r>
                <a:rPr lang="en-US" sz="219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Human-first sequencing for EdTech, L&amp;D, onboarding, and team AI workflows.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125713" y="6907790"/>
            <a:ext cx="6168767" cy="1426464"/>
            <a:chOff x="0" y="0"/>
            <a:chExt cx="8225023" cy="190195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225023" cy="1901952"/>
            </a:xfrm>
            <a:custGeom>
              <a:avLst/>
              <a:gdLst/>
              <a:ahLst/>
              <a:cxnLst/>
              <a:rect l="l" t="t" r="r" b="b"/>
              <a:pathLst>
                <a:path w="8225023" h="1901952">
                  <a:moveTo>
                    <a:pt x="0" y="0"/>
                  </a:moveTo>
                  <a:lnTo>
                    <a:pt x="8225023" y="0"/>
                  </a:lnTo>
                  <a:lnTo>
                    <a:pt x="8225023" y="1901952"/>
                  </a:lnTo>
                  <a:lnTo>
                    <a:pt x="0" y="190195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3420" r="-22734" b="-534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47625"/>
              <a:ext cx="8225023" cy="19495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39"/>
                </a:lnSpc>
              </a:pPr>
              <a:r>
                <a:rPr lang="en-US" sz="219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Embed the framework + card into your LMS or PD programming. By arrangement.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0139453" y="6907790"/>
            <a:ext cx="5838775" cy="1426464"/>
            <a:chOff x="0" y="0"/>
            <a:chExt cx="7785033" cy="1901952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7785033" cy="1901952"/>
            </a:xfrm>
            <a:custGeom>
              <a:avLst/>
              <a:gdLst/>
              <a:ahLst/>
              <a:cxnLst/>
              <a:rect l="l" t="t" r="r" b="b"/>
              <a:pathLst>
                <a:path w="7785033" h="1901952">
                  <a:moveTo>
                    <a:pt x="0" y="0"/>
                  </a:moveTo>
                  <a:lnTo>
                    <a:pt x="7785033" y="0"/>
                  </a:lnTo>
                  <a:lnTo>
                    <a:pt x="7785033" y="1901952"/>
                  </a:lnTo>
                  <a:lnTo>
                    <a:pt x="0" y="190195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3420" r="-29671" b="-534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47625"/>
              <a:ext cx="7785033" cy="194957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639"/>
                </a:lnSpc>
              </a:pPr>
              <a:r>
                <a:rPr lang="en-US" sz="2199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Learning science × AI ethics × workforce readiness. Protected IP. Clear pathway.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21/24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960" y="1028700"/>
            <a:ext cx="16642080" cy="1097280"/>
            <a:chOff x="0" y="0"/>
            <a:chExt cx="22189440" cy="14630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189439" cy="1463040"/>
            </a:xfrm>
            <a:custGeom>
              <a:avLst/>
              <a:gdLst/>
              <a:ahLst/>
              <a:cxnLst/>
              <a:rect l="l" t="t" r="r" b="b"/>
              <a:pathLst>
                <a:path w="22189439" h="1463040">
                  <a:moveTo>
                    <a:pt x="0" y="0"/>
                  </a:moveTo>
                  <a:lnTo>
                    <a:pt x="22189439" y="0"/>
                  </a:lnTo>
                  <a:lnTo>
                    <a:pt x="22189439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45523" b="-2455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2189440" cy="14820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400"/>
                </a:lnSpc>
              </a:pPr>
              <a:r>
                <a:rPr lang="en-US" sz="4500" b="1">
                  <a:solidFill>
                    <a:srgbClr val="1C2B4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A Personal Philosophy on Learning...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4821957" y="2477440"/>
            <a:ext cx="8644086" cy="5762724"/>
          </a:xfrm>
          <a:custGeom>
            <a:avLst/>
            <a:gdLst/>
            <a:ahLst/>
            <a:cxnLst/>
            <a:rect l="l" t="t" r="r" b="b"/>
            <a:pathLst>
              <a:path w="8644086" h="5762724">
                <a:moveTo>
                  <a:pt x="0" y="0"/>
                </a:moveTo>
                <a:lnTo>
                  <a:pt x="8644086" y="0"/>
                </a:lnTo>
                <a:lnTo>
                  <a:pt x="8644086" y="5762724"/>
                </a:lnTo>
                <a:lnTo>
                  <a:pt x="0" y="5762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954245" y="8554489"/>
            <a:ext cx="4379509" cy="762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80"/>
              </a:lnSpc>
            </a:pPr>
            <a:r>
              <a:rPr lang="en-US" sz="2400" spc="-4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</a:t>
            </a:r>
            <a:r>
              <a:rPr lang="en-US" sz="2400" b="1" spc="-48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learner</a:t>
            </a:r>
            <a:r>
              <a:rPr lang="en-US" sz="2400" spc="-4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remains the </a:t>
            </a:r>
            <a:r>
              <a:rPr lang="en-US" sz="2400" b="1" spc="-48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architect. </a:t>
            </a:r>
          </a:p>
          <a:p>
            <a:pPr algn="ctr">
              <a:lnSpc>
                <a:spcPts val="2880"/>
              </a:lnSpc>
              <a:spcBef>
                <a:spcPct val="0"/>
              </a:spcBef>
            </a:pPr>
            <a:r>
              <a:rPr lang="en-US" sz="2400" b="1" spc="-48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AI</a:t>
            </a:r>
            <a:r>
              <a:rPr lang="en-US" sz="2400" spc="-4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amplifies</a:t>
            </a:r>
            <a:r>
              <a:rPr lang="en-US" sz="2400" b="1" spc="-48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(later).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22/24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960" y="1028700"/>
            <a:ext cx="16642080" cy="1097280"/>
            <a:chOff x="0" y="0"/>
            <a:chExt cx="22189440" cy="14630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189439" cy="1463040"/>
            </a:xfrm>
            <a:custGeom>
              <a:avLst/>
              <a:gdLst/>
              <a:ahLst/>
              <a:cxnLst/>
              <a:rect l="l" t="t" r="r" b="b"/>
              <a:pathLst>
                <a:path w="22189439" h="1463040">
                  <a:moveTo>
                    <a:pt x="0" y="0"/>
                  </a:moveTo>
                  <a:lnTo>
                    <a:pt x="22189439" y="0"/>
                  </a:lnTo>
                  <a:lnTo>
                    <a:pt x="22189439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45523" b="-2455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2189440" cy="14820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400"/>
                </a:lnSpc>
              </a:pPr>
              <a:r>
                <a:rPr lang="en-US" sz="4500" b="1">
                  <a:solidFill>
                    <a:srgbClr val="1C2B4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Let’s connect: Pilots, Research &amp; Collabs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2295762"/>
            <a:ext cx="2433026" cy="2377269"/>
          </a:xfrm>
          <a:custGeom>
            <a:avLst/>
            <a:gdLst/>
            <a:ahLst/>
            <a:cxnLst/>
            <a:rect l="l" t="t" r="r" b="b"/>
            <a:pathLst>
              <a:path w="2433026" h="2377269">
                <a:moveTo>
                  <a:pt x="0" y="0"/>
                </a:moveTo>
                <a:lnTo>
                  <a:pt x="2433026" y="0"/>
                </a:lnTo>
                <a:lnTo>
                  <a:pt x="2433026" y="2377269"/>
                </a:lnTo>
                <a:lnTo>
                  <a:pt x="0" y="23772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28700" y="5143500"/>
            <a:ext cx="9019881" cy="4208102"/>
            <a:chOff x="0" y="0"/>
            <a:chExt cx="12026508" cy="5610802"/>
          </a:xfrm>
        </p:grpSpPr>
        <p:sp>
          <p:nvSpPr>
            <p:cNvPr id="7" name="TextBox 7"/>
            <p:cNvSpPr txBox="1"/>
            <p:nvPr/>
          </p:nvSpPr>
          <p:spPr>
            <a:xfrm>
              <a:off x="0" y="-76200"/>
              <a:ext cx="10404769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2400" b="1" u="none">
                  <a:solidFill>
                    <a:srgbClr val="B76E54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EMAIL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67135"/>
              <a:ext cx="10404769" cy="4717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 u="sng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  <a:hlinkClick r:id="rId4" tooltip="mailto:devikatoprani1171@gmail.com"/>
                </a:rPr>
                <a:t>devikatoprani1171@gmail.com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14387"/>
              <a:ext cx="10404769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B76E54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PILOTS OPEN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357722"/>
              <a:ext cx="10404769" cy="967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Medical Education · LMS Integration · K-12 · Higher Education · Non-profits · Career Mapping · Workforce Strategy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000362"/>
              <a:ext cx="10404769" cy="563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600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B76E54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EDUCATOR PRO: IN DEVELOPMENT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643697"/>
              <a:ext cx="12026508" cy="967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Experimenting in </a:t>
              </a:r>
              <a:r>
                <a:rPr lang="en-US" sz="21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Playlab</a:t>
              </a:r>
              <a:r>
                <a:rPr lang="en-US" sz="21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· Early stage · Ideas welcome!</a:t>
              </a:r>
            </a:p>
            <a:p>
              <a:pPr marL="0" lvl="0" indent="0" algn="l">
                <a:lnSpc>
                  <a:spcPts val="2940"/>
                </a:lnSpc>
                <a:spcBef>
                  <a:spcPct val="0"/>
                </a:spcBef>
              </a:pPr>
              <a:r>
                <a:rPr lang="en-US" sz="21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Goal: </a:t>
              </a:r>
              <a:r>
                <a:rPr lang="en-US" sz="21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Make </a:t>
              </a:r>
              <a:r>
                <a:rPr lang="en-US" sz="21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concept relationships</a:t>
              </a:r>
              <a:r>
                <a:rPr lang="en-US" sz="21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visible -</a:t>
              </a:r>
              <a:r>
                <a:rPr lang="en-US" sz="2100" b="1">
                  <a:solidFill>
                    <a:srgbClr val="00000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 before </a:t>
              </a:r>
              <a:r>
                <a:rPr lang="en-US" sz="21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AI writes.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908782" y="2293251"/>
            <a:ext cx="6842846" cy="2380045"/>
            <a:chOff x="0" y="0"/>
            <a:chExt cx="9123794" cy="3173393"/>
          </a:xfrm>
        </p:grpSpPr>
        <p:sp>
          <p:nvSpPr>
            <p:cNvPr id="14" name="TextBox 14"/>
            <p:cNvSpPr txBox="1"/>
            <p:nvPr/>
          </p:nvSpPr>
          <p:spPr>
            <a:xfrm>
              <a:off x="237655" y="-57150"/>
              <a:ext cx="726440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B76E54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SOCIAL MEDIA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126647"/>
              <a:ext cx="9123794" cy="2046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 u="sng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  <a:hlinkClick r:id="rId5" tooltip="https://www.linkedin.com/in/devika-toprani/"/>
                </a:rPr>
                <a:t>Devika Toprani</a:t>
              </a:r>
              <a:r>
                <a:rPr lang="en-US" sz="2199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on LinkedIn 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 u="sng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  <a:hlinkClick r:id="rId6" tooltip="https://substack.com/@devikatoprani"/>
                </a:rPr>
                <a:t>Soulful Learning with AI</a:t>
              </a:r>
              <a:r>
                <a:rPr lang="en-US" sz="2199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on Substack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 u="sng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  <a:hlinkClick r:id="rId7" tooltip="https://devikatoprani.carrd.co"/>
                </a:rPr>
                <a:t>Website &amp; Bio</a:t>
              </a:r>
            </a:p>
            <a:p>
              <a:pPr marL="474979" lvl="1" indent="-237490" algn="l">
                <a:lnSpc>
                  <a:spcPts val="3079"/>
                </a:lnSpc>
                <a:buFont typeface="Arial"/>
                <a:buChar char="•"/>
              </a:pPr>
              <a:r>
                <a:rPr lang="en-US" sz="2199" u="sng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  <a:hlinkClick r:id="rId8" tooltip="https://www.instagram.com/doodlesbydevika/"/>
                </a:rPr>
                <a:t>DoodlesByDevika</a:t>
              </a:r>
              <a:r>
                <a:rPr lang="en-US" sz="2199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on Instagram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048581" y="5139756"/>
            <a:ext cx="6563249" cy="2418358"/>
            <a:chOff x="0" y="0"/>
            <a:chExt cx="8750998" cy="3224478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57150"/>
              <a:ext cx="5634200" cy="5566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500"/>
                </a:lnSpc>
                <a:spcBef>
                  <a:spcPct val="0"/>
                </a:spcBef>
              </a:pPr>
              <a:r>
                <a:rPr lang="en-US" sz="2500" b="1">
                  <a:solidFill>
                    <a:srgbClr val="B76E54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OSF PREPRINT (EDARXIV)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177731"/>
              <a:ext cx="8750998" cy="2046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79"/>
                </a:lnSpc>
              </a:pPr>
              <a:r>
                <a:rPr lang="en-US" sz="2199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Toprani, D. (2026, April 22). Somagraphic Learning™ Framework: A human-first, AI-supported visual cognitive approach. OSF Preprints.</a:t>
              </a:r>
            </a:p>
            <a:p>
              <a:pPr algn="l">
                <a:lnSpc>
                  <a:spcPts val="3079"/>
                </a:lnSpc>
                <a:spcBef>
                  <a:spcPct val="0"/>
                </a:spcBef>
              </a:pPr>
              <a:r>
                <a:rPr lang="en-US" sz="2199" u="sng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  <a:hlinkClick r:id="rId9" tooltip="https://www.linkedin.com/safety/go/?url=https%3A%2F%2Fdoi%2Eorg%2F10%2E35542%2Fosf%2Eio%2Ffnk7z_v2&amp;urlhash=8p5J&amp;mt=2FR39NWJwsykiqTI_yaFWZaAKsfJcB7KcpPNipKojPkiYZoYk_O6s7fvt3oEYByRpynnlOeTG9VXPPUbLQPCIQqCXy6w6IRFS4PTbqKsthBYCetIO8g56M6MHADRcLBEEXaTM0HtHKfC9Fh1UK3votI0VdnOl4EGAw&amp;isSdui=true"/>
                </a:rPr>
                <a:t>https://doi.org/10.35542/osf.io/fnk7z_v</a:t>
              </a:r>
              <a:r>
                <a:rPr lang="en-US" sz="2199" u="sng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  <a:hlinkClick r:id="rId9" tooltip="https://www.linkedin.com/safety/go/?url=https%3A%2F%2Fdoi%2Eorg%2F10%2E35542%2Fosf%2Eio%2Ffnk7z_v2&amp;urlhash=8p5J&amp;mt=2FR39NWJwsykiqTI_yaFWZaAKsfJcB7KcpPNipKojPkiYZoYk_O6s7fvt3oEYByRpynnlOeTG9VXPPUbLQPCIQqCXy6w6IRFS4PTbqKsthBYCetIO8g56M6MHADRcLBEEXaTM0HtHKfC9Fh1UK3votI0VdnOl4EGAw&amp;isSdui=true"/>
                </a:rPr>
                <a:t>2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1412211" y="8335098"/>
            <a:ext cx="290940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50"/>
              </a:lnSpc>
              <a:spcBef>
                <a:spcPct val="0"/>
              </a:spcBef>
            </a:pPr>
            <a:r>
              <a:rPr lang="en-US" sz="1700" b="1">
                <a:solidFill>
                  <a:srgbClr val="B76E5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ATTEMPT → MAP → REFINE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412211" y="8025307"/>
            <a:ext cx="4867860" cy="1232993"/>
            <a:chOff x="0" y="0"/>
            <a:chExt cx="6490479" cy="1643991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28575"/>
              <a:ext cx="6490479" cy="370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6"/>
                </a:lnSpc>
              </a:pPr>
              <a:endParaRPr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885590"/>
              <a:ext cx="6490479" cy="7584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© 2026 Devika Toprani · Somagraphic Learning™ </a:t>
              </a:r>
            </a:p>
            <a:p>
              <a:pPr algn="l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All Rights Reserved · US Copyright Pending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23/24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52339" y="2751839"/>
            <a:ext cx="4783321" cy="4783321"/>
          </a:xfrm>
          <a:custGeom>
            <a:avLst/>
            <a:gdLst/>
            <a:ahLst/>
            <a:cxnLst/>
            <a:rect l="l" t="t" r="r" b="b"/>
            <a:pathLst>
              <a:path w="4783321" h="4783321">
                <a:moveTo>
                  <a:pt x="0" y="0"/>
                </a:moveTo>
                <a:lnTo>
                  <a:pt x="4783322" y="0"/>
                </a:lnTo>
                <a:lnTo>
                  <a:pt x="4783322" y="4783322"/>
                </a:lnTo>
                <a:lnTo>
                  <a:pt x="0" y="47833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24/24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960" y="1810512"/>
            <a:ext cx="8321040" cy="640080"/>
            <a:chOff x="0" y="0"/>
            <a:chExt cx="11094720" cy="8534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Bar, M., &amp; Neta, M. (2006). Humans prefer curved visual objects. Psychological Science, 17(8).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doi.org/10.1111/j.1467-9280.2006.01759.x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2960" y="2487168"/>
            <a:ext cx="8321040" cy="640080"/>
            <a:chOff x="0" y="0"/>
            <a:chExt cx="11094720" cy="8534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Bartlett, F. C. (1932). Remembering. Cambridge University Press.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2960" y="3163824"/>
            <a:ext cx="8321040" cy="640080"/>
            <a:chOff x="0" y="0"/>
            <a:chExt cx="11094720" cy="8534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Bjork, R. A., &amp; Bjork, E. L. (2020). Desirable difficulties in theory and practice. JARMAC, 9(4).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doi.org/10.1016/j.jarmac.2020.09.003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2960" y="3840480"/>
            <a:ext cx="8321040" cy="640080"/>
            <a:chOff x="0" y="0"/>
            <a:chExt cx="11094720" cy="8534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Bowlby, J. (1969). Attachment and loss: Vol. 1. Basic Books.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4517136"/>
            <a:ext cx="8321040" cy="640080"/>
            <a:chOff x="0" y="0"/>
            <a:chExt cx="11094720" cy="8534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Bruner, J. S. (1966). Toward a theory of instruction. Harvard University Press.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22960" y="5193792"/>
            <a:ext cx="8321040" cy="640080"/>
            <a:chOff x="0" y="0"/>
            <a:chExt cx="11094720" cy="8534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CAST. (2018). Universal design for learning guidelines v2.2. udlguidelines.cast.org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2960" y="5870448"/>
            <a:ext cx="8321040" cy="640080"/>
            <a:chOff x="0" y="0"/>
            <a:chExt cx="11094720" cy="8534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Clark, A. (2008). Supersizing the mind. Oxford University Press.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22960" y="6547104"/>
            <a:ext cx="8321040" cy="640080"/>
            <a:chOff x="0" y="0"/>
            <a:chExt cx="11094720" cy="8534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Clark, A., &amp; Chalmers, D. (1998). The extended mind. Analysis, 58(1). doi.org/10.1093/analys/58.1.7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22960" y="7223760"/>
            <a:ext cx="8321040" cy="640080"/>
            <a:chOff x="0" y="0"/>
            <a:chExt cx="11094720" cy="85344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Deslauriers, L., et al. (2019). Measuring actual learning versus feeling of learning. PNAS, 116(39).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doi.org/10.1073/pnas.1821936116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22960" y="7900416"/>
            <a:ext cx="8321040" cy="640080"/>
            <a:chOff x="0" y="0"/>
            <a:chExt cx="11094720" cy="85344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Elliot, A. J., &amp; McGregor, H. A. (2001). A 2×2 achievement goal framework. JPSP, 80(3).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doi.org/10.1037/0022-3514.80.3.501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822960" y="8577072"/>
            <a:ext cx="8321040" cy="640080"/>
            <a:chOff x="0" y="0"/>
            <a:chExt cx="11094720" cy="85344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Elsayed, Y., &amp; Verheyen, S. (2024). ChatGPT and the illusion of explanatory depth.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46th Annual CogSci Conference. escholarship.org/uc/item/2m38s5xm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822960" y="9253728"/>
            <a:ext cx="8321040" cy="640080"/>
            <a:chOff x="0" y="0"/>
            <a:chExt cx="11094720" cy="85344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Endsley, M. R. (2016). From here to autonomy. Human Factors, 59(1). doi.org/10.1177/0018720816681350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326880" y="1133856"/>
            <a:ext cx="8138160" cy="640080"/>
            <a:chOff x="0" y="0"/>
            <a:chExt cx="10850880" cy="85344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Fernbach, P. M., et al. (2013). Political extremism and illusion of understanding.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Psychological Science, 24(6). doi.org/10.1177/0956797613481633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326880" y="1810512"/>
            <a:ext cx="8138160" cy="640080"/>
            <a:chOff x="0" y="0"/>
            <a:chExt cx="10850880" cy="85344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Flavell, J. H. (1979). Metacognition and cognitive monitoring. American Psychologist, 34(10).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doi.org/10.1037/0003-066X.34.10.906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326880" y="2487168"/>
            <a:ext cx="8138160" cy="640080"/>
            <a:chOff x="0" y="0"/>
            <a:chExt cx="10850880" cy="85344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Gartner. (2025, Oct 21). Top predictions for IT organizations 2026 and beyond. gartner.com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326880" y="3163824"/>
            <a:ext cx="8138160" cy="640080"/>
            <a:chOff x="0" y="0"/>
            <a:chExt cx="10850880" cy="85344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Gerlich, M. (2025). AI tools in society: cognitive offloading. Societies, 15(1).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doi.org/10.3390/soc15010006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9326880" y="3840480"/>
            <a:ext cx="8138160" cy="640080"/>
            <a:chOff x="0" y="0"/>
            <a:chExt cx="10850880" cy="85344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Kapur, M. (2016). Examining productive failure. Educational Psychologist, 51(2).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doi.org/10.1080/00461520.2016.1155457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26880" y="4517136"/>
            <a:ext cx="8138160" cy="640080"/>
            <a:chOff x="0" y="0"/>
            <a:chExt cx="10850880" cy="85344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Kirsh, D. (2010). Thinking with external representations. AI &amp; Society, 25(4).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doi.org/10.1007/s00146-010-0272-8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9326880" y="5193792"/>
            <a:ext cx="8138160" cy="640080"/>
            <a:chOff x="0" y="0"/>
            <a:chExt cx="10850880" cy="85344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Koffka, K. (1935). Principles of Gestalt psychology. Harcourt, Brace.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9326880" y="5870448"/>
            <a:ext cx="8138160" cy="640080"/>
            <a:chOff x="0" y="0"/>
            <a:chExt cx="10850880" cy="85344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Kornell, N., &amp; Bjork, R. A. (2008). Learning concepts and categories. Psychological Science, 19(6).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doi.org/10.1111/j.1467-9280.2008.02127.x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9326880" y="6547104"/>
            <a:ext cx="8138160" cy="640080"/>
            <a:chOff x="0" y="0"/>
            <a:chExt cx="10850880" cy="85344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Kosmyna, N., et al. (2025). Your brain on ChatGPT. arXiv:2506.08872.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★ Preliminary — not yet peer-reviewed</a:t>
              </a: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9326880" y="7223760"/>
            <a:ext cx="8138160" cy="640080"/>
            <a:chOff x="0" y="0"/>
            <a:chExt cx="10850880" cy="85344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Lakoff, G., &amp; Johnson, M. (1999). Philosophy in the flesh. Basic Books.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9326880" y="7900416"/>
            <a:ext cx="8138160" cy="640080"/>
            <a:chOff x="0" y="0"/>
            <a:chExt cx="10850880" cy="85344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LinkedIn. (2026). Skills-first: Reimagining the labor market. LinkedIn Economic Graph.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9326880" y="8577072"/>
            <a:ext cx="8138160" cy="640080"/>
            <a:chOff x="0" y="0"/>
            <a:chExt cx="10850880" cy="85344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0850880" cy="853440"/>
            </a:xfrm>
            <a:custGeom>
              <a:avLst/>
              <a:gdLst/>
              <a:ahLst/>
              <a:cxnLst/>
              <a:rect l="l" t="t" r="r" b="b"/>
              <a:pathLst>
                <a:path w="10850880" h="853440">
                  <a:moveTo>
                    <a:pt x="0" y="0"/>
                  </a:moveTo>
                  <a:lnTo>
                    <a:pt x="10850880" y="0"/>
                  </a:lnTo>
                  <a:lnTo>
                    <a:pt x="1085088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97738" b="-1977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1085088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Melumad, S., &amp; Yun, J. (2025). LLMs vs web search on depth of learning. PNAS Nexus, 4(10).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doi.org/10.1093/pnasnexus/pgaf316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22960" y="365760"/>
            <a:ext cx="16642080" cy="512064"/>
            <a:chOff x="0" y="0"/>
            <a:chExt cx="22189440" cy="682752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22189439" cy="682752"/>
            </a:xfrm>
            <a:custGeom>
              <a:avLst/>
              <a:gdLst/>
              <a:ahLst/>
              <a:cxnLst/>
              <a:rect l="l" t="t" r="r" b="b"/>
              <a:pathLst>
                <a:path w="22189439" h="682752">
                  <a:moveTo>
                    <a:pt x="0" y="0"/>
                  </a:moveTo>
                  <a:lnTo>
                    <a:pt x="22189439" y="0"/>
                  </a:lnTo>
                  <a:lnTo>
                    <a:pt x="22189439" y="682752"/>
                  </a:lnTo>
                  <a:lnTo>
                    <a:pt x="0" y="68275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583263" b="-5832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38100"/>
              <a:ext cx="22189440" cy="72085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400"/>
                </a:lnSpc>
              </a:pPr>
              <a:r>
                <a:rPr lang="en-US" sz="2000" b="1" spc="600">
                  <a:solidFill>
                    <a:srgbClr val="D4614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 E F E R E N C E S  ( A – M )</a:t>
              </a:r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822960" y="1133856"/>
            <a:ext cx="8321040" cy="640080"/>
            <a:chOff x="0" y="0"/>
            <a:chExt cx="11094720" cy="85344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11094720" cy="853440"/>
            </a:xfrm>
            <a:custGeom>
              <a:avLst/>
              <a:gdLst/>
              <a:ahLst/>
              <a:cxnLst/>
              <a:rect l="l" t="t" r="r" b="b"/>
              <a:pathLst>
                <a:path w="11094720" h="853440">
                  <a:moveTo>
                    <a:pt x="0" y="0"/>
                  </a:moveTo>
                  <a:lnTo>
                    <a:pt x="11094720" y="0"/>
                  </a:lnTo>
                  <a:lnTo>
                    <a:pt x="11094720" y="853440"/>
                  </a:lnTo>
                  <a:lnTo>
                    <a:pt x="0" y="853440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203305" b="-20330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0" y="-38100"/>
              <a:ext cx="11094720" cy="89154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Amershi, S., et al. (2019). Guidelines for human-AI interaction. CHI 2019. doi.org/10.1145/3290605.3300233</a:t>
              </a:r>
            </a:p>
          </p:txBody>
        </p:sp>
      </p:grpSp>
      <p:sp>
        <p:nvSpPr>
          <p:cNvPr id="81" name="Freeform 81"/>
          <p:cNvSpPr/>
          <p:nvPr/>
        </p:nvSpPr>
        <p:spPr>
          <a:xfrm>
            <a:off x="15069626" y="9363520"/>
            <a:ext cx="2669734" cy="786320"/>
          </a:xfrm>
          <a:custGeom>
            <a:avLst/>
            <a:gdLst/>
            <a:ahLst/>
            <a:cxnLst/>
            <a:rect l="l" t="t" r="r" b="b"/>
            <a:pathLst>
              <a:path w="1950720" h="574548">
                <a:moveTo>
                  <a:pt x="0" y="0"/>
                </a:moveTo>
                <a:lnTo>
                  <a:pt x="1950720" y="0"/>
                </a:lnTo>
                <a:lnTo>
                  <a:pt x="1950720" y="574548"/>
                </a:lnTo>
                <a:lnTo>
                  <a:pt x="0" y="574548"/>
                </a:lnTo>
                <a:close/>
              </a:path>
            </a:pathLst>
          </a:custGeom>
          <a:blipFill>
            <a:blip r:embed="rId2">
              <a:alphaModFix amt="0"/>
            </a:blip>
            <a:stretch>
              <a:fillRect t="-16156" b="-16156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22960" y="365760"/>
            <a:ext cx="16642080" cy="512064"/>
            <a:chOff x="0" y="0"/>
            <a:chExt cx="22189440" cy="6827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189439" cy="682752"/>
            </a:xfrm>
            <a:custGeom>
              <a:avLst/>
              <a:gdLst/>
              <a:ahLst/>
              <a:cxnLst/>
              <a:rect l="l" t="t" r="r" b="b"/>
              <a:pathLst>
                <a:path w="22189439" h="682752">
                  <a:moveTo>
                    <a:pt x="0" y="0"/>
                  </a:moveTo>
                  <a:lnTo>
                    <a:pt x="22189439" y="0"/>
                  </a:lnTo>
                  <a:lnTo>
                    <a:pt x="22189439" y="682752"/>
                  </a:lnTo>
                  <a:lnTo>
                    <a:pt x="0" y="68275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83263" b="-5832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189440" cy="72085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400"/>
                </a:lnSpc>
              </a:pPr>
              <a:r>
                <a:rPr lang="en-US" sz="2000" b="1" spc="600">
                  <a:solidFill>
                    <a:srgbClr val="D4614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 E F E R E N C E S  ( P – Z )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22960" y="1133856"/>
            <a:ext cx="8321040" cy="950976"/>
            <a:chOff x="0" y="0"/>
            <a:chExt cx="11094720" cy="12679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094720" cy="1267968"/>
            </a:xfrm>
            <a:custGeom>
              <a:avLst/>
              <a:gdLst/>
              <a:ahLst/>
              <a:cxnLst/>
              <a:rect l="l" t="t" r="r" b="b"/>
              <a:pathLst>
                <a:path w="11094720" h="1267968">
                  <a:moveTo>
                    <a:pt x="0" y="0"/>
                  </a:moveTo>
                  <a:lnTo>
                    <a:pt x="11094720" y="0"/>
                  </a:lnTo>
                  <a:lnTo>
                    <a:pt x="110947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0494" b="-12049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09472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Pedersen, I. (2023). The rise of generative AI in postsecondary education. Frontiers in AI.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pmc.ncbi.nlm.nih.gov/articles/PMC10448509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2960" y="2157984"/>
            <a:ext cx="8321040" cy="950976"/>
            <a:chOff x="0" y="0"/>
            <a:chExt cx="11094720" cy="12679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094720" cy="1267968"/>
            </a:xfrm>
            <a:custGeom>
              <a:avLst/>
              <a:gdLst/>
              <a:ahLst/>
              <a:cxnLst/>
              <a:rect l="l" t="t" r="r" b="b"/>
              <a:pathLst>
                <a:path w="11094720" h="1267968">
                  <a:moveTo>
                    <a:pt x="0" y="0"/>
                  </a:moveTo>
                  <a:lnTo>
                    <a:pt x="11094720" y="0"/>
                  </a:lnTo>
                  <a:lnTo>
                    <a:pt x="110947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0494" b="-12049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09472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Piaget, J. (1972). The psychology of the child. Basic Books.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2960" y="3182112"/>
            <a:ext cx="8321040" cy="950976"/>
            <a:chOff x="0" y="0"/>
            <a:chExt cx="11094720" cy="126796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094720" cy="1267968"/>
            </a:xfrm>
            <a:custGeom>
              <a:avLst/>
              <a:gdLst/>
              <a:ahLst/>
              <a:cxnLst/>
              <a:rect l="l" t="t" r="r" b="b"/>
              <a:pathLst>
                <a:path w="11094720" h="1267968">
                  <a:moveTo>
                    <a:pt x="0" y="0"/>
                  </a:moveTo>
                  <a:lnTo>
                    <a:pt x="11094720" y="0"/>
                  </a:lnTo>
                  <a:lnTo>
                    <a:pt x="110947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0494" b="-12049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109472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Risko, E. F., &amp; Gilbert, S. J. (2016). Cognitive offloading. Trends in Cognitive Sciences, 20(9).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doi.org/10.1016/j.tics.2016.07.002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4206240"/>
            <a:ext cx="8321040" cy="950976"/>
            <a:chOff x="0" y="0"/>
            <a:chExt cx="11094720" cy="12679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094720" cy="1267968"/>
            </a:xfrm>
            <a:custGeom>
              <a:avLst/>
              <a:gdLst/>
              <a:ahLst/>
              <a:cxnLst/>
              <a:rect l="l" t="t" r="r" b="b"/>
              <a:pathLst>
                <a:path w="11094720" h="1267968">
                  <a:moveTo>
                    <a:pt x="0" y="0"/>
                  </a:moveTo>
                  <a:lnTo>
                    <a:pt x="11094720" y="0"/>
                  </a:lnTo>
                  <a:lnTo>
                    <a:pt x="110947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0494" b="-12049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109472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Roediger, H. L., &amp; Karpicke, J. D. (2006). Test-enhanced learning. Psychological Science, 17(3).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doi.org/10.1111/j.1467-9280.2006.01693.x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22960" y="5230368"/>
            <a:ext cx="8321040" cy="950976"/>
            <a:chOff x="0" y="0"/>
            <a:chExt cx="11094720" cy="126796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094720" cy="1267968"/>
            </a:xfrm>
            <a:custGeom>
              <a:avLst/>
              <a:gdLst/>
              <a:ahLst/>
              <a:cxnLst/>
              <a:rect l="l" t="t" r="r" b="b"/>
              <a:pathLst>
                <a:path w="11094720" h="1267968">
                  <a:moveTo>
                    <a:pt x="0" y="0"/>
                  </a:moveTo>
                  <a:lnTo>
                    <a:pt x="11094720" y="0"/>
                  </a:lnTo>
                  <a:lnTo>
                    <a:pt x="110947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0494" b="-12049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09472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Rozenblit, L., &amp; Keil, F. (2002). The misunderstood limits of folk science: illusion of explanatory depth.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Cognitive Science, 26(5). doi.org/10.1207/s15516709cog2605_1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22960" y="6254496"/>
            <a:ext cx="8321040" cy="950976"/>
            <a:chOff x="0" y="0"/>
            <a:chExt cx="11094720" cy="126796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094720" cy="1267968"/>
            </a:xfrm>
            <a:custGeom>
              <a:avLst/>
              <a:gdLst/>
              <a:ahLst/>
              <a:cxnLst/>
              <a:rect l="l" t="t" r="r" b="b"/>
              <a:pathLst>
                <a:path w="11094720" h="1267968">
                  <a:moveTo>
                    <a:pt x="0" y="0"/>
                  </a:moveTo>
                  <a:lnTo>
                    <a:pt x="11094720" y="0"/>
                  </a:lnTo>
                  <a:lnTo>
                    <a:pt x="110947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0494" b="-12049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09472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Skitka, L. J., et al. (1999). Does automation bias decision-making? IJHCS, 51(5).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doi.org/10.1006/ijhc.1999.0252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22960" y="7278624"/>
            <a:ext cx="8321040" cy="950976"/>
            <a:chOff x="0" y="0"/>
            <a:chExt cx="11094720" cy="126796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094720" cy="1267968"/>
            </a:xfrm>
            <a:custGeom>
              <a:avLst/>
              <a:gdLst/>
              <a:ahLst/>
              <a:cxnLst/>
              <a:rect l="l" t="t" r="r" b="b"/>
              <a:pathLst>
                <a:path w="11094720" h="1267968">
                  <a:moveTo>
                    <a:pt x="0" y="0"/>
                  </a:moveTo>
                  <a:lnTo>
                    <a:pt x="11094720" y="0"/>
                  </a:lnTo>
                  <a:lnTo>
                    <a:pt x="110947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0494" b="-12049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109472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Sweller, J. (1988). Cognitive load during problem solving. Cognitive Science, 12(2).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doi.org/10.1207/s15516709cog1202_4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22960" y="8302752"/>
            <a:ext cx="8321040" cy="950976"/>
            <a:chOff x="0" y="0"/>
            <a:chExt cx="11094720" cy="126796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094720" cy="1267968"/>
            </a:xfrm>
            <a:custGeom>
              <a:avLst/>
              <a:gdLst/>
              <a:ahLst/>
              <a:cxnLst/>
              <a:rect l="l" t="t" r="r" b="b"/>
              <a:pathLst>
                <a:path w="11094720" h="1267968">
                  <a:moveTo>
                    <a:pt x="0" y="0"/>
                  </a:moveTo>
                  <a:lnTo>
                    <a:pt x="11094720" y="0"/>
                  </a:lnTo>
                  <a:lnTo>
                    <a:pt x="1109472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20494" b="-12049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109472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Tate, T. P., Ritchie, D. R., &amp; Warschauer, M. (2026). Generative AI as a mediational agent. EdArXiv.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osf.io/preprints/edarxiv/wcpj5_v1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9326880" y="1133856"/>
            <a:ext cx="8138160" cy="950976"/>
            <a:chOff x="0" y="0"/>
            <a:chExt cx="10850880" cy="126796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850880" cy="1267968"/>
            </a:xfrm>
            <a:custGeom>
              <a:avLst/>
              <a:gdLst/>
              <a:ahLst/>
              <a:cxnLst/>
              <a:rect l="l" t="t" r="r" b="b"/>
              <a:pathLst>
                <a:path w="10850880" h="1267968">
                  <a:moveTo>
                    <a:pt x="0" y="0"/>
                  </a:moveTo>
                  <a:lnTo>
                    <a:pt x="10850880" y="0"/>
                  </a:lnTo>
                  <a:lnTo>
                    <a:pt x="1085088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6746" b="-1167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085088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Toprani, D. (2026a). Somagraphic Learning™ Framework (v2). OSF Preprints.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doi.org/10.35542/osf.io/fnk7z_v2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326880" y="2157984"/>
            <a:ext cx="8138160" cy="950976"/>
            <a:chOff x="0" y="0"/>
            <a:chExt cx="10850880" cy="126796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850880" cy="1267968"/>
            </a:xfrm>
            <a:custGeom>
              <a:avLst/>
              <a:gdLst/>
              <a:ahLst/>
              <a:cxnLst/>
              <a:rect l="l" t="t" r="r" b="b"/>
              <a:pathLst>
                <a:path w="10850880" h="1267968">
                  <a:moveTo>
                    <a:pt x="0" y="0"/>
                  </a:moveTo>
                  <a:lnTo>
                    <a:pt x="10850880" y="0"/>
                  </a:lnTo>
                  <a:lnTo>
                    <a:pt x="1085088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6746" b="-1167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085088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Toprani, D. (2026b). Pilot Protocol (v2.0). OSF Supplementary Document.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doi.org/10.17605/OSF.IO/BJWKG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326880" y="3182112"/>
            <a:ext cx="8138160" cy="950976"/>
            <a:chOff x="0" y="0"/>
            <a:chExt cx="10850880" cy="126796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850880" cy="1267968"/>
            </a:xfrm>
            <a:custGeom>
              <a:avLst/>
              <a:gdLst/>
              <a:ahLst/>
              <a:cxnLst/>
              <a:rect l="l" t="t" r="r" b="b"/>
              <a:pathLst>
                <a:path w="10850880" h="1267968">
                  <a:moveTo>
                    <a:pt x="0" y="0"/>
                  </a:moveTo>
                  <a:lnTo>
                    <a:pt x="10850880" y="0"/>
                  </a:lnTo>
                  <a:lnTo>
                    <a:pt x="1085088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6746" b="-1167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085088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Toprani, D. (2026c). Soulful Learning with AI. Substack. substack.com/@devikatoprani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326880" y="4206240"/>
            <a:ext cx="8138160" cy="950976"/>
            <a:chOff x="0" y="0"/>
            <a:chExt cx="10850880" cy="126796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0850880" cy="1267968"/>
            </a:xfrm>
            <a:custGeom>
              <a:avLst/>
              <a:gdLst/>
              <a:ahLst/>
              <a:cxnLst/>
              <a:rect l="l" t="t" r="r" b="b"/>
              <a:pathLst>
                <a:path w="10850880" h="1267968">
                  <a:moveTo>
                    <a:pt x="0" y="0"/>
                  </a:moveTo>
                  <a:lnTo>
                    <a:pt x="10850880" y="0"/>
                  </a:lnTo>
                  <a:lnTo>
                    <a:pt x="1085088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6746" b="-1167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085088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UNESCO. (2023). AI competency framework for students.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unesco.org/en/digital-education/ai-competency-framework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326880" y="5230368"/>
            <a:ext cx="8138160" cy="950976"/>
            <a:chOff x="0" y="0"/>
            <a:chExt cx="10850880" cy="1267968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0850880" cy="1267968"/>
            </a:xfrm>
            <a:custGeom>
              <a:avLst/>
              <a:gdLst/>
              <a:ahLst/>
              <a:cxnLst/>
              <a:rect l="l" t="t" r="r" b="b"/>
              <a:pathLst>
                <a:path w="10850880" h="1267968">
                  <a:moveTo>
                    <a:pt x="0" y="0"/>
                  </a:moveTo>
                  <a:lnTo>
                    <a:pt x="10850880" y="0"/>
                  </a:lnTo>
                  <a:lnTo>
                    <a:pt x="1085088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6746" b="-1167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1085088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Varela, F. J., Thompson, E., &amp; Rosch, E. (1991). The embodied mind. MIT Press.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326880" y="6254496"/>
            <a:ext cx="8138160" cy="950976"/>
            <a:chOff x="0" y="0"/>
            <a:chExt cx="10850880" cy="1267968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0850880" cy="1267968"/>
            </a:xfrm>
            <a:custGeom>
              <a:avLst/>
              <a:gdLst/>
              <a:ahLst/>
              <a:cxnLst/>
              <a:rect l="l" t="t" r="r" b="b"/>
              <a:pathLst>
                <a:path w="10850880" h="1267968">
                  <a:moveTo>
                    <a:pt x="0" y="0"/>
                  </a:moveTo>
                  <a:lnTo>
                    <a:pt x="10850880" y="0"/>
                  </a:lnTo>
                  <a:lnTo>
                    <a:pt x="1085088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6746" b="-1167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085088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Wilson, M. (2002). Six views of embodied cognition. Psychonomic Bulletin &amp; Review, 9(4).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doi.org/10.3758/BF03196322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326880" y="7278624"/>
            <a:ext cx="8138160" cy="950976"/>
            <a:chOff x="0" y="0"/>
            <a:chExt cx="10850880" cy="126796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0850880" cy="1267968"/>
            </a:xfrm>
            <a:custGeom>
              <a:avLst/>
              <a:gdLst/>
              <a:ahLst/>
              <a:cxnLst/>
              <a:rect l="l" t="t" r="r" b="b"/>
              <a:pathLst>
                <a:path w="10850880" h="1267968">
                  <a:moveTo>
                    <a:pt x="0" y="0"/>
                  </a:moveTo>
                  <a:lnTo>
                    <a:pt x="10850880" y="0"/>
                  </a:lnTo>
                  <a:lnTo>
                    <a:pt x="10850880" y="1267968"/>
                  </a:lnTo>
                  <a:lnTo>
                    <a:pt x="0" y="126796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6746" b="-11674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10850880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Zimmerman, B. J. (2002). Becoming a self-regulated learner. Theory Into Practice, 41(2).</a:t>
              </a:r>
            </a:p>
            <a:p>
              <a:pPr algn="l">
                <a:lnSpc>
                  <a:spcPts val="1800"/>
                </a:lnSpc>
              </a:pPr>
              <a:r>
                <a:rPr lang="en-US" sz="1500">
                  <a:solidFill>
                    <a:srgbClr val="3A3A3A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doi.org/10.1207/s15430421tip4102_2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22960" y="9290304"/>
            <a:ext cx="16642080" cy="402336"/>
            <a:chOff x="0" y="0"/>
            <a:chExt cx="22189440" cy="536448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22189439" cy="536448"/>
            </a:xfrm>
            <a:custGeom>
              <a:avLst/>
              <a:gdLst/>
              <a:ahLst/>
              <a:cxnLst/>
              <a:rect l="l" t="t" r="r" b="b"/>
              <a:pathLst>
                <a:path w="22189439" h="536448">
                  <a:moveTo>
                    <a:pt x="0" y="0"/>
                  </a:moveTo>
                  <a:lnTo>
                    <a:pt x="22189439" y="0"/>
                  </a:lnTo>
                  <a:lnTo>
                    <a:pt x="22189439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55972" b="-7559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22189440" cy="5745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800"/>
                </a:lnSpc>
              </a:pPr>
              <a:r>
                <a:rPr lang="en-US" sz="1500" i="1">
                  <a:solidFill>
                    <a:srgbClr val="999999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★ Kosmyna et al. (2025) is a preliminary preprint — not yet peer-reviewed. Presented as a directional signal only, not a confirmed finding.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endParaRPr lang="en-US" sz="1699" dirty="0">
                <a:solidFill>
                  <a:srgbClr val="8A90A8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9747504"/>
            <a:ext cx="16824960" cy="402336"/>
            <a:chOff x="0" y="0"/>
            <a:chExt cx="22433280" cy="536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33280" cy="536448"/>
            </a:xfrm>
            <a:custGeom>
              <a:avLst/>
              <a:gdLst/>
              <a:ahLst/>
              <a:cxnLst/>
              <a:rect l="l" t="t" r="r" b="b"/>
              <a:pathLst>
                <a:path w="22433280" h="536448">
                  <a:moveTo>
                    <a:pt x="0" y="0"/>
                  </a:moveTo>
                  <a:lnTo>
                    <a:pt x="22433280" y="0"/>
                  </a:lnTo>
                  <a:lnTo>
                    <a:pt x="2243328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64261" b="-7642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76320" y="9747504"/>
            <a:ext cx="1463040" cy="402336"/>
            <a:chOff x="0" y="0"/>
            <a:chExt cx="1950720" cy="536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0720" cy="536448"/>
            </a:xfrm>
            <a:custGeom>
              <a:avLst/>
              <a:gdLst/>
              <a:ahLst/>
              <a:cxnLst/>
              <a:rect l="l" t="t" r="r" b="b"/>
              <a:pathLst>
                <a:path w="1950720" h="536448">
                  <a:moveTo>
                    <a:pt x="0" y="0"/>
                  </a:moveTo>
                  <a:lnTo>
                    <a:pt x="1950720" y="0"/>
                  </a:lnTo>
                  <a:lnTo>
                    <a:pt x="19507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804" b="-208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06355" y="862907"/>
            <a:ext cx="15275289" cy="1097280"/>
            <a:chOff x="0" y="0"/>
            <a:chExt cx="20367053" cy="14630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367051" cy="1463040"/>
            </a:xfrm>
            <a:custGeom>
              <a:avLst/>
              <a:gdLst/>
              <a:ahLst/>
              <a:cxnLst/>
              <a:rect l="l" t="t" r="r" b="b"/>
              <a:pathLst>
                <a:path w="20367051" h="1463040">
                  <a:moveTo>
                    <a:pt x="0" y="0"/>
                  </a:moveTo>
                  <a:lnTo>
                    <a:pt x="20367051" y="0"/>
                  </a:lnTo>
                  <a:lnTo>
                    <a:pt x="20367051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45523" r="-8947" b="-2455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20367053" cy="14820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1C2B4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AI-First Learning Makes Students Less Capable, Not More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700011" y="3241075"/>
            <a:ext cx="6239465" cy="2414133"/>
            <a:chOff x="0" y="0"/>
            <a:chExt cx="8319287" cy="32188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319286" cy="3218843"/>
            </a:xfrm>
            <a:custGeom>
              <a:avLst/>
              <a:gdLst/>
              <a:ahLst/>
              <a:cxnLst/>
              <a:rect l="l" t="t" r="r" b="b"/>
              <a:pathLst>
                <a:path w="8319286" h="3218843">
                  <a:moveTo>
                    <a:pt x="0" y="186654"/>
                  </a:moveTo>
                  <a:cubicBezTo>
                    <a:pt x="0" y="83544"/>
                    <a:pt x="70188" y="0"/>
                    <a:pt x="156814" y="0"/>
                  </a:cubicBezTo>
                  <a:lnTo>
                    <a:pt x="8162473" y="0"/>
                  </a:lnTo>
                  <a:cubicBezTo>
                    <a:pt x="8249099" y="0"/>
                    <a:pt x="8319286" y="83544"/>
                    <a:pt x="8319286" y="186654"/>
                  </a:cubicBezTo>
                  <a:lnTo>
                    <a:pt x="8319286" y="3032190"/>
                  </a:lnTo>
                  <a:cubicBezTo>
                    <a:pt x="8319286" y="3135300"/>
                    <a:pt x="8249099" y="3218843"/>
                    <a:pt x="8162473" y="3218843"/>
                  </a:cubicBezTo>
                  <a:lnTo>
                    <a:pt x="156814" y="3218843"/>
                  </a:lnTo>
                  <a:cubicBezTo>
                    <a:pt x="70188" y="3218843"/>
                    <a:pt x="0" y="3135300"/>
                    <a:pt x="0" y="3032190"/>
                  </a:cubicBezTo>
                  <a:close/>
                </a:path>
              </a:pathLst>
            </a:custGeom>
            <a:solidFill>
              <a:srgbClr val="EDEBF1"/>
            </a:solidFill>
            <a:ln w="3048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700011" y="2465012"/>
            <a:ext cx="5206114" cy="682942"/>
            <a:chOff x="0" y="0"/>
            <a:chExt cx="5326053" cy="6986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26057" cy="698678"/>
            </a:xfrm>
            <a:custGeom>
              <a:avLst/>
              <a:gdLst/>
              <a:ahLst/>
              <a:cxnLst/>
              <a:rect l="l" t="t" r="r" b="b"/>
              <a:pathLst>
                <a:path w="5326057" h="698678">
                  <a:moveTo>
                    <a:pt x="0" y="0"/>
                  </a:moveTo>
                  <a:lnTo>
                    <a:pt x="5326057" y="0"/>
                  </a:lnTo>
                  <a:lnTo>
                    <a:pt x="5326057" y="698678"/>
                  </a:lnTo>
                  <a:lnTo>
                    <a:pt x="0" y="69867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51977" r="-89769" b="-3117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5326053" cy="7082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 b="1">
                  <a:solidFill>
                    <a:srgbClr val="E8755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What Research Shows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700011" y="6064782"/>
            <a:ext cx="6239465" cy="2330945"/>
            <a:chOff x="0" y="0"/>
            <a:chExt cx="8319287" cy="310792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319286" cy="3107927"/>
            </a:xfrm>
            <a:custGeom>
              <a:avLst/>
              <a:gdLst/>
              <a:ahLst/>
              <a:cxnLst/>
              <a:rect l="l" t="t" r="r" b="b"/>
              <a:pathLst>
                <a:path w="8319286" h="3107927">
                  <a:moveTo>
                    <a:pt x="0" y="180222"/>
                  </a:moveTo>
                  <a:cubicBezTo>
                    <a:pt x="0" y="80665"/>
                    <a:pt x="70188" y="0"/>
                    <a:pt x="156814" y="0"/>
                  </a:cubicBezTo>
                  <a:lnTo>
                    <a:pt x="8162473" y="0"/>
                  </a:lnTo>
                  <a:cubicBezTo>
                    <a:pt x="8249099" y="0"/>
                    <a:pt x="8319286" y="80665"/>
                    <a:pt x="8319286" y="180222"/>
                  </a:cubicBezTo>
                  <a:lnTo>
                    <a:pt x="8319286" y="2927705"/>
                  </a:lnTo>
                  <a:cubicBezTo>
                    <a:pt x="8319286" y="3027262"/>
                    <a:pt x="8249099" y="3107927"/>
                    <a:pt x="8162473" y="3107927"/>
                  </a:cubicBezTo>
                  <a:lnTo>
                    <a:pt x="156814" y="3107927"/>
                  </a:lnTo>
                  <a:cubicBezTo>
                    <a:pt x="70188" y="3107927"/>
                    <a:pt x="0" y="3027262"/>
                    <a:pt x="0" y="2927705"/>
                  </a:cubicBezTo>
                  <a:close/>
                </a:path>
              </a:pathLst>
            </a:custGeom>
            <a:solidFill>
              <a:srgbClr val="EED0B6"/>
            </a:solidFill>
            <a:ln w="3048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9749101" y="3656942"/>
            <a:ext cx="7424116" cy="4337286"/>
          </a:xfrm>
          <a:custGeom>
            <a:avLst/>
            <a:gdLst/>
            <a:ahLst/>
            <a:cxnLst/>
            <a:rect l="l" t="t" r="r" b="b"/>
            <a:pathLst>
              <a:path w="7424116" h="4337286">
                <a:moveTo>
                  <a:pt x="0" y="0"/>
                </a:moveTo>
                <a:lnTo>
                  <a:pt x="7424116" y="0"/>
                </a:lnTo>
                <a:lnTo>
                  <a:pt x="7424116" y="4337286"/>
                </a:lnTo>
                <a:lnTo>
                  <a:pt x="0" y="43372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82" r="-6528" b="-3721"/>
            </a:stretch>
          </a:blipFill>
          <a:ln w="19050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3172635" y="3538479"/>
            <a:ext cx="5578315" cy="184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Students given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AI summaries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learned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less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deeply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than those who built understanding themselves </a:t>
            </a:r>
          </a:p>
          <a:p>
            <a:pPr algn="l">
              <a:lnSpc>
                <a:spcPts val="2879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(Melumad &amp; Yun, 2025)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72635" y="6468189"/>
            <a:ext cx="5498740" cy="1486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Students felt 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more confident 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after ChatGPT explanations but 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understood less </a:t>
            </a:r>
          </a:p>
          <a:p>
            <a:pPr algn="l">
              <a:lnSpc>
                <a:spcPts val="2879"/>
              </a:lnSpc>
              <a:spcBef>
                <a:spcPct val="0"/>
              </a:spcBef>
            </a:pPr>
            <a:endParaRPr lang="en-US" sz="24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(Elsayed &amp; Verheyen, 2024)</a:t>
            </a:r>
          </a:p>
        </p:txBody>
      </p:sp>
      <p:sp>
        <p:nvSpPr>
          <p:cNvPr id="22" name="Freeform 22"/>
          <p:cNvSpPr/>
          <p:nvPr/>
        </p:nvSpPr>
        <p:spPr>
          <a:xfrm>
            <a:off x="1028700" y="6338345"/>
            <a:ext cx="1218607" cy="2639582"/>
          </a:xfrm>
          <a:custGeom>
            <a:avLst/>
            <a:gdLst/>
            <a:ahLst/>
            <a:cxnLst/>
            <a:rect l="l" t="t" r="r" b="b"/>
            <a:pathLst>
              <a:path w="1218607" h="2639582">
                <a:moveTo>
                  <a:pt x="0" y="0"/>
                </a:moveTo>
                <a:lnTo>
                  <a:pt x="1218607" y="0"/>
                </a:lnTo>
                <a:lnTo>
                  <a:pt x="1218607" y="2639582"/>
                </a:lnTo>
                <a:lnTo>
                  <a:pt x="0" y="26395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822960" y="9290304"/>
            <a:ext cx="16642080" cy="402336"/>
            <a:chOff x="0" y="0"/>
            <a:chExt cx="22189440" cy="53644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2189439" cy="536448"/>
            </a:xfrm>
            <a:custGeom>
              <a:avLst/>
              <a:gdLst/>
              <a:ahLst/>
              <a:cxnLst/>
              <a:rect l="l" t="t" r="r" b="b"/>
              <a:pathLst>
                <a:path w="22189439" h="536448">
                  <a:moveTo>
                    <a:pt x="0" y="0"/>
                  </a:moveTo>
                  <a:lnTo>
                    <a:pt x="22189439" y="0"/>
                  </a:lnTo>
                  <a:lnTo>
                    <a:pt x="22189439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55972" b="-7559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22189440" cy="56502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 i="1">
                  <a:solidFill>
                    <a:srgbClr val="D4614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Melumad &amp; Yun (2025), PNAS Nexus  ·  Elsayed &amp; Verheyen (2024), 46th Annual CogSci Conference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3/24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9747504"/>
            <a:ext cx="16824960" cy="402336"/>
            <a:chOff x="0" y="0"/>
            <a:chExt cx="22433280" cy="536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33280" cy="536448"/>
            </a:xfrm>
            <a:custGeom>
              <a:avLst/>
              <a:gdLst/>
              <a:ahLst/>
              <a:cxnLst/>
              <a:rect l="l" t="t" r="r" b="b"/>
              <a:pathLst>
                <a:path w="22433280" h="536448">
                  <a:moveTo>
                    <a:pt x="0" y="0"/>
                  </a:moveTo>
                  <a:lnTo>
                    <a:pt x="22433280" y="0"/>
                  </a:lnTo>
                  <a:lnTo>
                    <a:pt x="2243328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64261" b="-7642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76320" y="9747504"/>
            <a:ext cx="1463040" cy="402336"/>
            <a:chOff x="0" y="0"/>
            <a:chExt cx="1950720" cy="536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0720" cy="536448"/>
            </a:xfrm>
            <a:custGeom>
              <a:avLst/>
              <a:gdLst/>
              <a:ahLst/>
              <a:cxnLst/>
              <a:rect l="l" t="t" r="r" b="b"/>
              <a:pathLst>
                <a:path w="1950720" h="536448">
                  <a:moveTo>
                    <a:pt x="0" y="0"/>
                  </a:moveTo>
                  <a:lnTo>
                    <a:pt x="1950720" y="0"/>
                  </a:lnTo>
                  <a:lnTo>
                    <a:pt x="19507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804" b="-208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56064" y="9619488"/>
            <a:ext cx="7589520" cy="292608"/>
            <a:chOff x="0" y="0"/>
            <a:chExt cx="10119360" cy="390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19360" cy="390144"/>
            </a:xfrm>
            <a:custGeom>
              <a:avLst/>
              <a:gdLst/>
              <a:ahLst/>
              <a:cxnLst/>
              <a:rect l="l" t="t" r="r" b="b"/>
              <a:pathLst>
                <a:path w="10119360" h="390144">
                  <a:moveTo>
                    <a:pt x="0" y="0"/>
                  </a:moveTo>
                  <a:lnTo>
                    <a:pt x="10119360" y="0"/>
                  </a:lnTo>
                  <a:lnTo>
                    <a:pt x="10119360" y="390144"/>
                  </a:lnTo>
                  <a:lnTo>
                    <a:pt x="0" y="39014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455393" b="-4553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959204" y="1028700"/>
            <a:ext cx="14369593" cy="1097280"/>
            <a:chOff x="0" y="0"/>
            <a:chExt cx="19159457" cy="14630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59457" cy="1463040"/>
            </a:xfrm>
            <a:custGeom>
              <a:avLst/>
              <a:gdLst/>
              <a:ahLst/>
              <a:cxnLst/>
              <a:rect l="l" t="t" r="r" b="b"/>
              <a:pathLst>
                <a:path w="19159457" h="1463040">
                  <a:moveTo>
                    <a:pt x="0" y="0"/>
                  </a:moveTo>
                  <a:lnTo>
                    <a:pt x="19159457" y="0"/>
                  </a:lnTo>
                  <a:lnTo>
                    <a:pt x="19159457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45523" r="-15814" b="-2455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9159457" cy="14820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1C2B4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What Happens Over Time When AI Does the Thinking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9399947" y="3793468"/>
            <a:ext cx="7845637" cy="4621854"/>
          </a:xfrm>
          <a:custGeom>
            <a:avLst/>
            <a:gdLst/>
            <a:ahLst/>
            <a:cxnLst/>
            <a:rect l="l" t="t" r="r" b="b"/>
            <a:pathLst>
              <a:path w="7845637" h="4621854">
                <a:moveTo>
                  <a:pt x="0" y="0"/>
                </a:moveTo>
                <a:lnTo>
                  <a:pt x="7845637" y="0"/>
                </a:lnTo>
                <a:lnTo>
                  <a:pt x="7845637" y="4621854"/>
                </a:lnTo>
                <a:lnTo>
                  <a:pt x="0" y="46218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431"/>
            </a:stretch>
          </a:blipFill>
          <a:ln w="2857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22960" y="9290304"/>
            <a:ext cx="16642080" cy="402336"/>
            <a:chOff x="0" y="0"/>
            <a:chExt cx="22189440" cy="5364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2189439" cy="536448"/>
            </a:xfrm>
            <a:custGeom>
              <a:avLst/>
              <a:gdLst/>
              <a:ahLst/>
              <a:cxnLst/>
              <a:rect l="l" t="t" r="r" b="b"/>
              <a:pathLst>
                <a:path w="22189439" h="536448">
                  <a:moveTo>
                    <a:pt x="0" y="0"/>
                  </a:moveTo>
                  <a:lnTo>
                    <a:pt x="22189439" y="0"/>
                  </a:lnTo>
                  <a:lnTo>
                    <a:pt x="22189439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55972" b="-7559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22189440" cy="56502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 i="1">
                  <a:solidFill>
                    <a:srgbClr val="D4614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Kosmyna et al. (2025), arXiv:2506.08872 ★ Preliminary  ·  Risko &amp; Gilbert (2016)  ·  Gerlich (2025), Societies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70942" y="2785418"/>
            <a:ext cx="8085538" cy="682942"/>
            <a:chOff x="0" y="0"/>
            <a:chExt cx="8271812" cy="6986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71816" cy="698678"/>
            </a:xfrm>
            <a:custGeom>
              <a:avLst/>
              <a:gdLst/>
              <a:ahLst/>
              <a:cxnLst/>
              <a:rect l="l" t="t" r="r" b="b"/>
              <a:pathLst>
                <a:path w="8271816" h="698678">
                  <a:moveTo>
                    <a:pt x="0" y="0"/>
                  </a:moveTo>
                  <a:lnTo>
                    <a:pt x="8271816" y="0"/>
                  </a:lnTo>
                  <a:lnTo>
                    <a:pt x="8271816" y="698678"/>
                  </a:lnTo>
                  <a:lnTo>
                    <a:pt x="0" y="69867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51977" r="-22188" b="-3117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"/>
              <a:ext cx="8271812" cy="7082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80"/>
                </a:lnSpc>
              </a:pPr>
              <a:r>
                <a:rPr lang="en-US" sz="2400" b="1">
                  <a:solidFill>
                    <a:srgbClr val="E8755A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Cognitive Atrophy... happening quietly in classrooms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67175" y="2908121"/>
            <a:ext cx="6239465" cy="2414133"/>
            <a:chOff x="0" y="0"/>
            <a:chExt cx="8319287" cy="321884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319286" cy="3218843"/>
            </a:xfrm>
            <a:custGeom>
              <a:avLst/>
              <a:gdLst/>
              <a:ahLst/>
              <a:cxnLst/>
              <a:rect l="l" t="t" r="r" b="b"/>
              <a:pathLst>
                <a:path w="8319286" h="3218843">
                  <a:moveTo>
                    <a:pt x="0" y="186654"/>
                  </a:moveTo>
                  <a:cubicBezTo>
                    <a:pt x="0" y="83544"/>
                    <a:pt x="70188" y="0"/>
                    <a:pt x="156814" y="0"/>
                  </a:cubicBezTo>
                  <a:lnTo>
                    <a:pt x="8162473" y="0"/>
                  </a:lnTo>
                  <a:cubicBezTo>
                    <a:pt x="8249099" y="0"/>
                    <a:pt x="8319286" y="83544"/>
                    <a:pt x="8319286" y="186654"/>
                  </a:cubicBezTo>
                  <a:lnTo>
                    <a:pt x="8319286" y="3032190"/>
                  </a:lnTo>
                  <a:cubicBezTo>
                    <a:pt x="8319286" y="3135300"/>
                    <a:pt x="8249099" y="3218843"/>
                    <a:pt x="8162473" y="3218843"/>
                  </a:cubicBezTo>
                  <a:lnTo>
                    <a:pt x="156814" y="3218843"/>
                  </a:lnTo>
                  <a:cubicBezTo>
                    <a:pt x="70188" y="3218843"/>
                    <a:pt x="0" y="3135300"/>
                    <a:pt x="0" y="3032190"/>
                  </a:cubicBezTo>
                  <a:close/>
                </a:path>
              </a:pathLst>
            </a:custGeom>
            <a:solidFill>
              <a:srgbClr val="EDEBF1"/>
            </a:solidFill>
            <a:ln w="3048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08067" y="5917462"/>
            <a:ext cx="6239465" cy="2330945"/>
            <a:chOff x="0" y="0"/>
            <a:chExt cx="8319287" cy="310792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319286" cy="3107927"/>
            </a:xfrm>
            <a:custGeom>
              <a:avLst/>
              <a:gdLst/>
              <a:ahLst/>
              <a:cxnLst/>
              <a:rect l="l" t="t" r="r" b="b"/>
              <a:pathLst>
                <a:path w="8319286" h="3107927">
                  <a:moveTo>
                    <a:pt x="0" y="180222"/>
                  </a:moveTo>
                  <a:cubicBezTo>
                    <a:pt x="0" y="80665"/>
                    <a:pt x="70188" y="0"/>
                    <a:pt x="156814" y="0"/>
                  </a:cubicBezTo>
                  <a:lnTo>
                    <a:pt x="8162473" y="0"/>
                  </a:lnTo>
                  <a:cubicBezTo>
                    <a:pt x="8249099" y="0"/>
                    <a:pt x="8319286" y="80665"/>
                    <a:pt x="8319286" y="180222"/>
                  </a:cubicBezTo>
                  <a:lnTo>
                    <a:pt x="8319286" y="2927705"/>
                  </a:lnTo>
                  <a:cubicBezTo>
                    <a:pt x="8319286" y="3027262"/>
                    <a:pt x="8249099" y="3107927"/>
                    <a:pt x="8162473" y="3107927"/>
                  </a:cubicBezTo>
                  <a:lnTo>
                    <a:pt x="156814" y="3107927"/>
                  </a:lnTo>
                  <a:cubicBezTo>
                    <a:pt x="70188" y="3107927"/>
                    <a:pt x="0" y="3027262"/>
                    <a:pt x="0" y="2927705"/>
                  </a:cubicBezTo>
                  <a:close/>
                </a:path>
              </a:pathLst>
            </a:custGeom>
            <a:solidFill>
              <a:srgbClr val="EED0B6"/>
            </a:solidFill>
            <a:ln w="3048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643573" y="6118817"/>
            <a:ext cx="5168454" cy="1928234"/>
            <a:chOff x="0" y="0"/>
            <a:chExt cx="6891272" cy="257097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891272" cy="2570978"/>
            </a:xfrm>
            <a:custGeom>
              <a:avLst/>
              <a:gdLst/>
              <a:ahLst/>
              <a:cxnLst/>
              <a:rect l="l" t="t" r="r" b="b"/>
              <a:pathLst>
                <a:path w="6891272" h="2570978">
                  <a:moveTo>
                    <a:pt x="0" y="0"/>
                  </a:moveTo>
                  <a:lnTo>
                    <a:pt x="6891272" y="0"/>
                  </a:lnTo>
                  <a:lnTo>
                    <a:pt x="6891272" y="2570978"/>
                  </a:lnTo>
                  <a:lnTo>
                    <a:pt x="0" y="257097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94523" r="-145967" b="-25566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6891272" cy="260907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AI</a:t>
              </a: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becomes </a:t>
              </a: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harmful</a:t>
              </a: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when it does the thinking </a:t>
              </a: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for you</a:t>
              </a: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- weakening the very skill you're meant to </a:t>
              </a: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develop </a:t>
              </a:r>
            </a:p>
            <a:p>
              <a:pPr algn="l">
                <a:lnSpc>
                  <a:spcPts val="2879"/>
                </a:lnSpc>
              </a:pPr>
              <a:endPara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endParaRPr>
            </a:p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(Risko &amp; Gilbert, 2016; Gerlich, 2025)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626522" y="3218154"/>
            <a:ext cx="5320771" cy="184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Students who 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repeatedly 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used ChatGPT for essays showed significantly 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weaker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brain connectivity vs. independent writers</a:t>
            </a:r>
          </a:p>
          <a:p>
            <a:pPr algn="l">
              <a:lnSpc>
                <a:spcPts val="2879"/>
              </a:lnSpc>
              <a:spcBef>
                <a:spcPct val="0"/>
              </a:spcBef>
            </a:pPr>
            <a:endParaRPr lang="en-US" sz="24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(Kosmyna et al.)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4/24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9747504"/>
            <a:ext cx="16824960" cy="402336"/>
            <a:chOff x="0" y="0"/>
            <a:chExt cx="22433280" cy="536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33280" cy="536448"/>
            </a:xfrm>
            <a:custGeom>
              <a:avLst/>
              <a:gdLst/>
              <a:ahLst/>
              <a:cxnLst/>
              <a:rect l="l" t="t" r="r" b="b"/>
              <a:pathLst>
                <a:path w="22433280" h="536448">
                  <a:moveTo>
                    <a:pt x="0" y="0"/>
                  </a:moveTo>
                  <a:lnTo>
                    <a:pt x="22433280" y="0"/>
                  </a:lnTo>
                  <a:lnTo>
                    <a:pt x="2243328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64261" b="-7642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76320" y="9747504"/>
            <a:ext cx="1463040" cy="402336"/>
            <a:chOff x="0" y="0"/>
            <a:chExt cx="1950720" cy="536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0720" cy="536448"/>
            </a:xfrm>
            <a:custGeom>
              <a:avLst/>
              <a:gdLst/>
              <a:ahLst/>
              <a:cxnLst/>
              <a:rect l="l" t="t" r="r" b="b"/>
              <a:pathLst>
                <a:path w="1950720" h="536448">
                  <a:moveTo>
                    <a:pt x="0" y="0"/>
                  </a:moveTo>
                  <a:lnTo>
                    <a:pt x="1950720" y="0"/>
                  </a:lnTo>
                  <a:lnTo>
                    <a:pt x="19507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804" b="-208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56064" y="9619488"/>
            <a:ext cx="7589520" cy="292608"/>
            <a:chOff x="0" y="0"/>
            <a:chExt cx="10119360" cy="390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19360" cy="390144"/>
            </a:xfrm>
            <a:custGeom>
              <a:avLst/>
              <a:gdLst/>
              <a:ahLst/>
              <a:cxnLst/>
              <a:rect l="l" t="t" r="r" b="b"/>
              <a:pathLst>
                <a:path w="10119360" h="390144">
                  <a:moveTo>
                    <a:pt x="0" y="0"/>
                  </a:moveTo>
                  <a:lnTo>
                    <a:pt x="10119360" y="0"/>
                  </a:lnTo>
                  <a:lnTo>
                    <a:pt x="10119360" y="390144"/>
                  </a:lnTo>
                  <a:lnTo>
                    <a:pt x="0" y="39014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455393" b="-4553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68375" y="3059276"/>
            <a:ext cx="6239465" cy="2414133"/>
            <a:chOff x="0" y="0"/>
            <a:chExt cx="8319287" cy="32188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19286" cy="3218843"/>
            </a:xfrm>
            <a:custGeom>
              <a:avLst/>
              <a:gdLst/>
              <a:ahLst/>
              <a:cxnLst/>
              <a:rect l="l" t="t" r="r" b="b"/>
              <a:pathLst>
                <a:path w="8319286" h="3218843">
                  <a:moveTo>
                    <a:pt x="0" y="186654"/>
                  </a:moveTo>
                  <a:cubicBezTo>
                    <a:pt x="0" y="83544"/>
                    <a:pt x="70188" y="0"/>
                    <a:pt x="156814" y="0"/>
                  </a:cubicBezTo>
                  <a:lnTo>
                    <a:pt x="8162473" y="0"/>
                  </a:lnTo>
                  <a:cubicBezTo>
                    <a:pt x="8249099" y="0"/>
                    <a:pt x="8319286" y="83544"/>
                    <a:pt x="8319286" y="186654"/>
                  </a:cubicBezTo>
                  <a:lnTo>
                    <a:pt x="8319286" y="3032190"/>
                  </a:lnTo>
                  <a:cubicBezTo>
                    <a:pt x="8319286" y="3135300"/>
                    <a:pt x="8249099" y="3218843"/>
                    <a:pt x="8162473" y="3218843"/>
                  </a:cubicBezTo>
                  <a:lnTo>
                    <a:pt x="156814" y="3218843"/>
                  </a:lnTo>
                  <a:cubicBezTo>
                    <a:pt x="70188" y="3218843"/>
                    <a:pt x="0" y="3135300"/>
                    <a:pt x="0" y="3032190"/>
                  </a:cubicBezTo>
                  <a:close/>
                </a:path>
              </a:pathLst>
            </a:custGeom>
            <a:solidFill>
              <a:srgbClr val="EDEBF1"/>
            </a:solidFill>
            <a:ln w="3048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68375" y="6064782"/>
            <a:ext cx="6239465" cy="2330945"/>
            <a:chOff x="0" y="0"/>
            <a:chExt cx="8319287" cy="310792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319286" cy="3107927"/>
            </a:xfrm>
            <a:custGeom>
              <a:avLst/>
              <a:gdLst/>
              <a:ahLst/>
              <a:cxnLst/>
              <a:rect l="l" t="t" r="r" b="b"/>
              <a:pathLst>
                <a:path w="8319286" h="3107927">
                  <a:moveTo>
                    <a:pt x="0" y="180222"/>
                  </a:moveTo>
                  <a:cubicBezTo>
                    <a:pt x="0" y="80665"/>
                    <a:pt x="70188" y="0"/>
                    <a:pt x="156814" y="0"/>
                  </a:cubicBezTo>
                  <a:lnTo>
                    <a:pt x="8162473" y="0"/>
                  </a:lnTo>
                  <a:cubicBezTo>
                    <a:pt x="8249099" y="0"/>
                    <a:pt x="8319286" y="80665"/>
                    <a:pt x="8319286" y="180222"/>
                  </a:cubicBezTo>
                  <a:lnTo>
                    <a:pt x="8319286" y="2927705"/>
                  </a:lnTo>
                  <a:cubicBezTo>
                    <a:pt x="8319286" y="3027262"/>
                    <a:pt x="8249099" y="3107927"/>
                    <a:pt x="8162473" y="3107927"/>
                  </a:cubicBezTo>
                  <a:lnTo>
                    <a:pt x="156814" y="3107927"/>
                  </a:lnTo>
                  <a:cubicBezTo>
                    <a:pt x="70188" y="3107927"/>
                    <a:pt x="0" y="3027262"/>
                    <a:pt x="0" y="2927705"/>
                  </a:cubicBezTo>
                  <a:close/>
                </a:path>
              </a:pathLst>
            </a:custGeom>
            <a:solidFill>
              <a:srgbClr val="EED0B6"/>
            </a:solidFill>
            <a:ln w="3048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354451" y="7915426"/>
            <a:ext cx="6236523" cy="480301"/>
            <a:chOff x="0" y="0"/>
            <a:chExt cx="8315364" cy="64040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315364" cy="640402"/>
            </a:xfrm>
            <a:custGeom>
              <a:avLst/>
              <a:gdLst/>
              <a:ahLst/>
              <a:cxnLst/>
              <a:rect l="l" t="t" r="r" b="b"/>
              <a:pathLst>
                <a:path w="8315364" h="640402">
                  <a:moveTo>
                    <a:pt x="0" y="0"/>
                  </a:moveTo>
                  <a:lnTo>
                    <a:pt x="8315364" y="0"/>
                  </a:lnTo>
                  <a:lnTo>
                    <a:pt x="8315364" y="640402"/>
                  </a:lnTo>
                  <a:lnTo>
                    <a:pt x="0" y="64040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l="-78335" r="-103842" b="-13278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315364" cy="67850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2879"/>
                </a:lnSpc>
              </a:pP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problem </a:t>
              </a: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isn't </a:t>
              </a: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the student. It is the </a:t>
              </a:r>
              <a:r>
                <a:rPr lang="en-US" sz="2400" b="1">
                  <a:solidFill>
                    <a:srgbClr val="000000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sequence</a:t>
              </a:r>
              <a:r>
                <a:rPr lang="en-US" sz="2400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.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881153" y="1028700"/>
            <a:ext cx="15378147" cy="1097280"/>
            <a:chOff x="0" y="0"/>
            <a:chExt cx="20504196" cy="14630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0504195" cy="1463040"/>
            </a:xfrm>
            <a:custGeom>
              <a:avLst/>
              <a:gdLst/>
              <a:ahLst/>
              <a:cxnLst/>
              <a:rect l="l" t="t" r="r" b="b"/>
              <a:pathLst>
                <a:path w="20504195" h="1463040">
                  <a:moveTo>
                    <a:pt x="0" y="0"/>
                  </a:moveTo>
                  <a:lnTo>
                    <a:pt x="20504195" y="0"/>
                  </a:lnTo>
                  <a:lnTo>
                    <a:pt x="20504195" y="1463040"/>
                  </a:lnTo>
                  <a:lnTo>
                    <a:pt x="0" y="146304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45523" r="-8219" b="-2455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20504196" cy="148209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1C2B4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This Isn't About Lazy Students. It's How the Brain Works.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289360" y="2806052"/>
            <a:ext cx="8366704" cy="4674896"/>
          </a:xfrm>
          <a:custGeom>
            <a:avLst/>
            <a:gdLst/>
            <a:ahLst/>
            <a:cxnLst/>
            <a:rect l="l" t="t" r="r" b="b"/>
            <a:pathLst>
              <a:path w="8366704" h="4674896">
                <a:moveTo>
                  <a:pt x="0" y="0"/>
                </a:moveTo>
                <a:lnTo>
                  <a:pt x="8366704" y="0"/>
                </a:lnTo>
                <a:lnTo>
                  <a:pt x="8366704" y="4674896"/>
                </a:lnTo>
                <a:lnTo>
                  <a:pt x="0" y="46748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2857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1422182" y="3323284"/>
            <a:ext cx="5136276" cy="184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When people 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lack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their own mental model, they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defer to the machine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- even when it's 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wrong. 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is 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automation bias.</a:t>
            </a:r>
          </a:p>
          <a:p>
            <a:pPr algn="l">
              <a:lnSpc>
                <a:spcPts val="2879"/>
              </a:lnSpc>
            </a:pPr>
            <a:endParaRPr lang="en-US" sz="24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(Skitka et al., 1999; Endsley, 2016)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37391" y="6287197"/>
            <a:ext cx="5505858" cy="184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AI here isn't just a tool - it acts as a 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mediational agent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shaping 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thought</a:t>
            </a: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before the student has generated any of their </a:t>
            </a:r>
            <a:r>
              <a:rPr lang="en-US" sz="24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own</a:t>
            </a:r>
          </a:p>
          <a:p>
            <a:pPr algn="l">
              <a:lnSpc>
                <a:spcPts val="2879"/>
              </a:lnSpc>
              <a:spcBef>
                <a:spcPct val="0"/>
              </a:spcBef>
            </a:pPr>
            <a:endParaRPr lang="en-US" sz="24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(Tate, Ritchie &amp; Warschauer, 2026)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822960" y="9290304"/>
            <a:ext cx="16642080" cy="402336"/>
            <a:chOff x="0" y="0"/>
            <a:chExt cx="22189440" cy="53644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189439" cy="536448"/>
            </a:xfrm>
            <a:custGeom>
              <a:avLst/>
              <a:gdLst/>
              <a:ahLst/>
              <a:cxnLst/>
              <a:rect l="l" t="t" r="r" b="b"/>
              <a:pathLst>
                <a:path w="22189439" h="536448">
                  <a:moveTo>
                    <a:pt x="0" y="0"/>
                  </a:moveTo>
                  <a:lnTo>
                    <a:pt x="22189439" y="0"/>
                  </a:lnTo>
                  <a:lnTo>
                    <a:pt x="22189439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55972" b="-7559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22189440" cy="56502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 i="1">
                  <a:solidFill>
                    <a:srgbClr val="D4614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Skitka et al. (1999), IJHCS  ·  Endsley (2016), Human Factors  ·  Tate, Ritchie &amp; Warschauer (2026), EdArXiv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5/24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2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6/24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D86524B-75A4-901A-7B57-924ED13EC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71450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20BB74-A675-DA36-F3F0-BF2F4B804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9528D3A-DA09-37C8-B161-2FF06B3A102F}"/>
              </a:ext>
            </a:extLst>
          </p:cNvPr>
          <p:cNvSpPr/>
          <p:nvPr/>
        </p:nvSpPr>
        <p:spPr>
          <a:xfrm>
            <a:off x="2784479" y="2321123"/>
            <a:ext cx="12719042" cy="6937177"/>
          </a:xfrm>
          <a:custGeom>
            <a:avLst/>
            <a:gdLst/>
            <a:ahLst/>
            <a:cxnLst/>
            <a:rect l="l" t="t" r="r" b="b"/>
            <a:pathLst>
              <a:path w="12719042" h="6937177">
                <a:moveTo>
                  <a:pt x="0" y="0"/>
                </a:moveTo>
                <a:lnTo>
                  <a:pt x="12719042" y="0"/>
                </a:lnTo>
                <a:lnTo>
                  <a:pt x="12719042" y="6937177"/>
                </a:lnTo>
                <a:lnTo>
                  <a:pt x="0" y="6937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2857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3187D9F-3839-BA0E-3AFE-B07B2850A62E}"/>
              </a:ext>
            </a:extLst>
          </p:cNvPr>
          <p:cNvGrpSpPr/>
          <p:nvPr/>
        </p:nvGrpSpPr>
        <p:grpSpPr>
          <a:xfrm>
            <a:off x="3758978" y="1028700"/>
            <a:ext cx="10770043" cy="965263"/>
            <a:chOff x="0" y="0"/>
            <a:chExt cx="14360058" cy="1287018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30A5556-E270-12C3-F3E5-CB1416D2EDFD}"/>
                </a:ext>
              </a:extLst>
            </p:cNvPr>
            <p:cNvSpPr/>
            <p:nvPr/>
          </p:nvSpPr>
          <p:spPr>
            <a:xfrm>
              <a:off x="0" y="0"/>
              <a:ext cx="14360057" cy="1287018"/>
            </a:xfrm>
            <a:custGeom>
              <a:avLst/>
              <a:gdLst/>
              <a:ahLst/>
              <a:cxnLst/>
              <a:rect l="l" t="t" r="r" b="b"/>
              <a:pathLst>
                <a:path w="14360057" h="1287018">
                  <a:moveTo>
                    <a:pt x="0" y="0"/>
                  </a:moveTo>
                  <a:lnTo>
                    <a:pt x="14360057" y="0"/>
                  </a:lnTo>
                  <a:lnTo>
                    <a:pt x="14360057" y="1287018"/>
                  </a:lnTo>
                  <a:lnTo>
                    <a:pt x="0" y="128701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85940" r="-54521" b="-2859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DBE312F-50D5-FAD1-CCED-19CC1D19B175}"/>
                </a:ext>
              </a:extLst>
            </p:cNvPr>
            <p:cNvSpPr txBox="1"/>
            <p:nvPr/>
          </p:nvSpPr>
          <p:spPr>
            <a:xfrm>
              <a:off x="0" y="-19050"/>
              <a:ext cx="14360058" cy="130606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879"/>
                </a:lnSpc>
              </a:pPr>
              <a:r>
                <a:rPr lang="en-US" sz="4899" b="1">
                  <a:solidFill>
                    <a:srgbClr val="2D3142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The Difference: Sequence, not tool</a:t>
              </a: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901F4EF4-D6E3-4D45-AC17-10F8D412D32E}"/>
              </a:ext>
            </a:extLst>
          </p:cNvPr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9814FD7-2CE5-DD7A-4C00-832D782018EE}"/>
                </a:ext>
              </a:extLst>
            </p:cNvPr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30DF7C0-C838-052B-D004-F496FCFB98DA}"/>
                </a:ext>
              </a:extLst>
            </p:cNvPr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ADC88C23-9D99-C8E5-0F87-E65843B41D11}"/>
              </a:ext>
            </a:extLst>
          </p:cNvPr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B5B6EA28-2528-0CF8-1B86-C618D950A1CD}"/>
                </a:ext>
              </a:extLst>
            </p:cNvPr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883FD48E-709A-6A72-B521-F2A49B66D100}"/>
                </a:ext>
              </a:extLst>
            </p:cNvPr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7/24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4567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9747504"/>
            <a:ext cx="16824960" cy="402336"/>
            <a:chOff x="0" y="0"/>
            <a:chExt cx="22433280" cy="536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33280" cy="536448"/>
            </a:xfrm>
            <a:custGeom>
              <a:avLst/>
              <a:gdLst/>
              <a:ahLst/>
              <a:cxnLst/>
              <a:rect l="l" t="t" r="r" b="b"/>
              <a:pathLst>
                <a:path w="22433280" h="536448">
                  <a:moveTo>
                    <a:pt x="0" y="0"/>
                  </a:moveTo>
                  <a:lnTo>
                    <a:pt x="22433280" y="0"/>
                  </a:lnTo>
                  <a:lnTo>
                    <a:pt x="2243328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64261" b="-7642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76320" y="9747504"/>
            <a:ext cx="1463040" cy="402336"/>
            <a:chOff x="0" y="0"/>
            <a:chExt cx="1950720" cy="536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0720" cy="536448"/>
            </a:xfrm>
            <a:custGeom>
              <a:avLst/>
              <a:gdLst/>
              <a:ahLst/>
              <a:cxnLst/>
              <a:rect l="l" t="t" r="r" b="b"/>
              <a:pathLst>
                <a:path w="1950720" h="536448">
                  <a:moveTo>
                    <a:pt x="0" y="0"/>
                  </a:moveTo>
                  <a:lnTo>
                    <a:pt x="1950720" y="0"/>
                  </a:lnTo>
                  <a:lnTo>
                    <a:pt x="19507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804" b="-208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56064" y="9619488"/>
            <a:ext cx="7589520" cy="292608"/>
            <a:chOff x="0" y="0"/>
            <a:chExt cx="10119360" cy="390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19360" cy="390144"/>
            </a:xfrm>
            <a:custGeom>
              <a:avLst/>
              <a:gdLst/>
              <a:ahLst/>
              <a:cxnLst/>
              <a:rect l="l" t="t" r="r" b="b"/>
              <a:pathLst>
                <a:path w="10119360" h="390144">
                  <a:moveTo>
                    <a:pt x="0" y="0"/>
                  </a:moveTo>
                  <a:lnTo>
                    <a:pt x="10119360" y="0"/>
                  </a:lnTo>
                  <a:lnTo>
                    <a:pt x="10119360" y="390144"/>
                  </a:lnTo>
                  <a:lnTo>
                    <a:pt x="0" y="39014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455393" b="-4553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351611" y="1028700"/>
            <a:ext cx="9584777" cy="1420313"/>
            <a:chOff x="0" y="0"/>
            <a:chExt cx="12779703" cy="18937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79703" cy="1893750"/>
            </a:xfrm>
            <a:custGeom>
              <a:avLst/>
              <a:gdLst/>
              <a:ahLst/>
              <a:cxnLst/>
              <a:rect l="l" t="t" r="r" b="b"/>
              <a:pathLst>
                <a:path w="12779703" h="1893750">
                  <a:moveTo>
                    <a:pt x="0" y="0"/>
                  </a:moveTo>
                  <a:lnTo>
                    <a:pt x="12779703" y="0"/>
                  </a:lnTo>
                  <a:lnTo>
                    <a:pt x="12779703" y="1893750"/>
                  </a:lnTo>
                  <a:lnTo>
                    <a:pt x="0" y="1893750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89681" r="-73630" b="-16693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12779703" cy="19032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b="1">
                  <a:solidFill>
                    <a:srgbClr val="1C2B4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Should AI be in Classrooms or Not? The Debate Is Wrong. It's AI... When?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2960" y="9290304"/>
            <a:ext cx="16642080" cy="402336"/>
            <a:chOff x="0" y="0"/>
            <a:chExt cx="22189440" cy="53644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189439" cy="536448"/>
            </a:xfrm>
            <a:custGeom>
              <a:avLst/>
              <a:gdLst/>
              <a:ahLst/>
              <a:cxnLst/>
              <a:rect l="l" t="t" r="r" b="b"/>
              <a:pathLst>
                <a:path w="22189439" h="536448">
                  <a:moveTo>
                    <a:pt x="0" y="0"/>
                  </a:moveTo>
                  <a:lnTo>
                    <a:pt x="22189439" y="0"/>
                  </a:lnTo>
                  <a:lnTo>
                    <a:pt x="22189439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55972" b="-75597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2189440" cy="56502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20"/>
                </a:lnSpc>
              </a:pPr>
              <a:r>
                <a:rPr lang="en-US" sz="1600" i="1">
                  <a:solidFill>
                    <a:srgbClr val="D4614A"/>
                  </a:solidFill>
                  <a:latin typeface="Calibri (MS) Italics"/>
                  <a:ea typeface="Calibri (MS) Italics"/>
                  <a:cs typeface="Calibri (MS) Italics"/>
                  <a:sym typeface="Calibri (MS) Italics"/>
                </a:rPr>
                <a:t>Lakoff &amp; Johnson (1999), Philosophy in the Flesh  ·  Wilson (2002), Psychonomic Bulletin &amp; Review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3805661" y="2886861"/>
            <a:ext cx="10676678" cy="5965594"/>
          </a:xfrm>
          <a:custGeom>
            <a:avLst/>
            <a:gdLst/>
            <a:ahLst/>
            <a:cxnLst/>
            <a:rect l="l" t="t" r="r" b="b"/>
            <a:pathLst>
              <a:path w="10676678" h="5965594">
                <a:moveTo>
                  <a:pt x="0" y="0"/>
                </a:moveTo>
                <a:lnTo>
                  <a:pt x="10676678" y="0"/>
                </a:lnTo>
                <a:lnTo>
                  <a:pt x="10676678" y="5965594"/>
                </a:lnTo>
                <a:lnTo>
                  <a:pt x="0" y="5965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2857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8/24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" y="9747504"/>
            <a:ext cx="16824960" cy="402336"/>
            <a:chOff x="0" y="0"/>
            <a:chExt cx="22433280" cy="5364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33280" cy="536448"/>
            </a:xfrm>
            <a:custGeom>
              <a:avLst/>
              <a:gdLst/>
              <a:ahLst/>
              <a:cxnLst/>
              <a:rect l="l" t="t" r="r" b="b"/>
              <a:pathLst>
                <a:path w="22433280" h="536448">
                  <a:moveTo>
                    <a:pt x="0" y="0"/>
                  </a:moveTo>
                  <a:lnTo>
                    <a:pt x="22433280" y="0"/>
                  </a:lnTo>
                  <a:lnTo>
                    <a:pt x="2243328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64261" b="-7642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6276320" y="9747504"/>
            <a:ext cx="1463040" cy="402336"/>
            <a:chOff x="0" y="0"/>
            <a:chExt cx="1950720" cy="5364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0720" cy="536448"/>
            </a:xfrm>
            <a:custGeom>
              <a:avLst/>
              <a:gdLst/>
              <a:ahLst/>
              <a:cxnLst/>
              <a:rect l="l" t="t" r="r" b="b"/>
              <a:pathLst>
                <a:path w="1950720" h="536448">
                  <a:moveTo>
                    <a:pt x="0" y="0"/>
                  </a:moveTo>
                  <a:lnTo>
                    <a:pt x="1950720" y="0"/>
                  </a:lnTo>
                  <a:lnTo>
                    <a:pt x="1950720" y="536448"/>
                  </a:lnTo>
                  <a:lnTo>
                    <a:pt x="0" y="53644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0804" b="-208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656064" y="9619488"/>
            <a:ext cx="7589520" cy="292608"/>
            <a:chOff x="0" y="0"/>
            <a:chExt cx="10119360" cy="3901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119360" cy="390144"/>
            </a:xfrm>
            <a:custGeom>
              <a:avLst/>
              <a:gdLst/>
              <a:ahLst/>
              <a:cxnLst/>
              <a:rect l="l" t="t" r="r" b="b"/>
              <a:pathLst>
                <a:path w="10119360" h="390144">
                  <a:moveTo>
                    <a:pt x="0" y="0"/>
                  </a:moveTo>
                  <a:lnTo>
                    <a:pt x="10119360" y="0"/>
                  </a:lnTo>
                  <a:lnTo>
                    <a:pt x="10119360" y="390144"/>
                  </a:lnTo>
                  <a:lnTo>
                    <a:pt x="0" y="39014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455393" b="-4553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2960" y="9802368"/>
            <a:ext cx="13167360" cy="329184"/>
            <a:chOff x="0" y="0"/>
            <a:chExt cx="17556480" cy="43891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556480" cy="438912"/>
            </a:xfrm>
            <a:custGeom>
              <a:avLst/>
              <a:gdLst/>
              <a:ahLst/>
              <a:cxnLst/>
              <a:rect l="l" t="t" r="r" b="b"/>
              <a:pathLst>
                <a:path w="17556480" h="438912">
                  <a:moveTo>
                    <a:pt x="0" y="0"/>
                  </a:moveTo>
                  <a:lnTo>
                    <a:pt x="17556480" y="0"/>
                  </a:lnTo>
                  <a:lnTo>
                    <a:pt x="17556480" y="438912"/>
                  </a:lnTo>
                  <a:lnTo>
                    <a:pt x="0" y="43891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729401" b="-7294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17556480" cy="46748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679"/>
                </a:lnSpc>
              </a:pPr>
              <a:r>
                <a:rPr lang="en-US" sz="1399">
                  <a:solidFill>
                    <a:srgbClr val="999999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© 2026 Devika Toprani  |  Somagraphic Learning™ Framework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574732" y="1028700"/>
            <a:ext cx="11138535" cy="1060704"/>
            <a:chOff x="0" y="0"/>
            <a:chExt cx="14851380" cy="14142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851380" cy="1414272"/>
            </a:xfrm>
            <a:custGeom>
              <a:avLst/>
              <a:gdLst/>
              <a:ahLst/>
              <a:cxnLst/>
              <a:rect l="l" t="t" r="r" b="b"/>
              <a:pathLst>
                <a:path w="14851380" h="1414272">
                  <a:moveTo>
                    <a:pt x="0" y="0"/>
                  </a:moveTo>
                  <a:lnTo>
                    <a:pt x="14851380" y="0"/>
                  </a:lnTo>
                  <a:lnTo>
                    <a:pt x="14851380" y="1414272"/>
                  </a:lnTo>
                  <a:lnTo>
                    <a:pt x="0" y="141427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55713" r="-49409" b="-25571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4851380" cy="143332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400"/>
                </a:lnSpc>
              </a:pPr>
              <a:r>
                <a:rPr lang="en-US" sz="4500" b="1">
                  <a:solidFill>
                    <a:srgbClr val="1C2B40"/>
                  </a:solidFill>
                  <a:latin typeface="Trebuchet MS Bold"/>
                  <a:ea typeface="Trebuchet MS Bold"/>
                  <a:cs typeface="Trebuchet MS Bold"/>
                  <a:sym typeface="Trebuchet MS Bold"/>
                </a:rPr>
                <a:t>Repositioning AI: As Follower, Not Leader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3172107" y="2517651"/>
            <a:ext cx="11943786" cy="6673591"/>
          </a:xfrm>
          <a:custGeom>
            <a:avLst/>
            <a:gdLst/>
            <a:ahLst/>
            <a:cxnLst/>
            <a:rect l="l" t="t" r="r" b="b"/>
            <a:pathLst>
              <a:path w="11943786" h="6673591">
                <a:moveTo>
                  <a:pt x="0" y="0"/>
                </a:moveTo>
                <a:lnTo>
                  <a:pt x="11943786" y="0"/>
                </a:lnTo>
                <a:lnTo>
                  <a:pt x="11943786" y="6673590"/>
                </a:lnTo>
                <a:lnTo>
                  <a:pt x="0" y="6673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28575" cap="rnd">
            <a:solidFill>
              <a:srgbClr val="000000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5069626" y="9363520"/>
            <a:ext cx="2669734" cy="786320"/>
            <a:chOff x="0" y="0"/>
            <a:chExt cx="1950720" cy="5745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0720" cy="574548"/>
            </a:xfrm>
            <a:custGeom>
              <a:avLst/>
              <a:gdLst/>
              <a:ahLst/>
              <a:cxnLst/>
              <a:rect l="l" t="t" r="r" b="b"/>
              <a:pathLst>
                <a:path w="1950720" h="574548">
                  <a:moveTo>
                    <a:pt x="0" y="0"/>
                  </a:moveTo>
                  <a:lnTo>
                    <a:pt x="1950720" y="0"/>
                  </a:lnTo>
                  <a:lnTo>
                    <a:pt x="1950720" y="574548"/>
                  </a:lnTo>
                  <a:lnTo>
                    <a:pt x="0" y="57454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6156" b="-1615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50720" cy="6126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2039"/>
                </a:lnSpc>
              </a:pPr>
              <a:r>
                <a:rPr lang="en-US" sz="1699" dirty="0">
                  <a:solidFill>
                    <a:srgbClr val="8A90A8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9/24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2955</Words>
  <Application>Microsoft Office PowerPoint</Application>
  <PresentationFormat>Custom</PresentationFormat>
  <Paragraphs>382</Paragraphs>
  <Slides>26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Calibri (MS) Bold</vt:lpstr>
      <vt:lpstr>Calibri</vt:lpstr>
      <vt:lpstr>Clear Sans Bold</vt:lpstr>
      <vt:lpstr>Clear Sans Medium</vt:lpstr>
      <vt:lpstr>Calibri (MS)</vt:lpstr>
      <vt:lpstr>Calibri (MS) Italics</vt:lpstr>
      <vt:lpstr>Clear Sans</vt:lpstr>
      <vt:lpstr>Palatino</vt:lpstr>
      <vt:lpstr>Calibri (MS) Bold Italics</vt:lpstr>
      <vt:lpstr>Trebuchet MS Italics</vt:lpstr>
      <vt:lpstr>Trebuchet MS</vt:lpstr>
      <vt:lpstr>Arial</vt:lpstr>
      <vt:lpstr>Trebuchet MS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FINAL_TEACHx</dc:title>
  <cp:lastModifiedBy>Toprani, Devika</cp:lastModifiedBy>
  <cp:revision>2</cp:revision>
  <dcterms:created xsi:type="dcterms:W3CDTF">2006-08-16T00:00:00Z</dcterms:created>
  <dcterms:modified xsi:type="dcterms:W3CDTF">2026-05-07T16:59:57Z</dcterms:modified>
  <dc:identifier>DAHI8JQaRPs</dc:identifier>
</cp:coreProperties>
</file>