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1" r:id="rId4"/>
  </p:sldMasterIdLst>
  <p:notesMasterIdLst>
    <p:notesMasterId r:id="rId16"/>
  </p:notesMasterIdLst>
  <p:handoutMasterIdLst>
    <p:handoutMasterId r:id="rId17"/>
  </p:handoutMasterIdLst>
  <p:sldIdLst>
    <p:sldId id="303" r:id="rId5"/>
    <p:sldId id="305" r:id="rId6"/>
    <p:sldId id="304" r:id="rId7"/>
    <p:sldId id="307" r:id="rId8"/>
    <p:sldId id="308" r:id="rId9"/>
    <p:sldId id="309" r:id="rId10"/>
    <p:sldId id="310" r:id="rId11"/>
    <p:sldId id="311" r:id="rId12"/>
    <p:sldId id="312" r:id="rId13"/>
    <p:sldId id="313" r:id="rId14"/>
    <p:sldId id="314"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Ganjani" initials="CG" lastIdx="7" clrIdx="0">
    <p:extLst>
      <p:ext uri="{19B8F6BF-5375-455C-9EA6-DF929625EA0E}">
        <p15:presenceInfo xmlns:p15="http://schemas.microsoft.com/office/powerpoint/2012/main" userId="S::cgs406@ads.northwestern.edu::83a6a0b7-ec82-4254-a3ac-c25a92c708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2A84"/>
    <a:srgbClr val="000000"/>
    <a:srgbClr val="342F2D"/>
    <a:srgbClr val="B6ACD1"/>
    <a:srgbClr val="E4E0EE"/>
    <a:srgbClr val="FFC520"/>
    <a:srgbClr val="342F2E"/>
    <a:srgbClr val="836EAA"/>
    <a:srgbClr val="EF553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76019" autoAdjust="0"/>
  </p:normalViewPr>
  <p:slideViewPr>
    <p:cSldViewPr snapToGrid="0" snapToObjects="1">
      <p:cViewPr>
        <p:scale>
          <a:sx n="55" d="100"/>
          <a:sy n="55" d="100"/>
        </p:scale>
        <p:origin x="1406" y="1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6D1952-4C8C-594A-8D47-CC3EBD31CD69}" type="datetimeFigureOut">
              <a:rPr lang="en-US" smtClean="0"/>
              <a:t>5/13/2026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32E9FD-FA40-FC48-8917-175ED0BCC748}" type="slidenum">
              <a:rPr lang="en-US" smtClean="0"/>
              <a:t>‹#›</a:t>
            </a:fld>
            <a:endParaRPr lang="en-US"/>
          </a:p>
        </p:txBody>
      </p:sp>
    </p:spTree>
    <p:extLst>
      <p:ext uri="{BB962C8B-B14F-4D97-AF65-F5344CB8AC3E}">
        <p14:creationId xmlns:p14="http://schemas.microsoft.com/office/powerpoint/2010/main" val="4187204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2BA9-193E-D440-8A2C-9653656F2AE3}" type="datetimeFigureOut">
              <a:rPr lang="en-US" smtClean="0"/>
              <a:t>5/13/2026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3C63D-0C1A-0E4C-A0BD-8D65A9542426}" type="slidenum">
              <a:rPr lang="en-US" smtClean="0"/>
              <a:t>‹#›</a:t>
            </a:fld>
            <a:endParaRPr lang="en-US"/>
          </a:p>
        </p:txBody>
      </p:sp>
    </p:spTree>
    <p:extLst>
      <p:ext uri="{BB962C8B-B14F-4D97-AF65-F5344CB8AC3E}">
        <p14:creationId xmlns:p14="http://schemas.microsoft.com/office/powerpoint/2010/main" val="42107056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recent program review of the Master’s in Public Policy and Administration surfaced two key priorities: stronger interpersonal communication skills and greater competence with AI.</a:t>
            </a:r>
          </a:p>
          <a:p>
            <a:r>
              <a:rPr lang="en-US" sz="1200" kern="1200" dirty="0">
                <a:solidFill>
                  <a:schemeClr val="tx1"/>
                </a:solidFill>
                <a:effectLst/>
                <a:latin typeface="+mn-lt"/>
                <a:ea typeface="+mn-ea"/>
                <a:cs typeface="+mn-cs"/>
              </a:rPr>
              <a:t>At first, these seemed at odds. One suggests we put the technology aside and engage more deeply with people. The other asks us to lean into technology—perhaps even to trust it.</a:t>
            </a:r>
          </a:p>
          <a:p>
            <a:r>
              <a:rPr lang="en-US" sz="1200" kern="1200" dirty="0">
                <a:solidFill>
                  <a:schemeClr val="tx1"/>
                </a:solidFill>
                <a:effectLst/>
                <a:latin typeface="+mn-lt"/>
                <a:ea typeface="+mn-ea"/>
                <a:cs typeface="+mn-cs"/>
              </a:rPr>
              <a:t>But the more I reflected, the more I saw how equally essential they are for learners today. That realization has reshaped how I think about curriculum.</a:t>
            </a:r>
          </a:p>
          <a:p>
            <a:r>
              <a:rPr lang="en-US" sz="1200" kern="1200" dirty="0">
                <a:solidFill>
                  <a:schemeClr val="tx1"/>
                </a:solidFill>
                <a:effectLst/>
                <a:latin typeface="+mn-lt"/>
                <a:ea typeface="+mn-ea"/>
                <a:cs typeface="+mn-cs"/>
              </a:rPr>
              <a:t>Today, I’ll briefly share how we’re addressing both—and I invite you to consider where, in your own teaching, there’s room to strengthen students’ interpersonal “power skills” alongside their AI fluency.</a:t>
            </a:r>
          </a:p>
        </p:txBody>
      </p:sp>
      <p:sp>
        <p:nvSpPr>
          <p:cNvPr id="4" name="Slide Number Placeholder 3"/>
          <p:cNvSpPr>
            <a:spLocks noGrp="1"/>
          </p:cNvSpPr>
          <p:nvPr>
            <p:ph type="sldNum" sz="quarter" idx="5"/>
          </p:nvPr>
        </p:nvSpPr>
        <p:spPr/>
        <p:txBody>
          <a:bodyPr/>
          <a:lstStyle/>
          <a:p>
            <a:fld id="{6363C63D-0C1A-0E4C-A0BD-8D65A9542426}" type="slidenum">
              <a:rPr lang="en-US" smtClean="0"/>
              <a:t>1</a:t>
            </a:fld>
            <a:endParaRPr lang="en-US"/>
          </a:p>
        </p:txBody>
      </p:sp>
    </p:spTree>
    <p:extLst>
      <p:ext uri="{BB962C8B-B14F-4D97-AF65-F5344CB8AC3E}">
        <p14:creationId xmlns:p14="http://schemas.microsoft.com/office/powerpoint/2010/main" val="1291925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6921D-2006-3FE3-57D9-A71139F32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EBAAC-B0FA-781E-E13C-D8EF7EA1C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49D08-446B-8652-0E4B-433C99A16A61}"/>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B8E65ED-D5ED-CC80-A8F8-B6D346C140CB}"/>
              </a:ext>
            </a:extLst>
          </p:cNvPr>
          <p:cNvSpPr>
            <a:spLocks noGrp="1"/>
          </p:cNvSpPr>
          <p:nvPr>
            <p:ph type="sldNum" sz="quarter" idx="5"/>
          </p:nvPr>
        </p:nvSpPr>
        <p:spPr/>
        <p:txBody>
          <a:bodyPr/>
          <a:lstStyle/>
          <a:p>
            <a:fld id="{6363C63D-0C1A-0E4C-A0BD-8D65A9542426}" type="slidenum">
              <a:rPr lang="en-US" smtClean="0"/>
              <a:t>10</a:t>
            </a:fld>
            <a:endParaRPr lang="en-US"/>
          </a:p>
        </p:txBody>
      </p:sp>
    </p:spTree>
    <p:extLst>
      <p:ext uri="{BB962C8B-B14F-4D97-AF65-F5344CB8AC3E}">
        <p14:creationId xmlns:p14="http://schemas.microsoft.com/office/powerpoint/2010/main" val="214755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public policy, these skills feel especially essential. But I’d argue this applies across disciplines. As the era of passive digital interaction matures, we’re being reminded of something simple: people still need people. And when students arrive without strong interpersonal skills, we can’t assume they’ll develop them elsewhere—we need to build them intentionally.</a:t>
            </a:r>
          </a:p>
          <a:p>
            <a:r>
              <a:rPr lang="en-US" sz="1200" kern="1200" dirty="0">
                <a:solidFill>
                  <a:schemeClr val="tx1"/>
                </a:solidFill>
                <a:effectLst/>
                <a:latin typeface="+mn-lt"/>
                <a:ea typeface="+mn-ea"/>
                <a:cs typeface="+mn-cs"/>
              </a:rPr>
              <a:t>Let me start there.</a:t>
            </a:r>
          </a:p>
        </p:txBody>
      </p:sp>
      <p:sp>
        <p:nvSpPr>
          <p:cNvPr id="4" name="Slide Number Placeholder 3"/>
          <p:cNvSpPr>
            <a:spLocks noGrp="1"/>
          </p:cNvSpPr>
          <p:nvPr>
            <p:ph type="sldNum" sz="quarter" idx="5"/>
          </p:nvPr>
        </p:nvSpPr>
        <p:spPr/>
        <p:txBody>
          <a:bodyPr/>
          <a:lstStyle/>
          <a:p>
            <a:fld id="{6363C63D-0C1A-0E4C-A0BD-8D65A9542426}" type="slidenum">
              <a:rPr lang="en-US" smtClean="0"/>
              <a:t>2</a:t>
            </a:fld>
            <a:endParaRPr lang="en-US"/>
          </a:p>
        </p:txBody>
      </p:sp>
    </p:spTree>
    <p:extLst>
      <p:ext uri="{BB962C8B-B14F-4D97-AF65-F5344CB8AC3E}">
        <p14:creationId xmlns:p14="http://schemas.microsoft.com/office/powerpoint/2010/main" val="303316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57A19-13F8-8F39-9DAD-23A421066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4F6F4-420E-00A9-1AC3-68EA2CA63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C83F7-5808-429B-BB30-F03FF3F91B7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Our advisory board emphasized a growing need for what are often called “soft skills”—though there’s nothing soft about them—these are interpersonal power skills. They include communicating complex ideas clearly, adapting to diverse audiences, reading a room, and navigating power dynamics.</a:t>
            </a:r>
          </a:p>
          <a:p>
            <a:r>
              <a:rPr lang="en-US" sz="1200" kern="1200" dirty="0">
                <a:solidFill>
                  <a:schemeClr val="tx1"/>
                </a:solidFill>
                <a:effectLst/>
                <a:latin typeface="+mn-lt"/>
                <a:ea typeface="+mn-ea"/>
                <a:cs typeface="+mn-cs"/>
              </a:rPr>
              <a:t>Even in highly technical or analytical roles, these skills are critical.</a:t>
            </a:r>
          </a:p>
        </p:txBody>
      </p:sp>
      <p:sp>
        <p:nvSpPr>
          <p:cNvPr id="4" name="Slide Number Placeholder 3">
            <a:extLst>
              <a:ext uri="{FF2B5EF4-FFF2-40B4-BE49-F238E27FC236}">
                <a16:creationId xmlns:a16="http://schemas.microsoft.com/office/drawing/2014/main" id="{D12D7F74-DAD1-086B-A1AA-5A08525C846F}"/>
              </a:ext>
            </a:extLst>
          </p:cNvPr>
          <p:cNvSpPr>
            <a:spLocks noGrp="1"/>
          </p:cNvSpPr>
          <p:nvPr>
            <p:ph type="sldNum" sz="quarter" idx="5"/>
          </p:nvPr>
        </p:nvSpPr>
        <p:spPr/>
        <p:txBody>
          <a:bodyPr/>
          <a:lstStyle/>
          <a:p>
            <a:fld id="{6363C63D-0C1A-0E4C-A0BD-8D65A9542426}" type="slidenum">
              <a:rPr lang="en-US" smtClean="0"/>
              <a:t>3</a:t>
            </a:fld>
            <a:endParaRPr lang="en-US"/>
          </a:p>
        </p:txBody>
      </p:sp>
    </p:spTree>
    <p:extLst>
      <p:ext uri="{BB962C8B-B14F-4D97-AF65-F5344CB8AC3E}">
        <p14:creationId xmlns:p14="http://schemas.microsoft.com/office/powerpoint/2010/main" val="41430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784F8-E329-6C14-F2CB-95F232D97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C1BA6-74F9-D4F7-2C3C-332593793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DE978-501A-9BD5-F68C-EFC6D8A1825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To support this, I added a field experience to our Fundamentals of Public Administration course. We partnered with the City of Evanston. Students toured city offices, observed a real agenda-setting meeting, and participated in a policy workshop in the city chambers alongside department heads.</a:t>
            </a:r>
          </a:p>
          <a:p>
            <a:r>
              <a:rPr lang="en-US" sz="1200" kern="1200" dirty="0">
                <a:solidFill>
                  <a:schemeClr val="tx1"/>
                </a:solidFill>
                <a:effectLst/>
                <a:latin typeface="+mn-lt"/>
                <a:ea typeface="+mn-ea"/>
                <a:cs typeface="+mn-cs"/>
              </a:rPr>
              <a:t>The impact was immediate. </a:t>
            </a:r>
          </a:p>
        </p:txBody>
      </p:sp>
      <p:sp>
        <p:nvSpPr>
          <p:cNvPr id="4" name="Slide Number Placeholder 3">
            <a:extLst>
              <a:ext uri="{FF2B5EF4-FFF2-40B4-BE49-F238E27FC236}">
                <a16:creationId xmlns:a16="http://schemas.microsoft.com/office/drawing/2014/main" id="{1BCBAA66-915D-E3E7-8B24-B044C3E7EB85}"/>
              </a:ext>
            </a:extLst>
          </p:cNvPr>
          <p:cNvSpPr>
            <a:spLocks noGrp="1"/>
          </p:cNvSpPr>
          <p:nvPr>
            <p:ph type="sldNum" sz="quarter" idx="5"/>
          </p:nvPr>
        </p:nvSpPr>
        <p:spPr/>
        <p:txBody>
          <a:bodyPr/>
          <a:lstStyle/>
          <a:p>
            <a:fld id="{6363C63D-0C1A-0E4C-A0BD-8D65A9542426}" type="slidenum">
              <a:rPr lang="en-US" smtClean="0"/>
              <a:t>4</a:t>
            </a:fld>
            <a:endParaRPr lang="en-US"/>
          </a:p>
        </p:txBody>
      </p:sp>
    </p:spTree>
    <p:extLst>
      <p:ext uri="{BB962C8B-B14F-4D97-AF65-F5344CB8AC3E}">
        <p14:creationId xmlns:p14="http://schemas.microsoft.com/office/powerpoint/2010/main" val="382916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63003-5BD3-D456-70F8-9A9CEFB20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2122B-D9C6-44F9-2FB5-D387C0CC2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6869A-2199-6DD8-C33B-BADA12B566F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Many students had never been inside city hall before. They told me they learned more from a 30-minute discussion with city leaders than from weeks in the classroom. They made professional connections, explored new career paths, and engaged at a level I rarely see in traditional settings.</a:t>
            </a:r>
          </a:p>
          <a:p>
            <a:r>
              <a:rPr lang="en-US" sz="1200" kern="1200" dirty="0">
                <a:solidFill>
                  <a:schemeClr val="tx1"/>
                </a:solidFill>
                <a:effectLst/>
                <a:latin typeface="+mn-lt"/>
                <a:ea typeface="+mn-ea"/>
                <a:cs typeface="+mn-cs"/>
              </a:rPr>
              <a:t>And the benefit went both ways. City staff told us that the students’ questions and perspectives reinvigorated their thinking on the policy issue we discussed—a policy that has since been implemented.</a:t>
            </a:r>
          </a:p>
          <a:p>
            <a:r>
              <a:rPr lang="en-US" sz="1200" kern="1200" dirty="0">
                <a:solidFill>
                  <a:schemeClr val="tx1"/>
                </a:solidFill>
                <a:effectLst/>
                <a:latin typeface="+mn-lt"/>
                <a:ea typeface="+mn-ea"/>
                <a:cs typeface="+mn-cs"/>
              </a:rPr>
              <a:t>All of that came from one afternoon.</a:t>
            </a:r>
          </a:p>
        </p:txBody>
      </p:sp>
      <p:sp>
        <p:nvSpPr>
          <p:cNvPr id="4" name="Slide Number Placeholder 3">
            <a:extLst>
              <a:ext uri="{FF2B5EF4-FFF2-40B4-BE49-F238E27FC236}">
                <a16:creationId xmlns:a16="http://schemas.microsoft.com/office/drawing/2014/main" id="{640778DA-3BDC-3EB5-35E1-ED6CB4BD73DF}"/>
              </a:ext>
            </a:extLst>
          </p:cNvPr>
          <p:cNvSpPr>
            <a:spLocks noGrp="1"/>
          </p:cNvSpPr>
          <p:nvPr>
            <p:ph type="sldNum" sz="quarter" idx="5"/>
          </p:nvPr>
        </p:nvSpPr>
        <p:spPr/>
        <p:txBody>
          <a:bodyPr/>
          <a:lstStyle/>
          <a:p>
            <a:fld id="{6363C63D-0C1A-0E4C-A0BD-8D65A9542426}" type="slidenum">
              <a:rPr lang="en-US" smtClean="0"/>
              <a:t>5</a:t>
            </a:fld>
            <a:endParaRPr lang="en-US"/>
          </a:p>
        </p:txBody>
      </p:sp>
    </p:spTree>
    <p:extLst>
      <p:ext uri="{BB962C8B-B14F-4D97-AF65-F5344CB8AC3E}">
        <p14:creationId xmlns:p14="http://schemas.microsoft.com/office/powerpoint/2010/main" val="90182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C541A-0F15-11DD-D318-ECFF99607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CD1FB-667A-B11D-64EC-62561A287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F9BDBC-33D6-3EF6-30AF-0E2BF86AA9E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On the other end of the spectrum, we introduced a fully digital assignment sequence focused on AI-supported policy memo writing. Students used generative AI tools to draft and revise professional memos.</a:t>
            </a:r>
          </a:p>
          <a:p>
            <a:r>
              <a:rPr lang="en-US" sz="1200" kern="1200" dirty="0">
                <a:solidFill>
                  <a:schemeClr val="tx1"/>
                </a:solidFill>
                <a:effectLst/>
                <a:latin typeface="+mn-lt"/>
                <a:ea typeface="+mn-ea"/>
                <a:cs typeface="+mn-cs"/>
              </a:rPr>
              <a:t>This was new for me—I hadn’t previously required students to use AI. So scaffolding was essential.</a:t>
            </a:r>
          </a:p>
          <a:p>
            <a:r>
              <a:rPr lang="en-US" sz="1200" kern="1200" dirty="0">
                <a:solidFill>
                  <a:schemeClr val="tx1"/>
                </a:solidFill>
                <a:effectLst/>
                <a:latin typeface="+mn-lt"/>
                <a:ea typeface="+mn-ea"/>
                <a:cs typeface="+mn-cs"/>
              </a:rPr>
              <a:t>In the first assignment, students compared an initial AI-generated draft with a version I revised myself using AI. The goal was to demystify the process—to show that good work doesn’t come from simply prompting a tool, but from thoughtful revision and judgment in the use of that tool.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following assignments, students selected their own reports and used AI throughout the writing process.</a:t>
            </a:r>
          </a:p>
        </p:txBody>
      </p:sp>
      <p:sp>
        <p:nvSpPr>
          <p:cNvPr id="4" name="Slide Number Placeholder 3">
            <a:extLst>
              <a:ext uri="{FF2B5EF4-FFF2-40B4-BE49-F238E27FC236}">
                <a16:creationId xmlns:a16="http://schemas.microsoft.com/office/drawing/2014/main" id="{D27AF447-C724-2BD8-68D8-6A6E1BECE345}"/>
              </a:ext>
            </a:extLst>
          </p:cNvPr>
          <p:cNvSpPr>
            <a:spLocks noGrp="1"/>
          </p:cNvSpPr>
          <p:nvPr>
            <p:ph type="sldNum" sz="quarter" idx="5"/>
          </p:nvPr>
        </p:nvSpPr>
        <p:spPr/>
        <p:txBody>
          <a:bodyPr/>
          <a:lstStyle/>
          <a:p>
            <a:fld id="{6363C63D-0C1A-0E4C-A0BD-8D65A9542426}" type="slidenum">
              <a:rPr lang="en-US" smtClean="0"/>
              <a:t>6</a:t>
            </a:fld>
            <a:endParaRPr lang="en-US"/>
          </a:p>
        </p:txBody>
      </p:sp>
    </p:spTree>
    <p:extLst>
      <p:ext uri="{BB962C8B-B14F-4D97-AF65-F5344CB8AC3E}">
        <p14:creationId xmlns:p14="http://schemas.microsoft.com/office/powerpoint/2010/main" val="3426471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026AD-2229-6331-9109-C9D0D9766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FA476-0334-E42A-75D6-A39EA9508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52D90-0638-96B6-5D15-9335268DE32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responses were fascinating. Some students were hesitant, even resistant—they’d never used AI and weren’t sure they wanted to. Others were surprised I expected them to use it at all. And some said, “This is exactly what I do at work.”</a:t>
            </a:r>
          </a:p>
          <a:p>
            <a:r>
              <a:rPr lang="en-US" sz="1200" kern="1200" dirty="0">
                <a:solidFill>
                  <a:schemeClr val="tx1"/>
                </a:solidFill>
                <a:effectLst/>
                <a:latin typeface="+mn-lt"/>
                <a:ea typeface="+mn-ea"/>
                <a:cs typeface="+mn-cs"/>
              </a:rPr>
              <a:t>By the end, everyone had engaged with the tools—and, importantly, reflected on how to use them responsibly and effectively.</a:t>
            </a:r>
          </a:p>
          <a:p>
            <a:r>
              <a:rPr lang="en-US" sz="1200" kern="1200" dirty="0">
                <a:solidFill>
                  <a:schemeClr val="tx1"/>
                </a:solidFill>
                <a:effectLst/>
                <a:latin typeface="+mn-lt"/>
                <a:ea typeface="+mn-ea"/>
                <a:cs typeface="+mn-cs"/>
              </a:rPr>
              <a:t>So what do I take from all of this?</a:t>
            </a:r>
          </a:p>
        </p:txBody>
      </p:sp>
      <p:sp>
        <p:nvSpPr>
          <p:cNvPr id="4" name="Slide Number Placeholder 3">
            <a:extLst>
              <a:ext uri="{FF2B5EF4-FFF2-40B4-BE49-F238E27FC236}">
                <a16:creationId xmlns:a16="http://schemas.microsoft.com/office/drawing/2014/main" id="{78EA8E42-9389-3361-10E2-4A5481E46782}"/>
              </a:ext>
            </a:extLst>
          </p:cNvPr>
          <p:cNvSpPr>
            <a:spLocks noGrp="1"/>
          </p:cNvSpPr>
          <p:nvPr>
            <p:ph type="sldNum" sz="quarter" idx="5"/>
          </p:nvPr>
        </p:nvSpPr>
        <p:spPr/>
        <p:txBody>
          <a:bodyPr/>
          <a:lstStyle/>
          <a:p>
            <a:fld id="{6363C63D-0C1A-0E4C-A0BD-8D65A9542426}" type="slidenum">
              <a:rPr lang="en-US" smtClean="0"/>
              <a:t>7</a:t>
            </a:fld>
            <a:endParaRPr lang="en-US"/>
          </a:p>
        </p:txBody>
      </p:sp>
    </p:spTree>
    <p:extLst>
      <p:ext uri="{BB962C8B-B14F-4D97-AF65-F5344CB8AC3E}">
        <p14:creationId xmlns:p14="http://schemas.microsoft.com/office/powerpoint/2010/main" val="219063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56076-33A7-8ABE-F451-C149832B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ED1DA-089D-F66C-0B33-DFF9005B5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A9B6A-24B8-1E75-2A83-D5C0F3B03ED2}"/>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First, our students need explicit support in both interpersonal engagement and AI use. We can’t assume they’ll pick up communication skills just by being in the world—if anything, it’s easier than ever to avoid real interaction. Structured, intentional experiences matter.</a:t>
            </a:r>
          </a:p>
          <a:p>
            <a:r>
              <a:rPr lang="en-US" sz="1200" kern="1200" dirty="0">
                <a:solidFill>
                  <a:schemeClr val="tx1"/>
                </a:solidFill>
                <a:effectLst/>
                <a:latin typeface="+mn-lt"/>
                <a:ea typeface="+mn-ea"/>
                <a:cs typeface="+mn-cs"/>
              </a:rPr>
              <a:t>Second, the digital world is the real world. When we connect both human skills and technological tools to authentic contexts, students become more capable—and more confident.</a:t>
            </a:r>
          </a:p>
          <a:p>
            <a:r>
              <a:rPr lang="en-US" sz="1200" kern="1200" dirty="0">
                <a:solidFill>
                  <a:schemeClr val="tx1"/>
                </a:solidFill>
                <a:effectLst/>
                <a:latin typeface="+mn-lt"/>
                <a:ea typeface="+mn-ea"/>
                <a:cs typeface="+mn-cs"/>
              </a:rPr>
              <a:t>This is an anxious moment, especially in public service fields. But pairing real-world engagement with AI-enabled skill building offers a powerful way forward. Together, they create a more complete, modern learning experience—one that prepares students for both the human and technological demands of their work.</a:t>
            </a:r>
          </a:p>
        </p:txBody>
      </p:sp>
      <p:sp>
        <p:nvSpPr>
          <p:cNvPr id="4" name="Slide Number Placeholder 3">
            <a:extLst>
              <a:ext uri="{FF2B5EF4-FFF2-40B4-BE49-F238E27FC236}">
                <a16:creationId xmlns:a16="http://schemas.microsoft.com/office/drawing/2014/main" id="{1DEB3D70-3385-87EE-BBD6-9901E38C279D}"/>
              </a:ext>
            </a:extLst>
          </p:cNvPr>
          <p:cNvSpPr>
            <a:spLocks noGrp="1"/>
          </p:cNvSpPr>
          <p:nvPr>
            <p:ph type="sldNum" sz="quarter" idx="5"/>
          </p:nvPr>
        </p:nvSpPr>
        <p:spPr/>
        <p:txBody>
          <a:bodyPr/>
          <a:lstStyle/>
          <a:p>
            <a:fld id="{6363C63D-0C1A-0E4C-A0BD-8D65A9542426}" type="slidenum">
              <a:rPr lang="en-US" smtClean="0"/>
              <a:t>8</a:t>
            </a:fld>
            <a:endParaRPr lang="en-US"/>
          </a:p>
        </p:txBody>
      </p:sp>
    </p:spTree>
    <p:extLst>
      <p:ext uri="{BB962C8B-B14F-4D97-AF65-F5344CB8AC3E}">
        <p14:creationId xmlns:p14="http://schemas.microsoft.com/office/powerpoint/2010/main" val="345265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C7552-E7C2-1777-FF01-59AC64AC5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E9D39-88E1-E3F0-711E-0ABA46E54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82CF7-2D0D-52E0-722F-19C872066E02}"/>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 hope this gives you some food for thought.</a:t>
            </a:r>
          </a:p>
          <a:p>
            <a:r>
              <a:rPr lang="en-US" sz="1200" kern="1200" dirty="0">
                <a:solidFill>
                  <a:schemeClr val="tx1"/>
                </a:solidFill>
                <a:effectLst/>
                <a:latin typeface="+mn-lt"/>
                <a:ea typeface="+mn-ea"/>
                <a:cs typeface="+mn-cs"/>
              </a:rPr>
              <a:t>Where might you create space in your curriculum—for field-based learning, for intentional human interaction, and for meaningful engagement with technology?</a:t>
            </a:r>
          </a:p>
        </p:txBody>
      </p:sp>
      <p:sp>
        <p:nvSpPr>
          <p:cNvPr id="4" name="Slide Number Placeholder 3">
            <a:extLst>
              <a:ext uri="{FF2B5EF4-FFF2-40B4-BE49-F238E27FC236}">
                <a16:creationId xmlns:a16="http://schemas.microsoft.com/office/drawing/2014/main" id="{6707ED76-38F0-A8CD-9022-FAE4F48F6D2E}"/>
              </a:ext>
            </a:extLst>
          </p:cNvPr>
          <p:cNvSpPr>
            <a:spLocks noGrp="1"/>
          </p:cNvSpPr>
          <p:nvPr>
            <p:ph type="sldNum" sz="quarter" idx="5"/>
          </p:nvPr>
        </p:nvSpPr>
        <p:spPr/>
        <p:txBody>
          <a:bodyPr/>
          <a:lstStyle/>
          <a:p>
            <a:fld id="{6363C63D-0C1A-0E4C-A0BD-8D65A9542426}" type="slidenum">
              <a:rPr lang="en-US" smtClean="0"/>
              <a:t>9</a:t>
            </a:fld>
            <a:endParaRPr lang="en-US"/>
          </a:p>
        </p:txBody>
      </p:sp>
    </p:spTree>
    <p:extLst>
      <p:ext uri="{BB962C8B-B14F-4D97-AF65-F5344CB8AC3E}">
        <p14:creationId xmlns:p14="http://schemas.microsoft.com/office/powerpoint/2010/main" val="1756789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age">
    <p:spTree>
      <p:nvGrpSpPr>
        <p:cNvPr id="1" name=""/>
        <p:cNvGrpSpPr/>
        <p:nvPr/>
      </p:nvGrpSpPr>
      <p:grpSpPr>
        <a:xfrm>
          <a:off x="0" y="0"/>
          <a:ext cx="0" cy="0"/>
          <a:chOff x="0" y="0"/>
          <a:chExt cx="0" cy="0"/>
        </a:xfrm>
      </p:grpSpPr>
      <p:pic>
        <p:nvPicPr>
          <p:cNvPr id="4" name="Picture 3" descr="A yellow and white background&#10;&#10;AI-generated content may be incorrect.">
            <a:extLst>
              <a:ext uri="{FF2B5EF4-FFF2-40B4-BE49-F238E27FC236}">
                <a16:creationId xmlns:a16="http://schemas.microsoft.com/office/drawing/2014/main" id="{7CB05B69-D727-17B9-D082-63A36BAEA72D}"/>
              </a:ext>
            </a:extLst>
          </p:cNvPr>
          <p:cNvPicPr>
            <a:picLocks noChangeAspect="1"/>
          </p:cNvPicPr>
          <p:nvPr userDrawn="1"/>
        </p:nvPicPr>
        <p:blipFill>
          <a:blip r:embed="rId2"/>
          <a:srcRect r="5493"/>
          <a:stretch>
            <a:fillRect/>
          </a:stretch>
        </p:blipFill>
        <p:spPr>
          <a:xfrm>
            <a:off x="-31690" y="1"/>
            <a:ext cx="9182746" cy="5143500"/>
          </a:xfrm>
          <a:prstGeom prst="rect">
            <a:avLst/>
          </a:prstGeom>
        </p:spPr>
      </p:pic>
      <p:sp>
        <p:nvSpPr>
          <p:cNvPr id="27" name="Title 26">
            <a:extLst>
              <a:ext uri="{FF2B5EF4-FFF2-40B4-BE49-F238E27FC236}">
                <a16:creationId xmlns:a16="http://schemas.microsoft.com/office/drawing/2014/main" id="{0EF365FA-B08F-F542-ADAA-6D79B048B1BA}"/>
              </a:ext>
            </a:extLst>
          </p:cNvPr>
          <p:cNvSpPr>
            <a:spLocks noGrp="1"/>
          </p:cNvSpPr>
          <p:nvPr>
            <p:ph type="title" hasCustomPrompt="1"/>
          </p:nvPr>
        </p:nvSpPr>
        <p:spPr>
          <a:xfrm>
            <a:off x="7057" y="630492"/>
            <a:ext cx="9129886" cy="857250"/>
          </a:xfrm>
        </p:spPr>
        <p:txBody>
          <a:bodyPr>
            <a:noAutofit/>
          </a:bodyPr>
          <a:lstStyle>
            <a:lvl1pPr algn="ctr">
              <a:defRPr sz="6000">
                <a:solidFill>
                  <a:srgbClr val="4E2A84"/>
                </a:solidFill>
              </a:defRPr>
            </a:lvl1pPr>
          </a:lstStyle>
          <a:p>
            <a:r>
              <a:rPr lang="en-US" dirty="0"/>
              <a:t>Cover Page</a:t>
            </a:r>
          </a:p>
        </p:txBody>
      </p:sp>
      <p:sp>
        <p:nvSpPr>
          <p:cNvPr id="31" name="Text Placeholder 30">
            <a:extLst>
              <a:ext uri="{FF2B5EF4-FFF2-40B4-BE49-F238E27FC236}">
                <a16:creationId xmlns:a16="http://schemas.microsoft.com/office/drawing/2014/main" id="{32B88E6A-3056-0C4E-8471-C741BFFE963B}"/>
              </a:ext>
            </a:extLst>
          </p:cNvPr>
          <p:cNvSpPr>
            <a:spLocks noGrp="1"/>
          </p:cNvSpPr>
          <p:nvPr>
            <p:ph type="body" sz="quarter" idx="10" hasCustomPrompt="1"/>
          </p:nvPr>
        </p:nvSpPr>
        <p:spPr>
          <a:xfrm>
            <a:off x="7057" y="1548755"/>
            <a:ext cx="9143999" cy="914400"/>
          </a:xfrm>
        </p:spPr>
        <p:txBody>
          <a:bodyPr>
            <a:normAutofit/>
          </a:bodyPr>
          <a:lstStyle>
            <a:lvl1pPr marL="0" indent="0" algn="ctr">
              <a:buFontTx/>
              <a:buNone/>
              <a:defRPr sz="4000">
                <a:solidFill>
                  <a:srgbClr val="342F2D"/>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 if needed</a:t>
            </a:r>
          </a:p>
        </p:txBody>
      </p:sp>
      <p:sp>
        <p:nvSpPr>
          <p:cNvPr id="33" name="Text Placeholder 32">
            <a:extLst>
              <a:ext uri="{FF2B5EF4-FFF2-40B4-BE49-F238E27FC236}">
                <a16:creationId xmlns:a16="http://schemas.microsoft.com/office/drawing/2014/main" id="{AD4683DA-5EA9-564D-880F-E23A7B297CC3}"/>
              </a:ext>
            </a:extLst>
          </p:cNvPr>
          <p:cNvSpPr>
            <a:spLocks noGrp="1"/>
          </p:cNvSpPr>
          <p:nvPr>
            <p:ph type="body" sz="quarter" idx="11" hasCustomPrompt="1"/>
          </p:nvPr>
        </p:nvSpPr>
        <p:spPr>
          <a:xfrm>
            <a:off x="7056" y="2571752"/>
            <a:ext cx="9144000" cy="736600"/>
          </a:xfrm>
        </p:spPr>
        <p:txBody>
          <a:bodyPr>
            <a:normAutofit/>
          </a:bodyPr>
          <a:lstStyle>
            <a:lvl1pPr marL="0" indent="0" algn="ctr">
              <a:buFontTx/>
              <a:buNone/>
              <a:defRPr sz="2800">
                <a:solidFill>
                  <a:srgbClr val="0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a:t>
            </a:r>
          </a:p>
        </p:txBody>
      </p:sp>
      <p:pic>
        <p:nvPicPr>
          <p:cNvPr id="7" name="Picture 6" descr="A purple x with white text and green ribbons&#10;&#10;AI-generated content may be incorrect.">
            <a:extLst>
              <a:ext uri="{FF2B5EF4-FFF2-40B4-BE49-F238E27FC236}">
                <a16:creationId xmlns:a16="http://schemas.microsoft.com/office/drawing/2014/main" id="{25FA9438-5B21-4422-4AB6-D89D1C1B7AF3}"/>
              </a:ext>
            </a:extLst>
          </p:cNvPr>
          <p:cNvPicPr>
            <a:picLocks noChangeAspect="1"/>
          </p:cNvPicPr>
          <p:nvPr userDrawn="1"/>
        </p:nvPicPr>
        <p:blipFill>
          <a:blip r:embed="rId3"/>
          <a:stretch>
            <a:fillRect/>
          </a:stretch>
        </p:blipFill>
        <p:spPr>
          <a:xfrm>
            <a:off x="3316638" y="3491314"/>
            <a:ext cx="2347994" cy="1597941"/>
          </a:xfrm>
          <a:prstGeom prst="rect">
            <a:avLst/>
          </a:prstGeom>
        </p:spPr>
      </p:pic>
    </p:spTree>
    <p:extLst>
      <p:ext uri="{BB962C8B-B14F-4D97-AF65-F5344CB8AC3E}">
        <p14:creationId xmlns:p14="http://schemas.microsoft.com/office/powerpoint/2010/main" val="215768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s Page">
    <p:spTree>
      <p:nvGrpSpPr>
        <p:cNvPr id="1" name=""/>
        <p:cNvGrpSpPr/>
        <p:nvPr/>
      </p:nvGrpSpPr>
      <p:grpSpPr>
        <a:xfrm>
          <a:off x="0" y="0"/>
          <a:ext cx="0" cy="0"/>
          <a:chOff x="0" y="0"/>
          <a:chExt cx="0" cy="0"/>
        </a:xfrm>
      </p:grpSpPr>
      <p:pic>
        <p:nvPicPr>
          <p:cNvPr id="3" name="Picture 2" descr="A yellow and white background&#10;&#10;AI-generated content may be incorrect.">
            <a:extLst>
              <a:ext uri="{FF2B5EF4-FFF2-40B4-BE49-F238E27FC236}">
                <a16:creationId xmlns:a16="http://schemas.microsoft.com/office/drawing/2014/main" id="{559916FF-616D-1BA5-B27D-5DF0357C9DF7}"/>
              </a:ext>
            </a:extLst>
          </p:cNvPr>
          <p:cNvPicPr>
            <a:picLocks noChangeAspect="1"/>
          </p:cNvPicPr>
          <p:nvPr userDrawn="1"/>
        </p:nvPicPr>
        <p:blipFill>
          <a:blip r:embed="rId2"/>
          <a:srcRect r="5493"/>
          <a:stretch>
            <a:fillRect/>
          </a:stretch>
        </p:blipFill>
        <p:spPr>
          <a:xfrm>
            <a:off x="0" y="0"/>
            <a:ext cx="9182746" cy="5143500"/>
          </a:xfrm>
          <a:prstGeom prst="rect">
            <a:avLst/>
          </a:prstGeom>
        </p:spPr>
      </p:pic>
      <p:sp>
        <p:nvSpPr>
          <p:cNvPr id="8" name="Text Placeholder 7">
            <a:extLst>
              <a:ext uri="{FF2B5EF4-FFF2-40B4-BE49-F238E27FC236}">
                <a16:creationId xmlns:a16="http://schemas.microsoft.com/office/drawing/2014/main" id="{EA6B1523-D437-0941-B497-7D5508B15836}"/>
              </a:ext>
            </a:extLst>
          </p:cNvPr>
          <p:cNvSpPr>
            <a:spLocks noGrp="1"/>
          </p:cNvSpPr>
          <p:nvPr>
            <p:ph type="body" sz="quarter" idx="10" hasCustomPrompt="1"/>
          </p:nvPr>
        </p:nvSpPr>
        <p:spPr>
          <a:xfrm>
            <a:off x="0" y="0"/>
            <a:ext cx="9144000" cy="4852988"/>
          </a:xfrm>
        </p:spPr>
        <p:txBody>
          <a:bodyPr anchor="ctr">
            <a:normAutofit/>
          </a:bodyPr>
          <a:lstStyle>
            <a:lvl1pPr marL="0" indent="0" algn="ctr">
              <a:buFontTx/>
              <a:buNone/>
              <a:defRPr sz="6000">
                <a:solidFill>
                  <a:srgbClr val="4E2A8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Transition</a:t>
            </a:r>
          </a:p>
          <a:p>
            <a:pPr lvl="0"/>
            <a:r>
              <a:rPr lang="en-US" dirty="0"/>
              <a:t>Page</a:t>
            </a:r>
          </a:p>
        </p:txBody>
      </p:sp>
      <p:pic>
        <p:nvPicPr>
          <p:cNvPr id="4" name="Picture 3" descr="A purple x with white text and green ribbons&#10;&#10;AI-generated content may be incorrect.">
            <a:extLst>
              <a:ext uri="{FF2B5EF4-FFF2-40B4-BE49-F238E27FC236}">
                <a16:creationId xmlns:a16="http://schemas.microsoft.com/office/drawing/2014/main" id="{BD123B95-77D3-A175-61B0-A4E9FE2105F4}"/>
              </a:ext>
            </a:extLst>
          </p:cNvPr>
          <p:cNvPicPr>
            <a:picLocks noChangeAspect="1"/>
          </p:cNvPicPr>
          <p:nvPr userDrawn="1"/>
        </p:nvPicPr>
        <p:blipFill>
          <a:blip r:embed="rId3"/>
          <a:stretch>
            <a:fillRect/>
          </a:stretch>
        </p:blipFill>
        <p:spPr>
          <a:xfrm>
            <a:off x="7015199" y="3694732"/>
            <a:ext cx="2128801" cy="1448768"/>
          </a:xfrm>
          <a:prstGeom prst="rect">
            <a:avLst/>
          </a:prstGeom>
        </p:spPr>
      </p:pic>
    </p:spTree>
    <p:extLst>
      <p:ext uri="{BB962C8B-B14F-4D97-AF65-F5344CB8AC3E}">
        <p14:creationId xmlns:p14="http://schemas.microsoft.com/office/powerpoint/2010/main" val="107815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D14C-5189-D54B-9005-EADCCFBC8337}"/>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5A14E2-2347-A544-9CEC-52FBF9E6FE25}"/>
              </a:ext>
            </a:extLst>
          </p:cNvPr>
          <p:cNvSpPr>
            <a:spLocks noGrp="1"/>
          </p:cNvSpPr>
          <p:nvPr>
            <p:ph idx="1"/>
          </p:nvPr>
        </p:nvSpPr>
        <p:spPr>
          <a:xfrm>
            <a:off x="628650" y="1369219"/>
            <a:ext cx="7886700" cy="3263504"/>
          </a:xfrm>
          <a:prstGeom prst="rect">
            <a:avLst/>
          </a:prstGeom>
        </p:spPr>
        <p:txBody>
          <a:bodyPr/>
          <a:lstStyle>
            <a:lvl1pPr>
              <a:defRPr>
                <a:solidFill>
                  <a:srgbClr val="342F2E"/>
                </a:solidFill>
              </a:defRPr>
            </a:lvl1pPr>
            <a:lvl2pPr>
              <a:defRPr>
                <a:solidFill>
                  <a:srgbClr val="342F2E"/>
                </a:solidFill>
              </a:defRPr>
            </a:lvl2pPr>
            <a:lvl3pPr marL="1143000" indent="-228600">
              <a:buFont typeface="Courier New" panose="02070309020205020404" pitchFamily="49" charset="0"/>
              <a:buChar char="o"/>
              <a:defRPr>
                <a:solidFill>
                  <a:srgbClr val="342F2E"/>
                </a:solidFill>
              </a:defRPr>
            </a:lvl3pPr>
            <a:lvl4pPr marL="1600200" indent="-228600">
              <a:buFont typeface="Courier New" panose="02070309020205020404" pitchFamily="49" charset="0"/>
              <a:buChar char="o"/>
              <a:defRPr>
                <a:solidFill>
                  <a:srgbClr val="342F2E"/>
                </a:solidFill>
              </a:defRPr>
            </a:lvl4pPr>
            <a:lvl5pPr marL="2057400" indent="-228600">
              <a:buFont typeface="Courier New" panose="02070309020205020404" pitchFamily="49" charset="0"/>
              <a:buChar char="o"/>
              <a:defRPr>
                <a:solidFill>
                  <a:srgbClr val="342F2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black and grey logo&#10;&#10;AI-generated content may be incorrect.">
            <a:extLst>
              <a:ext uri="{FF2B5EF4-FFF2-40B4-BE49-F238E27FC236}">
                <a16:creationId xmlns:a16="http://schemas.microsoft.com/office/drawing/2014/main" id="{0E0DAC60-4011-DEA7-68B2-CD1577A789F3}"/>
              </a:ext>
            </a:extLst>
          </p:cNvPr>
          <p:cNvPicPr>
            <a:picLocks noChangeAspect="1"/>
          </p:cNvPicPr>
          <p:nvPr userDrawn="1"/>
        </p:nvPicPr>
        <p:blipFill>
          <a:blip r:embed="rId2"/>
          <a:stretch>
            <a:fillRect/>
          </a:stretch>
        </p:blipFill>
        <p:spPr>
          <a:xfrm>
            <a:off x="8152107" y="4910970"/>
            <a:ext cx="922151" cy="177053"/>
          </a:xfrm>
          <a:prstGeom prst="rect">
            <a:avLst/>
          </a:prstGeom>
        </p:spPr>
      </p:pic>
    </p:spTree>
    <p:extLst>
      <p:ext uri="{BB962C8B-B14F-4D97-AF65-F5344CB8AC3E}">
        <p14:creationId xmlns:p14="http://schemas.microsoft.com/office/powerpoint/2010/main" val="386793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A black and grey logo&#10;&#10;AI-generated content may be incorrect.">
            <a:extLst>
              <a:ext uri="{FF2B5EF4-FFF2-40B4-BE49-F238E27FC236}">
                <a16:creationId xmlns:a16="http://schemas.microsoft.com/office/drawing/2014/main" id="{9A13C414-32B8-F719-680B-1449F1E57FFD}"/>
              </a:ext>
            </a:extLst>
          </p:cNvPr>
          <p:cNvPicPr>
            <a:picLocks noChangeAspect="1"/>
          </p:cNvPicPr>
          <p:nvPr userDrawn="1"/>
        </p:nvPicPr>
        <p:blipFill>
          <a:blip r:embed="rId2"/>
          <a:stretch>
            <a:fillRect/>
          </a:stretch>
        </p:blipFill>
        <p:spPr>
          <a:xfrm>
            <a:off x="8152107" y="4910970"/>
            <a:ext cx="922151" cy="177053"/>
          </a:xfrm>
          <a:prstGeom prst="rect">
            <a:avLst/>
          </a:prstGeom>
        </p:spPr>
      </p:pic>
    </p:spTree>
    <p:extLst>
      <p:ext uri="{BB962C8B-B14F-4D97-AF65-F5344CB8AC3E}">
        <p14:creationId xmlns:p14="http://schemas.microsoft.com/office/powerpoint/2010/main" val="2556088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64BCCD-2227-F644-919A-C9B56200F69A}"/>
              </a:ext>
            </a:extLst>
          </p:cNvPr>
          <p:cNvSpPr/>
          <p:nvPr userDrawn="1"/>
        </p:nvSpPr>
        <p:spPr>
          <a:xfrm>
            <a:off x="-25400" y="4853272"/>
            <a:ext cx="9169400" cy="296437"/>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91550" y="21232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1550" y="120650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3056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457200" rtl="0" eaLnBrk="1" latinLnBrk="0" hangingPunct="1">
        <a:spcBef>
          <a:spcPct val="0"/>
        </a:spcBef>
        <a:buNone/>
        <a:defRPr sz="4400" kern="1200">
          <a:solidFill>
            <a:srgbClr val="4E2A84"/>
          </a:solidFill>
          <a:latin typeface="Arial"/>
          <a:ea typeface="+mj-ea"/>
          <a:cs typeface="Arial"/>
        </a:defRPr>
      </a:lvl1pPr>
    </p:titleStyle>
    <p:bodyStyle>
      <a:lvl1pPr marL="342900" indent="-342900" algn="l" defTabSz="457200" rtl="0" eaLnBrk="1" latinLnBrk="0" hangingPunct="1">
        <a:spcBef>
          <a:spcPct val="20000"/>
        </a:spcBef>
        <a:buClr>
          <a:srgbClr val="B6ACD1"/>
        </a:buClr>
        <a:buFont typeface="Arial" panose="020B0604020202020204" pitchFamily="34" charset="0"/>
        <a:buChar char="•"/>
        <a:defRPr sz="3200" kern="1200">
          <a:solidFill>
            <a:srgbClr val="342F2E"/>
          </a:solidFill>
          <a:latin typeface="Arial"/>
          <a:ea typeface="+mn-ea"/>
          <a:cs typeface="Arial"/>
        </a:defRPr>
      </a:lvl1pPr>
      <a:lvl2pPr marL="742950" indent="-285750" algn="l" defTabSz="457200" rtl="0" eaLnBrk="1" latinLnBrk="0" hangingPunct="1">
        <a:spcBef>
          <a:spcPct val="20000"/>
        </a:spcBef>
        <a:buClr>
          <a:srgbClr val="B6ACD1"/>
        </a:buClr>
        <a:buFont typeface="Arial" panose="020B0604020202020204" pitchFamily="34" charset="0"/>
        <a:buChar char="•"/>
        <a:defRPr sz="2800" kern="1200">
          <a:solidFill>
            <a:srgbClr val="342F2E"/>
          </a:solidFill>
          <a:latin typeface="Arial"/>
          <a:ea typeface="+mn-ea"/>
          <a:cs typeface="Arial"/>
        </a:defRPr>
      </a:lvl2pPr>
      <a:lvl3pPr marL="1143000" indent="-228600" algn="l" defTabSz="457200" rtl="0" eaLnBrk="1" latinLnBrk="0" hangingPunct="1">
        <a:spcBef>
          <a:spcPct val="20000"/>
        </a:spcBef>
        <a:buClr>
          <a:srgbClr val="B6ACD1"/>
        </a:buClr>
        <a:buFont typeface="Courier New" panose="02070309020205020404" pitchFamily="49" charset="0"/>
        <a:buChar char="o"/>
        <a:defRPr sz="2400" kern="1200">
          <a:solidFill>
            <a:srgbClr val="342F2E"/>
          </a:solidFill>
          <a:latin typeface="Arial"/>
          <a:ea typeface="+mn-ea"/>
          <a:cs typeface="Arial"/>
        </a:defRPr>
      </a:lvl3pPr>
      <a:lvl4pPr marL="1600200" indent="-228600" algn="l" defTabSz="457200" rtl="0" eaLnBrk="1" latinLnBrk="0" hangingPunct="1">
        <a:spcBef>
          <a:spcPct val="20000"/>
        </a:spcBef>
        <a:buClr>
          <a:srgbClr val="B6ACD1"/>
        </a:buClr>
        <a:buFont typeface="Courier New" panose="02070309020205020404" pitchFamily="49" charset="0"/>
        <a:buChar char="o"/>
        <a:defRPr sz="2000" kern="1200">
          <a:solidFill>
            <a:srgbClr val="342F2E"/>
          </a:solidFill>
          <a:latin typeface="Arial"/>
          <a:ea typeface="+mn-ea"/>
          <a:cs typeface="Arial"/>
        </a:defRPr>
      </a:lvl4pPr>
      <a:lvl5pPr marL="2057400" indent="-228600" algn="l" defTabSz="457200" rtl="0" eaLnBrk="1" latinLnBrk="0" hangingPunct="1">
        <a:spcBef>
          <a:spcPct val="20000"/>
        </a:spcBef>
        <a:buClr>
          <a:srgbClr val="B6ACD1"/>
        </a:buClr>
        <a:buFont typeface="Courier New" panose="02070309020205020404" pitchFamily="49" charset="0"/>
        <a:buChar char="o"/>
        <a:defRPr sz="2000" kern="1200">
          <a:solidFill>
            <a:srgbClr val="342F2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E663-FE72-53A8-AB42-0DE04B5E9DAE}"/>
              </a:ext>
            </a:extLst>
          </p:cNvPr>
          <p:cNvSpPr>
            <a:spLocks noGrp="1"/>
          </p:cNvSpPr>
          <p:nvPr>
            <p:ph type="title"/>
          </p:nvPr>
        </p:nvSpPr>
        <p:spPr/>
        <p:txBody>
          <a:bodyPr/>
          <a:lstStyle/>
          <a:p>
            <a:r>
              <a:rPr lang="en-US" sz="4000" dirty="0"/>
              <a:t>Juxtaposing Fieldwork and AI‑Assisted Writing to Drive Innovative Teaching</a:t>
            </a:r>
          </a:p>
        </p:txBody>
      </p:sp>
      <p:sp>
        <p:nvSpPr>
          <p:cNvPr id="4" name="Text Placeholder 3">
            <a:extLst>
              <a:ext uri="{FF2B5EF4-FFF2-40B4-BE49-F238E27FC236}">
                <a16:creationId xmlns:a16="http://schemas.microsoft.com/office/drawing/2014/main" id="{F26043FD-DC81-ED4C-CCF4-56511B357695}"/>
              </a:ext>
            </a:extLst>
          </p:cNvPr>
          <p:cNvSpPr>
            <a:spLocks noGrp="1"/>
          </p:cNvSpPr>
          <p:nvPr>
            <p:ph type="body" sz="quarter" idx="11"/>
          </p:nvPr>
        </p:nvSpPr>
        <p:spPr/>
        <p:txBody>
          <a:bodyPr vert="horz" lIns="91440" tIns="45720" rIns="91440" bIns="45720" rtlCol="0" anchor="t">
            <a:normAutofit/>
          </a:bodyPr>
          <a:lstStyle/>
          <a:p>
            <a:r>
              <a:rPr lang="en-US" dirty="0"/>
              <a:t>Sara Kuehlhorn Friedman, Ph.D.</a:t>
            </a:r>
          </a:p>
        </p:txBody>
      </p:sp>
    </p:spTree>
    <p:extLst>
      <p:ext uri="{BB962C8B-B14F-4D97-AF65-F5344CB8AC3E}">
        <p14:creationId xmlns:p14="http://schemas.microsoft.com/office/powerpoint/2010/main" val="206562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B97D8-D0CF-D13A-DC6E-A3A972E17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FBAF8-162F-F5BD-BDC0-D0D2FCAACF77}"/>
              </a:ext>
            </a:extLst>
          </p:cNvPr>
          <p:cNvSpPr>
            <a:spLocks noGrp="1"/>
          </p:cNvSpPr>
          <p:nvPr>
            <p:ph type="title"/>
          </p:nvPr>
        </p:nvSpPr>
        <p:spPr/>
        <p:txBody>
          <a:bodyPr>
            <a:normAutofit/>
          </a:bodyPr>
          <a:lstStyle/>
          <a:p>
            <a:r>
              <a:rPr lang="en-US" sz="4000" dirty="0"/>
              <a:t>Food for Thought</a:t>
            </a:r>
          </a:p>
        </p:txBody>
      </p:sp>
      <p:sp>
        <p:nvSpPr>
          <p:cNvPr id="6" name="Content Placeholder 5">
            <a:extLst>
              <a:ext uri="{FF2B5EF4-FFF2-40B4-BE49-F238E27FC236}">
                <a16:creationId xmlns:a16="http://schemas.microsoft.com/office/drawing/2014/main" id="{635729CD-01DD-A466-4295-A90F8FA93860}"/>
              </a:ext>
            </a:extLst>
          </p:cNvPr>
          <p:cNvSpPr>
            <a:spLocks noGrp="1"/>
          </p:cNvSpPr>
          <p:nvPr>
            <p:ph idx="1"/>
          </p:nvPr>
        </p:nvSpPr>
        <p:spPr>
          <a:xfrm>
            <a:off x="628650" y="1268016"/>
            <a:ext cx="7886700" cy="3263504"/>
          </a:xfrm>
        </p:spPr>
        <p:txBody>
          <a:bodyPr>
            <a:normAutofit/>
          </a:bodyPr>
          <a:lstStyle/>
          <a:p>
            <a:r>
              <a:rPr lang="en-US" sz="2800" dirty="0">
                <a:solidFill>
                  <a:schemeClr val="tx1"/>
                </a:solidFill>
              </a:rPr>
              <a:t>Where might you create space in your curriculum—for field-based learning, for intentional human interaction, and for meaningful engagement with technology?</a:t>
            </a:r>
          </a:p>
        </p:txBody>
      </p:sp>
    </p:spTree>
    <p:extLst>
      <p:ext uri="{BB962C8B-B14F-4D97-AF65-F5344CB8AC3E}">
        <p14:creationId xmlns:p14="http://schemas.microsoft.com/office/powerpoint/2010/main" val="245604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96D63-F13A-572F-366E-9AD36C1013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9732F92-E1DF-3689-83FC-385C225AF729}"/>
              </a:ext>
            </a:extLst>
          </p:cNvPr>
          <p:cNvSpPr>
            <a:spLocks noGrp="1"/>
          </p:cNvSpPr>
          <p:nvPr>
            <p:ph type="body" sz="quarter" idx="10"/>
          </p:nvPr>
        </p:nvSpPr>
        <p:spPr/>
        <p:txBody>
          <a:bodyPr/>
          <a:lstStyle/>
          <a:p>
            <a:r>
              <a:rPr lang="en-US" dirty="0"/>
              <a:t>Thank you!</a:t>
            </a:r>
          </a:p>
        </p:txBody>
      </p:sp>
      <p:sp>
        <p:nvSpPr>
          <p:cNvPr id="3" name="Text Placeholder 1">
            <a:extLst>
              <a:ext uri="{FF2B5EF4-FFF2-40B4-BE49-F238E27FC236}">
                <a16:creationId xmlns:a16="http://schemas.microsoft.com/office/drawing/2014/main" id="{B66D0175-7DA2-AF9E-3FA6-5FCCB99BE8B4}"/>
              </a:ext>
            </a:extLst>
          </p:cNvPr>
          <p:cNvSpPr txBox="1">
            <a:spLocks/>
          </p:cNvSpPr>
          <p:nvPr/>
        </p:nvSpPr>
        <p:spPr>
          <a:xfrm>
            <a:off x="65590" y="3947449"/>
            <a:ext cx="5623367" cy="1301670"/>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Clr>
                <a:srgbClr val="B6ACD1"/>
              </a:buClr>
              <a:buFontTx/>
              <a:buNone/>
              <a:defRPr sz="6000" kern="1200">
                <a:solidFill>
                  <a:srgbClr val="4E2A84"/>
                </a:solidFill>
                <a:latin typeface="Arial"/>
                <a:ea typeface="+mn-ea"/>
                <a:cs typeface="Arial"/>
              </a:defRPr>
            </a:lvl1pPr>
            <a:lvl2pPr marL="457200" indent="0" algn="l" defTabSz="457200" rtl="0" eaLnBrk="1" latinLnBrk="0" hangingPunct="1">
              <a:spcBef>
                <a:spcPct val="20000"/>
              </a:spcBef>
              <a:buClr>
                <a:srgbClr val="B6ACD1"/>
              </a:buClr>
              <a:buFontTx/>
              <a:buNone/>
              <a:defRPr sz="2800" kern="1200">
                <a:solidFill>
                  <a:srgbClr val="342F2E"/>
                </a:solidFill>
                <a:latin typeface="Arial"/>
                <a:ea typeface="+mn-ea"/>
                <a:cs typeface="Arial"/>
              </a:defRPr>
            </a:lvl2pPr>
            <a:lvl3pPr marL="914400" indent="0" algn="l" defTabSz="457200" rtl="0" eaLnBrk="1" latinLnBrk="0" hangingPunct="1">
              <a:spcBef>
                <a:spcPct val="20000"/>
              </a:spcBef>
              <a:buClr>
                <a:srgbClr val="B6ACD1"/>
              </a:buClr>
              <a:buFontTx/>
              <a:buNone/>
              <a:defRPr sz="2400" kern="1200">
                <a:solidFill>
                  <a:srgbClr val="342F2E"/>
                </a:solidFill>
                <a:latin typeface="Arial"/>
                <a:ea typeface="+mn-ea"/>
                <a:cs typeface="Arial"/>
              </a:defRPr>
            </a:lvl3pPr>
            <a:lvl4pPr marL="1371600" indent="0" algn="l" defTabSz="457200" rtl="0" eaLnBrk="1" latinLnBrk="0" hangingPunct="1">
              <a:spcBef>
                <a:spcPct val="20000"/>
              </a:spcBef>
              <a:buClr>
                <a:srgbClr val="B6ACD1"/>
              </a:buClr>
              <a:buFontTx/>
              <a:buNone/>
              <a:defRPr sz="2000" kern="1200">
                <a:solidFill>
                  <a:srgbClr val="342F2E"/>
                </a:solidFill>
                <a:latin typeface="Arial"/>
                <a:ea typeface="+mn-ea"/>
                <a:cs typeface="Arial"/>
              </a:defRPr>
            </a:lvl4pPr>
            <a:lvl5pPr marL="1828800" indent="0" algn="l" defTabSz="457200" rtl="0" eaLnBrk="1" latinLnBrk="0" hangingPunct="1">
              <a:spcBef>
                <a:spcPct val="20000"/>
              </a:spcBef>
              <a:buClr>
                <a:srgbClr val="B6ACD1"/>
              </a:buClr>
              <a:buFontTx/>
              <a:buNone/>
              <a:defRPr sz="2000" kern="1200">
                <a:solidFill>
                  <a:srgbClr val="342F2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2800" dirty="0"/>
              <a:t>Sara Kuehlhorn Friedman, PhD</a:t>
            </a:r>
          </a:p>
          <a:p>
            <a:pPr algn="l"/>
            <a:r>
              <a:rPr lang="en-US" sz="2800" dirty="0"/>
              <a:t>Sara.friedman@northwestern.edu</a:t>
            </a:r>
          </a:p>
        </p:txBody>
      </p:sp>
    </p:spTree>
    <p:extLst>
      <p:ext uri="{BB962C8B-B14F-4D97-AF65-F5344CB8AC3E}">
        <p14:creationId xmlns:p14="http://schemas.microsoft.com/office/powerpoint/2010/main" val="410187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9356-56FF-534D-100B-A5B3271425D0}"/>
              </a:ext>
            </a:extLst>
          </p:cNvPr>
          <p:cNvSpPr>
            <a:spLocks noGrp="1"/>
          </p:cNvSpPr>
          <p:nvPr>
            <p:ph type="title"/>
          </p:nvPr>
        </p:nvSpPr>
        <p:spPr/>
        <p:txBody>
          <a:bodyPr>
            <a:normAutofit/>
          </a:bodyPr>
          <a:lstStyle/>
          <a:p>
            <a:r>
              <a:rPr lang="en-US" sz="4000" dirty="0"/>
              <a:t>Two key priorities</a:t>
            </a:r>
          </a:p>
        </p:txBody>
      </p:sp>
      <p:sp>
        <p:nvSpPr>
          <p:cNvPr id="3" name="Content Placeholder 2">
            <a:extLst>
              <a:ext uri="{FF2B5EF4-FFF2-40B4-BE49-F238E27FC236}">
                <a16:creationId xmlns:a16="http://schemas.microsoft.com/office/drawing/2014/main" id="{B11E4359-5013-4D9C-82D7-B1C1C625BE17}"/>
              </a:ext>
            </a:extLst>
          </p:cNvPr>
          <p:cNvSpPr>
            <a:spLocks noGrp="1"/>
          </p:cNvSpPr>
          <p:nvPr>
            <p:ph idx="1"/>
          </p:nvPr>
        </p:nvSpPr>
        <p:spPr>
          <a:xfrm>
            <a:off x="4768204" y="1521619"/>
            <a:ext cx="3987154" cy="2041986"/>
          </a:xfrm>
        </p:spPr>
        <p:txBody>
          <a:bodyPr vert="horz" lIns="91440" tIns="45720" rIns="91440" bIns="45720" rtlCol="0" anchor="t">
            <a:normAutofit/>
          </a:bodyPr>
          <a:lstStyle/>
          <a:p>
            <a:r>
              <a:rPr lang="en-US" dirty="0"/>
              <a:t>AI Fluency</a:t>
            </a:r>
          </a:p>
        </p:txBody>
      </p:sp>
      <p:sp>
        <p:nvSpPr>
          <p:cNvPr id="4" name="Content Placeholder 2">
            <a:extLst>
              <a:ext uri="{FF2B5EF4-FFF2-40B4-BE49-F238E27FC236}">
                <a16:creationId xmlns:a16="http://schemas.microsoft.com/office/drawing/2014/main" id="{F2852A2D-5F64-01AB-85B3-AF1FCB2FA997}"/>
              </a:ext>
            </a:extLst>
          </p:cNvPr>
          <p:cNvSpPr txBox="1">
            <a:spLocks/>
          </p:cNvSpPr>
          <p:nvPr/>
        </p:nvSpPr>
        <p:spPr>
          <a:xfrm>
            <a:off x="1081991" y="1521619"/>
            <a:ext cx="3987154" cy="204198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B6ACD1"/>
              </a:buClr>
              <a:buFont typeface="Arial" panose="020B0604020202020204" pitchFamily="34" charset="0"/>
              <a:buChar char="•"/>
              <a:defRPr sz="3200" kern="1200">
                <a:solidFill>
                  <a:srgbClr val="342F2E"/>
                </a:solidFill>
                <a:latin typeface="Arial"/>
                <a:ea typeface="+mn-ea"/>
                <a:cs typeface="Arial"/>
              </a:defRPr>
            </a:lvl1pPr>
            <a:lvl2pPr marL="742950" indent="-285750" algn="l" defTabSz="457200" rtl="0" eaLnBrk="1" latinLnBrk="0" hangingPunct="1">
              <a:spcBef>
                <a:spcPct val="20000"/>
              </a:spcBef>
              <a:buClr>
                <a:srgbClr val="B6ACD1"/>
              </a:buClr>
              <a:buFont typeface="Arial" panose="020B0604020202020204" pitchFamily="34" charset="0"/>
              <a:buChar char="•"/>
              <a:defRPr sz="2800" kern="1200">
                <a:solidFill>
                  <a:srgbClr val="342F2E"/>
                </a:solidFill>
                <a:latin typeface="Arial"/>
                <a:ea typeface="+mn-ea"/>
                <a:cs typeface="Arial"/>
              </a:defRPr>
            </a:lvl2pPr>
            <a:lvl3pPr marL="1143000" indent="-228600" algn="l" defTabSz="457200" rtl="0" eaLnBrk="1" latinLnBrk="0" hangingPunct="1">
              <a:spcBef>
                <a:spcPct val="20000"/>
              </a:spcBef>
              <a:buClr>
                <a:srgbClr val="B6ACD1"/>
              </a:buClr>
              <a:buFont typeface="Courier New" panose="02070309020205020404" pitchFamily="49" charset="0"/>
              <a:buChar char="o"/>
              <a:defRPr sz="2400" kern="1200">
                <a:solidFill>
                  <a:srgbClr val="342F2E"/>
                </a:solidFill>
                <a:latin typeface="Arial"/>
                <a:ea typeface="+mn-ea"/>
                <a:cs typeface="Arial"/>
              </a:defRPr>
            </a:lvl3pPr>
            <a:lvl4pPr marL="1600200" indent="-228600" algn="l" defTabSz="457200" rtl="0" eaLnBrk="1" latinLnBrk="0" hangingPunct="1">
              <a:spcBef>
                <a:spcPct val="20000"/>
              </a:spcBef>
              <a:buClr>
                <a:srgbClr val="B6ACD1"/>
              </a:buClr>
              <a:buFont typeface="Courier New" panose="02070309020205020404" pitchFamily="49" charset="0"/>
              <a:buChar char="o"/>
              <a:defRPr sz="2000" kern="1200">
                <a:solidFill>
                  <a:srgbClr val="342F2E"/>
                </a:solidFill>
                <a:latin typeface="Arial"/>
                <a:ea typeface="+mn-ea"/>
                <a:cs typeface="Arial"/>
              </a:defRPr>
            </a:lvl4pPr>
            <a:lvl5pPr marL="2057400" indent="-228600" algn="l" defTabSz="457200" rtl="0" eaLnBrk="1" latinLnBrk="0" hangingPunct="1">
              <a:spcBef>
                <a:spcPct val="20000"/>
              </a:spcBef>
              <a:buClr>
                <a:srgbClr val="B6ACD1"/>
              </a:buClr>
              <a:buFont typeface="Courier New" panose="02070309020205020404" pitchFamily="49" charset="0"/>
              <a:buChar char="o"/>
              <a:defRPr sz="2000" kern="1200">
                <a:solidFill>
                  <a:srgbClr val="342F2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Interpersonal Power Skills</a:t>
            </a:r>
          </a:p>
        </p:txBody>
      </p:sp>
    </p:spTree>
    <p:extLst>
      <p:ext uri="{BB962C8B-B14F-4D97-AF65-F5344CB8AC3E}">
        <p14:creationId xmlns:p14="http://schemas.microsoft.com/office/powerpoint/2010/main" val="417497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C20F7-2406-56B4-F77C-6EFA9B8B6B67}"/>
              </a:ext>
            </a:extLst>
          </p:cNvPr>
          <p:cNvSpPr>
            <a:spLocks noGrp="1"/>
          </p:cNvSpPr>
          <p:nvPr>
            <p:ph type="body" sz="quarter" idx="10"/>
          </p:nvPr>
        </p:nvSpPr>
        <p:spPr/>
        <p:txBody>
          <a:bodyPr/>
          <a:lstStyle/>
          <a:p>
            <a:endParaRPr lang="en-US" dirty="0"/>
          </a:p>
        </p:txBody>
      </p:sp>
      <p:pic>
        <p:nvPicPr>
          <p:cNvPr id="6" name="Picture 5">
            <a:extLst>
              <a:ext uri="{FF2B5EF4-FFF2-40B4-BE49-F238E27FC236}">
                <a16:creationId xmlns:a16="http://schemas.microsoft.com/office/drawing/2014/main" id="{A9C93ADE-EE46-064C-3A81-403E3DE932E4}"/>
              </a:ext>
            </a:extLst>
          </p:cNvPr>
          <p:cNvPicPr>
            <a:picLocks noChangeAspect="1"/>
          </p:cNvPicPr>
          <p:nvPr/>
        </p:nvPicPr>
        <p:blipFill>
          <a:blip r:embed="rId3"/>
          <a:stretch>
            <a:fillRect/>
          </a:stretch>
        </p:blipFill>
        <p:spPr>
          <a:xfrm>
            <a:off x="1852401" y="457200"/>
            <a:ext cx="5439198" cy="3626132"/>
          </a:xfrm>
          <a:prstGeom prst="rect">
            <a:avLst/>
          </a:prstGeom>
        </p:spPr>
      </p:pic>
    </p:spTree>
    <p:extLst>
      <p:ext uri="{BB962C8B-B14F-4D97-AF65-F5344CB8AC3E}">
        <p14:creationId xmlns:p14="http://schemas.microsoft.com/office/powerpoint/2010/main" val="151057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4F4AD-4015-4246-E2E6-27C4913EA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938F5-4AA7-51C2-1CDF-8FDF92A39B60}"/>
              </a:ext>
            </a:extLst>
          </p:cNvPr>
          <p:cNvSpPr>
            <a:spLocks noGrp="1"/>
          </p:cNvSpPr>
          <p:nvPr>
            <p:ph type="title"/>
          </p:nvPr>
        </p:nvSpPr>
        <p:spPr/>
        <p:txBody>
          <a:bodyPr>
            <a:normAutofit/>
          </a:bodyPr>
          <a:lstStyle/>
          <a:p>
            <a:r>
              <a:rPr lang="en-US" sz="4000" dirty="0"/>
              <a:t>Interpersonal Power Skills</a:t>
            </a:r>
          </a:p>
        </p:txBody>
      </p:sp>
      <p:sp>
        <p:nvSpPr>
          <p:cNvPr id="6" name="Content Placeholder 5">
            <a:extLst>
              <a:ext uri="{FF2B5EF4-FFF2-40B4-BE49-F238E27FC236}">
                <a16:creationId xmlns:a16="http://schemas.microsoft.com/office/drawing/2014/main" id="{725F28AC-0593-9D64-4543-E4F38E4D1D2D}"/>
              </a:ext>
            </a:extLst>
          </p:cNvPr>
          <p:cNvSpPr>
            <a:spLocks noGrp="1"/>
          </p:cNvSpPr>
          <p:nvPr>
            <p:ph idx="1"/>
          </p:nvPr>
        </p:nvSpPr>
        <p:spPr>
          <a:xfrm>
            <a:off x="628650" y="1275974"/>
            <a:ext cx="7886700" cy="3263504"/>
          </a:xfrm>
        </p:spPr>
        <p:txBody>
          <a:bodyPr/>
          <a:lstStyle/>
          <a:p>
            <a:r>
              <a:rPr lang="en-US" dirty="0"/>
              <a:t>Communicating complex ideas clearly</a:t>
            </a:r>
          </a:p>
          <a:p>
            <a:r>
              <a:rPr lang="en-US" dirty="0"/>
              <a:t>Adapting to diverse audiences</a:t>
            </a:r>
          </a:p>
          <a:p>
            <a:r>
              <a:rPr lang="en-US" dirty="0"/>
              <a:t>Navigating power dynamics</a:t>
            </a:r>
          </a:p>
          <a:p>
            <a:r>
              <a:rPr lang="en-US" dirty="0"/>
              <a:t>Reading the room</a:t>
            </a:r>
          </a:p>
        </p:txBody>
      </p:sp>
    </p:spTree>
    <p:extLst>
      <p:ext uri="{BB962C8B-B14F-4D97-AF65-F5344CB8AC3E}">
        <p14:creationId xmlns:p14="http://schemas.microsoft.com/office/powerpoint/2010/main" val="205488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B3490-F908-5FE1-CD52-0A1B5CDAD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E3DC7-A0D7-5C07-58BC-54F5A86F6C91}"/>
              </a:ext>
            </a:extLst>
          </p:cNvPr>
          <p:cNvSpPr>
            <a:spLocks noGrp="1"/>
          </p:cNvSpPr>
          <p:nvPr>
            <p:ph type="title"/>
          </p:nvPr>
        </p:nvSpPr>
        <p:spPr/>
        <p:txBody>
          <a:bodyPr>
            <a:normAutofit/>
          </a:bodyPr>
          <a:lstStyle/>
          <a:p>
            <a:r>
              <a:rPr lang="en-US" sz="4000" dirty="0"/>
              <a:t>Field Experience: Input</a:t>
            </a:r>
          </a:p>
        </p:txBody>
      </p:sp>
      <p:sp>
        <p:nvSpPr>
          <p:cNvPr id="6" name="Content Placeholder 5">
            <a:extLst>
              <a:ext uri="{FF2B5EF4-FFF2-40B4-BE49-F238E27FC236}">
                <a16:creationId xmlns:a16="http://schemas.microsoft.com/office/drawing/2014/main" id="{4AA47A32-B267-47C2-663D-E5266356FE7F}"/>
              </a:ext>
            </a:extLst>
          </p:cNvPr>
          <p:cNvSpPr>
            <a:spLocks noGrp="1"/>
          </p:cNvSpPr>
          <p:nvPr>
            <p:ph idx="1"/>
          </p:nvPr>
        </p:nvSpPr>
        <p:spPr>
          <a:xfrm>
            <a:off x="628650" y="1275974"/>
            <a:ext cx="7886700" cy="3263504"/>
          </a:xfrm>
        </p:spPr>
        <p:txBody>
          <a:bodyPr/>
          <a:lstStyle/>
          <a:p>
            <a:r>
              <a:rPr lang="en-US" dirty="0"/>
              <a:t>Evanston City Hall tour</a:t>
            </a:r>
          </a:p>
          <a:p>
            <a:r>
              <a:rPr lang="en-US" dirty="0"/>
              <a:t>Agenda-setting meeting observation</a:t>
            </a:r>
          </a:p>
          <a:p>
            <a:r>
              <a:rPr lang="en-US" dirty="0"/>
              <a:t>Policy workshop in Council Chambers</a:t>
            </a:r>
          </a:p>
          <a:p>
            <a:pPr lvl="1"/>
            <a:r>
              <a:rPr lang="en-US" dirty="0"/>
              <a:t>Department Heads joined us</a:t>
            </a:r>
          </a:p>
          <a:p>
            <a:endParaRPr lang="en-US" dirty="0"/>
          </a:p>
        </p:txBody>
      </p:sp>
    </p:spTree>
    <p:extLst>
      <p:ext uri="{BB962C8B-B14F-4D97-AF65-F5344CB8AC3E}">
        <p14:creationId xmlns:p14="http://schemas.microsoft.com/office/powerpoint/2010/main" val="269519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6F21C-7A2E-3A1E-ADE9-BE27AB91A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DE920-0DE8-91B2-D454-7F6B994BB0BB}"/>
              </a:ext>
            </a:extLst>
          </p:cNvPr>
          <p:cNvSpPr>
            <a:spLocks noGrp="1"/>
          </p:cNvSpPr>
          <p:nvPr>
            <p:ph type="title"/>
          </p:nvPr>
        </p:nvSpPr>
        <p:spPr/>
        <p:txBody>
          <a:bodyPr>
            <a:normAutofit/>
          </a:bodyPr>
          <a:lstStyle/>
          <a:p>
            <a:r>
              <a:rPr lang="en-US" sz="4000" dirty="0"/>
              <a:t>Field Experience: Outcomes</a:t>
            </a:r>
          </a:p>
        </p:txBody>
      </p:sp>
      <p:sp>
        <p:nvSpPr>
          <p:cNvPr id="3" name="Content Placeholder 2">
            <a:extLst>
              <a:ext uri="{FF2B5EF4-FFF2-40B4-BE49-F238E27FC236}">
                <a16:creationId xmlns:a16="http://schemas.microsoft.com/office/drawing/2014/main" id="{8EB09BE8-C48A-EF7A-749A-79C7428AC62D}"/>
              </a:ext>
            </a:extLst>
          </p:cNvPr>
          <p:cNvSpPr>
            <a:spLocks noGrp="1"/>
          </p:cNvSpPr>
          <p:nvPr>
            <p:ph idx="1"/>
          </p:nvPr>
        </p:nvSpPr>
        <p:spPr>
          <a:xfrm>
            <a:off x="4834925" y="1359572"/>
            <a:ext cx="3987154" cy="3009871"/>
          </a:xfrm>
        </p:spPr>
        <p:txBody>
          <a:bodyPr vert="horz" lIns="91440" tIns="45720" rIns="91440" bIns="45720" rtlCol="0" anchor="t">
            <a:normAutofit/>
          </a:bodyPr>
          <a:lstStyle/>
          <a:p>
            <a:pPr marL="0" indent="0">
              <a:buNone/>
            </a:pPr>
            <a:r>
              <a:rPr lang="en-US" b="1" dirty="0"/>
              <a:t>City Staff</a:t>
            </a:r>
          </a:p>
          <a:p>
            <a:r>
              <a:rPr lang="en-US" sz="2800" dirty="0"/>
              <a:t>Reinvigorated</a:t>
            </a:r>
          </a:p>
          <a:p>
            <a:r>
              <a:rPr lang="en-US" sz="2800" dirty="0"/>
              <a:t>Policy now in place</a:t>
            </a:r>
          </a:p>
        </p:txBody>
      </p:sp>
      <p:sp>
        <p:nvSpPr>
          <p:cNvPr id="4" name="Content Placeholder 2">
            <a:extLst>
              <a:ext uri="{FF2B5EF4-FFF2-40B4-BE49-F238E27FC236}">
                <a16:creationId xmlns:a16="http://schemas.microsoft.com/office/drawing/2014/main" id="{0E332C55-EC31-0FB5-1F26-D96A29752339}"/>
              </a:ext>
            </a:extLst>
          </p:cNvPr>
          <p:cNvSpPr txBox="1">
            <a:spLocks/>
          </p:cNvSpPr>
          <p:nvPr/>
        </p:nvSpPr>
        <p:spPr>
          <a:xfrm>
            <a:off x="628650" y="1359572"/>
            <a:ext cx="4122758" cy="364068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B6ACD1"/>
              </a:buClr>
              <a:buFont typeface="Arial" panose="020B0604020202020204" pitchFamily="34" charset="0"/>
              <a:buChar char="•"/>
              <a:defRPr sz="3200" kern="1200">
                <a:solidFill>
                  <a:srgbClr val="342F2E"/>
                </a:solidFill>
                <a:latin typeface="Arial"/>
                <a:ea typeface="+mn-ea"/>
                <a:cs typeface="Arial"/>
              </a:defRPr>
            </a:lvl1pPr>
            <a:lvl2pPr marL="742950" indent="-285750" algn="l" defTabSz="457200" rtl="0" eaLnBrk="1" latinLnBrk="0" hangingPunct="1">
              <a:spcBef>
                <a:spcPct val="20000"/>
              </a:spcBef>
              <a:buClr>
                <a:srgbClr val="B6ACD1"/>
              </a:buClr>
              <a:buFont typeface="Arial" panose="020B0604020202020204" pitchFamily="34" charset="0"/>
              <a:buChar char="•"/>
              <a:defRPr sz="2800" kern="1200">
                <a:solidFill>
                  <a:srgbClr val="342F2E"/>
                </a:solidFill>
                <a:latin typeface="Arial"/>
                <a:ea typeface="+mn-ea"/>
                <a:cs typeface="Arial"/>
              </a:defRPr>
            </a:lvl2pPr>
            <a:lvl3pPr marL="1143000" indent="-228600" algn="l" defTabSz="457200" rtl="0" eaLnBrk="1" latinLnBrk="0" hangingPunct="1">
              <a:spcBef>
                <a:spcPct val="20000"/>
              </a:spcBef>
              <a:buClr>
                <a:srgbClr val="B6ACD1"/>
              </a:buClr>
              <a:buFont typeface="Courier New" panose="02070309020205020404" pitchFamily="49" charset="0"/>
              <a:buChar char="o"/>
              <a:defRPr sz="2400" kern="1200">
                <a:solidFill>
                  <a:srgbClr val="342F2E"/>
                </a:solidFill>
                <a:latin typeface="Arial"/>
                <a:ea typeface="+mn-ea"/>
                <a:cs typeface="Arial"/>
              </a:defRPr>
            </a:lvl3pPr>
            <a:lvl4pPr marL="1600200" indent="-228600" algn="l" defTabSz="457200" rtl="0" eaLnBrk="1" latinLnBrk="0" hangingPunct="1">
              <a:spcBef>
                <a:spcPct val="20000"/>
              </a:spcBef>
              <a:buClr>
                <a:srgbClr val="B6ACD1"/>
              </a:buClr>
              <a:buFont typeface="Courier New" panose="02070309020205020404" pitchFamily="49" charset="0"/>
              <a:buChar char="o"/>
              <a:defRPr sz="2000" kern="1200">
                <a:solidFill>
                  <a:srgbClr val="342F2E"/>
                </a:solidFill>
                <a:latin typeface="Arial"/>
                <a:ea typeface="+mn-ea"/>
                <a:cs typeface="Arial"/>
              </a:defRPr>
            </a:lvl4pPr>
            <a:lvl5pPr marL="2057400" indent="-228600" algn="l" defTabSz="457200" rtl="0" eaLnBrk="1" latinLnBrk="0" hangingPunct="1">
              <a:spcBef>
                <a:spcPct val="20000"/>
              </a:spcBef>
              <a:buClr>
                <a:srgbClr val="B6ACD1"/>
              </a:buClr>
              <a:buFont typeface="Courier New" panose="02070309020205020404" pitchFamily="49" charset="0"/>
              <a:buChar char="o"/>
              <a:defRPr sz="2000" kern="1200">
                <a:solidFill>
                  <a:srgbClr val="342F2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Students</a:t>
            </a:r>
          </a:p>
          <a:p>
            <a:r>
              <a:rPr lang="en-US" sz="2800" dirty="0"/>
              <a:t>Experienced City Hall</a:t>
            </a:r>
          </a:p>
          <a:p>
            <a:r>
              <a:rPr lang="en-US" sz="2800" dirty="0"/>
              <a:t>Professional connections and new career paths</a:t>
            </a:r>
          </a:p>
          <a:p>
            <a:r>
              <a:rPr lang="en-US" sz="2800" dirty="0"/>
              <a:t>Engaged</a:t>
            </a:r>
          </a:p>
        </p:txBody>
      </p:sp>
    </p:spTree>
    <p:extLst>
      <p:ext uri="{BB962C8B-B14F-4D97-AF65-F5344CB8AC3E}">
        <p14:creationId xmlns:p14="http://schemas.microsoft.com/office/powerpoint/2010/main" val="349196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8020E-31A4-3C21-39D1-BB2D4166E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ED37F-A351-F9AE-812C-E93C781C4D35}"/>
              </a:ext>
            </a:extLst>
          </p:cNvPr>
          <p:cNvSpPr>
            <a:spLocks noGrp="1"/>
          </p:cNvSpPr>
          <p:nvPr>
            <p:ph type="title"/>
          </p:nvPr>
        </p:nvSpPr>
        <p:spPr/>
        <p:txBody>
          <a:bodyPr>
            <a:normAutofit/>
          </a:bodyPr>
          <a:lstStyle/>
          <a:p>
            <a:r>
              <a:rPr lang="en-US" sz="4000" dirty="0"/>
              <a:t>Digital Assignment Sequence</a:t>
            </a:r>
          </a:p>
        </p:txBody>
      </p:sp>
      <p:sp>
        <p:nvSpPr>
          <p:cNvPr id="6" name="Content Placeholder 5">
            <a:extLst>
              <a:ext uri="{FF2B5EF4-FFF2-40B4-BE49-F238E27FC236}">
                <a16:creationId xmlns:a16="http://schemas.microsoft.com/office/drawing/2014/main" id="{504BFD8E-9405-1CB9-1C1E-33BAD36ED64F}"/>
              </a:ext>
            </a:extLst>
          </p:cNvPr>
          <p:cNvSpPr>
            <a:spLocks noGrp="1"/>
          </p:cNvSpPr>
          <p:nvPr>
            <p:ph idx="1"/>
          </p:nvPr>
        </p:nvSpPr>
        <p:spPr>
          <a:xfrm>
            <a:off x="628650" y="1268016"/>
            <a:ext cx="7886700" cy="3263504"/>
          </a:xfrm>
        </p:spPr>
        <p:txBody>
          <a:bodyPr/>
          <a:lstStyle/>
          <a:p>
            <a:r>
              <a:rPr lang="en-US" dirty="0"/>
              <a:t>Policy Memorandum Sequence</a:t>
            </a:r>
          </a:p>
          <a:p>
            <a:pPr lvl="1"/>
            <a:r>
              <a:rPr lang="en-US" dirty="0"/>
              <a:t>AI supported, 3 assignments</a:t>
            </a:r>
          </a:p>
          <a:p>
            <a:pPr lvl="1"/>
            <a:r>
              <a:rPr lang="en-US" dirty="0"/>
              <a:t>Scaffolded for skill building</a:t>
            </a:r>
          </a:p>
        </p:txBody>
      </p:sp>
    </p:spTree>
    <p:extLst>
      <p:ext uri="{BB962C8B-B14F-4D97-AF65-F5344CB8AC3E}">
        <p14:creationId xmlns:p14="http://schemas.microsoft.com/office/powerpoint/2010/main" val="86200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6981A-1C79-C2F0-66EE-35608CA7E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1D025-10FD-BCFB-AE10-AE5320CE44EF}"/>
              </a:ext>
            </a:extLst>
          </p:cNvPr>
          <p:cNvSpPr>
            <a:spLocks noGrp="1"/>
          </p:cNvSpPr>
          <p:nvPr>
            <p:ph type="title"/>
          </p:nvPr>
        </p:nvSpPr>
        <p:spPr/>
        <p:txBody>
          <a:bodyPr>
            <a:normAutofit/>
          </a:bodyPr>
          <a:lstStyle/>
          <a:p>
            <a:r>
              <a:rPr lang="en-US" sz="4000" dirty="0"/>
              <a:t>Digital Assignment Sequence</a:t>
            </a:r>
          </a:p>
        </p:txBody>
      </p:sp>
      <p:sp>
        <p:nvSpPr>
          <p:cNvPr id="6" name="Content Placeholder 5">
            <a:extLst>
              <a:ext uri="{FF2B5EF4-FFF2-40B4-BE49-F238E27FC236}">
                <a16:creationId xmlns:a16="http://schemas.microsoft.com/office/drawing/2014/main" id="{C7F0DE3A-F1D4-F2C4-C410-054D0F4F45D6}"/>
              </a:ext>
            </a:extLst>
          </p:cNvPr>
          <p:cNvSpPr>
            <a:spLocks noGrp="1"/>
          </p:cNvSpPr>
          <p:nvPr>
            <p:ph idx="1"/>
          </p:nvPr>
        </p:nvSpPr>
        <p:spPr>
          <a:xfrm>
            <a:off x="628650" y="1268016"/>
            <a:ext cx="7886700" cy="3263504"/>
          </a:xfrm>
        </p:spPr>
        <p:txBody>
          <a:bodyPr/>
          <a:lstStyle/>
          <a:p>
            <a:pPr marL="0" indent="0">
              <a:buNone/>
            </a:pPr>
            <a:r>
              <a:rPr lang="en-US" b="1" dirty="0"/>
              <a:t>Students</a:t>
            </a:r>
          </a:p>
          <a:p>
            <a:r>
              <a:rPr lang="en-US" dirty="0"/>
              <a:t>Hesitant/resistant </a:t>
            </a:r>
          </a:p>
          <a:p>
            <a:r>
              <a:rPr lang="en-US" dirty="0"/>
              <a:t>Surprised</a:t>
            </a:r>
          </a:p>
          <a:p>
            <a:r>
              <a:rPr lang="en-US" dirty="0"/>
              <a:t>“This is exactly what I do at work.”</a:t>
            </a:r>
          </a:p>
        </p:txBody>
      </p:sp>
    </p:spTree>
    <p:extLst>
      <p:ext uri="{BB962C8B-B14F-4D97-AF65-F5344CB8AC3E}">
        <p14:creationId xmlns:p14="http://schemas.microsoft.com/office/powerpoint/2010/main" val="227625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CD217-893A-0634-4BAB-804525EE94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52ADE-5E90-CE2C-1FA3-00F86A261B05}"/>
              </a:ext>
            </a:extLst>
          </p:cNvPr>
          <p:cNvSpPr>
            <a:spLocks noGrp="1"/>
          </p:cNvSpPr>
          <p:nvPr>
            <p:ph type="title"/>
          </p:nvPr>
        </p:nvSpPr>
        <p:spPr/>
        <p:txBody>
          <a:bodyPr>
            <a:normAutofit/>
          </a:bodyPr>
          <a:lstStyle/>
          <a:p>
            <a:r>
              <a:rPr lang="en-US" sz="4000" dirty="0"/>
              <a:t>Takeaways</a:t>
            </a:r>
          </a:p>
        </p:txBody>
      </p:sp>
      <p:sp>
        <p:nvSpPr>
          <p:cNvPr id="6" name="Content Placeholder 5">
            <a:extLst>
              <a:ext uri="{FF2B5EF4-FFF2-40B4-BE49-F238E27FC236}">
                <a16:creationId xmlns:a16="http://schemas.microsoft.com/office/drawing/2014/main" id="{1B228C9B-945B-FBFE-06B2-6F9C6C5A1317}"/>
              </a:ext>
            </a:extLst>
          </p:cNvPr>
          <p:cNvSpPr>
            <a:spLocks noGrp="1"/>
          </p:cNvSpPr>
          <p:nvPr>
            <p:ph idx="1"/>
          </p:nvPr>
        </p:nvSpPr>
        <p:spPr>
          <a:xfrm>
            <a:off x="628650" y="1268016"/>
            <a:ext cx="7886700" cy="3263504"/>
          </a:xfrm>
        </p:spPr>
        <p:txBody>
          <a:bodyPr>
            <a:normAutofit/>
          </a:bodyPr>
          <a:lstStyle/>
          <a:p>
            <a:pPr marL="514350" indent="-514350">
              <a:buFont typeface="+mj-lt"/>
              <a:buAutoNum type="arabicPeriod"/>
            </a:pPr>
            <a:r>
              <a:rPr lang="en-US" sz="2800" dirty="0">
                <a:solidFill>
                  <a:schemeClr val="tx1"/>
                </a:solidFill>
              </a:rPr>
              <a:t>We can’t assume students will pick up communication skills just by being in the world.</a:t>
            </a:r>
          </a:p>
          <a:p>
            <a:pPr marL="914400" lvl="2" indent="0">
              <a:buNone/>
            </a:pPr>
            <a:r>
              <a:rPr lang="en-US" sz="2000" dirty="0">
                <a:solidFill>
                  <a:schemeClr val="tx1"/>
                </a:solidFill>
              </a:rPr>
              <a:t>(If anything, it’s easier than ever to avoid interaction.)</a:t>
            </a:r>
          </a:p>
          <a:p>
            <a:pPr marL="914400" lvl="2" indent="0">
              <a:buNone/>
            </a:pPr>
            <a:endParaRPr lang="en-US" sz="2000" dirty="0">
              <a:solidFill>
                <a:schemeClr val="tx1"/>
              </a:solidFill>
            </a:endParaRPr>
          </a:p>
          <a:p>
            <a:pPr marL="514350" indent="-514350">
              <a:buFont typeface="+mj-lt"/>
              <a:buAutoNum type="arabicPeriod"/>
            </a:pPr>
            <a:r>
              <a:rPr lang="en-US" sz="2800" dirty="0">
                <a:solidFill>
                  <a:schemeClr val="tx1"/>
                </a:solidFill>
              </a:rPr>
              <a:t>The digital world is the real world.</a:t>
            </a:r>
            <a:endParaRPr lang="en-US" sz="2800" dirty="0"/>
          </a:p>
        </p:txBody>
      </p:sp>
    </p:spTree>
    <p:extLst>
      <p:ext uri="{BB962C8B-B14F-4D97-AF65-F5344CB8AC3E}">
        <p14:creationId xmlns:p14="http://schemas.microsoft.com/office/powerpoint/2010/main" val="3498167704"/>
      </p:ext>
    </p:extLst>
  </p:cSld>
  <p:clrMapOvr>
    <a:masterClrMapping/>
  </p:clrMapOvr>
</p:sld>
</file>

<file path=ppt/theme/theme1.xml><?xml version="1.0" encoding="utf-8"?>
<a:theme xmlns:a="http://schemas.openxmlformats.org/drawingml/2006/main" name="1_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 xmlns="b2fcbffa-9e5d-4683-b7ab-a01fac8610a8">
      <Url xsi:nil="true"/>
      <Description xsi:nil="true"/>
    </link>
    <lcf76f155ced4ddcb4097134ff3c332f xmlns="b2fcbffa-9e5d-4683-b7ab-a01fac8610a8">
      <Terms xmlns="http://schemas.microsoft.com/office/infopath/2007/PartnerControls"/>
    </lcf76f155ced4ddcb4097134ff3c332f>
    <TaxCatchAll xmlns="efce84db-8738-4c7b-9bdc-65b9500871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23ED664B900D49AFEB9B4F03E872C4" ma:contentTypeVersion="19" ma:contentTypeDescription="Create a new document." ma:contentTypeScope="" ma:versionID="cef5c0aaf432f277a958a51629f1669c">
  <xsd:schema xmlns:xsd="http://www.w3.org/2001/XMLSchema" xmlns:xs="http://www.w3.org/2001/XMLSchema" xmlns:p="http://schemas.microsoft.com/office/2006/metadata/properties" xmlns:ns2="b2fcbffa-9e5d-4683-b7ab-a01fac8610a8" xmlns:ns3="03249675-f0c3-4bea-947f-dc555e66d622" xmlns:ns4="efce84db-8738-4c7b-9bdc-65b9500871f6" targetNamespace="http://schemas.microsoft.com/office/2006/metadata/properties" ma:root="true" ma:fieldsID="981518481c888749786e0a508dba074d" ns2:_="" ns3:_="" ns4:_="">
    <xsd:import namespace="b2fcbffa-9e5d-4683-b7ab-a01fac8610a8"/>
    <xsd:import namespace="03249675-f0c3-4bea-947f-dc555e66d622"/>
    <xsd:import namespace="efce84db-8738-4c7b-9bdc-65b9500871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ink"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cbffa-9e5d-4683-b7ab-a01fac861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ink" ma:index="2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2d55d72-5afa-45f9-90b6-e0708aeee9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249675-f0c3-4bea-947f-dc555e66d62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ce84db-8738-4c7b-9bdc-65b9500871f6"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1a043167-8dcb-4f07-a5c2-8ebb2a76046a}" ma:internalName="TaxCatchAll" ma:showField="CatchAllData" ma:web="03249675-f0c3-4bea-947f-dc555e66d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26C270-018A-42FE-B4A1-DC4C03A8AECA}">
  <ds:schemaRefs>
    <ds:schemaRef ds:uri="http://www.w3.org/XML/1998/namespace"/>
    <ds:schemaRef ds:uri="http://purl.org/dc/elements/1.1/"/>
    <ds:schemaRef ds:uri="03249675-f0c3-4bea-947f-dc555e66d622"/>
    <ds:schemaRef ds:uri="http://purl.org/dc/dcmitype/"/>
    <ds:schemaRef ds:uri="http://schemas.microsoft.com/office/2006/metadata/properties"/>
    <ds:schemaRef ds:uri="efce84db-8738-4c7b-9bdc-65b9500871f6"/>
    <ds:schemaRef ds:uri="http://schemas.microsoft.com/office/2006/documentManagement/types"/>
    <ds:schemaRef ds:uri="http://schemas.microsoft.com/office/infopath/2007/PartnerControls"/>
    <ds:schemaRef ds:uri="http://schemas.openxmlformats.org/package/2006/metadata/core-properties"/>
    <ds:schemaRef ds:uri="b2fcbffa-9e5d-4683-b7ab-a01fac8610a8"/>
    <ds:schemaRef ds:uri="http://purl.org/dc/terms/"/>
  </ds:schemaRefs>
</ds:datastoreItem>
</file>

<file path=customXml/itemProps2.xml><?xml version="1.0" encoding="utf-8"?>
<ds:datastoreItem xmlns:ds="http://schemas.openxmlformats.org/officeDocument/2006/customXml" ds:itemID="{A9CC31CB-6933-4A2F-AB66-7B8A675DB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cbffa-9e5d-4683-b7ab-a01fac8610a8"/>
    <ds:schemaRef ds:uri="03249675-f0c3-4bea-947f-dc555e66d622"/>
    <ds:schemaRef ds:uri="efce84db-8738-4c7b-9bdc-65b9500871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6FBA42-6880-4AFA-B049-0CA3B9B33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2392</TotalTime>
  <Words>1002</Words>
  <Application>Microsoft Office PowerPoint</Application>
  <PresentationFormat>On-screen Show (16:9)</PresentationFormat>
  <Paragraphs>77</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Courier New</vt:lpstr>
      <vt:lpstr>1_Title and Content</vt:lpstr>
      <vt:lpstr>Juxtaposing Fieldwork and AI‑Assisted Writing to Drive Innovative Teaching</vt:lpstr>
      <vt:lpstr>Two key priorities</vt:lpstr>
      <vt:lpstr>PowerPoint Presentation</vt:lpstr>
      <vt:lpstr>Interpersonal Power Skills</vt:lpstr>
      <vt:lpstr>Field Experience: Input</vt:lpstr>
      <vt:lpstr>Field Experience: Outcomes</vt:lpstr>
      <vt:lpstr>Digital Assignment Sequence</vt:lpstr>
      <vt:lpstr>Digital Assignment Sequence</vt:lpstr>
      <vt:lpstr>Takeaways</vt:lpstr>
      <vt:lpstr>Food for Thought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dc:title>
  <dc:creator>Nicholas A. Tiemersma</dc:creator>
  <cp:lastModifiedBy>Sara Friedman</cp:lastModifiedBy>
  <cp:revision>408</cp:revision>
  <dcterms:created xsi:type="dcterms:W3CDTF">2020-11-25T16:52:35Z</dcterms:created>
  <dcterms:modified xsi:type="dcterms:W3CDTF">2026-05-14T01:30:53Z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0x0101001923ED664B900D49AFEB9B4F03E872C4</vt:lpwstr>
  </property>
  <property fmtid="{D5CDD505-2E9C-101B-9397-08002B2CF9AE}" pid="3" name="Order">
    <vt:r8>7600</vt:r8>
  </property>
  <property fmtid="{D5CDD505-2E9C-101B-9397-08002B2CF9AE}" pid="4" name="MediaServiceImageTags">
    <vt:lpwstr/>
  </property>
</Properties>
</file>