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4.jpg" ContentType="image/pn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  <p:sldMasterId id="2147483671" r:id="rId5"/>
  </p:sldMasterIdLst>
  <p:notesMasterIdLst>
    <p:notesMasterId r:id="rId26"/>
  </p:notesMasterIdLst>
  <p:handoutMasterIdLst>
    <p:handoutMasterId r:id="rId27"/>
  </p:handoutMasterIdLst>
  <p:sldIdLst>
    <p:sldId id="303" r:id="rId6"/>
    <p:sldId id="304" r:id="rId7"/>
    <p:sldId id="307" r:id="rId8"/>
    <p:sldId id="309" r:id="rId9"/>
    <p:sldId id="305" r:id="rId10"/>
    <p:sldId id="306" r:id="rId11"/>
    <p:sldId id="318" r:id="rId12"/>
    <p:sldId id="314" r:id="rId13"/>
    <p:sldId id="321" r:id="rId14"/>
    <p:sldId id="319" r:id="rId15"/>
    <p:sldId id="312" r:id="rId16"/>
    <p:sldId id="315" r:id="rId17"/>
    <p:sldId id="316" r:id="rId18"/>
    <p:sldId id="317" r:id="rId19"/>
    <p:sldId id="310" r:id="rId20"/>
    <p:sldId id="313" r:id="rId21"/>
    <p:sldId id="311" r:id="rId22"/>
    <p:sldId id="322" r:id="rId23"/>
    <p:sldId id="320" r:id="rId24"/>
    <p:sldId id="276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Ganjani" initials="CG" lastIdx="7" clrIdx="0">
    <p:extLst>
      <p:ext uri="{19B8F6BF-5375-455C-9EA6-DF929625EA0E}">
        <p15:presenceInfo xmlns:p15="http://schemas.microsoft.com/office/powerpoint/2012/main" userId="S::cgs406@ads.northwestern.edu::83a6a0b7-ec82-4254-a3ac-c25a92c708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42F2D"/>
    <a:srgbClr val="4E2A84"/>
    <a:srgbClr val="B6ACD1"/>
    <a:srgbClr val="E4E0EE"/>
    <a:srgbClr val="FFC520"/>
    <a:srgbClr val="342F2E"/>
    <a:srgbClr val="836EAA"/>
    <a:srgbClr val="EF553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DBD36-200F-E5AD-A449-47B2BF3C8C1F}" v="8" dt="2026-04-24T13:49:24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6164" autoAdjust="0"/>
  </p:normalViewPr>
  <p:slideViewPr>
    <p:cSldViewPr snapToGrid="0" snapToObjects="1">
      <p:cViewPr varScale="1">
        <p:scale>
          <a:sx n="78" d="100"/>
          <a:sy n="78" d="100"/>
        </p:scale>
        <p:origin x="80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R Stachowiak" userId="S::jrs4808@ads.northwestern.edu::b3a15624-acf5-4ef4-94f1-7855e72d5381" providerId="AD" clId="Web-{029DBD36-200F-E5AD-A449-47B2BF3C8C1F}"/>
    <pc:docChg chg="modSld">
      <pc:chgData name="James R Stachowiak" userId="S::jrs4808@ads.northwestern.edu::b3a15624-acf5-4ef4-94f1-7855e72d5381" providerId="AD" clId="Web-{029DBD36-200F-E5AD-A449-47B2BF3C8C1F}" dt="2026-04-24T13:49:24.507" v="6" actId="1076"/>
      <pc:docMkLst>
        <pc:docMk/>
      </pc:docMkLst>
      <pc:sldChg chg="addSp delSp modSp">
        <pc:chgData name="James R Stachowiak" userId="S::jrs4808@ads.northwestern.edu::b3a15624-acf5-4ef4-94f1-7855e72d5381" providerId="AD" clId="Web-{029DBD36-200F-E5AD-A449-47B2BF3C8C1F}" dt="2026-04-24T13:49:24.507" v="6" actId="1076"/>
        <pc:sldMkLst>
          <pc:docMk/>
          <pc:sldMk cId="733073580" sldId="308"/>
        </pc:sldMkLst>
        <pc:picChg chg="add del mod">
          <ac:chgData name="James R Stachowiak" userId="S::jrs4808@ads.northwestern.edu::b3a15624-acf5-4ef4-94f1-7855e72d5381" providerId="AD" clId="Web-{029DBD36-200F-E5AD-A449-47B2BF3C8C1F}" dt="2026-04-24T13:49:12.491" v="4"/>
          <ac:picMkLst>
            <pc:docMk/>
            <pc:sldMk cId="733073580" sldId="308"/>
            <ac:picMk id="2" creationId="{817C2B80-2449-27D9-E979-DC0BB134214F}"/>
          </ac:picMkLst>
        </pc:picChg>
        <pc:picChg chg="add del mod">
          <ac:chgData name="James R Stachowiak" userId="S::jrs4808@ads.northwestern.edu::b3a15624-acf5-4ef4-94f1-7855e72d5381" providerId="AD" clId="Web-{029DBD36-200F-E5AD-A449-47B2BF3C8C1F}" dt="2026-04-24T13:47:40.835" v="3"/>
          <ac:picMkLst>
            <pc:docMk/>
            <pc:sldMk cId="733073580" sldId="308"/>
            <ac:picMk id="3" creationId="{CF8F783E-7A6F-D24A-9BE8-B3DA86C594F7}"/>
          </ac:picMkLst>
        </pc:picChg>
        <pc:picChg chg="add mod">
          <ac:chgData name="James R Stachowiak" userId="S::jrs4808@ads.northwestern.edu::b3a15624-acf5-4ef4-94f1-7855e72d5381" providerId="AD" clId="Web-{029DBD36-200F-E5AD-A449-47B2BF3C8C1F}" dt="2026-04-24T13:49:24.507" v="6" actId="1076"/>
          <ac:picMkLst>
            <pc:docMk/>
            <pc:sldMk cId="733073580" sldId="308"/>
            <ac:picMk id="4" creationId="{DF82FDBA-B695-79FF-C468-087E87E31258}"/>
          </ac:picMkLst>
        </pc:picChg>
      </pc:sldChg>
    </pc:docChg>
  </pc:docChgLst>
  <pc:docChgLst>
    <pc:chgData name="James R Stachowiak" userId="S::jrs4808@ads.northwestern.edu::b3a15624-acf5-4ef4-94f1-7855e72d5381" providerId="AD" clId="Web-{B8A2AC31-D905-564A-8BA7-5E3D37050F77}"/>
    <pc:docChg chg="addSld modSld">
      <pc:chgData name="James R Stachowiak" userId="S::jrs4808@ads.northwestern.edu::b3a15624-acf5-4ef4-94f1-7855e72d5381" providerId="AD" clId="Web-{B8A2AC31-D905-564A-8BA7-5E3D37050F77}" dt="2026-04-22T18:31:14.407" v="9"/>
      <pc:docMkLst>
        <pc:docMk/>
      </pc:docMkLst>
      <pc:sldChg chg="delSp modSp add replId">
        <pc:chgData name="James R Stachowiak" userId="S::jrs4808@ads.northwestern.edu::b3a15624-acf5-4ef4-94f1-7855e72d5381" providerId="AD" clId="Web-{B8A2AC31-D905-564A-8BA7-5E3D37050F77}" dt="2026-04-22T18:31:14.407" v="9"/>
        <pc:sldMkLst>
          <pc:docMk/>
          <pc:sldMk cId="733073580" sldId="308"/>
        </pc:sldMkLst>
        <pc:spChg chg="mod">
          <ac:chgData name="James R Stachowiak" userId="S::jrs4808@ads.northwestern.edu::b3a15624-acf5-4ef4-94f1-7855e72d5381" providerId="AD" clId="Web-{B8A2AC31-D905-564A-8BA7-5E3D37050F77}" dt="2026-04-22T18:31:11.313" v="8" actId="20577"/>
          <ac:spMkLst>
            <pc:docMk/>
            <pc:sldMk cId="733073580" sldId="308"/>
            <ac:spMk id="5" creationId="{3B372701-B85C-FC8A-232B-5EDDBD2E9CC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88B9A9-3314-EB4F-BF4B-23476DA6AA88}"/>
              </a:ext>
            </a:extLst>
          </p:cNvPr>
          <p:cNvSpPr/>
          <p:nvPr userDrawn="1"/>
        </p:nvSpPr>
        <p:spPr>
          <a:xfrm>
            <a:off x="0" y="0"/>
            <a:ext cx="9151057" cy="5143500"/>
          </a:xfrm>
          <a:prstGeom prst="rect">
            <a:avLst/>
          </a:prstGeom>
          <a:solidFill>
            <a:srgbClr val="4E2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6832EA-1EEA-EB40-BB97-832E1AD0A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2970" y="4070156"/>
            <a:ext cx="3158060" cy="815352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0EF365FA-B08F-F542-ADAA-6D79B048B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7" y="963641"/>
            <a:ext cx="9129886" cy="857250"/>
          </a:xfrm>
        </p:spPr>
        <p:txBody>
          <a:bodyPr>
            <a:noAutofit/>
          </a:bodyPr>
          <a:lstStyle>
            <a:lvl1pPr algn="ctr">
              <a:defRPr sz="6000">
                <a:solidFill>
                  <a:srgbClr val="FFC520"/>
                </a:solidFill>
              </a:defRPr>
            </a:lvl1pPr>
          </a:lstStyle>
          <a:p>
            <a:r>
              <a:rPr lang="en-US" dirty="0"/>
              <a:t>Cover Page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2B88E6A-3056-0C4E-8471-C741BFFE9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7" y="1881904"/>
            <a:ext cx="9143999" cy="914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Subtitle, if needed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D4683DA-5EA9-564D-880F-E23A7B297C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1" y="3064930"/>
            <a:ext cx="9144000" cy="736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185292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4380F8-0D94-0741-B327-CEE4385E8601}"/>
              </a:ext>
            </a:extLst>
          </p:cNvPr>
          <p:cNvSpPr/>
          <p:nvPr userDrawn="1"/>
        </p:nvSpPr>
        <p:spPr>
          <a:xfrm>
            <a:off x="0" y="433"/>
            <a:ext cx="9151057" cy="4852555"/>
          </a:xfrm>
          <a:prstGeom prst="rect">
            <a:avLst/>
          </a:prstGeom>
          <a:solidFill>
            <a:srgbClr val="E4E0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6B1523-D437-0941-B497-7D5508B15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48529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6000">
                <a:solidFill>
                  <a:srgbClr val="4E2A84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Transition</a:t>
            </a:r>
          </a:p>
          <a:p>
            <a:pPr lvl="0"/>
            <a:r>
              <a:rPr lang="en-US" dirty="0"/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11720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D14C-5189-D54B-9005-EADCCFBC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14E2-2347-A544-9CEC-52FBF9E6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2F2E"/>
                </a:solidFill>
              </a:defRPr>
            </a:lvl1pPr>
            <a:lvl2pPr>
              <a:defRPr>
                <a:solidFill>
                  <a:srgbClr val="342F2E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rgbClr val="342F2E"/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rgbClr val="342F2E"/>
                </a:solidFill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solidFill>
                  <a:srgbClr val="342F2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53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6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background&#10;&#10;AI-generated content may be incorrect.">
            <a:extLst>
              <a:ext uri="{FF2B5EF4-FFF2-40B4-BE49-F238E27FC236}">
                <a16:creationId xmlns:a16="http://schemas.microsoft.com/office/drawing/2014/main" id="{7CB05B69-D727-17B9-D082-63A36BAEA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493"/>
          <a:stretch>
            <a:fillRect/>
          </a:stretch>
        </p:blipFill>
        <p:spPr>
          <a:xfrm>
            <a:off x="-31690" y="1"/>
            <a:ext cx="9182746" cy="5143500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0EF365FA-B08F-F542-ADAA-6D79B048B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7" y="630492"/>
            <a:ext cx="9129886" cy="857250"/>
          </a:xfrm>
        </p:spPr>
        <p:txBody>
          <a:bodyPr>
            <a:noAutofit/>
          </a:bodyPr>
          <a:lstStyle>
            <a:lvl1pPr algn="ctr">
              <a:defRPr sz="6000">
                <a:solidFill>
                  <a:srgbClr val="4E2A84"/>
                </a:solidFill>
              </a:defRPr>
            </a:lvl1pPr>
          </a:lstStyle>
          <a:p>
            <a:r>
              <a:rPr lang="en-US" dirty="0"/>
              <a:t>Cover Page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2B88E6A-3056-0C4E-8471-C741BFFE9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7" y="1548755"/>
            <a:ext cx="9143999" cy="914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4000">
                <a:solidFill>
                  <a:srgbClr val="342F2D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Subtitle, if needed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D4683DA-5EA9-564D-880F-E23A7B297C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6" y="2571752"/>
            <a:ext cx="9144000" cy="736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Presenters</a:t>
            </a:r>
          </a:p>
        </p:txBody>
      </p:sp>
      <p:pic>
        <p:nvPicPr>
          <p:cNvPr id="7" name="Picture 6" descr="A purple x with white text and green ribbons&#10;&#10;AI-generated content may be incorrect.">
            <a:extLst>
              <a:ext uri="{FF2B5EF4-FFF2-40B4-BE49-F238E27FC236}">
                <a16:creationId xmlns:a16="http://schemas.microsoft.com/office/drawing/2014/main" id="{25FA9438-5B21-4422-4AB6-D89D1C1B7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6638" y="3491314"/>
            <a:ext cx="2347994" cy="15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white background&#10;&#10;AI-generated content may be incorrect.">
            <a:extLst>
              <a:ext uri="{FF2B5EF4-FFF2-40B4-BE49-F238E27FC236}">
                <a16:creationId xmlns:a16="http://schemas.microsoft.com/office/drawing/2014/main" id="{559916FF-616D-1BA5-B27D-5DF0357C9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493"/>
          <a:stretch>
            <a:fillRect/>
          </a:stretch>
        </p:blipFill>
        <p:spPr>
          <a:xfrm>
            <a:off x="0" y="0"/>
            <a:ext cx="9182746" cy="5143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6B1523-D437-0941-B497-7D5508B15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48529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6000">
                <a:solidFill>
                  <a:srgbClr val="4E2A84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Transition</a:t>
            </a:r>
          </a:p>
          <a:p>
            <a:pPr lvl="0"/>
            <a:r>
              <a:rPr lang="en-US" dirty="0"/>
              <a:t>Page</a:t>
            </a:r>
          </a:p>
        </p:txBody>
      </p:sp>
      <p:pic>
        <p:nvPicPr>
          <p:cNvPr id="4" name="Picture 3" descr="A purple x with white text and green ribbons&#10;&#10;AI-generated content may be incorrect.">
            <a:extLst>
              <a:ext uri="{FF2B5EF4-FFF2-40B4-BE49-F238E27FC236}">
                <a16:creationId xmlns:a16="http://schemas.microsoft.com/office/drawing/2014/main" id="{BD123B95-77D3-A175-61B0-A4E9FE210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5199" y="3694732"/>
            <a:ext cx="2128801" cy="14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5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D14C-5189-D54B-9005-EADCCFBC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14E2-2347-A544-9CEC-52FBF9E6F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2F2E"/>
                </a:solidFill>
              </a:defRPr>
            </a:lvl1pPr>
            <a:lvl2pPr>
              <a:defRPr>
                <a:solidFill>
                  <a:srgbClr val="342F2E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rgbClr val="342F2E"/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rgbClr val="342F2E"/>
                </a:solidFill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solidFill>
                  <a:srgbClr val="342F2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black and grey logo&#10;&#10;AI-generated content may be incorrect.">
            <a:extLst>
              <a:ext uri="{FF2B5EF4-FFF2-40B4-BE49-F238E27FC236}">
                <a16:creationId xmlns:a16="http://schemas.microsoft.com/office/drawing/2014/main" id="{0E0DAC60-4011-DEA7-68B2-CD1577A789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2107" y="4910970"/>
            <a:ext cx="922151" cy="1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3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grey logo&#10;&#10;AI-generated content may be incorrect.">
            <a:extLst>
              <a:ext uri="{FF2B5EF4-FFF2-40B4-BE49-F238E27FC236}">
                <a16:creationId xmlns:a16="http://schemas.microsoft.com/office/drawing/2014/main" id="{9A13C414-32B8-F719-680B-1449F1E57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2107" y="4910970"/>
            <a:ext cx="922151" cy="1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8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64BCCD-2227-F644-919A-C9B56200F69A}"/>
              </a:ext>
            </a:extLst>
          </p:cNvPr>
          <p:cNvSpPr/>
          <p:nvPr userDrawn="1"/>
        </p:nvSpPr>
        <p:spPr>
          <a:xfrm>
            <a:off x="-25400" y="4853272"/>
            <a:ext cx="9169400" cy="296437"/>
          </a:xfrm>
          <a:prstGeom prst="rect">
            <a:avLst/>
          </a:prstGeom>
          <a:solidFill>
            <a:srgbClr val="4E2A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550" y="21232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550" y="120650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07555F-6884-CD7C-D626-53756F17FD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36974" y="4889877"/>
            <a:ext cx="944918" cy="2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8" r:id="rId3"/>
    <p:sldLayoutId id="2147483669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E2A8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6ACD1"/>
        </a:buClr>
        <a:buFont typeface="Arial" panose="020B0604020202020204" pitchFamily="34" charset="0"/>
        <a:buChar char="•"/>
        <a:defRPr sz="3200" kern="1200">
          <a:solidFill>
            <a:srgbClr val="342F2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B6ACD1"/>
        </a:buClr>
        <a:buFont typeface="Arial" panose="020B0604020202020204" pitchFamily="34" charset="0"/>
        <a:buChar char="•"/>
        <a:defRPr sz="2800" kern="1200">
          <a:solidFill>
            <a:srgbClr val="342F2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B6ACD1"/>
        </a:buClr>
        <a:buFont typeface="Courier New" panose="02070309020205020404" pitchFamily="49" charset="0"/>
        <a:buChar char="o"/>
        <a:defRPr sz="2400" kern="1200">
          <a:solidFill>
            <a:srgbClr val="342F2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B6ACD1"/>
        </a:buClr>
        <a:buFont typeface="Courier New" panose="02070309020205020404" pitchFamily="49" charset="0"/>
        <a:buChar char="o"/>
        <a:defRPr sz="2000" kern="1200">
          <a:solidFill>
            <a:srgbClr val="342F2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B6ACD1"/>
        </a:buClr>
        <a:buFont typeface="Courier New" panose="02070309020205020404" pitchFamily="49" charset="0"/>
        <a:buChar char="o"/>
        <a:defRPr sz="2000" kern="1200">
          <a:solidFill>
            <a:srgbClr val="342F2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64BCCD-2227-F644-919A-C9B56200F69A}"/>
              </a:ext>
            </a:extLst>
          </p:cNvPr>
          <p:cNvSpPr/>
          <p:nvPr userDrawn="1"/>
        </p:nvSpPr>
        <p:spPr>
          <a:xfrm>
            <a:off x="-25400" y="4853272"/>
            <a:ext cx="9169400" cy="29643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550" y="21232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550" y="120650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0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E2A8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6ACD1"/>
        </a:buClr>
        <a:buFont typeface="Arial" panose="020B0604020202020204" pitchFamily="34" charset="0"/>
        <a:buChar char="•"/>
        <a:defRPr sz="3200" kern="1200">
          <a:solidFill>
            <a:srgbClr val="342F2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B6ACD1"/>
        </a:buClr>
        <a:buFont typeface="Arial" panose="020B0604020202020204" pitchFamily="34" charset="0"/>
        <a:buChar char="•"/>
        <a:defRPr sz="2800" kern="1200">
          <a:solidFill>
            <a:srgbClr val="342F2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B6ACD1"/>
        </a:buClr>
        <a:buFont typeface="Courier New" panose="02070309020205020404" pitchFamily="49" charset="0"/>
        <a:buChar char="o"/>
        <a:defRPr sz="2400" kern="1200">
          <a:solidFill>
            <a:srgbClr val="342F2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B6ACD1"/>
        </a:buClr>
        <a:buFont typeface="Courier New" panose="02070309020205020404" pitchFamily="49" charset="0"/>
        <a:buChar char="o"/>
        <a:defRPr sz="2000" kern="1200">
          <a:solidFill>
            <a:srgbClr val="342F2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B6ACD1"/>
        </a:buClr>
        <a:buFont typeface="Courier New" panose="02070309020205020404" pitchFamily="49" charset="0"/>
        <a:buChar char="o"/>
        <a:defRPr sz="2000" kern="1200">
          <a:solidFill>
            <a:srgbClr val="342F2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Xodo.co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upport.microsoft.com/en-au/office/use-immersive-reader-in-word-a857949f-c91e-4c97-977c-a4efcaf9b3c1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lm.google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hyperlink" Target="https://www.mindgrasp.a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earsonn.storylane.io/share/aagaursevkqw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readwise.io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francisco.rodriguezc@ie.edu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ites.google.com/view/teachingwithai/ai-traini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47" Type="http://schemas.openxmlformats.org/officeDocument/2006/relationships/image" Target="../media/image8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ecd.org/en/publications/pisa-2022-results-volume-i_53f23881-en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hyperlink" Target="chat.openai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jdis-2025-0326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E663-FE72-53A8-AB42-0DE04B5E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Reading Crisis: The Reading Opportunity?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043FD-DC81-ED4C-CCF4-56511B357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Francisco J. R. Chaparro</a:t>
            </a:r>
            <a:br>
              <a:rPr lang="en-US" dirty="0"/>
            </a:br>
            <a:r>
              <a:rPr lang="en-US" dirty="0"/>
              <a:t>IE University (Spain)</a:t>
            </a:r>
          </a:p>
        </p:txBody>
      </p:sp>
    </p:spTree>
    <p:extLst>
      <p:ext uri="{BB962C8B-B14F-4D97-AF65-F5344CB8AC3E}">
        <p14:creationId xmlns:p14="http://schemas.microsoft.com/office/powerpoint/2010/main" val="206562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2D914-1407-A05F-7B00-64E522C83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291C3-AB85-0D43-4B76-25D826681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85" y="161808"/>
            <a:ext cx="4464279" cy="4553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D8477-02BD-CD1E-F581-6DC49940BE09}"/>
              </a:ext>
            </a:extLst>
          </p:cNvPr>
          <p:cNvSpPr txBox="1"/>
          <p:nvPr/>
        </p:nvSpPr>
        <p:spPr>
          <a:xfrm>
            <a:off x="1523999" y="224909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hlinkClick r:id="rId3" action="ppaction://hlinkfile"/>
              </a:rPr>
              <a:t>Xodo.com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747B7-926D-E3AD-2801-80280E80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517904" cy="1517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5998E4-CFEA-4577-53B7-D03354199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89" y="1520982"/>
            <a:ext cx="2425585" cy="31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5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FC2B4-683D-AE74-3915-9D731088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BAE22-4E84-8CB1-F3FA-09F84F65A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10" y="2721453"/>
            <a:ext cx="5671654" cy="1962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30364-8EBD-BBFF-D80F-AE071898F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643" b="53244"/>
          <a:stretch>
            <a:fillRect/>
          </a:stretch>
        </p:blipFill>
        <p:spPr>
          <a:xfrm>
            <a:off x="5816674" y="135139"/>
            <a:ext cx="2903204" cy="1995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15466-81E5-0FC2-F350-BE388BBF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17904" cy="15179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F903E6-E8D4-A121-FFB3-65755CED76B4}"/>
              </a:ext>
            </a:extLst>
          </p:cNvPr>
          <p:cNvSpPr txBox="1"/>
          <p:nvPr/>
        </p:nvSpPr>
        <p:spPr>
          <a:xfrm>
            <a:off x="1675638" y="135139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5"/>
              </a:rPr>
              <a:t>Microsoft </a:t>
            </a:r>
            <a:r>
              <a:rPr lang="es-ES" dirty="0" err="1">
                <a:hlinkClick r:id="rId5"/>
              </a:rPr>
              <a:t>Immersive</a:t>
            </a:r>
            <a:r>
              <a:rPr lang="es-ES" dirty="0">
                <a:hlinkClick r:id="rId5"/>
              </a:rPr>
              <a:t> Reader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664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953F9-1788-4EC6-E7A3-9CCA9334E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87F69-EAC8-B708-0F62-5FA25107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2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8F64A-3574-49FE-414F-18AA9879F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676E7-1809-ED13-A986-37AB3B29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BA0AF-4043-F17C-F9D3-F12BA629E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74BFD-4832-2967-D501-E717FA8A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14" y="176239"/>
            <a:ext cx="6524771" cy="44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0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B0402-BD2F-DAD3-AC49-E5F840B2E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D2A35-439B-8CAA-2315-C287AC99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7904" cy="1517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54B49-5F73-4D97-0FD1-6EB01AB0B202}"/>
              </a:ext>
            </a:extLst>
          </p:cNvPr>
          <p:cNvSpPr txBox="1"/>
          <p:nvPr/>
        </p:nvSpPr>
        <p:spPr>
          <a:xfrm>
            <a:off x="1517904" y="0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hlinkClick r:id="rId3"/>
              </a:rPr>
              <a:t>NotebookLM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A913D-FA1A-2350-E806-56E53E586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11" y="491839"/>
            <a:ext cx="5763006" cy="2469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5ED16-740D-922D-9BE6-596FA7EB1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32" y="3084206"/>
            <a:ext cx="7059168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8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2547-918C-1951-DAFE-0A5DC2681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F8C65-9CC1-0B6E-196C-4320A962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171" y="163314"/>
            <a:ext cx="4782312" cy="218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0439B-25A6-84C8-36DB-6D485850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7904" cy="1517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9CCBE-5C3A-33C4-BF05-11AC703B527A}"/>
              </a:ext>
            </a:extLst>
          </p:cNvPr>
          <p:cNvSpPr txBox="1"/>
          <p:nvPr/>
        </p:nvSpPr>
        <p:spPr>
          <a:xfrm>
            <a:off x="0" y="1716882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hlinkClick r:id="rId4"/>
              </a:rPr>
              <a:t>Mindgrasp</a:t>
            </a:r>
            <a:r>
              <a:rPr lang="es-ES" dirty="0">
                <a:hlinkClick r:id="rId4"/>
              </a:rPr>
              <a:t> </a:t>
            </a:r>
            <a:r>
              <a:rPr lang="es-ES" dirty="0" err="1">
                <a:hlinkClick r:id="rId4"/>
              </a:rPr>
              <a:t>AI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807A5-F0C6-33BE-7C5A-97D8EA915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178" y="2608013"/>
            <a:ext cx="4852298" cy="21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0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BD86-9546-FFFD-EB8C-79CC4467C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F2C60-6E16-333E-1321-3D8BE565A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89" y="15836"/>
            <a:ext cx="4974336" cy="2407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1B7ECD-263B-8792-5A05-95F005E3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8"/>
            <a:ext cx="1517904" cy="1517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4FD7-CB4E-294B-EEEC-4AD7476AE86C}"/>
              </a:ext>
            </a:extLst>
          </p:cNvPr>
          <p:cNvSpPr txBox="1"/>
          <p:nvPr/>
        </p:nvSpPr>
        <p:spPr>
          <a:xfrm>
            <a:off x="212598" y="1500742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hlinkClick r:id="rId4"/>
              </a:rPr>
              <a:t>Readwise</a:t>
            </a:r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798CA-893F-0305-40FF-6A99A7693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456" y="2852174"/>
            <a:ext cx="3858768" cy="1778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31057-D58B-7B50-AEF0-288CFDD0DAA1}"/>
              </a:ext>
            </a:extLst>
          </p:cNvPr>
          <p:cNvSpPr txBox="1"/>
          <p:nvPr/>
        </p:nvSpPr>
        <p:spPr>
          <a:xfrm>
            <a:off x="6783854" y="2852174"/>
            <a:ext cx="224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6"/>
              </a:rPr>
              <a:t>Pearson: </a:t>
            </a:r>
            <a:r>
              <a:rPr lang="es-ES" dirty="0" err="1">
                <a:hlinkClick r:id="rId6"/>
              </a:rPr>
              <a:t>AI</a:t>
            </a:r>
            <a:r>
              <a:rPr lang="es-ES" dirty="0">
                <a:hlinkClick r:id="rId6"/>
              </a:rPr>
              <a:t> </a:t>
            </a:r>
            <a:r>
              <a:rPr lang="es-ES" dirty="0" err="1">
                <a:hlinkClick r:id="rId6"/>
              </a:rPr>
              <a:t>Study</a:t>
            </a:r>
            <a:r>
              <a:rPr lang="es-ES" dirty="0">
                <a:hlinkClick r:id="rId6"/>
              </a:rPr>
              <a:t> </a:t>
            </a:r>
            <a:r>
              <a:rPr lang="es-ES" dirty="0" err="1">
                <a:hlinkClick r:id="rId6"/>
              </a:rPr>
              <a:t>tool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55B0E-164A-4838-E33A-039500235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8006" y="3264294"/>
            <a:ext cx="1555994" cy="15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1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B44A-B353-9E7B-BB84-13C27CF32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43754-868E-37D6-0D4D-0BAC149CA430}"/>
              </a:ext>
            </a:extLst>
          </p:cNvPr>
          <p:cNvSpPr txBox="1"/>
          <p:nvPr/>
        </p:nvSpPr>
        <p:spPr>
          <a:xfrm>
            <a:off x="2209800" y="838200"/>
            <a:ext cx="172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/>
              <a:t>CONCLUSIONS</a:t>
            </a:r>
            <a:endParaRPr lang="es-E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C162C-83DF-C26C-7B3A-F2328ABE48D0}"/>
              </a:ext>
            </a:extLst>
          </p:cNvPr>
          <p:cNvSpPr txBox="1"/>
          <p:nvPr/>
        </p:nvSpPr>
        <p:spPr>
          <a:xfrm>
            <a:off x="2019300" y="1581150"/>
            <a:ext cx="4676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·Not simply decline, but transformation</a:t>
            </a:r>
          </a:p>
          <a:p>
            <a:r>
              <a:rPr lang="en-US" dirty="0"/>
              <a:t>·Depth vs efficiency</a:t>
            </a:r>
            <a:br>
              <a:rPr lang="en-US" dirty="0"/>
            </a:br>
            <a:r>
              <a:rPr lang="en-US" dirty="0"/>
              <a:t>·Human vs machine reading</a:t>
            </a:r>
            <a:br>
              <a:rPr lang="en-US" dirty="0"/>
            </a:br>
            <a:r>
              <a:rPr lang="en-US" dirty="0"/>
              <a:t>·Continuous texts vs modular fragments</a:t>
            </a:r>
            <a:br>
              <a:rPr lang="en-US" dirty="0"/>
            </a:br>
            <a:r>
              <a:rPr lang="en-US" dirty="0"/>
              <a:t>·Interpretation vs extraction</a:t>
            </a:r>
          </a:p>
          <a:p>
            <a:endParaRPr lang="en-US" dirty="0"/>
          </a:p>
          <a:p>
            <a:r>
              <a:rPr lang="en-US" dirty="0"/>
              <a:t>Preserving </a:t>
            </a:r>
            <a:r>
              <a:rPr lang="en-US" b="1" dirty="0"/>
              <a:t>analytical, critical reading </a:t>
            </a:r>
            <a:r>
              <a:rPr lang="en-US" dirty="0"/>
              <a:t>while integrating new tools as </a:t>
            </a:r>
            <a:r>
              <a:rPr lang="en-US" b="1" dirty="0"/>
              <a:t>supports</a:t>
            </a:r>
            <a:r>
              <a:rPr lang="en-US" dirty="0"/>
              <a:t> rather than </a:t>
            </a:r>
            <a:r>
              <a:rPr lang="en-US" b="1" dirty="0"/>
              <a:t>substitutes.</a:t>
            </a:r>
          </a:p>
          <a:p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5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87F99-659E-FE65-CEF5-3FC35BDE0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595E8-2058-DC11-CA5B-AFCA349FF804}"/>
              </a:ext>
            </a:extLst>
          </p:cNvPr>
          <p:cNvSpPr txBox="1"/>
          <p:nvPr/>
        </p:nvSpPr>
        <p:spPr>
          <a:xfrm>
            <a:off x="2222814" y="1448365"/>
            <a:ext cx="28519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/>
              <a:t>Thank</a:t>
            </a:r>
            <a:r>
              <a:rPr lang="es-ES" sz="3200" b="1" dirty="0"/>
              <a:t> </a:t>
            </a:r>
            <a:r>
              <a:rPr lang="es-ES" sz="3200" b="1" dirty="0" err="1"/>
              <a:t>you</a:t>
            </a:r>
            <a:r>
              <a:rPr lang="es-ES" sz="3200" b="1" dirty="0"/>
              <a:t>! </a:t>
            </a:r>
          </a:p>
          <a:p>
            <a:endParaRPr lang="es-ES" dirty="0"/>
          </a:p>
          <a:p>
            <a:r>
              <a:rPr lang="es-ES" dirty="0" err="1">
                <a:hlinkClick r:id="rId2"/>
              </a:rPr>
              <a:t>francisco.rodriguezc@ie.edu</a:t>
            </a:r>
            <a:endParaRPr lang="es-ES" dirty="0"/>
          </a:p>
          <a:p>
            <a:endParaRPr lang="es-ES" dirty="0"/>
          </a:p>
          <a:p>
            <a:r>
              <a:rPr lang="es-ES" dirty="0"/>
              <a:t>Faculty Training &amp; Support,</a:t>
            </a:r>
          </a:p>
          <a:p>
            <a:r>
              <a:rPr lang="es-ES" dirty="0"/>
              <a:t>Faculty Office, IE University</a:t>
            </a:r>
          </a:p>
          <a:p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D9CBD-0B8A-0F8B-8A6C-2F04C980B68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80" y="1254927"/>
            <a:ext cx="1617500" cy="1517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9B515-96C4-DD97-E612-60A27333A7E5}"/>
              </a:ext>
            </a:extLst>
          </p:cNvPr>
          <p:cNvSpPr txBox="1"/>
          <p:nvPr/>
        </p:nvSpPr>
        <p:spPr>
          <a:xfrm>
            <a:off x="6794980" y="2772831"/>
            <a:ext cx="1771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hlinkClick r:id="rId4"/>
              </a:rPr>
              <a:t>Teaching</a:t>
            </a:r>
            <a:r>
              <a:rPr lang="es-ES" dirty="0">
                <a:hlinkClick r:id="rId4"/>
              </a:rPr>
              <a:t> </a:t>
            </a:r>
            <a:r>
              <a:rPr lang="es-ES" dirty="0" err="1">
                <a:hlinkClick r:id="rId4"/>
              </a:rPr>
              <a:t>with</a:t>
            </a:r>
            <a:r>
              <a:rPr lang="es-ES" dirty="0">
                <a:hlinkClick r:id="rId4"/>
              </a:rPr>
              <a:t> </a:t>
            </a:r>
            <a:r>
              <a:rPr lang="es-ES" dirty="0" err="1">
                <a:hlinkClick r:id="rId4"/>
              </a:rPr>
              <a:t>AI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site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579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7C20F7-2406-56B4-F77C-6EFA9B8B6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79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Icon&#10;&#10;Description automatically generated">
            <a:extLst>
              <a:ext uri="{FF2B5EF4-FFF2-40B4-BE49-F238E27FC236}">
                <a16:creationId xmlns:a16="http://schemas.microsoft.com/office/drawing/2014/main" id="{80EC7677-CAC7-3449-B341-22328C67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37" y="3087788"/>
            <a:ext cx="953848" cy="953848"/>
          </a:xfrm>
          <a:prstGeom prst="rect">
            <a:avLst/>
          </a:prstGeom>
        </p:spPr>
      </p:pic>
      <p:pic>
        <p:nvPicPr>
          <p:cNvPr id="137" name="Picture 136" descr="Icon&#10;&#10;Description automatically generated">
            <a:extLst>
              <a:ext uri="{FF2B5EF4-FFF2-40B4-BE49-F238E27FC236}">
                <a16:creationId xmlns:a16="http://schemas.microsoft.com/office/drawing/2014/main" id="{B73B24D3-70A9-DD41-BFAD-FC981B022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48" y="3109359"/>
            <a:ext cx="953848" cy="953848"/>
          </a:xfrm>
          <a:prstGeom prst="rect">
            <a:avLst/>
          </a:prstGeom>
        </p:spPr>
      </p:pic>
      <p:pic>
        <p:nvPicPr>
          <p:cNvPr id="139" name="Picture 138" descr="Shape&#10;&#10;Description automatically generated">
            <a:extLst>
              <a:ext uri="{FF2B5EF4-FFF2-40B4-BE49-F238E27FC236}">
                <a16:creationId xmlns:a16="http://schemas.microsoft.com/office/drawing/2014/main" id="{9B00CC74-1C29-0846-80C4-23881D344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84" y="3007860"/>
            <a:ext cx="914833" cy="914833"/>
          </a:xfrm>
          <a:prstGeom prst="rect">
            <a:avLst/>
          </a:prstGeom>
        </p:spPr>
      </p:pic>
      <p:pic>
        <p:nvPicPr>
          <p:cNvPr id="143" name="Picture 142" descr="Icon&#10;&#10;Description automatically generated">
            <a:extLst>
              <a:ext uri="{FF2B5EF4-FFF2-40B4-BE49-F238E27FC236}">
                <a16:creationId xmlns:a16="http://schemas.microsoft.com/office/drawing/2014/main" id="{6B793457-FC22-4B43-9689-1CB6C3A66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958" y="2990831"/>
            <a:ext cx="799038" cy="799038"/>
          </a:xfrm>
          <a:prstGeom prst="rect">
            <a:avLst/>
          </a:prstGeom>
        </p:spPr>
      </p:pic>
      <p:pic>
        <p:nvPicPr>
          <p:cNvPr id="145" name="Picture 144" descr="Icon&#10;&#10;Description automatically generated">
            <a:extLst>
              <a:ext uri="{FF2B5EF4-FFF2-40B4-BE49-F238E27FC236}">
                <a16:creationId xmlns:a16="http://schemas.microsoft.com/office/drawing/2014/main" id="{946D1EA9-1B27-4442-B98B-9DAEE3DD8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414" y="3007860"/>
            <a:ext cx="810220" cy="810220"/>
          </a:xfrm>
          <a:prstGeom prst="rect">
            <a:avLst/>
          </a:prstGeom>
        </p:spPr>
      </p:pic>
      <p:pic>
        <p:nvPicPr>
          <p:cNvPr id="147" name="Picture 146" descr="Icon&#10;&#10;Description automatically generated">
            <a:extLst>
              <a:ext uri="{FF2B5EF4-FFF2-40B4-BE49-F238E27FC236}">
                <a16:creationId xmlns:a16="http://schemas.microsoft.com/office/drawing/2014/main" id="{FAE00C0A-DF0A-5842-80BD-691EC5F5D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279" y="3988009"/>
            <a:ext cx="858166" cy="858166"/>
          </a:xfrm>
          <a:prstGeom prst="rect">
            <a:avLst/>
          </a:prstGeom>
        </p:spPr>
      </p:pic>
      <p:pic>
        <p:nvPicPr>
          <p:cNvPr id="149" name="Picture 148" descr="A close up of a sign&#10;&#10;Description automatically generated">
            <a:extLst>
              <a:ext uri="{FF2B5EF4-FFF2-40B4-BE49-F238E27FC236}">
                <a16:creationId xmlns:a16="http://schemas.microsoft.com/office/drawing/2014/main" id="{252CF5B1-13D6-5C45-B8F5-50101048E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0239" y="2969853"/>
            <a:ext cx="886234" cy="886234"/>
          </a:xfrm>
          <a:prstGeom prst="rect">
            <a:avLst/>
          </a:prstGeom>
        </p:spPr>
      </p:pic>
      <p:pic>
        <p:nvPicPr>
          <p:cNvPr id="151" name="Picture 150" descr="A picture containing tower&#10;&#10;Description automatically generated">
            <a:extLst>
              <a:ext uri="{FF2B5EF4-FFF2-40B4-BE49-F238E27FC236}">
                <a16:creationId xmlns:a16="http://schemas.microsoft.com/office/drawing/2014/main" id="{22CAF564-99BD-5C41-8ED4-A920B3801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467" y="3050299"/>
            <a:ext cx="739570" cy="739570"/>
          </a:xfrm>
          <a:prstGeom prst="rect">
            <a:avLst/>
          </a:prstGeom>
        </p:spPr>
      </p:pic>
      <p:pic>
        <p:nvPicPr>
          <p:cNvPr id="153" name="Picture 152" descr="Icon&#10;&#10;Description automatically generated">
            <a:extLst>
              <a:ext uri="{FF2B5EF4-FFF2-40B4-BE49-F238E27FC236}">
                <a16:creationId xmlns:a16="http://schemas.microsoft.com/office/drawing/2014/main" id="{A2218DD6-6AAF-DB40-949C-0178CD9209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4335" y="2147697"/>
            <a:ext cx="711443" cy="711443"/>
          </a:xfrm>
          <a:prstGeom prst="rect">
            <a:avLst/>
          </a:prstGeom>
        </p:spPr>
      </p:pic>
      <p:pic>
        <p:nvPicPr>
          <p:cNvPr id="117" name="Picture 116" descr="Shape, icon&#10;&#10;Description automatically generated">
            <a:extLst>
              <a:ext uri="{FF2B5EF4-FFF2-40B4-BE49-F238E27FC236}">
                <a16:creationId xmlns:a16="http://schemas.microsoft.com/office/drawing/2014/main" id="{F459E1E6-BCFB-CB4F-9D79-C2A9231DC5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7857" y="3152285"/>
            <a:ext cx="670924" cy="670924"/>
          </a:xfrm>
          <a:prstGeom prst="rect">
            <a:avLst/>
          </a:prstGeom>
        </p:spPr>
      </p:pic>
      <p:pic>
        <p:nvPicPr>
          <p:cNvPr id="119" name="Picture 118" descr="Icon&#10;&#10;Description automatically generated">
            <a:extLst>
              <a:ext uri="{FF2B5EF4-FFF2-40B4-BE49-F238E27FC236}">
                <a16:creationId xmlns:a16="http://schemas.microsoft.com/office/drawing/2014/main" id="{D869048E-F6C0-FD4D-819B-203B04715E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5397" y="2242133"/>
            <a:ext cx="704147" cy="704147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F5421B24-655A-1746-B4B9-8D742AC3A0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086" y="2171766"/>
            <a:ext cx="724944" cy="724944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extLst>
              <a:ext uri="{FF2B5EF4-FFF2-40B4-BE49-F238E27FC236}">
                <a16:creationId xmlns:a16="http://schemas.microsoft.com/office/drawing/2014/main" id="{0F11A87B-DFA6-5E4B-B6A8-FA2DF9E285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2389" y="4108270"/>
            <a:ext cx="737905" cy="737905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768B1A73-40A3-BC44-8B2F-92F31A0AC8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0152" y="2170367"/>
            <a:ext cx="821255" cy="821255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61DD763-57F1-D44D-AF82-A972614138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98618" y="2011144"/>
            <a:ext cx="973099" cy="973099"/>
          </a:xfrm>
          <a:prstGeom prst="rect">
            <a:avLst/>
          </a:prstGeom>
        </p:spPr>
      </p:pic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16CA436C-5721-154F-A5BE-29357935B6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0408" y="4106952"/>
            <a:ext cx="741277" cy="741277"/>
          </a:xfrm>
          <a:prstGeom prst="rect">
            <a:avLst/>
          </a:prstGeom>
        </p:spPr>
      </p:pic>
      <p:pic>
        <p:nvPicPr>
          <p:cNvPr id="103" name="Picture 102" descr="Icon&#10;&#10;Description automatically generated">
            <a:extLst>
              <a:ext uri="{FF2B5EF4-FFF2-40B4-BE49-F238E27FC236}">
                <a16:creationId xmlns:a16="http://schemas.microsoft.com/office/drawing/2014/main" id="{E43B2AE7-8B3E-544C-987E-3B28A5C033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11203" y="2016008"/>
            <a:ext cx="752215" cy="752215"/>
          </a:xfrm>
          <a:prstGeom prst="rect">
            <a:avLst/>
          </a:prstGeom>
        </p:spPr>
      </p:pic>
      <p:pic>
        <p:nvPicPr>
          <p:cNvPr id="106" name="Picture 105" descr="Icon&#10;&#10;Description automatically generated">
            <a:extLst>
              <a:ext uri="{FF2B5EF4-FFF2-40B4-BE49-F238E27FC236}">
                <a16:creationId xmlns:a16="http://schemas.microsoft.com/office/drawing/2014/main" id="{7796BF2C-2F0A-964B-9816-BAE81865A3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8809" y="2011144"/>
            <a:ext cx="741277" cy="741277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extLst>
              <a:ext uri="{FF2B5EF4-FFF2-40B4-BE49-F238E27FC236}">
                <a16:creationId xmlns:a16="http://schemas.microsoft.com/office/drawing/2014/main" id="{5AB7061C-FAF6-9C44-AA61-0DBEFD1345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22287" y="2192177"/>
            <a:ext cx="739444" cy="739444"/>
          </a:xfrm>
          <a:prstGeom prst="rect">
            <a:avLst/>
          </a:prstGeom>
        </p:spPr>
      </p:pic>
      <p:pic>
        <p:nvPicPr>
          <p:cNvPr id="113" name="Picture 112" descr="Icon&#10;&#10;Description automatically generated">
            <a:extLst>
              <a:ext uri="{FF2B5EF4-FFF2-40B4-BE49-F238E27FC236}">
                <a16:creationId xmlns:a16="http://schemas.microsoft.com/office/drawing/2014/main" id="{09F02F76-0DEE-D549-B119-9F87D83F28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44024" y="1126629"/>
            <a:ext cx="858166" cy="85816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FA796413-9992-E944-AB6F-371854431C6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3368" y="1043630"/>
            <a:ext cx="946253" cy="94625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C8896E6-2FDE-814F-B0BE-2EBDF096FD0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93842" y="1199852"/>
            <a:ext cx="760664" cy="760664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26973CE0-E724-084E-B59C-C06D6CA3951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59568" y="4094707"/>
            <a:ext cx="724229" cy="724229"/>
          </a:xfrm>
          <a:prstGeom prst="rect">
            <a:avLst/>
          </a:prstGeom>
        </p:spPr>
      </p:pic>
      <p:pic>
        <p:nvPicPr>
          <p:cNvPr id="30" name="Picture 29" descr="A picture containing logo&#10;&#10;Description automatically generated">
            <a:extLst>
              <a:ext uri="{FF2B5EF4-FFF2-40B4-BE49-F238E27FC236}">
                <a16:creationId xmlns:a16="http://schemas.microsoft.com/office/drawing/2014/main" id="{D0CE43D1-3B9C-CC47-A9BA-D563D313259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41935" y="1154495"/>
            <a:ext cx="873887" cy="873887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AA98BEB-28E9-DF4E-B528-4502E7967F0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71160" y="1154495"/>
            <a:ext cx="677419" cy="67741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8D8C817-2868-0242-A630-90028BBEC4B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85100" y="2081874"/>
            <a:ext cx="724229" cy="72422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1AC3AB4F-A43D-DD4E-8CAD-D81BF53B3D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79372" y="144650"/>
            <a:ext cx="898980" cy="898980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64F008B1-7D7E-7647-95A3-DFC6229842F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94896" y="1154495"/>
            <a:ext cx="766323" cy="766323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0FC7EEF1-82CB-CE4C-ABF0-9E6F132B28A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33684" y="1181253"/>
            <a:ext cx="837874" cy="837874"/>
          </a:xfrm>
          <a:prstGeom prst="rect">
            <a:avLst/>
          </a:prstGeom>
        </p:spPr>
      </p:pic>
      <p:pic>
        <p:nvPicPr>
          <p:cNvPr id="53" name="Picture 52" descr="Shape, rectangle&#10;&#10;Description automatically generated">
            <a:extLst>
              <a:ext uri="{FF2B5EF4-FFF2-40B4-BE49-F238E27FC236}">
                <a16:creationId xmlns:a16="http://schemas.microsoft.com/office/drawing/2014/main" id="{A40A079E-A31B-4F40-A187-311D56BDDF9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1604" y="198968"/>
            <a:ext cx="854174" cy="85417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0B17233-0008-0F49-BAEB-0570C9CE59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8849" y="189351"/>
            <a:ext cx="643928" cy="6439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8B74CE1-6301-FF4C-A761-44286D3129A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493076" y="161422"/>
            <a:ext cx="758221" cy="75822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ACFE06E-1C65-C641-B0D7-20B17C26CEC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368481" y="216028"/>
            <a:ext cx="702207" cy="702207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97D5CAE-6B27-1E42-8BA9-CADBC09CDB3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301989" y="255058"/>
            <a:ext cx="724229" cy="72422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BFB48B9-D9DB-5B4C-A136-7C25BF80EC7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257519" y="220761"/>
            <a:ext cx="704703" cy="70470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06B2424-011E-ED4C-BC8E-6F1ABB484B4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331288" y="252968"/>
            <a:ext cx="693541" cy="69354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FFC7425-1648-DB4D-85D1-24D066ACF29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304153" y="270669"/>
            <a:ext cx="693541" cy="693541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EA479F6-F560-0249-AAC5-D5AC5120D41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4495" y="3874848"/>
            <a:ext cx="1089347" cy="108934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1DFA02-4E6E-734B-8B33-0EFC1144391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340644" y="3883756"/>
            <a:ext cx="1010504" cy="101050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448D9C9-8D32-C544-889C-9CAF67FB378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111685" y="3909615"/>
            <a:ext cx="1032435" cy="103243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37C03E6-57A2-764F-9712-EB48AC8BF9B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222439" y="2845963"/>
            <a:ext cx="949001" cy="94900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0BC10F34-46A3-1940-931B-D8A9D569177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129351" y="961332"/>
            <a:ext cx="949001" cy="949001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D029BBB-5657-274E-B969-A2407AF9EFB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309104" y="3907099"/>
            <a:ext cx="1061304" cy="106130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3E39BA3-ED11-2F42-8101-4A6FA0B67EC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388398" y="1041647"/>
            <a:ext cx="1020076" cy="102007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4D0B0CC-4EF6-0948-8DA0-C1186BDCB53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91600" y="4056326"/>
            <a:ext cx="816217" cy="8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2FC108-11C3-425F-1086-244A2DDE5DDA}"/>
              </a:ext>
            </a:extLst>
          </p:cNvPr>
          <p:cNvSpPr txBox="1"/>
          <p:nvPr/>
        </p:nvSpPr>
        <p:spPr>
          <a:xfrm>
            <a:off x="1089589" y="715710"/>
            <a:ext cx="711223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ea typeface="Calibri"/>
                <a:cs typeface="Calibri"/>
              </a:rPr>
              <a:t>This presentation is part of the </a:t>
            </a:r>
            <a:r>
              <a:rPr lang="en-US" sz="2800" b="1" dirty="0">
                <a:ea typeface="Calibri"/>
                <a:cs typeface="Calibri"/>
              </a:rPr>
              <a:t>AI/Innovative Learning Track</a:t>
            </a:r>
            <a:r>
              <a:rPr lang="en-US" sz="2800" dirty="0">
                <a:ea typeface="Calibri"/>
                <a:cs typeface="Calibri"/>
              </a:rPr>
              <a:t>, which is sponsored by </a:t>
            </a:r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CAA940D0-D5AC-C8DE-8071-D0750B43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49" y="2161637"/>
            <a:ext cx="6868683" cy="13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1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863C-F2E9-2F1A-0C48-B82195114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B1435-8CB5-9D31-F7EA-5FDDADFF20E5}"/>
              </a:ext>
            </a:extLst>
          </p:cNvPr>
          <p:cNvSpPr txBox="1"/>
          <p:nvPr/>
        </p:nvSpPr>
        <p:spPr>
          <a:xfrm>
            <a:off x="2019300" y="1581150"/>
            <a:ext cx="54875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·Historical transformations in academic reading practices</a:t>
            </a:r>
          </a:p>
          <a:p>
            <a:r>
              <a:rPr lang="en-US" dirty="0"/>
              <a:t>·Are we experiencing a comparable shift today?</a:t>
            </a:r>
          </a:p>
          <a:p>
            <a:r>
              <a:rPr lang="en-US" dirty="0"/>
              <a:t>·Who/what is reading?</a:t>
            </a:r>
          </a:p>
          <a:p>
            <a:r>
              <a:rPr lang="en-US" dirty="0"/>
              <a:t>·What is read?</a:t>
            </a:r>
          </a:p>
          <a:p>
            <a:r>
              <a:rPr lang="en-US" dirty="0"/>
              <a:t>·How is reading conducted?</a:t>
            </a:r>
          </a:p>
          <a:p>
            <a:r>
              <a:rPr lang="en-US" dirty="0"/>
              <a:t>·Alternatives, resources and conclusions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A5435A-3E0B-2322-8969-EECD64FD7DF8}"/>
              </a:ext>
            </a:extLst>
          </p:cNvPr>
          <p:cNvSpPr txBox="1"/>
          <p:nvPr/>
        </p:nvSpPr>
        <p:spPr>
          <a:xfrm>
            <a:off x="2209800" y="838200"/>
            <a:ext cx="132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/>
              <a:t>CONTENTS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6985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4C97D-50B6-FAF6-9D39-EC4F9F314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707" y="347146"/>
            <a:ext cx="2533117" cy="3262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337D1B6-C2C7-07A1-780B-F597DEAB8956}"/>
              </a:ext>
            </a:extLst>
          </p:cNvPr>
          <p:cNvGrpSpPr/>
          <p:nvPr/>
        </p:nvGrpSpPr>
        <p:grpSpPr>
          <a:xfrm>
            <a:off x="1873973" y="347146"/>
            <a:ext cx="3856379" cy="2965561"/>
            <a:chOff x="4278101" y="1370013"/>
            <a:chExt cx="3856379" cy="29655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EC90A8-3D1E-4045-35BD-70DF7CB0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9182" y="1370013"/>
              <a:ext cx="3485298" cy="2965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6AC10E-85F2-0DDC-473D-D81B52E07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7029"/>
            <a:stretch>
              <a:fillRect/>
            </a:stretch>
          </p:blipFill>
          <p:spPr>
            <a:xfrm>
              <a:off x="4278101" y="1887279"/>
              <a:ext cx="371081" cy="20720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5401C9-8002-FF9D-80F7-829AB6B0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977" t="34421"/>
            <a:stretch>
              <a:fillRect/>
            </a:stretch>
          </p:blipFill>
          <p:spPr>
            <a:xfrm>
              <a:off x="4278101" y="1663733"/>
              <a:ext cx="867866" cy="22354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72A704-24A9-2899-5F39-678EA382D2F0}"/>
              </a:ext>
            </a:extLst>
          </p:cNvPr>
          <p:cNvSpPr txBox="1"/>
          <p:nvPr/>
        </p:nvSpPr>
        <p:spPr>
          <a:xfrm>
            <a:off x="2245054" y="3352403"/>
            <a:ext cx="62506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baseline="0" dirty="0">
                <a:latin typeface="ArialNarrow"/>
              </a:rPr>
              <a:t>Source: </a:t>
            </a:r>
            <a:r>
              <a:rPr lang="fr-FR" sz="1050" b="0" i="0" u="none" strike="noStrike" baseline="0" dirty="0" err="1">
                <a:latin typeface="ArialNarrow"/>
              </a:rPr>
              <a:t>OECD</a:t>
            </a:r>
            <a:r>
              <a:rPr lang="fr-FR" sz="1050" b="0" i="0" u="none" strike="noStrike" baseline="0" dirty="0">
                <a:latin typeface="ArialNarrow"/>
              </a:rPr>
              <a:t>, PISA 2022 </a:t>
            </a:r>
            <a:r>
              <a:rPr lang="fr-FR" sz="1050" b="0" i="0" u="none" strike="noStrike" baseline="0" dirty="0" err="1">
                <a:latin typeface="ArialNarrow"/>
              </a:rPr>
              <a:t>Database</a:t>
            </a:r>
            <a:r>
              <a:rPr lang="fr-FR" sz="1050" b="0" i="0" u="none" strike="noStrike" baseline="0" dirty="0">
                <a:latin typeface="ArialNarrow"/>
              </a:rPr>
              <a:t>, Table </a:t>
            </a:r>
            <a:r>
              <a:rPr lang="fr-FR" sz="1050" b="0" i="0" u="none" strike="noStrike" baseline="0" dirty="0" err="1">
                <a:latin typeface="ArialNarrow"/>
              </a:rPr>
              <a:t>I.B1.5.5</a:t>
            </a:r>
            <a:endParaRPr lang="es-ES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A56C2-B279-D32C-DF15-1C468FA363B1}"/>
              </a:ext>
            </a:extLst>
          </p:cNvPr>
          <p:cNvSpPr txBox="1"/>
          <p:nvPr/>
        </p:nvSpPr>
        <p:spPr>
          <a:xfrm>
            <a:off x="90221" y="1605257"/>
            <a:ext cx="159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6"/>
              </a:rPr>
              <a:t>Pisa 2022 </a:t>
            </a:r>
            <a:r>
              <a:rPr lang="es-ES" dirty="0" err="1">
                <a:hlinkClick r:id="rId6"/>
              </a:rPr>
              <a:t>Results</a:t>
            </a:r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FFA82-F141-638D-F216-091597437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538"/>
            <a:ext cx="1518699" cy="15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0CC68-7943-88AA-2C9A-4AB201AA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53" t="44404" r="33334"/>
          <a:stretch>
            <a:fillRect/>
          </a:stretch>
        </p:blipFill>
        <p:spPr>
          <a:xfrm>
            <a:off x="164591" y="1152577"/>
            <a:ext cx="3056531" cy="2425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467D7-3B2C-9EA0-88CE-CE4CF3AC6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294" y="1152577"/>
            <a:ext cx="2837562" cy="243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9532F-E40B-A756-5C97-52AF76235C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56" r="17583"/>
          <a:stretch>
            <a:fillRect/>
          </a:stretch>
        </p:blipFill>
        <p:spPr>
          <a:xfrm>
            <a:off x="6251028" y="1143001"/>
            <a:ext cx="2800659" cy="2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F1C9E-041F-854D-B02F-86E0B072C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0C7C4-F2D4-6880-22F7-F966D515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91" t="2407"/>
          <a:stretch>
            <a:fillRect/>
          </a:stretch>
        </p:blipFill>
        <p:spPr>
          <a:xfrm>
            <a:off x="1057274" y="219075"/>
            <a:ext cx="3238501" cy="424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27091C-7F98-5444-3387-6A71FEF4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94" t="2331" r="5588" b="5605"/>
          <a:stretch>
            <a:fillRect/>
          </a:stretch>
        </p:blipFill>
        <p:spPr>
          <a:xfrm>
            <a:off x="4943477" y="219075"/>
            <a:ext cx="2990026" cy="42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7F20-2676-4C91-2BC6-B63B1D8E7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D50DB-FA5A-FC7A-EAD4-B2F81F19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788" y="199981"/>
            <a:ext cx="5854212" cy="2514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E14CC-B5AB-7CEF-DCEA-96971C28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7904" cy="1517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A1ECDD-5389-6E0C-1191-807633C82FE1}"/>
              </a:ext>
            </a:extLst>
          </p:cNvPr>
          <p:cNvSpPr txBox="1"/>
          <p:nvPr/>
        </p:nvSpPr>
        <p:spPr>
          <a:xfrm>
            <a:off x="1971454" y="282059"/>
            <a:ext cx="99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hlinkClick r:id="rId4" action="ppaction://hlinkfile"/>
              </a:rPr>
              <a:t>ChatGPT</a:t>
            </a:r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5857F-30FB-2702-E936-D81D01EF3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58129"/>
            <a:ext cx="3190875" cy="1814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F0A71E-1B75-9E49-272D-2C22D9B90F68}"/>
              </a:ext>
            </a:extLst>
          </p:cNvPr>
          <p:cNvSpPr txBox="1"/>
          <p:nvPr/>
        </p:nvSpPr>
        <p:spPr>
          <a:xfrm>
            <a:off x="3771900" y="3286125"/>
            <a:ext cx="368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GEO: Generative </a:t>
            </a:r>
            <a:r>
              <a:rPr lang="es-ES" dirty="0" err="1"/>
              <a:t>Engine</a:t>
            </a:r>
            <a:r>
              <a:rPr lang="es-ES" dirty="0"/>
              <a:t> </a:t>
            </a:r>
            <a:r>
              <a:rPr lang="es-ES" dirty="0" err="1"/>
              <a:t>Optimization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615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30E9B-59FA-740D-E42B-9B613E9D2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E9A16-19F7-83A0-8152-ABA3A151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454" y="0"/>
            <a:ext cx="5438692" cy="4690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16889-015E-8E55-00DD-2E9CB5B4F866}"/>
              </a:ext>
            </a:extLst>
          </p:cNvPr>
          <p:cNvSpPr txBox="1"/>
          <p:nvPr/>
        </p:nvSpPr>
        <p:spPr>
          <a:xfrm>
            <a:off x="0" y="1517904"/>
            <a:ext cx="32666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/>
              <a:t>Cabezas-Clavijo, Álvaro and Sidorenko-Bautista, Pavel. "</a:t>
            </a:r>
            <a:r>
              <a:rPr lang="es-ES" sz="1000" dirty="0" err="1"/>
              <a:t>Assessing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Performance of 8 </a:t>
            </a:r>
            <a:r>
              <a:rPr lang="es-ES" sz="1000" dirty="0" err="1"/>
              <a:t>AI</a:t>
            </a:r>
            <a:r>
              <a:rPr lang="es-ES" sz="1000" dirty="0"/>
              <a:t> </a:t>
            </a:r>
            <a:r>
              <a:rPr lang="es-ES" sz="1000" dirty="0" err="1"/>
              <a:t>Chatbots</a:t>
            </a:r>
            <a:r>
              <a:rPr lang="es-ES" sz="1000" dirty="0"/>
              <a:t> in </a:t>
            </a:r>
            <a:r>
              <a:rPr lang="es-ES" sz="1000" dirty="0" err="1"/>
              <a:t>Bibliographic</a:t>
            </a:r>
            <a:r>
              <a:rPr lang="es-ES" sz="1000" dirty="0"/>
              <a:t> Reference </a:t>
            </a:r>
            <a:r>
              <a:rPr lang="es-ES" sz="1000" dirty="0" err="1"/>
              <a:t>Retrieval</a:t>
            </a:r>
            <a:r>
              <a:rPr lang="es-ES" sz="1000" dirty="0"/>
              <a:t>: </a:t>
            </a:r>
            <a:r>
              <a:rPr lang="es-ES" sz="1000" dirty="0" err="1"/>
              <a:t>Grok</a:t>
            </a:r>
            <a:r>
              <a:rPr lang="es-ES" sz="1000" dirty="0"/>
              <a:t> and </a:t>
            </a:r>
            <a:r>
              <a:rPr lang="es-ES" sz="1000" dirty="0" err="1"/>
              <a:t>DeepSeek</a:t>
            </a:r>
            <a:r>
              <a:rPr lang="es-ES" sz="1000" dirty="0"/>
              <a:t> </a:t>
            </a:r>
            <a:r>
              <a:rPr lang="es-ES" sz="1000" dirty="0" err="1"/>
              <a:t>Outperform</a:t>
            </a:r>
            <a:r>
              <a:rPr lang="es-ES" sz="1000" dirty="0"/>
              <a:t> </a:t>
            </a:r>
            <a:r>
              <a:rPr lang="es-ES" sz="1000" dirty="0" err="1"/>
              <a:t>ChatGPT</a:t>
            </a:r>
            <a:r>
              <a:rPr lang="es-ES" sz="1000" dirty="0"/>
              <a:t>, </a:t>
            </a:r>
            <a:r>
              <a:rPr lang="es-ES" sz="1000" dirty="0" err="1"/>
              <a:t>but</a:t>
            </a:r>
            <a:r>
              <a:rPr lang="es-ES" sz="1000" dirty="0"/>
              <a:t> </a:t>
            </a:r>
            <a:r>
              <a:rPr lang="es-ES" sz="1000" dirty="0" err="1"/>
              <a:t>None</a:t>
            </a:r>
            <a:r>
              <a:rPr lang="es-ES" sz="1000" dirty="0"/>
              <a:t> are </a:t>
            </a:r>
            <a:r>
              <a:rPr lang="es-ES" sz="1000" dirty="0" err="1"/>
              <a:t>Entirely</a:t>
            </a:r>
            <a:r>
              <a:rPr lang="es-ES" sz="1000" dirty="0"/>
              <a:t> </a:t>
            </a:r>
            <a:r>
              <a:rPr lang="es-ES" sz="1000" dirty="0" err="1"/>
              <a:t>Accurate</a:t>
            </a:r>
            <a:r>
              <a:rPr lang="es-ES" sz="1000" dirty="0"/>
              <a:t>" </a:t>
            </a:r>
            <a:r>
              <a:rPr lang="es-ES" sz="1000" i="1" dirty="0"/>
              <a:t>Journal of Data and </a:t>
            </a:r>
            <a:r>
              <a:rPr lang="es-ES" sz="1000" i="1" dirty="0" err="1"/>
              <a:t>Information</a:t>
            </a:r>
            <a:r>
              <a:rPr lang="es-ES" sz="1000" i="1" dirty="0"/>
              <a:t> </a:t>
            </a:r>
            <a:r>
              <a:rPr lang="es-ES" sz="1000" i="1" dirty="0" err="1"/>
              <a:t>Science</a:t>
            </a:r>
            <a:r>
              <a:rPr lang="es-ES" sz="1000" dirty="0"/>
              <a:t>.</a:t>
            </a:r>
            <a:br>
              <a:rPr lang="es-ES" sz="1000" dirty="0"/>
            </a:br>
            <a:br>
              <a:rPr lang="es-ES" sz="1000" dirty="0"/>
            </a:br>
            <a:r>
              <a:rPr lang="es-ES" sz="1000" dirty="0"/>
              <a:t> </a:t>
            </a:r>
            <a:r>
              <a:rPr lang="es-ES" sz="1000" dirty="0">
                <a:hlinkClick r:id="rId3"/>
              </a:rPr>
              <a:t>https://</a:t>
            </a:r>
            <a:r>
              <a:rPr lang="es-ES" sz="1000" dirty="0" err="1">
                <a:hlinkClick r:id="rId3"/>
              </a:rPr>
              <a:t>doi.org</a:t>
            </a:r>
            <a:r>
              <a:rPr lang="es-ES" sz="1000" dirty="0">
                <a:hlinkClick r:id="rId3"/>
              </a:rPr>
              <a:t>/10.1515/</a:t>
            </a:r>
            <a:r>
              <a:rPr lang="es-ES" sz="1000" dirty="0" err="1">
                <a:hlinkClick r:id="rId3"/>
              </a:rPr>
              <a:t>jdis</a:t>
            </a:r>
            <a:r>
              <a:rPr lang="es-ES" sz="1000" dirty="0">
                <a:hlinkClick r:id="rId3"/>
              </a:rPr>
              <a:t>-2025-0326</a:t>
            </a:r>
            <a:r>
              <a:rPr lang="es-ES" sz="1000" dirty="0"/>
              <a:t> </a:t>
            </a:r>
            <a:br>
              <a:rPr lang="es-ES" sz="1000" dirty="0"/>
            </a:br>
            <a:br>
              <a:rPr lang="es-ES" sz="1000" dirty="0"/>
            </a:br>
            <a:endParaRPr lang="es-E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33D65-6FF1-A0C7-37FB-D95696BBE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17904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404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23ED664B900D49AFEB9B4F03E872C4" ma:contentTypeVersion="19" ma:contentTypeDescription="Create a new document." ma:contentTypeScope="" ma:versionID="cef5c0aaf432f277a958a51629f1669c">
  <xsd:schema xmlns:xsd="http://www.w3.org/2001/XMLSchema" xmlns:xs="http://www.w3.org/2001/XMLSchema" xmlns:p="http://schemas.microsoft.com/office/2006/metadata/properties" xmlns:ns2="b2fcbffa-9e5d-4683-b7ab-a01fac8610a8" xmlns:ns3="03249675-f0c3-4bea-947f-dc555e66d622" xmlns:ns4="efce84db-8738-4c7b-9bdc-65b9500871f6" targetNamespace="http://schemas.microsoft.com/office/2006/metadata/properties" ma:root="true" ma:fieldsID="981518481c888749786e0a508dba074d" ns2:_="" ns3:_="" ns4:_="">
    <xsd:import namespace="b2fcbffa-9e5d-4683-b7ab-a01fac8610a8"/>
    <xsd:import namespace="03249675-f0c3-4bea-947f-dc555e66d622"/>
    <xsd:import namespace="efce84db-8738-4c7b-9bdc-65b950087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ink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cbffa-9e5d-4683-b7ab-a01fac8610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ink" ma:index="2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49675-f0c3-4bea-947f-dc555e66d62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e84db-8738-4c7b-9bdc-65b9500871f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1a043167-8dcb-4f07-a5c2-8ebb2a76046a}" ma:internalName="TaxCatchAll" ma:showField="CatchAllData" ma:web="03249675-f0c3-4bea-947f-dc555e66d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b2fcbffa-9e5d-4683-b7ab-a01fac8610a8">
      <Url xsi:nil="true"/>
      <Description xsi:nil="true"/>
    </link>
    <lcf76f155ced4ddcb4097134ff3c332f xmlns="b2fcbffa-9e5d-4683-b7ab-a01fac8610a8">
      <Terms xmlns="http://schemas.microsoft.com/office/infopath/2007/PartnerControls"/>
    </lcf76f155ced4ddcb4097134ff3c332f>
    <TaxCatchAll xmlns="efce84db-8738-4c7b-9bdc-65b9500871f6" xsi:nil="true"/>
  </documentManagement>
</p:properties>
</file>

<file path=customXml/itemProps1.xml><?xml version="1.0" encoding="utf-8"?>
<ds:datastoreItem xmlns:ds="http://schemas.openxmlformats.org/officeDocument/2006/customXml" ds:itemID="{A9CC31CB-6933-4A2F-AB66-7B8A675DBE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cbffa-9e5d-4683-b7ab-a01fac8610a8"/>
    <ds:schemaRef ds:uri="03249675-f0c3-4bea-947f-dc555e66d622"/>
    <ds:schemaRef ds:uri="efce84db-8738-4c7b-9bdc-65b9500871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6FBA42-6880-4AFA-B049-0CA3B9B33C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26C270-018A-42FE-B4A1-DC4C03A8AECA}">
  <ds:schemaRefs>
    <ds:schemaRef ds:uri="http://www.w3.org/XML/1998/namespace"/>
    <ds:schemaRef ds:uri="http://purl.org/dc/elements/1.1/"/>
    <ds:schemaRef ds:uri="03249675-f0c3-4bea-947f-dc555e66d622"/>
    <ds:schemaRef ds:uri="http://purl.org/dc/dcmitype/"/>
    <ds:schemaRef ds:uri="http://schemas.microsoft.com/office/2006/metadata/properties"/>
    <ds:schemaRef ds:uri="efce84db-8738-4c7b-9bdc-65b9500871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2fcbffa-9e5d-4683-b7ab-a01fac8610a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5276</TotalTime>
  <Words>239</Words>
  <Application>Microsoft Office PowerPoint</Application>
  <PresentationFormat>On-screen Show (16:9)</PresentationFormat>
  <Paragraphs>34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ArialNarrow</vt:lpstr>
      <vt:lpstr>Calibri</vt:lpstr>
      <vt:lpstr>Courier New</vt:lpstr>
      <vt:lpstr>Title and Content</vt:lpstr>
      <vt:lpstr>1_Title and Content</vt:lpstr>
      <vt:lpstr>The Reading Crisis: The Reading Opportunity?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</dc:title>
  <dc:creator>Nicholas A. Tiemersma</dc:creator>
  <cp:lastModifiedBy>Francisco Rodriguez Chaparro</cp:lastModifiedBy>
  <cp:revision>186</cp:revision>
  <dcterms:created xsi:type="dcterms:W3CDTF">2020-11-25T16:52:35Z</dcterms:created>
  <dcterms:modified xsi:type="dcterms:W3CDTF">2026-05-13T13:51:08Z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0x0101001923ED664B900D49AFEB9B4F03E872C4</vt:lpwstr>
  </property>
  <property fmtid="{D5CDD505-2E9C-101B-9397-08002B2CF9AE}" pid="3" name="Order">
    <vt:r8>7600</vt:r8>
  </property>
  <property fmtid="{D5CDD505-2E9C-101B-9397-08002B2CF9AE}" pid="4" name="MediaServiceImageTags">
    <vt:lpwstr/>
  </property>
  <property fmtid="{D5CDD505-2E9C-101B-9397-08002B2CF9AE}" pid="5" name="MSIP_Label_8b742207-f172-4f87-acf3-9b9d90861219_Enabled">
    <vt:lpwstr>true</vt:lpwstr>
  </property>
  <property fmtid="{D5CDD505-2E9C-101B-9397-08002B2CF9AE}" pid="6" name="MSIP_Label_8b742207-f172-4f87-acf3-9b9d90861219_SetDate">
    <vt:lpwstr>2026-05-08T13:21:48Z</vt:lpwstr>
  </property>
  <property fmtid="{D5CDD505-2E9C-101B-9397-08002B2CF9AE}" pid="7" name="MSIP_Label_8b742207-f172-4f87-acf3-9b9d90861219_Method">
    <vt:lpwstr>Standard</vt:lpwstr>
  </property>
  <property fmtid="{D5CDD505-2E9C-101B-9397-08002B2CF9AE}" pid="8" name="MSIP_Label_8b742207-f172-4f87-acf3-9b9d90861219_Name">
    <vt:lpwstr>Internal</vt:lpwstr>
  </property>
  <property fmtid="{D5CDD505-2E9C-101B-9397-08002B2CF9AE}" pid="9" name="MSIP_Label_8b742207-f172-4f87-acf3-9b9d90861219_SiteId">
    <vt:lpwstr>4a39c578-6df0-42b9-a7e0-e9eac6d91816</vt:lpwstr>
  </property>
  <property fmtid="{D5CDD505-2E9C-101B-9397-08002B2CF9AE}" pid="10" name="MSIP_Label_8b742207-f172-4f87-acf3-9b9d90861219_ActionId">
    <vt:lpwstr>99023e84-7ca0-42c6-bc22-1a9c3120358b</vt:lpwstr>
  </property>
  <property fmtid="{D5CDD505-2E9C-101B-9397-08002B2CF9AE}" pid="11" name="MSIP_Label_8b742207-f172-4f87-acf3-9b9d90861219_ContentBits">
    <vt:lpwstr>0</vt:lpwstr>
  </property>
  <property fmtid="{D5CDD505-2E9C-101B-9397-08002B2CF9AE}" pid="12" name="MSIP_Label_8b742207-f172-4f87-acf3-9b9d90861219_Tag">
    <vt:lpwstr>10, 3, 0, 1</vt:lpwstr>
  </property>
</Properties>
</file>