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5" roundtripDataSignature="AMtx7mhoNYzPpyB81EqwRkvoF2F3Jfnn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Hi! I’m Cathy Ishikawa and I’m a lecturer in the Biological Sciences Department at California State University Sacramento. I am grateful for this opportunity to share some ideas about grading and gradebooks.</a:t>
            </a:r>
            <a:endParaRPr/>
          </a:p>
        </p:txBody>
      </p:sp>
      <p:sp>
        <p:nvSpPr>
          <p:cNvPr id="27" name="Google Shape;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 you to Original Syndicate for sponsoring the Accessibility Track!</a:t>
            </a:r>
            <a:endParaRPr/>
          </a:p>
        </p:txBody>
      </p:sp>
      <p:sp>
        <p:nvSpPr>
          <p:cNvPr id="33" name="Google Shape;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3dfc1d04a3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g3dfc1d04a3b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g3dfc1d04a3b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3dfc1d04a3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g3dfc1d04a3b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My goal may be different than yours–you may see grades as more of a motivational tool or a way to rank students, but I want my grades to reflect students’ skills and knowledge after taking my class. I basically want grades to indicate how well students met the learning goals for the class. </a:t>
            </a:r>
            <a:endParaRPr/>
          </a:p>
        </p:txBody>
      </p:sp>
      <p:sp>
        <p:nvSpPr>
          <p:cNvPr id="48" name="Google Shape;48;g3dfc1d04a3b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dfc1d04a3b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g3dfc1d04a3b_0_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Given that goal, I see an accessible and equitable grade system as one that allows students meet the learning goals using a path that works for them. This path might be short and straight to the point like student 1 on the left–this is the student who would probably succeed regardless of grading structure. On the other hand, the path might be messier like student 3 on the right–there might be some misunderstandings early on, or the student might miss some classes because of a chronic condition, or their neurodivergent brain may take them on some unexpected side quests. An accessible grading system will allow some flexibility for different journeys to meeting learning goals.</a:t>
            </a:r>
            <a:endParaRPr/>
          </a:p>
        </p:txBody>
      </p:sp>
      <p:sp>
        <p:nvSpPr>
          <p:cNvPr id="58" name="Google Shape;58;g3dfc1d04a3b_0_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dfc1d04a3b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g3dfc1d04a3b_0_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 like Clark and Talbert’s catch-all name of “Grading for Growth” to describe different alternative grading systems that align with this idea of allowing for multiple paths to success. All of the grading for growth approaches involve multiple opportunities to meet learning goals, either through retries or revision. They also often use descriptive categories rather than points, to encourage a learning mindset rather than a point-collecting mindset.</a:t>
            </a:r>
            <a:endParaRPr/>
          </a:p>
        </p:txBody>
      </p:sp>
      <p:sp>
        <p:nvSpPr>
          <p:cNvPr id="74" name="Google Shape;74;g3dfc1d04a3b_0_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800"/>
              </a:spcAft>
              <a:buClr>
                <a:schemeClr val="dk1"/>
              </a:buClr>
              <a:buSzPts val="1100"/>
              <a:buFont typeface="Arial"/>
              <a:buNone/>
            </a:pPr>
            <a:r>
              <a:rPr lang="en-US" sz="1100">
                <a:latin typeface="Aptos"/>
                <a:ea typeface="Aptos"/>
                <a:cs typeface="Aptos"/>
                <a:sym typeface="Aptos"/>
              </a:rPr>
              <a:t>Let’s get to the title of the talk…Here’s an example of my gradebook holding me back. I use a standards-based approach in my Ecology lecture and lab, where students have a list of skills and knowledge to demonstrate, and they had multiple opportunities to demonstrate them. I have kept things relatively simple, with a “met” or “not yet” rating system and a final grade calculated based on the number of standards met. Canvas has a Learning Mastery gradebook for this type of grading, but there are some practical challenges. The first is that Learning Mastery is not the default gradebook, and switching to it is non-intuitive. Second, once we get into the correct gradebook, the system for tracking standards is visually clunky, especially for students. And my number one challenge was that students would still try to track their grades in the regular gradebook view–they were really conditioned to do that because in other courses they could go to the course grade total column and see their current grade. After the fact, a lot of students appreciated the approach, but during the semester, the gradebook caused both students and me undo stress–it held us back from enjoying the benefits of the system.</a:t>
            </a:r>
            <a:endParaRPr sz="1100"/>
          </a:p>
        </p:txBody>
      </p:sp>
      <p:sp>
        <p:nvSpPr>
          <p:cNvPr id="81" name="Google Shape;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833"/>
              </a:lnSpc>
              <a:spcBef>
                <a:spcPts val="0"/>
              </a:spcBef>
              <a:spcAft>
                <a:spcPts val="800"/>
              </a:spcAft>
              <a:buSzPts val="1100"/>
              <a:buNone/>
            </a:pPr>
            <a:r>
              <a:rPr lang="en-US" sz="1100">
                <a:latin typeface="Aptos"/>
                <a:ea typeface="Aptos"/>
                <a:cs typeface="Aptos"/>
                <a:sym typeface="Aptos"/>
              </a:rPr>
              <a:t>Here’s a contrasting story. I beta tested the Learning Portrait grading platform with my Plants and Civilization class. I was initially attracted to how easy it was for students to track progress with the descriptive categories. But the gradebook is also designed to facilitate student self-rating, and has an option for having students rate themselves based on your feedback before they see your rating. I could see the metacognitive value for that, and I figured that since it was an option in the gradebook, I might as well try it. Interestingly, we actually agreed most of the time, and when there was a difference it open the door to further discussion. So this was an example of a gradebook nudging me to try something new instead of tethering me to old ways of doing things. I hadn’t really thought about how my gradebook could be pushing me in one direction or another before!</a:t>
            </a:r>
            <a:endParaRPr sz="1100"/>
          </a:p>
        </p:txBody>
      </p:sp>
      <p:sp>
        <p:nvSpPr>
          <p:cNvPr id="88" name="Google Shape;88;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ver Page">
  <p:cSld name="1_Cover Page">
    <p:spTree>
      <p:nvGrpSpPr>
        <p:cNvPr id="13" name="Shape 13"/>
        <p:cNvGrpSpPr/>
        <p:nvPr/>
      </p:nvGrpSpPr>
      <p:grpSpPr>
        <a:xfrm>
          <a:off x="0" y="0"/>
          <a:ext cx="0" cy="0"/>
          <a:chOff x="0" y="0"/>
          <a:chExt cx="0" cy="0"/>
        </a:xfrm>
      </p:grpSpPr>
      <p:pic>
        <p:nvPicPr>
          <p:cNvPr descr="A yellow and white background&#10;&#10;AI-generated content may be incorrect." id="14" name="Google Shape;14;p10"/>
          <p:cNvPicPr preferRelativeResize="0"/>
          <p:nvPr/>
        </p:nvPicPr>
        <p:blipFill rotWithShape="1">
          <a:blip r:embed="rId2">
            <a:alphaModFix/>
          </a:blip>
          <a:srcRect b="0" l="0" r="5493" t="0"/>
          <a:stretch/>
        </p:blipFill>
        <p:spPr>
          <a:xfrm>
            <a:off x="-31690" y="1"/>
            <a:ext cx="9182746" cy="5143500"/>
          </a:xfrm>
          <a:prstGeom prst="rect">
            <a:avLst/>
          </a:prstGeom>
          <a:noFill/>
          <a:ln>
            <a:noFill/>
          </a:ln>
        </p:spPr>
      </p:pic>
      <p:sp>
        <p:nvSpPr>
          <p:cNvPr id="15" name="Google Shape;15;p10"/>
          <p:cNvSpPr txBox="1"/>
          <p:nvPr>
            <p:ph type="title"/>
          </p:nvPr>
        </p:nvSpPr>
        <p:spPr>
          <a:xfrm>
            <a:off x="7057" y="630492"/>
            <a:ext cx="9129886" cy="85725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4E2A84"/>
              </a:buClr>
              <a:buSzPts val="6000"/>
              <a:buFont typeface="Arial"/>
              <a:buNone/>
              <a:defRPr sz="6000">
                <a:solidFill>
                  <a:srgbClr val="4E2A8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
          <p:cNvSpPr txBox="1"/>
          <p:nvPr>
            <p:ph idx="1" type="body"/>
          </p:nvPr>
        </p:nvSpPr>
        <p:spPr>
          <a:xfrm>
            <a:off x="7057" y="1548755"/>
            <a:ext cx="9143999" cy="9144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800"/>
              </a:spcBef>
              <a:spcAft>
                <a:spcPts val="0"/>
              </a:spcAft>
              <a:buSzPts val="4000"/>
              <a:buFont typeface="Arial"/>
              <a:buNone/>
              <a:defRPr sz="4000">
                <a:solidFill>
                  <a:srgbClr val="342F2D"/>
                </a:solidFill>
              </a:defRPr>
            </a:lvl1pPr>
            <a:lvl2pPr indent="-228600" lvl="1" marL="914400" algn="l">
              <a:lnSpc>
                <a:spcPct val="100000"/>
              </a:lnSpc>
              <a:spcBef>
                <a:spcPts val="560"/>
              </a:spcBef>
              <a:spcAft>
                <a:spcPts val="0"/>
              </a:spcAft>
              <a:buSzPts val="2800"/>
              <a:buFont typeface="Arial"/>
              <a:buNone/>
              <a:defRPr/>
            </a:lvl2pPr>
            <a:lvl3pPr indent="-228600" lvl="2" marL="1371600" algn="l">
              <a:lnSpc>
                <a:spcPct val="100000"/>
              </a:lnSpc>
              <a:spcBef>
                <a:spcPts val="480"/>
              </a:spcBef>
              <a:spcAft>
                <a:spcPts val="0"/>
              </a:spcAft>
              <a:buSzPts val="2400"/>
              <a:buFont typeface="Arial"/>
              <a:buNone/>
              <a:defRPr/>
            </a:lvl3pPr>
            <a:lvl4pPr indent="-228600" lvl="3" marL="1828800" algn="l">
              <a:lnSpc>
                <a:spcPct val="100000"/>
              </a:lnSpc>
              <a:spcBef>
                <a:spcPts val="400"/>
              </a:spcBef>
              <a:spcAft>
                <a:spcPts val="0"/>
              </a:spcAft>
              <a:buSzPts val="2000"/>
              <a:buFont typeface="Arial"/>
              <a:buNone/>
              <a:defRPr/>
            </a:lvl4pPr>
            <a:lvl5pPr indent="-228600" lvl="4" marL="2286000" algn="l">
              <a:lnSpc>
                <a:spcPct val="100000"/>
              </a:lnSpc>
              <a:spcBef>
                <a:spcPts val="400"/>
              </a:spcBef>
              <a:spcAft>
                <a:spcPts val="0"/>
              </a:spcAft>
              <a:buSzPts val="20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7" name="Google Shape;17;p10"/>
          <p:cNvSpPr txBox="1"/>
          <p:nvPr>
            <p:ph idx="2" type="body"/>
          </p:nvPr>
        </p:nvSpPr>
        <p:spPr>
          <a:xfrm>
            <a:off x="7056" y="2571752"/>
            <a:ext cx="9144000" cy="7366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560"/>
              </a:spcBef>
              <a:spcAft>
                <a:spcPts val="0"/>
              </a:spcAft>
              <a:buSzPts val="2800"/>
              <a:buFont typeface="Arial"/>
              <a:buNone/>
              <a:defRPr sz="2800">
                <a:solidFill>
                  <a:srgbClr val="000000"/>
                </a:solidFill>
              </a:defRPr>
            </a:lvl1pPr>
            <a:lvl2pPr indent="-228600" lvl="1" marL="914400" algn="l">
              <a:lnSpc>
                <a:spcPct val="100000"/>
              </a:lnSpc>
              <a:spcBef>
                <a:spcPts val="560"/>
              </a:spcBef>
              <a:spcAft>
                <a:spcPts val="0"/>
              </a:spcAft>
              <a:buSzPts val="2800"/>
              <a:buFont typeface="Arial"/>
              <a:buNone/>
              <a:defRPr/>
            </a:lvl2pPr>
            <a:lvl3pPr indent="-228600" lvl="2" marL="1371600" algn="l">
              <a:lnSpc>
                <a:spcPct val="100000"/>
              </a:lnSpc>
              <a:spcBef>
                <a:spcPts val="480"/>
              </a:spcBef>
              <a:spcAft>
                <a:spcPts val="0"/>
              </a:spcAft>
              <a:buSzPts val="2400"/>
              <a:buFont typeface="Arial"/>
              <a:buNone/>
              <a:defRPr/>
            </a:lvl3pPr>
            <a:lvl4pPr indent="-228600" lvl="3" marL="1828800" algn="l">
              <a:lnSpc>
                <a:spcPct val="100000"/>
              </a:lnSpc>
              <a:spcBef>
                <a:spcPts val="400"/>
              </a:spcBef>
              <a:spcAft>
                <a:spcPts val="0"/>
              </a:spcAft>
              <a:buSzPts val="2000"/>
              <a:buFont typeface="Arial"/>
              <a:buNone/>
              <a:defRPr/>
            </a:lvl4pPr>
            <a:lvl5pPr indent="-228600" lvl="4" marL="2286000" algn="l">
              <a:lnSpc>
                <a:spcPct val="100000"/>
              </a:lnSpc>
              <a:spcBef>
                <a:spcPts val="400"/>
              </a:spcBef>
              <a:spcAft>
                <a:spcPts val="0"/>
              </a:spcAft>
              <a:buSzPts val="2000"/>
              <a:buFont typeface="Arial"/>
              <a:buNone/>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A purple x with white text and green ribbons&#10;&#10;AI-generated content may be incorrect." id="18" name="Google Shape;18;p10"/>
          <p:cNvPicPr preferRelativeResize="0"/>
          <p:nvPr/>
        </p:nvPicPr>
        <p:blipFill rotWithShape="1">
          <a:blip r:embed="rId3">
            <a:alphaModFix/>
          </a:blip>
          <a:srcRect b="0" l="0" r="0" t="0"/>
          <a:stretch/>
        </p:blipFill>
        <p:spPr>
          <a:xfrm>
            <a:off x="3316638" y="3491314"/>
            <a:ext cx="2347994" cy="15979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1"/>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4E2A8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1"/>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SzPts val="3200"/>
              <a:buChar char="•"/>
              <a:defRPr>
                <a:solidFill>
                  <a:srgbClr val="342F2E"/>
                </a:solidFill>
              </a:defRPr>
            </a:lvl1pPr>
            <a:lvl2pPr indent="-406400" lvl="1" marL="914400" algn="l">
              <a:lnSpc>
                <a:spcPct val="100000"/>
              </a:lnSpc>
              <a:spcBef>
                <a:spcPts val="560"/>
              </a:spcBef>
              <a:spcAft>
                <a:spcPts val="0"/>
              </a:spcAft>
              <a:buSzPts val="2800"/>
              <a:buChar char="•"/>
              <a:defRPr>
                <a:solidFill>
                  <a:srgbClr val="342F2E"/>
                </a:solidFill>
              </a:defRPr>
            </a:lvl2pPr>
            <a:lvl3pPr indent="-381000" lvl="2" marL="1371600" algn="l">
              <a:lnSpc>
                <a:spcPct val="100000"/>
              </a:lnSpc>
              <a:spcBef>
                <a:spcPts val="480"/>
              </a:spcBef>
              <a:spcAft>
                <a:spcPts val="0"/>
              </a:spcAft>
              <a:buSzPts val="2400"/>
              <a:buFont typeface="Courier New"/>
              <a:buChar char="o"/>
              <a:defRPr>
                <a:solidFill>
                  <a:srgbClr val="342F2E"/>
                </a:solidFill>
              </a:defRPr>
            </a:lvl3pPr>
            <a:lvl4pPr indent="-355600" lvl="3" marL="1828800" algn="l">
              <a:lnSpc>
                <a:spcPct val="100000"/>
              </a:lnSpc>
              <a:spcBef>
                <a:spcPts val="400"/>
              </a:spcBef>
              <a:spcAft>
                <a:spcPts val="0"/>
              </a:spcAft>
              <a:buSzPts val="2000"/>
              <a:buFont typeface="Courier New"/>
              <a:buChar char="o"/>
              <a:defRPr>
                <a:solidFill>
                  <a:srgbClr val="342F2E"/>
                </a:solidFill>
              </a:defRPr>
            </a:lvl4pPr>
            <a:lvl5pPr indent="-355600" lvl="4" marL="2286000" algn="l">
              <a:lnSpc>
                <a:spcPct val="100000"/>
              </a:lnSpc>
              <a:spcBef>
                <a:spcPts val="400"/>
              </a:spcBef>
              <a:spcAft>
                <a:spcPts val="0"/>
              </a:spcAft>
              <a:buSzPts val="2000"/>
              <a:buFont typeface="Courier New"/>
              <a:buChar char="o"/>
              <a:defRPr>
                <a:solidFill>
                  <a:srgbClr val="342F2E"/>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pic>
        <p:nvPicPr>
          <p:cNvPr descr="A black and grey logo&#10;&#10;AI-generated content may be incorrect." id="22" name="Google Shape;22;p11"/>
          <p:cNvPicPr preferRelativeResize="0"/>
          <p:nvPr/>
        </p:nvPicPr>
        <p:blipFill rotWithShape="1">
          <a:blip r:embed="rId2">
            <a:alphaModFix/>
          </a:blip>
          <a:srcRect b="0" l="0" r="0" t="0"/>
          <a:stretch/>
        </p:blipFill>
        <p:spPr>
          <a:xfrm>
            <a:off x="8152107" y="4910970"/>
            <a:ext cx="922151" cy="17705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 name="Shape 23"/>
        <p:cNvGrpSpPr/>
        <p:nvPr/>
      </p:nvGrpSpPr>
      <p:grpSpPr>
        <a:xfrm>
          <a:off x="0" y="0"/>
          <a:ext cx="0" cy="0"/>
          <a:chOff x="0" y="0"/>
          <a:chExt cx="0" cy="0"/>
        </a:xfrm>
      </p:grpSpPr>
      <p:pic>
        <p:nvPicPr>
          <p:cNvPr descr="A black and grey logo&#10;&#10;AI-generated content may be incorrect." id="24" name="Google Shape;24;p13"/>
          <p:cNvPicPr preferRelativeResize="0"/>
          <p:nvPr/>
        </p:nvPicPr>
        <p:blipFill rotWithShape="1">
          <a:blip r:embed="rId2">
            <a:alphaModFix/>
          </a:blip>
          <a:srcRect b="0" l="0" r="0" t="0"/>
          <a:stretch/>
        </p:blipFill>
        <p:spPr>
          <a:xfrm>
            <a:off x="8152107" y="4910970"/>
            <a:ext cx="922151" cy="17705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p:nvPr/>
        </p:nvSpPr>
        <p:spPr>
          <a:xfrm>
            <a:off x="-25400" y="4853272"/>
            <a:ext cx="9169400" cy="296437"/>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9"/>
          <p:cNvSpPr txBox="1"/>
          <p:nvPr>
            <p:ph type="title"/>
          </p:nvPr>
        </p:nvSpPr>
        <p:spPr>
          <a:xfrm>
            <a:off x="391550" y="212329"/>
            <a:ext cx="8229600" cy="85725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4E2A84"/>
              </a:buClr>
              <a:buSzPts val="4400"/>
              <a:buFont typeface="Arial"/>
              <a:buNone/>
              <a:defRPr b="0" i="0" sz="4400" u="none" cap="none" strike="noStrike">
                <a:solidFill>
                  <a:srgbClr val="4E2A84"/>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9"/>
          <p:cNvSpPr txBox="1"/>
          <p:nvPr>
            <p:ph idx="1" type="body"/>
          </p:nvPr>
        </p:nvSpPr>
        <p:spPr>
          <a:xfrm>
            <a:off x="391550" y="120650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rgbClr val="B6ACD1"/>
              </a:buClr>
              <a:buSzPts val="3200"/>
              <a:buFont typeface="Arial"/>
              <a:buChar char="•"/>
              <a:defRPr b="0" i="0" sz="3200" u="none" cap="none" strike="noStrike">
                <a:solidFill>
                  <a:srgbClr val="342F2E"/>
                </a:solidFill>
                <a:latin typeface="Arial"/>
                <a:ea typeface="Arial"/>
                <a:cs typeface="Arial"/>
                <a:sym typeface="Arial"/>
              </a:defRPr>
            </a:lvl1pPr>
            <a:lvl2pPr indent="-406400" lvl="1" marL="914400" marR="0" rtl="0" algn="l">
              <a:lnSpc>
                <a:spcPct val="100000"/>
              </a:lnSpc>
              <a:spcBef>
                <a:spcPts val="560"/>
              </a:spcBef>
              <a:spcAft>
                <a:spcPts val="0"/>
              </a:spcAft>
              <a:buClr>
                <a:srgbClr val="B6ACD1"/>
              </a:buClr>
              <a:buSzPts val="2800"/>
              <a:buFont typeface="Arial"/>
              <a:buChar char="•"/>
              <a:defRPr b="0" i="0" sz="2800" u="none" cap="none" strike="noStrike">
                <a:solidFill>
                  <a:srgbClr val="342F2E"/>
                </a:solidFill>
                <a:latin typeface="Arial"/>
                <a:ea typeface="Arial"/>
                <a:cs typeface="Arial"/>
                <a:sym typeface="Arial"/>
              </a:defRPr>
            </a:lvl2pPr>
            <a:lvl3pPr indent="-381000" lvl="2" marL="1371600" marR="0" rtl="0" algn="l">
              <a:lnSpc>
                <a:spcPct val="100000"/>
              </a:lnSpc>
              <a:spcBef>
                <a:spcPts val="480"/>
              </a:spcBef>
              <a:spcAft>
                <a:spcPts val="0"/>
              </a:spcAft>
              <a:buClr>
                <a:srgbClr val="B6ACD1"/>
              </a:buClr>
              <a:buSzPts val="2400"/>
              <a:buFont typeface="Courier New"/>
              <a:buChar char="o"/>
              <a:defRPr b="0" i="0" sz="2400" u="none" cap="none" strike="noStrike">
                <a:solidFill>
                  <a:srgbClr val="342F2E"/>
                </a:solidFill>
                <a:latin typeface="Arial"/>
                <a:ea typeface="Arial"/>
                <a:cs typeface="Arial"/>
                <a:sym typeface="Arial"/>
              </a:defRPr>
            </a:lvl3pPr>
            <a:lvl4pPr indent="-355600" lvl="3" marL="1828800" marR="0" rtl="0" algn="l">
              <a:lnSpc>
                <a:spcPct val="100000"/>
              </a:lnSpc>
              <a:spcBef>
                <a:spcPts val="400"/>
              </a:spcBef>
              <a:spcAft>
                <a:spcPts val="0"/>
              </a:spcAft>
              <a:buClr>
                <a:srgbClr val="B6ACD1"/>
              </a:buClr>
              <a:buSzPts val="2000"/>
              <a:buFont typeface="Courier New"/>
              <a:buChar char="o"/>
              <a:defRPr b="0" i="0" sz="2000" u="none" cap="none" strike="noStrike">
                <a:solidFill>
                  <a:srgbClr val="342F2E"/>
                </a:solidFill>
                <a:latin typeface="Arial"/>
                <a:ea typeface="Arial"/>
                <a:cs typeface="Arial"/>
                <a:sym typeface="Arial"/>
              </a:defRPr>
            </a:lvl4pPr>
            <a:lvl5pPr indent="-355600" lvl="4" marL="2286000" marR="0" rtl="0" algn="l">
              <a:lnSpc>
                <a:spcPct val="100000"/>
              </a:lnSpc>
              <a:spcBef>
                <a:spcPts val="400"/>
              </a:spcBef>
              <a:spcAft>
                <a:spcPts val="0"/>
              </a:spcAft>
              <a:buClr>
                <a:srgbClr val="B6ACD1"/>
              </a:buClr>
              <a:buSzPts val="2000"/>
              <a:buFont typeface="Courier New"/>
              <a:buChar char="o"/>
              <a:defRPr b="0" i="0" sz="2000" u="none" cap="none" strike="noStrike">
                <a:solidFill>
                  <a:srgbClr val="342F2E"/>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document/d/1uM8irKkXnbzOjXR13qChE1wI3k4fPxV3ht7sHze-FAc/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1"/>
          <p:cNvSpPr txBox="1"/>
          <p:nvPr>
            <p:ph type="title"/>
          </p:nvPr>
        </p:nvSpPr>
        <p:spPr>
          <a:xfrm>
            <a:off x="7057" y="149157"/>
            <a:ext cx="9129886" cy="2743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4E2A84"/>
              </a:buClr>
              <a:buSzPts val="6000"/>
              <a:buFont typeface="Arial"/>
              <a:buNone/>
            </a:pPr>
            <a:r>
              <a:rPr lang="en-US"/>
              <a:t>Is Your LMS Gradebook Holding Your Grading Practices Back?</a:t>
            </a:r>
            <a:endParaRPr/>
          </a:p>
        </p:txBody>
      </p:sp>
      <p:sp>
        <p:nvSpPr>
          <p:cNvPr id="30" name="Google Shape;30;p1"/>
          <p:cNvSpPr txBox="1"/>
          <p:nvPr>
            <p:ph idx="2" type="body"/>
          </p:nvPr>
        </p:nvSpPr>
        <p:spPr>
          <a:xfrm>
            <a:off x="7056" y="2762654"/>
            <a:ext cx="9144000" cy="545697"/>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2800"/>
              <a:buFont typeface="Arial"/>
              <a:buNone/>
            </a:pPr>
            <a:r>
              <a:rPr lang="en-US"/>
              <a:t>Cathy Ishikawa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txBox="1"/>
          <p:nvPr/>
        </p:nvSpPr>
        <p:spPr>
          <a:xfrm>
            <a:off x="1089589" y="715710"/>
            <a:ext cx="711223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This presentation is part of the </a:t>
            </a:r>
            <a:r>
              <a:rPr b="1" i="0" lang="en-US" sz="2800" u="none" cap="none" strike="noStrike">
                <a:solidFill>
                  <a:schemeClr val="dk1"/>
                </a:solidFill>
                <a:latin typeface="Calibri"/>
                <a:ea typeface="Calibri"/>
                <a:cs typeface="Calibri"/>
                <a:sym typeface="Calibri"/>
              </a:rPr>
              <a:t>Accessibility Track</a:t>
            </a:r>
            <a:r>
              <a:rPr b="0" i="0" lang="en-US" sz="2800" u="none" cap="none" strike="noStrike">
                <a:solidFill>
                  <a:schemeClr val="dk1"/>
                </a:solidFill>
                <a:latin typeface="Calibri"/>
                <a:ea typeface="Calibri"/>
                <a:cs typeface="Calibri"/>
                <a:sym typeface="Calibri"/>
              </a:rPr>
              <a:t>, which is sponsored by </a:t>
            </a:r>
            <a:endParaRPr b="0" i="0" sz="1800" u="none" cap="none" strike="noStrike">
              <a:solidFill>
                <a:schemeClr val="dk1"/>
              </a:solidFill>
              <a:latin typeface="Calibri"/>
              <a:ea typeface="Calibri"/>
              <a:cs typeface="Calibri"/>
              <a:sym typeface="Calibri"/>
            </a:endParaRPr>
          </a:p>
        </p:txBody>
      </p:sp>
      <p:pic>
        <p:nvPicPr>
          <p:cNvPr id="36" name="Google Shape;36;p2"/>
          <p:cNvPicPr preferRelativeResize="0"/>
          <p:nvPr/>
        </p:nvPicPr>
        <p:blipFill rotWithShape="1">
          <a:blip r:embed="rId3">
            <a:alphaModFix/>
          </a:blip>
          <a:srcRect b="0" l="0" r="0" t="0"/>
          <a:stretch/>
        </p:blipFill>
        <p:spPr>
          <a:xfrm>
            <a:off x="666750" y="2077403"/>
            <a:ext cx="7810500"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g3dfc1d04a3b_0_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Why give grades?</a:t>
            </a:r>
            <a:endParaRPr/>
          </a:p>
        </p:txBody>
      </p:sp>
      <p:sp>
        <p:nvSpPr>
          <p:cNvPr id="43" name="Google Shape;43;g3dfc1d04a3b_0_0"/>
          <p:cNvSpPr txBox="1"/>
          <p:nvPr>
            <p:ph idx="1" type="body"/>
          </p:nvPr>
        </p:nvSpPr>
        <p:spPr>
          <a:xfrm>
            <a:off x="628650" y="1369225"/>
            <a:ext cx="5546400" cy="3263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640"/>
              </a:spcBef>
              <a:spcAft>
                <a:spcPts val="0"/>
              </a:spcAft>
              <a:buSzPts val="3200"/>
              <a:buNone/>
            </a:pPr>
            <a:r>
              <a:rPr lang="en-US"/>
              <a:t>15-second reflection</a:t>
            </a:r>
            <a:endParaRPr/>
          </a:p>
          <a:p>
            <a:pPr indent="-431800" lvl="0" marL="457200" rtl="0" algn="l">
              <a:lnSpc>
                <a:spcPct val="100000"/>
              </a:lnSpc>
              <a:spcBef>
                <a:spcPts val="640"/>
              </a:spcBef>
              <a:spcAft>
                <a:spcPts val="0"/>
              </a:spcAft>
              <a:buSzPts val="3200"/>
              <a:buChar char="•"/>
            </a:pPr>
            <a:r>
              <a:rPr lang="en-US"/>
              <a:t>What are grades for? </a:t>
            </a:r>
            <a:endParaRPr/>
          </a:p>
          <a:p>
            <a:pPr indent="-431800" lvl="0" marL="457200" rtl="0" algn="l">
              <a:lnSpc>
                <a:spcPct val="100000"/>
              </a:lnSpc>
              <a:spcBef>
                <a:spcPts val="0"/>
              </a:spcBef>
              <a:spcAft>
                <a:spcPts val="0"/>
              </a:spcAft>
              <a:buSzPts val="3200"/>
              <a:buChar char="•"/>
            </a:pPr>
            <a:r>
              <a:rPr lang="en-US"/>
              <a:t>What are they supposed to represent?</a:t>
            </a:r>
            <a:endParaRPr/>
          </a:p>
        </p:txBody>
      </p:sp>
      <p:pic>
        <p:nvPicPr>
          <p:cNvPr descr="Notebook sheet and A+  ' Color  ' Illustrator Ver. 5  ' Grouped elements  '  A perfect score  '  Making the grade (Provided by Getty Images)" id="44" name="Google Shape;44;g3dfc1d04a3b_0_0"/>
          <p:cNvPicPr preferRelativeResize="0"/>
          <p:nvPr/>
        </p:nvPicPr>
        <p:blipFill rotWithShape="1">
          <a:blip r:embed="rId3">
            <a:alphaModFix/>
          </a:blip>
          <a:srcRect b="0" l="0" r="0" t="0"/>
          <a:stretch/>
        </p:blipFill>
        <p:spPr>
          <a:xfrm>
            <a:off x="6327450" y="1420444"/>
            <a:ext cx="2664151" cy="26563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g3dfc1d04a3b_0_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My grading goal</a:t>
            </a:r>
            <a:endParaRPr/>
          </a:p>
        </p:txBody>
      </p:sp>
      <p:sp>
        <p:nvSpPr>
          <p:cNvPr id="51" name="Google Shape;51;g3dfc1d04a3b_0_7"/>
          <p:cNvSpPr txBox="1"/>
          <p:nvPr>
            <p:ph idx="1" type="body"/>
          </p:nvPr>
        </p:nvSpPr>
        <p:spPr>
          <a:xfrm>
            <a:off x="1004475" y="1268050"/>
            <a:ext cx="7050600" cy="1031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640"/>
              </a:spcBef>
              <a:spcAft>
                <a:spcPts val="0"/>
              </a:spcAft>
              <a:buSzPts val="3200"/>
              <a:buNone/>
            </a:pPr>
            <a:r>
              <a:rPr lang="en-US" sz="3300"/>
              <a:t>Grades reflect skills and knowledge students leave my class with</a:t>
            </a:r>
            <a:endParaRPr sz="3300"/>
          </a:p>
        </p:txBody>
      </p:sp>
      <p:pic>
        <p:nvPicPr>
          <p:cNvPr descr="Notebook sheet and A+  ' Color  ' Illustrator Ver. 5  ' Grouped elements  '  A perfect score  '  Making the grade (Provided by Getty Images)" id="52" name="Google Shape;52;g3dfc1d04a3b_0_7"/>
          <p:cNvPicPr preferRelativeResize="0"/>
          <p:nvPr/>
        </p:nvPicPr>
        <p:blipFill rotWithShape="1">
          <a:blip r:embed="rId3">
            <a:alphaModFix/>
          </a:blip>
          <a:srcRect b="0" l="0" r="0" t="0"/>
          <a:stretch/>
        </p:blipFill>
        <p:spPr>
          <a:xfrm>
            <a:off x="5631250" y="2646647"/>
            <a:ext cx="1804974" cy="1799701"/>
          </a:xfrm>
          <a:prstGeom prst="rect">
            <a:avLst/>
          </a:prstGeom>
          <a:noFill/>
          <a:ln>
            <a:noFill/>
          </a:ln>
        </p:spPr>
      </p:pic>
      <p:pic>
        <p:nvPicPr>
          <p:cNvPr descr="Group of contemporary scientists working in lab (Provided by Getty Images)" id="53" name="Google Shape;53;g3dfc1d04a3b_0_7"/>
          <p:cNvPicPr preferRelativeResize="0"/>
          <p:nvPr/>
        </p:nvPicPr>
        <p:blipFill rotWithShape="1">
          <a:blip r:embed="rId4">
            <a:alphaModFix/>
          </a:blip>
          <a:srcRect b="11451" l="15613" r="27446" t="20513"/>
          <a:stretch/>
        </p:blipFill>
        <p:spPr>
          <a:xfrm>
            <a:off x="1998551" y="2582288"/>
            <a:ext cx="2340777" cy="1864075"/>
          </a:xfrm>
          <a:prstGeom prst="rect">
            <a:avLst/>
          </a:prstGeom>
          <a:noFill/>
          <a:ln>
            <a:noFill/>
          </a:ln>
        </p:spPr>
      </p:pic>
      <p:sp>
        <p:nvSpPr>
          <p:cNvPr id="54" name="Google Shape;54;g3dfc1d04a3b_0_7"/>
          <p:cNvSpPr/>
          <p:nvPr/>
        </p:nvSpPr>
        <p:spPr>
          <a:xfrm>
            <a:off x="4480400" y="3282150"/>
            <a:ext cx="1031700" cy="370500"/>
          </a:xfrm>
          <a:prstGeom prst="rightArrow">
            <a:avLst>
              <a:gd fmla="val 50000" name="adj1"/>
              <a:gd fmla="val 50000" name="adj2"/>
            </a:avLst>
          </a:prstGeom>
          <a:solidFill>
            <a:srgbClr val="5F497A"/>
          </a:solidFill>
          <a:ln cap="flat" cmpd="sng" w="9525">
            <a:solidFill>
              <a:srgbClr val="4E2A8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3dfc1d04a3b_0_18"/>
          <p:cNvSpPr txBox="1"/>
          <p:nvPr>
            <p:ph type="title"/>
          </p:nvPr>
        </p:nvSpPr>
        <p:spPr>
          <a:xfrm>
            <a:off x="331675" y="30025"/>
            <a:ext cx="8608500" cy="994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990"/>
              <a:buNone/>
            </a:pPr>
            <a:r>
              <a:rPr lang="en-US" sz="3860"/>
              <a:t>Accessible &amp; Equitable Grade System</a:t>
            </a:r>
            <a:endParaRPr sz="3860"/>
          </a:p>
        </p:txBody>
      </p:sp>
      <p:grpSp>
        <p:nvGrpSpPr>
          <p:cNvPr id="61" name="Google Shape;61;g3dfc1d04a3b_0_18"/>
          <p:cNvGrpSpPr/>
          <p:nvPr/>
        </p:nvGrpSpPr>
        <p:grpSpPr>
          <a:xfrm>
            <a:off x="1437464" y="970290"/>
            <a:ext cx="6038627" cy="3638470"/>
            <a:chOff x="660224" y="878850"/>
            <a:chExt cx="6038627" cy="3638470"/>
          </a:xfrm>
        </p:grpSpPr>
        <p:sp>
          <p:nvSpPr>
            <p:cNvPr id="62" name="Google Shape;62;g3dfc1d04a3b_0_18"/>
            <p:cNvSpPr/>
            <p:nvPr/>
          </p:nvSpPr>
          <p:spPr>
            <a:xfrm>
              <a:off x="660224" y="3118010"/>
              <a:ext cx="438300" cy="471300"/>
            </a:xfrm>
            <a:prstGeom prst="ellipse">
              <a:avLst/>
            </a:prstGeom>
            <a:solidFill>
              <a:srgbClr val="FFC000"/>
            </a:solidFill>
            <a:ln cap="flat" cmpd="sng" w="9525">
              <a:solidFill>
                <a:srgbClr val="3F315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63" name="Google Shape;63;g3dfc1d04a3b_0_18"/>
            <p:cNvSpPr/>
            <p:nvPr/>
          </p:nvSpPr>
          <p:spPr>
            <a:xfrm>
              <a:off x="2069535" y="3875670"/>
              <a:ext cx="438300" cy="471300"/>
            </a:xfrm>
            <a:prstGeom prst="ellipse">
              <a:avLst/>
            </a:prstGeom>
            <a:solidFill>
              <a:srgbClr val="FFC000"/>
            </a:solidFill>
            <a:ln cap="flat" cmpd="sng" w="9525">
              <a:solidFill>
                <a:srgbClr val="3F315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64" name="Google Shape;64;g3dfc1d04a3b_0_18"/>
            <p:cNvSpPr/>
            <p:nvPr/>
          </p:nvSpPr>
          <p:spPr>
            <a:xfrm>
              <a:off x="4596637" y="4046020"/>
              <a:ext cx="438300" cy="471300"/>
            </a:xfrm>
            <a:prstGeom prst="ellipse">
              <a:avLst/>
            </a:prstGeom>
            <a:solidFill>
              <a:srgbClr val="FFC000"/>
            </a:solidFill>
            <a:ln cap="flat" cmpd="sng" w="9525">
              <a:solidFill>
                <a:srgbClr val="3F315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cxnSp>
          <p:nvCxnSpPr>
            <p:cNvPr id="65" name="Google Shape;65;g3dfc1d04a3b_0_18"/>
            <p:cNvCxnSpPr/>
            <p:nvPr/>
          </p:nvCxnSpPr>
          <p:spPr>
            <a:xfrm flipH="1" rot="10800000">
              <a:off x="961319" y="2432925"/>
              <a:ext cx="465316" cy="714135"/>
            </a:xfrm>
            <a:prstGeom prst="straightConnector1">
              <a:avLst/>
            </a:prstGeom>
            <a:noFill/>
            <a:ln cap="flat" cmpd="sng" w="28575">
              <a:solidFill>
                <a:srgbClr val="5F497A"/>
              </a:solidFill>
              <a:prstDash val="solid"/>
              <a:round/>
              <a:headEnd len="sm" w="sm" type="none"/>
              <a:tailEnd len="sm" w="sm" type="none"/>
            </a:ln>
          </p:spPr>
        </p:cxnSp>
        <p:sp>
          <p:nvSpPr>
            <p:cNvPr id="66" name="Google Shape;66;g3dfc1d04a3b_0_18"/>
            <p:cNvSpPr/>
            <p:nvPr/>
          </p:nvSpPr>
          <p:spPr>
            <a:xfrm>
              <a:off x="1720110" y="2432925"/>
              <a:ext cx="1388575" cy="1562900"/>
            </a:xfrm>
            <a:custGeom>
              <a:rect b="b" l="l" r="r" t="t"/>
              <a:pathLst>
                <a:path extrusionOk="0" h="62516" w="55543">
                  <a:moveTo>
                    <a:pt x="14967" y="62516"/>
                  </a:moveTo>
                  <a:cubicBezTo>
                    <a:pt x="13148" y="61634"/>
                    <a:pt x="6533" y="59760"/>
                    <a:pt x="4052" y="57224"/>
                  </a:cubicBezTo>
                  <a:cubicBezTo>
                    <a:pt x="1571" y="54688"/>
                    <a:pt x="248" y="50663"/>
                    <a:pt x="83" y="47300"/>
                  </a:cubicBezTo>
                  <a:cubicBezTo>
                    <a:pt x="-82" y="43937"/>
                    <a:pt x="249" y="40851"/>
                    <a:pt x="3060" y="37047"/>
                  </a:cubicBezTo>
                  <a:cubicBezTo>
                    <a:pt x="5872" y="33243"/>
                    <a:pt x="8242" y="27178"/>
                    <a:pt x="16952" y="24477"/>
                  </a:cubicBezTo>
                  <a:cubicBezTo>
                    <a:pt x="25662" y="21776"/>
                    <a:pt x="52786" y="24919"/>
                    <a:pt x="55322" y="20839"/>
                  </a:cubicBezTo>
                  <a:cubicBezTo>
                    <a:pt x="57858" y="16760"/>
                    <a:pt x="36026" y="3473"/>
                    <a:pt x="32167" y="0"/>
                  </a:cubicBezTo>
                </a:path>
              </a:pathLst>
            </a:custGeom>
            <a:noFill/>
            <a:ln cap="flat" cmpd="sng" w="28575">
              <a:solidFill>
                <a:srgbClr val="5F49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g3dfc1d04a3b_0_18"/>
            <p:cNvSpPr/>
            <p:nvPr/>
          </p:nvSpPr>
          <p:spPr>
            <a:xfrm>
              <a:off x="3670719" y="2023000"/>
              <a:ext cx="1352850" cy="2020075"/>
            </a:xfrm>
            <a:custGeom>
              <a:rect b="b" l="l" r="r" t="t"/>
              <a:pathLst>
                <a:path extrusionOk="0" h="80803" w="54114">
                  <a:moveTo>
                    <a:pt x="44747" y="80804"/>
                  </a:moveTo>
                  <a:cubicBezTo>
                    <a:pt x="47402" y="78147"/>
                    <a:pt x="49138" y="69996"/>
                    <a:pt x="45408" y="69557"/>
                  </a:cubicBezTo>
                  <a:cubicBezTo>
                    <a:pt x="40205" y="68944"/>
                    <a:pt x="34745" y="69973"/>
                    <a:pt x="29862" y="71873"/>
                  </a:cubicBezTo>
                  <a:cubicBezTo>
                    <a:pt x="26840" y="73049"/>
                    <a:pt x="25167" y="77496"/>
                    <a:pt x="21924" y="77496"/>
                  </a:cubicBezTo>
                  <a:cubicBezTo>
                    <a:pt x="20241" y="77496"/>
                    <a:pt x="19731" y="74817"/>
                    <a:pt x="19277" y="73196"/>
                  </a:cubicBezTo>
                  <a:cubicBezTo>
                    <a:pt x="17415" y="66544"/>
                    <a:pt x="11416" y="57572"/>
                    <a:pt x="16300" y="52688"/>
                  </a:cubicBezTo>
                  <a:cubicBezTo>
                    <a:pt x="18274" y="50714"/>
                    <a:pt x="21796" y="51051"/>
                    <a:pt x="24570" y="51365"/>
                  </a:cubicBezTo>
                  <a:cubicBezTo>
                    <a:pt x="30072" y="51988"/>
                    <a:pt x="39935" y="49530"/>
                    <a:pt x="40778" y="55003"/>
                  </a:cubicBezTo>
                  <a:cubicBezTo>
                    <a:pt x="41476" y="59538"/>
                    <a:pt x="33202" y="65695"/>
                    <a:pt x="29531" y="62942"/>
                  </a:cubicBezTo>
                  <a:cubicBezTo>
                    <a:pt x="24309" y="59026"/>
                    <a:pt x="21446" y="52688"/>
                    <a:pt x="17624" y="47396"/>
                  </a:cubicBezTo>
                  <a:cubicBezTo>
                    <a:pt x="15670" y="44690"/>
                    <a:pt x="16849" y="40764"/>
                    <a:pt x="16300" y="37472"/>
                  </a:cubicBezTo>
                  <a:cubicBezTo>
                    <a:pt x="15625" y="33425"/>
                    <a:pt x="12290" y="28335"/>
                    <a:pt x="14977" y="25234"/>
                  </a:cubicBezTo>
                  <a:cubicBezTo>
                    <a:pt x="18562" y="21097"/>
                    <a:pt x="25921" y="26377"/>
                    <a:pt x="31185" y="27880"/>
                  </a:cubicBezTo>
                  <a:cubicBezTo>
                    <a:pt x="35264" y="29045"/>
                    <a:pt x="39903" y="27672"/>
                    <a:pt x="43754" y="25895"/>
                  </a:cubicBezTo>
                  <a:cubicBezTo>
                    <a:pt x="48742" y="23594"/>
                    <a:pt x="53402" y="18454"/>
                    <a:pt x="54008" y="12995"/>
                  </a:cubicBezTo>
                  <a:cubicBezTo>
                    <a:pt x="54435" y="9147"/>
                    <a:pt x="52271" y="5243"/>
                    <a:pt x="50039" y="2080"/>
                  </a:cubicBezTo>
                  <a:cubicBezTo>
                    <a:pt x="47305" y="-1794"/>
                    <a:pt x="40401" y="874"/>
                    <a:pt x="35816" y="2080"/>
                  </a:cubicBezTo>
                  <a:cubicBezTo>
                    <a:pt x="25718" y="4736"/>
                    <a:pt x="16048" y="8987"/>
                    <a:pt x="6708" y="13657"/>
                  </a:cubicBezTo>
                  <a:cubicBezTo>
                    <a:pt x="3508" y="15257"/>
                    <a:pt x="3954" y="20988"/>
                    <a:pt x="754" y="22588"/>
                  </a:cubicBezTo>
                  <a:cubicBezTo>
                    <a:pt x="-1143" y="23537"/>
                    <a:pt x="1233" y="18361"/>
                    <a:pt x="1746" y="16303"/>
                  </a:cubicBezTo>
                </a:path>
              </a:pathLst>
            </a:custGeom>
            <a:noFill/>
            <a:ln cap="flat" cmpd="sng" w="28575">
              <a:solidFill>
                <a:srgbClr val="5F49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3dfc1d04a3b_0_18"/>
            <p:cNvSpPr/>
            <p:nvPr/>
          </p:nvSpPr>
          <p:spPr>
            <a:xfrm>
              <a:off x="1273660" y="878850"/>
              <a:ext cx="2593816" cy="1562900"/>
            </a:xfrm>
            <a:prstGeom prst="roundRect">
              <a:avLst>
                <a:gd fmla="val 16667" name="adj"/>
              </a:avLst>
            </a:prstGeom>
            <a:solidFill>
              <a:srgbClr val="5F49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Arial"/>
                  <a:ea typeface="Arial"/>
                  <a:cs typeface="Arial"/>
                  <a:sym typeface="Arial"/>
                </a:rPr>
                <a:t>Meeting Learning Goals</a:t>
              </a:r>
              <a:endParaRPr b="1" i="0" sz="2400" u="none" cap="none" strike="noStrike">
                <a:solidFill>
                  <a:schemeClr val="lt1"/>
                </a:solidFill>
                <a:latin typeface="Arial"/>
                <a:ea typeface="Arial"/>
                <a:cs typeface="Arial"/>
                <a:sym typeface="Arial"/>
              </a:endParaRPr>
            </a:p>
          </p:txBody>
        </p:sp>
        <p:sp>
          <p:nvSpPr>
            <p:cNvPr id="69" name="Google Shape;69;g3dfc1d04a3b_0_18"/>
            <p:cNvSpPr/>
            <p:nvPr/>
          </p:nvSpPr>
          <p:spPr>
            <a:xfrm>
              <a:off x="5276526" y="1051022"/>
              <a:ext cx="1422325" cy="1058195"/>
            </a:xfrm>
            <a:prstGeom prst="roundRect">
              <a:avLst>
                <a:gd fmla="val 16667" name="adj"/>
              </a:avLst>
            </a:prstGeom>
            <a:solidFill>
              <a:srgbClr val="5F49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Grade</a:t>
              </a:r>
              <a:endParaRPr b="1" i="0" sz="2400" u="none" cap="none" strike="noStrike">
                <a:solidFill>
                  <a:schemeClr val="lt1"/>
                </a:solidFill>
                <a:latin typeface="Arial"/>
                <a:ea typeface="Arial"/>
                <a:cs typeface="Arial"/>
                <a:sym typeface="Arial"/>
              </a:endParaRPr>
            </a:p>
          </p:txBody>
        </p:sp>
        <p:sp>
          <p:nvSpPr>
            <p:cNvPr id="70" name="Google Shape;70;g3dfc1d04a3b_0_18"/>
            <p:cNvSpPr/>
            <p:nvPr/>
          </p:nvSpPr>
          <p:spPr>
            <a:xfrm flipH="1">
              <a:off x="3996434" y="1328712"/>
              <a:ext cx="1200406" cy="492467"/>
            </a:xfrm>
            <a:prstGeom prst="leftArrow">
              <a:avLst>
                <a:gd fmla="val 50000" name="adj1"/>
                <a:gd fmla="val 50000" name="adj2"/>
              </a:avLst>
            </a:prstGeom>
            <a:solidFill>
              <a:srgbClr val="FFC000"/>
            </a:solidFill>
            <a:ln cap="flat" cmpd="sng" w="9525">
              <a:solidFill>
                <a:srgbClr val="3F315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3dfc1d04a3b_0_2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“Grading for Growth”</a:t>
            </a:r>
            <a:endParaRPr/>
          </a:p>
        </p:txBody>
      </p:sp>
      <p:sp>
        <p:nvSpPr>
          <p:cNvPr id="77" name="Google Shape;77;g3dfc1d04a3b_0_29"/>
          <p:cNvSpPr txBox="1"/>
          <p:nvPr>
            <p:ph idx="1" type="body"/>
          </p:nvPr>
        </p:nvSpPr>
        <p:spPr>
          <a:xfrm>
            <a:off x="628650" y="1268044"/>
            <a:ext cx="7886700" cy="3263400"/>
          </a:xfrm>
          <a:prstGeom prst="rect">
            <a:avLst/>
          </a:prstGeom>
          <a:noFill/>
          <a:ln>
            <a:noFill/>
          </a:ln>
        </p:spPr>
        <p:txBody>
          <a:bodyPr anchorCtr="0" anchor="t" bIns="45700" lIns="91425" spcFirstLastPara="1" rIns="91425" wrap="square" tIns="45700">
            <a:normAutofit/>
          </a:bodyPr>
          <a:lstStyle/>
          <a:p>
            <a:pPr indent="-431800" lvl="0" marL="457200" rtl="0" algn="l">
              <a:lnSpc>
                <a:spcPct val="100000"/>
              </a:lnSpc>
              <a:spcBef>
                <a:spcPts val="640"/>
              </a:spcBef>
              <a:spcAft>
                <a:spcPts val="0"/>
              </a:spcAft>
              <a:buSzPts val="3200"/>
              <a:buChar char="•"/>
            </a:pPr>
            <a:r>
              <a:rPr lang="en-US"/>
              <a:t>Various styles: ungrading, specifications, standards-based</a:t>
            </a:r>
            <a:endParaRPr/>
          </a:p>
          <a:p>
            <a:pPr indent="-431800" lvl="0" marL="457200" rtl="0" algn="l">
              <a:lnSpc>
                <a:spcPct val="100000"/>
              </a:lnSpc>
              <a:spcBef>
                <a:spcPts val="0"/>
              </a:spcBef>
              <a:spcAft>
                <a:spcPts val="0"/>
              </a:spcAft>
              <a:buSzPts val="3200"/>
              <a:buChar char="•"/>
            </a:pPr>
            <a:r>
              <a:rPr lang="en-US"/>
              <a:t>Common characteristics</a:t>
            </a:r>
            <a:endParaRPr/>
          </a:p>
          <a:p>
            <a:pPr indent="-406400" lvl="1" marL="914400" rtl="0" algn="l">
              <a:lnSpc>
                <a:spcPct val="100000"/>
              </a:lnSpc>
              <a:spcBef>
                <a:spcPts val="0"/>
              </a:spcBef>
              <a:spcAft>
                <a:spcPts val="0"/>
              </a:spcAft>
              <a:buSzPts val="2800"/>
              <a:buChar char="•"/>
            </a:pPr>
            <a:r>
              <a:rPr lang="en-US"/>
              <a:t>retries and revision</a:t>
            </a:r>
            <a:endParaRPr/>
          </a:p>
          <a:p>
            <a:pPr indent="-406400" lvl="1" marL="914400" rtl="0" algn="l">
              <a:lnSpc>
                <a:spcPct val="100000"/>
              </a:lnSpc>
              <a:spcBef>
                <a:spcPts val="0"/>
              </a:spcBef>
              <a:spcAft>
                <a:spcPts val="0"/>
              </a:spcAft>
              <a:buSzPts val="2800"/>
              <a:buChar char="•"/>
            </a:pPr>
            <a:r>
              <a:rPr lang="en-US"/>
              <a:t>descriptive categories rather than points</a:t>
            </a:r>
            <a:endParaRPr/>
          </a:p>
        </p:txBody>
      </p:sp>
      <p:sp>
        <p:nvSpPr>
          <p:cNvPr id="78" name="Google Shape;78;g3dfc1d04a3b_0_29"/>
          <p:cNvSpPr txBox="1"/>
          <p:nvPr/>
        </p:nvSpPr>
        <p:spPr>
          <a:xfrm>
            <a:off x="4069080" y="4320540"/>
            <a:ext cx="47472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sng" cap="none" strike="noStrike">
                <a:solidFill>
                  <a:srgbClr val="000000"/>
                </a:solidFill>
                <a:latin typeface="Arial"/>
                <a:ea typeface="Arial"/>
                <a:cs typeface="Arial"/>
                <a:sym typeface="Arial"/>
                <a:hlinkClick r:id="rId3">
                  <a:extLst>
                    <a:ext uri="{A12FA001-AC4F-418D-AE19-62706E023703}">
                      <ahyp:hlinkClr val="tx"/>
                    </a:ext>
                  </a:extLst>
                </a:hlinkClick>
              </a:rPr>
              <a:t>Resource page for more information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4E2A84"/>
              </a:buClr>
              <a:buSzPct val="100000"/>
              <a:buFont typeface="Arial"/>
              <a:buNone/>
            </a:pPr>
            <a:r>
              <a:rPr lang="en-US"/>
              <a:t>Standards-based grading with Learning Mastery gradebook</a:t>
            </a:r>
            <a:endParaRPr/>
          </a:p>
        </p:txBody>
      </p:sp>
      <p:sp>
        <p:nvSpPr>
          <p:cNvPr id="84" name="Google Shape;84;p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3200"/>
              <a:buChar char="•"/>
            </a:pPr>
            <a:r>
              <a:rPr lang="en-US"/>
              <a:t>Issues with transparency</a:t>
            </a:r>
            <a:endParaRPr/>
          </a:p>
          <a:p>
            <a:pPr indent="-431800" lvl="1" marL="914400" rtl="0" algn="l">
              <a:lnSpc>
                <a:spcPct val="100000"/>
              </a:lnSpc>
              <a:spcBef>
                <a:spcPts val="0"/>
              </a:spcBef>
              <a:spcAft>
                <a:spcPts val="0"/>
              </a:spcAft>
              <a:buSzPts val="3200"/>
              <a:buChar char="•"/>
            </a:pPr>
            <a:r>
              <a:rPr lang="en-US"/>
              <a:t>Extra navigation required</a:t>
            </a:r>
            <a:endParaRPr/>
          </a:p>
          <a:p>
            <a:pPr indent="-431800" lvl="1" marL="914400" rtl="0" algn="l">
              <a:lnSpc>
                <a:spcPct val="100000"/>
              </a:lnSpc>
              <a:spcBef>
                <a:spcPts val="640"/>
              </a:spcBef>
              <a:spcAft>
                <a:spcPts val="0"/>
              </a:spcAft>
              <a:buSzPts val="3200"/>
              <a:buChar char="•"/>
            </a:pPr>
            <a:r>
              <a:rPr lang="en-US"/>
              <a:t>Awkward progress tracking on student and instructor end</a:t>
            </a:r>
            <a:endParaRPr/>
          </a:p>
          <a:p>
            <a:pPr indent="-431800" lvl="1" marL="914400" rtl="0" algn="l">
              <a:lnSpc>
                <a:spcPct val="100000"/>
              </a:lnSpc>
              <a:spcBef>
                <a:spcPts val="640"/>
              </a:spcBef>
              <a:spcAft>
                <a:spcPts val="0"/>
              </a:spcAft>
              <a:buSzPts val="3200"/>
              <a:buChar char="•"/>
            </a:pPr>
            <a:r>
              <a:rPr lang="en-US"/>
              <a:t>Students expect a total grade column</a:t>
            </a:r>
            <a:endParaRPr/>
          </a:p>
          <a:p>
            <a:pPr indent="0" lvl="0" marL="342900" rtl="0" algn="l">
              <a:lnSpc>
                <a:spcPct val="100000"/>
              </a:lnSpc>
              <a:spcBef>
                <a:spcPts val="640"/>
              </a:spcBef>
              <a:spcAft>
                <a:spcPts val="0"/>
              </a:spcAft>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4E2A84"/>
              </a:buClr>
              <a:buSzPct val="100000"/>
              <a:buFont typeface="Arial"/>
              <a:buNone/>
            </a:pPr>
            <a:r>
              <a:rPr lang="en-US"/>
              <a:t>Can a gradebook encourage new grading practice? </a:t>
            </a:r>
            <a:endParaRPr/>
          </a:p>
        </p:txBody>
      </p:sp>
      <p:pic>
        <p:nvPicPr>
          <p:cNvPr descr="Gradebook screenshot--columns with student rating and my rating" id="91" name="Google Shape;91;p3"/>
          <p:cNvPicPr preferRelativeResize="0"/>
          <p:nvPr>
            <p:ph idx="1" type="body"/>
          </p:nvPr>
        </p:nvPicPr>
        <p:blipFill rotWithShape="1">
          <a:blip r:embed="rId3">
            <a:alphaModFix/>
          </a:blip>
          <a:srcRect b="0" l="0" r="0" t="0"/>
          <a:stretch/>
        </p:blipFill>
        <p:spPr>
          <a:xfrm>
            <a:off x="2652218" y="1521796"/>
            <a:ext cx="5006884" cy="3205846"/>
          </a:xfrm>
          <a:prstGeom prst="rect">
            <a:avLst/>
          </a:prstGeom>
          <a:noFill/>
          <a:ln>
            <a:noFill/>
          </a:ln>
        </p:spPr>
      </p:pic>
      <p:pic>
        <p:nvPicPr>
          <p:cNvPr id="92" name="Google Shape;92;p3"/>
          <p:cNvPicPr preferRelativeResize="0"/>
          <p:nvPr/>
        </p:nvPicPr>
        <p:blipFill rotWithShape="1">
          <a:blip r:embed="rId4">
            <a:alphaModFix/>
          </a:blip>
          <a:srcRect b="0" l="0" r="0" t="0"/>
          <a:stretch/>
        </p:blipFill>
        <p:spPr>
          <a:xfrm>
            <a:off x="781464" y="1521796"/>
            <a:ext cx="1653683" cy="739204"/>
          </a:xfrm>
          <a:prstGeom prst="rect">
            <a:avLst/>
          </a:prstGeom>
          <a:noFill/>
          <a:ln>
            <a:noFill/>
          </a:ln>
        </p:spPr>
      </p:pic>
      <p:sp>
        <p:nvSpPr>
          <p:cNvPr descr="Emphasis arrow pointing to student rating column" id="93" name="Google Shape;93;p3"/>
          <p:cNvSpPr/>
          <p:nvPr/>
        </p:nvSpPr>
        <p:spPr>
          <a:xfrm rot="3876277">
            <a:off x="7681619" y="1939047"/>
            <a:ext cx="389107" cy="719847"/>
          </a:xfrm>
          <a:prstGeom prst="downArrow">
            <a:avLst>
              <a:gd fmla="val 50000" name="adj1"/>
              <a:gd fmla="val 50000" name="adj2"/>
            </a:avLst>
          </a:prstGeom>
          <a:gradFill>
            <a:gsLst>
              <a:gs pos="0">
                <a:srgbClr val="7F5AAB"/>
              </a:gs>
              <a:gs pos="100000">
                <a:srgbClr val="C7AEED"/>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8"/>
          <p:cNvSpPr txBox="1"/>
          <p:nvPr>
            <p:ph type="title"/>
          </p:nvPr>
        </p:nvSpPr>
        <p:spPr>
          <a:xfrm>
            <a:off x="628650" y="0"/>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4E2A84"/>
              </a:buClr>
              <a:buSzPts val="4400"/>
              <a:buFont typeface="Arial"/>
              <a:buNone/>
            </a:pPr>
            <a:r>
              <a:rPr lang="en-US"/>
              <a:t>Invitation to reflect</a:t>
            </a:r>
            <a:endParaRPr/>
          </a:p>
        </p:txBody>
      </p:sp>
      <p:sp>
        <p:nvSpPr>
          <p:cNvPr id="99" name="Google Shape;99;p8"/>
          <p:cNvSpPr txBox="1"/>
          <p:nvPr>
            <p:ph idx="1" type="body"/>
          </p:nvPr>
        </p:nvSpPr>
        <p:spPr>
          <a:xfrm>
            <a:off x="628650" y="1056799"/>
            <a:ext cx="7886700" cy="3263504"/>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3200"/>
              <a:buChar char="•"/>
            </a:pPr>
            <a:r>
              <a:rPr lang="en-US"/>
              <a:t>To what degree does</a:t>
            </a:r>
            <a:r>
              <a:rPr lang="en-US"/>
              <a:t> your current grading system truly</a:t>
            </a:r>
            <a:r>
              <a:rPr lang="en-US"/>
              <a:t> reflecting learning?</a:t>
            </a:r>
            <a:endParaRPr/>
          </a:p>
          <a:p>
            <a:pPr indent="-342900" lvl="0" marL="342900" rtl="0" algn="l">
              <a:lnSpc>
                <a:spcPct val="100000"/>
              </a:lnSpc>
              <a:spcBef>
                <a:spcPts val="640"/>
              </a:spcBef>
              <a:spcAft>
                <a:spcPts val="0"/>
              </a:spcAft>
              <a:buSzPts val="3200"/>
              <a:buChar char="•"/>
            </a:pPr>
            <a:r>
              <a:rPr lang="en-US"/>
              <a:t>How does your LMS grading system influence your choices?</a:t>
            </a:r>
            <a:endParaRPr/>
          </a:p>
          <a:p>
            <a:pPr indent="-342900" lvl="0" marL="342900" rtl="0" algn="l">
              <a:lnSpc>
                <a:spcPct val="100000"/>
              </a:lnSpc>
              <a:spcBef>
                <a:spcPts val="640"/>
              </a:spcBef>
              <a:spcAft>
                <a:spcPts val="0"/>
              </a:spcAft>
              <a:buSzPts val="3200"/>
              <a:buChar char="•"/>
            </a:pPr>
            <a:r>
              <a:rPr lang="en-US"/>
              <a:t>What would your dream LMS gradebook look like?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Title and Conten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2020-11-25T16:52:35Z</dcterms:created>
  <dc:creator>Nicholas A. Tiemersma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0x0101001923ED664B900D49AFEB9B4F03E872C4</vt:lpwstr>
  </property>
  <property fmtid="{D5CDD505-2E9C-101B-9397-08002B2CF9AE}" pid="3" name="Order">
    <vt:r8>7600.0</vt:r8>
  </property>
  <property fmtid="{D5CDD505-2E9C-101B-9397-08002B2CF9AE}" pid="4" name="MediaServiceImageTags">
    <vt:lpwstr/>
  </property>
</Properties>
</file>