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y="5143500" cx="9144000"/>
  <p:notesSz cx="51435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5" roundtripDataSignature="AMtx7mgC/vZ5AWmkeYYnGXhVrnmiS77pJ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customschemas.google.com/relationships/presentationmetadata" Target="metadata"/><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tyle.org/unladenswallow/"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g3e1465061e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 name="Google Shape;13;g3e1465061e5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g3e1465061e5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e0c8cd19f4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g3e0c8cd19f4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g3e0c8cd19f4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e7b77fc89f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g3e7b77fc89f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g3e7b77fc89f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e7b77fc89f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g3e7b77fc89f_0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g3e7b77fc89f_0_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3e0c8cd19f4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g3e0c8cd19f4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g3e0c8cd19f4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3e0c8cd19f4_0_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g3e0c8cd19f4_0_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g3e0c8cd19f4_0_6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3e0c8cd19f4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g3e0c8cd19f4_0_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g3e0c8cd19f4_0_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g3e1465061e5_1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 name="Google Shape;25;g3e1465061e5_1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 name="Google Shape;26;g3e1465061e5_1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3e0c8cd19f4_3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g3e0c8cd19f4_3_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g3e0c8cd19f4_3_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3e0c8cd19f4_3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g3e0c8cd19f4_3_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g3e0c8cd19f4_3_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3e0c8cd19f4_3_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g3e0c8cd19f4_3_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8" name="Google Shape;388;g3e0c8cd19f4_3_8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3e0c8cd19f4_3_1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2" name="Google Shape;412;g3e0c8cd19f4_3_1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g3e0c8cd19f4_3_1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3e0c8cd19f4_3_1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5" name="Google Shape;435;g3e0c8cd19f4_3_1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6" name="Google Shape;436;g3e0c8cd19f4_3_1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3e15c3ef29b_1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4" name="Google Shape;444;g3e15c3ef29b_1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 name="Google Shape;445;g3e15c3ef29b_1_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3e7b77fc89f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7" name="Google Shape;457;g3e7b77fc89f_0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8" name="Google Shape;458;g3e7b77fc89f_0_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3e7f0fd081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2" name="Google Shape;482;g3e7f0fd081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3" name="Google Shape;483;g3e7f0fd0818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3e7b77fc89f_1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4" name="Google Shape;494;g3e7b77fc89f_1_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5" name="Google Shape;495;g3e7b77fc89f_1_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3e1ab5b5271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9" name="Google Shape;519;g3e1ab5b5271_0_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0" name="Google Shape;520;g3e1ab5b5271_0_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 name="Shape 29"/>
        <p:cNvGrpSpPr/>
        <p:nvPr/>
      </p:nvGrpSpPr>
      <p:grpSpPr>
        <a:xfrm>
          <a:off x="0" y="0"/>
          <a:ext cx="0" cy="0"/>
          <a:chOff x="0" y="0"/>
          <a:chExt cx="0" cy="0"/>
        </a:xfrm>
      </p:grpSpPr>
      <p:sp>
        <p:nvSpPr>
          <p:cNvPr id="30" name="Google Shape;3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 name="Google Shape;3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 name="Google Shape;3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3e0c8cd19f4_3_1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1" name="Google Shape;531;g3e0c8cd19f4_3_1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317500" lvl="0" marL="457200" rtl="0" algn="l">
              <a:spcBef>
                <a:spcPts val="0"/>
              </a:spcBef>
              <a:spcAft>
                <a:spcPts val="0"/>
              </a:spcAft>
              <a:buSzPts val="1400"/>
              <a:buAutoNum type="arabicParenR"/>
            </a:pPr>
            <a:r>
              <a:rPr lang="en-US"/>
              <a:t>Based on studies of the European barn swallow, the airspeed velocity of an unladen swallow is approximately 11 meters per second, which is about 24 miles per hour (mph) or 39 kilometers per hour (km/h). This measurement represents a typical cruising speed for the bird. </a:t>
            </a:r>
            <a:r>
              <a:rPr lang="en-US" u="sng">
                <a:solidFill>
                  <a:schemeClr val="hlink"/>
                </a:solidFill>
                <a:hlinkClick r:id="rId2"/>
              </a:rPr>
              <a:t>https://style.org/unladenswallow/</a:t>
            </a:r>
            <a:r>
              <a:rPr lang="en-US"/>
              <a:t> </a:t>
            </a:r>
            <a:br>
              <a:rPr lang="en-US"/>
            </a:br>
            <a:endParaRPr/>
          </a:p>
          <a:p>
            <a:pPr indent="-317500" lvl="0" marL="457200" rtl="0" algn="l">
              <a:spcBef>
                <a:spcPts val="0"/>
              </a:spcBef>
              <a:spcAft>
                <a:spcPts val="0"/>
              </a:spcAft>
              <a:buSzPts val="1400"/>
              <a:buAutoNum type="arabicParenR"/>
            </a:pPr>
            <a:r>
              <a:rPr lang="en-US"/>
              <a:t>42</a:t>
            </a:r>
            <a:endParaRPr/>
          </a:p>
        </p:txBody>
      </p:sp>
      <p:sp>
        <p:nvSpPr>
          <p:cNvPr id="532" name="Google Shape;532;g3e0c8cd19f4_3_1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 name="Google Shape;5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 name="Google Shape;5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e7b77fc89f_1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 name="Google Shape;66;g3e7b77fc89f_1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 name="Google Shape;67;g3e7b77fc89f_1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 name="Google Shape;8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e0c8cd19f4_1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g3e0c8cd19f4_1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g3e0c8cd19f4_1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hyperlink" Target="mailto:anaflavia@uchicago.edu" TargetMode="External"/><Relationship Id="rId5" Type="http://schemas.openxmlformats.org/officeDocument/2006/relationships/hyperlink" Target="mailto:afb9@illinois.edu" TargetMode="External"/><Relationship Id="rId6" Type="http://schemas.openxmlformats.org/officeDocument/2006/relationships/hyperlink" Target="mailto:ahmed10@uchicago.edu" TargetMode="External"/><Relationship Id="rId7" Type="http://schemas.openxmlformats.org/officeDocument/2006/relationships/image" Target="../media/image1.png"/><Relationship Id="rId8" Type="http://schemas.openxmlformats.org/officeDocument/2006/relationships/image" Target="../media/image2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2.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hyperlink" Target="https://static01.nyt.com/files/2018/learning/PodcastPlanningHandoutLN.pdf" TargetMode="External"/><Relationship Id="rId5"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s://www.thepodcasthost.com/recording-skills/riverside-fm-review/" TargetMode="External"/><Relationship Id="rId4" Type="http://schemas.openxmlformats.org/officeDocument/2006/relationships/hyperlink" Target="https://play.google.com/store/apps/details?id=com.dolby.dolby234&amp;hl=en_US" TargetMode="External"/><Relationship Id="rId5" Type="http://schemas.openxmlformats.org/officeDocument/2006/relationships/hyperlink" Target="https://play.google.com/store/apps/details?id=fm.anchor.android" TargetMode="External"/><Relationship Id="rId6" Type="http://schemas.openxmlformats.org/officeDocument/2006/relationships/hyperlink" Target="https://play.google.com/store/apps/details?id=fm.anchor.android" TargetMode="External"/><Relationship Id="rId7" Type="http://schemas.openxmlformats.org/officeDocument/2006/relationships/hyperlink" Target="https://support.zoom.us/hc/en-us/articles/201362473-Local-Recording#h_96380e17-816d-4eda-a4b9-740d1498eac6"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4.jpg"/></Relationships>
</file>

<file path=ppt/slides/_rels/slide21.xml.rels><?xml version="1.0" encoding="UTF-8" standalone="yes"?><Relationships xmlns="http://schemas.openxmlformats.org/package/2006/relationships"><Relationship Id="rId11" Type="http://schemas.openxmlformats.org/officeDocument/2006/relationships/hyperlink" Target="http://www.audiojungle.net" TargetMode="External"/><Relationship Id="rId10" Type="http://schemas.openxmlformats.org/officeDocument/2006/relationships/hyperlink" Target="http://www.premiumbeat.com" TargetMode="External"/><Relationship Id="rId13" Type="http://schemas.openxmlformats.org/officeDocument/2006/relationships/image" Target="../media/image5.jpg"/><Relationship Id="rId12" Type="http://schemas.openxmlformats.org/officeDocument/2006/relationships/hyperlink" Target="http://www.audiohero.com" TargetMode="External"/><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hyperlink" Target="https://www.audacityteam.org/" TargetMode="External"/><Relationship Id="rId4" Type="http://schemas.openxmlformats.org/officeDocument/2006/relationships/hyperlink" Target="https://www.apple.com/mac/garageband/" TargetMode="External"/><Relationship Id="rId9" Type="http://schemas.openxmlformats.org/officeDocument/2006/relationships/hyperlink" Target="https://freesound.org/" TargetMode="External"/><Relationship Id="rId5" Type="http://schemas.openxmlformats.org/officeDocument/2006/relationships/hyperlink" Target="https://www.linkedin.com/learning/learning-audacity-2/jump-into-the-world-of-audio-editing?u=57690273" TargetMode="External"/><Relationship Id="rId6" Type="http://schemas.openxmlformats.org/officeDocument/2006/relationships/hyperlink" Target="https://www.youtube.com/@audacity" TargetMode="External"/><Relationship Id="rId7" Type="http://schemas.openxmlformats.org/officeDocument/2006/relationships/hyperlink" Target="https://support.audacityteam.org/" TargetMode="External"/><Relationship Id="rId8" Type="http://schemas.openxmlformats.org/officeDocument/2006/relationships/hyperlink" Target="https://www.bensound.com/royalty-free-music?gad_source=1&amp;gclid=Cj0KCQiAire5BhCNARIsAM53K1itR37om4iOUN45yxu9g-X8gtwMlKZm8_XogeykuSkJc-udJXtrxlQaAg_nEALw_wcB"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hyperlink" Target="https://guides.instructure.com/m/4152/l/50000-how-do-i-enable-a-podcast-feed-for-a-discussion-in-a-course" TargetMode="Externa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hyperlink" Target="https://www.readwritethink.org/sites/default/files/resources/30503_rubric.pdf" TargetMode="External"/><Relationship Id="rId4" Type="http://schemas.openxmlformats.org/officeDocument/2006/relationships/hyperlink" Target="http://readwritethink.org" TargetMode="External"/><Relationship Id="rId5" Type="http://schemas.openxmlformats.org/officeDocument/2006/relationships/hyperlink" Target="https://guides.library.georgetown.edu/c.php?g=75822&amp;p=488131" TargetMode="External"/><Relationship Id="rId6" Type="http://schemas.openxmlformats.org/officeDocument/2006/relationships/hyperlink" Target="https://www.researchgate.net/publication/228381038_Bloom's_Digital_Taxonomy"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hyperlink" Target="https://podcast-accessibility.com/accessible-sites/" TargetMode="External"/><Relationship Id="rId4" Type="http://schemas.openxmlformats.org/officeDocument/2006/relationships/hyperlink" Target="https://podcast-accessibility.com/accessible-media-players/" TargetMode="External"/><Relationship Id="rId5" Type="http://schemas.openxmlformats.org/officeDocument/2006/relationships/image" Target="../media/image1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0.png"/><Relationship Id="rId4" Type="http://schemas.openxmlformats.org/officeDocument/2006/relationships/image" Target="../media/image18.png"/><Relationship Id="rId5" Type="http://schemas.openxmlformats.org/officeDocument/2006/relationships/image" Target="../media/image12.png"/><Relationship Id="rId6"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s://academictech.uchicago.edu/2025/06/18/faculty-success-story-podcasting-part-1/" TargetMode="External"/><Relationship Id="rId4" Type="http://schemas.openxmlformats.org/officeDocument/2006/relationships/hyperlink" Target="https://academictech.uchicago.edu/2025/12/03/faculty-success-story-podcasting-part-3/" TargetMode="External"/><Relationship Id="rId5" Type="http://schemas.openxmlformats.org/officeDocument/2006/relationships/hyperlink" Target="https://academictech.uchicago.edu/2025/06/18/faculty-success-story-podcasting-part-2/"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jp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 name="Shape 15"/>
        <p:cNvGrpSpPr/>
        <p:nvPr/>
      </p:nvGrpSpPr>
      <p:grpSpPr>
        <a:xfrm>
          <a:off x="0" y="0"/>
          <a:ext cx="0" cy="0"/>
          <a:chOff x="0" y="0"/>
          <a:chExt cx="0" cy="0"/>
        </a:xfrm>
      </p:grpSpPr>
      <p:pic>
        <p:nvPicPr>
          <p:cNvPr id="16" name="Google Shape;16;g3e1465061e5_0_0" title="Screenshot 2026-05-12 at 1.41.16 PM.png"/>
          <p:cNvPicPr preferRelativeResize="0"/>
          <p:nvPr/>
        </p:nvPicPr>
        <p:blipFill rotWithShape="1">
          <a:blip r:embed="rId3">
            <a:alphaModFix/>
          </a:blip>
          <a:srcRect b="5081" l="0" r="0" t="5457"/>
          <a:stretch/>
        </p:blipFill>
        <p:spPr>
          <a:xfrm>
            <a:off x="0" y="0"/>
            <a:ext cx="9143997" cy="5143501"/>
          </a:xfrm>
          <a:prstGeom prst="rect">
            <a:avLst/>
          </a:prstGeom>
          <a:noFill/>
          <a:ln>
            <a:noFill/>
          </a:ln>
        </p:spPr>
      </p:pic>
      <p:sp>
        <p:nvSpPr>
          <p:cNvPr id="17" name="Google Shape;17;g3e1465061e5_0_0"/>
          <p:cNvSpPr/>
          <p:nvPr/>
        </p:nvSpPr>
        <p:spPr>
          <a:xfrm>
            <a:off x="506450" y="540600"/>
            <a:ext cx="7772400" cy="1737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000"/>
              <a:buFont typeface="Georgia"/>
              <a:buNone/>
            </a:pPr>
            <a:r>
              <a:rPr b="1" i="0" lang="en-US" sz="4000" u="none" cap="none" strike="noStrike">
                <a:solidFill>
                  <a:srgbClr val="3D1A4E"/>
                </a:solidFill>
                <a:latin typeface="Georgia"/>
                <a:ea typeface="Georgia"/>
                <a:cs typeface="Georgia"/>
                <a:sym typeface="Georgia"/>
              </a:rPr>
              <a:t>From the Classroom</a:t>
            </a:r>
            <a:br>
              <a:rPr b="1" i="0" lang="en-US" sz="4000" u="none" cap="none" strike="noStrike">
                <a:solidFill>
                  <a:srgbClr val="3D1A4E"/>
                </a:solidFill>
                <a:latin typeface="Georgia"/>
                <a:ea typeface="Georgia"/>
                <a:cs typeface="Georgia"/>
                <a:sym typeface="Georgia"/>
              </a:rPr>
            </a:br>
            <a:r>
              <a:rPr b="1" i="0" lang="en-US" sz="4000" u="none" cap="none" strike="noStrike">
                <a:solidFill>
                  <a:srgbClr val="3D1A4E"/>
                </a:solidFill>
                <a:latin typeface="Georgia"/>
                <a:ea typeface="Georgia"/>
                <a:cs typeface="Georgia"/>
                <a:sym typeface="Georgia"/>
              </a:rPr>
              <a:t>to the Studio</a:t>
            </a:r>
            <a:endParaRPr b="0" i="0" sz="4000" u="none" cap="none" strike="noStrike">
              <a:solidFill>
                <a:srgbClr val="3D1A4E"/>
              </a:solidFill>
              <a:latin typeface="Calibri"/>
              <a:ea typeface="Calibri"/>
              <a:cs typeface="Calibri"/>
              <a:sym typeface="Calibri"/>
            </a:endParaRPr>
          </a:p>
        </p:txBody>
      </p:sp>
      <p:sp>
        <p:nvSpPr>
          <p:cNvPr id="18" name="Google Shape;18;g3e1465061e5_0_0"/>
          <p:cNvSpPr/>
          <p:nvPr/>
        </p:nvSpPr>
        <p:spPr>
          <a:xfrm>
            <a:off x="506450" y="1734035"/>
            <a:ext cx="7315200" cy="502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D4A843"/>
              </a:buClr>
              <a:buSzPts val="1800"/>
              <a:buFont typeface="Calibri"/>
              <a:buNone/>
            </a:pPr>
            <a:r>
              <a:rPr b="0" i="1" lang="en-US" sz="1800" u="none" cap="none" strike="noStrike">
                <a:solidFill>
                  <a:srgbClr val="7B4F9A"/>
                </a:solidFill>
                <a:latin typeface="Calibri"/>
                <a:ea typeface="Calibri"/>
                <a:cs typeface="Calibri"/>
                <a:sym typeface="Calibri"/>
              </a:rPr>
              <a:t>Integrating Podcasting into Assignments</a:t>
            </a:r>
            <a:endParaRPr b="0" i="0" sz="1800" u="none" cap="none" strike="noStrike">
              <a:solidFill>
                <a:srgbClr val="7B4F9A"/>
              </a:solidFill>
              <a:latin typeface="Calibri"/>
              <a:ea typeface="Calibri"/>
              <a:cs typeface="Calibri"/>
              <a:sym typeface="Calibri"/>
            </a:endParaRPr>
          </a:p>
        </p:txBody>
      </p:sp>
      <p:sp>
        <p:nvSpPr>
          <p:cNvPr id="19" name="Google Shape;19;g3e1465061e5_0_0"/>
          <p:cNvSpPr/>
          <p:nvPr/>
        </p:nvSpPr>
        <p:spPr>
          <a:xfrm>
            <a:off x="506450" y="2323750"/>
            <a:ext cx="4114800" cy="22800"/>
          </a:xfrm>
          <a:prstGeom prst="rect">
            <a:avLst/>
          </a:prstGeom>
          <a:solidFill>
            <a:srgbClr val="3D1A4E"/>
          </a:solidFill>
          <a:ln cap="flat" cmpd="sng" w="12700">
            <a:solidFill>
              <a:srgbClr val="3D1A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g3e1465061e5_0_0"/>
          <p:cNvSpPr/>
          <p:nvPr/>
        </p:nvSpPr>
        <p:spPr>
          <a:xfrm>
            <a:off x="506450" y="2433478"/>
            <a:ext cx="6400800" cy="12801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Ana Flávia Boeing Marcelino </a:t>
            </a:r>
            <a:r>
              <a:rPr b="1" lang="en-US" sz="1200">
                <a:solidFill>
                  <a:srgbClr val="FFFFFF"/>
                </a:solidFill>
                <a:latin typeface="Calibri"/>
                <a:ea typeface="Calibri"/>
                <a:cs typeface="Calibri"/>
                <a:sym typeface="Calibri"/>
              </a:rPr>
              <a:t>- </a:t>
            </a:r>
            <a:r>
              <a:rPr b="1" lang="en-US" sz="1200" u="sng">
                <a:solidFill>
                  <a:schemeClr val="hlink"/>
                </a:solidFill>
                <a:latin typeface="Calibri"/>
                <a:ea typeface="Calibri"/>
                <a:cs typeface="Calibri"/>
                <a:sym typeface="Calibri"/>
                <a:hlinkClick r:id="rId4"/>
              </a:rPr>
              <a:t>anaflavia@uchicago.edu</a:t>
            </a:r>
            <a:r>
              <a:rPr b="1" lang="en-US" sz="1200">
                <a:solidFill>
                  <a:srgbClr val="FFFFFF"/>
                </a:solidFill>
                <a:latin typeface="Calibri"/>
                <a:ea typeface="Calibri"/>
                <a:cs typeface="Calibri"/>
                <a:sym typeface="Calibri"/>
              </a:rPr>
              <a:t> | </a:t>
            </a:r>
            <a:r>
              <a:rPr b="1" lang="en-US" sz="1200" u="sng">
                <a:solidFill>
                  <a:schemeClr val="hlink"/>
                </a:solidFill>
                <a:latin typeface="Calibri"/>
                <a:ea typeface="Calibri"/>
                <a:cs typeface="Calibri"/>
                <a:sym typeface="Calibri"/>
                <a:hlinkClick r:id="rId5"/>
              </a:rPr>
              <a:t>afb9@illinois.edu</a:t>
            </a:r>
            <a:r>
              <a:rPr b="1" lang="en-US" sz="1200">
                <a:solidFill>
                  <a:srgbClr val="FFFFFF"/>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FFFFFF"/>
              </a:buClr>
              <a:buSzPts val="1200"/>
              <a:buFont typeface="Calibri"/>
              <a:buNone/>
            </a:pPr>
            <a:r>
              <a:rPr lang="en-US" sz="1200">
                <a:solidFill>
                  <a:srgbClr val="FFFFFF"/>
                </a:solidFill>
                <a:latin typeface="Calibri"/>
                <a:ea typeface="Calibri"/>
                <a:cs typeface="Calibri"/>
                <a:sym typeface="Calibri"/>
              </a:rPr>
              <a:t>Research Associate </a:t>
            </a:r>
            <a:r>
              <a:rPr b="0" i="0" lang="en-US" sz="1200" u="none" cap="none" strike="noStrike">
                <a:solidFill>
                  <a:srgbClr val="FFFFFF"/>
                </a:solidFill>
                <a:latin typeface="Calibri"/>
                <a:ea typeface="Calibri"/>
                <a:cs typeface="Calibri"/>
                <a:sym typeface="Calibri"/>
              </a:rPr>
              <a:t>· UChicago Portuguese L</a:t>
            </a:r>
            <a:r>
              <a:rPr lang="en-US" sz="1200">
                <a:solidFill>
                  <a:srgbClr val="FFFFFF"/>
                </a:solidFill>
                <a:latin typeface="Calibri"/>
                <a:ea typeface="Calibri"/>
                <a:cs typeface="Calibri"/>
                <a:sym typeface="Calibri"/>
              </a:rPr>
              <a:t>anguage </a:t>
            </a:r>
            <a:r>
              <a:rPr b="0" i="0" lang="en-US" sz="1200" u="none" cap="none" strike="noStrike">
                <a:solidFill>
                  <a:srgbClr val="FFFFFF"/>
                </a:solidFill>
                <a:latin typeface="Calibri"/>
                <a:ea typeface="Calibri"/>
                <a:cs typeface="Calibri"/>
                <a:sym typeface="Calibri"/>
              </a:rPr>
              <a:t>Program</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Mohammad</a:t>
            </a:r>
            <a:r>
              <a:rPr b="1" lang="en-US" sz="1200">
                <a:solidFill>
                  <a:srgbClr val="FFFFFF"/>
                </a:solidFill>
                <a:latin typeface="Calibri"/>
                <a:ea typeface="Calibri"/>
                <a:cs typeface="Calibri"/>
                <a:sym typeface="Calibri"/>
              </a:rPr>
              <a:t> Ahmed | </a:t>
            </a:r>
            <a:r>
              <a:rPr b="1" lang="en-US" sz="1200" u="sng">
                <a:solidFill>
                  <a:schemeClr val="hlink"/>
                </a:solidFill>
                <a:latin typeface="Calibri"/>
                <a:ea typeface="Calibri"/>
                <a:cs typeface="Calibri"/>
                <a:sym typeface="Calibri"/>
                <a:hlinkClick r:id="rId6"/>
              </a:rPr>
              <a:t>ahmed10@uchicago.edu</a:t>
            </a:r>
            <a:r>
              <a:rPr b="1" lang="en-US" sz="1200">
                <a:solidFill>
                  <a:srgbClr val="FFFFFF"/>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Academic Technology Solutions · </a:t>
            </a:r>
            <a:r>
              <a:rPr lang="en-US" sz="1200">
                <a:solidFill>
                  <a:srgbClr val="FFFFFF"/>
                </a:solidFill>
                <a:latin typeface="Calibri"/>
                <a:ea typeface="Calibri"/>
                <a:cs typeface="Calibri"/>
                <a:sym typeface="Calibri"/>
              </a:rPr>
              <a:t>UChicago</a:t>
            </a:r>
            <a:endParaRPr b="0" i="0" sz="1200" u="none" cap="none" strike="noStrike">
              <a:solidFill>
                <a:schemeClr val="dk1"/>
              </a:solidFill>
              <a:latin typeface="Calibri"/>
              <a:ea typeface="Calibri"/>
              <a:cs typeface="Calibri"/>
              <a:sym typeface="Calibri"/>
            </a:endParaRPr>
          </a:p>
        </p:txBody>
      </p:sp>
      <p:pic>
        <p:nvPicPr>
          <p:cNvPr id="21" name="Google Shape;21;g3e1465061e5_0_0" title="Reverse University Logo_1Color_White_RGB.png"/>
          <p:cNvPicPr preferRelativeResize="0"/>
          <p:nvPr/>
        </p:nvPicPr>
        <p:blipFill>
          <a:blip r:embed="rId7">
            <a:alphaModFix/>
          </a:blip>
          <a:stretch>
            <a:fillRect/>
          </a:stretch>
        </p:blipFill>
        <p:spPr>
          <a:xfrm>
            <a:off x="250424" y="3869150"/>
            <a:ext cx="2361575" cy="822850"/>
          </a:xfrm>
          <a:prstGeom prst="rect">
            <a:avLst/>
          </a:prstGeom>
          <a:noFill/>
          <a:ln>
            <a:noFill/>
          </a:ln>
        </p:spPr>
      </p:pic>
      <p:pic>
        <p:nvPicPr>
          <p:cNvPr id="22" name="Google Shape;22;g3e1465061e5_0_0" title="UChicago_Phoenix_Outlined_1Color_White_RGB.png"/>
          <p:cNvPicPr preferRelativeResize="0"/>
          <p:nvPr/>
        </p:nvPicPr>
        <p:blipFill>
          <a:blip r:embed="rId8">
            <a:alphaModFix amt="25000"/>
          </a:blip>
          <a:stretch>
            <a:fillRect/>
          </a:stretch>
        </p:blipFill>
        <p:spPr>
          <a:xfrm>
            <a:off x="6604596" y="2"/>
            <a:ext cx="2469053" cy="21603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F0"/>
        </a:solidFill>
      </p:bgPr>
    </p:bg>
    <p:spTree>
      <p:nvGrpSpPr>
        <p:cNvPr id="159" name="Shape 159"/>
        <p:cNvGrpSpPr/>
        <p:nvPr/>
      </p:nvGrpSpPr>
      <p:grpSpPr>
        <a:xfrm>
          <a:off x="0" y="0"/>
          <a:ext cx="0" cy="0"/>
          <a:chOff x="0" y="0"/>
          <a:chExt cx="0" cy="0"/>
        </a:xfrm>
      </p:grpSpPr>
      <p:sp>
        <p:nvSpPr>
          <p:cNvPr id="160" name="Google Shape;160;p6"/>
          <p:cNvSpPr/>
          <p:nvPr/>
        </p:nvSpPr>
        <p:spPr>
          <a:xfrm>
            <a:off x="0" y="0"/>
            <a:ext cx="9144000" cy="658368"/>
          </a:xfrm>
          <a:prstGeom prst="rect">
            <a:avLst/>
          </a:prstGeom>
          <a:solidFill>
            <a:srgbClr val="3D1A4E"/>
          </a:solidFill>
          <a:ln cap="flat" cmpd="sng" w="12700">
            <a:solidFill>
              <a:srgbClr val="3D1A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6"/>
          <p:cNvSpPr/>
          <p:nvPr/>
        </p:nvSpPr>
        <p:spPr>
          <a:xfrm>
            <a:off x="0" y="0"/>
            <a:ext cx="201168" cy="658368"/>
          </a:xfrm>
          <a:prstGeom prst="rect">
            <a:avLst/>
          </a:prstGeom>
          <a:solidFill>
            <a:srgbClr val="E05A3A"/>
          </a:solidFill>
          <a:ln cap="flat" cmpd="sng" w="12700">
            <a:solidFill>
              <a:srgbClr val="E05A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6"/>
          <p:cNvSpPr/>
          <p:nvPr/>
        </p:nvSpPr>
        <p:spPr>
          <a:xfrm>
            <a:off x="384048" y="0"/>
            <a:ext cx="8503920" cy="658368"/>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2000"/>
              <a:buFont typeface="Georgia"/>
              <a:buNone/>
            </a:pPr>
            <a:r>
              <a:rPr b="1" i="0" lang="en-US" sz="2000" u="none" cap="none" strike="noStrike">
                <a:solidFill>
                  <a:srgbClr val="FFFFFF"/>
                </a:solidFill>
                <a:latin typeface="Georgia"/>
                <a:ea typeface="Georgia"/>
                <a:cs typeface="Georgia"/>
                <a:sym typeface="Georgia"/>
              </a:rPr>
              <a:t>What Students Actually Do: Skills in Action</a:t>
            </a:r>
            <a:endParaRPr b="0" i="0" sz="2000" u="none" cap="none" strike="noStrike">
              <a:solidFill>
                <a:schemeClr val="dk1"/>
              </a:solidFill>
              <a:latin typeface="Calibri"/>
              <a:ea typeface="Calibri"/>
              <a:cs typeface="Calibri"/>
              <a:sym typeface="Calibri"/>
            </a:endParaRPr>
          </a:p>
        </p:txBody>
      </p:sp>
      <p:sp>
        <p:nvSpPr>
          <p:cNvPr id="163" name="Google Shape;163;p6"/>
          <p:cNvSpPr/>
          <p:nvPr/>
        </p:nvSpPr>
        <p:spPr>
          <a:xfrm>
            <a:off x="502920" y="822960"/>
            <a:ext cx="8046720" cy="4023360"/>
          </a:xfrm>
          <a:prstGeom prst="rect">
            <a:avLst/>
          </a:prstGeom>
          <a:noFill/>
          <a:ln>
            <a:noFill/>
          </a:ln>
        </p:spPr>
        <p:txBody>
          <a:bodyPr anchorCtr="0" anchor="t" bIns="0" lIns="0" spcFirstLastPara="1" rIns="0" wrap="square" tIns="0">
            <a:noAutofit/>
          </a:bodyPr>
          <a:lstStyle/>
          <a:p>
            <a:pPr indent="-177800" lvl="0" marL="177800" marR="0" rtl="0" algn="l">
              <a:spcBef>
                <a:spcPts val="0"/>
              </a:spcBef>
              <a:spcAft>
                <a:spcPts val="0"/>
              </a:spcAft>
              <a:buClr>
                <a:srgbClr val="4A4A5A"/>
              </a:buClr>
              <a:buSzPts val="1500"/>
              <a:buFont typeface="Calibri"/>
              <a:buChar char="■"/>
            </a:pPr>
            <a:r>
              <a:rPr b="1" i="0" lang="en-US" sz="1500" u="none" cap="none" strike="noStrike">
                <a:solidFill>
                  <a:srgbClr val="4A4A5A"/>
                </a:solidFill>
                <a:latin typeface="Calibri"/>
                <a:ea typeface="Calibri"/>
                <a:cs typeface="Calibri"/>
                <a:sym typeface="Calibri"/>
              </a:rPr>
              <a:t>Language skills</a:t>
            </a:r>
            <a:endParaRPr b="0" i="0" sz="1500" u="none" cap="none" strike="noStrike">
              <a:solidFill>
                <a:schemeClr val="dk1"/>
              </a:solidFill>
              <a:latin typeface="Calibri"/>
              <a:ea typeface="Calibri"/>
              <a:cs typeface="Calibri"/>
              <a:sym typeface="Calibri"/>
            </a:endParaRPr>
          </a:p>
          <a:p>
            <a:pPr indent="0" lvl="0" marL="457200" marR="0" rtl="0" algn="l">
              <a:spcBef>
                <a:spcPts val="800"/>
              </a:spcBef>
              <a:spcAft>
                <a:spcPts val="0"/>
              </a:spcAft>
              <a:buNone/>
            </a:pPr>
            <a:r>
              <a:rPr b="0" i="0" lang="en-US" sz="1500" u="none" cap="none" strike="noStrike">
                <a:solidFill>
                  <a:srgbClr val="4A4A5A"/>
                </a:solidFill>
                <a:latin typeface="Calibri"/>
                <a:ea typeface="Calibri"/>
                <a:cs typeface="Calibri"/>
                <a:sym typeface="Calibri"/>
              </a:rPr>
              <a:t>Fluency under pressure (can't choose when to speak), vocabulary activation, pronunciation awareness, strategic rephrasing when stuck.</a:t>
            </a:r>
            <a:endParaRPr b="0" i="0" sz="1500" u="none" cap="none" strike="noStrike">
              <a:solidFill>
                <a:schemeClr val="dk1"/>
              </a:solidFill>
              <a:latin typeface="Calibri"/>
              <a:ea typeface="Calibri"/>
              <a:cs typeface="Calibri"/>
              <a:sym typeface="Calibri"/>
            </a:endParaRPr>
          </a:p>
          <a:p>
            <a:pPr indent="-177800" lvl="0" marL="177800" marR="0" rtl="0" algn="l">
              <a:spcBef>
                <a:spcPts val="800"/>
              </a:spcBef>
              <a:spcAft>
                <a:spcPts val="0"/>
              </a:spcAft>
              <a:buClr>
                <a:srgbClr val="4A4A5A"/>
              </a:buClr>
              <a:buSzPts val="1500"/>
              <a:buFont typeface="Calibri"/>
              <a:buChar char="■"/>
            </a:pPr>
            <a:r>
              <a:rPr b="1" i="0" lang="en-US" sz="1500" u="none" cap="none" strike="noStrike">
                <a:solidFill>
                  <a:srgbClr val="4A4A5A"/>
                </a:solidFill>
                <a:latin typeface="Calibri"/>
                <a:ea typeface="Calibri"/>
                <a:cs typeface="Calibri"/>
                <a:sym typeface="Calibri"/>
              </a:rPr>
              <a:t>Research &amp; synthesis</a:t>
            </a:r>
            <a:endParaRPr b="0" i="0" sz="1500" u="none" cap="none" strike="noStrike">
              <a:solidFill>
                <a:schemeClr val="dk1"/>
              </a:solidFill>
              <a:latin typeface="Calibri"/>
              <a:ea typeface="Calibri"/>
              <a:cs typeface="Calibri"/>
              <a:sym typeface="Calibri"/>
            </a:endParaRPr>
          </a:p>
          <a:p>
            <a:pPr indent="0" lvl="0" marL="457200" marR="0" rtl="0" algn="l">
              <a:spcBef>
                <a:spcPts val="800"/>
              </a:spcBef>
              <a:spcAft>
                <a:spcPts val="0"/>
              </a:spcAft>
              <a:buNone/>
            </a:pPr>
            <a:r>
              <a:rPr b="0" i="0" lang="en-US" sz="1500" u="none" cap="none" strike="noStrike">
                <a:solidFill>
                  <a:srgbClr val="4A4A5A"/>
                </a:solidFill>
                <a:latin typeface="Calibri"/>
                <a:ea typeface="Calibri"/>
                <a:cs typeface="Calibri"/>
                <a:sym typeface="Calibri"/>
              </a:rPr>
              <a:t>Investigating guest backgrounds, tracing themes, preparing questions — moving beyond memorized answers.</a:t>
            </a:r>
            <a:endParaRPr b="0" i="0" sz="1500" u="none" cap="none" strike="noStrike">
              <a:solidFill>
                <a:schemeClr val="dk1"/>
              </a:solidFill>
              <a:latin typeface="Calibri"/>
              <a:ea typeface="Calibri"/>
              <a:cs typeface="Calibri"/>
              <a:sym typeface="Calibri"/>
            </a:endParaRPr>
          </a:p>
          <a:p>
            <a:pPr indent="-177800" lvl="0" marL="177800" marR="0" rtl="0" algn="l">
              <a:spcBef>
                <a:spcPts val="800"/>
              </a:spcBef>
              <a:spcAft>
                <a:spcPts val="0"/>
              </a:spcAft>
              <a:buClr>
                <a:srgbClr val="4A4A5A"/>
              </a:buClr>
              <a:buSzPts val="1500"/>
              <a:buFont typeface="Calibri"/>
              <a:buChar char="■"/>
            </a:pPr>
            <a:r>
              <a:rPr b="1" i="0" lang="en-US" sz="1500" u="none" cap="none" strike="noStrike">
                <a:solidFill>
                  <a:srgbClr val="4A4A5A"/>
                </a:solidFill>
                <a:latin typeface="Calibri"/>
                <a:ea typeface="Calibri"/>
                <a:cs typeface="Calibri"/>
                <a:sym typeface="Calibri"/>
              </a:rPr>
              <a:t>Collaboration &amp; role design</a:t>
            </a:r>
            <a:endParaRPr b="0" i="0" sz="1500" u="none" cap="none" strike="noStrike">
              <a:solidFill>
                <a:schemeClr val="dk1"/>
              </a:solidFill>
              <a:latin typeface="Calibri"/>
              <a:ea typeface="Calibri"/>
              <a:cs typeface="Calibri"/>
              <a:sym typeface="Calibri"/>
            </a:endParaRPr>
          </a:p>
          <a:p>
            <a:pPr indent="0" lvl="0" marL="457200" marR="0" rtl="0" algn="l">
              <a:spcBef>
                <a:spcPts val="800"/>
              </a:spcBef>
              <a:spcAft>
                <a:spcPts val="0"/>
              </a:spcAft>
              <a:buNone/>
            </a:pPr>
            <a:r>
              <a:rPr b="0" i="0" lang="en-US" sz="1500" u="none" cap="none" strike="noStrike">
                <a:solidFill>
                  <a:srgbClr val="4A4A5A"/>
                </a:solidFill>
                <a:latin typeface="Calibri"/>
                <a:ea typeface="Calibri"/>
                <a:cs typeface="Calibri"/>
                <a:sym typeface="Calibri"/>
              </a:rPr>
              <a:t>Structured roles: researcher, interviewer, narrator, editor. Each student contributes based on strengths.</a:t>
            </a:r>
            <a:endParaRPr b="0" i="0" sz="1500" u="none" cap="none" strike="noStrike">
              <a:solidFill>
                <a:schemeClr val="dk1"/>
              </a:solidFill>
              <a:latin typeface="Calibri"/>
              <a:ea typeface="Calibri"/>
              <a:cs typeface="Calibri"/>
              <a:sym typeface="Calibri"/>
            </a:endParaRPr>
          </a:p>
          <a:p>
            <a:pPr indent="-177800" lvl="0" marL="177800" marR="0" rtl="0" algn="l">
              <a:spcBef>
                <a:spcPts val="800"/>
              </a:spcBef>
              <a:spcAft>
                <a:spcPts val="0"/>
              </a:spcAft>
              <a:buClr>
                <a:srgbClr val="4A4A5A"/>
              </a:buClr>
              <a:buSzPts val="1500"/>
              <a:buFont typeface="Calibri"/>
              <a:buChar char="■"/>
            </a:pPr>
            <a:r>
              <a:rPr b="1" i="0" lang="en-US" sz="1500" u="none" cap="none" strike="noStrike">
                <a:solidFill>
                  <a:srgbClr val="4A4A5A"/>
                </a:solidFill>
                <a:latin typeface="Calibri"/>
                <a:ea typeface="Calibri"/>
                <a:cs typeface="Calibri"/>
                <a:sym typeface="Calibri"/>
              </a:rPr>
              <a:t>Critical listening &amp; genre awareness</a:t>
            </a:r>
            <a:endParaRPr b="0" i="0" sz="1500" u="none" cap="none" strike="noStrike">
              <a:solidFill>
                <a:schemeClr val="dk1"/>
              </a:solidFill>
              <a:latin typeface="Calibri"/>
              <a:ea typeface="Calibri"/>
              <a:cs typeface="Calibri"/>
              <a:sym typeface="Calibri"/>
            </a:endParaRPr>
          </a:p>
          <a:p>
            <a:pPr indent="0" lvl="0" marL="457200" marR="0" rtl="0" algn="l">
              <a:spcBef>
                <a:spcPts val="800"/>
              </a:spcBef>
              <a:spcAft>
                <a:spcPts val="0"/>
              </a:spcAft>
              <a:buNone/>
            </a:pPr>
            <a:r>
              <a:rPr b="0" i="0" lang="en-US" sz="1500" u="none" cap="none" strike="noStrike">
                <a:solidFill>
                  <a:srgbClr val="4A4A5A"/>
                </a:solidFill>
                <a:latin typeface="Calibri"/>
                <a:ea typeface="Calibri"/>
                <a:cs typeface="Calibri"/>
                <a:sym typeface="Calibri"/>
              </a:rPr>
              <a:t>Analyzing model podcasts, learning turn-taking, topic-switching, intros/outros, pacing</a:t>
            </a:r>
            <a:endParaRPr b="0" i="0" sz="1500" u="none" cap="none" strike="noStrike">
              <a:solidFill>
                <a:schemeClr val="dk1"/>
              </a:solidFill>
              <a:latin typeface="Calibri"/>
              <a:ea typeface="Calibri"/>
              <a:cs typeface="Calibri"/>
              <a:sym typeface="Calibri"/>
            </a:endParaRPr>
          </a:p>
          <a:p>
            <a:pPr indent="-177800" lvl="0" marL="177800" marR="0" rtl="0" algn="l">
              <a:spcBef>
                <a:spcPts val="800"/>
              </a:spcBef>
              <a:spcAft>
                <a:spcPts val="0"/>
              </a:spcAft>
              <a:buClr>
                <a:srgbClr val="4A4A5A"/>
              </a:buClr>
              <a:buSzPts val="1500"/>
              <a:buFont typeface="Calibri"/>
              <a:buChar char="■"/>
            </a:pPr>
            <a:r>
              <a:rPr b="1" i="0" lang="en-US" sz="1500" u="none" cap="none" strike="noStrike">
                <a:solidFill>
                  <a:srgbClr val="4A4A5A"/>
                </a:solidFill>
                <a:latin typeface="Calibri"/>
                <a:ea typeface="Calibri"/>
                <a:cs typeface="Calibri"/>
                <a:sym typeface="Calibri"/>
              </a:rPr>
              <a:t>Transferable professional skills &amp; career read</a:t>
            </a:r>
            <a:r>
              <a:rPr b="1" lang="en-US" sz="1500">
                <a:solidFill>
                  <a:srgbClr val="4A4A5A"/>
                </a:solidFill>
                <a:latin typeface="Calibri"/>
                <a:ea typeface="Calibri"/>
                <a:cs typeface="Calibri"/>
                <a:sym typeface="Calibri"/>
              </a:rPr>
              <a:t>iness</a:t>
            </a:r>
            <a:endParaRPr b="0" i="0" sz="1500" u="none" cap="none" strike="noStrike">
              <a:solidFill>
                <a:schemeClr val="dk1"/>
              </a:solidFill>
              <a:latin typeface="Calibri"/>
              <a:ea typeface="Calibri"/>
              <a:cs typeface="Calibri"/>
              <a:sym typeface="Calibri"/>
            </a:endParaRPr>
          </a:p>
          <a:p>
            <a:pPr indent="0" lvl="0" marL="457200" marR="0" rtl="0" algn="l">
              <a:spcBef>
                <a:spcPts val="800"/>
              </a:spcBef>
              <a:spcAft>
                <a:spcPts val="0"/>
              </a:spcAft>
              <a:buNone/>
            </a:pPr>
            <a:r>
              <a:rPr lang="en-US" sz="1500">
                <a:solidFill>
                  <a:srgbClr val="4A4A5A"/>
                </a:solidFill>
                <a:latin typeface="Calibri"/>
                <a:ea typeface="Calibri"/>
                <a:cs typeface="Calibri"/>
                <a:sym typeface="Calibri"/>
              </a:rPr>
              <a:t>Communicating, n</a:t>
            </a:r>
            <a:r>
              <a:rPr b="0" i="0" lang="en-US" sz="1500" u="none" cap="none" strike="noStrike">
                <a:solidFill>
                  <a:srgbClr val="4A4A5A"/>
                </a:solidFill>
                <a:latin typeface="Calibri"/>
                <a:ea typeface="Calibri"/>
                <a:cs typeface="Calibri"/>
                <a:sym typeface="Calibri"/>
              </a:rPr>
              <a:t>etworking, interviewing, storytelling — skills they'll use beyond the classroom</a:t>
            </a:r>
            <a:endParaRPr b="0" i="0" sz="15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1A4E"/>
        </a:solidFill>
      </p:bgPr>
    </p:bg>
    <p:spTree>
      <p:nvGrpSpPr>
        <p:cNvPr id="168" name="Shape 168"/>
        <p:cNvGrpSpPr/>
        <p:nvPr/>
      </p:nvGrpSpPr>
      <p:grpSpPr>
        <a:xfrm>
          <a:off x="0" y="0"/>
          <a:ext cx="0" cy="0"/>
          <a:chOff x="0" y="0"/>
          <a:chExt cx="0" cy="0"/>
        </a:xfrm>
      </p:grpSpPr>
      <p:sp>
        <p:nvSpPr>
          <p:cNvPr id="169" name="Google Shape;169;g3e0c8cd19f4_1_0"/>
          <p:cNvSpPr/>
          <p:nvPr/>
        </p:nvSpPr>
        <p:spPr>
          <a:xfrm>
            <a:off x="-924275" y="3249675"/>
            <a:ext cx="3657600" cy="3657600"/>
          </a:xfrm>
          <a:prstGeom prst="ellipse">
            <a:avLst/>
          </a:prstGeom>
          <a:solidFill>
            <a:srgbClr val="7B4F9A">
              <a:alpha val="20000"/>
            </a:srgbClr>
          </a:solidFill>
          <a:ln cap="flat" cmpd="sng" w="12700">
            <a:solidFill>
              <a:srgbClr val="7B4F9A">
                <a:alpha val="20000"/>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g3e0c8cd19f4_1_0"/>
          <p:cNvSpPr/>
          <p:nvPr/>
        </p:nvSpPr>
        <p:spPr>
          <a:xfrm>
            <a:off x="6858000" y="-457200"/>
            <a:ext cx="3200400" cy="3200400"/>
          </a:xfrm>
          <a:prstGeom prst="ellipse">
            <a:avLst/>
          </a:prstGeom>
          <a:solidFill>
            <a:srgbClr val="E05A3A">
              <a:alpha val="20000"/>
            </a:srgbClr>
          </a:solidFill>
          <a:ln cap="flat" cmpd="sng" w="12700">
            <a:solidFill>
              <a:srgbClr val="E05A3A">
                <a:alpha val="20000"/>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g3e0c8cd19f4_1_0"/>
          <p:cNvSpPr/>
          <p:nvPr/>
        </p:nvSpPr>
        <p:spPr>
          <a:xfrm>
            <a:off x="365760" y="182880"/>
            <a:ext cx="1371600" cy="1371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05A3A"/>
              </a:buClr>
              <a:buSzPts val="9600"/>
              <a:buFont typeface="Georgia"/>
              <a:buNone/>
            </a:pPr>
            <a:r>
              <a:rPr b="1" i="0" lang="en-US" sz="9600" u="none" cap="none" strike="noStrike">
                <a:solidFill>
                  <a:srgbClr val="E05A3A"/>
                </a:solidFill>
                <a:latin typeface="Georgia"/>
                <a:ea typeface="Georgia"/>
                <a:cs typeface="Georgia"/>
                <a:sym typeface="Georgia"/>
              </a:rPr>
              <a:t>“</a:t>
            </a:r>
            <a:endParaRPr b="0" i="0" sz="9600" u="none" cap="none" strike="noStrike">
              <a:solidFill>
                <a:schemeClr val="dk1"/>
              </a:solidFill>
              <a:latin typeface="Calibri"/>
              <a:ea typeface="Calibri"/>
              <a:cs typeface="Calibri"/>
              <a:sym typeface="Calibri"/>
            </a:endParaRPr>
          </a:p>
        </p:txBody>
      </p:sp>
      <p:sp>
        <p:nvSpPr>
          <p:cNvPr id="172" name="Google Shape;172;g3e0c8cd19f4_1_0"/>
          <p:cNvSpPr/>
          <p:nvPr/>
        </p:nvSpPr>
        <p:spPr>
          <a:xfrm>
            <a:off x="548640" y="1005840"/>
            <a:ext cx="8046600" cy="2560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800"/>
              <a:buFont typeface="Georgia"/>
              <a:buNone/>
            </a:pPr>
            <a:r>
              <a:rPr b="0" i="1" lang="en-US" sz="1800" u="none" cap="none" strike="noStrike">
                <a:solidFill>
                  <a:srgbClr val="FFFFFF"/>
                </a:solidFill>
                <a:latin typeface="Georgia"/>
                <a:ea typeface="Georgia"/>
                <a:cs typeface="Georgia"/>
                <a:sym typeface="Georgia"/>
              </a:rPr>
              <a:t>The physical location spurs a shift in mentality — </a:t>
            </a:r>
            <a:r>
              <a:rPr i="1" lang="en-US" sz="1800" cap="none" strike="noStrike">
                <a:solidFill>
                  <a:schemeClr val="lt1"/>
                </a:solidFill>
                <a:latin typeface="Georgia"/>
                <a:ea typeface="Georgia"/>
                <a:cs typeface="Georgia"/>
                <a:sym typeface="Georgia"/>
              </a:rPr>
              <a:t>if you had asked us to record on our own, most students would have just </a:t>
            </a:r>
            <a:r>
              <a:rPr i="1" lang="en-US" sz="1800" u="sng" cap="none" strike="noStrike">
                <a:solidFill>
                  <a:schemeClr val="lt1"/>
                </a:solidFill>
                <a:latin typeface="Georgia"/>
                <a:ea typeface="Georgia"/>
                <a:cs typeface="Georgia"/>
                <a:sym typeface="Georgia"/>
              </a:rPr>
              <a:t>prepared lines and read a script</a:t>
            </a:r>
            <a:r>
              <a:rPr b="0" i="1" lang="en-US" sz="1800" u="none" cap="none" strike="noStrike">
                <a:solidFill>
                  <a:srgbClr val="FFFFFF"/>
                </a:solidFill>
                <a:latin typeface="Georgia"/>
                <a:ea typeface="Georgia"/>
                <a:cs typeface="Georgia"/>
                <a:sym typeface="Georgia"/>
              </a:rPr>
              <a:t>. Having to record in a studio made it a much more organic conversation.</a:t>
            </a:r>
            <a:endParaRPr b="0" i="1" sz="1800" u="none" cap="none" strike="noStrike">
              <a:solidFill>
                <a:srgbClr val="FFFFFF"/>
              </a:solidFill>
              <a:latin typeface="Georgia"/>
              <a:ea typeface="Georgia"/>
              <a:cs typeface="Georgia"/>
              <a:sym typeface="Georgia"/>
            </a:endParaRPr>
          </a:p>
          <a:p>
            <a:pPr indent="0" lvl="0" marL="0" marR="0" rtl="0" algn="l">
              <a:spcBef>
                <a:spcPts val="0"/>
              </a:spcBef>
              <a:spcAft>
                <a:spcPts val="0"/>
              </a:spcAft>
              <a:buClr>
                <a:srgbClr val="FFFFFF"/>
              </a:buClr>
              <a:buSzPts val="1800"/>
              <a:buFont typeface="Georgia"/>
              <a:buNone/>
            </a:pPr>
            <a:r>
              <a:t/>
            </a:r>
            <a:endParaRPr i="1" sz="1800">
              <a:solidFill>
                <a:srgbClr val="FFFFFF"/>
              </a:solidFill>
              <a:latin typeface="Georgia"/>
              <a:ea typeface="Georgia"/>
              <a:cs typeface="Georgia"/>
              <a:sym typeface="Georgia"/>
            </a:endParaRPr>
          </a:p>
          <a:p>
            <a:pPr indent="0" lvl="0" marL="0" rtl="0" algn="l">
              <a:lnSpc>
                <a:spcPct val="108002"/>
              </a:lnSpc>
              <a:spcBef>
                <a:spcPts val="0"/>
              </a:spcBef>
              <a:spcAft>
                <a:spcPts val="0"/>
              </a:spcAft>
              <a:buNone/>
            </a:pPr>
            <a:r>
              <a:rPr i="1" lang="en-US" sz="1800">
                <a:solidFill>
                  <a:srgbClr val="FFFFFF"/>
                </a:solidFill>
                <a:latin typeface="Georgia"/>
                <a:ea typeface="Georgia"/>
                <a:cs typeface="Georgia"/>
                <a:sym typeface="Georgia"/>
              </a:rPr>
              <a:t>Definitely! I was very focused and </a:t>
            </a:r>
            <a:r>
              <a:rPr i="1" lang="en-US" sz="1800" u="sng">
                <a:solidFill>
                  <a:srgbClr val="FFFFFF"/>
                </a:solidFill>
                <a:latin typeface="Georgia"/>
                <a:ea typeface="Georgia"/>
                <a:cs typeface="Georgia"/>
                <a:sym typeface="Georgia"/>
              </a:rPr>
              <a:t>I learned that when I am fully focused, my fluency improves</a:t>
            </a:r>
            <a:r>
              <a:rPr i="1" lang="en-US" sz="1800">
                <a:solidFill>
                  <a:srgbClr val="FFFFFF"/>
                </a:solidFill>
                <a:latin typeface="Georgia"/>
                <a:ea typeface="Georgia"/>
                <a:cs typeface="Georgia"/>
                <a:sym typeface="Georgia"/>
              </a:rPr>
              <a:t>.</a:t>
            </a:r>
            <a:endParaRPr>
              <a:solidFill>
                <a:schemeClr val="dk1"/>
              </a:solidFill>
            </a:endParaRPr>
          </a:p>
          <a:p>
            <a:pPr indent="0" lvl="0" marL="0" marR="0" rtl="0" algn="l">
              <a:spcBef>
                <a:spcPts val="0"/>
              </a:spcBef>
              <a:spcAft>
                <a:spcPts val="0"/>
              </a:spcAft>
              <a:buClr>
                <a:srgbClr val="FFFFFF"/>
              </a:buClr>
              <a:buSzPts val="1800"/>
              <a:buFont typeface="Georgia"/>
              <a:buNone/>
            </a:pPr>
            <a:r>
              <a:t/>
            </a:r>
            <a:endParaRPr i="1" sz="1800">
              <a:solidFill>
                <a:srgbClr val="FFFFFF"/>
              </a:solidFill>
              <a:latin typeface="Georgia"/>
              <a:ea typeface="Georgia"/>
              <a:cs typeface="Georgia"/>
              <a:sym typeface="Georgia"/>
            </a:endParaRPr>
          </a:p>
          <a:p>
            <a:pPr indent="0" lvl="0" marL="0" rtl="0" algn="l">
              <a:lnSpc>
                <a:spcPct val="107997"/>
              </a:lnSpc>
              <a:spcBef>
                <a:spcPts val="0"/>
              </a:spcBef>
              <a:spcAft>
                <a:spcPts val="0"/>
              </a:spcAft>
              <a:buClr>
                <a:schemeClr val="dk1"/>
              </a:buClr>
              <a:buFont typeface="Arial"/>
              <a:buNone/>
            </a:pPr>
            <a:r>
              <a:rPr i="1" lang="en-US" sz="1800">
                <a:solidFill>
                  <a:srgbClr val="FFFFFF"/>
                </a:solidFill>
                <a:latin typeface="Georgia"/>
                <a:ea typeface="Georgia"/>
                <a:cs typeface="Georgia"/>
                <a:sym typeface="Georgia"/>
              </a:rPr>
              <a:t>The most enjoyable part was the fact that it felt like a </a:t>
            </a:r>
            <a:r>
              <a:rPr i="1" lang="en-US" sz="1800" u="sng">
                <a:solidFill>
                  <a:srgbClr val="FFFFFF"/>
                </a:solidFill>
                <a:latin typeface="Georgia"/>
                <a:ea typeface="Georgia"/>
                <a:cs typeface="Georgia"/>
                <a:sym typeface="Georgia"/>
              </a:rPr>
              <a:t>new professional experience</a:t>
            </a:r>
            <a:r>
              <a:rPr i="1" lang="en-US" sz="1800">
                <a:solidFill>
                  <a:srgbClr val="FFFFFF"/>
                </a:solidFill>
                <a:latin typeface="Georgia"/>
                <a:ea typeface="Georgia"/>
                <a:cs typeface="Georgia"/>
                <a:sym typeface="Georgia"/>
              </a:rPr>
              <a:t>. The equipment was all so professional and it felt very real. It was interesting to see how something like a podcast is produced.</a:t>
            </a:r>
            <a:endParaRPr i="1" sz="1800">
              <a:solidFill>
                <a:srgbClr val="FFFFFF"/>
              </a:solidFill>
              <a:latin typeface="Georgia"/>
              <a:ea typeface="Georgia"/>
              <a:cs typeface="Georgia"/>
              <a:sym typeface="Georgia"/>
            </a:endParaRPr>
          </a:p>
        </p:txBody>
      </p:sp>
      <p:sp>
        <p:nvSpPr>
          <p:cNvPr id="173" name="Google Shape;173;g3e0c8cd19f4_1_0"/>
          <p:cNvSpPr/>
          <p:nvPr/>
        </p:nvSpPr>
        <p:spPr>
          <a:xfrm>
            <a:off x="548640" y="4215720"/>
            <a:ext cx="1371600" cy="36600"/>
          </a:xfrm>
          <a:prstGeom prst="rect">
            <a:avLst/>
          </a:prstGeom>
          <a:solidFill>
            <a:srgbClr val="D4A843"/>
          </a:solidFill>
          <a:ln cap="flat" cmpd="sng" w="12700">
            <a:solidFill>
              <a:srgbClr val="D4A8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g3e0c8cd19f4_1_0"/>
          <p:cNvSpPr/>
          <p:nvPr/>
        </p:nvSpPr>
        <p:spPr>
          <a:xfrm>
            <a:off x="548640" y="4119935"/>
            <a:ext cx="7315200" cy="822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D4A843"/>
              </a:buClr>
              <a:buSzPts val="1200"/>
              <a:buFont typeface="Calibri"/>
              <a:buNone/>
            </a:pPr>
            <a:r>
              <a:rPr b="1" i="0" lang="en-US" sz="1200" u="none" cap="none" strike="noStrike">
                <a:solidFill>
                  <a:srgbClr val="D4A843"/>
                </a:solidFill>
                <a:latin typeface="Calibri"/>
                <a:ea typeface="Calibri"/>
                <a:cs typeface="Calibri"/>
                <a:sym typeface="Calibri"/>
              </a:rPr>
              <a:t>Student Feedback — UChicago Portuguese Podcast</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B8A5C8"/>
              </a:buClr>
              <a:buSzPts val="1200"/>
              <a:buFont typeface="Calibri"/>
              <a:buNone/>
            </a:pPr>
            <a:r>
              <a:rPr b="0" i="0" lang="en-US" sz="1200" u="none" cap="none" strike="noStrike">
                <a:solidFill>
                  <a:srgbClr val="B8A5C8"/>
                </a:solidFill>
                <a:latin typeface="Calibri"/>
                <a:ea typeface="Calibri"/>
                <a:cs typeface="Calibri"/>
                <a:sym typeface="Calibri"/>
              </a:rPr>
              <a:t>Feedback Questionnaire · Spring Project · 45 participants</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F0"/>
        </a:solidFill>
      </p:bgPr>
    </p:bg>
    <p:spTree>
      <p:nvGrpSpPr>
        <p:cNvPr id="179" name="Shape 179"/>
        <p:cNvGrpSpPr/>
        <p:nvPr/>
      </p:nvGrpSpPr>
      <p:grpSpPr>
        <a:xfrm>
          <a:off x="0" y="0"/>
          <a:ext cx="0" cy="0"/>
          <a:chOff x="0" y="0"/>
          <a:chExt cx="0" cy="0"/>
        </a:xfrm>
      </p:grpSpPr>
      <p:sp>
        <p:nvSpPr>
          <p:cNvPr id="180" name="Google Shape;180;p8"/>
          <p:cNvSpPr/>
          <p:nvPr/>
        </p:nvSpPr>
        <p:spPr>
          <a:xfrm>
            <a:off x="0" y="0"/>
            <a:ext cx="9144000" cy="658368"/>
          </a:xfrm>
          <a:prstGeom prst="rect">
            <a:avLst/>
          </a:prstGeom>
          <a:solidFill>
            <a:srgbClr val="3D1A4E"/>
          </a:solidFill>
          <a:ln cap="flat" cmpd="sng" w="12700">
            <a:solidFill>
              <a:srgbClr val="3D1A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8"/>
          <p:cNvSpPr/>
          <p:nvPr/>
        </p:nvSpPr>
        <p:spPr>
          <a:xfrm>
            <a:off x="0" y="0"/>
            <a:ext cx="201168" cy="658368"/>
          </a:xfrm>
          <a:prstGeom prst="rect">
            <a:avLst/>
          </a:prstGeom>
          <a:solidFill>
            <a:srgbClr val="E05A3A"/>
          </a:solidFill>
          <a:ln cap="flat" cmpd="sng" w="12700">
            <a:solidFill>
              <a:srgbClr val="E05A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8"/>
          <p:cNvSpPr/>
          <p:nvPr/>
        </p:nvSpPr>
        <p:spPr>
          <a:xfrm>
            <a:off x="384048" y="0"/>
            <a:ext cx="8503920" cy="658368"/>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2000"/>
              <a:buFont typeface="Georgia"/>
              <a:buNone/>
            </a:pPr>
            <a:r>
              <a:rPr b="1" i="0" lang="en-US" sz="2000" u="none" cap="none" strike="noStrike">
                <a:solidFill>
                  <a:srgbClr val="FFFFFF"/>
                </a:solidFill>
                <a:latin typeface="Georgia"/>
                <a:ea typeface="Georgia"/>
                <a:cs typeface="Georgia"/>
                <a:sym typeface="Georgia"/>
              </a:rPr>
              <a:t>Scaffolding the Assignment: A Step-by-Step Design</a:t>
            </a:r>
            <a:endParaRPr b="0" i="0" sz="2000" u="none" cap="none" strike="noStrike">
              <a:solidFill>
                <a:schemeClr val="dk1"/>
              </a:solidFill>
              <a:latin typeface="Calibri"/>
              <a:ea typeface="Calibri"/>
              <a:cs typeface="Calibri"/>
              <a:sym typeface="Calibri"/>
            </a:endParaRPr>
          </a:p>
        </p:txBody>
      </p:sp>
      <p:sp>
        <p:nvSpPr>
          <p:cNvPr id="183" name="Google Shape;183;p8"/>
          <p:cNvSpPr/>
          <p:nvPr/>
        </p:nvSpPr>
        <p:spPr>
          <a:xfrm>
            <a:off x="365760" y="777240"/>
            <a:ext cx="3840480" cy="347472"/>
          </a:xfrm>
          <a:prstGeom prst="rect">
            <a:avLst/>
          </a:prstGeom>
          <a:solidFill>
            <a:srgbClr val="7B4F9A"/>
          </a:solidFill>
          <a:ln cap="flat" cmpd="sng" w="12700">
            <a:solidFill>
              <a:srgbClr val="7B4F9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8"/>
          <p:cNvSpPr/>
          <p:nvPr/>
        </p:nvSpPr>
        <p:spPr>
          <a:xfrm>
            <a:off x="365760" y="777240"/>
            <a:ext cx="3840480" cy="347472"/>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BEFORE the Mic</a:t>
            </a:r>
            <a:endParaRPr b="0" i="0" sz="1200" u="none" cap="none" strike="noStrike">
              <a:solidFill>
                <a:schemeClr val="dk1"/>
              </a:solidFill>
              <a:latin typeface="Calibri"/>
              <a:ea typeface="Calibri"/>
              <a:cs typeface="Calibri"/>
              <a:sym typeface="Calibri"/>
            </a:endParaRPr>
          </a:p>
        </p:txBody>
      </p:sp>
      <p:sp>
        <p:nvSpPr>
          <p:cNvPr id="185" name="Google Shape;185;p8"/>
          <p:cNvSpPr/>
          <p:nvPr/>
        </p:nvSpPr>
        <p:spPr>
          <a:xfrm>
            <a:off x="4846320" y="777240"/>
            <a:ext cx="3840480" cy="347472"/>
          </a:xfrm>
          <a:prstGeom prst="rect">
            <a:avLst/>
          </a:prstGeom>
          <a:solidFill>
            <a:srgbClr val="E05A3A"/>
          </a:solidFill>
          <a:ln cap="flat" cmpd="sng" w="12700">
            <a:solidFill>
              <a:srgbClr val="E05A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8"/>
          <p:cNvSpPr/>
          <p:nvPr/>
        </p:nvSpPr>
        <p:spPr>
          <a:xfrm>
            <a:off x="4846320" y="777240"/>
            <a:ext cx="3840480" cy="347472"/>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1200"/>
              <a:buFont typeface="Calibri"/>
              <a:buNone/>
            </a:pPr>
            <a:r>
              <a:rPr b="1" lang="en-US" sz="1200">
                <a:solidFill>
                  <a:srgbClr val="FFFFFF"/>
                </a:solidFill>
                <a:latin typeface="Calibri"/>
                <a:ea typeface="Calibri"/>
                <a:cs typeface="Calibri"/>
                <a:sym typeface="Calibri"/>
              </a:rPr>
              <a:t>DURING</a:t>
            </a:r>
            <a:r>
              <a:rPr b="1" i="0" lang="en-US" sz="1200" u="none" cap="none" strike="noStrike">
                <a:solidFill>
                  <a:srgbClr val="FFFFFF"/>
                </a:solidFill>
                <a:latin typeface="Calibri"/>
                <a:ea typeface="Calibri"/>
                <a:cs typeface="Calibri"/>
                <a:sym typeface="Calibri"/>
              </a:rPr>
              <a:t> &amp; AFTER the Mic</a:t>
            </a:r>
            <a:endParaRPr b="0" i="0" sz="1200" u="none" cap="none" strike="noStrike">
              <a:solidFill>
                <a:schemeClr val="dk1"/>
              </a:solidFill>
              <a:latin typeface="Calibri"/>
              <a:ea typeface="Calibri"/>
              <a:cs typeface="Calibri"/>
              <a:sym typeface="Calibri"/>
            </a:endParaRPr>
          </a:p>
        </p:txBody>
      </p:sp>
      <p:sp>
        <p:nvSpPr>
          <p:cNvPr id="187" name="Google Shape;187;p8"/>
          <p:cNvSpPr/>
          <p:nvPr/>
        </p:nvSpPr>
        <p:spPr>
          <a:xfrm>
            <a:off x="365750" y="1234450"/>
            <a:ext cx="3891000" cy="3566100"/>
          </a:xfrm>
          <a:prstGeom prst="rect">
            <a:avLst/>
          </a:prstGeom>
          <a:noFill/>
          <a:ln>
            <a:noFill/>
          </a:ln>
        </p:spPr>
        <p:txBody>
          <a:bodyPr anchorCtr="0" anchor="t" bIns="0" lIns="0" spcFirstLastPara="1" rIns="0" wrap="square" tIns="0">
            <a:noAutofit/>
          </a:bodyPr>
          <a:lstStyle/>
          <a:p>
            <a:pPr indent="0" lvl="0" marL="457200" marR="0" rtl="0" algn="l">
              <a:spcBef>
                <a:spcPts val="0"/>
              </a:spcBef>
              <a:spcAft>
                <a:spcPts val="0"/>
              </a:spcAft>
              <a:buNone/>
            </a:pPr>
            <a:r>
              <a:rPr b="1" i="0" lang="en-US" sz="1300" u="none" cap="none" strike="noStrike">
                <a:solidFill>
                  <a:srgbClr val="4A4A5A"/>
                </a:solidFill>
                <a:latin typeface="Calibri"/>
                <a:ea typeface="Calibri"/>
                <a:cs typeface="Calibri"/>
                <a:sym typeface="Calibri"/>
              </a:rPr>
              <a:t>Preparation Phase (before recording)</a:t>
            </a:r>
            <a:endParaRPr b="0" i="0" sz="1300" u="none" cap="none" strike="noStrike">
              <a:solidFill>
                <a:schemeClr val="dk1"/>
              </a:solidFill>
              <a:latin typeface="Calibri"/>
              <a:ea typeface="Calibri"/>
              <a:cs typeface="Calibri"/>
              <a:sym typeface="Calibri"/>
            </a:endParaRPr>
          </a:p>
          <a:p>
            <a:pPr indent="-152400" lvl="0" marL="152400" marR="0" rtl="0" algn="l">
              <a:spcBef>
                <a:spcPts val="700"/>
              </a:spcBef>
              <a:spcAft>
                <a:spcPts val="0"/>
              </a:spcAft>
              <a:buClr>
                <a:srgbClr val="4A4A5A"/>
              </a:buClr>
              <a:buSzPts val="1300"/>
              <a:buFont typeface="Calibri"/>
              <a:buChar char="■"/>
            </a:pPr>
            <a:r>
              <a:rPr b="1" i="0" lang="en-US" sz="1300" u="none" cap="none" strike="noStrike">
                <a:solidFill>
                  <a:srgbClr val="4A4A5A"/>
                </a:solidFill>
                <a:latin typeface="Calibri"/>
                <a:ea typeface="Calibri"/>
                <a:cs typeface="Calibri"/>
                <a:sym typeface="Calibri"/>
              </a:rPr>
              <a:t>Explore podcast as a genre: structure, themes, elements </a:t>
            </a:r>
            <a:r>
              <a:rPr i="0" lang="en-US" sz="1300" u="none" cap="none" strike="noStrike">
                <a:solidFill>
                  <a:srgbClr val="4A4A5A"/>
                </a:solidFill>
                <a:latin typeface="Calibri"/>
                <a:ea typeface="Calibri"/>
                <a:cs typeface="Calibri"/>
                <a:sym typeface="Calibri"/>
              </a:rPr>
              <a:t>(po</a:t>
            </a:r>
            <a:r>
              <a:rPr lang="en-US" sz="1300">
                <a:solidFill>
                  <a:srgbClr val="4A4A5A"/>
                </a:solidFill>
                <a:latin typeface="Calibri"/>
                <a:ea typeface="Calibri"/>
                <a:cs typeface="Calibri"/>
                <a:sym typeface="Calibri"/>
              </a:rPr>
              <a:t>dcasts in your field as classroom material)</a:t>
            </a:r>
            <a:endParaRPr b="0" i="0" sz="1300" u="none" cap="none" strike="noStrike">
              <a:solidFill>
                <a:schemeClr val="dk1"/>
              </a:solidFill>
              <a:latin typeface="Calibri"/>
              <a:ea typeface="Calibri"/>
              <a:cs typeface="Calibri"/>
              <a:sym typeface="Calibri"/>
            </a:endParaRPr>
          </a:p>
          <a:p>
            <a:pPr indent="-152400" lvl="0" marL="152400" marR="0" rtl="0" algn="l">
              <a:spcBef>
                <a:spcPts val="700"/>
              </a:spcBef>
              <a:spcAft>
                <a:spcPts val="0"/>
              </a:spcAft>
              <a:buClr>
                <a:srgbClr val="4A4A5A"/>
              </a:buClr>
              <a:buSzPts val="1300"/>
              <a:buFont typeface="Calibri"/>
              <a:buChar char="■"/>
            </a:pPr>
            <a:r>
              <a:rPr b="1" i="0" lang="en-US" sz="1300" u="none" cap="none" strike="noStrike">
                <a:solidFill>
                  <a:srgbClr val="4A4A5A"/>
                </a:solidFill>
                <a:latin typeface="Calibri"/>
                <a:ea typeface="Calibri"/>
                <a:cs typeface="Calibri"/>
                <a:sym typeface="Calibri"/>
              </a:rPr>
              <a:t>Analyze a model episode together </a:t>
            </a:r>
            <a:r>
              <a:rPr i="0" lang="en-US" sz="1300" u="none" cap="none" strike="noStrike">
                <a:solidFill>
                  <a:srgbClr val="4A4A5A"/>
                </a:solidFill>
                <a:latin typeface="Calibri"/>
                <a:ea typeface="Calibri"/>
                <a:cs typeface="Calibri"/>
                <a:sym typeface="Calibri"/>
              </a:rPr>
              <a:t>(for</a:t>
            </a:r>
            <a:r>
              <a:rPr lang="en-US" sz="1300">
                <a:solidFill>
                  <a:srgbClr val="4A4A5A"/>
                </a:solidFill>
                <a:latin typeface="Calibri"/>
                <a:ea typeface="Calibri"/>
                <a:cs typeface="Calibri"/>
                <a:sym typeface="Calibri"/>
              </a:rPr>
              <a:t>m and content)</a:t>
            </a:r>
            <a:endParaRPr b="0" i="0" sz="1300" u="none" cap="none" strike="noStrike">
              <a:solidFill>
                <a:schemeClr val="dk1"/>
              </a:solidFill>
              <a:latin typeface="Calibri"/>
              <a:ea typeface="Calibri"/>
              <a:cs typeface="Calibri"/>
              <a:sym typeface="Calibri"/>
            </a:endParaRPr>
          </a:p>
          <a:p>
            <a:pPr indent="-152400" lvl="0" marL="152400" marR="0" rtl="0" algn="l">
              <a:spcBef>
                <a:spcPts val="700"/>
              </a:spcBef>
              <a:spcAft>
                <a:spcPts val="0"/>
              </a:spcAft>
              <a:buClr>
                <a:srgbClr val="4A4A5A"/>
              </a:buClr>
              <a:buSzPts val="1300"/>
              <a:buFont typeface="Calibri"/>
              <a:buChar char="■"/>
            </a:pPr>
            <a:r>
              <a:rPr b="1" i="0" lang="en-US" sz="1300" u="none" cap="none" strike="noStrike">
                <a:solidFill>
                  <a:srgbClr val="4A4A5A"/>
                </a:solidFill>
                <a:latin typeface="Calibri"/>
                <a:ea typeface="Calibri"/>
                <a:cs typeface="Calibri"/>
                <a:sym typeface="Calibri"/>
              </a:rPr>
              <a:t>Practice intros, turn-taking, topic-switching, wrap-up strategies</a:t>
            </a:r>
            <a:endParaRPr b="0" i="0" sz="1300" u="none" cap="none" strike="noStrike">
              <a:solidFill>
                <a:schemeClr val="dk1"/>
              </a:solidFill>
              <a:latin typeface="Calibri"/>
              <a:ea typeface="Calibri"/>
              <a:cs typeface="Calibri"/>
              <a:sym typeface="Calibri"/>
            </a:endParaRPr>
          </a:p>
          <a:p>
            <a:pPr indent="-152400" lvl="0" marL="152400" marR="0" rtl="0" algn="l">
              <a:spcBef>
                <a:spcPts val="700"/>
              </a:spcBef>
              <a:spcAft>
                <a:spcPts val="0"/>
              </a:spcAft>
              <a:buClr>
                <a:srgbClr val="4A4A5A"/>
              </a:buClr>
              <a:buSzPts val="1300"/>
              <a:buFont typeface="Calibri"/>
              <a:buChar char="■"/>
            </a:pPr>
            <a:r>
              <a:rPr b="1" i="0" lang="en-US" sz="1300" u="none" cap="none" strike="noStrike">
                <a:solidFill>
                  <a:srgbClr val="4A4A5A"/>
                </a:solidFill>
                <a:latin typeface="Calibri"/>
                <a:ea typeface="Calibri"/>
                <a:cs typeface="Calibri"/>
                <a:sym typeface="Calibri"/>
              </a:rPr>
              <a:t>Research guest background; draft episode structure</a:t>
            </a:r>
            <a:endParaRPr b="0" i="0" sz="1300" u="none" cap="none" strike="noStrike">
              <a:solidFill>
                <a:schemeClr val="dk1"/>
              </a:solidFill>
              <a:latin typeface="Calibri"/>
              <a:ea typeface="Calibri"/>
              <a:cs typeface="Calibri"/>
              <a:sym typeface="Calibri"/>
            </a:endParaRPr>
          </a:p>
          <a:p>
            <a:pPr indent="-152400" lvl="0" marL="152400" marR="0" rtl="0" algn="l">
              <a:spcBef>
                <a:spcPts val="700"/>
              </a:spcBef>
              <a:spcAft>
                <a:spcPts val="0"/>
              </a:spcAft>
              <a:buClr>
                <a:srgbClr val="4A4A5A"/>
              </a:buClr>
              <a:buSzPts val="1300"/>
              <a:buFont typeface="Calibri"/>
              <a:buChar char="■"/>
            </a:pPr>
            <a:r>
              <a:rPr b="1" i="0" lang="en-US" sz="1300" u="none" cap="none" strike="noStrike">
                <a:solidFill>
                  <a:srgbClr val="4A4A5A"/>
                </a:solidFill>
                <a:latin typeface="Calibri"/>
                <a:ea typeface="Calibri"/>
                <a:cs typeface="Calibri"/>
                <a:sym typeface="Calibri"/>
              </a:rPr>
              <a:t>Practice and evaluate your intro in class </a:t>
            </a:r>
            <a:r>
              <a:rPr i="0" lang="en-US" sz="1300" u="none" cap="none" strike="noStrike">
                <a:solidFill>
                  <a:srgbClr val="4A4A5A"/>
                </a:solidFill>
                <a:latin typeface="Calibri"/>
                <a:ea typeface="Calibri"/>
                <a:cs typeface="Calibri"/>
                <a:sym typeface="Calibri"/>
              </a:rPr>
              <a:t>(small group sessions, office hours, T</a:t>
            </a:r>
            <a:r>
              <a:rPr lang="en-US" sz="1300">
                <a:solidFill>
                  <a:srgbClr val="4A4A5A"/>
                </a:solidFill>
                <a:latin typeface="Calibri"/>
                <a:ea typeface="Calibri"/>
                <a:cs typeface="Calibri"/>
                <a:sym typeface="Calibri"/>
              </a:rPr>
              <a:t>As)</a:t>
            </a:r>
            <a:endParaRPr sz="1300">
              <a:solidFill>
                <a:srgbClr val="4A4A5A"/>
              </a:solidFill>
              <a:latin typeface="Calibri"/>
              <a:ea typeface="Calibri"/>
              <a:cs typeface="Calibri"/>
              <a:sym typeface="Calibri"/>
            </a:endParaRPr>
          </a:p>
          <a:p>
            <a:pPr indent="-152400" lvl="0" marL="152400" marR="0" rtl="0" algn="l">
              <a:spcBef>
                <a:spcPts val="700"/>
              </a:spcBef>
              <a:spcAft>
                <a:spcPts val="0"/>
              </a:spcAft>
              <a:buClr>
                <a:srgbClr val="4A4A5A"/>
              </a:buClr>
              <a:buSzPts val="1300"/>
              <a:buFont typeface="Calibri"/>
              <a:buChar char="■"/>
            </a:pPr>
            <a:r>
              <a:rPr b="1" lang="en-US" sz="1300">
                <a:solidFill>
                  <a:srgbClr val="4A4A5A"/>
                </a:solidFill>
                <a:latin typeface="Calibri"/>
                <a:ea typeface="Calibri"/>
                <a:cs typeface="Calibri"/>
                <a:sym typeface="Calibri"/>
              </a:rPr>
              <a:t>Discuss rubrics </a:t>
            </a:r>
            <a:r>
              <a:rPr lang="en-US" sz="1300">
                <a:solidFill>
                  <a:srgbClr val="4A4A5A"/>
                </a:solidFill>
                <a:latin typeface="Calibri"/>
                <a:ea typeface="Calibri"/>
                <a:cs typeface="Calibri"/>
                <a:sym typeface="Calibri"/>
              </a:rPr>
              <a:t>(collaborative, formative assessment model)</a:t>
            </a:r>
            <a:endParaRPr sz="1300">
              <a:solidFill>
                <a:srgbClr val="4A4A5A"/>
              </a:solidFill>
              <a:latin typeface="Calibri"/>
              <a:ea typeface="Calibri"/>
              <a:cs typeface="Calibri"/>
              <a:sym typeface="Calibri"/>
            </a:endParaRPr>
          </a:p>
          <a:p>
            <a:pPr indent="-152400" lvl="0" marL="152400" marR="0" rtl="0" algn="l">
              <a:spcBef>
                <a:spcPts val="700"/>
              </a:spcBef>
              <a:spcAft>
                <a:spcPts val="0"/>
              </a:spcAft>
              <a:buClr>
                <a:srgbClr val="4A4A5A"/>
              </a:buClr>
              <a:buSzPts val="1300"/>
              <a:buFont typeface="Calibri"/>
              <a:buChar char="■"/>
            </a:pPr>
            <a:r>
              <a:rPr b="1" i="0" lang="en-US" sz="1300" u="none" cap="none" strike="noStrike">
                <a:solidFill>
                  <a:srgbClr val="4A4A5A"/>
                </a:solidFill>
                <a:latin typeface="Calibri"/>
                <a:ea typeface="Calibri"/>
                <a:cs typeface="Calibri"/>
                <a:sym typeface="Calibri"/>
              </a:rPr>
              <a:t>Sign media release forms </a:t>
            </a:r>
            <a:r>
              <a:rPr lang="en-US" sz="1300">
                <a:solidFill>
                  <a:srgbClr val="4A4A5A"/>
                </a:solidFill>
                <a:latin typeface="Calibri"/>
                <a:ea typeface="Calibri"/>
                <a:cs typeface="Calibri"/>
                <a:sym typeface="Calibri"/>
              </a:rPr>
              <a:t>(if project is public)</a:t>
            </a:r>
            <a:endParaRPr i="0" sz="1300" u="none" cap="none" strike="noStrike">
              <a:solidFill>
                <a:schemeClr val="dk1"/>
              </a:solidFill>
              <a:latin typeface="Calibri"/>
              <a:ea typeface="Calibri"/>
              <a:cs typeface="Calibri"/>
              <a:sym typeface="Calibri"/>
            </a:endParaRPr>
          </a:p>
        </p:txBody>
      </p:sp>
      <p:sp>
        <p:nvSpPr>
          <p:cNvPr id="188" name="Google Shape;188;p8"/>
          <p:cNvSpPr/>
          <p:nvPr/>
        </p:nvSpPr>
        <p:spPr>
          <a:xfrm>
            <a:off x="4480560" y="777240"/>
            <a:ext cx="22860" cy="4114800"/>
          </a:xfrm>
          <a:prstGeom prst="rect">
            <a:avLst/>
          </a:prstGeom>
          <a:solidFill>
            <a:srgbClr val="B8A5C8"/>
          </a:solidFill>
          <a:ln cap="flat" cmpd="sng" w="12700">
            <a:solidFill>
              <a:srgbClr val="B8A5C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8"/>
          <p:cNvSpPr/>
          <p:nvPr/>
        </p:nvSpPr>
        <p:spPr>
          <a:xfrm>
            <a:off x="4846320" y="1234440"/>
            <a:ext cx="3840480" cy="3566160"/>
          </a:xfrm>
          <a:prstGeom prst="rect">
            <a:avLst/>
          </a:prstGeom>
          <a:noFill/>
          <a:ln>
            <a:noFill/>
          </a:ln>
        </p:spPr>
        <p:txBody>
          <a:bodyPr anchorCtr="0" anchor="t" bIns="0" lIns="0" spcFirstLastPara="1" rIns="0" wrap="square" tIns="0">
            <a:noAutofit/>
          </a:bodyPr>
          <a:lstStyle/>
          <a:p>
            <a:pPr indent="0" lvl="0" marL="457200" marR="0" rtl="0" algn="l">
              <a:spcBef>
                <a:spcPts val="0"/>
              </a:spcBef>
              <a:spcAft>
                <a:spcPts val="0"/>
              </a:spcAft>
              <a:buNone/>
            </a:pPr>
            <a:r>
              <a:rPr b="1" i="0" lang="en-US" sz="1300" u="none" cap="none" strike="noStrike">
                <a:solidFill>
                  <a:srgbClr val="4A4A5A"/>
                </a:solidFill>
                <a:latin typeface="Calibri"/>
                <a:ea typeface="Calibri"/>
                <a:cs typeface="Calibri"/>
                <a:sym typeface="Calibri"/>
              </a:rPr>
              <a:t>Production &amp; Reflection Phase</a:t>
            </a:r>
            <a:endParaRPr b="0" i="0" sz="1300" u="none" cap="none" strike="noStrike">
              <a:solidFill>
                <a:schemeClr val="dk1"/>
              </a:solidFill>
              <a:latin typeface="Calibri"/>
              <a:ea typeface="Calibri"/>
              <a:cs typeface="Calibri"/>
              <a:sym typeface="Calibri"/>
            </a:endParaRPr>
          </a:p>
          <a:p>
            <a:pPr indent="-152400" lvl="0" marL="152400" marR="0" rtl="0" algn="l">
              <a:spcBef>
                <a:spcPts val="700"/>
              </a:spcBef>
              <a:spcAft>
                <a:spcPts val="0"/>
              </a:spcAft>
              <a:buClr>
                <a:srgbClr val="4A4A5A"/>
              </a:buClr>
              <a:buSzPts val="1300"/>
              <a:buFont typeface="Calibri"/>
              <a:buChar char="■"/>
            </a:pPr>
            <a:r>
              <a:rPr b="1" i="0" lang="en-US" sz="1300" u="none" cap="none" strike="noStrike">
                <a:solidFill>
                  <a:srgbClr val="4A4A5A"/>
                </a:solidFill>
                <a:latin typeface="Calibri"/>
                <a:ea typeface="Calibri"/>
                <a:cs typeface="Calibri"/>
                <a:sym typeface="Calibri"/>
              </a:rPr>
              <a:t>Recording session </a:t>
            </a:r>
            <a:r>
              <a:rPr i="0" lang="en-US" sz="1300" u="none" cap="none" strike="noStrike">
                <a:solidFill>
                  <a:srgbClr val="4A4A5A"/>
                </a:solidFill>
                <a:latin typeface="Calibri"/>
                <a:ea typeface="Calibri"/>
                <a:cs typeface="Calibri"/>
                <a:sym typeface="Calibri"/>
              </a:rPr>
              <a:t>(studio or portable device)</a:t>
            </a:r>
            <a:endParaRPr b="0" i="0" sz="1300" u="none" cap="none" strike="noStrike">
              <a:solidFill>
                <a:schemeClr val="dk1"/>
              </a:solidFill>
              <a:latin typeface="Calibri"/>
              <a:ea typeface="Calibri"/>
              <a:cs typeface="Calibri"/>
              <a:sym typeface="Calibri"/>
            </a:endParaRPr>
          </a:p>
          <a:p>
            <a:pPr indent="-152400" lvl="0" marL="152400" marR="0" rtl="0" algn="l">
              <a:spcBef>
                <a:spcPts val="700"/>
              </a:spcBef>
              <a:spcAft>
                <a:spcPts val="0"/>
              </a:spcAft>
              <a:buClr>
                <a:srgbClr val="4A4A5A"/>
              </a:buClr>
              <a:buSzPts val="1300"/>
              <a:buFont typeface="Calibri"/>
              <a:buChar char="■"/>
            </a:pPr>
            <a:r>
              <a:rPr b="1" i="0" lang="en-US" sz="1300" u="none" cap="none" strike="noStrike">
                <a:solidFill>
                  <a:srgbClr val="4A4A5A"/>
                </a:solidFill>
                <a:latin typeface="Calibri"/>
                <a:ea typeface="Calibri"/>
                <a:cs typeface="Calibri"/>
                <a:sym typeface="Calibri"/>
              </a:rPr>
              <a:t>Post-production: editing in Audacity, publishing on </a:t>
            </a:r>
            <a:r>
              <a:rPr b="1" lang="en-US" sz="1300">
                <a:solidFill>
                  <a:srgbClr val="4A4A5A"/>
                </a:solidFill>
                <a:latin typeface="Calibri"/>
                <a:ea typeface="Calibri"/>
                <a:cs typeface="Calibri"/>
                <a:sym typeface="Calibri"/>
              </a:rPr>
              <a:t>platforms</a:t>
            </a:r>
            <a:endParaRPr b="0" i="0" sz="1300" u="none" cap="none" strike="noStrike">
              <a:solidFill>
                <a:schemeClr val="dk1"/>
              </a:solidFill>
              <a:latin typeface="Calibri"/>
              <a:ea typeface="Calibri"/>
              <a:cs typeface="Calibri"/>
              <a:sym typeface="Calibri"/>
            </a:endParaRPr>
          </a:p>
          <a:p>
            <a:pPr indent="-152400" lvl="0" marL="152400" marR="0" rtl="0" algn="l">
              <a:spcBef>
                <a:spcPts val="700"/>
              </a:spcBef>
              <a:spcAft>
                <a:spcPts val="0"/>
              </a:spcAft>
              <a:buClr>
                <a:srgbClr val="4A4A5A"/>
              </a:buClr>
              <a:buSzPts val="1300"/>
              <a:buFont typeface="Calibri"/>
              <a:buChar char="■"/>
            </a:pPr>
            <a:r>
              <a:rPr b="1" i="0" lang="en-US" sz="1300" u="none" cap="none" strike="noStrike">
                <a:solidFill>
                  <a:srgbClr val="4A4A5A"/>
                </a:solidFill>
                <a:latin typeface="Calibri"/>
                <a:ea typeface="Calibri"/>
                <a:cs typeface="Calibri"/>
                <a:sym typeface="Calibri"/>
              </a:rPr>
              <a:t>In-class listening experience with structured reflection </a:t>
            </a:r>
            <a:r>
              <a:rPr lang="en-US" sz="1300">
                <a:solidFill>
                  <a:srgbClr val="4A4A5A"/>
                </a:solidFill>
                <a:latin typeface="Calibri"/>
                <a:ea typeface="Calibri"/>
                <a:cs typeface="Calibri"/>
                <a:sym typeface="Calibri"/>
              </a:rPr>
              <a:t>(or at home evaluation)</a:t>
            </a:r>
            <a:endParaRPr i="0" sz="1300" u="none" cap="none" strike="noStrike">
              <a:solidFill>
                <a:schemeClr val="dk1"/>
              </a:solidFill>
              <a:latin typeface="Calibri"/>
              <a:ea typeface="Calibri"/>
              <a:cs typeface="Calibri"/>
              <a:sym typeface="Calibri"/>
            </a:endParaRPr>
          </a:p>
          <a:p>
            <a:pPr indent="-152400" lvl="0" marL="152400" marR="0" rtl="0" algn="l">
              <a:spcBef>
                <a:spcPts val="700"/>
              </a:spcBef>
              <a:spcAft>
                <a:spcPts val="0"/>
              </a:spcAft>
              <a:buClr>
                <a:srgbClr val="4A4A5A"/>
              </a:buClr>
              <a:buSzPts val="1300"/>
              <a:buFont typeface="Calibri"/>
              <a:buChar char="■"/>
            </a:pPr>
            <a:r>
              <a:rPr b="1" i="0" lang="en-US" sz="1300" u="none" cap="none" strike="noStrike">
                <a:solidFill>
                  <a:srgbClr val="4A4A5A"/>
                </a:solidFill>
                <a:latin typeface="Calibri"/>
                <a:ea typeface="Calibri"/>
                <a:cs typeface="Calibri"/>
                <a:sym typeface="Calibri"/>
              </a:rPr>
              <a:t>Peer evaluation and self-assessment rubric</a:t>
            </a:r>
            <a:endParaRPr b="0" i="0" sz="1300" u="none" cap="none" strike="noStrike">
              <a:solidFill>
                <a:schemeClr val="dk1"/>
              </a:solidFill>
              <a:latin typeface="Calibri"/>
              <a:ea typeface="Calibri"/>
              <a:cs typeface="Calibri"/>
              <a:sym typeface="Calibri"/>
            </a:endParaRPr>
          </a:p>
          <a:p>
            <a:pPr indent="-152400" lvl="0" marL="152400" marR="0" rtl="0" algn="l">
              <a:spcBef>
                <a:spcPts val="700"/>
              </a:spcBef>
              <a:spcAft>
                <a:spcPts val="0"/>
              </a:spcAft>
              <a:buClr>
                <a:srgbClr val="4A4A5A"/>
              </a:buClr>
              <a:buSzPts val="1300"/>
              <a:buFont typeface="Calibri"/>
              <a:buChar char="■"/>
            </a:pPr>
            <a:r>
              <a:rPr b="1" i="0" lang="en-US" sz="1300" u="none" cap="none" strike="noStrike">
                <a:solidFill>
                  <a:srgbClr val="4A4A5A"/>
                </a:solidFill>
                <a:latin typeface="Calibri"/>
                <a:ea typeface="Calibri"/>
                <a:cs typeface="Calibri"/>
                <a:sym typeface="Calibri"/>
              </a:rPr>
              <a:t>Grading: </a:t>
            </a:r>
            <a:r>
              <a:rPr b="0" i="0" lang="en-US" sz="1300" u="none" cap="none" strike="noStrike">
                <a:solidFill>
                  <a:srgbClr val="4A4A5A"/>
                </a:solidFill>
                <a:latin typeface="Calibri"/>
                <a:ea typeface="Calibri"/>
                <a:cs typeface="Calibri"/>
                <a:sym typeface="Calibri"/>
              </a:rPr>
              <a:t>preparation + participation + reflection, not linguistic perfection</a:t>
            </a:r>
            <a:endParaRPr b="0" i="0" sz="13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F0"/>
        </a:solidFill>
      </p:bgPr>
    </p:bg>
    <p:spTree>
      <p:nvGrpSpPr>
        <p:cNvPr id="194" name="Shape 194"/>
        <p:cNvGrpSpPr/>
        <p:nvPr/>
      </p:nvGrpSpPr>
      <p:grpSpPr>
        <a:xfrm>
          <a:off x="0" y="0"/>
          <a:ext cx="0" cy="0"/>
          <a:chOff x="0" y="0"/>
          <a:chExt cx="0" cy="0"/>
        </a:xfrm>
      </p:grpSpPr>
      <p:sp>
        <p:nvSpPr>
          <p:cNvPr id="195" name="Google Shape;195;p9"/>
          <p:cNvSpPr/>
          <p:nvPr/>
        </p:nvSpPr>
        <p:spPr>
          <a:xfrm>
            <a:off x="0" y="0"/>
            <a:ext cx="9144000" cy="658368"/>
          </a:xfrm>
          <a:prstGeom prst="rect">
            <a:avLst/>
          </a:prstGeom>
          <a:solidFill>
            <a:srgbClr val="3D1A4E"/>
          </a:solidFill>
          <a:ln cap="flat" cmpd="sng" w="12700">
            <a:solidFill>
              <a:srgbClr val="3D1A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9"/>
          <p:cNvSpPr/>
          <p:nvPr/>
        </p:nvSpPr>
        <p:spPr>
          <a:xfrm>
            <a:off x="0" y="0"/>
            <a:ext cx="201168" cy="658368"/>
          </a:xfrm>
          <a:prstGeom prst="rect">
            <a:avLst/>
          </a:prstGeom>
          <a:solidFill>
            <a:srgbClr val="E05A3A"/>
          </a:solidFill>
          <a:ln cap="flat" cmpd="sng" w="12700">
            <a:solidFill>
              <a:srgbClr val="E05A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9"/>
          <p:cNvSpPr/>
          <p:nvPr/>
        </p:nvSpPr>
        <p:spPr>
          <a:xfrm>
            <a:off x="384048" y="0"/>
            <a:ext cx="8503920" cy="658368"/>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2000"/>
              <a:buFont typeface="Georgia"/>
              <a:buNone/>
            </a:pPr>
            <a:r>
              <a:rPr b="1" i="0" lang="en-US" sz="2000" u="none" cap="none" strike="noStrike">
                <a:solidFill>
                  <a:srgbClr val="FFFFFF"/>
                </a:solidFill>
                <a:latin typeface="Georgia"/>
                <a:ea typeface="Georgia"/>
                <a:cs typeface="Georgia"/>
                <a:sym typeface="Georgia"/>
              </a:rPr>
              <a:t>Adapting to Your Context</a:t>
            </a:r>
            <a:endParaRPr b="0" i="0" sz="2000" u="none" cap="none" strike="noStrike">
              <a:solidFill>
                <a:schemeClr val="dk1"/>
              </a:solidFill>
              <a:latin typeface="Calibri"/>
              <a:ea typeface="Calibri"/>
              <a:cs typeface="Calibri"/>
              <a:sym typeface="Calibri"/>
            </a:endParaRPr>
          </a:p>
        </p:txBody>
      </p:sp>
      <p:sp>
        <p:nvSpPr>
          <p:cNvPr id="198" name="Google Shape;198;p9"/>
          <p:cNvSpPr/>
          <p:nvPr/>
        </p:nvSpPr>
        <p:spPr>
          <a:xfrm>
            <a:off x="320040" y="822960"/>
            <a:ext cx="4069080" cy="1783080"/>
          </a:xfrm>
          <a:prstGeom prst="rect">
            <a:avLst/>
          </a:prstGeom>
          <a:solidFill>
            <a:srgbClr val="FFFFFF"/>
          </a:solidFill>
          <a:ln cap="flat" cmpd="sng" w="9525">
            <a:solidFill>
              <a:srgbClr val="E0D8EA"/>
            </a:solidFill>
            <a:prstDash val="solid"/>
            <a:round/>
            <a:headEnd len="sm" w="sm" type="none"/>
            <a:tailEnd len="sm" w="sm" type="none"/>
          </a:ln>
          <a:effectLst>
            <a:outerShdw blurRad="63500" rotWithShape="0" algn="bl" dir="8100000" dist="25400">
              <a:srgbClr val="000000">
                <a:alpha val="9019"/>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9"/>
          <p:cNvSpPr/>
          <p:nvPr/>
        </p:nvSpPr>
        <p:spPr>
          <a:xfrm>
            <a:off x="320040" y="822960"/>
            <a:ext cx="4069080" cy="91440"/>
          </a:xfrm>
          <a:prstGeom prst="rect">
            <a:avLst/>
          </a:prstGeom>
          <a:solidFill>
            <a:srgbClr val="7B4F9A"/>
          </a:solidFill>
          <a:ln cap="flat" cmpd="sng" w="12700">
            <a:solidFill>
              <a:srgbClr val="7B4F9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9"/>
          <p:cNvSpPr/>
          <p:nvPr/>
        </p:nvSpPr>
        <p:spPr>
          <a:xfrm>
            <a:off x="457200" y="987552"/>
            <a:ext cx="3749040" cy="32004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D1A4E"/>
              </a:buClr>
              <a:buSzPts val="1400"/>
              <a:buFont typeface="Georgia"/>
              <a:buNone/>
            </a:pPr>
            <a:r>
              <a:rPr b="1" i="0" lang="en-US" sz="1400" u="none" cap="none" strike="noStrike">
                <a:solidFill>
                  <a:srgbClr val="3D1A4E"/>
                </a:solidFill>
                <a:latin typeface="Georgia"/>
                <a:ea typeface="Georgia"/>
                <a:cs typeface="Georgia"/>
                <a:sym typeface="Georgia"/>
              </a:rPr>
              <a:t>Any Discipline</a:t>
            </a:r>
            <a:endParaRPr b="0" i="0" sz="1400" u="none" cap="none" strike="noStrike">
              <a:solidFill>
                <a:schemeClr val="dk1"/>
              </a:solidFill>
              <a:latin typeface="Calibri"/>
              <a:ea typeface="Calibri"/>
              <a:cs typeface="Calibri"/>
              <a:sym typeface="Calibri"/>
            </a:endParaRPr>
          </a:p>
        </p:txBody>
      </p:sp>
      <p:sp>
        <p:nvSpPr>
          <p:cNvPr id="201" name="Google Shape;201;p9"/>
          <p:cNvSpPr/>
          <p:nvPr/>
        </p:nvSpPr>
        <p:spPr>
          <a:xfrm>
            <a:off x="457200" y="1325880"/>
            <a:ext cx="3749040" cy="1143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A4A5A"/>
              </a:buClr>
              <a:buSzPts val="1200"/>
              <a:buFont typeface="Calibri"/>
              <a:buNone/>
            </a:pPr>
            <a:r>
              <a:rPr b="0" i="0" lang="en-US" sz="1200" u="none" cap="none" strike="noStrike">
                <a:solidFill>
                  <a:srgbClr val="4A4A5A"/>
                </a:solidFill>
                <a:latin typeface="Calibri"/>
                <a:ea typeface="Calibri"/>
                <a:cs typeface="Calibri"/>
                <a:sym typeface="Calibri"/>
              </a:rPr>
              <a:t>Language classes, social sciences, STEM, professional programs — podcasting works wherever students need to communicate, research, and collaborate.</a:t>
            </a:r>
            <a:endParaRPr b="0" i="0" sz="1200" u="none" cap="none" strike="noStrike">
              <a:solidFill>
                <a:schemeClr val="dk1"/>
              </a:solidFill>
              <a:latin typeface="Calibri"/>
              <a:ea typeface="Calibri"/>
              <a:cs typeface="Calibri"/>
              <a:sym typeface="Calibri"/>
            </a:endParaRPr>
          </a:p>
        </p:txBody>
      </p:sp>
      <p:sp>
        <p:nvSpPr>
          <p:cNvPr id="202" name="Google Shape;202;p9"/>
          <p:cNvSpPr/>
          <p:nvPr/>
        </p:nvSpPr>
        <p:spPr>
          <a:xfrm>
            <a:off x="320040" y="2834640"/>
            <a:ext cx="4069080" cy="1783080"/>
          </a:xfrm>
          <a:prstGeom prst="rect">
            <a:avLst/>
          </a:prstGeom>
          <a:solidFill>
            <a:srgbClr val="FFFFFF"/>
          </a:solidFill>
          <a:ln cap="flat" cmpd="sng" w="9525">
            <a:solidFill>
              <a:srgbClr val="E0D8EA"/>
            </a:solidFill>
            <a:prstDash val="solid"/>
            <a:round/>
            <a:headEnd len="sm" w="sm" type="none"/>
            <a:tailEnd len="sm" w="sm" type="none"/>
          </a:ln>
          <a:effectLst>
            <a:outerShdw blurRad="63500" rotWithShape="0" algn="bl" dir="8100000" dist="25400">
              <a:srgbClr val="000000">
                <a:alpha val="9019"/>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9"/>
          <p:cNvSpPr/>
          <p:nvPr/>
        </p:nvSpPr>
        <p:spPr>
          <a:xfrm>
            <a:off x="320040" y="2834640"/>
            <a:ext cx="4069080" cy="91440"/>
          </a:xfrm>
          <a:prstGeom prst="rect">
            <a:avLst/>
          </a:prstGeom>
          <a:solidFill>
            <a:srgbClr val="E05A3A"/>
          </a:solidFill>
          <a:ln cap="flat" cmpd="sng" w="12700">
            <a:solidFill>
              <a:srgbClr val="E05A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9"/>
          <p:cNvSpPr/>
          <p:nvPr/>
        </p:nvSpPr>
        <p:spPr>
          <a:xfrm>
            <a:off x="457200" y="2999232"/>
            <a:ext cx="3749040" cy="32004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D1A4E"/>
              </a:buClr>
              <a:buSzPts val="1400"/>
              <a:buFont typeface="Georgia"/>
              <a:buNone/>
            </a:pPr>
            <a:r>
              <a:rPr b="1" i="0" lang="en-US" sz="1400" u="none" cap="none" strike="noStrike">
                <a:solidFill>
                  <a:srgbClr val="3D1A4E"/>
                </a:solidFill>
                <a:latin typeface="Georgia"/>
                <a:ea typeface="Georgia"/>
                <a:cs typeface="Georgia"/>
                <a:sym typeface="Georgia"/>
              </a:rPr>
              <a:t>Any Class Size</a:t>
            </a:r>
            <a:endParaRPr b="0" i="0" sz="1400" u="none" cap="none" strike="noStrike">
              <a:solidFill>
                <a:schemeClr val="dk1"/>
              </a:solidFill>
              <a:latin typeface="Calibri"/>
              <a:ea typeface="Calibri"/>
              <a:cs typeface="Calibri"/>
              <a:sym typeface="Calibri"/>
            </a:endParaRPr>
          </a:p>
        </p:txBody>
      </p:sp>
      <p:sp>
        <p:nvSpPr>
          <p:cNvPr id="205" name="Google Shape;205;p9"/>
          <p:cNvSpPr/>
          <p:nvPr/>
        </p:nvSpPr>
        <p:spPr>
          <a:xfrm>
            <a:off x="457200" y="3337560"/>
            <a:ext cx="3749040" cy="1143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A4A5A"/>
              </a:buClr>
              <a:buSzPts val="1200"/>
              <a:buFont typeface="Calibri"/>
              <a:buNone/>
            </a:pPr>
            <a:r>
              <a:rPr b="0" i="0" lang="en-US" sz="1200" u="none" cap="none" strike="noStrike">
                <a:solidFill>
                  <a:srgbClr val="4A4A5A"/>
                </a:solidFill>
                <a:latin typeface="Calibri"/>
                <a:ea typeface="Calibri"/>
                <a:cs typeface="Calibri"/>
                <a:sym typeface="Calibri"/>
              </a:rPr>
              <a:t>Small seminars: one group per episode. Large lectures: assign roles; different groups cover different angles of the same theme.</a:t>
            </a:r>
            <a:endParaRPr b="0" i="0" sz="1200" u="none" cap="none" strike="noStrike">
              <a:solidFill>
                <a:schemeClr val="dk1"/>
              </a:solidFill>
              <a:latin typeface="Calibri"/>
              <a:ea typeface="Calibri"/>
              <a:cs typeface="Calibri"/>
              <a:sym typeface="Calibri"/>
            </a:endParaRPr>
          </a:p>
        </p:txBody>
      </p:sp>
      <p:sp>
        <p:nvSpPr>
          <p:cNvPr id="206" name="Google Shape;206;p9"/>
          <p:cNvSpPr/>
          <p:nvPr/>
        </p:nvSpPr>
        <p:spPr>
          <a:xfrm>
            <a:off x="4754880" y="822960"/>
            <a:ext cx="4069080" cy="1783080"/>
          </a:xfrm>
          <a:prstGeom prst="rect">
            <a:avLst/>
          </a:prstGeom>
          <a:solidFill>
            <a:srgbClr val="FFFFFF"/>
          </a:solidFill>
          <a:ln cap="flat" cmpd="sng" w="9525">
            <a:solidFill>
              <a:srgbClr val="E0D8EA"/>
            </a:solidFill>
            <a:prstDash val="solid"/>
            <a:round/>
            <a:headEnd len="sm" w="sm" type="none"/>
            <a:tailEnd len="sm" w="sm" type="none"/>
          </a:ln>
          <a:effectLst>
            <a:outerShdw blurRad="63500" rotWithShape="0" algn="bl" dir="8100000" dist="25400">
              <a:srgbClr val="000000">
                <a:alpha val="9019"/>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9"/>
          <p:cNvSpPr/>
          <p:nvPr/>
        </p:nvSpPr>
        <p:spPr>
          <a:xfrm>
            <a:off x="4754880" y="822960"/>
            <a:ext cx="4069080" cy="91440"/>
          </a:xfrm>
          <a:prstGeom prst="rect">
            <a:avLst/>
          </a:prstGeom>
          <a:solidFill>
            <a:srgbClr val="7B4F9A"/>
          </a:solidFill>
          <a:ln cap="flat" cmpd="sng" w="12700">
            <a:solidFill>
              <a:srgbClr val="7B4F9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9"/>
          <p:cNvSpPr/>
          <p:nvPr/>
        </p:nvSpPr>
        <p:spPr>
          <a:xfrm>
            <a:off x="4892040" y="987552"/>
            <a:ext cx="3749040" cy="32004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D1A4E"/>
              </a:buClr>
              <a:buSzPts val="1400"/>
              <a:buFont typeface="Georgia"/>
              <a:buNone/>
            </a:pPr>
            <a:r>
              <a:rPr b="1" i="0" lang="en-US" sz="1400" u="none" cap="none" strike="noStrike">
                <a:solidFill>
                  <a:srgbClr val="3D1A4E"/>
                </a:solidFill>
                <a:latin typeface="Georgia"/>
                <a:ea typeface="Georgia"/>
                <a:cs typeface="Georgia"/>
                <a:sym typeface="Georgia"/>
              </a:rPr>
              <a:t>Any Tech Level</a:t>
            </a:r>
            <a:endParaRPr b="0" i="0" sz="1400" u="none" cap="none" strike="noStrike">
              <a:solidFill>
                <a:schemeClr val="dk1"/>
              </a:solidFill>
              <a:latin typeface="Calibri"/>
              <a:ea typeface="Calibri"/>
              <a:cs typeface="Calibri"/>
              <a:sym typeface="Calibri"/>
            </a:endParaRPr>
          </a:p>
        </p:txBody>
      </p:sp>
      <p:sp>
        <p:nvSpPr>
          <p:cNvPr id="209" name="Google Shape;209;p9"/>
          <p:cNvSpPr/>
          <p:nvPr/>
        </p:nvSpPr>
        <p:spPr>
          <a:xfrm>
            <a:off x="4892040" y="1325880"/>
            <a:ext cx="3749040" cy="1143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A4A5A"/>
              </a:buClr>
              <a:buSzPts val="1200"/>
              <a:buFont typeface="Calibri"/>
              <a:buNone/>
            </a:pPr>
            <a:r>
              <a:rPr b="0" i="0" lang="en-US" sz="1200" u="none" cap="none" strike="noStrike">
                <a:solidFill>
                  <a:srgbClr val="4A4A5A"/>
                </a:solidFill>
                <a:latin typeface="Calibri"/>
                <a:ea typeface="Calibri"/>
                <a:cs typeface="Calibri"/>
                <a:sym typeface="Calibri"/>
              </a:rPr>
              <a:t>Phone + free app = enough. A studio is a motivational bonus, not a requirement. Low-barrier entry is by design.</a:t>
            </a:r>
            <a:endParaRPr b="0" i="0" sz="1200" u="none" cap="none" strike="noStrike">
              <a:solidFill>
                <a:schemeClr val="dk1"/>
              </a:solidFill>
              <a:latin typeface="Calibri"/>
              <a:ea typeface="Calibri"/>
              <a:cs typeface="Calibri"/>
              <a:sym typeface="Calibri"/>
            </a:endParaRPr>
          </a:p>
        </p:txBody>
      </p:sp>
      <p:sp>
        <p:nvSpPr>
          <p:cNvPr id="210" name="Google Shape;210;p9"/>
          <p:cNvSpPr/>
          <p:nvPr/>
        </p:nvSpPr>
        <p:spPr>
          <a:xfrm>
            <a:off x="4754880" y="2834640"/>
            <a:ext cx="4069080" cy="1783080"/>
          </a:xfrm>
          <a:prstGeom prst="rect">
            <a:avLst/>
          </a:prstGeom>
          <a:solidFill>
            <a:srgbClr val="FFFFFF"/>
          </a:solidFill>
          <a:ln cap="flat" cmpd="sng" w="9525">
            <a:solidFill>
              <a:srgbClr val="E0D8EA"/>
            </a:solidFill>
            <a:prstDash val="solid"/>
            <a:round/>
            <a:headEnd len="sm" w="sm" type="none"/>
            <a:tailEnd len="sm" w="sm" type="none"/>
          </a:ln>
          <a:effectLst>
            <a:outerShdw blurRad="63500" rotWithShape="0" algn="bl" dir="8100000" dist="25400">
              <a:srgbClr val="000000">
                <a:alpha val="9019"/>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9"/>
          <p:cNvSpPr/>
          <p:nvPr/>
        </p:nvSpPr>
        <p:spPr>
          <a:xfrm>
            <a:off x="4754880" y="2834640"/>
            <a:ext cx="4069080" cy="91440"/>
          </a:xfrm>
          <a:prstGeom prst="rect">
            <a:avLst/>
          </a:prstGeom>
          <a:solidFill>
            <a:srgbClr val="E05A3A"/>
          </a:solidFill>
          <a:ln cap="flat" cmpd="sng" w="12700">
            <a:solidFill>
              <a:srgbClr val="E05A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9"/>
          <p:cNvSpPr/>
          <p:nvPr/>
        </p:nvSpPr>
        <p:spPr>
          <a:xfrm>
            <a:off x="4892040" y="2999232"/>
            <a:ext cx="3749040" cy="32004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D1A4E"/>
              </a:buClr>
              <a:buSzPts val="1400"/>
              <a:buFont typeface="Georgia"/>
              <a:buNone/>
            </a:pPr>
            <a:r>
              <a:rPr b="1" i="0" lang="en-US" sz="1400" u="none" cap="none" strike="noStrike">
                <a:solidFill>
                  <a:srgbClr val="3D1A4E"/>
                </a:solidFill>
                <a:latin typeface="Georgia"/>
                <a:ea typeface="Georgia"/>
                <a:cs typeface="Georgia"/>
                <a:sym typeface="Georgia"/>
              </a:rPr>
              <a:t>Any Proficiency Level</a:t>
            </a:r>
            <a:endParaRPr b="0" i="0" sz="1400" u="none" cap="none" strike="noStrike">
              <a:solidFill>
                <a:schemeClr val="dk1"/>
              </a:solidFill>
              <a:latin typeface="Calibri"/>
              <a:ea typeface="Calibri"/>
              <a:cs typeface="Calibri"/>
              <a:sym typeface="Calibri"/>
            </a:endParaRPr>
          </a:p>
        </p:txBody>
      </p:sp>
      <p:sp>
        <p:nvSpPr>
          <p:cNvPr id="213" name="Google Shape;213;p9"/>
          <p:cNvSpPr/>
          <p:nvPr/>
        </p:nvSpPr>
        <p:spPr>
          <a:xfrm>
            <a:off x="4892040" y="3337560"/>
            <a:ext cx="3749040" cy="1143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A4A5A"/>
              </a:buClr>
              <a:buSzPts val="1200"/>
              <a:buFont typeface="Calibri"/>
              <a:buNone/>
            </a:pPr>
            <a:r>
              <a:rPr b="0" i="0" lang="en-US" sz="1200" u="none" cap="none" strike="noStrike">
                <a:solidFill>
                  <a:srgbClr val="4A4A5A"/>
                </a:solidFill>
                <a:latin typeface="Calibri"/>
                <a:ea typeface="Calibri"/>
                <a:cs typeface="Calibri"/>
                <a:sym typeface="Calibri"/>
              </a:rPr>
              <a:t>Beginners interview classmates in target language. Advanced learners interview community members. Adjust scope, not the pedagogical logic.</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1A4E"/>
        </a:solidFill>
      </p:bgPr>
    </p:bg>
    <p:spTree>
      <p:nvGrpSpPr>
        <p:cNvPr id="218" name="Shape 218"/>
        <p:cNvGrpSpPr/>
        <p:nvPr/>
      </p:nvGrpSpPr>
      <p:grpSpPr>
        <a:xfrm>
          <a:off x="0" y="0"/>
          <a:ext cx="0" cy="0"/>
          <a:chOff x="0" y="0"/>
          <a:chExt cx="0" cy="0"/>
        </a:xfrm>
      </p:grpSpPr>
      <p:sp>
        <p:nvSpPr>
          <p:cNvPr id="219" name="Google Shape;219;p10"/>
          <p:cNvSpPr/>
          <p:nvPr/>
        </p:nvSpPr>
        <p:spPr>
          <a:xfrm>
            <a:off x="5943600" y="-731520"/>
            <a:ext cx="4572000" cy="4572000"/>
          </a:xfrm>
          <a:prstGeom prst="ellipse">
            <a:avLst/>
          </a:prstGeom>
          <a:solidFill>
            <a:srgbClr val="7B4F9A">
              <a:alpha val="21960"/>
            </a:srgbClr>
          </a:solidFill>
          <a:ln cap="flat" cmpd="sng" w="12700">
            <a:solidFill>
              <a:srgbClr val="7B4F9A">
                <a:alpha val="21960"/>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0"/>
          <p:cNvSpPr/>
          <p:nvPr/>
        </p:nvSpPr>
        <p:spPr>
          <a:xfrm>
            <a:off x="0" y="0"/>
            <a:ext cx="201168" cy="5143500"/>
          </a:xfrm>
          <a:prstGeom prst="rect">
            <a:avLst/>
          </a:prstGeom>
          <a:solidFill>
            <a:srgbClr val="D4A843"/>
          </a:solidFill>
          <a:ln cap="flat" cmpd="sng" w="12700">
            <a:solidFill>
              <a:srgbClr val="D4A8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0"/>
          <p:cNvSpPr/>
          <p:nvPr/>
        </p:nvSpPr>
        <p:spPr>
          <a:xfrm>
            <a:off x="457200" y="411480"/>
            <a:ext cx="6400800" cy="32004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D4A843"/>
              </a:buClr>
              <a:buSzPts val="1000"/>
              <a:buFont typeface="Calibri"/>
              <a:buNone/>
            </a:pPr>
            <a:r>
              <a:rPr b="1" i="0" lang="en-US" sz="1000" u="none" cap="none" strike="noStrike">
                <a:solidFill>
                  <a:srgbClr val="D4A843"/>
                </a:solidFill>
                <a:latin typeface="Calibri"/>
                <a:ea typeface="Calibri"/>
                <a:cs typeface="Calibri"/>
                <a:sym typeface="Calibri"/>
              </a:rPr>
              <a:t>TAKEAWAYS</a:t>
            </a:r>
            <a:endParaRPr b="0" i="0" sz="1000" u="none" cap="none" strike="noStrike">
              <a:solidFill>
                <a:schemeClr val="dk1"/>
              </a:solidFill>
              <a:latin typeface="Calibri"/>
              <a:ea typeface="Calibri"/>
              <a:cs typeface="Calibri"/>
              <a:sym typeface="Calibri"/>
            </a:endParaRPr>
          </a:p>
        </p:txBody>
      </p:sp>
      <p:sp>
        <p:nvSpPr>
          <p:cNvPr id="222" name="Google Shape;222;p10"/>
          <p:cNvSpPr/>
          <p:nvPr/>
        </p:nvSpPr>
        <p:spPr>
          <a:xfrm>
            <a:off x="457200" y="804672"/>
            <a:ext cx="7772400" cy="658368"/>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2800"/>
              <a:buFont typeface="Georgia"/>
              <a:buNone/>
            </a:pPr>
            <a:r>
              <a:rPr b="1" i="0" lang="en-US" sz="2800" u="none" cap="none" strike="noStrike">
                <a:solidFill>
                  <a:srgbClr val="FFFFFF"/>
                </a:solidFill>
                <a:latin typeface="Georgia"/>
                <a:ea typeface="Georgia"/>
                <a:cs typeface="Georgia"/>
                <a:sym typeface="Georgia"/>
              </a:rPr>
              <a:t>The Pedagogy, in Brief</a:t>
            </a:r>
            <a:endParaRPr b="0" i="0" sz="2800" u="none" cap="none" strike="noStrike">
              <a:solidFill>
                <a:schemeClr val="dk1"/>
              </a:solidFill>
              <a:latin typeface="Calibri"/>
              <a:ea typeface="Calibri"/>
              <a:cs typeface="Calibri"/>
              <a:sym typeface="Calibri"/>
            </a:endParaRPr>
          </a:p>
        </p:txBody>
      </p:sp>
      <p:sp>
        <p:nvSpPr>
          <p:cNvPr id="223" name="Google Shape;223;p10"/>
          <p:cNvSpPr/>
          <p:nvPr/>
        </p:nvSpPr>
        <p:spPr>
          <a:xfrm>
            <a:off x="457200" y="1645920"/>
            <a:ext cx="365760" cy="54864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05A3A"/>
              </a:buClr>
              <a:buSzPts val="1600"/>
              <a:buFont typeface="Calibri"/>
              <a:buNone/>
            </a:pPr>
            <a:r>
              <a:rPr b="1" i="0" lang="en-US" sz="1600" u="none" cap="none" strike="noStrike">
                <a:solidFill>
                  <a:srgbClr val="E05A3A"/>
                </a:solidFill>
                <a:latin typeface="Calibri"/>
                <a:ea typeface="Calibri"/>
                <a:cs typeface="Calibri"/>
                <a:sym typeface="Calibri"/>
              </a:rPr>
              <a:t>▸</a:t>
            </a:r>
            <a:endParaRPr b="0" i="0" sz="1600" u="none" cap="none" strike="noStrike">
              <a:solidFill>
                <a:schemeClr val="dk1"/>
              </a:solidFill>
              <a:latin typeface="Calibri"/>
              <a:ea typeface="Calibri"/>
              <a:cs typeface="Calibri"/>
              <a:sym typeface="Calibri"/>
            </a:endParaRPr>
          </a:p>
        </p:txBody>
      </p:sp>
      <p:sp>
        <p:nvSpPr>
          <p:cNvPr id="224" name="Google Shape;224;p10"/>
          <p:cNvSpPr/>
          <p:nvPr/>
        </p:nvSpPr>
        <p:spPr>
          <a:xfrm>
            <a:off x="914400" y="1645920"/>
            <a:ext cx="7772400" cy="62179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1350"/>
              <a:buFont typeface="Calibri"/>
              <a:buNone/>
            </a:pPr>
            <a:r>
              <a:rPr b="0" i="0" lang="en-US" sz="1350" u="none" cap="none" strike="noStrike">
                <a:solidFill>
                  <a:srgbClr val="FFFFFF"/>
                </a:solidFill>
                <a:latin typeface="Calibri"/>
                <a:ea typeface="Calibri"/>
                <a:cs typeface="Calibri"/>
                <a:sym typeface="Calibri"/>
              </a:rPr>
              <a:t>Podcasting is a task — it </a:t>
            </a:r>
            <a:r>
              <a:rPr lang="en-US" sz="1350">
                <a:solidFill>
                  <a:srgbClr val="FFFFFF"/>
                </a:solidFill>
                <a:latin typeface="Calibri"/>
                <a:ea typeface="Calibri"/>
                <a:cs typeface="Calibri"/>
                <a:sym typeface="Calibri"/>
              </a:rPr>
              <a:t>targets</a:t>
            </a:r>
            <a:r>
              <a:rPr b="0" i="0" lang="en-US" sz="1350" u="none" cap="none" strike="noStrike">
                <a:solidFill>
                  <a:srgbClr val="FFFFFF"/>
                </a:solidFill>
                <a:latin typeface="Calibri"/>
                <a:ea typeface="Calibri"/>
                <a:cs typeface="Calibri"/>
                <a:sym typeface="Calibri"/>
              </a:rPr>
              <a:t> a real gap, a real audience, and a real outcome beyond language use.</a:t>
            </a:r>
            <a:endParaRPr b="0" i="0" sz="1350" u="none" cap="none" strike="noStrike">
              <a:solidFill>
                <a:schemeClr val="dk1"/>
              </a:solidFill>
              <a:latin typeface="Calibri"/>
              <a:ea typeface="Calibri"/>
              <a:cs typeface="Calibri"/>
              <a:sym typeface="Calibri"/>
            </a:endParaRPr>
          </a:p>
        </p:txBody>
      </p:sp>
      <p:sp>
        <p:nvSpPr>
          <p:cNvPr id="225" name="Google Shape;225;p10"/>
          <p:cNvSpPr/>
          <p:nvPr/>
        </p:nvSpPr>
        <p:spPr>
          <a:xfrm>
            <a:off x="457200" y="2395728"/>
            <a:ext cx="365760" cy="54864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05A3A"/>
              </a:buClr>
              <a:buSzPts val="1600"/>
              <a:buFont typeface="Calibri"/>
              <a:buNone/>
            </a:pPr>
            <a:r>
              <a:rPr b="1" i="0" lang="en-US" sz="1600" u="none" cap="none" strike="noStrike">
                <a:solidFill>
                  <a:srgbClr val="E05A3A"/>
                </a:solidFill>
                <a:latin typeface="Calibri"/>
                <a:ea typeface="Calibri"/>
                <a:cs typeface="Calibri"/>
                <a:sym typeface="Calibri"/>
              </a:rPr>
              <a:t>▸</a:t>
            </a:r>
            <a:endParaRPr b="0" i="0" sz="1600" u="none" cap="none" strike="noStrike">
              <a:solidFill>
                <a:schemeClr val="dk1"/>
              </a:solidFill>
              <a:latin typeface="Calibri"/>
              <a:ea typeface="Calibri"/>
              <a:cs typeface="Calibri"/>
              <a:sym typeface="Calibri"/>
            </a:endParaRPr>
          </a:p>
        </p:txBody>
      </p:sp>
      <p:sp>
        <p:nvSpPr>
          <p:cNvPr id="226" name="Google Shape;226;p10"/>
          <p:cNvSpPr/>
          <p:nvPr/>
        </p:nvSpPr>
        <p:spPr>
          <a:xfrm>
            <a:off x="914400" y="2395728"/>
            <a:ext cx="7772400" cy="62179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1350"/>
              <a:buFont typeface="Calibri"/>
              <a:buNone/>
            </a:pPr>
            <a:r>
              <a:rPr b="0" i="0" lang="en-US" sz="1350" u="none" cap="none" strike="noStrike">
                <a:solidFill>
                  <a:srgbClr val="FFFFFF"/>
                </a:solidFill>
                <a:latin typeface="Calibri"/>
                <a:ea typeface="Calibri"/>
                <a:cs typeface="Calibri"/>
                <a:sym typeface="Calibri"/>
              </a:rPr>
              <a:t>Scaffolding is the key: genre analysis, preparation sessions, structured roles, and low-stakes practice before the mic goes on.</a:t>
            </a:r>
            <a:endParaRPr b="0" i="0" sz="1350" u="none" cap="none" strike="noStrike">
              <a:solidFill>
                <a:schemeClr val="dk1"/>
              </a:solidFill>
              <a:latin typeface="Calibri"/>
              <a:ea typeface="Calibri"/>
              <a:cs typeface="Calibri"/>
              <a:sym typeface="Calibri"/>
            </a:endParaRPr>
          </a:p>
        </p:txBody>
      </p:sp>
      <p:sp>
        <p:nvSpPr>
          <p:cNvPr id="227" name="Google Shape;227;p10"/>
          <p:cNvSpPr/>
          <p:nvPr/>
        </p:nvSpPr>
        <p:spPr>
          <a:xfrm>
            <a:off x="457200" y="3145536"/>
            <a:ext cx="365760" cy="54864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05A3A"/>
              </a:buClr>
              <a:buSzPts val="1600"/>
              <a:buFont typeface="Calibri"/>
              <a:buNone/>
            </a:pPr>
            <a:r>
              <a:rPr b="1" i="0" lang="en-US" sz="1600" u="none" cap="none" strike="noStrike">
                <a:solidFill>
                  <a:srgbClr val="E05A3A"/>
                </a:solidFill>
                <a:latin typeface="Calibri"/>
                <a:ea typeface="Calibri"/>
                <a:cs typeface="Calibri"/>
                <a:sym typeface="Calibri"/>
              </a:rPr>
              <a:t>▸</a:t>
            </a:r>
            <a:endParaRPr b="0" i="0" sz="1600" u="none" cap="none" strike="noStrike">
              <a:solidFill>
                <a:schemeClr val="dk1"/>
              </a:solidFill>
              <a:latin typeface="Calibri"/>
              <a:ea typeface="Calibri"/>
              <a:cs typeface="Calibri"/>
              <a:sym typeface="Calibri"/>
            </a:endParaRPr>
          </a:p>
        </p:txBody>
      </p:sp>
      <p:sp>
        <p:nvSpPr>
          <p:cNvPr id="228" name="Google Shape;228;p10"/>
          <p:cNvSpPr/>
          <p:nvPr/>
        </p:nvSpPr>
        <p:spPr>
          <a:xfrm>
            <a:off x="914400" y="3145536"/>
            <a:ext cx="7772400" cy="62179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1350"/>
              <a:buFont typeface="Calibri"/>
              <a:buNone/>
            </a:pPr>
            <a:r>
              <a:rPr b="0" i="0" lang="en-US" sz="1350" u="none" cap="none" strike="noStrike">
                <a:solidFill>
                  <a:srgbClr val="FFFFFF"/>
                </a:solidFill>
                <a:latin typeface="Calibri"/>
                <a:ea typeface="Calibri"/>
                <a:cs typeface="Calibri"/>
                <a:sym typeface="Calibri"/>
              </a:rPr>
              <a:t>Authenticity drives motivation — students rise to the occasion when it feels real.</a:t>
            </a:r>
            <a:endParaRPr b="0" i="0" sz="1350" u="none" cap="none" strike="noStrike">
              <a:solidFill>
                <a:schemeClr val="dk1"/>
              </a:solidFill>
              <a:latin typeface="Calibri"/>
              <a:ea typeface="Calibri"/>
              <a:cs typeface="Calibri"/>
              <a:sym typeface="Calibri"/>
            </a:endParaRPr>
          </a:p>
        </p:txBody>
      </p:sp>
      <p:sp>
        <p:nvSpPr>
          <p:cNvPr id="229" name="Google Shape;229;p10"/>
          <p:cNvSpPr/>
          <p:nvPr/>
        </p:nvSpPr>
        <p:spPr>
          <a:xfrm>
            <a:off x="457200" y="3895344"/>
            <a:ext cx="365760" cy="54864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05A3A"/>
              </a:buClr>
              <a:buSzPts val="1600"/>
              <a:buFont typeface="Calibri"/>
              <a:buNone/>
            </a:pPr>
            <a:r>
              <a:rPr b="1" i="0" lang="en-US" sz="1600" u="none" cap="none" strike="noStrike">
                <a:solidFill>
                  <a:srgbClr val="E05A3A"/>
                </a:solidFill>
                <a:latin typeface="Calibri"/>
                <a:ea typeface="Calibri"/>
                <a:cs typeface="Calibri"/>
                <a:sym typeface="Calibri"/>
              </a:rPr>
              <a:t>▸</a:t>
            </a:r>
            <a:endParaRPr b="0" i="0" sz="1600" u="none" cap="none" strike="noStrike">
              <a:solidFill>
                <a:schemeClr val="dk1"/>
              </a:solidFill>
              <a:latin typeface="Calibri"/>
              <a:ea typeface="Calibri"/>
              <a:cs typeface="Calibri"/>
              <a:sym typeface="Calibri"/>
            </a:endParaRPr>
          </a:p>
        </p:txBody>
      </p:sp>
      <p:sp>
        <p:nvSpPr>
          <p:cNvPr id="230" name="Google Shape;230;p10"/>
          <p:cNvSpPr/>
          <p:nvPr/>
        </p:nvSpPr>
        <p:spPr>
          <a:xfrm>
            <a:off x="914400" y="3895344"/>
            <a:ext cx="7772400" cy="62179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1350"/>
              <a:buFont typeface="Calibri"/>
              <a:buNone/>
            </a:pPr>
            <a:r>
              <a:rPr b="0" i="0" lang="en-US" sz="1350" u="none" cap="none" strike="noStrike">
                <a:solidFill>
                  <a:srgbClr val="FFFFFF"/>
                </a:solidFill>
                <a:latin typeface="Calibri"/>
                <a:ea typeface="Calibri"/>
                <a:cs typeface="Calibri"/>
                <a:sym typeface="Calibri"/>
              </a:rPr>
              <a:t>Any discipline, any class size, any tech level. The principles are transferable.</a:t>
            </a:r>
            <a:endParaRPr b="0" i="0" sz="1350" u="none" cap="none" strike="noStrike">
              <a:solidFill>
                <a:schemeClr val="dk1"/>
              </a:solidFill>
              <a:latin typeface="Calibri"/>
              <a:ea typeface="Calibri"/>
              <a:cs typeface="Calibri"/>
              <a:sym typeface="Calibri"/>
            </a:endParaRPr>
          </a:p>
        </p:txBody>
      </p:sp>
      <p:sp>
        <p:nvSpPr>
          <p:cNvPr id="231" name="Google Shape;231;p10"/>
          <p:cNvSpPr/>
          <p:nvPr/>
        </p:nvSpPr>
        <p:spPr>
          <a:xfrm>
            <a:off x="0" y="4709160"/>
            <a:ext cx="9144000" cy="434340"/>
          </a:xfrm>
          <a:prstGeom prst="rect">
            <a:avLst/>
          </a:prstGeom>
          <a:solidFill>
            <a:srgbClr val="E05A3A"/>
          </a:solidFill>
          <a:ln cap="flat" cmpd="sng" w="12700">
            <a:solidFill>
              <a:srgbClr val="E05A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0"/>
          <p:cNvSpPr/>
          <p:nvPr/>
        </p:nvSpPr>
        <p:spPr>
          <a:xfrm>
            <a:off x="274320" y="4718304"/>
            <a:ext cx="8595360" cy="402336"/>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1100"/>
              <a:buFont typeface="Calibri"/>
              <a:buNone/>
            </a:pPr>
            <a:r>
              <a:rPr b="0" i="0" lang="en-US" sz="1100" u="none" cap="none" strike="noStrike">
                <a:solidFill>
                  <a:srgbClr val="FFFFFF"/>
                </a:solidFill>
                <a:latin typeface="Calibri"/>
                <a:ea typeface="Calibri"/>
                <a:cs typeface="Calibri"/>
                <a:sym typeface="Calibri"/>
              </a:rPr>
              <a:t>UP NEXT  ·  Mohammad walks you through recording, editing &amp; publishing — from phone to Spotify.</a:t>
            </a:r>
            <a:endParaRPr b="0" i="0" sz="11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F0"/>
        </a:solidFill>
      </p:bgPr>
    </p:bg>
    <p:spTree>
      <p:nvGrpSpPr>
        <p:cNvPr id="237" name="Shape 237"/>
        <p:cNvGrpSpPr/>
        <p:nvPr/>
      </p:nvGrpSpPr>
      <p:grpSpPr>
        <a:xfrm>
          <a:off x="0" y="0"/>
          <a:ext cx="0" cy="0"/>
          <a:chOff x="0" y="0"/>
          <a:chExt cx="0" cy="0"/>
        </a:xfrm>
      </p:grpSpPr>
      <p:sp>
        <p:nvSpPr>
          <p:cNvPr id="238" name="Google Shape;238;g3e7b77fc89f_0_1"/>
          <p:cNvSpPr/>
          <p:nvPr/>
        </p:nvSpPr>
        <p:spPr>
          <a:xfrm>
            <a:off x="594360" y="2176272"/>
            <a:ext cx="8229600" cy="1115700"/>
          </a:xfrm>
          <a:prstGeom prst="rect">
            <a:avLst/>
          </a:prstGeom>
          <a:solidFill>
            <a:srgbClr val="F0EBF8"/>
          </a:solidFill>
          <a:ln cap="flat" cmpd="sng" w="9525">
            <a:solidFill>
              <a:srgbClr val="E0D8E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g3e7b77fc89f_0_1"/>
          <p:cNvSpPr/>
          <p:nvPr/>
        </p:nvSpPr>
        <p:spPr>
          <a:xfrm>
            <a:off x="0" y="0"/>
            <a:ext cx="9144000" cy="658500"/>
          </a:xfrm>
          <a:prstGeom prst="rect">
            <a:avLst/>
          </a:prstGeom>
          <a:solidFill>
            <a:srgbClr val="3D1A4E"/>
          </a:solidFill>
          <a:ln cap="flat" cmpd="sng" w="12700">
            <a:solidFill>
              <a:srgbClr val="3D1A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g3e7b77fc89f_0_1"/>
          <p:cNvSpPr/>
          <p:nvPr/>
        </p:nvSpPr>
        <p:spPr>
          <a:xfrm>
            <a:off x="0" y="0"/>
            <a:ext cx="201300" cy="658500"/>
          </a:xfrm>
          <a:prstGeom prst="rect">
            <a:avLst/>
          </a:prstGeom>
          <a:solidFill>
            <a:srgbClr val="E05A3A"/>
          </a:solidFill>
          <a:ln cap="flat" cmpd="sng" w="12700">
            <a:solidFill>
              <a:srgbClr val="E05A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g3e7b77fc89f_0_1"/>
          <p:cNvSpPr/>
          <p:nvPr/>
        </p:nvSpPr>
        <p:spPr>
          <a:xfrm>
            <a:off x="384048" y="0"/>
            <a:ext cx="8503800" cy="6585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2000"/>
              <a:buFont typeface="Georgia"/>
              <a:buNone/>
            </a:pPr>
            <a:r>
              <a:rPr b="1" i="0" lang="en-US" sz="2000" u="none" cap="none" strike="noStrike">
                <a:solidFill>
                  <a:srgbClr val="FFFFFF"/>
                </a:solidFill>
                <a:latin typeface="Georgia"/>
                <a:ea typeface="Georgia"/>
                <a:cs typeface="Georgia"/>
                <a:sym typeface="Georgia"/>
              </a:rPr>
              <a:t>Today's Session at a Glance</a:t>
            </a:r>
            <a:endParaRPr b="0" i="0" sz="2000" u="none" cap="none" strike="noStrike">
              <a:solidFill>
                <a:schemeClr val="dk1"/>
              </a:solidFill>
              <a:latin typeface="Calibri"/>
              <a:ea typeface="Calibri"/>
              <a:cs typeface="Calibri"/>
              <a:sym typeface="Calibri"/>
            </a:endParaRPr>
          </a:p>
        </p:txBody>
      </p:sp>
      <p:sp>
        <p:nvSpPr>
          <p:cNvPr id="242" name="Google Shape;242;g3e7b77fc89f_0_1"/>
          <p:cNvSpPr/>
          <p:nvPr/>
        </p:nvSpPr>
        <p:spPr>
          <a:xfrm>
            <a:off x="320040" y="822960"/>
            <a:ext cx="164700" cy="1115700"/>
          </a:xfrm>
          <a:prstGeom prst="rect">
            <a:avLst/>
          </a:prstGeom>
          <a:solidFill>
            <a:srgbClr val="7B4F9A"/>
          </a:solidFill>
          <a:ln cap="flat" cmpd="sng" w="12700">
            <a:solidFill>
              <a:srgbClr val="7B4F9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g3e7b77fc89f_0_1"/>
          <p:cNvSpPr/>
          <p:nvPr/>
        </p:nvSpPr>
        <p:spPr>
          <a:xfrm>
            <a:off x="594360" y="822960"/>
            <a:ext cx="8229600" cy="1115700"/>
          </a:xfrm>
          <a:prstGeom prst="rect">
            <a:avLst/>
          </a:prstGeom>
          <a:solidFill>
            <a:srgbClr val="FFFFFF"/>
          </a:solidFill>
          <a:ln cap="flat" cmpd="sng" w="9525">
            <a:solidFill>
              <a:srgbClr val="E0D8E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g3e7b77fc89f_0_1"/>
          <p:cNvSpPr/>
          <p:nvPr/>
        </p:nvSpPr>
        <p:spPr>
          <a:xfrm>
            <a:off x="749808" y="896112"/>
            <a:ext cx="2743200" cy="255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7B4F9A"/>
              </a:buClr>
              <a:buSzPts val="900"/>
              <a:buFont typeface="Calibri"/>
              <a:buNone/>
            </a:pPr>
            <a:r>
              <a:rPr b="1" i="0" lang="en-US" sz="900" u="none" cap="none" strike="noStrike">
                <a:solidFill>
                  <a:srgbClr val="7B4F9A"/>
                </a:solidFill>
                <a:latin typeface="Calibri"/>
                <a:ea typeface="Calibri"/>
                <a:cs typeface="Calibri"/>
                <a:sym typeface="Calibri"/>
              </a:rPr>
              <a:t>PART 1 · 15 MIN</a:t>
            </a:r>
            <a:endParaRPr b="0" i="0" sz="900" u="none" cap="none" strike="noStrike">
              <a:solidFill>
                <a:schemeClr val="dk1"/>
              </a:solidFill>
              <a:latin typeface="Calibri"/>
              <a:ea typeface="Calibri"/>
              <a:cs typeface="Calibri"/>
              <a:sym typeface="Calibri"/>
            </a:endParaRPr>
          </a:p>
        </p:txBody>
      </p:sp>
      <p:sp>
        <p:nvSpPr>
          <p:cNvPr id="245" name="Google Shape;245;g3e7b77fc89f_0_1"/>
          <p:cNvSpPr/>
          <p:nvPr/>
        </p:nvSpPr>
        <p:spPr>
          <a:xfrm>
            <a:off x="749808" y="1133856"/>
            <a:ext cx="7315200" cy="384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D1A4E"/>
              </a:buClr>
              <a:buSzPts val="1600"/>
              <a:buFont typeface="Georgia"/>
              <a:buNone/>
            </a:pPr>
            <a:r>
              <a:rPr b="1" i="0" lang="en-US" sz="1600" u="none" cap="none" strike="noStrike">
                <a:solidFill>
                  <a:srgbClr val="3D1A4E"/>
                </a:solidFill>
                <a:latin typeface="Georgia"/>
                <a:ea typeface="Georgia"/>
                <a:cs typeface="Georgia"/>
                <a:sym typeface="Georgia"/>
              </a:rPr>
              <a:t>Pedagogical Foundations</a:t>
            </a:r>
            <a:endParaRPr b="0" i="0" sz="1600" u="none" cap="none" strike="noStrike">
              <a:solidFill>
                <a:schemeClr val="dk1"/>
              </a:solidFill>
              <a:latin typeface="Calibri"/>
              <a:ea typeface="Calibri"/>
              <a:cs typeface="Calibri"/>
              <a:sym typeface="Calibri"/>
            </a:endParaRPr>
          </a:p>
        </p:txBody>
      </p:sp>
      <p:sp>
        <p:nvSpPr>
          <p:cNvPr id="246" name="Google Shape;246;g3e7b77fc89f_0_1"/>
          <p:cNvSpPr/>
          <p:nvPr/>
        </p:nvSpPr>
        <p:spPr>
          <a:xfrm>
            <a:off x="749808" y="1517904"/>
            <a:ext cx="7315200" cy="3291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4A4A5A"/>
              </a:buClr>
              <a:buSzPts val="1200"/>
              <a:buFont typeface="Calibri"/>
              <a:buNone/>
            </a:pPr>
            <a:r>
              <a:rPr b="0" i="1" lang="en-US" sz="1200" u="none" cap="none" strike="noStrike">
                <a:solidFill>
                  <a:srgbClr val="4A4A5A"/>
                </a:solidFill>
                <a:latin typeface="Calibri"/>
                <a:ea typeface="Calibri"/>
                <a:cs typeface="Calibri"/>
                <a:sym typeface="Calibri"/>
              </a:rPr>
              <a:t>Ana Flávia  ·  Why podcasting? How does it work in the classroom?</a:t>
            </a:r>
            <a:endParaRPr b="0" i="0" sz="1200" u="none" cap="none" strike="noStrike">
              <a:solidFill>
                <a:schemeClr val="dk1"/>
              </a:solidFill>
              <a:latin typeface="Calibri"/>
              <a:ea typeface="Calibri"/>
              <a:cs typeface="Calibri"/>
              <a:sym typeface="Calibri"/>
            </a:endParaRPr>
          </a:p>
        </p:txBody>
      </p:sp>
      <p:sp>
        <p:nvSpPr>
          <p:cNvPr id="247" name="Google Shape;247;g3e7b77fc89f_0_1"/>
          <p:cNvSpPr/>
          <p:nvPr/>
        </p:nvSpPr>
        <p:spPr>
          <a:xfrm>
            <a:off x="7772400" y="2578720"/>
            <a:ext cx="1005900" cy="310800"/>
          </a:xfrm>
          <a:prstGeom prst="roundRect">
            <a:avLst>
              <a:gd fmla="val 14706" name="adj"/>
            </a:avLst>
          </a:prstGeom>
          <a:solidFill>
            <a:srgbClr val="7B4F9A"/>
          </a:solidFill>
          <a:ln cap="flat" cmpd="sng" w="12700">
            <a:solidFill>
              <a:srgbClr val="7B4F9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g3e7b77fc89f_0_1"/>
          <p:cNvSpPr/>
          <p:nvPr/>
        </p:nvSpPr>
        <p:spPr>
          <a:xfrm>
            <a:off x="7772400" y="2578720"/>
            <a:ext cx="1005900" cy="310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900"/>
              <a:buFont typeface="Calibri"/>
              <a:buNone/>
            </a:pPr>
            <a:r>
              <a:rPr b="1" i="0" lang="en-US" sz="900" u="none" cap="none" strike="noStrike">
                <a:solidFill>
                  <a:srgbClr val="FFFFFF"/>
                </a:solidFill>
                <a:latin typeface="Calibri"/>
                <a:ea typeface="Calibri"/>
                <a:cs typeface="Calibri"/>
                <a:sym typeface="Calibri"/>
              </a:rPr>
              <a:t>▶  NOW</a:t>
            </a:r>
            <a:endParaRPr b="0" i="0" sz="900" u="none" cap="none" strike="noStrike">
              <a:solidFill>
                <a:schemeClr val="dk1"/>
              </a:solidFill>
              <a:latin typeface="Calibri"/>
              <a:ea typeface="Calibri"/>
              <a:cs typeface="Calibri"/>
              <a:sym typeface="Calibri"/>
            </a:endParaRPr>
          </a:p>
        </p:txBody>
      </p:sp>
      <p:sp>
        <p:nvSpPr>
          <p:cNvPr id="249" name="Google Shape;249;g3e7b77fc89f_0_1"/>
          <p:cNvSpPr/>
          <p:nvPr/>
        </p:nvSpPr>
        <p:spPr>
          <a:xfrm>
            <a:off x="320040" y="2176272"/>
            <a:ext cx="164700" cy="1115700"/>
          </a:xfrm>
          <a:prstGeom prst="rect">
            <a:avLst/>
          </a:prstGeom>
          <a:solidFill>
            <a:srgbClr val="4A4A5A"/>
          </a:solidFill>
          <a:ln cap="flat" cmpd="sng" w="12700">
            <a:solidFill>
              <a:srgbClr val="4A4A5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g3e7b77fc89f_0_1"/>
          <p:cNvSpPr/>
          <p:nvPr/>
        </p:nvSpPr>
        <p:spPr>
          <a:xfrm>
            <a:off x="749808" y="2249424"/>
            <a:ext cx="2743200" cy="255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4A4A5A"/>
              </a:buClr>
              <a:buSzPts val="900"/>
              <a:buFont typeface="Calibri"/>
              <a:buNone/>
            </a:pPr>
            <a:r>
              <a:rPr b="1" i="0" lang="en-US" sz="900" u="none" cap="none" strike="noStrike">
                <a:solidFill>
                  <a:srgbClr val="4A4A5A"/>
                </a:solidFill>
                <a:latin typeface="Calibri"/>
                <a:ea typeface="Calibri"/>
                <a:cs typeface="Calibri"/>
                <a:sym typeface="Calibri"/>
              </a:rPr>
              <a:t>PART 2 · 15 MIN</a:t>
            </a:r>
            <a:endParaRPr b="0" i="0" sz="900" u="none" cap="none" strike="noStrike">
              <a:solidFill>
                <a:schemeClr val="dk1"/>
              </a:solidFill>
              <a:latin typeface="Calibri"/>
              <a:ea typeface="Calibri"/>
              <a:cs typeface="Calibri"/>
              <a:sym typeface="Calibri"/>
            </a:endParaRPr>
          </a:p>
        </p:txBody>
      </p:sp>
      <p:sp>
        <p:nvSpPr>
          <p:cNvPr id="251" name="Google Shape;251;g3e7b77fc89f_0_1"/>
          <p:cNvSpPr/>
          <p:nvPr/>
        </p:nvSpPr>
        <p:spPr>
          <a:xfrm>
            <a:off x="749808" y="2487168"/>
            <a:ext cx="7315200" cy="384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D1A4E"/>
              </a:buClr>
              <a:buSzPts val="1600"/>
              <a:buFont typeface="Georgia"/>
              <a:buNone/>
            </a:pPr>
            <a:r>
              <a:rPr b="1" i="0" lang="en-US" sz="1600" u="none" cap="none" strike="noStrike">
                <a:solidFill>
                  <a:srgbClr val="3D1A4E"/>
                </a:solidFill>
                <a:latin typeface="Georgia"/>
                <a:ea typeface="Georgia"/>
                <a:cs typeface="Georgia"/>
                <a:sym typeface="Georgia"/>
              </a:rPr>
              <a:t>Technical Setup</a:t>
            </a:r>
            <a:endParaRPr b="0" i="0" sz="1600" u="none" cap="none" strike="noStrike">
              <a:solidFill>
                <a:schemeClr val="dk1"/>
              </a:solidFill>
              <a:latin typeface="Calibri"/>
              <a:ea typeface="Calibri"/>
              <a:cs typeface="Calibri"/>
              <a:sym typeface="Calibri"/>
            </a:endParaRPr>
          </a:p>
        </p:txBody>
      </p:sp>
      <p:sp>
        <p:nvSpPr>
          <p:cNvPr id="252" name="Google Shape;252;g3e7b77fc89f_0_1"/>
          <p:cNvSpPr/>
          <p:nvPr/>
        </p:nvSpPr>
        <p:spPr>
          <a:xfrm>
            <a:off x="749808" y="2871216"/>
            <a:ext cx="7315200" cy="3291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4A4A5A"/>
              </a:buClr>
              <a:buSzPts val="1200"/>
              <a:buFont typeface="Calibri"/>
              <a:buNone/>
            </a:pPr>
            <a:r>
              <a:rPr b="0" i="1" lang="en-US" sz="1200" u="none" cap="none" strike="noStrike">
                <a:solidFill>
                  <a:srgbClr val="4A4A5A"/>
                </a:solidFill>
                <a:latin typeface="Calibri"/>
                <a:ea typeface="Calibri"/>
                <a:cs typeface="Calibri"/>
                <a:sym typeface="Calibri"/>
              </a:rPr>
              <a:t>Mohammad  ·  Recording, editing &amp; publishing tools</a:t>
            </a:r>
            <a:endParaRPr b="0" i="0" sz="1200" u="none" cap="none" strike="noStrike">
              <a:solidFill>
                <a:schemeClr val="dk1"/>
              </a:solidFill>
              <a:latin typeface="Calibri"/>
              <a:ea typeface="Calibri"/>
              <a:cs typeface="Calibri"/>
              <a:sym typeface="Calibri"/>
            </a:endParaRPr>
          </a:p>
        </p:txBody>
      </p:sp>
      <p:sp>
        <p:nvSpPr>
          <p:cNvPr id="253" name="Google Shape;253;g3e7b77fc89f_0_1"/>
          <p:cNvSpPr/>
          <p:nvPr/>
        </p:nvSpPr>
        <p:spPr>
          <a:xfrm>
            <a:off x="320040" y="3529584"/>
            <a:ext cx="164700" cy="1115700"/>
          </a:xfrm>
          <a:prstGeom prst="rect">
            <a:avLst/>
          </a:prstGeom>
          <a:solidFill>
            <a:srgbClr val="E05A3A"/>
          </a:solidFill>
          <a:ln cap="flat" cmpd="sng" w="12700">
            <a:solidFill>
              <a:srgbClr val="E05A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g3e7b77fc89f_0_1"/>
          <p:cNvSpPr/>
          <p:nvPr/>
        </p:nvSpPr>
        <p:spPr>
          <a:xfrm>
            <a:off x="594360" y="3529584"/>
            <a:ext cx="8229600" cy="1115700"/>
          </a:xfrm>
          <a:prstGeom prst="rect">
            <a:avLst/>
          </a:prstGeom>
          <a:solidFill>
            <a:srgbClr val="FFFFFF"/>
          </a:solidFill>
          <a:ln cap="flat" cmpd="sng" w="9525">
            <a:solidFill>
              <a:srgbClr val="E0D8E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g3e7b77fc89f_0_1"/>
          <p:cNvSpPr/>
          <p:nvPr/>
        </p:nvSpPr>
        <p:spPr>
          <a:xfrm>
            <a:off x="749808" y="3602736"/>
            <a:ext cx="2743200" cy="255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05A3A"/>
              </a:buClr>
              <a:buSzPts val="900"/>
              <a:buFont typeface="Calibri"/>
              <a:buNone/>
            </a:pPr>
            <a:r>
              <a:rPr b="1" i="0" lang="en-US" sz="900" u="none" cap="none" strike="noStrike">
                <a:solidFill>
                  <a:srgbClr val="E05A3A"/>
                </a:solidFill>
                <a:latin typeface="Calibri"/>
                <a:ea typeface="Calibri"/>
                <a:cs typeface="Calibri"/>
                <a:sym typeface="Calibri"/>
              </a:rPr>
              <a:t>HANDS-ON · 60 MIN</a:t>
            </a:r>
            <a:endParaRPr b="0" i="0" sz="900" u="none" cap="none" strike="noStrike">
              <a:solidFill>
                <a:schemeClr val="dk1"/>
              </a:solidFill>
              <a:latin typeface="Calibri"/>
              <a:ea typeface="Calibri"/>
              <a:cs typeface="Calibri"/>
              <a:sym typeface="Calibri"/>
            </a:endParaRPr>
          </a:p>
        </p:txBody>
      </p:sp>
      <p:sp>
        <p:nvSpPr>
          <p:cNvPr id="256" name="Google Shape;256;g3e7b77fc89f_0_1"/>
          <p:cNvSpPr/>
          <p:nvPr/>
        </p:nvSpPr>
        <p:spPr>
          <a:xfrm>
            <a:off x="749808" y="3840480"/>
            <a:ext cx="7315200" cy="384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D1A4E"/>
              </a:buClr>
              <a:buSzPts val="1600"/>
              <a:buFont typeface="Georgia"/>
              <a:buNone/>
            </a:pPr>
            <a:r>
              <a:rPr b="1" i="0" lang="en-US" sz="1600" u="none" cap="none" strike="noStrike">
                <a:solidFill>
                  <a:srgbClr val="3D1A4E"/>
                </a:solidFill>
                <a:latin typeface="Georgia"/>
                <a:ea typeface="Georgia"/>
                <a:cs typeface="Georgia"/>
                <a:sym typeface="Georgia"/>
              </a:rPr>
              <a:t>From Script to Studio</a:t>
            </a:r>
            <a:endParaRPr b="0" i="0" sz="1600" u="none" cap="none" strike="noStrike">
              <a:solidFill>
                <a:schemeClr val="dk1"/>
              </a:solidFill>
              <a:latin typeface="Calibri"/>
              <a:ea typeface="Calibri"/>
              <a:cs typeface="Calibri"/>
              <a:sym typeface="Calibri"/>
            </a:endParaRPr>
          </a:p>
        </p:txBody>
      </p:sp>
      <p:sp>
        <p:nvSpPr>
          <p:cNvPr id="257" name="Google Shape;257;g3e7b77fc89f_0_1"/>
          <p:cNvSpPr/>
          <p:nvPr/>
        </p:nvSpPr>
        <p:spPr>
          <a:xfrm>
            <a:off x="749808" y="4224528"/>
            <a:ext cx="7315200" cy="3291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4A4A5A"/>
              </a:buClr>
              <a:buSzPts val="1200"/>
              <a:buFont typeface="Calibri"/>
              <a:buNone/>
            </a:pPr>
            <a:r>
              <a:rPr b="0" i="1" lang="en-US" sz="1200" u="none" cap="none" strike="noStrike">
                <a:solidFill>
                  <a:srgbClr val="4A4A5A"/>
                </a:solidFill>
                <a:latin typeface="Calibri"/>
                <a:ea typeface="Calibri"/>
                <a:cs typeface="Calibri"/>
                <a:sym typeface="Calibri"/>
              </a:rPr>
              <a:t>Planning  →  Recording  →  Sharing  →  Celebrating</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F0"/>
        </a:solidFill>
      </p:bgPr>
    </p:bg>
    <p:spTree>
      <p:nvGrpSpPr>
        <p:cNvPr id="262" name="Shape 262"/>
        <p:cNvGrpSpPr/>
        <p:nvPr/>
      </p:nvGrpSpPr>
      <p:grpSpPr>
        <a:xfrm>
          <a:off x="0" y="0"/>
          <a:ext cx="0" cy="0"/>
          <a:chOff x="0" y="0"/>
          <a:chExt cx="0" cy="0"/>
        </a:xfrm>
      </p:grpSpPr>
      <p:sp>
        <p:nvSpPr>
          <p:cNvPr id="263" name="Google Shape;263;g3e7b77fc89f_0_49"/>
          <p:cNvSpPr/>
          <p:nvPr/>
        </p:nvSpPr>
        <p:spPr>
          <a:xfrm>
            <a:off x="0" y="0"/>
            <a:ext cx="9144000" cy="658500"/>
          </a:xfrm>
          <a:prstGeom prst="rect">
            <a:avLst/>
          </a:prstGeom>
          <a:solidFill>
            <a:srgbClr val="3D1A4E"/>
          </a:solidFill>
          <a:ln cap="flat" cmpd="sng" w="12700">
            <a:solidFill>
              <a:srgbClr val="3D1A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g3e7b77fc89f_0_49"/>
          <p:cNvSpPr/>
          <p:nvPr/>
        </p:nvSpPr>
        <p:spPr>
          <a:xfrm>
            <a:off x="0" y="0"/>
            <a:ext cx="201300" cy="658500"/>
          </a:xfrm>
          <a:prstGeom prst="rect">
            <a:avLst/>
          </a:prstGeom>
          <a:solidFill>
            <a:srgbClr val="E05A3A"/>
          </a:solidFill>
          <a:ln cap="flat" cmpd="sng" w="12700">
            <a:solidFill>
              <a:srgbClr val="E05A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g3e7b77fc89f_0_49"/>
          <p:cNvSpPr/>
          <p:nvPr/>
        </p:nvSpPr>
        <p:spPr>
          <a:xfrm>
            <a:off x="384048" y="0"/>
            <a:ext cx="8503800" cy="6585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2000"/>
              <a:buFont typeface="Georgia"/>
              <a:buNone/>
            </a:pPr>
            <a:r>
              <a:rPr b="1" lang="en-US" sz="2000">
                <a:solidFill>
                  <a:srgbClr val="FFFFFF"/>
                </a:solidFill>
                <a:latin typeface="Georgia"/>
                <a:ea typeface="Georgia"/>
                <a:cs typeface="Georgia"/>
                <a:sym typeface="Georgia"/>
              </a:rPr>
              <a:t>The Nuts and Bolts…</a:t>
            </a:r>
            <a:endParaRPr b="0" i="0" sz="2000" u="none" cap="none" strike="noStrike">
              <a:solidFill>
                <a:schemeClr val="dk1"/>
              </a:solidFill>
              <a:latin typeface="Calibri"/>
              <a:ea typeface="Calibri"/>
              <a:cs typeface="Calibri"/>
              <a:sym typeface="Calibri"/>
            </a:endParaRPr>
          </a:p>
        </p:txBody>
      </p:sp>
      <p:sp>
        <p:nvSpPr>
          <p:cNvPr id="266" name="Google Shape;266;g3e7b77fc89f_0_49"/>
          <p:cNvSpPr/>
          <p:nvPr/>
        </p:nvSpPr>
        <p:spPr>
          <a:xfrm>
            <a:off x="320040" y="822960"/>
            <a:ext cx="4069200" cy="1783200"/>
          </a:xfrm>
          <a:prstGeom prst="rect">
            <a:avLst/>
          </a:prstGeom>
          <a:solidFill>
            <a:srgbClr val="FFFFFF"/>
          </a:solidFill>
          <a:ln cap="flat" cmpd="sng" w="9525">
            <a:solidFill>
              <a:srgbClr val="E0D8EA"/>
            </a:solidFill>
            <a:prstDash val="solid"/>
            <a:round/>
            <a:headEnd len="sm" w="sm" type="none"/>
            <a:tailEnd len="sm" w="sm" type="none"/>
          </a:ln>
          <a:effectLst>
            <a:outerShdw blurRad="63500" rotWithShape="0" algn="bl" dir="8100000" dist="25400">
              <a:srgbClr val="000000">
                <a:alpha val="902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g3e7b77fc89f_0_49"/>
          <p:cNvSpPr/>
          <p:nvPr/>
        </p:nvSpPr>
        <p:spPr>
          <a:xfrm>
            <a:off x="320040" y="822960"/>
            <a:ext cx="4069200" cy="91500"/>
          </a:xfrm>
          <a:prstGeom prst="rect">
            <a:avLst/>
          </a:prstGeom>
          <a:solidFill>
            <a:srgbClr val="7B4F9A"/>
          </a:solidFill>
          <a:ln cap="flat" cmpd="sng" w="12700">
            <a:solidFill>
              <a:srgbClr val="7B4F9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g3e7b77fc89f_0_49"/>
          <p:cNvSpPr/>
          <p:nvPr/>
        </p:nvSpPr>
        <p:spPr>
          <a:xfrm>
            <a:off x="457200" y="987552"/>
            <a:ext cx="3749100" cy="320100"/>
          </a:xfrm>
          <a:prstGeom prst="rect">
            <a:avLst/>
          </a:prstGeom>
          <a:noFill/>
          <a:ln>
            <a:noFill/>
          </a:ln>
        </p:spPr>
        <p:txBody>
          <a:bodyPr anchorCtr="0" anchor="ctr" bIns="0" lIns="0" spcFirstLastPara="1" rIns="0" wrap="square" tIns="0">
            <a:noAutofit/>
          </a:bodyPr>
          <a:lstStyle/>
          <a:p>
            <a:pPr indent="-311150" lvl="0" marL="457200" marR="0" rtl="0" algn="l">
              <a:spcBef>
                <a:spcPts val="0"/>
              </a:spcBef>
              <a:spcAft>
                <a:spcPts val="0"/>
              </a:spcAft>
              <a:buClr>
                <a:schemeClr val="dk1"/>
              </a:buClr>
              <a:buSzPts val="1300"/>
              <a:buFont typeface="Calibri"/>
              <a:buAutoNum type="arabicParenR"/>
            </a:pPr>
            <a:r>
              <a:rPr b="1" lang="en-US" sz="1300">
                <a:solidFill>
                  <a:srgbClr val="3D1A4E"/>
                </a:solidFill>
                <a:latin typeface="Calibri"/>
                <a:ea typeface="Calibri"/>
                <a:cs typeface="Calibri"/>
                <a:sym typeface="Calibri"/>
              </a:rPr>
              <a:t>Plan the podcast</a:t>
            </a:r>
            <a:endParaRPr b="1" i="0" sz="1300" u="none" cap="none" strike="noStrike">
              <a:solidFill>
                <a:schemeClr val="dk1"/>
              </a:solidFill>
              <a:latin typeface="Calibri"/>
              <a:ea typeface="Calibri"/>
              <a:cs typeface="Calibri"/>
              <a:sym typeface="Calibri"/>
            </a:endParaRPr>
          </a:p>
        </p:txBody>
      </p:sp>
      <p:sp>
        <p:nvSpPr>
          <p:cNvPr id="269" name="Google Shape;269;g3e7b77fc89f_0_49"/>
          <p:cNvSpPr/>
          <p:nvPr/>
        </p:nvSpPr>
        <p:spPr>
          <a:xfrm>
            <a:off x="457200" y="1325880"/>
            <a:ext cx="3749100" cy="1143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A4A5A"/>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70" name="Google Shape;270;g3e7b77fc89f_0_49"/>
          <p:cNvSpPr/>
          <p:nvPr/>
        </p:nvSpPr>
        <p:spPr>
          <a:xfrm>
            <a:off x="320040" y="2834640"/>
            <a:ext cx="4069200" cy="1783200"/>
          </a:xfrm>
          <a:prstGeom prst="rect">
            <a:avLst/>
          </a:prstGeom>
          <a:solidFill>
            <a:srgbClr val="FFFFFF"/>
          </a:solidFill>
          <a:ln cap="flat" cmpd="sng" w="9525">
            <a:solidFill>
              <a:srgbClr val="E0D8EA"/>
            </a:solidFill>
            <a:prstDash val="solid"/>
            <a:round/>
            <a:headEnd len="sm" w="sm" type="none"/>
            <a:tailEnd len="sm" w="sm" type="none"/>
          </a:ln>
          <a:effectLst>
            <a:outerShdw blurRad="63500" rotWithShape="0" algn="bl" dir="8100000" dist="25400">
              <a:srgbClr val="000000">
                <a:alpha val="902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g3e7b77fc89f_0_49"/>
          <p:cNvSpPr/>
          <p:nvPr/>
        </p:nvSpPr>
        <p:spPr>
          <a:xfrm>
            <a:off x="320040" y="2834640"/>
            <a:ext cx="4069200" cy="91500"/>
          </a:xfrm>
          <a:prstGeom prst="rect">
            <a:avLst/>
          </a:prstGeom>
          <a:solidFill>
            <a:srgbClr val="E05A3A"/>
          </a:solidFill>
          <a:ln cap="flat" cmpd="sng" w="12700">
            <a:solidFill>
              <a:srgbClr val="E05A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g3e7b77fc89f_0_49"/>
          <p:cNvSpPr/>
          <p:nvPr/>
        </p:nvSpPr>
        <p:spPr>
          <a:xfrm>
            <a:off x="457200" y="2999232"/>
            <a:ext cx="3749100" cy="3201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D1A4E"/>
              </a:buClr>
              <a:buSzPts val="1400"/>
              <a:buFont typeface="Georgia"/>
              <a:buNone/>
            </a:pPr>
            <a:r>
              <a:rPr b="1" lang="en-US" sz="1300">
                <a:solidFill>
                  <a:srgbClr val="3D1A4E"/>
                </a:solidFill>
                <a:latin typeface="Calibri"/>
                <a:ea typeface="Calibri"/>
                <a:cs typeface="Calibri"/>
                <a:sym typeface="Calibri"/>
              </a:rPr>
              <a:t>3) Edit the podcast</a:t>
            </a:r>
            <a:endParaRPr b="1" i="0" sz="1300" u="none" cap="none" strike="noStrike">
              <a:solidFill>
                <a:schemeClr val="dk1"/>
              </a:solidFill>
              <a:latin typeface="Calibri"/>
              <a:ea typeface="Calibri"/>
              <a:cs typeface="Calibri"/>
              <a:sym typeface="Calibri"/>
            </a:endParaRPr>
          </a:p>
        </p:txBody>
      </p:sp>
      <p:sp>
        <p:nvSpPr>
          <p:cNvPr id="273" name="Google Shape;273;g3e7b77fc89f_0_49"/>
          <p:cNvSpPr/>
          <p:nvPr/>
        </p:nvSpPr>
        <p:spPr>
          <a:xfrm>
            <a:off x="457200" y="3337560"/>
            <a:ext cx="3749100" cy="1143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A4A5A"/>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74" name="Google Shape;274;g3e7b77fc89f_0_49"/>
          <p:cNvSpPr/>
          <p:nvPr/>
        </p:nvSpPr>
        <p:spPr>
          <a:xfrm>
            <a:off x="4754880" y="822960"/>
            <a:ext cx="4069200" cy="1783200"/>
          </a:xfrm>
          <a:prstGeom prst="rect">
            <a:avLst/>
          </a:prstGeom>
          <a:solidFill>
            <a:srgbClr val="FFFFFF"/>
          </a:solidFill>
          <a:ln cap="flat" cmpd="sng" w="9525">
            <a:solidFill>
              <a:srgbClr val="E0D8EA"/>
            </a:solidFill>
            <a:prstDash val="solid"/>
            <a:round/>
            <a:headEnd len="sm" w="sm" type="none"/>
            <a:tailEnd len="sm" w="sm" type="none"/>
          </a:ln>
          <a:effectLst>
            <a:outerShdw blurRad="63500" rotWithShape="0" algn="bl" dir="8100000" dist="25400">
              <a:srgbClr val="000000">
                <a:alpha val="902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g3e7b77fc89f_0_49"/>
          <p:cNvSpPr/>
          <p:nvPr/>
        </p:nvSpPr>
        <p:spPr>
          <a:xfrm>
            <a:off x="4754880" y="822960"/>
            <a:ext cx="4069200" cy="91500"/>
          </a:xfrm>
          <a:prstGeom prst="rect">
            <a:avLst/>
          </a:prstGeom>
          <a:solidFill>
            <a:srgbClr val="7B4F9A"/>
          </a:solidFill>
          <a:ln cap="flat" cmpd="sng" w="12700">
            <a:solidFill>
              <a:srgbClr val="7B4F9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g3e7b77fc89f_0_49"/>
          <p:cNvSpPr/>
          <p:nvPr/>
        </p:nvSpPr>
        <p:spPr>
          <a:xfrm>
            <a:off x="4892040" y="987552"/>
            <a:ext cx="3749100" cy="3201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D1A4E"/>
              </a:buClr>
              <a:buSzPts val="1400"/>
              <a:buFont typeface="Georgia"/>
              <a:buNone/>
            </a:pPr>
            <a:r>
              <a:rPr b="1" lang="en-US" sz="1300">
                <a:solidFill>
                  <a:srgbClr val="3D1A4E"/>
                </a:solidFill>
                <a:latin typeface="Calibri"/>
                <a:ea typeface="Calibri"/>
                <a:cs typeface="Calibri"/>
                <a:sym typeface="Calibri"/>
              </a:rPr>
              <a:t>2) Collect Source Material</a:t>
            </a:r>
            <a:endParaRPr b="1" i="0" sz="1300" u="none" cap="none" strike="noStrike">
              <a:solidFill>
                <a:schemeClr val="dk1"/>
              </a:solidFill>
              <a:latin typeface="Calibri"/>
              <a:ea typeface="Calibri"/>
              <a:cs typeface="Calibri"/>
              <a:sym typeface="Calibri"/>
            </a:endParaRPr>
          </a:p>
        </p:txBody>
      </p:sp>
      <p:sp>
        <p:nvSpPr>
          <p:cNvPr id="277" name="Google Shape;277;g3e7b77fc89f_0_49"/>
          <p:cNvSpPr/>
          <p:nvPr/>
        </p:nvSpPr>
        <p:spPr>
          <a:xfrm>
            <a:off x="4892040" y="1325880"/>
            <a:ext cx="3749100" cy="1143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A4A5A"/>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78" name="Google Shape;278;g3e7b77fc89f_0_49"/>
          <p:cNvSpPr/>
          <p:nvPr/>
        </p:nvSpPr>
        <p:spPr>
          <a:xfrm>
            <a:off x="4754880" y="2834640"/>
            <a:ext cx="4069200" cy="1783200"/>
          </a:xfrm>
          <a:prstGeom prst="rect">
            <a:avLst/>
          </a:prstGeom>
          <a:solidFill>
            <a:srgbClr val="FFFFFF"/>
          </a:solidFill>
          <a:ln cap="flat" cmpd="sng" w="9525">
            <a:solidFill>
              <a:srgbClr val="E0D8EA"/>
            </a:solidFill>
            <a:prstDash val="solid"/>
            <a:round/>
            <a:headEnd len="sm" w="sm" type="none"/>
            <a:tailEnd len="sm" w="sm" type="none"/>
          </a:ln>
          <a:effectLst>
            <a:outerShdw blurRad="63500" rotWithShape="0" algn="bl" dir="8100000" dist="25400">
              <a:srgbClr val="000000">
                <a:alpha val="902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3e7b77fc89f_0_49"/>
          <p:cNvSpPr/>
          <p:nvPr/>
        </p:nvSpPr>
        <p:spPr>
          <a:xfrm>
            <a:off x="4754880" y="2834640"/>
            <a:ext cx="4069200" cy="91500"/>
          </a:xfrm>
          <a:prstGeom prst="rect">
            <a:avLst/>
          </a:prstGeom>
          <a:solidFill>
            <a:srgbClr val="E05A3A"/>
          </a:solidFill>
          <a:ln cap="flat" cmpd="sng" w="12700">
            <a:solidFill>
              <a:srgbClr val="E05A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g3e7b77fc89f_0_49"/>
          <p:cNvSpPr/>
          <p:nvPr/>
        </p:nvSpPr>
        <p:spPr>
          <a:xfrm>
            <a:off x="4892040" y="2999232"/>
            <a:ext cx="3749100" cy="3201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D1A4E"/>
              </a:buClr>
              <a:buSzPts val="1400"/>
              <a:buFont typeface="Georgia"/>
              <a:buNone/>
            </a:pPr>
            <a:r>
              <a:rPr b="1" lang="en-US" sz="1300">
                <a:solidFill>
                  <a:srgbClr val="3D1A4E"/>
                </a:solidFill>
                <a:latin typeface="Calibri"/>
                <a:ea typeface="Calibri"/>
                <a:cs typeface="Calibri"/>
                <a:sym typeface="Calibri"/>
              </a:rPr>
              <a:t>4) Share the podcast</a:t>
            </a:r>
            <a:endParaRPr b="1" i="0" sz="1300" u="none" cap="none" strike="noStrike">
              <a:solidFill>
                <a:schemeClr val="dk1"/>
              </a:solidFill>
              <a:latin typeface="Calibri"/>
              <a:ea typeface="Calibri"/>
              <a:cs typeface="Calibri"/>
              <a:sym typeface="Calibri"/>
            </a:endParaRPr>
          </a:p>
        </p:txBody>
      </p:sp>
      <p:sp>
        <p:nvSpPr>
          <p:cNvPr id="281" name="Google Shape;281;g3e7b77fc89f_0_49"/>
          <p:cNvSpPr/>
          <p:nvPr/>
        </p:nvSpPr>
        <p:spPr>
          <a:xfrm>
            <a:off x="4892040" y="3337560"/>
            <a:ext cx="3749100" cy="1143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A4A5A"/>
              </a:buClr>
              <a:buSzPts val="1200"/>
              <a:buFont typeface="Calibri"/>
              <a:buNone/>
            </a:pPr>
            <a:r>
              <a:t/>
            </a:r>
            <a:endParaRPr b="0" i="0" sz="1200" u="none" cap="none" strike="noStrike">
              <a:solidFill>
                <a:schemeClr val="dk1"/>
              </a:solidFill>
              <a:latin typeface="Calibri"/>
              <a:ea typeface="Calibri"/>
              <a:cs typeface="Calibri"/>
              <a:sym typeface="Calibri"/>
            </a:endParaRPr>
          </a:p>
        </p:txBody>
      </p:sp>
      <p:pic>
        <p:nvPicPr>
          <p:cNvPr id="282" name="Google Shape;282;g3e7b77fc89f_0_49"/>
          <p:cNvPicPr preferRelativeResize="0"/>
          <p:nvPr/>
        </p:nvPicPr>
        <p:blipFill>
          <a:blip r:embed="rId3">
            <a:alphaModFix/>
          </a:blip>
          <a:stretch>
            <a:fillRect/>
          </a:stretch>
        </p:blipFill>
        <p:spPr>
          <a:xfrm>
            <a:off x="1768250" y="1242462"/>
            <a:ext cx="1172800" cy="1172800"/>
          </a:xfrm>
          <a:prstGeom prst="rect">
            <a:avLst/>
          </a:prstGeom>
          <a:noFill/>
          <a:ln>
            <a:noFill/>
          </a:ln>
        </p:spPr>
      </p:pic>
      <p:pic>
        <p:nvPicPr>
          <p:cNvPr id="283" name="Google Shape;283;g3e7b77fc89f_0_49"/>
          <p:cNvPicPr preferRelativeResize="0"/>
          <p:nvPr/>
        </p:nvPicPr>
        <p:blipFill>
          <a:blip r:embed="rId4">
            <a:alphaModFix/>
          </a:blip>
          <a:stretch>
            <a:fillRect/>
          </a:stretch>
        </p:blipFill>
        <p:spPr>
          <a:xfrm>
            <a:off x="6139075" y="1224149"/>
            <a:ext cx="1300800" cy="1300800"/>
          </a:xfrm>
          <a:prstGeom prst="rect">
            <a:avLst/>
          </a:prstGeom>
          <a:noFill/>
          <a:ln>
            <a:noFill/>
          </a:ln>
        </p:spPr>
      </p:pic>
      <p:pic>
        <p:nvPicPr>
          <p:cNvPr id="284" name="Google Shape;284;g3e7b77fc89f_0_49"/>
          <p:cNvPicPr preferRelativeResize="0"/>
          <p:nvPr/>
        </p:nvPicPr>
        <p:blipFill>
          <a:blip r:embed="rId5">
            <a:alphaModFix/>
          </a:blip>
          <a:stretch>
            <a:fillRect/>
          </a:stretch>
        </p:blipFill>
        <p:spPr>
          <a:xfrm rot="10800000">
            <a:off x="2719841" y="3291925"/>
            <a:ext cx="1284261" cy="1284261"/>
          </a:xfrm>
          <a:prstGeom prst="rect">
            <a:avLst/>
          </a:prstGeom>
          <a:noFill/>
          <a:ln>
            <a:noFill/>
          </a:ln>
        </p:spPr>
      </p:pic>
      <p:pic>
        <p:nvPicPr>
          <p:cNvPr id="285" name="Google Shape;285;g3e7b77fc89f_0_49"/>
          <p:cNvPicPr preferRelativeResize="0"/>
          <p:nvPr/>
        </p:nvPicPr>
        <p:blipFill>
          <a:blip r:embed="rId5">
            <a:alphaModFix/>
          </a:blip>
          <a:stretch>
            <a:fillRect/>
          </a:stretch>
        </p:blipFill>
        <p:spPr>
          <a:xfrm>
            <a:off x="784925" y="3291914"/>
            <a:ext cx="1284261" cy="1284261"/>
          </a:xfrm>
          <a:prstGeom prst="rect">
            <a:avLst/>
          </a:prstGeom>
          <a:noFill/>
          <a:ln>
            <a:noFill/>
          </a:ln>
        </p:spPr>
      </p:pic>
      <p:pic>
        <p:nvPicPr>
          <p:cNvPr id="286" name="Google Shape;286;g3e7b77fc89f_0_49"/>
          <p:cNvPicPr preferRelativeResize="0"/>
          <p:nvPr/>
        </p:nvPicPr>
        <p:blipFill>
          <a:blip r:embed="rId6">
            <a:alphaModFix/>
          </a:blip>
          <a:stretch>
            <a:fillRect/>
          </a:stretch>
        </p:blipFill>
        <p:spPr>
          <a:xfrm>
            <a:off x="6139075" y="3200225"/>
            <a:ext cx="1300800" cy="1300800"/>
          </a:xfrm>
          <a:prstGeom prst="rect">
            <a:avLst/>
          </a:prstGeom>
          <a:noFill/>
          <a:ln>
            <a:noFill/>
          </a:ln>
        </p:spPr>
      </p:pic>
      <p:pic>
        <p:nvPicPr>
          <p:cNvPr id="287" name="Google Shape;287;g3e7b77fc89f_0_49"/>
          <p:cNvPicPr preferRelativeResize="0"/>
          <p:nvPr/>
        </p:nvPicPr>
        <p:blipFill>
          <a:blip r:embed="rId7">
            <a:alphaModFix/>
          </a:blip>
          <a:stretch>
            <a:fillRect/>
          </a:stretch>
        </p:blipFill>
        <p:spPr>
          <a:xfrm rot="5400000">
            <a:off x="1751686" y="3291925"/>
            <a:ext cx="1284261" cy="128426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F0"/>
        </a:solidFill>
      </p:bgPr>
    </p:bg>
    <p:spTree>
      <p:nvGrpSpPr>
        <p:cNvPr id="292" name="Shape 292"/>
        <p:cNvGrpSpPr/>
        <p:nvPr/>
      </p:nvGrpSpPr>
      <p:grpSpPr>
        <a:xfrm>
          <a:off x="0" y="0"/>
          <a:ext cx="0" cy="0"/>
          <a:chOff x="0" y="0"/>
          <a:chExt cx="0" cy="0"/>
        </a:xfrm>
      </p:grpSpPr>
      <p:sp>
        <p:nvSpPr>
          <p:cNvPr id="293" name="Google Shape;293;g3e0c8cd19f4_0_6"/>
          <p:cNvSpPr/>
          <p:nvPr/>
        </p:nvSpPr>
        <p:spPr>
          <a:xfrm>
            <a:off x="0" y="0"/>
            <a:ext cx="9144000" cy="658500"/>
          </a:xfrm>
          <a:prstGeom prst="rect">
            <a:avLst/>
          </a:prstGeom>
          <a:solidFill>
            <a:srgbClr val="3D1A4E"/>
          </a:solidFill>
          <a:ln cap="flat" cmpd="sng" w="12700">
            <a:solidFill>
              <a:srgbClr val="3D1A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g3e0c8cd19f4_0_6"/>
          <p:cNvSpPr/>
          <p:nvPr/>
        </p:nvSpPr>
        <p:spPr>
          <a:xfrm>
            <a:off x="0" y="0"/>
            <a:ext cx="201300" cy="658500"/>
          </a:xfrm>
          <a:prstGeom prst="rect">
            <a:avLst/>
          </a:prstGeom>
          <a:solidFill>
            <a:srgbClr val="E05A3A"/>
          </a:solidFill>
          <a:ln cap="flat" cmpd="sng" w="12700">
            <a:solidFill>
              <a:srgbClr val="E05A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g3e0c8cd19f4_0_6"/>
          <p:cNvSpPr/>
          <p:nvPr/>
        </p:nvSpPr>
        <p:spPr>
          <a:xfrm>
            <a:off x="384048" y="0"/>
            <a:ext cx="8503800" cy="6585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2000"/>
              <a:buFont typeface="Georgia"/>
              <a:buNone/>
            </a:pPr>
            <a:r>
              <a:rPr b="1" lang="en-US" sz="2000">
                <a:solidFill>
                  <a:srgbClr val="FFFFFF"/>
                </a:solidFill>
                <a:latin typeface="Georgia"/>
                <a:ea typeface="Georgia"/>
                <a:cs typeface="Georgia"/>
                <a:sym typeface="Georgia"/>
              </a:rPr>
              <a:t>Plan the podcast</a:t>
            </a:r>
            <a:endParaRPr b="0" i="0" sz="2000" u="none" cap="none" strike="noStrike">
              <a:solidFill>
                <a:schemeClr val="dk1"/>
              </a:solidFill>
              <a:latin typeface="Calibri"/>
              <a:ea typeface="Calibri"/>
              <a:cs typeface="Calibri"/>
              <a:sym typeface="Calibri"/>
            </a:endParaRPr>
          </a:p>
        </p:txBody>
      </p:sp>
      <p:sp>
        <p:nvSpPr>
          <p:cNvPr id="296" name="Google Shape;296;g3e0c8cd19f4_0_6"/>
          <p:cNvSpPr/>
          <p:nvPr/>
        </p:nvSpPr>
        <p:spPr>
          <a:xfrm>
            <a:off x="320040" y="822960"/>
            <a:ext cx="4069200" cy="1783200"/>
          </a:xfrm>
          <a:prstGeom prst="rect">
            <a:avLst/>
          </a:prstGeom>
          <a:solidFill>
            <a:srgbClr val="FFFFFF"/>
          </a:solidFill>
          <a:ln cap="flat" cmpd="sng" w="9525">
            <a:solidFill>
              <a:srgbClr val="E0D8EA"/>
            </a:solidFill>
            <a:prstDash val="solid"/>
            <a:round/>
            <a:headEnd len="sm" w="sm" type="none"/>
            <a:tailEnd len="sm" w="sm" type="none"/>
          </a:ln>
          <a:effectLst>
            <a:outerShdw blurRad="63500" rotWithShape="0" algn="bl" dir="8100000" dist="25400">
              <a:srgbClr val="000000">
                <a:alpha val="902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Calibri"/>
              <a:ea typeface="Calibri"/>
              <a:cs typeface="Calibri"/>
              <a:sym typeface="Calibri"/>
            </a:endParaRPr>
          </a:p>
        </p:txBody>
      </p:sp>
      <p:sp>
        <p:nvSpPr>
          <p:cNvPr id="297" name="Google Shape;297;g3e0c8cd19f4_0_6"/>
          <p:cNvSpPr/>
          <p:nvPr/>
        </p:nvSpPr>
        <p:spPr>
          <a:xfrm>
            <a:off x="320040" y="822960"/>
            <a:ext cx="4069200" cy="91500"/>
          </a:xfrm>
          <a:prstGeom prst="rect">
            <a:avLst/>
          </a:prstGeom>
          <a:solidFill>
            <a:srgbClr val="7B4F9A"/>
          </a:solidFill>
          <a:ln cap="flat" cmpd="sng" w="12700">
            <a:solidFill>
              <a:srgbClr val="7B4F9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Calibri"/>
              <a:ea typeface="Calibri"/>
              <a:cs typeface="Calibri"/>
              <a:sym typeface="Calibri"/>
            </a:endParaRPr>
          </a:p>
        </p:txBody>
      </p:sp>
      <p:sp>
        <p:nvSpPr>
          <p:cNvPr id="298" name="Google Shape;298;g3e0c8cd19f4_0_6"/>
          <p:cNvSpPr/>
          <p:nvPr/>
        </p:nvSpPr>
        <p:spPr>
          <a:xfrm>
            <a:off x="457200" y="987552"/>
            <a:ext cx="3749100" cy="320100"/>
          </a:xfrm>
          <a:prstGeom prst="rect">
            <a:avLst/>
          </a:prstGeom>
          <a:noFill/>
          <a:ln>
            <a:noFill/>
          </a:ln>
        </p:spPr>
        <p:txBody>
          <a:bodyPr anchorCtr="0" anchor="ctr" bIns="0" lIns="0" spcFirstLastPara="1" rIns="0" wrap="square" tIns="0">
            <a:noAutofit/>
          </a:bodyPr>
          <a:lstStyle/>
          <a:p>
            <a:pPr indent="-311150" lvl="0" marL="457200" rtl="0" algn="l">
              <a:spcBef>
                <a:spcPts val="0"/>
              </a:spcBef>
              <a:spcAft>
                <a:spcPts val="0"/>
              </a:spcAft>
              <a:buSzPts val="1300"/>
              <a:buFont typeface="Calibri"/>
              <a:buAutoNum type="arabicParenR"/>
            </a:pPr>
            <a:r>
              <a:rPr b="1" lang="en-US" sz="1300">
                <a:latin typeface="Calibri"/>
                <a:ea typeface="Calibri"/>
                <a:cs typeface="Calibri"/>
                <a:sym typeface="Calibri"/>
              </a:rPr>
              <a:t>Opening</a:t>
            </a:r>
            <a:endParaRPr b="1" sz="1300">
              <a:latin typeface="Calibri"/>
              <a:ea typeface="Calibri"/>
              <a:cs typeface="Calibri"/>
              <a:sym typeface="Calibri"/>
            </a:endParaRPr>
          </a:p>
        </p:txBody>
      </p:sp>
      <p:sp>
        <p:nvSpPr>
          <p:cNvPr id="299" name="Google Shape;299;g3e0c8cd19f4_0_6"/>
          <p:cNvSpPr/>
          <p:nvPr/>
        </p:nvSpPr>
        <p:spPr>
          <a:xfrm>
            <a:off x="457200" y="1325880"/>
            <a:ext cx="3749100" cy="1143000"/>
          </a:xfrm>
          <a:prstGeom prst="rect">
            <a:avLst/>
          </a:prstGeom>
          <a:noFill/>
          <a:ln>
            <a:noFill/>
          </a:ln>
        </p:spPr>
        <p:txBody>
          <a:bodyPr anchorCtr="0" anchor="t" bIns="0" lIns="0" spcFirstLastPara="1" rIns="0" wrap="square" tIns="0">
            <a:noAutofit/>
          </a:bodyPr>
          <a:lstStyle/>
          <a:p>
            <a:pPr indent="-311150" lvl="0" marL="457200" rtl="0" algn="l">
              <a:spcBef>
                <a:spcPts val="0"/>
              </a:spcBef>
              <a:spcAft>
                <a:spcPts val="0"/>
              </a:spcAft>
              <a:buSzPts val="1300"/>
              <a:buFont typeface="Calibri"/>
              <a:buChar char="•"/>
            </a:pPr>
            <a:r>
              <a:rPr lang="en-US" sz="1300">
                <a:latin typeface="Calibri"/>
                <a:ea typeface="Calibri"/>
                <a:cs typeface="Calibri"/>
                <a:sym typeface="Calibri"/>
              </a:rPr>
              <a:t>What is the Focus/ Topic Question?</a:t>
            </a:r>
            <a:endParaRPr sz="1300">
              <a:latin typeface="Calibri"/>
              <a:ea typeface="Calibri"/>
              <a:cs typeface="Calibri"/>
              <a:sym typeface="Calibri"/>
            </a:endParaRPr>
          </a:p>
          <a:p>
            <a:pPr indent="-311150" lvl="0" marL="457200" rtl="0" algn="l">
              <a:spcBef>
                <a:spcPts val="0"/>
              </a:spcBef>
              <a:spcAft>
                <a:spcPts val="0"/>
              </a:spcAft>
              <a:buSzPts val="1300"/>
              <a:buFont typeface="Calibri"/>
              <a:buChar char="•"/>
            </a:pPr>
            <a:r>
              <a:rPr lang="en-US" sz="1300">
                <a:latin typeface="Calibri"/>
                <a:ea typeface="Calibri"/>
                <a:cs typeface="Calibri"/>
                <a:sym typeface="Calibri"/>
              </a:rPr>
              <a:t>Is there a narrator? What is her or his role?</a:t>
            </a:r>
            <a:endParaRPr sz="1300">
              <a:latin typeface="Calibri"/>
              <a:ea typeface="Calibri"/>
              <a:cs typeface="Calibri"/>
              <a:sym typeface="Calibri"/>
            </a:endParaRPr>
          </a:p>
        </p:txBody>
      </p:sp>
      <p:sp>
        <p:nvSpPr>
          <p:cNvPr id="300" name="Google Shape;300;g3e0c8cd19f4_0_6"/>
          <p:cNvSpPr/>
          <p:nvPr/>
        </p:nvSpPr>
        <p:spPr>
          <a:xfrm>
            <a:off x="320040" y="2834640"/>
            <a:ext cx="4069200" cy="1783200"/>
          </a:xfrm>
          <a:prstGeom prst="rect">
            <a:avLst/>
          </a:prstGeom>
          <a:solidFill>
            <a:srgbClr val="FFFFFF"/>
          </a:solidFill>
          <a:ln cap="flat" cmpd="sng" w="9525">
            <a:solidFill>
              <a:srgbClr val="E0D8EA"/>
            </a:solidFill>
            <a:prstDash val="solid"/>
            <a:round/>
            <a:headEnd len="sm" w="sm" type="none"/>
            <a:tailEnd len="sm" w="sm" type="none"/>
          </a:ln>
          <a:effectLst>
            <a:outerShdw blurRad="63500" rotWithShape="0" algn="bl" dir="8100000" dist="25400">
              <a:srgbClr val="000000">
                <a:alpha val="902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Calibri"/>
              <a:ea typeface="Calibri"/>
              <a:cs typeface="Calibri"/>
              <a:sym typeface="Calibri"/>
            </a:endParaRPr>
          </a:p>
        </p:txBody>
      </p:sp>
      <p:sp>
        <p:nvSpPr>
          <p:cNvPr id="301" name="Google Shape;301;g3e0c8cd19f4_0_6"/>
          <p:cNvSpPr/>
          <p:nvPr/>
        </p:nvSpPr>
        <p:spPr>
          <a:xfrm>
            <a:off x="320040" y="2834640"/>
            <a:ext cx="4069200" cy="91500"/>
          </a:xfrm>
          <a:prstGeom prst="rect">
            <a:avLst/>
          </a:prstGeom>
          <a:solidFill>
            <a:srgbClr val="E05A3A"/>
          </a:solidFill>
          <a:ln cap="flat" cmpd="sng" w="12700">
            <a:solidFill>
              <a:srgbClr val="E05A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Calibri"/>
              <a:ea typeface="Calibri"/>
              <a:cs typeface="Calibri"/>
              <a:sym typeface="Calibri"/>
            </a:endParaRPr>
          </a:p>
        </p:txBody>
      </p:sp>
      <p:sp>
        <p:nvSpPr>
          <p:cNvPr id="302" name="Google Shape;302;g3e0c8cd19f4_0_6"/>
          <p:cNvSpPr/>
          <p:nvPr/>
        </p:nvSpPr>
        <p:spPr>
          <a:xfrm>
            <a:off x="457200" y="2999232"/>
            <a:ext cx="3749100" cy="320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3D1A4E"/>
              </a:buClr>
              <a:buSzPts val="1400"/>
              <a:buFont typeface="Georgia"/>
              <a:buNone/>
            </a:pPr>
            <a:r>
              <a:rPr b="1" lang="en-US" sz="1300">
                <a:latin typeface="Calibri"/>
                <a:ea typeface="Calibri"/>
                <a:cs typeface="Calibri"/>
                <a:sym typeface="Calibri"/>
              </a:rPr>
              <a:t>3) Summary</a:t>
            </a:r>
            <a:endParaRPr b="1" sz="1300">
              <a:latin typeface="Calibri"/>
              <a:ea typeface="Calibri"/>
              <a:cs typeface="Calibri"/>
              <a:sym typeface="Calibri"/>
            </a:endParaRPr>
          </a:p>
        </p:txBody>
      </p:sp>
      <p:sp>
        <p:nvSpPr>
          <p:cNvPr id="303" name="Google Shape;303;g3e0c8cd19f4_0_6"/>
          <p:cNvSpPr/>
          <p:nvPr/>
        </p:nvSpPr>
        <p:spPr>
          <a:xfrm>
            <a:off x="457200" y="3337560"/>
            <a:ext cx="3749100" cy="1143000"/>
          </a:xfrm>
          <a:prstGeom prst="rect">
            <a:avLst/>
          </a:prstGeom>
          <a:noFill/>
          <a:ln>
            <a:noFill/>
          </a:ln>
        </p:spPr>
        <p:txBody>
          <a:bodyPr anchorCtr="0" anchor="t" bIns="0" lIns="0" spcFirstLastPara="1" rIns="0" wrap="square" tIns="0">
            <a:noAutofit/>
          </a:bodyPr>
          <a:lstStyle/>
          <a:p>
            <a:pPr indent="-311150" lvl="0" marL="457200" rtl="0" algn="l">
              <a:spcBef>
                <a:spcPts val="0"/>
              </a:spcBef>
              <a:spcAft>
                <a:spcPts val="0"/>
              </a:spcAft>
              <a:buSzPts val="1300"/>
              <a:buFont typeface="Calibri"/>
              <a:buChar char="•"/>
            </a:pPr>
            <a:r>
              <a:rPr lang="en-US" sz="1300">
                <a:latin typeface="Calibri"/>
                <a:ea typeface="Calibri"/>
                <a:cs typeface="Calibri"/>
                <a:sym typeface="Calibri"/>
              </a:rPr>
              <a:t>What ideas do you have for the beginning and ending of the podcast? </a:t>
            </a:r>
            <a:endParaRPr sz="1300">
              <a:latin typeface="Calibri"/>
              <a:ea typeface="Calibri"/>
              <a:cs typeface="Calibri"/>
              <a:sym typeface="Calibri"/>
            </a:endParaRPr>
          </a:p>
          <a:p>
            <a:pPr indent="0" lvl="0" marL="0" rtl="0" algn="l">
              <a:spcBef>
                <a:spcPts val="0"/>
              </a:spcBef>
              <a:spcAft>
                <a:spcPts val="0"/>
              </a:spcAft>
              <a:buClr>
                <a:srgbClr val="4A4A5A"/>
              </a:buClr>
              <a:buSzPts val="1200"/>
              <a:buFont typeface="Calibri"/>
              <a:buNone/>
            </a:pPr>
            <a:r>
              <a:t/>
            </a:r>
            <a:endParaRPr sz="1300">
              <a:latin typeface="Calibri"/>
              <a:ea typeface="Calibri"/>
              <a:cs typeface="Calibri"/>
              <a:sym typeface="Calibri"/>
            </a:endParaRPr>
          </a:p>
        </p:txBody>
      </p:sp>
      <p:sp>
        <p:nvSpPr>
          <p:cNvPr id="304" name="Google Shape;304;g3e0c8cd19f4_0_6"/>
          <p:cNvSpPr/>
          <p:nvPr/>
        </p:nvSpPr>
        <p:spPr>
          <a:xfrm>
            <a:off x="4754880" y="822960"/>
            <a:ext cx="4069200" cy="1783200"/>
          </a:xfrm>
          <a:prstGeom prst="rect">
            <a:avLst/>
          </a:prstGeom>
          <a:solidFill>
            <a:srgbClr val="FFFFFF"/>
          </a:solidFill>
          <a:ln cap="flat" cmpd="sng" w="9525">
            <a:solidFill>
              <a:srgbClr val="E0D8EA"/>
            </a:solidFill>
            <a:prstDash val="solid"/>
            <a:round/>
            <a:headEnd len="sm" w="sm" type="none"/>
            <a:tailEnd len="sm" w="sm" type="none"/>
          </a:ln>
          <a:effectLst>
            <a:outerShdw blurRad="63500" rotWithShape="0" algn="bl" dir="8100000" dist="25400">
              <a:srgbClr val="000000">
                <a:alpha val="902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Calibri"/>
              <a:ea typeface="Calibri"/>
              <a:cs typeface="Calibri"/>
              <a:sym typeface="Calibri"/>
            </a:endParaRPr>
          </a:p>
        </p:txBody>
      </p:sp>
      <p:sp>
        <p:nvSpPr>
          <p:cNvPr id="305" name="Google Shape;305;g3e0c8cd19f4_0_6"/>
          <p:cNvSpPr/>
          <p:nvPr/>
        </p:nvSpPr>
        <p:spPr>
          <a:xfrm>
            <a:off x="4754880" y="822960"/>
            <a:ext cx="4069200" cy="91500"/>
          </a:xfrm>
          <a:prstGeom prst="rect">
            <a:avLst/>
          </a:prstGeom>
          <a:solidFill>
            <a:srgbClr val="7B4F9A"/>
          </a:solidFill>
          <a:ln cap="flat" cmpd="sng" w="12700">
            <a:solidFill>
              <a:srgbClr val="7B4F9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Calibri"/>
              <a:ea typeface="Calibri"/>
              <a:cs typeface="Calibri"/>
              <a:sym typeface="Calibri"/>
            </a:endParaRPr>
          </a:p>
        </p:txBody>
      </p:sp>
      <p:sp>
        <p:nvSpPr>
          <p:cNvPr id="306" name="Google Shape;306;g3e0c8cd19f4_0_6"/>
          <p:cNvSpPr/>
          <p:nvPr/>
        </p:nvSpPr>
        <p:spPr>
          <a:xfrm>
            <a:off x="4892040" y="987552"/>
            <a:ext cx="3749100" cy="320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3D1A4E"/>
              </a:buClr>
              <a:buSzPts val="1400"/>
              <a:buFont typeface="Georgia"/>
              <a:buNone/>
            </a:pPr>
            <a:r>
              <a:rPr b="1" lang="en-US" sz="1300">
                <a:latin typeface="Calibri"/>
                <a:ea typeface="Calibri"/>
                <a:cs typeface="Calibri"/>
                <a:sym typeface="Calibri"/>
              </a:rPr>
              <a:t>2) Main Content</a:t>
            </a:r>
            <a:endParaRPr b="1" sz="1300">
              <a:latin typeface="Calibri"/>
              <a:ea typeface="Calibri"/>
              <a:cs typeface="Calibri"/>
              <a:sym typeface="Calibri"/>
            </a:endParaRPr>
          </a:p>
        </p:txBody>
      </p:sp>
      <p:sp>
        <p:nvSpPr>
          <p:cNvPr id="307" name="Google Shape;307;g3e0c8cd19f4_0_6"/>
          <p:cNvSpPr/>
          <p:nvPr/>
        </p:nvSpPr>
        <p:spPr>
          <a:xfrm>
            <a:off x="4892040" y="1325880"/>
            <a:ext cx="3749100" cy="1143000"/>
          </a:xfrm>
          <a:prstGeom prst="rect">
            <a:avLst/>
          </a:prstGeom>
          <a:noFill/>
          <a:ln>
            <a:noFill/>
          </a:ln>
        </p:spPr>
        <p:txBody>
          <a:bodyPr anchorCtr="0" anchor="t" bIns="0" lIns="0" spcFirstLastPara="1" rIns="0" wrap="square" tIns="0">
            <a:noAutofit/>
          </a:bodyPr>
          <a:lstStyle/>
          <a:p>
            <a:pPr indent="-311150" lvl="0" marL="457200" rtl="0" algn="l">
              <a:spcBef>
                <a:spcPts val="0"/>
              </a:spcBef>
              <a:spcAft>
                <a:spcPts val="0"/>
              </a:spcAft>
              <a:buSzPts val="1300"/>
              <a:buFont typeface="Calibri"/>
              <a:buChar char="•"/>
            </a:pPr>
            <a:r>
              <a:rPr lang="en-US" sz="1300">
                <a:latin typeface="Calibri"/>
                <a:ea typeface="Calibri"/>
                <a:cs typeface="Calibri"/>
                <a:sym typeface="Calibri"/>
              </a:rPr>
              <a:t>Will you interview anyone? Using what questions? Where will it be?</a:t>
            </a:r>
            <a:endParaRPr sz="1300">
              <a:latin typeface="Calibri"/>
              <a:ea typeface="Calibri"/>
              <a:cs typeface="Calibri"/>
              <a:sym typeface="Calibri"/>
            </a:endParaRPr>
          </a:p>
          <a:p>
            <a:pPr indent="-311150" lvl="0" marL="457200" rtl="0" algn="l">
              <a:spcBef>
                <a:spcPts val="0"/>
              </a:spcBef>
              <a:spcAft>
                <a:spcPts val="0"/>
              </a:spcAft>
              <a:buSzPts val="1300"/>
              <a:buFont typeface="Calibri"/>
              <a:buChar char="•"/>
            </a:pPr>
            <a:r>
              <a:rPr lang="en-US" sz="1300">
                <a:latin typeface="Calibri"/>
                <a:ea typeface="Calibri"/>
                <a:cs typeface="Calibri"/>
                <a:sym typeface="Calibri"/>
              </a:rPr>
              <a:t>Will the podcast include storytelling?</a:t>
            </a:r>
            <a:endParaRPr sz="1300">
              <a:latin typeface="Calibri"/>
              <a:ea typeface="Calibri"/>
              <a:cs typeface="Calibri"/>
              <a:sym typeface="Calibri"/>
            </a:endParaRPr>
          </a:p>
          <a:p>
            <a:pPr indent="-311150" lvl="0" marL="457200" rtl="0" algn="l">
              <a:spcBef>
                <a:spcPts val="0"/>
              </a:spcBef>
              <a:spcAft>
                <a:spcPts val="0"/>
              </a:spcAft>
              <a:buSzPts val="1300"/>
              <a:buFont typeface="Calibri"/>
              <a:buChar char="•"/>
            </a:pPr>
            <a:r>
              <a:rPr lang="en-US" sz="1300">
                <a:latin typeface="Calibri"/>
                <a:ea typeface="Calibri"/>
                <a:cs typeface="Calibri"/>
                <a:sym typeface="Calibri"/>
              </a:rPr>
              <a:t>What stories will be included? </a:t>
            </a:r>
            <a:endParaRPr sz="1300">
              <a:latin typeface="Calibri"/>
              <a:ea typeface="Calibri"/>
              <a:cs typeface="Calibri"/>
              <a:sym typeface="Calibri"/>
            </a:endParaRPr>
          </a:p>
          <a:p>
            <a:pPr indent="0" lvl="0" marL="0" rtl="0" algn="l">
              <a:spcBef>
                <a:spcPts val="0"/>
              </a:spcBef>
              <a:spcAft>
                <a:spcPts val="0"/>
              </a:spcAft>
              <a:buClr>
                <a:srgbClr val="4A4A5A"/>
              </a:buClr>
              <a:buSzPts val="1200"/>
              <a:buFont typeface="Calibri"/>
              <a:buNone/>
            </a:pPr>
            <a:r>
              <a:t/>
            </a:r>
            <a:endParaRPr sz="1300">
              <a:latin typeface="Calibri"/>
              <a:ea typeface="Calibri"/>
              <a:cs typeface="Calibri"/>
              <a:sym typeface="Calibri"/>
            </a:endParaRPr>
          </a:p>
        </p:txBody>
      </p:sp>
      <p:sp>
        <p:nvSpPr>
          <p:cNvPr id="308" name="Google Shape;308;g3e0c8cd19f4_0_6"/>
          <p:cNvSpPr/>
          <p:nvPr/>
        </p:nvSpPr>
        <p:spPr>
          <a:xfrm>
            <a:off x="4754880" y="2834640"/>
            <a:ext cx="4069200" cy="1783200"/>
          </a:xfrm>
          <a:prstGeom prst="rect">
            <a:avLst/>
          </a:prstGeom>
          <a:solidFill>
            <a:srgbClr val="FFFFFF"/>
          </a:solidFill>
          <a:ln cap="flat" cmpd="sng" w="9525">
            <a:solidFill>
              <a:srgbClr val="E0D8EA"/>
            </a:solidFill>
            <a:prstDash val="solid"/>
            <a:round/>
            <a:headEnd len="sm" w="sm" type="none"/>
            <a:tailEnd len="sm" w="sm" type="none"/>
          </a:ln>
          <a:effectLst>
            <a:outerShdw blurRad="63500" rotWithShape="0" algn="bl" dir="8100000" dist="25400">
              <a:srgbClr val="000000">
                <a:alpha val="902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Calibri"/>
              <a:ea typeface="Calibri"/>
              <a:cs typeface="Calibri"/>
              <a:sym typeface="Calibri"/>
            </a:endParaRPr>
          </a:p>
        </p:txBody>
      </p:sp>
      <p:sp>
        <p:nvSpPr>
          <p:cNvPr id="309" name="Google Shape;309;g3e0c8cd19f4_0_6"/>
          <p:cNvSpPr/>
          <p:nvPr/>
        </p:nvSpPr>
        <p:spPr>
          <a:xfrm>
            <a:off x="4754880" y="2834640"/>
            <a:ext cx="4069200" cy="91500"/>
          </a:xfrm>
          <a:prstGeom prst="rect">
            <a:avLst/>
          </a:prstGeom>
          <a:solidFill>
            <a:srgbClr val="E05A3A"/>
          </a:solidFill>
          <a:ln cap="flat" cmpd="sng" w="12700">
            <a:solidFill>
              <a:srgbClr val="E05A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Calibri"/>
              <a:ea typeface="Calibri"/>
              <a:cs typeface="Calibri"/>
              <a:sym typeface="Calibri"/>
            </a:endParaRPr>
          </a:p>
        </p:txBody>
      </p:sp>
      <p:sp>
        <p:nvSpPr>
          <p:cNvPr id="310" name="Google Shape;310;g3e0c8cd19f4_0_6"/>
          <p:cNvSpPr/>
          <p:nvPr/>
        </p:nvSpPr>
        <p:spPr>
          <a:xfrm>
            <a:off x="4892040" y="2999232"/>
            <a:ext cx="3749100" cy="320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3D1A4E"/>
              </a:buClr>
              <a:buSzPts val="1400"/>
              <a:buFont typeface="Georgia"/>
              <a:buNone/>
            </a:pPr>
            <a:r>
              <a:rPr b="1" lang="en-US" sz="1300">
                <a:latin typeface="Calibri"/>
                <a:ea typeface="Calibri"/>
                <a:cs typeface="Calibri"/>
                <a:sym typeface="Calibri"/>
              </a:rPr>
              <a:t>4) Soundtracks</a:t>
            </a:r>
            <a:endParaRPr b="1" sz="1300">
              <a:latin typeface="Calibri"/>
              <a:ea typeface="Calibri"/>
              <a:cs typeface="Calibri"/>
              <a:sym typeface="Calibri"/>
            </a:endParaRPr>
          </a:p>
        </p:txBody>
      </p:sp>
      <p:sp>
        <p:nvSpPr>
          <p:cNvPr id="311" name="Google Shape;311;g3e0c8cd19f4_0_6"/>
          <p:cNvSpPr/>
          <p:nvPr/>
        </p:nvSpPr>
        <p:spPr>
          <a:xfrm>
            <a:off x="4892040" y="3337560"/>
            <a:ext cx="3749100" cy="1143000"/>
          </a:xfrm>
          <a:prstGeom prst="rect">
            <a:avLst/>
          </a:prstGeom>
          <a:noFill/>
          <a:ln>
            <a:noFill/>
          </a:ln>
        </p:spPr>
        <p:txBody>
          <a:bodyPr anchorCtr="0" anchor="t" bIns="0" lIns="0" spcFirstLastPara="1" rIns="0" wrap="square" tIns="0">
            <a:noAutofit/>
          </a:bodyPr>
          <a:lstStyle/>
          <a:p>
            <a:pPr indent="-311150" lvl="0" marL="457200" rtl="0" algn="l">
              <a:spcBef>
                <a:spcPts val="0"/>
              </a:spcBef>
              <a:spcAft>
                <a:spcPts val="0"/>
              </a:spcAft>
              <a:buSzPts val="1300"/>
              <a:buFont typeface="Calibri"/>
              <a:buChar char="•"/>
            </a:pPr>
            <a:r>
              <a:rPr lang="en-US" sz="1300">
                <a:latin typeface="Calibri"/>
                <a:ea typeface="Calibri"/>
                <a:cs typeface="Calibri"/>
                <a:sym typeface="Calibri"/>
              </a:rPr>
              <a:t>Will the podcast include sound effects?</a:t>
            </a:r>
            <a:endParaRPr sz="1300">
              <a:latin typeface="Calibri"/>
              <a:ea typeface="Calibri"/>
              <a:cs typeface="Calibri"/>
              <a:sym typeface="Calibri"/>
            </a:endParaRPr>
          </a:p>
          <a:p>
            <a:pPr indent="-311150" lvl="0" marL="457200" rtl="0" algn="l">
              <a:spcBef>
                <a:spcPts val="0"/>
              </a:spcBef>
              <a:spcAft>
                <a:spcPts val="0"/>
              </a:spcAft>
              <a:buSzPts val="1300"/>
              <a:buFont typeface="Calibri"/>
              <a:buChar char="•"/>
            </a:pPr>
            <a:r>
              <a:rPr lang="en-US" sz="1300">
                <a:latin typeface="Calibri"/>
                <a:ea typeface="Calibri"/>
                <a:cs typeface="Calibri"/>
                <a:sym typeface="Calibri"/>
              </a:rPr>
              <a:t>Will there be music? Intro? Outro?</a:t>
            </a:r>
            <a:endParaRPr sz="1300">
              <a:latin typeface="Calibri"/>
              <a:ea typeface="Calibri"/>
              <a:cs typeface="Calibri"/>
              <a:sym typeface="Calibri"/>
            </a:endParaRPr>
          </a:p>
          <a:p>
            <a:pPr indent="0" lvl="0" marL="0" rtl="0" algn="l">
              <a:spcBef>
                <a:spcPts val="0"/>
              </a:spcBef>
              <a:spcAft>
                <a:spcPts val="0"/>
              </a:spcAft>
              <a:buNone/>
            </a:pPr>
            <a:r>
              <a:t/>
            </a:r>
            <a:endParaRPr sz="130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F0"/>
        </a:solidFill>
      </p:bgPr>
    </p:bg>
    <p:spTree>
      <p:nvGrpSpPr>
        <p:cNvPr id="316" name="Shape 316"/>
        <p:cNvGrpSpPr/>
        <p:nvPr/>
      </p:nvGrpSpPr>
      <p:grpSpPr>
        <a:xfrm>
          <a:off x="0" y="0"/>
          <a:ext cx="0" cy="0"/>
          <a:chOff x="0" y="0"/>
          <a:chExt cx="0" cy="0"/>
        </a:xfrm>
      </p:grpSpPr>
      <p:sp>
        <p:nvSpPr>
          <p:cNvPr id="317" name="Google Shape;317;g3e0c8cd19f4_0_64"/>
          <p:cNvSpPr/>
          <p:nvPr/>
        </p:nvSpPr>
        <p:spPr>
          <a:xfrm>
            <a:off x="0" y="0"/>
            <a:ext cx="9144000" cy="658500"/>
          </a:xfrm>
          <a:prstGeom prst="rect">
            <a:avLst/>
          </a:prstGeom>
          <a:solidFill>
            <a:srgbClr val="3D1A4E"/>
          </a:solidFill>
          <a:ln cap="flat" cmpd="sng" w="12700">
            <a:solidFill>
              <a:srgbClr val="3D1A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g3e0c8cd19f4_0_64"/>
          <p:cNvSpPr/>
          <p:nvPr/>
        </p:nvSpPr>
        <p:spPr>
          <a:xfrm>
            <a:off x="0" y="0"/>
            <a:ext cx="201300" cy="658500"/>
          </a:xfrm>
          <a:prstGeom prst="rect">
            <a:avLst/>
          </a:prstGeom>
          <a:solidFill>
            <a:srgbClr val="E05A3A"/>
          </a:solidFill>
          <a:ln cap="flat" cmpd="sng" w="12700">
            <a:solidFill>
              <a:srgbClr val="E05A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g3e0c8cd19f4_0_64"/>
          <p:cNvSpPr/>
          <p:nvPr/>
        </p:nvSpPr>
        <p:spPr>
          <a:xfrm>
            <a:off x="384048" y="0"/>
            <a:ext cx="8503800" cy="6585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2000"/>
              <a:buFont typeface="Georgia"/>
              <a:buNone/>
            </a:pPr>
            <a:r>
              <a:rPr b="1" lang="en-US" sz="2000">
                <a:solidFill>
                  <a:srgbClr val="FFFFFF"/>
                </a:solidFill>
                <a:latin typeface="Georgia"/>
                <a:ea typeface="Georgia"/>
                <a:cs typeface="Georgia"/>
                <a:sym typeface="Georgia"/>
              </a:rPr>
              <a:t>Plan the podcast</a:t>
            </a:r>
            <a:endParaRPr b="0" i="0" sz="2000" u="none" cap="none" strike="noStrike">
              <a:solidFill>
                <a:schemeClr val="dk1"/>
              </a:solidFill>
              <a:latin typeface="Calibri"/>
              <a:ea typeface="Calibri"/>
              <a:cs typeface="Calibri"/>
              <a:sym typeface="Calibri"/>
            </a:endParaRPr>
          </a:p>
        </p:txBody>
      </p:sp>
      <p:sp>
        <p:nvSpPr>
          <p:cNvPr id="320" name="Google Shape;320;g3e0c8cd19f4_0_64"/>
          <p:cNvSpPr txBox="1"/>
          <p:nvPr/>
        </p:nvSpPr>
        <p:spPr>
          <a:xfrm>
            <a:off x="-3078150" y="3225650"/>
            <a:ext cx="3000000" cy="38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300">
              <a:solidFill>
                <a:schemeClr val="dk1"/>
              </a:solidFill>
              <a:latin typeface="Calibri"/>
              <a:ea typeface="Calibri"/>
              <a:cs typeface="Calibri"/>
              <a:sym typeface="Calibri"/>
            </a:endParaRPr>
          </a:p>
        </p:txBody>
      </p:sp>
      <p:pic>
        <p:nvPicPr>
          <p:cNvPr id="321" name="Google Shape;321;g3e0c8cd19f4_0_64"/>
          <p:cNvPicPr preferRelativeResize="0"/>
          <p:nvPr/>
        </p:nvPicPr>
        <p:blipFill>
          <a:blip r:embed="rId3">
            <a:alphaModFix/>
          </a:blip>
          <a:stretch>
            <a:fillRect/>
          </a:stretch>
        </p:blipFill>
        <p:spPr>
          <a:xfrm>
            <a:off x="5030600" y="872952"/>
            <a:ext cx="3413249" cy="4112025"/>
          </a:xfrm>
          <a:prstGeom prst="rect">
            <a:avLst/>
          </a:prstGeom>
          <a:noFill/>
          <a:ln cap="flat" cmpd="sng" w="76200">
            <a:solidFill>
              <a:srgbClr val="1F497D"/>
            </a:solidFill>
            <a:prstDash val="solid"/>
            <a:round/>
            <a:headEnd len="sm" w="sm" type="none"/>
            <a:tailEnd len="sm" w="sm" type="none"/>
          </a:ln>
        </p:spPr>
      </p:pic>
      <p:sp>
        <p:nvSpPr>
          <p:cNvPr id="322" name="Google Shape;322;g3e0c8cd19f4_0_64"/>
          <p:cNvSpPr/>
          <p:nvPr/>
        </p:nvSpPr>
        <p:spPr>
          <a:xfrm>
            <a:off x="320040" y="822960"/>
            <a:ext cx="4069200" cy="1783200"/>
          </a:xfrm>
          <a:prstGeom prst="rect">
            <a:avLst/>
          </a:prstGeom>
          <a:solidFill>
            <a:srgbClr val="FFFFFF"/>
          </a:solidFill>
          <a:ln cap="flat" cmpd="sng" w="9525">
            <a:solidFill>
              <a:srgbClr val="E0D8EA"/>
            </a:solidFill>
            <a:prstDash val="solid"/>
            <a:round/>
            <a:headEnd len="sm" w="sm" type="none"/>
            <a:tailEnd len="sm" w="sm" type="none"/>
          </a:ln>
          <a:effectLst>
            <a:outerShdw blurRad="63500" rotWithShape="0" algn="bl" dir="8100000" dist="25400">
              <a:srgbClr val="000000">
                <a:alpha val="902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Calibri"/>
              <a:ea typeface="Calibri"/>
              <a:cs typeface="Calibri"/>
              <a:sym typeface="Calibri"/>
            </a:endParaRPr>
          </a:p>
        </p:txBody>
      </p:sp>
      <p:sp>
        <p:nvSpPr>
          <p:cNvPr id="323" name="Google Shape;323;g3e0c8cd19f4_0_64"/>
          <p:cNvSpPr/>
          <p:nvPr/>
        </p:nvSpPr>
        <p:spPr>
          <a:xfrm>
            <a:off x="320040" y="822960"/>
            <a:ext cx="4069200" cy="91500"/>
          </a:xfrm>
          <a:prstGeom prst="rect">
            <a:avLst/>
          </a:prstGeom>
          <a:solidFill>
            <a:srgbClr val="7B4F9A"/>
          </a:solidFill>
          <a:ln cap="flat" cmpd="sng" w="12700">
            <a:solidFill>
              <a:srgbClr val="7B4F9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Calibri"/>
              <a:ea typeface="Calibri"/>
              <a:cs typeface="Calibri"/>
              <a:sym typeface="Calibri"/>
            </a:endParaRPr>
          </a:p>
        </p:txBody>
      </p:sp>
      <p:sp>
        <p:nvSpPr>
          <p:cNvPr id="324" name="Google Shape;324;g3e0c8cd19f4_0_64"/>
          <p:cNvSpPr/>
          <p:nvPr/>
        </p:nvSpPr>
        <p:spPr>
          <a:xfrm>
            <a:off x="457200" y="987552"/>
            <a:ext cx="3749100" cy="320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US" sz="1300">
                <a:latin typeface="Calibri"/>
                <a:ea typeface="Calibri"/>
                <a:cs typeface="Calibri"/>
                <a:sym typeface="Calibri"/>
              </a:rPr>
              <a:t>NYT Guide</a:t>
            </a:r>
            <a:endParaRPr b="1" sz="1300">
              <a:latin typeface="Calibri"/>
              <a:ea typeface="Calibri"/>
              <a:cs typeface="Calibri"/>
              <a:sym typeface="Calibri"/>
            </a:endParaRPr>
          </a:p>
        </p:txBody>
      </p:sp>
      <p:sp>
        <p:nvSpPr>
          <p:cNvPr id="325" name="Google Shape;325;g3e0c8cd19f4_0_64"/>
          <p:cNvSpPr/>
          <p:nvPr/>
        </p:nvSpPr>
        <p:spPr>
          <a:xfrm>
            <a:off x="457200" y="1325880"/>
            <a:ext cx="3749100" cy="1143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US" sz="1300">
                <a:solidFill>
                  <a:schemeClr val="dk1"/>
                </a:solidFill>
                <a:latin typeface="Calibri"/>
                <a:ea typeface="Calibri"/>
                <a:cs typeface="Calibri"/>
                <a:sym typeface="Calibri"/>
              </a:rPr>
              <a:t>Use and share the </a:t>
            </a:r>
            <a:r>
              <a:rPr lang="en-US" sz="1300" u="sng">
                <a:solidFill>
                  <a:srgbClr val="0000FF"/>
                </a:solidFill>
                <a:latin typeface="Calibri"/>
                <a:ea typeface="Calibri"/>
                <a:cs typeface="Calibri"/>
                <a:sym typeface="Calibri"/>
                <a:hlinkClick r:id="rId4">
                  <a:extLst>
                    <a:ext uri="{A12FA001-AC4F-418D-AE19-62706E023703}">
                      <ahyp:hlinkClr val="tx"/>
                    </a:ext>
                  </a:extLst>
                </a:hlinkClick>
              </a:rPr>
              <a:t>Planning form </a:t>
            </a:r>
            <a:r>
              <a:rPr lang="en-US" sz="1300">
                <a:solidFill>
                  <a:schemeClr val="dk1"/>
                </a:solidFill>
                <a:latin typeface="Calibri"/>
                <a:ea typeface="Calibri"/>
                <a:cs typeface="Calibri"/>
                <a:sym typeface="Calibri"/>
              </a:rPr>
              <a:t>from the NYT with your students. </a:t>
            </a:r>
            <a:br>
              <a:rPr lang="en-US" sz="1300">
                <a:solidFill>
                  <a:schemeClr val="dk1"/>
                </a:solidFill>
                <a:latin typeface="Calibri"/>
                <a:ea typeface="Calibri"/>
                <a:cs typeface="Calibri"/>
                <a:sym typeface="Calibri"/>
              </a:rPr>
            </a:br>
            <a:endParaRPr sz="1300">
              <a:solidFill>
                <a:schemeClr val="dk1"/>
              </a:solidFill>
              <a:latin typeface="Calibri"/>
              <a:ea typeface="Calibri"/>
              <a:cs typeface="Calibri"/>
              <a:sym typeface="Calibri"/>
            </a:endParaRPr>
          </a:p>
          <a:p>
            <a:pPr indent="0" lvl="0" marL="0" rtl="0" algn="l">
              <a:spcBef>
                <a:spcPts val="0"/>
              </a:spcBef>
              <a:spcAft>
                <a:spcPts val="0"/>
              </a:spcAft>
              <a:buNone/>
            </a:pPr>
            <a:r>
              <a:t/>
            </a:r>
            <a:endParaRPr sz="1300">
              <a:latin typeface="Calibri"/>
              <a:ea typeface="Calibri"/>
              <a:cs typeface="Calibri"/>
              <a:sym typeface="Calibri"/>
            </a:endParaRPr>
          </a:p>
        </p:txBody>
      </p:sp>
      <p:sp>
        <p:nvSpPr>
          <p:cNvPr id="326" name="Google Shape;326;g3e0c8cd19f4_0_64"/>
          <p:cNvSpPr/>
          <p:nvPr/>
        </p:nvSpPr>
        <p:spPr>
          <a:xfrm>
            <a:off x="320040" y="2834640"/>
            <a:ext cx="4069200" cy="1783200"/>
          </a:xfrm>
          <a:prstGeom prst="rect">
            <a:avLst/>
          </a:prstGeom>
          <a:solidFill>
            <a:srgbClr val="FFFFFF"/>
          </a:solidFill>
          <a:ln cap="flat" cmpd="sng" w="9525">
            <a:solidFill>
              <a:srgbClr val="E0D8EA"/>
            </a:solidFill>
            <a:prstDash val="solid"/>
            <a:round/>
            <a:headEnd len="sm" w="sm" type="none"/>
            <a:tailEnd len="sm" w="sm" type="none"/>
          </a:ln>
          <a:effectLst>
            <a:outerShdw blurRad="63500" rotWithShape="0" algn="bl" dir="8100000" dist="25400">
              <a:srgbClr val="000000">
                <a:alpha val="902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Calibri"/>
              <a:ea typeface="Calibri"/>
              <a:cs typeface="Calibri"/>
              <a:sym typeface="Calibri"/>
            </a:endParaRPr>
          </a:p>
        </p:txBody>
      </p:sp>
      <p:sp>
        <p:nvSpPr>
          <p:cNvPr id="327" name="Google Shape;327;g3e0c8cd19f4_0_64"/>
          <p:cNvSpPr/>
          <p:nvPr/>
        </p:nvSpPr>
        <p:spPr>
          <a:xfrm>
            <a:off x="320040" y="2834640"/>
            <a:ext cx="4069200" cy="91500"/>
          </a:xfrm>
          <a:prstGeom prst="rect">
            <a:avLst/>
          </a:prstGeom>
          <a:solidFill>
            <a:srgbClr val="E05A3A"/>
          </a:solidFill>
          <a:ln cap="flat" cmpd="sng" w="12700">
            <a:solidFill>
              <a:srgbClr val="E05A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Calibri"/>
              <a:ea typeface="Calibri"/>
              <a:cs typeface="Calibri"/>
              <a:sym typeface="Calibri"/>
            </a:endParaRPr>
          </a:p>
        </p:txBody>
      </p:sp>
      <p:sp>
        <p:nvSpPr>
          <p:cNvPr id="328" name="Google Shape;328;g3e0c8cd19f4_0_64"/>
          <p:cNvSpPr/>
          <p:nvPr/>
        </p:nvSpPr>
        <p:spPr>
          <a:xfrm>
            <a:off x="457200" y="2999232"/>
            <a:ext cx="3749100" cy="320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3D1A4E"/>
              </a:buClr>
              <a:buSzPts val="1400"/>
              <a:buFont typeface="Georgia"/>
              <a:buNone/>
            </a:pPr>
            <a:r>
              <a:t/>
            </a:r>
            <a:endParaRPr b="1" sz="1300">
              <a:latin typeface="Calibri"/>
              <a:ea typeface="Calibri"/>
              <a:cs typeface="Calibri"/>
              <a:sym typeface="Calibri"/>
            </a:endParaRPr>
          </a:p>
        </p:txBody>
      </p:sp>
      <p:sp>
        <p:nvSpPr>
          <p:cNvPr id="329" name="Google Shape;329;g3e0c8cd19f4_0_64"/>
          <p:cNvSpPr/>
          <p:nvPr/>
        </p:nvSpPr>
        <p:spPr>
          <a:xfrm>
            <a:off x="457200" y="3337560"/>
            <a:ext cx="3749100" cy="1143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4A4A5A"/>
              </a:buClr>
              <a:buSzPts val="1200"/>
              <a:buFont typeface="Calibri"/>
              <a:buNone/>
            </a:pPr>
            <a:r>
              <a:t/>
            </a:r>
            <a:endParaRPr sz="1300">
              <a:latin typeface="Calibri"/>
              <a:ea typeface="Calibri"/>
              <a:cs typeface="Calibri"/>
              <a:sym typeface="Calibri"/>
            </a:endParaRPr>
          </a:p>
        </p:txBody>
      </p:sp>
      <p:pic>
        <p:nvPicPr>
          <p:cNvPr id="330" name="Google Shape;330;g3e0c8cd19f4_0_64"/>
          <p:cNvPicPr preferRelativeResize="0"/>
          <p:nvPr/>
        </p:nvPicPr>
        <p:blipFill>
          <a:blip r:embed="rId5">
            <a:alphaModFix/>
          </a:blip>
          <a:stretch>
            <a:fillRect/>
          </a:stretch>
        </p:blipFill>
        <p:spPr>
          <a:xfrm>
            <a:off x="1610750" y="2974325"/>
            <a:ext cx="1441976" cy="15038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F0"/>
        </a:solidFill>
      </p:bgPr>
    </p:bg>
    <p:spTree>
      <p:nvGrpSpPr>
        <p:cNvPr id="335" name="Shape 335"/>
        <p:cNvGrpSpPr/>
        <p:nvPr/>
      </p:nvGrpSpPr>
      <p:grpSpPr>
        <a:xfrm>
          <a:off x="0" y="0"/>
          <a:ext cx="0" cy="0"/>
          <a:chOff x="0" y="0"/>
          <a:chExt cx="0" cy="0"/>
        </a:xfrm>
      </p:grpSpPr>
      <p:sp>
        <p:nvSpPr>
          <p:cNvPr id="336" name="Google Shape;336;g3e0c8cd19f4_0_37"/>
          <p:cNvSpPr/>
          <p:nvPr/>
        </p:nvSpPr>
        <p:spPr>
          <a:xfrm>
            <a:off x="0" y="0"/>
            <a:ext cx="9144000" cy="658500"/>
          </a:xfrm>
          <a:prstGeom prst="rect">
            <a:avLst/>
          </a:prstGeom>
          <a:solidFill>
            <a:srgbClr val="3D1A4E"/>
          </a:solidFill>
          <a:ln cap="flat" cmpd="sng" w="12700">
            <a:solidFill>
              <a:srgbClr val="3D1A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g3e0c8cd19f4_0_37"/>
          <p:cNvSpPr/>
          <p:nvPr/>
        </p:nvSpPr>
        <p:spPr>
          <a:xfrm>
            <a:off x="0" y="0"/>
            <a:ext cx="201300" cy="658500"/>
          </a:xfrm>
          <a:prstGeom prst="rect">
            <a:avLst/>
          </a:prstGeom>
          <a:solidFill>
            <a:srgbClr val="E05A3A"/>
          </a:solidFill>
          <a:ln cap="flat" cmpd="sng" w="12700">
            <a:solidFill>
              <a:srgbClr val="E05A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g3e0c8cd19f4_0_37"/>
          <p:cNvSpPr/>
          <p:nvPr/>
        </p:nvSpPr>
        <p:spPr>
          <a:xfrm>
            <a:off x="384048" y="0"/>
            <a:ext cx="8503800" cy="6585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2000"/>
              <a:buFont typeface="Georgia"/>
              <a:buNone/>
            </a:pPr>
            <a:r>
              <a:rPr b="1" lang="en-US" sz="2000">
                <a:solidFill>
                  <a:srgbClr val="FFFFFF"/>
                </a:solidFill>
                <a:latin typeface="Georgia"/>
                <a:ea typeface="Georgia"/>
                <a:cs typeface="Georgia"/>
                <a:sym typeface="Georgia"/>
              </a:rPr>
              <a:t>Collect Source Material</a:t>
            </a:r>
            <a:endParaRPr b="0" i="0" sz="2000" u="none" cap="none" strike="noStrike">
              <a:solidFill>
                <a:schemeClr val="dk1"/>
              </a:solidFill>
              <a:latin typeface="Calibri"/>
              <a:ea typeface="Calibri"/>
              <a:cs typeface="Calibri"/>
              <a:sym typeface="Calibri"/>
            </a:endParaRPr>
          </a:p>
        </p:txBody>
      </p:sp>
      <p:sp>
        <p:nvSpPr>
          <p:cNvPr id="339" name="Google Shape;339;g3e0c8cd19f4_0_37"/>
          <p:cNvSpPr/>
          <p:nvPr/>
        </p:nvSpPr>
        <p:spPr>
          <a:xfrm>
            <a:off x="320040" y="822960"/>
            <a:ext cx="4069200" cy="1783200"/>
          </a:xfrm>
          <a:prstGeom prst="rect">
            <a:avLst/>
          </a:prstGeom>
          <a:solidFill>
            <a:srgbClr val="FFFFFF"/>
          </a:solidFill>
          <a:ln cap="flat" cmpd="sng" w="9525">
            <a:solidFill>
              <a:srgbClr val="E0D8EA"/>
            </a:solidFill>
            <a:prstDash val="solid"/>
            <a:round/>
            <a:headEnd len="sm" w="sm" type="none"/>
            <a:tailEnd len="sm" w="sm" type="none"/>
          </a:ln>
          <a:effectLst>
            <a:outerShdw blurRad="63500" rotWithShape="0" algn="bl" dir="8100000" dist="25400">
              <a:srgbClr val="000000">
                <a:alpha val="902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Calibri"/>
              <a:ea typeface="Calibri"/>
              <a:cs typeface="Calibri"/>
              <a:sym typeface="Calibri"/>
            </a:endParaRPr>
          </a:p>
        </p:txBody>
      </p:sp>
      <p:sp>
        <p:nvSpPr>
          <p:cNvPr id="340" name="Google Shape;340;g3e0c8cd19f4_0_37"/>
          <p:cNvSpPr/>
          <p:nvPr/>
        </p:nvSpPr>
        <p:spPr>
          <a:xfrm>
            <a:off x="320040" y="822960"/>
            <a:ext cx="4069200" cy="91500"/>
          </a:xfrm>
          <a:prstGeom prst="rect">
            <a:avLst/>
          </a:prstGeom>
          <a:solidFill>
            <a:srgbClr val="7B4F9A"/>
          </a:solidFill>
          <a:ln cap="flat" cmpd="sng" w="12700">
            <a:solidFill>
              <a:srgbClr val="7B4F9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Calibri"/>
              <a:ea typeface="Calibri"/>
              <a:cs typeface="Calibri"/>
              <a:sym typeface="Calibri"/>
            </a:endParaRPr>
          </a:p>
        </p:txBody>
      </p:sp>
      <p:sp>
        <p:nvSpPr>
          <p:cNvPr id="341" name="Google Shape;341;g3e0c8cd19f4_0_37"/>
          <p:cNvSpPr/>
          <p:nvPr/>
        </p:nvSpPr>
        <p:spPr>
          <a:xfrm>
            <a:off x="457200" y="987552"/>
            <a:ext cx="3749100" cy="320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US" sz="1300">
                <a:latin typeface="Calibri"/>
                <a:ea typeface="Calibri"/>
                <a:cs typeface="Calibri"/>
                <a:sym typeface="Calibri"/>
              </a:rPr>
              <a:t>Mobile Apps</a:t>
            </a:r>
            <a:endParaRPr b="1" sz="1300">
              <a:latin typeface="Calibri"/>
              <a:ea typeface="Calibri"/>
              <a:cs typeface="Calibri"/>
              <a:sym typeface="Calibri"/>
            </a:endParaRPr>
          </a:p>
        </p:txBody>
      </p:sp>
      <p:sp>
        <p:nvSpPr>
          <p:cNvPr id="342" name="Google Shape;342;g3e0c8cd19f4_0_37"/>
          <p:cNvSpPr/>
          <p:nvPr/>
        </p:nvSpPr>
        <p:spPr>
          <a:xfrm>
            <a:off x="457200" y="1325880"/>
            <a:ext cx="3749100" cy="1143000"/>
          </a:xfrm>
          <a:prstGeom prst="rect">
            <a:avLst/>
          </a:prstGeom>
          <a:noFill/>
          <a:ln>
            <a:noFill/>
          </a:ln>
        </p:spPr>
        <p:txBody>
          <a:bodyPr anchorCtr="0" anchor="t" bIns="0" lIns="0" spcFirstLastPara="1" rIns="0" wrap="square" tIns="0">
            <a:noAutofit/>
          </a:bodyPr>
          <a:lstStyle/>
          <a:p>
            <a:pPr indent="-311150" lvl="0" marL="457200" rtl="0" algn="l">
              <a:spcBef>
                <a:spcPts val="0"/>
              </a:spcBef>
              <a:spcAft>
                <a:spcPts val="0"/>
              </a:spcAft>
              <a:buSzPts val="1300"/>
              <a:buFont typeface="Calibri"/>
              <a:buChar char="•"/>
            </a:pPr>
            <a:r>
              <a:rPr lang="en-US" sz="1300" u="sng">
                <a:solidFill>
                  <a:schemeClr val="hlink"/>
                </a:solidFill>
                <a:latin typeface="Calibri"/>
                <a:ea typeface="Calibri"/>
                <a:cs typeface="Calibri"/>
                <a:sym typeface="Calibri"/>
                <a:hlinkClick r:id="rId3"/>
              </a:rPr>
              <a:t>Riverside.fm</a:t>
            </a:r>
            <a:r>
              <a:rPr lang="en-US" sz="1300">
                <a:latin typeface="Calibri"/>
                <a:ea typeface="Calibri"/>
                <a:cs typeface="Calibri"/>
                <a:sym typeface="Calibri"/>
              </a:rPr>
              <a:t>  </a:t>
            </a:r>
            <a:endParaRPr sz="1300">
              <a:latin typeface="Calibri"/>
              <a:ea typeface="Calibri"/>
              <a:cs typeface="Calibri"/>
              <a:sym typeface="Calibri"/>
            </a:endParaRPr>
          </a:p>
          <a:p>
            <a:pPr indent="-311150" lvl="0" marL="457200" rtl="0" algn="l">
              <a:spcBef>
                <a:spcPts val="0"/>
              </a:spcBef>
              <a:spcAft>
                <a:spcPts val="0"/>
              </a:spcAft>
              <a:buSzPts val="1300"/>
              <a:buFont typeface="Calibri"/>
              <a:buChar char="•"/>
            </a:pPr>
            <a:r>
              <a:rPr lang="en-US" sz="1300" u="sng">
                <a:solidFill>
                  <a:schemeClr val="hlink"/>
                </a:solidFill>
                <a:latin typeface="Calibri"/>
                <a:ea typeface="Calibri"/>
                <a:cs typeface="Calibri"/>
                <a:sym typeface="Calibri"/>
                <a:hlinkClick r:id="rId4"/>
              </a:rPr>
              <a:t>Dolby On</a:t>
            </a:r>
            <a:endParaRPr sz="1300">
              <a:latin typeface="Calibri"/>
              <a:ea typeface="Calibri"/>
              <a:cs typeface="Calibri"/>
              <a:sym typeface="Calibri"/>
            </a:endParaRPr>
          </a:p>
          <a:p>
            <a:pPr indent="-311150" lvl="0" marL="457200" rtl="0" algn="l">
              <a:spcBef>
                <a:spcPts val="0"/>
              </a:spcBef>
              <a:spcAft>
                <a:spcPts val="0"/>
              </a:spcAft>
              <a:buSzPts val="1300"/>
              <a:buFont typeface="Calibri"/>
              <a:buChar char="•"/>
            </a:pPr>
            <a:r>
              <a:rPr lang="en-US" sz="1300" u="sng">
                <a:solidFill>
                  <a:schemeClr val="hlink"/>
                </a:solidFill>
                <a:latin typeface="Calibri"/>
                <a:ea typeface="Calibri"/>
                <a:cs typeface="Calibri"/>
                <a:sym typeface="Calibri"/>
                <a:hlinkClick r:id="rId5"/>
              </a:rPr>
              <a:t>Spotify</a:t>
            </a:r>
            <a:r>
              <a:rPr lang="en-US" sz="1300" u="sng">
                <a:solidFill>
                  <a:schemeClr val="hlink"/>
                </a:solidFill>
                <a:latin typeface="Calibri"/>
                <a:ea typeface="Calibri"/>
                <a:cs typeface="Calibri"/>
                <a:sym typeface="Calibri"/>
                <a:hlinkClick r:id="rId6"/>
              </a:rPr>
              <a:t> for Creators</a:t>
            </a:r>
            <a:r>
              <a:rPr lang="en-US" sz="1300">
                <a:latin typeface="Calibri"/>
                <a:ea typeface="Calibri"/>
                <a:cs typeface="Calibri"/>
                <a:sym typeface="Calibri"/>
              </a:rPr>
              <a:t> </a:t>
            </a:r>
            <a:endParaRPr sz="1300">
              <a:latin typeface="Calibri"/>
              <a:ea typeface="Calibri"/>
              <a:cs typeface="Calibri"/>
              <a:sym typeface="Calibri"/>
            </a:endParaRPr>
          </a:p>
        </p:txBody>
      </p:sp>
      <p:sp>
        <p:nvSpPr>
          <p:cNvPr id="343" name="Google Shape;343;g3e0c8cd19f4_0_37"/>
          <p:cNvSpPr/>
          <p:nvPr/>
        </p:nvSpPr>
        <p:spPr>
          <a:xfrm>
            <a:off x="4721480" y="822940"/>
            <a:ext cx="4069200" cy="1783200"/>
          </a:xfrm>
          <a:prstGeom prst="rect">
            <a:avLst/>
          </a:prstGeom>
          <a:solidFill>
            <a:srgbClr val="FFFFFF"/>
          </a:solidFill>
          <a:ln cap="flat" cmpd="sng" w="9525">
            <a:solidFill>
              <a:srgbClr val="E0D8EA"/>
            </a:solidFill>
            <a:prstDash val="solid"/>
            <a:round/>
            <a:headEnd len="sm" w="sm" type="none"/>
            <a:tailEnd len="sm" w="sm" type="none"/>
          </a:ln>
          <a:effectLst>
            <a:outerShdw blurRad="63500" rotWithShape="0" algn="bl" dir="8100000" dist="25400">
              <a:srgbClr val="000000">
                <a:alpha val="902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Calibri"/>
              <a:ea typeface="Calibri"/>
              <a:cs typeface="Calibri"/>
              <a:sym typeface="Calibri"/>
            </a:endParaRPr>
          </a:p>
        </p:txBody>
      </p:sp>
      <p:sp>
        <p:nvSpPr>
          <p:cNvPr id="344" name="Google Shape;344;g3e0c8cd19f4_0_37"/>
          <p:cNvSpPr/>
          <p:nvPr/>
        </p:nvSpPr>
        <p:spPr>
          <a:xfrm>
            <a:off x="4721480" y="822940"/>
            <a:ext cx="4069200" cy="91500"/>
          </a:xfrm>
          <a:prstGeom prst="rect">
            <a:avLst/>
          </a:prstGeom>
          <a:solidFill>
            <a:srgbClr val="E05A3A"/>
          </a:solidFill>
          <a:ln cap="flat" cmpd="sng" w="12700">
            <a:solidFill>
              <a:srgbClr val="E05A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Calibri"/>
              <a:ea typeface="Calibri"/>
              <a:cs typeface="Calibri"/>
              <a:sym typeface="Calibri"/>
            </a:endParaRPr>
          </a:p>
        </p:txBody>
      </p:sp>
      <p:sp>
        <p:nvSpPr>
          <p:cNvPr id="345" name="Google Shape;345;g3e0c8cd19f4_0_37"/>
          <p:cNvSpPr/>
          <p:nvPr/>
        </p:nvSpPr>
        <p:spPr>
          <a:xfrm>
            <a:off x="4858640" y="987532"/>
            <a:ext cx="3749100" cy="320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3D1A4E"/>
              </a:buClr>
              <a:buSzPts val="1400"/>
              <a:buFont typeface="Georgia"/>
              <a:buNone/>
            </a:pPr>
            <a:r>
              <a:rPr b="1" lang="en-US" sz="1300">
                <a:solidFill>
                  <a:schemeClr val="dk1"/>
                </a:solidFill>
                <a:latin typeface="Calibri"/>
                <a:ea typeface="Calibri"/>
                <a:cs typeface="Calibri"/>
                <a:sym typeface="Calibri"/>
              </a:rPr>
              <a:t>Zoom</a:t>
            </a:r>
            <a:endParaRPr b="1" sz="1300">
              <a:latin typeface="Calibri"/>
              <a:ea typeface="Calibri"/>
              <a:cs typeface="Calibri"/>
              <a:sym typeface="Calibri"/>
            </a:endParaRPr>
          </a:p>
        </p:txBody>
      </p:sp>
      <p:sp>
        <p:nvSpPr>
          <p:cNvPr id="346" name="Google Shape;346;g3e0c8cd19f4_0_37"/>
          <p:cNvSpPr/>
          <p:nvPr/>
        </p:nvSpPr>
        <p:spPr>
          <a:xfrm>
            <a:off x="4858640" y="1325860"/>
            <a:ext cx="3749100" cy="1143000"/>
          </a:xfrm>
          <a:prstGeom prst="rect">
            <a:avLst/>
          </a:prstGeom>
          <a:noFill/>
          <a:ln>
            <a:noFill/>
          </a:ln>
        </p:spPr>
        <p:txBody>
          <a:bodyPr anchorCtr="0" anchor="t" bIns="0" lIns="0" spcFirstLastPara="1" rIns="0" wrap="square" tIns="0">
            <a:noAutofit/>
          </a:bodyPr>
          <a:lstStyle/>
          <a:p>
            <a:pPr indent="-311150" lvl="0" marL="457200" rtl="0" algn="l">
              <a:spcBef>
                <a:spcPts val="0"/>
              </a:spcBef>
              <a:spcAft>
                <a:spcPts val="0"/>
              </a:spcAft>
              <a:buClr>
                <a:schemeClr val="dk1"/>
              </a:buClr>
              <a:buSzPts val="1300"/>
              <a:buFont typeface="Calibri"/>
              <a:buChar char="•"/>
            </a:pPr>
            <a:r>
              <a:rPr lang="en-US" sz="1300" u="sng">
                <a:solidFill>
                  <a:schemeClr val="hlink"/>
                </a:solidFill>
                <a:latin typeface="Calibri"/>
                <a:ea typeface="Calibri"/>
                <a:cs typeface="Calibri"/>
                <a:sym typeface="Calibri"/>
                <a:hlinkClick r:id="rId7"/>
              </a:rPr>
              <a:t>Zoom guide on recording</a:t>
            </a:r>
            <a:endParaRPr sz="1300">
              <a:latin typeface="Calibri"/>
              <a:ea typeface="Calibri"/>
              <a:cs typeface="Calibri"/>
              <a:sym typeface="Calibri"/>
            </a:endParaRPr>
          </a:p>
        </p:txBody>
      </p:sp>
      <p:sp>
        <p:nvSpPr>
          <p:cNvPr id="347" name="Google Shape;347;g3e0c8cd19f4_0_37"/>
          <p:cNvSpPr/>
          <p:nvPr/>
        </p:nvSpPr>
        <p:spPr>
          <a:xfrm>
            <a:off x="297155" y="2953960"/>
            <a:ext cx="4069200" cy="1783200"/>
          </a:xfrm>
          <a:prstGeom prst="rect">
            <a:avLst/>
          </a:prstGeom>
          <a:solidFill>
            <a:srgbClr val="FFFFFF"/>
          </a:solidFill>
          <a:ln cap="flat" cmpd="sng" w="9525">
            <a:solidFill>
              <a:srgbClr val="E0D8EA"/>
            </a:solidFill>
            <a:prstDash val="solid"/>
            <a:round/>
            <a:headEnd len="sm" w="sm" type="none"/>
            <a:tailEnd len="sm" w="sm" type="none"/>
          </a:ln>
          <a:effectLst>
            <a:outerShdw blurRad="63500" rotWithShape="0" algn="bl" dir="8100000" dist="25400">
              <a:srgbClr val="000000">
                <a:alpha val="902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Calibri"/>
              <a:ea typeface="Calibri"/>
              <a:cs typeface="Calibri"/>
              <a:sym typeface="Calibri"/>
            </a:endParaRPr>
          </a:p>
        </p:txBody>
      </p:sp>
      <p:sp>
        <p:nvSpPr>
          <p:cNvPr id="348" name="Google Shape;348;g3e0c8cd19f4_0_37"/>
          <p:cNvSpPr/>
          <p:nvPr/>
        </p:nvSpPr>
        <p:spPr>
          <a:xfrm>
            <a:off x="297155" y="2953960"/>
            <a:ext cx="4069200" cy="91500"/>
          </a:xfrm>
          <a:prstGeom prst="rect">
            <a:avLst/>
          </a:prstGeom>
          <a:solidFill>
            <a:srgbClr val="7B4F9A"/>
          </a:solidFill>
          <a:ln cap="flat" cmpd="sng" w="12700">
            <a:solidFill>
              <a:srgbClr val="7B4F9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Calibri"/>
              <a:ea typeface="Calibri"/>
              <a:cs typeface="Calibri"/>
              <a:sym typeface="Calibri"/>
            </a:endParaRPr>
          </a:p>
        </p:txBody>
      </p:sp>
      <p:sp>
        <p:nvSpPr>
          <p:cNvPr id="349" name="Google Shape;349;g3e0c8cd19f4_0_37"/>
          <p:cNvSpPr/>
          <p:nvPr/>
        </p:nvSpPr>
        <p:spPr>
          <a:xfrm>
            <a:off x="434315" y="3118552"/>
            <a:ext cx="3749100" cy="320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US" sz="1300">
                <a:latin typeface="Calibri"/>
                <a:ea typeface="Calibri"/>
                <a:cs typeface="Calibri"/>
                <a:sym typeface="Calibri"/>
              </a:rPr>
              <a:t>RØDECaster Pro II</a:t>
            </a:r>
            <a:endParaRPr b="1" sz="1300">
              <a:latin typeface="Calibri"/>
              <a:ea typeface="Calibri"/>
              <a:cs typeface="Calibri"/>
              <a:sym typeface="Calibri"/>
            </a:endParaRPr>
          </a:p>
        </p:txBody>
      </p:sp>
      <p:sp>
        <p:nvSpPr>
          <p:cNvPr id="350" name="Google Shape;350;g3e0c8cd19f4_0_37"/>
          <p:cNvSpPr/>
          <p:nvPr/>
        </p:nvSpPr>
        <p:spPr>
          <a:xfrm>
            <a:off x="434315" y="3456880"/>
            <a:ext cx="3749100" cy="1143000"/>
          </a:xfrm>
          <a:prstGeom prst="rect">
            <a:avLst/>
          </a:prstGeom>
          <a:noFill/>
          <a:ln>
            <a:noFill/>
          </a:ln>
        </p:spPr>
        <p:txBody>
          <a:bodyPr anchorCtr="0" anchor="t" bIns="0" lIns="0" spcFirstLastPara="1" rIns="0" wrap="square" tIns="0">
            <a:noAutofit/>
          </a:bodyPr>
          <a:lstStyle/>
          <a:p>
            <a:pPr indent="-311150" lvl="0" marL="457200" rtl="0" algn="l">
              <a:spcBef>
                <a:spcPts val="0"/>
              </a:spcBef>
              <a:spcAft>
                <a:spcPts val="0"/>
              </a:spcAft>
              <a:buSzPts val="1300"/>
              <a:buFont typeface="Calibri"/>
              <a:buChar char="•"/>
            </a:pPr>
            <a:r>
              <a:rPr lang="en-US" sz="1300">
                <a:latin typeface="Calibri"/>
                <a:ea typeface="Calibri"/>
                <a:cs typeface="Calibri"/>
                <a:sym typeface="Calibri"/>
              </a:rPr>
              <a:t>Six inputs for connecting microphones, instruments and line-level devices</a:t>
            </a:r>
            <a:endParaRPr sz="1300">
              <a:latin typeface="Calibri"/>
              <a:ea typeface="Calibri"/>
              <a:cs typeface="Calibri"/>
              <a:sym typeface="Calibri"/>
            </a:endParaRPr>
          </a:p>
          <a:p>
            <a:pPr indent="-311150" lvl="0" marL="457200" rtl="0" algn="l">
              <a:spcBef>
                <a:spcPts val="0"/>
              </a:spcBef>
              <a:spcAft>
                <a:spcPts val="0"/>
              </a:spcAft>
              <a:buSzPts val="1300"/>
              <a:buFont typeface="Calibri"/>
              <a:buChar char="•"/>
            </a:pPr>
            <a:r>
              <a:rPr lang="en-US" sz="1300">
                <a:latin typeface="Calibri"/>
                <a:ea typeface="Calibri"/>
                <a:cs typeface="Calibri"/>
                <a:sym typeface="Calibri"/>
              </a:rPr>
              <a:t>Dual USB-C interfaces</a:t>
            </a:r>
            <a:endParaRPr sz="1300">
              <a:latin typeface="Calibri"/>
              <a:ea typeface="Calibri"/>
              <a:cs typeface="Calibri"/>
              <a:sym typeface="Calibri"/>
            </a:endParaRPr>
          </a:p>
          <a:p>
            <a:pPr indent="-311150" lvl="0" marL="457200" rtl="0" algn="l">
              <a:spcBef>
                <a:spcPts val="0"/>
              </a:spcBef>
              <a:spcAft>
                <a:spcPts val="0"/>
              </a:spcAft>
              <a:buSzPts val="1300"/>
              <a:buFont typeface="Calibri"/>
              <a:buChar char="•"/>
            </a:pPr>
            <a:r>
              <a:rPr lang="en-US" sz="1300">
                <a:latin typeface="Calibri"/>
                <a:ea typeface="Calibri"/>
                <a:cs typeface="Calibri"/>
                <a:sym typeface="Calibri"/>
              </a:rPr>
              <a:t>Built-in wireless </a:t>
            </a:r>
            <a:endParaRPr sz="1300">
              <a:latin typeface="Calibri"/>
              <a:ea typeface="Calibri"/>
              <a:cs typeface="Calibri"/>
              <a:sym typeface="Calibri"/>
            </a:endParaRPr>
          </a:p>
          <a:p>
            <a:pPr indent="-311150" lvl="0" marL="457200" rtl="0" algn="l">
              <a:spcBef>
                <a:spcPts val="0"/>
              </a:spcBef>
              <a:spcAft>
                <a:spcPts val="0"/>
              </a:spcAft>
              <a:buSzPts val="1300"/>
              <a:buFont typeface="Calibri"/>
              <a:buChar char="•"/>
            </a:pPr>
            <a:r>
              <a:rPr lang="en-US" sz="1300">
                <a:latin typeface="Calibri"/>
                <a:ea typeface="Calibri"/>
                <a:cs typeface="Calibri"/>
                <a:sym typeface="Calibri"/>
              </a:rPr>
              <a:t>$699</a:t>
            </a:r>
            <a:endParaRPr sz="1300">
              <a:latin typeface="Calibri"/>
              <a:ea typeface="Calibri"/>
              <a:cs typeface="Calibri"/>
              <a:sym typeface="Calibri"/>
            </a:endParaRPr>
          </a:p>
          <a:p>
            <a:pPr indent="0" lvl="0" marL="0" rtl="0" algn="l">
              <a:spcBef>
                <a:spcPts val="0"/>
              </a:spcBef>
              <a:spcAft>
                <a:spcPts val="0"/>
              </a:spcAft>
              <a:buClr>
                <a:srgbClr val="4A4A5A"/>
              </a:buClr>
              <a:buSzPts val="1200"/>
              <a:buFont typeface="Calibri"/>
              <a:buNone/>
            </a:pPr>
            <a:r>
              <a:t/>
            </a:r>
            <a:endParaRPr sz="1300">
              <a:latin typeface="Calibri"/>
              <a:ea typeface="Calibri"/>
              <a:cs typeface="Calibri"/>
              <a:sym typeface="Calibri"/>
            </a:endParaRPr>
          </a:p>
        </p:txBody>
      </p:sp>
      <p:sp>
        <p:nvSpPr>
          <p:cNvPr id="351" name="Google Shape;351;g3e0c8cd19f4_0_37"/>
          <p:cNvSpPr/>
          <p:nvPr/>
        </p:nvSpPr>
        <p:spPr>
          <a:xfrm>
            <a:off x="4721465" y="2953940"/>
            <a:ext cx="4069200" cy="1783200"/>
          </a:xfrm>
          <a:prstGeom prst="rect">
            <a:avLst/>
          </a:prstGeom>
          <a:solidFill>
            <a:srgbClr val="FFFFFF"/>
          </a:solidFill>
          <a:ln cap="flat" cmpd="sng" w="9525">
            <a:solidFill>
              <a:srgbClr val="E0D8EA"/>
            </a:solidFill>
            <a:prstDash val="solid"/>
            <a:round/>
            <a:headEnd len="sm" w="sm" type="none"/>
            <a:tailEnd len="sm" w="sm" type="none"/>
          </a:ln>
          <a:effectLst>
            <a:outerShdw blurRad="63500" rotWithShape="0" algn="bl" dir="8100000" dist="25400">
              <a:srgbClr val="000000">
                <a:alpha val="902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Calibri"/>
              <a:ea typeface="Calibri"/>
              <a:cs typeface="Calibri"/>
              <a:sym typeface="Calibri"/>
            </a:endParaRPr>
          </a:p>
        </p:txBody>
      </p:sp>
      <p:sp>
        <p:nvSpPr>
          <p:cNvPr id="352" name="Google Shape;352;g3e0c8cd19f4_0_37"/>
          <p:cNvSpPr/>
          <p:nvPr/>
        </p:nvSpPr>
        <p:spPr>
          <a:xfrm>
            <a:off x="4721465" y="2953940"/>
            <a:ext cx="4069200" cy="91500"/>
          </a:xfrm>
          <a:prstGeom prst="rect">
            <a:avLst/>
          </a:prstGeom>
          <a:solidFill>
            <a:srgbClr val="E05A3A"/>
          </a:solidFill>
          <a:ln cap="flat" cmpd="sng" w="12700">
            <a:solidFill>
              <a:srgbClr val="E05A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Calibri"/>
              <a:ea typeface="Calibri"/>
              <a:cs typeface="Calibri"/>
              <a:sym typeface="Calibri"/>
            </a:endParaRPr>
          </a:p>
        </p:txBody>
      </p:sp>
      <p:sp>
        <p:nvSpPr>
          <p:cNvPr id="353" name="Google Shape;353;g3e0c8cd19f4_0_37"/>
          <p:cNvSpPr/>
          <p:nvPr/>
        </p:nvSpPr>
        <p:spPr>
          <a:xfrm>
            <a:off x="4858625" y="3118532"/>
            <a:ext cx="3749100" cy="320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3D1A4E"/>
              </a:buClr>
              <a:buSzPts val="1400"/>
              <a:buFont typeface="Georgia"/>
              <a:buNone/>
            </a:pPr>
            <a:r>
              <a:rPr b="1" lang="en-US" sz="1300">
                <a:solidFill>
                  <a:schemeClr val="dk1"/>
                </a:solidFill>
                <a:latin typeface="Calibri"/>
                <a:ea typeface="Calibri"/>
                <a:cs typeface="Calibri"/>
                <a:sym typeface="Calibri"/>
              </a:rPr>
              <a:t>Recording Tips</a:t>
            </a:r>
            <a:endParaRPr b="1" sz="1300">
              <a:latin typeface="Calibri"/>
              <a:ea typeface="Calibri"/>
              <a:cs typeface="Calibri"/>
              <a:sym typeface="Calibri"/>
            </a:endParaRPr>
          </a:p>
        </p:txBody>
      </p:sp>
      <p:sp>
        <p:nvSpPr>
          <p:cNvPr id="354" name="Google Shape;354;g3e0c8cd19f4_0_37"/>
          <p:cNvSpPr/>
          <p:nvPr/>
        </p:nvSpPr>
        <p:spPr>
          <a:xfrm>
            <a:off x="4858625" y="3456860"/>
            <a:ext cx="3749100" cy="1143000"/>
          </a:xfrm>
          <a:prstGeom prst="rect">
            <a:avLst/>
          </a:prstGeom>
          <a:noFill/>
          <a:ln>
            <a:noFill/>
          </a:ln>
        </p:spPr>
        <p:txBody>
          <a:bodyPr anchorCtr="0" anchor="t" bIns="0" lIns="0" spcFirstLastPara="1" rIns="0" wrap="square" tIns="0">
            <a:noAutofit/>
          </a:bodyPr>
          <a:lstStyle/>
          <a:p>
            <a:pPr indent="-311150" lvl="0" marL="457200" rtl="0" algn="l">
              <a:spcBef>
                <a:spcPts val="0"/>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Find a quiet space.</a:t>
            </a:r>
            <a:endParaRPr sz="1300">
              <a:solidFill>
                <a:schemeClr val="dk1"/>
              </a:solidFill>
              <a:latin typeface="Calibri"/>
              <a:ea typeface="Calibri"/>
              <a:cs typeface="Calibri"/>
              <a:sym typeface="Calibri"/>
            </a:endParaRPr>
          </a:p>
          <a:p>
            <a:pPr indent="-311150" lvl="0" marL="457200" rtl="0" algn="l">
              <a:spcBef>
                <a:spcPts val="0"/>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Place the microphone about 6 inches from your subject’s mouth.</a:t>
            </a:r>
            <a:endParaRPr sz="1300">
              <a:solidFill>
                <a:schemeClr val="dk1"/>
              </a:solidFill>
              <a:latin typeface="Calibri"/>
              <a:ea typeface="Calibri"/>
              <a:cs typeface="Calibri"/>
              <a:sym typeface="Calibri"/>
            </a:endParaRPr>
          </a:p>
          <a:p>
            <a:pPr indent="-311150" lvl="0" marL="457200" rtl="0" algn="l">
              <a:spcBef>
                <a:spcPts val="0"/>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Do a test recording and make adjustments based on it.</a:t>
            </a:r>
            <a:endParaRPr sz="1300">
              <a:solidFill>
                <a:schemeClr val="dk1"/>
              </a:solidFill>
              <a:latin typeface="Calibri"/>
              <a:ea typeface="Calibri"/>
              <a:cs typeface="Calibri"/>
              <a:sym typeface="Calibri"/>
            </a:endParaRPr>
          </a:p>
          <a:p>
            <a:pPr indent="0" lvl="0" marL="0" rtl="0" algn="l">
              <a:spcBef>
                <a:spcPts val="0"/>
              </a:spcBef>
              <a:spcAft>
                <a:spcPts val="0"/>
              </a:spcAft>
              <a:buClr>
                <a:srgbClr val="4A4A5A"/>
              </a:buClr>
              <a:buSzPts val="1200"/>
              <a:buFont typeface="Calibri"/>
              <a:buNone/>
            </a:pPr>
            <a:r>
              <a:t/>
            </a:r>
            <a:endParaRPr sz="13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 name="Shape 27"/>
        <p:cNvGrpSpPr/>
        <p:nvPr/>
      </p:nvGrpSpPr>
      <p:grpSpPr>
        <a:xfrm>
          <a:off x="0" y="0"/>
          <a:ext cx="0" cy="0"/>
          <a:chOff x="0" y="0"/>
          <a:chExt cx="0" cy="0"/>
        </a:xfrm>
      </p:grpSpPr>
      <p:pic>
        <p:nvPicPr>
          <p:cNvPr id="28" name="Google Shape;28;g3e1465061e5_1_12" title="Screenshot 2026-05-12 at 1.41.32 PM.png"/>
          <p:cNvPicPr preferRelativeResize="0"/>
          <p:nvPr/>
        </p:nvPicPr>
        <p:blipFill rotWithShape="1">
          <a:blip r:embed="rId3">
            <a:alphaModFix/>
          </a:blip>
          <a:srcRect b="5052" l="0" r="0" t="5061"/>
          <a:stretch/>
        </p:blipFill>
        <p:spPr>
          <a:xfrm>
            <a:off x="-11404" y="0"/>
            <a:ext cx="9155405" cy="51435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F0"/>
        </a:solidFill>
      </p:bgPr>
    </p:bg>
    <p:spTree>
      <p:nvGrpSpPr>
        <p:cNvPr id="359" name="Shape 359"/>
        <p:cNvGrpSpPr/>
        <p:nvPr/>
      </p:nvGrpSpPr>
      <p:grpSpPr>
        <a:xfrm>
          <a:off x="0" y="0"/>
          <a:ext cx="0" cy="0"/>
          <a:chOff x="0" y="0"/>
          <a:chExt cx="0" cy="0"/>
        </a:xfrm>
      </p:grpSpPr>
      <p:sp>
        <p:nvSpPr>
          <p:cNvPr id="360" name="Google Shape;360;g3e0c8cd19f4_3_34"/>
          <p:cNvSpPr/>
          <p:nvPr/>
        </p:nvSpPr>
        <p:spPr>
          <a:xfrm>
            <a:off x="0" y="0"/>
            <a:ext cx="9144000" cy="658500"/>
          </a:xfrm>
          <a:prstGeom prst="rect">
            <a:avLst/>
          </a:prstGeom>
          <a:solidFill>
            <a:srgbClr val="3D1A4E"/>
          </a:solidFill>
          <a:ln cap="flat" cmpd="sng" w="12700">
            <a:solidFill>
              <a:srgbClr val="3D1A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g3e0c8cd19f4_3_34"/>
          <p:cNvSpPr/>
          <p:nvPr/>
        </p:nvSpPr>
        <p:spPr>
          <a:xfrm>
            <a:off x="0" y="0"/>
            <a:ext cx="201300" cy="658500"/>
          </a:xfrm>
          <a:prstGeom prst="rect">
            <a:avLst/>
          </a:prstGeom>
          <a:solidFill>
            <a:srgbClr val="E05A3A"/>
          </a:solidFill>
          <a:ln cap="flat" cmpd="sng" w="12700">
            <a:solidFill>
              <a:srgbClr val="E05A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g3e0c8cd19f4_3_34"/>
          <p:cNvSpPr/>
          <p:nvPr/>
        </p:nvSpPr>
        <p:spPr>
          <a:xfrm>
            <a:off x="384048" y="0"/>
            <a:ext cx="8503800" cy="6585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2000"/>
              <a:buFont typeface="Georgia"/>
              <a:buNone/>
            </a:pPr>
            <a:r>
              <a:rPr b="1" lang="en-US" sz="2000">
                <a:solidFill>
                  <a:srgbClr val="FFFFFF"/>
                </a:solidFill>
                <a:latin typeface="Georgia"/>
                <a:ea typeface="Georgia"/>
                <a:cs typeface="Georgia"/>
                <a:sym typeface="Georgia"/>
              </a:rPr>
              <a:t>Our Studio Process</a:t>
            </a:r>
            <a:endParaRPr b="0" i="0" sz="2000" u="none" cap="none" strike="noStrike">
              <a:solidFill>
                <a:schemeClr val="dk1"/>
              </a:solidFill>
              <a:latin typeface="Calibri"/>
              <a:ea typeface="Calibri"/>
              <a:cs typeface="Calibri"/>
              <a:sym typeface="Calibri"/>
            </a:endParaRPr>
          </a:p>
        </p:txBody>
      </p:sp>
      <p:sp>
        <p:nvSpPr>
          <p:cNvPr id="363" name="Google Shape;363;g3e0c8cd19f4_3_34"/>
          <p:cNvSpPr/>
          <p:nvPr/>
        </p:nvSpPr>
        <p:spPr>
          <a:xfrm>
            <a:off x="320050" y="822937"/>
            <a:ext cx="4069200" cy="4079100"/>
          </a:xfrm>
          <a:prstGeom prst="rect">
            <a:avLst/>
          </a:prstGeom>
          <a:solidFill>
            <a:srgbClr val="FFFFFF"/>
          </a:solidFill>
          <a:ln cap="flat" cmpd="sng" w="9525">
            <a:solidFill>
              <a:srgbClr val="E0D8EA"/>
            </a:solidFill>
            <a:prstDash val="solid"/>
            <a:round/>
            <a:headEnd len="sm" w="sm" type="none"/>
            <a:tailEnd len="sm" w="sm" type="none"/>
          </a:ln>
          <a:effectLst>
            <a:outerShdw blurRad="63500" rotWithShape="0" algn="bl" dir="8100000" dist="25400">
              <a:srgbClr val="000000">
                <a:alpha val="902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g3e0c8cd19f4_3_34"/>
          <p:cNvSpPr/>
          <p:nvPr/>
        </p:nvSpPr>
        <p:spPr>
          <a:xfrm>
            <a:off x="320040" y="822960"/>
            <a:ext cx="4069200" cy="91500"/>
          </a:xfrm>
          <a:prstGeom prst="rect">
            <a:avLst/>
          </a:prstGeom>
          <a:solidFill>
            <a:srgbClr val="7B4F9A"/>
          </a:solidFill>
          <a:ln cap="flat" cmpd="sng" w="12700">
            <a:solidFill>
              <a:srgbClr val="7B4F9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g3e0c8cd19f4_3_34"/>
          <p:cNvSpPr/>
          <p:nvPr/>
        </p:nvSpPr>
        <p:spPr>
          <a:xfrm>
            <a:off x="457200" y="987552"/>
            <a:ext cx="3749100" cy="320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US" sz="1300">
                <a:latin typeface="Calibri"/>
                <a:ea typeface="Calibri"/>
                <a:cs typeface="Calibri"/>
                <a:sym typeface="Calibri"/>
              </a:rPr>
              <a:t>Process</a:t>
            </a:r>
            <a:endParaRPr b="1" sz="1300">
              <a:latin typeface="Calibri"/>
              <a:ea typeface="Calibri"/>
              <a:cs typeface="Calibri"/>
              <a:sym typeface="Calibri"/>
            </a:endParaRPr>
          </a:p>
        </p:txBody>
      </p:sp>
      <p:sp>
        <p:nvSpPr>
          <p:cNvPr id="366" name="Google Shape;366;g3e0c8cd19f4_3_34"/>
          <p:cNvSpPr/>
          <p:nvPr/>
        </p:nvSpPr>
        <p:spPr>
          <a:xfrm>
            <a:off x="457200" y="1325871"/>
            <a:ext cx="3749100" cy="2013900"/>
          </a:xfrm>
          <a:prstGeom prst="rect">
            <a:avLst/>
          </a:prstGeom>
          <a:noFill/>
          <a:ln>
            <a:noFill/>
          </a:ln>
        </p:spPr>
        <p:txBody>
          <a:bodyPr anchorCtr="0" anchor="t" bIns="0" lIns="0" spcFirstLastPara="1" rIns="0" wrap="square" tIns="0">
            <a:noAutofit/>
          </a:bodyPr>
          <a:lstStyle/>
          <a:p>
            <a:pPr indent="-311150" lvl="0" marL="457200" rtl="0" algn="l">
              <a:spcBef>
                <a:spcPts val="0"/>
              </a:spcBef>
              <a:spcAft>
                <a:spcPts val="0"/>
              </a:spcAft>
              <a:buSzPts val="1300"/>
              <a:buFont typeface="Calibri"/>
              <a:buChar char="•"/>
            </a:pPr>
            <a:r>
              <a:rPr lang="en-US" sz="1300">
                <a:latin typeface="Calibri"/>
                <a:ea typeface="Calibri"/>
                <a:cs typeface="Calibri"/>
                <a:sym typeface="Calibri"/>
              </a:rPr>
              <a:t>Plan with faculty 1 semester ahead, objectives, assignment, dates, headcounts, groups, rounds, etc. </a:t>
            </a:r>
            <a:endParaRPr sz="1300">
              <a:latin typeface="Calibri"/>
              <a:ea typeface="Calibri"/>
              <a:cs typeface="Calibri"/>
              <a:sym typeface="Calibri"/>
            </a:endParaRPr>
          </a:p>
          <a:p>
            <a:pPr indent="-311150" lvl="0" marL="457200" rtl="0" algn="l">
              <a:spcBef>
                <a:spcPts val="0"/>
              </a:spcBef>
              <a:spcAft>
                <a:spcPts val="0"/>
              </a:spcAft>
              <a:buSzPts val="1300"/>
              <a:buFont typeface="Calibri"/>
              <a:buChar char="•"/>
            </a:pPr>
            <a:r>
              <a:rPr lang="en-US" sz="1300">
                <a:latin typeface="Calibri"/>
                <a:ea typeface="Calibri"/>
                <a:cs typeface="Calibri"/>
                <a:sym typeface="Calibri"/>
              </a:rPr>
              <a:t>Class orientation. </a:t>
            </a:r>
            <a:br>
              <a:rPr lang="en-US" sz="1300">
                <a:latin typeface="Calibri"/>
                <a:ea typeface="Calibri"/>
                <a:cs typeface="Calibri"/>
                <a:sym typeface="Calibri"/>
              </a:rPr>
            </a:br>
            <a:endParaRPr sz="1300">
              <a:latin typeface="Calibri"/>
              <a:ea typeface="Calibri"/>
              <a:cs typeface="Calibri"/>
              <a:sym typeface="Calibri"/>
            </a:endParaRPr>
          </a:p>
          <a:p>
            <a:pPr indent="-311150" lvl="0" marL="457200" rtl="0" algn="l">
              <a:spcBef>
                <a:spcPts val="0"/>
              </a:spcBef>
              <a:spcAft>
                <a:spcPts val="0"/>
              </a:spcAft>
              <a:buSzPts val="1300"/>
              <a:buFont typeface="Calibri"/>
              <a:buChar char="•"/>
            </a:pPr>
            <a:r>
              <a:rPr lang="en-US" sz="1300">
                <a:latin typeface="Calibri"/>
                <a:ea typeface="Calibri"/>
                <a:cs typeface="Calibri"/>
                <a:sym typeface="Calibri"/>
              </a:rPr>
              <a:t>Students practice independently.</a:t>
            </a:r>
            <a:br>
              <a:rPr lang="en-US" sz="1300">
                <a:latin typeface="Calibri"/>
                <a:ea typeface="Calibri"/>
                <a:cs typeface="Calibri"/>
                <a:sym typeface="Calibri"/>
              </a:rPr>
            </a:br>
            <a:endParaRPr sz="1300">
              <a:latin typeface="Calibri"/>
              <a:ea typeface="Calibri"/>
              <a:cs typeface="Calibri"/>
              <a:sym typeface="Calibri"/>
            </a:endParaRPr>
          </a:p>
          <a:p>
            <a:pPr indent="-311150" lvl="0" marL="457200" rtl="0" algn="l">
              <a:spcBef>
                <a:spcPts val="0"/>
              </a:spcBef>
              <a:spcAft>
                <a:spcPts val="0"/>
              </a:spcAft>
              <a:buSzPts val="1300"/>
              <a:buFont typeface="Calibri"/>
              <a:buChar char="•"/>
            </a:pPr>
            <a:r>
              <a:rPr lang="en-US" sz="1300">
                <a:latin typeface="Calibri"/>
                <a:ea typeface="Calibri"/>
                <a:cs typeface="Calibri"/>
                <a:sym typeface="Calibri"/>
              </a:rPr>
              <a:t>Student make reservation. </a:t>
            </a:r>
            <a:br>
              <a:rPr lang="en-US" sz="1300">
                <a:latin typeface="Calibri"/>
                <a:ea typeface="Calibri"/>
                <a:cs typeface="Calibri"/>
                <a:sym typeface="Calibri"/>
              </a:rPr>
            </a:br>
            <a:endParaRPr sz="1300">
              <a:latin typeface="Calibri"/>
              <a:ea typeface="Calibri"/>
              <a:cs typeface="Calibri"/>
              <a:sym typeface="Calibri"/>
            </a:endParaRPr>
          </a:p>
          <a:p>
            <a:pPr indent="-311150" lvl="0" marL="457200" rtl="0" algn="l">
              <a:spcBef>
                <a:spcPts val="0"/>
              </a:spcBef>
              <a:spcAft>
                <a:spcPts val="0"/>
              </a:spcAft>
              <a:buSzPts val="1300"/>
              <a:buFont typeface="Calibri"/>
              <a:buChar char="•"/>
            </a:pPr>
            <a:r>
              <a:rPr lang="en-US" sz="1300">
                <a:latin typeface="Calibri"/>
                <a:ea typeface="Calibri"/>
                <a:cs typeface="Calibri"/>
                <a:sym typeface="Calibri"/>
              </a:rPr>
              <a:t>Techs setup the recording session and </a:t>
            </a:r>
            <a:br>
              <a:rPr lang="en-US" sz="1300">
                <a:latin typeface="Calibri"/>
                <a:ea typeface="Calibri"/>
                <a:cs typeface="Calibri"/>
                <a:sym typeface="Calibri"/>
              </a:rPr>
            </a:br>
            <a:r>
              <a:rPr lang="en-US" sz="1300">
                <a:latin typeface="Calibri"/>
                <a:ea typeface="Calibri"/>
                <a:cs typeface="Calibri"/>
                <a:sym typeface="Calibri"/>
              </a:rPr>
              <a:t>review best practices.</a:t>
            </a:r>
            <a:br>
              <a:rPr lang="en-US" sz="1300">
                <a:latin typeface="Calibri"/>
                <a:ea typeface="Calibri"/>
                <a:cs typeface="Calibri"/>
                <a:sym typeface="Calibri"/>
              </a:rPr>
            </a:br>
            <a:endParaRPr sz="1300">
              <a:latin typeface="Calibri"/>
              <a:ea typeface="Calibri"/>
              <a:cs typeface="Calibri"/>
              <a:sym typeface="Calibri"/>
            </a:endParaRPr>
          </a:p>
          <a:p>
            <a:pPr indent="-311150" lvl="0" marL="457200" rtl="0" algn="l">
              <a:spcBef>
                <a:spcPts val="0"/>
              </a:spcBef>
              <a:spcAft>
                <a:spcPts val="0"/>
              </a:spcAft>
              <a:buSzPts val="1300"/>
              <a:buFont typeface="Calibri"/>
              <a:buChar char="•"/>
            </a:pPr>
            <a:r>
              <a:rPr lang="en-US" sz="1300">
                <a:latin typeface="Calibri"/>
                <a:ea typeface="Calibri"/>
                <a:cs typeface="Calibri"/>
                <a:sym typeface="Calibri"/>
              </a:rPr>
              <a:t>Students record takes.</a:t>
            </a:r>
            <a:br>
              <a:rPr lang="en-US" sz="1300">
                <a:latin typeface="Calibri"/>
                <a:ea typeface="Calibri"/>
                <a:cs typeface="Calibri"/>
                <a:sym typeface="Calibri"/>
              </a:rPr>
            </a:br>
            <a:endParaRPr sz="1300">
              <a:latin typeface="Calibri"/>
              <a:ea typeface="Calibri"/>
              <a:cs typeface="Calibri"/>
              <a:sym typeface="Calibri"/>
            </a:endParaRPr>
          </a:p>
          <a:p>
            <a:pPr indent="-311150" lvl="0" marL="457200" rtl="0" algn="l">
              <a:spcBef>
                <a:spcPts val="0"/>
              </a:spcBef>
              <a:spcAft>
                <a:spcPts val="0"/>
              </a:spcAft>
              <a:buSzPts val="1300"/>
              <a:buFont typeface="Calibri"/>
              <a:buChar char="•"/>
            </a:pPr>
            <a:r>
              <a:rPr lang="en-US" sz="1300">
                <a:latin typeface="Calibri"/>
                <a:ea typeface="Calibri"/>
                <a:cs typeface="Calibri"/>
                <a:sym typeface="Calibri"/>
              </a:rPr>
              <a:t>Techs transfer files to the students. </a:t>
            </a:r>
            <a:br>
              <a:rPr lang="en-US" sz="1300">
                <a:latin typeface="Calibri"/>
                <a:ea typeface="Calibri"/>
                <a:cs typeface="Calibri"/>
                <a:sym typeface="Calibri"/>
              </a:rPr>
            </a:br>
            <a:endParaRPr sz="1300">
              <a:latin typeface="Calibri"/>
              <a:ea typeface="Calibri"/>
              <a:cs typeface="Calibri"/>
              <a:sym typeface="Calibri"/>
            </a:endParaRPr>
          </a:p>
          <a:p>
            <a:pPr indent="-311150" lvl="0" marL="457200" rtl="0" algn="l">
              <a:spcBef>
                <a:spcPts val="0"/>
              </a:spcBef>
              <a:spcAft>
                <a:spcPts val="0"/>
              </a:spcAft>
              <a:buSzPts val="1300"/>
              <a:buFont typeface="Calibri"/>
              <a:buChar char="•"/>
            </a:pPr>
            <a:r>
              <a:rPr lang="en-US" sz="1300">
                <a:latin typeface="Calibri"/>
                <a:ea typeface="Calibri"/>
                <a:cs typeface="Calibri"/>
                <a:sym typeface="Calibri"/>
              </a:rPr>
              <a:t>Students edit the final </a:t>
            </a:r>
            <a:r>
              <a:rPr lang="en-US" sz="1300">
                <a:latin typeface="Calibri"/>
                <a:ea typeface="Calibri"/>
                <a:cs typeface="Calibri"/>
                <a:sym typeface="Calibri"/>
              </a:rPr>
              <a:t>product</a:t>
            </a:r>
            <a:r>
              <a:rPr lang="en-US" sz="1300">
                <a:latin typeface="Calibri"/>
                <a:ea typeface="Calibri"/>
                <a:cs typeface="Calibri"/>
                <a:sym typeface="Calibri"/>
              </a:rPr>
              <a:t> and submit. </a:t>
            </a:r>
            <a:endParaRPr sz="1300">
              <a:latin typeface="Calibri"/>
              <a:ea typeface="Calibri"/>
              <a:cs typeface="Calibri"/>
              <a:sym typeface="Calibri"/>
            </a:endParaRPr>
          </a:p>
        </p:txBody>
      </p:sp>
      <p:pic>
        <p:nvPicPr>
          <p:cNvPr id="367" name="Google Shape;367;g3e0c8cd19f4_3_34" title="Media (11).jpg"/>
          <p:cNvPicPr preferRelativeResize="0"/>
          <p:nvPr/>
        </p:nvPicPr>
        <p:blipFill>
          <a:blip r:embed="rId3">
            <a:alphaModFix/>
          </a:blip>
          <a:stretch>
            <a:fillRect/>
          </a:stretch>
        </p:blipFill>
        <p:spPr>
          <a:xfrm>
            <a:off x="4495825" y="810900"/>
            <a:ext cx="4495776" cy="36035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F0"/>
        </a:solidFill>
      </p:bgPr>
    </p:bg>
    <p:spTree>
      <p:nvGrpSpPr>
        <p:cNvPr id="372" name="Shape 372"/>
        <p:cNvGrpSpPr/>
        <p:nvPr/>
      </p:nvGrpSpPr>
      <p:grpSpPr>
        <a:xfrm>
          <a:off x="0" y="0"/>
          <a:ext cx="0" cy="0"/>
          <a:chOff x="0" y="0"/>
          <a:chExt cx="0" cy="0"/>
        </a:xfrm>
      </p:grpSpPr>
      <p:sp>
        <p:nvSpPr>
          <p:cNvPr id="373" name="Google Shape;373;g3e0c8cd19f4_3_58"/>
          <p:cNvSpPr/>
          <p:nvPr/>
        </p:nvSpPr>
        <p:spPr>
          <a:xfrm>
            <a:off x="0" y="0"/>
            <a:ext cx="9144000" cy="658500"/>
          </a:xfrm>
          <a:prstGeom prst="rect">
            <a:avLst/>
          </a:prstGeom>
          <a:solidFill>
            <a:srgbClr val="3D1A4E"/>
          </a:solidFill>
          <a:ln cap="flat" cmpd="sng" w="12700">
            <a:solidFill>
              <a:srgbClr val="3D1A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g3e0c8cd19f4_3_58"/>
          <p:cNvSpPr/>
          <p:nvPr/>
        </p:nvSpPr>
        <p:spPr>
          <a:xfrm>
            <a:off x="0" y="0"/>
            <a:ext cx="201300" cy="658500"/>
          </a:xfrm>
          <a:prstGeom prst="rect">
            <a:avLst/>
          </a:prstGeom>
          <a:solidFill>
            <a:srgbClr val="E05A3A"/>
          </a:solidFill>
          <a:ln cap="flat" cmpd="sng" w="12700">
            <a:solidFill>
              <a:srgbClr val="E05A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g3e0c8cd19f4_3_58"/>
          <p:cNvSpPr/>
          <p:nvPr/>
        </p:nvSpPr>
        <p:spPr>
          <a:xfrm>
            <a:off x="384048" y="0"/>
            <a:ext cx="8503800" cy="6585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2000"/>
              <a:buFont typeface="Georgia"/>
              <a:buNone/>
            </a:pPr>
            <a:r>
              <a:rPr b="1" lang="en-US" sz="2000">
                <a:solidFill>
                  <a:srgbClr val="FFFFFF"/>
                </a:solidFill>
                <a:latin typeface="Georgia"/>
                <a:ea typeface="Georgia"/>
                <a:cs typeface="Georgia"/>
                <a:sym typeface="Georgia"/>
              </a:rPr>
              <a:t>Edit the Podcast</a:t>
            </a:r>
            <a:endParaRPr b="0" i="0" sz="2000" u="none" cap="none" strike="noStrike">
              <a:solidFill>
                <a:schemeClr val="dk1"/>
              </a:solidFill>
              <a:latin typeface="Calibri"/>
              <a:ea typeface="Calibri"/>
              <a:cs typeface="Calibri"/>
              <a:sym typeface="Calibri"/>
            </a:endParaRPr>
          </a:p>
        </p:txBody>
      </p:sp>
      <p:sp>
        <p:nvSpPr>
          <p:cNvPr id="376" name="Google Shape;376;g3e0c8cd19f4_3_58"/>
          <p:cNvSpPr/>
          <p:nvPr/>
        </p:nvSpPr>
        <p:spPr>
          <a:xfrm>
            <a:off x="320050" y="822950"/>
            <a:ext cx="4069200" cy="2009400"/>
          </a:xfrm>
          <a:prstGeom prst="rect">
            <a:avLst/>
          </a:prstGeom>
          <a:solidFill>
            <a:srgbClr val="FFFFFF"/>
          </a:solidFill>
          <a:ln cap="flat" cmpd="sng" w="9525">
            <a:solidFill>
              <a:srgbClr val="E0D8EA"/>
            </a:solidFill>
            <a:prstDash val="solid"/>
            <a:round/>
            <a:headEnd len="sm" w="sm" type="none"/>
            <a:tailEnd len="sm" w="sm" type="none"/>
          </a:ln>
          <a:effectLst>
            <a:outerShdw blurRad="63500" rotWithShape="0" algn="bl" dir="8100000" dist="25400">
              <a:srgbClr val="000000">
                <a:alpha val="902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Calibri"/>
              <a:ea typeface="Calibri"/>
              <a:cs typeface="Calibri"/>
              <a:sym typeface="Calibri"/>
            </a:endParaRPr>
          </a:p>
        </p:txBody>
      </p:sp>
      <p:sp>
        <p:nvSpPr>
          <p:cNvPr id="377" name="Google Shape;377;g3e0c8cd19f4_3_58"/>
          <p:cNvSpPr/>
          <p:nvPr/>
        </p:nvSpPr>
        <p:spPr>
          <a:xfrm>
            <a:off x="320040" y="822960"/>
            <a:ext cx="4069200" cy="91500"/>
          </a:xfrm>
          <a:prstGeom prst="rect">
            <a:avLst/>
          </a:prstGeom>
          <a:solidFill>
            <a:srgbClr val="7B4F9A"/>
          </a:solidFill>
          <a:ln cap="flat" cmpd="sng" w="12700">
            <a:solidFill>
              <a:srgbClr val="7B4F9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Calibri"/>
              <a:ea typeface="Calibri"/>
              <a:cs typeface="Calibri"/>
              <a:sym typeface="Calibri"/>
            </a:endParaRPr>
          </a:p>
        </p:txBody>
      </p:sp>
      <p:sp>
        <p:nvSpPr>
          <p:cNvPr id="378" name="Google Shape;378;g3e0c8cd19f4_3_58"/>
          <p:cNvSpPr/>
          <p:nvPr/>
        </p:nvSpPr>
        <p:spPr>
          <a:xfrm>
            <a:off x="457200" y="987552"/>
            <a:ext cx="3749100" cy="320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US" sz="1300">
                <a:latin typeface="Calibri"/>
                <a:ea typeface="Calibri"/>
                <a:cs typeface="Calibri"/>
                <a:sym typeface="Calibri"/>
              </a:rPr>
              <a:t>Timing</a:t>
            </a:r>
            <a:endParaRPr b="1" sz="1300">
              <a:latin typeface="Calibri"/>
              <a:ea typeface="Calibri"/>
              <a:cs typeface="Calibri"/>
              <a:sym typeface="Calibri"/>
            </a:endParaRPr>
          </a:p>
        </p:txBody>
      </p:sp>
      <p:sp>
        <p:nvSpPr>
          <p:cNvPr id="379" name="Google Shape;379;g3e0c8cd19f4_3_58"/>
          <p:cNvSpPr/>
          <p:nvPr/>
        </p:nvSpPr>
        <p:spPr>
          <a:xfrm>
            <a:off x="457200" y="1325880"/>
            <a:ext cx="3749100" cy="1143000"/>
          </a:xfrm>
          <a:prstGeom prst="rect">
            <a:avLst/>
          </a:prstGeom>
          <a:noFill/>
          <a:ln>
            <a:noFill/>
          </a:ln>
        </p:spPr>
        <p:txBody>
          <a:bodyPr anchorCtr="0" anchor="t" bIns="0" lIns="0" spcFirstLastPara="1" rIns="0" wrap="square" tIns="0">
            <a:noAutofit/>
          </a:bodyPr>
          <a:lstStyle/>
          <a:p>
            <a:pPr indent="-311150" lvl="0" marL="457200" rtl="0" algn="l">
              <a:spcBef>
                <a:spcPts val="0"/>
              </a:spcBef>
              <a:spcAft>
                <a:spcPts val="0"/>
              </a:spcAft>
              <a:buSzPts val="1300"/>
              <a:buFont typeface="Calibri"/>
              <a:buChar char="•"/>
            </a:pPr>
            <a:r>
              <a:rPr lang="en-US" sz="1300">
                <a:latin typeface="Calibri"/>
                <a:ea typeface="Calibri"/>
                <a:cs typeface="Calibri"/>
                <a:sym typeface="Calibri"/>
              </a:rPr>
              <a:t>The editing process can be very time consuming!</a:t>
            </a:r>
            <a:endParaRPr sz="1300">
              <a:latin typeface="Calibri"/>
              <a:ea typeface="Calibri"/>
              <a:cs typeface="Calibri"/>
              <a:sym typeface="Calibri"/>
            </a:endParaRPr>
          </a:p>
          <a:p>
            <a:pPr indent="-311150" lvl="0" marL="457200" rtl="0" algn="l">
              <a:spcBef>
                <a:spcPts val="0"/>
              </a:spcBef>
              <a:spcAft>
                <a:spcPts val="0"/>
              </a:spcAft>
              <a:buSzPts val="1300"/>
              <a:buFont typeface="Calibri"/>
              <a:buChar char="•"/>
            </a:pPr>
            <a:r>
              <a:rPr lang="en-US" sz="1300">
                <a:latin typeface="Calibri"/>
                <a:ea typeface="Calibri"/>
                <a:cs typeface="Calibri"/>
                <a:sym typeface="Calibri"/>
              </a:rPr>
              <a:t>Set expectations with Rubrics</a:t>
            </a:r>
            <a:endParaRPr sz="1300">
              <a:latin typeface="Calibri"/>
              <a:ea typeface="Calibri"/>
              <a:cs typeface="Calibri"/>
              <a:sym typeface="Calibri"/>
            </a:endParaRPr>
          </a:p>
          <a:p>
            <a:pPr indent="0" lvl="0" marL="0" rtl="0" algn="l">
              <a:spcBef>
                <a:spcPts val="0"/>
              </a:spcBef>
              <a:spcAft>
                <a:spcPts val="0"/>
              </a:spcAft>
              <a:buNone/>
            </a:pPr>
            <a:r>
              <a:rPr b="1" lang="en-US" sz="1300">
                <a:latin typeface="Calibri"/>
                <a:ea typeface="Calibri"/>
                <a:cs typeface="Calibri"/>
                <a:sym typeface="Calibri"/>
              </a:rPr>
              <a:t>Editing Software</a:t>
            </a:r>
            <a:endParaRPr b="1" sz="1300">
              <a:latin typeface="Calibri"/>
              <a:ea typeface="Calibri"/>
              <a:cs typeface="Calibri"/>
              <a:sym typeface="Calibri"/>
            </a:endParaRPr>
          </a:p>
          <a:p>
            <a:pPr indent="-311150" lvl="0" marL="457200" rtl="0" algn="l">
              <a:spcBef>
                <a:spcPts val="0"/>
              </a:spcBef>
              <a:spcAft>
                <a:spcPts val="0"/>
              </a:spcAft>
              <a:buClr>
                <a:schemeClr val="dk1"/>
              </a:buClr>
              <a:buSzPts val="1300"/>
              <a:buFont typeface="Calibri"/>
              <a:buChar char="•"/>
            </a:pPr>
            <a:r>
              <a:rPr lang="en-US" sz="1300" u="sng">
                <a:solidFill>
                  <a:schemeClr val="hlink"/>
                </a:solidFill>
                <a:latin typeface="Calibri"/>
                <a:ea typeface="Calibri"/>
                <a:cs typeface="Calibri"/>
                <a:sym typeface="Calibri"/>
                <a:hlinkClick r:id="rId3"/>
              </a:rPr>
              <a:t>Audacity</a:t>
            </a:r>
            <a:r>
              <a:rPr lang="en-US" sz="1300">
                <a:solidFill>
                  <a:schemeClr val="dk1"/>
                </a:solidFill>
                <a:latin typeface="Calibri"/>
                <a:ea typeface="Calibri"/>
                <a:cs typeface="Calibri"/>
                <a:sym typeface="Calibri"/>
              </a:rPr>
              <a:t> (free): works on Window, Mac, and Linux </a:t>
            </a:r>
            <a:endParaRPr sz="1300">
              <a:solidFill>
                <a:schemeClr val="dk1"/>
              </a:solidFill>
              <a:latin typeface="Calibri"/>
              <a:ea typeface="Calibri"/>
              <a:cs typeface="Calibri"/>
              <a:sym typeface="Calibri"/>
            </a:endParaRPr>
          </a:p>
          <a:p>
            <a:pPr indent="-311150" lvl="0" marL="457200" rtl="0" algn="l">
              <a:spcBef>
                <a:spcPts val="0"/>
              </a:spcBef>
              <a:spcAft>
                <a:spcPts val="0"/>
              </a:spcAft>
              <a:buClr>
                <a:schemeClr val="dk1"/>
              </a:buClr>
              <a:buSzPts val="1300"/>
              <a:buFont typeface="Calibri"/>
              <a:buChar char="•"/>
            </a:pPr>
            <a:r>
              <a:rPr lang="en-US" sz="1300" u="sng">
                <a:solidFill>
                  <a:schemeClr val="hlink"/>
                </a:solidFill>
                <a:latin typeface="Calibri"/>
                <a:ea typeface="Calibri"/>
                <a:cs typeface="Calibri"/>
                <a:sym typeface="Calibri"/>
                <a:hlinkClick r:id="rId4"/>
              </a:rPr>
              <a:t>GarageBand</a:t>
            </a:r>
            <a:r>
              <a:rPr lang="en-US" sz="1300">
                <a:solidFill>
                  <a:schemeClr val="dk1"/>
                </a:solidFill>
                <a:latin typeface="Calibri"/>
                <a:ea typeface="Calibri"/>
                <a:cs typeface="Calibri"/>
                <a:sym typeface="Calibri"/>
              </a:rPr>
              <a:t> (for Mac users): works on desktop and phone</a:t>
            </a:r>
            <a:endParaRPr b="1" sz="1300">
              <a:latin typeface="Calibri"/>
              <a:ea typeface="Calibri"/>
              <a:cs typeface="Calibri"/>
              <a:sym typeface="Calibri"/>
            </a:endParaRPr>
          </a:p>
        </p:txBody>
      </p:sp>
      <p:sp>
        <p:nvSpPr>
          <p:cNvPr id="380" name="Google Shape;380;g3e0c8cd19f4_3_58"/>
          <p:cNvSpPr/>
          <p:nvPr/>
        </p:nvSpPr>
        <p:spPr>
          <a:xfrm>
            <a:off x="320050" y="2999226"/>
            <a:ext cx="4069200" cy="2009400"/>
          </a:xfrm>
          <a:prstGeom prst="rect">
            <a:avLst/>
          </a:prstGeom>
          <a:solidFill>
            <a:srgbClr val="FFFFFF"/>
          </a:solidFill>
          <a:ln cap="flat" cmpd="sng" w="9525">
            <a:solidFill>
              <a:srgbClr val="E0D8EA"/>
            </a:solidFill>
            <a:prstDash val="solid"/>
            <a:round/>
            <a:headEnd len="sm" w="sm" type="none"/>
            <a:tailEnd len="sm" w="sm" type="none"/>
          </a:ln>
          <a:effectLst>
            <a:outerShdw blurRad="63500" rotWithShape="0" algn="bl" dir="8100000" dist="25400">
              <a:srgbClr val="000000">
                <a:alpha val="902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Calibri"/>
              <a:ea typeface="Calibri"/>
              <a:cs typeface="Calibri"/>
              <a:sym typeface="Calibri"/>
            </a:endParaRPr>
          </a:p>
        </p:txBody>
      </p:sp>
      <p:sp>
        <p:nvSpPr>
          <p:cNvPr id="381" name="Google Shape;381;g3e0c8cd19f4_3_58"/>
          <p:cNvSpPr/>
          <p:nvPr/>
        </p:nvSpPr>
        <p:spPr>
          <a:xfrm>
            <a:off x="320040" y="2999215"/>
            <a:ext cx="4069200" cy="91500"/>
          </a:xfrm>
          <a:prstGeom prst="rect">
            <a:avLst/>
          </a:prstGeom>
          <a:solidFill>
            <a:srgbClr val="E05A3A"/>
          </a:solidFill>
          <a:ln cap="flat" cmpd="sng" w="12700">
            <a:solidFill>
              <a:srgbClr val="E05A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Calibri"/>
              <a:ea typeface="Calibri"/>
              <a:cs typeface="Calibri"/>
              <a:sym typeface="Calibri"/>
            </a:endParaRPr>
          </a:p>
        </p:txBody>
      </p:sp>
      <p:sp>
        <p:nvSpPr>
          <p:cNvPr id="382" name="Google Shape;382;g3e0c8cd19f4_3_58"/>
          <p:cNvSpPr/>
          <p:nvPr/>
        </p:nvSpPr>
        <p:spPr>
          <a:xfrm>
            <a:off x="457200" y="3163807"/>
            <a:ext cx="3749100" cy="320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US" sz="1300">
                <a:latin typeface="Calibri"/>
                <a:ea typeface="Calibri"/>
                <a:cs typeface="Calibri"/>
                <a:sym typeface="Calibri"/>
              </a:rPr>
              <a:t>Tutorials galore on: </a:t>
            </a:r>
            <a:endParaRPr b="1" sz="1300">
              <a:latin typeface="Calibri"/>
              <a:ea typeface="Calibri"/>
              <a:cs typeface="Calibri"/>
              <a:sym typeface="Calibri"/>
            </a:endParaRPr>
          </a:p>
        </p:txBody>
      </p:sp>
      <p:sp>
        <p:nvSpPr>
          <p:cNvPr id="383" name="Google Shape;383;g3e0c8cd19f4_3_58"/>
          <p:cNvSpPr/>
          <p:nvPr/>
        </p:nvSpPr>
        <p:spPr>
          <a:xfrm>
            <a:off x="457200" y="3502135"/>
            <a:ext cx="3749100" cy="1143000"/>
          </a:xfrm>
          <a:prstGeom prst="rect">
            <a:avLst/>
          </a:prstGeom>
          <a:noFill/>
          <a:ln>
            <a:noFill/>
          </a:ln>
        </p:spPr>
        <p:txBody>
          <a:bodyPr anchorCtr="0" anchor="t" bIns="0" lIns="0" spcFirstLastPara="1" rIns="0" wrap="square" tIns="0">
            <a:noAutofit/>
          </a:bodyPr>
          <a:lstStyle/>
          <a:p>
            <a:pPr indent="-311150" lvl="0" marL="457200" rtl="0" algn="l">
              <a:spcBef>
                <a:spcPts val="0"/>
              </a:spcBef>
              <a:spcAft>
                <a:spcPts val="0"/>
              </a:spcAft>
              <a:buSzPts val="1300"/>
              <a:buFont typeface="Calibri"/>
              <a:buChar char="•"/>
            </a:pPr>
            <a:r>
              <a:rPr lang="en-US" sz="1300" u="sng">
                <a:solidFill>
                  <a:schemeClr val="hlink"/>
                </a:solidFill>
                <a:latin typeface="Calibri"/>
                <a:ea typeface="Calibri"/>
                <a:cs typeface="Calibri"/>
                <a:sym typeface="Calibri"/>
                <a:hlinkClick r:id="rId5"/>
              </a:rPr>
              <a:t>LinkedIN</a:t>
            </a:r>
            <a:r>
              <a:rPr lang="en-US" sz="1300">
                <a:latin typeface="Calibri"/>
                <a:ea typeface="Calibri"/>
                <a:cs typeface="Calibri"/>
                <a:sym typeface="Calibri"/>
              </a:rPr>
              <a:t>, </a:t>
            </a:r>
            <a:r>
              <a:rPr lang="en-US" sz="1300" u="sng">
                <a:solidFill>
                  <a:schemeClr val="hlink"/>
                </a:solidFill>
                <a:latin typeface="Calibri"/>
                <a:ea typeface="Calibri"/>
                <a:cs typeface="Calibri"/>
                <a:sym typeface="Calibri"/>
                <a:hlinkClick r:id="rId6"/>
              </a:rPr>
              <a:t>Youtube</a:t>
            </a:r>
            <a:r>
              <a:rPr lang="en-US" sz="1300">
                <a:latin typeface="Calibri"/>
                <a:ea typeface="Calibri"/>
                <a:cs typeface="Calibri"/>
                <a:sym typeface="Calibri"/>
              </a:rPr>
              <a:t>, </a:t>
            </a:r>
            <a:r>
              <a:rPr lang="en-US" sz="1300" u="sng">
                <a:solidFill>
                  <a:schemeClr val="hlink"/>
                </a:solidFill>
                <a:latin typeface="Calibri"/>
                <a:ea typeface="Calibri"/>
                <a:cs typeface="Calibri"/>
                <a:sym typeface="Calibri"/>
                <a:hlinkClick r:id="rId7"/>
              </a:rPr>
              <a:t>company </a:t>
            </a:r>
            <a:r>
              <a:rPr lang="en-US" sz="1300">
                <a:latin typeface="Calibri"/>
                <a:ea typeface="Calibri"/>
                <a:cs typeface="Calibri"/>
                <a:sym typeface="Calibri"/>
              </a:rPr>
              <a:t>sites. </a:t>
            </a:r>
            <a:endParaRPr sz="1300">
              <a:latin typeface="Calibri"/>
              <a:ea typeface="Calibri"/>
              <a:cs typeface="Calibri"/>
              <a:sym typeface="Calibri"/>
            </a:endParaRPr>
          </a:p>
          <a:p>
            <a:pPr indent="0" lvl="0" marL="0" rtl="0" algn="l">
              <a:spcBef>
                <a:spcPts val="0"/>
              </a:spcBef>
              <a:spcAft>
                <a:spcPts val="0"/>
              </a:spcAft>
              <a:buNone/>
            </a:pPr>
            <a:r>
              <a:rPr b="1" lang="en-US" sz="1300">
                <a:solidFill>
                  <a:schemeClr val="dk1"/>
                </a:solidFill>
                <a:latin typeface="Calibri"/>
                <a:ea typeface="Calibri"/>
                <a:cs typeface="Calibri"/>
                <a:sym typeface="Calibri"/>
              </a:rPr>
              <a:t>Freeeeeeeeeee stuff!</a:t>
            </a:r>
            <a:endParaRPr sz="1300">
              <a:latin typeface="Calibri"/>
              <a:ea typeface="Calibri"/>
              <a:cs typeface="Calibri"/>
              <a:sym typeface="Calibri"/>
            </a:endParaRPr>
          </a:p>
          <a:p>
            <a:pPr indent="-311150" lvl="1" marL="914400" rtl="0" algn="l">
              <a:spcBef>
                <a:spcPts val="0"/>
              </a:spcBef>
              <a:spcAft>
                <a:spcPts val="0"/>
              </a:spcAft>
              <a:buClr>
                <a:schemeClr val="dk1"/>
              </a:buClr>
              <a:buSzPts val="1300"/>
              <a:buFont typeface="Calibri"/>
              <a:buChar char="○"/>
            </a:pPr>
            <a:r>
              <a:rPr lang="en-US" sz="1300" u="sng">
                <a:solidFill>
                  <a:schemeClr val="hlink"/>
                </a:solidFill>
                <a:latin typeface="Calibri"/>
                <a:ea typeface="Calibri"/>
                <a:cs typeface="Calibri"/>
                <a:sym typeface="Calibri"/>
                <a:hlinkClick r:id="rId8"/>
              </a:rPr>
              <a:t>Bensound</a:t>
            </a:r>
            <a:endParaRPr sz="1300">
              <a:solidFill>
                <a:schemeClr val="dk1"/>
              </a:solidFill>
              <a:latin typeface="Calibri"/>
              <a:ea typeface="Calibri"/>
              <a:cs typeface="Calibri"/>
              <a:sym typeface="Calibri"/>
            </a:endParaRPr>
          </a:p>
          <a:p>
            <a:pPr indent="-311150" lvl="1" marL="914400" rtl="0" algn="l">
              <a:spcBef>
                <a:spcPts val="0"/>
              </a:spcBef>
              <a:spcAft>
                <a:spcPts val="0"/>
              </a:spcAft>
              <a:buClr>
                <a:schemeClr val="dk1"/>
              </a:buClr>
              <a:buSzPts val="1300"/>
              <a:buFont typeface="Calibri"/>
              <a:buChar char="○"/>
            </a:pPr>
            <a:r>
              <a:rPr lang="en-US" sz="1300" u="sng">
                <a:solidFill>
                  <a:schemeClr val="hlink"/>
                </a:solidFill>
                <a:latin typeface="Calibri"/>
                <a:ea typeface="Calibri"/>
                <a:cs typeface="Calibri"/>
                <a:sym typeface="Calibri"/>
                <a:hlinkClick r:id="rId9"/>
              </a:rPr>
              <a:t>Freesound </a:t>
            </a:r>
            <a:endParaRPr sz="1300">
              <a:solidFill>
                <a:schemeClr val="dk1"/>
              </a:solidFill>
              <a:latin typeface="Calibri"/>
              <a:ea typeface="Calibri"/>
              <a:cs typeface="Calibri"/>
              <a:sym typeface="Calibri"/>
            </a:endParaRPr>
          </a:p>
          <a:p>
            <a:pPr indent="-311150" lvl="1" marL="914400" rtl="0" algn="l">
              <a:spcBef>
                <a:spcPts val="0"/>
              </a:spcBef>
              <a:spcAft>
                <a:spcPts val="0"/>
              </a:spcAft>
              <a:buClr>
                <a:schemeClr val="dk1"/>
              </a:buClr>
              <a:buSzPts val="1300"/>
              <a:buFont typeface="Calibri"/>
              <a:buChar char="○"/>
            </a:pPr>
            <a:r>
              <a:rPr lang="en-US" sz="1300" u="sng">
                <a:solidFill>
                  <a:schemeClr val="hlink"/>
                </a:solidFill>
                <a:latin typeface="Calibri"/>
                <a:ea typeface="Calibri"/>
                <a:cs typeface="Calibri"/>
                <a:sym typeface="Calibri"/>
                <a:hlinkClick r:id="rId10"/>
              </a:rPr>
              <a:t>www.premiumbeat.com</a:t>
            </a:r>
            <a:endParaRPr sz="1300">
              <a:solidFill>
                <a:schemeClr val="dk1"/>
              </a:solidFill>
              <a:latin typeface="Calibri"/>
              <a:ea typeface="Calibri"/>
              <a:cs typeface="Calibri"/>
              <a:sym typeface="Calibri"/>
            </a:endParaRPr>
          </a:p>
          <a:p>
            <a:pPr indent="-311150" lvl="1" marL="914400" rtl="0" algn="l">
              <a:spcBef>
                <a:spcPts val="0"/>
              </a:spcBef>
              <a:spcAft>
                <a:spcPts val="0"/>
              </a:spcAft>
              <a:buClr>
                <a:schemeClr val="dk1"/>
              </a:buClr>
              <a:buSzPts val="1300"/>
              <a:buFont typeface="Calibri"/>
              <a:buChar char="○"/>
            </a:pPr>
            <a:r>
              <a:rPr lang="en-US" sz="1300" u="sng">
                <a:solidFill>
                  <a:schemeClr val="hlink"/>
                </a:solidFill>
                <a:latin typeface="Calibri"/>
                <a:ea typeface="Calibri"/>
                <a:cs typeface="Calibri"/>
                <a:sym typeface="Calibri"/>
                <a:hlinkClick r:id="rId11"/>
              </a:rPr>
              <a:t>www.audiojungle.net</a:t>
            </a:r>
            <a:endParaRPr sz="1300">
              <a:solidFill>
                <a:schemeClr val="dk1"/>
              </a:solidFill>
              <a:latin typeface="Calibri"/>
              <a:ea typeface="Calibri"/>
              <a:cs typeface="Calibri"/>
              <a:sym typeface="Calibri"/>
            </a:endParaRPr>
          </a:p>
          <a:p>
            <a:pPr indent="-311150" lvl="1" marL="914400" rtl="0" algn="l">
              <a:spcBef>
                <a:spcPts val="0"/>
              </a:spcBef>
              <a:spcAft>
                <a:spcPts val="0"/>
              </a:spcAft>
              <a:buClr>
                <a:schemeClr val="dk1"/>
              </a:buClr>
              <a:buSzPts val="1300"/>
              <a:buFont typeface="Calibri"/>
              <a:buChar char="○"/>
            </a:pPr>
            <a:r>
              <a:rPr lang="en-US" sz="1300" u="sng">
                <a:solidFill>
                  <a:schemeClr val="hlink"/>
                </a:solidFill>
                <a:latin typeface="Calibri"/>
                <a:ea typeface="Calibri"/>
                <a:cs typeface="Calibri"/>
                <a:sym typeface="Calibri"/>
                <a:hlinkClick r:id="rId12"/>
              </a:rPr>
              <a:t>www.audiohero.com</a:t>
            </a:r>
            <a:r>
              <a:rPr lang="en-US" sz="1300">
                <a:solidFill>
                  <a:schemeClr val="dk1"/>
                </a:solidFill>
                <a:latin typeface="Calibri"/>
                <a:ea typeface="Calibri"/>
                <a:cs typeface="Calibri"/>
                <a:sym typeface="Calibri"/>
              </a:rPr>
              <a:t> </a:t>
            </a:r>
            <a:endParaRPr sz="1300">
              <a:latin typeface="Calibri"/>
              <a:ea typeface="Calibri"/>
              <a:cs typeface="Calibri"/>
              <a:sym typeface="Calibri"/>
            </a:endParaRPr>
          </a:p>
          <a:p>
            <a:pPr indent="0" lvl="0" marL="0" rtl="0" algn="l">
              <a:lnSpc>
                <a:spcPct val="115000"/>
              </a:lnSpc>
              <a:spcBef>
                <a:spcPts val="0"/>
              </a:spcBef>
              <a:spcAft>
                <a:spcPts val="0"/>
              </a:spcAft>
              <a:buNone/>
            </a:pPr>
            <a:r>
              <a:t/>
            </a:r>
            <a:endParaRPr sz="1300">
              <a:solidFill>
                <a:schemeClr val="dk1"/>
              </a:solidFill>
              <a:latin typeface="Calibri"/>
              <a:ea typeface="Calibri"/>
              <a:cs typeface="Calibri"/>
              <a:sym typeface="Calibri"/>
            </a:endParaRPr>
          </a:p>
          <a:p>
            <a:pPr indent="0" lvl="0" marL="0" marR="0" rtl="0" algn="l">
              <a:spcBef>
                <a:spcPts val="0"/>
              </a:spcBef>
              <a:spcAft>
                <a:spcPts val="0"/>
              </a:spcAft>
              <a:buClr>
                <a:srgbClr val="4A4A5A"/>
              </a:buClr>
              <a:buSzPts val="1200"/>
              <a:buFont typeface="Calibri"/>
              <a:buNone/>
            </a:pPr>
            <a:r>
              <a:t/>
            </a:r>
            <a:endParaRPr sz="1300">
              <a:solidFill>
                <a:srgbClr val="4A4A5A"/>
              </a:solidFill>
              <a:latin typeface="Calibri"/>
              <a:ea typeface="Calibri"/>
              <a:cs typeface="Calibri"/>
              <a:sym typeface="Calibri"/>
            </a:endParaRPr>
          </a:p>
        </p:txBody>
      </p:sp>
      <p:pic>
        <p:nvPicPr>
          <p:cNvPr id="384" name="Google Shape;384;g3e0c8cd19f4_3_58" title="Media (12).jpg"/>
          <p:cNvPicPr preferRelativeResize="0"/>
          <p:nvPr/>
        </p:nvPicPr>
        <p:blipFill>
          <a:blip r:embed="rId13">
            <a:alphaModFix/>
          </a:blip>
          <a:stretch>
            <a:fillRect/>
          </a:stretch>
        </p:blipFill>
        <p:spPr>
          <a:xfrm>
            <a:off x="4502825" y="1605950"/>
            <a:ext cx="4449950" cy="250309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F0"/>
        </a:solidFill>
      </p:bgPr>
    </p:bg>
    <p:spTree>
      <p:nvGrpSpPr>
        <p:cNvPr id="389" name="Shape 389"/>
        <p:cNvGrpSpPr/>
        <p:nvPr/>
      </p:nvGrpSpPr>
      <p:grpSpPr>
        <a:xfrm>
          <a:off x="0" y="0"/>
          <a:ext cx="0" cy="0"/>
          <a:chOff x="0" y="0"/>
          <a:chExt cx="0" cy="0"/>
        </a:xfrm>
      </p:grpSpPr>
      <p:sp>
        <p:nvSpPr>
          <p:cNvPr id="390" name="Google Shape;390;g3e0c8cd19f4_3_83"/>
          <p:cNvSpPr/>
          <p:nvPr/>
        </p:nvSpPr>
        <p:spPr>
          <a:xfrm>
            <a:off x="0" y="0"/>
            <a:ext cx="9144000" cy="658500"/>
          </a:xfrm>
          <a:prstGeom prst="rect">
            <a:avLst/>
          </a:prstGeom>
          <a:solidFill>
            <a:srgbClr val="3D1A4E"/>
          </a:solidFill>
          <a:ln cap="flat" cmpd="sng" w="12700">
            <a:solidFill>
              <a:srgbClr val="3D1A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g3e0c8cd19f4_3_83"/>
          <p:cNvSpPr/>
          <p:nvPr/>
        </p:nvSpPr>
        <p:spPr>
          <a:xfrm>
            <a:off x="0" y="0"/>
            <a:ext cx="201300" cy="658500"/>
          </a:xfrm>
          <a:prstGeom prst="rect">
            <a:avLst/>
          </a:prstGeom>
          <a:solidFill>
            <a:srgbClr val="E05A3A"/>
          </a:solidFill>
          <a:ln cap="flat" cmpd="sng" w="12700">
            <a:solidFill>
              <a:srgbClr val="E05A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g3e0c8cd19f4_3_83"/>
          <p:cNvSpPr/>
          <p:nvPr/>
        </p:nvSpPr>
        <p:spPr>
          <a:xfrm>
            <a:off x="384048" y="0"/>
            <a:ext cx="8503800" cy="6585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2000"/>
              <a:buFont typeface="Georgia"/>
              <a:buNone/>
            </a:pPr>
            <a:r>
              <a:rPr b="1" lang="en-US" sz="2000">
                <a:solidFill>
                  <a:srgbClr val="FFFFFF"/>
                </a:solidFill>
                <a:latin typeface="Georgia"/>
                <a:ea typeface="Georgia"/>
                <a:cs typeface="Georgia"/>
                <a:sym typeface="Georgia"/>
              </a:rPr>
              <a:t>Share the Podcast</a:t>
            </a:r>
            <a:endParaRPr b="0" i="0" sz="2000" u="none" cap="none" strike="noStrike">
              <a:solidFill>
                <a:schemeClr val="dk1"/>
              </a:solidFill>
              <a:latin typeface="Calibri"/>
              <a:ea typeface="Calibri"/>
              <a:cs typeface="Calibri"/>
              <a:sym typeface="Calibri"/>
            </a:endParaRPr>
          </a:p>
        </p:txBody>
      </p:sp>
      <p:sp>
        <p:nvSpPr>
          <p:cNvPr id="393" name="Google Shape;393;g3e0c8cd19f4_3_83"/>
          <p:cNvSpPr/>
          <p:nvPr/>
        </p:nvSpPr>
        <p:spPr>
          <a:xfrm>
            <a:off x="320040" y="822960"/>
            <a:ext cx="4069200" cy="1783200"/>
          </a:xfrm>
          <a:prstGeom prst="rect">
            <a:avLst/>
          </a:prstGeom>
          <a:solidFill>
            <a:srgbClr val="FFFFFF"/>
          </a:solidFill>
          <a:ln cap="flat" cmpd="sng" w="9525">
            <a:solidFill>
              <a:srgbClr val="E0D8EA"/>
            </a:solidFill>
            <a:prstDash val="solid"/>
            <a:round/>
            <a:headEnd len="sm" w="sm" type="none"/>
            <a:tailEnd len="sm" w="sm" type="none"/>
          </a:ln>
          <a:effectLst>
            <a:outerShdw blurRad="63500" rotWithShape="0" algn="bl" dir="8100000" dist="25400">
              <a:srgbClr val="000000">
                <a:alpha val="902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Calibri"/>
              <a:ea typeface="Calibri"/>
              <a:cs typeface="Calibri"/>
              <a:sym typeface="Calibri"/>
            </a:endParaRPr>
          </a:p>
        </p:txBody>
      </p:sp>
      <p:sp>
        <p:nvSpPr>
          <p:cNvPr id="394" name="Google Shape;394;g3e0c8cd19f4_3_83"/>
          <p:cNvSpPr/>
          <p:nvPr/>
        </p:nvSpPr>
        <p:spPr>
          <a:xfrm>
            <a:off x="320040" y="822960"/>
            <a:ext cx="4069200" cy="91500"/>
          </a:xfrm>
          <a:prstGeom prst="rect">
            <a:avLst/>
          </a:prstGeom>
          <a:solidFill>
            <a:srgbClr val="7B4F9A"/>
          </a:solidFill>
          <a:ln cap="flat" cmpd="sng" w="12700">
            <a:solidFill>
              <a:srgbClr val="7B4F9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Calibri"/>
              <a:ea typeface="Calibri"/>
              <a:cs typeface="Calibri"/>
              <a:sym typeface="Calibri"/>
            </a:endParaRPr>
          </a:p>
        </p:txBody>
      </p:sp>
      <p:sp>
        <p:nvSpPr>
          <p:cNvPr id="395" name="Google Shape;395;g3e0c8cd19f4_3_83"/>
          <p:cNvSpPr/>
          <p:nvPr/>
        </p:nvSpPr>
        <p:spPr>
          <a:xfrm>
            <a:off x="457200" y="987552"/>
            <a:ext cx="3749100" cy="320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US" sz="1300">
                <a:latin typeface="Calibri"/>
                <a:ea typeface="Calibri"/>
                <a:cs typeface="Calibri"/>
                <a:sym typeface="Calibri"/>
              </a:rPr>
              <a:t>Canvas (or whatever LMS)</a:t>
            </a:r>
            <a:endParaRPr b="1" sz="1300">
              <a:latin typeface="Calibri"/>
              <a:ea typeface="Calibri"/>
              <a:cs typeface="Calibri"/>
              <a:sym typeface="Calibri"/>
            </a:endParaRPr>
          </a:p>
        </p:txBody>
      </p:sp>
      <p:sp>
        <p:nvSpPr>
          <p:cNvPr id="396" name="Google Shape;396;g3e0c8cd19f4_3_83"/>
          <p:cNvSpPr/>
          <p:nvPr/>
        </p:nvSpPr>
        <p:spPr>
          <a:xfrm>
            <a:off x="457200" y="1325880"/>
            <a:ext cx="3749100" cy="1143000"/>
          </a:xfrm>
          <a:prstGeom prst="rect">
            <a:avLst/>
          </a:prstGeom>
          <a:noFill/>
          <a:ln>
            <a:noFill/>
          </a:ln>
        </p:spPr>
        <p:txBody>
          <a:bodyPr anchorCtr="0" anchor="t" bIns="0" lIns="0" spcFirstLastPara="1" rIns="0" wrap="square" tIns="0">
            <a:noAutofit/>
          </a:bodyPr>
          <a:lstStyle/>
          <a:p>
            <a:pPr indent="-311150" lvl="0" marL="457200" rtl="0" algn="l">
              <a:spcBef>
                <a:spcPts val="0"/>
              </a:spcBef>
              <a:spcAft>
                <a:spcPts val="0"/>
              </a:spcAft>
              <a:buSzPts val="1300"/>
              <a:buFont typeface="Calibri"/>
              <a:buChar char="●"/>
            </a:pPr>
            <a:r>
              <a:rPr lang="en-US" sz="1300">
                <a:latin typeface="Calibri"/>
                <a:ea typeface="Calibri"/>
                <a:cs typeface="Calibri"/>
                <a:sym typeface="Calibri"/>
              </a:rPr>
              <a:t>Assignment Submission</a:t>
            </a:r>
            <a:br>
              <a:rPr lang="en-US" sz="1300">
                <a:latin typeface="Calibri"/>
                <a:ea typeface="Calibri"/>
                <a:cs typeface="Calibri"/>
                <a:sym typeface="Calibri"/>
              </a:rPr>
            </a:br>
            <a:endParaRPr sz="1300">
              <a:latin typeface="Calibri"/>
              <a:ea typeface="Calibri"/>
              <a:cs typeface="Calibri"/>
              <a:sym typeface="Calibri"/>
            </a:endParaRPr>
          </a:p>
          <a:p>
            <a:pPr indent="-311150" lvl="0" marL="457200" rtl="0" algn="l">
              <a:spcBef>
                <a:spcPts val="0"/>
              </a:spcBef>
              <a:spcAft>
                <a:spcPts val="0"/>
              </a:spcAft>
              <a:buSzPts val="1300"/>
              <a:buFont typeface="Calibri"/>
              <a:buChar char="●"/>
            </a:pPr>
            <a:r>
              <a:rPr lang="en-US" sz="1300">
                <a:latin typeface="Calibri"/>
                <a:ea typeface="Calibri"/>
                <a:cs typeface="Calibri"/>
                <a:sym typeface="Calibri"/>
              </a:rPr>
              <a:t>Canvas guide: </a:t>
            </a:r>
            <a:r>
              <a:rPr lang="en-US" sz="1300" u="sng">
                <a:solidFill>
                  <a:schemeClr val="hlink"/>
                </a:solidFill>
                <a:latin typeface="Calibri"/>
                <a:ea typeface="Calibri"/>
                <a:cs typeface="Calibri"/>
                <a:sym typeface="Calibri"/>
                <a:hlinkClick r:id="rId3"/>
              </a:rPr>
              <a:t>How do I enable a podcast feed for a discussion in a course?</a:t>
            </a:r>
            <a:br>
              <a:rPr lang="en-US" sz="1300">
                <a:latin typeface="Calibri"/>
                <a:ea typeface="Calibri"/>
                <a:cs typeface="Calibri"/>
                <a:sym typeface="Calibri"/>
              </a:rPr>
            </a:br>
            <a:endParaRPr sz="1300">
              <a:latin typeface="Calibri"/>
              <a:ea typeface="Calibri"/>
              <a:cs typeface="Calibri"/>
              <a:sym typeface="Calibri"/>
            </a:endParaRPr>
          </a:p>
          <a:p>
            <a:pPr indent="-311150" lvl="0" marL="457200" rtl="0" algn="l">
              <a:spcBef>
                <a:spcPts val="0"/>
              </a:spcBef>
              <a:spcAft>
                <a:spcPts val="0"/>
              </a:spcAft>
              <a:buSzPts val="1300"/>
              <a:buFont typeface="Calibri"/>
              <a:buChar char="●"/>
            </a:pPr>
            <a:r>
              <a:rPr lang="en-US" sz="1300">
                <a:latin typeface="Calibri"/>
                <a:ea typeface="Calibri"/>
                <a:cs typeface="Calibri"/>
                <a:sym typeface="Calibri"/>
              </a:rPr>
              <a:t>Leverage Discussion Boards.</a:t>
            </a:r>
            <a:endParaRPr sz="1300">
              <a:latin typeface="Calibri"/>
              <a:ea typeface="Calibri"/>
              <a:cs typeface="Calibri"/>
              <a:sym typeface="Calibri"/>
            </a:endParaRPr>
          </a:p>
        </p:txBody>
      </p:sp>
      <p:sp>
        <p:nvSpPr>
          <p:cNvPr id="397" name="Google Shape;397;g3e0c8cd19f4_3_83"/>
          <p:cNvSpPr/>
          <p:nvPr/>
        </p:nvSpPr>
        <p:spPr>
          <a:xfrm>
            <a:off x="320040" y="2834640"/>
            <a:ext cx="4069200" cy="1783200"/>
          </a:xfrm>
          <a:prstGeom prst="rect">
            <a:avLst/>
          </a:prstGeom>
          <a:solidFill>
            <a:srgbClr val="FFFFFF"/>
          </a:solidFill>
          <a:ln cap="flat" cmpd="sng" w="9525">
            <a:solidFill>
              <a:srgbClr val="E0D8EA"/>
            </a:solidFill>
            <a:prstDash val="solid"/>
            <a:round/>
            <a:headEnd len="sm" w="sm" type="none"/>
            <a:tailEnd len="sm" w="sm" type="none"/>
          </a:ln>
          <a:effectLst>
            <a:outerShdw blurRad="63500" rotWithShape="0" algn="bl" dir="8100000" dist="25400">
              <a:srgbClr val="000000">
                <a:alpha val="902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Calibri"/>
              <a:ea typeface="Calibri"/>
              <a:cs typeface="Calibri"/>
              <a:sym typeface="Calibri"/>
            </a:endParaRPr>
          </a:p>
        </p:txBody>
      </p:sp>
      <p:sp>
        <p:nvSpPr>
          <p:cNvPr id="398" name="Google Shape;398;g3e0c8cd19f4_3_83"/>
          <p:cNvSpPr/>
          <p:nvPr/>
        </p:nvSpPr>
        <p:spPr>
          <a:xfrm>
            <a:off x="320040" y="2834640"/>
            <a:ext cx="4069200" cy="91500"/>
          </a:xfrm>
          <a:prstGeom prst="rect">
            <a:avLst/>
          </a:prstGeom>
          <a:solidFill>
            <a:srgbClr val="E05A3A"/>
          </a:solidFill>
          <a:ln cap="flat" cmpd="sng" w="12700">
            <a:solidFill>
              <a:srgbClr val="E05A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Calibri"/>
              <a:ea typeface="Calibri"/>
              <a:cs typeface="Calibri"/>
              <a:sym typeface="Calibri"/>
            </a:endParaRPr>
          </a:p>
        </p:txBody>
      </p:sp>
      <p:sp>
        <p:nvSpPr>
          <p:cNvPr id="399" name="Google Shape;399;g3e0c8cd19f4_3_83"/>
          <p:cNvSpPr/>
          <p:nvPr/>
        </p:nvSpPr>
        <p:spPr>
          <a:xfrm>
            <a:off x="457200" y="2999232"/>
            <a:ext cx="3749100" cy="320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US" sz="1300">
                <a:latin typeface="Calibri"/>
                <a:ea typeface="Calibri"/>
                <a:cs typeface="Calibri"/>
                <a:sym typeface="Calibri"/>
              </a:rPr>
              <a:t>Blogs</a:t>
            </a:r>
            <a:endParaRPr b="1" sz="1300">
              <a:latin typeface="Calibri"/>
              <a:ea typeface="Calibri"/>
              <a:cs typeface="Calibri"/>
              <a:sym typeface="Calibri"/>
            </a:endParaRPr>
          </a:p>
        </p:txBody>
      </p:sp>
      <p:sp>
        <p:nvSpPr>
          <p:cNvPr id="400" name="Google Shape;400;g3e0c8cd19f4_3_83"/>
          <p:cNvSpPr/>
          <p:nvPr/>
        </p:nvSpPr>
        <p:spPr>
          <a:xfrm>
            <a:off x="457200" y="3337560"/>
            <a:ext cx="3749100" cy="1143000"/>
          </a:xfrm>
          <a:prstGeom prst="rect">
            <a:avLst/>
          </a:prstGeom>
          <a:noFill/>
          <a:ln>
            <a:noFill/>
          </a:ln>
        </p:spPr>
        <p:txBody>
          <a:bodyPr anchorCtr="0" anchor="t" bIns="0" lIns="0" spcFirstLastPara="1" rIns="0" wrap="square" tIns="0">
            <a:noAutofit/>
          </a:bodyPr>
          <a:lstStyle/>
          <a:p>
            <a:pPr indent="-311150" lvl="0" marL="457200" rtl="0" algn="l">
              <a:spcBef>
                <a:spcPts val="0"/>
              </a:spcBef>
              <a:spcAft>
                <a:spcPts val="0"/>
              </a:spcAft>
              <a:buSzPts val="1300"/>
              <a:buFont typeface="Calibri"/>
              <a:buChar char="•"/>
            </a:pPr>
            <a:r>
              <a:rPr lang="en-US" sz="1300">
                <a:latin typeface="Calibri"/>
                <a:ea typeface="Calibri"/>
                <a:cs typeface="Calibri"/>
                <a:sym typeface="Calibri"/>
              </a:rPr>
              <a:t>WordPress blog</a:t>
            </a:r>
            <a:br>
              <a:rPr lang="en-US" sz="1300">
                <a:latin typeface="Calibri"/>
                <a:ea typeface="Calibri"/>
                <a:cs typeface="Calibri"/>
                <a:sym typeface="Calibri"/>
              </a:rPr>
            </a:br>
            <a:endParaRPr sz="1300">
              <a:latin typeface="Calibri"/>
              <a:ea typeface="Calibri"/>
              <a:cs typeface="Calibri"/>
              <a:sym typeface="Calibri"/>
            </a:endParaRPr>
          </a:p>
          <a:p>
            <a:pPr indent="-311150" lvl="0" marL="457200" rtl="0" algn="l">
              <a:spcBef>
                <a:spcPts val="0"/>
              </a:spcBef>
              <a:spcAft>
                <a:spcPts val="0"/>
              </a:spcAft>
              <a:buSzPts val="1300"/>
              <a:buFont typeface="Calibri"/>
              <a:buChar char="•"/>
            </a:pPr>
            <a:r>
              <a:rPr lang="en-US" sz="1300">
                <a:latin typeface="Calibri"/>
                <a:ea typeface="Calibri"/>
                <a:cs typeface="Calibri"/>
                <a:sym typeface="Calibri"/>
              </a:rPr>
              <a:t>Canvas Org site.</a:t>
            </a:r>
            <a:endParaRPr sz="1300">
              <a:latin typeface="Calibri"/>
              <a:ea typeface="Calibri"/>
              <a:cs typeface="Calibri"/>
              <a:sym typeface="Calibri"/>
            </a:endParaRPr>
          </a:p>
          <a:p>
            <a:pPr indent="0" lvl="0" marL="0" rtl="0" algn="l">
              <a:spcBef>
                <a:spcPts val="0"/>
              </a:spcBef>
              <a:spcAft>
                <a:spcPts val="0"/>
              </a:spcAft>
              <a:buClr>
                <a:srgbClr val="4A4A5A"/>
              </a:buClr>
              <a:buSzPts val="1200"/>
              <a:buFont typeface="Calibri"/>
              <a:buNone/>
            </a:pPr>
            <a:r>
              <a:t/>
            </a:r>
            <a:endParaRPr sz="1300">
              <a:latin typeface="Calibri"/>
              <a:ea typeface="Calibri"/>
              <a:cs typeface="Calibri"/>
              <a:sym typeface="Calibri"/>
            </a:endParaRPr>
          </a:p>
        </p:txBody>
      </p:sp>
      <p:sp>
        <p:nvSpPr>
          <p:cNvPr id="401" name="Google Shape;401;g3e0c8cd19f4_3_83"/>
          <p:cNvSpPr/>
          <p:nvPr/>
        </p:nvSpPr>
        <p:spPr>
          <a:xfrm>
            <a:off x="4754880" y="822960"/>
            <a:ext cx="4069200" cy="1783200"/>
          </a:xfrm>
          <a:prstGeom prst="rect">
            <a:avLst/>
          </a:prstGeom>
          <a:solidFill>
            <a:srgbClr val="FFFFFF"/>
          </a:solidFill>
          <a:ln cap="flat" cmpd="sng" w="9525">
            <a:solidFill>
              <a:srgbClr val="E0D8EA"/>
            </a:solidFill>
            <a:prstDash val="solid"/>
            <a:round/>
            <a:headEnd len="sm" w="sm" type="none"/>
            <a:tailEnd len="sm" w="sm" type="none"/>
          </a:ln>
          <a:effectLst>
            <a:outerShdw blurRad="63500" rotWithShape="0" algn="bl" dir="8100000" dist="25400">
              <a:srgbClr val="000000">
                <a:alpha val="902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Calibri"/>
              <a:ea typeface="Calibri"/>
              <a:cs typeface="Calibri"/>
              <a:sym typeface="Calibri"/>
            </a:endParaRPr>
          </a:p>
        </p:txBody>
      </p:sp>
      <p:sp>
        <p:nvSpPr>
          <p:cNvPr id="402" name="Google Shape;402;g3e0c8cd19f4_3_83"/>
          <p:cNvSpPr/>
          <p:nvPr/>
        </p:nvSpPr>
        <p:spPr>
          <a:xfrm>
            <a:off x="4754880" y="822960"/>
            <a:ext cx="4069200" cy="91500"/>
          </a:xfrm>
          <a:prstGeom prst="rect">
            <a:avLst/>
          </a:prstGeom>
          <a:solidFill>
            <a:srgbClr val="7B4F9A"/>
          </a:solidFill>
          <a:ln cap="flat" cmpd="sng" w="12700">
            <a:solidFill>
              <a:srgbClr val="7B4F9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Calibri"/>
              <a:ea typeface="Calibri"/>
              <a:cs typeface="Calibri"/>
              <a:sym typeface="Calibri"/>
            </a:endParaRPr>
          </a:p>
        </p:txBody>
      </p:sp>
      <p:sp>
        <p:nvSpPr>
          <p:cNvPr id="403" name="Google Shape;403;g3e0c8cd19f4_3_83"/>
          <p:cNvSpPr/>
          <p:nvPr/>
        </p:nvSpPr>
        <p:spPr>
          <a:xfrm>
            <a:off x="4892040" y="987552"/>
            <a:ext cx="3749100" cy="320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US" sz="1300">
                <a:latin typeface="Calibri"/>
                <a:ea typeface="Calibri"/>
                <a:cs typeface="Calibri"/>
                <a:sym typeface="Calibri"/>
              </a:rPr>
              <a:t>Podcast Services</a:t>
            </a:r>
            <a:endParaRPr b="1" sz="1300">
              <a:latin typeface="Calibri"/>
              <a:ea typeface="Calibri"/>
              <a:cs typeface="Calibri"/>
              <a:sym typeface="Calibri"/>
            </a:endParaRPr>
          </a:p>
        </p:txBody>
      </p:sp>
      <p:sp>
        <p:nvSpPr>
          <p:cNvPr id="404" name="Google Shape;404;g3e0c8cd19f4_3_83"/>
          <p:cNvSpPr/>
          <p:nvPr/>
        </p:nvSpPr>
        <p:spPr>
          <a:xfrm>
            <a:off x="4892040" y="1325880"/>
            <a:ext cx="3749100" cy="1143000"/>
          </a:xfrm>
          <a:prstGeom prst="rect">
            <a:avLst/>
          </a:prstGeom>
          <a:noFill/>
          <a:ln>
            <a:noFill/>
          </a:ln>
        </p:spPr>
        <p:txBody>
          <a:bodyPr anchorCtr="0" anchor="t" bIns="0" lIns="0" spcFirstLastPara="1" rIns="0" wrap="square" tIns="0">
            <a:noAutofit/>
          </a:bodyPr>
          <a:lstStyle/>
          <a:p>
            <a:pPr indent="-311150" lvl="0" marL="457200" rtl="0" algn="l">
              <a:spcBef>
                <a:spcPts val="0"/>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Soundcloud</a:t>
            </a:r>
            <a:endParaRPr sz="1300">
              <a:solidFill>
                <a:schemeClr val="dk1"/>
              </a:solidFill>
              <a:latin typeface="Calibri"/>
              <a:ea typeface="Calibri"/>
              <a:cs typeface="Calibri"/>
              <a:sym typeface="Calibri"/>
            </a:endParaRPr>
          </a:p>
          <a:p>
            <a:pPr indent="-311150" lvl="0" marL="457200" rtl="0" algn="l">
              <a:spcBef>
                <a:spcPts val="0"/>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Spotify</a:t>
            </a:r>
            <a:endParaRPr sz="1300">
              <a:solidFill>
                <a:schemeClr val="dk1"/>
              </a:solidFill>
              <a:latin typeface="Calibri"/>
              <a:ea typeface="Calibri"/>
              <a:cs typeface="Calibri"/>
              <a:sym typeface="Calibri"/>
            </a:endParaRPr>
          </a:p>
          <a:p>
            <a:pPr indent="-311150" lvl="0" marL="457200" rtl="0" algn="l">
              <a:spcBef>
                <a:spcPts val="0"/>
              </a:spcBef>
              <a:spcAft>
                <a:spcPts val="0"/>
              </a:spcAft>
              <a:buSzPts val="1300"/>
              <a:buFont typeface="Calibri"/>
              <a:buChar char="•"/>
            </a:pPr>
            <a:r>
              <a:rPr lang="en-US" sz="1300">
                <a:latin typeface="Calibri"/>
                <a:ea typeface="Calibri"/>
                <a:cs typeface="Calibri"/>
                <a:sym typeface="Calibri"/>
              </a:rPr>
              <a:t>Apple Podcast</a:t>
            </a:r>
            <a:endParaRPr sz="1300">
              <a:latin typeface="Calibri"/>
              <a:ea typeface="Calibri"/>
              <a:cs typeface="Calibri"/>
              <a:sym typeface="Calibri"/>
            </a:endParaRPr>
          </a:p>
          <a:p>
            <a:pPr indent="-311150" lvl="0" marL="457200" rtl="0" algn="l">
              <a:spcBef>
                <a:spcPts val="0"/>
              </a:spcBef>
              <a:spcAft>
                <a:spcPts val="0"/>
              </a:spcAft>
              <a:buSzPts val="1300"/>
              <a:buFont typeface="Calibri"/>
              <a:buChar char="•"/>
            </a:pPr>
            <a:r>
              <a:rPr lang="en-US" sz="1300">
                <a:latin typeface="Calibri"/>
                <a:ea typeface="Calibri"/>
                <a:cs typeface="Calibri"/>
                <a:sym typeface="Calibri"/>
              </a:rPr>
              <a:t>Google Podcast</a:t>
            </a:r>
            <a:endParaRPr sz="1300">
              <a:latin typeface="Calibri"/>
              <a:ea typeface="Calibri"/>
              <a:cs typeface="Calibri"/>
              <a:sym typeface="Calibri"/>
            </a:endParaRPr>
          </a:p>
          <a:p>
            <a:pPr indent="0" lvl="0" marL="457200" rtl="0" algn="l">
              <a:spcBef>
                <a:spcPts val="0"/>
              </a:spcBef>
              <a:spcAft>
                <a:spcPts val="0"/>
              </a:spcAft>
              <a:buNone/>
            </a:pPr>
            <a:r>
              <a:t/>
            </a:r>
            <a:endParaRPr sz="1300">
              <a:latin typeface="Calibri"/>
              <a:ea typeface="Calibri"/>
              <a:cs typeface="Calibri"/>
              <a:sym typeface="Calibri"/>
            </a:endParaRPr>
          </a:p>
        </p:txBody>
      </p:sp>
      <p:sp>
        <p:nvSpPr>
          <p:cNvPr id="405" name="Google Shape;405;g3e0c8cd19f4_3_83"/>
          <p:cNvSpPr/>
          <p:nvPr/>
        </p:nvSpPr>
        <p:spPr>
          <a:xfrm>
            <a:off x="4754880" y="2834640"/>
            <a:ext cx="4069200" cy="1783200"/>
          </a:xfrm>
          <a:prstGeom prst="rect">
            <a:avLst/>
          </a:prstGeom>
          <a:solidFill>
            <a:srgbClr val="FFFFFF"/>
          </a:solidFill>
          <a:ln cap="flat" cmpd="sng" w="9525">
            <a:solidFill>
              <a:srgbClr val="E0D8EA"/>
            </a:solidFill>
            <a:prstDash val="solid"/>
            <a:round/>
            <a:headEnd len="sm" w="sm" type="none"/>
            <a:tailEnd len="sm" w="sm" type="none"/>
          </a:ln>
          <a:effectLst>
            <a:outerShdw blurRad="63500" rotWithShape="0" algn="bl" dir="8100000" dist="25400">
              <a:srgbClr val="000000">
                <a:alpha val="902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Calibri"/>
              <a:ea typeface="Calibri"/>
              <a:cs typeface="Calibri"/>
              <a:sym typeface="Calibri"/>
            </a:endParaRPr>
          </a:p>
        </p:txBody>
      </p:sp>
      <p:sp>
        <p:nvSpPr>
          <p:cNvPr id="406" name="Google Shape;406;g3e0c8cd19f4_3_83"/>
          <p:cNvSpPr/>
          <p:nvPr/>
        </p:nvSpPr>
        <p:spPr>
          <a:xfrm>
            <a:off x="4754880" y="2834640"/>
            <a:ext cx="4069200" cy="91500"/>
          </a:xfrm>
          <a:prstGeom prst="rect">
            <a:avLst/>
          </a:prstGeom>
          <a:solidFill>
            <a:srgbClr val="E05A3A"/>
          </a:solidFill>
          <a:ln cap="flat" cmpd="sng" w="12700">
            <a:solidFill>
              <a:srgbClr val="E05A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Calibri"/>
              <a:ea typeface="Calibri"/>
              <a:cs typeface="Calibri"/>
              <a:sym typeface="Calibri"/>
            </a:endParaRPr>
          </a:p>
        </p:txBody>
      </p:sp>
      <p:sp>
        <p:nvSpPr>
          <p:cNvPr id="407" name="Google Shape;407;g3e0c8cd19f4_3_83"/>
          <p:cNvSpPr/>
          <p:nvPr/>
        </p:nvSpPr>
        <p:spPr>
          <a:xfrm>
            <a:off x="4892040" y="2999232"/>
            <a:ext cx="3749100" cy="320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3D1A4E"/>
              </a:buClr>
              <a:buSzPts val="1400"/>
              <a:buFont typeface="Georgia"/>
              <a:buNone/>
            </a:pPr>
            <a:r>
              <a:rPr b="1" lang="en-US" sz="1300">
                <a:latin typeface="Calibri"/>
                <a:ea typeface="Calibri"/>
                <a:cs typeface="Calibri"/>
                <a:sym typeface="Calibri"/>
              </a:rPr>
              <a:t>Celebration! 🎈</a:t>
            </a:r>
            <a:endParaRPr b="1" sz="1300">
              <a:latin typeface="Calibri"/>
              <a:ea typeface="Calibri"/>
              <a:cs typeface="Calibri"/>
              <a:sym typeface="Calibri"/>
            </a:endParaRPr>
          </a:p>
        </p:txBody>
      </p:sp>
      <p:sp>
        <p:nvSpPr>
          <p:cNvPr id="408" name="Google Shape;408;g3e0c8cd19f4_3_83"/>
          <p:cNvSpPr/>
          <p:nvPr/>
        </p:nvSpPr>
        <p:spPr>
          <a:xfrm>
            <a:off x="4914915" y="3291935"/>
            <a:ext cx="3749100" cy="1143000"/>
          </a:xfrm>
          <a:prstGeom prst="rect">
            <a:avLst/>
          </a:prstGeom>
          <a:noFill/>
          <a:ln>
            <a:noFill/>
          </a:ln>
        </p:spPr>
        <p:txBody>
          <a:bodyPr anchorCtr="0" anchor="t" bIns="0" lIns="0" spcFirstLastPara="1" rIns="0" wrap="square" tIns="0">
            <a:noAutofit/>
          </a:bodyPr>
          <a:lstStyle/>
          <a:p>
            <a:pPr indent="-311150" lvl="0" marL="457200" rtl="0" algn="l">
              <a:spcBef>
                <a:spcPts val="0"/>
              </a:spcBef>
              <a:spcAft>
                <a:spcPts val="0"/>
              </a:spcAft>
              <a:buSzPts val="1300"/>
              <a:buFont typeface="Calibri"/>
              <a:buChar char="●"/>
            </a:pPr>
            <a:r>
              <a:rPr lang="en-US" sz="1300">
                <a:latin typeface="Calibri"/>
                <a:ea typeface="Calibri"/>
                <a:cs typeface="Calibri"/>
                <a:sym typeface="Calibri"/>
              </a:rPr>
              <a:t>Celebrate what your students have made 🥳</a:t>
            </a:r>
            <a:endParaRPr sz="1300">
              <a:latin typeface="Calibri"/>
              <a:ea typeface="Calibri"/>
              <a:cs typeface="Calibri"/>
              <a:sym typeface="Calibri"/>
            </a:endParaRPr>
          </a:p>
          <a:p>
            <a:pPr indent="0" lvl="0" marL="457200" rtl="0" algn="l">
              <a:spcBef>
                <a:spcPts val="0"/>
              </a:spcBef>
              <a:spcAft>
                <a:spcPts val="0"/>
              </a:spcAft>
              <a:buNone/>
            </a:pPr>
            <a:r>
              <a:t/>
            </a:r>
            <a:endParaRPr sz="1300">
              <a:latin typeface="Calibri"/>
              <a:ea typeface="Calibri"/>
              <a:cs typeface="Calibri"/>
              <a:sym typeface="Calibri"/>
            </a:endParaRPr>
          </a:p>
          <a:p>
            <a:pPr indent="-311150" lvl="0" marL="457200" rtl="0" algn="l">
              <a:spcBef>
                <a:spcPts val="0"/>
              </a:spcBef>
              <a:spcAft>
                <a:spcPts val="0"/>
              </a:spcAft>
              <a:buSzPts val="1300"/>
              <a:buFont typeface="Calibri"/>
              <a:buChar char="●"/>
            </a:pPr>
            <a:r>
              <a:rPr lang="en-US" sz="1300">
                <a:latin typeface="Calibri"/>
                <a:ea typeface="Calibri"/>
                <a:cs typeface="Calibri"/>
                <a:sym typeface="Calibri"/>
              </a:rPr>
              <a:t>Podcast listening party?  🎉</a:t>
            </a:r>
            <a:endParaRPr sz="1300">
              <a:latin typeface="Calibri"/>
              <a:ea typeface="Calibri"/>
              <a:cs typeface="Calibri"/>
              <a:sym typeface="Calibri"/>
            </a:endParaRPr>
          </a:p>
          <a:p>
            <a:pPr indent="0" lvl="0" marL="457200" rtl="0" algn="l">
              <a:spcBef>
                <a:spcPts val="0"/>
              </a:spcBef>
              <a:spcAft>
                <a:spcPts val="0"/>
              </a:spcAft>
              <a:buNone/>
            </a:pPr>
            <a:r>
              <a:t/>
            </a:r>
            <a:endParaRPr sz="1300">
              <a:latin typeface="Calibri"/>
              <a:ea typeface="Calibri"/>
              <a:cs typeface="Calibri"/>
              <a:sym typeface="Calibri"/>
            </a:endParaRPr>
          </a:p>
          <a:p>
            <a:pPr indent="-311150" lvl="0" marL="457200" rtl="0" algn="l">
              <a:spcBef>
                <a:spcPts val="0"/>
              </a:spcBef>
              <a:spcAft>
                <a:spcPts val="0"/>
              </a:spcAft>
              <a:buSzPts val="1300"/>
              <a:buFont typeface="Calibri"/>
              <a:buChar char="●"/>
            </a:pPr>
            <a:r>
              <a:rPr lang="en-US" sz="1300">
                <a:latin typeface="Calibri"/>
                <a:ea typeface="Calibri"/>
                <a:cs typeface="Calibri"/>
                <a:sym typeface="Calibri"/>
              </a:rPr>
              <a:t>Chance to offer feedback? </a:t>
            </a:r>
            <a:endParaRPr sz="1300">
              <a:latin typeface="Calibri"/>
              <a:ea typeface="Calibri"/>
              <a:cs typeface="Calibri"/>
              <a:sym typeface="Calibri"/>
            </a:endParaRPr>
          </a:p>
        </p:txBody>
      </p:sp>
      <p:pic>
        <p:nvPicPr>
          <p:cNvPr id="409" name="Google Shape;409;g3e0c8cd19f4_3_83" title="Design sem nome-5.png"/>
          <p:cNvPicPr preferRelativeResize="0"/>
          <p:nvPr/>
        </p:nvPicPr>
        <p:blipFill>
          <a:blip r:embed="rId4">
            <a:alphaModFix/>
          </a:blip>
          <a:stretch>
            <a:fillRect/>
          </a:stretch>
        </p:blipFill>
        <p:spPr>
          <a:xfrm>
            <a:off x="7276725" y="1106425"/>
            <a:ext cx="1280275" cy="12802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F0"/>
        </a:solidFill>
      </p:bgPr>
    </p:bg>
    <p:spTree>
      <p:nvGrpSpPr>
        <p:cNvPr id="414" name="Shape 414"/>
        <p:cNvGrpSpPr/>
        <p:nvPr/>
      </p:nvGrpSpPr>
      <p:grpSpPr>
        <a:xfrm>
          <a:off x="0" y="0"/>
          <a:ext cx="0" cy="0"/>
          <a:chOff x="0" y="0"/>
          <a:chExt cx="0" cy="0"/>
        </a:xfrm>
      </p:grpSpPr>
      <p:sp>
        <p:nvSpPr>
          <p:cNvPr id="415" name="Google Shape;415;g3e0c8cd19f4_3_134"/>
          <p:cNvSpPr/>
          <p:nvPr/>
        </p:nvSpPr>
        <p:spPr>
          <a:xfrm>
            <a:off x="0" y="0"/>
            <a:ext cx="9144000" cy="658500"/>
          </a:xfrm>
          <a:prstGeom prst="rect">
            <a:avLst/>
          </a:prstGeom>
          <a:solidFill>
            <a:srgbClr val="3D1A4E"/>
          </a:solidFill>
          <a:ln cap="flat" cmpd="sng" w="12700">
            <a:solidFill>
              <a:srgbClr val="3D1A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g3e0c8cd19f4_3_134"/>
          <p:cNvSpPr/>
          <p:nvPr/>
        </p:nvSpPr>
        <p:spPr>
          <a:xfrm>
            <a:off x="0" y="0"/>
            <a:ext cx="201300" cy="658500"/>
          </a:xfrm>
          <a:prstGeom prst="rect">
            <a:avLst/>
          </a:prstGeom>
          <a:solidFill>
            <a:srgbClr val="E05A3A"/>
          </a:solidFill>
          <a:ln cap="flat" cmpd="sng" w="12700">
            <a:solidFill>
              <a:srgbClr val="E05A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g3e0c8cd19f4_3_134"/>
          <p:cNvSpPr/>
          <p:nvPr/>
        </p:nvSpPr>
        <p:spPr>
          <a:xfrm>
            <a:off x="384048" y="0"/>
            <a:ext cx="8503800" cy="6585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2000"/>
              <a:buFont typeface="Georgia"/>
              <a:buNone/>
            </a:pPr>
            <a:r>
              <a:rPr b="1" lang="en-US" sz="2000">
                <a:solidFill>
                  <a:srgbClr val="FFFFFF"/>
                </a:solidFill>
                <a:latin typeface="Georgia"/>
                <a:ea typeface="Georgia"/>
                <a:cs typeface="Georgia"/>
                <a:sym typeface="Georgia"/>
              </a:rPr>
              <a:t>Tips and Tricks</a:t>
            </a:r>
            <a:endParaRPr b="0" i="0" sz="2000" u="none" cap="none" strike="noStrike">
              <a:solidFill>
                <a:schemeClr val="dk1"/>
              </a:solidFill>
              <a:latin typeface="Calibri"/>
              <a:ea typeface="Calibri"/>
              <a:cs typeface="Calibri"/>
              <a:sym typeface="Calibri"/>
            </a:endParaRPr>
          </a:p>
        </p:txBody>
      </p:sp>
      <p:sp>
        <p:nvSpPr>
          <p:cNvPr id="418" name="Google Shape;418;g3e0c8cd19f4_3_134"/>
          <p:cNvSpPr/>
          <p:nvPr/>
        </p:nvSpPr>
        <p:spPr>
          <a:xfrm>
            <a:off x="320040" y="822960"/>
            <a:ext cx="4069200" cy="1783200"/>
          </a:xfrm>
          <a:prstGeom prst="rect">
            <a:avLst/>
          </a:prstGeom>
          <a:solidFill>
            <a:srgbClr val="FFFFFF"/>
          </a:solidFill>
          <a:ln cap="flat" cmpd="sng" w="9525">
            <a:solidFill>
              <a:srgbClr val="E0D8EA"/>
            </a:solidFill>
            <a:prstDash val="solid"/>
            <a:round/>
            <a:headEnd len="sm" w="sm" type="none"/>
            <a:tailEnd len="sm" w="sm" type="none"/>
          </a:ln>
          <a:effectLst>
            <a:outerShdw blurRad="63500" rotWithShape="0" algn="bl" dir="8100000" dist="25400">
              <a:srgbClr val="000000">
                <a:alpha val="902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Calibri"/>
              <a:ea typeface="Calibri"/>
              <a:cs typeface="Calibri"/>
              <a:sym typeface="Calibri"/>
            </a:endParaRPr>
          </a:p>
        </p:txBody>
      </p:sp>
      <p:sp>
        <p:nvSpPr>
          <p:cNvPr id="419" name="Google Shape;419;g3e0c8cd19f4_3_134"/>
          <p:cNvSpPr/>
          <p:nvPr/>
        </p:nvSpPr>
        <p:spPr>
          <a:xfrm>
            <a:off x="320040" y="822960"/>
            <a:ext cx="4069200" cy="91500"/>
          </a:xfrm>
          <a:prstGeom prst="rect">
            <a:avLst/>
          </a:prstGeom>
          <a:solidFill>
            <a:srgbClr val="7B4F9A"/>
          </a:solidFill>
          <a:ln cap="flat" cmpd="sng" w="12700">
            <a:solidFill>
              <a:srgbClr val="7B4F9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Calibri"/>
              <a:ea typeface="Calibri"/>
              <a:cs typeface="Calibri"/>
              <a:sym typeface="Calibri"/>
            </a:endParaRPr>
          </a:p>
        </p:txBody>
      </p:sp>
      <p:sp>
        <p:nvSpPr>
          <p:cNvPr id="420" name="Google Shape;420;g3e0c8cd19f4_3_134"/>
          <p:cNvSpPr/>
          <p:nvPr/>
        </p:nvSpPr>
        <p:spPr>
          <a:xfrm>
            <a:off x="457200" y="987552"/>
            <a:ext cx="3749100" cy="320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US" sz="1300">
                <a:latin typeface="Calibri"/>
                <a:ea typeface="Calibri"/>
                <a:cs typeface="Calibri"/>
                <a:sym typeface="Calibri"/>
              </a:rPr>
              <a:t>Set expectations </a:t>
            </a:r>
            <a:endParaRPr b="1" sz="1300">
              <a:latin typeface="Calibri"/>
              <a:ea typeface="Calibri"/>
              <a:cs typeface="Calibri"/>
              <a:sym typeface="Calibri"/>
            </a:endParaRPr>
          </a:p>
        </p:txBody>
      </p:sp>
      <p:sp>
        <p:nvSpPr>
          <p:cNvPr id="421" name="Google Shape;421;g3e0c8cd19f4_3_134"/>
          <p:cNvSpPr/>
          <p:nvPr/>
        </p:nvSpPr>
        <p:spPr>
          <a:xfrm>
            <a:off x="457200" y="1325880"/>
            <a:ext cx="3749100" cy="1143000"/>
          </a:xfrm>
          <a:prstGeom prst="rect">
            <a:avLst/>
          </a:prstGeom>
          <a:noFill/>
          <a:ln>
            <a:noFill/>
          </a:ln>
        </p:spPr>
        <p:txBody>
          <a:bodyPr anchorCtr="0" anchor="t" bIns="0" lIns="0" spcFirstLastPara="1" rIns="0" wrap="square" tIns="0">
            <a:noAutofit/>
          </a:bodyPr>
          <a:lstStyle/>
          <a:p>
            <a:pPr indent="-311150" lvl="0" marL="457200" rtl="0" algn="l">
              <a:spcBef>
                <a:spcPts val="0"/>
              </a:spcBef>
              <a:spcAft>
                <a:spcPts val="0"/>
              </a:spcAft>
              <a:buSzPts val="1300"/>
              <a:buFont typeface="Calibri"/>
              <a:buChar char="●"/>
            </a:pPr>
            <a:r>
              <a:rPr lang="en-US" sz="1300">
                <a:latin typeface="Calibri"/>
                <a:ea typeface="Calibri"/>
                <a:cs typeface="Calibri"/>
                <a:sym typeface="Calibri"/>
              </a:rPr>
              <a:t>Limit your student’s production time.</a:t>
            </a:r>
            <a:endParaRPr sz="1300">
              <a:latin typeface="Calibri"/>
              <a:ea typeface="Calibri"/>
              <a:cs typeface="Calibri"/>
              <a:sym typeface="Calibri"/>
            </a:endParaRPr>
          </a:p>
          <a:p>
            <a:pPr indent="-311150" lvl="0" marL="457200" rtl="0" algn="l">
              <a:spcBef>
                <a:spcPts val="0"/>
              </a:spcBef>
              <a:spcAft>
                <a:spcPts val="0"/>
              </a:spcAft>
              <a:buSzPts val="1300"/>
              <a:buFont typeface="Calibri"/>
              <a:buChar char="●"/>
            </a:pPr>
            <a:r>
              <a:rPr lang="en-US" sz="1300">
                <a:latin typeface="Calibri"/>
                <a:ea typeface="Calibri"/>
                <a:cs typeface="Calibri"/>
                <a:sym typeface="Calibri"/>
              </a:rPr>
              <a:t>Do some experiments on your own! Examples help!</a:t>
            </a:r>
            <a:endParaRPr sz="1300">
              <a:latin typeface="Calibri"/>
              <a:ea typeface="Calibri"/>
              <a:cs typeface="Calibri"/>
              <a:sym typeface="Calibri"/>
            </a:endParaRPr>
          </a:p>
          <a:p>
            <a:pPr indent="-311150" lvl="0" marL="457200" rtl="0" algn="l">
              <a:spcBef>
                <a:spcPts val="0"/>
              </a:spcBef>
              <a:spcAft>
                <a:spcPts val="0"/>
              </a:spcAft>
              <a:buSzPts val="1300"/>
              <a:buFont typeface="Calibri"/>
              <a:buChar char="●"/>
            </a:pPr>
            <a:r>
              <a:rPr lang="en-US" sz="1300">
                <a:latin typeface="Calibri"/>
                <a:ea typeface="Calibri"/>
                <a:cs typeface="Calibri"/>
                <a:sym typeface="Calibri"/>
              </a:rPr>
              <a:t>Communicate your expectations &amp; grading scheme clearly. Rubrics!</a:t>
            </a:r>
            <a:endParaRPr sz="1300">
              <a:latin typeface="Calibri"/>
              <a:ea typeface="Calibri"/>
              <a:cs typeface="Calibri"/>
              <a:sym typeface="Calibri"/>
            </a:endParaRPr>
          </a:p>
        </p:txBody>
      </p:sp>
      <p:sp>
        <p:nvSpPr>
          <p:cNvPr id="422" name="Google Shape;422;g3e0c8cd19f4_3_134"/>
          <p:cNvSpPr/>
          <p:nvPr/>
        </p:nvSpPr>
        <p:spPr>
          <a:xfrm>
            <a:off x="4754880" y="822960"/>
            <a:ext cx="4069200" cy="1783200"/>
          </a:xfrm>
          <a:prstGeom prst="rect">
            <a:avLst/>
          </a:prstGeom>
          <a:solidFill>
            <a:srgbClr val="FFFFFF"/>
          </a:solidFill>
          <a:ln cap="flat" cmpd="sng" w="9525">
            <a:solidFill>
              <a:srgbClr val="E0D8EA"/>
            </a:solidFill>
            <a:prstDash val="solid"/>
            <a:round/>
            <a:headEnd len="sm" w="sm" type="none"/>
            <a:tailEnd len="sm" w="sm" type="none"/>
          </a:ln>
          <a:effectLst>
            <a:outerShdw blurRad="63500" rotWithShape="0" algn="bl" dir="8100000" dist="25400">
              <a:srgbClr val="000000">
                <a:alpha val="902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Calibri"/>
              <a:ea typeface="Calibri"/>
              <a:cs typeface="Calibri"/>
              <a:sym typeface="Calibri"/>
            </a:endParaRPr>
          </a:p>
        </p:txBody>
      </p:sp>
      <p:sp>
        <p:nvSpPr>
          <p:cNvPr id="423" name="Google Shape;423;g3e0c8cd19f4_3_134"/>
          <p:cNvSpPr/>
          <p:nvPr/>
        </p:nvSpPr>
        <p:spPr>
          <a:xfrm>
            <a:off x="4754880" y="822960"/>
            <a:ext cx="4069200" cy="91500"/>
          </a:xfrm>
          <a:prstGeom prst="rect">
            <a:avLst/>
          </a:prstGeom>
          <a:solidFill>
            <a:srgbClr val="7B4F9A"/>
          </a:solidFill>
          <a:ln cap="flat" cmpd="sng" w="12700">
            <a:solidFill>
              <a:srgbClr val="7B4F9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Calibri"/>
              <a:ea typeface="Calibri"/>
              <a:cs typeface="Calibri"/>
              <a:sym typeface="Calibri"/>
            </a:endParaRPr>
          </a:p>
        </p:txBody>
      </p:sp>
      <p:sp>
        <p:nvSpPr>
          <p:cNvPr id="424" name="Google Shape;424;g3e0c8cd19f4_3_134"/>
          <p:cNvSpPr/>
          <p:nvPr/>
        </p:nvSpPr>
        <p:spPr>
          <a:xfrm>
            <a:off x="4892040" y="987552"/>
            <a:ext cx="3749100" cy="320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US" sz="1300">
                <a:latin typeface="Calibri"/>
                <a:ea typeface="Calibri"/>
                <a:cs typeface="Calibri"/>
                <a:sym typeface="Calibri"/>
              </a:rPr>
              <a:t>Rubrics </a:t>
            </a:r>
            <a:endParaRPr b="1" sz="1300">
              <a:latin typeface="Calibri"/>
              <a:ea typeface="Calibri"/>
              <a:cs typeface="Calibri"/>
              <a:sym typeface="Calibri"/>
            </a:endParaRPr>
          </a:p>
        </p:txBody>
      </p:sp>
      <p:sp>
        <p:nvSpPr>
          <p:cNvPr id="425" name="Google Shape;425;g3e0c8cd19f4_3_134"/>
          <p:cNvSpPr/>
          <p:nvPr/>
        </p:nvSpPr>
        <p:spPr>
          <a:xfrm>
            <a:off x="4892050" y="1325875"/>
            <a:ext cx="3932100" cy="1143000"/>
          </a:xfrm>
          <a:prstGeom prst="rect">
            <a:avLst/>
          </a:prstGeom>
          <a:noFill/>
          <a:ln>
            <a:noFill/>
          </a:ln>
        </p:spPr>
        <p:txBody>
          <a:bodyPr anchorCtr="0" anchor="t" bIns="0" lIns="0" spcFirstLastPara="1" rIns="0" wrap="square" tIns="0">
            <a:noAutofit/>
          </a:bodyPr>
          <a:lstStyle/>
          <a:p>
            <a:pPr indent="-311150" lvl="0" marL="457200" rtl="0" algn="l">
              <a:spcBef>
                <a:spcPts val="0"/>
              </a:spcBef>
              <a:spcAft>
                <a:spcPts val="0"/>
              </a:spcAft>
              <a:buSzPts val="1300"/>
              <a:buFont typeface="Calibri"/>
              <a:buChar char="•"/>
            </a:pPr>
            <a:r>
              <a:rPr lang="en-US" sz="1300">
                <a:latin typeface="Calibri"/>
                <a:ea typeface="Calibri"/>
                <a:cs typeface="Calibri"/>
                <a:sym typeface="Calibri"/>
              </a:rPr>
              <a:t>Length</a:t>
            </a:r>
            <a:endParaRPr sz="1300">
              <a:latin typeface="Calibri"/>
              <a:ea typeface="Calibri"/>
              <a:cs typeface="Calibri"/>
              <a:sym typeface="Calibri"/>
            </a:endParaRPr>
          </a:p>
          <a:p>
            <a:pPr indent="-311150" lvl="0" marL="457200" rtl="0" algn="l">
              <a:spcBef>
                <a:spcPts val="0"/>
              </a:spcBef>
              <a:spcAft>
                <a:spcPts val="0"/>
              </a:spcAft>
              <a:buSzPts val="1300"/>
              <a:buFont typeface="Calibri"/>
              <a:buChar char="•"/>
            </a:pPr>
            <a:r>
              <a:rPr lang="en-US" sz="1300">
                <a:latin typeface="Calibri"/>
                <a:ea typeface="Calibri"/>
                <a:cs typeface="Calibri"/>
                <a:sym typeface="Calibri"/>
              </a:rPr>
              <a:t>Audio quality: How clear of a recording?</a:t>
            </a:r>
            <a:endParaRPr sz="1300">
              <a:latin typeface="Calibri"/>
              <a:ea typeface="Calibri"/>
              <a:cs typeface="Calibri"/>
              <a:sym typeface="Calibri"/>
            </a:endParaRPr>
          </a:p>
          <a:p>
            <a:pPr indent="-311150" lvl="0" marL="457200" rtl="0" algn="l">
              <a:spcBef>
                <a:spcPts val="0"/>
              </a:spcBef>
              <a:spcAft>
                <a:spcPts val="0"/>
              </a:spcAft>
              <a:buSzPts val="1300"/>
              <a:buFont typeface="Calibri"/>
              <a:buChar char="•"/>
            </a:pPr>
            <a:r>
              <a:rPr lang="en-US" sz="1300">
                <a:latin typeface="Calibri"/>
                <a:ea typeface="Calibri"/>
                <a:cs typeface="Calibri"/>
                <a:sym typeface="Calibri"/>
              </a:rPr>
              <a:t>Content </a:t>
            </a:r>
            <a:endParaRPr sz="1300">
              <a:latin typeface="Calibri"/>
              <a:ea typeface="Calibri"/>
              <a:cs typeface="Calibri"/>
              <a:sym typeface="Calibri"/>
            </a:endParaRPr>
          </a:p>
          <a:p>
            <a:pPr indent="-311150" lvl="0" marL="457200" rtl="0" algn="l">
              <a:spcBef>
                <a:spcPts val="0"/>
              </a:spcBef>
              <a:spcAft>
                <a:spcPts val="0"/>
              </a:spcAft>
              <a:buSzPts val="1300"/>
              <a:buFont typeface="Calibri"/>
              <a:buChar char="•"/>
            </a:pPr>
            <a:r>
              <a:rPr lang="en-US" sz="1300">
                <a:latin typeface="Calibri"/>
                <a:ea typeface="Calibri"/>
                <a:cs typeface="Calibri"/>
                <a:sym typeface="Calibri"/>
              </a:rPr>
              <a:t>Structure &amp; engagement</a:t>
            </a:r>
            <a:endParaRPr sz="1300">
              <a:latin typeface="Calibri"/>
              <a:ea typeface="Calibri"/>
              <a:cs typeface="Calibri"/>
              <a:sym typeface="Calibri"/>
            </a:endParaRPr>
          </a:p>
          <a:p>
            <a:pPr indent="-311150" lvl="0" marL="457200" rtl="0" algn="l">
              <a:spcBef>
                <a:spcPts val="0"/>
              </a:spcBef>
              <a:spcAft>
                <a:spcPts val="0"/>
              </a:spcAft>
              <a:buSzPts val="1300"/>
              <a:buFont typeface="Calibri"/>
              <a:buChar char="•"/>
            </a:pPr>
            <a:r>
              <a:rPr lang="en-US" sz="1300">
                <a:latin typeface="Calibri"/>
                <a:ea typeface="Calibri"/>
                <a:cs typeface="Calibri"/>
                <a:sym typeface="Calibri"/>
              </a:rPr>
              <a:t>Delivery </a:t>
            </a:r>
            <a:endParaRPr sz="1300">
              <a:latin typeface="Calibri"/>
              <a:ea typeface="Calibri"/>
              <a:cs typeface="Calibri"/>
              <a:sym typeface="Calibri"/>
            </a:endParaRPr>
          </a:p>
        </p:txBody>
      </p:sp>
      <p:sp>
        <p:nvSpPr>
          <p:cNvPr id="426" name="Google Shape;426;g3e0c8cd19f4_3_134"/>
          <p:cNvSpPr/>
          <p:nvPr/>
        </p:nvSpPr>
        <p:spPr>
          <a:xfrm>
            <a:off x="4732005" y="2971815"/>
            <a:ext cx="4069200" cy="1783200"/>
          </a:xfrm>
          <a:prstGeom prst="rect">
            <a:avLst/>
          </a:prstGeom>
          <a:solidFill>
            <a:srgbClr val="FFFFFF"/>
          </a:solidFill>
          <a:ln cap="flat" cmpd="sng" w="9525">
            <a:solidFill>
              <a:srgbClr val="E0D8EA"/>
            </a:solidFill>
            <a:prstDash val="solid"/>
            <a:round/>
            <a:headEnd len="sm" w="sm" type="none"/>
            <a:tailEnd len="sm" w="sm" type="none"/>
          </a:ln>
          <a:effectLst>
            <a:outerShdw blurRad="63500" rotWithShape="0" algn="bl" dir="8100000" dist="25400">
              <a:srgbClr val="000000">
                <a:alpha val="902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Calibri"/>
              <a:ea typeface="Calibri"/>
              <a:cs typeface="Calibri"/>
              <a:sym typeface="Calibri"/>
            </a:endParaRPr>
          </a:p>
        </p:txBody>
      </p:sp>
      <p:sp>
        <p:nvSpPr>
          <p:cNvPr id="427" name="Google Shape;427;g3e0c8cd19f4_3_134"/>
          <p:cNvSpPr/>
          <p:nvPr/>
        </p:nvSpPr>
        <p:spPr>
          <a:xfrm>
            <a:off x="4732005" y="2971815"/>
            <a:ext cx="4069200" cy="91500"/>
          </a:xfrm>
          <a:prstGeom prst="rect">
            <a:avLst/>
          </a:prstGeom>
          <a:solidFill>
            <a:srgbClr val="E05A3A"/>
          </a:solidFill>
          <a:ln cap="flat" cmpd="sng" w="12700">
            <a:solidFill>
              <a:srgbClr val="E05A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Calibri"/>
              <a:ea typeface="Calibri"/>
              <a:cs typeface="Calibri"/>
              <a:sym typeface="Calibri"/>
            </a:endParaRPr>
          </a:p>
        </p:txBody>
      </p:sp>
      <p:sp>
        <p:nvSpPr>
          <p:cNvPr id="428" name="Google Shape;428;g3e0c8cd19f4_3_134"/>
          <p:cNvSpPr/>
          <p:nvPr/>
        </p:nvSpPr>
        <p:spPr>
          <a:xfrm>
            <a:off x="4869175" y="3136400"/>
            <a:ext cx="3749100" cy="15306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US" sz="1300">
                <a:latin typeface="Calibri"/>
                <a:ea typeface="Calibri"/>
                <a:cs typeface="Calibri"/>
                <a:sym typeface="Calibri"/>
              </a:rPr>
              <a:t>Even more Rubrics</a:t>
            </a:r>
            <a:endParaRPr b="1" sz="1300">
              <a:latin typeface="Calibri"/>
              <a:ea typeface="Calibri"/>
              <a:cs typeface="Calibri"/>
              <a:sym typeface="Calibri"/>
            </a:endParaRPr>
          </a:p>
          <a:p>
            <a:pPr indent="-275786" lvl="0" marL="386471" rtl="0" algn="l">
              <a:spcBef>
                <a:spcPts val="0"/>
              </a:spcBef>
              <a:spcAft>
                <a:spcPts val="0"/>
              </a:spcAft>
              <a:buSzPts val="1300"/>
              <a:buFont typeface="Calibri"/>
              <a:buChar char="●"/>
            </a:pPr>
            <a:r>
              <a:rPr lang="en-US" sz="1300">
                <a:latin typeface="Calibri"/>
                <a:ea typeface="Calibri"/>
                <a:cs typeface="Calibri"/>
                <a:sym typeface="Calibri"/>
              </a:rPr>
              <a:t>Professor Melih Levi’s rubric for </a:t>
            </a:r>
            <a:r>
              <a:rPr i="1" lang="en-US" sz="1300">
                <a:latin typeface="Calibri"/>
                <a:ea typeface="Calibri"/>
                <a:cs typeface="Calibri"/>
                <a:sym typeface="Calibri"/>
              </a:rPr>
              <a:t>Human Being And Citizen</a:t>
            </a:r>
            <a:r>
              <a:rPr lang="en-US" sz="1300">
                <a:latin typeface="Calibri"/>
                <a:ea typeface="Calibri"/>
                <a:cs typeface="Calibri"/>
                <a:sym typeface="Calibri"/>
              </a:rPr>
              <a:t> Podcast Assignment. </a:t>
            </a:r>
            <a:endParaRPr sz="1300">
              <a:latin typeface="Calibri"/>
              <a:ea typeface="Calibri"/>
              <a:cs typeface="Calibri"/>
              <a:sym typeface="Calibri"/>
            </a:endParaRPr>
          </a:p>
          <a:p>
            <a:pPr indent="-275786" lvl="0" marL="386471" rtl="0" algn="l">
              <a:spcBef>
                <a:spcPts val="0"/>
              </a:spcBef>
              <a:spcAft>
                <a:spcPts val="0"/>
              </a:spcAft>
              <a:buSzPts val="1300"/>
              <a:buFont typeface="Calibri"/>
              <a:buChar char="●"/>
            </a:pPr>
            <a:r>
              <a:rPr lang="en-US" sz="1300">
                <a:latin typeface="Calibri"/>
                <a:ea typeface="Calibri"/>
                <a:cs typeface="Calibri"/>
                <a:sym typeface="Calibri"/>
              </a:rPr>
              <a:t>Emphasis was placed upon close reading of the text and presenting it in a new way.</a:t>
            </a:r>
            <a:endParaRPr sz="1300">
              <a:latin typeface="Calibri"/>
              <a:ea typeface="Calibri"/>
              <a:cs typeface="Calibri"/>
              <a:sym typeface="Calibri"/>
            </a:endParaRPr>
          </a:p>
          <a:p>
            <a:pPr indent="-275786" lvl="0" marL="386471" rtl="0" algn="l">
              <a:spcBef>
                <a:spcPts val="0"/>
              </a:spcBef>
              <a:spcAft>
                <a:spcPts val="0"/>
              </a:spcAft>
              <a:buSzPts val="1300"/>
              <a:buFont typeface="Calibri"/>
              <a:buChar char="●"/>
            </a:pPr>
            <a:r>
              <a:rPr lang="en-US" sz="1300">
                <a:latin typeface="Calibri"/>
                <a:ea typeface="Calibri"/>
                <a:cs typeface="Calibri"/>
                <a:sym typeface="Calibri"/>
              </a:rPr>
              <a:t>Technical aspects of podcasting were not weighed as heavily as reading and presenting.</a:t>
            </a:r>
            <a:endParaRPr sz="1300">
              <a:latin typeface="Calibri"/>
              <a:ea typeface="Calibri"/>
              <a:cs typeface="Calibri"/>
              <a:sym typeface="Calibri"/>
            </a:endParaRPr>
          </a:p>
        </p:txBody>
      </p:sp>
      <p:sp>
        <p:nvSpPr>
          <p:cNvPr id="429" name="Google Shape;429;g3e0c8cd19f4_3_134"/>
          <p:cNvSpPr/>
          <p:nvPr/>
        </p:nvSpPr>
        <p:spPr>
          <a:xfrm>
            <a:off x="320055" y="2971815"/>
            <a:ext cx="4069200" cy="1783200"/>
          </a:xfrm>
          <a:prstGeom prst="rect">
            <a:avLst/>
          </a:prstGeom>
          <a:solidFill>
            <a:srgbClr val="FFFFFF"/>
          </a:solidFill>
          <a:ln cap="flat" cmpd="sng" w="9525">
            <a:solidFill>
              <a:srgbClr val="E0D8EA"/>
            </a:solidFill>
            <a:prstDash val="solid"/>
            <a:round/>
            <a:headEnd len="sm" w="sm" type="none"/>
            <a:tailEnd len="sm" w="sm" type="none"/>
          </a:ln>
          <a:effectLst>
            <a:outerShdw blurRad="63500" rotWithShape="0" algn="bl" dir="8100000" dist="25400">
              <a:srgbClr val="000000">
                <a:alpha val="902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Calibri"/>
              <a:ea typeface="Calibri"/>
              <a:cs typeface="Calibri"/>
              <a:sym typeface="Calibri"/>
            </a:endParaRPr>
          </a:p>
        </p:txBody>
      </p:sp>
      <p:sp>
        <p:nvSpPr>
          <p:cNvPr id="430" name="Google Shape;430;g3e0c8cd19f4_3_134"/>
          <p:cNvSpPr/>
          <p:nvPr/>
        </p:nvSpPr>
        <p:spPr>
          <a:xfrm>
            <a:off x="320055" y="2971815"/>
            <a:ext cx="4069200" cy="91500"/>
          </a:xfrm>
          <a:prstGeom prst="rect">
            <a:avLst/>
          </a:prstGeom>
          <a:solidFill>
            <a:srgbClr val="E05A3A"/>
          </a:solidFill>
          <a:ln cap="flat" cmpd="sng" w="12700">
            <a:solidFill>
              <a:srgbClr val="E05A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Calibri"/>
              <a:ea typeface="Calibri"/>
              <a:cs typeface="Calibri"/>
              <a:sym typeface="Calibri"/>
            </a:endParaRPr>
          </a:p>
        </p:txBody>
      </p:sp>
      <p:sp>
        <p:nvSpPr>
          <p:cNvPr id="431" name="Google Shape;431;g3e0c8cd19f4_3_134"/>
          <p:cNvSpPr/>
          <p:nvPr/>
        </p:nvSpPr>
        <p:spPr>
          <a:xfrm>
            <a:off x="457215" y="3136407"/>
            <a:ext cx="3749100" cy="320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3D1A4E"/>
              </a:buClr>
              <a:buSzPts val="1400"/>
              <a:buFont typeface="Georgia"/>
              <a:buNone/>
            </a:pPr>
            <a:r>
              <a:rPr b="1" lang="en-US" sz="1300">
                <a:latin typeface="Calibri"/>
                <a:ea typeface="Calibri"/>
                <a:cs typeface="Calibri"/>
                <a:sym typeface="Calibri"/>
              </a:rPr>
              <a:t>More Rubrics</a:t>
            </a:r>
            <a:endParaRPr b="1" sz="1300">
              <a:latin typeface="Calibri"/>
              <a:ea typeface="Calibri"/>
              <a:cs typeface="Calibri"/>
              <a:sym typeface="Calibri"/>
            </a:endParaRPr>
          </a:p>
        </p:txBody>
      </p:sp>
      <p:sp>
        <p:nvSpPr>
          <p:cNvPr id="432" name="Google Shape;432;g3e0c8cd19f4_3_134"/>
          <p:cNvSpPr/>
          <p:nvPr/>
        </p:nvSpPr>
        <p:spPr>
          <a:xfrm>
            <a:off x="480090" y="3429110"/>
            <a:ext cx="3749100" cy="1143000"/>
          </a:xfrm>
          <a:prstGeom prst="rect">
            <a:avLst/>
          </a:prstGeom>
          <a:noFill/>
          <a:ln>
            <a:noFill/>
          </a:ln>
        </p:spPr>
        <p:txBody>
          <a:bodyPr anchorCtr="0" anchor="t" bIns="0" lIns="0" spcFirstLastPara="1" rIns="0" wrap="square" tIns="0">
            <a:noAutofit/>
          </a:bodyPr>
          <a:lstStyle/>
          <a:p>
            <a:pPr indent="-311150" lvl="0" marL="457200" rtl="0" algn="l">
              <a:spcBef>
                <a:spcPts val="0"/>
              </a:spcBef>
              <a:spcAft>
                <a:spcPts val="0"/>
              </a:spcAft>
              <a:buSzPts val="1300"/>
              <a:buFont typeface="Calibri"/>
              <a:buChar char="●"/>
            </a:pPr>
            <a:r>
              <a:rPr lang="en-US" sz="1300" u="sng">
                <a:solidFill>
                  <a:schemeClr val="hlink"/>
                </a:solidFill>
                <a:latin typeface="Calibri"/>
                <a:ea typeface="Calibri"/>
                <a:cs typeface="Calibri"/>
                <a:sym typeface="Calibri"/>
                <a:hlinkClick r:id="rId3"/>
              </a:rPr>
              <a:t>Example </a:t>
            </a:r>
            <a:r>
              <a:rPr lang="en-US" sz="1300">
                <a:latin typeface="Calibri"/>
                <a:ea typeface="Calibri"/>
                <a:cs typeface="Calibri"/>
                <a:sym typeface="Calibri"/>
              </a:rPr>
              <a:t>Podcast Rubric  from </a:t>
            </a:r>
            <a:r>
              <a:rPr lang="en-US" sz="1300" u="sng">
                <a:solidFill>
                  <a:schemeClr val="hlink"/>
                </a:solidFill>
                <a:latin typeface="Calibri"/>
                <a:ea typeface="Calibri"/>
                <a:cs typeface="Calibri"/>
                <a:sym typeface="Calibri"/>
                <a:hlinkClick r:id="rId4"/>
              </a:rPr>
              <a:t>readwritethink.org</a:t>
            </a:r>
            <a:endParaRPr sz="1300">
              <a:latin typeface="Calibri"/>
              <a:ea typeface="Calibri"/>
              <a:cs typeface="Calibri"/>
              <a:sym typeface="Calibri"/>
            </a:endParaRPr>
          </a:p>
          <a:p>
            <a:pPr indent="-311150" lvl="0" marL="457200" rtl="0" algn="l">
              <a:spcBef>
                <a:spcPts val="0"/>
              </a:spcBef>
              <a:spcAft>
                <a:spcPts val="0"/>
              </a:spcAft>
              <a:buSzPts val="1300"/>
              <a:buFont typeface="Calibri"/>
              <a:buChar char="●"/>
            </a:pPr>
            <a:r>
              <a:rPr lang="en-US" sz="1300" u="sng">
                <a:solidFill>
                  <a:schemeClr val="hlink"/>
                </a:solidFill>
                <a:latin typeface="Calibri"/>
                <a:ea typeface="Calibri"/>
                <a:cs typeface="Calibri"/>
                <a:sym typeface="Calibri"/>
                <a:hlinkClick r:id="rId5"/>
              </a:rPr>
              <a:t>Example 3</a:t>
            </a:r>
            <a:r>
              <a:rPr lang="en-US" sz="1300">
                <a:latin typeface="Calibri"/>
                <a:ea typeface="Calibri"/>
                <a:cs typeface="Calibri"/>
                <a:sym typeface="Calibri"/>
              </a:rPr>
              <a:t> from Georgetown University </a:t>
            </a:r>
            <a:endParaRPr sz="1300">
              <a:latin typeface="Calibri"/>
              <a:ea typeface="Calibri"/>
              <a:cs typeface="Calibri"/>
              <a:sym typeface="Calibri"/>
            </a:endParaRPr>
          </a:p>
          <a:p>
            <a:pPr indent="-311150" lvl="0" marL="457200" rtl="0" algn="l">
              <a:spcBef>
                <a:spcPts val="0"/>
              </a:spcBef>
              <a:spcAft>
                <a:spcPts val="0"/>
              </a:spcAft>
              <a:buSzPts val="1300"/>
              <a:buFont typeface="Calibri"/>
              <a:buChar char="●"/>
            </a:pPr>
            <a:r>
              <a:rPr lang="en-US" sz="1300" u="sng">
                <a:solidFill>
                  <a:schemeClr val="hlink"/>
                </a:solidFill>
                <a:latin typeface="Calibri"/>
                <a:ea typeface="Calibri"/>
                <a:cs typeface="Calibri"/>
                <a:sym typeface="Calibri"/>
                <a:hlinkClick r:id="rId6"/>
              </a:rPr>
              <a:t>Bloom’s Digital Taxonomy</a:t>
            </a:r>
            <a:endParaRPr sz="1300">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F0"/>
        </a:solidFill>
      </p:bgPr>
    </p:bg>
    <p:spTree>
      <p:nvGrpSpPr>
        <p:cNvPr id="437" name="Shape 437"/>
        <p:cNvGrpSpPr/>
        <p:nvPr/>
      </p:nvGrpSpPr>
      <p:grpSpPr>
        <a:xfrm>
          <a:off x="0" y="0"/>
          <a:ext cx="0" cy="0"/>
          <a:chOff x="0" y="0"/>
          <a:chExt cx="0" cy="0"/>
        </a:xfrm>
      </p:grpSpPr>
      <p:sp>
        <p:nvSpPr>
          <p:cNvPr id="438" name="Google Shape;438;g3e0c8cd19f4_3_157"/>
          <p:cNvSpPr/>
          <p:nvPr/>
        </p:nvSpPr>
        <p:spPr>
          <a:xfrm>
            <a:off x="0" y="0"/>
            <a:ext cx="9144000" cy="658500"/>
          </a:xfrm>
          <a:prstGeom prst="rect">
            <a:avLst/>
          </a:prstGeom>
          <a:solidFill>
            <a:srgbClr val="3D1A4E"/>
          </a:solidFill>
          <a:ln cap="flat" cmpd="sng" w="12700">
            <a:solidFill>
              <a:srgbClr val="3D1A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g3e0c8cd19f4_3_157"/>
          <p:cNvSpPr/>
          <p:nvPr/>
        </p:nvSpPr>
        <p:spPr>
          <a:xfrm>
            <a:off x="0" y="0"/>
            <a:ext cx="201300" cy="658500"/>
          </a:xfrm>
          <a:prstGeom prst="rect">
            <a:avLst/>
          </a:prstGeom>
          <a:solidFill>
            <a:srgbClr val="E05A3A"/>
          </a:solidFill>
          <a:ln cap="flat" cmpd="sng" w="12700">
            <a:solidFill>
              <a:srgbClr val="E05A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g3e0c8cd19f4_3_157"/>
          <p:cNvSpPr/>
          <p:nvPr/>
        </p:nvSpPr>
        <p:spPr>
          <a:xfrm>
            <a:off x="384048" y="0"/>
            <a:ext cx="8503800" cy="6585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2000"/>
              <a:buFont typeface="Georgia"/>
              <a:buNone/>
            </a:pPr>
            <a:r>
              <a:rPr b="1" lang="en-US" sz="2000">
                <a:solidFill>
                  <a:srgbClr val="FFFFFF"/>
                </a:solidFill>
                <a:latin typeface="Georgia"/>
                <a:ea typeface="Georgia"/>
                <a:cs typeface="Georgia"/>
                <a:sym typeface="Georgia"/>
              </a:rPr>
              <a:t>Tips and Tricks</a:t>
            </a:r>
            <a:endParaRPr b="0" i="0" sz="2000" u="none" cap="none" strike="noStrike">
              <a:solidFill>
                <a:schemeClr val="dk1"/>
              </a:solidFill>
              <a:latin typeface="Calibri"/>
              <a:ea typeface="Calibri"/>
              <a:cs typeface="Calibri"/>
              <a:sym typeface="Calibri"/>
            </a:endParaRPr>
          </a:p>
        </p:txBody>
      </p:sp>
      <p:pic>
        <p:nvPicPr>
          <p:cNvPr id="441" name="Google Shape;441;g3e0c8cd19f4_3_157"/>
          <p:cNvPicPr preferRelativeResize="0"/>
          <p:nvPr/>
        </p:nvPicPr>
        <p:blipFill>
          <a:blip r:embed="rId3">
            <a:alphaModFix/>
          </a:blip>
          <a:stretch>
            <a:fillRect/>
          </a:stretch>
        </p:blipFill>
        <p:spPr>
          <a:xfrm>
            <a:off x="1624691" y="720725"/>
            <a:ext cx="5894622" cy="44227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F0"/>
        </a:solidFill>
      </p:bgPr>
    </p:bg>
    <p:spTree>
      <p:nvGrpSpPr>
        <p:cNvPr id="446" name="Shape 446"/>
        <p:cNvGrpSpPr/>
        <p:nvPr/>
      </p:nvGrpSpPr>
      <p:grpSpPr>
        <a:xfrm>
          <a:off x="0" y="0"/>
          <a:ext cx="0" cy="0"/>
          <a:chOff x="0" y="0"/>
          <a:chExt cx="0" cy="0"/>
        </a:xfrm>
      </p:grpSpPr>
      <p:sp>
        <p:nvSpPr>
          <p:cNvPr id="447" name="Google Shape;447;g3e15c3ef29b_1_3"/>
          <p:cNvSpPr/>
          <p:nvPr/>
        </p:nvSpPr>
        <p:spPr>
          <a:xfrm>
            <a:off x="0" y="0"/>
            <a:ext cx="9144000" cy="658500"/>
          </a:xfrm>
          <a:prstGeom prst="rect">
            <a:avLst/>
          </a:prstGeom>
          <a:solidFill>
            <a:srgbClr val="3D1A4E"/>
          </a:solidFill>
          <a:ln cap="flat" cmpd="sng" w="12700">
            <a:solidFill>
              <a:srgbClr val="3D1A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g3e15c3ef29b_1_3"/>
          <p:cNvSpPr/>
          <p:nvPr/>
        </p:nvSpPr>
        <p:spPr>
          <a:xfrm>
            <a:off x="0" y="0"/>
            <a:ext cx="201300" cy="658500"/>
          </a:xfrm>
          <a:prstGeom prst="rect">
            <a:avLst/>
          </a:prstGeom>
          <a:solidFill>
            <a:srgbClr val="E05A3A"/>
          </a:solidFill>
          <a:ln cap="flat" cmpd="sng" w="12700">
            <a:solidFill>
              <a:srgbClr val="E05A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g3e15c3ef29b_1_3"/>
          <p:cNvSpPr/>
          <p:nvPr/>
        </p:nvSpPr>
        <p:spPr>
          <a:xfrm>
            <a:off x="384048" y="0"/>
            <a:ext cx="8503800" cy="6585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2000"/>
              <a:buFont typeface="Georgia"/>
              <a:buNone/>
            </a:pPr>
            <a:r>
              <a:rPr b="1" lang="en-US" sz="2000">
                <a:solidFill>
                  <a:srgbClr val="FFFFFF"/>
                </a:solidFill>
                <a:latin typeface="Georgia"/>
                <a:ea typeface="Georgia"/>
                <a:cs typeface="Georgia"/>
                <a:sym typeface="Georgia"/>
              </a:rPr>
              <a:t>Accessibility</a:t>
            </a:r>
            <a:endParaRPr b="0" i="0" sz="2000" u="none" cap="none" strike="noStrike">
              <a:solidFill>
                <a:schemeClr val="dk1"/>
              </a:solidFill>
              <a:latin typeface="Calibri"/>
              <a:ea typeface="Calibri"/>
              <a:cs typeface="Calibri"/>
              <a:sym typeface="Calibri"/>
            </a:endParaRPr>
          </a:p>
        </p:txBody>
      </p:sp>
      <p:sp>
        <p:nvSpPr>
          <p:cNvPr id="450" name="Google Shape;450;g3e15c3ef29b_1_3"/>
          <p:cNvSpPr/>
          <p:nvPr/>
        </p:nvSpPr>
        <p:spPr>
          <a:xfrm>
            <a:off x="493400" y="987550"/>
            <a:ext cx="4069200" cy="2420100"/>
          </a:xfrm>
          <a:prstGeom prst="rect">
            <a:avLst/>
          </a:prstGeom>
          <a:solidFill>
            <a:srgbClr val="FFFFFF"/>
          </a:solidFill>
          <a:ln cap="flat" cmpd="sng" w="9525">
            <a:solidFill>
              <a:srgbClr val="E0D8EA"/>
            </a:solidFill>
            <a:prstDash val="solid"/>
            <a:round/>
            <a:headEnd len="sm" w="sm" type="none"/>
            <a:tailEnd len="sm" w="sm" type="none"/>
          </a:ln>
          <a:effectLst>
            <a:outerShdw blurRad="63500" rotWithShape="0" algn="bl" dir="8100000" dist="25400">
              <a:srgbClr val="000000">
                <a:alpha val="902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Calibri"/>
              <a:ea typeface="Calibri"/>
              <a:cs typeface="Calibri"/>
              <a:sym typeface="Calibri"/>
            </a:endParaRPr>
          </a:p>
        </p:txBody>
      </p:sp>
      <p:sp>
        <p:nvSpPr>
          <p:cNvPr id="451" name="Google Shape;451;g3e15c3ef29b_1_3"/>
          <p:cNvSpPr/>
          <p:nvPr/>
        </p:nvSpPr>
        <p:spPr>
          <a:xfrm>
            <a:off x="493390" y="987560"/>
            <a:ext cx="4069200" cy="91500"/>
          </a:xfrm>
          <a:prstGeom prst="rect">
            <a:avLst/>
          </a:prstGeom>
          <a:solidFill>
            <a:srgbClr val="7B4F9A"/>
          </a:solidFill>
          <a:ln cap="flat" cmpd="sng" w="12700">
            <a:solidFill>
              <a:srgbClr val="7B4F9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Calibri"/>
              <a:ea typeface="Calibri"/>
              <a:cs typeface="Calibri"/>
              <a:sym typeface="Calibri"/>
            </a:endParaRPr>
          </a:p>
        </p:txBody>
      </p:sp>
      <p:sp>
        <p:nvSpPr>
          <p:cNvPr id="452" name="Google Shape;452;g3e15c3ef29b_1_3"/>
          <p:cNvSpPr/>
          <p:nvPr/>
        </p:nvSpPr>
        <p:spPr>
          <a:xfrm>
            <a:off x="630550" y="1152152"/>
            <a:ext cx="3749100" cy="320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US" sz="1300">
                <a:latin typeface="Calibri"/>
                <a:ea typeface="Calibri"/>
                <a:cs typeface="Calibri"/>
                <a:sym typeface="Calibri"/>
              </a:rPr>
              <a:t>Accessible Platforms</a:t>
            </a:r>
            <a:endParaRPr b="1" sz="1300">
              <a:latin typeface="Calibri"/>
              <a:ea typeface="Calibri"/>
              <a:cs typeface="Calibri"/>
              <a:sym typeface="Calibri"/>
            </a:endParaRPr>
          </a:p>
        </p:txBody>
      </p:sp>
      <p:sp>
        <p:nvSpPr>
          <p:cNvPr id="453" name="Google Shape;453;g3e15c3ef29b_1_3"/>
          <p:cNvSpPr/>
          <p:nvPr/>
        </p:nvSpPr>
        <p:spPr>
          <a:xfrm>
            <a:off x="630550" y="1490480"/>
            <a:ext cx="3749100" cy="1143000"/>
          </a:xfrm>
          <a:prstGeom prst="rect">
            <a:avLst/>
          </a:prstGeom>
          <a:noFill/>
          <a:ln>
            <a:noFill/>
          </a:ln>
        </p:spPr>
        <p:txBody>
          <a:bodyPr anchorCtr="0" anchor="t" bIns="0" lIns="0" spcFirstLastPara="1" rIns="0" wrap="square" tIns="0">
            <a:noAutofit/>
          </a:bodyPr>
          <a:lstStyle/>
          <a:p>
            <a:pPr indent="-311150" lvl="0" marL="457200" rtl="0" algn="l">
              <a:lnSpc>
                <a:spcPct val="115000"/>
              </a:lnSpc>
              <a:spcBef>
                <a:spcPts val="0"/>
              </a:spcBef>
              <a:spcAft>
                <a:spcPts val="0"/>
              </a:spcAft>
              <a:buSzPts val="1300"/>
              <a:buFont typeface="Calibri"/>
              <a:buChar char="●"/>
            </a:pPr>
            <a:r>
              <a:rPr lang="en-US" sz="1300" u="sng">
                <a:solidFill>
                  <a:srgbClr val="0000FF"/>
                </a:solidFill>
                <a:latin typeface="Calibri"/>
                <a:ea typeface="Calibri"/>
                <a:cs typeface="Calibri"/>
                <a:sym typeface="Calibri"/>
                <a:hlinkClick r:id="rId3">
                  <a:extLst>
                    <a:ext uri="{A12FA001-AC4F-418D-AE19-62706E023703}">
                      <ahyp:hlinkClr val="tx"/>
                    </a:ext>
                  </a:extLst>
                </a:hlinkClick>
              </a:rPr>
              <a:t>Accessible podcast websites</a:t>
            </a:r>
            <a:endParaRPr sz="1300">
              <a:solidFill>
                <a:schemeClr val="dk1"/>
              </a:solidFill>
              <a:latin typeface="Calibri"/>
              <a:ea typeface="Calibri"/>
              <a:cs typeface="Calibri"/>
              <a:sym typeface="Calibri"/>
            </a:endParaRPr>
          </a:p>
          <a:p>
            <a:pPr indent="-311150" lvl="0" marL="457200" rtl="0" algn="l">
              <a:lnSpc>
                <a:spcPct val="115000"/>
              </a:lnSpc>
              <a:spcBef>
                <a:spcPts val="0"/>
              </a:spcBef>
              <a:spcAft>
                <a:spcPts val="0"/>
              </a:spcAft>
              <a:buSzPts val="1300"/>
              <a:buFont typeface="Calibri"/>
              <a:buChar char="●"/>
            </a:pPr>
            <a:r>
              <a:rPr lang="en-US" sz="1300" u="sng">
                <a:solidFill>
                  <a:srgbClr val="0000FF"/>
                </a:solidFill>
                <a:latin typeface="Calibri"/>
                <a:ea typeface="Calibri"/>
                <a:cs typeface="Calibri"/>
                <a:sym typeface="Calibri"/>
                <a:hlinkClick r:id="rId4">
                  <a:extLst>
                    <a:ext uri="{A12FA001-AC4F-418D-AE19-62706E023703}">
                      <ahyp:hlinkClr val="tx"/>
                    </a:ext>
                  </a:extLst>
                </a:hlinkClick>
              </a:rPr>
              <a:t>Accessible media players </a:t>
            </a:r>
            <a:endParaRPr sz="13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Font typeface="Arial"/>
              <a:buNone/>
            </a:pPr>
            <a:r>
              <a:t/>
            </a:r>
            <a:endParaRPr sz="1300">
              <a:solidFill>
                <a:schemeClr val="dk1"/>
              </a:solidFill>
              <a:latin typeface="Calibri"/>
              <a:ea typeface="Calibri"/>
              <a:cs typeface="Calibri"/>
              <a:sym typeface="Calibri"/>
            </a:endParaRPr>
          </a:p>
          <a:p>
            <a:pPr indent="0" lvl="0" marL="0" rtl="0" algn="l">
              <a:spcBef>
                <a:spcPts val="0"/>
              </a:spcBef>
              <a:spcAft>
                <a:spcPts val="0"/>
              </a:spcAft>
              <a:buSzPts val="1100"/>
              <a:buFont typeface="Arial"/>
              <a:buNone/>
            </a:pPr>
            <a:r>
              <a:rPr b="1" lang="en-US" sz="1300">
                <a:solidFill>
                  <a:schemeClr val="dk1"/>
                </a:solidFill>
                <a:latin typeface="Calibri"/>
                <a:ea typeface="Calibri"/>
                <a:cs typeface="Calibri"/>
                <a:sym typeface="Calibri"/>
              </a:rPr>
              <a:t>Alternative methods</a:t>
            </a:r>
            <a:br>
              <a:rPr b="1" lang="en-US" sz="1300">
                <a:solidFill>
                  <a:schemeClr val="dk1"/>
                </a:solidFill>
                <a:latin typeface="Calibri"/>
                <a:ea typeface="Calibri"/>
                <a:cs typeface="Calibri"/>
                <a:sym typeface="Calibri"/>
              </a:rPr>
            </a:br>
            <a:endParaRPr b="1" sz="1300">
              <a:solidFill>
                <a:schemeClr val="dk1"/>
              </a:solidFill>
              <a:latin typeface="Calibri"/>
              <a:ea typeface="Calibri"/>
              <a:cs typeface="Calibri"/>
              <a:sym typeface="Calibri"/>
            </a:endParaRPr>
          </a:p>
          <a:p>
            <a:pPr indent="-311150" lvl="0" marL="457200" rtl="0" algn="l">
              <a:lnSpc>
                <a:spcPct val="115000"/>
              </a:lnSpc>
              <a:spcBef>
                <a:spcPts val="0"/>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Provide a transcript</a:t>
            </a:r>
            <a:endParaRPr sz="1300">
              <a:solidFill>
                <a:schemeClr val="dk1"/>
              </a:solidFill>
              <a:latin typeface="Calibri"/>
              <a:ea typeface="Calibri"/>
              <a:cs typeface="Calibri"/>
              <a:sym typeface="Calibri"/>
            </a:endParaRPr>
          </a:p>
          <a:p>
            <a:pPr indent="-311150" lvl="0" marL="457200" rtl="0" algn="l">
              <a:lnSpc>
                <a:spcPct val="115000"/>
              </a:lnSpc>
              <a:spcBef>
                <a:spcPts val="0"/>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Provide captions on video components</a:t>
            </a:r>
            <a:endParaRPr sz="1300">
              <a:solidFill>
                <a:schemeClr val="dk1"/>
              </a:solidFill>
              <a:latin typeface="Calibri"/>
              <a:ea typeface="Calibri"/>
              <a:cs typeface="Calibri"/>
              <a:sym typeface="Calibri"/>
            </a:endParaRPr>
          </a:p>
        </p:txBody>
      </p:sp>
      <p:pic>
        <p:nvPicPr>
          <p:cNvPr descr="Man with Disability Recording Podcast (Provided by Getty Images)" id="454" name="Google Shape;454;g3e15c3ef29b_1_3"/>
          <p:cNvPicPr preferRelativeResize="0"/>
          <p:nvPr/>
        </p:nvPicPr>
        <p:blipFill>
          <a:blip r:embed="rId5">
            <a:alphaModFix/>
          </a:blip>
          <a:stretch>
            <a:fillRect/>
          </a:stretch>
        </p:blipFill>
        <p:spPr>
          <a:xfrm>
            <a:off x="5078389" y="987550"/>
            <a:ext cx="3631037" cy="24201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F0"/>
        </a:solidFill>
      </p:bgPr>
    </p:bg>
    <p:spTree>
      <p:nvGrpSpPr>
        <p:cNvPr id="459" name="Shape 459"/>
        <p:cNvGrpSpPr/>
        <p:nvPr/>
      </p:nvGrpSpPr>
      <p:grpSpPr>
        <a:xfrm>
          <a:off x="0" y="0"/>
          <a:ext cx="0" cy="0"/>
          <a:chOff x="0" y="0"/>
          <a:chExt cx="0" cy="0"/>
        </a:xfrm>
      </p:grpSpPr>
      <p:sp>
        <p:nvSpPr>
          <p:cNvPr id="460" name="Google Shape;460;g3e7b77fc89f_0_25"/>
          <p:cNvSpPr/>
          <p:nvPr/>
        </p:nvSpPr>
        <p:spPr>
          <a:xfrm>
            <a:off x="594360" y="3529584"/>
            <a:ext cx="8229600" cy="1115700"/>
          </a:xfrm>
          <a:prstGeom prst="rect">
            <a:avLst/>
          </a:prstGeom>
          <a:solidFill>
            <a:srgbClr val="F0EBF8"/>
          </a:solidFill>
          <a:ln cap="flat" cmpd="sng" w="9525">
            <a:solidFill>
              <a:srgbClr val="E0D8E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g3e7b77fc89f_0_25"/>
          <p:cNvSpPr/>
          <p:nvPr/>
        </p:nvSpPr>
        <p:spPr>
          <a:xfrm>
            <a:off x="0" y="0"/>
            <a:ext cx="9144000" cy="658500"/>
          </a:xfrm>
          <a:prstGeom prst="rect">
            <a:avLst/>
          </a:prstGeom>
          <a:solidFill>
            <a:srgbClr val="3D1A4E"/>
          </a:solidFill>
          <a:ln cap="flat" cmpd="sng" w="12700">
            <a:solidFill>
              <a:srgbClr val="3D1A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g3e7b77fc89f_0_25"/>
          <p:cNvSpPr/>
          <p:nvPr/>
        </p:nvSpPr>
        <p:spPr>
          <a:xfrm>
            <a:off x="0" y="0"/>
            <a:ext cx="201300" cy="658500"/>
          </a:xfrm>
          <a:prstGeom prst="rect">
            <a:avLst/>
          </a:prstGeom>
          <a:solidFill>
            <a:srgbClr val="E05A3A"/>
          </a:solidFill>
          <a:ln cap="flat" cmpd="sng" w="12700">
            <a:solidFill>
              <a:srgbClr val="E05A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g3e7b77fc89f_0_25"/>
          <p:cNvSpPr/>
          <p:nvPr/>
        </p:nvSpPr>
        <p:spPr>
          <a:xfrm>
            <a:off x="384048" y="0"/>
            <a:ext cx="8503800" cy="6585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2000"/>
              <a:buFont typeface="Georgia"/>
              <a:buNone/>
            </a:pPr>
            <a:r>
              <a:rPr b="1" i="0" lang="en-US" sz="2000" u="none" cap="none" strike="noStrike">
                <a:solidFill>
                  <a:srgbClr val="FFFFFF"/>
                </a:solidFill>
                <a:latin typeface="Georgia"/>
                <a:ea typeface="Georgia"/>
                <a:cs typeface="Georgia"/>
                <a:sym typeface="Georgia"/>
              </a:rPr>
              <a:t>Today's Session at a Glance</a:t>
            </a:r>
            <a:endParaRPr b="0" i="0" sz="2000" u="none" cap="none" strike="noStrike">
              <a:solidFill>
                <a:schemeClr val="dk1"/>
              </a:solidFill>
              <a:latin typeface="Calibri"/>
              <a:ea typeface="Calibri"/>
              <a:cs typeface="Calibri"/>
              <a:sym typeface="Calibri"/>
            </a:endParaRPr>
          </a:p>
        </p:txBody>
      </p:sp>
      <p:sp>
        <p:nvSpPr>
          <p:cNvPr id="464" name="Google Shape;464;g3e7b77fc89f_0_25"/>
          <p:cNvSpPr/>
          <p:nvPr/>
        </p:nvSpPr>
        <p:spPr>
          <a:xfrm>
            <a:off x="320040" y="822960"/>
            <a:ext cx="164700" cy="1115700"/>
          </a:xfrm>
          <a:prstGeom prst="rect">
            <a:avLst/>
          </a:prstGeom>
          <a:solidFill>
            <a:srgbClr val="7B4F9A"/>
          </a:solidFill>
          <a:ln cap="flat" cmpd="sng" w="12700">
            <a:solidFill>
              <a:srgbClr val="7B4F9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g3e7b77fc89f_0_25"/>
          <p:cNvSpPr/>
          <p:nvPr/>
        </p:nvSpPr>
        <p:spPr>
          <a:xfrm>
            <a:off x="594360" y="822960"/>
            <a:ext cx="8229600" cy="1115700"/>
          </a:xfrm>
          <a:prstGeom prst="rect">
            <a:avLst/>
          </a:prstGeom>
          <a:solidFill>
            <a:srgbClr val="FFFFFF"/>
          </a:solidFill>
          <a:ln cap="flat" cmpd="sng" w="9525">
            <a:solidFill>
              <a:srgbClr val="E0D8E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g3e7b77fc89f_0_25"/>
          <p:cNvSpPr/>
          <p:nvPr/>
        </p:nvSpPr>
        <p:spPr>
          <a:xfrm>
            <a:off x="749808" y="896112"/>
            <a:ext cx="2743200" cy="255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7B4F9A"/>
              </a:buClr>
              <a:buSzPts val="900"/>
              <a:buFont typeface="Calibri"/>
              <a:buNone/>
            </a:pPr>
            <a:r>
              <a:rPr b="1" i="0" lang="en-US" sz="900" u="none" cap="none" strike="noStrike">
                <a:solidFill>
                  <a:srgbClr val="7B4F9A"/>
                </a:solidFill>
                <a:latin typeface="Calibri"/>
                <a:ea typeface="Calibri"/>
                <a:cs typeface="Calibri"/>
                <a:sym typeface="Calibri"/>
              </a:rPr>
              <a:t>PART 1 · 15 MIN</a:t>
            </a:r>
            <a:endParaRPr b="0" i="0" sz="900" u="none" cap="none" strike="noStrike">
              <a:solidFill>
                <a:schemeClr val="dk1"/>
              </a:solidFill>
              <a:latin typeface="Calibri"/>
              <a:ea typeface="Calibri"/>
              <a:cs typeface="Calibri"/>
              <a:sym typeface="Calibri"/>
            </a:endParaRPr>
          </a:p>
        </p:txBody>
      </p:sp>
      <p:sp>
        <p:nvSpPr>
          <p:cNvPr id="467" name="Google Shape;467;g3e7b77fc89f_0_25"/>
          <p:cNvSpPr/>
          <p:nvPr/>
        </p:nvSpPr>
        <p:spPr>
          <a:xfrm>
            <a:off x="749808" y="1133856"/>
            <a:ext cx="7315200" cy="384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D1A4E"/>
              </a:buClr>
              <a:buSzPts val="1600"/>
              <a:buFont typeface="Georgia"/>
              <a:buNone/>
            </a:pPr>
            <a:r>
              <a:rPr b="1" i="0" lang="en-US" sz="1600" u="none" cap="none" strike="noStrike">
                <a:solidFill>
                  <a:srgbClr val="3D1A4E"/>
                </a:solidFill>
                <a:latin typeface="Georgia"/>
                <a:ea typeface="Georgia"/>
                <a:cs typeface="Georgia"/>
                <a:sym typeface="Georgia"/>
              </a:rPr>
              <a:t>Pedagogical Foundations</a:t>
            </a:r>
            <a:endParaRPr b="0" i="0" sz="1600" u="none" cap="none" strike="noStrike">
              <a:solidFill>
                <a:schemeClr val="dk1"/>
              </a:solidFill>
              <a:latin typeface="Calibri"/>
              <a:ea typeface="Calibri"/>
              <a:cs typeface="Calibri"/>
              <a:sym typeface="Calibri"/>
            </a:endParaRPr>
          </a:p>
        </p:txBody>
      </p:sp>
      <p:sp>
        <p:nvSpPr>
          <p:cNvPr id="468" name="Google Shape;468;g3e7b77fc89f_0_25"/>
          <p:cNvSpPr/>
          <p:nvPr/>
        </p:nvSpPr>
        <p:spPr>
          <a:xfrm>
            <a:off x="749808" y="1517904"/>
            <a:ext cx="7315200" cy="3291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4A4A5A"/>
              </a:buClr>
              <a:buSzPts val="1200"/>
              <a:buFont typeface="Calibri"/>
              <a:buNone/>
            </a:pPr>
            <a:r>
              <a:rPr b="0" i="1" lang="en-US" sz="1200" u="none" cap="none" strike="noStrike">
                <a:solidFill>
                  <a:srgbClr val="4A4A5A"/>
                </a:solidFill>
                <a:latin typeface="Calibri"/>
                <a:ea typeface="Calibri"/>
                <a:cs typeface="Calibri"/>
                <a:sym typeface="Calibri"/>
              </a:rPr>
              <a:t>Ana Flávia  ·  Why podcasting? How does it work in the classroom?</a:t>
            </a:r>
            <a:endParaRPr b="0" i="0" sz="1200" u="none" cap="none" strike="noStrike">
              <a:solidFill>
                <a:schemeClr val="dk1"/>
              </a:solidFill>
              <a:latin typeface="Calibri"/>
              <a:ea typeface="Calibri"/>
              <a:cs typeface="Calibri"/>
              <a:sym typeface="Calibri"/>
            </a:endParaRPr>
          </a:p>
        </p:txBody>
      </p:sp>
      <p:sp>
        <p:nvSpPr>
          <p:cNvPr id="469" name="Google Shape;469;g3e7b77fc89f_0_25"/>
          <p:cNvSpPr/>
          <p:nvPr/>
        </p:nvSpPr>
        <p:spPr>
          <a:xfrm>
            <a:off x="7772400" y="3950407"/>
            <a:ext cx="1005900" cy="310800"/>
          </a:xfrm>
          <a:prstGeom prst="roundRect">
            <a:avLst>
              <a:gd fmla="val 14706" name="adj"/>
            </a:avLst>
          </a:prstGeom>
          <a:solidFill>
            <a:srgbClr val="7B4F9A"/>
          </a:solidFill>
          <a:ln cap="flat" cmpd="sng" w="12700">
            <a:solidFill>
              <a:srgbClr val="7B4F9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g3e7b77fc89f_0_25"/>
          <p:cNvSpPr/>
          <p:nvPr/>
        </p:nvSpPr>
        <p:spPr>
          <a:xfrm>
            <a:off x="7772400" y="3950407"/>
            <a:ext cx="1005900" cy="310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900"/>
              <a:buFont typeface="Calibri"/>
              <a:buNone/>
            </a:pPr>
            <a:r>
              <a:rPr b="1" i="0" lang="en-US" sz="900" u="none" cap="none" strike="noStrike">
                <a:solidFill>
                  <a:srgbClr val="FFFFFF"/>
                </a:solidFill>
                <a:latin typeface="Calibri"/>
                <a:ea typeface="Calibri"/>
                <a:cs typeface="Calibri"/>
                <a:sym typeface="Calibri"/>
              </a:rPr>
              <a:t>▶  NOW</a:t>
            </a:r>
            <a:endParaRPr b="0" i="0" sz="900" u="none" cap="none" strike="noStrike">
              <a:solidFill>
                <a:schemeClr val="dk1"/>
              </a:solidFill>
              <a:latin typeface="Calibri"/>
              <a:ea typeface="Calibri"/>
              <a:cs typeface="Calibri"/>
              <a:sym typeface="Calibri"/>
            </a:endParaRPr>
          </a:p>
        </p:txBody>
      </p:sp>
      <p:sp>
        <p:nvSpPr>
          <p:cNvPr id="471" name="Google Shape;471;g3e7b77fc89f_0_25"/>
          <p:cNvSpPr/>
          <p:nvPr/>
        </p:nvSpPr>
        <p:spPr>
          <a:xfrm>
            <a:off x="320040" y="2176272"/>
            <a:ext cx="164700" cy="1115700"/>
          </a:xfrm>
          <a:prstGeom prst="rect">
            <a:avLst/>
          </a:prstGeom>
          <a:solidFill>
            <a:srgbClr val="4A4A5A"/>
          </a:solidFill>
          <a:ln cap="flat" cmpd="sng" w="12700">
            <a:solidFill>
              <a:srgbClr val="4A4A5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g3e7b77fc89f_0_25"/>
          <p:cNvSpPr/>
          <p:nvPr/>
        </p:nvSpPr>
        <p:spPr>
          <a:xfrm>
            <a:off x="594360" y="2176272"/>
            <a:ext cx="8229600" cy="1115700"/>
          </a:xfrm>
          <a:prstGeom prst="rect">
            <a:avLst/>
          </a:prstGeom>
          <a:solidFill>
            <a:srgbClr val="FFFFFF"/>
          </a:solidFill>
          <a:ln cap="flat" cmpd="sng" w="9525">
            <a:solidFill>
              <a:srgbClr val="E0D8E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g3e7b77fc89f_0_25"/>
          <p:cNvSpPr/>
          <p:nvPr/>
        </p:nvSpPr>
        <p:spPr>
          <a:xfrm>
            <a:off x="749808" y="2249424"/>
            <a:ext cx="2743200" cy="255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4A4A5A"/>
              </a:buClr>
              <a:buSzPts val="900"/>
              <a:buFont typeface="Calibri"/>
              <a:buNone/>
            </a:pPr>
            <a:r>
              <a:rPr b="1" i="0" lang="en-US" sz="900" u="none" cap="none" strike="noStrike">
                <a:solidFill>
                  <a:srgbClr val="4A4A5A"/>
                </a:solidFill>
                <a:latin typeface="Calibri"/>
                <a:ea typeface="Calibri"/>
                <a:cs typeface="Calibri"/>
                <a:sym typeface="Calibri"/>
              </a:rPr>
              <a:t>PART 2 · 15 MIN</a:t>
            </a:r>
            <a:endParaRPr b="0" i="0" sz="900" u="none" cap="none" strike="noStrike">
              <a:solidFill>
                <a:schemeClr val="dk1"/>
              </a:solidFill>
              <a:latin typeface="Calibri"/>
              <a:ea typeface="Calibri"/>
              <a:cs typeface="Calibri"/>
              <a:sym typeface="Calibri"/>
            </a:endParaRPr>
          </a:p>
        </p:txBody>
      </p:sp>
      <p:sp>
        <p:nvSpPr>
          <p:cNvPr id="474" name="Google Shape;474;g3e7b77fc89f_0_25"/>
          <p:cNvSpPr/>
          <p:nvPr/>
        </p:nvSpPr>
        <p:spPr>
          <a:xfrm>
            <a:off x="749808" y="2487168"/>
            <a:ext cx="7315200" cy="384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D1A4E"/>
              </a:buClr>
              <a:buSzPts val="1600"/>
              <a:buFont typeface="Georgia"/>
              <a:buNone/>
            </a:pPr>
            <a:r>
              <a:rPr b="1" i="0" lang="en-US" sz="1600" u="none" cap="none" strike="noStrike">
                <a:solidFill>
                  <a:srgbClr val="3D1A4E"/>
                </a:solidFill>
                <a:latin typeface="Georgia"/>
                <a:ea typeface="Georgia"/>
                <a:cs typeface="Georgia"/>
                <a:sym typeface="Georgia"/>
              </a:rPr>
              <a:t>Technical Setup</a:t>
            </a:r>
            <a:endParaRPr b="0" i="0" sz="1600" u="none" cap="none" strike="noStrike">
              <a:solidFill>
                <a:schemeClr val="dk1"/>
              </a:solidFill>
              <a:latin typeface="Calibri"/>
              <a:ea typeface="Calibri"/>
              <a:cs typeface="Calibri"/>
              <a:sym typeface="Calibri"/>
            </a:endParaRPr>
          </a:p>
        </p:txBody>
      </p:sp>
      <p:sp>
        <p:nvSpPr>
          <p:cNvPr id="475" name="Google Shape;475;g3e7b77fc89f_0_25"/>
          <p:cNvSpPr/>
          <p:nvPr/>
        </p:nvSpPr>
        <p:spPr>
          <a:xfrm>
            <a:off x="749808" y="2871216"/>
            <a:ext cx="7315200" cy="3291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4A4A5A"/>
              </a:buClr>
              <a:buSzPts val="1200"/>
              <a:buFont typeface="Calibri"/>
              <a:buNone/>
            </a:pPr>
            <a:r>
              <a:rPr b="0" i="1" lang="en-US" sz="1200" u="none" cap="none" strike="noStrike">
                <a:solidFill>
                  <a:srgbClr val="4A4A5A"/>
                </a:solidFill>
                <a:latin typeface="Calibri"/>
                <a:ea typeface="Calibri"/>
                <a:cs typeface="Calibri"/>
                <a:sym typeface="Calibri"/>
              </a:rPr>
              <a:t>Mohammad  ·  Recording, editing &amp; publishing tools</a:t>
            </a:r>
            <a:endParaRPr b="0" i="0" sz="1200" u="none" cap="none" strike="noStrike">
              <a:solidFill>
                <a:schemeClr val="dk1"/>
              </a:solidFill>
              <a:latin typeface="Calibri"/>
              <a:ea typeface="Calibri"/>
              <a:cs typeface="Calibri"/>
              <a:sym typeface="Calibri"/>
            </a:endParaRPr>
          </a:p>
        </p:txBody>
      </p:sp>
      <p:sp>
        <p:nvSpPr>
          <p:cNvPr id="476" name="Google Shape;476;g3e7b77fc89f_0_25"/>
          <p:cNvSpPr/>
          <p:nvPr/>
        </p:nvSpPr>
        <p:spPr>
          <a:xfrm>
            <a:off x="320040" y="3529584"/>
            <a:ext cx="164700" cy="1115700"/>
          </a:xfrm>
          <a:prstGeom prst="rect">
            <a:avLst/>
          </a:prstGeom>
          <a:solidFill>
            <a:srgbClr val="E05A3A"/>
          </a:solidFill>
          <a:ln cap="flat" cmpd="sng" w="12700">
            <a:solidFill>
              <a:srgbClr val="E05A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g3e7b77fc89f_0_25"/>
          <p:cNvSpPr/>
          <p:nvPr/>
        </p:nvSpPr>
        <p:spPr>
          <a:xfrm>
            <a:off x="749808" y="3602736"/>
            <a:ext cx="2743200" cy="255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05A3A"/>
              </a:buClr>
              <a:buSzPts val="900"/>
              <a:buFont typeface="Calibri"/>
              <a:buNone/>
            </a:pPr>
            <a:r>
              <a:rPr b="1" i="0" lang="en-US" sz="900" u="none" cap="none" strike="noStrike">
                <a:solidFill>
                  <a:srgbClr val="E05A3A"/>
                </a:solidFill>
                <a:latin typeface="Calibri"/>
                <a:ea typeface="Calibri"/>
                <a:cs typeface="Calibri"/>
                <a:sym typeface="Calibri"/>
              </a:rPr>
              <a:t>HANDS-ON · 60 MIN</a:t>
            </a:r>
            <a:endParaRPr b="0" i="0" sz="900" u="none" cap="none" strike="noStrike">
              <a:solidFill>
                <a:schemeClr val="dk1"/>
              </a:solidFill>
              <a:latin typeface="Calibri"/>
              <a:ea typeface="Calibri"/>
              <a:cs typeface="Calibri"/>
              <a:sym typeface="Calibri"/>
            </a:endParaRPr>
          </a:p>
        </p:txBody>
      </p:sp>
      <p:sp>
        <p:nvSpPr>
          <p:cNvPr id="478" name="Google Shape;478;g3e7b77fc89f_0_25"/>
          <p:cNvSpPr/>
          <p:nvPr/>
        </p:nvSpPr>
        <p:spPr>
          <a:xfrm>
            <a:off x="749808" y="3840480"/>
            <a:ext cx="7315200" cy="384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D1A4E"/>
              </a:buClr>
              <a:buSzPts val="1600"/>
              <a:buFont typeface="Georgia"/>
              <a:buNone/>
            </a:pPr>
            <a:r>
              <a:rPr b="1" i="0" lang="en-US" sz="1600" u="none" cap="none" strike="noStrike">
                <a:solidFill>
                  <a:srgbClr val="3D1A4E"/>
                </a:solidFill>
                <a:latin typeface="Georgia"/>
                <a:ea typeface="Georgia"/>
                <a:cs typeface="Georgia"/>
                <a:sym typeface="Georgia"/>
              </a:rPr>
              <a:t>From Script to Studio</a:t>
            </a:r>
            <a:endParaRPr b="0" i="0" sz="1600" u="none" cap="none" strike="noStrike">
              <a:solidFill>
                <a:schemeClr val="dk1"/>
              </a:solidFill>
              <a:latin typeface="Calibri"/>
              <a:ea typeface="Calibri"/>
              <a:cs typeface="Calibri"/>
              <a:sym typeface="Calibri"/>
            </a:endParaRPr>
          </a:p>
        </p:txBody>
      </p:sp>
      <p:sp>
        <p:nvSpPr>
          <p:cNvPr id="479" name="Google Shape;479;g3e7b77fc89f_0_25"/>
          <p:cNvSpPr/>
          <p:nvPr/>
        </p:nvSpPr>
        <p:spPr>
          <a:xfrm>
            <a:off x="749808" y="4224528"/>
            <a:ext cx="7315200" cy="3291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4A4A5A"/>
              </a:buClr>
              <a:buSzPts val="1200"/>
              <a:buFont typeface="Calibri"/>
              <a:buNone/>
            </a:pPr>
            <a:r>
              <a:rPr b="0" i="1" lang="en-US" sz="1200" u="none" cap="none" strike="noStrike">
                <a:solidFill>
                  <a:srgbClr val="4A4A5A"/>
                </a:solidFill>
                <a:latin typeface="Calibri"/>
                <a:ea typeface="Calibri"/>
                <a:cs typeface="Calibri"/>
                <a:sym typeface="Calibri"/>
              </a:rPr>
              <a:t>Planning  →  Recording  →  Sharing  →  Celebrating</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F0"/>
        </a:solidFill>
      </p:bgPr>
    </p:bg>
    <p:spTree>
      <p:nvGrpSpPr>
        <p:cNvPr id="484" name="Shape 484"/>
        <p:cNvGrpSpPr/>
        <p:nvPr/>
      </p:nvGrpSpPr>
      <p:grpSpPr>
        <a:xfrm>
          <a:off x="0" y="0"/>
          <a:ext cx="0" cy="0"/>
          <a:chOff x="0" y="0"/>
          <a:chExt cx="0" cy="0"/>
        </a:xfrm>
      </p:grpSpPr>
      <p:sp>
        <p:nvSpPr>
          <p:cNvPr id="485" name="Google Shape;485;g3e7f0fd0818_0_0"/>
          <p:cNvSpPr/>
          <p:nvPr/>
        </p:nvSpPr>
        <p:spPr>
          <a:xfrm>
            <a:off x="0" y="0"/>
            <a:ext cx="9144000" cy="658500"/>
          </a:xfrm>
          <a:prstGeom prst="rect">
            <a:avLst/>
          </a:prstGeom>
          <a:solidFill>
            <a:srgbClr val="3D1A4E"/>
          </a:solidFill>
          <a:ln cap="flat" cmpd="sng" w="12700">
            <a:solidFill>
              <a:srgbClr val="3D1A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g3e7f0fd0818_0_0"/>
          <p:cNvSpPr/>
          <p:nvPr/>
        </p:nvSpPr>
        <p:spPr>
          <a:xfrm>
            <a:off x="0" y="0"/>
            <a:ext cx="201300" cy="658500"/>
          </a:xfrm>
          <a:prstGeom prst="rect">
            <a:avLst/>
          </a:prstGeom>
          <a:solidFill>
            <a:srgbClr val="E05A3A"/>
          </a:solidFill>
          <a:ln cap="flat" cmpd="sng" w="12700">
            <a:solidFill>
              <a:srgbClr val="E05A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g3e7f0fd0818_0_0"/>
          <p:cNvSpPr/>
          <p:nvPr/>
        </p:nvSpPr>
        <p:spPr>
          <a:xfrm>
            <a:off x="384048" y="0"/>
            <a:ext cx="8503800" cy="6585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2000"/>
              <a:buFont typeface="Georgia"/>
              <a:buNone/>
            </a:pPr>
            <a:r>
              <a:rPr b="1" lang="en-US" sz="2000">
                <a:solidFill>
                  <a:srgbClr val="FFFFFF"/>
                </a:solidFill>
                <a:latin typeface="Georgia"/>
                <a:ea typeface="Georgia"/>
                <a:cs typeface="Georgia"/>
                <a:sym typeface="Georgia"/>
              </a:rPr>
              <a:t>Podcast!</a:t>
            </a:r>
            <a:endParaRPr b="0" i="0" sz="2000" u="none" cap="none" strike="noStrike">
              <a:solidFill>
                <a:schemeClr val="dk1"/>
              </a:solidFill>
              <a:latin typeface="Calibri"/>
              <a:ea typeface="Calibri"/>
              <a:cs typeface="Calibri"/>
              <a:sym typeface="Calibri"/>
            </a:endParaRPr>
          </a:p>
        </p:txBody>
      </p:sp>
      <p:sp>
        <p:nvSpPr>
          <p:cNvPr id="488" name="Google Shape;488;g3e7f0fd0818_0_0"/>
          <p:cNvSpPr/>
          <p:nvPr/>
        </p:nvSpPr>
        <p:spPr>
          <a:xfrm>
            <a:off x="384050" y="1409350"/>
            <a:ext cx="4215300" cy="3228000"/>
          </a:xfrm>
          <a:prstGeom prst="rect">
            <a:avLst/>
          </a:prstGeom>
          <a:solidFill>
            <a:srgbClr val="FFFFFF"/>
          </a:solidFill>
          <a:ln cap="flat" cmpd="sng" w="4800">
            <a:solidFill>
              <a:srgbClr val="E0D8EA"/>
            </a:solidFill>
            <a:prstDash val="solid"/>
            <a:round/>
            <a:headEnd len="sm" w="sm" type="none"/>
            <a:tailEnd len="sm" w="sm" type="none"/>
          </a:ln>
          <a:effectLst>
            <a:outerShdw blurRad="31936" rotWithShape="0" algn="bl" dir="8100000" dist="12774">
              <a:srgbClr val="000000">
                <a:alpha val="9020"/>
              </a:srgbClr>
            </a:outerShdw>
          </a:effectLst>
        </p:spPr>
        <p:txBody>
          <a:bodyPr anchorCtr="0" anchor="ctr" bIns="45975" lIns="45975" spcFirstLastPara="1" rIns="45975" wrap="square" tIns="45975">
            <a:noAutofit/>
          </a:bodyPr>
          <a:lstStyle/>
          <a:p>
            <a:pPr indent="0" lvl="0" marL="0" rtl="0" algn="l">
              <a:spcBef>
                <a:spcPts val="0"/>
              </a:spcBef>
              <a:spcAft>
                <a:spcPts val="0"/>
              </a:spcAft>
              <a:buNone/>
            </a:pPr>
            <a:r>
              <a:t/>
            </a:r>
            <a:endParaRPr sz="704"/>
          </a:p>
        </p:txBody>
      </p:sp>
      <p:sp>
        <p:nvSpPr>
          <p:cNvPr id="489" name="Google Shape;489;g3e7f0fd0818_0_0"/>
          <p:cNvSpPr/>
          <p:nvPr/>
        </p:nvSpPr>
        <p:spPr>
          <a:xfrm>
            <a:off x="400815" y="1428260"/>
            <a:ext cx="4069200" cy="91500"/>
          </a:xfrm>
          <a:prstGeom prst="rect">
            <a:avLst/>
          </a:prstGeom>
          <a:solidFill>
            <a:srgbClr val="7B4F9A"/>
          </a:solidFill>
          <a:ln cap="flat" cmpd="sng" w="12700">
            <a:solidFill>
              <a:srgbClr val="7B4F9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g3e7f0fd0818_0_0"/>
          <p:cNvSpPr/>
          <p:nvPr/>
        </p:nvSpPr>
        <p:spPr>
          <a:xfrm>
            <a:off x="621050" y="1668225"/>
            <a:ext cx="3853200" cy="1582500"/>
          </a:xfrm>
          <a:prstGeom prst="rect">
            <a:avLst/>
          </a:prstGeom>
          <a:noFill/>
          <a:ln>
            <a:noFill/>
          </a:ln>
        </p:spPr>
        <p:txBody>
          <a:bodyPr anchorCtr="0" anchor="t" bIns="0" lIns="0" spcFirstLastPara="1" rIns="0" wrap="square" tIns="0">
            <a:noAutofit/>
          </a:bodyPr>
          <a:lstStyle/>
          <a:p>
            <a:pPr indent="-241968" lvl="0" marL="229936" rtl="0" algn="l">
              <a:spcBef>
                <a:spcPts val="0"/>
              </a:spcBef>
              <a:spcAft>
                <a:spcPts val="0"/>
              </a:spcAft>
              <a:buSzPts val="2000"/>
              <a:buFont typeface="Calibri"/>
              <a:buAutoNum type="arabicParenR"/>
            </a:pPr>
            <a:r>
              <a:rPr lang="en-US" sz="2000">
                <a:latin typeface="Calibri"/>
                <a:ea typeface="Calibri"/>
                <a:cs typeface="Calibri"/>
                <a:sym typeface="Calibri"/>
              </a:rPr>
              <a:t>Break into groups of 4 people. </a:t>
            </a:r>
            <a:endParaRPr sz="2000">
              <a:latin typeface="Calibri"/>
              <a:ea typeface="Calibri"/>
              <a:cs typeface="Calibri"/>
              <a:sym typeface="Calibri"/>
            </a:endParaRPr>
          </a:p>
          <a:p>
            <a:pPr indent="-241968" lvl="0" marL="229936" rtl="0" algn="l">
              <a:spcBef>
                <a:spcPts val="0"/>
              </a:spcBef>
              <a:spcAft>
                <a:spcPts val="0"/>
              </a:spcAft>
              <a:buSzPts val="2000"/>
              <a:buFont typeface="Calibri"/>
              <a:buAutoNum type="arabicParenR"/>
            </a:pPr>
            <a:r>
              <a:rPr lang="en-US" sz="2000">
                <a:latin typeface="Calibri"/>
                <a:ea typeface="Calibri"/>
                <a:cs typeface="Calibri"/>
                <a:sym typeface="Calibri"/>
              </a:rPr>
              <a:t>Choose a topic.</a:t>
            </a:r>
            <a:endParaRPr sz="2000">
              <a:latin typeface="Calibri"/>
              <a:ea typeface="Calibri"/>
              <a:cs typeface="Calibri"/>
              <a:sym typeface="Calibri"/>
            </a:endParaRPr>
          </a:p>
          <a:p>
            <a:pPr indent="-241968" lvl="0" marL="229936" rtl="0" algn="l">
              <a:spcBef>
                <a:spcPts val="0"/>
              </a:spcBef>
              <a:spcAft>
                <a:spcPts val="0"/>
              </a:spcAft>
              <a:buSzPts val="2000"/>
              <a:buFont typeface="Calibri"/>
              <a:buAutoNum type="arabicParenR"/>
            </a:pPr>
            <a:r>
              <a:rPr lang="en-US" sz="2000">
                <a:latin typeface="Calibri"/>
                <a:ea typeface="Calibri"/>
                <a:cs typeface="Calibri"/>
                <a:sym typeface="Calibri"/>
              </a:rPr>
              <a:t>Plan your podcast.</a:t>
            </a:r>
            <a:endParaRPr sz="2000">
              <a:latin typeface="Calibri"/>
              <a:ea typeface="Calibri"/>
              <a:cs typeface="Calibri"/>
              <a:sym typeface="Calibri"/>
            </a:endParaRPr>
          </a:p>
          <a:p>
            <a:pPr indent="-241968" lvl="0" marL="229936" rtl="0" algn="l">
              <a:spcBef>
                <a:spcPts val="0"/>
              </a:spcBef>
              <a:spcAft>
                <a:spcPts val="0"/>
              </a:spcAft>
              <a:buSzPts val="2000"/>
              <a:buFont typeface="Calibri"/>
              <a:buAutoNum type="arabicParenR"/>
            </a:pPr>
            <a:r>
              <a:rPr lang="en-US" sz="2000">
                <a:latin typeface="Calibri"/>
                <a:ea typeface="Calibri"/>
                <a:cs typeface="Calibri"/>
                <a:sym typeface="Calibri"/>
              </a:rPr>
              <a:t>Practice! Do a dry run. </a:t>
            </a:r>
            <a:endParaRPr sz="2000">
              <a:latin typeface="Calibri"/>
              <a:ea typeface="Calibri"/>
              <a:cs typeface="Calibri"/>
              <a:sym typeface="Calibri"/>
            </a:endParaRPr>
          </a:p>
          <a:p>
            <a:pPr indent="-241968" lvl="0" marL="229936" rtl="0" algn="l">
              <a:spcBef>
                <a:spcPts val="0"/>
              </a:spcBef>
              <a:spcAft>
                <a:spcPts val="0"/>
              </a:spcAft>
              <a:buSzPts val="2000"/>
              <a:buFont typeface="Calibri"/>
              <a:buAutoNum type="arabicParenR"/>
            </a:pPr>
            <a:r>
              <a:rPr lang="en-US" sz="2000">
                <a:latin typeface="Calibri"/>
                <a:ea typeface="Calibri"/>
                <a:cs typeface="Calibri"/>
                <a:sym typeface="Calibri"/>
              </a:rPr>
              <a:t>Record a short 5 min podcast. </a:t>
            </a:r>
            <a:endParaRPr sz="2000">
              <a:latin typeface="Calibri"/>
              <a:ea typeface="Calibri"/>
              <a:cs typeface="Calibri"/>
              <a:sym typeface="Calibri"/>
            </a:endParaRPr>
          </a:p>
          <a:p>
            <a:pPr indent="-241968" lvl="0" marL="229936" rtl="0" algn="l">
              <a:spcBef>
                <a:spcPts val="0"/>
              </a:spcBef>
              <a:spcAft>
                <a:spcPts val="0"/>
              </a:spcAft>
              <a:buSzPts val="2000"/>
              <a:buFont typeface="Calibri"/>
              <a:buAutoNum type="arabicParenR"/>
            </a:pPr>
            <a:r>
              <a:rPr lang="en-US" sz="2000">
                <a:latin typeface="Calibri"/>
                <a:ea typeface="Calibri"/>
                <a:cs typeface="Calibri"/>
                <a:sym typeface="Calibri"/>
              </a:rPr>
              <a:t>Rotate groups</a:t>
            </a:r>
            <a:endParaRPr sz="2000">
              <a:latin typeface="Calibri"/>
              <a:ea typeface="Calibri"/>
              <a:cs typeface="Calibri"/>
              <a:sym typeface="Calibri"/>
            </a:endParaRPr>
          </a:p>
          <a:p>
            <a:pPr indent="-241968" lvl="0" marL="229936" rtl="0" algn="l">
              <a:spcBef>
                <a:spcPts val="0"/>
              </a:spcBef>
              <a:spcAft>
                <a:spcPts val="0"/>
              </a:spcAft>
              <a:buSzPts val="2000"/>
              <a:buFont typeface="Calibri"/>
              <a:buAutoNum type="arabicParenR"/>
            </a:pPr>
            <a:r>
              <a:rPr lang="en-US" sz="2000">
                <a:latin typeface="Calibri"/>
                <a:ea typeface="Calibri"/>
                <a:cs typeface="Calibri"/>
                <a:sym typeface="Calibri"/>
              </a:rPr>
              <a:t>Debrief</a:t>
            </a:r>
            <a:r>
              <a:rPr lang="en-US" sz="2000">
                <a:latin typeface="Calibri"/>
                <a:ea typeface="Calibri"/>
                <a:cs typeface="Calibri"/>
                <a:sym typeface="Calibri"/>
              </a:rPr>
              <a:t> with your team. </a:t>
            </a:r>
            <a:endParaRPr sz="2000">
              <a:latin typeface="Calibri"/>
              <a:ea typeface="Calibri"/>
              <a:cs typeface="Calibri"/>
              <a:sym typeface="Calibri"/>
            </a:endParaRPr>
          </a:p>
          <a:p>
            <a:pPr indent="-241968" lvl="0" marL="229936" rtl="0" algn="l">
              <a:spcBef>
                <a:spcPts val="0"/>
              </a:spcBef>
              <a:spcAft>
                <a:spcPts val="0"/>
              </a:spcAft>
              <a:buSzPts val="2000"/>
              <a:buFont typeface="Calibri"/>
              <a:buAutoNum type="arabicParenR"/>
            </a:pPr>
            <a:r>
              <a:rPr lang="en-US" sz="2000">
                <a:latin typeface="Calibri"/>
                <a:ea typeface="Calibri"/>
                <a:cs typeface="Calibri"/>
                <a:sym typeface="Calibri"/>
              </a:rPr>
              <a:t>Discuss how you will use it in class. </a:t>
            </a:r>
            <a:endParaRPr sz="2000">
              <a:latin typeface="Calibri"/>
              <a:ea typeface="Calibri"/>
              <a:cs typeface="Calibri"/>
              <a:sym typeface="Calibri"/>
            </a:endParaRPr>
          </a:p>
        </p:txBody>
      </p:sp>
      <p:pic>
        <p:nvPicPr>
          <p:cNvPr id="491" name="Google Shape;491;g3e7f0fd0818_0_0" title="podcast group pic.jpeg"/>
          <p:cNvPicPr preferRelativeResize="0"/>
          <p:nvPr/>
        </p:nvPicPr>
        <p:blipFill>
          <a:blip r:embed="rId3">
            <a:alphaModFix/>
          </a:blip>
          <a:stretch>
            <a:fillRect/>
          </a:stretch>
        </p:blipFill>
        <p:spPr>
          <a:xfrm>
            <a:off x="4679830" y="1409338"/>
            <a:ext cx="4303844" cy="322788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F0"/>
        </a:solidFill>
      </p:bgPr>
    </p:bg>
    <p:spTree>
      <p:nvGrpSpPr>
        <p:cNvPr id="496" name="Shape 496"/>
        <p:cNvGrpSpPr/>
        <p:nvPr/>
      </p:nvGrpSpPr>
      <p:grpSpPr>
        <a:xfrm>
          <a:off x="0" y="0"/>
          <a:ext cx="0" cy="0"/>
          <a:chOff x="0" y="0"/>
          <a:chExt cx="0" cy="0"/>
        </a:xfrm>
      </p:grpSpPr>
      <p:sp>
        <p:nvSpPr>
          <p:cNvPr id="497" name="Google Shape;497;g3e7b77fc89f_1_34"/>
          <p:cNvSpPr/>
          <p:nvPr/>
        </p:nvSpPr>
        <p:spPr>
          <a:xfrm>
            <a:off x="0" y="0"/>
            <a:ext cx="9144000" cy="658500"/>
          </a:xfrm>
          <a:prstGeom prst="rect">
            <a:avLst/>
          </a:prstGeom>
          <a:solidFill>
            <a:srgbClr val="3D1A4E"/>
          </a:solidFill>
          <a:ln cap="flat" cmpd="sng" w="12700">
            <a:solidFill>
              <a:srgbClr val="3D1A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g3e7b77fc89f_1_34"/>
          <p:cNvSpPr/>
          <p:nvPr/>
        </p:nvSpPr>
        <p:spPr>
          <a:xfrm>
            <a:off x="0" y="0"/>
            <a:ext cx="201300" cy="658500"/>
          </a:xfrm>
          <a:prstGeom prst="rect">
            <a:avLst/>
          </a:prstGeom>
          <a:solidFill>
            <a:srgbClr val="E05A3A"/>
          </a:solidFill>
          <a:ln cap="flat" cmpd="sng" w="12700">
            <a:solidFill>
              <a:srgbClr val="E05A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g3e7b77fc89f_1_34"/>
          <p:cNvSpPr/>
          <p:nvPr/>
        </p:nvSpPr>
        <p:spPr>
          <a:xfrm>
            <a:off x="384048" y="0"/>
            <a:ext cx="8503800" cy="6585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2000"/>
              <a:buFont typeface="Georgia"/>
              <a:buNone/>
            </a:pPr>
            <a:r>
              <a:rPr b="1" lang="en-US" sz="2000">
                <a:solidFill>
                  <a:srgbClr val="FFFFFF"/>
                </a:solidFill>
                <a:latin typeface="Georgia"/>
                <a:ea typeface="Georgia"/>
                <a:cs typeface="Georgia"/>
                <a:sym typeface="Georgia"/>
              </a:rPr>
              <a:t>Prompts &amp; Focus Questions</a:t>
            </a:r>
            <a:endParaRPr b="0" i="0" sz="2000" u="none" cap="none" strike="noStrike">
              <a:solidFill>
                <a:schemeClr val="dk1"/>
              </a:solidFill>
              <a:latin typeface="Calibri"/>
              <a:ea typeface="Calibri"/>
              <a:cs typeface="Calibri"/>
              <a:sym typeface="Calibri"/>
            </a:endParaRPr>
          </a:p>
        </p:txBody>
      </p:sp>
      <p:sp>
        <p:nvSpPr>
          <p:cNvPr id="500" name="Google Shape;500;g3e7b77fc89f_1_34"/>
          <p:cNvSpPr/>
          <p:nvPr/>
        </p:nvSpPr>
        <p:spPr>
          <a:xfrm>
            <a:off x="320040" y="822960"/>
            <a:ext cx="4069200" cy="1783200"/>
          </a:xfrm>
          <a:prstGeom prst="rect">
            <a:avLst/>
          </a:prstGeom>
          <a:solidFill>
            <a:srgbClr val="FFFFFF"/>
          </a:solidFill>
          <a:ln cap="flat" cmpd="sng" w="9525">
            <a:solidFill>
              <a:srgbClr val="E0D8EA"/>
            </a:solidFill>
            <a:prstDash val="solid"/>
            <a:round/>
            <a:headEnd len="sm" w="sm" type="none"/>
            <a:tailEnd len="sm" w="sm" type="none"/>
          </a:ln>
          <a:effectLst>
            <a:outerShdw blurRad="63500" rotWithShape="0" algn="bl" dir="8100000" dist="25400">
              <a:srgbClr val="000000">
                <a:alpha val="902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g3e7b77fc89f_1_34"/>
          <p:cNvSpPr/>
          <p:nvPr/>
        </p:nvSpPr>
        <p:spPr>
          <a:xfrm>
            <a:off x="320040" y="822960"/>
            <a:ext cx="4069200" cy="91500"/>
          </a:xfrm>
          <a:prstGeom prst="rect">
            <a:avLst/>
          </a:prstGeom>
          <a:solidFill>
            <a:srgbClr val="7B4F9A"/>
          </a:solidFill>
          <a:ln cap="flat" cmpd="sng" w="12700">
            <a:solidFill>
              <a:srgbClr val="7B4F9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g3e7b77fc89f_1_34"/>
          <p:cNvSpPr/>
          <p:nvPr/>
        </p:nvSpPr>
        <p:spPr>
          <a:xfrm>
            <a:off x="457200" y="987552"/>
            <a:ext cx="3749100" cy="320100"/>
          </a:xfrm>
          <a:prstGeom prst="rect">
            <a:avLst/>
          </a:prstGeom>
          <a:noFill/>
          <a:ln>
            <a:noFill/>
          </a:ln>
        </p:spPr>
        <p:txBody>
          <a:bodyPr anchorCtr="0" anchor="ctr" bIns="0" lIns="0" spcFirstLastPara="1" rIns="0" wrap="square" tIns="0">
            <a:noAutofit/>
          </a:bodyPr>
          <a:lstStyle/>
          <a:p>
            <a:pPr indent="-317500" lvl="0" marL="457200" rtl="0" algn="l">
              <a:spcBef>
                <a:spcPts val="0"/>
              </a:spcBef>
              <a:spcAft>
                <a:spcPts val="0"/>
              </a:spcAft>
              <a:buSzPts val="1400"/>
              <a:buAutoNum type="arabicParenR"/>
            </a:pPr>
            <a:r>
              <a:rPr lang="en-US"/>
              <a:t>TeachX</a:t>
            </a:r>
            <a:endParaRPr/>
          </a:p>
        </p:txBody>
      </p:sp>
      <p:sp>
        <p:nvSpPr>
          <p:cNvPr id="503" name="Google Shape;503;g3e7b77fc89f_1_34"/>
          <p:cNvSpPr/>
          <p:nvPr/>
        </p:nvSpPr>
        <p:spPr>
          <a:xfrm>
            <a:off x="457200" y="1325880"/>
            <a:ext cx="3749100" cy="1143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4A4A5A"/>
              </a:buClr>
              <a:buSzPts val="1200"/>
              <a:buFont typeface="Calibri"/>
              <a:buNone/>
            </a:pPr>
            <a:r>
              <a:rPr lang="en-US"/>
              <a:t>How was your TeachX experience? What have you learned? What are you going to take back to your </a:t>
            </a:r>
            <a:r>
              <a:rPr lang="en-US"/>
              <a:t>department</a:t>
            </a:r>
            <a:r>
              <a:rPr lang="en-US"/>
              <a:t>/ university? </a:t>
            </a:r>
            <a:endParaRPr/>
          </a:p>
        </p:txBody>
      </p:sp>
      <p:sp>
        <p:nvSpPr>
          <p:cNvPr id="504" name="Google Shape;504;g3e7b77fc89f_1_34"/>
          <p:cNvSpPr/>
          <p:nvPr/>
        </p:nvSpPr>
        <p:spPr>
          <a:xfrm>
            <a:off x="320040" y="2834640"/>
            <a:ext cx="4069200" cy="1783200"/>
          </a:xfrm>
          <a:prstGeom prst="rect">
            <a:avLst/>
          </a:prstGeom>
          <a:solidFill>
            <a:srgbClr val="FFFFFF"/>
          </a:solidFill>
          <a:ln cap="flat" cmpd="sng" w="9525">
            <a:solidFill>
              <a:srgbClr val="E0D8EA"/>
            </a:solidFill>
            <a:prstDash val="solid"/>
            <a:round/>
            <a:headEnd len="sm" w="sm" type="none"/>
            <a:tailEnd len="sm" w="sm" type="none"/>
          </a:ln>
          <a:effectLst>
            <a:outerShdw blurRad="63500" rotWithShape="0" algn="bl" dir="8100000" dist="25400">
              <a:srgbClr val="000000">
                <a:alpha val="902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g3e7b77fc89f_1_34"/>
          <p:cNvSpPr/>
          <p:nvPr/>
        </p:nvSpPr>
        <p:spPr>
          <a:xfrm>
            <a:off x="320040" y="2834640"/>
            <a:ext cx="4069200" cy="91500"/>
          </a:xfrm>
          <a:prstGeom prst="rect">
            <a:avLst/>
          </a:prstGeom>
          <a:solidFill>
            <a:srgbClr val="E05A3A"/>
          </a:solidFill>
          <a:ln cap="flat" cmpd="sng" w="12700">
            <a:solidFill>
              <a:srgbClr val="E05A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g3e7b77fc89f_1_34"/>
          <p:cNvSpPr/>
          <p:nvPr/>
        </p:nvSpPr>
        <p:spPr>
          <a:xfrm>
            <a:off x="457200" y="2999232"/>
            <a:ext cx="3749100" cy="320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3D1A4E"/>
              </a:buClr>
              <a:buSzPts val="1400"/>
              <a:buFont typeface="Georgia"/>
              <a:buNone/>
            </a:pPr>
            <a:r>
              <a:rPr lang="en-US"/>
              <a:t>3) How do you think AI will impact T&amp;L</a:t>
            </a:r>
            <a:endParaRPr/>
          </a:p>
        </p:txBody>
      </p:sp>
      <p:sp>
        <p:nvSpPr>
          <p:cNvPr id="507" name="Google Shape;507;g3e7b77fc89f_1_34"/>
          <p:cNvSpPr/>
          <p:nvPr/>
        </p:nvSpPr>
        <p:spPr>
          <a:xfrm>
            <a:off x="457200" y="3337560"/>
            <a:ext cx="3749100" cy="1143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4A4A5A"/>
              </a:buClr>
              <a:buSzPts val="1200"/>
              <a:buFont typeface="Calibri"/>
              <a:buNone/>
            </a:pPr>
            <a:r>
              <a:rPr lang="en-US"/>
              <a:t>Do you think AI will have a negative or positive impact on teaching and learning? How do you feel about using AI in your </a:t>
            </a:r>
            <a:r>
              <a:rPr lang="en-US"/>
              <a:t>classroom</a:t>
            </a:r>
            <a:r>
              <a:rPr lang="en-US"/>
              <a:t>? Where do you think we will be in 10 years?</a:t>
            </a:r>
            <a:endParaRPr/>
          </a:p>
        </p:txBody>
      </p:sp>
      <p:sp>
        <p:nvSpPr>
          <p:cNvPr id="508" name="Google Shape;508;g3e7b77fc89f_1_34"/>
          <p:cNvSpPr/>
          <p:nvPr/>
        </p:nvSpPr>
        <p:spPr>
          <a:xfrm>
            <a:off x="4754880" y="822960"/>
            <a:ext cx="4069200" cy="1783200"/>
          </a:xfrm>
          <a:prstGeom prst="rect">
            <a:avLst/>
          </a:prstGeom>
          <a:solidFill>
            <a:srgbClr val="FFFFFF"/>
          </a:solidFill>
          <a:ln cap="flat" cmpd="sng" w="9525">
            <a:solidFill>
              <a:srgbClr val="E0D8EA"/>
            </a:solidFill>
            <a:prstDash val="solid"/>
            <a:round/>
            <a:headEnd len="sm" w="sm" type="none"/>
            <a:tailEnd len="sm" w="sm" type="none"/>
          </a:ln>
          <a:effectLst>
            <a:outerShdw blurRad="63500" rotWithShape="0" algn="bl" dir="8100000" dist="25400">
              <a:srgbClr val="000000">
                <a:alpha val="902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g3e7b77fc89f_1_34"/>
          <p:cNvSpPr/>
          <p:nvPr/>
        </p:nvSpPr>
        <p:spPr>
          <a:xfrm>
            <a:off x="4754880" y="822960"/>
            <a:ext cx="4069200" cy="91500"/>
          </a:xfrm>
          <a:prstGeom prst="rect">
            <a:avLst/>
          </a:prstGeom>
          <a:solidFill>
            <a:srgbClr val="7B4F9A"/>
          </a:solidFill>
          <a:ln cap="flat" cmpd="sng" w="12700">
            <a:solidFill>
              <a:srgbClr val="7B4F9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g3e7b77fc89f_1_34"/>
          <p:cNvSpPr/>
          <p:nvPr/>
        </p:nvSpPr>
        <p:spPr>
          <a:xfrm>
            <a:off x="4892040" y="987552"/>
            <a:ext cx="3749100" cy="320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3D1A4E"/>
              </a:buClr>
              <a:buSzPts val="1400"/>
              <a:buFont typeface="Georgia"/>
              <a:buNone/>
            </a:pPr>
            <a:r>
              <a:rPr lang="en-US"/>
              <a:t>2) Getting to know your team</a:t>
            </a:r>
            <a:endParaRPr/>
          </a:p>
        </p:txBody>
      </p:sp>
      <p:sp>
        <p:nvSpPr>
          <p:cNvPr id="511" name="Google Shape;511;g3e7b77fc89f_1_34"/>
          <p:cNvSpPr/>
          <p:nvPr/>
        </p:nvSpPr>
        <p:spPr>
          <a:xfrm>
            <a:off x="4892040" y="1325880"/>
            <a:ext cx="3749100" cy="1143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4A4A5A"/>
              </a:buClr>
              <a:buSzPts val="1200"/>
              <a:buFont typeface="Calibri"/>
              <a:buNone/>
            </a:pPr>
            <a:r>
              <a:rPr lang="en-US"/>
              <a:t>Introduce yourself and  your team. Ask general questions about what they do and where they are from?</a:t>
            </a:r>
            <a:endParaRPr/>
          </a:p>
        </p:txBody>
      </p:sp>
      <p:sp>
        <p:nvSpPr>
          <p:cNvPr id="512" name="Google Shape;512;g3e7b77fc89f_1_34"/>
          <p:cNvSpPr/>
          <p:nvPr/>
        </p:nvSpPr>
        <p:spPr>
          <a:xfrm>
            <a:off x="4754880" y="2834640"/>
            <a:ext cx="4069200" cy="1783200"/>
          </a:xfrm>
          <a:prstGeom prst="rect">
            <a:avLst/>
          </a:prstGeom>
          <a:solidFill>
            <a:srgbClr val="FFFFFF"/>
          </a:solidFill>
          <a:ln cap="flat" cmpd="sng" w="9525">
            <a:solidFill>
              <a:srgbClr val="E0D8EA"/>
            </a:solidFill>
            <a:prstDash val="solid"/>
            <a:round/>
            <a:headEnd len="sm" w="sm" type="none"/>
            <a:tailEnd len="sm" w="sm" type="none"/>
          </a:ln>
          <a:effectLst>
            <a:outerShdw blurRad="63500" rotWithShape="0" algn="bl" dir="8100000" dist="25400">
              <a:srgbClr val="000000">
                <a:alpha val="902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g3e7b77fc89f_1_34"/>
          <p:cNvSpPr/>
          <p:nvPr/>
        </p:nvSpPr>
        <p:spPr>
          <a:xfrm>
            <a:off x="4754880" y="2834640"/>
            <a:ext cx="4069200" cy="91500"/>
          </a:xfrm>
          <a:prstGeom prst="rect">
            <a:avLst/>
          </a:prstGeom>
          <a:solidFill>
            <a:srgbClr val="E05A3A"/>
          </a:solidFill>
          <a:ln cap="flat" cmpd="sng" w="12700">
            <a:solidFill>
              <a:srgbClr val="E05A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g3e7b77fc89f_1_34"/>
          <p:cNvSpPr/>
          <p:nvPr/>
        </p:nvSpPr>
        <p:spPr>
          <a:xfrm>
            <a:off x="4892040" y="3017457"/>
            <a:ext cx="3749100" cy="320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3D1A4E"/>
              </a:buClr>
              <a:buSzPts val="1400"/>
              <a:buFont typeface="Georgia"/>
              <a:buNone/>
            </a:pPr>
            <a:r>
              <a:rPr lang="en-US"/>
              <a:t>4) Make your own question</a:t>
            </a:r>
            <a:endParaRPr/>
          </a:p>
        </p:txBody>
      </p:sp>
      <p:sp>
        <p:nvSpPr>
          <p:cNvPr id="515" name="Google Shape;515;g3e7b77fc89f_1_34"/>
          <p:cNvSpPr/>
          <p:nvPr/>
        </p:nvSpPr>
        <p:spPr>
          <a:xfrm>
            <a:off x="4892040" y="3337560"/>
            <a:ext cx="3749100" cy="1143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4A4A5A"/>
              </a:buClr>
              <a:buSzPts val="1200"/>
              <a:buFont typeface="Calibri"/>
              <a:buNone/>
            </a:pPr>
            <a:r>
              <a:rPr lang="en-US"/>
              <a:t>Experiment and choose your own topic!</a:t>
            </a:r>
            <a:endParaRPr/>
          </a:p>
        </p:txBody>
      </p:sp>
      <p:sp>
        <p:nvSpPr>
          <p:cNvPr id="516" name="Google Shape;516;g3e7b77fc89f_1_34"/>
          <p:cNvSpPr/>
          <p:nvPr/>
        </p:nvSpPr>
        <p:spPr>
          <a:xfrm>
            <a:off x="7352650" y="3154650"/>
            <a:ext cx="2244600" cy="1943100"/>
          </a:xfrm>
          <a:prstGeom prst="ellipse">
            <a:avLst/>
          </a:prstGeom>
          <a:solidFill>
            <a:srgbClr val="7B4F9A">
              <a:alpha val="20000"/>
            </a:srgbClr>
          </a:solidFill>
          <a:ln cap="flat" cmpd="sng" w="12700">
            <a:solidFill>
              <a:srgbClr val="7B4F9A">
                <a:alpha val="20000"/>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3D1A4E"/>
              </a:buClr>
              <a:buSzPts val="1400"/>
              <a:buFont typeface="Georgia"/>
              <a:buNone/>
            </a:pPr>
            <a:r>
              <a:rPr lang="en-US"/>
              <a:t>Note on Performance Anxiety</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F0"/>
        </a:solidFill>
      </p:bgPr>
    </p:bg>
    <p:spTree>
      <p:nvGrpSpPr>
        <p:cNvPr id="521" name="Shape 521"/>
        <p:cNvGrpSpPr/>
        <p:nvPr/>
      </p:nvGrpSpPr>
      <p:grpSpPr>
        <a:xfrm>
          <a:off x="0" y="0"/>
          <a:ext cx="0" cy="0"/>
          <a:chOff x="0" y="0"/>
          <a:chExt cx="0" cy="0"/>
        </a:xfrm>
      </p:grpSpPr>
      <p:sp>
        <p:nvSpPr>
          <p:cNvPr id="522" name="Google Shape;522;g3e1ab5b5271_0_40"/>
          <p:cNvSpPr/>
          <p:nvPr/>
        </p:nvSpPr>
        <p:spPr>
          <a:xfrm>
            <a:off x="0" y="0"/>
            <a:ext cx="9144000" cy="658500"/>
          </a:xfrm>
          <a:prstGeom prst="rect">
            <a:avLst/>
          </a:prstGeom>
          <a:solidFill>
            <a:srgbClr val="3D1A4E"/>
          </a:solidFill>
          <a:ln cap="flat" cmpd="sng" w="12700">
            <a:solidFill>
              <a:srgbClr val="3D1A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g3e1ab5b5271_0_40"/>
          <p:cNvSpPr/>
          <p:nvPr/>
        </p:nvSpPr>
        <p:spPr>
          <a:xfrm>
            <a:off x="0" y="0"/>
            <a:ext cx="201300" cy="658500"/>
          </a:xfrm>
          <a:prstGeom prst="rect">
            <a:avLst/>
          </a:prstGeom>
          <a:solidFill>
            <a:srgbClr val="E05A3A"/>
          </a:solidFill>
          <a:ln cap="flat" cmpd="sng" w="12700">
            <a:solidFill>
              <a:srgbClr val="E05A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g3e1ab5b5271_0_40"/>
          <p:cNvSpPr/>
          <p:nvPr/>
        </p:nvSpPr>
        <p:spPr>
          <a:xfrm>
            <a:off x="384048" y="0"/>
            <a:ext cx="8503800" cy="658500"/>
          </a:xfrm>
          <a:prstGeom prst="rect">
            <a:avLst/>
          </a:prstGeom>
          <a:noFill/>
          <a:ln>
            <a:noFill/>
          </a:ln>
        </p:spPr>
        <p:txBody>
          <a:bodyPr anchorCtr="0" anchor="ctr" bIns="0" lIns="0" spcFirstLastPara="1" rIns="0" wrap="square" tIns="0">
            <a:noAutofit/>
          </a:bodyPr>
          <a:lstStyle/>
          <a:p>
            <a:pPr indent="0" lvl="0" marL="139700" marR="139700" rtl="0" algn="l">
              <a:lnSpc>
                <a:spcPct val="120000"/>
              </a:lnSpc>
              <a:spcBef>
                <a:spcPts val="0"/>
              </a:spcBef>
              <a:spcAft>
                <a:spcPts val="0"/>
              </a:spcAft>
              <a:buClr>
                <a:schemeClr val="dk1"/>
              </a:buClr>
              <a:buSzPts val="1100"/>
              <a:buFont typeface="Arial"/>
              <a:buNone/>
            </a:pPr>
            <a:r>
              <a:rPr b="1" lang="en-US" sz="2000">
                <a:solidFill>
                  <a:schemeClr val="lt1"/>
                </a:solidFill>
                <a:latin typeface="Georgia"/>
                <a:ea typeface="Georgia"/>
                <a:cs typeface="Georgia"/>
                <a:sym typeface="Georgia"/>
              </a:rPr>
              <a:t>RØDECaster Pro II</a:t>
            </a:r>
            <a:endParaRPr b="1" sz="2000">
              <a:solidFill>
                <a:schemeClr val="lt1"/>
              </a:solidFill>
              <a:latin typeface="Georgia"/>
              <a:ea typeface="Georgia"/>
              <a:cs typeface="Georgia"/>
              <a:sym typeface="Georgia"/>
            </a:endParaRPr>
          </a:p>
        </p:txBody>
      </p:sp>
      <p:pic>
        <p:nvPicPr>
          <p:cNvPr id="525" name="Google Shape;525;g3e1ab5b5271_0_40"/>
          <p:cNvPicPr preferRelativeResize="0"/>
          <p:nvPr/>
        </p:nvPicPr>
        <p:blipFill>
          <a:blip r:embed="rId3">
            <a:alphaModFix/>
          </a:blip>
          <a:stretch>
            <a:fillRect/>
          </a:stretch>
        </p:blipFill>
        <p:spPr>
          <a:xfrm>
            <a:off x="3614475" y="1202750"/>
            <a:ext cx="5273376" cy="3295875"/>
          </a:xfrm>
          <a:prstGeom prst="rect">
            <a:avLst/>
          </a:prstGeom>
          <a:noFill/>
          <a:ln>
            <a:noFill/>
          </a:ln>
        </p:spPr>
      </p:pic>
      <p:sp>
        <p:nvSpPr>
          <p:cNvPr id="526" name="Google Shape;526;g3e1ab5b5271_0_40"/>
          <p:cNvSpPr/>
          <p:nvPr/>
        </p:nvSpPr>
        <p:spPr>
          <a:xfrm>
            <a:off x="201310" y="1202750"/>
            <a:ext cx="3315900" cy="3680700"/>
          </a:xfrm>
          <a:prstGeom prst="rect">
            <a:avLst/>
          </a:prstGeom>
          <a:solidFill>
            <a:srgbClr val="FFFFFF"/>
          </a:solidFill>
          <a:ln cap="flat" cmpd="sng" w="3775">
            <a:solidFill>
              <a:srgbClr val="E0D8EA"/>
            </a:solidFill>
            <a:prstDash val="solid"/>
            <a:round/>
            <a:headEnd len="sm" w="sm" type="none"/>
            <a:tailEnd len="sm" w="sm" type="none"/>
          </a:ln>
          <a:effectLst>
            <a:outerShdw blurRad="25121" rotWithShape="0" algn="bl" dir="8100000" dist="10048">
              <a:srgbClr val="000000">
                <a:alpha val="9020"/>
              </a:srgbClr>
            </a:outerShdw>
          </a:effectLst>
        </p:spPr>
        <p:txBody>
          <a:bodyPr anchorCtr="0" anchor="ctr" bIns="36150" lIns="36150" spcFirstLastPara="1" rIns="36150" wrap="square" tIns="36150">
            <a:noAutofit/>
          </a:bodyPr>
          <a:lstStyle/>
          <a:p>
            <a:pPr indent="0" lvl="0" marL="0" rtl="0" algn="l">
              <a:spcBef>
                <a:spcPts val="0"/>
              </a:spcBef>
              <a:spcAft>
                <a:spcPts val="0"/>
              </a:spcAft>
              <a:buNone/>
            </a:pPr>
            <a:r>
              <a:t/>
            </a:r>
            <a:endParaRPr sz="554"/>
          </a:p>
        </p:txBody>
      </p:sp>
      <p:sp>
        <p:nvSpPr>
          <p:cNvPr id="527" name="Google Shape;527;g3e1ab5b5271_0_40"/>
          <p:cNvSpPr/>
          <p:nvPr/>
        </p:nvSpPr>
        <p:spPr>
          <a:xfrm>
            <a:off x="201300" y="1202762"/>
            <a:ext cx="3200700" cy="104400"/>
          </a:xfrm>
          <a:prstGeom prst="rect">
            <a:avLst/>
          </a:prstGeom>
          <a:solidFill>
            <a:srgbClr val="7B4F9A"/>
          </a:solidFill>
          <a:ln cap="flat" cmpd="sng" w="10000">
            <a:solidFill>
              <a:srgbClr val="7B4F9A"/>
            </a:solidFill>
            <a:prstDash val="solid"/>
            <a:round/>
            <a:headEnd len="sm" w="sm" type="none"/>
            <a:tailEnd len="sm" w="sm" type="none"/>
          </a:ln>
        </p:spPr>
        <p:txBody>
          <a:bodyPr anchorCtr="0" anchor="ctr" bIns="71900" lIns="71900" spcFirstLastPara="1" rIns="71900" wrap="square" tIns="71900">
            <a:noAutofit/>
          </a:bodyPr>
          <a:lstStyle/>
          <a:p>
            <a:pPr indent="0" lvl="0" marL="0" rtl="0" algn="l">
              <a:spcBef>
                <a:spcPts val="0"/>
              </a:spcBef>
              <a:spcAft>
                <a:spcPts val="0"/>
              </a:spcAft>
              <a:buNone/>
            </a:pPr>
            <a:r>
              <a:t/>
            </a:r>
            <a:endParaRPr sz="1101"/>
          </a:p>
        </p:txBody>
      </p:sp>
      <p:sp>
        <p:nvSpPr>
          <p:cNvPr id="528" name="Google Shape;528;g3e1ab5b5271_0_40"/>
          <p:cNvSpPr txBox="1"/>
          <p:nvPr/>
        </p:nvSpPr>
        <p:spPr>
          <a:xfrm>
            <a:off x="359250" y="1307150"/>
            <a:ext cx="3000000" cy="29553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5.5" HD Touchscreen </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Record Button</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Channel Buttons</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Channel Faders</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Listen and Mute Buttons</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Headphone Output Controls</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Rotary Encoder</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SMART Pads </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Bank Switching Buttons</a:t>
            </a: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F0"/>
        </a:solidFill>
      </p:bgPr>
    </p:bg>
    <p:spTree>
      <p:nvGrpSpPr>
        <p:cNvPr id="33" name="Shape 33"/>
        <p:cNvGrpSpPr/>
        <p:nvPr/>
      </p:nvGrpSpPr>
      <p:grpSpPr>
        <a:xfrm>
          <a:off x="0" y="0"/>
          <a:ext cx="0" cy="0"/>
          <a:chOff x="0" y="0"/>
          <a:chExt cx="0" cy="0"/>
        </a:xfrm>
      </p:grpSpPr>
      <p:sp>
        <p:nvSpPr>
          <p:cNvPr id="34" name="Google Shape;34;p2"/>
          <p:cNvSpPr/>
          <p:nvPr/>
        </p:nvSpPr>
        <p:spPr>
          <a:xfrm>
            <a:off x="0" y="0"/>
            <a:ext cx="9144000" cy="658368"/>
          </a:xfrm>
          <a:prstGeom prst="rect">
            <a:avLst/>
          </a:prstGeom>
          <a:solidFill>
            <a:srgbClr val="3D1A4E"/>
          </a:solidFill>
          <a:ln cap="flat" cmpd="sng" w="12700">
            <a:solidFill>
              <a:srgbClr val="3D1A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0" y="0"/>
            <a:ext cx="201168" cy="658368"/>
          </a:xfrm>
          <a:prstGeom prst="rect">
            <a:avLst/>
          </a:prstGeom>
          <a:solidFill>
            <a:srgbClr val="E05A3A"/>
          </a:solidFill>
          <a:ln cap="flat" cmpd="sng" w="12700">
            <a:solidFill>
              <a:srgbClr val="E05A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384048" y="0"/>
            <a:ext cx="8503920" cy="658368"/>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2000"/>
              <a:buFont typeface="Georgia"/>
              <a:buNone/>
            </a:pPr>
            <a:r>
              <a:rPr b="1" i="0" lang="en-US" sz="2000" u="none" cap="none" strike="noStrike">
                <a:solidFill>
                  <a:srgbClr val="FFFFFF"/>
                </a:solidFill>
                <a:latin typeface="Georgia"/>
                <a:ea typeface="Georgia"/>
                <a:cs typeface="Georgia"/>
                <a:sym typeface="Georgia"/>
              </a:rPr>
              <a:t>Today's Session at a Glance</a:t>
            </a:r>
            <a:endParaRPr b="0" i="0" sz="2000" u="none" cap="none" strike="noStrike">
              <a:solidFill>
                <a:schemeClr val="dk1"/>
              </a:solidFill>
              <a:latin typeface="Calibri"/>
              <a:ea typeface="Calibri"/>
              <a:cs typeface="Calibri"/>
              <a:sym typeface="Calibri"/>
            </a:endParaRPr>
          </a:p>
        </p:txBody>
      </p:sp>
      <p:sp>
        <p:nvSpPr>
          <p:cNvPr id="37" name="Google Shape;37;p2"/>
          <p:cNvSpPr/>
          <p:nvPr/>
        </p:nvSpPr>
        <p:spPr>
          <a:xfrm>
            <a:off x="320040" y="822960"/>
            <a:ext cx="164592" cy="1115568"/>
          </a:xfrm>
          <a:prstGeom prst="rect">
            <a:avLst/>
          </a:prstGeom>
          <a:solidFill>
            <a:srgbClr val="7B4F9A"/>
          </a:solidFill>
          <a:ln cap="flat" cmpd="sng" w="12700">
            <a:solidFill>
              <a:srgbClr val="7B4F9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594360" y="822960"/>
            <a:ext cx="8229600" cy="1115568"/>
          </a:xfrm>
          <a:prstGeom prst="rect">
            <a:avLst/>
          </a:prstGeom>
          <a:solidFill>
            <a:srgbClr val="F0EBF8"/>
          </a:solidFill>
          <a:ln cap="flat" cmpd="sng" w="9525">
            <a:solidFill>
              <a:srgbClr val="E0D8E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749808" y="896112"/>
            <a:ext cx="274320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7B4F9A"/>
              </a:buClr>
              <a:buSzPts val="900"/>
              <a:buFont typeface="Calibri"/>
              <a:buNone/>
            </a:pPr>
            <a:r>
              <a:rPr b="1" i="0" lang="en-US" sz="900" u="none" cap="none" strike="noStrike">
                <a:solidFill>
                  <a:srgbClr val="7B4F9A"/>
                </a:solidFill>
                <a:latin typeface="Calibri"/>
                <a:ea typeface="Calibri"/>
                <a:cs typeface="Calibri"/>
                <a:sym typeface="Calibri"/>
              </a:rPr>
              <a:t>PART 1 · 15 MIN</a:t>
            </a:r>
            <a:endParaRPr b="0" i="0" sz="900" u="none" cap="none" strike="noStrike">
              <a:solidFill>
                <a:schemeClr val="dk1"/>
              </a:solidFill>
              <a:latin typeface="Calibri"/>
              <a:ea typeface="Calibri"/>
              <a:cs typeface="Calibri"/>
              <a:sym typeface="Calibri"/>
            </a:endParaRPr>
          </a:p>
        </p:txBody>
      </p:sp>
      <p:sp>
        <p:nvSpPr>
          <p:cNvPr id="40" name="Google Shape;40;p2"/>
          <p:cNvSpPr/>
          <p:nvPr/>
        </p:nvSpPr>
        <p:spPr>
          <a:xfrm>
            <a:off x="749808" y="1133856"/>
            <a:ext cx="7315200" cy="384048"/>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D1A4E"/>
              </a:buClr>
              <a:buSzPts val="1600"/>
              <a:buFont typeface="Georgia"/>
              <a:buNone/>
            </a:pPr>
            <a:r>
              <a:rPr b="1" i="0" lang="en-US" sz="1600" u="none" cap="none" strike="noStrike">
                <a:solidFill>
                  <a:srgbClr val="3D1A4E"/>
                </a:solidFill>
                <a:latin typeface="Georgia"/>
                <a:ea typeface="Georgia"/>
                <a:cs typeface="Georgia"/>
                <a:sym typeface="Georgia"/>
              </a:rPr>
              <a:t>Pedagogical Foundations</a:t>
            </a:r>
            <a:endParaRPr b="0" i="0" sz="1600" u="none" cap="none" strike="noStrike">
              <a:solidFill>
                <a:schemeClr val="dk1"/>
              </a:solidFill>
              <a:latin typeface="Calibri"/>
              <a:ea typeface="Calibri"/>
              <a:cs typeface="Calibri"/>
              <a:sym typeface="Calibri"/>
            </a:endParaRPr>
          </a:p>
        </p:txBody>
      </p:sp>
      <p:sp>
        <p:nvSpPr>
          <p:cNvPr id="41" name="Google Shape;41;p2"/>
          <p:cNvSpPr/>
          <p:nvPr/>
        </p:nvSpPr>
        <p:spPr>
          <a:xfrm>
            <a:off x="749808" y="1517904"/>
            <a:ext cx="7315200" cy="329184"/>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4A4A5A"/>
              </a:buClr>
              <a:buSzPts val="1200"/>
              <a:buFont typeface="Calibri"/>
              <a:buNone/>
            </a:pPr>
            <a:r>
              <a:rPr b="0" i="1" lang="en-US" sz="1200" u="none" cap="none" strike="noStrike">
                <a:solidFill>
                  <a:srgbClr val="4A4A5A"/>
                </a:solidFill>
                <a:latin typeface="Calibri"/>
                <a:ea typeface="Calibri"/>
                <a:cs typeface="Calibri"/>
                <a:sym typeface="Calibri"/>
              </a:rPr>
              <a:t>Ana Flávia  ·  Why podcasting? How does it work in the classroom?</a:t>
            </a:r>
            <a:endParaRPr b="0" i="0" sz="1200" u="none" cap="none" strike="noStrike">
              <a:solidFill>
                <a:schemeClr val="dk1"/>
              </a:solidFill>
              <a:latin typeface="Calibri"/>
              <a:ea typeface="Calibri"/>
              <a:cs typeface="Calibri"/>
              <a:sym typeface="Calibri"/>
            </a:endParaRPr>
          </a:p>
        </p:txBody>
      </p:sp>
      <p:sp>
        <p:nvSpPr>
          <p:cNvPr id="42" name="Google Shape;42;p2"/>
          <p:cNvSpPr/>
          <p:nvPr/>
        </p:nvSpPr>
        <p:spPr>
          <a:xfrm>
            <a:off x="7772400" y="1170432"/>
            <a:ext cx="1005840" cy="310896"/>
          </a:xfrm>
          <a:prstGeom prst="roundRect">
            <a:avLst>
              <a:gd fmla="val 14706" name="adj"/>
            </a:avLst>
          </a:prstGeom>
          <a:solidFill>
            <a:srgbClr val="7B4F9A"/>
          </a:solidFill>
          <a:ln cap="flat" cmpd="sng" w="12700">
            <a:solidFill>
              <a:srgbClr val="7B4F9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7772400" y="1170432"/>
            <a:ext cx="1005840" cy="310896"/>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900"/>
              <a:buFont typeface="Calibri"/>
              <a:buNone/>
            </a:pPr>
            <a:r>
              <a:rPr b="1" i="0" lang="en-US" sz="900" u="none" cap="none" strike="noStrike">
                <a:solidFill>
                  <a:srgbClr val="FFFFFF"/>
                </a:solidFill>
                <a:latin typeface="Calibri"/>
                <a:ea typeface="Calibri"/>
                <a:cs typeface="Calibri"/>
                <a:sym typeface="Calibri"/>
              </a:rPr>
              <a:t>▶  NOW</a:t>
            </a:r>
            <a:endParaRPr b="0" i="0" sz="900" u="none" cap="none" strike="noStrike">
              <a:solidFill>
                <a:schemeClr val="dk1"/>
              </a:solidFill>
              <a:latin typeface="Calibri"/>
              <a:ea typeface="Calibri"/>
              <a:cs typeface="Calibri"/>
              <a:sym typeface="Calibri"/>
            </a:endParaRPr>
          </a:p>
        </p:txBody>
      </p:sp>
      <p:sp>
        <p:nvSpPr>
          <p:cNvPr id="44" name="Google Shape;44;p2"/>
          <p:cNvSpPr/>
          <p:nvPr/>
        </p:nvSpPr>
        <p:spPr>
          <a:xfrm>
            <a:off x="320040" y="2176272"/>
            <a:ext cx="164592" cy="1115568"/>
          </a:xfrm>
          <a:prstGeom prst="rect">
            <a:avLst/>
          </a:prstGeom>
          <a:solidFill>
            <a:srgbClr val="4A4A5A"/>
          </a:solidFill>
          <a:ln cap="flat" cmpd="sng" w="12700">
            <a:solidFill>
              <a:srgbClr val="4A4A5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594360" y="2176272"/>
            <a:ext cx="8229600" cy="1115568"/>
          </a:xfrm>
          <a:prstGeom prst="rect">
            <a:avLst/>
          </a:prstGeom>
          <a:solidFill>
            <a:srgbClr val="FFFFFF"/>
          </a:solidFill>
          <a:ln cap="flat" cmpd="sng" w="9525">
            <a:solidFill>
              <a:srgbClr val="E0D8E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749808" y="2249424"/>
            <a:ext cx="274320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4A4A5A"/>
              </a:buClr>
              <a:buSzPts val="900"/>
              <a:buFont typeface="Calibri"/>
              <a:buNone/>
            </a:pPr>
            <a:r>
              <a:rPr b="1" i="0" lang="en-US" sz="900" u="none" cap="none" strike="noStrike">
                <a:solidFill>
                  <a:srgbClr val="4A4A5A"/>
                </a:solidFill>
                <a:latin typeface="Calibri"/>
                <a:ea typeface="Calibri"/>
                <a:cs typeface="Calibri"/>
                <a:sym typeface="Calibri"/>
              </a:rPr>
              <a:t>PART 2 · 15 MIN</a:t>
            </a:r>
            <a:endParaRPr b="0" i="0" sz="900" u="none" cap="none" strike="noStrike">
              <a:solidFill>
                <a:schemeClr val="dk1"/>
              </a:solidFill>
              <a:latin typeface="Calibri"/>
              <a:ea typeface="Calibri"/>
              <a:cs typeface="Calibri"/>
              <a:sym typeface="Calibri"/>
            </a:endParaRPr>
          </a:p>
        </p:txBody>
      </p:sp>
      <p:sp>
        <p:nvSpPr>
          <p:cNvPr id="47" name="Google Shape;47;p2"/>
          <p:cNvSpPr/>
          <p:nvPr/>
        </p:nvSpPr>
        <p:spPr>
          <a:xfrm>
            <a:off x="749808" y="2487168"/>
            <a:ext cx="7315200" cy="384048"/>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D1A4E"/>
              </a:buClr>
              <a:buSzPts val="1600"/>
              <a:buFont typeface="Georgia"/>
              <a:buNone/>
            </a:pPr>
            <a:r>
              <a:rPr b="1" i="0" lang="en-US" sz="1600" u="none" cap="none" strike="noStrike">
                <a:solidFill>
                  <a:srgbClr val="3D1A4E"/>
                </a:solidFill>
                <a:latin typeface="Georgia"/>
                <a:ea typeface="Georgia"/>
                <a:cs typeface="Georgia"/>
                <a:sym typeface="Georgia"/>
              </a:rPr>
              <a:t>Technical Setup</a:t>
            </a:r>
            <a:endParaRPr b="0" i="0" sz="1600" u="none" cap="none" strike="noStrike">
              <a:solidFill>
                <a:schemeClr val="dk1"/>
              </a:solidFill>
              <a:latin typeface="Calibri"/>
              <a:ea typeface="Calibri"/>
              <a:cs typeface="Calibri"/>
              <a:sym typeface="Calibri"/>
            </a:endParaRPr>
          </a:p>
        </p:txBody>
      </p:sp>
      <p:sp>
        <p:nvSpPr>
          <p:cNvPr id="48" name="Google Shape;48;p2"/>
          <p:cNvSpPr/>
          <p:nvPr/>
        </p:nvSpPr>
        <p:spPr>
          <a:xfrm>
            <a:off x="749808" y="2871216"/>
            <a:ext cx="7315200" cy="329184"/>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4A4A5A"/>
              </a:buClr>
              <a:buSzPts val="1200"/>
              <a:buFont typeface="Calibri"/>
              <a:buNone/>
            </a:pPr>
            <a:r>
              <a:rPr b="0" i="1" lang="en-US" sz="1200" u="none" cap="none" strike="noStrike">
                <a:solidFill>
                  <a:srgbClr val="4A4A5A"/>
                </a:solidFill>
                <a:latin typeface="Calibri"/>
                <a:ea typeface="Calibri"/>
                <a:cs typeface="Calibri"/>
                <a:sym typeface="Calibri"/>
              </a:rPr>
              <a:t>Mohammad  ·  Recording, editing &amp; publishing tools</a:t>
            </a:r>
            <a:endParaRPr b="0" i="0" sz="1200" u="none" cap="none" strike="noStrike">
              <a:solidFill>
                <a:schemeClr val="dk1"/>
              </a:solidFill>
              <a:latin typeface="Calibri"/>
              <a:ea typeface="Calibri"/>
              <a:cs typeface="Calibri"/>
              <a:sym typeface="Calibri"/>
            </a:endParaRPr>
          </a:p>
        </p:txBody>
      </p:sp>
      <p:sp>
        <p:nvSpPr>
          <p:cNvPr id="49" name="Google Shape;49;p2"/>
          <p:cNvSpPr/>
          <p:nvPr/>
        </p:nvSpPr>
        <p:spPr>
          <a:xfrm>
            <a:off x="320040" y="3529584"/>
            <a:ext cx="164592" cy="1115568"/>
          </a:xfrm>
          <a:prstGeom prst="rect">
            <a:avLst/>
          </a:prstGeom>
          <a:solidFill>
            <a:srgbClr val="E05A3A"/>
          </a:solidFill>
          <a:ln cap="flat" cmpd="sng" w="12700">
            <a:solidFill>
              <a:srgbClr val="E05A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594360" y="3529584"/>
            <a:ext cx="8229600" cy="1115568"/>
          </a:xfrm>
          <a:prstGeom prst="rect">
            <a:avLst/>
          </a:prstGeom>
          <a:solidFill>
            <a:srgbClr val="FFFFFF"/>
          </a:solidFill>
          <a:ln cap="flat" cmpd="sng" w="9525">
            <a:solidFill>
              <a:srgbClr val="E0D8E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749808" y="3602736"/>
            <a:ext cx="274320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05A3A"/>
              </a:buClr>
              <a:buSzPts val="900"/>
              <a:buFont typeface="Calibri"/>
              <a:buNone/>
            </a:pPr>
            <a:r>
              <a:rPr b="1" i="0" lang="en-US" sz="900" u="none" cap="none" strike="noStrike">
                <a:solidFill>
                  <a:srgbClr val="E05A3A"/>
                </a:solidFill>
                <a:latin typeface="Calibri"/>
                <a:ea typeface="Calibri"/>
                <a:cs typeface="Calibri"/>
                <a:sym typeface="Calibri"/>
              </a:rPr>
              <a:t>HANDS-ON · 60 MIN</a:t>
            </a:r>
            <a:endParaRPr b="0" i="0" sz="900" u="none" cap="none" strike="noStrike">
              <a:solidFill>
                <a:schemeClr val="dk1"/>
              </a:solidFill>
              <a:latin typeface="Calibri"/>
              <a:ea typeface="Calibri"/>
              <a:cs typeface="Calibri"/>
              <a:sym typeface="Calibri"/>
            </a:endParaRPr>
          </a:p>
        </p:txBody>
      </p:sp>
      <p:sp>
        <p:nvSpPr>
          <p:cNvPr id="52" name="Google Shape;52;p2"/>
          <p:cNvSpPr/>
          <p:nvPr/>
        </p:nvSpPr>
        <p:spPr>
          <a:xfrm>
            <a:off x="749808" y="3840480"/>
            <a:ext cx="7315200" cy="384048"/>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D1A4E"/>
              </a:buClr>
              <a:buSzPts val="1600"/>
              <a:buFont typeface="Georgia"/>
              <a:buNone/>
            </a:pPr>
            <a:r>
              <a:rPr b="1" i="0" lang="en-US" sz="1600" u="none" cap="none" strike="noStrike">
                <a:solidFill>
                  <a:srgbClr val="3D1A4E"/>
                </a:solidFill>
                <a:latin typeface="Georgia"/>
                <a:ea typeface="Georgia"/>
                <a:cs typeface="Georgia"/>
                <a:sym typeface="Georgia"/>
              </a:rPr>
              <a:t>From Script to Studio</a:t>
            </a:r>
            <a:endParaRPr b="0" i="0" sz="1600" u="none" cap="none" strike="noStrike">
              <a:solidFill>
                <a:schemeClr val="dk1"/>
              </a:solidFill>
              <a:latin typeface="Calibri"/>
              <a:ea typeface="Calibri"/>
              <a:cs typeface="Calibri"/>
              <a:sym typeface="Calibri"/>
            </a:endParaRPr>
          </a:p>
        </p:txBody>
      </p:sp>
      <p:sp>
        <p:nvSpPr>
          <p:cNvPr id="53" name="Google Shape;53;p2"/>
          <p:cNvSpPr/>
          <p:nvPr/>
        </p:nvSpPr>
        <p:spPr>
          <a:xfrm>
            <a:off x="749808" y="4224528"/>
            <a:ext cx="7315200" cy="329184"/>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4A4A5A"/>
              </a:buClr>
              <a:buSzPts val="1200"/>
              <a:buFont typeface="Calibri"/>
              <a:buNone/>
            </a:pPr>
            <a:r>
              <a:rPr b="0" i="1" lang="en-US" sz="1200" u="none" cap="none" strike="noStrike">
                <a:solidFill>
                  <a:srgbClr val="4A4A5A"/>
                </a:solidFill>
                <a:latin typeface="Calibri"/>
                <a:ea typeface="Calibri"/>
                <a:cs typeface="Calibri"/>
                <a:sym typeface="Calibri"/>
              </a:rPr>
              <a:t>Planning  →  Recording  →  Sharing  →  Celebrating</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F0"/>
        </a:solidFill>
      </p:bgPr>
    </p:bg>
    <p:spTree>
      <p:nvGrpSpPr>
        <p:cNvPr id="533" name="Shape 533"/>
        <p:cNvGrpSpPr/>
        <p:nvPr/>
      </p:nvGrpSpPr>
      <p:grpSpPr>
        <a:xfrm>
          <a:off x="0" y="0"/>
          <a:ext cx="0" cy="0"/>
          <a:chOff x="0" y="0"/>
          <a:chExt cx="0" cy="0"/>
        </a:xfrm>
      </p:grpSpPr>
      <p:sp>
        <p:nvSpPr>
          <p:cNvPr id="534" name="Google Shape;534;g3e0c8cd19f4_3_181"/>
          <p:cNvSpPr/>
          <p:nvPr/>
        </p:nvSpPr>
        <p:spPr>
          <a:xfrm>
            <a:off x="0" y="0"/>
            <a:ext cx="9144000" cy="658500"/>
          </a:xfrm>
          <a:prstGeom prst="rect">
            <a:avLst/>
          </a:prstGeom>
          <a:solidFill>
            <a:srgbClr val="3D1A4E"/>
          </a:solidFill>
          <a:ln cap="flat" cmpd="sng" w="12700">
            <a:solidFill>
              <a:srgbClr val="3D1A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g3e0c8cd19f4_3_181"/>
          <p:cNvSpPr/>
          <p:nvPr/>
        </p:nvSpPr>
        <p:spPr>
          <a:xfrm>
            <a:off x="0" y="0"/>
            <a:ext cx="201300" cy="658500"/>
          </a:xfrm>
          <a:prstGeom prst="rect">
            <a:avLst/>
          </a:prstGeom>
          <a:solidFill>
            <a:srgbClr val="E05A3A"/>
          </a:solidFill>
          <a:ln cap="flat" cmpd="sng" w="12700">
            <a:solidFill>
              <a:srgbClr val="E05A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g3e0c8cd19f4_3_181"/>
          <p:cNvSpPr/>
          <p:nvPr/>
        </p:nvSpPr>
        <p:spPr>
          <a:xfrm>
            <a:off x="384048" y="0"/>
            <a:ext cx="8503800" cy="658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FFFFFF"/>
              </a:buClr>
              <a:buSzPts val="2000"/>
              <a:buFont typeface="Georgia"/>
              <a:buNone/>
            </a:pPr>
            <a:r>
              <a:rPr b="1" lang="en-US" sz="2000">
                <a:solidFill>
                  <a:schemeClr val="lt1"/>
                </a:solidFill>
                <a:latin typeface="Georgia"/>
                <a:ea typeface="Georgia"/>
                <a:cs typeface="Georgia"/>
                <a:sym typeface="Georgia"/>
              </a:rPr>
              <a:t>Questions &amp; Answers! And Resources!</a:t>
            </a:r>
            <a:endParaRPr b="1" sz="2000">
              <a:solidFill>
                <a:schemeClr val="lt1"/>
              </a:solidFill>
              <a:latin typeface="Georgia"/>
              <a:ea typeface="Georgia"/>
              <a:cs typeface="Georgia"/>
              <a:sym typeface="Georgia"/>
            </a:endParaRPr>
          </a:p>
        </p:txBody>
      </p:sp>
      <p:sp>
        <p:nvSpPr>
          <p:cNvPr id="537" name="Google Shape;537;g3e0c8cd19f4_3_181"/>
          <p:cNvSpPr/>
          <p:nvPr/>
        </p:nvSpPr>
        <p:spPr>
          <a:xfrm>
            <a:off x="319978" y="941940"/>
            <a:ext cx="4069200" cy="1783200"/>
          </a:xfrm>
          <a:prstGeom prst="rect">
            <a:avLst/>
          </a:prstGeom>
          <a:solidFill>
            <a:srgbClr val="FFFFFF"/>
          </a:solidFill>
          <a:ln cap="flat" cmpd="sng" w="9525">
            <a:solidFill>
              <a:srgbClr val="E0D8EA"/>
            </a:solidFill>
            <a:prstDash val="solid"/>
            <a:round/>
            <a:headEnd len="sm" w="sm" type="none"/>
            <a:tailEnd len="sm" w="sm" type="none"/>
          </a:ln>
          <a:effectLst>
            <a:outerShdw blurRad="63500" rotWithShape="0" algn="bl" dir="8100000" dist="25400">
              <a:srgbClr val="000000">
                <a:alpha val="902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g3e0c8cd19f4_3_181"/>
          <p:cNvSpPr/>
          <p:nvPr/>
        </p:nvSpPr>
        <p:spPr>
          <a:xfrm>
            <a:off x="319978" y="941940"/>
            <a:ext cx="4069200" cy="91500"/>
          </a:xfrm>
          <a:prstGeom prst="rect">
            <a:avLst/>
          </a:prstGeom>
          <a:solidFill>
            <a:srgbClr val="E05A3A"/>
          </a:solidFill>
          <a:ln cap="flat" cmpd="sng" w="12700">
            <a:solidFill>
              <a:srgbClr val="E05A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g3e0c8cd19f4_3_181"/>
          <p:cNvSpPr/>
          <p:nvPr/>
        </p:nvSpPr>
        <p:spPr>
          <a:xfrm>
            <a:off x="4754818" y="941940"/>
            <a:ext cx="4069200" cy="1783200"/>
          </a:xfrm>
          <a:prstGeom prst="rect">
            <a:avLst/>
          </a:prstGeom>
          <a:solidFill>
            <a:srgbClr val="FFFFFF"/>
          </a:solidFill>
          <a:ln cap="flat" cmpd="sng" w="9525">
            <a:solidFill>
              <a:srgbClr val="E0D8EA"/>
            </a:solidFill>
            <a:prstDash val="solid"/>
            <a:round/>
            <a:headEnd len="sm" w="sm" type="none"/>
            <a:tailEnd len="sm" w="sm" type="none"/>
          </a:ln>
          <a:effectLst>
            <a:outerShdw blurRad="63500" rotWithShape="0" algn="bl" dir="8100000" dist="25400">
              <a:srgbClr val="000000">
                <a:alpha val="902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Brain in head outline" id="540" name="Google Shape;540;g3e0c8cd19f4_3_181"/>
          <p:cNvPicPr preferRelativeResize="0"/>
          <p:nvPr/>
        </p:nvPicPr>
        <p:blipFill>
          <a:blip r:embed="rId3">
            <a:alphaModFix/>
          </a:blip>
          <a:stretch>
            <a:fillRect/>
          </a:stretch>
        </p:blipFill>
        <p:spPr>
          <a:xfrm flipH="1">
            <a:off x="4892001" y="1638250"/>
            <a:ext cx="1028900" cy="1028900"/>
          </a:xfrm>
          <a:prstGeom prst="rect">
            <a:avLst/>
          </a:prstGeom>
          <a:noFill/>
          <a:ln>
            <a:noFill/>
          </a:ln>
        </p:spPr>
      </p:pic>
      <p:pic>
        <p:nvPicPr>
          <p:cNvPr descr="Head with gears outline" id="541" name="Google Shape;541;g3e0c8cd19f4_3_181"/>
          <p:cNvPicPr preferRelativeResize="0"/>
          <p:nvPr/>
        </p:nvPicPr>
        <p:blipFill>
          <a:blip r:embed="rId4">
            <a:alphaModFix/>
          </a:blip>
          <a:stretch>
            <a:fillRect/>
          </a:stretch>
        </p:blipFill>
        <p:spPr>
          <a:xfrm>
            <a:off x="3280765" y="1638250"/>
            <a:ext cx="1028900" cy="1028900"/>
          </a:xfrm>
          <a:prstGeom prst="rect">
            <a:avLst/>
          </a:prstGeom>
          <a:noFill/>
          <a:ln>
            <a:noFill/>
          </a:ln>
        </p:spPr>
      </p:pic>
      <p:sp>
        <p:nvSpPr>
          <p:cNvPr id="542" name="Google Shape;542;g3e0c8cd19f4_3_181"/>
          <p:cNvSpPr/>
          <p:nvPr/>
        </p:nvSpPr>
        <p:spPr>
          <a:xfrm>
            <a:off x="319978" y="3008610"/>
            <a:ext cx="4069200" cy="1783200"/>
          </a:xfrm>
          <a:prstGeom prst="rect">
            <a:avLst/>
          </a:prstGeom>
          <a:solidFill>
            <a:srgbClr val="FFFFFF"/>
          </a:solidFill>
          <a:ln cap="flat" cmpd="sng" w="9525">
            <a:solidFill>
              <a:srgbClr val="E0D8EA"/>
            </a:solidFill>
            <a:prstDash val="solid"/>
            <a:round/>
            <a:headEnd len="sm" w="sm" type="none"/>
            <a:tailEnd len="sm" w="sm" type="none"/>
          </a:ln>
          <a:effectLst>
            <a:outerShdw blurRad="63500" rotWithShape="0" algn="bl" dir="8100000" dist="25400">
              <a:srgbClr val="000000">
                <a:alpha val="902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g3e0c8cd19f4_3_181"/>
          <p:cNvSpPr/>
          <p:nvPr/>
        </p:nvSpPr>
        <p:spPr>
          <a:xfrm>
            <a:off x="319978" y="3008610"/>
            <a:ext cx="4069200" cy="91500"/>
          </a:xfrm>
          <a:prstGeom prst="rect">
            <a:avLst/>
          </a:prstGeom>
          <a:solidFill>
            <a:srgbClr val="7B4F9A"/>
          </a:solidFill>
          <a:ln cap="flat" cmpd="sng" w="12700">
            <a:solidFill>
              <a:srgbClr val="7B4F9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g3e0c8cd19f4_3_181"/>
          <p:cNvSpPr/>
          <p:nvPr/>
        </p:nvSpPr>
        <p:spPr>
          <a:xfrm>
            <a:off x="2384419" y="3271950"/>
            <a:ext cx="1844700" cy="1143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4A4A5A"/>
              </a:buClr>
              <a:buSzPts val="1200"/>
              <a:buFont typeface="Calibri"/>
              <a:buNone/>
            </a:pPr>
            <a:r>
              <a:rPr lang="en-US" sz="1300">
                <a:solidFill>
                  <a:schemeClr val="dk1"/>
                </a:solidFill>
                <a:latin typeface="Calibri"/>
                <a:ea typeface="Calibri"/>
                <a:cs typeface="Calibri"/>
                <a:sym typeface="Calibri"/>
              </a:rPr>
              <a:t>QR code for this slide deck. </a:t>
            </a:r>
            <a:endParaRPr sz="1300">
              <a:solidFill>
                <a:schemeClr val="dk1"/>
              </a:solidFill>
              <a:latin typeface="Calibri"/>
              <a:ea typeface="Calibri"/>
              <a:cs typeface="Calibri"/>
              <a:sym typeface="Calibri"/>
            </a:endParaRPr>
          </a:p>
        </p:txBody>
      </p:sp>
      <p:sp>
        <p:nvSpPr>
          <p:cNvPr id="545" name="Google Shape;545;g3e0c8cd19f4_3_181"/>
          <p:cNvSpPr/>
          <p:nvPr/>
        </p:nvSpPr>
        <p:spPr>
          <a:xfrm>
            <a:off x="4754818" y="3008610"/>
            <a:ext cx="4069200" cy="1783200"/>
          </a:xfrm>
          <a:prstGeom prst="rect">
            <a:avLst/>
          </a:prstGeom>
          <a:solidFill>
            <a:srgbClr val="FFFFFF"/>
          </a:solidFill>
          <a:ln cap="flat" cmpd="sng" w="9525">
            <a:solidFill>
              <a:srgbClr val="E0D8EA"/>
            </a:solidFill>
            <a:prstDash val="solid"/>
            <a:round/>
            <a:headEnd len="sm" w="sm" type="none"/>
            <a:tailEnd len="sm" w="sm" type="none"/>
          </a:ln>
          <a:effectLst>
            <a:outerShdw blurRad="63500" rotWithShape="0" algn="bl" dir="8100000" dist="25400">
              <a:srgbClr val="000000">
                <a:alpha val="902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g3e0c8cd19f4_3_181"/>
          <p:cNvSpPr/>
          <p:nvPr/>
        </p:nvSpPr>
        <p:spPr>
          <a:xfrm>
            <a:off x="4892001" y="3271950"/>
            <a:ext cx="1844700" cy="1143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4A4A5A"/>
              </a:buClr>
              <a:buSzPts val="1200"/>
              <a:buFont typeface="Calibri"/>
              <a:buNone/>
            </a:pPr>
            <a:r>
              <a:rPr lang="en-US" sz="1300">
                <a:latin typeface="Calibri"/>
                <a:ea typeface="Calibri"/>
                <a:cs typeface="Calibri"/>
                <a:sym typeface="Calibri"/>
              </a:rPr>
              <a:t>QR code for  the Resource Sheet</a:t>
            </a:r>
            <a:endParaRPr sz="1300">
              <a:latin typeface="Calibri"/>
              <a:ea typeface="Calibri"/>
              <a:cs typeface="Calibri"/>
              <a:sym typeface="Calibri"/>
            </a:endParaRPr>
          </a:p>
        </p:txBody>
      </p:sp>
      <p:sp>
        <p:nvSpPr>
          <p:cNvPr id="547" name="Google Shape;547;g3e0c8cd19f4_3_181"/>
          <p:cNvSpPr/>
          <p:nvPr/>
        </p:nvSpPr>
        <p:spPr>
          <a:xfrm>
            <a:off x="480025" y="1128700"/>
            <a:ext cx="2355600" cy="1401300"/>
          </a:xfrm>
          <a:prstGeom prst="wedgeEllipseCallout">
            <a:avLst>
              <a:gd fmla="val 72642" name="adj1"/>
              <a:gd fmla="val 1223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What is the airspeed velocity of an unladen swallow?</a:t>
            </a:r>
            <a:endParaRPr/>
          </a:p>
        </p:txBody>
      </p:sp>
      <p:sp>
        <p:nvSpPr>
          <p:cNvPr id="548" name="Google Shape;548;g3e0c8cd19f4_3_181"/>
          <p:cNvSpPr/>
          <p:nvPr/>
        </p:nvSpPr>
        <p:spPr>
          <a:xfrm>
            <a:off x="6251875" y="1132900"/>
            <a:ext cx="2451000" cy="1401300"/>
          </a:xfrm>
          <a:prstGeom prst="wedgeEllipseCallout">
            <a:avLst>
              <a:gd fmla="val -64508" name="adj1"/>
              <a:gd fmla="val 1193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What is the meaning of life, the universe, and everything? </a:t>
            </a:r>
            <a:endParaRPr>
              <a:solidFill>
                <a:schemeClr val="dk1"/>
              </a:solidFill>
            </a:endParaRPr>
          </a:p>
        </p:txBody>
      </p:sp>
      <p:sp>
        <p:nvSpPr>
          <p:cNvPr id="549" name="Google Shape;549;g3e0c8cd19f4_3_181"/>
          <p:cNvSpPr/>
          <p:nvPr/>
        </p:nvSpPr>
        <p:spPr>
          <a:xfrm>
            <a:off x="4754818" y="3008610"/>
            <a:ext cx="4069200" cy="91500"/>
          </a:xfrm>
          <a:prstGeom prst="rect">
            <a:avLst/>
          </a:prstGeom>
          <a:solidFill>
            <a:srgbClr val="7B4F9A"/>
          </a:solidFill>
          <a:ln cap="flat" cmpd="sng" w="12700">
            <a:solidFill>
              <a:srgbClr val="7B4F9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g3e0c8cd19f4_3_181"/>
          <p:cNvSpPr/>
          <p:nvPr/>
        </p:nvSpPr>
        <p:spPr>
          <a:xfrm>
            <a:off x="4754818" y="941960"/>
            <a:ext cx="4069200" cy="91500"/>
          </a:xfrm>
          <a:prstGeom prst="rect">
            <a:avLst/>
          </a:prstGeom>
          <a:solidFill>
            <a:srgbClr val="7B4F9A"/>
          </a:solidFill>
          <a:ln cap="flat" cmpd="sng" w="12700">
            <a:solidFill>
              <a:srgbClr val="7B4F9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1" name="Google Shape;551;g3e0c8cd19f4_3_181"/>
          <p:cNvPicPr preferRelativeResize="0"/>
          <p:nvPr/>
        </p:nvPicPr>
        <p:blipFill>
          <a:blip r:embed="rId5">
            <a:alphaModFix/>
          </a:blip>
          <a:stretch>
            <a:fillRect/>
          </a:stretch>
        </p:blipFill>
        <p:spPr>
          <a:xfrm>
            <a:off x="7132325" y="3100100"/>
            <a:ext cx="1691699" cy="1691699"/>
          </a:xfrm>
          <a:prstGeom prst="rect">
            <a:avLst/>
          </a:prstGeom>
          <a:noFill/>
          <a:ln>
            <a:noFill/>
          </a:ln>
        </p:spPr>
      </p:pic>
      <p:pic>
        <p:nvPicPr>
          <p:cNvPr id="552" name="Google Shape;552;g3e0c8cd19f4_3_181"/>
          <p:cNvPicPr preferRelativeResize="0"/>
          <p:nvPr/>
        </p:nvPicPr>
        <p:blipFill>
          <a:blip r:embed="rId6">
            <a:alphaModFix/>
          </a:blip>
          <a:stretch>
            <a:fillRect/>
          </a:stretch>
        </p:blipFill>
        <p:spPr>
          <a:xfrm>
            <a:off x="319975" y="3160713"/>
            <a:ext cx="1538750" cy="1570477"/>
          </a:xfrm>
          <a:prstGeom prst="rect">
            <a:avLst/>
          </a:prstGeom>
          <a:solidFill>
            <a:srgbClr val="FFFFFF"/>
          </a:solidFill>
          <a:ln cap="flat" cmpd="sng" w="9525">
            <a:solidFill>
              <a:srgbClr val="E0D8EA"/>
            </a:solidFill>
            <a:prstDash val="solid"/>
            <a:round/>
            <a:headEnd len="sm" w="sm" type="none"/>
            <a:tailEnd len="sm" w="sm" type="none"/>
          </a:ln>
          <a:effectLst>
            <a:outerShdw blurRad="63500" rotWithShape="0" algn="bl" dir="8100000" dist="25400">
              <a:srgbClr val="000000">
                <a:alpha val="902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5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1A4E"/>
        </a:solidFill>
      </p:bgPr>
    </p:bg>
    <p:spTree>
      <p:nvGrpSpPr>
        <p:cNvPr id="58" name="Shape 58"/>
        <p:cNvGrpSpPr/>
        <p:nvPr/>
      </p:nvGrpSpPr>
      <p:grpSpPr>
        <a:xfrm>
          <a:off x="0" y="0"/>
          <a:ext cx="0" cy="0"/>
          <a:chOff x="0" y="0"/>
          <a:chExt cx="0" cy="0"/>
        </a:xfrm>
      </p:grpSpPr>
      <p:sp>
        <p:nvSpPr>
          <p:cNvPr id="59" name="Google Shape;59;p7"/>
          <p:cNvSpPr/>
          <p:nvPr/>
        </p:nvSpPr>
        <p:spPr>
          <a:xfrm>
            <a:off x="-914400" y="3200400"/>
            <a:ext cx="3657600" cy="3657600"/>
          </a:xfrm>
          <a:prstGeom prst="ellipse">
            <a:avLst/>
          </a:prstGeom>
          <a:solidFill>
            <a:srgbClr val="7B4F9A">
              <a:alpha val="20000"/>
            </a:srgbClr>
          </a:solidFill>
          <a:ln cap="flat" cmpd="sng" w="12700">
            <a:solidFill>
              <a:srgbClr val="7B4F9A">
                <a:alpha val="20000"/>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7"/>
          <p:cNvSpPr/>
          <p:nvPr/>
        </p:nvSpPr>
        <p:spPr>
          <a:xfrm>
            <a:off x="6858000" y="-457200"/>
            <a:ext cx="3200400" cy="3200400"/>
          </a:xfrm>
          <a:prstGeom prst="ellipse">
            <a:avLst/>
          </a:prstGeom>
          <a:solidFill>
            <a:srgbClr val="E05A3A">
              <a:alpha val="20000"/>
            </a:srgbClr>
          </a:solidFill>
          <a:ln cap="flat" cmpd="sng" w="12700">
            <a:solidFill>
              <a:srgbClr val="E05A3A">
                <a:alpha val="20000"/>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7"/>
          <p:cNvSpPr/>
          <p:nvPr/>
        </p:nvSpPr>
        <p:spPr>
          <a:xfrm>
            <a:off x="365760" y="182880"/>
            <a:ext cx="1371600" cy="1371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05A3A"/>
              </a:buClr>
              <a:buSzPts val="9600"/>
              <a:buFont typeface="Georgia"/>
              <a:buNone/>
            </a:pPr>
            <a:r>
              <a:rPr b="1" i="0" lang="en-US" sz="9600" u="none" cap="none" strike="noStrike">
                <a:solidFill>
                  <a:srgbClr val="E05A3A"/>
                </a:solidFill>
                <a:latin typeface="Georgia"/>
                <a:ea typeface="Georgia"/>
                <a:cs typeface="Georgia"/>
                <a:sym typeface="Georgia"/>
              </a:rPr>
              <a:t>“</a:t>
            </a:r>
            <a:endParaRPr b="0" i="0" sz="9600" u="none" cap="none" strike="noStrike">
              <a:solidFill>
                <a:schemeClr val="dk1"/>
              </a:solidFill>
              <a:latin typeface="Calibri"/>
              <a:ea typeface="Calibri"/>
              <a:cs typeface="Calibri"/>
              <a:sym typeface="Calibri"/>
            </a:endParaRPr>
          </a:p>
        </p:txBody>
      </p:sp>
      <p:sp>
        <p:nvSpPr>
          <p:cNvPr id="62" name="Google Shape;62;p7"/>
          <p:cNvSpPr/>
          <p:nvPr/>
        </p:nvSpPr>
        <p:spPr>
          <a:xfrm>
            <a:off x="548650" y="1005850"/>
            <a:ext cx="8240700" cy="2560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800"/>
              <a:buFont typeface="Georgia"/>
              <a:buNone/>
            </a:pPr>
            <a:r>
              <a:rPr i="1" lang="en-US" sz="1800">
                <a:solidFill>
                  <a:srgbClr val="FFFFFF"/>
                </a:solidFill>
                <a:latin typeface="Georgia"/>
                <a:ea typeface="Georgia"/>
                <a:cs typeface="Georgia"/>
                <a:sym typeface="Georgia"/>
              </a:rPr>
              <a:t>Our goals:</a:t>
            </a:r>
            <a:endParaRPr i="1" sz="1800">
              <a:solidFill>
                <a:srgbClr val="FFFFFF"/>
              </a:solidFill>
              <a:latin typeface="Georgia"/>
              <a:ea typeface="Georgia"/>
              <a:cs typeface="Georgia"/>
              <a:sym typeface="Georgia"/>
            </a:endParaRPr>
          </a:p>
          <a:p>
            <a:pPr indent="0" lvl="0" marL="0" marR="0" rtl="0" algn="l">
              <a:spcBef>
                <a:spcPts val="0"/>
              </a:spcBef>
              <a:spcAft>
                <a:spcPts val="0"/>
              </a:spcAft>
              <a:buClr>
                <a:srgbClr val="FFFFFF"/>
              </a:buClr>
              <a:buSzPts val="1800"/>
              <a:buFont typeface="Georgia"/>
              <a:buNone/>
            </a:pPr>
            <a:r>
              <a:t/>
            </a:r>
            <a:endParaRPr i="1" sz="1300">
              <a:solidFill>
                <a:srgbClr val="FFFFFF"/>
              </a:solidFill>
              <a:latin typeface="Georgia"/>
              <a:ea typeface="Georgia"/>
              <a:cs typeface="Georgia"/>
              <a:sym typeface="Georgia"/>
            </a:endParaRPr>
          </a:p>
          <a:p>
            <a:pPr indent="-317500" lvl="0" marL="457200" rtl="0" algn="l">
              <a:lnSpc>
                <a:spcPct val="150000"/>
              </a:lnSpc>
              <a:spcBef>
                <a:spcPts val="0"/>
              </a:spcBef>
              <a:spcAft>
                <a:spcPts val="0"/>
              </a:spcAft>
              <a:buClr>
                <a:srgbClr val="D4A843"/>
              </a:buClr>
              <a:buSzPts val="1400"/>
              <a:buFont typeface="Calibri"/>
              <a:buAutoNum type="arabicPeriod"/>
            </a:pPr>
            <a:r>
              <a:rPr i="1" lang="en-US" sz="1500">
                <a:solidFill>
                  <a:srgbClr val="FFFFFF"/>
                </a:solidFill>
                <a:latin typeface="Georgia"/>
                <a:ea typeface="Georgia"/>
                <a:cs typeface="Georgia"/>
                <a:sym typeface="Georgia"/>
              </a:rPr>
              <a:t>Explain the pedagogical benefits of podcasting as an experiential and collaborative learning activity;</a:t>
            </a:r>
            <a:endParaRPr i="1" sz="1500">
              <a:solidFill>
                <a:srgbClr val="FFFFFF"/>
              </a:solidFill>
              <a:latin typeface="Georgia"/>
              <a:ea typeface="Georgia"/>
              <a:cs typeface="Georgia"/>
              <a:sym typeface="Georgia"/>
            </a:endParaRPr>
          </a:p>
          <a:p>
            <a:pPr indent="-317500" lvl="0" marL="457200" rtl="0" algn="l">
              <a:lnSpc>
                <a:spcPct val="150000"/>
              </a:lnSpc>
              <a:spcBef>
                <a:spcPts val="0"/>
              </a:spcBef>
              <a:spcAft>
                <a:spcPts val="0"/>
              </a:spcAft>
              <a:buClr>
                <a:srgbClr val="D4A843"/>
              </a:buClr>
              <a:buSzPts val="1400"/>
              <a:buFont typeface="Calibri"/>
              <a:buAutoNum type="arabicPeriod"/>
            </a:pPr>
            <a:r>
              <a:rPr i="1" lang="en-US" sz="1500">
                <a:solidFill>
                  <a:srgbClr val="FFFFFF"/>
                </a:solidFill>
                <a:latin typeface="Georgia"/>
                <a:ea typeface="Georgia"/>
                <a:cs typeface="Georgia"/>
                <a:sym typeface="Georgia"/>
              </a:rPr>
              <a:t>Design a scaffolded podcast assignment aligned with course learning outcomes;</a:t>
            </a:r>
            <a:endParaRPr i="1" sz="1500">
              <a:solidFill>
                <a:srgbClr val="FFFFFF"/>
              </a:solidFill>
              <a:latin typeface="Georgia"/>
              <a:ea typeface="Georgia"/>
              <a:cs typeface="Georgia"/>
              <a:sym typeface="Georgia"/>
            </a:endParaRPr>
          </a:p>
          <a:p>
            <a:pPr indent="-317500" lvl="0" marL="457200" rtl="0" algn="l">
              <a:lnSpc>
                <a:spcPct val="150000"/>
              </a:lnSpc>
              <a:spcBef>
                <a:spcPts val="0"/>
              </a:spcBef>
              <a:spcAft>
                <a:spcPts val="0"/>
              </a:spcAft>
              <a:buClr>
                <a:srgbClr val="D4A843"/>
              </a:buClr>
              <a:buSzPts val="1400"/>
              <a:buFont typeface="Calibri"/>
              <a:buAutoNum type="arabicPeriod"/>
            </a:pPr>
            <a:r>
              <a:rPr i="1" lang="en-US" sz="1500">
                <a:solidFill>
                  <a:srgbClr val="FFFFFF"/>
                </a:solidFill>
                <a:latin typeface="Georgia"/>
                <a:ea typeface="Georgia"/>
                <a:cs typeface="Georgia"/>
                <a:sym typeface="Georgia"/>
              </a:rPr>
              <a:t>Apply workflows for recording, editing, and publishing student podcasts using low-barrier technologies;</a:t>
            </a:r>
            <a:endParaRPr i="1" sz="1500">
              <a:solidFill>
                <a:srgbClr val="FFFFFF"/>
              </a:solidFill>
              <a:latin typeface="Georgia"/>
              <a:ea typeface="Georgia"/>
              <a:cs typeface="Georgia"/>
              <a:sym typeface="Georgia"/>
            </a:endParaRPr>
          </a:p>
          <a:p>
            <a:pPr indent="-317500" lvl="0" marL="457200" rtl="0" algn="l">
              <a:lnSpc>
                <a:spcPct val="150000"/>
              </a:lnSpc>
              <a:spcBef>
                <a:spcPts val="0"/>
              </a:spcBef>
              <a:spcAft>
                <a:spcPts val="0"/>
              </a:spcAft>
              <a:buClr>
                <a:srgbClr val="D4A843"/>
              </a:buClr>
              <a:buSzPts val="1400"/>
              <a:buFont typeface="Calibri"/>
              <a:buAutoNum type="arabicPeriod"/>
            </a:pPr>
            <a:r>
              <a:rPr i="1" lang="en-US" sz="1500">
                <a:solidFill>
                  <a:srgbClr val="FFFFFF"/>
                </a:solidFill>
                <a:latin typeface="Georgia"/>
                <a:ea typeface="Georgia"/>
                <a:cs typeface="Georgia"/>
                <a:sym typeface="Georgia"/>
              </a:rPr>
              <a:t>Facilitate student collaboration by designing group assignments with structured roles for the production processes;</a:t>
            </a:r>
            <a:endParaRPr i="1" sz="1500">
              <a:solidFill>
                <a:srgbClr val="FFFFFF"/>
              </a:solidFill>
              <a:latin typeface="Georgia"/>
              <a:ea typeface="Georgia"/>
              <a:cs typeface="Georgia"/>
              <a:sym typeface="Georgia"/>
            </a:endParaRPr>
          </a:p>
          <a:p>
            <a:pPr indent="-317500" lvl="0" marL="457200" rtl="0" algn="l">
              <a:lnSpc>
                <a:spcPct val="150000"/>
              </a:lnSpc>
              <a:spcBef>
                <a:spcPts val="0"/>
              </a:spcBef>
              <a:spcAft>
                <a:spcPts val="0"/>
              </a:spcAft>
              <a:buClr>
                <a:srgbClr val="D4A843"/>
              </a:buClr>
              <a:buSzPts val="1400"/>
              <a:buFont typeface="Calibri"/>
              <a:buAutoNum type="arabicPeriod"/>
            </a:pPr>
            <a:r>
              <a:rPr i="1" lang="en-US" sz="1500">
                <a:solidFill>
                  <a:srgbClr val="FFFFFF"/>
                </a:solidFill>
                <a:latin typeface="Georgia"/>
                <a:ea typeface="Georgia"/>
                <a:cs typeface="Georgia"/>
                <a:sym typeface="Georgia"/>
              </a:rPr>
              <a:t>Adapt podcast-based projects to diverse disciplines, class sizes, and instructional contexts.</a:t>
            </a:r>
            <a:endParaRPr i="1" sz="1500">
              <a:solidFill>
                <a:srgbClr val="FFFFFF"/>
              </a:solidFill>
              <a:latin typeface="Georgia"/>
              <a:ea typeface="Georgia"/>
              <a:cs typeface="Georgia"/>
              <a:sym typeface="Georgia"/>
            </a:endParaRPr>
          </a:p>
        </p:txBody>
      </p:sp>
      <p:sp>
        <p:nvSpPr>
          <p:cNvPr id="63" name="Google Shape;63;p7"/>
          <p:cNvSpPr/>
          <p:nvPr/>
        </p:nvSpPr>
        <p:spPr>
          <a:xfrm>
            <a:off x="548640" y="4442320"/>
            <a:ext cx="1371600" cy="36600"/>
          </a:xfrm>
          <a:prstGeom prst="rect">
            <a:avLst/>
          </a:prstGeom>
          <a:solidFill>
            <a:srgbClr val="D4A843"/>
          </a:solidFill>
          <a:ln cap="flat" cmpd="sng" w="12700">
            <a:solidFill>
              <a:srgbClr val="D4A8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F0"/>
        </a:solidFill>
      </p:bgPr>
    </p:bg>
    <p:spTree>
      <p:nvGrpSpPr>
        <p:cNvPr id="68" name="Shape 68"/>
        <p:cNvGrpSpPr/>
        <p:nvPr/>
      </p:nvGrpSpPr>
      <p:grpSpPr>
        <a:xfrm>
          <a:off x="0" y="0"/>
          <a:ext cx="0" cy="0"/>
          <a:chOff x="0" y="0"/>
          <a:chExt cx="0" cy="0"/>
        </a:xfrm>
      </p:grpSpPr>
      <p:sp>
        <p:nvSpPr>
          <p:cNvPr id="69" name="Google Shape;69;g3e7b77fc89f_1_12"/>
          <p:cNvSpPr/>
          <p:nvPr/>
        </p:nvSpPr>
        <p:spPr>
          <a:xfrm>
            <a:off x="0" y="0"/>
            <a:ext cx="9144000" cy="658500"/>
          </a:xfrm>
          <a:prstGeom prst="rect">
            <a:avLst/>
          </a:prstGeom>
          <a:solidFill>
            <a:srgbClr val="3D1A4E"/>
          </a:solidFill>
          <a:ln cap="flat" cmpd="sng" w="12700">
            <a:solidFill>
              <a:srgbClr val="3D1A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g3e7b77fc89f_1_12"/>
          <p:cNvSpPr/>
          <p:nvPr/>
        </p:nvSpPr>
        <p:spPr>
          <a:xfrm>
            <a:off x="0" y="0"/>
            <a:ext cx="201300" cy="658500"/>
          </a:xfrm>
          <a:prstGeom prst="rect">
            <a:avLst/>
          </a:prstGeom>
          <a:solidFill>
            <a:srgbClr val="E05A3A"/>
          </a:solidFill>
          <a:ln cap="flat" cmpd="sng" w="12700">
            <a:solidFill>
              <a:srgbClr val="E05A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g3e7b77fc89f_1_12"/>
          <p:cNvSpPr/>
          <p:nvPr/>
        </p:nvSpPr>
        <p:spPr>
          <a:xfrm>
            <a:off x="384048" y="0"/>
            <a:ext cx="8503800" cy="6585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2000"/>
              <a:buFont typeface="Georgia"/>
              <a:buNone/>
            </a:pPr>
            <a:r>
              <a:rPr b="1" i="0" lang="en-US" sz="2000" u="none" cap="none" strike="noStrike">
                <a:solidFill>
                  <a:srgbClr val="FFFFFF"/>
                </a:solidFill>
                <a:latin typeface="Georgia"/>
                <a:ea typeface="Georgia"/>
                <a:cs typeface="Georgia"/>
                <a:sym typeface="Georgia"/>
              </a:rPr>
              <a:t>Where This Comes From</a:t>
            </a:r>
            <a:endParaRPr b="0" i="0" sz="2000" u="none" cap="none" strike="noStrike">
              <a:solidFill>
                <a:schemeClr val="dk1"/>
              </a:solidFill>
              <a:latin typeface="Calibri"/>
              <a:ea typeface="Calibri"/>
              <a:cs typeface="Calibri"/>
              <a:sym typeface="Calibri"/>
            </a:endParaRPr>
          </a:p>
        </p:txBody>
      </p:sp>
      <p:sp>
        <p:nvSpPr>
          <p:cNvPr id="72" name="Google Shape;72;g3e7b77fc89f_1_12"/>
          <p:cNvSpPr/>
          <p:nvPr/>
        </p:nvSpPr>
        <p:spPr>
          <a:xfrm>
            <a:off x="411480" y="822960"/>
            <a:ext cx="5303400" cy="411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D1A4E"/>
              </a:buClr>
              <a:buSzPts val="1600"/>
              <a:buFont typeface="Calibri"/>
              <a:buNone/>
            </a:pPr>
            <a:r>
              <a:rPr b="1" i="0" lang="en-US" sz="1600" u="none" cap="none" strike="noStrike">
                <a:solidFill>
                  <a:srgbClr val="3D1A4E"/>
                </a:solidFill>
                <a:latin typeface="Calibri"/>
                <a:ea typeface="Calibri"/>
                <a:cs typeface="Calibri"/>
                <a:sym typeface="Calibri"/>
              </a:rPr>
              <a:t>UChicago</a:t>
            </a:r>
            <a:r>
              <a:rPr b="1" lang="en-US" sz="1600">
                <a:solidFill>
                  <a:srgbClr val="3D1A4E"/>
                </a:solidFill>
                <a:latin typeface="Calibri"/>
                <a:ea typeface="Calibri"/>
                <a:cs typeface="Calibri"/>
                <a:sym typeface="Calibri"/>
              </a:rPr>
              <a:t> - across the university </a:t>
            </a:r>
            <a:endParaRPr b="0" i="0" sz="1600" u="none" cap="none" strike="noStrike">
              <a:solidFill>
                <a:schemeClr val="dk1"/>
              </a:solidFill>
              <a:latin typeface="Calibri"/>
              <a:ea typeface="Calibri"/>
              <a:cs typeface="Calibri"/>
              <a:sym typeface="Calibri"/>
            </a:endParaRPr>
          </a:p>
        </p:txBody>
      </p:sp>
      <p:sp>
        <p:nvSpPr>
          <p:cNvPr id="73" name="Google Shape;73;g3e7b77fc89f_1_12"/>
          <p:cNvSpPr/>
          <p:nvPr/>
        </p:nvSpPr>
        <p:spPr>
          <a:xfrm>
            <a:off x="411475" y="1234549"/>
            <a:ext cx="5303400" cy="3786300"/>
          </a:xfrm>
          <a:prstGeom prst="rect">
            <a:avLst/>
          </a:prstGeom>
          <a:noFill/>
          <a:ln>
            <a:noFill/>
          </a:ln>
        </p:spPr>
        <p:txBody>
          <a:bodyPr anchorCtr="0" anchor="t" bIns="0" lIns="0" spcFirstLastPara="1" rIns="0" wrap="square" tIns="0">
            <a:noAutofit/>
          </a:bodyPr>
          <a:lstStyle/>
          <a:p>
            <a:pPr indent="-152400" lvl="0" marL="152400" marR="0" rtl="0" algn="l">
              <a:spcBef>
                <a:spcPts val="600"/>
              </a:spcBef>
              <a:spcAft>
                <a:spcPts val="0"/>
              </a:spcAft>
              <a:buClr>
                <a:srgbClr val="4A4A5A"/>
              </a:buClr>
              <a:buSzPts val="1300"/>
              <a:buFont typeface="Calibri"/>
              <a:buChar char="■"/>
            </a:pPr>
            <a:r>
              <a:rPr lang="en-US" sz="1300" u="sng">
                <a:solidFill>
                  <a:schemeClr val="hlink"/>
                </a:solidFill>
                <a:latin typeface="Calibri"/>
                <a:ea typeface="Calibri"/>
                <a:cs typeface="Calibri"/>
                <a:sym typeface="Calibri"/>
                <a:hlinkClick r:id="rId3"/>
              </a:rPr>
              <a:t>Portuguese Language</a:t>
            </a:r>
            <a:endParaRPr sz="1300">
              <a:solidFill>
                <a:srgbClr val="4A4A5A"/>
              </a:solidFill>
              <a:latin typeface="Calibri"/>
              <a:ea typeface="Calibri"/>
              <a:cs typeface="Calibri"/>
              <a:sym typeface="Calibri"/>
            </a:endParaRPr>
          </a:p>
          <a:p>
            <a:pPr indent="-152400" lvl="0" marL="152400" marR="0" rtl="0" algn="l">
              <a:spcBef>
                <a:spcPts val="600"/>
              </a:spcBef>
              <a:spcAft>
                <a:spcPts val="0"/>
              </a:spcAft>
              <a:buClr>
                <a:srgbClr val="4A4A5A"/>
              </a:buClr>
              <a:buSzPts val="1300"/>
              <a:buFont typeface="Calibri"/>
              <a:buChar char="■"/>
            </a:pPr>
            <a:r>
              <a:rPr lang="en-US" sz="1300">
                <a:solidFill>
                  <a:srgbClr val="4A4A5A"/>
                </a:solidFill>
                <a:latin typeface="Calibri"/>
                <a:ea typeface="Calibri"/>
                <a:cs typeface="Calibri"/>
                <a:sym typeface="Calibri"/>
              </a:rPr>
              <a:t>French Language</a:t>
            </a:r>
            <a:endParaRPr sz="1300">
              <a:solidFill>
                <a:srgbClr val="4A4A5A"/>
              </a:solidFill>
              <a:latin typeface="Calibri"/>
              <a:ea typeface="Calibri"/>
              <a:cs typeface="Calibri"/>
              <a:sym typeface="Calibri"/>
            </a:endParaRPr>
          </a:p>
          <a:p>
            <a:pPr indent="-152400" lvl="0" marL="152400" marR="0" rtl="0" algn="l">
              <a:spcBef>
                <a:spcPts val="600"/>
              </a:spcBef>
              <a:spcAft>
                <a:spcPts val="0"/>
              </a:spcAft>
              <a:buClr>
                <a:srgbClr val="4A4A5A"/>
              </a:buClr>
              <a:buSzPts val="1300"/>
              <a:buFont typeface="Calibri"/>
              <a:buChar char="■"/>
            </a:pPr>
            <a:r>
              <a:rPr lang="en-US" sz="1300" u="sng">
                <a:solidFill>
                  <a:schemeClr val="hlink"/>
                </a:solidFill>
                <a:latin typeface="Calibri"/>
                <a:ea typeface="Calibri"/>
                <a:cs typeface="Calibri"/>
                <a:sym typeface="Calibri"/>
                <a:hlinkClick r:id="rId4"/>
              </a:rPr>
              <a:t>Science Communication</a:t>
            </a:r>
            <a:endParaRPr sz="1300">
              <a:solidFill>
                <a:srgbClr val="4A4A5A"/>
              </a:solidFill>
              <a:latin typeface="Calibri"/>
              <a:ea typeface="Calibri"/>
              <a:cs typeface="Calibri"/>
              <a:sym typeface="Calibri"/>
            </a:endParaRPr>
          </a:p>
          <a:p>
            <a:pPr indent="-152400" lvl="0" marL="152400" marR="0" rtl="0" algn="l">
              <a:spcBef>
                <a:spcPts val="600"/>
              </a:spcBef>
              <a:spcAft>
                <a:spcPts val="0"/>
              </a:spcAft>
              <a:buClr>
                <a:srgbClr val="4A4A5A"/>
              </a:buClr>
              <a:buSzPts val="1300"/>
              <a:buFont typeface="Calibri"/>
              <a:buChar char="■"/>
            </a:pPr>
            <a:r>
              <a:rPr lang="en-US" sz="1300">
                <a:solidFill>
                  <a:srgbClr val="4A4A5A"/>
                </a:solidFill>
                <a:latin typeface="Calibri"/>
                <a:ea typeface="Calibri"/>
                <a:cs typeface="Calibri"/>
                <a:sym typeface="Calibri"/>
              </a:rPr>
              <a:t>Clinical and Translational Science</a:t>
            </a:r>
            <a:endParaRPr sz="1300">
              <a:solidFill>
                <a:srgbClr val="4A4A5A"/>
              </a:solidFill>
              <a:latin typeface="Calibri"/>
              <a:ea typeface="Calibri"/>
              <a:cs typeface="Calibri"/>
              <a:sym typeface="Calibri"/>
            </a:endParaRPr>
          </a:p>
          <a:p>
            <a:pPr indent="-152400" lvl="0" marL="152400" marR="0" rtl="0" algn="l">
              <a:spcBef>
                <a:spcPts val="600"/>
              </a:spcBef>
              <a:spcAft>
                <a:spcPts val="0"/>
              </a:spcAft>
              <a:buClr>
                <a:srgbClr val="4A4A5A"/>
              </a:buClr>
              <a:buSzPts val="1300"/>
              <a:buFont typeface="Calibri"/>
              <a:buChar char="■"/>
            </a:pPr>
            <a:r>
              <a:rPr lang="en-US" sz="1300">
                <a:solidFill>
                  <a:srgbClr val="4A4A5A"/>
                </a:solidFill>
                <a:latin typeface="Calibri"/>
                <a:ea typeface="Calibri"/>
                <a:cs typeface="Calibri"/>
                <a:sym typeface="Calibri"/>
              </a:rPr>
              <a:t>Polish Language</a:t>
            </a:r>
            <a:endParaRPr sz="1300">
              <a:solidFill>
                <a:srgbClr val="4A4A5A"/>
              </a:solidFill>
              <a:latin typeface="Calibri"/>
              <a:ea typeface="Calibri"/>
              <a:cs typeface="Calibri"/>
              <a:sym typeface="Calibri"/>
            </a:endParaRPr>
          </a:p>
          <a:p>
            <a:pPr indent="-152400" lvl="0" marL="152400" marR="0" rtl="0" algn="l">
              <a:spcBef>
                <a:spcPts val="600"/>
              </a:spcBef>
              <a:spcAft>
                <a:spcPts val="0"/>
              </a:spcAft>
              <a:buClr>
                <a:srgbClr val="4A4A5A"/>
              </a:buClr>
              <a:buSzPts val="1300"/>
              <a:buFont typeface="Calibri"/>
              <a:buChar char="■"/>
            </a:pPr>
            <a:r>
              <a:rPr lang="en-US" sz="1300">
                <a:solidFill>
                  <a:srgbClr val="4A4A5A"/>
                </a:solidFill>
                <a:latin typeface="Calibri"/>
                <a:ea typeface="Calibri"/>
                <a:cs typeface="Calibri"/>
                <a:sym typeface="Calibri"/>
              </a:rPr>
              <a:t>Global Studies</a:t>
            </a:r>
            <a:endParaRPr sz="1300">
              <a:solidFill>
                <a:srgbClr val="4A4A5A"/>
              </a:solidFill>
              <a:latin typeface="Calibri"/>
              <a:ea typeface="Calibri"/>
              <a:cs typeface="Calibri"/>
              <a:sym typeface="Calibri"/>
            </a:endParaRPr>
          </a:p>
          <a:p>
            <a:pPr indent="-152400" lvl="0" marL="152400" marR="0" rtl="0" algn="l">
              <a:spcBef>
                <a:spcPts val="600"/>
              </a:spcBef>
              <a:spcAft>
                <a:spcPts val="0"/>
              </a:spcAft>
              <a:buClr>
                <a:srgbClr val="4A4A5A"/>
              </a:buClr>
              <a:buSzPts val="1300"/>
              <a:buFont typeface="Calibri"/>
              <a:buChar char="■"/>
            </a:pPr>
            <a:r>
              <a:rPr lang="en-US" sz="1300">
                <a:solidFill>
                  <a:srgbClr val="4A4A5A"/>
                </a:solidFill>
                <a:latin typeface="Calibri"/>
                <a:ea typeface="Calibri"/>
                <a:cs typeface="Calibri"/>
                <a:sym typeface="Calibri"/>
              </a:rPr>
              <a:t>Italian Language</a:t>
            </a:r>
            <a:endParaRPr sz="1300">
              <a:solidFill>
                <a:srgbClr val="4A4A5A"/>
              </a:solidFill>
              <a:latin typeface="Calibri"/>
              <a:ea typeface="Calibri"/>
              <a:cs typeface="Calibri"/>
              <a:sym typeface="Calibri"/>
            </a:endParaRPr>
          </a:p>
          <a:p>
            <a:pPr indent="-152400" lvl="0" marL="152400" marR="0" rtl="0" algn="l">
              <a:spcBef>
                <a:spcPts val="600"/>
              </a:spcBef>
              <a:spcAft>
                <a:spcPts val="0"/>
              </a:spcAft>
              <a:buClr>
                <a:srgbClr val="4A4A5A"/>
              </a:buClr>
              <a:buSzPts val="1300"/>
              <a:buFont typeface="Calibri"/>
              <a:buChar char="■"/>
            </a:pPr>
            <a:r>
              <a:rPr lang="en-US" sz="1300" u="sng">
                <a:solidFill>
                  <a:schemeClr val="hlink"/>
                </a:solidFill>
                <a:latin typeface="Calibri"/>
                <a:ea typeface="Calibri"/>
                <a:cs typeface="Calibri"/>
                <a:sym typeface="Calibri"/>
                <a:hlinkClick r:id="rId5"/>
              </a:rPr>
              <a:t>Humanities studies </a:t>
            </a:r>
            <a:endParaRPr sz="1300">
              <a:solidFill>
                <a:srgbClr val="4A4A5A"/>
              </a:solidFill>
              <a:latin typeface="Calibri"/>
              <a:ea typeface="Calibri"/>
              <a:cs typeface="Calibri"/>
              <a:sym typeface="Calibri"/>
            </a:endParaRPr>
          </a:p>
          <a:p>
            <a:pPr indent="-152400" lvl="0" marL="152400" marR="0" rtl="0" algn="l">
              <a:spcBef>
                <a:spcPts val="600"/>
              </a:spcBef>
              <a:spcAft>
                <a:spcPts val="0"/>
              </a:spcAft>
              <a:buClr>
                <a:srgbClr val="4A4A5A"/>
              </a:buClr>
              <a:buSzPts val="1300"/>
              <a:buFont typeface="Calibri"/>
              <a:buChar char="■"/>
            </a:pPr>
            <a:r>
              <a:rPr lang="en-US" sz="1300">
                <a:solidFill>
                  <a:srgbClr val="4A4A5A"/>
                </a:solidFill>
                <a:latin typeface="Calibri"/>
                <a:ea typeface="Calibri"/>
                <a:cs typeface="Calibri"/>
                <a:sym typeface="Calibri"/>
              </a:rPr>
              <a:t>Anthropology</a:t>
            </a:r>
            <a:endParaRPr sz="1300">
              <a:solidFill>
                <a:srgbClr val="4A4A5A"/>
              </a:solidFill>
              <a:latin typeface="Calibri"/>
              <a:ea typeface="Calibri"/>
              <a:cs typeface="Calibri"/>
              <a:sym typeface="Calibri"/>
            </a:endParaRPr>
          </a:p>
          <a:p>
            <a:pPr indent="-152400" lvl="0" marL="152400" marR="0" rtl="0" algn="l">
              <a:spcBef>
                <a:spcPts val="600"/>
              </a:spcBef>
              <a:spcAft>
                <a:spcPts val="0"/>
              </a:spcAft>
              <a:buClr>
                <a:srgbClr val="4A4A5A"/>
              </a:buClr>
              <a:buSzPts val="1300"/>
              <a:buFont typeface="Calibri"/>
              <a:buChar char="■"/>
            </a:pPr>
            <a:r>
              <a:rPr lang="en-US" sz="1300">
                <a:solidFill>
                  <a:srgbClr val="4A4A5A"/>
                </a:solidFill>
                <a:latin typeface="Calibri"/>
                <a:ea typeface="Calibri"/>
                <a:cs typeface="Calibri"/>
                <a:sym typeface="Calibri"/>
              </a:rPr>
              <a:t>Spanish Language </a:t>
            </a:r>
            <a:endParaRPr sz="1300">
              <a:solidFill>
                <a:srgbClr val="4A4A5A"/>
              </a:solidFill>
              <a:latin typeface="Calibri"/>
              <a:ea typeface="Calibri"/>
              <a:cs typeface="Calibri"/>
              <a:sym typeface="Calibri"/>
            </a:endParaRPr>
          </a:p>
          <a:p>
            <a:pPr indent="-152400" lvl="0" marL="152400" marR="0" rtl="0" algn="l">
              <a:spcBef>
                <a:spcPts val="600"/>
              </a:spcBef>
              <a:spcAft>
                <a:spcPts val="0"/>
              </a:spcAft>
              <a:buClr>
                <a:srgbClr val="4A4A5A"/>
              </a:buClr>
              <a:buSzPts val="1300"/>
              <a:buFont typeface="Calibri"/>
              <a:buChar char="■"/>
            </a:pPr>
            <a:r>
              <a:rPr lang="en-US" sz="1300">
                <a:solidFill>
                  <a:srgbClr val="4A4A5A"/>
                </a:solidFill>
                <a:latin typeface="Calibri"/>
                <a:ea typeface="Calibri"/>
                <a:cs typeface="Calibri"/>
                <a:sym typeface="Calibri"/>
              </a:rPr>
              <a:t>MBA</a:t>
            </a:r>
            <a:endParaRPr sz="1300">
              <a:solidFill>
                <a:srgbClr val="4A4A5A"/>
              </a:solidFill>
              <a:latin typeface="Calibri"/>
              <a:ea typeface="Calibri"/>
              <a:cs typeface="Calibri"/>
              <a:sym typeface="Calibri"/>
            </a:endParaRPr>
          </a:p>
          <a:p>
            <a:pPr indent="-152400" lvl="0" marL="152400" marR="0" rtl="0" algn="l">
              <a:spcBef>
                <a:spcPts val="600"/>
              </a:spcBef>
              <a:spcAft>
                <a:spcPts val="0"/>
              </a:spcAft>
              <a:buClr>
                <a:srgbClr val="4A4A5A"/>
              </a:buClr>
              <a:buSzPts val="1300"/>
              <a:buFont typeface="Calibri"/>
              <a:buChar char="■"/>
            </a:pPr>
            <a:r>
              <a:rPr lang="en-US" sz="1300">
                <a:solidFill>
                  <a:srgbClr val="4A4A5A"/>
                </a:solidFill>
                <a:latin typeface="Calibri"/>
                <a:ea typeface="Calibri"/>
                <a:cs typeface="Calibri"/>
                <a:sym typeface="Calibri"/>
              </a:rPr>
              <a:t>Independent Study/ Senior Thesis</a:t>
            </a:r>
            <a:endParaRPr sz="1300">
              <a:solidFill>
                <a:srgbClr val="4A4A5A"/>
              </a:solidFill>
              <a:latin typeface="Calibri"/>
              <a:ea typeface="Calibri"/>
              <a:cs typeface="Calibri"/>
              <a:sym typeface="Calibri"/>
            </a:endParaRPr>
          </a:p>
        </p:txBody>
      </p:sp>
      <p:sp>
        <p:nvSpPr>
          <p:cNvPr id="74" name="Google Shape;74;g3e7b77fc89f_1_12"/>
          <p:cNvSpPr/>
          <p:nvPr/>
        </p:nvSpPr>
        <p:spPr>
          <a:xfrm>
            <a:off x="6400800" y="914400"/>
            <a:ext cx="2286000" cy="1097400"/>
          </a:xfrm>
          <a:prstGeom prst="rect">
            <a:avLst/>
          </a:prstGeom>
          <a:solidFill>
            <a:srgbClr val="F0EBF8"/>
          </a:solidFill>
          <a:ln cap="flat" cmpd="sng" w="9525">
            <a:solidFill>
              <a:srgbClr val="D8C8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g3e7b77fc89f_1_12"/>
          <p:cNvSpPr/>
          <p:nvPr/>
        </p:nvSpPr>
        <p:spPr>
          <a:xfrm>
            <a:off x="6400800" y="960120"/>
            <a:ext cx="2286000" cy="658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7B4F9A"/>
              </a:buClr>
              <a:buSzPts val="4400"/>
              <a:buFont typeface="Georgia"/>
              <a:buNone/>
            </a:pPr>
            <a:r>
              <a:rPr b="1" lang="en-US" sz="4400">
                <a:solidFill>
                  <a:srgbClr val="7B4F9A"/>
                </a:solidFill>
                <a:latin typeface="Georgia"/>
                <a:ea typeface="Georgia"/>
                <a:cs typeface="Georgia"/>
                <a:sym typeface="Georgia"/>
              </a:rPr>
              <a:t>28</a:t>
            </a:r>
            <a:endParaRPr b="0" i="0" sz="4400" u="none" cap="none" strike="noStrike">
              <a:solidFill>
                <a:schemeClr val="dk1"/>
              </a:solidFill>
              <a:latin typeface="Calibri"/>
              <a:ea typeface="Calibri"/>
              <a:cs typeface="Calibri"/>
              <a:sym typeface="Calibri"/>
            </a:endParaRPr>
          </a:p>
        </p:txBody>
      </p:sp>
      <p:sp>
        <p:nvSpPr>
          <p:cNvPr id="76" name="Google Shape;76;g3e7b77fc89f_1_12"/>
          <p:cNvSpPr/>
          <p:nvPr/>
        </p:nvSpPr>
        <p:spPr>
          <a:xfrm>
            <a:off x="6400800" y="1600200"/>
            <a:ext cx="2286000" cy="320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4A4A5A"/>
              </a:buClr>
              <a:buSzPts val="1200"/>
              <a:buFont typeface="Calibri"/>
              <a:buNone/>
            </a:pPr>
            <a:r>
              <a:rPr b="0" i="0" lang="en-US" sz="1200" u="none" cap="none" strike="noStrike">
                <a:solidFill>
                  <a:srgbClr val="4A4A5A"/>
                </a:solidFill>
                <a:latin typeface="Calibri"/>
                <a:ea typeface="Calibri"/>
                <a:cs typeface="Calibri"/>
                <a:sym typeface="Calibri"/>
              </a:rPr>
              <a:t>Courses</a:t>
            </a:r>
            <a:endParaRPr b="0" i="0" sz="1200" u="none" cap="none" strike="noStrike">
              <a:solidFill>
                <a:schemeClr val="dk1"/>
              </a:solidFill>
              <a:latin typeface="Calibri"/>
              <a:ea typeface="Calibri"/>
              <a:cs typeface="Calibri"/>
              <a:sym typeface="Calibri"/>
            </a:endParaRPr>
          </a:p>
        </p:txBody>
      </p:sp>
      <p:sp>
        <p:nvSpPr>
          <p:cNvPr id="77" name="Google Shape;77;g3e7b77fc89f_1_12"/>
          <p:cNvSpPr/>
          <p:nvPr/>
        </p:nvSpPr>
        <p:spPr>
          <a:xfrm>
            <a:off x="6400800" y="2240280"/>
            <a:ext cx="2286000" cy="1097400"/>
          </a:xfrm>
          <a:prstGeom prst="rect">
            <a:avLst/>
          </a:prstGeom>
          <a:solidFill>
            <a:srgbClr val="F5D5CC"/>
          </a:solidFill>
          <a:ln cap="flat" cmpd="sng" w="9525">
            <a:solidFill>
              <a:srgbClr val="F0C8B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g3e7b77fc89f_1_12"/>
          <p:cNvSpPr/>
          <p:nvPr/>
        </p:nvSpPr>
        <p:spPr>
          <a:xfrm>
            <a:off x="6400800" y="2286000"/>
            <a:ext cx="2286000" cy="658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E05A3A"/>
              </a:buClr>
              <a:buSzPts val="4400"/>
              <a:buFont typeface="Georgia"/>
              <a:buNone/>
            </a:pPr>
            <a:r>
              <a:rPr b="1" lang="en-US" sz="4400">
                <a:solidFill>
                  <a:srgbClr val="E05A3A"/>
                </a:solidFill>
                <a:latin typeface="Georgia"/>
                <a:ea typeface="Georgia"/>
                <a:cs typeface="Georgia"/>
                <a:sym typeface="Georgia"/>
              </a:rPr>
              <a:t>296</a:t>
            </a:r>
            <a:r>
              <a:rPr b="1" i="0" lang="en-US" sz="4400" u="none" cap="none" strike="noStrike">
                <a:solidFill>
                  <a:srgbClr val="E05A3A"/>
                </a:solidFill>
                <a:latin typeface="Georgia"/>
                <a:ea typeface="Georgia"/>
                <a:cs typeface="Georgia"/>
                <a:sym typeface="Georgia"/>
              </a:rPr>
              <a:t>+</a:t>
            </a:r>
            <a:endParaRPr b="0" i="0" sz="4400" u="none" cap="none" strike="noStrike">
              <a:solidFill>
                <a:schemeClr val="dk1"/>
              </a:solidFill>
              <a:latin typeface="Calibri"/>
              <a:ea typeface="Calibri"/>
              <a:cs typeface="Calibri"/>
              <a:sym typeface="Calibri"/>
            </a:endParaRPr>
          </a:p>
        </p:txBody>
      </p:sp>
      <p:sp>
        <p:nvSpPr>
          <p:cNvPr id="79" name="Google Shape;79;g3e7b77fc89f_1_12"/>
          <p:cNvSpPr/>
          <p:nvPr/>
        </p:nvSpPr>
        <p:spPr>
          <a:xfrm>
            <a:off x="6400800" y="2926080"/>
            <a:ext cx="2286000" cy="320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4A4A5A"/>
              </a:buClr>
              <a:buSzPts val="1200"/>
              <a:buFont typeface="Calibri"/>
              <a:buNone/>
            </a:pPr>
            <a:r>
              <a:rPr b="0" i="0" lang="en-US" sz="1200" u="none" cap="none" strike="noStrike">
                <a:solidFill>
                  <a:srgbClr val="4A4A5A"/>
                </a:solidFill>
                <a:latin typeface="Calibri"/>
                <a:ea typeface="Calibri"/>
                <a:cs typeface="Calibri"/>
                <a:sym typeface="Calibri"/>
              </a:rPr>
              <a:t>Participants</a:t>
            </a:r>
            <a:endParaRPr b="0" i="0" sz="1200" u="none" cap="none" strike="noStrike">
              <a:solidFill>
                <a:schemeClr val="dk1"/>
              </a:solidFill>
              <a:latin typeface="Calibri"/>
              <a:ea typeface="Calibri"/>
              <a:cs typeface="Calibri"/>
              <a:sym typeface="Calibri"/>
            </a:endParaRPr>
          </a:p>
        </p:txBody>
      </p:sp>
      <p:sp>
        <p:nvSpPr>
          <p:cNvPr id="80" name="Google Shape;80;g3e7b77fc89f_1_12"/>
          <p:cNvSpPr/>
          <p:nvPr/>
        </p:nvSpPr>
        <p:spPr>
          <a:xfrm>
            <a:off x="6400800" y="3566160"/>
            <a:ext cx="2286000" cy="1097400"/>
          </a:xfrm>
          <a:prstGeom prst="rect">
            <a:avLst/>
          </a:prstGeom>
          <a:solidFill>
            <a:srgbClr val="F0EBF8"/>
          </a:solidFill>
          <a:ln cap="flat" cmpd="sng" w="9525">
            <a:solidFill>
              <a:srgbClr val="D8C8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g3e7b77fc89f_1_12"/>
          <p:cNvSpPr/>
          <p:nvPr/>
        </p:nvSpPr>
        <p:spPr>
          <a:xfrm>
            <a:off x="6400800" y="3611880"/>
            <a:ext cx="2286000" cy="658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7B4F9A"/>
              </a:buClr>
              <a:buSzPts val="4400"/>
              <a:buFont typeface="Georgia"/>
              <a:buNone/>
            </a:pPr>
            <a:r>
              <a:rPr b="1" lang="en-US" sz="4400">
                <a:solidFill>
                  <a:srgbClr val="7B4F9A"/>
                </a:solidFill>
                <a:latin typeface="Georgia"/>
                <a:ea typeface="Georgia"/>
                <a:cs typeface="Georgia"/>
                <a:sym typeface="Georgia"/>
              </a:rPr>
              <a:t>16</a:t>
            </a:r>
            <a:endParaRPr b="0" i="0" sz="4400" u="none" cap="none" strike="noStrike">
              <a:solidFill>
                <a:schemeClr val="dk1"/>
              </a:solidFill>
              <a:latin typeface="Calibri"/>
              <a:ea typeface="Calibri"/>
              <a:cs typeface="Calibri"/>
              <a:sym typeface="Calibri"/>
            </a:endParaRPr>
          </a:p>
        </p:txBody>
      </p:sp>
      <p:sp>
        <p:nvSpPr>
          <p:cNvPr id="82" name="Google Shape;82;g3e7b77fc89f_1_12"/>
          <p:cNvSpPr/>
          <p:nvPr/>
        </p:nvSpPr>
        <p:spPr>
          <a:xfrm>
            <a:off x="6400800" y="4251960"/>
            <a:ext cx="2286000" cy="320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4A4A5A"/>
              </a:buClr>
              <a:buSzPts val="1200"/>
              <a:buFont typeface="Calibri"/>
              <a:buNone/>
            </a:pPr>
            <a:r>
              <a:rPr lang="en-US" sz="1200">
                <a:solidFill>
                  <a:srgbClr val="4A4A5A"/>
                </a:solidFill>
                <a:latin typeface="Calibri"/>
                <a:ea typeface="Calibri"/>
                <a:cs typeface="Calibri"/>
                <a:sym typeface="Calibri"/>
              </a:rPr>
              <a:t>Unique Faculty</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F0"/>
        </a:solidFill>
      </p:bgPr>
    </p:bg>
    <p:spTree>
      <p:nvGrpSpPr>
        <p:cNvPr id="87" name="Shape 87"/>
        <p:cNvGrpSpPr/>
        <p:nvPr/>
      </p:nvGrpSpPr>
      <p:grpSpPr>
        <a:xfrm>
          <a:off x="0" y="0"/>
          <a:ext cx="0" cy="0"/>
          <a:chOff x="0" y="0"/>
          <a:chExt cx="0" cy="0"/>
        </a:xfrm>
      </p:grpSpPr>
      <p:sp>
        <p:nvSpPr>
          <p:cNvPr id="88" name="Google Shape;88;p3"/>
          <p:cNvSpPr/>
          <p:nvPr/>
        </p:nvSpPr>
        <p:spPr>
          <a:xfrm>
            <a:off x="0" y="0"/>
            <a:ext cx="9144000" cy="658368"/>
          </a:xfrm>
          <a:prstGeom prst="rect">
            <a:avLst/>
          </a:prstGeom>
          <a:solidFill>
            <a:srgbClr val="3D1A4E"/>
          </a:solidFill>
          <a:ln cap="flat" cmpd="sng" w="12700">
            <a:solidFill>
              <a:srgbClr val="3D1A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3"/>
          <p:cNvSpPr/>
          <p:nvPr/>
        </p:nvSpPr>
        <p:spPr>
          <a:xfrm>
            <a:off x="0" y="0"/>
            <a:ext cx="201168" cy="658368"/>
          </a:xfrm>
          <a:prstGeom prst="rect">
            <a:avLst/>
          </a:prstGeom>
          <a:solidFill>
            <a:srgbClr val="E05A3A"/>
          </a:solidFill>
          <a:ln cap="flat" cmpd="sng" w="12700">
            <a:solidFill>
              <a:srgbClr val="E05A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3"/>
          <p:cNvSpPr/>
          <p:nvPr/>
        </p:nvSpPr>
        <p:spPr>
          <a:xfrm>
            <a:off x="384048" y="0"/>
            <a:ext cx="8503920" cy="658368"/>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2000"/>
              <a:buFont typeface="Georgia"/>
              <a:buNone/>
            </a:pPr>
            <a:r>
              <a:rPr b="1" i="0" lang="en-US" sz="2000" u="none" cap="none" strike="noStrike">
                <a:solidFill>
                  <a:srgbClr val="FFFFFF"/>
                </a:solidFill>
                <a:latin typeface="Georgia"/>
                <a:ea typeface="Georgia"/>
                <a:cs typeface="Georgia"/>
                <a:sym typeface="Georgia"/>
              </a:rPr>
              <a:t>Where This Comes From</a:t>
            </a:r>
            <a:endParaRPr b="0" i="0" sz="2000" u="none" cap="none" strike="noStrike">
              <a:solidFill>
                <a:schemeClr val="dk1"/>
              </a:solidFill>
              <a:latin typeface="Calibri"/>
              <a:ea typeface="Calibri"/>
              <a:cs typeface="Calibri"/>
              <a:sym typeface="Calibri"/>
            </a:endParaRPr>
          </a:p>
        </p:txBody>
      </p:sp>
      <p:sp>
        <p:nvSpPr>
          <p:cNvPr id="91" name="Google Shape;91;p3"/>
          <p:cNvSpPr/>
          <p:nvPr/>
        </p:nvSpPr>
        <p:spPr>
          <a:xfrm>
            <a:off x="411480" y="822960"/>
            <a:ext cx="5303520" cy="41148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D1A4E"/>
              </a:buClr>
              <a:buSzPts val="1600"/>
              <a:buFont typeface="Calibri"/>
              <a:buNone/>
            </a:pPr>
            <a:r>
              <a:rPr b="1" i="0" lang="en-US" sz="1600" u="none" cap="none" strike="noStrike">
                <a:solidFill>
                  <a:srgbClr val="3D1A4E"/>
                </a:solidFill>
                <a:latin typeface="Calibri"/>
                <a:ea typeface="Calibri"/>
                <a:cs typeface="Calibri"/>
                <a:sym typeface="Calibri"/>
              </a:rPr>
              <a:t>UChicago Portuguese Podcast</a:t>
            </a:r>
            <a:endParaRPr b="0" i="0" sz="1600" u="none" cap="none" strike="noStrike">
              <a:solidFill>
                <a:schemeClr val="dk1"/>
              </a:solidFill>
              <a:latin typeface="Calibri"/>
              <a:ea typeface="Calibri"/>
              <a:cs typeface="Calibri"/>
              <a:sym typeface="Calibri"/>
            </a:endParaRPr>
          </a:p>
        </p:txBody>
      </p:sp>
      <p:sp>
        <p:nvSpPr>
          <p:cNvPr id="92" name="Google Shape;92;p3"/>
          <p:cNvSpPr/>
          <p:nvPr/>
        </p:nvSpPr>
        <p:spPr>
          <a:xfrm>
            <a:off x="411480" y="1261872"/>
            <a:ext cx="5303520" cy="36576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4A4A5A"/>
              </a:buClr>
              <a:buSzPts val="1300"/>
              <a:buFont typeface="Calibri"/>
              <a:buNone/>
            </a:pPr>
            <a:r>
              <a:rPr b="0" i="0" lang="en-US" sz="1300" u="none" cap="none" strike="noStrike">
                <a:solidFill>
                  <a:srgbClr val="4A4A5A"/>
                </a:solidFill>
                <a:latin typeface="Calibri"/>
                <a:ea typeface="Calibri"/>
                <a:cs typeface="Calibri"/>
                <a:sym typeface="Calibri"/>
              </a:rPr>
              <a:t>A classroom-tested model across multiple courses and proficiency levels:</a:t>
            </a:r>
            <a:endParaRPr b="0" i="0" sz="1300" u="none" cap="none" strike="noStrike">
              <a:solidFill>
                <a:schemeClr val="dk1"/>
              </a:solidFill>
              <a:latin typeface="Calibri"/>
              <a:ea typeface="Calibri"/>
              <a:cs typeface="Calibri"/>
              <a:sym typeface="Calibri"/>
            </a:endParaRPr>
          </a:p>
        </p:txBody>
      </p:sp>
      <p:sp>
        <p:nvSpPr>
          <p:cNvPr id="93" name="Google Shape;93;p3"/>
          <p:cNvSpPr/>
          <p:nvPr/>
        </p:nvSpPr>
        <p:spPr>
          <a:xfrm>
            <a:off x="411480" y="1691640"/>
            <a:ext cx="5303520" cy="1645920"/>
          </a:xfrm>
          <a:prstGeom prst="rect">
            <a:avLst/>
          </a:prstGeom>
          <a:noFill/>
          <a:ln>
            <a:noFill/>
          </a:ln>
        </p:spPr>
        <p:txBody>
          <a:bodyPr anchorCtr="0" anchor="t" bIns="0" lIns="0" spcFirstLastPara="1" rIns="0" wrap="square" tIns="0">
            <a:noAutofit/>
          </a:bodyPr>
          <a:lstStyle/>
          <a:p>
            <a:pPr indent="-152400" lvl="0" marL="152400" marR="0" rtl="0" algn="l">
              <a:spcBef>
                <a:spcPts val="0"/>
              </a:spcBef>
              <a:spcAft>
                <a:spcPts val="0"/>
              </a:spcAft>
              <a:buClr>
                <a:srgbClr val="4A4A5A"/>
              </a:buClr>
              <a:buSzPts val="1300"/>
              <a:buFont typeface="Calibri"/>
              <a:buChar char="■"/>
            </a:pPr>
            <a:r>
              <a:rPr b="0" i="0" lang="en-US" sz="1300" u="none" cap="none" strike="noStrike">
                <a:solidFill>
                  <a:srgbClr val="4A4A5A"/>
                </a:solidFill>
                <a:latin typeface="Calibri"/>
                <a:ea typeface="Calibri"/>
                <a:cs typeface="Calibri"/>
                <a:sym typeface="Calibri"/>
              </a:rPr>
              <a:t>PORT 103, 122, </a:t>
            </a:r>
            <a:r>
              <a:rPr b="1" i="0" lang="en-US" sz="1300" u="none" cap="none" strike="noStrike">
                <a:solidFill>
                  <a:srgbClr val="4A4A5A"/>
                </a:solidFill>
                <a:latin typeface="Calibri"/>
                <a:ea typeface="Calibri"/>
                <a:cs typeface="Calibri"/>
                <a:sym typeface="Calibri"/>
              </a:rPr>
              <a:t>145</a:t>
            </a:r>
            <a:r>
              <a:rPr b="0" i="0" lang="en-US" sz="1300" u="none" cap="none" strike="noStrike">
                <a:solidFill>
                  <a:srgbClr val="4A4A5A"/>
                </a:solidFill>
                <a:latin typeface="Calibri"/>
                <a:ea typeface="Calibri"/>
                <a:cs typeface="Calibri"/>
                <a:sym typeface="Calibri"/>
              </a:rPr>
              <a:t>, 201, 205, </a:t>
            </a:r>
            <a:r>
              <a:rPr b="1" i="0" lang="en-US" sz="1300" u="none" cap="none" strike="noStrike">
                <a:solidFill>
                  <a:srgbClr val="4A4A5A"/>
                </a:solidFill>
                <a:latin typeface="Calibri"/>
                <a:ea typeface="Calibri"/>
                <a:cs typeface="Calibri"/>
                <a:sym typeface="Calibri"/>
              </a:rPr>
              <a:t>206, 215</a:t>
            </a:r>
            <a:endParaRPr b="1" i="0" sz="1300" u="none" cap="none" strike="noStrike">
              <a:solidFill>
                <a:schemeClr val="dk1"/>
              </a:solidFill>
              <a:latin typeface="Calibri"/>
              <a:ea typeface="Calibri"/>
              <a:cs typeface="Calibri"/>
              <a:sym typeface="Calibri"/>
            </a:endParaRPr>
          </a:p>
          <a:p>
            <a:pPr indent="-152400" lvl="0" marL="152400" marR="0" rtl="0" algn="l">
              <a:spcBef>
                <a:spcPts val="600"/>
              </a:spcBef>
              <a:spcAft>
                <a:spcPts val="0"/>
              </a:spcAft>
              <a:buClr>
                <a:srgbClr val="4A4A5A"/>
              </a:buClr>
              <a:buSzPts val="1300"/>
              <a:buFont typeface="Calibri"/>
              <a:buChar char="■"/>
            </a:pPr>
            <a:r>
              <a:rPr b="0" i="0" lang="en-US" sz="1300" u="none" cap="none" strike="noStrike">
                <a:solidFill>
                  <a:srgbClr val="4A4A5A"/>
                </a:solidFill>
                <a:latin typeface="Calibri"/>
                <a:ea typeface="Calibri"/>
                <a:cs typeface="Calibri"/>
                <a:sym typeface="Calibri"/>
              </a:rPr>
              <a:t>32 students + 13 community interviewees</a:t>
            </a:r>
            <a:endParaRPr b="0" i="0" sz="1300" u="none" cap="none" strike="noStrike">
              <a:solidFill>
                <a:schemeClr val="dk1"/>
              </a:solidFill>
              <a:latin typeface="Calibri"/>
              <a:ea typeface="Calibri"/>
              <a:cs typeface="Calibri"/>
              <a:sym typeface="Calibri"/>
            </a:endParaRPr>
          </a:p>
          <a:p>
            <a:pPr indent="-152400" lvl="0" marL="152400" marR="0" rtl="0" algn="l">
              <a:spcBef>
                <a:spcPts val="600"/>
              </a:spcBef>
              <a:spcAft>
                <a:spcPts val="0"/>
              </a:spcAft>
              <a:buClr>
                <a:srgbClr val="4A4A5A"/>
              </a:buClr>
              <a:buSzPts val="1300"/>
              <a:buFont typeface="Calibri"/>
              <a:buChar char="■"/>
            </a:pPr>
            <a:r>
              <a:rPr b="0" i="0" lang="en-US" sz="1300" u="none" cap="none" strike="noStrike">
                <a:solidFill>
                  <a:srgbClr val="4A4A5A"/>
                </a:solidFill>
                <a:latin typeface="Calibri"/>
                <a:ea typeface="Calibri"/>
                <a:cs typeface="Calibri"/>
                <a:sym typeface="Calibri"/>
              </a:rPr>
              <a:t>12 interview episodes (~20 min each)</a:t>
            </a:r>
            <a:endParaRPr b="0" i="0" sz="1300" u="none" cap="none" strike="noStrike">
              <a:solidFill>
                <a:schemeClr val="dk1"/>
              </a:solidFill>
              <a:latin typeface="Calibri"/>
              <a:ea typeface="Calibri"/>
              <a:cs typeface="Calibri"/>
              <a:sym typeface="Calibri"/>
            </a:endParaRPr>
          </a:p>
          <a:p>
            <a:pPr indent="-152400" lvl="0" marL="152400" marR="0" rtl="0" algn="l">
              <a:spcBef>
                <a:spcPts val="600"/>
              </a:spcBef>
              <a:spcAft>
                <a:spcPts val="0"/>
              </a:spcAft>
              <a:buClr>
                <a:srgbClr val="4A4A5A"/>
              </a:buClr>
              <a:buSzPts val="1300"/>
              <a:buFont typeface="Calibri"/>
              <a:buChar char="■"/>
            </a:pPr>
            <a:r>
              <a:rPr b="0" i="0" lang="en-US" sz="1300" u="none" cap="none" strike="noStrike">
                <a:solidFill>
                  <a:srgbClr val="4A4A5A"/>
                </a:solidFill>
                <a:latin typeface="Calibri"/>
                <a:ea typeface="Calibri"/>
                <a:cs typeface="Calibri"/>
                <a:sym typeface="Calibri"/>
              </a:rPr>
              <a:t>Published on Spotify for Creators</a:t>
            </a:r>
            <a:endParaRPr b="0" i="0" sz="1300" u="none" cap="none" strike="noStrike">
              <a:solidFill>
                <a:schemeClr val="dk1"/>
              </a:solidFill>
              <a:latin typeface="Calibri"/>
              <a:ea typeface="Calibri"/>
              <a:cs typeface="Calibri"/>
              <a:sym typeface="Calibri"/>
            </a:endParaRPr>
          </a:p>
        </p:txBody>
      </p:sp>
      <p:sp>
        <p:nvSpPr>
          <p:cNvPr id="94" name="Google Shape;94;p3"/>
          <p:cNvSpPr/>
          <p:nvPr/>
        </p:nvSpPr>
        <p:spPr>
          <a:xfrm>
            <a:off x="411480" y="2852775"/>
            <a:ext cx="5303400" cy="5943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7B4F9A"/>
              </a:buClr>
              <a:buSzPts val="1200"/>
              <a:buFont typeface="Calibri"/>
              <a:buNone/>
            </a:pPr>
            <a:r>
              <a:rPr b="0" i="1" lang="en-US" sz="1200" u="none" cap="none" strike="noStrike">
                <a:solidFill>
                  <a:srgbClr val="7B4F9A"/>
                </a:solidFill>
                <a:latin typeface="Calibri"/>
                <a:ea typeface="Calibri"/>
                <a:cs typeface="Calibri"/>
                <a:sym typeface="Calibri"/>
              </a:rPr>
              <a:t>Recorded at UChicago's Reg podcast studio, co-designed with Academic Technology Solutions.</a:t>
            </a:r>
            <a:endParaRPr b="0" i="0" sz="1200" u="none" cap="none" strike="noStrike">
              <a:solidFill>
                <a:schemeClr val="dk1"/>
              </a:solidFill>
              <a:latin typeface="Calibri"/>
              <a:ea typeface="Calibri"/>
              <a:cs typeface="Calibri"/>
              <a:sym typeface="Calibri"/>
            </a:endParaRPr>
          </a:p>
        </p:txBody>
      </p:sp>
      <p:sp>
        <p:nvSpPr>
          <p:cNvPr id="95" name="Google Shape;95;p3"/>
          <p:cNvSpPr/>
          <p:nvPr/>
        </p:nvSpPr>
        <p:spPr>
          <a:xfrm>
            <a:off x="6400800" y="914400"/>
            <a:ext cx="2286000" cy="1097280"/>
          </a:xfrm>
          <a:prstGeom prst="rect">
            <a:avLst/>
          </a:prstGeom>
          <a:solidFill>
            <a:srgbClr val="F0EBF8"/>
          </a:solidFill>
          <a:ln cap="flat" cmpd="sng" w="9525">
            <a:solidFill>
              <a:srgbClr val="D8C8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
          <p:cNvSpPr/>
          <p:nvPr/>
        </p:nvSpPr>
        <p:spPr>
          <a:xfrm>
            <a:off x="6400800" y="960120"/>
            <a:ext cx="2286000" cy="65836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7B4F9A"/>
              </a:buClr>
              <a:buSzPts val="4400"/>
              <a:buFont typeface="Georgia"/>
              <a:buNone/>
            </a:pPr>
            <a:r>
              <a:rPr b="1" i="0" lang="en-US" sz="4400" u="none" cap="none" strike="noStrike">
                <a:solidFill>
                  <a:srgbClr val="7B4F9A"/>
                </a:solidFill>
                <a:latin typeface="Georgia"/>
                <a:ea typeface="Georgia"/>
                <a:cs typeface="Georgia"/>
                <a:sym typeface="Georgia"/>
              </a:rPr>
              <a:t>7</a:t>
            </a:r>
            <a:endParaRPr b="0" i="0" sz="4400" u="none" cap="none" strike="noStrike">
              <a:solidFill>
                <a:schemeClr val="dk1"/>
              </a:solidFill>
              <a:latin typeface="Calibri"/>
              <a:ea typeface="Calibri"/>
              <a:cs typeface="Calibri"/>
              <a:sym typeface="Calibri"/>
            </a:endParaRPr>
          </a:p>
        </p:txBody>
      </p:sp>
      <p:sp>
        <p:nvSpPr>
          <p:cNvPr id="97" name="Google Shape;97;p3"/>
          <p:cNvSpPr/>
          <p:nvPr/>
        </p:nvSpPr>
        <p:spPr>
          <a:xfrm>
            <a:off x="6400800" y="1600200"/>
            <a:ext cx="2286000" cy="32004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4A4A5A"/>
              </a:buClr>
              <a:buSzPts val="1200"/>
              <a:buFont typeface="Calibri"/>
              <a:buNone/>
            </a:pPr>
            <a:r>
              <a:rPr b="0" i="0" lang="en-US" sz="1200" u="none" cap="none" strike="noStrike">
                <a:solidFill>
                  <a:srgbClr val="4A4A5A"/>
                </a:solidFill>
                <a:latin typeface="Calibri"/>
                <a:ea typeface="Calibri"/>
                <a:cs typeface="Calibri"/>
                <a:sym typeface="Calibri"/>
              </a:rPr>
              <a:t>Courses</a:t>
            </a:r>
            <a:endParaRPr b="0" i="0" sz="1200" u="none" cap="none" strike="noStrike">
              <a:solidFill>
                <a:schemeClr val="dk1"/>
              </a:solidFill>
              <a:latin typeface="Calibri"/>
              <a:ea typeface="Calibri"/>
              <a:cs typeface="Calibri"/>
              <a:sym typeface="Calibri"/>
            </a:endParaRPr>
          </a:p>
        </p:txBody>
      </p:sp>
      <p:sp>
        <p:nvSpPr>
          <p:cNvPr id="98" name="Google Shape;98;p3"/>
          <p:cNvSpPr/>
          <p:nvPr/>
        </p:nvSpPr>
        <p:spPr>
          <a:xfrm>
            <a:off x="6400800" y="2240280"/>
            <a:ext cx="2286000" cy="1097280"/>
          </a:xfrm>
          <a:prstGeom prst="rect">
            <a:avLst/>
          </a:prstGeom>
          <a:solidFill>
            <a:srgbClr val="F5D5CC"/>
          </a:solidFill>
          <a:ln cap="flat" cmpd="sng" w="9525">
            <a:solidFill>
              <a:srgbClr val="F0C8B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
          <p:cNvSpPr/>
          <p:nvPr/>
        </p:nvSpPr>
        <p:spPr>
          <a:xfrm>
            <a:off x="6400800" y="2286000"/>
            <a:ext cx="2286000" cy="65836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E05A3A"/>
              </a:buClr>
              <a:buSzPts val="4400"/>
              <a:buFont typeface="Georgia"/>
              <a:buNone/>
            </a:pPr>
            <a:r>
              <a:rPr b="1" i="0" lang="en-US" sz="4400" u="none" cap="none" strike="noStrike">
                <a:solidFill>
                  <a:srgbClr val="E05A3A"/>
                </a:solidFill>
                <a:latin typeface="Georgia"/>
                <a:ea typeface="Georgia"/>
                <a:cs typeface="Georgia"/>
                <a:sym typeface="Georgia"/>
              </a:rPr>
              <a:t>45+</a:t>
            </a:r>
            <a:endParaRPr b="0" i="0" sz="4400" u="none" cap="none" strike="noStrike">
              <a:solidFill>
                <a:schemeClr val="dk1"/>
              </a:solidFill>
              <a:latin typeface="Calibri"/>
              <a:ea typeface="Calibri"/>
              <a:cs typeface="Calibri"/>
              <a:sym typeface="Calibri"/>
            </a:endParaRPr>
          </a:p>
        </p:txBody>
      </p:sp>
      <p:sp>
        <p:nvSpPr>
          <p:cNvPr id="100" name="Google Shape;100;p3"/>
          <p:cNvSpPr/>
          <p:nvPr/>
        </p:nvSpPr>
        <p:spPr>
          <a:xfrm>
            <a:off x="6400800" y="2926080"/>
            <a:ext cx="2286000" cy="32004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4A4A5A"/>
              </a:buClr>
              <a:buSzPts val="1200"/>
              <a:buFont typeface="Calibri"/>
              <a:buNone/>
            </a:pPr>
            <a:r>
              <a:rPr b="0" i="0" lang="en-US" sz="1200" u="none" cap="none" strike="noStrike">
                <a:solidFill>
                  <a:srgbClr val="4A4A5A"/>
                </a:solidFill>
                <a:latin typeface="Calibri"/>
                <a:ea typeface="Calibri"/>
                <a:cs typeface="Calibri"/>
                <a:sym typeface="Calibri"/>
              </a:rPr>
              <a:t>Participants</a:t>
            </a:r>
            <a:endParaRPr b="0" i="0" sz="1200" u="none" cap="none" strike="noStrike">
              <a:solidFill>
                <a:schemeClr val="dk1"/>
              </a:solidFill>
              <a:latin typeface="Calibri"/>
              <a:ea typeface="Calibri"/>
              <a:cs typeface="Calibri"/>
              <a:sym typeface="Calibri"/>
            </a:endParaRPr>
          </a:p>
        </p:txBody>
      </p:sp>
      <p:sp>
        <p:nvSpPr>
          <p:cNvPr id="101" name="Google Shape;101;p3"/>
          <p:cNvSpPr/>
          <p:nvPr/>
        </p:nvSpPr>
        <p:spPr>
          <a:xfrm>
            <a:off x="6400800" y="3566160"/>
            <a:ext cx="2286000" cy="1097280"/>
          </a:xfrm>
          <a:prstGeom prst="rect">
            <a:avLst/>
          </a:prstGeom>
          <a:solidFill>
            <a:srgbClr val="F0EBF8"/>
          </a:solidFill>
          <a:ln cap="flat" cmpd="sng" w="9525">
            <a:solidFill>
              <a:srgbClr val="D8C8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
          <p:cNvSpPr/>
          <p:nvPr/>
        </p:nvSpPr>
        <p:spPr>
          <a:xfrm>
            <a:off x="6400800" y="3611880"/>
            <a:ext cx="2286000" cy="65836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7B4F9A"/>
              </a:buClr>
              <a:buSzPts val="4400"/>
              <a:buFont typeface="Georgia"/>
              <a:buNone/>
            </a:pPr>
            <a:r>
              <a:rPr b="1" i="0" lang="en-US" sz="4400" u="none" cap="none" strike="noStrike">
                <a:solidFill>
                  <a:srgbClr val="7B4F9A"/>
                </a:solidFill>
                <a:latin typeface="Georgia"/>
                <a:ea typeface="Georgia"/>
                <a:cs typeface="Georgia"/>
                <a:sym typeface="Georgia"/>
              </a:rPr>
              <a:t>12</a:t>
            </a:r>
            <a:endParaRPr b="0" i="0" sz="4400" u="none" cap="none" strike="noStrike">
              <a:solidFill>
                <a:schemeClr val="dk1"/>
              </a:solidFill>
              <a:latin typeface="Calibri"/>
              <a:ea typeface="Calibri"/>
              <a:cs typeface="Calibri"/>
              <a:sym typeface="Calibri"/>
            </a:endParaRPr>
          </a:p>
        </p:txBody>
      </p:sp>
      <p:sp>
        <p:nvSpPr>
          <p:cNvPr id="103" name="Google Shape;103;p3"/>
          <p:cNvSpPr/>
          <p:nvPr/>
        </p:nvSpPr>
        <p:spPr>
          <a:xfrm>
            <a:off x="6400800" y="4251960"/>
            <a:ext cx="2286000" cy="32004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4A4A5A"/>
              </a:buClr>
              <a:buSzPts val="1200"/>
              <a:buFont typeface="Calibri"/>
              <a:buNone/>
            </a:pPr>
            <a:r>
              <a:rPr b="0" i="0" lang="en-US" sz="1200" u="none" cap="none" strike="noStrike">
                <a:solidFill>
                  <a:srgbClr val="4A4A5A"/>
                </a:solidFill>
                <a:latin typeface="Calibri"/>
                <a:ea typeface="Calibri"/>
                <a:cs typeface="Calibri"/>
                <a:sym typeface="Calibri"/>
              </a:rPr>
              <a:t>Episodes</a:t>
            </a:r>
            <a:endParaRPr b="0" i="0" sz="1200" u="none" cap="none" strike="noStrike">
              <a:solidFill>
                <a:schemeClr val="dk1"/>
              </a:solidFill>
              <a:latin typeface="Calibri"/>
              <a:ea typeface="Calibri"/>
              <a:cs typeface="Calibri"/>
              <a:sym typeface="Calibri"/>
            </a:endParaRPr>
          </a:p>
        </p:txBody>
      </p:sp>
      <p:pic>
        <p:nvPicPr>
          <p:cNvPr id="104" name="Google Shape;104;p3" title="Sept 3rd Version.jpg"/>
          <p:cNvPicPr preferRelativeResize="0"/>
          <p:nvPr/>
        </p:nvPicPr>
        <p:blipFill rotWithShape="1">
          <a:blip r:embed="rId3">
            <a:alphaModFix/>
          </a:blip>
          <a:srcRect b="0" l="0" r="0" t="0"/>
          <a:stretch/>
        </p:blipFill>
        <p:spPr>
          <a:xfrm>
            <a:off x="1327925" y="3418188"/>
            <a:ext cx="1393224" cy="1393224"/>
          </a:xfrm>
          <a:prstGeom prst="rect">
            <a:avLst/>
          </a:prstGeom>
          <a:noFill/>
          <a:ln>
            <a:noFill/>
          </a:ln>
        </p:spPr>
      </p:pic>
      <p:pic>
        <p:nvPicPr>
          <p:cNvPr id="105" name="Google Shape;105;p3" title="Uchicago Portuguese Podcast QR Code.png"/>
          <p:cNvPicPr preferRelativeResize="0"/>
          <p:nvPr/>
        </p:nvPicPr>
        <p:blipFill>
          <a:blip r:embed="rId4">
            <a:alphaModFix/>
          </a:blip>
          <a:stretch>
            <a:fillRect/>
          </a:stretch>
        </p:blipFill>
        <p:spPr>
          <a:xfrm>
            <a:off x="3410975" y="3418200"/>
            <a:ext cx="1393225" cy="1393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1A4E"/>
        </a:solidFill>
      </p:bgPr>
    </p:bg>
    <p:spTree>
      <p:nvGrpSpPr>
        <p:cNvPr id="110" name="Shape 110"/>
        <p:cNvGrpSpPr/>
        <p:nvPr/>
      </p:nvGrpSpPr>
      <p:grpSpPr>
        <a:xfrm>
          <a:off x="0" y="0"/>
          <a:ext cx="0" cy="0"/>
          <a:chOff x="0" y="0"/>
          <a:chExt cx="0" cy="0"/>
        </a:xfrm>
      </p:grpSpPr>
      <p:sp>
        <p:nvSpPr>
          <p:cNvPr id="111" name="Google Shape;111;g3e0c8cd19f4_1_10"/>
          <p:cNvSpPr/>
          <p:nvPr/>
        </p:nvSpPr>
        <p:spPr>
          <a:xfrm>
            <a:off x="-914400" y="3200400"/>
            <a:ext cx="3657600" cy="3657600"/>
          </a:xfrm>
          <a:prstGeom prst="ellipse">
            <a:avLst/>
          </a:prstGeom>
          <a:solidFill>
            <a:srgbClr val="7B4F9A">
              <a:alpha val="20000"/>
            </a:srgbClr>
          </a:solidFill>
          <a:ln cap="flat" cmpd="sng" w="12700">
            <a:solidFill>
              <a:srgbClr val="7B4F9A">
                <a:alpha val="20000"/>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g3e0c8cd19f4_1_10"/>
          <p:cNvSpPr/>
          <p:nvPr/>
        </p:nvSpPr>
        <p:spPr>
          <a:xfrm>
            <a:off x="6858000" y="-457200"/>
            <a:ext cx="3200400" cy="3200400"/>
          </a:xfrm>
          <a:prstGeom prst="ellipse">
            <a:avLst/>
          </a:prstGeom>
          <a:solidFill>
            <a:srgbClr val="E05A3A">
              <a:alpha val="20000"/>
            </a:srgbClr>
          </a:solidFill>
          <a:ln cap="flat" cmpd="sng" w="12700">
            <a:solidFill>
              <a:srgbClr val="E05A3A">
                <a:alpha val="20000"/>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g3e0c8cd19f4_1_10"/>
          <p:cNvSpPr/>
          <p:nvPr/>
        </p:nvSpPr>
        <p:spPr>
          <a:xfrm>
            <a:off x="365760" y="182880"/>
            <a:ext cx="1371600" cy="1371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05A3A"/>
              </a:buClr>
              <a:buSzPts val="9600"/>
              <a:buFont typeface="Georgia"/>
              <a:buNone/>
            </a:pPr>
            <a:r>
              <a:rPr b="1" i="0" lang="en-US" sz="9600" u="none" cap="none" strike="noStrike">
                <a:solidFill>
                  <a:srgbClr val="E05A3A"/>
                </a:solidFill>
                <a:latin typeface="Georgia"/>
                <a:ea typeface="Georgia"/>
                <a:cs typeface="Georgia"/>
                <a:sym typeface="Georgia"/>
              </a:rPr>
              <a:t>“</a:t>
            </a:r>
            <a:endParaRPr b="0" i="0" sz="9600" u="none" cap="none" strike="noStrike">
              <a:solidFill>
                <a:schemeClr val="dk1"/>
              </a:solidFill>
              <a:latin typeface="Calibri"/>
              <a:ea typeface="Calibri"/>
              <a:cs typeface="Calibri"/>
              <a:sym typeface="Calibri"/>
            </a:endParaRPr>
          </a:p>
        </p:txBody>
      </p:sp>
      <p:sp>
        <p:nvSpPr>
          <p:cNvPr id="114" name="Google Shape;114;g3e0c8cd19f4_1_10"/>
          <p:cNvSpPr/>
          <p:nvPr/>
        </p:nvSpPr>
        <p:spPr>
          <a:xfrm>
            <a:off x="548650" y="1005850"/>
            <a:ext cx="8240700" cy="3250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800"/>
              <a:buFont typeface="Georgia"/>
              <a:buNone/>
            </a:pPr>
            <a:r>
              <a:rPr b="1" lang="en-US" sz="2300">
                <a:solidFill>
                  <a:srgbClr val="D4A843"/>
                </a:solidFill>
                <a:latin typeface="Calibri"/>
                <a:ea typeface="Calibri"/>
                <a:cs typeface="Calibri"/>
                <a:sym typeface="Calibri"/>
              </a:rPr>
              <a:t>Think-Pair-Share (5 min)</a:t>
            </a:r>
            <a:endParaRPr i="1" sz="2900">
              <a:solidFill>
                <a:srgbClr val="FFFFFF"/>
              </a:solidFill>
              <a:latin typeface="Georgia"/>
              <a:ea typeface="Georgia"/>
              <a:cs typeface="Georgia"/>
              <a:sym typeface="Georgia"/>
            </a:endParaRPr>
          </a:p>
          <a:p>
            <a:pPr indent="0" lvl="0" marL="0" marR="0" rtl="0" algn="l">
              <a:spcBef>
                <a:spcPts val="0"/>
              </a:spcBef>
              <a:spcAft>
                <a:spcPts val="0"/>
              </a:spcAft>
              <a:buClr>
                <a:srgbClr val="FFFFFF"/>
              </a:buClr>
              <a:buSzPts val="1800"/>
              <a:buFont typeface="Georgia"/>
              <a:buNone/>
            </a:pPr>
            <a:r>
              <a:t/>
            </a:r>
            <a:endParaRPr i="1" sz="1800">
              <a:solidFill>
                <a:srgbClr val="FFFFFF"/>
              </a:solidFill>
              <a:latin typeface="Georgia"/>
              <a:ea typeface="Georgia"/>
              <a:cs typeface="Georgia"/>
              <a:sym typeface="Georgia"/>
            </a:endParaRPr>
          </a:p>
          <a:p>
            <a:pPr indent="0" lvl="0" marL="0" rtl="0" algn="l">
              <a:lnSpc>
                <a:spcPct val="130000"/>
              </a:lnSpc>
              <a:spcBef>
                <a:spcPts val="0"/>
              </a:spcBef>
              <a:spcAft>
                <a:spcPts val="0"/>
              </a:spcAft>
              <a:buNone/>
            </a:pPr>
            <a:r>
              <a:rPr i="1" lang="en-US" sz="1800">
                <a:solidFill>
                  <a:srgbClr val="FFFFFF"/>
                </a:solidFill>
                <a:latin typeface="Georgia"/>
                <a:ea typeface="Georgia"/>
                <a:cs typeface="Georgia"/>
                <a:sym typeface="Georgia"/>
              </a:rPr>
              <a:t>In groups share your experiences with podcasts:</a:t>
            </a:r>
            <a:endParaRPr i="1" sz="1800">
              <a:solidFill>
                <a:srgbClr val="FFFFFF"/>
              </a:solidFill>
              <a:latin typeface="Georgia"/>
              <a:ea typeface="Georgia"/>
              <a:cs typeface="Georgia"/>
              <a:sym typeface="Georgia"/>
            </a:endParaRPr>
          </a:p>
          <a:p>
            <a:pPr indent="-342900" lvl="0" marL="457200" rtl="0" algn="l">
              <a:lnSpc>
                <a:spcPct val="130000"/>
              </a:lnSpc>
              <a:spcBef>
                <a:spcPts val="0"/>
              </a:spcBef>
              <a:spcAft>
                <a:spcPts val="0"/>
              </a:spcAft>
              <a:buClr>
                <a:srgbClr val="FFFFFF"/>
              </a:buClr>
              <a:buSzPts val="1800"/>
              <a:buFont typeface="Georgia"/>
              <a:buChar char="➔"/>
            </a:pPr>
            <a:r>
              <a:rPr i="1" lang="en-US" sz="1800">
                <a:solidFill>
                  <a:srgbClr val="FFFFFF"/>
                </a:solidFill>
                <a:latin typeface="Georgia"/>
                <a:ea typeface="Georgia"/>
                <a:cs typeface="Georgia"/>
                <a:sym typeface="Georgia"/>
              </a:rPr>
              <a:t> what do you listen to</a:t>
            </a:r>
            <a:endParaRPr i="1" sz="1800">
              <a:solidFill>
                <a:srgbClr val="FFFFFF"/>
              </a:solidFill>
              <a:latin typeface="Georgia"/>
              <a:ea typeface="Georgia"/>
              <a:cs typeface="Georgia"/>
              <a:sym typeface="Georgia"/>
            </a:endParaRPr>
          </a:p>
          <a:p>
            <a:pPr indent="-342900" lvl="0" marL="457200" rtl="0" algn="l">
              <a:lnSpc>
                <a:spcPct val="130000"/>
              </a:lnSpc>
              <a:spcBef>
                <a:spcPts val="0"/>
              </a:spcBef>
              <a:spcAft>
                <a:spcPts val="0"/>
              </a:spcAft>
              <a:buClr>
                <a:srgbClr val="FFFFFF"/>
              </a:buClr>
              <a:buSzPts val="1800"/>
              <a:buFont typeface="Georgia"/>
              <a:buChar char="➔"/>
            </a:pPr>
            <a:r>
              <a:rPr i="1" lang="en-US" sz="1800">
                <a:solidFill>
                  <a:srgbClr val="FFFFFF"/>
                </a:solidFill>
                <a:latin typeface="Georgia"/>
                <a:ea typeface="Georgia"/>
                <a:cs typeface="Georgia"/>
                <a:sym typeface="Georgia"/>
              </a:rPr>
              <a:t>have you produced/</a:t>
            </a:r>
            <a:r>
              <a:rPr i="1" lang="en-US" sz="1800">
                <a:solidFill>
                  <a:srgbClr val="FFFFFF"/>
                </a:solidFill>
                <a:latin typeface="Georgia"/>
                <a:ea typeface="Georgia"/>
                <a:cs typeface="Georgia"/>
                <a:sym typeface="Georgia"/>
              </a:rPr>
              <a:t>participated</a:t>
            </a:r>
            <a:r>
              <a:rPr i="1" lang="en-US" sz="1800">
                <a:solidFill>
                  <a:srgbClr val="FFFFFF"/>
                </a:solidFill>
                <a:latin typeface="Georgia"/>
                <a:ea typeface="Georgia"/>
                <a:cs typeface="Georgia"/>
                <a:sym typeface="Georgia"/>
              </a:rPr>
              <a:t> in any podcast series/episode</a:t>
            </a:r>
            <a:endParaRPr i="1" sz="1800">
              <a:solidFill>
                <a:srgbClr val="FFFFFF"/>
              </a:solidFill>
              <a:latin typeface="Georgia"/>
              <a:ea typeface="Georgia"/>
              <a:cs typeface="Georgia"/>
              <a:sym typeface="Georgia"/>
            </a:endParaRPr>
          </a:p>
          <a:p>
            <a:pPr indent="-342900" lvl="0" marL="457200" rtl="0" algn="l">
              <a:lnSpc>
                <a:spcPct val="130000"/>
              </a:lnSpc>
              <a:spcBef>
                <a:spcPts val="0"/>
              </a:spcBef>
              <a:spcAft>
                <a:spcPts val="0"/>
              </a:spcAft>
              <a:buClr>
                <a:srgbClr val="FFFFFF"/>
              </a:buClr>
              <a:buSzPts val="1800"/>
              <a:buFont typeface="Georgia"/>
              <a:buChar char="➔"/>
            </a:pPr>
            <a:r>
              <a:rPr i="1" lang="en-US" sz="1800">
                <a:solidFill>
                  <a:srgbClr val="FFFFFF"/>
                </a:solidFill>
                <a:latin typeface="Georgia"/>
                <a:ea typeface="Georgia"/>
                <a:cs typeface="Georgia"/>
                <a:sym typeface="Georgia"/>
              </a:rPr>
              <a:t>what podcast format would be interesting as a "real-life" task in your field</a:t>
            </a:r>
            <a:endParaRPr i="1" sz="1800">
              <a:solidFill>
                <a:srgbClr val="FFFFFF"/>
              </a:solidFill>
              <a:latin typeface="Georgia"/>
              <a:ea typeface="Georgia"/>
              <a:cs typeface="Georgia"/>
              <a:sym typeface="Georgia"/>
            </a:endParaRPr>
          </a:p>
          <a:p>
            <a:pPr indent="0" lvl="0" marL="0" rtl="0" algn="l">
              <a:lnSpc>
                <a:spcPct val="130000"/>
              </a:lnSpc>
              <a:spcBef>
                <a:spcPts val="0"/>
              </a:spcBef>
              <a:spcAft>
                <a:spcPts val="0"/>
              </a:spcAft>
              <a:buNone/>
            </a:pPr>
            <a:r>
              <a:t/>
            </a:r>
            <a:endParaRPr i="1" sz="1800">
              <a:solidFill>
                <a:srgbClr val="FFFFFF"/>
              </a:solidFill>
              <a:latin typeface="Georgia"/>
              <a:ea typeface="Georgia"/>
              <a:cs typeface="Georgia"/>
              <a:sym typeface="Georgia"/>
            </a:endParaRPr>
          </a:p>
          <a:p>
            <a:pPr indent="0" lvl="0" marL="0" rtl="0" algn="l">
              <a:lnSpc>
                <a:spcPct val="130000"/>
              </a:lnSpc>
              <a:spcBef>
                <a:spcPts val="0"/>
              </a:spcBef>
              <a:spcAft>
                <a:spcPts val="0"/>
              </a:spcAft>
              <a:buNone/>
            </a:pPr>
            <a:r>
              <a:rPr i="1" lang="en-US" sz="1800">
                <a:solidFill>
                  <a:srgbClr val="FFFFFF"/>
                </a:solidFill>
                <a:latin typeface="Georgia"/>
                <a:ea typeface="Georgia"/>
                <a:cs typeface="Georgia"/>
                <a:sym typeface="Georgia"/>
              </a:rPr>
              <a:t>Choose a speaker to report to the big group, find a consensus for one </a:t>
            </a:r>
            <a:r>
              <a:rPr i="1" lang="en-US" sz="1800">
                <a:solidFill>
                  <a:srgbClr val="FFFFFF"/>
                </a:solidFill>
                <a:latin typeface="Georgia"/>
                <a:ea typeface="Georgia"/>
                <a:cs typeface="Georgia"/>
                <a:sym typeface="Georgia"/>
              </a:rPr>
              <a:t>recommendation</a:t>
            </a:r>
            <a:r>
              <a:rPr i="1" lang="en-US" sz="1800">
                <a:solidFill>
                  <a:srgbClr val="FFFFFF"/>
                </a:solidFill>
                <a:latin typeface="Georgia"/>
                <a:ea typeface="Georgia"/>
                <a:cs typeface="Georgia"/>
                <a:sym typeface="Georgia"/>
              </a:rPr>
              <a:t> based on your group's experiences.</a:t>
            </a:r>
            <a:endParaRPr i="1" sz="1800">
              <a:solidFill>
                <a:srgbClr val="FFFFFF"/>
              </a:solidFill>
              <a:latin typeface="Georgia"/>
              <a:ea typeface="Georgia"/>
              <a:cs typeface="Georgia"/>
              <a:sym typeface="Georgia"/>
            </a:endParaRPr>
          </a:p>
          <a:p>
            <a:pPr indent="0" lvl="0" marL="0" rtl="0" algn="l">
              <a:lnSpc>
                <a:spcPct val="150000"/>
              </a:lnSpc>
              <a:spcBef>
                <a:spcPts val="0"/>
              </a:spcBef>
              <a:spcAft>
                <a:spcPts val="0"/>
              </a:spcAft>
              <a:buNone/>
            </a:pPr>
            <a:r>
              <a:t/>
            </a:r>
            <a:endParaRPr i="1" sz="1800">
              <a:solidFill>
                <a:srgbClr val="FFFFFF"/>
              </a:solidFill>
              <a:latin typeface="Georgia"/>
              <a:ea typeface="Georgia"/>
              <a:cs typeface="Georgia"/>
              <a:sym typeface="Georgia"/>
            </a:endParaRPr>
          </a:p>
        </p:txBody>
      </p:sp>
      <p:sp>
        <p:nvSpPr>
          <p:cNvPr id="115" name="Google Shape;115;g3e0c8cd19f4_1_10"/>
          <p:cNvSpPr/>
          <p:nvPr/>
        </p:nvSpPr>
        <p:spPr>
          <a:xfrm>
            <a:off x="548640" y="4442320"/>
            <a:ext cx="1371600" cy="36600"/>
          </a:xfrm>
          <a:prstGeom prst="rect">
            <a:avLst/>
          </a:prstGeom>
          <a:solidFill>
            <a:srgbClr val="D4A843"/>
          </a:solidFill>
          <a:ln cap="flat" cmpd="sng" w="12700">
            <a:solidFill>
              <a:srgbClr val="D4A8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F0"/>
        </a:solidFill>
      </p:bgPr>
    </p:bg>
    <p:spTree>
      <p:nvGrpSpPr>
        <p:cNvPr id="120" name="Shape 120"/>
        <p:cNvGrpSpPr/>
        <p:nvPr/>
      </p:nvGrpSpPr>
      <p:grpSpPr>
        <a:xfrm>
          <a:off x="0" y="0"/>
          <a:ext cx="0" cy="0"/>
          <a:chOff x="0" y="0"/>
          <a:chExt cx="0" cy="0"/>
        </a:xfrm>
      </p:grpSpPr>
      <p:sp>
        <p:nvSpPr>
          <p:cNvPr id="121" name="Google Shape;121;p4"/>
          <p:cNvSpPr/>
          <p:nvPr/>
        </p:nvSpPr>
        <p:spPr>
          <a:xfrm>
            <a:off x="0" y="0"/>
            <a:ext cx="9144000" cy="658368"/>
          </a:xfrm>
          <a:prstGeom prst="rect">
            <a:avLst/>
          </a:prstGeom>
          <a:solidFill>
            <a:srgbClr val="3D1A4E"/>
          </a:solidFill>
          <a:ln cap="flat" cmpd="sng" w="12700">
            <a:solidFill>
              <a:srgbClr val="3D1A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4"/>
          <p:cNvSpPr/>
          <p:nvPr/>
        </p:nvSpPr>
        <p:spPr>
          <a:xfrm>
            <a:off x="0" y="0"/>
            <a:ext cx="201168" cy="658368"/>
          </a:xfrm>
          <a:prstGeom prst="rect">
            <a:avLst/>
          </a:prstGeom>
          <a:solidFill>
            <a:srgbClr val="E05A3A"/>
          </a:solidFill>
          <a:ln cap="flat" cmpd="sng" w="12700">
            <a:solidFill>
              <a:srgbClr val="E05A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4"/>
          <p:cNvSpPr/>
          <p:nvPr/>
        </p:nvSpPr>
        <p:spPr>
          <a:xfrm>
            <a:off x="384048" y="0"/>
            <a:ext cx="8503920" cy="658368"/>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2000"/>
              <a:buFont typeface="Georgia"/>
              <a:buNone/>
            </a:pPr>
            <a:r>
              <a:rPr b="1" i="0" lang="en-US" sz="2000" u="none" cap="none" strike="noStrike">
                <a:solidFill>
                  <a:srgbClr val="FFFFFF"/>
                </a:solidFill>
                <a:latin typeface="Georgia"/>
                <a:ea typeface="Georgia"/>
                <a:cs typeface="Georgia"/>
                <a:sym typeface="Georgia"/>
              </a:rPr>
              <a:t>Why Podcasting? The Pedagogical Case</a:t>
            </a:r>
            <a:endParaRPr b="0" i="0" sz="2000" u="none" cap="none" strike="noStrike">
              <a:solidFill>
                <a:schemeClr val="dk1"/>
              </a:solidFill>
              <a:latin typeface="Calibri"/>
              <a:ea typeface="Calibri"/>
              <a:cs typeface="Calibri"/>
              <a:sym typeface="Calibri"/>
            </a:endParaRPr>
          </a:p>
        </p:txBody>
      </p:sp>
      <p:sp>
        <p:nvSpPr>
          <p:cNvPr id="124" name="Google Shape;124;p4"/>
          <p:cNvSpPr/>
          <p:nvPr/>
        </p:nvSpPr>
        <p:spPr>
          <a:xfrm>
            <a:off x="320040" y="822960"/>
            <a:ext cx="4114800" cy="1828800"/>
          </a:xfrm>
          <a:prstGeom prst="rect">
            <a:avLst/>
          </a:prstGeom>
          <a:solidFill>
            <a:srgbClr val="FFFFFF"/>
          </a:solidFill>
          <a:ln cap="flat" cmpd="sng" w="9525">
            <a:solidFill>
              <a:srgbClr val="E0D8EA"/>
            </a:solidFill>
            <a:prstDash val="solid"/>
            <a:round/>
            <a:headEnd len="sm" w="sm" type="none"/>
            <a:tailEnd len="sm" w="sm" type="none"/>
          </a:ln>
          <a:effectLst>
            <a:outerShdw blurRad="76200" rotWithShape="0" algn="bl" dir="8100000" dist="25400">
              <a:srgbClr val="000000">
                <a:alpha val="1019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4"/>
          <p:cNvSpPr/>
          <p:nvPr/>
        </p:nvSpPr>
        <p:spPr>
          <a:xfrm>
            <a:off x="320040" y="822960"/>
            <a:ext cx="4114800" cy="274320"/>
          </a:xfrm>
          <a:prstGeom prst="rect">
            <a:avLst/>
          </a:prstGeom>
          <a:solidFill>
            <a:srgbClr val="7B4F9A"/>
          </a:solidFill>
          <a:ln cap="flat" cmpd="sng" w="12700">
            <a:solidFill>
              <a:srgbClr val="7B4F9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4"/>
          <p:cNvSpPr/>
          <p:nvPr/>
        </p:nvSpPr>
        <p:spPr>
          <a:xfrm>
            <a:off x="457200" y="1115568"/>
            <a:ext cx="3840480" cy="34747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D1A4E"/>
              </a:buClr>
              <a:buSzPts val="1300"/>
              <a:buFont typeface="Calibri"/>
              <a:buNone/>
            </a:pPr>
            <a:r>
              <a:rPr b="1" i="0" lang="en-US" sz="1300" u="none" cap="none" strike="noStrike">
                <a:solidFill>
                  <a:srgbClr val="3D1A4E"/>
                </a:solidFill>
                <a:latin typeface="Calibri"/>
                <a:ea typeface="Calibri"/>
                <a:cs typeface="Calibri"/>
                <a:sym typeface="Calibri"/>
              </a:rPr>
              <a:t>Authentic Communication</a:t>
            </a:r>
            <a:endParaRPr b="0" i="0" sz="1300" u="none" cap="none" strike="noStrike">
              <a:solidFill>
                <a:schemeClr val="dk1"/>
              </a:solidFill>
              <a:latin typeface="Calibri"/>
              <a:ea typeface="Calibri"/>
              <a:cs typeface="Calibri"/>
              <a:sym typeface="Calibri"/>
            </a:endParaRPr>
          </a:p>
        </p:txBody>
      </p:sp>
      <p:sp>
        <p:nvSpPr>
          <p:cNvPr id="127" name="Google Shape;127;p4"/>
          <p:cNvSpPr/>
          <p:nvPr/>
        </p:nvSpPr>
        <p:spPr>
          <a:xfrm>
            <a:off x="457200" y="1481328"/>
            <a:ext cx="3840480" cy="105156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A4A5A"/>
              </a:buClr>
              <a:buSzPts val="1200"/>
              <a:buFont typeface="Calibri"/>
              <a:buNone/>
            </a:pPr>
            <a:r>
              <a:rPr b="0" i="0" lang="en-US" sz="1200" u="none" cap="none" strike="noStrike">
                <a:solidFill>
                  <a:srgbClr val="4A4A5A"/>
                </a:solidFill>
                <a:latin typeface="Calibri"/>
                <a:ea typeface="Calibri"/>
                <a:cs typeface="Calibri"/>
                <a:sym typeface="Calibri"/>
              </a:rPr>
              <a:t>Students communicate for a real audience — not just the instructor. Real stakes drive genuine language use and preparation.</a:t>
            </a:r>
            <a:endParaRPr b="0" i="0" sz="1200" u="none" cap="none" strike="noStrike">
              <a:solidFill>
                <a:schemeClr val="dk1"/>
              </a:solidFill>
              <a:latin typeface="Calibri"/>
              <a:ea typeface="Calibri"/>
              <a:cs typeface="Calibri"/>
              <a:sym typeface="Calibri"/>
            </a:endParaRPr>
          </a:p>
        </p:txBody>
      </p:sp>
      <p:sp>
        <p:nvSpPr>
          <p:cNvPr id="128" name="Google Shape;128;p4"/>
          <p:cNvSpPr/>
          <p:nvPr/>
        </p:nvSpPr>
        <p:spPr>
          <a:xfrm>
            <a:off x="4709160" y="822960"/>
            <a:ext cx="4114800" cy="1828800"/>
          </a:xfrm>
          <a:prstGeom prst="rect">
            <a:avLst/>
          </a:prstGeom>
          <a:solidFill>
            <a:srgbClr val="FFFFFF"/>
          </a:solidFill>
          <a:ln cap="flat" cmpd="sng" w="9525">
            <a:solidFill>
              <a:srgbClr val="E0D8EA"/>
            </a:solidFill>
            <a:prstDash val="solid"/>
            <a:round/>
            <a:headEnd len="sm" w="sm" type="none"/>
            <a:tailEnd len="sm" w="sm" type="none"/>
          </a:ln>
          <a:effectLst>
            <a:outerShdw blurRad="76200" rotWithShape="0" algn="bl" dir="8100000" dist="25400">
              <a:srgbClr val="000000">
                <a:alpha val="1019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4"/>
          <p:cNvSpPr/>
          <p:nvPr/>
        </p:nvSpPr>
        <p:spPr>
          <a:xfrm>
            <a:off x="4709160" y="822960"/>
            <a:ext cx="4114800" cy="274320"/>
          </a:xfrm>
          <a:prstGeom prst="rect">
            <a:avLst/>
          </a:prstGeom>
          <a:solidFill>
            <a:srgbClr val="E05A3A"/>
          </a:solidFill>
          <a:ln cap="flat" cmpd="sng" w="12700">
            <a:solidFill>
              <a:srgbClr val="E05A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4"/>
          <p:cNvSpPr/>
          <p:nvPr/>
        </p:nvSpPr>
        <p:spPr>
          <a:xfrm>
            <a:off x="4846320" y="1115568"/>
            <a:ext cx="3840480" cy="34747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D1A4E"/>
              </a:buClr>
              <a:buSzPts val="1300"/>
              <a:buFont typeface="Calibri"/>
              <a:buNone/>
            </a:pPr>
            <a:r>
              <a:rPr b="1" i="0" lang="en-US" sz="1300" u="none" cap="none" strike="noStrike">
                <a:solidFill>
                  <a:srgbClr val="3D1A4E"/>
                </a:solidFill>
                <a:latin typeface="Calibri"/>
                <a:ea typeface="Calibri"/>
                <a:cs typeface="Calibri"/>
                <a:sym typeface="Calibri"/>
              </a:rPr>
              <a:t>Student Agency &amp; Ownership</a:t>
            </a:r>
            <a:endParaRPr b="0" i="0" sz="1300" u="none" cap="none" strike="noStrike">
              <a:solidFill>
                <a:schemeClr val="dk1"/>
              </a:solidFill>
              <a:latin typeface="Calibri"/>
              <a:ea typeface="Calibri"/>
              <a:cs typeface="Calibri"/>
              <a:sym typeface="Calibri"/>
            </a:endParaRPr>
          </a:p>
        </p:txBody>
      </p:sp>
      <p:sp>
        <p:nvSpPr>
          <p:cNvPr id="131" name="Google Shape;131;p4"/>
          <p:cNvSpPr/>
          <p:nvPr/>
        </p:nvSpPr>
        <p:spPr>
          <a:xfrm>
            <a:off x="4846320" y="1481328"/>
            <a:ext cx="3840480" cy="105156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A4A5A"/>
              </a:buClr>
              <a:buSzPts val="1200"/>
              <a:buFont typeface="Calibri"/>
              <a:buNone/>
            </a:pPr>
            <a:r>
              <a:rPr b="0" i="0" lang="en-US" sz="1200" u="none" cap="none" strike="noStrike">
                <a:solidFill>
                  <a:srgbClr val="4A4A5A"/>
                </a:solidFill>
                <a:latin typeface="Calibri"/>
                <a:ea typeface="Calibri"/>
                <a:cs typeface="Calibri"/>
                <a:sym typeface="Calibri"/>
              </a:rPr>
              <a:t>Learners choose topics, interview guests, and shape their own narrative. They become producers, not just consumers.</a:t>
            </a:r>
            <a:endParaRPr b="0" i="0" sz="1200" u="none" cap="none" strike="noStrike">
              <a:solidFill>
                <a:schemeClr val="dk1"/>
              </a:solidFill>
              <a:latin typeface="Calibri"/>
              <a:ea typeface="Calibri"/>
              <a:cs typeface="Calibri"/>
              <a:sym typeface="Calibri"/>
            </a:endParaRPr>
          </a:p>
        </p:txBody>
      </p:sp>
      <p:sp>
        <p:nvSpPr>
          <p:cNvPr id="132" name="Google Shape;132;p4"/>
          <p:cNvSpPr/>
          <p:nvPr/>
        </p:nvSpPr>
        <p:spPr>
          <a:xfrm>
            <a:off x="320040" y="2834640"/>
            <a:ext cx="4114800" cy="1828800"/>
          </a:xfrm>
          <a:prstGeom prst="rect">
            <a:avLst/>
          </a:prstGeom>
          <a:solidFill>
            <a:srgbClr val="FFFFFF"/>
          </a:solidFill>
          <a:ln cap="flat" cmpd="sng" w="9525">
            <a:solidFill>
              <a:srgbClr val="E0D8EA"/>
            </a:solidFill>
            <a:prstDash val="solid"/>
            <a:round/>
            <a:headEnd len="sm" w="sm" type="none"/>
            <a:tailEnd len="sm" w="sm" type="none"/>
          </a:ln>
          <a:effectLst>
            <a:outerShdw blurRad="76200" rotWithShape="0" algn="bl" dir="8100000" dist="25400">
              <a:srgbClr val="000000">
                <a:alpha val="1019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4"/>
          <p:cNvSpPr/>
          <p:nvPr/>
        </p:nvSpPr>
        <p:spPr>
          <a:xfrm>
            <a:off x="320040" y="2834640"/>
            <a:ext cx="4114800" cy="274320"/>
          </a:xfrm>
          <a:prstGeom prst="rect">
            <a:avLst/>
          </a:prstGeom>
          <a:solidFill>
            <a:srgbClr val="E05A3A"/>
          </a:solidFill>
          <a:ln cap="flat" cmpd="sng" w="12700">
            <a:solidFill>
              <a:srgbClr val="E05A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4"/>
          <p:cNvSpPr/>
          <p:nvPr/>
        </p:nvSpPr>
        <p:spPr>
          <a:xfrm>
            <a:off x="457200" y="3127248"/>
            <a:ext cx="3840480" cy="34747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D1A4E"/>
              </a:buClr>
              <a:buSzPts val="1300"/>
              <a:buFont typeface="Calibri"/>
              <a:buNone/>
            </a:pPr>
            <a:r>
              <a:rPr b="1" i="0" lang="en-US" sz="1300" u="none" cap="none" strike="noStrike">
                <a:solidFill>
                  <a:srgbClr val="3D1A4E"/>
                </a:solidFill>
                <a:latin typeface="Calibri"/>
                <a:ea typeface="Calibri"/>
                <a:cs typeface="Calibri"/>
                <a:sym typeface="Calibri"/>
              </a:rPr>
              <a:t>Collaborative Knowledge Production</a:t>
            </a:r>
            <a:endParaRPr b="0" i="0" sz="1300" u="none" cap="none" strike="noStrike">
              <a:solidFill>
                <a:schemeClr val="dk1"/>
              </a:solidFill>
              <a:latin typeface="Calibri"/>
              <a:ea typeface="Calibri"/>
              <a:cs typeface="Calibri"/>
              <a:sym typeface="Calibri"/>
            </a:endParaRPr>
          </a:p>
        </p:txBody>
      </p:sp>
      <p:sp>
        <p:nvSpPr>
          <p:cNvPr id="135" name="Google Shape;135;p4"/>
          <p:cNvSpPr/>
          <p:nvPr/>
        </p:nvSpPr>
        <p:spPr>
          <a:xfrm>
            <a:off x="457200" y="3493008"/>
            <a:ext cx="3840480" cy="105156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A4A5A"/>
              </a:buClr>
              <a:buSzPts val="1200"/>
              <a:buFont typeface="Calibri"/>
              <a:buNone/>
            </a:pPr>
            <a:r>
              <a:rPr b="0" i="0" lang="en-US" sz="1200" u="none" cap="none" strike="noStrike">
                <a:solidFill>
                  <a:srgbClr val="4A4A5A"/>
                </a:solidFill>
                <a:latin typeface="Calibri"/>
                <a:ea typeface="Calibri"/>
                <a:cs typeface="Calibri"/>
                <a:sym typeface="Calibri"/>
              </a:rPr>
              <a:t>Group roles — researcher, interviewer, editor — mirror real-world professional dynamics and foster interdependence.</a:t>
            </a:r>
            <a:endParaRPr b="0" i="0" sz="1200" u="none" cap="none" strike="noStrike">
              <a:solidFill>
                <a:schemeClr val="dk1"/>
              </a:solidFill>
              <a:latin typeface="Calibri"/>
              <a:ea typeface="Calibri"/>
              <a:cs typeface="Calibri"/>
              <a:sym typeface="Calibri"/>
            </a:endParaRPr>
          </a:p>
        </p:txBody>
      </p:sp>
      <p:sp>
        <p:nvSpPr>
          <p:cNvPr id="136" name="Google Shape;136;p4"/>
          <p:cNvSpPr/>
          <p:nvPr/>
        </p:nvSpPr>
        <p:spPr>
          <a:xfrm>
            <a:off x="4709160" y="2834640"/>
            <a:ext cx="4114800" cy="1828800"/>
          </a:xfrm>
          <a:prstGeom prst="rect">
            <a:avLst/>
          </a:prstGeom>
          <a:solidFill>
            <a:srgbClr val="FFFFFF"/>
          </a:solidFill>
          <a:ln cap="flat" cmpd="sng" w="9525">
            <a:solidFill>
              <a:srgbClr val="E0D8EA"/>
            </a:solidFill>
            <a:prstDash val="solid"/>
            <a:round/>
            <a:headEnd len="sm" w="sm" type="none"/>
            <a:tailEnd len="sm" w="sm" type="none"/>
          </a:ln>
          <a:effectLst>
            <a:outerShdw blurRad="76200" rotWithShape="0" algn="bl" dir="8100000" dist="25400">
              <a:srgbClr val="000000">
                <a:alpha val="1019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4"/>
          <p:cNvSpPr/>
          <p:nvPr/>
        </p:nvSpPr>
        <p:spPr>
          <a:xfrm>
            <a:off x="4709160" y="2834640"/>
            <a:ext cx="4114800" cy="274320"/>
          </a:xfrm>
          <a:prstGeom prst="rect">
            <a:avLst/>
          </a:prstGeom>
          <a:solidFill>
            <a:srgbClr val="7B4F9A"/>
          </a:solidFill>
          <a:ln cap="flat" cmpd="sng" w="12700">
            <a:solidFill>
              <a:srgbClr val="7B4F9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4"/>
          <p:cNvSpPr/>
          <p:nvPr/>
        </p:nvSpPr>
        <p:spPr>
          <a:xfrm>
            <a:off x="4846320" y="3127248"/>
            <a:ext cx="3840480" cy="34747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D1A4E"/>
              </a:buClr>
              <a:buSzPts val="1300"/>
              <a:buFont typeface="Calibri"/>
              <a:buNone/>
            </a:pPr>
            <a:r>
              <a:rPr b="1" i="0" lang="en-US" sz="1300" u="none" cap="none" strike="noStrike">
                <a:solidFill>
                  <a:srgbClr val="3D1A4E"/>
                </a:solidFill>
                <a:latin typeface="Calibri"/>
                <a:ea typeface="Calibri"/>
                <a:cs typeface="Calibri"/>
                <a:sym typeface="Calibri"/>
              </a:rPr>
              <a:t>Multimodal Literacy Development</a:t>
            </a:r>
            <a:endParaRPr b="0" i="0" sz="1300" u="none" cap="none" strike="noStrike">
              <a:solidFill>
                <a:schemeClr val="dk1"/>
              </a:solidFill>
              <a:latin typeface="Calibri"/>
              <a:ea typeface="Calibri"/>
              <a:cs typeface="Calibri"/>
              <a:sym typeface="Calibri"/>
            </a:endParaRPr>
          </a:p>
        </p:txBody>
      </p:sp>
      <p:sp>
        <p:nvSpPr>
          <p:cNvPr id="139" name="Google Shape;139;p4"/>
          <p:cNvSpPr/>
          <p:nvPr/>
        </p:nvSpPr>
        <p:spPr>
          <a:xfrm>
            <a:off x="4846320" y="3493008"/>
            <a:ext cx="3840480" cy="105156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A4A5A"/>
              </a:buClr>
              <a:buSzPts val="1200"/>
              <a:buFont typeface="Calibri"/>
              <a:buNone/>
            </a:pPr>
            <a:r>
              <a:rPr b="0" i="0" lang="en-US" sz="1200" u="none" cap="none" strike="noStrike">
                <a:solidFill>
                  <a:srgbClr val="4A4A5A"/>
                </a:solidFill>
                <a:latin typeface="Calibri"/>
                <a:ea typeface="Calibri"/>
                <a:cs typeface="Calibri"/>
                <a:sym typeface="Calibri"/>
              </a:rPr>
              <a:t>Students develop listening, speaking, research, synthesis, and genre awareness simultaneously.</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F0"/>
        </a:solidFill>
      </p:bgPr>
    </p:bg>
    <p:spTree>
      <p:nvGrpSpPr>
        <p:cNvPr id="144" name="Shape 144"/>
        <p:cNvGrpSpPr/>
        <p:nvPr/>
      </p:nvGrpSpPr>
      <p:grpSpPr>
        <a:xfrm>
          <a:off x="0" y="0"/>
          <a:ext cx="0" cy="0"/>
          <a:chOff x="0" y="0"/>
          <a:chExt cx="0" cy="0"/>
        </a:xfrm>
      </p:grpSpPr>
      <p:sp>
        <p:nvSpPr>
          <p:cNvPr id="145" name="Google Shape;145;p5"/>
          <p:cNvSpPr/>
          <p:nvPr/>
        </p:nvSpPr>
        <p:spPr>
          <a:xfrm>
            <a:off x="0" y="0"/>
            <a:ext cx="9144000" cy="658368"/>
          </a:xfrm>
          <a:prstGeom prst="rect">
            <a:avLst/>
          </a:prstGeom>
          <a:solidFill>
            <a:srgbClr val="3D1A4E"/>
          </a:solidFill>
          <a:ln cap="flat" cmpd="sng" w="12700">
            <a:solidFill>
              <a:srgbClr val="3D1A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5"/>
          <p:cNvSpPr/>
          <p:nvPr/>
        </p:nvSpPr>
        <p:spPr>
          <a:xfrm>
            <a:off x="0" y="0"/>
            <a:ext cx="201168" cy="658368"/>
          </a:xfrm>
          <a:prstGeom prst="rect">
            <a:avLst/>
          </a:prstGeom>
          <a:solidFill>
            <a:srgbClr val="E05A3A"/>
          </a:solidFill>
          <a:ln cap="flat" cmpd="sng" w="12700">
            <a:solidFill>
              <a:srgbClr val="E05A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5"/>
          <p:cNvSpPr/>
          <p:nvPr/>
        </p:nvSpPr>
        <p:spPr>
          <a:xfrm>
            <a:off x="384048" y="0"/>
            <a:ext cx="8503920" cy="658368"/>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2000"/>
              <a:buFont typeface="Georgia"/>
              <a:buNone/>
            </a:pPr>
            <a:r>
              <a:rPr b="1" i="0" lang="en-US" sz="2000" u="none" cap="none" strike="noStrike">
                <a:solidFill>
                  <a:srgbClr val="FFFFFF"/>
                </a:solidFill>
                <a:latin typeface="Georgia"/>
                <a:ea typeface="Georgia"/>
                <a:cs typeface="Georgia"/>
                <a:sym typeface="Georgia"/>
              </a:rPr>
              <a:t>Theoretical Roots: TBLT &amp; Experiential Learning</a:t>
            </a:r>
            <a:endParaRPr b="0" i="0" sz="2000" u="none" cap="none" strike="noStrike">
              <a:solidFill>
                <a:schemeClr val="dk1"/>
              </a:solidFill>
              <a:latin typeface="Calibri"/>
              <a:ea typeface="Calibri"/>
              <a:cs typeface="Calibri"/>
              <a:sym typeface="Calibri"/>
            </a:endParaRPr>
          </a:p>
        </p:txBody>
      </p:sp>
      <p:sp>
        <p:nvSpPr>
          <p:cNvPr id="148" name="Google Shape;148;p5"/>
          <p:cNvSpPr/>
          <p:nvPr/>
        </p:nvSpPr>
        <p:spPr>
          <a:xfrm>
            <a:off x="365760" y="777240"/>
            <a:ext cx="3840480" cy="347472"/>
          </a:xfrm>
          <a:prstGeom prst="rect">
            <a:avLst/>
          </a:prstGeom>
          <a:solidFill>
            <a:srgbClr val="7B4F9A"/>
          </a:solidFill>
          <a:ln cap="flat" cmpd="sng" w="12700">
            <a:solidFill>
              <a:srgbClr val="7B4F9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5"/>
          <p:cNvSpPr/>
          <p:nvPr/>
        </p:nvSpPr>
        <p:spPr>
          <a:xfrm>
            <a:off x="365760" y="777240"/>
            <a:ext cx="3840480" cy="347472"/>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TBLT Framework</a:t>
            </a:r>
            <a:endParaRPr b="0" i="0" sz="1200" u="none" cap="none" strike="noStrike">
              <a:solidFill>
                <a:schemeClr val="dk1"/>
              </a:solidFill>
              <a:latin typeface="Calibri"/>
              <a:ea typeface="Calibri"/>
              <a:cs typeface="Calibri"/>
              <a:sym typeface="Calibri"/>
            </a:endParaRPr>
          </a:p>
        </p:txBody>
      </p:sp>
      <p:sp>
        <p:nvSpPr>
          <p:cNvPr id="150" name="Google Shape;150;p5"/>
          <p:cNvSpPr/>
          <p:nvPr/>
        </p:nvSpPr>
        <p:spPr>
          <a:xfrm>
            <a:off x="4846320" y="777240"/>
            <a:ext cx="3840480" cy="347472"/>
          </a:xfrm>
          <a:prstGeom prst="rect">
            <a:avLst/>
          </a:prstGeom>
          <a:solidFill>
            <a:srgbClr val="E05A3A"/>
          </a:solidFill>
          <a:ln cap="flat" cmpd="sng" w="12700">
            <a:solidFill>
              <a:srgbClr val="E05A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5"/>
          <p:cNvSpPr/>
          <p:nvPr/>
        </p:nvSpPr>
        <p:spPr>
          <a:xfrm>
            <a:off x="4846320" y="777240"/>
            <a:ext cx="3840480" cy="347472"/>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Experiential Learning</a:t>
            </a:r>
            <a:endParaRPr b="0" i="0" sz="1200" u="none" cap="none" strike="noStrike">
              <a:solidFill>
                <a:schemeClr val="dk1"/>
              </a:solidFill>
              <a:latin typeface="Calibri"/>
              <a:ea typeface="Calibri"/>
              <a:cs typeface="Calibri"/>
              <a:sym typeface="Calibri"/>
            </a:endParaRPr>
          </a:p>
        </p:txBody>
      </p:sp>
      <p:sp>
        <p:nvSpPr>
          <p:cNvPr id="152" name="Google Shape;152;p5"/>
          <p:cNvSpPr/>
          <p:nvPr/>
        </p:nvSpPr>
        <p:spPr>
          <a:xfrm>
            <a:off x="365760" y="1234440"/>
            <a:ext cx="3840480" cy="3566160"/>
          </a:xfrm>
          <a:prstGeom prst="rect">
            <a:avLst/>
          </a:prstGeom>
          <a:noFill/>
          <a:ln>
            <a:noFill/>
          </a:ln>
        </p:spPr>
        <p:txBody>
          <a:bodyPr anchorCtr="0" anchor="t" bIns="0" lIns="0" spcFirstLastPara="1" rIns="0" wrap="square" tIns="0">
            <a:noAutofit/>
          </a:bodyPr>
          <a:lstStyle/>
          <a:p>
            <a:pPr indent="-171450" lvl="0" marL="152400" marR="0" rtl="0" algn="l">
              <a:spcBef>
                <a:spcPts val="0"/>
              </a:spcBef>
              <a:spcAft>
                <a:spcPts val="0"/>
              </a:spcAft>
              <a:buClr>
                <a:srgbClr val="4A4A5A"/>
              </a:buClr>
              <a:buSzPts val="1600"/>
              <a:buFont typeface="Calibri"/>
              <a:buChar char="■"/>
            </a:pPr>
            <a:r>
              <a:rPr b="1" i="0" lang="en-US" sz="1600" u="none" cap="none" strike="noStrike">
                <a:solidFill>
                  <a:srgbClr val="4A4A5A"/>
                </a:solidFill>
                <a:latin typeface="Calibri"/>
                <a:ea typeface="Calibri"/>
                <a:cs typeface="Calibri"/>
                <a:sym typeface="Calibri"/>
              </a:rPr>
              <a:t>Task-Based Language Teaching (Ellis, 2009; Skehan, 1996)</a:t>
            </a:r>
            <a:endParaRPr b="0" i="0" sz="1600" u="none" cap="none" strike="noStrike">
              <a:solidFill>
                <a:schemeClr val="dk1"/>
              </a:solidFill>
              <a:latin typeface="Calibri"/>
              <a:ea typeface="Calibri"/>
              <a:cs typeface="Calibri"/>
              <a:sym typeface="Calibri"/>
            </a:endParaRPr>
          </a:p>
          <a:p>
            <a:pPr indent="-330200" lvl="0" marL="457200" marR="0" rtl="0" algn="l">
              <a:spcBef>
                <a:spcPts val="0"/>
              </a:spcBef>
              <a:spcAft>
                <a:spcPts val="0"/>
              </a:spcAft>
              <a:buClr>
                <a:srgbClr val="4A4A5A"/>
              </a:buClr>
              <a:buSzPts val="1600"/>
              <a:buFont typeface="Calibri"/>
              <a:buChar char="-"/>
            </a:pPr>
            <a:r>
              <a:rPr i="0" lang="en-US" sz="1600" u="none" cap="none" strike="noStrike">
                <a:solidFill>
                  <a:srgbClr val="4A4A5A"/>
                </a:solidFill>
                <a:latin typeface="Calibri"/>
                <a:ea typeface="Calibri"/>
                <a:cs typeface="Calibri"/>
                <a:sym typeface="Calibri"/>
              </a:rPr>
              <a:t>Primary focus on meaning, not just form</a:t>
            </a:r>
            <a:endParaRPr sz="1600">
              <a:solidFill>
                <a:schemeClr val="dk1"/>
              </a:solidFill>
              <a:latin typeface="Calibri"/>
              <a:ea typeface="Calibri"/>
              <a:cs typeface="Calibri"/>
              <a:sym typeface="Calibri"/>
            </a:endParaRPr>
          </a:p>
          <a:p>
            <a:pPr indent="-330200" lvl="0" marL="457200" marR="0" rtl="0" algn="l">
              <a:spcBef>
                <a:spcPts val="0"/>
              </a:spcBef>
              <a:spcAft>
                <a:spcPts val="0"/>
              </a:spcAft>
              <a:buClr>
                <a:srgbClr val="4A4A5A"/>
              </a:buClr>
              <a:buSzPts val="1600"/>
              <a:buFont typeface="Calibri"/>
              <a:buChar char="-"/>
            </a:pPr>
            <a:r>
              <a:rPr i="0" lang="en-US" sz="1600" u="none" cap="none" strike="noStrike">
                <a:solidFill>
                  <a:srgbClr val="4A4A5A"/>
                </a:solidFill>
                <a:latin typeface="Calibri"/>
                <a:ea typeface="Calibri"/>
                <a:cs typeface="Calibri"/>
                <a:sym typeface="Calibri"/>
              </a:rPr>
              <a:t>A communicative gap to fill (information, opinion, narrative)</a:t>
            </a:r>
            <a:endParaRPr sz="1600">
              <a:solidFill>
                <a:schemeClr val="dk1"/>
              </a:solidFill>
              <a:latin typeface="Calibri"/>
              <a:ea typeface="Calibri"/>
              <a:cs typeface="Calibri"/>
              <a:sym typeface="Calibri"/>
            </a:endParaRPr>
          </a:p>
          <a:p>
            <a:pPr indent="-330200" lvl="0" marL="457200" marR="0" rtl="0" algn="l">
              <a:spcBef>
                <a:spcPts val="0"/>
              </a:spcBef>
              <a:spcAft>
                <a:spcPts val="0"/>
              </a:spcAft>
              <a:buClr>
                <a:srgbClr val="4A4A5A"/>
              </a:buClr>
              <a:buSzPts val="1600"/>
              <a:buFont typeface="Calibri"/>
              <a:buChar char="-"/>
            </a:pPr>
            <a:r>
              <a:rPr i="0" lang="en-US" sz="1600" u="none" cap="none" strike="noStrike">
                <a:solidFill>
                  <a:srgbClr val="4A4A5A"/>
                </a:solidFill>
                <a:latin typeface="Calibri"/>
                <a:ea typeface="Calibri"/>
                <a:cs typeface="Calibri"/>
                <a:sym typeface="Calibri"/>
              </a:rPr>
              <a:t>Students rely on their own linguistic &amp; non-linguistic resource</a:t>
            </a:r>
            <a:r>
              <a:rPr lang="en-US" sz="1600">
                <a:solidFill>
                  <a:srgbClr val="4A4A5A"/>
                </a:solidFill>
                <a:latin typeface="Calibri"/>
                <a:ea typeface="Calibri"/>
                <a:cs typeface="Calibri"/>
                <a:sym typeface="Calibri"/>
              </a:rPr>
              <a:t>s</a:t>
            </a:r>
            <a:endParaRPr sz="1600">
              <a:solidFill>
                <a:srgbClr val="4A4A5A"/>
              </a:solidFill>
              <a:latin typeface="Calibri"/>
              <a:ea typeface="Calibri"/>
              <a:cs typeface="Calibri"/>
              <a:sym typeface="Calibri"/>
            </a:endParaRPr>
          </a:p>
          <a:p>
            <a:pPr indent="-330200" lvl="0" marL="457200" marR="0" rtl="0" algn="l">
              <a:spcBef>
                <a:spcPts val="0"/>
              </a:spcBef>
              <a:spcAft>
                <a:spcPts val="0"/>
              </a:spcAft>
              <a:buClr>
                <a:srgbClr val="4A4A5A"/>
              </a:buClr>
              <a:buSzPts val="1600"/>
              <a:buFont typeface="Calibri"/>
              <a:buChar char="-"/>
            </a:pPr>
            <a:r>
              <a:rPr i="0" lang="en-US" sz="1600" u="none" cap="none" strike="noStrike">
                <a:solidFill>
                  <a:srgbClr val="4A4A5A"/>
                </a:solidFill>
                <a:latin typeface="Calibri"/>
                <a:ea typeface="Calibri"/>
                <a:cs typeface="Calibri"/>
                <a:sym typeface="Calibri"/>
              </a:rPr>
              <a:t>Clearly defined outcome beyond language use</a:t>
            </a:r>
            <a:endParaRPr i="0" sz="1600" u="none" cap="none" strike="noStrike">
              <a:solidFill>
                <a:schemeClr val="dk1"/>
              </a:solidFill>
              <a:latin typeface="Calibri"/>
              <a:ea typeface="Calibri"/>
              <a:cs typeface="Calibri"/>
              <a:sym typeface="Calibri"/>
            </a:endParaRPr>
          </a:p>
          <a:p>
            <a:pPr indent="-171450" lvl="0" marL="152400" marR="0" rtl="0" algn="l">
              <a:spcBef>
                <a:spcPts val="700"/>
              </a:spcBef>
              <a:spcAft>
                <a:spcPts val="0"/>
              </a:spcAft>
              <a:buClr>
                <a:srgbClr val="4A4A5A"/>
              </a:buClr>
              <a:buSzPts val="1600"/>
              <a:buFont typeface="Calibri"/>
              <a:buChar char="■"/>
            </a:pPr>
            <a:r>
              <a:rPr b="1" i="0" lang="en-US" sz="1600" u="none" cap="none" strike="noStrike">
                <a:solidFill>
                  <a:srgbClr val="4A4A5A"/>
                </a:solidFill>
                <a:latin typeface="Calibri"/>
                <a:ea typeface="Calibri"/>
                <a:cs typeface="Calibri"/>
                <a:sym typeface="Calibri"/>
              </a:rPr>
              <a:t>Skehan's three-stage framework: pre-task → task → post-task</a:t>
            </a:r>
            <a:endParaRPr b="1" i="0" sz="1600" u="none" cap="none" strike="noStrike">
              <a:solidFill>
                <a:schemeClr val="dk1"/>
              </a:solidFill>
              <a:latin typeface="Calibri"/>
              <a:ea typeface="Calibri"/>
              <a:cs typeface="Calibri"/>
              <a:sym typeface="Calibri"/>
            </a:endParaRPr>
          </a:p>
        </p:txBody>
      </p:sp>
      <p:sp>
        <p:nvSpPr>
          <p:cNvPr id="153" name="Google Shape;153;p5"/>
          <p:cNvSpPr/>
          <p:nvPr/>
        </p:nvSpPr>
        <p:spPr>
          <a:xfrm>
            <a:off x="4480560" y="777240"/>
            <a:ext cx="22860" cy="4114800"/>
          </a:xfrm>
          <a:prstGeom prst="rect">
            <a:avLst/>
          </a:prstGeom>
          <a:solidFill>
            <a:srgbClr val="B8A5C8"/>
          </a:solidFill>
          <a:ln cap="flat" cmpd="sng" w="12700">
            <a:solidFill>
              <a:srgbClr val="B8A5C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5"/>
          <p:cNvSpPr/>
          <p:nvPr/>
        </p:nvSpPr>
        <p:spPr>
          <a:xfrm>
            <a:off x="4846320" y="1234440"/>
            <a:ext cx="3840480" cy="3566160"/>
          </a:xfrm>
          <a:prstGeom prst="rect">
            <a:avLst/>
          </a:prstGeom>
          <a:noFill/>
          <a:ln>
            <a:noFill/>
          </a:ln>
        </p:spPr>
        <p:txBody>
          <a:bodyPr anchorCtr="0" anchor="t" bIns="0" lIns="0" spcFirstLastPara="1" rIns="0" wrap="square" tIns="0">
            <a:noAutofit/>
          </a:bodyPr>
          <a:lstStyle/>
          <a:p>
            <a:pPr indent="-171450" lvl="0" marL="152400" marR="0" rtl="0" algn="l">
              <a:spcBef>
                <a:spcPts val="0"/>
              </a:spcBef>
              <a:spcAft>
                <a:spcPts val="0"/>
              </a:spcAft>
              <a:buClr>
                <a:srgbClr val="4A4A5A"/>
              </a:buClr>
              <a:buSzPts val="1600"/>
              <a:buFont typeface="Calibri"/>
              <a:buChar char="■"/>
            </a:pPr>
            <a:r>
              <a:rPr b="1" i="0" lang="en-US" sz="1600" u="none" cap="none" strike="noStrike">
                <a:solidFill>
                  <a:srgbClr val="4A4A5A"/>
                </a:solidFill>
                <a:latin typeface="Calibri"/>
                <a:ea typeface="Calibri"/>
                <a:cs typeface="Calibri"/>
                <a:sym typeface="Calibri"/>
              </a:rPr>
              <a:t>Experiential Learning (Kolb, 1984)</a:t>
            </a:r>
            <a:endParaRPr b="0" i="0" sz="1600" u="none" cap="none" strike="noStrike">
              <a:solidFill>
                <a:schemeClr val="dk1"/>
              </a:solidFill>
              <a:latin typeface="Calibri"/>
              <a:ea typeface="Calibri"/>
              <a:cs typeface="Calibri"/>
              <a:sym typeface="Calibri"/>
            </a:endParaRPr>
          </a:p>
          <a:p>
            <a:pPr indent="0" lvl="0" marL="0" marR="0" rtl="0" algn="l">
              <a:spcBef>
                <a:spcPts val="700"/>
              </a:spcBef>
              <a:spcAft>
                <a:spcPts val="0"/>
              </a:spcAft>
              <a:buNone/>
            </a:pPr>
            <a:r>
              <a:rPr b="1" i="0" lang="en-US" sz="1600" u="none" cap="none" strike="noStrike">
                <a:solidFill>
                  <a:srgbClr val="4A4A5A"/>
                </a:solidFill>
                <a:latin typeface="Calibri"/>
                <a:ea typeface="Calibri"/>
                <a:cs typeface="Calibri"/>
                <a:sym typeface="Calibri"/>
              </a:rPr>
              <a:t>"</a:t>
            </a:r>
            <a:r>
              <a:rPr i="0" lang="en-US" sz="1600" u="none" cap="none" strike="noStrike">
                <a:solidFill>
                  <a:srgbClr val="4A4A5A"/>
                </a:solidFill>
                <a:latin typeface="Calibri"/>
                <a:ea typeface="Calibri"/>
                <a:cs typeface="Calibri"/>
                <a:sym typeface="Calibri"/>
              </a:rPr>
              <a:t>Learning is the process whereby knowledge is created through the transformation of experience</a:t>
            </a:r>
            <a:r>
              <a:rPr b="1" i="0" lang="en-US" sz="1600" u="none" cap="none" strike="noStrike">
                <a:solidFill>
                  <a:srgbClr val="4A4A5A"/>
                </a:solidFill>
                <a:latin typeface="Calibri"/>
                <a:ea typeface="Calibri"/>
                <a:cs typeface="Calibri"/>
                <a:sym typeface="Calibri"/>
              </a:rPr>
              <a:t>"</a:t>
            </a:r>
            <a:endParaRPr b="0" i="0" sz="1600" u="none" cap="none" strike="noStrike">
              <a:solidFill>
                <a:schemeClr val="dk1"/>
              </a:solidFill>
              <a:latin typeface="Calibri"/>
              <a:ea typeface="Calibri"/>
              <a:cs typeface="Calibri"/>
              <a:sym typeface="Calibri"/>
            </a:endParaRPr>
          </a:p>
          <a:p>
            <a:pPr indent="-171450" lvl="0" marL="152400" marR="0" rtl="0" algn="l">
              <a:spcBef>
                <a:spcPts val="700"/>
              </a:spcBef>
              <a:spcAft>
                <a:spcPts val="0"/>
              </a:spcAft>
              <a:buClr>
                <a:srgbClr val="4A4A5A"/>
              </a:buClr>
              <a:buSzPts val="1600"/>
              <a:buFont typeface="Calibri"/>
              <a:buChar char="■"/>
            </a:pPr>
            <a:r>
              <a:rPr b="1" i="0" lang="en-US" sz="1600" u="none" cap="none" strike="noStrike">
                <a:solidFill>
                  <a:srgbClr val="4A4A5A"/>
                </a:solidFill>
                <a:latin typeface="Calibri"/>
                <a:ea typeface="Calibri"/>
                <a:cs typeface="Calibri"/>
                <a:sym typeface="Calibri"/>
              </a:rPr>
              <a:t>PRÁXIS (Freire, 19</a:t>
            </a:r>
            <a:r>
              <a:rPr b="1" lang="en-US" sz="1600">
                <a:solidFill>
                  <a:srgbClr val="4A4A5A"/>
                </a:solidFill>
                <a:latin typeface="Calibri"/>
                <a:ea typeface="Calibri"/>
                <a:cs typeface="Calibri"/>
                <a:sym typeface="Calibri"/>
              </a:rPr>
              <a:t>70)</a:t>
            </a:r>
            <a:r>
              <a:rPr b="1" i="0" lang="en-US" sz="1600" u="none" cap="none" strike="noStrike">
                <a:solidFill>
                  <a:srgbClr val="4A4A5A"/>
                </a:solidFill>
                <a:latin typeface="Calibri"/>
                <a:ea typeface="Calibri"/>
                <a:cs typeface="Calibri"/>
                <a:sym typeface="Calibri"/>
              </a:rPr>
              <a:t>: </a:t>
            </a:r>
            <a:r>
              <a:rPr i="0" lang="en-US" sz="1600" u="none" cap="none" strike="noStrike">
                <a:solidFill>
                  <a:srgbClr val="4A4A5A"/>
                </a:solidFill>
                <a:latin typeface="Calibri"/>
                <a:ea typeface="Calibri"/>
                <a:cs typeface="Calibri"/>
                <a:sym typeface="Calibri"/>
              </a:rPr>
              <a:t>the cyclical process of reflection and action</a:t>
            </a:r>
            <a:endParaRPr b="0" i="0" sz="1600" u="none" cap="none" strike="noStrike">
              <a:solidFill>
                <a:schemeClr val="dk1"/>
              </a:solidFill>
              <a:latin typeface="Calibri"/>
              <a:ea typeface="Calibri"/>
              <a:cs typeface="Calibri"/>
              <a:sym typeface="Calibri"/>
            </a:endParaRPr>
          </a:p>
          <a:p>
            <a:pPr indent="-171450" lvl="0" marL="152400" marR="0" rtl="0" algn="l">
              <a:spcBef>
                <a:spcPts val="700"/>
              </a:spcBef>
              <a:spcAft>
                <a:spcPts val="0"/>
              </a:spcAft>
              <a:buClr>
                <a:srgbClr val="4A4A5A"/>
              </a:buClr>
              <a:buSzPts val="1600"/>
              <a:buFont typeface="Calibri"/>
              <a:buChar char="■"/>
            </a:pPr>
            <a:r>
              <a:rPr b="1" i="0" lang="en-US" sz="1600" u="none" cap="none" strike="noStrike">
                <a:solidFill>
                  <a:srgbClr val="4A4A5A"/>
                </a:solidFill>
                <a:latin typeface="Calibri"/>
                <a:ea typeface="Calibri"/>
                <a:cs typeface="Calibri"/>
                <a:sym typeface="Calibri"/>
              </a:rPr>
              <a:t>Moving from passive reception → active creation</a:t>
            </a:r>
            <a:endParaRPr b="0" i="0" sz="1600" u="none" cap="none" strike="noStrike">
              <a:solidFill>
                <a:schemeClr val="dk1"/>
              </a:solidFill>
              <a:latin typeface="Calibri"/>
              <a:ea typeface="Calibri"/>
              <a:cs typeface="Calibri"/>
              <a:sym typeface="Calibri"/>
            </a:endParaRPr>
          </a:p>
          <a:p>
            <a:pPr indent="0" lvl="0" marL="0" marR="0" rtl="0" algn="l">
              <a:spcBef>
                <a:spcPts val="700"/>
              </a:spcBef>
              <a:spcAft>
                <a:spcPts val="0"/>
              </a:spcAft>
              <a:buNone/>
            </a:pPr>
            <a:r>
              <a:t/>
            </a:r>
            <a:endParaRPr b="0" i="0" sz="13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2026-05-06T19:35:07Z</dcterms:created>
  <dc:creator>Ana Flávia Boeing Marcelino</dc:creator>
</cp:coreProperties>
</file>