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301" r:id="rId4"/>
    <p:sldId id="258" r:id="rId5"/>
    <p:sldId id="259" r:id="rId6"/>
    <p:sldId id="300" r:id="rId7"/>
    <p:sldId id="260" r:id="rId8"/>
    <p:sldId id="261" r:id="rId9"/>
    <p:sldId id="299" r:id="rId10"/>
    <p:sldId id="262" r:id="rId11"/>
    <p:sldId id="263" r:id="rId12"/>
    <p:sldId id="298" r:id="rId13"/>
    <p:sldId id="264" r:id="rId14"/>
    <p:sldId id="265" r:id="rId15"/>
    <p:sldId id="297" r:id="rId16"/>
    <p:sldId id="266" r:id="rId17"/>
    <p:sldId id="267" r:id="rId18"/>
    <p:sldId id="268" r:id="rId19"/>
    <p:sldId id="296" r:id="rId20"/>
    <p:sldId id="269" r:id="rId21"/>
    <p:sldId id="295" r:id="rId22"/>
    <p:sldId id="270" r:id="rId23"/>
    <p:sldId id="272" r:id="rId24"/>
    <p:sldId id="273" r:id="rId25"/>
    <p:sldId id="274" r:id="rId26"/>
    <p:sldId id="275" r:id="rId27"/>
    <p:sldId id="294" r:id="rId28"/>
    <p:sldId id="279" r:id="rId29"/>
    <p:sldId id="276" r:id="rId30"/>
    <p:sldId id="277" r:id="rId31"/>
    <p:sldId id="288" r:id="rId32"/>
    <p:sldId id="278" r:id="rId33"/>
    <p:sldId id="280" r:id="rId34"/>
    <p:sldId id="281" r:id="rId35"/>
    <p:sldId id="293" r:id="rId36"/>
    <p:sldId id="282" r:id="rId37"/>
    <p:sldId id="305" r:id="rId38"/>
    <p:sldId id="283" r:id="rId39"/>
    <p:sldId id="306" r:id="rId40"/>
    <p:sldId id="307" r:id="rId41"/>
    <p:sldId id="284" r:id="rId42"/>
    <p:sldId id="285" r:id="rId43"/>
    <p:sldId id="292" r:id="rId44"/>
    <p:sldId id="286" r:id="rId45"/>
    <p:sldId id="287" r:id="rId46"/>
    <p:sldId id="291" r:id="rId4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C3640F-FC7B-E322-53F5-63237DFF8C9B}" v="25" dt="2026-07-20T01:55:35.442"/>
    <p1510:client id="{4749CA7A-E899-C4D2-3EA2-F1FF12C23073}" v="150" dt="2026-07-18T20:07:19.663"/>
    <p1510:client id="{CD513CFF-49DB-4DFE-4BCA-60FE02C7A2B1}" v="10" dt="2026-07-18T14:14:51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BADD3-A2B9-60B2-4626-5BA4045A2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D08C15-56B4-0788-22A7-268ADFC9B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E7C7F1-8C52-A206-ADE0-A8405E1135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A176B-729C-2FEB-9E8A-3FA69D6AA5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626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CC5BC-F903-79D2-361B-1079FB8B7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65FA86-1162-41D7-FF5B-0E9837559B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4AFBDC-E3F5-03C6-3DAA-BB4A995A63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02DCB-BE68-B8BD-0CD2-0FAE841181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17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F147A-C706-632B-5415-FCAB46380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4EB0C2-94C5-B28B-3B06-6261A13D30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E73281-C973-B773-7132-B0628C2D66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15B3E-4E5D-0182-41DC-98497039F7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395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6ZQ1pOgogQ&amp;feature=youtu.b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977640"/>
            <a:ext cx="9144000" cy="68580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950208"/>
            <a:ext cx="9144000" cy="130628"/>
          </a:xfrm>
          <a:prstGeom prst="rect">
            <a:avLst/>
          </a:prstGeom>
          <a:solidFill>
            <a:srgbClr val="F5EFE3">
              <a:alpha val="75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40080" y="73152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kern="0" spc="300">
                <a:solidFill>
                  <a:srgbClr val="DA8A2B"/>
                </a:solidFill>
                <a:latin typeface="Calibri"/>
                <a:ea typeface="Calibri"/>
                <a:cs typeface="Calibri"/>
              </a:rPr>
              <a:t>THE HYMN SOCIETY  ·  2026  · MIRIAM SPIES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03504" y="1188720"/>
            <a:ext cx="8229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62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Singing on a Slant</a:t>
            </a:r>
            <a:endParaRPr lang="en-US" sz="6200" dirty="0"/>
          </a:p>
        </p:txBody>
      </p:sp>
      <p:sp>
        <p:nvSpPr>
          <p:cNvPr id="6" name="Text 4"/>
          <p:cNvSpPr/>
          <p:nvPr/>
        </p:nvSpPr>
        <p:spPr>
          <a:xfrm>
            <a:off x="658368" y="2578608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i="1">
                <a:solidFill>
                  <a:srgbClr val="D8CDB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Crip theology, worship, and the bodies we bring to the song</a:t>
            </a:r>
            <a:endParaRPr lang="en-US" sz="2400"/>
          </a:p>
        </p:txBody>
      </p:sp>
      <p:sp>
        <p:nvSpPr>
          <p:cNvPr id="7" name="Text 5"/>
          <p:cNvSpPr/>
          <p:nvPr/>
        </p:nvSpPr>
        <p:spPr>
          <a:xfrm>
            <a:off x="658368" y="3472755"/>
            <a:ext cx="7955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>
                <a:solidFill>
                  <a:srgbClr val="CDBE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 life and sing death — on a slant.</a:t>
            </a:r>
            <a:endParaRPr lang="en-US" sz="2400"/>
          </a:p>
        </p:txBody>
      </p:sp>
      <p:sp>
        <p:nvSpPr>
          <p:cNvPr id="8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1-4A00-9000-000000000001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fld>
            <a:endParaRPr lang="en-US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37560"/>
            <a:ext cx="9144000" cy="1110342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10128"/>
            <a:ext cx="9144000" cy="130628"/>
          </a:xfrm>
          <a:prstGeom prst="rect">
            <a:avLst/>
          </a:prstGeom>
          <a:solidFill>
            <a:srgbClr val="F5EFE3">
              <a:alpha val="70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21792" y="384048"/>
            <a:ext cx="3657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800" dirty="0"/>
          </a:p>
        </p:txBody>
      </p:sp>
      <p:sp>
        <p:nvSpPr>
          <p:cNvPr id="5" name="Text 3"/>
          <p:cNvSpPr/>
          <p:nvPr/>
        </p:nvSpPr>
        <p:spPr>
          <a:xfrm>
            <a:off x="676656" y="184708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F5E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IT LIVES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" y="2322576"/>
            <a:ext cx="8275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Stories: Music, Access &amp; Ableism</a:t>
            </a:r>
            <a:endParaRPr lang="en-US" sz="3000" dirty="0"/>
          </a:p>
        </p:txBody>
      </p:sp>
      <p:sp>
        <p:nvSpPr>
          <p:cNvPr id="7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7-4A00-9000-000000000007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fld>
            <a:endParaRPr lang="en-US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kid with the triangle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grade-five music, I became the kid with the triangle — timing mattered, but expectations were lowered.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seventh grade I learned keyboard alone in a back room, while the class played together.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8-4A00-9000-000000000008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fld>
            <a:endParaRPr lang="en-US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kid with the triangle  (cont.)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Ableism infiltrates music too: whose skill, timing, and sound get to count?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not a supercrip story. I passed — I recently graduated with my PhD.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40-4A00-9000-000000000040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fld>
            <a:endParaRPr lang="en-US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DE4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37160"/>
            <a:ext cx="2011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1371600" y="1188720"/>
            <a:ext cx="7223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i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 is not ‘merely a tool for therapeutic, rehabilitative, or other (externally defined) benevolent goals.’</a:t>
            </a:r>
            <a:endParaRPr lang="en-US" sz="2800" dirty="0"/>
          </a:p>
        </p:txBody>
      </p:sp>
      <p:sp>
        <p:nvSpPr>
          <p:cNvPr id="4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1389888" y="3977640"/>
            <a:ext cx="502920" cy="82296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371600" y="4114800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Tuulikki Laes</a:t>
            </a:r>
            <a:r>
              <a:rPr lang="en-US" sz="2000" i="1" dirty="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on leading anti-ableist music education</a:t>
            </a:r>
            <a:endParaRPr lang="en-US" sz="20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9-4A00-9000-000000000009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fld>
            <a:endParaRPr lang="en-US"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voice has a place in the choir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Driving to church, my dad sang the Sunday hymns — teaching me to love them as worship.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Church choirs welcomed me in. As depression crept back, singing in community lifted my spirits.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0-4A00-9000-000000000010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fld>
            <a:endParaRPr lang="en-US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voice has a place in the choir  (cont.)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Don’t expect a universal list of hymns to avoid — culture and local practice matter.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of all: engage the disabled people in your own community.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9-4A00-9000-000000000039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fld>
            <a:endParaRPr lang="en-US"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37560"/>
            <a:ext cx="9144000" cy="1110342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10128"/>
            <a:ext cx="9144000" cy="130628"/>
          </a:xfrm>
          <a:prstGeom prst="rect">
            <a:avLst/>
          </a:prstGeom>
          <a:solidFill>
            <a:srgbClr val="F5EFE3">
              <a:alpha val="70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21792" y="384048"/>
            <a:ext cx="3657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800" dirty="0"/>
          </a:p>
        </p:txBody>
      </p:sp>
      <p:sp>
        <p:nvSpPr>
          <p:cNvPr id="5" name="Text 3"/>
          <p:cNvSpPr/>
          <p:nvPr/>
        </p:nvSpPr>
        <p:spPr>
          <a:xfrm>
            <a:off x="676656" y="184708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F5E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SING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" y="2322576"/>
            <a:ext cx="8275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Crip Performance &amp; Worship</a:t>
            </a:r>
            <a:endParaRPr lang="en-US" sz="3000" dirty="0"/>
          </a:p>
        </p:txBody>
      </p:sp>
      <p:sp>
        <p:nvSpPr>
          <p:cNvPr id="7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1-4A00-9000-000000000011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fld>
            <a:endParaRPr lang="en-US"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Performance is action that communicates meaning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96596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liturgical music performance — and if so, for whom is the offering directed?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is action that communicates meaning, conscious or not.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2-4A00-9000-000000000012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fld>
            <a:endParaRPr lang="en-US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DE4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37160"/>
            <a:ext cx="2011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1371600" y="1188720"/>
            <a:ext cx="7223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i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Disability is ‘a way of interacting with a world that is frequently inhospitable’ — something performed, not simply possessed.</a:t>
            </a:r>
            <a:endParaRPr lang="en-US" sz="2800" dirty="0"/>
          </a:p>
        </p:txBody>
      </p:sp>
      <p:sp>
        <p:nvSpPr>
          <p:cNvPr id="4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1389888" y="3977640"/>
            <a:ext cx="502920" cy="82296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371600" y="4114800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 Sandahl &amp; Philip Auslander</a:t>
            </a:r>
            <a:r>
              <a:rPr lang="en-US" sz="2000" i="1" dirty="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Bodies in Commotion</a:t>
            </a:r>
            <a:endParaRPr lang="en-US" sz="20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3-4A00-9000-000000000013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fld>
            <a:endParaRPr lang="en-US"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Performance is action that communicates meaning  (cont.)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that definition, Jesus’ ministry is performance. In Luke he reads Isaiah — then lives it in his body.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Proclamation is not only words; it is truth embodied. The Word takes on flesh.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8-4A00-9000-000000000038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fld>
            <a:endParaRPr lang="en-US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Placing our bodies on a slant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can sing — grounded in Christ’s incarnation, God in a body, in solidarity with ours.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teeter-totter came to mind: the pushes and pulls of worship, the ways we rehearse God’s kindom.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2-4A00-9000-000000000002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fld>
            <a:endParaRPr lang="en-US"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b="1">
                <a:solidFill>
                  <a:srgbClr val="26211A"/>
                </a:solidFill>
                <a:latin typeface="Georgia"/>
              </a:rPr>
              <a:t>Crip Performance</a:t>
            </a:r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Crip life is already performance, whether or not disabled people choose it (Petra Kuppers).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careful about “good” performance: whose bodies count as capable, beautiful, on rhythm?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4-4A00-9000-000000000014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fld>
            <a:endParaRPr lang="en-US"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b="1">
                <a:solidFill>
                  <a:srgbClr val="26211A"/>
                </a:solidFill>
                <a:latin typeface="Georgia"/>
                <a:ea typeface="Georgia" pitchFamily="34" charset="-122"/>
                <a:cs typeface="Georgia" pitchFamily="34" charset="-120"/>
              </a:rPr>
              <a:t>Crip Performance (cont.)</a:t>
            </a:r>
            <a:endParaRPr lang="en-US" sz="3200">
              <a:latin typeface="Georgia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Collaborative music-making disrupts “disabled,” “nondisabled,” and “audience” — a shared third space.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“Was the music perfect?” but “Did it make room for bodies to tell the truth?”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7-4A00-9000-000000000037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fld>
            <a:endParaRPr lang="en-US" sz="2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Patience of Job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Bekah M. Anderson</a:t>
            </a:r>
            <a:endParaRPr lang="en-US" sz="2000" dirty="0"/>
          </a:p>
        </p:txBody>
      </p:sp>
      <p:sp>
        <p:nvSpPr>
          <p:cNvPr id="5" name="Verse"/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300"/>
              </a:spcAft>
            </a:pPr>
            <a:r>
              <a:rPr lang="en-US" sz="3000" i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VIDEO REMOVED FOR CONFERENCE ATTENDEES DUE TO FILE SIZE. TO WATCH THE SONG, GO TO: </a:t>
            </a:r>
          </a:p>
          <a:p>
            <a:pPr algn="ctr">
              <a:spcAft>
                <a:spcPts val="300"/>
              </a:spcAft>
            </a:pPr>
            <a:r>
              <a:rPr lang="en-US" sz="3200" dirty="0">
                <a:hlinkClick r:id="rId3"/>
              </a:rPr>
              <a:t>Patience of Job Lyric Video</a:t>
            </a:r>
            <a:endParaRPr lang="en-US" sz="3000" i="1" dirty="0">
              <a:solidFill>
                <a:srgbClr val="F5EFE3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5-4A00-9000-000000000015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fld>
            <a:endParaRPr lang="en-US"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05156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Patience of Job · Bekah M. Anderson</a:t>
            </a:r>
            <a:endParaRPr lang="en-US" sz="2400" dirty="0"/>
          </a:p>
        </p:txBody>
      </p:sp>
      <p:sp>
        <p:nvSpPr>
          <p:cNvPr id="5" name="Tex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286000"/>
            <a:ext cx="79552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800" i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Patience is not passivity. In Job, patience is argument, complaint — the refusal to accept suffering as normal, deserved, or holy.</a:t>
            </a:r>
            <a:endParaRPr lang="en-US" sz="28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6-4A00-9000-000000000016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fld>
            <a:endParaRPr lang="en-US"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37560"/>
            <a:ext cx="9144000" cy="1110342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10128"/>
            <a:ext cx="9144000" cy="130628"/>
          </a:xfrm>
          <a:prstGeom prst="rect">
            <a:avLst/>
          </a:prstGeom>
          <a:solidFill>
            <a:srgbClr val="F5EFE3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" y="384048"/>
            <a:ext cx="3657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800" dirty="0"/>
          </a:p>
        </p:txBody>
      </p:sp>
      <p:sp>
        <p:nvSpPr>
          <p:cNvPr id="5" name="Tex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6656" y="1847088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F5E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REFUSING TO LOOK AWAY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" y="2322576"/>
            <a:ext cx="8275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Ableism, Maiming &amp; Lament</a:t>
            </a:r>
            <a:endParaRPr lang="en-US" sz="3000" dirty="0"/>
          </a:p>
        </p:txBody>
      </p:sp>
      <p:sp>
        <p:nvSpPr>
          <p:cNvPr id="7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7-4A00-9000-000000000017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fld>
            <a:endParaRPr lang="en-US" sz="2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Lament refuses to look away</a:t>
            </a:r>
            <a:endParaRPr lang="en-US" sz="3000" dirty="0"/>
          </a:p>
        </p:txBody>
      </p:sp>
      <p:sp>
        <p:nvSpPr>
          <p:cNvPr id="4" name="Tex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173736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Pity is not help; charity is not justice. Naming pain is faith that won’t look away.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all disability is congenital — some is created deliberately, shaping how we sing life and death.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8-4A00-9000-000000000018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fld>
            <a:endParaRPr lang="en-US" sz="2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DE4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" y="137160"/>
            <a:ext cx="2011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5000" dirty="0"/>
          </a:p>
        </p:txBody>
      </p:sp>
      <p:sp>
        <p:nvSpPr>
          <p:cNvPr id="3" name="Text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0" y="1188720"/>
            <a:ext cx="7223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i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Occasionally I’ve tried redefining wholeness to include that which is collapsed, crushed, or shattered. … We can’t be silent.</a:t>
            </a:r>
            <a:endParaRPr lang="en-US" sz="2800" dirty="0"/>
          </a:p>
        </p:txBody>
      </p:sp>
      <p:sp>
        <p:nvSpPr>
          <p:cNvPr id="4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1389888" y="3977640"/>
            <a:ext cx="502920" cy="82296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4114800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 Clare</a:t>
            </a:r>
            <a:r>
              <a:rPr lang="en-US" sz="2000" i="1" dirty="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Brilliant Imperfection</a:t>
            </a:r>
            <a:endParaRPr lang="en-US" sz="20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19-4A00-9000-000000000019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fld>
            <a:endParaRPr lang="en-US" sz="2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Lament refuses to look away  (cont.)</a:t>
            </a:r>
            <a:endParaRPr lang="en-US" sz="30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North manufactures disability through war and extraction; maiming is a tool of empire (Jasbir Puar, The Right to Maim).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1994, Nancy Eiesland called for a liberatory theology of disability against “the violence which tears at bodies.”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6-4A00-9000-000000000036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fld>
            <a:endParaRPr lang="en-US" sz="2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</a:t>
            </a:r>
            <a:endParaRPr lang="en-US" sz="2000" dirty="0"/>
          </a:p>
        </p:txBody>
      </p:sp>
      <p:sp>
        <p:nvSpPr>
          <p:cNvPr id="4" name="Tex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46304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Long? · a lament, WCRC Assembly 2025</a:t>
            </a:r>
            <a:endParaRPr lang="en-US" sz="2400" dirty="0"/>
          </a:p>
        </p:txBody>
      </p:sp>
      <p:sp>
        <p:nvSpPr>
          <p:cNvPr id="5" name="Tex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286000"/>
            <a:ext cx="79552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800" i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cry to God and a cry for justice — calling churches, governments, and all of us to face our world and imagine it anew.</a:t>
            </a:r>
            <a:endParaRPr lang="en-US" sz="28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3-4A00-9000-000000000023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fld>
            <a:endParaRPr lang="en-US" sz="2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a lament · WCRC Assembly, 2025</a:t>
            </a:r>
            <a:endParaRPr lang="en-US" sz="2000" dirty="0"/>
          </a:p>
        </p:txBody>
      </p:sp>
      <p:sp>
        <p:nvSpPr>
          <p:cNvPr id="5" name="Vers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long? How long? How long?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Bullets are flying; how long?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Children are dying; how long?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Mothers are crying; how long?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Governments lying.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 until you hear our cry?</a:t>
            </a:r>
          </a:p>
        </p:txBody>
      </p:sp>
      <p:sp>
        <p:nvSpPr>
          <p:cNvPr id="8" name="Verse Marker"/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" b="1" kern="0" spc="20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VERSE 1 OF 4</a:t>
            </a: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0-4A00-9000-000000000020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fld>
            <a:endParaRPr lang="en-US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Placing our bodies on a slant  (cont.)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teeter-totter, your body spends much of its time on a slant.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notice your body, and the bodies around you — ready to jump, swing, pause, breathe, or sing.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43-4A00-9000-000000000043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fld>
            <a:endParaRPr lang="en-US" sz="2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Long?  (cont.)</a:t>
            </a:r>
            <a:endParaRPr lang="en-US" sz="2800" dirty="0"/>
          </a:p>
        </p:txBody>
      </p:sp>
      <p:sp>
        <p:nvSpPr>
          <p:cNvPr id="4" name="Tex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a lament · WCRC Assembly, 2025</a:t>
            </a:r>
            <a:endParaRPr lang="en-US" sz="2000" dirty="0"/>
          </a:p>
        </p:txBody>
      </p:sp>
      <p:sp>
        <p:nvSpPr>
          <p:cNvPr id="5" name="Verse"/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3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Just empty praying; how long?</a:t>
            </a:r>
          </a:p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3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Fine words, no saying; how long?</a:t>
            </a:r>
          </a:p>
          <a:p>
            <a:pPr algn="ctr">
              <a:spcAft>
                <a:spcPts val="300"/>
              </a:spcAft>
            </a:pPr>
            <a:r>
              <a:rPr lang="en-US" sz="3400" i="1">
                <a:solidFill>
                  <a:srgbClr val="F5EFE3"/>
                </a:solidFill>
                <a:latin typeface="Georgia"/>
                <a:ea typeface="Georgia" pitchFamily="34" charset="-122"/>
                <a:cs typeface="Georgia" pitchFamily="34" charset="-120"/>
              </a:rPr>
              <a:t>Why hope is decaying, how long?</a:t>
            </a:r>
          </a:p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3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justice delaying.</a:t>
            </a:r>
          </a:p>
          <a:p>
            <a:pPr algn="ctr"/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 until you hear our cry?</a:t>
            </a:r>
            <a:endParaRPr lang="en-US" sz="3000">
              <a:solidFill>
                <a:srgbClr val="F5EFE3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algn="ctr">
              <a:spcAft>
                <a:spcPts val="300"/>
              </a:spcAft>
            </a:pPr>
            <a:endParaRPr lang="en-US" sz="3400" i="1" dirty="0">
              <a:solidFill>
                <a:srgbClr val="F5EFE3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</p:txBody>
      </p:sp>
      <p:sp>
        <p:nvSpPr>
          <p:cNvPr id="8" name="Verse Marker"/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" b="1" kern="0" spc="20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VERSE 2 OF 4</a:t>
            </a: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1-4A00-9000-000000000021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fld>
            <a:endParaRPr lang="en-US" sz="2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Long?  (cont.)</a:t>
            </a:r>
            <a:endParaRPr lang="en-US" sz="2800"/>
          </a:p>
        </p:txBody>
      </p:sp>
      <p:sp>
        <p:nvSpPr>
          <p:cNvPr id="4" name="Text 2"/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a lament · WCRC Assembly, 2025</a:t>
            </a:r>
            <a:endParaRPr lang="en-US" sz="2000"/>
          </a:p>
        </p:txBody>
      </p:sp>
      <p:sp>
        <p:nvSpPr>
          <p:cNvPr id="5" name="Verse"/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3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make the laws tougher; how long?</a:t>
            </a:r>
          </a:p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3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 immigrants suffer; how long?</a:t>
            </a:r>
          </a:p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3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Brutality rages; how long?</a:t>
            </a:r>
          </a:p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3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children in cages.</a:t>
            </a:r>
          </a:p>
          <a:p>
            <a:pPr algn="ctr"/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 until you hear our cry?</a:t>
            </a:r>
            <a:endParaRPr lang="en-US" sz="3000">
              <a:solidFill>
                <a:srgbClr val="F5EFE3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</p:txBody>
      </p:sp>
      <p:sp>
        <p:nvSpPr>
          <p:cNvPr id="8" name="Verse Marker"/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" b="1" kern="0" spc="20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VERSE 3 OF 4</a:t>
            </a: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2-4A00-9000-000000000032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fld>
            <a:endParaRPr lang="en-US" sz="2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Long?  (cont.)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a lament · WCRC Assembly, 2025</a:t>
            </a:r>
            <a:endParaRPr lang="en-US" sz="2000" dirty="0"/>
          </a:p>
        </p:txBody>
      </p:sp>
      <p:sp>
        <p:nvSpPr>
          <p:cNvPr id="5" name="Vers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distant appraising; how long?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Their faces erasing; how long?</a:t>
            </a:r>
          </a:p>
          <a:p>
            <a:pPr algn="ctr">
              <a:spcAft>
                <a:spcPts val="150"/>
              </a:spcAft>
            </a:pPr>
            <a:r>
              <a:rPr lang="en-US" sz="3000" i="1">
                <a:solidFill>
                  <a:srgbClr val="F5EFE3"/>
                </a:solidFill>
                <a:latin typeface="Georgia"/>
                <a:ea typeface="Georgia" pitchFamily="34" charset="-122"/>
                <a:cs typeface="Georgia" pitchFamily="34" charset="-120"/>
              </a:rPr>
              <a:t>Beyond candle lighting — how long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 us your fighting.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 until you hear our cry?</a:t>
            </a:r>
          </a:p>
          <a:p>
            <a:pPr marL="0" indent="0" algn="ctr">
              <a:lnSpc>
                <a:spcPct val="100000"/>
              </a:lnSpc>
              <a:spcAft>
                <a:spcPts val="150"/>
              </a:spcAft>
              <a:buNone/>
            </a:pPr>
            <a:r>
              <a:rPr lang="en-US" sz="30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long?</a:t>
            </a:r>
          </a:p>
        </p:txBody>
      </p:sp>
      <p:sp>
        <p:nvSpPr>
          <p:cNvPr id="8" name="Verse Marker"/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" b="1" kern="0" spc="20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VERSE 4 OF 4</a:t>
            </a: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2-4A00-9000-000000000022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fld>
            <a:endParaRPr lang="en-US" sz="2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37560"/>
            <a:ext cx="9144000" cy="1110342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10128"/>
            <a:ext cx="9144000" cy="130628"/>
          </a:xfrm>
          <a:prstGeom prst="rect">
            <a:avLst/>
          </a:prstGeom>
          <a:solidFill>
            <a:srgbClr val="F5EFE3">
              <a:alpha val="7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21792" y="384048"/>
            <a:ext cx="3657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2800" dirty="0"/>
          </a:p>
        </p:txBody>
      </p:sp>
      <p:sp>
        <p:nvSpPr>
          <p:cNvPr id="5" name="Text 3"/>
          <p:cNvSpPr/>
          <p:nvPr/>
        </p:nvSpPr>
        <p:spPr>
          <a:xfrm>
            <a:off x="676656" y="1847088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F5E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TOWARD THE FUTURE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" y="2322576"/>
            <a:ext cx="8275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Rehearsing God’s Kindom</a:t>
            </a:r>
            <a:endParaRPr lang="en-US" sz="3000" dirty="0"/>
          </a:p>
        </p:txBody>
      </p:sp>
      <p:sp>
        <p:nvSpPr>
          <p:cNvPr id="7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4-4A00-9000-000000000024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fld>
            <a:endParaRPr lang="en-US"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 the seesaw toward the future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Lament won’t undo ableism or war — but truth-telling together helps us imagine otherwise.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hope is not easy optimism. It grows when bodies gather, listen, and resist.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5-4A00-9000-000000000025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fld>
            <a:endParaRPr lang="en-US" sz="2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 the seesaw toward the future  (cont.)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/>
                <a:ea typeface="Calibri"/>
                <a:cs typeface="Calibri"/>
              </a:rPr>
              <a:t>“Future” is key in crip studies — a future of desire, resistance 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Crip futures are essential to the incarnation — imagining them is an incarnational imperative.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5-4A00-9000-000000000035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fld>
            <a:endParaRPr lang="en-US" sz="2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EDE4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" y="137160"/>
            <a:ext cx="2011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1371600" y="1188720"/>
            <a:ext cx="7223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i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desire crip futures: futures that embrace disabled people, futures that imagine disability differently, futures that support multiple ways of being.</a:t>
            </a:r>
            <a:endParaRPr lang="en-US" sz="2800" dirty="0"/>
          </a:p>
        </p:txBody>
      </p:sp>
      <p:sp>
        <p:nvSpPr>
          <p:cNvPr id="4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1389888" y="3977640"/>
            <a:ext cx="502920" cy="82296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4114800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Alison Kafer</a:t>
            </a:r>
            <a:r>
              <a:rPr lang="en-US" sz="2000" i="1" dirty="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Feminist, Queer, Crip</a:t>
            </a:r>
            <a:endParaRPr lang="en-US" sz="20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6-4A00-9000-000000000026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fld>
            <a:endParaRPr lang="en-US" sz="2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4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BC9275-B8F2-5A93-ACB9-6DAC7E052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69963AC-2790-33BF-879F-26B011AFA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" y="137160"/>
            <a:ext cx="2011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50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2A9E0E1-5A61-4D79-661C-0A5CB214A1EC}"/>
              </a:ext>
            </a:extLst>
          </p:cNvPr>
          <p:cNvSpPr/>
          <p:nvPr/>
        </p:nvSpPr>
        <p:spPr>
          <a:xfrm>
            <a:off x="1308130" y="388620"/>
            <a:ext cx="7688709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i="1">
                <a:solidFill>
                  <a:srgbClr val="26211A"/>
                </a:solidFill>
                <a:ea typeface="+mn-lt"/>
                <a:cs typeface="+mn-lt"/>
              </a:rPr>
              <a:t> … Part of what I am describing is a lust born  of </a:t>
            </a:r>
            <a:r>
              <a:rPr lang="en-US" sz="2800" i="1" dirty="0">
                <a:solidFill>
                  <a:srgbClr val="26211A"/>
                </a:solidFill>
                <a:ea typeface="+mn-lt"/>
                <a:cs typeface="+mn-lt"/>
              </a:rPr>
              <a:t>recognition, a lust to see bodies like my own or like the bodies of friends and  lovers, as well as a hope that the other finds such recognition in me. Perhaps most  important to this examination of disability futures, it is a desire born largely of  absence. We </a:t>
            </a:r>
            <a:r>
              <a:rPr lang="en-US" sz="2800" i="1">
                <a:solidFill>
                  <a:srgbClr val="26211A"/>
                </a:solidFill>
                <a:ea typeface="+mn-lt"/>
                <a:cs typeface="+mn-lt"/>
              </a:rPr>
              <a:t>lack such futures in this present, and my desires are practically inconceivable in the public sphere....</a:t>
            </a:r>
            <a:endParaRPr lang="en-US" i="1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endParaRPr lang="en-US" i="1" dirty="0">
              <a:ea typeface="Calibri"/>
              <a:cs typeface="Calibri"/>
            </a:endParaRPr>
          </a:p>
        </p:txBody>
      </p:sp>
      <p:sp>
        <p:nvSpPr>
          <p:cNvPr id="4" name="slant tick">
            <a:extLst>
              <a:ext uri="{FF2B5EF4-FFF2-40B4-BE49-F238E27FC236}">
                <a16:creationId xmlns:a16="http://schemas.microsoft.com/office/drawing/2014/main" id="{ADD56AE1-AEB7-31A1-43E0-5F01ED4C4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880000">
            <a:off x="1418947" y="4340882"/>
            <a:ext cx="502920" cy="82296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91B69CB-B7F9-7A6B-B732-1950AAF1346D}"/>
              </a:ext>
            </a:extLst>
          </p:cNvPr>
          <p:cNvSpPr/>
          <p:nvPr/>
        </p:nvSpPr>
        <p:spPr>
          <a:xfrm>
            <a:off x="1279579" y="447319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Alison Kafer</a:t>
            </a:r>
            <a:r>
              <a:rPr lang="en-US" sz="2000" i="1" dirty="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Feminist, Queer, Crip</a:t>
            </a:r>
            <a:endParaRPr lang="en-US" sz="20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44-4A00-9000-000000000044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fld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67013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Mary Louise Bringle, 2006</a:t>
            </a:r>
            <a:endParaRPr lang="en-US" sz="2000" dirty="0"/>
          </a:p>
        </p:txBody>
      </p:sp>
      <p:sp>
        <p:nvSpPr>
          <p:cNvPr id="5" name="Verse"/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being.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Sound a bold and hopeful theme.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a tune for silent yearnings.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Lend your voice and dare to dream: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dream a church where all who worship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their lives and loves belong.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being.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as Christ inspires your song!</a:t>
            </a:r>
          </a:p>
        </p:txBody>
      </p:sp>
      <p:sp>
        <p:nvSpPr>
          <p:cNvPr id="8" name="Verse Marker"/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" b="1" kern="0" spc="200">
                <a:solidFill>
                  <a:srgbClr val="DA8A2B"/>
                </a:solidFill>
                <a:latin typeface="Calibri"/>
                <a:ea typeface="Calibri"/>
                <a:cs typeface="Calibri"/>
              </a:rPr>
              <a:t>VERSE 1 OF 4</a:t>
            </a:r>
            <a:endParaRPr lang="en-US" sz="1600" b="1" kern="0" spc="200">
              <a:solidFill>
                <a:srgbClr val="DA8A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7-4A00-9000-000000000027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fld>
            <a:endParaRPr lang="en-US" sz="20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1AB9A8-BE46-6AD5-32CC-923E51E43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FF2B5EF4-FFF2-40B4-BE49-F238E27FC236}">
                <a16:creationId xmlns:a16="http://schemas.microsoft.com/office/drawing/2014/main" id="{E7C3C124-CFA1-DDEB-6559-637559455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C08A860-873E-808E-A7EF-A937C68469FA}"/>
              </a:ext>
            </a:extLst>
          </p:cNvPr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</a:t>
            </a:r>
            <a:endParaRPr lang="en-US" sz="28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C03EDF7-320E-B8C1-1619-E59B26B6604B}"/>
              </a:ext>
            </a:extLst>
          </p:cNvPr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Mary Louise Bringle, 2006</a:t>
            </a:r>
            <a:endParaRPr lang="en-US" sz="2000" dirty="0"/>
          </a:p>
        </p:txBody>
      </p:sp>
      <p:sp>
        <p:nvSpPr>
          <p:cNvPr id="5" name="Verse">
            <a:extLst>
              <a:ext uri="{FF2B5EF4-FFF2-40B4-BE49-F238E27FC236}">
                <a16:creationId xmlns:a16="http://schemas.microsoft.com/office/drawing/2014/main" id="{147E79D3-B4C1-45A6-1FB5-7E6307F50860}"/>
              </a:ext>
            </a:extLst>
          </p:cNvPr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80"/>
              </a:spcAft>
            </a:pP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Sing a new world into being where </a:t>
            </a:r>
            <a:endParaRPr lang="en-US" i="1">
              <a:ea typeface="Calibri"/>
              <a:cs typeface="Calibri"/>
            </a:endParaRPr>
          </a:p>
          <a:p>
            <a:pPr algn="ctr">
              <a:spcAft>
                <a:spcPts val="80"/>
              </a:spcAft>
            </a:pP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each gender, class and race</a:t>
            </a:r>
            <a:br>
              <a:rPr lang="en-US" sz="2400" i="1" dirty="0">
                <a:ea typeface="+mn-lt"/>
                <a:cs typeface="+mn-lt"/>
              </a:rPr>
            </a:b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Brings its rainbow gifts and colors </a:t>
            </a:r>
            <a:endParaRPr lang="en-US" i="1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spcAft>
                <a:spcPts val="80"/>
              </a:spcAft>
            </a:pP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to God’s limitless embrace:</a:t>
            </a:r>
            <a:br>
              <a:rPr lang="en-US" sz="2400" i="1" dirty="0">
                <a:ea typeface="+mn-lt"/>
                <a:cs typeface="+mn-lt"/>
              </a:rPr>
            </a:br>
            <a:r>
              <a:rPr lang="en-US" sz="2400" i="1">
                <a:solidFill>
                  <a:srgbClr val="F5EFE3"/>
                </a:solidFill>
                <a:ea typeface="+mn-lt"/>
                <a:cs typeface="+mn-lt"/>
              </a:rPr>
              <a:t>Where the lines that once divided form</a:t>
            </a:r>
            <a:endParaRPr lang="en-US" i="1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spcAft>
                <a:spcPts val="80"/>
              </a:spcAft>
            </a:pP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 </a:t>
            </a:r>
            <a:r>
              <a:rPr lang="en-US" sz="2400" i="1" dirty="0" err="1">
                <a:solidFill>
                  <a:srgbClr val="F5EFE3"/>
                </a:solidFill>
                <a:ea typeface="+mn-lt"/>
                <a:cs typeface="+mn-lt"/>
              </a:rPr>
              <a:t>instead</a:t>
            </a: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 the ties that bind.</a:t>
            </a:r>
            <a:br>
              <a:rPr lang="en-US" sz="2400" i="1" dirty="0">
                <a:ea typeface="+mn-lt"/>
                <a:cs typeface="+mn-lt"/>
              </a:rPr>
            </a:b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Sing a new world into being: </a:t>
            </a:r>
            <a:endParaRPr lang="en-US" i="1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spcAft>
                <a:spcPts val="80"/>
              </a:spcAft>
            </a:pPr>
            <a:r>
              <a:rPr lang="en-US" sz="2400" i="1">
                <a:solidFill>
                  <a:srgbClr val="F5EFE3"/>
                </a:solidFill>
                <a:ea typeface="+mn-lt"/>
                <a:cs typeface="+mn-lt"/>
              </a:rPr>
              <a:t>risk transforming heart and mind.</a:t>
            </a:r>
            <a:endParaRPr lang="en-US" i="1">
              <a:ea typeface="Calibri"/>
              <a:cs typeface="Calibri"/>
            </a:endParaRPr>
          </a:p>
        </p:txBody>
      </p:sp>
      <p:sp>
        <p:nvSpPr>
          <p:cNvPr id="8" name="Verse Marker">
            <a:extLst>
              <a:ext uri="{FF2B5EF4-FFF2-40B4-BE49-F238E27FC236}">
                <a16:creationId xmlns:a16="http://schemas.microsoft.com/office/drawing/2014/main" id="{269EB45E-95C7-A888-55F7-2F833645A27A}"/>
              </a:ext>
            </a:extLst>
          </p:cNvPr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" b="1" kern="0" spc="200">
                <a:solidFill>
                  <a:srgbClr val="DA8A2B"/>
                </a:solidFill>
                <a:latin typeface="Calibri"/>
                <a:ea typeface="Calibri"/>
                <a:cs typeface="Calibri"/>
              </a:rPr>
              <a:t>VERSE 2 OF 4</a:t>
            </a: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45-4A00-9000-000000000045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fld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31927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37560"/>
            <a:ext cx="9144000" cy="1110342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3310128"/>
            <a:ext cx="9144000" cy="130628"/>
          </a:xfrm>
          <a:prstGeom prst="rect">
            <a:avLst/>
          </a:prstGeom>
          <a:solidFill>
            <a:srgbClr val="F5EFE3">
              <a:alpha val="70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21792" y="384048"/>
            <a:ext cx="3657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800" dirty="0"/>
          </a:p>
        </p:txBody>
      </p:sp>
      <p:sp>
        <p:nvSpPr>
          <p:cNvPr id="5" name="Text 3"/>
          <p:cNvSpPr/>
          <p:nvPr/>
        </p:nvSpPr>
        <p:spPr>
          <a:xfrm>
            <a:off x="676656" y="184708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F5E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03504" y="2322576"/>
            <a:ext cx="8275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 Mean by “On a Slant”</a:t>
            </a:r>
            <a:endParaRPr lang="en-US" sz="3000" dirty="0"/>
          </a:p>
        </p:txBody>
      </p:sp>
      <p:sp>
        <p:nvSpPr>
          <p:cNvPr id="7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3-4A00-9000-000000000003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fld>
            <a:endParaRPr lang="en-US" sz="20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82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E9054-F614-57A6-0FBE-55A813C75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FF2B5EF4-FFF2-40B4-BE49-F238E27FC236}">
                <a16:creationId xmlns:a16="http://schemas.microsoft.com/office/drawing/2014/main" id="{61BE239E-9989-0CAB-5994-850FDC439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CB183FD-02BE-8963-1E58-E6F7C81A242E}"/>
              </a:ext>
            </a:extLst>
          </p:cNvPr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</a:t>
            </a:r>
            <a:endParaRPr lang="en-US" sz="28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56F9E6E-EF64-AF90-0100-5B69A230FB12}"/>
              </a:ext>
            </a:extLst>
          </p:cNvPr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Mary Louise Bringle, 2006</a:t>
            </a:r>
            <a:endParaRPr lang="en-US" sz="2000" dirty="0"/>
          </a:p>
        </p:txBody>
      </p:sp>
      <p:sp>
        <p:nvSpPr>
          <p:cNvPr id="5" name="Verse">
            <a:extLst>
              <a:ext uri="{FF2B5EF4-FFF2-40B4-BE49-F238E27FC236}">
                <a16:creationId xmlns:a16="http://schemas.microsoft.com/office/drawing/2014/main" id="{9CB56963-3DF2-BC87-905F-C92BC40EB8E7}"/>
              </a:ext>
            </a:extLst>
          </p:cNvPr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80"/>
              </a:spcAft>
            </a:pPr>
            <a:r>
              <a:rPr lang="en-US" sz="2400" i="1">
                <a:solidFill>
                  <a:srgbClr val="F5EFE3"/>
                </a:solidFill>
                <a:ea typeface="+mn-lt"/>
                <a:cs typeface="+mn-lt"/>
              </a:rPr>
              <a:t>Sing a new world into being </a:t>
            </a:r>
            <a:endParaRPr lang="en-US"/>
          </a:p>
          <a:p>
            <a:pPr algn="ctr">
              <a:spcAft>
                <a:spcPts val="80"/>
              </a:spcAft>
            </a:pP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where the homeless find a home,</a:t>
            </a:r>
            <a:br>
              <a:rPr lang="en-US" sz="2400" i="1" dirty="0">
                <a:ea typeface="+mn-lt"/>
                <a:cs typeface="+mn-lt"/>
              </a:rPr>
            </a:b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Where no children ever hunger </a:t>
            </a:r>
            <a:endParaRPr lang="en-US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spcAft>
                <a:spcPts val="80"/>
              </a:spcAft>
            </a:pP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but are filled in God’s Shalom:</a:t>
            </a:r>
            <a:br>
              <a:rPr lang="en-US" sz="2400" i="1" dirty="0">
                <a:ea typeface="+mn-lt"/>
                <a:cs typeface="+mn-lt"/>
              </a:rPr>
            </a:br>
            <a:r>
              <a:rPr lang="en-US" sz="2400" i="1">
                <a:solidFill>
                  <a:srgbClr val="F5EFE3"/>
                </a:solidFill>
                <a:ea typeface="+mn-lt"/>
                <a:cs typeface="+mn-lt"/>
              </a:rPr>
              <a:t>Where all people work for justice,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spcAft>
                <a:spcPts val="80"/>
              </a:spcAft>
            </a:pPr>
            <a:r>
              <a:rPr lang="en-US" sz="2400" i="1" dirty="0">
                <a:solidFill>
                  <a:srgbClr val="F5EFE3"/>
                </a:solidFill>
                <a:ea typeface="+mn-lt"/>
                <a:cs typeface="+mn-lt"/>
              </a:rPr>
              <a:t> where all hate and vengeance cease.</a:t>
            </a:r>
            <a:br>
              <a:rPr lang="en-US" sz="2400" i="1" dirty="0">
                <a:ea typeface="+mn-lt"/>
                <a:cs typeface="+mn-lt"/>
              </a:rPr>
            </a:br>
            <a:r>
              <a:rPr lang="en-US" sz="2400" i="1">
                <a:solidFill>
                  <a:srgbClr val="F5EFE3"/>
                </a:solidFill>
                <a:ea typeface="+mn-lt"/>
                <a:cs typeface="+mn-lt"/>
              </a:rPr>
              <a:t>Sing a new world into being: 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algn="ctr">
              <a:spcAft>
                <a:spcPts val="80"/>
              </a:spcAft>
            </a:pPr>
            <a:r>
              <a:rPr lang="en-US" sz="2400" i="1">
                <a:solidFill>
                  <a:srgbClr val="F5EFE3"/>
                </a:solidFill>
                <a:ea typeface="+mn-lt"/>
                <a:cs typeface="+mn-lt"/>
              </a:rPr>
              <a:t>raise the harmonies of peace.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8" name="Verse Marker">
            <a:extLst>
              <a:ext uri="{FF2B5EF4-FFF2-40B4-BE49-F238E27FC236}">
                <a16:creationId xmlns:a16="http://schemas.microsoft.com/office/drawing/2014/main" id="{6DD04F21-1FA6-BEE4-6CEA-9D3A46DA1C98}"/>
              </a:ext>
            </a:extLst>
          </p:cNvPr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1600" b="1" kern="0" spc="200">
                <a:solidFill>
                  <a:srgbClr val="DA8A2B"/>
                </a:solidFill>
                <a:latin typeface="Calibri"/>
                <a:ea typeface="Calibri"/>
                <a:cs typeface="Calibri"/>
              </a:rPr>
              <a:t>VERSE 3 OF 4</a:t>
            </a: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46-4A00-9000-000000000046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fld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47643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  (cont.)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Mary Louise Bringle, 2006</a:t>
            </a:r>
            <a:endParaRPr lang="en-US" sz="2000" dirty="0"/>
          </a:p>
        </p:txBody>
      </p:sp>
      <p:sp>
        <p:nvSpPr>
          <p:cNvPr id="5" name="Verse"/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being,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join the ancient prophets’ cry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a time of health and plenty,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all tears have been wiped dry: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compassion flows like waters,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pouring balm for all who grieve,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 a new world into being:</a:t>
            </a:r>
          </a:p>
          <a:p>
            <a:pPr marL="0" indent="0" algn="ctr">
              <a:lnSpc>
                <a:spcPct val="100000"/>
              </a:lnSpc>
              <a:spcAft>
                <a:spcPts val="8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 the promise you believe!</a:t>
            </a:r>
          </a:p>
        </p:txBody>
      </p:sp>
      <p:sp>
        <p:nvSpPr>
          <p:cNvPr id="8" name="Verse Marker"/>
          <p:cNvSpPr/>
          <p:nvPr/>
        </p:nvSpPr>
        <p:spPr>
          <a:xfrm>
            <a:off x="5000000" y="1463040"/>
            <a:ext cx="3613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" b="1" kern="0" spc="200">
                <a:solidFill>
                  <a:srgbClr val="DA8A2B"/>
                </a:solidFill>
                <a:latin typeface="Calibri"/>
                <a:ea typeface="Calibri"/>
                <a:cs typeface="Calibri"/>
              </a:rPr>
              <a:t>VERSE 4 OF 4</a:t>
            </a:r>
          </a:p>
        </p:txBody>
      </p:sp>
      <p:sp>
        <p:nvSpPr>
          <p:cNvPr id="9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8-4A00-9000-000000000028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fld>
            <a:endParaRPr lang="en-US" sz="20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112122" y="788343"/>
            <a:ext cx="9061270" cy="968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b="1" dirty="0">
                <a:solidFill>
                  <a:srgbClr val="26211A"/>
                </a:solidFill>
                <a:latin typeface="Georgia"/>
              </a:rPr>
              <a:t>Singing a Crip World (Singing on a </a:t>
            </a:r>
            <a:r>
              <a:rPr lang="en-US" sz="3200" b="1">
                <a:solidFill>
                  <a:srgbClr val="26211A"/>
                </a:solidFill>
                <a:latin typeface="Georgia"/>
              </a:rPr>
              <a:t>Slant)</a:t>
            </a:r>
            <a:endParaRPr lang="en-US" sz="3200" b="1" dirty="0">
              <a:solidFill>
                <a:srgbClr val="26211A"/>
              </a:solidFill>
              <a:latin typeface="Georgia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Singing a new world is not magic — it is practice, forming communities where bodies need not be fixed.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worship that makes room for breath, silence, movement, rest, and surprise.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29-4A00-9000-000000000029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fld>
            <a:endParaRPr lang="en-US" sz="20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>
                <a:solidFill>
                  <a:srgbClr val="26211A"/>
                </a:solidFill>
                <a:latin typeface="Georgia"/>
                <a:ea typeface="Georgia" pitchFamily="34" charset="-122"/>
                <a:cs typeface="Georgia" pitchFamily="34" charset="-120"/>
              </a:rPr>
              <a:t>The body with wisdom in its bones  </a:t>
            </a:r>
            <a:endParaRPr lang="en-US" sz="3200" b="1">
              <a:solidFill>
                <a:srgbClr val="26211A"/>
              </a:solidFill>
              <a:latin typeface="Georgia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Wisdom as repertoire: knowledge held in the community of disabled people, not just head knowledge.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the ideal body. The body we actually have — with wisdom in its bones.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4-4A00-9000-000000000034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fld>
            <a:endParaRPr lang="en-US" sz="20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2E28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">
            <a:off x="0" y="18288"/>
            <a:ext cx="9144000" cy="326571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Wisdom in My Bones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58368" y="146304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SONG</a:t>
            </a:r>
            <a:r>
              <a:rPr lang="en-US" sz="2000" i="1" dirty="0">
                <a:solidFill>
                  <a:srgbClr val="B9AE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·    Heather Pierson</a:t>
            </a:r>
            <a:endParaRPr lang="en-US" sz="2000" dirty="0"/>
          </a:p>
        </p:txBody>
      </p:sp>
      <p:sp>
        <p:nvSpPr>
          <p:cNvPr id="5" name="Verse"/>
          <p:cNvSpPr/>
          <p:nvPr/>
        </p:nvSpPr>
        <p:spPr>
          <a:xfrm>
            <a:off x="640080" y="1830000"/>
            <a:ext cx="7863840" cy="3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I’m comin’ home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the wisdom in my bones,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my bones.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I’m comin’ home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the wisdom in my bones.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long for rest.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long for peace.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I’m comin’ home</a:t>
            </a:r>
          </a:p>
          <a:p>
            <a:pPr marL="0" indent="0" algn="ctr">
              <a:lnSpc>
                <a:spcPct val="84000"/>
              </a:lnSpc>
              <a:spcAft>
                <a:spcPts val="60"/>
              </a:spcAft>
              <a:buNone/>
            </a:pPr>
            <a:r>
              <a:rPr lang="en-US" sz="2400" i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the wisdom in my bones.</a:t>
            </a:r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0-4A00-9000-000000000030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fld>
            <a:endParaRPr lang="en-US" sz="20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320040"/>
            <a:ext cx="3383280" cy="18288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603504"/>
            <a:ext cx="7863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BENEDICTION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03504" y="950976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200" b="1" dirty="0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 we sing on a slant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58368" y="1874520"/>
            <a:ext cx="79552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spcAft>
                <a:spcPts val="1200"/>
              </a:spcAft>
              <a:buNone/>
            </a:pPr>
            <a:r>
              <a:rPr lang="en-US" sz="2400" i="1">
                <a:solidFill>
                  <a:srgbClr val="E5DBC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 we sing with bodies that do not fit every expectation — bodies that ache, tremble, rest, rage, remember, and rejoice.</a:t>
            </a:r>
            <a:endParaRPr lang="en-US" sz="2400"/>
          </a:p>
          <a:p>
            <a:pPr marL="0" indent="0">
              <a:lnSpc>
                <a:spcPct val="106000"/>
              </a:lnSpc>
              <a:spcAft>
                <a:spcPts val="1200"/>
              </a:spcAft>
              <a:buNone/>
            </a:pPr>
            <a:r>
              <a:rPr lang="en-US" sz="2400" i="1">
                <a:solidFill>
                  <a:srgbClr val="E5DBC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 our worship make space for access, honesty, lament, and delight.</a:t>
            </a:r>
            <a:endParaRPr lang="en-US" sz="240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1-4A00-9000-000000000031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fld>
            <a:endParaRPr lang="en-US" sz="20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241F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320040"/>
            <a:ext cx="3383280" cy="18288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603504"/>
            <a:ext cx="7863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300">
                <a:solidFill>
                  <a:srgbClr val="DA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BENEDICTION</a:t>
            </a:r>
            <a:endParaRPr lang="en-US" sz="2000"/>
          </a:p>
        </p:txBody>
      </p:sp>
      <p:sp>
        <p:nvSpPr>
          <p:cNvPr id="4" name="Text 2"/>
          <p:cNvSpPr/>
          <p:nvPr/>
        </p:nvSpPr>
        <p:spPr>
          <a:xfrm>
            <a:off x="603504" y="950976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200" b="1">
                <a:solidFill>
                  <a:srgbClr val="F5EF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 we sing on a slant  (cont.)</a:t>
            </a:r>
            <a:endParaRPr lang="en-US" sz="4200"/>
          </a:p>
        </p:txBody>
      </p:sp>
      <p:sp>
        <p:nvSpPr>
          <p:cNvPr id="5" name="Text 3"/>
          <p:cNvSpPr/>
          <p:nvPr/>
        </p:nvSpPr>
        <p:spPr>
          <a:xfrm>
            <a:off x="658368" y="2217420"/>
            <a:ext cx="79552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400" i="1">
                <a:solidFill>
                  <a:srgbClr val="E5DBC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may the Spirit keep tilting us toward the kindom of God — where no body must become someone else to sing away ableism.</a:t>
            </a:r>
            <a:endParaRPr lang="en-US" sz="240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33-4A00-9000-000000000033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fld>
            <a:endParaRPr lang="en-US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 on a slant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term comes from theologian Sharon V. Betcher — Spirit on a slant, disturbing the obsession with wholeness.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assuming God’s work always moves toward a neat, fixed, ideal body.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4-4A00-9000-000000000004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fld>
            <a:endParaRPr lang="en-US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Spirit on a slant  (cont.)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 Spirit moving otherwise — angled, disruptive, unfinished, alive.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Disabled bodies open a different way of doing theology.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42-4A00-9000-000000000042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fld>
            <a:endParaRPr lang="en-US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E4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37160"/>
            <a:ext cx="2011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DA8A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1371600" y="1188720"/>
            <a:ext cx="7223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i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Theology must rethink Spirit in relation to bodies that refuse the ‘hallucination of wholeness.’</a:t>
            </a:r>
            <a:endParaRPr lang="en-US" sz="2800" dirty="0"/>
          </a:p>
        </p:txBody>
      </p:sp>
      <p:sp>
        <p:nvSpPr>
          <p:cNvPr id="4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1389888" y="3977640"/>
            <a:ext cx="502920" cy="82296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371600" y="4114800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Sharon V. Betcher</a:t>
            </a:r>
            <a:r>
              <a:rPr lang="en-US" sz="2000" i="1" dirty="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Spirit and the Politics of Disablement</a:t>
            </a:r>
            <a:endParaRPr lang="en-US" sz="2000" dirty="0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5-4A00-9000-000000000005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fld>
            <a:endParaRPr lang="en-US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 being crip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58368" y="1810512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“Crip” — reclaimed from “cripple” — names disabled life with agency, pride, and creativity.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 verb, to crip asks how disabled bodies transform space, time, and ministry.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06-4A00-9000-000000000006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fld>
            <a:endParaRPr lang="en-US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nt 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640080" y="658368"/>
            <a:ext cx="566928" cy="91440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b="1">
                <a:solidFill>
                  <a:srgbClr val="2621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 being crip  (cont.)</a:t>
            </a:r>
            <a:endParaRPr lang="en-US" sz="3200"/>
          </a:p>
        </p:txBody>
      </p:sp>
      <p:sp>
        <p:nvSpPr>
          <p:cNvPr id="4" name="Text 2"/>
          <p:cNvSpPr/>
          <p:nvPr/>
        </p:nvSpPr>
        <p:spPr>
          <a:xfrm>
            <a:off x="658368" y="2034540"/>
            <a:ext cx="78181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work brings crip studies to ministry: preaching, sacraments, and care as access intimacy.</a:t>
            </a:r>
            <a:endParaRPr lang="en-US" sz="2400"/>
          </a:p>
          <a:p>
            <a:pPr marL="228600" indent="-2286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2400">
                <a:solidFill>
                  <a:srgbClr val="262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Simply: our bodies, diverse as we are, shape ministry and community.</a:t>
            </a:r>
            <a:endParaRPr lang="en-US" sz="2400"/>
          </a:p>
        </p:txBody>
      </p:sp>
      <p:sp>
        <p:nvSpPr>
          <p:cNvPr id="5" name="corner sla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20000">
            <a:off x="5486400" y="4572000"/>
            <a:ext cx="3657600" cy="201168"/>
          </a:xfrm>
          <a:prstGeom prst="rect">
            <a:avLst/>
          </a:prstGeom>
          <a:solidFill>
            <a:srgbClr val="DA8A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"/>
          <p:cNvSpPr/>
          <p:nvPr/>
        </p:nvSpPr>
        <p:spPr>
          <a:xfrm>
            <a:off x="8046720" y="459028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B2C3D4E5-0041-4A00-9000-000000000041}" type="slidenum">
              <a:rPr lang="en-US" sz="2000">
                <a:solidFill>
                  <a:srgbClr val="6E63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fld>
            <a:endParaRPr lang="en-US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2013</Words>
  <Application>Microsoft Office PowerPoint</Application>
  <PresentationFormat>On-screen Show (16:9)</PresentationFormat>
  <Paragraphs>277</Paragraphs>
  <Slides>46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Brian Hehn</dc:creator>
  <cp:lastModifiedBy>Brian Hehn</cp:lastModifiedBy>
  <cp:revision>119</cp:revision>
  <dcterms:created xsi:type="dcterms:W3CDTF">2026-07-17T20:19:36Z</dcterms:created>
  <dcterms:modified xsi:type="dcterms:W3CDTF">2026-07-21T14:15:30Z</dcterms:modified>
</cp:coreProperties>
</file>