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Barlow" panose="00000500000000000000" pitchFamily="2" charset="0"/>
      <p:regular r:id="rId24"/>
    </p:embeddedFont>
    <p:embeddedFont>
      <p:font typeface="Barlow Bold" panose="00000800000000000000" charset="0"/>
      <p:regular r:id="rId25"/>
    </p:embeddedFont>
    <p:embeddedFont>
      <p:font typeface="Barlow Semi-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9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1.sv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1.sv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svg"/></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1.sv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1.sv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1.sv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65B6D"/>
        </a:solidFill>
        <a:effectLst/>
      </p:bgPr>
    </p:bg>
    <p:spTree>
      <p:nvGrpSpPr>
        <p:cNvPr id="1" name=""/>
        <p:cNvGrpSpPr/>
        <p:nvPr/>
      </p:nvGrpSpPr>
      <p:grpSpPr>
        <a:xfrm>
          <a:off x="0" y="0"/>
          <a:ext cx="0" cy="0"/>
          <a:chOff x="0" y="0"/>
          <a:chExt cx="0" cy="0"/>
        </a:xfrm>
      </p:grpSpPr>
      <p:sp>
        <p:nvSpPr>
          <p:cNvPr id="2" name="Freeform 2"/>
          <p:cNvSpPr/>
          <p:nvPr/>
        </p:nvSpPr>
        <p:spPr>
          <a:xfrm rot="5400000">
            <a:off x="-1664294" y="2906886"/>
            <a:ext cx="4740498" cy="392017"/>
          </a:xfrm>
          <a:custGeom>
            <a:avLst/>
            <a:gdLst/>
            <a:ahLst/>
            <a:cxnLst/>
            <a:rect l="l" t="t" r="r" b="b"/>
            <a:pathLst>
              <a:path w="4740498" h="392017">
                <a:moveTo>
                  <a:pt x="0" y="0"/>
                </a:moveTo>
                <a:lnTo>
                  <a:pt x="4740497" y="0"/>
                </a:lnTo>
                <a:lnTo>
                  <a:pt x="4740497" y="392017"/>
                </a:lnTo>
                <a:lnTo>
                  <a:pt x="0" y="39201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679284" y="536638"/>
            <a:ext cx="4740498" cy="392017"/>
          </a:xfrm>
          <a:custGeom>
            <a:avLst/>
            <a:gdLst/>
            <a:ahLst/>
            <a:cxnLst/>
            <a:rect l="l" t="t" r="r" b="b"/>
            <a:pathLst>
              <a:path w="4740498" h="392017">
                <a:moveTo>
                  <a:pt x="0" y="0"/>
                </a:moveTo>
                <a:lnTo>
                  <a:pt x="4740498" y="0"/>
                </a:lnTo>
                <a:lnTo>
                  <a:pt x="4740498" y="392016"/>
                </a:lnTo>
                <a:lnTo>
                  <a:pt x="0" y="39201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rot="-5400000">
            <a:off x="15269321" y="7123585"/>
            <a:ext cx="4740498" cy="392017"/>
          </a:xfrm>
          <a:custGeom>
            <a:avLst/>
            <a:gdLst/>
            <a:ahLst/>
            <a:cxnLst/>
            <a:rect l="l" t="t" r="r" b="b"/>
            <a:pathLst>
              <a:path w="4740498" h="392017">
                <a:moveTo>
                  <a:pt x="0" y="0"/>
                </a:moveTo>
                <a:lnTo>
                  <a:pt x="4740498" y="0"/>
                </a:lnTo>
                <a:lnTo>
                  <a:pt x="4740498" y="392017"/>
                </a:lnTo>
                <a:lnTo>
                  <a:pt x="0" y="39201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5" name="Freeform 5"/>
          <p:cNvSpPr/>
          <p:nvPr/>
        </p:nvSpPr>
        <p:spPr>
          <a:xfrm rot="-10800000">
            <a:off x="12925742" y="9493834"/>
            <a:ext cx="4740498" cy="392017"/>
          </a:xfrm>
          <a:custGeom>
            <a:avLst/>
            <a:gdLst/>
            <a:ahLst/>
            <a:cxnLst/>
            <a:rect l="l" t="t" r="r" b="b"/>
            <a:pathLst>
              <a:path w="4740498" h="392017">
                <a:moveTo>
                  <a:pt x="0" y="0"/>
                </a:moveTo>
                <a:lnTo>
                  <a:pt x="4740498" y="0"/>
                </a:lnTo>
                <a:lnTo>
                  <a:pt x="4740498" y="392016"/>
                </a:lnTo>
                <a:lnTo>
                  <a:pt x="0" y="39201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14844934" y="732646"/>
            <a:ext cx="2767824" cy="2737630"/>
          </a:xfrm>
          <a:custGeom>
            <a:avLst/>
            <a:gdLst/>
            <a:ahLst/>
            <a:cxnLst/>
            <a:rect l="l" t="t" r="r" b="b"/>
            <a:pathLst>
              <a:path w="2767824" h="2737630">
                <a:moveTo>
                  <a:pt x="0" y="0"/>
                </a:moveTo>
                <a:lnTo>
                  <a:pt x="2767824" y="0"/>
                </a:lnTo>
                <a:lnTo>
                  <a:pt x="2767824" y="2737630"/>
                </a:lnTo>
                <a:lnTo>
                  <a:pt x="0" y="27376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10800000">
            <a:off x="644447" y="7027759"/>
            <a:ext cx="2753631" cy="2723591"/>
          </a:xfrm>
          <a:custGeom>
            <a:avLst/>
            <a:gdLst/>
            <a:ahLst/>
            <a:cxnLst/>
            <a:rect l="l" t="t" r="r" b="b"/>
            <a:pathLst>
              <a:path w="2753631" h="2723591">
                <a:moveTo>
                  <a:pt x="0" y="0"/>
                </a:moveTo>
                <a:lnTo>
                  <a:pt x="2753630" y="0"/>
                </a:lnTo>
                <a:lnTo>
                  <a:pt x="2753630" y="2723591"/>
                </a:lnTo>
                <a:lnTo>
                  <a:pt x="0" y="27235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3062703" y="6100153"/>
            <a:ext cx="12409183" cy="3158147"/>
          </a:xfrm>
          <a:custGeom>
            <a:avLst/>
            <a:gdLst/>
            <a:ahLst/>
            <a:cxnLst/>
            <a:rect l="l" t="t" r="r" b="b"/>
            <a:pathLst>
              <a:path w="12409183" h="3158147">
                <a:moveTo>
                  <a:pt x="0" y="0"/>
                </a:moveTo>
                <a:lnTo>
                  <a:pt x="12409183" y="0"/>
                </a:lnTo>
                <a:lnTo>
                  <a:pt x="12409183" y="3158147"/>
                </a:lnTo>
                <a:lnTo>
                  <a:pt x="0" y="3158147"/>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2080397" y="914583"/>
            <a:ext cx="14127207" cy="3705837"/>
          </a:xfrm>
          <a:prstGeom prst="rect">
            <a:avLst/>
          </a:prstGeom>
        </p:spPr>
        <p:txBody>
          <a:bodyPr lIns="0" tIns="0" rIns="0" bIns="0" rtlCol="0" anchor="t">
            <a:spAutoFit/>
          </a:bodyPr>
          <a:lstStyle/>
          <a:p>
            <a:pPr algn="ctr">
              <a:lnSpc>
                <a:spcPts val="10221"/>
              </a:lnSpc>
            </a:pPr>
            <a:r>
              <a:rPr lang="en-US" sz="7300" b="1">
                <a:solidFill>
                  <a:srgbClr val="F7F7F7"/>
                </a:solidFill>
                <a:latin typeface="Barlow Bold"/>
                <a:ea typeface="Barlow Bold"/>
                <a:cs typeface="Barlow Bold"/>
                <a:sym typeface="Barlow Bold"/>
              </a:rPr>
              <a:t>Connecting with </a:t>
            </a:r>
          </a:p>
          <a:p>
            <a:pPr algn="ctr">
              <a:lnSpc>
                <a:spcPts val="9661"/>
              </a:lnSpc>
              <a:spcBef>
                <a:spcPct val="0"/>
              </a:spcBef>
            </a:pPr>
            <a:r>
              <a:rPr lang="en-US" sz="6900" b="1">
                <a:solidFill>
                  <a:srgbClr val="F7F7F7"/>
                </a:solidFill>
                <a:latin typeface="Barlow Bold"/>
                <a:ea typeface="Barlow Bold"/>
                <a:cs typeface="Barlow Bold"/>
                <a:sym typeface="Barlow Bold"/>
              </a:rPr>
              <a:t>Tennessee Government Information in the Digital Age</a:t>
            </a:r>
          </a:p>
        </p:txBody>
      </p:sp>
      <p:sp>
        <p:nvSpPr>
          <p:cNvPr id="10" name="TextBox 10"/>
          <p:cNvSpPr txBox="1"/>
          <p:nvPr/>
        </p:nvSpPr>
        <p:spPr>
          <a:xfrm>
            <a:off x="2816114" y="4963412"/>
            <a:ext cx="12655772" cy="698500"/>
          </a:xfrm>
          <a:prstGeom prst="rect">
            <a:avLst/>
          </a:prstGeom>
        </p:spPr>
        <p:txBody>
          <a:bodyPr lIns="0" tIns="0" rIns="0" bIns="0" rtlCol="0" anchor="t">
            <a:spAutoFit/>
          </a:bodyPr>
          <a:lstStyle/>
          <a:p>
            <a:pPr algn="ctr">
              <a:lnSpc>
                <a:spcPts val="5600"/>
              </a:lnSpc>
              <a:spcBef>
                <a:spcPct val="0"/>
              </a:spcBef>
            </a:pPr>
            <a:r>
              <a:rPr lang="en-US" sz="4000" spc="16">
                <a:solidFill>
                  <a:srgbClr val="F7F7F7"/>
                </a:solidFill>
                <a:latin typeface="Barlow"/>
                <a:ea typeface="Barlow"/>
                <a:cs typeface="Barlow"/>
                <a:sym typeface="Barlow"/>
              </a:rPr>
              <a:t>Perveen Rustomfram, Renée Register, Alex Taylor</a:t>
            </a:r>
          </a:p>
        </p:txBody>
      </p:sp>
      <p:sp>
        <p:nvSpPr>
          <p:cNvPr id="11" name="TextBox 11"/>
          <p:cNvSpPr txBox="1"/>
          <p:nvPr/>
        </p:nvSpPr>
        <p:spPr>
          <a:xfrm>
            <a:off x="14570675" y="9151569"/>
            <a:ext cx="1658171" cy="415290"/>
          </a:xfrm>
          <a:prstGeom prst="rect">
            <a:avLst/>
          </a:prstGeom>
        </p:spPr>
        <p:txBody>
          <a:bodyPr lIns="0" tIns="0" rIns="0" bIns="0" rtlCol="0" anchor="t">
            <a:spAutoFit/>
          </a:bodyPr>
          <a:lstStyle/>
          <a:p>
            <a:pPr algn="ctr">
              <a:lnSpc>
                <a:spcPts val="3359"/>
              </a:lnSpc>
              <a:spcBef>
                <a:spcPct val="0"/>
              </a:spcBef>
            </a:pPr>
            <a:r>
              <a:rPr lang="en-US" sz="2399" spc="9">
                <a:solidFill>
                  <a:srgbClr val="F7F7F7"/>
                </a:solidFill>
                <a:latin typeface="Barlow"/>
                <a:ea typeface="Barlow"/>
                <a:cs typeface="Barlow"/>
                <a:sym typeface="Barlow"/>
              </a:rPr>
              <a:t>TNLA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C9286"/>
        </a:solidFill>
        <a:effectLst/>
      </p:bgPr>
    </p:bg>
    <p:spTree>
      <p:nvGrpSpPr>
        <p:cNvPr id="1" name=""/>
        <p:cNvGrpSpPr/>
        <p:nvPr/>
      </p:nvGrpSpPr>
      <p:grpSpPr>
        <a:xfrm>
          <a:off x="0" y="0"/>
          <a:ext cx="0" cy="0"/>
          <a:chOff x="0" y="0"/>
          <a:chExt cx="0" cy="0"/>
        </a:xfrm>
      </p:grpSpPr>
      <p:sp>
        <p:nvSpPr>
          <p:cNvPr id="2" name="Freeform 2"/>
          <p:cNvSpPr/>
          <p:nvPr/>
        </p:nvSpPr>
        <p:spPr>
          <a:xfrm rot="-5400000">
            <a:off x="476287"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495705" y="9364617"/>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1294784" y="7594275"/>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1399192" y="3059411"/>
            <a:ext cx="9096327" cy="5784880"/>
          </a:xfrm>
          <a:custGeom>
            <a:avLst/>
            <a:gdLst/>
            <a:ahLst/>
            <a:cxnLst/>
            <a:rect l="l" t="t" r="r" b="b"/>
            <a:pathLst>
              <a:path w="9096327" h="5784880">
                <a:moveTo>
                  <a:pt x="0" y="0"/>
                </a:moveTo>
                <a:lnTo>
                  <a:pt x="9096326" y="0"/>
                </a:lnTo>
                <a:lnTo>
                  <a:pt x="9096326" y="5784880"/>
                </a:lnTo>
                <a:lnTo>
                  <a:pt x="0" y="5784880"/>
                </a:lnTo>
                <a:lnTo>
                  <a:pt x="0" y="0"/>
                </a:lnTo>
                <a:close/>
              </a:path>
            </a:pathLst>
          </a:custGeom>
          <a:blipFill>
            <a:blip r:embed="rId4"/>
            <a:stretch>
              <a:fillRect t="-612" b="-612"/>
            </a:stretch>
          </a:blipFill>
          <a:ln w="9525" cap="sq">
            <a:solidFill>
              <a:srgbClr val="000000"/>
            </a:solidFill>
            <a:prstDash val="solid"/>
            <a:miter/>
          </a:ln>
        </p:spPr>
        <p:txBody>
          <a:bodyPr/>
          <a:lstStyle/>
          <a:p>
            <a:endParaRPr lang="en-US"/>
          </a:p>
        </p:txBody>
      </p:sp>
      <p:sp>
        <p:nvSpPr>
          <p:cNvPr id="7" name="TextBox 7"/>
          <p:cNvSpPr txBox="1"/>
          <p:nvPr/>
        </p:nvSpPr>
        <p:spPr>
          <a:xfrm>
            <a:off x="3952197" y="885825"/>
            <a:ext cx="10383605" cy="1203325"/>
          </a:xfrm>
          <a:prstGeom prst="rect">
            <a:avLst/>
          </a:prstGeom>
        </p:spPr>
        <p:txBody>
          <a:bodyPr lIns="0" tIns="0" rIns="0" bIns="0" rtlCol="0" anchor="t">
            <a:spAutoFit/>
          </a:bodyPr>
          <a:lstStyle/>
          <a:p>
            <a:pPr algn="ctr">
              <a:lnSpc>
                <a:spcPts val="9799"/>
              </a:lnSpc>
              <a:spcBef>
                <a:spcPct val="0"/>
              </a:spcBef>
            </a:pPr>
            <a:r>
              <a:rPr lang="en-US" sz="6999" b="1">
                <a:solidFill>
                  <a:srgbClr val="F7F7F7"/>
                </a:solidFill>
                <a:latin typeface="Barlow Bold"/>
                <a:ea typeface="Barlow Bold"/>
                <a:cs typeface="Barlow Bold"/>
                <a:sym typeface="Barlow Bold"/>
              </a:rPr>
              <a:t>Metrics</a:t>
            </a:r>
          </a:p>
        </p:txBody>
      </p:sp>
      <p:sp>
        <p:nvSpPr>
          <p:cNvPr id="8" name="TextBox 8"/>
          <p:cNvSpPr txBox="1"/>
          <p:nvPr/>
        </p:nvSpPr>
        <p:spPr>
          <a:xfrm>
            <a:off x="10755313" y="3166106"/>
            <a:ext cx="6503987" cy="4442460"/>
          </a:xfrm>
          <a:prstGeom prst="rect">
            <a:avLst/>
          </a:prstGeom>
        </p:spPr>
        <p:txBody>
          <a:bodyPr lIns="0" tIns="0" rIns="0" bIns="0" rtlCol="0" anchor="t">
            <a:spAutoFit/>
          </a:bodyPr>
          <a:lstStyle/>
          <a:p>
            <a:pPr algn="ctr">
              <a:lnSpc>
                <a:spcPts val="5040"/>
              </a:lnSpc>
            </a:pPr>
            <a:endParaRPr/>
          </a:p>
          <a:p>
            <a:pPr algn="ctr">
              <a:lnSpc>
                <a:spcPts val="5040"/>
              </a:lnSpc>
              <a:spcBef>
                <a:spcPct val="0"/>
              </a:spcBef>
            </a:pPr>
            <a:r>
              <a:rPr lang="en-US" sz="3600" spc="14">
                <a:solidFill>
                  <a:srgbClr val="000000"/>
                </a:solidFill>
                <a:latin typeface="Barlow"/>
                <a:ea typeface="Barlow"/>
                <a:cs typeface="Barlow"/>
                <a:sym typeface="Barlow"/>
              </a:rPr>
              <a:t>Statistics since implementation:</a:t>
            </a:r>
          </a:p>
          <a:p>
            <a:pPr algn="ctr">
              <a:lnSpc>
                <a:spcPts val="5040"/>
              </a:lnSpc>
              <a:spcBef>
                <a:spcPct val="0"/>
              </a:spcBef>
            </a:pPr>
            <a:endParaRPr lang="en-US" sz="3600" spc="14">
              <a:solidFill>
                <a:srgbClr val="000000"/>
              </a:solidFill>
              <a:latin typeface="Barlow"/>
              <a:ea typeface="Barlow"/>
              <a:cs typeface="Barlow"/>
              <a:sym typeface="Barlow"/>
            </a:endParaRPr>
          </a:p>
          <a:p>
            <a:pPr marL="777240" lvl="1" indent="-388620" algn="l">
              <a:lnSpc>
                <a:spcPts val="5040"/>
              </a:lnSpc>
              <a:buFont typeface="Arial"/>
              <a:buChar char="•"/>
            </a:pPr>
            <a:r>
              <a:rPr lang="en-US" sz="3600" spc="14">
                <a:solidFill>
                  <a:srgbClr val="000000"/>
                </a:solidFill>
                <a:latin typeface="Barlow"/>
                <a:ea typeface="Barlow"/>
                <a:cs typeface="Barlow"/>
                <a:sym typeface="Barlow"/>
              </a:rPr>
              <a:t>237,161 page hits</a:t>
            </a:r>
          </a:p>
          <a:p>
            <a:pPr marL="777240" lvl="1" indent="-388620" algn="l">
              <a:lnSpc>
                <a:spcPts val="5040"/>
              </a:lnSpc>
              <a:buFont typeface="Arial"/>
              <a:buChar char="•"/>
            </a:pPr>
            <a:r>
              <a:rPr lang="en-US" sz="3600" spc="14">
                <a:solidFill>
                  <a:srgbClr val="000000"/>
                </a:solidFill>
                <a:latin typeface="Barlow"/>
                <a:ea typeface="Barlow"/>
                <a:cs typeface="Barlow"/>
                <a:sym typeface="Barlow"/>
              </a:rPr>
              <a:t>84,765 downloads</a:t>
            </a:r>
          </a:p>
          <a:p>
            <a:pPr marL="777240" lvl="1" indent="-388620" algn="l">
              <a:lnSpc>
                <a:spcPts val="5040"/>
              </a:lnSpc>
              <a:buFont typeface="Arial"/>
              <a:buChar char="•"/>
            </a:pPr>
            <a:r>
              <a:rPr lang="en-US" sz="3600" spc="14">
                <a:solidFill>
                  <a:srgbClr val="000000"/>
                </a:solidFill>
                <a:latin typeface="Barlow"/>
                <a:ea typeface="Barlow"/>
                <a:cs typeface="Barlow"/>
                <a:sym typeface="Barlow"/>
              </a:rPr>
              <a:t>189 countries</a:t>
            </a:r>
          </a:p>
          <a:p>
            <a:pPr algn="ctr">
              <a:lnSpc>
                <a:spcPts val="5040"/>
              </a:lnSpc>
              <a:spcBef>
                <a:spcPct val="0"/>
              </a:spcBef>
            </a:pPr>
            <a:endParaRPr lang="en-US" sz="3600" spc="14">
              <a:solidFill>
                <a:srgbClr val="000000"/>
              </a:solidFill>
              <a:latin typeface="Barlow"/>
              <a:ea typeface="Barlow"/>
              <a:cs typeface="Barlow"/>
              <a:sym typeface="Barlow"/>
            </a:endParaRPr>
          </a:p>
        </p:txBody>
      </p:sp>
      <p:grpSp>
        <p:nvGrpSpPr>
          <p:cNvPr id="9" name="Group 9"/>
          <p:cNvGrpSpPr/>
          <p:nvPr/>
        </p:nvGrpSpPr>
        <p:grpSpPr>
          <a:xfrm rot="-5400000">
            <a:off x="14325729" y="5941778"/>
            <a:ext cx="3729043" cy="3708896"/>
            <a:chOff x="0" y="0"/>
            <a:chExt cx="4972057" cy="4945195"/>
          </a:xfrm>
        </p:grpSpPr>
        <p:sp>
          <p:nvSpPr>
            <p:cNvPr id="10" name="Freeform 10"/>
            <p:cNvSpPr/>
            <p:nvPr/>
          </p:nvSpPr>
          <p:spPr>
            <a:xfrm>
              <a:off x="197420" y="4550355"/>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5400000">
              <a:off x="-2189899" y="2189899"/>
              <a:ext cx="4774637" cy="394840"/>
            </a:xfrm>
            <a:custGeom>
              <a:avLst/>
              <a:gdLst/>
              <a:ahLst/>
              <a:cxnLst/>
              <a:rect l="l" t="t" r="r" b="b"/>
              <a:pathLst>
                <a:path w="4774637" h="394840">
                  <a:moveTo>
                    <a:pt x="0" y="0"/>
                  </a:moveTo>
                  <a:lnTo>
                    <a:pt x="4774637" y="0"/>
                  </a:lnTo>
                  <a:lnTo>
                    <a:pt x="4774637"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89DD2"/>
        </a:solidFill>
        <a:effectLst/>
      </p:bgPr>
    </p:bg>
    <p:spTree>
      <p:nvGrpSpPr>
        <p:cNvPr id="1" name=""/>
        <p:cNvGrpSpPr/>
        <p:nvPr/>
      </p:nvGrpSpPr>
      <p:grpSpPr>
        <a:xfrm>
          <a:off x="0" y="0"/>
          <a:ext cx="0" cy="0"/>
          <a:chOff x="0" y="0"/>
          <a:chExt cx="0" cy="0"/>
        </a:xfrm>
      </p:grpSpPr>
      <p:sp>
        <p:nvSpPr>
          <p:cNvPr id="2" name="Freeform 2"/>
          <p:cNvSpPr/>
          <p:nvPr/>
        </p:nvSpPr>
        <p:spPr>
          <a:xfrm rot="-5400000">
            <a:off x="476287"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491159" y="9364617"/>
            <a:ext cx="3580978" cy="296130"/>
          </a:xfrm>
          <a:custGeom>
            <a:avLst/>
            <a:gdLst/>
            <a:ahLst/>
            <a:cxnLst/>
            <a:rect l="l" t="t" r="r" b="b"/>
            <a:pathLst>
              <a:path w="3580978" h="296130">
                <a:moveTo>
                  <a:pt x="0" y="0"/>
                </a:moveTo>
                <a:lnTo>
                  <a:pt x="3580977" y="0"/>
                </a:lnTo>
                <a:lnTo>
                  <a:pt x="3580977"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1294784" y="7594275"/>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835109" y="3550333"/>
            <a:ext cx="11301259" cy="4803035"/>
          </a:xfrm>
          <a:custGeom>
            <a:avLst/>
            <a:gdLst/>
            <a:ahLst/>
            <a:cxnLst/>
            <a:rect l="l" t="t" r="r" b="b"/>
            <a:pathLst>
              <a:path w="11301259" h="4803035">
                <a:moveTo>
                  <a:pt x="0" y="0"/>
                </a:moveTo>
                <a:lnTo>
                  <a:pt x="11301259" y="0"/>
                </a:lnTo>
                <a:lnTo>
                  <a:pt x="11301259" y="4803035"/>
                </a:lnTo>
                <a:lnTo>
                  <a:pt x="0" y="4803035"/>
                </a:lnTo>
                <a:lnTo>
                  <a:pt x="0" y="0"/>
                </a:lnTo>
                <a:close/>
              </a:path>
            </a:pathLst>
          </a:custGeom>
          <a:blipFill>
            <a:blip r:embed="rId4"/>
            <a:stretch>
              <a:fillRect/>
            </a:stretch>
          </a:blipFill>
          <a:ln w="9525" cap="sq">
            <a:solidFill>
              <a:srgbClr val="000000"/>
            </a:solidFill>
            <a:prstDash val="solid"/>
            <a:miter/>
          </a:ln>
        </p:spPr>
        <p:txBody>
          <a:bodyPr/>
          <a:lstStyle/>
          <a:p>
            <a:endParaRPr lang="en-US"/>
          </a:p>
        </p:txBody>
      </p:sp>
      <p:sp>
        <p:nvSpPr>
          <p:cNvPr id="7" name="TextBox 7"/>
          <p:cNvSpPr txBox="1"/>
          <p:nvPr/>
        </p:nvSpPr>
        <p:spPr>
          <a:xfrm>
            <a:off x="3779655" y="885825"/>
            <a:ext cx="10383605" cy="1203325"/>
          </a:xfrm>
          <a:prstGeom prst="rect">
            <a:avLst/>
          </a:prstGeom>
        </p:spPr>
        <p:txBody>
          <a:bodyPr lIns="0" tIns="0" rIns="0" bIns="0" rtlCol="0" anchor="t">
            <a:spAutoFit/>
          </a:bodyPr>
          <a:lstStyle/>
          <a:p>
            <a:pPr algn="ctr">
              <a:lnSpc>
                <a:spcPts val="9799"/>
              </a:lnSpc>
              <a:spcBef>
                <a:spcPct val="0"/>
              </a:spcBef>
            </a:pPr>
            <a:r>
              <a:rPr lang="en-US" sz="6999" b="1">
                <a:solidFill>
                  <a:srgbClr val="F7F7F7"/>
                </a:solidFill>
                <a:latin typeface="Barlow Bold"/>
                <a:ea typeface="Barlow Bold"/>
                <a:cs typeface="Barlow Bold"/>
                <a:sym typeface="Barlow Bold"/>
              </a:rPr>
              <a:t>Analysis</a:t>
            </a:r>
          </a:p>
        </p:txBody>
      </p:sp>
      <p:sp>
        <p:nvSpPr>
          <p:cNvPr id="8" name="TextBox 8"/>
          <p:cNvSpPr txBox="1"/>
          <p:nvPr/>
        </p:nvSpPr>
        <p:spPr>
          <a:xfrm>
            <a:off x="12473460" y="3483658"/>
            <a:ext cx="4073071" cy="5605145"/>
          </a:xfrm>
          <a:prstGeom prst="rect">
            <a:avLst/>
          </a:prstGeom>
        </p:spPr>
        <p:txBody>
          <a:bodyPr lIns="0" tIns="0" rIns="0" bIns="0" rtlCol="0" anchor="t">
            <a:spAutoFit/>
          </a:bodyPr>
          <a:lstStyle/>
          <a:p>
            <a:pPr algn="l">
              <a:lnSpc>
                <a:spcPts val="4479"/>
              </a:lnSpc>
            </a:pPr>
            <a:r>
              <a:rPr lang="en-US" sz="3199" spc="12">
                <a:solidFill>
                  <a:srgbClr val="FFFFFF"/>
                </a:solidFill>
                <a:latin typeface="Barlow"/>
                <a:ea typeface="Barlow"/>
                <a:cs typeface="Barlow"/>
                <a:sym typeface="Barlow"/>
              </a:rPr>
              <a:t>This graph captures metadata page hits since 2023. </a:t>
            </a:r>
          </a:p>
          <a:p>
            <a:pPr algn="l">
              <a:lnSpc>
                <a:spcPts val="4479"/>
              </a:lnSpc>
            </a:pPr>
            <a:endParaRPr lang="en-US" sz="3199" spc="12">
              <a:solidFill>
                <a:srgbClr val="FFFFFF"/>
              </a:solidFill>
              <a:latin typeface="Barlow"/>
              <a:ea typeface="Barlow"/>
              <a:cs typeface="Barlow"/>
              <a:sym typeface="Barlow"/>
            </a:endParaRPr>
          </a:p>
          <a:p>
            <a:pPr algn="l">
              <a:lnSpc>
                <a:spcPts val="4479"/>
              </a:lnSpc>
            </a:pPr>
            <a:r>
              <a:rPr lang="en-US" sz="3199" spc="12">
                <a:solidFill>
                  <a:srgbClr val="FFFFFF"/>
                </a:solidFill>
                <a:latin typeface="Barlow"/>
                <a:ea typeface="Barlow"/>
                <a:cs typeface="Barlow"/>
                <a:sym typeface="Barlow"/>
              </a:rPr>
              <a:t>Usage grew and hit a peak earlier this year. We intend to promote the site so that usage increases. </a:t>
            </a:r>
          </a:p>
          <a:p>
            <a:pPr algn="l">
              <a:lnSpc>
                <a:spcPts val="4479"/>
              </a:lnSpc>
              <a:spcBef>
                <a:spcPct val="0"/>
              </a:spcBef>
            </a:pPr>
            <a:endParaRPr lang="en-US" sz="3199" spc="12">
              <a:solidFill>
                <a:srgbClr val="FFFFFF"/>
              </a:solidFill>
              <a:latin typeface="Barlow"/>
              <a:ea typeface="Barlow"/>
              <a:cs typeface="Barlow"/>
              <a:sym typeface="Barlow"/>
            </a:endParaRPr>
          </a:p>
        </p:txBody>
      </p:sp>
      <p:grpSp>
        <p:nvGrpSpPr>
          <p:cNvPr id="9" name="Group 9"/>
          <p:cNvGrpSpPr/>
          <p:nvPr/>
        </p:nvGrpSpPr>
        <p:grpSpPr>
          <a:xfrm rot="-5400000">
            <a:off x="14253719" y="5941778"/>
            <a:ext cx="3729043" cy="3708896"/>
            <a:chOff x="0" y="0"/>
            <a:chExt cx="4972057" cy="4945195"/>
          </a:xfrm>
        </p:grpSpPr>
        <p:sp>
          <p:nvSpPr>
            <p:cNvPr id="10" name="Freeform 10"/>
            <p:cNvSpPr/>
            <p:nvPr/>
          </p:nvSpPr>
          <p:spPr>
            <a:xfrm>
              <a:off x="197420" y="4550355"/>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5400000">
              <a:off x="-2189899" y="2189899"/>
              <a:ext cx="4774637" cy="394840"/>
            </a:xfrm>
            <a:custGeom>
              <a:avLst/>
              <a:gdLst/>
              <a:ahLst/>
              <a:cxnLst/>
              <a:rect l="l" t="t" r="r" b="b"/>
              <a:pathLst>
                <a:path w="4774637" h="394840">
                  <a:moveTo>
                    <a:pt x="0" y="0"/>
                  </a:moveTo>
                  <a:lnTo>
                    <a:pt x="4774637" y="0"/>
                  </a:lnTo>
                  <a:lnTo>
                    <a:pt x="4774637"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5596"/>
        </a:solidFill>
        <a:effectLst/>
      </p:bgPr>
    </p:bg>
    <p:spTree>
      <p:nvGrpSpPr>
        <p:cNvPr id="1" name=""/>
        <p:cNvGrpSpPr/>
        <p:nvPr/>
      </p:nvGrpSpPr>
      <p:grpSpPr>
        <a:xfrm>
          <a:off x="0" y="0"/>
          <a:ext cx="0" cy="0"/>
          <a:chOff x="0" y="0"/>
          <a:chExt cx="0" cy="0"/>
        </a:xfrm>
      </p:grpSpPr>
      <p:sp>
        <p:nvSpPr>
          <p:cNvPr id="2" name="Freeform 2"/>
          <p:cNvSpPr/>
          <p:nvPr/>
        </p:nvSpPr>
        <p:spPr>
          <a:xfrm rot="-5400000">
            <a:off x="476287"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495705" y="9364617"/>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1294784" y="7594275"/>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6" name="Group 6"/>
          <p:cNvGrpSpPr/>
          <p:nvPr/>
        </p:nvGrpSpPr>
        <p:grpSpPr>
          <a:xfrm rot="-5400000">
            <a:off x="14253719" y="5941778"/>
            <a:ext cx="3729043" cy="3708896"/>
            <a:chOff x="0" y="0"/>
            <a:chExt cx="4972057" cy="4945195"/>
          </a:xfrm>
        </p:grpSpPr>
        <p:sp>
          <p:nvSpPr>
            <p:cNvPr id="7" name="Freeform 7"/>
            <p:cNvSpPr/>
            <p:nvPr/>
          </p:nvSpPr>
          <p:spPr>
            <a:xfrm>
              <a:off x="197420" y="4550355"/>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5400000">
              <a:off x="-2189899" y="2189899"/>
              <a:ext cx="4774637" cy="394840"/>
            </a:xfrm>
            <a:custGeom>
              <a:avLst/>
              <a:gdLst/>
              <a:ahLst/>
              <a:cxnLst/>
              <a:rect l="l" t="t" r="r" b="b"/>
              <a:pathLst>
                <a:path w="4774637" h="394840">
                  <a:moveTo>
                    <a:pt x="0" y="0"/>
                  </a:moveTo>
                  <a:lnTo>
                    <a:pt x="4774637" y="0"/>
                  </a:lnTo>
                  <a:lnTo>
                    <a:pt x="4774637"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9" name="Freeform 9"/>
          <p:cNvSpPr/>
          <p:nvPr/>
        </p:nvSpPr>
        <p:spPr>
          <a:xfrm>
            <a:off x="0" y="0"/>
            <a:ext cx="18288000" cy="3498114"/>
          </a:xfrm>
          <a:custGeom>
            <a:avLst/>
            <a:gdLst/>
            <a:ahLst/>
            <a:cxnLst/>
            <a:rect l="l" t="t" r="r" b="b"/>
            <a:pathLst>
              <a:path w="18288000" h="3498114">
                <a:moveTo>
                  <a:pt x="0" y="0"/>
                </a:moveTo>
                <a:lnTo>
                  <a:pt x="18288000" y="0"/>
                </a:lnTo>
                <a:lnTo>
                  <a:pt x="18288000" y="3498114"/>
                </a:lnTo>
                <a:lnTo>
                  <a:pt x="0" y="3498114"/>
                </a:lnTo>
                <a:lnTo>
                  <a:pt x="0" y="0"/>
                </a:lnTo>
                <a:close/>
              </a:path>
            </a:pathLst>
          </a:custGeom>
          <a:blipFill>
            <a:blip r:embed="rId4">
              <a:alphaModFix amt="39000"/>
            </a:blip>
            <a:stretch>
              <a:fillRect t="-42314" b="-59877"/>
            </a:stretch>
          </a:blipFill>
          <a:ln w="9525" cap="sq">
            <a:solidFill>
              <a:srgbClr val="000000">
                <a:alpha val="38824"/>
              </a:srgbClr>
            </a:solidFill>
            <a:prstDash val="solid"/>
            <a:miter/>
          </a:ln>
        </p:spPr>
        <p:txBody>
          <a:bodyPr/>
          <a:lstStyle/>
          <a:p>
            <a:endParaRPr lang="en-US"/>
          </a:p>
        </p:txBody>
      </p:sp>
      <p:sp>
        <p:nvSpPr>
          <p:cNvPr id="10" name="TextBox 10"/>
          <p:cNvSpPr txBox="1"/>
          <p:nvPr/>
        </p:nvSpPr>
        <p:spPr>
          <a:xfrm>
            <a:off x="2905953" y="4551131"/>
            <a:ext cx="12476094" cy="3684270"/>
          </a:xfrm>
          <a:prstGeom prst="rect">
            <a:avLst/>
          </a:prstGeom>
        </p:spPr>
        <p:txBody>
          <a:bodyPr lIns="0" tIns="0" rIns="0" bIns="0" rtlCol="0" anchor="t">
            <a:spAutoFit/>
          </a:bodyPr>
          <a:lstStyle/>
          <a:p>
            <a:pPr marL="906780" lvl="1" indent="-453390" algn="just">
              <a:lnSpc>
                <a:spcPts val="5880"/>
              </a:lnSpc>
              <a:buFont typeface="Arial"/>
              <a:buChar char="•"/>
            </a:pPr>
            <a:r>
              <a:rPr lang="en-US" sz="4200" spc="16">
                <a:solidFill>
                  <a:srgbClr val="F7F7F7"/>
                </a:solidFill>
                <a:latin typeface="Barlow"/>
                <a:ea typeface="Barlow"/>
                <a:cs typeface="Barlow"/>
                <a:sym typeface="Barlow"/>
              </a:rPr>
              <a:t>Digital Commons platform--2020</a:t>
            </a:r>
          </a:p>
          <a:p>
            <a:pPr algn="just">
              <a:lnSpc>
                <a:spcPts val="5880"/>
              </a:lnSpc>
            </a:pPr>
            <a:endParaRPr lang="en-US" sz="4200" spc="16">
              <a:solidFill>
                <a:srgbClr val="F7F7F7"/>
              </a:solidFill>
              <a:latin typeface="Barlow"/>
              <a:ea typeface="Barlow"/>
              <a:cs typeface="Barlow"/>
              <a:sym typeface="Barlow"/>
            </a:endParaRPr>
          </a:p>
          <a:p>
            <a:pPr marL="906780" lvl="1" indent="-453390" algn="just">
              <a:lnSpc>
                <a:spcPts val="5880"/>
              </a:lnSpc>
              <a:buFont typeface="Arial"/>
              <a:buChar char="•"/>
            </a:pPr>
            <a:r>
              <a:rPr lang="en-US" sz="4200" spc="16">
                <a:solidFill>
                  <a:srgbClr val="F7F7F7"/>
                </a:solidFill>
                <a:latin typeface="Barlow"/>
                <a:ea typeface="Barlow"/>
                <a:cs typeface="Barlow"/>
                <a:sym typeface="Barlow"/>
              </a:rPr>
              <a:t>Scope of Collection</a:t>
            </a:r>
          </a:p>
          <a:p>
            <a:pPr algn="just">
              <a:lnSpc>
                <a:spcPts val="5880"/>
              </a:lnSpc>
            </a:pPr>
            <a:endParaRPr lang="en-US" sz="4200" spc="16">
              <a:solidFill>
                <a:srgbClr val="F7F7F7"/>
              </a:solidFill>
              <a:latin typeface="Barlow"/>
              <a:ea typeface="Barlow"/>
              <a:cs typeface="Barlow"/>
              <a:sym typeface="Barlow"/>
            </a:endParaRPr>
          </a:p>
          <a:p>
            <a:pPr algn="just">
              <a:lnSpc>
                <a:spcPts val="5880"/>
              </a:lnSpc>
              <a:spcBef>
                <a:spcPct val="0"/>
              </a:spcBef>
            </a:pPr>
            <a:endParaRPr lang="en-US" sz="4200" spc="16">
              <a:solidFill>
                <a:srgbClr val="F7F7F7"/>
              </a:solidFill>
              <a:latin typeface="Barlow"/>
              <a:ea typeface="Barlow"/>
              <a:cs typeface="Barlow"/>
              <a:sym typeface="Barlow"/>
            </a:endParaRPr>
          </a:p>
        </p:txBody>
      </p:sp>
      <p:sp>
        <p:nvSpPr>
          <p:cNvPr id="11" name="TextBox 11"/>
          <p:cNvSpPr txBox="1"/>
          <p:nvPr/>
        </p:nvSpPr>
        <p:spPr>
          <a:xfrm>
            <a:off x="3952197" y="885825"/>
            <a:ext cx="10383605" cy="2441575"/>
          </a:xfrm>
          <a:prstGeom prst="rect">
            <a:avLst/>
          </a:prstGeom>
        </p:spPr>
        <p:txBody>
          <a:bodyPr lIns="0" tIns="0" rIns="0" bIns="0" rtlCol="0" anchor="t">
            <a:spAutoFit/>
          </a:bodyPr>
          <a:lstStyle/>
          <a:p>
            <a:pPr algn="ctr">
              <a:lnSpc>
                <a:spcPts val="9799"/>
              </a:lnSpc>
              <a:spcBef>
                <a:spcPct val="0"/>
              </a:spcBef>
            </a:pPr>
            <a:r>
              <a:rPr lang="en-US" sz="6999" b="1">
                <a:solidFill>
                  <a:srgbClr val="F7F7F7"/>
                </a:solidFill>
                <a:latin typeface="Barlow Bold"/>
                <a:ea typeface="Barlow Bold"/>
                <a:cs typeface="Barlow Bold"/>
                <a:sym typeface="Barlow Bold"/>
              </a:rPr>
              <a:t>History of TN Publications on UofM Digital Commons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65B6D"/>
        </a:solidFill>
        <a:effectLst/>
      </p:bgPr>
    </p:bg>
    <p:spTree>
      <p:nvGrpSpPr>
        <p:cNvPr id="1" name=""/>
        <p:cNvGrpSpPr/>
        <p:nvPr/>
      </p:nvGrpSpPr>
      <p:grpSpPr>
        <a:xfrm>
          <a:off x="0" y="0"/>
          <a:ext cx="0" cy="0"/>
          <a:chOff x="0" y="0"/>
          <a:chExt cx="0" cy="0"/>
        </a:xfrm>
      </p:grpSpPr>
      <p:sp>
        <p:nvSpPr>
          <p:cNvPr id="2" name="Freeform 2"/>
          <p:cNvSpPr/>
          <p:nvPr/>
        </p:nvSpPr>
        <p:spPr>
          <a:xfrm rot="-5400000">
            <a:off x="476287"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495705" y="9364617"/>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1294784" y="7594275"/>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TextBox 6"/>
          <p:cNvSpPr txBox="1"/>
          <p:nvPr/>
        </p:nvSpPr>
        <p:spPr>
          <a:xfrm>
            <a:off x="2706548" y="1981836"/>
            <a:ext cx="13726279" cy="8305164"/>
          </a:xfrm>
          <a:prstGeom prst="rect">
            <a:avLst/>
          </a:prstGeom>
        </p:spPr>
        <p:txBody>
          <a:bodyPr lIns="0" tIns="0" rIns="0" bIns="0" rtlCol="0" anchor="t">
            <a:spAutoFit/>
          </a:bodyPr>
          <a:lstStyle/>
          <a:p>
            <a:pPr algn="l">
              <a:lnSpc>
                <a:spcPts val="4760"/>
              </a:lnSpc>
            </a:pPr>
            <a:endParaRPr/>
          </a:p>
          <a:p>
            <a:pPr marL="734064" lvl="1" indent="-367032" algn="l">
              <a:lnSpc>
                <a:spcPts val="4760"/>
              </a:lnSpc>
              <a:buFont typeface="Arial"/>
              <a:buChar char="•"/>
            </a:pPr>
            <a:r>
              <a:rPr lang="en-US" sz="3400" spc="13">
                <a:solidFill>
                  <a:srgbClr val="F7F7F7"/>
                </a:solidFill>
                <a:latin typeface="Barlow"/>
                <a:ea typeface="Barlow"/>
                <a:cs typeface="Barlow"/>
                <a:sym typeface="Barlow"/>
              </a:rPr>
              <a:t>English 1020 students</a:t>
            </a:r>
          </a:p>
          <a:p>
            <a:pPr algn="l">
              <a:lnSpc>
                <a:spcPts val="4760"/>
              </a:lnSpc>
            </a:pPr>
            <a:endParaRPr lang="en-US" sz="3400" spc="13">
              <a:solidFill>
                <a:srgbClr val="F7F7F7"/>
              </a:solidFill>
              <a:latin typeface="Barlow"/>
              <a:ea typeface="Barlow"/>
              <a:cs typeface="Barlow"/>
              <a:sym typeface="Barlow"/>
            </a:endParaRPr>
          </a:p>
          <a:p>
            <a:pPr marL="734064" lvl="1" indent="-367032" algn="l">
              <a:lnSpc>
                <a:spcPts val="4760"/>
              </a:lnSpc>
              <a:buFont typeface="Arial"/>
              <a:buChar char="•"/>
            </a:pPr>
            <a:r>
              <a:rPr lang="en-US" sz="3400" spc="13">
                <a:solidFill>
                  <a:srgbClr val="F7F7F7"/>
                </a:solidFill>
                <a:latin typeface="Barlow"/>
                <a:ea typeface="Barlow"/>
                <a:cs typeface="Barlow"/>
                <a:sym typeface="Barlow"/>
              </a:rPr>
              <a:t>UofM students and faculty in departments such as Criminal Justice, Health Sciences, Education, Social Justice, Social Statistics</a:t>
            </a:r>
          </a:p>
          <a:p>
            <a:pPr algn="l">
              <a:lnSpc>
                <a:spcPts val="4760"/>
              </a:lnSpc>
            </a:pPr>
            <a:endParaRPr lang="en-US" sz="3400" spc="13">
              <a:solidFill>
                <a:srgbClr val="F7F7F7"/>
              </a:solidFill>
              <a:latin typeface="Barlow"/>
              <a:ea typeface="Barlow"/>
              <a:cs typeface="Barlow"/>
              <a:sym typeface="Barlow"/>
            </a:endParaRPr>
          </a:p>
          <a:p>
            <a:pPr marL="734064" lvl="1" indent="-367032" algn="l">
              <a:lnSpc>
                <a:spcPts val="4760"/>
              </a:lnSpc>
              <a:buFont typeface="Arial"/>
              <a:buChar char="•"/>
            </a:pPr>
            <a:r>
              <a:rPr lang="en-US" sz="3400" spc="13">
                <a:solidFill>
                  <a:srgbClr val="F7F7F7"/>
                </a:solidFill>
                <a:latin typeface="Barlow"/>
                <a:ea typeface="Barlow"/>
                <a:cs typeface="Barlow"/>
                <a:sym typeface="Barlow"/>
              </a:rPr>
              <a:t>Other researchers</a:t>
            </a:r>
          </a:p>
          <a:p>
            <a:pPr algn="l">
              <a:lnSpc>
                <a:spcPts val="4760"/>
              </a:lnSpc>
            </a:pPr>
            <a:endParaRPr lang="en-US" sz="3400" spc="13">
              <a:solidFill>
                <a:srgbClr val="F7F7F7"/>
              </a:solidFill>
              <a:latin typeface="Barlow"/>
              <a:ea typeface="Barlow"/>
              <a:cs typeface="Barlow"/>
              <a:sym typeface="Barlow"/>
            </a:endParaRPr>
          </a:p>
          <a:p>
            <a:pPr marL="734064" lvl="1" indent="-367032" algn="l">
              <a:lnSpc>
                <a:spcPts val="4760"/>
              </a:lnSpc>
              <a:buFont typeface="Arial"/>
              <a:buChar char="•"/>
            </a:pPr>
            <a:r>
              <a:rPr lang="en-US" sz="3400" spc="13">
                <a:solidFill>
                  <a:srgbClr val="F7F7F7"/>
                </a:solidFill>
                <a:latin typeface="Barlow"/>
                <a:ea typeface="Barlow"/>
                <a:cs typeface="Barlow"/>
                <a:sym typeface="Barlow"/>
              </a:rPr>
              <a:t>Government institutions</a:t>
            </a:r>
          </a:p>
          <a:p>
            <a:pPr algn="l">
              <a:lnSpc>
                <a:spcPts val="4060"/>
              </a:lnSpc>
            </a:pPr>
            <a:endParaRPr lang="en-US" sz="3400" spc="13">
              <a:solidFill>
                <a:srgbClr val="F7F7F7"/>
              </a:solidFill>
              <a:latin typeface="Barlow"/>
              <a:ea typeface="Barlow"/>
              <a:cs typeface="Barlow"/>
              <a:sym typeface="Barlow"/>
            </a:endParaRPr>
          </a:p>
          <a:p>
            <a:pPr marL="734064" lvl="1" indent="-367032" algn="l">
              <a:lnSpc>
                <a:spcPts val="4760"/>
              </a:lnSpc>
              <a:buFont typeface="Arial"/>
              <a:buChar char="•"/>
            </a:pPr>
            <a:r>
              <a:rPr lang="en-US" sz="3400" spc="13">
                <a:solidFill>
                  <a:srgbClr val="F7F7F7"/>
                </a:solidFill>
                <a:latin typeface="Barlow"/>
                <a:ea typeface="Barlow"/>
                <a:cs typeface="Barlow"/>
                <a:sym typeface="Barlow"/>
              </a:rPr>
              <a:t>The Public</a:t>
            </a:r>
          </a:p>
          <a:p>
            <a:pPr algn="l">
              <a:lnSpc>
                <a:spcPts val="4760"/>
              </a:lnSpc>
            </a:pPr>
            <a:endParaRPr lang="en-US" sz="3400" spc="13">
              <a:solidFill>
                <a:srgbClr val="F7F7F7"/>
              </a:solidFill>
              <a:latin typeface="Barlow"/>
              <a:ea typeface="Barlow"/>
              <a:cs typeface="Barlow"/>
              <a:sym typeface="Barlow"/>
            </a:endParaRPr>
          </a:p>
          <a:p>
            <a:pPr algn="l">
              <a:lnSpc>
                <a:spcPts val="4760"/>
              </a:lnSpc>
            </a:pPr>
            <a:endParaRPr lang="en-US" sz="3400" spc="13">
              <a:solidFill>
                <a:srgbClr val="F7F7F7"/>
              </a:solidFill>
              <a:latin typeface="Barlow"/>
              <a:ea typeface="Barlow"/>
              <a:cs typeface="Barlow"/>
              <a:sym typeface="Barlow"/>
            </a:endParaRPr>
          </a:p>
          <a:p>
            <a:pPr algn="ctr">
              <a:lnSpc>
                <a:spcPts val="4760"/>
              </a:lnSpc>
              <a:spcBef>
                <a:spcPct val="0"/>
              </a:spcBef>
            </a:pPr>
            <a:endParaRPr lang="en-US" sz="3400" spc="13">
              <a:solidFill>
                <a:srgbClr val="F7F7F7"/>
              </a:solidFill>
              <a:latin typeface="Barlow"/>
              <a:ea typeface="Barlow"/>
              <a:cs typeface="Barlow"/>
              <a:sym typeface="Barlow"/>
            </a:endParaRPr>
          </a:p>
        </p:txBody>
      </p:sp>
      <p:sp>
        <p:nvSpPr>
          <p:cNvPr id="7" name="Freeform 7"/>
          <p:cNvSpPr/>
          <p:nvPr/>
        </p:nvSpPr>
        <p:spPr>
          <a:xfrm>
            <a:off x="9707671" y="4942819"/>
            <a:ext cx="6095467" cy="4114800"/>
          </a:xfrm>
          <a:custGeom>
            <a:avLst/>
            <a:gdLst/>
            <a:ahLst/>
            <a:cxnLst/>
            <a:rect l="l" t="t" r="r" b="b"/>
            <a:pathLst>
              <a:path w="6095467" h="4114800">
                <a:moveTo>
                  <a:pt x="0" y="0"/>
                </a:moveTo>
                <a:lnTo>
                  <a:pt x="6095467" y="0"/>
                </a:lnTo>
                <a:lnTo>
                  <a:pt x="6095467"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3779655" y="885825"/>
            <a:ext cx="10383605" cy="1203325"/>
          </a:xfrm>
          <a:prstGeom prst="rect">
            <a:avLst/>
          </a:prstGeom>
        </p:spPr>
        <p:txBody>
          <a:bodyPr lIns="0" tIns="0" rIns="0" bIns="0" rtlCol="0" anchor="t">
            <a:spAutoFit/>
          </a:bodyPr>
          <a:lstStyle/>
          <a:p>
            <a:pPr algn="ctr">
              <a:lnSpc>
                <a:spcPts val="9799"/>
              </a:lnSpc>
              <a:spcBef>
                <a:spcPct val="0"/>
              </a:spcBef>
            </a:pPr>
            <a:r>
              <a:rPr lang="en-US" sz="6999" b="1">
                <a:solidFill>
                  <a:srgbClr val="F7F7F7"/>
                </a:solidFill>
                <a:latin typeface="Barlow Bold"/>
                <a:ea typeface="Barlow Bold"/>
                <a:cs typeface="Barlow Bold"/>
                <a:sym typeface="Barlow Bold"/>
              </a:rPr>
              <a:t>Who is this for?</a:t>
            </a:r>
          </a:p>
        </p:txBody>
      </p:sp>
      <p:grpSp>
        <p:nvGrpSpPr>
          <p:cNvPr id="9" name="Group 9"/>
          <p:cNvGrpSpPr/>
          <p:nvPr/>
        </p:nvGrpSpPr>
        <p:grpSpPr>
          <a:xfrm rot="-5400000">
            <a:off x="14253719" y="5961924"/>
            <a:ext cx="3729043" cy="3708896"/>
            <a:chOff x="0" y="0"/>
            <a:chExt cx="4972057" cy="4945195"/>
          </a:xfrm>
        </p:grpSpPr>
        <p:sp>
          <p:nvSpPr>
            <p:cNvPr id="10" name="Freeform 10"/>
            <p:cNvSpPr/>
            <p:nvPr/>
          </p:nvSpPr>
          <p:spPr>
            <a:xfrm>
              <a:off x="197420" y="4550355"/>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5400000">
              <a:off x="-2189899" y="2189899"/>
              <a:ext cx="4774637" cy="394840"/>
            </a:xfrm>
            <a:custGeom>
              <a:avLst/>
              <a:gdLst/>
              <a:ahLst/>
              <a:cxnLst/>
              <a:rect l="l" t="t" r="r" b="b"/>
              <a:pathLst>
                <a:path w="4774637" h="394840">
                  <a:moveTo>
                    <a:pt x="0" y="0"/>
                  </a:moveTo>
                  <a:lnTo>
                    <a:pt x="4774637" y="0"/>
                  </a:lnTo>
                  <a:lnTo>
                    <a:pt x="4774637"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33" b="-8333"/>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1C1BA"/>
        </a:solidFill>
        <a:effectLst/>
      </p:bgPr>
    </p:bg>
    <p:spTree>
      <p:nvGrpSpPr>
        <p:cNvPr id="1" name=""/>
        <p:cNvGrpSpPr/>
        <p:nvPr/>
      </p:nvGrpSpPr>
      <p:grpSpPr>
        <a:xfrm>
          <a:off x="0" y="0"/>
          <a:ext cx="0" cy="0"/>
          <a:chOff x="0" y="0"/>
          <a:chExt cx="0" cy="0"/>
        </a:xfrm>
      </p:grpSpPr>
      <p:sp>
        <p:nvSpPr>
          <p:cNvPr id="2" name="Freeform 2"/>
          <p:cNvSpPr/>
          <p:nvPr/>
        </p:nvSpPr>
        <p:spPr>
          <a:xfrm rot="-5400000">
            <a:off x="476287"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p:cNvGrpSpPr/>
          <p:nvPr/>
        </p:nvGrpSpPr>
        <p:grpSpPr>
          <a:xfrm>
            <a:off x="347640" y="5951851"/>
            <a:ext cx="3729043" cy="3708896"/>
            <a:chOff x="0" y="0"/>
            <a:chExt cx="4972057" cy="4945195"/>
          </a:xfrm>
        </p:grpSpPr>
        <p:sp>
          <p:nvSpPr>
            <p:cNvPr id="4" name="Freeform 4"/>
            <p:cNvSpPr/>
            <p:nvPr/>
          </p:nvSpPr>
          <p:spPr>
            <a:xfrm>
              <a:off x="197420" y="4550355"/>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5400000">
              <a:off x="-2189899" y="2189899"/>
              <a:ext cx="4774637" cy="394840"/>
            </a:xfrm>
            <a:custGeom>
              <a:avLst/>
              <a:gdLst/>
              <a:ahLst/>
              <a:cxnLst/>
              <a:rect l="l" t="t" r="r" b="b"/>
              <a:pathLst>
                <a:path w="4774637" h="394840">
                  <a:moveTo>
                    <a:pt x="0" y="0"/>
                  </a:moveTo>
                  <a:lnTo>
                    <a:pt x="4774637" y="0"/>
                  </a:lnTo>
                  <a:lnTo>
                    <a:pt x="4774637"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6" name="Freeform 6"/>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7" name="TextBox 7"/>
          <p:cNvSpPr txBox="1"/>
          <p:nvPr/>
        </p:nvSpPr>
        <p:spPr>
          <a:xfrm>
            <a:off x="1972462" y="3088001"/>
            <a:ext cx="14343077" cy="5632450"/>
          </a:xfrm>
          <a:prstGeom prst="rect">
            <a:avLst/>
          </a:prstGeom>
        </p:spPr>
        <p:txBody>
          <a:bodyPr lIns="0" tIns="0" rIns="0" bIns="0" rtlCol="0" anchor="t">
            <a:spAutoFit/>
          </a:bodyPr>
          <a:lstStyle/>
          <a:p>
            <a:pPr marL="863601" lvl="1" indent="-431801" algn="l">
              <a:lnSpc>
                <a:spcPts val="5600"/>
              </a:lnSpc>
              <a:buFont typeface="Arial"/>
              <a:buChar char="•"/>
            </a:pPr>
            <a:r>
              <a:rPr lang="en-US" sz="4000" spc="16">
                <a:solidFill>
                  <a:srgbClr val="000000"/>
                </a:solidFill>
                <a:latin typeface="Barlow"/>
                <a:ea typeface="Barlow"/>
                <a:cs typeface="Barlow"/>
                <a:sym typeface="Barlow"/>
              </a:rPr>
              <a:t>Departments, commissions, boards and offices on a single landing page</a:t>
            </a:r>
          </a:p>
          <a:p>
            <a:pPr algn="l">
              <a:lnSpc>
                <a:spcPts val="5600"/>
              </a:lnSpc>
            </a:pPr>
            <a:endParaRPr lang="en-US" sz="4000" spc="16">
              <a:solidFill>
                <a:srgbClr val="000000"/>
              </a:solidFill>
              <a:latin typeface="Barlow"/>
              <a:ea typeface="Barlow"/>
              <a:cs typeface="Barlow"/>
              <a:sym typeface="Barlow"/>
            </a:endParaRPr>
          </a:p>
          <a:p>
            <a:pPr marL="863601" lvl="1" indent="-431801" algn="l">
              <a:lnSpc>
                <a:spcPts val="5600"/>
              </a:lnSpc>
              <a:buFont typeface="Arial"/>
              <a:buChar char="•"/>
            </a:pPr>
            <a:r>
              <a:rPr lang="en-US" sz="4000" spc="16">
                <a:solidFill>
                  <a:srgbClr val="000000"/>
                </a:solidFill>
                <a:latin typeface="Barlow"/>
                <a:ea typeface="Barlow"/>
                <a:cs typeface="Barlow"/>
                <a:sym typeface="Barlow"/>
              </a:rPr>
              <a:t>Most agencies have nested galleries for the types of report</a:t>
            </a:r>
          </a:p>
          <a:p>
            <a:pPr algn="l">
              <a:lnSpc>
                <a:spcPts val="5600"/>
              </a:lnSpc>
            </a:pPr>
            <a:endParaRPr lang="en-US" sz="4000" spc="16">
              <a:solidFill>
                <a:srgbClr val="000000"/>
              </a:solidFill>
              <a:latin typeface="Barlow"/>
              <a:ea typeface="Barlow"/>
              <a:cs typeface="Barlow"/>
              <a:sym typeface="Barlow"/>
            </a:endParaRPr>
          </a:p>
          <a:p>
            <a:pPr marL="863601" lvl="1" indent="-431801" algn="l">
              <a:lnSpc>
                <a:spcPts val="5600"/>
              </a:lnSpc>
              <a:buFont typeface="Arial"/>
              <a:buChar char="•"/>
            </a:pPr>
            <a:r>
              <a:rPr lang="en-US" sz="4000" spc="16">
                <a:solidFill>
                  <a:srgbClr val="000000"/>
                </a:solidFill>
                <a:latin typeface="Barlow"/>
                <a:ea typeface="Barlow"/>
                <a:cs typeface="Barlow"/>
                <a:sym typeface="Barlow"/>
              </a:rPr>
              <a:t>Browse by topic</a:t>
            </a:r>
          </a:p>
          <a:p>
            <a:pPr algn="l">
              <a:lnSpc>
                <a:spcPts val="5600"/>
              </a:lnSpc>
            </a:pPr>
            <a:endParaRPr lang="en-US" sz="4000" spc="16">
              <a:solidFill>
                <a:srgbClr val="000000"/>
              </a:solidFill>
              <a:latin typeface="Barlow"/>
              <a:ea typeface="Barlow"/>
              <a:cs typeface="Barlow"/>
              <a:sym typeface="Barlow"/>
            </a:endParaRPr>
          </a:p>
          <a:p>
            <a:pPr algn="ctr">
              <a:lnSpc>
                <a:spcPts val="5600"/>
              </a:lnSpc>
              <a:spcBef>
                <a:spcPct val="0"/>
              </a:spcBef>
            </a:pPr>
            <a:endParaRPr lang="en-US" sz="4000" spc="16">
              <a:solidFill>
                <a:srgbClr val="000000"/>
              </a:solidFill>
              <a:latin typeface="Barlow"/>
              <a:ea typeface="Barlow"/>
              <a:cs typeface="Barlow"/>
              <a:sym typeface="Barlow"/>
            </a:endParaRPr>
          </a:p>
        </p:txBody>
      </p:sp>
      <p:sp>
        <p:nvSpPr>
          <p:cNvPr id="8" name="TextBox 8"/>
          <p:cNvSpPr txBox="1"/>
          <p:nvPr/>
        </p:nvSpPr>
        <p:spPr>
          <a:xfrm>
            <a:off x="3952197" y="885825"/>
            <a:ext cx="10383605" cy="1203325"/>
          </a:xfrm>
          <a:prstGeom prst="rect">
            <a:avLst/>
          </a:prstGeom>
        </p:spPr>
        <p:txBody>
          <a:bodyPr lIns="0" tIns="0" rIns="0" bIns="0" rtlCol="0" anchor="t">
            <a:spAutoFit/>
          </a:bodyPr>
          <a:lstStyle/>
          <a:p>
            <a:pPr algn="ctr">
              <a:lnSpc>
                <a:spcPts val="9799"/>
              </a:lnSpc>
              <a:spcBef>
                <a:spcPct val="0"/>
              </a:spcBef>
            </a:pPr>
            <a:r>
              <a:rPr lang="en-US" sz="6999" b="1">
                <a:solidFill>
                  <a:srgbClr val="FFFFFF"/>
                </a:solidFill>
                <a:latin typeface="Barlow Bold"/>
                <a:ea typeface="Barlow Bold"/>
                <a:cs typeface="Barlow Bold"/>
                <a:sym typeface="Barlow Bold"/>
              </a:rPr>
              <a:t>Organization</a:t>
            </a:r>
          </a:p>
        </p:txBody>
      </p:sp>
      <p:grpSp>
        <p:nvGrpSpPr>
          <p:cNvPr id="9" name="Group 9"/>
          <p:cNvGrpSpPr/>
          <p:nvPr/>
        </p:nvGrpSpPr>
        <p:grpSpPr>
          <a:xfrm rot="-5400000">
            <a:off x="14253719" y="5813859"/>
            <a:ext cx="3729043" cy="3708896"/>
            <a:chOff x="0" y="0"/>
            <a:chExt cx="4972057" cy="4945195"/>
          </a:xfrm>
        </p:grpSpPr>
        <p:sp>
          <p:nvSpPr>
            <p:cNvPr id="10" name="Freeform 10"/>
            <p:cNvSpPr/>
            <p:nvPr/>
          </p:nvSpPr>
          <p:spPr>
            <a:xfrm>
              <a:off x="197420" y="4550355"/>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5400000">
              <a:off x="-2189899" y="2189899"/>
              <a:ext cx="4774637" cy="394840"/>
            </a:xfrm>
            <a:custGeom>
              <a:avLst/>
              <a:gdLst/>
              <a:ahLst/>
              <a:cxnLst/>
              <a:rect l="l" t="t" r="r" b="b"/>
              <a:pathLst>
                <a:path w="4774637" h="394840">
                  <a:moveTo>
                    <a:pt x="0" y="0"/>
                  </a:moveTo>
                  <a:lnTo>
                    <a:pt x="4774637" y="0"/>
                  </a:lnTo>
                  <a:lnTo>
                    <a:pt x="4774637"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89DD2"/>
        </a:solidFill>
        <a:effectLst/>
      </p:bgPr>
    </p:bg>
    <p:spTree>
      <p:nvGrpSpPr>
        <p:cNvPr id="1" name=""/>
        <p:cNvGrpSpPr/>
        <p:nvPr/>
      </p:nvGrpSpPr>
      <p:grpSpPr>
        <a:xfrm>
          <a:off x="0" y="0"/>
          <a:ext cx="0" cy="0"/>
          <a:chOff x="0" y="0"/>
          <a:chExt cx="0" cy="0"/>
        </a:xfrm>
      </p:grpSpPr>
      <p:sp>
        <p:nvSpPr>
          <p:cNvPr id="2" name="Freeform 2"/>
          <p:cNvSpPr/>
          <p:nvPr/>
        </p:nvSpPr>
        <p:spPr>
          <a:xfrm rot="-5400000">
            <a:off x="476287"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p:cNvGrpSpPr/>
          <p:nvPr/>
        </p:nvGrpSpPr>
        <p:grpSpPr>
          <a:xfrm rot="-5400000">
            <a:off x="14153187" y="6172767"/>
            <a:ext cx="3729043" cy="3708896"/>
            <a:chOff x="0" y="0"/>
            <a:chExt cx="4972057" cy="4945195"/>
          </a:xfrm>
        </p:grpSpPr>
        <p:sp>
          <p:nvSpPr>
            <p:cNvPr id="4" name="Freeform 4"/>
            <p:cNvSpPr/>
            <p:nvPr/>
          </p:nvSpPr>
          <p:spPr>
            <a:xfrm>
              <a:off x="197420" y="4550355"/>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5400000">
              <a:off x="-2189899" y="2189899"/>
              <a:ext cx="4774637" cy="394840"/>
            </a:xfrm>
            <a:custGeom>
              <a:avLst/>
              <a:gdLst/>
              <a:ahLst/>
              <a:cxnLst/>
              <a:rect l="l" t="t" r="r" b="b"/>
              <a:pathLst>
                <a:path w="4774637" h="394840">
                  <a:moveTo>
                    <a:pt x="0" y="0"/>
                  </a:moveTo>
                  <a:lnTo>
                    <a:pt x="4774637" y="0"/>
                  </a:lnTo>
                  <a:lnTo>
                    <a:pt x="4774637"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6" name="Freeform 6"/>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7" name="Freeform 7"/>
          <p:cNvSpPr/>
          <p:nvPr/>
        </p:nvSpPr>
        <p:spPr>
          <a:xfrm>
            <a:off x="6867306" y="3932027"/>
            <a:ext cx="10497256" cy="4461334"/>
          </a:xfrm>
          <a:custGeom>
            <a:avLst/>
            <a:gdLst/>
            <a:ahLst/>
            <a:cxnLst/>
            <a:rect l="l" t="t" r="r" b="b"/>
            <a:pathLst>
              <a:path w="10497256" h="4461334">
                <a:moveTo>
                  <a:pt x="0" y="0"/>
                </a:moveTo>
                <a:lnTo>
                  <a:pt x="10497256" y="0"/>
                </a:lnTo>
                <a:lnTo>
                  <a:pt x="10497256" y="4461334"/>
                </a:lnTo>
                <a:lnTo>
                  <a:pt x="0" y="4461334"/>
                </a:lnTo>
                <a:lnTo>
                  <a:pt x="0" y="0"/>
                </a:lnTo>
                <a:close/>
              </a:path>
            </a:pathLst>
          </a:custGeom>
          <a:blipFill>
            <a:blip r:embed="rId4"/>
            <a:stretch>
              <a:fillRect/>
            </a:stretch>
          </a:blipFill>
          <a:ln w="9525" cap="sq">
            <a:solidFill>
              <a:srgbClr val="000000"/>
            </a:solidFill>
            <a:prstDash val="solid"/>
            <a:miter/>
          </a:ln>
        </p:spPr>
        <p:txBody>
          <a:bodyPr/>
          <a:lstStyle/>
          <a:p>
            <a:endParaRPr lang="en-US"/>
          </a:p>
        </p:txBody>
      </p:sp>
      <p:sp>
        <p:nvSpPr>
          <p:cNvPr id="8" name="TextBox 8"/>
          <p:cNvSpPr txBox="1"/>
          <p:nvPr/>
        </p:nvSpPr>
        <p:spPr>
          <a:xfrm>
            <a:off x="3779655" y="885825"/>
            <a:ext cx="10383605" cy="1203325"/>
          </a:xfrm>
          <a:prstGeom prst="rect">
            <a:avLst/>
          </a:prstGeom>
        </p:spPr>
        <p:txBody>
          <a:bodyPr lIns="0" tIns="0" rIns="0" bIns="0" rtlCol="0" anchor="t">
            <a:spAutoFit/>
          </a:bodyPr>
          <a:lstStyle/>
          <a:p>
            <a:pPr algn="ctr">
              <a:lnSpc>
                <a:spcPts val="9799"/>
              </a:lnSpc>
              <a:spcBef>
                <a:spcPct val="0"/>
              </a:spcBef>
            </a:pPr>
            <a:r>
              <a:rPr lang="en-US" sz="6999" b="1">
                <a:solidFill>
                  <a:srgbClr val="F7F7F7"/>
                </a:solidFill>
                <a:latin typeface="Barlow Bold"/>
                <a:ea typeface="Barlow Bold"/>
                <a:cs typeface="Barlow Bold"/>
                <a:sym typeface="Barlow Bold"/>
              </a:rPr>
              <a:t>Metrics</a:t>
            </a:r>
          </a:p>
        </p:txBody>
      </p:sp>
      <p:sp>
        <p:nvSpPr>
          <p:cNvPr id="9" name="TextBox 9"/>
          <p:cNvSpPr txBox="1"/>
          <p:nvPr/>
        </p:nvSpPr>
        <p:spPr>
          <a:xfrm>
            <a:off x="1343671" y="2837995"/>
            <a:ext cx="13411307" cy="5179696"/>
          </a:xfrm>
          <a:prstGeom prst="rect">
            <a:avLst/>
          </a:prstGeom>
        </p:spPr>
        <p:txBody>
          <a:bodyPr lIns="0" tIns="0" rIns="0" bIns="0" rtlCol="0" anchor="t">
            <a:spAutoFit/>
          </a:bodyPr>
          <a:lstStyle/>
          <a:p>
            <a:pPr marL="906774" lvl="1" indent="-453387" algn="l">
              <a:lnSpc>
                <a:spcPts val="5879"/>
              </a:lnSpc>
              <a:buFont typeface="Arial"/>
              <a:buChar char="•"/>
            </a:pPr>
            <a:r>
              <a:rPr lang="en-US" sz="4199" spc="16">
                <a:solidFill>
                  <a:srgbClr val="FFFFFF"/>
                </a:solidFill>
                <a:latin typeface="Barlow"/>
                <a:ea typeface="Barlow"/>
                <a:cs typeface="Barlow"/>
                <a:sym typeface="Barlow"/>
              </a:rPr>
              <a:t>3,665 documents uploaded</a:t>
            </a:r>
          </a:p>
          <a:p>
            <a:pPr algn="l">
              <a:lnSpc>
                <a:spcPts val="5879"/>
              </a:lnSpc>
            </a:pPr>
            <a:endParaRPr lang="en-US" sz="4199" spc="16">
              <a:solidFill>
                <a:srgbClr val="FFFFFF"/>
              </a:solidFill>
              <a:latin typeface="Barlow"/>
              <a:ea typeface="Barlow"/>
              <a:cs typeface="Barlow"/>
              <a:sym typeface="Barlow"/>
            </a:endParaRPr>
          </a:p>
          <a:p>
            <a:pPr marL="906774" lvl="1" indent="-453387" algn="l">
              <a:lnSpc>
                <a:spcPts val="5879"/>
              </a:lnSpc>
              <a:buFont typeface="Arial"/>
              <a:buChar char="•"/>
            </a:pPr>
            <a:r>
              <a:rPr lang="en-US" sz="4199" spc="16">
                <a:solidFill>
                  <a:srgbClr val="FFFFFF"/>
                </a:solidFill>
                <a:latin typeface="Barlow"/>
                <a:ea typeface="Barlow"/>
                <a:cs typeface="Barlow"/>
                <a:sym typeface="Barlow"/>
              </a:rPr>
              <a:t>199,386 downloads</a:t>
            </a:r>
          </a:p>
          <a:p>
            <a:pPr algn="l">
              <a:lnSpc>
                <a:spcPts val="5879"/>
              </a:lnSpc>
            </a:pPr>
            <a:endParaRPr lang="en-US" sz="4199" spc="16">
              <a:solidFill>
                <a:srgbClr val="FFFFFF"/>
              </a:solidFill>
              <a:latin typeface="Barlow"/>
              <a:ea typeface="Barlow"/>
              <a:cs typeface="Barlow"/>
              <a:sym typeface="Barlow"/>
            </a:endParaRPr>
          </a:p>
          <a:p>
            <a:pPr marL="906774" lvl="1" indent="-453387" algn="l">
              <a:lnSpc>
                <a:spcPts val="5879"/>
              </a:lnSpc>
              <a:buFont typeface="Arial"/>
              <a:buChar char="•"/>
            </a:pPr>
            <a:r>
              <a:rPr lang="en-US" sz="4199" spc="16">
                <a:solidFill>
                  <a:srgbClr val="FFFFFF"/>
                </a:solidFill>
                <a:latin typeface="Barlow"/>
                <a:ea typeface="Barlow"/>
                <a:cs typeface="Barlow"/>
                <a:sym typeface="Barlow"/>
              </a:rPr>
              <a:t>worldwide </a:t>
            </a:r>
          </a:p>
          <a:p>
            <a:pPr algn="l">
              <a:lnSpc>
                <a:spcPts val="5879"/>
              </a:lnSpc>
            </a:pPr>
            <a:r>
              <a:rPr lang="en-US" sz="4199" spc="16">
                <a:solidFill>
                  <a:srgbClr val="FFFFFF"/>
                </a:solidFill>
                <a:latin typeface="Barlow"/>
                <a:ea typeface="Barlow"/>
                <a:cs typeface="Barlow"/>
                <a:sym typeface="Barlow"/>
              </a:rPr>
              <a:t>        readership </a:t>
            </a:r>
          </a:p>
          <a:p>
            <a:pPr algn="l">
              <a:lnSpc>
                <a:spcPts val="5879"/>
              </a:lnSpc>
              <a:spcBef>
                <a:spcPct val="0"/>
              </a:spcBef>
            </a:pPr>
            <a:r>
              <a:rPr lang="en-US" sz="4199" spc="16">
                <a:solidFill>
                  <a:srgbClr val="FFFFFF"/>
                </a:solidFill>
                <a:latin typeface="Barlow"/>
                <a:ea typeface="Barlow"/>
                <a:cs typeface="Barlow"/>
                <a:sym typeface="Barlow"/>
              </a:rPr>
              <a:t>       distribution</a:t>
            </a:r>
          </a:p>
        </p:txBody>
      </p:sp>
      <p:grpSp>
        <p:nvGrpSpPr>
          <p:cNvPr id="10" name="Group 10"/>
          <p:cNvGrpSpPr/>
          <p:nvPr/>
        </p:nvGrpSpPr>
        <p:grpSpPr>
          <a:xfrm>
            <a:off x="491159" y="6182841"/>
            <a:ext cx="3729043" cy="3708896"/>
            <a:chOff x="0" y="0"/>
            <a:chExt cx="4972057" cy="4945195"/>
          </a:xfrm>
        </p:grpSpPr>
        <p:sp>
          <p:nvSpPr>
            <p:cNvPr id="11" name="Freeform 11"/>
            <p:cNvSpPr/>
            <p:nvPr/>
          </p:nvSpPr>
          <p:spPr>
            <a:xfrm>
              <a:off x="197420" y="4550355"/>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5400000">
              <a:off x="-2189899" y="2189899"/>
              <a:ext cx="4774637" cy="394840"/>
            </a:xfrm>
            <a:custGeom>
              <a:avLst/>
              <a:gdLst/>
              <a:ahLst/>
              <a:cxnLst/>
              <a:rect l="l" t="t" r="r" b="b"/>
              <a:pathLst>
                <a:path w="4774637" h="394840">
                  <a:moveTo>
                    <a:pt x="0" y="0"/>
                  </a:moveTo>
                  <a:lnTo>
                    <a:pt x="4774637" y="0"/>
                  </a:lnTo>
                  <a:lnTo>
                    <a:pt x="4774637"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89DD2"/>
        </a:solidFill>
        <a:effectLst/>
      </p:bgPr>
    </p:bg>
    <p:spTree>
      <p:nvGrpSpPr>
        <p:cNvPr id="1" name=""/>
        <p:cNvGrpSpPr/>
        <p:nvPr/>
      </p:nvGrpSpPr>
      <p:grpSpPr>
        <a:xfrm>
          <a:off x="0" y="0"/>
          <a:ext cx="0" cy="0"/>
          <a:chOff x="0" y="0"/>
          <a:chExt cx="0" cy="0"/>
        </a:xfrm>
      </p:grpSpPr>
      <p:sp>
        <p:nvSpPr>
          <p:cNvPr id="2" name="Freeform 2"/>
          <p:cNvSpPr/>
          <p:nvPr/>
        </p:nvSpPr>
        <p:spPr>
          <a:xfrm>
            <a:off x="0" y="469168"/>
            <a:ext cx="15177698" cy="9817832"/>
          </a:xfrm>
          <a:custGeom>
            <a:avLst/>
            <a:gdLst/>
            <a:ahLst/>
            <a:cxnLst/>
            <a:rect l="l" t="t" r="r" b="b"/>
            <a:pathLst>
              <a:path w="15177698" h="9817832">
                <a:moveTo>
                  <a:pt x="0" y="0"/>
                </a:moveTo>
                <a:lnTo>
                  <a:pt x="15177698" y="0"/>
                </a:lnTo>
                <a:lnTo>
                  <a:pt x="15177698" y="9817832"/>
                </a:lnTo>
                <a:lnTo>
                  <a:pt x="0" y="981783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5400000">
            <a:off x="476287"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rot="-5400000">
            <a:off x="14153187" y="6172767"/>
            <a:ext cx="3729043" cy="3708896"/>
            <a:chOff x="0" y="0"/>
            <a:chExt cx="4972057" cy="4945195"/>
          </a:xfrm>
        </p:grpSpPr>
        <p:sp>
          <p:nvSpPr>
            <p:cNvPr id="5" name="Freeform 5"/>
            <p:cNvSpPr/>
            <p:nvPr/>
          </p:nvSpPr>
          <p:spPr>
            <a:xfrm>
              <a:off x="197420" y="4550355"/>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5400000">
              <a:off x="-2189899" y="2189899"/>
              <a:ext cx="4774637" cy="394840"/>
            </a:xfrm>
            <a:custGeom>
              <a:avLst/>
              <a:gdLst/>
              <a:ahLst/>
              <a:cxnLst/>
              <a:rect l="l" t="t" r="r" b="b"/>
              <a:pathLst>
                <a:path w="4774637" h="394840">
                  <a:moveTo>
                    <a:pt x="0" y="0"/>
                  </a:moveTo>
                  <a:lnTo>
                    <a:pt x="4774637" y="0"/>
                  </a:lnTo>
                  <a:lnTo>
                    <a:pt x="4774637" y="394839"/>
                  </a:lnTo>
                  <a:lnTo>
                    <a:pt x="0" y="39483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7" name="Freeform 7"/>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8"/>
          <p:cNvGrpSpPr/>
          <p:nvPr/>
        </p:nvGrpSpPr>
        <p:grpSpPr>
          <a:xfrm>
            <a:off x="491159" y="6182841"/>
            <a:ext cx="3729043" cy="3708896"/>
            <a:chOff x="0" y="0"/>
            <a:chExt cx="4972057" cy="4945195"/>
          </a:xfrm>
        </p:grpSpPr>
        <p:sp>
          <p:nvSpPr>
            <p:cNvPr id="9" name="Freeform 9"/>
            <p:cNvSpPr/>
            <p:nvPr/>
          </p:nvSpPr>
          <p:spPr>
            <a:xfrm>
              <a:off x="197420" y="4550355"/>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rot="-5400000">
              <a:off x="-2189899" y="2189899"/>
              <a:ext cx="4774637" cy="394840"/>
            </a:xfrm>
            <a:custGeom>
              <a:avLst/>
              <a:gdLst/>
              <a:ahLst/>
              <a:cxnLst/>
              <a:rect l="l" t="t" r="r" b="b"/>
              <a:pathLst>
                <a:path w="4774637" h="394840">
                  <a:moveTo>
                    <a:pt x="0" y="0"/>
                  </a:moveTo>
                  <a:lnTo>
                    <a:pt x="4774637" y="0"/>
                  </a:lnTo>
                  <a:lnTo>
                    <a:pt x="4774637" y="394839"/>
                  </a:lnTo>
                  <a:lnTo>
                    <a:pt x="0" y="39483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11" name="Freeform 11"/>
          <p:cNvSpPr/>
          <p:nvPr/>
        </p:nvSpPr>
        <p:spPr>
          <a:xfrm>
            <a:off x="1938220" y="2254091"/>
            <a:ext cx="11301259" cy="2712302"/>
          </a:xfrm>
          <a:custGeom>
            <a:avLst/>
            <a:gdLst/>
            <a:ahLst/>
            <a:cxnLst/>
            <a:rect l="l" t="t" r="r" b="b"/>
            <a:pathLst>
              <a:path w="11301259" h="2712302">
                <a:moveTo>
                  <a:pt x="0" y="0"/>
                </a:moveTo>
                <a:lnTo>
                  <a:pt x="11301259" y="0"/>
                </a:lnTo>
                <a:lnTo>
                  <a:pt x="11301259" y="2712302"/>
                </a:lnTo>
                <a:lnTo>
                  <a:pt x="0" y="2712302"/>
                </a:lnTo>
                <a:lnTo>
                  <a:pt x="0" y="0"/>
                </a:lnTo>
                <a:close/>
              </a:path>
            </a:pathLst>
          </a:custGeom>
          <a:blipFill>
            <a:blip r:embed="rId5"/>
            <a:stretch>
              <a:fillRect/>
            </a:stretch>
          </a:blipFill>
          <a:ln w="9525" cap="sq">
            <a:solidFill>
              <a:srgbClr val="000000"/>
            </a:solidFill>
            <a:prstDash val="solid"/>
            <a:miter/>
          </a:ln>
        </p:spPr>
        <p:txBody>
          <a:bodyPr/>
          <a:lstStyle/>
          <a:p>
            <a:endParaRPr lang="en-US"/>
          </a:p>
        </p:txBody>
      </p:sp>
      <p:sp>
        <p:nvSpPr>
          <p:cNvPr id="12" name="Freeform 12"/>
          <p:cNvSpPr/>
          <p:nvPr/>
        </p:nvSpPr>
        <p:spPr>
          <a:xfrm>
            <a:off x="6180242" y="3721442"/>
            <a:ext cx="11301259" cy="5721262"/>
          </a:xfrm>
          <a:custGeom>
            <a:avLst/>
            <a:gdLst/>
            <a:ahLst/>
            <a:cxnLst/>
            <a:rect l="l" t="t" r="r" b="b"/>
            <a:pathLst>
              <a:path w="11301259" h="5721262">
                <a:moveTo>
                  <a:pt x="0" y="0"/>
                </a:moveTo>
                <a:lnTo>
                  <a:pt x="11301259" y="0"/>
                </a:lnTo>
                <a:lnTo>
                  <a:pt x="11301259" y="5721262"/>
                </a:lnTo>
                <a:lnTo>
                  <a:pt x="0" y="5721262"/>
                </a:lnTo>
                <a:lnTo>
                  <a:pt x="0" y="0"/>
                </a:lnTo>
                <a:close/>
              </a:path>
            </a:pathLst>
          </a:custGeom>
          <a:blipFill>
            <a:blip r:embed="rId6"/>
            <a:stretch>
              <a:fillRect/>
            </a:stretch>
          </a:blipFill>
          <a:ln w="9525" cap="sq">
            <a:solidFill>
              <a:srgbClr val="000000"/>
            </a:solidFill>
            <a:prstDash val="solid"/>
            <a:miter/>
          </a:ln>
        </p:spPr>
        <p:txBody>
          <a:bodyPr/>
          <a:lstStyle/>
          <a:p>
            <a:endParaRPr lang="en-US"/>
          </a:p>
        </p:txBody>
      </p:sp>
      <p:sp>
        <p:nvSpPr>
          <p:cNvPr id="13" name="TextBox 13"/>
          <p:cNvSpPr txBox="1"/>
          <p:nvPr/>
        </p:nvSpPr>
        <p:spPr>
          <a:xfrm>
            <a:off x="3779655" y="885825"/>
            <a:ext cx="10383605" cy="1203325"/>
          </a:xfrm>
          <a:prstGeom prst="rect">
            <a:avLst/>
          </a:prstGeom>
        </p:spPr>
        <p:txBody>
          <a:bodyPr lIns="0" tIns="0" rIns="0" bIns="0" rtlCol="0" anchor="t">
            <a:spAutoFit/>
          </a:bodyPr>
          <a:lstStyle/>
          <a:p>
            <a:pPr algn="ctr">
              <a:lnSpc>
                <a:spcPts val="9799"/>
              </a:lnSpc>
              <a:spcBef>
                <a:spcPct val="0"/>
              </a:spcBef>
            </a:pPr>
            <a:r>
              <a:rPr lang="en-US" sz="6999" b="1">
                <a:solidFill>
                  <a:srgbClr val="F7F7F7"/>
                </a:solidFill>
                <a:latin typeface="Barlow Bold"/>
                <a:ea typeface="Barlow Bold"/>
                <a:cs typeface="Barlow Bold"/>
                <a:sym typeface="Barlow Bold"/>
              </a:rPr>
              <a:t>Metrics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Freeform 2"/>
          <p:cNvSpPr/>
          <p:nvPr/>
        </p:nvSpPr>
        <p:spPr>
          <a:xfrm rot="-5400000">
            <a:off x="476287"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495705" y="9364617"/>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1294784" y="7594275"/>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TextBox 6"/>
          <p:cNvSpPr txBox="1"/>
          <p:nvPr/>
        </p:nvSpPr>
        <p:spPr>
          <a:xfrm>
            <a:off x="3952197" y="885825"/>
            <a:ext cx="10383605" cy="1203325"/>
          </a:xfrm>
          <a:prstGeom prst="rect">
            <a:avLst/>
          </a:prstGeom>
        </p:spPr>
        <p:txBody>
          <a:bodyPr lIns="0" tIns="0" rIns="0" bIns="0" rtlCol="0" anchor="t">
            <a:spAutoFit/>
          </a:bodyPr>
          <a:lstStyle/>
          <a:p>
            <a:pPr algn="ctr">
              <a:lnSpc>
                <a:spcPts val="9799"/>
              </a:lnSpc>
              <a:spcBef>
                <a:spcPct val="0"/>
              </a:spcBef>
            </a:pPr>
            <a:r>
              <a:rPr lang="en-US" sz="6999" b="1">
                <a:solidFill>
                  <a:srgbClr val="365B6D"/>
                </a:solidFill>
                <a:latin typeface="Barlow Bold"/>
                <a:ea typeface="Barlow Bold"/>
                <a:cs typeface="Barlow Bold"/>
                <a:sym typeface="Barlow Bold"/>
              </a:rPr>
              <a:t>Who is using this?</a:t>
            </a:r>
          </a:p>
        </p:txBody>
      </p:sp>
      <p:pic>
        <p:nvPicPr>
          <p:cNvPr id="7" name="Picture 7"/>
          <p:cNvPicPr>
            <a:picLocks noChangeAspect="1"/>
          </p:cNvPicPr>
          <p:nvPr/>
        </p:nvPicPr>
        <p:blipFill>
          <a:blip r:embed="rId4"/>
          <a:stretch>
            <a:fillRect/>
          </a:stretch>
        </p:blipFill>
        <p:spPr>
          <a:xfrm>
            <a:off x="44683" y="527791"/>
            <a:ext cx="17111173" cy="10430969"/>
          </a:xfrm>
          <a:prstGeom prst="rect">
            <a:avLst/>
          </a:prstGeom>
        </p:spPr>
      </p:pic>
      <p:grpSp>
        <p:nvGrpSpPr>
          <p:cNvPr id="8" name="Group 8"/>
          <p:cNvGrpSpPr/>
          <p:nvPr/>
        </p:nvGrpSpPr>
        <p:grpSpPr>
          <a:xfrm>
            <a:off x="13875477" y="5931704"/>
            <a:ext cx="3708896" cy="3729043"/>
            <a:chOff x="0" y="0"/>
            <a:chExt cx="4945195" cy="4972057"/>
          </a:xfrm>
        </p:grpSpPr>
        <p:sp>
          <p:nvSpPr>
            <p:cNvPr id="9" name="Freeform 9"/>
            <p:cNvSpPr/>
            <p:nvPr/>
          </p:nvSpPr>
          <p:spPr>
            <a:xfrm rot="-5400000">
              <a:off x="2360456" y="2189899"/>
              <a:ext cx="4774637" cy="394840"/>
            </a:xfrm>
            <a:custGeom>
              <a:avLst/>
              <a:gdLst/>
              <a:ahLst/>
              <a:cxnLst/>
              <a:rect l="l" t="t" r="r" b="b"/>
              <a:pathLst>
                <a:path w="4774637" h="394840">
                  <a:moveTo>
                    <a:pt x="0" y="0"/>
                  </a:moveTo>
                  <a:lnTo>
                    <a:pt x="4774638" y="0"/>
                  </a:lnTo>
                  <a:lnTo>
                    <a:pt x="4774638"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10800000">
              <a:off x="0" y="4577217"/>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C9286"/>
        </a:solidFill>
        <a:effectLst/>
      </p:bgPr>
    </p:bg>
    <p:spTree>
      <p:nvGrpSpPr>
        <p:cNvPr id="1" name=""/>
        <p:cNvGrpSpPr/>
        <p:nvPr/>
      </p:nvGrpSpPr>
      <p:grpSpPr>
        <a:xfrm>
          <a:off x="0" y="0"/>
          <a:ext cx="0" cy="0"/>
          <a:chOff x="0" y="0"/>
          <a:chExt cx="0" cy="0"/>
        </a:xfrm>
      </p:grpSpPr>
      <p:sp>
        <p:nvSpPr>
          <p:cNvPr id="2" name="Freeform 2"/>
          <p:cNvSpPr/>
          <p:nvPr/>
        </p:nvSpPr>
        <p:spPr>
          <a:xfrm rot="-5400000">
            <a:off x="476287"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495705" y="9364617"/>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1294784" y="7594275"/>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10793679" y="3387461"/>
            <a:ext cx="5252941" cy="5128780"/>
          </a:xfrm>
          <a:custGeom>
            <a:avLst/>
            <a:gdLst/>
            <a:ahLst/>
            <a:cxnLst/>
            <a:rect l="l" t="t" r="r" b="b"/>
            <a:pathLst>
              <a:path w="5252941" h="5128780">
                <a:moveTo>
                  <a:pt x="0" y="0"/>
                </a:moveTo>
                <a:lnTo>
                  <a:pt x="5252941" y="0"/>
                </a:lnTo>
                <a:lnTo>
                  <a:pt x="5252941" y="5128780"/>
                </a:lnTo>
                <a:lnTo>
                  <a:pt x="0" y="5128780"/>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3445632" y="2389639"/>
            <a:ext cx="8507485" cy="7408545"/>
          </a:xfrm>
          <a:prstGeom prst="rect">
            <a:avLst/>
          </a:prstGeom>
        </p:spPr>
        <p:txBody>
          <a:bodyPr lIns="0" tIns="0" rIns="0" bIns="0" rtlCol="0" anchor="t">
            <a:spAutoFit/>
          </a:bodyPr>
          <a:lstStyle/>
          <a:p>
            <a:pPr marL="906780" lvl="1" indent="-453390" algn="l">
              <a:lnSpc>
                <a:spcPts val="5880"/>
              </a:lnSpc>
              <a:buFont typeface="Arial"/>
              <a:buChar char="•"/>
            </a:pPr>
            <a:r>
              <a:rPr lang="en-US" sz="4200" spc="16">
                <a:solidFill>
                  <a:srgbClr val="F7F7F7"/>
                </a:solidFill>
                <a:latin typeface="Barlow"/>
                <a:ea typeface="Barlow"/>
                <a:cs typeface="Barlow"/>
                <a:sym typeface="Barlow"/>
              </a:rPr>
              <a:t>Receiving: direct emails, Secretary of State (SOS) lists</a:t>
            </a:r>
          </a:p>
          <a:p>
            <a:pPr algn="l">
              <a:lnSpc>
                <a:spcPts val="5880"/>
              </a:lnSpc>
            </a:pPr>
            <a:endParaRPr lang="en-US" sz="4200" spc="16">
              <a:solidFill>
                <a:srgbClr val="F7F7F7"/>
              </a:solidFill>
              <a:latin typeface="Barlow"/>
              <a:ea typeface="Barlow"/>
              <a:cs typeface="Barlow"/>
              <a:sym typeface="Barlow"/>
            </a:endParaRPr>
          </a:p>
          <a:p>
            <a:pPr marL="906780" lvl="1" indent="-453390" algn="l">
              <a:lnSpc>
                <a:spcPts val="5880"/>
              </a:lnSpc>
              <a:buFont typeface="Arial"/>
              <a:buChar char="•"/>
            </a:pPr>
            <a:r>
              <a:rPr lang="en-US" sz="4200" spc="16">
                <a:solidFill>
                  <a:srgbClr val="F7F7F7"/>
                </a:solidFill>
                <a:latin typeface="Barlow"/>
                <a:ea typeface="Barlow"/>
                <a:cs typeface="Barlow"/>
                <a:sym typeface="Barlow"/>
              </a:rPr>
              <a:t>Selecting</a:t>
            </a:r>
          </a:p>
          <a:p>
            <a:pPr algn="l">
              <a:lnSpc>
                <a:spcPts val="5880"/>
              </a:lnSpc>
            </a:pPr>
            <a:endParaRPr lang="en-US" sz="4200" spc="16">
              <a:solidFill>
                <a:srgbClr val="F7F7F7"/>
              </a:solidFill>
              <a:latin typeface="Barlow"/>
              <a:ea typeface="Barlow"/>
              <a:cs typeface="Barlow"/>
              <a:sym typeface="Barlow"/>
            </a:endParaRPr>
          </a:p>
          <a:p>
            <a:pPr marL="906780" lvl="1" indent="-453390" algn="l">
              <a:lnSpc>
                <a:spcPts val="5880"/>
              </a:lnSpc>
              <a:buFont typeface="Arial"/>
              <a:buChar char="•"/>
            </a:pPr>
            <a:r>
              <a:rPr lang="en-US" sz="4200" spc="16">
                <a:solidFill>
                  <a:srgbClr val="F7F7F7"/>
                </a:solidFill>
                <a:latin typeface="Barlow"/>
                <a:ea typeface="Barlow"/>
                <a:cs typeface="Barlow"/>
                <a:sym typeface="Barlow"/>
              </a:rPr>
              <a:t>Processing workflow documentation</a:t>
            </a:r>
          </a:p>
          <a:p>
            <a:pPr algn="l">
              <a:lnSpc>
                <a:spcPts val="5880"/>
              </a:lnSpc>
            </a:pPr>
            <a:endParaRPr lang="en-US" sz="4200" spc="16">
              <a:solidFill>
                <a:srgbClr val="F7F7F7"/>
              </a:solidFill>
              <a:latin typeface="Barlow"/>
              <a:ea typeface="Barlow"/>
              <a:cs typeface="Barlow"/>
              <a:sym typeface="Barlow"/>
            </a:endParaRPr>
          </a:p>
          <a:p>
            <a:pPr marL="906780" lvl="1" indent="-453390" algn="l">
              <a:lnSpc>
                <a:spcPts val="5880"/>
              </a:lnSpc>
              <a:buFont typeface="Arial"/>
              <a:buChar char="•"/>
            </a:pPr>
            <a:r>
              <a:rPr lang="en-US" sz="4200" spc="16">
                <a:solidFill>
                  <a:srgbClr val="F7F7F7"/>
                </a:solidFill>
                <a:latin typeface="Barlow"/>
                <a:ea typeface="Barlow"/>
                <a:cs typeface="Barlow"/>
                <a:sym typeface="Barlow"/>
              </a:rPr>
              <a:t>Long-term storage</a:t>
            </a:r>
          </a:p>
          <a:p>
            <a:pPr algn="ctr">
              <a:lnSpc>
                <a:spcPts val="5880"/>
              </a:lnSpc>
              <a:spcBef>
                <a:spcPct val="0"/>
              </a:spcBef>
            </a:pPr>
            <a:endParaRPr lang="en-US" sz="4200" spc="16">
              <a:solidFill>
                <a:srgbClr val="F7F7F7"/>
              </a:solidFill>
              <a:latin typeface="Barlow"/>
              <a:ea typeface="Barlow"/>
              <a:cs typeface="Barlow"/>
              <a:sym typeface="Barlow"/>
            </a:endParaRPr>
          </a:p>
        </p:txBody>
      </p:sp>
      <p:sp>
        <p:nvSpPr>
          <p:cNvPr id="8" name="TextBox 8"/>
          <p:cNvSpPr txBox="1"/>
          <p:nvPr/>
        </p:nvSpPr>
        <p:spPr>
          <a:xfrm>
            <a:off x="3952197" y="885825"/>
            <a:ext cx="10383605" cy="1203325"/>
          </a:xfrm>
          <a:prstGeom prst="rect">
            <a:avLst/>
          </a:prstGeom>
        </p:spPr>
        <p:txBody>
          <a:bodyPr lIns="0" tIns="0" rIns="0" bIns="0" rtlCol="0" anchor="t">
            <a:spAutoFit/>
          </a:bodyPr>
          <a:lstStyle/>
          <a:p>
            <a:pPr algn="ctr">
              <a:lnSpc>
                <a:spcPts val="9799"/>
              </a:lnSpc>
              <a:spcBef>
                <a:spcPct val="0"/>
              </a:spcBef>
            </a:pPr>
            <a:r>
              <a:rPr lang="en-US" sz="6999" b="1">
                <a:solidFill>
                  <a:srgbClr val="F7F7F7"/>
                </a:solidFill>
                <a:latin typeface="Barlow Bold"/>
                <a:ea typeface="Barlow Bold"/>
                <a:cs typeface="Barlow Bold"/>
                <a:sym typeface="Barlow Bold"/>
              </a:rPr>
              <a:t>Administration</a:t>
            </a:r>
          </a:p>
        </p:txBody>
      </p:sp>
      <p:grpSp>
        <p:nvGrpSpPr>
          <p:cNvPr id="9" name="Group 9"/>
          <p:cNvGrpSpPr/>
          <p:nvPr/>
        </p:nvGrpSpPr>
        <p:grpSpPr>
          <a:xfrm rot="-5400000">
            <a:off x="14253719" y="5941778"/>
            <a:ext cx="3729043" cy="3708896"/>
            <a:chOff x="0" y="0"/>
            <a:chExt cx="4972057" cy="4945195"/>
          </a:xfrm>
        </p:grpSpPr>
        <p:sp>
          <p:nvSpPr>
            <p:cNvPr id="10" name="Freeform 10"/>
            <p:cNvSpPr/>
            <p:nvPr/>
          </p:nvSpPr>
          <p:spPr>
            <a:xfrm>
              <a:off x="197420" y="4550355"/>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5400000">
              <a:off x="-2189899" y="2189899"/>
              <a:ext cx="4774637" cy="394840"/>
            </a:xfrm>
            <a:custGeom>
              <a:avLst/>
              <a:gdLst/>
              <a:ahLst/>
              <a:cxnLst/>
              <a:rect l="l" t="t" r="r" b="b"/>
              <a:pathLst>
                <a:path w="4774637" h="394840">
                  <a:moveTo>
                    <a:pt x="0" y="0"/>
                  </a:moveTo>
                  <a:lnTo>
                    <a:pt x="4774637" y="0"/>
                  </a:lnTo>
                  <a:lnTo>
                    <a:pt x="4774637"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Freeform 2"/>
          <p:cNvSpPr/>
          <p:nvPr/>
        </p:nvSpPr>
        <p:spPr>
          <a:xfrm rot="-5400000">
            <a:off x="476287"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495705" y="9364617"/>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1294784" y="7594275"/>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TextBox 6"/>
          <p:cNvSpPr txBox="1"/>
          <p:nvPr/>
        </p:nvSpPr>
        <p:spPr>
          <a:xfrm>
            <a:off x="3092720" y="885825"/>
            <a:ext cx="11996658" cy="1203325"/>
          </a:xfrm>
          <a:prstGeom prst="rect">
            <a:avLst/>
          </a:prstGeom>
        </p:spPr>
        <p:txBody>
          <a:bodyPr lIns="0" tIns="0" rIns="0" bIns="0" rtlCol="0" anchor="t">
            <a:spAutoFit/>
          </a:bodyPr>
          <a:lstStyle/>
          <a:p>
            <a:pPr algn="ctr">
              <a:lnSpc>
                <a:spcPts val="9799"/>
              </a:lnSpc>
              <a:spcBef>
                <a:spcPct val="0"/>
              </a:spcBef>
            </a:pPr>
            <a:r>
              <a:rPr lang="en-US" sz="6999" b="1">
                <a:solidFill>
                  <a:srgbClr val="365B6D"/>
                </a:solidFill>
                <a:latin typeface="Barlow Bold"/>
                <a:ea typeface="Barlow Bold"/>
                <a:cs typeface="Barlow Bold"/>
                <a:sym typeface="Barlow Bold"/>
              </a:rPr>
              <a:t>TN Depository Library System</a:t>
            </a:r>
          </a:p>
        </p:txBody>
      </p:sp>
      <p:sp>
        <p:nvSpPr>
          <p:cNvPr id="7" name="TextBox 7"/>
          <p:cNvSpPr txBox="1"/>
          <p:nvPr/>
        </p:nvSpPr>
        <p:spPr>
          <a:xfrm>
            <a:off x="1863090" y="2620808"/>
            <a:ext cx="14561821" cy="2555240"/>
          </a:xfrm>
          <a:prstGeom prst="rect">
            <a:avLst/>
          </a:prstGeom>
        </p:spPr>
        <p:txBody>
          <a:bodyPr lIns="0" tIns="0" rIns="0" bIns="0" rtlCol="0" anchor="t">
            <a:spAutoFit/>
          </a:bodyPr>
          <a:lstStyle/>
          <a:p>
            <a:pPr algn="ctr">
              <a:lnSpc>
                <a:spcPts val="4060"/>
              </a:lnSpc>
            </a:pPr>
            <a:r>
              <a:rPr lang="en-US" sz="2900" spc="11">
                <a:solidFill>
                  <a:srgbClr val="365B6D"/>
                </a:solidFill>
                <a:latin typeface="Barlow"/>
                <a:ea typeface="Barlow"/>
                <a:cs typeface="Barlow"/>
                <a:sym typeface="Barlow"/>
              </a:rPr>
              <a:t>The </a:t>
            </a:r>
            <a:r>
              <a:rPr lang="en-US" sz="2900" b="1" spc="11">
                <a:solidFill>
                  <a:srgbClr val="365B6D"/>
                </a:solidFill>
                <a:latin typeface="Barlow Bold"/>
                <a:ea typeface="Barlow Bold"/>
                <a:cs typeface="Barlow Bold"/>
                <a:sym typeface="Barlow Bold"/>
              </a:rPr>
              <a:t>six</a:t>
            </a:r>
            <a:r>
              <a:rPr lang="en-US" sz="2900" spc="11">
                <a:solidFill>
                  <a:srgbClr val="365B6D"/>
                </a:solidFill>
                <a:latin typeface="Barlow"/>
                <a:ea typeface="Barlow"/>
                <a:cs typeface="Barlow"/>
                <a:sym typeface="Barlow"/>
              </a:rPr>
              <a:t> members of the Tennessee Depository Library System are responsible for collecting and maintaining comprehensive collections of state government publications. Tennessee Code requires that each of the following libraries receive and maintain copies of publications produced by every agency of Tennessee State Government.</a:t>
            </a:r>
          </a:p>
          <a:p>
            <a:pPr algn="ctr">
              <a:lnSpc>
                <a:spcPts val="4060"/>
              </a:lnSpc>
            </a:pPr>
            <a:r>
              <a:rPr lang="en-US" sz="2900" spc="11">
                <a:solidFill>
                  <a:srgbClr val="365B6D"/>
                </a:solidFill>
                <a:latin typeface="Barlow"/>
                <a:ea typeface="Barlow"/>
                <a:cs typeface="Barlow"/>
                <a:sym typeface="Barlow"/>
              </a:rPr>
              <a:t> </a:t>
            </a:r>
          </a:p>
        </p:txBody>
      </p:sp>
      <p:sp>
        <p:nvSpPr>
          <p:cNvPr id="8" name="TextBox 8"/>
          <p:cNvSpPr txBox="1"/>
          <p:nvPr/>
        </p:nvSpPr>
        <p:spPr>
          <a:xfrm>
            <a:off x="3435212" y="5086350"/>
            <a:ext cx="11327859" cy="3909695"/>
          </a:xfrm>
          <a:prstGeom prst="rect">
            <a:avLst/>
          </a:prstGeom>
        </p:spPr>
        <p:txBody>
          <a:bodyPr lIns="0" tIns="0" rIns="0" bIns="0" rtlCol="0" anchor="t">
            <a:spAutoFit/>
          </a:bodyPr>
          <a:lstStyle/>
          <a:p>
            <a:pPr algn="ctr">
              <a:lnSpc>
                <a:spcPts val="4480"/>
              </a:lnSpc>
            </a:pPr>
            <a:r>
              <a:rPr lang="en-US" sz="3200" b="1" u="sng" spc="12">
                <a:solidFill>
                  <a:srgbClr val="365B6D"/>
                </a:solidFill>
                <a:latin typeface="Barlow Bold"/>
                <a:ea typeface="Barlow Bold"/>
                <a:cs typeface="Barlow Bold"/>
                <a:sym typeface="Barlow Bold"/>
              </a:rPr>
              <a:t>Tennessee Depository Libraries</a:t>
            </a:r>
          </a:p>
          <a:p>
            <a:pPr algn="ctr">
              <a:lnSpc>
                <a:spcPts val="4480"/>
              </a:lnSpc>
            </a:pPr>
            <a:r>
              <a:rPr lang="en-US" sz="3200" spc="12">
                <a:solidFill>
                  <a:srgbClr val="365B6D"/>
                </a:solidFill>
                <a:latin typeface="Barlow"/>
                <a:ea typeface="Barlow"/>
                <a:cs typeface="Barlow"/>
                <a:sym typeface="Barlow"/>
              </a:rPr>
              <a:t>Tennessee State Library &amp; Archives</a:t>
            </a:r>
          </a:p>
          <a:p>
            <a:pPr algn="ctr">
              <a:lnSpc>
                <a:spcPts val="4480"/>
              </a:lnSpc>
            </a:pPr>
            <a:r>
              <a:rPr lang="en-US" sz="3200" spc="12">
                <a:solidFill>
                  <a:srgbClr val="365B6D"/>
                </a:solidFill>
                <a:latin typeface="Barlow"/>
                <a:ea typeface="Barlow"/>
                <a:cs typeface="Barlow"/>
                <a:sym typeface="Barlow"/>
              </a:rPr>
              <a:t>University Libraries, University of Memphis </a:t>
            </a:r>
          </a:p>
          <a:p>
            <a:pPr algn="ctr">
              <a:lnSpc>
                <a:spcPts val="4480"/>
              </a:lnSpc>
            </a:pPr>
            <a:r>
              <a:rPr lang="en-US" sz="3200" spc="12">
                <a:solidFill>
                  <a:srgbClr val="365B6D"/>
                </a:solidFill>
                <a:latin typeface="Barlow"/>
                <a:ea typeface="Barlow"/>
                <a:cs typeface="Barlow"/>
                <a:sym typeface="Barlow"/>
              </a:rPr>
              <a:t>University of Tennessee, Knoxville Library</a:t>
            </a:r>
          </a:p>
          <a:p>
            <a:pPr algn="ctr">
              <a:lnSpc>
                <a:spcPts val="4480"/>
              </a:lnSpc>
            </a:pPr>
            <a:r>
              <a:rPr lang="en-US" sz="3200" spc="12">
                <a:solidFill>
                  <a:srgbClr val="365B6D"/>
                </a:solidFill>
                <a:latin typeface="Barlow"/>
                <a:ea typeface="Barlow"/>
                <a:cs typeface="Barlow"/>
                <a:sym typeface="Barlow"/>
              </a:rPr>
              <a:t>Memphis Public Library</a:t>
            </a:r>
          </a:p>
          <a:p>
            <a:pPr algn="ctr">
              <a:lnSpc>
                <a:spcPts val="4480"/>
              </a:lnSpc>
            </a:pPr>
            <a:r>
              <a:rPr lang="en-US" sz="3200" spc="12">
                <a:solidFill>
                  <a:srgbClr val="365B6D"/>
                </a:solidFill>
                <a:latin typeface="Barlow"/>
                <a:ea typeface="Barlow"/>
                <a:cs typeface="Barlow"/>
                <a:sym typeface="Barlow"/>
              </a:rPr>
              <a:t>East Tennessee State University Library</a:t>
            </a:r>
          </a:p>
          <a:p>
            <a:pPr algn="ctr">
              <a:lnSpc>
                <a:spcPts val="4480"/>
              </a:lnSpc>
            </a:pPr>
            <a:r>
              <a:rPr lang="en-US" sz="3200" spc="12">
                <a:solidFill>
                  <a:srgbClr val="365B6D"/>
                </a:solidFill>
                <a:latin typeface="Barlow"/>
                <a:ea typeface="Barlow"/>
                <a:cs typeface="Barlow"/>
                <a:sym typeface="Barlow"/>
              </a:rPr>
              <a:t>Tennessee Legislative Reference Library</a:t>
            </a:r>
          </a:p>
        </p:txBody>
      </p:sp>
      <p:grpSp>
        <p:nvGrpSpPr>
          <p:cNvPr id="9" name="Group 9"/>
          <p:cNvGrpSpPr/>
          <p:nvPr/>
        </p:nvGrpSpPr>
        <p:grpSpPr>
          <a:xfrm>
            <a:off x="14141747" y="5877818"/>
            <a:ext cx="3708896" cy="3729043"/>
            <a:chOff x="0" y="0"/>
            <a:chExt cx="4945195" cy="4972057"/>
          </a:xfrm>
        </p:grpSpPr>
        <p:sp>
          <p:nvSpPr>
            <p:cNvPr id="10" name="Freeform 10"/>
            <p:cNvSpPr/>
            <p:nvPr/>
          </p:nvSpPr>
          <p:spPr>
            <a:xfrm rot="-5400000">
              <a:off x="2360456" y="2189899"/>
              <a:ext cx="4774637" cy="394840"/>
            </a:xfrm>
            <a:custGeom>
              <a:avLst/>
              <a:gdLst/>
              <a:ahLst/>
              <a:cxnLst/>
              <a:rect l="l" t="t" r="r" b="b"/>
              <a:pathLst>
                <a:path w="4774637" h="394840">
                  <a:moveTo>
                    <a:pt x="0" y="0"/>
                  </a:moveTo>
                  <a:lnTo>
                    <a:pt x="4774638" y="0"/>
                  </a:lnTo>
                  <a:lnTo>
                    <a:pt x="4774638"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0800000">
              <a:off x="0" y="4577217"/>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1C1BA"/>
        </a:solidFill>
        <a:effectLst/>
      </p:bgPr>
    </p:bg>
    <p:spTree>
      <p:nvGrpSpPr>
        <p:cNvPr id="1" name=""/>
        <p:cNvGrpSpPr/>
        <p:nvPr/>
      </p:nvGrpSpPr>
      <p:grpSpPr>
        <a:xfrm>
          <a:off x="0" y="0"/>
          <a:ext cx="0" cy="0"/>
          <a:chOff x="0" y="0"/>
          <a:chExt cx="0" cy="0"/>
        </a:xfrm>
      </p:grpSpPr>
      <p:sp>
        <p:nvSpPr>
          <p:cNvPr id="2" name="Freeform 2"/>
          <p:cNvSpPr/>
          <p:nvPr/>
        </p:nvSpPr>
        <p:spPr>
          <a:xfrm rot="-5400000">
            <a:off x="476287"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p:cNvGrpSpPr/>
          <p:nvPr/>
        </p:nvGrpSpPr>
        <p:grpSpPr>
          <a:xfrm>
            <a:off x="347640" y="5951851"/>
            <a:ext cx="3729043" cy="3708896"/>
            <a:chOff x="0" y="0"/>
            <a:chExt cx="4972057" cy="4945195"/>
          </a:xfrm>
        </p:grpSpPr>
        <p:sp>
          <p:nvSpPr>
            <p:cNvPr id="4" name="Freeform 4"/>
            <p:cNvSpPr/>
            <p:nvPr/>
          </p:nvSpPr>
          <p:spPr>
            <a:xfrm>
              <a:off x="197420" y="4550355"/>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5400000">
              <a:off x="-2189899" y="2189899"/>
              <a:ext cx="4774637" cy="394840"/>
            </a:xfrm>
            <a:custGeom>
              <a:avLst/>
              <a:gdLst/>
              <a:ahLst/>
              <a:cxnLst/>
              <a:rect l="l" t="t" r="r" b="b"/>
              <a:pathLst>
                <a:path w="4774637" h="394840">
                  <a:moveTo>
                    <a:pt x="0" y="0"/>
                  </a:moveTo>
                  <a:lnTo>
                    <a:pt x="4774637" y="0"/>
                  </a:lnTo>
                  <a:lnTo>
                    <a:pt x="4774637"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6" name="Freeform 6"/>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7" name="TextBox 7"/>
          <p:cNvSpPr txBox="1"/>
          <p:nvPr/>
        </p:nvSpPr>
        <p:spPr>
          <a:xfrm>
            <a:off x="1972462" y="2839531"/>
            <a:ext cx="14343077" cy="5632450"/>
          </a:xfrm>
          <a:prstGeom prst="rect">
            <a:avLst/>
          </a:prstGeom>
        </p:spPr>
        <p:txBody>
          <a:bodyPr lIns="0" tIns="0" rIns="0" bIns="0" rtlCol="0" anchor="t">
            <a:spAutoFit/>
          </a:bodyPr>
          <a:lstStyle/>
          <a:p>
            <a:pPr marL="863601" lvl="1" indent="-431801" algn="l">
              <a:lnSpc>
                <a:spcPts val="5600"/>
              </a:lnSpc>
              <a:buFont typeface="Arial"/>
              <a:buChar char="•"/>
            </a:pPr>
            <a:r>
              <a:rPr lang="en-US" sz="4000" spc="16">
                <a:solidFill>
                  <a:srgbClr val="000000"/>
                </a:solidFill>
                <a:latin typeface="Barlow"/>
                <a:ea typeface="Barlow"/>
                <a:cs typeface="Barlow"/>
                <a:sym typeface="Barlow"/>
              </a:rPr>
              <a:t>Add agencies</a:t>
            </a:r>
          </a:p>
          <a:p>
            <a:pPr algn="l">
              <a:lnSpc>
                <a:spcPts val="5600"/>
              </a:lnSpc>
            </a:pPr>
            <a:endParaRPr lang="en-US" sz="4000" spc="16">
              <a:solidFill>
                <a:srgbClr val="000000"/>
              </a:solidFill>
              <a:latin typeface="Barlow"/>
              <a:ea typeface="Barlow"/>
              <a:cs typeface="Barlow"/>
              <a:sym typeface="Barlow"/>
            </a:endParaRPr>
          </a:p>
          <a:p>
            <a:pPr marL="863601" lvl="1" indent="-431801" algn="l">
              <a:lnSpc>
                <a:spcPts val="5600"/>
              </a:lnSpc>
              <a:buFont typeface="Arial"/>
              <a:buChar char="•"/>
            </a:pPr>
            <a:r>
              <a:rPr lang="en-US" sz="4000" spc="16">
                <a:solidFill>
                  <a:srgbClr val="000000"/>
                </a:solidFill>
                <a:latin typeface="Barlow"/>
                <a:ea typeface="Barlow"/>
                <a:cs typeface="Barlow"/>
                <a:sym typeface="Barlow"/>
              </a:rPr>
              <a:t>Add Topics</a:t>
            </a:r>
          </a:p>
          <a:p>
            <a:pPr algn="l">
              <a:lnSpc>
                <a:spcPts val="5600"/>
              </a:lnSpc>
            </a:pPr>
            <a:endParaRPr lang="en-US" sz="4000" spc="16">
              <a:solidFill>
                <a:srgbClr val="000000"/>
              </a:solidFill>
              <a:latin typeface="Barlow"/>
              <a:ea typeface="Barlow"/>
              <a:cs typeface="Barlow"/>
              <a:sym typeface="Barlow"/>
            </a:endParaRPr>
          </a:p>
          <a:p>
            <a:pPr marL="863601" lvl="1" indent="-431801" algn="l">
              <a:lnSpc>
                <a:spcPts val="5600"/>
              </a:lnSpc>
              <a:buFont typeface="Arial"/>
              <a:buChar char="•"/>
            </a:pPr>
            <a:r>
              <a:rPr lang="en-US" sz="4000" spc="16">
                <a:solidFill>
                  <a:srgbClr val="000000"/>
                </a:solidFill>
                <a:latin typeface="Barlow"/>
                <a:ea typeface="Barlow"/>
                <a:cs typeface="Barlow"/>
                <a:sym typeface="Barlow"/>
              </a:rPr>
              <a:t>Improve SEO  (descriptions, keywords, LCSH)</a:t>
            </a:r>
          </a:p>
          <a:p>
            <a:pPr algn="l">
              <a:lnSpc>
                <a:spcPts val="5600"/>
              </a:lnSpc>
            </a:pPr>
            <a:endParaRPr lang="en-US" sz="4000" spc="16">
              <a:solidFill>
                <a:srgbClr val="000000"/>
              </a:solidFill>
              <a:latin typeface="Barlow"/>
              <a:ea typeface="Barlow"/>
              <a:cs typeface="Barlow"/>
              <a:sym typeface="Barlow"/>
            </a:endParaRPr>
          </a:p>
          <a:p>
            <a:pPr marL="863601" lvl="1" indent="-431801" algn="l">
              <a:lnSpc>
                <a:spcPts val="5600"/>
              </a:lnSpc>
              <a:buFont typeface="Arial"/>
              <a:buChar char="•"/>
            </a:pPr>
            <a:r>
              <a:rPr lang="en-US" sz="4000" spc="16">
                <a:solidFill>
                  <a:srgbClr val="000000"/>
                </a:solidFill>
                <a:latin typeface="Barlow"/>
                <a:ea typeface="Barlow"/>
                <a:cs typeface="Barlow"/>
                <a:sym typeface="Barlow"/>
              </a:rPr>
              <a:t>Promote service</a:t>
            </a:r>
          </a:p>
          <a:p>
            <a:pPr algn="ctr">
              <a:lnSpc>
                <a:spcPts val="5600"/>
              </a:lnSpc>
              <a:spcBef>
                <a:spcPct val="0"/>
              </a:spcBef>
            </a:pPr>
            <a:endParaRPr lang="en-US" sz="4000" spc="16">
              <a:solidFill>
                <a:srgbClr val="000000"/>
              </a:solidFill>
              <a:latin typeface="Barlow"/>
              <a:ea typeface="Barlow"/>
              <a:cs typeface="Barlow"/>
              <a:sym typeface="Barlow"/>
            </a:endParaRPr>
          </a:p>
        </p:txBody>
      </p:sp>
      <p:sp>
        <p:nvSpPr>
          <p:cNvPr id="8" name="TextBox 8"/>
          <p:cNvSpPr txBox="1"/>
          <p:nvPr/>
        </p:nvSpPr>
        <p:spPr>
          <a:xfrm>
            <a:off x="3952197" y="885825"/>
            <a:ext cx="10383605" cy="1203325"/>
          </a:xfrm>
          <a:prstGeom prst="rect">
            <a:avLst/>
          </a:prstGeom>
        </p:spPr>
        <p:txBody>
          <a:bodyPr lIns="0" tIns="0" rIns="0" bIns="0" rtlCol="0" anchor="t">
            <a:spAutoFit/>
          </a:bodyPr>
          <a:lstStyle/>
          <a:p>
            <a:pPr algn="ctr">
              <a:lnSpc>
                <a:spcPts val="9799"/>
              </a:lnSpc>
              <a:spcBef>
                <a:spcPct val="0"/>
              </a:spcBef>
            </a:pPr>
            <a:r>
              <a:rPr lang="en-US" sz="6999" b="1">
                <a:solidFill>
                  <a:srgbClr val="F7F7F7"/>
                </a:solidFill>
                <a:latin typeface="Barlow Bold"/>
                <a:ea typeface="Barlow Bold"/>
                <a:cs typeface="Barlow Bold"/>
                <a:sym typeface="Barlow Bold"/>
              </a:rPr>
              <a:t>Future Plans</a:t>
            </a:r>
          </a:p>
        </p:txBody>
      </p:sp>
      <p:grpSp>
        <p:nvGrpSpPr>
          <p:cNvPr id="9" name="Group 9"/>
          <p:cNvGrpSpPr/>
          <p:nvPr/>
        </p:nvGrpSpPr>
        <p:grpSpPr>
          <a:xfrm rot="-5400000">
            <a:off x="14253719" y="5813859"/>
            <a:ext cx="3729043" cy="3708896"/>
            <a:chOff x="0" y="0"/>
            <a:chExt cx="4972057" cy="4945195"/>
          </a:xfrm>
        </p:grpSpPr>
        <p:sp>
          <p:nvSpPr>
            <p:cNvPr id="10" name="Freeform 10"/>
            <p:cNvSpPr/>
            <p:nvPr/>
          </p:nvSpPr>
          <p:spPr>
            <a:xfrm>
              <a:off x="197420" y="4550355"/>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5400000">
              <a:off x="-2189899" y="2189899"/>
              <a:ext cx="4774637" cy="394840"/>
            </a:xfrm>
            <a:custGeom>
              <a:avLst/>
              <a:gdLst/>
              <a:ahLst/>
              <a:cxnLst/>
              <a:rect l="l" t="t" r="r" b="b"/>
              <a:pathLst>
                <a:path w="4774637" h="394840">
                  <a:moveTo>
                    <a:pt x="0" y="0"/>
                  </a:moveTo>
                  <a:lnTo>
                    <a:pt x="4774637" y="0"/>
                  </a:lnTo>
                  <a:lnTo>
                    <a:pt x="4774637"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Freeform 2"/>
          <p:cNvSpPr/>
          <p:nvPr/>
        </p:nvSpPr>
        <p:spPr>
          <a:xfrm rot="-5400000">
            <a:off x="476287"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495705" y="9364617"/>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1294784" y="7594275"/>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6" name="Group 6"/>
          <p:cNvGrpSpPr/>
          <p:nvPr/>
        </p:nvGrpSpPr>
        <p:grpSpPr>
          <a:xfrm>
            <a:off x="12571747" y="2767744"/>
            <a:ext cx="3513141" cy="351314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US"/>
            </a:p>
          </p:txBody>
        </p:sp>
      </p:grpSp>
      <p:grpSp>
        <p:nvGrpSpPr>
          <p:cNvPr id="8" name="Group 8"/>
          <p:cNvGrpSpPr/>
          <p:nvPr/>
        </p:nvGrpSpPr>
        <p:grpSpPr>
          <a:xfrm>
            <a:off x="7441246" y="2767744"/>
            <a:ext cx="3513141" cy="351314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11313" t="-1316" r="-24247" b="-96946"/>
              </a:stretch>
            </a:blipFill>
          </p:spPr>
          <p:txBody>
            <a:bodyPr/>
            <a:lstStyle/>
            <a:p>
              <a:endParaRPr lang="en-US"/>
            </a:p>
          </p:txBody>
        </p:sp>
      </p:grpSp>
      <p:grpSp>
        <p:nvGrpSpPr>
          <p:cNvPr id="10" name="Group 10"/>
          <p:cNvGrpSpPr/>
          <p:nvPr/>
        </p:nvGrpSpPr>
        <p:grpSpPr>
          <a:xfrm>
            <a:off x="2112407" y="2767744"/>
            <a:ext cx="3513141" cy="351314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a:stretch>
            </a:blipFill>
          </p:spPr>
          <p:txBody>
            <a:bodyPr/>
            <a:lstStyle/>
            <a:p>
              <a:endParaRPr lang="en-US"/>
            </a:p>
          </p:txBody>
        </p:sp>
      </p:grpSp>
      <p:sp>
        <p:nvSpPr>
          <p:cNvPr id="12" name="Freeform 12"/>
          <p:cNvSpPr/>
          <p:nvPr/>
        </p:nvSpPr>
        <p:spPr>
          <a:xfrm rot="-5400000">
            <a:off x="16109438" y="7594275"/>
            <a:ext cx="3580978" cy="296130"/>
          </a:xfrm>
          <a:custGeom>
            <a:avLst/>
            <a:gdLst/>
            <a:ahLst/>
            <a:cxnLst/>
            <a:rect l="l" t="t" r="r" b="b"/>
            <a:pathLst>
              <a:path w="3580978" h="296130">
                <a:moveTo>
                  <a:pt x="0" y="0"/>
                </a:moveTo>
                <a:lnTo>
                  <a:pt x="3580977" y="0"/>
                </a:lnTo>
                <a:lnTo>
                  <a:pt x="3580977"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10800000">
            <a:off x="14339095" y="9384764"/>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1940641" y="885825"/>
            <a:ext cx="14406718" cy="1203325"/>
          </a:xfrm>
          <a:prstGeom prst="rect">
            <a:avLst/>
          </a:prstGeom>
        </p:spPr>
        <p:txBody>
          <a:bodyPr lIns="0" tIns="0" rIns="0" bIns="0" rtlCol="0" anchor="t">
            <a:spAutoFit/>
          </a:bodyPr>
          <a:lstStyle/>
          <a:p>
            <a:pPr algn="ctr">
              <a:lnSpc>
                <a:spcPts val="9799"/>
              </a:lnSpc>
              <a:spcBef>
                <a:spcPct val="0"/>
              </a:spcBef>
            </a:pPr>
            <a:r>
              <a:rPr lang="en-US" sz="6999" b="1">
                <a:solidFill>
                  <a:srgbClr val="365B6D"/>
                </a:solidFill>
                <a:latin typeface="Barlow Semi-Bold"/>
                <a:ea typeface="Barlow Semi-Bold"/>
                <a:cs typeface="Barlow Semi-Bold"/>
                <a:sym typeface="Barlow Semi-Bold"/>
              </a:rPr>
              <a:t>Contact Us</a:t>
            </a:r>
          </a:p>
        </p:txBody>
      </p:sp>
      <p:sp>
        <p:nvSpPr>
          <p:cNvPr id="15" name="TextBox 15"/>
          <p:cNvSpPr txBox="1"/>
          <p:nvPr/>
        </p:nvSpPr>
        <p:spPr>
          <a:xfrm>
            <a:off x="7216775" y="6480274"/>
            <a:ext cx="3854450" cy="2369820"/>
          </a:xfrm>
          <a:prstGeom prst="rect">
            <a:avLst/>
          </a:prstGeom>
        </p:spPr>
        <p:txBody>
          <a:bodyPr lIns="0" tIns="0" rIns="0" bIns="0" rtlCol="0" anchor="t">
            <a:spAutoFit/>
          </a:bodyPr>
          <a:lstStyle/>
          <a:p>
            <a:pPr algn="ctr">
              <a:lnSpc>
                <a:spcPts val="3780"/>
              </a:lnSpc>
            </a:pPr>
            <a:r>
              <a:rPr lang="en-US" sz="2700" b="1" spc="10">
                <a:solidFill>
                  <a:srgbClr val="365B6D"/>
                </a:solidFill>
                <a:latin typeface="Barlow Bold"/>
                <a:ea typeface="Barlow Bold"/>
                <a:cs typeface="Barlow Bold"/>
                <a:sym typeface="Barlow Bold"/>
              </a:rPr>
              <a:t>Perveen Rustomfram</a:t>
            </a:r>
          </a:p>
          <a:p>
            <a:pPr algn="ctr">
              <a:lnSpc>
                <a:spcPts val="3780"/>
              </a:lnSpc>
            </a:pPr>
            <a:r>
              <a:rPr lang="en-US" sz="2700" spc="10">
                <a:solidFill>
                  <a:srgbClr val="365B6D"/>
                </a:solidFill>
                <a:latin typeface="Barlow"/>
                <a:ea typeface="Barlow"/>
                <a:cs typeface="Barlow"/>
                <a:sym typeface="Barlow"/>
              </a:rPr>
              <a:t>Ned R. McWherter Library</a:t>
            </a:r>
          </a:p>
          <a:p>
            <a:pPr algn="ctr">
              <a:lnSpc>
                <a:spcPts val="3780"/>
              </a:lnSpc>
            </a:pPr>
            <a:r>
              <a:rPr lang="en-US" sz="2700" spc="10">
                <a:solidFill>
                  <a:srgbClr val="365B6D"/>
                </a:solidFill>
                <a:latin typeface="Barlow"/>
                <a:ea typeface="Barlow"/>
                <a:cs typeface="Barlow"/>
                <a:sym typeface="Barlow"/>
              </a:rPr>
              <a:t>University of Memphis</a:t>
            </a:r>
          </a:p>
          <a:p>
            <a:pPr algn="ctr">
              <a:lnSpc>
                <a:spcPts val="3780"/>
              </a:lnSpc>
            </a:pPr>
            <a:r>
              <a:rPr lang="en-US" sz="2700" spc="10">
                <a:solidFill>
                  <a:srgbClr val="365B6D"/>
                </a:solidFill>
                <a:latin typeface="Barlow"/>
                <a:ea typeface="Barlow"/>
                <a:cs typeface="Barlow"/>
                <a:sym typeface="Barlow"/>
              </a:rPr>
              <a:t>prstmfrm@memphis.edu</a:t>
            </a:r>
          </a:p>
          <a:p>
            <a:pPr algn="ctr">
              <a:lnSpc>
                <a:spcPts val="3780"/>
              </a:lnSpc>
              <a:spcBef>
                <a:spcPct val="0"/>
              </a:spcBef>
            </a:pPr>
            <a:r>
              <a:rPr lang="en-US" sz="2700" spc="10">
                <a:solidFill>
                  <a:srgbClr val="365B6D"/>
                </a:solidFill>
                <a:latin typeface="Barlow"/>
                <a:ea typeface="Barlow"/>
                <a:cs typeface="Barlow"/>
                <a:sym typeface="Barlow"/>
              </a:rPr>
              <a:t>901.678.8203</a:t>
            </a:r>
          </a:p>
        </p:txBody>
      </p:sp>
      <p:sp>
        <p:nvSpPr>
          <p:cNvPr id="16" name="TextBox 16"/>
          <p:cNvSpPr txBox="1"/>
          <p:nvPr/>
        </p:nvSpPr>
        <p:spPr>
          <a:xfrm>
            <a:off x="1848644" y="6480274"/>
            <a:ext cx="4247355" cy="3845925"/>
          </a:xfrm>
          <a:prstGeom prst="rect">
            <a:avLst/>
          </a:prstGeom>
        </p:spPr>
        <p:txBody>
          <a:bodyPr wrap="square" lIns="0" tIns="0" rIns="0" bIns="0" rtlCol="0" anchor="t">
            <a:spAutoFit/>
          </a:bodyPr>
          <a:lstStyle/>
          <a:p>
            <a:pPr algn="ctr">
              <a:lnSpc>
                <a:spcPts val="3780"/>
              </a:lnSpc>
            </a:pPr>
            <a:r>
              <a:rPr lang="en-US" sz="2700" b="1" spc="10" dirty="0">
                <a:solidFill>
                  <a:srgbClr val="365B6D"/>
                </a:solidFill>
                <a:latin typeface="Barlow Bold"/>
                <a:ea typeface="Barlow Bold"/>
                <a:cs typeface="Barlow Bold"/>
                <a:sym typeface="Barlow Bold"/>
              </a:rPr>
              <a:t>Renée Register</a:t>
            </a:r>
          </a:p>
          <a:p>
            <a:pPr algn="ctr">
              <a:lnSpc>
                <a:spcPts val="3780"/>
              </a:lnSpc>
            </a:pPr>
            <a:r>
              <a:rPr lang="en-US" sz="2700" dirty="0">
                <a:solidFill>
                  <a:srgbClr val="365B6D"/>
                </a:solidFill>
                <a:latin typeface="Barlow"/>
                <a:ea typeface="Barlow"/>
                <a:cs typeface="Barlow"/>
                <a:sym typeface="Barlow"/>
              </a:rPr>
              <a:t>Tennessee State Library </a:t>
            </a:r>
          </a:p>
          <a:p>
            <a:pPr algn="ctr">
              <a:lnSpc>
                <a:spcPts val="3780"/>
              </a:lnSpc>
            </a:pPr>
            <a:r>
              <a:rPr lang="en-US" sz="2700" dirty="0">
                <a:solidFill>
                  <a:srgbClr val="365B6D"/>
                </a:solidFill>
                <a:latin typeface="Barlow"/>
                <a:ea typeface="Barlow"/>
                <a:cs typeface="Barlow"/>
                <a:sym typeface="Barlow"/>
              </a:rPr>
              <a:t>and Archives</a:t>
            </a:r>
          </a:p>
          <a:p>
            <a:pPr algn="ctr">
              <a:lnSpc>
                <a:spcPts val="3780"/>
              </a:lnSpc>
            </a:pPr>
            <a:r>
              <a:rPr lang="en-US" sz="2700" spc="10" dirty="0">
                <a:solidFill>
                  <a:srgbClr val="365B6D"/>
                </a:solidFill>
                <a:latin typeface="Barlow"/>
                <a:ea typeface="Barlow"/>
                <a:cs typeface="Barlow"/>
                <a:sym typeface="Barlow"/>
              </a:rPr>
              <a:t>Renee.Register@tnsos.gov</a:t>
            </a:r>
          </a:p>
          <a:p>
            <a:pPr algn="ctr">
              <a:lnSpc>
                <a:spcPts val="3780"/>
              </a:lnSpc>
            </a:pPr>
            <a:r>
              <a:rPr lang="en-US" sz="2700" spc="10" dirty="0">
                <a:solidFill>
                  <a:srgbClr val="365B6D"/>
                </a:solidFill>
                <a:latin typeface="Barlow"/>
                <a:ea typeface="Barlow"/>
                <a:cs typeface="Barlow"/>
                <a:sym typeface="Barlow"/>
              </a:rPr>
              <a:t>615.253.3462</a:t>
            </a:r>
          </a:p>
          <a:p>
            <a:pPr algn="ctr">
              <a:lnSpc>
                <a:spcPts val="3780"/>
              </a:lnSpc>
            </a:pPr>
            <a:endParaRPr lang="en-US" sz="2700" spc="10" dirty="0">
              <a:solidFill>
                <a:srgbClr val="365B6D"/>
              </a:solidFill>
              <a:latin typeface="Barlow"/>
              <a:ea typeface="Barlow"/>
              <a:cs typeface="Barlow"/>
              <a:sym typeface="Barlow"/>
            </a:endParaRPr>
          </a:p>
          <a:p>
            <a:pPr algn="ctr">
              <a:lnSpc>
                <a:spcPts val="3780"/>
              </a:lnSpc>
            </a:pPr>
            <a:endParaRPr lang="en-US" sz="2700" spc="10" dirty="0">
              <a:solidFill>
                <a:srgbClr val="365B6D"/>
              </a:solidFill>
              <a:latin typeface="Barlow"/>
              <a:ea typeface="Barlow"/>
              <a:cs typeface="Barlow"/>
              <a:sym typeface="Barlow"/>
            </a:endParaRPr>
          </a:p>
          <a:p>
            <a:pPr algn="ctr">
              <a:lnSpc>
                <a:spcPts val="3780"/>
              </a:lnSpc>
              <a:spcBef>
                <a:spcPct val="0"/>
              </a:spcBef>
            </a:pPr>
            <a:r>
              <a:rPr lang="en-US" sz="2700" spc="10" dirty="0">
                <a:solidFill>
                  <a:srgbClr val="365B6D"/>
                </a:solidFill>
                <a:latin typeface="Barlow"/>
                <a:ea typeface="Barlow"/>
                <a:cs typeface="Barlow"/>
                <a:sym typeface="Barlow"/>
              </a:rPr>
              <a:t> </a:t>
            </a:r>
          </a:p>
        </p:txBody>
      </p:sp>
      <p:sp>
        <p:nvSpPr>
          <p:cNvPr id="17" name="TextBox 17"/>
          <p:cNvSpPr txBox="1"/>
          <p:nvPr/>
        </p:nvSpPr>
        <p:spPr>
          <a:xfrm>
            <a:off x="12401092" y="6480274"/>
            <a:ext cx="3854450" cy="2369820"/>
          </a:xfrm>
          <a:prstGeom prst="rect">
            <a:avLst/>
          </a:prstGeom>
        </p:spPr>
        <p:txBody>
          <a:bodyPr lIns="0" tIns="0" rIns="0" bIns="0" rtlCol="0" anchor="t">
            <a:spAutoFit/>
          </a:bodyPr>
          <a:lstStyle/>
          <a:p>
            <a:pPr algn="ctr">
              <a:lnSpc>
                <a:spcPts val="3780"/>
              </a:lnSpc>
            </a:pPr>
            <a:r>
              <a:rPr lang="en-US" sz="2700" b="1" spc="10">
                <a:solidFill>
                  <a:srgbClr val="365B6D"/>
                </a:solidFill>
                <a:latin typeface="Barlow Bold"/>
                <a:ea typeface="Barlow Bold"/>
                <a:cs typeface="Barlow Bold"/>
                <a:sym typeface="Barlow Bold"/>
              </a:rPr>
              <a:t>Alex Taylor</a:t>
            </a:r>
          </a:p>
          <a:p>
            <a:pPr algn="ctr">
              <a:lnSpc>
                <a:spcPts val="3780"/>
              </a:lnSpc>
            </a:pPr>
            <a:r>
              <a:rPr lang="en-US" sz="2700" spc="10">
                <a:solidFill>
                  <a:srgbClr val="365B6D"/>
                </a:solidFill>
                <a:latin typeface="Barlow"/>
                <a:ea typeface="Barlow"/>
                <a:cs typeface="Barlow"/>
                <a:sym typeface="Barlow"/>
              </a:rPr>
              <a:t>Ned R. McWherter Library</a:t>
            </a:r>
          </a:p>
          <a:p>
            <a:pPr algn="ctr">
              <a:lnSpc>
                <a:spcPts val="3780"/>
              </a:lnSpc>
            </a:pPr>
            <a:r>
              <a:rPr lang="en-US" sz="2700" spc="10">
                <a:solidFill>
                  <a:srgbClr val="365B6D"/>
                </a:solidFill>
                <a:latin typeface="Barlow"/>
                <a:ea typeface="Barlow"/>
                <a:cs typeface="Barlow"/>
                <a:sym typeface="Barlow"/>
              </a:rPr>
              <a:t>University of Memphis</a:t>
            </a:r>
          </a:p>
          <a:p>
            <a:pPr algn="ctr">
              <a:lnSpc>
                <a:spcPts val="3780"/>
              </a:lnSpc>
            </a:pPr>
            <a:r>
              <a:rPr lang="en-US" sz="2700" spc="10">
                <a:solidFill>
                  <a:srgbClr val="365B6D"/>
                </a:solidFill>
                <a:latin typeface="Barlow"/>
                <a:ea typeface="Barlow"/>
                <a:cs typeface="Barlow"/>
                <a:sym typeface="Barlow"/>
              </a:rPr>
              <a:t>taylor97@memphis.edu</a:t>
            </a:r>
          </a:p>
          <a:p>
            <a:pPr algn="ctr">
              <a:lnSpc>
                <a:spcPts val="3780"/>
              </a:lnSpc>
              <a:spcBef>
                <a:spcPct val="0"/>
              </a:spcBef>
            </a:pPr>
            <a:r>
              <a:rPr lang="en-US" sz="2700" spc="10">
                <a:solidFill>
                  <a:srgbClr val="365B6D"/>
                </a:solidFill>
                <a:latin typeface="Barlow"/>
                <a:ea typeface="Barlow"/>
                <a:cs typeface="Barlow"/>
                <a:sym typeface="Barlow"/>
              </a:rPr>
              <a:t>901.678.5475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65B6D"/>
        </a:solidFill>
        <a:effectLst/>
      </p:bgPr>
    </p:bg>
    <p:spTree>
      <p:nvGrpSpPr>
        <p:cNvPr id="1" name=""/>
        <p:cNvGrpSpPr/>
        <p:nvPr/>
      </p:nvGrpSpPr>
      <p:grpSpPr>
        <a:xfrm>
          <a:off x="0" y="0"/>
          <a:ext cx="0" cy="0"/>
          <a:chOff x="0" y="0"/>
          <a:chExt cx="0" cy="0"/>
        </a:xfrm>
      </p:grpSpPr>
      <p:sp>
        <p:nvSpPr>
          <p:cNvPr id="2" name="Freeform 2"/>
          <p:cNvSpPr/>
          <p:nvPr/>
        </p:nvSpPr>
        <p:spPr>
          <a:xfrm rot="5400000">
            <a:off x="-1664294" y="2906886"/>
            <a:ext cx="4740498" cy="392017"/>
          </a:xfrm>
          <a:custGeom>
            <a:avLst/>
            <a:gdLst/>
            <a:ahLst/>
            <a:cxnLst/>
            <a:rect l="l" t="t" r="r" b="b"/>
            <a:pathLst>
              <a:path w="4740498" h="392017">
                <a:moveTo>
                  <a:pt x="0" y="0"/>
                </a:moveTo>
                <a:lnTo>
                  <a:pt x="4740497" y="0"/>
                </a:lnTo>
                <a:lnTo>
                  <a:pt x="4740497" y="392017"/>
                </a:lnTo>
                <a:lnTo>
                  <a:pt x="0" y="39201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679284" y="536638"/>
            <a:ext cx="4740498" cy="392017"/>
          </a:xfrm>
          <a:custGeom>
            <a:avLst/>
            <a:gdLst/>
            <a:ahLst/>
            <a:cxnLst/>
            <a:rect l="l" t="t" r="r" b="b"/>
            <a:pathLst>
              <a:path w="4740498" h="392017">
                <a:moveTo>
                  <a:pt x="0" y="0"/>
                </a:moveTo>
                <a:lnTo>
                  <a:pt x="4740498" y="0"/>
                </a:lnTo>
                <a:lnTo>
                  <a:pt x="4740498" y="392016"/>
                </a:lnTo>
                <a:lnTo>
                  <a:pt x="0" y="39201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4" name="Freeform 4"/>
          <p:cNvSpPr/>
          <p:nvPr/>
        </p:nvSpPr>
        <p:spPr>
          <a:xfrm rot="-5400000">
            <a:off x="15269321" y="7123585"/>
            <a:ext cx="4740498" cy="392017"/>
          </a:xfrm>
          <a:custGeom>
            <a:avLst/>
            <a:gdLst/>
            <a:ahLst/>
            <a:cxnLst/>
            <a:rect l="l" t="t" r="r" b="b"/>
            <a:pathLst>
              <a:path w="4740498" h="392017">
                <a:moveTo>
                  <a:pt x="0" y="0"/>
                </a:moveTo>
                <a:lnTo>
                  <a:pt x="4740498" y="0"/>
                </a:lnTo>
                <a:lnTo>
                  <a:pt x="4740498" y="392017"/>
                </a:lnTo>
                <a:lnTo>
                  <a:pt x="0" y="39201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5" name="Freeform 5"/>
          <p:cNvSpPr/>
          <p:nvPr/>
        </p:nvSpPr>
        <p:spPr>
          <a:xfrm rot="-10800000">
            <a:off x="12925742" y="9493834"/>
            <a:ext cx="4740498" cy="392017"/>
          </a:xfrm>
          <a:custGeom>
            <a:avLst/>
            <a:gdLst/>
            <a:ahLst/>
            <a:cxnLst/>
            <a:rect l="l" t="t" r="r" b="b"/>
            <a:pathLst>
              <a:path w="4740498" h="392017">
                <a:moveTo>
                  <a:pt x="0" y="0"/>
                </a:moveTo>
                <a:lnTo>
                  <a:pt x="4740498" y="0"/>
                </a:lnTo>
                <a:lnTo>
                  <a:pt x="4740498" y="392016"/>
                </a:lnTo>
                <a:lnTo>
                  <a:pt x="0" y="39201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14844934" y="732646"/>
            <a:ext cx="2767824" cy="2737630"/>
          </a:xfrm>
          <a:custGeom>
            <a:avLst/>
            <a:gdLst/>
            <a:ahLst/>
            <a:cxnLst/>
            <a:rect l="l" t="t" r="r" b="b"/>
            <a:pathLst>
              <a:path w="2767824" h="2737630">
                <a:moveTo>
                  <a:pt x="0" y="0"/>
                </a:moveTo>
                <a:lnTo>
                  <a:pt x="2767824" y="0"/>
                </a:lnTo>
                <a:lnTo>
                  <a:pt x="2767824" y="2737630"/>
                </a:lnTo>
                <a:lnTo>
                  <a:pt x="0" y="27376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10800000">
            <a:off x="644447" y="7027759"/>
            <a:ext cx="2753631" cy="2723591"/>
          </a:xfrm>
          <a:custGeom>
            <a:avLst/>
            <a:gdLst/>
            <a:ahLst/>
            <a:cxnLst/>
            <a:rect l="l" t="t" r="r" b="b"/>
            <a:pathLst>
              <a:path w="2753631" h="2723591">
                <a:moveTo>
                  <a:pt x="0" y="0"/>
                </a:moveTo>
                <a:lnTo>
                  <a:pt x="2753630" y="0"/>
                </a:lnTo>
                <a:lnTo>
                  <a:pt x="2753630" y="2723591"/>
                </a:lnTo>
                <a:lnTo>
                  <a:pt x="0" y="27235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3132093" y="3241676"/>
            <a:ext cx="12023813" cy="1901824"/>
          </a:xfrm>
          <a:prstGeom prst="rect">
            <a:avLst/>
          </a:prstGeom>
        </p:spPr>
        <p:txBody>
          <a:bodyPr lIns="0" tIns="0" rIns="0" bIns="0" rtlCol="0" anchor="t">
            <a:spAutoFit/>
          </a:bodyPr>
          <a:lstStyle/>
          <a:p>
            <a:pPr algn="ctr">
              <a:lnSpc>
                <a:spcPts val="15400"/>
              </a:lnSpc>
              <a:spcBef>
                <a:spcPct val="0"/>
              </a:spcBef>
            </a:pPr>
            <a:r>
              <a:rPr lang="en-US" sz="11000" b="1">
                <a:solidFill>
                  <a:srgbClr val="F7F7F7"/>
                </a:solidFill>
                <a:latin typeface="Barlow Bold"/>
                <a:ea typeface="Barlow Bold"/>
                <a:cs typeface="Barlow Bold"/>
                <a:sym typeface="Barlow 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C9286"/>
        </a:solidFill>
        <a:effectLst/>
      </p:bgPr>
    </p:bg>
    <p:spTree>
      <p:nvGrpSpPr>
        <p:cNvPr id="1" name=""/>
        <p:cNvGrpSpPr/>
        <p:nvPr/>
      </p:nvGrpSpPr>
      <p:grpSpPr>
        <a:xfrm>
          <a:off x="0" y="0"/>
          <a:ext cx="0" cy="0"/>
          <a:chOff x="0" y="0"/>
          <a:chExt cx="0" cy="0"/>
        </a:xfrm>
      </p:grpSpPr>
      <p:sp>
        <p:nvSpPr>
          <p:cNvPr id="2" name="Freeform 2"/>
          <p:cNvSpPr/>
          <p:nvPr/>
        </p:nvSpPr>
        <p:spPr>
          <a:xfrm rot="-5400000">
            <a:off x="476287"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495705" y="9364617"/>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1294784" y="7594275"/>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1373521" y="3262525"/>
            <a:ext cx="4596274" cy="4577519"/>
          </a:xfrm>
          <a:custGeom>
            <a:avLst/>
            <a:gdLst/>
            <a:ahLst/>
            <a:cxnLst/>
            <a:rect l="l" t="t" r="r" b="b"/>
            <a:pathLst>
              <a:path w="4596274" h="4577519">
                <a:moveTo>
                  <a:pt x="0" y="0"/>
                </a:moveTo>
                <a:lnTo>
                  <a:pt x="4596274" y="0"/>
                </a:lnTo>
                <a:lnTo>
                  <a:pt x="4596274" y="4577519"/>
                </a:lnTo>
                <a:lnTo>
                  <a:pt x="0" y="4577519"/>
                </a:lnTo>
                <a:lnTo>
                  <a:pt x="0" y="0"/>
                </a:lnTo>
                <a:close/>
              </a:path>
            </a:pathLst>
          </a:custGeom>
          <a:blipFill>
            <a:blip r:embed="rId4">
              <a:alphaModFix amt="80000"/>
            </a:blip>
            <a:stretch>
              <a:fillRect b="-41921"/>
            </a:stretch>
          </a:blipFill>
          <a:ln w="9525" cap="sq">
            <a:solidFill>
              <a:srgbClr val="000000">
                <a:alpha val="80000"/>
              </a:srgbClr>
            </a:solidFill>
            <a:prstDash val="solid"/>
            <a:miter/>
          </a:ln>
        </p:spPr>
        <p:txBody>
          <a:bodyPr/>
          <a:lstStyle/>
          <a:p>
            <a:endParaRPr lang="en-US"/>
          </a:p>
        </p:txBody>
      </p:sp>
      <p:sp>
        <p:nvSpPr>
          <p:cNvPr id="7" name="Freeform 7"/>
          <p:cNvSpPr/>
          <p:nvPr/>
        </p:nvSpPr>
        <p:spPr>
          <a:xfrm>
            <a:off x="6845863" y="3262525"/>
            <a:ext cx="4596274" cy="4577519"/>
          </a:xfrm>
          <a:custGeom>
            <a:avLst/>
            <a:gdLst/>
            <a:ahLst/>
            <a:cxnLst/>
            <a:rect l="l" t="t" r="r" b="b"/>
            <a:pathLst>
              <a:path w="4596274" h="4577519">
                <a:moveTo>
                  <a:pt x="0" y="0"/>
                </a:moveTo>
                <a:lnTo>
                  <a:pt x="4596274" y="0"/>
                </a:lnTo>
                <a:lnTo>
                  <a:pt x="4596274" y="4577519"/>
                </a:lnTo>
                <a:lnTo>
                  <a:pt x="0" y="4577519"/>
                </a:lnTo>
                <a:lnTo>
                  <a:pt x="0" y="0"/>
                </a:lnTo>
                <a:close/>
              </a:path>
            </a:pathLst>
          </a:custGeom>
          <a:blipFill>
            <a:blip r:embed="rId4">
              <a:alphaModFix amt="80000"/>
            </a:blip>
            <a:stretch>
              <a:fillRect b="-41921"/>
            </a:stretch>
          </a:blipFill>
          <a:ln w="9525" cap="sq">
            <a:solidFill>
              <a:srgbClr val="000000">
                <a:alpha val="80000"/>
              </a:srgbClr>
            </a:solidFill>
            <a:prstDash val="solid"/>
            <a:miter/>
          </a:ln>
        </p:spPr>
        <p:txBody>
          <a:bodyPr/>
          <a:lstStyle/>
          <a:p>
            <a:endParaRPr lang="en-US"/>
          </a:p>
        </p:txBody>
      </p:sp>
      <p:sp>
        <p:nvSpPr>
          <p:cNvPr id="8" name="TextBox 8"/>
          <p:cNvSpPr txBox="1"/>
          <p:nvPr/>
        </p:nvSpPr>
        <p:spPr>
          <a:xfrm>
            <a:off x="6845863" y="3205375"/>
            <a:ext cx="4596274" cy="5444490"/>
          </a:xfrm>
          <a:prstGeom prst="rect">
            <a:avLst/>
          </a:prstGeom>
        </p:spPr>
        <p:txBody>
          <a:bodyPr lIns="0" tIns="0" rIns="0" bIns="0" rtlCol="0" anchor="t">
            <a:spAutoFit/>
          </a:bodyPr>
          <a:lstStyle/>
          <a:p>
            <a:pPr algn="ctr">
              <a:lnSpc>
                <a:spcPts val="3359"/>
              </a:lnSpc>
            </a:pPr>
            <a:r>
              <a:rPr lang="en-US" sz="2400" dirty="0">
                <a:solidFill>
                  <a:srgbClr val="000000"/>
                </a:solidFill>
                <a:latin typeface="Barlow"/>
                <a:ea typeface="Barlow"/>
                <a:cs typeface="Barlow"/>
                <a:sym typeface="Barlow"/>
              </a:rPr>
              <a:t>State agencies must provide one copy of printed and electronic publications to each </a:t>
            </a:r>
          </a:p>
          <a:p>
            <a:pPr algn="ctr">
              <a:lnSpc>
                <a:spcPts val="3359"/>
              </a:lnSpc>
            </a:pPr>
            <a:r>
              <a:rPr lang="en-US" sz="2400" dirty="0">
                <a:solidFill>
                  <a:srgbClr val="000000"/>
                </a:solidFill>
                <a:latin typeface="Barlow"/>
                <a:ea typeface="Barlow"/>
                <a:cs typeface="Barlow"/>
                <a:sym typeface="Barlow"/>
              </a:rPr>
              <a:t>depository library. </a:t>
            </a:r>
          </a:p>
          <a:p>
            <a:pPr algn="l">
              <a:lnSpc>
                <a:spcPts val="3359"/>
              </a:lnSpc>
            </a:pPr>
            <a:endParaRPr lang="en-US" sz="2400" dirty="0">
              <a:solidFill>
                <a:srgbClr val="000000"/>
              </a:solidFill>
              <a:latin typeface="Barlow"/>
              <a:ea typeface="Barlow"/>
              <a:cs typeface="Barlow"/>
              <a:sym typeface="Barlow"/>
            </a:endParaRPr>
          </a:p>
          <a:p>
            <a:pPr algn="ctr">
              <a:lnSpc>
                <a:spcPts val="3359"/>
              </a:lnSpc>
            </a:pPr>
            <a:r>
              <a:rPr lang="en-US" sz="2400" dirty="0">
                <a:solidFill>
                  <a:srgbClr val="000000"/>
                </a:solidFill>
                <a:latin typeface="Barlow"/>
                <a:ea typeface="Barlow"/>
                <a:cs typeface="Barlow"/>
                <a:sym typeface="Barlow"/>
              </a:rPr>
              <a:t>Depository publications include:</a:t>
            </a:r>
          </a:p>
          <a:p>
            <a:pPr marL="518160" lvl="1" indent="-259080" algn="l">
              <a:lnSpc>
                <a:spcPts val="3359"/>
              </a:lnSpc>
              <a:buFont typeface="Arial"/>
              <a:buChar char="•"/>
            </a:pPr>
            <a:r>
              <a:rPr lang="en-US" sz="2400" dirty="0">
                <a:solidFill>
                  <a:srgbClr val="000000"/>
                </a:solidFill>
                <a:latin typeface="Barlow"/>
                <a:ea typeface="Barlow"/>
                <a:cs typeface="Barlow"/>
                <a:sym typeface="Barlow"/>
              </a:rPr>
              <a:t> annual reports</a:t>
            </a:r>
          </a:p>
          <a:p>
            <a:pPr marL="518160" lvl="1" indent="-259080" algn="l">
              <a:lnSpc>
                <a:spcPts val="3359"/>
              </a:lnSpc>
              <a:buFont typeface="Arial"/>
              <a:buChar char="•"/>
            </a:pPr>
            <a:r>
              <a:rPr lang="en-US" sz="2400" dirty="0">
                <a:solidFill>
                  <a:srgbClr val="000000"/>
                </a:solidFill>
                <a:latin typeface="Barlow"/>
                <a:ea typeface="Barlow"/>
                <a:cs typeface="Barlow"/>
                <a:sym typeface="Barlow"/>
              </a:rPr>
              <a:t>statistical reports</a:t>
            </a:r>
          </a:p>
          <a:p>
            <a:pPr marL="518160" lvl="1" indent="-259080" algn="l">
              <a:lnSpc>
                <a:spcPts val="3359"/>
              </a:lnSpc>
              <a:buFont typeface="Arial"/>
              <a:buChar char="•"/>
            </a:pPr>
            <a:r>
              <a:rPr lang="en-US" sz="2400" dirty="0">
                <a:solidFill>
                  <a:srgbClr val="000000"/>
                </a:solidFill>
                <a:latin typeface="Barlow"/>
                <a:ea typeface="Barlow"/>
                <a:cs typeface="Barlow"/>
                <a:sym typeface="Barlow"/>
              </a:rPr>
              <a:t>periodic and special reports</a:t>
            </a:r>
          </a:p>
          <a:p>
            <a:pPr marL="518160" lvl="1" indent="-259080" algn="l">
              <a:lnSpc>
                <a:spcPts val="3359"/>
              </a:lnSpc>
              <a:buFont typeface="Arial"/>
              <a:buChar char="•"/>
            </a:pPr>
            <a:r>
              <a:rPr lang="en-US" sz="2400" dirty="0">
                <a:solidFill>
                  <a:srgbClr val="000000"/>
                </a:solidFill>
                <a:latin typeface="Barlow"/>
                <a:ea typeface="Barlow"/>
                <a:cs typeface="Barlow"/>
                <a:sym typeface="Barlow"/>
              </a:rPr>
              <a:t>public and private acts</a:t>
            </a:r>
          </a:p>
          <a:p>
            <a:pPr marL="518160" lvl="1" indent="-259080" algn="l">
              <a:lnSpc>
                <a:spcPts val="3359"/>
              </a:lnSpc>
              <a:buFont typeface="Arial"/>
              <a:buChar char="•"/>
            </a:pPr>
            <a:r>
              <a:rPr lang="en-US" sz="2400" dirty="0">
                <a:solidFill>
                  <a:srgbClr val="000000"/>
                </a:solidFill>
                <a:latin typeface="Barlow"/>
                <a:ea typeface="Barlow"/>
                <a:cs typeface="Barlow"/>
                <a:sym typeface="Barlow"/>
              </a:rPr>
              <a:t>many other publications</a:t>
            </a:r>
          </a:p>
          <a:p>
            <a:pPr algn="ctr">
              <a:lnSpc>
                <a:spcPts val="3359"/>
              </a:lnSpc>
            </a:pPr>
            <a:endParaRPr lang="en-US" sz="2400" dirty="0">
              <a:solidFill>
                <a:srgbClr val="000000"/>
              </a:solidFill>
              <a:latin typeface="Barlow"/>
              <a:ea typeface="Barlow"/>
              <a:cs typeface="Barlow"/>
              <a:sym typeface="Barlow"/>
            </a:endParaRPr>
          </a:p>
          <a:p>
            <a:pPr algn="ctr">
              <a:lnSpc>
                <a:spcPts val="3359"/>
              </a:lnSpc>
              <a:spcBef>
                <a:spcPct val="0"/>
              </a:spcBef>
            </a:pPr>
            <a:endParaRPr lang="en-US" sz="2400" dirty="0">
              <a:solidFill>
                <a:srgbClr val="000000"/>
              </a:solidFill>
              <a:latin typeface="Barlow"/>
              <a:ea typeface="Barlow"/>
              <a:cs typeface="Barlow"/>
              <a:sym typeface="Barlow"/>
            </a:endParaRPr>
          </a:p>
        </p:txBody>
      </p:sp>
      <p:sp>
        <p:nvSpPr>
          <p:cNvPr id="9" name="Freeform 9"/>
          <p:cNvSpPr/>
          <p:nvPr/>
        </p:nvSpPr>
        <p:spPr>
          <a:xfrm>
            <a:off x="12318205" y="3262525"/>
            <a:ext cx="4596274" cy="4577519"/>
          </a:xfrm>
          <a:custGeom>
            <a:avLst/>
            <a:gdLst/>
            <a:ahLst/>
            <a:cxnLst/>
            <a:rect l="l" t="t" r="r" b="b"/>
            <a:pathLst>
              <a:path w="4596274" h="4577519">
                <a:moveTo>
                  <a:pt x="0" y="0"/>
                </a:moveTo>
                <a:lnTo>
                  <a:pt x="4596274" y="0"/>
                </a:lnTo>
                <a:lnTo>
                  <a:pt x="4596274" y="4577519"/>
                </a:lnTo>
                <a:lnTo>
                  <a:pt x="0" y="4577519"/>
                </a:lnTo>
                <a:lnTo>
                  <a:pt x="0" y="0"/>
                </a:lnTo>
                <a:close/>
              </a:path>
            </a:pathLst>
          </a:custGeom>
          <a:blipFill>
            <a:blip r:embed="rId4">
              <a:alphaModFix amt="80000"/>
            </a:blip>
            <a:stretch>
              <a:fillRect b="-41921"/>
            </a:stretch>
          </a:blipFill>
          <a:ln w="9525" cap="sq">
            <a:solidFill>
              <a:srgbClr val="000000">
                <a:alpha val="80000"/>
              </a:srgbClr>
            </a:solidFill>
            <a:prstDash val="solid"/>
            <a:miter/>
          </a:ln>
        </p:spPr>
        <p:txBody>
          <a:bodyPr/>
          <a:lstStyle/>
          <a:p>
            <a:endParaRPr lang="en-US"/>
          </a:p>
        </p:txBody>
      </p:sp>
      <p:sp>
        <p:nvSpPr>
          <p:cNvPr id="10" name="Freeform 10"/>
          <p:cNvSpPr/>
          <p:nvPr/>
        </p:nvSpPr>
        <p:spPr>
          <a:xfrm flipH="1">
            <a:off x="906506" y="5997434"/>
            <a:ext cx="1507482" cy="3213624"/>
          </a:xfrm>
          <a:custGeom>
            <a:avLst/>
            <a:gdLst/>
            <a:ahLst/>
            <a:cxnLst/>
            <a:rect l="l" t="t" r="r" b="b"/>
            <a:pathLst>
              <a:path w="1507482" h="3213624">
                <a:moveTo>
                  <a:pt x="1507482" y="0"/>
                </a:moveTo>
                <a:lnTo>
                  <a:pt x="0" y="0"/>
                </a:lnTo>
                <a:lnTo>
                  <a:pt x="0" y="3213623"/>
                </a:lnTo>
                <a:lnTo>
                  <a:pt x="1507482" y="3213623"/>
                </a:lnTo>
                <a:lnTo>
                  <a:pt x="1507482"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3119196" y="885825"/>
            <a:ext cx="12049609" cy="1203325"/>
          </a:xfrm>
          <a:prstGeom prst="rect">
            <a:avLst/>
          </a:prstGeom>
        </p:spPr>
        <p:txBody>
          <a:bodyPr lIns="0" tIns="0" rIns="0" bIns="0" rtlCol="0" anchor="t">
            <a:spAutoFit/>
          </a:bodyPr>
          <a:lstStyle/>
          <a:p>
            <a:pPr algn="ctr">
              <a:lnSpc>
                <a:spcPts val="9799"/>
              </a:lnSpc>
              <a:spcBef>
                <a:spcPct val="0"/>
              </a:spcBef>
            </a:pPr>
            <a:r>
              <a:rPr lang="en-US" sz="6999" b="1">
                <a:solidFill>
                  <a:srgbClr val="E9DEC4"/>
                </a:solidFill>
                <a:latin typeface="Barlow Bold"/>
                <a:ea typeface="Barlow Bold"/>
                <a:cs typeface="Barlow Bold"/>
                <a:sym typeface="Barlow Bold"/>
              </a:rPr>
              <a:t>TN publications and the Law</a:t>
            </a:r>
          </a:p>
        </p:txBody>
      </p:sp>
      <p:sp>
        <p:nvSpPr>
          <p:cNvPr id="12" name="TextBox 12"/>
          <p:cNvSpPr txBox="1"/>
          <p:nvPr/>
        </p:nvSpPr>
        <p:spPr>
          <a:xfrm>
            <a:off x="1373521" y="3205375"/>
            <a:ext cx="4596274" cy="2510788"/>
          </a:xfrm>
          <a:prstGeom prst="rect">
            <a:avLst/>
          </a:prstGeom>
        </p:spPr>
        <p:txBody>
          <a:bodyPr lIns="0" tIns="0" rIns="0" bIns="0" rtlCol="0" anchor="t">
            <a:spAutoFit/>
          </a:bodyPr>
          <a:lstStyle/>
          <a:p>
            <a:pPr algn="ctr">
              <a:lnSpc>
                <a:spcPts val="3360"/>
              </a:lnSpc>
            </a:pPr>
            <a:r>
              <a:rPr lang="en-US" sz="2400">
                <a:solidFill>
                  <a:srgbClr val="000000"/>
                </a:solidFill>
                <a:latin typeface="Barlow"/>
                <a:ea typeface="Barlow"/>
                <a:cs typeface="Barlow"/>
                <a:sym typeface="Barlow"/>
              </a:rPr>
              <a:t>Tennessee Code Annotated (TCA)</a:t>
            </a:r>
          </a:p>
          <a:p>
            <a:pPr algn="ctr">
              <a:lnSpc>
                <a:spcPts val="3360"/>
              </a:lnSpc>
            </a:pPr>
            <a:r>
              <a:rPr lang="en-US" sz="2400">
                <a:solidFill>
                  <a:srgbClr val="000000"/>
                </a:solidFill>
                <a:latin typeface="Barlow"/>
                <a:ea typeface="Barlow"/>
                <a:cs typeface="Barlow"/>
                <a:sym typeface="Barlow"/>
              </a:rPr>
              <a:t>Title 12, Chapter 6</a:t>
            </a:r>
          </a:p>
          <a:p>
            <a:pPr algn="ctr">
              <a:lnSpc>
                <a:spcPts val="3360"/>
              </a:lnSpc>
              <a:spcBef>
                <a:spcPct val="0"/>
              </a:spcBef>
            </a:pPr>
            <a:r>
              <a:rPr lang="en-US" sz="2400">
                <a:solidFill>
                  <a:srgbClr val="000000"/>
                </a:solidFill>
                <a:latin typeface="Barlow"/>
                <a:ea typeface="Barlow"/>
                <a:cs typeface="Barlow"/>
                <a:sym typeface="Barlow"/>
              </a:rPr>
              <a:t>outlines agency and library responsibilities related to collecting and preserving State publications.</a:t>
            </a:r>
          </a:p>
        </p:txBody>
      </p:sp>
      <p:sp>
        <p:nvSpPr>
          <p:cNvPr id="13" name="TextBox 13"/>
          <p:cNvSpPr txBox="1"/>
          <p:nvPr/>
        </p:nvSpPr>
        <p:spPr>
          <a:xfrm>
            <a:off x="12459806" y="3205375"/>
            <a:ext cx="4313072" cy="5863588"/>
          </a:xfrm>
          <a:prstGeom prst="rect">
            <a:avLst/>
          </a:prstGeom>
        </p:spPr>
        <p:txBody>
          <a:bodyPr lIns="0" tIns="0" rIns="0" bIns="0" rtlCol="0" anchor="t">
            <a:spAutoFit/>
          </a:bodyPr>
          <a:lstStyle/>
          <a:p>
            <a:pPr algn="ctr">
              <a:lnSpc>
                <a:spcPts val="3360"/>
              </a:lnSpc>
            </a:pPr>
            <a:r>
              <a:rPr lang="en-US" sz="2400">
                <a:solidFill>
                  <a:srgbClr val="000000"/>
                </a:solidFill>
                <a:latin typeface="Barlow"/>
                <a:ea typeface="Barlow"/>
                <a:cs typeface="Barlow"/>
                <a:sym typeface="Barlow"/>
              </a:rPr>
              <a:t>Publications collected by depository libraries </a:t>
            </a:r>
          </a:p>
          <a:p>
            <a:pPr algn="ctr">
              <a:lnSpc>
                <a:spcPts val="3360"/>
              </a:lnSpc>
            </a:pPr>
            <a:r>
              <a:rPr lang="en-US" sz="2400">
                <a:solidFill>
                  <a:srgbClr val="000000"/>
                </a:solidFill>
                <a:latin typeface="Barlow"/>
                <a:ea typeface="Barlow"/>
                <a:cs typeface="Barlow"/>
                <a:sym typeface="Barlow"/>
              </a:rPr>
              <a:t>do not include:</a:t>
            </a:r>
          </a:p>
          <a:p>
            <a:pPr marL="518179" lvl="1" indent="-259090" algn="l">
              <a:lnSpc>
                <a:spcPts val="3360"/>
              </a:lnSpc>
              <a:buFont typeface="Arial"/>
              <a:buChar char="•"/>
            </a:pPr>
            <a:r>
              <a:rPr lang="en-US" sz="2400">
                <a:solidFill>
                  <a:srgbClr val="000000"/>
                </a:solidFill>
                <a:latin typeface="Barlow"/>
                <a:ea typeface="Barlow"/>
                <a:cs typeface="Barlow"/>
                <a:sym typeface="Barlow"/>
              </a:rPr>
              <a:t>ephemeral materials (business cards and flyers)</a:t>
            </a:r>
          </a:p>
          <a:p>
            <a:pPr marL="518179" lvl="1" indent="-259090" algn="l">
              <a:lnSpc>
                <a:spcPts val="3360"/>
              </a:lnSpc>
              <a:buFont typeface="Arial"/>
              <a:buChar char="•"/>
            </a:pPr>
            <a:r>
              <a:rPr lang="en-US" sz="2400">
                <a:solidFill>
                  <a:srgbClr val="000000"/>
                </a:solidFill>
                <a:latin typeface="Barlow"/>
                <a:ea typeface="Barlow"/>
                <a:cs typeface="Barlow"/>
                <a:sym typeface="Barlow"/>
              </a:rPr>
              <a:t>publications created for internal use (handbooks and manuals)</a:t>
            </a:r>
          </a:p>
          <a:p>
            <a:pPr marL="518179" lvl="1" indent="-259090" algn="l">
              <a:lnSpc>
                <a:spcPts val="3360"/>
              </a:lnSpc>
              <a:buFont typeface="Arial"/>
              <a:buChar char="•"/>
            </a:pPr>
            <a:r>
              <a:rPr lang="en-US" sz="2400">
                <a:solidFill>
                  <a:srgbClr val="000000"/>
                </a:solidFill>
                <a:latin typeface="Barlow"/>
                <a:ea typeface="Barlow"/>
                <a:cs typeface="Barlow"/>
                <a:sym typeface="Barlow"/>
              </a:rPr>
              <a:t>materials not distributed outside the agency (internal newsletters)</a:t>
            </a:r>
          </a:p>
          <a:p>
            <a:pPr algn="ctr">
              <a:lnSpc>
                <a:spcPts val="3360"/>
              </a:lnSpc>
            </a:pPr>
            <a:endParaRPr lang="en-US" sz="2400">
              <a:solidFill>
                <a:srgbClr val="000000"/>
              </a:solidFill>
              <a:latin typeface="Barlow"/>
              <a:ea typeface="Barlow"/>
              <a:cs typeface="Barlow"/>
              <a:sym typeface="Barlow"/>
            </a:endParaRPr>
          </a:p>
          <a:p>
            <a:pPr algn="ctr">
              <a:lnSpc>
                <a:spcPts val="3360"/>
              </a:lnSpc>
            </a:pPr>
            <a:endParaRPr lang="en-US" sz="2400">
              <a:solidFill>
                <a:srgbClr val="000000"/>
              </a:solidFill>
              <a:latin typeface="Barlow"/>
              <a:ea typeface="Barlow"/>
              <a:cs typeface="Barlow"/>
              <a:sym typeface="Barlow"/>
            </a:endParaRPr>
          </a:p>
          <a:p>
            <a:pPr algn="ctr">
              <a:lnSpc>
                <a:spcPts val="3360"/>
              </a:lnSpc>
              <a:spcBef>
                <a:spcPct val="0"/>
              </a:spcBef>
            </a:pPr>
            <a:endParaRPr lang="en-US" sz="2400">
              <a:solidFill>
                <a:srgbClr val="000000"/>
              </a:solidFill>
              <a:latin typeface="Barlow"/>
              <a:ea typeface="Barlow"/>
              <a:cs typeface="Barlow"/>
              <a:sym typeface="Barlow"/>
            </a:endParaRPr>
          </a:p>
        </p:txBody>
      </p:sp>
      <p:sp>
        <p:nvSpPr>
          <p:cNvPr id="14" name="Freeform 14"/>
          <p:cNvSpPr/>
          <p:nvPr/>
        </p:nvSpPr>
        <p:spPr>
          <a:xfrm rot="-5400000">
            <a:off x="16034134" y="7574128"/>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rot="-10800000">
            <a:off x="14263792" y="9364617"/>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89DD2"/>
        </a:solidFill>
        <a:effectLst/>
      </p:bgPr>
    </p:bg>
    <p:spTree>
      <p:nvGrpSpPr>
        <p:cNvPr id="1" name=""/>
        <p:cNvGrpSpPr/>
        <p:nvPr/>
      </p:nvGrpSpPr>
      <p:grpSpPr>
        <a:xfrm>
          <a:off x="0" y="0"/>
          <a:ext cx="0" cy="0"/>
          <a:chOff x="0" y="0"/>
          <a:chExt cx="0" cy="0"/>
        </a:xfrm>
      </p:grpSpPr>
      <p:sp>
        <p:nvSpPr>
          <p:cNvPr id="2" name="Freeform 2"/>
          <p:cNvSpPr/>
          <p:nvPr/>
        </p:nvSpPr>
        <p:spPr>
          <a:xfrm rot="-5400000">
            <a:off x="476287"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495705" y="9364617"/>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1294784" y="7594275"/>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TextBox 6"/>
          <p:cNvSpPr txBox="1"/>
          <p:nvPr/>
        </p:nvSpPr>
        <p:spPr>
          <a:xfrm>
            <a:off x="1839548" y="2762242"/>
            <a:ext cx="15023819" cy="5559425"/>
          </a:xfrm>
          <a:prstGeom prst="rect">
            <a:avLst/>
          </a:prstGeom>
        </p:spPr>
        <p:txBody>
          <a:bodyPr lIns="0" tIns="0" rIns="0" bIns="0" rtlCol="0" anchor="t">
            <a:spAutoFit/>
          </a:bodyPr>
          <a:lstStyle/>
          <a:p>
            <a:pPr marL="755647" lvl="1" indent="-377824" algn="l">
              <a:lnSpc>
                <a:spcPts val="4899"/>
              </a:lnSpc>
              <a:buFont typeface="Arial"/>
              <a:buChar char="•"/>
            </a:pPr>
            <a:r>
              <a:rPr lang="en-US" sz="3499" spc="13">
                <a:solidFill>
                  <a:srgbClr val="000000"/>
                </a:solidFill>
                <a:latin typeface="Barlow"/>
                <a:ea typeface="Barlow"/>
                <a:cs typeface="Barlow"/>
                <a:sym typeface="Barlow"/>
              </a:rPr>
              <a:t>Steady flow of documents to the depositories</a:t>
            </a:r>
          </a:p>
          <a:p>
            <a:pPr algn="l">
              <a:lnSpc>
                <a:spcPts val="4899"/>
              </a:lnSpc>
            </a:pPr>
            <a:endParaRPr lang="en-US" sz="3499" spc="13">
              <a:solidFill>
                <a:srgbClr val="000000"/>
              </a:solidFill>
              <a:latin typeface="Barlow"/>
              <a:ea typeface="Barlow"/>
              <a:cs typeface="Barlow"/>
              <a:sym typeface="Barlow"/>
            </a:endParaRPr>
          </a:p>
          <a:p>
            <a:pPr marL="755647" lvl="1" indent="-377824" algn="l">
              <a:lnSpc>
                <a:spcPts val="4899"/>
              </a:lnSpc>
              <a:buFont typeface="Arial"/>
              <a:buChar char="•"/>
            </a:pPr>
            <a:r>
              <a:rPr lang="en-US" sz="3499" spc="13">
                <a:solidFill>
                  <a:srgbClr val="000000"/>
                </a:solidFill>
                <a:latin typeface="Barlow"/>
                <a:ea typeface="Barlow"/>
                <a:cs typeface="Barlow"/>
                <a:sym typeface="Barlow"/>
              </a:rPr>
              <a:t>Number of copies to be sent (one not two)</a:t>
            </a:r>
          </a:p>
          <a:p>
            <a:pPr algn="l">
              <a:lnSpc>
                <a:spcPts val="4899"/>
              </a:lnSpc>
            </a:pPr>
            <a:endParaRPr lang="en-US" sz="3499" spc="13">
              <a:solidFill>
                <a:srgbClr val="000000"/>
              </a:solidFill>
              <a:latin typeface="Barlow"/>
              <a:ea typeface="Barlow"/>
              <a:cs typeface="Barlow"/>
              <a:sym typeface="Barlow"/>
            </a:endParaRPr>
          </a:p>
          <a:p>
            <a:pPr marL="755647" lvl="1" indent="-377824" algn="l">
              <a:lnSpc>
                <a:spcPts val="4899"/>
              </a:lnSpc>
              <a:buFont typeface="Arial"/>
              <a:buChar char="•"/>
            </a:pPr>
            <a:r>
              <a:rPr lang="en-US" sz="3499" spc="13">
                <a:solidFill>
                  <a:srgbClr val="000000"/>
                </a:solidFill>
                <a:latin typeface="Barlow"/>
                <a:ea typeface="Barlow"/>
                <a:cs typeface="Barlow"/>
                <a:sym typeface="Barlow"/>
              </a:rPr>
              <a:t>Ephemera--notices and internal use documents</a:t>
            </a:r>
          </a:p>
          <a:p>
            <a:pPr algn="l">
              <a:lnSpc>
                <a:spcPts val="4899"/>
              </a:lnSpc>
            </a:pPr>
            <a:endParaRPr lang="en-US" sz="3499" spc="13">
              <a:solidFill>
                <a:srgbClr val="000000"/>
              </a:solidFill>
              <a:latin typeface="Barlow"/>
              <a:ea typeface="Barlow"/>
              <a:cs typeface="Barlow"/>
              <a:sym typeface="Barlow"/>
            </a:endParaRPr>
          </a:p>
          <a:p>
            <a:pPr marL="755647" lvl="1" indent="-377824" algn="l">
              <a:lnSpc>
                <a:spcPts val="4899"/>
              </a:lnSpc>
              <a:buFont typeface="Arial"/>
              <a:buChar char="•"/>
            </a:pPr>
            <a:r>
              <a:rPr lang="en-US" sz="3499" spc="13">
                <a:solidFill>
                  <a:srgbClr val="000000"/>
                </a:solidFill>
                <a:latin typeface="Barlow"/>
                <a:ea typeface="Barlow"/>
                <a:cs typeface="Barlow"/>
                <a:sym typeface="Barlow"/>
              </a:rPr>
              <a:t>Agency contacts change</a:t>
            </a:r>
          </a:p>
          <a:p>
            <a:pPr algn="l">
              <a:lnSpc>
                <a:spcPts val="4899"/>
              </a:lnSpc>
            </a:pPr>
            <a:endParaRPr lang="en-US" sz="3499" spc="13">
              <a:solidFill>
                <a:srgbClr val="000000"/>
              </a:solidFill>
              <a:latin typeface="Barlow"/>
              <a:ea typeface="Barlow"/>
              <a:cs typeface="Barlow"/>
              <a:sym typeface="Barlow"/>
            </a:endParaRPr>
          </a:p>
          <a:p>
            <a:pPr marL="755647" lvl="1" indent="-377824" algn="l">
              <a:lnSpc>
                <a:spcPts val="4899"/>
              </a:lnSpc>
              <a:spcBef>
                <a:spcPct val="0"/>
              </a:spcBef>
              <a:buFont typeface="Arial"/>
              <a:buChar char="•"/>
            </a:pPr>
            <a:r>
              <a:rPr lang="en-US" sz="3499" spc="13">
                <a:solidFill>
                  <a:srgbClr val="000000"/>
                </a:solidFill>
                <a:latin typeface="Barlow"/>
                <a:ea typeface="Barlow"/>
                <a:cs typeface="Barlow"/>
                <a:sym typeface="Barlow"/>
              </a:rPr>
              <a:t>Keeping up with agency shifts</a:t>
            </a:r>
          </a:p>
        </p:txBody>
      </p:sp>
      <p:sp>
        <p:nvSpPr>
          <p:cNvPr id="7" name="TextBox 7"/>
          <p:cNvSpPr txBox="1"/>
          <p:nvPr/>
        </p:nvSpPr>
        <p:spPr>
          <a:xfrm>
            <a:off x="2431054" y="592167"/>
            <a:ext cx="13425892" cy="1203325"/>
          </a:xfrm>
          <a:prstGeom prst="rect">
            <a:avLst/>
          </a:prstGeom>
        </p:spPr>
        <p:txBody>
          <a:bodyPr lIns="0" tIns="0" rIns="0" bIns="0" rtlCol="0" anchor="t">
            <a:spAutoFit/>
          </a:bodyPr>
          <a:lstStyle/>
          <a:p>
            <a:pPr algn="ctr">
              <a:lnSpc>
                <a:spcPts val="9799"/>
              </a:lnSpc>
              <a:spcBef>
                <a:spcPct val="0"/>
              </a:spcBef>
            </a:pPr>
            <a:r>
              <a:rPr lang="en-US" sz="6999" b="1">
                <a:solidFill>
                  <a:srgbClr val="F7F7F7"/>
                </a:solidFill>
                <a:latin typeface="Barlow Bold"/>
                <a:ea typeface="Barlow Bold"/>
                <a:cs typeface="Barlow Bold"/>
                <a:sym typeface="Barlow Bold"/>
              </a:rPr>
              <a:t>Challenges </a:t>
            </a:r>
          </a:p>
        </p:txBody>
      </p:sp>
      <p:grpSp>
        <p:nvGrpSpPr>
          <p:cNvPr id="8" name="Group 8"/>
          <p:cNvGrpSpPr/>
          <p:nvPr/>
        </p:nvGrpSpPr>
        <p:grpSpPr>
          <a:xfrm rot="-5400000">
            <a:off x="14253719" y="5887892"/>
            <a:ext cx="3729043" cy="3708896"/>
            <a:chOff x="0" y="0"/>
            <a:chExt cx="4972057" cy="4945195"/>
          </a:xfrm>
        </p:grpSpPr>
        <p:sp>
          <p:nvSpPr>
            <p:cNvPr id="9" name="Freeform 9"/>
            <p:cNvSpPr/>
            <p:nvPr/>
          </p:nvSpPr>
          <p:spPr>
            <a:xfrm>
              <a:off x="197420" y="4550355"/>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5400000">
              <a:off x="-2189899" y="2189899"/>
              <a:ext cx="4774637" cy="394840"/>
            </a:xfrm>
            <a:custGeom>
              <a:avLst/>
              <a:gdLst/>
              <a:ahLst/>
              <a:cxnLst/>
              <a:rect l="l" t="t" r="r" b="b"/>
              <a:pathLst>
                <a:path w="4774637" h="394840">
                  <a:moveTo>
                    <a:pt x="0" y="0"/>
                  </a:moveTo>
                  <a:lnTo>
                    <a:pt x="4774637" y="0"/>
                  </a:lnTo>
                  <a:lnTo>
                    <a:pt x="4774637"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DEC4"/>
        </a:solidFill>
        <a:effectLst/>
      </p:bgPr>
    </p:bg>
    <p:spTree>
      <p:nvGrpSpPr>
        <p:cNvPr id="1" name=""/>
        <p:cNvGrpSpPr/>
        <p:nvPr/>
      </p:nvGrpSpPr>
      <p:grpSpPr>
        <a:xfrm>
          <a:off x="0" y="0"/>
          <a:ext cx="0" cy="0"/>
          <a:chOff x="0" y="0"/>
          <a:chExt cx="0" cy="0"/>
        </a:xfrm>
      </p:grpSpPr>
      <p:sp>
        <p:nvSpPr>
          <p:cNvPr id="2" name="Freeform 2"/>
          <p:cNvSpPr/>
          <p:nvPr/>
        </p:nvSpPr>
        <p:spPr>
          <a:xfrm rot="-5400000">
            <a:off x="610868"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nvGrpSpPr>
          <p:cNvPr id="3" name="Group 3"/>
          <p:cNvGrpSpPr/>
          <p:nvPr/>
        </p:nvGrpSpPr>
        <p:grpSpPr>
          <a:xfrm>
            <a:off x="491159" y="6194827"/>
            <a:ext cx="3729043" cy="3708896"/>
            <a:chOff x="0" y="0"/>
            <a:chExt cx="4972057" cy="4945195"/>
          </a:xfrm>
        </p:grpSpPr>
        <p:sp>
          <p:nvSpPr>
            <p:cNvPr id="4" name="Freeform 4"/>
            <p:cNvSpPr/>
            <p:nvPr/>
          </p:nvSpPr>
          <p:spPr>
            <a:xfrm>
              <a:off x="197420" y="4550355"/>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5400000">
              <a:off x="-2189899" y="2189899"/>
              <a:ext cx="4774637" cy="394840"/>
            </a:xfrm>
            <a:custGeom>
              <a:avLst/>
              <a:gdLst/>
              <a:ahLst/>
              <a:cxnLst/>
              <a:rect l="l" t="t" r="r" b="b"/>
              <a:pathLst>
                <a:path w="4774637" h="394840">
                  <a:moveTo>
                    <a:pt x="0" y="0"/>
                  </a:moveTo>
                  <a:lnTo>
                    <a:pt x="4774637" y="0"/>
                  </a:lnTo>
                  <a:lnTo>
                    <a:pt x="4774637"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6" name="Freeform 6"/>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7" name="TextBox 7"/>
          <p:cNvSpPr txBox="1"/>
          <p:nvPr/>
        </p:nvSpPr>
        <p:spPr>
          <a:xfrm>
            <a:off x="1876708" y="2628302"/>
            <a:ext cx="14534583" cy="6797675"/>
          </a:xfrm>
          <a:prstGeom prst="rect">
            <a:avLst/>
          </a:prstGeom>
        </p:spPr>
        <p:txBody>
          <a:bodyPr lIns="0" tIns="0" rIns="0" bIns="0" rtlCol="0" anchor="t">
            <a:spAutoFit/>
          </a:bodyPr>
          <a:lstStyle/>
          <a:p>
            <a:pPr marL="755647" lvl="1" indent="-377824" algn="l">
              <a:lnSpc>
                <a:spcPts val="4899"/>
              </a:lnSpc>
              <a:buFont typeface="Arial"/>
              <a:buChar char="•"/>
            </a:pPr>
            <a:r>
              <a:rPr lang="en-US" sz="3499" spc="13">
                <a:solidFill>
                  <a:srgbClr val="000000"/>
                </a:solidFill>
                <a:latin typeface="Barlow"/>
                <a:ea typeface="Barlow"/>
                <a:cs typeface="Barlow"/>
                <a:sym typeface="Barlow"/>
              </a:rPr>
              <a:t>Role of TNLA Advisory Committee on State Documents</a:t>
            </a:r>
          </a:p>
          <a:p>
            <a:pPr marL="1511295" lvl="2" indent="-503765" algn="l">
              <a:lnSpc>
                <a:spcPts val="4899"/>
              </a:lnSpc>
              <a:buFont typeface="Arial"/>
              <a:buChar char="⚬"/>
            </a:pPr>
            <a:r>
              <a:rPr lang="en-US" sz="3499" spc="13">
                <a:solidFill>
                  <a:srgbClr val="000000"/>
                </a:solidFill>
                <a:latin typeface="Barlow"/>
                <a:ea typeface="Barlow"/>
                <a:cs typeface="Barlow"/>
                <a:sym typeface="Barlow"/>
              </a:rPr>
              <a:t>Suggesting modifications for smooth functioning</a:t>
            </a:r>
          </a:p>
          <a:p>
            <a:pPr marL="1511295" lvl="2" indent="-503765" algn="l">
              <a:lnSpc>
                <a:spcPts val="4899"/>
              </a:lnSpc>
              <a:buFont typeface="Arial"/>
              <a:buChar char="⚬"/>
            </a:pPr>
            <a:r>
              <a:rPr lang="en-US" sz="3499" spc="13">
                <a:solidFill>
                  <a:srgbClr val="000000"/>
                </a:solidFill>
                <a:latin typeface="Barlow"/>
                <a:ea typeface="Barlow"/>
                <a:cs typeface="Barlow"/>
                <a:sym typeface="Barlow"/>
              </a:rPr>
              <a:t>Advocating for changes in the law (2016-2019)</a:t>
            </a:r>
          </a:p>
          <a:p>
            <a:pPr marL="1511295" lvl="2" indent="-503765" algn="l">
              <a:lnSpc>
                <a:spcPts val="4899"/>
              </a:lnSpc>
              <a:buFont typeface="Arial"/>
              <a:buChar char="⚬"/>
            </a:pPr>
            <a:r>
              <a:rPr lang="en-US" sz="3499" spc="13">
                <a:solidFill>
                  <a:srgbClr val="000000"/>
                </a:solidFill>
                <a:latin typeface="Barlow"/>
                <a:ea typeface="Barlow"/>
                <a:cs typeface="Barlow"/>
                <a:sym typeface="Barlow"/>
              </a:rPr>
              <a:t>Baseline of depository documents</a:t>
            </a:r>
          </a:p>
          <a:p>
            <a:pPr marL="1511295" lvl="2" indent="-503765" algn="l">
              <a:lnSpc>
                <a:spcPts val="4899"/>
              </a:lnSpc>
              <a:buFont typeface="Arial"/>
              <a:buChar char="⚬"/>
            </a:pPr>
            <a:r>
              <a:rPr lang="en-US" sz="3499" spc="13">
                <a:solidFill>
                  <a:srgbClr val="000000"/>
                </a:solidFill>
                <a:latin typeface="Barlow"/>
                <a:ea typeface="Barlow"/>
                <a:cs typeface="Barlow"/>
                <a:sym typeface="Barlow"/>
              </a:rPr>
              <a:t>SOS monthly list of documents</a:t>
            </a:r>
          </a:p>
          <a:p>
            <a:pPr marL="1511295" lvl="2" indent="-503765" algn="l">
              <a:lnSpc>
                <a:spcPts val="4899"/>
              </a:lnSpc>
              <a:buFont typeface="Arial"/>
              <a:buChar char="⚬"/>
            </a:pPr>
            <a:r>
              <a:rPr lang="en-US" sz="3499" spc="13">
                <a:solidFill>
                  <a:srgbClr val="000000"/>
                </a:solidFill>
                <a:latin typeface="Barlow"/>
                <a:ea typeface="Barlow"/>
                <a:cs typeface="Barlow"/>
                <a:sym typeface="Barlow"/>
              </a:rPr>
              <a:t>Point person at TSLA</a:t>
            </a:r>
          </a:p>
          <a:p>
            <a:pPr marL="1511295" lvl="2" indent="-503765" algn="l">
              <a:lnSpc>
                <a:spcPts val="4899"/>
              </a:lnSpc>
              <a:buFont typeface="Arial"/>
              <a:buChar char="⚬"/>
            </a:pPr>
            <a:r>
              <a:rPr lang="en-US" sz="3499" spc="13">
                <a:solidFill>
                  <a:srgbClr val="000000"/>
                </a:solidFill>
                <a:latin typeface="Barlow"/>
                <a:ea typeface="Barlow"/>
                <a:cs typeface="Barlow"/>
                <a:sym typeface="Barlow"/>
              </a:rPr>
              <a:t>Current effort--Letter from State Librarian to Tennessee agencies</a:t>
            </a:r>
          </a:p>
          <a:p>
            <a:pPr algn="l">
              <a:lnSpc>
                <a:spcPts val="4899"/>
              </a:lnSpc>
            </a:pPr>
            <a:endParaRPr lang="en-US" sz="3499" spc="13">
              <a:solidFill>
                <a:srgbClr val="000000"/>
              </a:solidFill>
              <a:latin typeface="Barlow"/>
              <a:ea typeface="Barlow"/>
              <a:cs typeface="Barlow"/>
              <a:sym typeface="Barlow"/>
            </a:endParaRPr>
          </a:p>
          <a:p>
            <a:pPr marL="755647" lvl="1" indent="-377824" algn="l">
              <a:lnSpc>
                <a:spcPts val="4899"/>
              </a:lnSpc>
              <a:buFont typeface="Arial"/>
              <a:buChar char="•"/>
            </a:pPr>
            <a:r>
              <a:rPr lang="en-US" sz="3499" spc="13">
                <a:solidFill>
                  <a:srgbClr val="000000"/>
                </a:solidFill>
                <a:latin typeface="Barlow"/>
                <a:ea typeface="Barlow"/>
                <a:cs typeface="Barlow"/>
                <a:sym typeface="Barlow"/>
              </a:rPr>
              <a:t>ADA Title II final rule--April 24, 2026 deadline extended to 2027</a:t>
            </a:r>
          </a:p>
          <a:p>
            <a:pPr algn="ctr">
              <a:lnSpc>
                <a:spcPts val="4899"/>
              </a:lnSpc>
            </a:pPr>
            <a:endParaRPr lang="en-US" sz="3499" spc="13">
              <a:solidFill>
                <a:srgbClr val="000000"/>
              </a:solidFill>
              <a:latin typeface="Barlow"/>
              <a:ea typeface="Barlow"/>
              <a:cs typeface="Barlow"/>
              <a:sym typeface="Barlow"/>
            </a:endParaRPr>
          </a:p>
          <a:p>
            <a:pPr algn="ctr">
              <a:lnSpc>
                <a:spcPts val="4899"/>
              </a:lnSpc>
              <a:spcBef>
                <a:spcPct val="0"/>
              </a:spcBef>
            </a:pPr>
            <a:endParaRPr lang="en-US" sz="3499" spc="13">
              <a:solidFill>
                <a:srgbClr val="000000"/>
              </a:solidFill>
              <a:latin typeface="Barlow"/>
              <a:ea typeface="Barlow"/>
              <a:cs typeface="Barlow"/>
              <a:sym typeface="Barlow"/>
            </a:endParaRPr>
          </a:p>
        </p:txBody>
      </p:sp>
      <p:sp>
        <p:nvSpPr>
          <p:cNvPr id="8" name="TextBox 8"/>
          <p:cNvSpPr txBox="1"/>
          <p:nvPr/>
        </p:nvSpPr>
        <p:spPr>
          <a:xfrm>
            <a:off x="3952197" y="885825"/>
            <a:ext cx="10383605" cy="1203325"/>
          </a:xfrm>
          <a:prstGeom prst="rect">
            <a:avLst/>
          </a:prstGeom>
        </p:spPr>
        <p:txBody>
          <a:bodyPr lIns="0" tIns="0" rIns="0" bIns="0" rtlCol="0" anchor="t">
            <a:spAutoFit/>
          </a:bodyPr>
          <a:lstStyle/>
          <a:p>
            <a:pPr algn="ctr">
              <a:lnSpc>
                <a:spcPts val="9799"/>
              </a:lnSpc>
              <a:spcBef>
                <a:spcPct val="0"/>
              </a:spcBef>
            </a:pPr>
            <a:r>
              <a:rPr lang="en-US" sz="6999" b="1">
                <a:solidFill>
                  <a:srgbClr val="365B6D"/>
                </a:solidFill>
                <a:latin typeface="Barlow Bold"/>
                <a:ea typeface="Barlow Bold"/>
                <a:cs typeface="Barlow Bold"/>
                <a:sym typeface="Barlow Bold"/>
              </a:rPr>
              <a:t>Mitigation Strategies</a:t>
            </a:r>
          </a:p>
        </p:txBody>
      </p:sp>
      <p:grpSp>
        <p:nvGrpSpPr>
          <p:cNvPr id="9" name="Group 9"/>
          <p:cNvGrpSpPr/>
          <p:nvPr/>
        </p:nvGrpSpPr>
        <p:grpSpPr>
          <a:xfrm>
            <a:off x="14263792" y="6174680"/>
            <a:ext cx="3708896" cy="3729043"/>
            <a:chOff x="0" y="0"/>
            <a:chExt cx="4945195" cy="4972057"/>
          </a:xfrm>
        </p:grpSpPr>
        <p:sp>
          <p:nvSpPr>
            <p:cNvPr id="10" name="Freeform 10"/>
            <p:cNvSpPr/>
            <p:nvPr/>
          </p:nvSpPr>
          <p:spPr>
            <a:xfrm rot="-5400000">
              <a:off x="2360456" y="2189899"/>
              <a:ext cx="4774637" cy="394840"/>
            </a:xfrm>
            <a:custGeom>
              <a:avLst/>
              <a:gdLst/>
              <a:ahLst/>
              <a:cxnLst/>
              <a:rect l="l" t="t" r="r" b="b"/>
              <a:pathLst>
                <a:path w="4774637" h="394840">
                  <a:moveTo>
                    <a:pt x="0" y="0"/>
                  </a:moveTo>
                  <a:lnTo>
                    <a:pt x="4774638" y="0"/>
                  </a:lnTo>
                  <a:lnTo>
                    <a:pt x="4774638"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0800000">
              <a:off x="0" y="4577217"/>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1C1BA"/>
        </a:solidFill>
        <a:effectLst/>
      </p:bgPr>
    </p:bg>
    <p:spTree>
      <p:nvGrpSpPr>
        <p:cNvPr id="1" name=""/>
        <p:cNvGrpSpPr/>
        <p:nvPr/>
      </p:nvGrpSpPr>
      <p:grpSpPr>
        <a:xfrm>
          <a:off x="0" y="0"/>
          <a:ext cx="0" cy="0"/>
          <a:chOff x="0" y="0"/>
          <a:chExt cx="0" cy="0"/>
        </a:xfrm>
      </p:grpSpPr>
      <p:sp>
        <p:nvSpPr>
          <p:cNvPr id="2" name="Freeform 2"/>
          <p:cNvSpPr/>
          <p:nvPr/>
        </p:nvSpPr>
        <p:spPr>
          <a:xfrm rot="-5400000">
            <a:off x="476287"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495705" y="9364617"/>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1294784" y="7594275"/>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7560606" y="7938707"/>
            <a:ext cx="3166788" cy="2222510"/>
          </a:xfrm>
          <a:custGeom>
            <a:avLst/>
            <a:gdLst/>
            <a:ahLst/>
            <a:cxnLst/>
            <a:rect l="l" t="t" r="r" b="b"/>
            <a:pathLst>
              <a:path w="3166788" h="2222510">
                <a:moveTo>
                  <a:pt x="0" y="0"/>
                </a:moveTo>
                <a:lnTo>
                  <a:pt x="3166788" y="0"/>
                </a:lnTo>
                <a:lnTo>
                  <a:pt x="3166788" y="2222509"/>
                </a:lnTo>
                <a:lnTo>
                  <a:pt x="0" y="2222509"/>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839548" y="393128"/>
            <a:ext cx="14406718" cy="3679825"/>
          </a:xfrm>
          <a:prstGeom prst="rect">
            <a:avLst/>
          </a:prstGeom>
        </p:spPr>
        <p:txBody>
          <a:bodyPr lIns="0" tIns="0" rIns="0" bIns="0" rtlCol="0" anchor="t">
            <a:spAutoFit/>
          </a:bodyPr>
          <a:lstStyle/>
          <a:p>
            <a:pPr algn="ctr">
              <a:lnSpc>
                <a:spcPts val="9799"/>
              </a:lnSpc>
            </a:pPr>
            <a:r>
              <a:rPr lang="en-US" sz="6999" b="1">
                <a:solidFill>
                  <a:srgbClr val="365B6D"/>
                </a:solidFill>
                <a:latin typeface="Barlow Semi-Bold"/>
                <a:ea typeface="Barlow Semi-Bold"/>
                <a:cs typeface="Barlow Semi-Bold"/>
                <a:sym typeface="Barlow Semi-Bold"/>
              </a:rPr>
              <a:t>History of the </a:t>
            </a:r>
          </a:p>
          <a:p>
            <a:pPr algn="ctr">
              <a:lnSpc>
                <a:spcPts val="9799"/>
              </a:lnSpc>
              <a:spcBef>
                <a:spcPct val="0"/>
              </a:spcBef>
            </a:pPr>
            <a:r>
              <a:rPr lang="en-US" sz="6999" b="1">
                <a:solidFill>
                  <a:srgbClr val="365B6D"/>
                </a:solidFill>
                <a:latin typeface="Barlow Semi-Bold"/>
                <a:ea typeface="Barlow Semi-Bold"/>
                <a:cs typeface="Barlow Semi-Bold"/>
                <a:sym typeface="Barlow Semi-Bold"/>
              </a:rPr>
              <a:t>Tennessee State Library &amp; Archives Digital Tennessee Collection</a:t>
            </a:r>
          </a:p>
        </p:txBody>
      </p:sp>
      <p:sp>
        <p:nvSpPr>
          <p:cNvPr id="8" name="TextBox 8"/>
          <p:cNvSpPr txBox="1"/>
          <p:nvPr/>
        </p:nvSpPr>
        <p:spPr>
          <a:xfrm>
            <a:off x="1839548" y="4809023"/>
            <a:ext cx="14061165" cy="3743325"/>
          </a:xfrm>
          <a:prstGeom prst="rect">
            <a:avLst/>
          </a:prstGeom>
        </p:spPr>
        <p:txBody>
          <a:bodyPr lIns="0" tIns="0" rIns="0" bIns="0" rtlCol="0" anchor="t">
            <a:spAutoFit/>
          </a:bodyPr>
          <a:lstStyle/>
          <a:p>
            <a:pPr marL="647700" lvl="1" indent="-323850" algn="l">
              <a:lnSpc>
                <a:spcPts val="4200"/>
              </a:lnSpc>
              <a:buFont typeface="Arial"/>
              <a:buChar char="•"/>
            </a:pPr>
            <a:r>
              <a:rPr lang="en-US" sz="3000" spc="12">
                <a:solidFill>
                  <a:srgbClr val="000000"/>
                </a:solidFill>
                <a:latin typeface="Barlow"/>
                <a:ea typeface="Barlow"/>
                <a:cs typeface="Barlow"/>
                <a:sym typeface="Barlow"/>
              </a:rPr>
              <a:t>In 2006, the Library &amp; Archives began collecting state publications in digital format using Archive-it. </a:t>
            </a:r>
          </a:p>
          <a:p>
            <a:pPr algn="l">
              <a:lnSpc>
                <a:spcPts val="4200"/>
              </a:lnSpc>
            </a:pPr>
            <a:endParaRPr lang="en-US" sz="3000" spc="12">
              <a:solidFill>
                <a:srgbClr val="000000"/>
              </a:solidFill>
              <a:latin typeface="Barlow"/>
              <a:ea typeface="Barlow"/>
              <a:cs typeface="Barlow"/>
              <a:sym typeface="Barlow"/>
            </a:endParaRPr>
          </a:p>
          <a:p>
            <a:pPr marL="647700" lvl="1" indent="-323850" algn="l">
              <a:lnSpc>
                <a:spcPts val="4200"/>
              </a:lnSpc>
              <a:buFont typeface="Arial"/>
              <a:buChar char="•"/>
            </a:pPr>
            <a:r>
              <a:rPr lang="en-US" sz="3000" spc="12">
                <a:solidFill>
                  <a:srgbClr val="000000"/>
                </a:solidFill>
                <a:latin typeface="Barlow"/>
                <a:ea typeface="Barlow"/>
                <a:cs typeface="Barlow"/>
                <a:sym typeface="Barlow"/>
              </a:rPr>
              <a:t>In 2023, we implemented the Digital Commons platform to house state agency publications and other digital resources. We named the new repository Digital Tennessee.</a:t>
            </a:r>
          </a:p>
          <a:p>
            <a:pPr algn="ctr">
              <a:lnSpc>
                <a:spcPts val="4200"/>
              </a:lnSpc>
              <a:spcBef>
                <a:spcPct val="0"/>
              </a:spcBef>
            </a:pPr>
            <a:endParaRPr lang="en-US" sz="3000" spc="12">
              <a:solidFill>
                <a:srgbClr val="000000"/>
              </a:solidFill>
              <a:latin typeface="Barlow"/>
              <a:ea typeface="Barlow"/>
              <a:cs typeface="Barlow"/>
              <a:sym typeface="Barlow"/>
            </a:endParaRPr>
          </a:p>
        </p:txBody>
      </p:sp>
      <p:grpSp>
        <p:nvGrpSpPr>
          <p:cNvPr id="9" name="Group 9"/>
          <p:cNvGrpSpPr/>
          <p:nvPr/>
        </p:nvGrpSpPr>
        <p:grpSpPr>
          <a:xfrm>
            <a:off x="14391817" y="5951851"/>
            <a:ext cx="3708896" cy="3729043"/>
            <a:chOff x="0" y="0"/>
            <a:chExt cx="4945195" cy="4972057"/>
          </a:xfrm>
        </p:grpSpPr>
        <p:sp>
          <p:nvSpPr>
            <p:cNvPr id="10" name="Freeform 10"/>
            <p:cNvSpPr/>
            <p:nvPr/>
          </p:nvSpPr>
          <p:spPr>
            <a:xfrm rot="-5400000">
              <a:off x="2360456" y="2189899"/>
              <a:ext cx="4774637" cy="394840"/>
            </a:xfrm>
            <a:custGeom>
              <a:avLst/>
              <a:gdLst/>
              <a:ahLst/>
              <a:cxnLst/>
              <a:rect l="l" t="t" r="r" b="b"/>
              <a:pathLst>
                <a:path w="4774637" h="394840">
                  <a:moveTo>
                    <a:pt x="0" y="0"/>
                  </a:moveTo>
                  <a:lnTo>
                    <a:pt x="4774638" y="0"/>
                  </a:lnTo>
                  <a:lnTo>
                    <a:pt x="4774638"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0800000">
              <a:off x="0" y="4577217"/>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89DD2"/>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89DD2"/>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DEC4"/>
        </a:solidFill>
        <a:effectLst/>
      </p:bgPr>
    </p:bg>
    <p:spTree>
      <p:nvGrpSpPr>
        <p:cNvPr id="1" name=""/>
        <p:cNvGrpSpPr/>
        <p:nvPr/>
      </p:nvGrpSpPr>
      <p:grpSpPr>
        <a:xfrm>
          <a:off x="0" y="0"/>
          <a:ext cx="0" cy="0"/>
          <a:chOff x="0" y="0"/>
          <a:chExt cx="0" cy="0"/>
        </a:xfrm>
      </p:grpSpPr>
      <p:sp>
        <p:nvSpPr>
          <p:cNvPr id="2" name="Freeform 2"/>
          <p:cNvSpPr/>
          <p:nvPr/>
        </p:nvSpPr>
        <p:spPr>
          <a:xfrm rot="-5400000">
            <a:off x="476287" y="550875"/>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495705" y="9364617"/>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1294784" y="7594275"/>
            <a:ext cx="3580978" cy="296130"/>
          </a:xfrm>
          <a:custGeom>
            <a:avLst/>
            <a:gdLst/>
            <a:ahLst/>
            <a:cxnLst/>
            <a:rect l="l" t="t" r="r" b="b"/>
            <a:pathLst>
              <a:path w="3580978" h="296130">
                <a:moveTo>
                  <a:pt x="0" y="0"/>
                </a:moveTo>
                <a:lnTo>
                  <a:pt x="3580978" y="0"/>
                </a:lnTo>
                <a:lnTo>
                  <a:pt x="3580978" y="296130"/>
                </a:lnTo>
                <a:lnTo>
                  <a:pt x="0" y="2961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4754979" y="536003"/>
            <a:ext cx="2726522" cy="2696778"/>
          </a:xfrm>
          <a:custGeom>
            <a:avLst/>
            <a:gdLst/>
            <a:ahLst/>
            <a:cxnLst/>
            <a:rect l="l" t="t" r="r" b="b"/>
            <a:pathLst>
              <a:path w="2726522" h="2696778">
                <a:moveTo>
                  <a:pt x="0" y="0"/>
                </a:moveTo>
                <a:lnTo>
                  <a:pt x="2726522" y="0"/>
                </a:lnTo>
                <a:lnTo>
                  <a:pt x="2726522" y="2696778"/>
                </a:lnTo>
                <a:lnTo>
                  <a:pt x="0" y="269677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TextBox 6"/>
          <p:cNvSpPr txBox="1"/>
          <p:nvPr/>
        </p:nvSpPr>
        <p:spPr>
          <a:xfrm>
            <a:off x="2658996" y="2735153"/>
            <a:ext cx="12970008" cy="6797675"/>
          </a:xfrm>
          <a:prstGeom prst="rect">
            <a:avLst/>
          </a:prstGeom>
        </p:spPr>
        <p:txBody>
          <a:bodyPr lIns="0" tIns="0" rIns="0" bIns="0" rtlCol="0" anchor="t">
            <a:spAutoFit/>
          </a:bodyPr>
          <a:lstStyle/>
          <a:p>
            <a:pPr marL="755647" lvl="1" indent="-377824" algn="l">
              <a:lnSpc>
                <a:spcPts val="4899"/>
              </a:lnSpc>
              <a:buFont typeface="Arial"/>
              <a:buChar char="•"/>
            </a:pPr>
            <a:r>
              <a:rPr lang="en-US" sz="3499" spc="13">
                <a:solidFill>
                  <a:srgbClr val="000000"/>
                </a:solidFill>
                <a:latin typeface="Barlow"/>
                <a:ea typeface="Barlow"/>
                <a:cs typeface="Barlow"/>
                <a:sym typeface="Barlow"/>
              </a:rPr>
              <a:t>The Digital Tennessee repository now holds over 4,500 items.</a:t>
            </a:r>
          </a:p>
          <a:p>
            <a:pPr algn="l">
              <a:lnSpc>
                <a:spcPts val="4899"/>
              </a:lnSpc>
            </a:pPr>
            <a:endParaRPr lang="en-US" sz="3499" spc="13">
              <a:solidFill>
                <a:srgbClr val="000000"/>
              </a:solidFill>
              <a:latin typeface="Barlow"/>
              <a:ea typeface="Barlow"/>
              <a:cs typeface="Barlow"/>
              <a:sym typeface="Barlow"/>
            </a:endParaRPr>
          </a:p>
          <a:p>
            <a:pPr marL="755647" lvl="1" indent="-377824" algn="l">
              <a:lnSpc>
                <a:spcPts val="4899"/>
              </a:lnSpc>
              <a:buFont typeface="Arial"/>
              <a:buChar char="•"/>
            </a:pPr>
            <a:r>
              <a:rPr lang="en-US" sz="3499" spc="13">
                <a:solidFill>
                  <a:srgbClr val="000000"/>
                </a:solidFill>
                <a:latin typeface="Barlow"/>
                <a:ea typeface="Barlow"/>
                <a:cs typeface="Barlow"/>
                <a:sym typeface="Barlow"/>
              </a:rPr>
              <a:t>It contains all available digital publications from 45 state agencies. </a:t>
            </a:r>
          </a:p>
          <a:p>
            <a:pPr algn="l">
              <a:lnSpc>
                <a:spcPts val="4899"/>
              </a:lnSpc>
            </a:pPr>
            <a:endParaRPr lang="en-US" sz="3499" spc="13">
              <a:solidFill>
                <a:srgbClr val="000000"/>
              </a:solidFill>
              <a:latin typeface="Barlow"/>
              <a:ea typeface="Barlow"/>
              <a:cs typeface="Barlow"/>
              <a:sym typeface="Barlow"/>
            </a:endParaRPr>
          </a:p>
          <a:p>
            <a:pPr marL="755647" lvl="1" indent="-377824" algn="l">
              <a:lnSpc>
                <a:spcPts val="4899"/>
              </a:lnSpc>
              <a:buFont typeface="Arial"/>
              <a:buChar char="•"/>
            </a:pPr>
            <a:r>
              <a:rPr lang="en-US" sz="3499" spc="13">
                <a:solidFill>
                  <a:srgbClr val="000000"/>
                </a:solidFill>
                <a:latin typeface="Barlow"/>
                <a:ea typeface="Barlow"/>
                <a:cs typeface="Barlow"/>
                <a:sym typeface="Barlow"/>
              </a:rPr>
              <a:t>The collection includes all digital publications originally housed on Archive-it, all digital publications also available on individual agency websites, and ongoing addition of newly published State digital materials. </a:t>
            </a:r>
          </a:p>
          <a:p>
            <a:pPr algn="ctr">
              <a:lnSpc>
                <a:spcPts val="4899"/>
              </a:lnSpc>
            </a:pPr>
            <a:endParaRPr lang="en-US" sz="3499" spc="13">
              <a:solidFill>
                <a:srgbClr val="000000"/>
              </a:solidFill>
              <a:latin typeface="Barlow"/>
              <a:ea typeface="Barlow"/>
              <a:cs typeface="Barlow"/>
              <a:sym typeface="Barlow"/>
            </a:endParaRPr>
          </a:p>
          <a:p>
            <a:pPr algn="ctr">
              <a:lnSpc>
                <a:spcPts val="4899"/>
              </a:lnSpc>
              <a:spcBef>
                <a:spcPct val="0"/>
              </a:spcBef>
            </a:pPr>
            <a:endParaRPr lang="en-US" sz="3499" spc="13">
              <a:solidFill>
                <a:srgbClr val="000000"/>
              </a:solidFill>
              <a:latin typeface="Barlow"/>
              <a:ea typeface="Barlow"/>
              <a:cs typeface="Barlow"/>
              <a:sym typeface="Barlow"/>
            </a:endParaRPr>
          </a:p>
        </p:txBody>
      </p:sp>
      <p:sp>
        <p:nvSpPr>
          <p:cNvPr id="7" name="TextBox 7"/>
          <p:cNvSpPr txBox="1"/>
          <p:nvPr/>
        </p:nvSpPr>
        <p:spPr>
          <a:xfrm>
            <a:off x="3952197" y="885825"/>
            <a:ext cx="10383605" cy="1203325"/>
          </a:xfrm>
          <a:prstGeom prst="rect">
            <a:avLst/>
          </a:prstGeom>
        </p:spPr>
        <p:txBody>
          <a:bodyPr lIns="0" tIns="0" rIns="0" bIns="0" rtlCol="0" anchor="t">
            <a:spAutoFit/>
          </a:bodyPr>
          <a:lstStyle/>
          <a:p>
            <a:pPr algn="ctr">
              <a:lnSpc>
                <a:spcPts val="9799"/>
              </a:lnSpc>
              <a:spcBef>
                <a:spcPct val="0"/>
              </a:spcBef>
            </a:pPr>
            <a:r>
              <a:rPr lang="en-US" sz="6999" b="1">
                <a:solidFill>
                  <a:srgbClr val="365B6D"/>
                </a:solidFill>
                <a:latin typeface="Barlow Bold"/>
                <a:ea typeface="Barlow Bold"/>
                <a:cs typeface="Barlow Bold"/>
                <a:sym typeface="Barlow Bold"/>
              </a:rPr>
              <a:t>Scope of Collection</a:t>
            </a:r>
          </a:p>
        </p:txBody>
      </p:sp>
      <p:grpSp>
        <p:nvGrpSpPr>
          <p:cNvPr id="8" name="Group 8"/>
          <p:cNvGrpSpPr/>
          <p:nvPr/>
        </p:nvGrpSpPr>
        <p:grpSpPr>
          <a:xfrm>
            <a:off x="14263792" y="5931704"/>
            <a:ext cx="3708896" cy="3729043"/>
            <a:chOff x="0" y="0"/>
            <a:chExt cx="4945195" cy="4972057"/>
          </a:xfrm>
        </p:grpSpPr>
        <p:sp>
          <p:nvSpPr>
            <p:cNvPr id="9" name="Freeform 9"/>
            <p:cNvSpPr/>
            <p:nvPr/>
          </p:nvSpPr>
          <p:spPr>
            <a:xfrm rot="-5400000">
              <a:off x="2360456" y="2189899"/>
              <a:ext cx="4774637" cy="394840"/>
            </a:xfrm>
            <a:custGeom>
              <a:avLst/>
              <a:gdLst/>
              <a:ahLst/>
              <a:cxnLst/>
              <a:rect l="l" t="t" r="r" b="b"/>
              <a:pathLst>
                <a:path w="4774637" h="394840">
                  <a:moveTo>
                    <a:pt x="0" y="0"/>
                  </a:moveTo>
                  <a:lnTo>
                    <a:pt x="4774638" y="0"/>
                  </a:lnTo>
                  <a:lnTo>
                    <a:pt x="4774638" y="394839"/>
                  </a:lnTo>
                  <a:lnTo>
                    <a:pt x="0" y="3948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10800000">
              <a:off x="0" y="4577217"/>
              <a:ext cx="4774637" cy="394840"/>
            </a:xfrm>
            <a:custGeom>
              <a:avLst/>
              <a:gdLst/>
              <a:ahLst/>
              <a:cxnLst/>
              <a:rect l="l" t="t" r="r" b="b"/>
              <a:pathLst>
                <a:path w="4774637" h="394840">
                  <a:moveTo>
                    <a:pt x="0" y="0"/>
                  </a:moveTo>
                  <a:lnTo>
                    <a:pt x="4774637" y="0"/>
                  </a:lnTo>
                  <a:lnTo>
                    <a:pt x="4774637" y="394840"/>
                  </a:lnTo>
                  <a:lnTo>
                    <a:pt x="0" y="39484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634</Words>
  <Application>Microsoft Office PowerPoint</Application>
  <PresentationFormat>Custom</PresentationFormat>
  <Paragraphs>143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Barlow</vt:lpstr>
      <vt:lpstr>Arial</vt:lpstr>
      <vt:lpstr>Barlow Semi-Bold</vt:lpstr>
      <vt:lpstr>Barlow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with tennessee government information in the digital age</dc:title>
  <cp:lastModifiedBy>Alexandra Armstrong Taylor (taylor97)</cp:lastModifiedBy>
  <cp:revision>2</cp:revision>
  <dcterms:created xsi:type="dcterms:W3CDTF">2006-08-16T00:00:00Z</dcterms:created>
  <dcterms:modified xsi:type="dcterms:W3CDTF">2026-04-28T16:27:25Z</dcterms:modified>
  <dc:identifier>DAHEHxm9GDM</dc:identifier>
</cp:coreProperties>
</file>