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3" r:id="rId1"/>
  </p:sldMasterIdLst>
  <p:notesMasterIdLst>
    <p:notesMasterId r:id="rId43"/>
  </p:notesMasterIdLst>
  <p:sldIdLst>
    <p:sldId id="256" r:id="rId2"/>
    <p:sldId id="257" r:id="rId3"/>
    <p:sldId id="296" r:id="rId4"/>
    <p:sldId id="295" r:id="rId5"/>
    <p:sldId id="297" r:id="rId6"/>
    <p:sldId id="301" r:id="rId7"/>
    <p:sldId id="302" r:id="rId8"/>
    <p:sldId id="303" r:id="rId9"/>
    <p:sldId id="298" r:id="rId10"/>
    <p:sldId id="299" r:id="rId11"/>
    <p:sldId id="300" r:id="rId12"/>
    <p:sldId id="272" r:id="rId13"/>
    <p:sldId id="258" r:id="rId14"/>
    <p:sldId id="278" r:id="rId15"/>
    <p:sldId id="294" r:id="rId16"/>
    <p:sldId id="259" r:id="rId17"/>
    <p:sldId id="279" r:id="rId18"/>
    <p:sldId id="280" r:id="rId19"/>
    <p:sldId id="283" r:id="rId20"/>
    <p:sldId id="281" r:id="rId21"/>
    <p:sldId id="284" r:id="rId22"/>
    <p:sldId id="271" r:id="rId23"/>
    <p:sldId id="285" r:id="rId24"/>
    <p:sldId id="282" r:id="rId25"/>
    <p:sldId id="286" r:id="rId26"/>
    <p:sldId id="304" r:id="rId27"/>
    <p:sldId id="269" r:id="rId28"/>
    <p:sldId id="288" r:id="rId29"/>
    <p:sldId id="289" r:id="rId30"/>
    <p:sldId id="270" r:id="rId31"/>
    <p:sldId id="287" r:id="rId32"/>
    <p:sldId id="291" r:id="rId33"/>
    <p:sldId id="290" r:id="rId34"/>
    <p:sldId id="305" r:id="rId35"/>
    <p:sldId id="265" r:id="rId36"/>
    <p:sldId id="260" r:id="rId37"/>
    <p:sldId id="261" r:id="rId38"/>
    <p:sldId id="262" r:id="rId39"/>
    <p:sldId id="263" r:id="rId40"/>
    <p:sldId id="293" r:id="rId41"/>
    <p:sldId id="292" r:id="rId42"/>
  </p:sldIdLst>
  <p:sldSz cx="18288000" cy="10287000"/>
  <p:notesSz cx="6858000" cy="9144000"/>
  <p:embeddedFontLst>
    <p:embeddedFont>
      <p:font typeface="Alegreya" pitchFamily="2" charset="0"/>
      <p:regular r:id="rId44"/>
      <p:bold r:id="rId45"/>
      <p:italic r:id="rId46"/>
      <p:boldItalic r:id="rId47"/>
    </p:embeddedFont>
    <p:embeddedFont>
      <p:font typeface="Rockwell" panose="02060603020205020403" pitchFamily="18" charset="77"/>
      <p:regular r:id="rId48"/>
      <p:bold r:id="rId49"/>
      <p:italic r:id="rId50"/>
      <p:boldItalic r:id="rId51"/>
    </p:embeddedFont>
    <p:embeddedFont>
      <p:font typeface="Tenor Sans" panose="02000000000000000000" pitchFamily="2" charset="77"/>
      <p:regular r:id="rId5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00"/>
    <p:restoredTop sz="94602"/>
  </p:normalViewPr>
  <p:slideViewPr>
    <p:cSldViewPr snapToGrid="0">
      <p:cViewPr varScale="1">
        <p:scale>
          <a:sx n="63" d="100"/>
          <a:sy n="63" d="100"/>
        </p:scale>
        <p:origin x="224" y="640"/>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one question you would include from what you have learned about the book so far?  Socratic circles?</a:t>
            </a:r>
          </a:p>
          <a:p>
            <a:r>
              <a:rPr lang="en-US" dirty="0"/>
              <a:t>Do you create instructional or teacher guides?  How do you feel about this guide from Sleeping Bear so far?</a:t>
            </a:r>
          </a:p>
        </p:txBody>
      </p:sp>
    </p:spTree>
    <p:extLst>
      <p:ext uri="{BB962C8B-B14F-4D97-AF65-F5344CB8AC3E}">
        <p14:creationId xmlns:p14="http://schemas.microsoft.com/office/powerpoint/2010/main" val="1308921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a:extLst>
            <a:ext uri="{FF2B5EF4-FFF2-40B4-BE49-F238E27FC236}">
              <a16:creationId xmlns:a16="http://schemas.microsoft.com/office/drawing/2014/main" id="{84B7B1E4-505E-5E9C-FD1B-311A4970800F}"/>
            </a:ext>
          </a:extLst>
        </p:cNvPr>
        <p:cNvGrpSpPr/>
        <p:nvPr/>
      </p:nvGrpSpPr>
      <p:grpSpPr>
        <a:xfrm>
          <a:off x="0" y="0"/>
          <a:ext cx="0" cy="0"/>
          <a:chOff x="0" y="0"/>
          <a:chExt cx="0" cy="0"/>
        </a:xfrm>
      </p:grpSpPr>
      <p:sp>
        <p:nvSpPr>
          <p:cNvPr id="150" name="Google Shape;150;p7:notes">
            <a:extLst>
              <a:ext uri="{FF2B5EF4-FFF2-40B4-BE49-F238E27FC236}">
                <a16:creationId xmlns:a16="http://schemas.microsoft.com/office/drawing/2014/main" id="{078A8D97-B707-5448-F263-FD4F15115D9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Would bio-poems be excellent to go along with wax museums?  ;-)</a:t>
            </a:r>
            <a:endParaRPr dirty="0"/>
          </a:p>
        </p:txBody>
      </p:sp>
      <p:sp>
        <p:nvSpPr>
          <p:cNvPr id="151" name="Google Shape;151;p7:notes">
            <a:extLst>
              <a:ext uri="{FF2B5EF4-FFF2-40B4-BE49-F238E27FC236}">
                <a16:creationId xmlns:a16="http://schemas.microsoft.com/office/drawing/2014/main" id="{E8A41EA9-9670-3F2F-C82D-C1F82D9A52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321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Notice the sandwiching of her name.  Interdisciplinary.</a:t>
            </a:r>
          </a:p>
        </p:txBody>
      </p:sp>
    </p:spTree>
    <p:extLst>
      <p:ext uri="{BB962C8B-B14F-4D97-AF65-F5344CB8AC3E}">
        <p14:creationId xmlns:p14="http://schemas.microsoft.com/office/powerpoint/2010/main" val="579397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a:extLst>
            <a:ext uri="{FF2B5EF4-FFF2-40B4-BE49-F238E27FC236}">
              <a16:creationId xmlns:a16="http://schemas.microsoft.com/office/drawing/2014/main" id="{CC8FD912-1029-C551-EE28-F9F2EA5D0242}"/>
            </a:ext>
          </a:extLst>
        </p:cNvPr>
        <p:cNvGrpSpPr/>
        <p:nvPr/>
      </p:nvGrpSpPr>
      <p:grpSpPr>
        <a:xfrm>
          <a:off x="0" y="0"/>
          <a:ext cx="0" cy="0"/>
          <a:chOff x="0" y="0"/>
          <a:chExt cx="0" cy="0"/>
        </a:xfrm>
      </p:grpSpPr>
      <p:sp>
        <p:nvSpPr>
          <p:cNvPr id="150" name="Google Shape;150;p7:notes">
            <a:extLst>
              <a:ext uri="{FF2B5EF4-FFF2-40B4-BE49-F238E27FC236}">
                <a16:creationId xmlns:a16="http://schemas.microsoft.com/office/drawing/2014/main" id="{DEB06B9B-2291-6F4F-7873-E4F10CC787B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 many of you use trade non-fiction for research, or promote it for research?</a:t>
            </a:r>
          </a:p>
          <a:p>
            <a:pPr marL="0" lvl="0" indent="0" algn="l" rtl="0">
              <a:spcBef>
                <a:spcPts val="0"/>
              </a:spcBef>
              <a:spcAft>
                <a:spcPts val="0"/>
              </a:spcAft>
              <a:buNone/>
            </a:pPr>
            <a:r>
              <a:rPr lang="en-US" dirty="0"/>
              <a:t>What have you found about an increase in engagement as relates to research?  In one study, 75% said it was better because it made them “wonder.”</a:t>
            </a:r>
            <a:endParaRPr dirty="0"/>
          </a:p>
        </p:txBody>
      </p:sp>
      <p:sp>
        <p:nvSpPr>
          <p:cNvPr id="151" name="Google Shape;151;p7:notes">
            <a:extLst>
              <a:ext uri="{FF2B5EF4-FFF2-40B4-BE49-F238E27FC236}">
                <a16:creationId xmlns:a16="http://schemas.microsoft.com/office/drawing/2014/main" id="{493F8F77-599F-9FF5-A3F0-302410036A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789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Discuss with a partner who your students would like to write about who is also found in this book?</a:t>
            </a:r>
          </a:p>
          <a:p>
            <a:r>
              <a:rPr lang="en-US" dirty="0"/>
              <a:t>Lyndon Baines Johnson, Martin Luther King, Jr., Barry Goldwater, Bill Moyers, Lynda Johnson, Luci Johnson</a:t>
            </a:r>
          </a:p>
        </p:txBody>
      </p:sp>
    </p:spTree>
    <p:extLst>
      <p:ext uri="{BB962C8B-B14F-4D97-AF65-F5344CB8AC3E}">
        <p14:creationId xmlns:p14="http://schemas.microsoft.com/office/powerpoint/2010/main" val="2161994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a:extLst>
            <a:ext uri="{FF2B5EF4-FFF2-40B4-BE49-F238E27FC236}">
              <a16:creationId xmlns:a16="http://schemas.microsoft.com/office/drawing/2014/main" id="{612A60A4-3D26-6C1D-CD1E-0DF1CA582ED6}"/>
            </a:ext>
          </a:extLst>
        </p:cNvPr>
        <p:cNvGrpSpPr/>
        <p:nvPr/>
      </p:nvGrpSpPr>
      <p:grpSpPr>
        <a:xfrm>
          <a:off x="0" y="0"/>
          <a:ext cx="0" cy="0"/>
          <a:chOff x="0" y="0"/>
          <a:chExt cx="0" cy="0"/>
        </a:xfrm>
      </p:grpSpPr>
      <p:sp>
        <p:nvSpPr>
          <p:cNvPr id="150" name="Google Shape;150;p7:notes">
            <a:extLst>
              <a:ext uri="{FF2B5EF4-FFF2-40B4-BE49-F238E27FC236}">
                <a16:creationId xmlns:a16="http://schemas.microsoft.com/office/drawing/2014/main" id="{99A276E4-CFF0-E29D-8539-3F3D719583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7:notes">
            <a:extLst>
              <a:ext uri="{FF2B5EF4-FFF2-40B4-BE49-F238E27FC236}">
                <a16:creationId xmlns:a16="http://schemas.microsoft.com/office/drawing/2014/main" id="{C237055F-6BFC-A144-3B43-CB6C5F3E88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67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would you draw?</a:t>
            </a:r>
          </a:p>
          <a:p>
            <a:r>
              <a:rPr lang="en-US" dirty="0"/>
              <a:t>What did the illustrator think was her gift?  The author?</a:t>
            </a:r>
          </a:p>
          <a:p>
            <a:r>
              <a:rPr lang="en-US" dirty="0"/>
              <a:t>Comments from Erin as to how she came to form an image of Lady Bird’s legacy.</a:t>
            </a:r>
          </a:p>
        </p:txBody>
      </p:sp>
    </p:spTree>
    <p:extLst>
      <p:ext uri="{BB962C8B-B14F-4D97-AF65-F5344CB8AC3E}">
        <p14:creationId xmlns:p14="http://schemas.microsoft.com/office/powerpoint/2010/main" val="2419051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color would your students choose for Tennessee?  Can that segue into social studies?</a:t>
            </a:r>
          </a:p>
          <a:p>
            <a:r>
              <a:rPr lang="en-US" dirty="0"/>
              <a:t>Do you use timelines as ready reference?  How many insist on using timelines in collaborative efforts that involve research?  How is the timeline conducive to understanding the themes of this book?  How does Erin believe you can segue from art to other subjects?  Or provide interdisciplinary offerings?</a:t>
            </a:r>
          </a:p>
        </p:txBody>
      </p:sp>
    </p:spTree>
    <p:extLst>
      <p:ext uri="{BB962C8B-B14F-4D97-AF65-F5344CB8AC3E}">
        <p14:creationId xmlns:p14="http://schemas.microsoft.com/office/powerpoint/2010/main" val="616978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a:extLst>
            <a:ext uri="{FF2B5EF4-FFF2-40B4-BE49-F238E27FC236}">
              <a16:creationId xmlns:a16="http://schemas.microsoft.com/office/drawing/2014/main" id="{4AC46A09-1EC0-048A-06D6-1E00395CB227}"/>
            </a:ext>
          </a:extLst>
        </p:cNvPr>
        <p:cNvGrpSpPr/>
        <p:nvPr/>
      </p:nvGrpSpPr>
      <p:grpSpPr>
        <a:xfrm>
          <a:off x="0" y="0"/>
          <a:ext cx="0" cy="0"/>
          <a:chOff x="0" y="0"/>
          <a:chExt cx="0" cy="0"/>
        </a:xfrm>
      </p:grpSpPr>
      <p:sp>
        <p:nvSpPr>
          <p:cNvPr id="150" name="Google Shape;150;p7:notes">
            <a:extLst>
              <a:ext uri="{FF2B5EF4-FFF2-40B4-BE49-F238E27FC236}">
                <a16:creationId xmlns:a16="http://schemas.microsoft.com/office/drawing/2014/main" id="{E8AC8825-D0EE-AD6C-762A-66A9344DC7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better book to discuss individual rights?    Or , the purposes of Government?</a:t>
            </a:r>
            <a:endParaRPr dirty="0"/>
          </a:p>
        </p:txBody>
      </p:sp>
      <p:sp>
        <p:nvSpPr>
          <p:cNvPr id="151" name="Google Shape;151;p7:notes">
            <a:extLst>
              <a:ext uri="{FF2B5EF4-FFF2-40B4-BE49-F238E27FC236}">
                <a16:creationId xmlns:a16="http://schemas.microsoft.com/office/drawing/2014/main" id="{82431864-222D-5312-3C85-ECC8C743279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1127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would some of your discussion questions entail?</a:t>
            </a:r>
          </a:p>
        </p:txBody>
      </p:sp>
    </p:spTree>
    <p:extLst>
      <p:ext uri="{BB962C8B-B14F-4D97-AF65-F5344CB8AC3E}">
        <p14:creationId xmlns:p14="http://schemas.microsoft.com/office/powerpoint/2010/main" val="4242497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a:extLst>
            <a:ext uri="{FF2B5EF4-FFF2-40B4-BE49-F238E27FC236}">
              <a16:creationId xmlns:a16="http://schemas.microsoft.com/office/drawing/2014/main" id="{EFD9E556-2CEF-6366-3B9F-D610C6C4B3D5}"/>
            </a:ext>
          </a:extLst>
        </p:cNvPr>
        <p:cNvGrpSpPr/>
        <p:nvPr/>
      </p:nvGrpSpPr>
      <p:grpSpPr>
        <a:xfrm>
          <a:off x="0" y="0"/>
          <a:ext cx="0" cy="0"/>
          <a:chOff x="0" y="0"/>
          <a:chExt cx="0" cy="0"/>
        </a:xfrm>
      </p:grpSpPr>
      <p:sp>
        <p:nvSpPr>
          <p:cNvPr id="150" name="Google Shape;150;p7:notes">
            <a:extLst>
              <a:ext uri="{FF2B5EF4-FFF2-40B4-BE49-F238E27FC236}">
                <a16:creationId xmlns:a16="http://schemas.microsoft.com/office/drawing/2014/main" id="{62EA9B9F-F92C-B36D-2264-88329F3440C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Just the best!  Fearless!  Other ways to describe her citizenship?</a:t>
            </a:r>
            <a:endParaRPr dirty="0"/>
          </a:p>
        </p:txBody>
      </p:sp>
      <p:sp>
        <p:nvSpPr>
          <p:cNvPr id="151" name="Google Shape;151;p7:notes">
            <a:extLst>
              <a:ext uri="{FF2B5EF4-FFF2-40B4-BE49-F238E27FC236}">
                <a16:creationId xmlns:a16="http://schemas.microsoft.com/office/drawing/2014/main" id="{AEC7E331-D37E-6B38-31B0-3397CB1445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0835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Once both of these ideas are complete, what did you learn she knew about our system of government and the Constitution and the rights of others?</a:t>
            </a:r>
          </a:p>
          <a:p>
            <a:r>
              <a:rPr lang="en-US" dirty="0"/>
              <a:t>For example, freedom of speech, respect, kindness, empathy, listening skills, knowing her own rights.</a:t>
            </a:r>
          </a:p>
          <a:p>
            <a:r>
              <a:rPr lang="en-US" dirty="0"/>
              <a:t>Honesty, respect, bravery</a:t>
            </a:r>
          </a:p>
        </p:txBody>
      </p:sp>
    </p:spTree>
    <p:extLst>
      <p:ext uri="{BB962C8B-B14F-4D97-AF65-F5344CB8AC3E}">
        <p14:creationId xmlns:p14="http://schemas.microsoft.com/office/powerpoint/2010/main" val="717424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Give example from the book?</a:t>
            </a:r>
          </a:p>
          <a:p>
            <a:pPr marL="0" lvl="0" indent="0" algn="l" rtl="0">
              <a:spcBef>
                <a:spcPts val="0"/>
              </a:spcBef>
              <a:spcAft>
                <a:spcPts val="0"/>
              </a:spcAft>
              <a:buNone/>
            </a:pPr>
            <a:r>
              <a:rPr lang="en-US" dirty="0"/>
              <a:t>What would Lady Bird have said about the current state-of-affairs and exhibiting good citizenship?</a:t>
            </a:r>
            <a:endParaRPr dirty="0"/>
          </a:p>
        </p:txBody>
      </p:sp>
      <p:sp>
        <p:nvSpPr>
          <p:cNvPr id="151" name="Google Shape;15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9156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fun!  Project-based learning.  Products for the general good.</a:t>
            </a:r>
            <a:endParaRPr dirty="0"/>
          </a:p>
        </p:txBody>
      </p:sp>
      <p:sp>
        <p:nvSpPr>
          <p:cNvPr id="158" name="Google Shape;1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Empathy and good traits are just as important as academic subjects.  Can catch more flies with honey than vinegar.</a:t>
            </a:r>
            <a:endParaRPr dirty="0"/>
          </a:p>
        </p:txBody>
      </p:sp>
      <p:sp>
        <p:nvSpPr>
          <p:cNvPr id="165" name="Google Shape;16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 would ALL children be included?  As we see, inclusion is so important to mental health?</a:t>
            </a:r>
            <a:endParaRPr dirty="0"/>
          </a:p>
        </p:txBody>
      </p:sp>
      <p:sp>
        <p:nvSpPr>
          <p:cNvPr id="173" name="Google Shape;17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0910ddc07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Did you think to incorporate math into a social studies topic?  Would this include the “nerd” or “math brain?”</a:t>
            </a:r>
            <a:endParaRPr dirty="0"/>
          </a:p>
        </p:txBody>
      </p:sp>
      <p:sp>
        <p:nvSpPr>
          <p:cNvPr id="182" name="Google Shape;182;g30910ddc07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a:extLst>
            <a:ext uri="{FF2B5EF4-FFF2-40B4-BE49-F238E27FC236}">
              <a16:creationId xmlns:a16="http://schemas.microsoft.com/office/drawing/2014/main" id="{2ECB203F-1DA2-294F-38D3-2A198D43A461}"/>
            </a:ext>
          </a:extLst>
        </p:cNvPr>
        <p:cNvGrpSpPr/>
        <p:nvPr/>
      </p:nvGrpSpPr>
      <p:grpSpPr>
        <a:xfrm>
          <a:off x="0" y="0"/>
          <a:ext cx="0" cy="0"/>
          <a:chOff x="0" y="0"/>
          <a:chExt cx="0" cy="0"/>
        </a:xfrm>
      </p:grpSpPr>
      <p:sp>
        <p:nvSpPr>
          <p:cNvPr id="150" name="Google Shape;150;p7:notes">
            <a:extLst>
              <a:ext uri="{FF2B5EF4-FFF2-40B4-BE49-F238E27FC236}">
                <a16:creationId xmlns:a16="http://schemas.microsoft.com/office/drawing/2014/main" id="{8845B11A-7D95-5BDB-48DE-274647DB79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7:notes">
            <a:extLst>
              <a:ext uri="{FF2B5EF4-FFF2-40B4-BE49-F238E27FC236}">
                <a16:creationId xmlns:a16="http://schemas.microsoft.com/office/drawing/2014/main" id="{4EBEBDFC-F329-410C-A778-AECE957EA0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6762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a:extLst>
            <a:ext uri="{FF2B5EF4-FFF2-40B4-BE49-F238E27FC236}">
              <a16:creationId xmlns:a16="http://schemas.microsoft.com/office/drawing/2014/main" id="{02E972AB-9034-91B1-F6DE-32D97AA1F081}"/>
            </a:ext>
          </a:extLst>
        </p:cNvPr>
        <p:cNvGrpSpPr/>
        <p:nvPr/>
      </p:nvGrpSpPr>
      <p:grpSpPr>
        <a:xfrm>
          <a:off x="0" y="0"/>
          <a:ext cx="0" cy="0"/>
          <a:chOff x="0" y="0"/>
          <a:chExt cx="0" cy="0"/>
        </a:xfrm>
      </p:grpSpPr>
      <p:sp>
        <p:nvSpPr>
          <p:cNvPr id="150" name="Google Shape;150;p7:notes">
            <a:extLst>
              <a:ext uri="{FF2B5EF4-FFF2-40B4-BE49-F238E27FC236}">
                <a16:creationId xmlns:a16="http://schemas.microsoft.com/office/drawing/2014/main" id="{14085F7F-D959-1BD6-B100-DDE52D5CD8C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 many have read the book or know its story?  Summary.</a:t>
            </a:r>
          </a:p>
          <a:p>
            <a:pPr marL="0" lvl="0" indent="0" algn="l" rtl="0">
              <a:spcBef>
                <a:spcPts val="0"/>
              </a:spcBef>
              <a:spcAft>
                <a:spcPts val="0"/>
              </a:spcAft>
              <a:buNone/>
            </a:pPr>
            <a:r>
              <a:rPr lang="en-US" dirty="0"/>
              <a:t>By table groups, answer these last two questions.  Share out.  Do the drawing for the two 30-minute “meet the author” meetings after.</a:t>
            </a:r>
          </a:p>
          <a:p>
            <a:pPr marL="0" lvl="0" indent="0" algn="l" rtl="0">
              <a:spcBef>
                <a:spcPts val="0"/>
              </a:spcBef>
              <a:spcAft>
                <a:spcPts val="0"/>
              </a:spcAft>
              <a:buNone/>
            </a:pPr>
            <a:r>
              <a:rPr lang="en-US" dirty="0"/>
              <a:t>Show full spread of cover illustration; Did I miss anything?  What would your students be attracted to?</a:t>
            </a:r>
            <a:endParaRPr dirty="0"/>
          </a:p>
        </p:txBody>
      </p:sp>
      <p:sp>
        <p:nvSpPr>
          <p:cNvPr id="151" name="Google Shape;151;p7:notes">
            <a:extLst>
              <a:ext uri="{FF2B5EF4-FFF2-40B4-BE49-F238E27FC236}">
                <a16:creationId xmlns:a16="http://schemas.microsoft.com/office/drawing/2014/main" id="{EAB2C35D-62D5-892D-1C18-802BA34F8F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387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Reading Response and Character Building</a:t>
            </a:r>
          </a:p>
          <a:p>
            <a:pPr marL="0" lvl="0" indent="0" algn="l" rtl="0">
              <a:spcBef>
                <a:spcPts val="0"/>
              </a:spcBef>
              <a:spcAft>
                <a:spcPts val="0"/>
              </a:spcAft>
              <a:buNone/>
            </a:pPr>
            <a:r>
              <a:rPr lang="en-US" dirty="0"/>
              <a:t>How many of your students know Lady Bird?  What would they want to know?  Will it be bravery?  Or voting rights?  Or participatory democracy?</a:t>
            </a:r>
          </a:p>
        </p:txBody>
      </p:sp>
      <p:sp>
        <p:nvSpPr>
          <p:cNvPr id="143" name="Google Shape;14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a:extLst>
            <a:ext uri="{FF2B5EF4-FFF2-40B4-BE49-F238E27FC236}">
              <a16:creationId xmlns:a16="http://schemas.microsoft.com/office/drawing/2014/main" id="{333C963B-DCAC-D71D-F5E4-29C3CBAE620B}"/>
            </a:ext>
          </a:extLst>
        </p:cNvPr>
        <p:cNvGrpSpPr/>
        <p:nvPr/>
      </p:nvGrpSpPr>
      <p:grpSpPr>
        <a:xfrm>
          <a:off x="0" y="0"/>
          <a:ext cx="0" cy="0"/>
          <a:chOff x="0" y="0"/>
          <a:chExt cx="0" cy="0"/>
        </a:xfrm>
      </p:grpSpPr>
      <p:sp>
        <p:nvSpPr>
          <p:cNvPr id="150" name="Google Shape;150;p7:notes">
            <a:extLst>
              <a:ext uri="{FF2B5EF4-FFF2-40B4-BE49-F238E27FC236}">
                <a16:creationId xmlns:a16="http://schemas.microsoft.com/office/drawing/2014/main" id="{62BB7D8F-6612-4E0C-CD3C-B8704CAEC8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Tell about slide itself – reading promotion.  Ask for other reading promotion ideas after explaining this one.  Suggest “47” read-</a:t>
            </a:r>
            <a:r>
              <a:rPr lang="en-US" dirty="0" err="1"/>
              <a:t>alouds</a:t>
            </a:r>
            <a:r>
              <a:rPr lang="en-US" dirty="0"/>
              <a:t> in 4 days, with Rollin being read to entire student body beforehand and placed on streaming video or school announcements.  Then, have us visit over Zoom.</a:t>
            </a:r>
            <a:endParaRPr dirty="0"/>
          </a:p>
        </p:txBody>
      </p:sp>
      <p:sp>
        <p:nvSpPr>
          <p:cNvPr id="151" name="Google Shape;151;p7:notes">
            <a:extLst>
              <a:ext uri="{FF2B5EF4-FFF2-40B4-BE49-F238E27FC236}">
                <a16:creationId xmlns:a16="http://schemas.microsoft.com/office/drawing/2014/main" id="{16D7299B-5AD7-558C-FD43-0211454E0B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5172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Publishing companies website – a fantastic teacher’s guide to use for collaboration</a:t>
            </a:r>
          </a:p>
        </p:txBody>
      </p:sp>
    </p:spTree>
    <p:extLst>
      <p:ext uri="{BB962C8B-B14F-4D97-AF65-F5344CB8AC3E}">
        <p14:creationId xmlns:p14="http://schemas.microsoft.com/office/powerpoint/2010/main" val="1458146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 many of you collaborate with your elementary teachers?  Total ___</a:t>
            </a:r>
          </a:p>
          <a:p>
            <a:pPr marL="0" lvl="0" indent="0" algn="l" rtl="0">
              <a:spcBef>
                <a:spcPts val="0"/>
              </a:spcBef>
              <a:spcAft>
                <a:spcPts val="0"/>
              </a:spcAft>
              <a:buNone/>
            </a:pPr>
            <a:r>
              <a:rPr lang="en-US" dirty="0"/>
              <a:t>Reading ___</a:t>
            </a:r>
          </a:p>
          <a:p>
            <a:pPr marL="0" lvl="0" indent="0" algn="l" rtl="0">
              <a:spcBef>
                <a:spcPts val="0"/>
              </a:spcBef>
              <a:spcAft>
                <a:spcPts val="0"/>
              </a:spcAft>
              <a:buNone/>
            </a:pPr>
            <a:r>
              <a:rPr lang="en-US" dirty="0"/>
              <a:t>ELA _____</a:t>
            </a:r>
          </a:p>
          <a:p>
            <a:pPr marL="0" lvl="0" indent="0" algn="l" rtl="0">
              <a:spcBef>
                <a:spcPts val="0"/>
              </a:spcBef>
              <a:spcAft>
                <a:spcPts val="0"/>
              </a:spcAft>
              <a:buNone/>
            </a:pPr>
            <a:r>
              <a:rPr lang="en-US" dirty="0"/>
              <a:t>Social Studies _____</a:t>
            </a:r>
          </a:p>
          <a:p>
            <a:pPr marL="0" lvl="0" indent="0" algn="l" rtl="0">
              <a:spcBef>
                <a:spcPts val="0"/>
              </a:spcBef>
              <a:spcAft>
                <a:spcPts val="0"/>
              </a:spcAft>
              <a:buNone/>
            </a:pPr>
            <a:r>
              <a:rPr lang="en-US" dirty="0"/>
              <a:t>Which of these words will you need to use to find meaning (your students do not know)?</a:t>
            </a:r>
            <a:endParaRPr dirty="0"/>
          </a:p>
        </p:txBody>
      </p:sp>
      <p:sp>
        <p:nvSpPr>
          <p:cNvPr id="151" name="Google Shape;15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many still work with dictionaries?  What digital dictionaries do you like best (for your colleagues)?</a:t>
            </a:r>
          </a:p>
        </p:txBody>
      </p:sp>
    </p:spTree>
    <p:extLst>
      <p:ext uri="{BB962C8B-B14F-4D97-AF65-F5344CB8AC3E}">
        <p14:creationId xmlns:p14="http://schemas.microsoft.com/office/powerpoint/2010/main" val="96530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a:extLst>
            <a:ext uri="{FF2B5EF4-FFF2-40B4-BE49-F238E27FC236}">
              <a16:creationId xmlns:a16="http://schemas.microsoft.com/office/drawing/2014/main" id="{BDD5C5E1-5FC7-0384-E2FB-871A4D9DA48F}"/>
            </a:ext>
          </a:extLst>
        </p:cNvPr>
        <p:cNvGrpSpPr/>
        <p:nvPr/>
      </p:nvGrpSpPr>
      <p:grpSpPr>
        <a:xfrm>
          <a:off x="0" y="0"/>
          <a:ext cx="0" cy="0"/>
          <a:chOff x="0" y="0"/>
          <a:chExt cx="0" cy="0"/>
        </a:xfrm>
      </p:grpSpPr>
      <p:sp>
        <p:nvSpPr>
          <p:cNvPr id="150" name="Google Shape;150;p7:notes">
            <a:extLst>
              <a:ext uri="{FF2B5EF4-FFF2-40B4-BE49-F238E27FC236}">
                <a16:creationId xmlns:a16="http://schemas.microsoft.com/office/drawing/2014/main" id="{6FED1C09-27C7-640D-0B6E-D69E83EBCE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 many of you still believe in discussion and conversation?</a:t>
            </a:r>
          </a:p>
          <a:p>
            <a:pPr marL="0" lvl="0" indent="0" algn="l" rtl="0">
              <a:spcBef>
                <a:spcPts val="0"/>
              </a:spcBef>
              <a:spcAft>
                <a:spcPts val="0"/>
              </a:spcAft>
              <a:buNone/>
            </a:pPr>
            <a:endParaRPr dirty="0"/>
          </a:p>
        </p:txBody>
      </p:sp>
      <p:sp>
        <p:nvSpPr>
          <p:cNvPr id="151" name="Google Shape;151;p7:notes">
            <a:extLst>
              <a:ext uri="{FF2B5EF4-FFF2-40B4-BE49-F238E27FC236}">
                <a16:creationId xmlns:a16="http://schemas.microsoft.com/office/drawing/2014/main" id="{2EE1CEFE-6369-913E-C3DB-C06F692719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9946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494511" y="-89064"/>
            <a:ext cx="18773777" cy="10385697"/>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503940" y="1779725"/>
            <a:ext cx="13272518" cy="6716900"/>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2638854" y="3113257"/>
            <a:ext cx="13019873" cy="2623094"/>
          </a:xfrm>
        </p:spPr>
        <p:txBody>
          <a:bodyPr bIns="0" anchor="b">
            <a:normAutofit/>
          </a:bodyPr>
          <a:lstStyle>
            <a:lvl1pPr algn="ctr">
              <a:lnSpc>
                <a:spcPct val="80000"/>
              </a:lnSpc>
              <a:defRPr sz="8100" spc="-225">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2638856" y="5859400"/>
            <a:ext cx="13010141" cy="1983881"/>
          </a:xfrm>
        </p:spPr>
        <p:txBody>
          <a:bodyPr tIns="0">
            <a:normAutofit/>
          </a:bodyPr>
          <a:lstStyle>
            <a:lvl1pPr marL="0" indent="0" algn="ctr">
              <a:lnSpc>
                <a:spcPct val="100000"/>
              </a:lnSpc>
              <a:buNone/>
              <a:defRPr sz="2700" b="0">
                <a:solidFill>
                  <a:srgbClr val="FFFEFF"/>
                </a:solidFill>
              </a:defRPr>
            </a:lvl1pPr>
            <a:lvl2pPr marL="685800" indent="0" algn="ctr">
              <a:buNone/>
              <a:defRPr sz="27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a:xfrm>
            <a:off x="1207008" y="480060"/>
            <a:ext cx="5486400" cy="480060"/>
          </a:xfrm>
        </p:spPr>
        <p:txBody>
          <a:bodyPr vert="horz" lIns="91440" tIns="45720" rIns="91440" bIns="45720" rtlCol="0" anchor="ctr"/>
          <a:lstStyle>
            <a:lvl1pPr>
              <a:defRPr lang="en-US"/>
            </a:lvl1pPr>
          </a:lstStyle>
          <a:p>
            <a:endParaRPr lang="en-US"/>
          </a:p>
        </p:txBody>
      </p:sp>
      <p:sp>
        <p:nvSpPr>
          <p:cNvPr id="5" name="Footer Placeholder 4"/>
          <p:cNvSpPr>
            <a:spLocks noGrp="1"/>
          </p:cNvSpPr>
          <p:nvPr>
            <p:ph type="ftr" sz="quarter" idx="11"/>
          </p:nvPr>
        </p:nvSpPr>
        <p:spPr>
          <a:xfrm>
            <a:off x="1207008" y="9340596"/>
            <a:ext cx="15883128" cy="48006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5704820" y="480060"/>
            <a:ext cx="1371600" cy="480060"/>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1464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626269" y="0"/>
            <a:ext cx="18876171" cy="10279857"/>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1200216" y="2549384"/>
            <a:ext cx="5511714" cy="5205632"/>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2948" y="3524888"/>
            <a:ext cx="5251794" cy="3684662"/>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664975" y="1192079"/>
            <a:ext cx="9412553" cy="78856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64170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8876171" cy="10279857"/>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11578422" y="2549384"/>
            <a:ext cx="5511714" cy="5205632"/>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11711156" y="3524888"/>
            <a:ext cx="5251793" cy="3684663"/>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04121" y="1197667"/>
            <a:ext cx="9402933" cy="78859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07008" y="480060"/>
            <a:ext cx="5486400" cy="480060"/>
          </a:xfrm>
        </p:spPr>
        <p:txBody>
          <a:bodyPr/>
          <a:lstStyle/>
          <a:p>
            <a:endParaRPr lang="en-US"/>
          </a:p>
        </p:txBody>
      </p:sp>
      <p:sp>
        <p:nvSpPr>
          <p:cNvPr id="5" name="Footer Placeholder 4"/>
          <p:cNvSpPr>
            <a:spLocks noGrp="1"/>
          </p:cNvSpPr>
          <p:nvPr>
            <p:ph type="ftr" sz="quarter" idx="11"/>
          </p:nvPr>
        </p:nvSpPr>
        <p:spPr>
          <a:xfrm>
            <a:off x="1207008" y="9340596"/>
            <a:ext cx="15883128" cy="480060"/>
          </a:xfrm>
        </p:spPr>
        <p:txBody>
          <a:bodyPr/>
          <a:lstStyle/>
          <a:p>
            <a:endParaRPr lang="en-US"/>
          </a:p>
        </p:txBody>
      </p:sp>
      <p:sp>
        <p:nvSpPr>
          <p:cNvPr id="6" name="Slide Number Placeholder 5"/>
          <p:cNvSpPr>
            <a:spLocks noGrp="1"/>
          </p:cNvSpPr>
          <p:nvPr>
            <p:ph type="sldNum" sz="quarter" idx="12"/>
          </p:nvPr>
        </p:nvSpPr>
        <p:spPr>
          <a:xfrm>
            <a:off x="15704820" y="480060"/>
            <a:ext cx="1371600" cy="480060"/>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62882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626269" y="0"/>
            <a:ext cx="18876171" cy="10279857"/>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1200216" y="2549384"/>
            <a:ext cx="5511714" cy="5205632"/>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2947" y="3524888"/>
            <a:ext cx="5248469" cy="3684663"/>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7677671" y="1204779"/>
            <a:ext cx="9422810" cy="787293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7280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494511" y="-89064"/>
            <a:ext cx="18773777" cy="10385697"/>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4889318" y="1779725"/>
            <a:ext cx="8499218" cy="6716900"/>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016324" y="3112095"/>
            <a:ext cx="8235336" cy="2534085"/>
          </a:xfrm>
        </p:spPr>
        <p:txBody>
          <a:bodyPr bIns="0" anchor="b">
            <a:normAutofit/>
          </a:bodyPr>
          <a:lstStyle>
            <a:lvl1pPr algn="ctr">
              <a:defRPr sz="66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16323" y="5770277"/>
            <a:ext cx="8235335" cy="2075655"/>
          </a:xfrm>
        </p:spPr>
        <p:txBody>
          <a:bodyPr tIns="0">
            <a:normAutofit/>
          </a:bodyPr>
          <a:lstStyle>
            <a:lvl1pPr marL="0" indent="0" algn="ctr">
              <a:buNone/>
              <a:defRPr sz="2700">
                <a:solidFill>
                  <a:srgbClr val="FFFEFF"/>
                </a:solidFill>
              </a:defRPr>
            </a:lvl1pPr>
            <a:lvl2pPr marL="685800" indent="0">
              <a:buNone/>
              <a:defRPr sz="27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07008" y="480060"/>
            <a:ext cx="5486400" cy="480060"/>
          </a:xfrm>
        </p:spPr>
        <p:txBody>
          <a:bodyPr/>
          <a:lstStyle/>
          <a:p>
            <a:endParaRPr lang="en-US"/>
          </a:p>
        </p:txBody>
      </p:sp>
      <p:sp>
        <p:nvSpPr>
          <p:cNvPr id="5" name="Footer Placeholder 4"/>
          <p:cNvSpPr>
            <a:spLocks noGrp="1"/>
          </p:cNvSpPr>
          <p:nvPr>
            <p:ph type="ftr" sz="quarter" idx="11"/>
          </p:nvPr>
        </p:nvSpPr>
        <p:spPr>
          <a:xfrm>
            <a:off x="1207008" y="9340596"/>
            <a:ext cx="15883128" cy="48006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5704820" y="480060"/>
            <a:ext cx="1371600" cy="480060"/>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70041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626269" y="0"/>
            <a:ext cx="18876171" cy="10279857"/>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1200216" y="2549384"/>
            <a:ext cx="5511714" cy="5205632"/>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3500" y="3509504"/>
            <a:ext cx="5251242" cy="3705098"/>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7681318" y="1204781"/>
            <a:ext cx="9404387" cy="3573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77670" y="5508243"/>
            <a:ext cx="9408033" cy="3575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207008" y="480060"/>
            <a:ext cx="5486400" cy="480060"/>
          </a:xfrm>
        </p:spPr>
        <p:txBody>
          <a:bodyPr/>
          <a:lstStyle/>
          <a:p>
            <a:endParaRPr lang="en-US"/>
          </a:p>
        </p:txBody>
      </p:sp>
      <p:sp>
        <p:nvSpPr>
          <p:cNvPr id="6" name="Footer Placeholder 5"/>
          <p:cNvSpPr>
            <a:spLocks noGrp="1"/>
          </p:cNvSpPr>
          <p:nvPr>
            <p:ph type="ftr" sz="quarter" idx="11"/>
          </p:nvPr>
        </p:nvSpPr>
        <p:spPr>
          <a:xfrm>
            <a:off x="1207008" y="9340596"/>
            <a:ext cx="15883128" cy="480060"/>
          </a:xfrm>
        </p:spPr>
        <p:txBody>
          <a:bodyPr/>
          <a:lstStyle/>
          <a:p>
            <a:endParaRPr lang="en-US"/>
          </a:p>
        </p:txBody>
      </p:sp>
      <p:sp>
        <p:nvSpPr>
          <p:cNvPr id="7" name="Slide Number Placeholder 6"/>
          <p:cNvSpPr>
            <a:spLocks noGrp="1"/>
          </p:cNvSpPr>
          <p:nvPr>
            <p:ph type="sldNum" sz="quarter" idx="12"/>
          </p:nvPr>
        </p:nvSpPr>
        <p:spPr>
          <a:xfrm>
            <a:off x="15704820" y="480060"/>
            <a:ext cx="1371600" cy="480060"/>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37757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626269" y="0"/>
            <a:ext cx="18876171" cy="10279857"/>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1200216" y="2549384"/>
            <a:ext cx="5511714" cy="5205632"/>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3502" y="3545873"/>
            <a:ext cx="5251242" cy="3690746"/>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87705" y="1204777"/>
            <a:ext cx="9397632" cy="1028700"/>
          </a:xfrm>
        </p:spPr>
        <p:txBody>
          <a:bodyPr anchor="ctr">
            <a:noAutofit/>
          </a:bodyPr>
          <a:lstStyle>
            <a:lvl1pPr marL="0" indent="0" algn="l">
              <a:lnSpc>
                <a:spcPct val="100000"/>
              </a:lnSpc>
              <a:buNone/>
              <a:defRPr sz="3300" b="0" cap="all" baseline="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7687957" y="2233478"/>
            <a:ext cx="9396525" cy="2545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677979" y="5498831"/>
            <a:ext cx="9396621" cy="1028700"/>
          </a:xfrm>
        </p:spPr>
        <p:txBody>
          <a:bodyPr anchor="ctr">
            <a:noAutofit/>
          </a:bodyPr>
          <a:lstStyle>
            <a:lvl1pPr marL="0" indent="0" algn="l">
              <a:lnSpc>
                <a:spcPct val="100000"/>
              </a:lnSpc>
              <a:buNone/>
              <a:defRPr sz="3300" b="0" cap="all" baseline="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7677671" y="6527531"/>
            <a:ext cx="9398382" cy="25560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207008" y="480060"/>
            <a:ext cx="5486400" cy="480060"/>
          </a:xfrm>
        </p:spPr>
        <p:txBody>
          <a:bodyPr/>
          <a:lstStyle/>
          <a:p>
            <a:endParaRPr lang="en-US"/>
          </a:p>
        </p:txBody>
      </p:sp>
      <p:sp>
        <p:nvSpPr>
          <p:cNvPr id="8" name="Footer Placeholder 7"/>
          <p:cNvSpPr>
            <a:spLocks noGrp="1"/>
          </p:cNvSpPr>
          <p:nvPr>
            <p:ph type="ftr" sz="quarter" idx="11"/>
          </p:nvPr>
        </p:nvSpPr>
        <p:spPr>
          <a:xfrm>
            <a:off x="1207008" y="9340596"/>
            <a:ext cx="15883128" cy="480060"/>
          </a:xfrm>
        </p:spPr>
        <p:txBody>
          <a:bodyPr/>
          <a:lstStyle/>
          <a:p>
            <a:endParaRPr lang="en-US"/>
          </a:p>
        </p:txBody>
      </p:sp>
      <p:sp>
        <p:nvSpPr>
          <p:cNvPr id="9" name="Slide Number Placeholder 8"/>
          <p:cNvSpPr>
            <a:spLocks noGrp="1"/>
          </p:cNvSpPr>
          <p:nvPr>
            <p:ph type="sldNum" sz="quarter" idx="12"/>
          </p:nvPr>
        </p:nvSpPr>
        <p:spPr>
          <a:xfrm>
            <a:off x="15704820" y="480060"/>
            <a:ext cx="1371600" cy="480060"/>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88647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626269" y="0"/>
            <a:ext cx="18876171" cy="10279857"/>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1200216" y="2549384"/>
            <a:ext cx="5511714" cy="5205632"/>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2948" y="3524888"/>
            <a:ext cx="5251794" cy="3684663"/>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2519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07008" y="480060"/>
            <a:ext cx="5486400" cy="480060"/>
          </a:xfrm>
        </p:spPr>
        <p:txBody>
          <a:bodyPr/>
          <a:lstStyle/>
          <a:p>
            <a:fld id="{921D9284-D300-4297-87F7-E791DCC15DB1}" type="datetimeFigureOut">
              <a:rPr lang="en-US" smtClean="0"/>
              <a:t>8/4/25</a:t>
            </a:fld>
            <a:endParaRPr lang="en-US" dirty="0"/>
          </a:p>
        </p:txBody>
      </p:sp>
      <p:sp>
        <p:nvSpPr>
          <p:cNvPr id="3" name="Footer Placeholder 2"/>
          <p:cNvSpPr>
            <a:spLocks noGrp="1"/>
          </p:cNvSpPr>
          <p:nvPr>
            <p:ph type="ftr" sz="quarter" idx="11"/>
          </p:nvPr>
        </p:nvSpPr>
        <p:spPr>
          <a:xfrm>
            <a:off x="1207008" y="9340596"/>
            <a:ext cx="15883128" cy="480060"/>
          </a:xfrm>
        </p:spPr>
        <p:txBody>
          <a:bodyPr/>
          <a:lstStyle/>
          <a:p>
            <a:r>
              <a:rPr lang="en-US"/>
              <a:t>
              </a:t>
            </a:r>
            <a:endParaRPr lang="en-US" dirty="0"/>
          </a:p>
        </p:txBody>
      </p:sp>
      <p:sp>
        <p:nvSpPr>
          <p:cNvPr id="4" name="Slide Number Placeholder 3"/>
          <p:cNvSpPr>
            <a:spLocks noGrp="1"/>
          </p:cNvSpPr>
          <p:nvPr>
            <p:ph type="sldNum" sz="quarter" idx="12"/>
          </p:nvPr>
        </p:nvSpPr>
        <p:spPr>
          <a:xfrm>
            <a:off x="15704820" y="480060"/>
            <a:ext cx="1371600" cy="48006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44821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626269" y="0"/>
            <a:ext cx="18876171" cy="10279857"/>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1200216" y="2549384"/>
            <a:ext cx="5511714" cy="5205632"/>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2947" y="3528039"/>
            <a:ext cx="5251796" cy="1834947"/>
          </a:xfrm>
        </p:spPr>
        <p:txBody>
          <a:bodyPr bIns="0" anchor="b">
            <a:noAutofit/>
          </a:bodyPr>
          <a:lstStyle>
            <a:lvl1pPr algn="ctr">
              <a:defRPr sz="48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7664975" y="1204214"/>
            <a:ext cx="9412553" cy="787491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32947" y="5370279"/>
            <a:ext cx="5251796" cy="1831746"/>
          </a:xfrm>
        </p:spPr>
        <p:txBody>
          <a:bodyPr/>
          <a:lstStyle>
            <a:lvl1pPr marL="0" indent="0" algn="ctr">
              <a:buNone/>
              <a:defRPr sz="2400">
                <a:solidFill>
                  <a:srgbClr val="FFFEFF"/>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61237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494511" y="-89064"/>
            <a:ext cx="18773777" cy="10385697"/>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1208004" y="2547497"/>
            <a:ext cx="8912310" cy="5205632"/>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11315265" y="0"/>
            <a:ext cx="6972735" cy="10287000"/>
          </a:xfrm>
          <a:solidFill>
            <a:schemeClr val="bg1">
              <a:lumMod val="65000"/>
              <a:lumOff val="35000"/>
            </a:schemeClr>
          </a:solidFill>
          <a:ln w="9525" cap="sq">
            <a:noFill/>
            <a:miter lim="800000"/>
          </a:ln>
          <a:effectLst/>
        </p:spPr>
        <p:txBody>
          <a:bodyPr anchor="t"/>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2" name="Title 1"/>
          <p:cNvSpPr>
            <a:spLocks noGrp="1"/>
          </p:cNvSpPr>
          <p:nvPr>
            <p:ph type="title"/>
          </p:nvPr>
        </p:nvSpPr>
        <p:spPr>
          <a:xfrm>
            <a:off x="1328165" y="3540383"/>
            <a:ext cx="8664969" cy="1767048"/>
          </a:xfrm>
        </p:spPr>
        <p:txBody>
          <a:bodyPr bIns="0" anchor="b">
            <a:normAutofit/>
          </a:bodyPr>
          <a:lstStyle>
            <a:lvl1pPr>
              <a:defRPr sz="54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328165" y="5317518"/>
            <a:ext cx="8664969" cy="1911297"/>
          </a:xfrm>
        </p:spPr>
        <p:txBody>
          <a:bodyPr>
            <a:normAutofit/>
          </a:bodyPr>
          <a:lstStyle>
            <a:lvl1pPr marL="0" indent="0" algn="ctr">
              <a:buNone/>
              <a:defRPr sz="2700">
                <a:solidFill>
                  <a:srgbClr val="FFFEFF"/>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07008" y="480060"/>
            <a:ext cx="5486400" cy="480060"/>
          </a:xfrm>
        </p:spPr>
        <p:txBody>
          <a:bodyPr/>
          <a:lstStyle/>
          <a:p>
            <a:endParaRPr lang="en-US"/>
          </a:p>
        </p:txBody>
      </p:sp>
      <p:sp>
        <p:nvSpPr>
          <p:cNvPr id="6" name="Footer Placeholder 5"/>
          <p:cNvSpPr>
            <a:spLocks noGrp="1"/>
          </p:cNvSpPr>
          <p:nvPr>
            <p:ph type="ftr" sz="quarter" idx="11"/>
          </p:nvPr>
        </p:nvSpPr>
        <p:spPr>
          <a:xfrm>
            <a:off x="1207008" y="9340596"/>
            <a:ext cx="8913305" cy="480060"/>
          </a:xfrm>
        </p:spPr>
        <p:txBody>
          <a:bodyPr/>
          <a:lstStyle/>
          <a:p>
            <a:endParaRPr lang="en-US"/>
          </a:p>
        </p:txBody>
      </p:sp>
      <p:sp>
        <p:nvSpPr>
          <p:cNvPr id="7" name="Slide Number Placeholder 6"/>
          <p:cNvSpPr>
            <a:spLocks noGrp="1"/>
          </p:cNvSpPr>
          <p:nvPr>
            <p:ph type="sldNum" sz="quarter" idx="12"/>
          </p:nvPr>
        </p:nvSpPr>
        <p:spPr>
          <a:xfrm>
            <a:off x="8742566" y="480060"/>
            <a:ext cx="1371600" cy="480060"/>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6776704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36742" y="3537587"/>
            <a:ext cx="5248001" cy="3684728"/>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2473" y="1192079"/>
            <a:ext cx="8925054" cy="78856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7008" y="480060"/>
            <a:ext cx="5486400" cy="480060"/>
          </a:xfrm>
          <a:prstGeom prst="rect">
            <a:avLst/>
          </a:prstGeom>
        </p:spPr>
        <p:txBody>
          <a:bodyPr vert="horz" lIns="91440" tIns="45720" rIns="91440" bIns="45720" rtlCol="0" anchor="ctr"/>
          <a:lstStyle>
            <a:lvl1pPr algn="l">
              <a:defRPr sz="15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207008" y="9340596"/>
            <a:ext cx="15883128" cy="480060"/>
          </a:xfrm>
          <a:prstGeom prst="rect">
            <a:avLst/>
          </a:prstGeom>
        </p:spPr>
        <p:txBody>
          <a:bodyPr vert="horz" lIns="91440" tIns="45720" rIns="91440" bIns="45720" rtlCol="0" anchor="ctr"/>
          <a:lstStyle>
            <a:lvl1pPr algn="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704820" y="480060"/>
            <a:ext cx="1371600" cy="480060"/>
          </a:xfrm>
          <a:prstGeom prst="rect">
            <a:avLst/>
          </a:prstGeom>
        </p:spPr>
        <p:txBody>
          <a:bodyPr vert="horz" lIns="91440" tIns="45720" rIns="91440" bIns="45720" rtlCol="0" anchor="ctr"/>
          <a:lstStyle>
            <a:lvl1pPr algn="r">
              <a:defRPr sz="15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4886999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dt="0"/>
  <p:txStyles>
    <p:titleStyle>
      <a:lvl1pPr algn="ctr" defTabSz="1371600" rtl="0" eaLnBrk="1" latinLnBrk="0" hangingPunct="1">
        <a:lnSpc>
          <a:spcPct val="85000"/>
        </a:lnSpc>
        <a:spcBef>
          <a:spcPct val="0"/>
        </a:spcBef>
        <a:buNone/>
        <a:defRPr sz="6000" b="0" i="0" kern="1200" cap="none" spc="-225">
          <a:solidFill>
            <a:schemeClr val="tx1"/>
          </a:solidFill>
          <a:effectLst/>
          <a:latin typeface="+mj-lt"/>
          <a:ea typeface="+mj-ea"/>
          <a:cs typeface="+mj-cs"/>
        </a:defRPr>
      </a:lvl1pPr>
    </p:titleStyle>
    <p:bodyStyle>
      <a:lvl1pPr marL="342900" indent="-342900" algn="l" defTabSz="1371600" rtl="0" eaLnBrk="1" latinLnBrk="0" hangingPunct="1">
        <a:lnSpc>
          <a:spcPct val="120000"/>
        </a:lnSpc>
        <a:spcBef>
          <a:spcPts val="1500"/>
        </a:spcBef>
        <a:buClr>
          <a:schemeClr val="accent1"/>
        </a:buClr>
        <a:buSzPct val="110000"/>
        <a:buFont typeface="Wingdings" panose="05000000000000000000" pitchFamily="2" charset="2"/>
        <a:buChar char="§"/>
        <a:defRPr sz="2700" kern="1200">
          <a:solidFill>
            <a:schemeClr val="tx1"/>
          </a:solidFill>
          <a:effectLst/>
          <a:latin typeface="+mn-lt"/>
          <a:ea typeface="+mn-ea"/>
          <a:cs typeface="+mn-cs"/>
        </a:defRPr>
      </a:lvl1pPr>
      <a:lvl2pPr marL="10287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2400" kern="1200">
          <a:solidFill>
            <a:schemeClr val="tx1"/>
          </a:solidFill>
          <a:effectLst/>
          <a:latin typeface="+mn-lt"/>
          <a:ea typeface="+mn-ea"/>
          <a:cs typeface="+mn-cs"/>
        </a:defRPr>
      </a:lvl2pPr>
      <a:lvl3pPr marL="17145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2100" kern="1200">
          <a:solidFill>
            <a:schemeClr val="tx1"/>
          </a:solidFill>
          <a:effectLst/>
          <a:latin typeface="+mn-lt"/>
          <a:ea typeface="+mn-ea"/>
          <a:cs typeface="+mn-cs"/>
        </a:defRPr>
      </a:lvl3pPr>
      <a:lvl4pPr marL="24003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4pPr>
      <a:lvl5pPr marL="30861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5pPr>
      <a:lvl6pPr marL="37719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6pPr>
      <a:lvl7pPr marL="44577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7pPr>
      <a:lvl8pPr marL="51435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8pPr>
      <a:lvl9pPr marL="58293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hyperlink" Target="https://sleepingbearpress.com/teaching_guides/566"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www.canva.com/design/DAGUOvFBVzw/8YqKgm58ESYRbgQbeWPl9g/edit?utm_content=DAGUOvFBVzw&amp;utm_campaign=designshare&amp;utm_medium=link2&amp;utm_source=sharebutton"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hyperlink" Target="https://animoto.com/builder/templates/recommended/educational-presentation" TargetMode="External"/><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hyperlink" Target="https://animoto.com/resources/tutorials/animoto-video-quick-start-guide" TargetMode="External"/><Relationship Id="rId9"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hyperlink" Target="https://padlet.com/trcritcher/how-did-lady-bird-johnson-s-actions-demonstrate-consideratio-jtuigekh3xlvreba" TargetMode="External"/><Relationship Id="rId4" Type="http://schemas.openxmlformats.org/officeDocument/2006/relationships/hyperlink" Target="https://www.youtube.com/watch?v=H7DmM7CU7RQ"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nces.ed.gov/nceskids/createagraph/"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kathytemean.wordpress.com/wp-content/uploads/2024/08/rollin-down-the-line-marbles.jpg"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kathytemean.wordpress.com/wp-content/uploads/2024/08/rollin-on-down-the-line-lady-bird-shaking-hand-with-little-girl-e1722575098291.jpg"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kathytemean.wordpress.com/wp-content/uploads/2024/08/rollin-on-down-the-line-rural-e1722575110349.jpg"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26"/>
        <p:cNvGrpSpPr/>
        <p:nvPr/>
      </p:nvGrpSpPr>
      <p:grpSpPr>
        <a:xfrm>
          <a:off x="0" y="0"/>
          <a:ext cx="0" cy="0"/>
          <a:chOff x="0" y="0"/>
          <a:chExt cx="0" cy="0"/>
        </a:xfrm>
      </p:grpSpPr>
      <p:sp>
        <p:nvSpPr>
          <p:cNvPr id="127" name="Google Shape;127;p18"/>
          <p:cNvSpPr txBox="1"/>
          <p:nvPr/>
        </p:nvSpPr>
        <p:spPr>
          <a:xfrm>
            <a:off x="4572000" y="1925050"/>
            <a:ext cx="8783100" cy="13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lang="en-US" sz="3600" b="1" dirty="0">
              <a:solidFill>
                <a:srgbClr val="FF0000"/>
              </a:solidFill>
              <a:ea typeface="Alegreya"/>
              <a:cs typeface="Alegreya"/>
              <a:sym typeface="Alegreya"/>
            </a:endParaRPr>
          </a:p>
          <a:p>
            <a:pPr algn="ctr"/>
            <a:r>
              <a:rPr lang="en-US" sz="4000" dirty="0">
                <a:solidFill>
                  <a:schemeClr val="accent4">
                    <a:lumMod val="50000"/>
                  </a:schemeClr>
                </a:solidFill>
              </a:rPr>
              <a:t>Get on Board!  </a:t>
            </a:r>
          </a:p>
          <a:p>
            <a:pPr algn="ctr"/>
            <a:r>
              <a:rPr lang="en-US" sz="4000" i="1" dirty="0">
                <a:solidFill>
                  <a:schemeClr val="accent4">
                    <a:lumMod val="50000"/>
                  </a:schemeClr>
                </a:solidFill>
              </a:rPr>
              <a:t>Rollin' on Down the Line</a:t>
            </a:r>
            <a:r>
              <a:rPr lang="en-US" sz="4000" dirty="0">
                <a:solidFill>
                  <a:schemeClr val="accent4">
                    <a:lumMod val="50000"/>
                  </a:schemeClr>
                </a:solidFill>
              </a:rPr>
              <a:t> </a:t>
            </a:r>
          </a:p>
          <a:p>
            <a:pPr algn="ctr"/>
            <a:r>
              <a:rPr lang="en-US" sz="4000" dirty="0">
                <a:solidFill>
                  <a:schemeClr val="accent4">
                    <a:lumMod val="50000"/>
                  </a:schemeClr>
                </a:solidFill>
              </a:rPr>
              <a:t>as an Exemplar for Engaged Reading, Collaborative Engagement, and Student Research </a:t>
            </a:r>
          </a:p>
          <a:p>
            <a:pPr marL="0" lvl="0" indent="0" algn="ctr" rtl="0">
              <a:spcBef>
                <a:spcPts val="0"/>
              </a:spcBef>
              <a:spcAft>
                <a:spcPts val="0"/>
              </a:spcAft>
              <a:buNone/>
            </a:pPr>
            <a:endParaRPr lang="en-US" sz="3700" b="1" dirty="0">
              <a:solidFill>
                <a:schemeClr val="bg1"/>
              </a:solidFill>
              <a:latin typeface="Alegreya"/>
              <a:ea typeface="Alegreya"/>
              <a:cs typeface="Alegreya"/>
              <a:sym typeface="Alegreya"/>
            </a:endParaRPr>
          </a:p>
          <a:p>
            <a:pPr marL="0" lvl="0" indent="0" algn="ctr" rtl="0">
              <a:spcBef>
                <a:spcPts val="0"/>
              </a:spcBef>
              <a:spcAft>
                <a:spcPts val="0"/>
              </a:spcAft>
              <a:buNone/>
            </a:pPr>
            <a:r>
              <a:rPr lang="en-US" sz="3700" b="1" dirty="0">
                <a:solidFill>
                  <a:schemeClr val="bg1"/>
                </a:solidFill>
                <a:latin typeface="Alegreya"/>
                <a:ea typeface="Alegreya"/>
                <a:cs typeface="Alegreya"/>
                <a:sym typeface="Alegreya"/>
              </a:rPr>
              <a:t>Renee’ Critcher Lyons and Helen </a:t>
            </a:r>
            <a:r>
              <a:rPr lang="en-US" sz="3700" b="1" dirty="0" err="1">
                <a:solidFill>
                  <a:schemeClr val="bg1"/>
                </a:solidFill>
                <a:latin typeface="Alegreya"/>
                <a:ea typeface="Alegreya"/>
                <a:cs typeface="Alegreya"/>
                <a:sym typeface="Alegreya"/>
              </a:rPr>
              <a:t>Kampion</a:t>
            </a:r>
            <a:endParaRPr sz="3700" b="1" dirty="0">
              <a:solidFill>
                <a:schemeClr val="bg1"/>
              </a:solidFill>
              <a:latin typeface="Alegreya"/>
              <a:ea typeface="Alegreya"/>
              <a:cs typeface="Alegreya"/>
              <a:sym typeface="Alegreya"/>
            </a:endParaRPr>
          </a:p>
        </p:txBody>
      </p:sp>
      <p:cxnSp>
        <p:nvCxnSpPr>
          <p:cNvPr id="129" name="Google Shape;129;p18"/>
          <p:cNvCxnSpPr/>
          <p:nvPr/>
        </p:nvCxnSpPr>
        <p:spPr>
          <a:xfrm>
            <a:off x="2165700" y="37650"/>
            <a:ext cx="30000" cy="10211700"/>
          </a:xfrm>
          <a:prstGeom prst="straightConnector1">
            <a:avLst/>
          </a:prstGeom>
          <a:noFill/>
          <a:ln w="76200" cap="flat" cmpd="sng">
            <a:solidFill>
              <a:schemeClr val="lt1"/>
            </a:solidFill>
            <a:prstDash val="solid"/>
            <a:round/>
            <a:headEnd type="none" w="med" len="med"/>
            <a:tailEnd type="none" w="med" len="med"/>
          </a:ln>
        </p:spPr>
      </p:cxnSp>
      <p:cxnSp>
        <p:nvCxnSpPr>
          <p:cNvPr id="130" name="Google Shape;130;p18"/>
          <p:cNvCxnSpPr/>
          <p:nvPr/>
        </p:nvCxnSpPr>
        <p:spPr>
          <a:xfrm>
            <a:off x="1355575" y="37650"/>
            <a:ext cx="30000" cy="10211700"/>
          </a:xfrm>
          <a:prstGeom prst="straightConnector1">
            <a:avLst/>
          </a:prstGeom>
          <a:noFill/>
          <a:ln w="76200" cap="flat" cmpd="sng">
            <a:solidFill>
              <a:schemeClr val="lt1"/>
            </a:solidFill>
            <a:prstDash val="solid"/>
            <a:round/>
            <a:headEnd type="none" w="med" len="med"/>
            <a:tailEnd type="none" w="med" len="med"/>
          </a:ln>
        </p:spPr>
      </p:cxnSp>
      <p:pic>
        <p:nvPicPr>
          <p:cNvPr id="1026" name="Picture 2">
            <a:extLst>
              <a:ext uri="{FF2B5EF4-FFF2-40B4-BE49-F238E27FC236}">
                <a16:creationId xmlns:a16="http://schemas.microsoft.com/office/drawing/2014/main" id="{E2681FD3-8A41-5818-AD54-6491E21AF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250" y="6578600"/>
            <a:ext cx="2857500" cy="2819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D9E58DBC-6842-282D-5B19-611E8AB21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787"/>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392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E5B571F5-CA98-E542-65CF-FDE77958C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7999"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944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43176"/>
          </a:schemeClr>
        </a:solidFill>
        <a:effectLst/>
      </p:bgPr>
    </p:bg>
    <p:spTree>
      <p:nvGrpSpPr>
        <p:cNvPr id="1" name="Shape 152">
          <a:extLst>
            <a:ext uri="{FF2B5EF4-FFF2-40B4-BE49-F238E27FC236}">
              <a16:creationId xmlns:a16="http://schemas.microsoft.com/office/drawing/2014/main" id="{2DDF209E-6566-8E92-A094-B17959072967}"/>
            </a:ext>
          </a:extLst>
        </p:cNvPr>
        <p:cNvGrpSpPr/>
        <p:nvPr/>
      </p:nvGrpSpPr>
      <p:grpSpPr>
        <a:xfrm>
          <a:off x="0" y="0"/>
          <a:ext cx="0" cy="0"/>
          <a:chOff x="0" y="0"/>
          <a:chExt cx="0" cy="0"/>
        </a:xfrm>
      </p:grpSpPr>
      <p:sp>
        <p:nvSpPr>
          <p:cNvPr id="153" name="Google Shape;153;p21">
            <a:extLst>
              <a:ext uri="{FF2B5EF4-FFF2-40B4-BE49-F238E27FC236}">
                <a16:creationId xmlns:a16="http://schemas.microsoft.com/office/drawing/2014/main" id="{B92D97AF-15D5-1A59-9279-B62E1E046507}"/>
              </a:ext>
            </a:extLst>
          </p:cNvPr>
          <p:cNvSpPr txBox="1"/>
          <p:nvPr/>
        </p:nvSpPr>
        <p:spPr>
          <a:xfrm>
            <a:off x="1028700" y="1247775"/>
            <a:ext cx="8583300" cy="2659190"/>
          </a:xfrm>
          <a:prstGeom prst="rect">
            <a:avLst/>
          </a:prstGeom>
          <a:noFill/>
          <a:ln>
            <a:noFill/>
          </a:ln>
        </p:spPr>
        <p:txBody>
          <a:bodyPr spcFirstLastPara="1" wrap="square" lIns="0" tIns="0" rIns="0" bIns="0" anchor="t" anchorCtr="0">
            <a:spAutoFit/>
          </a:bodyPr>
          <a:lstStyle/>
          <a:p>
            <a:pPr marL="0" marR="0" lvl="0" indent="0" algn="l" rtl="0">
              <a:lnSpc>
                <a:spcPct val="95999"/>
              </a:lnSpc>
              <a:spcBef>
                <a:spcPts val="0"/>
              </a:spcBef>
              <a:spcAft>
                <a:spcPts val="0"/>
              </a:spcAft>
              <a:buNone/>
            </a:pPr>
            <a:r>
              <a:rPr lang="en-US" sz="9000" dirty="0">
                <a:solidFill>
                  <a:schemeClr val="dk1"/>
                </a:solidFill>
                <a:latin typeface="Tenor Sans"/>
                <a:ea typeface="Tenor Sans"/>
                <a:cs typeface="Tenor Sans"/>
                <a:sym typeface="Tenor Sans"/>
              </a:rPr>
              <a:t>Read-om!</a:t>
            </a:r>
          </a:p>
          <a:p>
            <a:pPr marL="0" marR="0" lvl="0" indent="0" algn="l" rtl="0">
              <a:lnSpc>
                <a:spcPct val="95999"/>
              </a:lnSpc>
              <a:spcBef>
                <a:spcPts val="0"/>
              </a:spcBef>
              <a:spcAft>
                <a:spcPts val="0"/>
              </a:spcAft>
              <a:buNone/>
            </a:pPr>
            <a:r>
              <a:rPr lang="en-US" sz="9000" dirty="0">
                <a:solidFill>
                  <a:schemeClr val="dk1"/>
                </a:solidFill>
                <a:latin typeface="Tenor Sans"/>
                <a:ea typeface="Tenor Sans"/>
                <a:cs typeface="Tenor Sans"/>
                <a:sym typeface="Tenor Sans"/>
              </a:rPr>
              <a:t>Engagement! </a:t>
            </a:r>
            <a:endParaRPr sz="9000" dirty="0">
              <a:solidFill>
                <a:schemeClr val="dk1"/>
              </a:solidFill>
            </a:endParaRPr>
          </a:p>
        </p:txBody>
      </p:sp>
      <p:sp>
        <p:nvSpPr>
          <p:cNvPr id="154" name="Google Shape;154;p21">
            <a:extLst>
              <a:ext uri="{FF2B5EF4-FFF2-40B4-BE49-F238E27FC236}">
                <a16:creationId xmlns:a16="http://schemas.microsoft.com/office/drawing/2014/main" id="{D9CD1894-D6B8-A856-D953-0AD1DE2AF681}"/>
              </a:ext>
            </a:extLst>
          </p:cNvPr>
          <p:cNvSpPr txBox="1"/>
          <p:nvPr/>
        </p:nvSpPr>
        <p:spPr>
          <a:xfrm>
            <a:off x="13187193" y="5681645"/>
            <a:ext cx="3448200" cy="1418700"/>
          </a:xfrm>
          <a:prstGeom prst="rect">
            <a:avLst/>
          </a:prstGeom>
          <a:noFill/>
          <a:ln>
            <a:noFill/>
          </a:ln>
        </p:spPr>
        <p:txBody>
          <a:bodyPr spcFirstLastPara="1" wrap="square" lIns="0" tIns="0" rIns="0" bIns="0" anchor="t" anchorCtr="0">
            <a:spAutoFit/>
          </a:bodyPr>
          <a:lstStyle/>
          <a:p>
            <a:pPr marL="0" marR="0" lvl="0" indent="0" algn="ctr" rtl="0">
              <a:lnSpc>
                <a:spcPct val="96000"/>
              </a:lnSpc>
              <a:spcBef>
                <a:spcPts val="0"/>
              </a:spcBef>
              <a:spcAft>
                <a:spcPts val="0"/>
              </a:spcAft>
              <a:buNone/>
            </a:pPr>
            <a:r>
              <a:rPr lang="en-US" sz="4800" b="0" i="0" u="none" strike="noStrike" cap="none">
                <a:solidFill>
                  <a:srgbClr val="216B57"/>
                </a:solidFill>
                <a:latin typeface="Tenor Sans"/>
                <a:ea typeface="Tenor Sans"/>
                <a:cs typeface="Tenor Sans"/>
                <a:sym typeface="Tenor Sans"/>
              </a:rPr>
              <a:t>Employee</a:t>
            </a:r>
            <a:endParaRPr sz="1200"/>
          </a:p>
          <a:p>
            <a:pPr marL="0" marR="0" lvl="0" indent="0" algn="ctr" rtl="0">
              <a:lnSpc>
                <a:spcPct val="96000"/>
              </a:lnSpc>
              <a:spcBef>
                <a:spcPts val="0"/>
              </a:spcBef>
              <a:spcAft>
                <a:spcPts val="0"/>
              </a:spcAft>
              <a:buNone/>
            </a:pPr>
            <a:r>
              <a:rPr lang="en-US" sz="4800" b="0" i="0" u="none" strike="noStrike" cap="none">
                <a:solidFill>
                  <a:srgbClr val="216B57"/>
                </a:solidFill>
                <a:latin typeface="Tenor Sans"/>
                <a:ea typeface="Tenor Sans"/>
                <a:cs typeface="Tenor Sans"/>
                <a:sym typeface="Tenor Sans"/>
              </a:rPr>
              <a:t>Relations</a:t>
            </a:r>
            <a:endParaRPr sz="1200"/>
          </a:p>
        </p:txBody>
      </p:sp>
      <p:pic>
        <p:nvPicPr>
          <p:cNvPr id="155" name="Google Shape;155;p21">
            <a:extLst>
              <a:ext uri="{FF2B5EF4-FFF2-40B4-BE49-F238E27FC236}">
                <a16:creationId xmlns:a16="http://schemas.microsoft.com/office/drawing/2014/main" id="{7715D5B3-8B3E-6845-E869-2AA2445637CE}"/>
              </a:ext>
            </a:extLst>
          </p:cNvPr>
          <p:cNvPicPr preferRelativeResize="0"/>
          <p:nvPr/>
        </p:nvPicPr>
        <p:blipFill>
          <a:blip r:embed="rId3">
            <a:alphaModFix/>
          </a:blip>
          <a:stretch>
            <a:fillRect/>
          </a:stretch>
        </p:blipFill>
        <p:spPr>
          <a:xfrm>
            <a:off x="9144000" y="1441237"/>
            <a:ext cx="8832809" cy="7404525"/>
          </a:xfrm>
          <a:prstGeom prst="rect">
            <a:avLst/>
          </a:prstGeom>
          <a:noFill/>
          <a:ln w="76200" cap="flat" cmpd="sng">
            <a:solidFill>
              <a:schemeClr val="dk1"/>
            </a:solidFill>
            <a:prstDash val="solid"/>
            <a:round/>
            <a:headEnd type="none" w="sm" len="sm"/>
            <a:tailEnd type="none" w="sm" len="sm"/>
          </a:ln>
        </p:spPr>
      </p:pic>
      <p:sp>
        <p:nvSpPr>
          <p:cNvPr id="3" name="TextBox 2">
            <a:extLst>
              <a:ext uri="{FF2B5EF4-FFF2-40B4-BE49-F238E27FC236}">
                <a16:creationId xmlns:a16="http://schemas.microsoft.com/office/drawing/2014/main" id="{B4AF740E-B0B9-7702-3F0F-2508CB8B6594}"/>
              </a:ext>
            </a:extLst>
          </p:cNvPr>
          <p:cNvSpPr txBox="1"/>
          <p:nvPr/>
        </p:nvSpPr>
        <p:spPr>
          <a:xfrm>
            <a:off x="731725" y="4296650"/>
            <a:ext cx="4588625" cy="1384995"/>
          </a:xfrm>
          <a:prstGeom prst="rect">
            <a:avLst/>
          </a:prstGeom>
          <a:noFill/>
        </p:spPr>
        <p:txBody>
          <a:bodyPr wrap="square">
            <a:spAutoFit/>
          </a:bodyPr>
          <a:lstStyle/>
          <a:p>
            <a:pPr marL="0" marR="0">
              <a:spcBef>
                <a:spcPts val="0"/>
              </a:spcBef>
              <a:spcAft>
                <a:spcPts val="0"/>
              </a:spcAft>
            </a:pPr>
            <a:r>
              <a:rPr lang="en-US" sz="3600" kern="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CHILDREN’S CHOICE</a:t>
            </a:r>
          </a:p>
          <a:p>
            <a:pPr marL="0" marR="0">
              <a:spcBef>
                <a:spcPts val="0"/>
              </a:spcBef>
              <a:spcAft>
                <a:spcPts val="0"/>
              </a:spcAft>
            </a:pPr>
            <a:endParaRPr lang="en-US" sz="2400" kern="100" dirty="0">
              <a:highlight>
                <a:srgbClr val="FF0000"/>
              </a:highligh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400" kern="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C4A25CC-76A7-6DC7-F98E-3379500A438D}"/>
              </a:ext>
            </a:extLst>
          </p:cNvPr>
          <p:cNvSpPr txBox="1"/>
          <p:nvPr/>
        </p:nvSpPr>
        <p:spPr>
          <a:xfrm>
            <a:off x="1261559" y="5143499"/>
            <a:ext cx="6541025"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Cover</a:t>
            </a:r>
          </a:p>
          <a:p>
            <a:pPr marL="285750" indent="-285750">
              <a:buFont typeface="Arial" panose="020B0604020202020204" pitchFamily="34" charset="0"/>
              <a:buChar char="•"/>
            </a:pPr>
            <a:r>
              <a:rPr lang="en-US" sz="2400" dirty="0"/>
              <a:t>Characters</a:t>
            </a:r>
          </a:p>
          <a:p>
            <a:pPr marL="285750" indent="-285750">
              <a:buFont typeface="Arial" panose="020B0604020202020204" pitchFamily="34" charset="0"/>
              <a:buChar char="•"/>
            </a:pPr>
            <a:r>
              <a:rPr lang="en-US" sz="2400" dirty="0"/>
              <a:t>Sunglasses!</a:t>
            </a:r>
          </a:p>
          <a:p>
            <a:pPr marL="285750" indent="-285750">
              <a:buFont typeface="Arial" panose="020B0604020202020204" pitchFamily="34" charset="0"/>
              <a:buChar char="•"/>
            </a:pPr>
            <a:r>
              <a:rPr lang="en-US" sz="2400" dirty="0"/>
              <a:t>Lady Bird’s “style” – language, gutsy!, Southern </a:t>
            </a:r>
          </a:p>
          <a:p>
            <a:pPr marL="285750" indent="-285750">
              <a:buFont typeface="Arial" panose="020B0604020202020204" pitchFamily="34" charset="0"/>
              <a:buChar char="•"/>
            </a:pPr>
            <a:r>
              <a:rPr lang="en-US" sz="2400" dirty="0"/>
              <a:t>Train!  All Aboard!</a:t>
            </a:r>
          </a:p>
          <a:p>
            <a:pPr marL="285750" indent="-285750">
              <a:buFont typeface="Arial" panose="020B0604020202020204" pitchFamily="34" charset="0"/>
              <a:buChar char="•"/>
            </a:pPr>
            <a:r>
              <a:rPr lang="en-US" sz="2400" dirty="0"/>
              <a:t>Recognizable city names</a:t>
            </a:r>
          </a:p>
          <a:p>
            <a:pPr marL="285750" indent="-285750">
              <a:buFont typeface="Arial" panose="020B0604020202020204" pitchFamily="34" charset="0"/>
              <a:buChar char="•"/>
            </a:pPr>
            <a:r>
              <a:rPr lang="en-US" sz="2400" dirty="0"/>
              <a:t>Hushpuppies, grits, and black-eyed peas</a:t>
            </a:r>
          </a:p>
          <a:p>
            <a:pPr marL="285750" indent="-285750">
              <a:buFont typeface="Arial" panose="020B0604020202020204" pitchFamily="34" charset="0"/>
              <a:buChar char="•"/>
            </a:pPr>
            <a:r>
              <a:rPr lang="en-US" sz="2400" dirty="0"/>
              <a:t>Children are included!</a:t>
            </a:r>
          </a:p>
          <a:p>
            <a:pPr marL="285750" indent="-285750">
              <a:buFont typeface="Arial" panose="020B0604020202020204" pitchFamily="34" charset="0"/>
              <a:buChar char="•"/>
            </a:pPr>
            <a:r>
              <a:rPr lang="en-US" sz="2400" dirty="0"/>
              <a:t>Neat facts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What would your students be attracted to?</a:t>
            </a:r>
          </a:p>
          <a:p>
            <a:pPr marL="285750" indent="-285750">
              <a:buFont typeface="Arial" panose="020B0604020202020204" pitchFamily="34" charset="0"/>
              <a:buChar char="•"/>
            </a:pPr>
            <a:r>
              <a:rPr lang="en-US" sz="2400" dirty="0"/>
              <a:t>What would they ask me as the author?</a:t>
            </a:r>
          </a:p>
        </p:txBody>
      </p:sp>
      <p:pic>
        <p:nvPicPr>
          <p:cNvPr id="4" name="Picture 3">
            <a:extLst>
              <a:ext uri="{FF2B5EF4-FFF2-40B4-BE49-F238E27FC236}">
                <a16:creationId xmlns:a16="http://schemas.microsoft.com/office/drawing/2014/main" id="{2411E643-E3D8-F3C1-EAD5-3A6A4D1DC030}"/>
              </a:ext>
            </a:extLst>
          </p:cNvPr>
          <p:cNvPicPr>
            <a:picLocks noChangeAspect="1"/>
          </p:cNvPicPr>
          <p:nvPr/>
        </p:nvPicPr>
        <p:blipFill>
          <a:blip r:embed="rId4"/>
          <a:stretch>
            <a:fillRect/>
          </a:stretch>
        </p:blipFill>
        <p:spPr>
          <a:xfrm>
            <a:off x="5783682" y="4075064"/>
            <a:ext cx="1942465" cy="1828165"/>
          </a:xfrm>
          <a:prstGeom prst="rect">
            <a:avLst/>
          </a:prstGeom>
        </p:spPr>
      </p:pic>
    </p:spTree>
    <p:extLst>
      <p:ext uri="{BB962C8B-B14F-4D97-AF65-F5344CB8AC3E}">
        <p14:creationId xmlns:p14="http://schemas.microsoft.com/office/powerpoint/2010/main" val="2197129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4"/>
        <p:cNvGrpSpPr/>
        <p:nvPr/>
      </p:nvGrpSpPr>
      <p:grpSpPr>
        <a:xfrm>
          <a:off x="0" y="0"/>
          <a:ext cx="0" cy="0"/>
          <a:chOff x="0" y="0"/>
          <a:chExt cx="0" cy="0"/>
        </a:xfrm>
      </p:grpSpPr>
      <p:grpSp>
        <p:nvGrpSpPr>
          <p:cNvPr id="145" name="Google Shape;145;p20"/>
          <p:cNvGrpSpPr/>
          <p:nvPr/>
        </p:nvGrpSpPr>
        <p:grpSpPr>
          <a:xfrm>
            <a:off x="6662542" y="315883"/>
            <a:ext cx="10515815" cy="10287000"/>
            <a:chOff x="0" y="0"/>
            <a:chExt cx="2769597" cy="2709333"/>
          </a:xfrm>
        </p:grpSpPr>
        <p:sp>
          <p:nvSpPr>
            <p:cNvPr id="146" name="Google Shape;146;p20"/>
            <p:cNvSpPr/>
            <p:nvPr/>
          </p:nvSpPr>
          <p:spPr>
            <a:xfrm>
              <a:off x="0" y="0"/>
              <a:ext cx="2769597" cy="2709333"/>
            </a:xfrm>
            <a:custGeom>
              <a:avLst/>
              <a:gdLst/>
              <a:ahLst/>
              <a:cxnLst/>
              <a:rect l="l" t="t" r="r" b="b"/>
              <a:pathLst>
                <a:path w="2769597" h="2709333" extrusionOk="0">
                  <a:moveTo>
                    <a:pt x="0" y="0"/>
                  </a:moveTo>
                  <a:lnTo>
                    <a:pt x="2769597" y="0"/>
                  </a:lnTo>
                  <a:lnTo>
                    <a:pt x="2769597" y="2709333"/>
                  </a:lnTo>
                  <a:lnTo>
                    <a:pt x="0" y="2709333"/>
                  </a:lnTo>
                  <a:close/>
                </a:path>
              </a:pathLst>
            </a:custGeom>
            <a:solidFill>
              <a:srgbClr val="FFFBEC"/>
            </a:solidFill>
            <a:ln>
              <a:noFill/>
            </a:ln>
          </p:spPr>
          <p:txBody>
            <a:bodyPr/>
            <a:lstStyle/>
            <a:p>
              <a:endParaRPr lang="en-US"/>
            </a:p>
          </p:txBody>
        </p:sp>
        <p:sp>
          <p:nvSpPr>
            <p:cNvPr id="147" name="Google Shape;147;p20"/>
            <p:cNvSpPr txBox="1"/>
            <p:nvPr/>
          </p:nvSpPr>
          <p:spPr>
            <a:xfrm>
              <a:off x="0" y="85725"/>
              <a:ext cx="2769597" cy="2623608"/>
            </a:xfrm>
            <a:prstGeom prst="rect">
              <a:avLst/>
            </a:prstGeom>
            <a:noFill/>
            <a:ln>
              <a:noFill/>
            </a:ln>
          </p:spPr>
          <p:txBody>
            <a:bodyPr spcFirstLastPara="1" wrap="square" lIns="50800" tIns="50800" rIns="50800" bIns="50800" anchor="ctr" anchorCtr="0">
              <a:noAutofit/>
            </a:bodyPr>
            <a:lstStyle/>
            <a:p>
              <a:pPr marL="0" marR="0" lvl="0" indent="0" algn="ctr" rtl="0">
                <a:lnSpc>
                  <a:spcPct val="106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8" name="Google Shape;148;p20"/>
          <p:cNvSpPr txBox="1"/>
          <p:nvPr/>
        </p:nvSpPr>
        <p:spPr>
          <a:xfrm>
            <a:off x="891809" y="641370"/>
            <a:ext cx="4819957" cy="1052700"/>
          </a:xfrm>
          <a:prstGeom prst="rect">
            <a:avLst/>
          </a:prstGeom>
          <a:noFill/>
          <a:ln>
            <a:noFill/>
          </a:ln>
        </p:spPr>
        <p:txBody>
          <a:bodyPr spcFirstLastPara="1" wrap="square" lIns="91425" tIns="91425" rIns="91425" bIns="91425" anchor="t" anchorCtr="0">
            <a:noAutofit/>
          </a:bodyPr>
          <a:lstStyle/>
          <a:p>
            <a:r>
              <a:rPr lang="en-US" sz="2800" dirty="0">
                <a:solidFill>
                  <a:schemeClr val="dk1"/>
                </a:solidFill>
                <a:latin typeface="Calibri"/>
                <a:ea typeface="Calibri"/>
                <a:cs typeface="Calibri"/>
                <a:sym typeface="Calibri"/>
              </a:rPr>
              <a:t>ENGAGEMENT AND RESPONSE</a:t>
            </a:r>
          </a:p>
          <a:p>
            <a:r>
              <a:rPr lang="en-US" sz="2800" dirty="0">
                <a:solidFill>
                  <a:schemeClr val="dk1"/>
                </a:solidFill>
                <a:latin typeface="Calibri"/>
                <a:ea typeface="Calibri"/>
                <a:cs typeface="Calibri"/>
                <a:sym typeface="Calibri"/>
              </a:rPr>
              <a:t>TIED TO CURRICULUM</a:t>
            </a:r>
          </a:p>
          <a:p>
            <a:endParaRPr lang="en-US" sz="2400" dirty="0">
              <a:solidFill>
                <a:schemeClr val="dk1"/>
              </a:solidFill>
              <a:latin typeface="Calibri"/>
              <a:ea typeface="Times New Roman" panose="02020603050405020304" pitchFamily="18" charset="0"/>
              <a:cs typeface="Calibri"/>
              <a:sym typeface="Calibri"/>
            </a:endParaRPr>
          </a:p>
          <a:p>
            <a:r>
              <a:rPr lang="en-US" sz="2800" dirty="0">
                <a:solidFill>
                  <a:srgbClr val="1D2228"/>
                </a:solidFill>
                <a:latin typeface="Helvetica Neue" panose="02000503000000020004" pitchFamily="2" charset="0"/>
                <a:ea typeface="Times New Roman" panose="02020603050405020304" pitchFamily="18" charset="0"/>
                <a:cs typeface="Times New Roman" panose="02020603050405020304" pitchFamily="18" charset="0"/>
              </a:rPr>
              <a:t>Identify: who is Lady Bird?  How was she a good citizen on the Tour?  Show incidences in </a:t>
            </a:r>
            <a:r>
              <a:rPr lang="en-US" sz="2800" i="1" dirty="0">
                <a:solidFill>
                  <a:srgbClr val="1D2228"/>
                </a:solidFill>
                <a:latin typeface="Helvetica Neue" panose="02000503000000020004" pitchFamily="2" charset="0"/>
                <a:ea typeface="Times New Roman" panose="02020603050405020304" pitchFamily="18" charset="0"/>
                <a:cs typeface="Times New Roman" panose="02020603050405020304" pitchFamily="18" charset="0"/>
              </a:rPr>
              <a:t>Rollin’ </a:t>
            </a:r>
            <a:r>
              <a:rPr lang="en-US" sz="2800" dirty="0">
                <a:solidFill>
                  <a:srgbClr val="1D2228"/>
                </a:solidFill>
                <a:latin typeface="Helvetica Neue" panose="02000503000000020004" pitchFamily="2" charset="0"/>
                <a:ea typeface="Times New Roman" panose="02020603050405020304" pitchFamily="18" charset="0"/>
                <a:cs typeface="Times New Roman" panose="02020603050405020304" pitchFamily="18" charset="0"/>
              </a:rPr>
              <a:t>that reveal these and utilize a KWL before and after discussion (what you </a:t>
            </a:r>
            <a:r>
              <a:rPr lang="en-US" sz="2800" b="1" dirty="0">
                <a:solidFill>
                  <a:srgbClr val="1D2228"/>
                </a:solidFill>
                <a:latin typeface="Helvetica Neue" panose="02000503000000020004" pitchFamily="2" charset="0"/>
                <a:ea typeface="Times New Roman" panose="02020603050405020304" pitchFamily="18" charset="0"/>
                <a:cs typeface="Times New Roman" panose="02020603050405020304" pitchFamily="18" charset="0"/>
              </a:rPr>
              <a:t>k</a:t>
            </a:r>
            <a:r>
              <a:rPr lang="en-US" sz="2800" dirty="0">
                <a:solidFill>
                  <a:srgbClr val="1D2228"/>
                </a:solidFill>
                <a:latin typeface="Helvetica Neue" panose="02000503000000020004" pitchFamily="2" charset="0"/>
                <a:ea typeface="Times New Roman" panose="02020603050405020304" pitchFamily="18" charset="0"/>
                <a:cs typeface="Times New Roman" panose="02020603050405020304" pitchFamily="18" charset="0"/>
              </a:rPr>
              <a:t>now, what you </a:t>
            </a:r>
            <a:r>
              <a:rPr lang="en-US" sz="2800" b="1" dirty="0">
                <a:solidFill>
                  <a:srgbClr val="1D2228"/>
                </a:solidFill>
                <a:latin typeface="Helvetica Neue" panose="02000503000000020004" pitchFamily="2" charset="0"/>
                <a:ea typeface="Times New Roman" panose="02020603050405020304" pitchFamily="18" charset="0"/>
                <a:cs typeface="Times New Roman" panose="02020603050405020304" pitchFamily="18" charset="0"/>
              </a:rPr>
              <a:t>w</a:t>
            </a:r>
            <a:r>
              <a:rPr lang="en-US" sz="2800" dirty="0">
                <a:solidFill>
                  <a:srgbClr val="1D2228"/>
                </a:solidFill>
                <a:latin typeface="Helvetica Neue" panose="02000503000000020004" pitchFamily="2" charset="0"/>
                <a:ea typeface="Times New Roman" panose="02020603050405020304" pitchFamily="18" charset="0"/>
                <a:cs typeface="Times New Roman" panose="02020603050405020304" pitchFamily="18" charset="0"/>
              </a:rPr>
              <a:t>ant to learn, as a group, what you </a:t>
            </a:r>
            <a:r>
              <a:rPr lang="en-US" sz="2800" b="1" dirty="0">
                <a:solidFill>
                  <a:srgbClr val="1D2228"/>
                </a:solidFill>
                <a:latin typeface="Helvetica Neue" panose="02000503000000020004" pitchFamily="2" charset="0"/>
                <a:ea typeface="Times New Roman" panose="02020603050405020304" pitchFamily="18" charset="0"/>
                <a:cs typeface="Times New Roman" panose="02020603050405020304" pitchFamily="18" charset="0"/>
              </a:rPr>
              <a:t>l</a:t>
            </a:r>
            <a:r>
              <a:rPr lang="en-US" sz="2800" dirty="0">
                <a:solidFill>
                  <a:srgbClr val="1D2228"/>
                </a:solidFill>
                <a:latin typeface="Helvetica Neue" panose="02000503000000020004" pitchFamily="2" charset="0"/>
                <a:ea typeface="Times New Roman" panose="02020603050405020304" pitchFamily="18" charset="0"/>
                <a:cs typeface="Times New Roman" panose="02020603050405020304" pitchFamily="18" charset="0"/>
              </a:rPr>
              <a:t>earned, as an individual assessment). </a:t>
            </a:r>
          </a:p>
          <a:p>
            <a:r>
              <a:rPr lang="en-US" sz="2800" dirty="0">
                <a:solidFill>
                  <a:srgbClr val="1D2228"/>
                </a:solidFill>
                <a:latin typeface="Helvetica Neue" panose="02000503000000020004" pitchFamily="2" charset="0"/>
                <a:ea typeface="Calibri" panose="020F0502020204030204" pitchFamily="34" charset="0"/>
                <a:cs typeface="Times New Roman" panose="02020603050405020304" pitchFamily="18" charset="0"/>
              </a:rPr>
              <a:t>Discuss:  How will you adopt these characteristics in your own life?  Continue the discussion throughout the school year as to stories of “adoption.” </a:t>
            </a:r>
          </a:p>
          <a:p>
            <a:endParaRPr lang="en-US" sz="2800" kern="100" dirty="0">
              <a:solidFill>
                <a:srgbClr val="1D2228"/>
              </a:solidFill>
              <a:latin typeface="Helvetica Neue" panose="02000503000000020004" pitchFamily="2" charset="0"/>
              <a:ea typeface="Calibri" panose="020F0502020204030204" pitchFamily="34" charset="0"/>
              <a:cs typeface="Times New Roman" panose="02020603050405020304" pitchFamily="18" charset="0"/>
            </a:endParaRPr>
          </a:p>
          <a:p>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US" sz="4200" dirty="0">
              <a:solidFill>
                <a:schemeClr val="dk1"/>
              </a:solidFill>
              <a:latin typeface="Calibri"/>
              <a:ea typeface="Calibri"/>
              <a:cs typeface="Calibri"/>
              <a:sym typeface="Calibri"/>
            </a:endParaRPr>
          </a:p>
          <a:p>
            <a:pPr marL="0" lvl="0" indent="0" algn="l" rtl="0">
              <a:spcBef>
                <a:spcPts val="0"/>
              </a:spcBef>
              <a:spcAft>
                <a:spcPts val="0"/>
              </a:spcAft>
              <a:buNone/>
            </a:pPr>
            <a:r>
              <a:rPr lang="en-US" sz="4200" dirty="0">
                <a:solidFill>
                  <a:schemeClr val="dk1"/>
                </a:solidFill>
                <a:latin typeface="Calibri"/>
                <a:ea typeface="Calibri"/>
                <a:cs typeface="Calibri"/>
                <a:sym typeface="Calibri"/>
              </a:rPr>
              <a:t> </a:t>
            </a:r>
            <a:endParaRPr sz="4200" dirty="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9CC12FCB-BC91-AB62-AE6A-E8C647233F84}"/>
              </a:ext>
            </a:extLst>
          </p:cNvPr>
          <p:cNvSpPr txBox="1"/>
          <p:nvPr/>
        </p:nvSpPr>
        <p:spPr>
          <a:xfrm>
            <a:off x="7348449" y="1443755"/>
            <a:ext cx="9144000" cy="1938992"/>
          </a:xfrm>
          <a:prstGeom prst="rect">
            <a:avLst/>
          </a:prstGeom>
          <a:noFill/>
        </p:spPr>
        <p:txBody>
          <a:bodyPr wrap="square">
            <a:spAutoFit/>
          </a:bodyPr>
          <a:lstStyle/>
          <a:p>
            <a:r>
              <a:rPr lang="en-US" sz="2000" dirty="0"/>
              <a:t>1.18 Define citizenship, and recognize traits of good citizens, such as respecting the rights of others, voting, following laws, etc.</a:t>
            </a:r>
          </a:p>
          <a:p>
            <a:r>
              <a:rPr lang="en-US" sz="2000" b="1" dirty="0"/>
              <a:t>2.RL.KID.3 </a:t>
            </a:r>
            <a:r>
              <a:rPr lang="en-US" sz="2000" dirty="0"/>
              <a:t>Describe how characters in a story respond to major events and challenges.</a:t>
            </a:r>
          </a:p>
          <a:p>
            <a:endParaRPr lang="en-US" sz="2000" dirty="0"/>
          </a:p>
          <a:p>
            <a:pPr marL="0" marR="0">
              <a:spcBef>
                <a:spcPts val="0"/>
              </a:spcBef>
              <a:spcAft>
                <a:spcPts val="0"/>
              </a:spcAft>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Image">
            <a:extLst>
              <a:ext uri="{FF2B5EF4-FFF2-40B4-BE49-F238E27FC236}">
                <a16:creationId xmlns:a16="http://schemas.microsoft.com/office/drawing/2014/main" id="{82BED507-5620-9806-7BB5-FBB177730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5449" y="3214717"/>
            <a:ext cx="9017000" cy="6756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8B218E9-225A-260C-8894-09B8D5BB2A85}"/>
              </a:ext>
            </a:extLst>
          </p:cNvPr>
          <p:cNvPicPr>
            <a:picLocks noChangeAspect="1"/>
          </p:cNvPicPr>
          <p:nvPr/>
        </p:nvPicPr>
        <p:blipFill>
          <a:blip r:embed="rId4"/>
          <a:stretch>
            <a:fillRect/>
          </a:stretch>
        </p:blipFill>
        <p:spPr>
          <a:xfrm>
            <a:off x="4085819" y="8320142"/>
            <a:ext cx="2217420" cy="182816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alpha val="61000"/>
          </a:schemeClr>
        </a:solidFill>
        <a:effectLst/>
      </p:bgPr>
    </p:bg>
    <p:spTree>
      <p:nvGrpSpPr>
        <p:cNvPr id="1" name="Shape 152">
          <a:extLst>
            <a:ext uri="{FF2B5EF4-FFF2-40B4-BE49-F238E27FC236}">
              <a16:creationId xmlns:a16="http://schemas.microsoft.com/office/drawing/2014/main" id="{BAB75403-FB4A-6F5A-BD3E-1340B39A5E45}"/>
            </a:ext>
          </a:extLst>
        </p:cNvPr>
        <p:cNvGrpSpPr/>
        <p:nvPr/>
      </p:nvGrpSpPr>
      <p:grpSpPr>
        <a:xfrm>
          <a:off x="0" y="0"/>
          <a:ext cx="0" cy="0"/>
          <a:chOff x="0" y="0"/>
          <a:chExt cx="0" cy="0"/>
        </a:xfrm>
      </p:grpSpPr>
      <p:sp>
        <p:nvSpPr>
          <p:cNvPr id="153" name="Google Shape;153;p21">
            <a:extLst>
              <a:ext uri="{FF2B5EF4-FFF2-40B4-BE49-F238E27FC236}">
                <a16:creationId xmlns:a16="http://schemas.microsoft.com/office/drawing/2014/main" id="{28BBB1D8-28D7-34CA-C523-31864F00CC07}"/>
              </a:ext>
            </a:extLst>
          </p:cNvPr>
          <p:cNvSpPr txBox="1"/>
          <p:nvPr/>
        </p:nvSpPr>
        <p:spPr>
          <a:xfrm>
            <a:off x="1028700" y="1247775"/>
            <a:ext cx="8583300" cy="1329595"/>
          </a:xfrm>
          <a:prstGeom prst="rect">
            <a:avLst/>
          </a:prstGeom>
          <a:noFill/>
          <a:ln>
            <a:noFill/>
          </a:ln>
        </p:spPr>
        <p:txBody>
          <a:bodyPr spcFirstLastPara="1" wrap="square" lIns="0" tIns="0" rIns="0" bIns="0" anchor="t" anchorCtr="0">
            <a:spAutoFit/>
          </a:bodyPr>
          <a:lstStyle/>
          <a:p>
            <a:pPr marL="0" marR="0" lvl="0" indent="0" algn="l" rtl="0">
              <a:lnSpc>
                <a:spcPct val="95999"/>
              </a:lnSpc>
              <a:spcBef>
                <a:spcPts val="0"/>
              </a:spcBef>
              <a:spcAft>
                <a:spcPts val="0"/>
              </a:spcAft>
              <a:buNone/>
            </a:pPr>
            <a:r>
              <a:rPr lang="en-US" sz="9000" dirty="0">
                <a:solidFill>
                  <a:schemeClr val="dk1"/>
                </a:solidFill>
                <a:latin typeface="Tenor Sans"/>
                <a:ea typeface="Tenor Sans"/>
                <a:cs typeface="Tenor Sans"/>
                <a:sym typeface="Tenor Sans"/>
              </a:rPr>
              <a:t> </a:t>
            </a:r>
            <a:endParaRPr sz="9000" dirty="0">
              <a:solidFill>
                <a:schemeClr val="dk1"/>
              </a:solidFill>
            </a:endParaRPr>
          </a:p>
        </p:txBody>
      </p:sp>
      <p:sp>
        <p:nvSpPr>
          <p:cNvPr id="154" name="Google Shape;154;p21">
            <a:extLst>
              <a:ext uri="{FF2B5EF4-FFF2-40B4-BE49-F238E27FC236}">
                <a16:creationId xmlns:a16="http://schemas.microsoft.com/office/drawing/2014/main" id="{E19AA402-BDFF-5470-F1E8-6BD7F9A1EF69}"/>
              </a:ext>
            </a:extLst>
          </p:cNvPr>
          <p:cNvSpPr txBox="1"/>
          <p:nvPr/>
        </p:nvSpPr>
        <p:spPr>
          <a:xfrm>
            <a:off x="13187193" y="5681645"/>
            <a:ext cx="3448200" cy="1418700"/>
          </a:xfrm>
          <a:prstGeom prst="rect">
            <a:avLst/>
          </a:prstGeom>
          <a:noFill/>
          <a:ln>
            <a:noFill/>
          </a:ln>
        </p:spPr>
        <p:txBody>
          <a:bodyPr spcFirstLastPara="1" wrap="square" lIns="0" tIns="0" rIns="0" bIns="0" anchor="t" anchorCtr="0">
            <a:spAutoFit/>
          </a:bodyPr>
          <a:lstStyle/>
          <a:p>
            <a:pPr marL="0" marR="0" lvl="0" indent="0" algn="ctr" rtl="0">
              <a:lnSpc>
                <a:spcPct val="96000"/>
              </a:lnSpc>
              <a:spcBef>
                <a:spcPts val="0"/>
              </a:spcBef>
              <a:spcAft>
                <a:spcPts val="0"/>
              </a:spcAft>
              <a:buNone/>
            </a:pPr>
            <a:r>
              <a:rPr lang="en-US" sz="4800" b="0" i="0" u="none" strike="noStrike" cap="none">
                <a:solidFill>
                  <a:srgbClr val="216B57"/>
                </a:solidFill>
                <a:latin typeface="Tenor Sans"/>
                <a:ea typeface="Tenor Sans"/>
                <a:cs typeface="Tenor Sans"/>
                <a:sym typeface="Tenor Sans"/>
              </a:rPr>
              <a:t>Employee</a:t>
            </a:r>
            <a:endParaRPr sz="1200"/>
          </a:p>
          <a:p>
            <a:pPr marL="0" marR="0" lvl="0" indent="0" algn="ctr" rtl="0">
              <a:lnSpc>
                <a:spcPct val="96000"/>
              </a:lnSpc>
              <a:spcBef>
                <a:spcPts val="0"/>
              </a:spcBef>
              <a:spcAft>
                <a:spcPts val="0"/>
              </a:spcAft>
              <a:buNone/>
            </a:pPr>
            <a:r>
              <a:rPr lang="en-US" sz="4800" b="0" i="0" u="none" strike="noStrike" cap="none">
                <a:solidFill>
                  <a:srgbClr val="216B57"/>
                </a:solidFill>
                <a:latin typeface="Tenor Sans"/>
                <a:ea typeface="Tenor Sans"/>
                <a:cs typeface="Tenor Sans"/>
                <a:sym typeface="Tenor Sans"/>
              </a:rPr>
              <a:t>Relations</a:t>
            </a:r>
            <a:endParaRPr sz="1200"/>
          </a:p>
        </p:txBody>
      </p:sp>
      <p:pic>
        <p:nvPicPr>
          <p:cNvPr id="155" name="Google Shape;155;p21">
            <a:extLst>
              <a:ext uri="{FF2B5EF4-FFF2-40B4-BE49-F238E27FC236}">
                <a16:creationId xmlns:a16="http://schemas.microsoft.com/office/drawing/2014/main" id="{E9711AC7-7DFB-5DB8-9091-419F50BAF5C0}"/>
              </a:ext>
            </a:extLst>
          </p:cNvPr>
          <p:cNvPicPr preferRelativeResize="0"/>
          <p:nvPr/>
        </p:nvPicPr>
        <p:blipFill>
          <a:blip r:embed="rId3">
            <a:alphaModFix/>
          </a:blip>
          <a:stretch>
            <a:fillRect/>
          </a:stretch>
        </p:blipFill>
        <p:spPr>
          <a:xfrm>
            <a:off x="9835520" y="0"/>
            <a:ext cx="8273143" cy="6929876"/>
          </a:xfrm>
          <a:prstGeom prst="rect">
            <a:avLst/>
          </a:prstGeom>
          <a:noFill/>
          <a:ln w="76200" cap="flat" cmpd="sng">
            <a:solidFill>
              <a:schemeClr val="dk1"/>
            </a:solidFill>
            <a:prstDash val="solid"/>
            <a:round/>
            <a:headEnd type="none" w="sm" len="sm"/>
            <a:tailEnd type="none" w="sm" len="sm"/>
          </a:ln>
        </p:spPr>
      </p:pic>
      <p:sp>
        <p:nvSpPr>
          <p:cNvPr id="3" name="TextBox 2">
            <a:extLst>
              <a:ext uri="{FF2B5EF4-FFF2-40B4-BE49-F238E27FC236}">
                <a16:creationId xmlns:a16="http://schemas.microsoft.com/office/drawing/2014/main" id="{EBC5E0C8-01D1-E600-2C9E-9C6CDB2C6EFC}"/>
              </a:ext>
            </a:extLst>
          </p:cNvPr>
          <p:cNvSpPr txBox="1"/>
          <p:nvPr/>
        </p:nvSpPr>
        <p:spPr>
          <a:xfrm>
            <a:off x="185589" y="173344"/>
            <a:ext cx="9208424" cy="3785652"/>
          </a:xfrm>
          <a:prstGeom prst="rect">
            <a:avLst/>
          </a:prstGeom>
          <a:noFill/>
        </p:spPr>
        <p:txBody>
          <a:bodyPr wrap="square">
            <a:spAutoFit/>
          </a:bodyPr>
          <a:lstStyle/>
          <a:p>
            <a:pPr marL="0" marR="0">
              <a:spcBef>
                <a:spcPts val="0"/>
              </a:spcBef>
              <a:spcAft>
                <a:spcPts val="0"/>
              </a:spcAft>
            </a:pPr>
            <a:endParaRPr lang="en-US" sz="2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800" kern="0" dirty="0">
                <a:solidFill>
                  <a:srgbClr val="FF0000"/>
                </a:solidFill>
                <a:effectLst/>
                <a:latin typeface="Helvetica Neue" panose="02000503000000020004" pitchFamily="2" charset="0"/>
                <a:ea typeface="Times New Roman" panose="02020603050405020304" pitchFamily="18" charset="0"/>
                <a:cs typeface="Times New Roman" panose="02020603050405020304" pitchFamily="18" charset="0"/>
              </a:rPr>
              <a:t> Conduct a read-aloud of Civil Rights books found in the collection – one each week.  Have a “special time” to visit the library for such read-aloud.  Books will concentrate on the contents of the Act, with discussion and/or reading response activities to follow.</a:t>
            </a:r>
            <a:endParaRPr lang="en-US" sz="2800" kern="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400" kern="100" dirty="0">
              <a:highlight>
                <a:srgbClr val="FF0000"/>
              </a:highligh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400" kern="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kern="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https://</a:t>
            </a:r>
            <a:r>
              <a:rPr lang="en-US" sz="2400" kern="100" dirty="0" err="1">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socialjusticebooks.org</a:t>
            </a:r>
            <a:r>
              <a:rPr lang="en-US" sz="2400" kern="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/booklists/civil-rights-teaching/classroom/</a:t>
            </a:r>
          </a:p>
        </p:txBody>
      </p:sp>
      <p:pic>
        <p:nvPicPr>
          <p:cNvPr id="4" name="Picture 3" descr="A screenshot of a computer&#10;&#10;Description automatically generated">
            <a:extLst>
              <a:ext uri="{FF2B5EF4-FFF2-40B4-BE49-F238E27FC236}">
                <a16:creationId xmlns:a16="http://schemas.microsoft.com/office/drawing/2014/main" id="{D089E10D-5E10-91C5-DAB4-BF32E5B4DDB7}"/>
              </a:ext>
            </a:extLst>
          </p:cNvPr>
          <p:cNvPicPr>
            <a:picLocks noChangeAspect="1"/>
          </p:cNvPicPr>
          <p:nvPr/>
        </p:nvPicPr>
        <p:blipFill>
          <a:blip r:embed="rId4"/>
          <a:stretch>
            <a:fillRect/>
          </a:stretch>
        </p:blipFill>
        <p:spPr>
          <a:xfrm>
            <a:off x="396240" y="4405902"/>
            <a:ext cx="7772400" cy="5047947"/>
          </a:xfrm>
          <a:prstGeom prst="rect">
            <a:avLst/>
          </a:prstGeom>
        </p:spPr>
      </p:pic>
      <p:sp>
        <p:nvSpPr>
          <p:cNvPr id="2" name="TextBox 1">
            <a:extLst>
              <a:ext uri="{FF2B5EF4-FFF2-40B4-BE49-F238E27FC236}">
                <a16:creationId xmlns:a16="http://schemas.microsoft.com/office/drawing/2014/main" id="{487BAB63-9A44-F7E7-35F4-C335C4BFBA65}"/>
              </a:ext>
            </a:extLst>
          </p:cNvPr>
          <p:cNvSpPr txBox="1"/>
          <p:nvPr/>
        </p:nvSpPr>
        <p:spPr>
          <a:xfrm>
            <a:off x="8168640" y="7100345"/>
            <a:ext cx="11391006" cy="1354217"/>
          </a:xfrm>
          <a:prstGeom prst="rect">
            <a:avLst/>
          </a:prstGeom>
          <a:noFill/>
        </p:spPr>
        <p:txBody>
          <a:bodyPr wrap="square" rtlCol="0">
            <a:spAutoFit/>
          </a:bodyPr>
          <a:lstStyle/>
          <a:p>
            <a:r>
              <a:rPr lang="en-US" sz="3200" dirty="0"/>
              <a:t>HOW WILL YOU, THE LIBRARIAN, ENGAGE READERS?</a:t>
            </a:r>
          </a:p>
          <a:p>
            <a:endParaRPr lang="en-US" sz="3200" dirty="0"/>
          </a:p>
          <a:p>
            <a:endParaRPr lang="en-US" dirty="0"/>
          </a:p>
        </p:txBody>
      </p:sp>
      <p:pic>
        <p:nvPicPr>
          <p:cNvPr id="5" name="Picture 4">
            <a:extLst>
              <a:ext uri="{FF2B5EF4-FFF2-40B4-BE49-F238E27FC236}">
                <a16:creationId xmlns:a16="http://schemas.microsoft.com/office/drawing/2014/main" id="{25E2F741-8E55-2DEE-1BE0-49ED8423DC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24696" y="7638954"/>
            <a:ext cx="2529840" cy="2514600"/>
          </a:xfrm>
          <a:prstGeom prst="rect">
            <a:avLst/>
          </a:prstGeom>
          <a:noFill/>
          <a:ln>
            <a:noFill/>
          </a:ln>
        </p:spPr>
      </p:pic>
    </p:spTree>
    <p:extLst>
      <p:ext uri="{BB962C8B-B14F-4D97-AF65-F5344CB8AC3E}">
        <p14:creationId xmlns:p14="http://schemas.microsoft.com/office/powerpoint/2010/main" val="1309637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33349E-96CF-FFC2-EF83-29F6877BB19D}"/>
              </a:ext>
            </a:extLst>
          </p:cNvPr>
          <p:cNvSpPr txBox="1"/>
          <p:nvPr/>
        </p:nvSpPr>
        <p:spPr>
          <a:xfrm>
            <a:off x="1950720" y="3117334"/>
            <a:ext cx="14224000" cy="3477875"/>
          </a:xfrm>
          <a:prstGeom prst="rect">
            <a:avLst/>
          </a:prstGeom>
          <a:noFill/>
        </p:spPr>
        <p:txBody>
          <a:bodyPr wrap="square">
            <a:spAutoFit/>
          </a:bodyPr>
          <a:lstStyle/>
          <a:p>
            <a:r>
              <a:rPr lang="en-US" sz="4400" dirty="0">
                <a:hlinkClick r:id="rId3"/>
              </a:rPr>
              <a:t>https://sleepingbearpress.com/teaching_guides/566</a:t>
            </a:r>
            <a:endParaRPr lang="en-US" sz="4400" dirty="0"/>
          </a:p>
          <a:p>
            <a:endParaRPr lang="en-US" sz="4400" dirty="0"/>
          </a:p>
          <a:p>
            <a:r>
              <a:rPr lang="en-US" sz="4400" dirty="0"/>
              <a:t>Teaching Books</a:t>
            </a:r>
          </a:p>
          <a:p>
            <a:endParaRPr lang="en-US" sz="4400" dirty="0"/>
          </a:p>
          <a:p>
            <a:endParaRPr lang="en-US" sz="4400" dirty="0"/>
          </a:p>
        </p:txBody>
      </p:sp>
    </p:spTree>
    <p:extLst>
      <p:ext uri="{BB962C8B-B14F-4D97-AF65-F5344CB8AC3E}">
        <p14:creationId xmlns:p14="http://schemas.microsoft.com/office/powerpoint/2010/main" val="2241310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76347"/>
          </a:schemeClr>
        </a:solidFill>
        <a:effectLst/>
      </p:bgPr>
    </p:bg>
    <p:spTree>
      <p:nvGrpSpPr>
        <p:cNvPr id="1" name="Shape 152"/>
        <p:cNvGrpSpPr/>
        <p:nvPr/>
      </p:nvGrpSpPr>
      <p:grpSpPr>
        <a:xfrm>
          <a:off x="0" y="0"/>
          <a:ext cx="0" cy="0"/>
          <a:chOff x="0" y="0"/>
          <a:chExt cx="0" cy="0"/>
        </a:xfrm>
      </p:grpSpPr>
      <p:sp>
        <p:nvSpPr>
          <p:cNvPr id="153" name="Google Shape;153;p21"/>
          <p:cNvSpPr txBox="1"/>
          <p:nvPr/>
        </p:nvSpPr>
        <p:spPr>
          <a:xfrm>
            <a:off x="1028700" y="1247775"/>
            <a:ext cx="8583300" cy="1772793"/>
          </a:xfrm>
          <a:prstGeom prst="rect">
            <a:avLst/>
          </a:prstGeom>
          <a:noFill/>
          <a:ln>
            <a:noFill/>
          </a:ln>
        </p:spPr>
        <p:txBody>
          <a:bodyPr spcFirstLastPara="1" wrap="square" lIns="0" tIns="0" rIns="0" bIns="0" anchor="t" anchorCtr="0">
            <a:spAutoFit/>
          </a:bodyPr>
          <a:lstStyle/>
          <a:p>
            <a:pPr marL="0" marR="0" lvl="0" indent="0" algn="l" rtl="0">
              <a:lnSpc>
                <a:spcPct val="95999"/>
              </a:lnSpc>
              <a:spcBef>
                <a:spcPts val="0"/>
              </a:spcBef>
              <a:spcAft>
                <a:spcPts val="0"/>
              </a:spcAft>
              <a:buNone/>
            </a:pPr>
            <a:r>
              <a:rPr lang="en-US" sz="4000" dirty="0">
                <a:solidFill>
                  <a:schemeClr val="dk1"/>
                </a:solidFill>
                <a:latin typeface="Tenor Sans"/>
                <a:ea typeface="Tenor Sans"/>
                <a:cs typeface="Tenor Sans"/>
                <a:sym typeface="Tenor Sans"/>
              </a:rPr>
              <a:t>COLLABORATION WITH READING INSTRUCTORS</a:t>
            </a:r>
          </a:p>
          <a:p>
            <a:pPr marL="0" marR="0" lvl="0" indent="0" algn="l" rtl="0">
              <a:lnSpc>
                <a:spcPct val="95999"/>
              </a:lnSpc>
              <a:spcBef>
                <a:spcPts val="0"/>
              </a:spcBef>
              <a:spcAft>
                <a:spcPts val="0"/>
              </a:spcAft>
              <a:buNone/>
            </a:pPr>
            <a:r>
              <a:rPr lang="en-US" sz="4000" dirty="0">
                <a:solidFill>
                  <a:schemeClr val="dk1"/>
                </a:solidFill>
                <a:latin typeface="Tenor Sans"/>
                <a:ea typeface="Tenor Sans"/>
                <a:cs typeface="Tenor Sans"/>
                <a:sym typeface="Tenor Sans"/>
              </a:rPr>
              <a:t> </a:t>
            </a:r>
            <a:endParaRPr sz="4000" dirty="0">
              <a:solidFill>
                <a:schemeClr val="dk1"/>
              </a:solidFill>
            </a:endParaRPr>
          </a:p>
        </p:txBody>
      </p:sp>
      <p:sp>
        <p:nvSpPr>
          <p:cNvPr id="154" name="Google Shape;154;p21"/>
          <p:cNvSpPr txBox="1"/>
          <p:nvPr/>
        </p:nvSpPr>
        <p:spPr>
          <a:xfrm>
            <a:off x="13187193" y="5681645"/>
            <a:ext cx="3448200" cy="1418700"/>
          </a:xfrm>
          <a:prstGeom prst="rect">
            <a:avLst/>
          </a:prstGeom>
          <a:noFill/>
          <a:ln>
            <a:noFill/>
          </a:ln>
        </p:spPr>
        <p:txBody>
          <a:bodyPr spcFirstLastPara="1" wrap="square" lIns="0" tIns="0" rIns="0" bIns="0" anchor="t" anchorCtr="0">
            <a:spAutoFit/>
          </a:bodyPr>
          <a:lstStyle/>
          <a:p>
            <a:pPr marL="0" marR="0" lvl="0" indent="0" algn="ctr" rtl="0">
              <a:lnSpc>
                <a:spcPct val="96000"/>
              </a:lnSpc>
              <a:spcBef>
                <a:spcPts val="0"/>
              </a:spcBef>
              <a:spcAft>
                <a:spcPts val="0"/>
              </a:spcAft>
              <a:buNone/>
            </a:pPr>
            <a:r>
              <a:rPr lang="en-US" sz="4800" b="0" i="0" u="none" strike="noStrike" cap="none">
                <a:solidFill>
                  <a:srgbClr val="216B57"/>
                </a:solidFill>
                <a:latin typeface="Tenor Sans"/>
                <a:ea typeface="Tenor Sans"/>
                <a:cs typeface="Tenor Sans"/>
                <a:sym typeface="Tenor Sans"/>
              </a:rPr>
              <a:t>Employee</a:t>
            </a:r>
            <a:endParaRPr sz="1200"/>
          </a:p>
          <a:p>
            <a:pPr marL="0" marR="0" lvl="0" indent="0" algn="ctr" rtl="0">
              <a:lnSpc>
                <a:spcPct val="96000"/>
              </a:lnSpc>
              <a:spcBef>
                <a:spcPts val="0"/>
              </a:spcBef>
              <a:spcAft>
                <a:spcPts val="0"/>
              </a:spcAft>
              <a:buNone/>
            </a:pPr>
            <a:r>
              <a:rPr lang="en-US" sz="4800" b="0" i="0" u="none" strike="noStrike" cap="none">
                <a:solidFill>
                  <a:srgbClr val="216B57"/>
                </a:solidFill>
                <a:latin typeface="Tenor Sans"/>
                <a:ea typeface="Tenor Sans"/>
                <a:cs typeface="Tenor Sans"/>
                <a:sym typeface="Tenor Sans"/>
              </a:rPr>
              <a:t>Relations</a:t>
            </a:r>
            <a:endParaRPr sz="1200"/>
          </a:p>
        </p:txBody>
      </p:sp>
      <p:pic>
        <p:nvPicPr>
          <p:cNvPr id="155" name="Google Shape;155;p21"/>
          <p:cNvPicPr preferRelativeResize="0"/>
          <p:nvPr/>
        </p:nvPicPr>
        <p:blipFill>
          <a:blip r:embed="rId3">
            <a:alphaModFix/>
          </a:blip>
          <a:stretch>
            <a:fillRect/>
          </a:stretch>
        </p:blipFill>
        <p:spPr>
          <a:xfrm>
            <a:off x="9144000" y="1441237"/>
            <a:ext cx="8832809" cy="7404525"/>
          </a:xfrm>
          <a:prstGeom prst="rect">
            <a:avLst/>
          </a:prstGeom>
          <a:noFill/>
          <a:ln w="76200" cap="flat" cmpd="sng">
            <a:solidFill>
              <a:schemeClr val="dk1"/>
            </a:solidFill>
            <a:prstDash val="solid"/>
            <a:round/>
            <a:headEnd type="none" w="sm" len="sm"/>
            <a:tailEnd type="none" w="sm" len="sm"/>
          </a:ln>
        </p:spPr>
      </p:pic>
      <p:sp>
        <p:nvSpPr>
          <p:cNvPr id="3" name="TextBox 2">
            <a:extLst>
              <a:ext uri="{FF2B5EF4-FFF2-40B4-BE49-F238E27FC236}">
                <a16:creationId xmlns:a16="http://schemas.microsoft.com/office/drawing/2014/main" id="{85061480-D09D-FACF-5438-2E031D7AF236}"/>
              </a:ext>
            </a:extLst>
          </p:cNvPr>
          <p:cNvSpPr txBox="1"/>
          <p:nvPr/>
        </p:nvSpPr>
        <p:spPr>
          <a:xfrm>
            <a:off x="133004" y="3731179"/>
            <a:ext cx="9208424" cy="469359"/>
          </a:xfrm>
          <a:prstGeom prst="rect">
            <a:avLst/>
          </a:prstGeom>
          <a:noFill/>
        </p:spPr>
        <p:txBody>
          <a:bodyPr wrap="square">
            <a:spAutoFit/>
          </a:bodyPr>
          <a:lstStyle/>
          <a:p>
            <a:pPr marL="0" marR="0">
              <a:spcBef>
                <a:spcPts val="0"/>
              </a:spcBef>
              <a:spcAft>
                <a:spcPts val="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50" kern="0" dirty="0">
                <a:solidFill>
                  <a:srgbClr val="1D2228"/>
                </a:solidFill>
                <a:effectLst/>
                <a:latin typeface="Helvetica Neue" panose="02000503000000020004" pitchFamily="2" charset="0"/>
                <a:ea typeface="Times New Roman" panose="02020603050405020304" pitchFamily="18"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D508EB3C-0982-BF39-0671-356B5F19ADCC}"/>
              </a:ext>
            </a:extLst>
          </p:cNvPr>
          <p:cNvSpPr txBox="1"/>
          <p:nvPr/>
        </p:nvSpPr>
        <p:spPr>
          <a:xfrm>
            <a:off x="1361440" y="3251200"/>
            <a:ext cx="4437946" cy="3477875"/>
          </a:xfrm>
          <a:prstGeom prst="rect">
            <a:avLst/>
          </a:prstGeom>
          <a:noFill/>
        </p:spPr>
        <p:txBody>
          <a:bodyPr wrap="none" rtlCol="0">
            <a:spAutoFit/>
          </a:bodyPr>
          <a:lstStyle/>
          <a:p>
            <a:pPr>
              <a:buNone/>
            </a:pPr>
            <a:r>
              <a:rPr lang="en-US" b="1" dirty="0">
                <a:solidFill>
                  <a:srgbClr val="000000"/>
                </a:solidFill>
                <a:latin typeface="Arial" panose="020B0604020202020204" pitchFamily="34" charset="0"/>
              </a:rPr>
              <a:t>3.RI.CS.4 </a:t>
            </a:r>
            <a:r>
              <a:rPr lang="en-US" dirty="0">
                <a:solidFill>
                  <a:srgbClr val="000000"/>
                </a:solidFill>
                <a:latin typeface="Arial" panose="020B0604020202020204" pitchFamily="34" charset="0"/>
              </a:rPr>
              <a:t>Determine the meaning of</a:t>
            </a:r>
          </a:p>
          <a:p>
            <a:pPr>
              <a:buNone/>
            </a:pPr>
            <a:r>
              <a:rPr lang="en-US" dirty="0">
                <a:solidFill>
                  <a:srgbClr val="000000"/>
                </a:solidFill>
                <a:latin typeface="Arial" panose="020B0604020202020204" pitchFamily="34" charset="0"/>
              </a:rPr>
              <a:t>words and phrases in a text relevant to a</a:t>
            </a:r>
          </a:p>
          <a:p>
            <a:pPr>
              <a:buNone/>
            </a:pPr>
            <a:r>
              <a:rPr lang="en-US" dirty="0">
                <a:solidFill>
                  <a:srgbClr val="000000"/>
                </a:solidFill>
                <a:latin typeface="Arial" panose="020B0604020202020204" pitchFamily="34" charset="0"/>
              </a:rPr>
              <a:t>grade 3 topic or subject area.</a:t>
            </a:r>
          </a:p>
          <a:p>
            <a:pPr>
              <a:buNone/>
            </a:pPr>
            <a:endParaRPr lang="en-US" dirty="0">
              <a:solidFill>
                <a:srgbClr val="000000"/>
              </a:solidFill>
              <a:latin typeface="Arial" panose="020B0604020202020204" pitchFamily="34" charset="0"/>
            </a:endParaRPr>
          </a:p>
          <a:p>
            <a:pPr>
              <a:buNone/>
            </a:pPr>
            <a:r>
              <a:rPr lang="en-US" b="1" dirty="0">
                <a:solidFill>
                  <a:srgbClr val="000000"/>
                </a:solidFill>
                <a:latin typeface="Arial" panose="020B0604020202020204" pitchFamily="34" charset="0"/>
              </a:rPr>
              <a:t>2.RL.CS.4 </a:t>
            </a:r>
            <a:r>
              <a:rPr lang="en-US" dirty="0">
                <a:solidFill>
                  <a:srgbClr val="000000"/>
                </a:solidFill>
                <a:latin typeface="Arial" panose="020B0604020202020204" pitchFamily="34" charset="0"/>
              </a:rPr>
              <a:t>Describe how words and</a:t>
            </a:r>
          </a:p>
          <a:p>
            <a:pPr>
              <a:buNone/>
            </a:pPr>
            <a:r>
              <a:rPr lang="en-US" dirty="0">
                <a:solidFill>
                  <a:srgbClr val="000000"/>
                </a:solidFill>
                <a:latin typeface="Arial" panose="020B0604020202020204" pitchFamily="34" charset="0"/>
              </a:rPr>
              <a:t>phrases supply meaning in a story, poem,</a:t>
            </a:r>
          </a:p>
          <a:p>
            <a:pPr>
              <a:buNone/>
            </a:pPr>
            <a:r>
              <a:rPr lang="en-US" dirty="0">
                <a:solidFill>
                  <a:srgbClr val="000000"/>
                </a:solidFill>
                <a:latin typeface="Arial" panose="020B0604020202020204" pitchFamily="34" charset="0"/>
              </a:rPr>
              <a:t>or song.</a:t>
            </a:r>
          </a:p>
          <a:p>
            <a:pPr>
              <a:buNone/>
            </a:pPr>
            <a:endParaRPr lang="en-US" dirty="0">
              <a:solidFill>
                <a:srgbClr val="000000"/>
              </a:solidFill>
              <a:latin typeface="Arial" panose="020B0604020202020204" pitchFamily="34" charset="0"/>
            </a:endParaRPr>
          </a:p>
          <a:p>
            <a:pPr>
              <a:buNone/>
            </a:pPr>
            <a:endParaRPr lang="en-US" dirty="0">
              <a:solidFill>
                <a:srgbClr val="000000"/>
              </a:solidFill>
              <a:latin typeface="Arial" panose="020B0604020202020204" pitchFamily="34" charset="0"/>
            </a:endParaRPr>
          </a:p>
          <a:p>
            <a:pPr>
              <a:buNone/>
            </a:pPr>
            <a:r>
              <a:rPr lang="en-US" sz="4000" dirty="0">
                <a:solidFill>
                  <a:srgbClr val="000000"/>
                </a:solidFill>
                <a:latin typeface="Arial" panose="020B0604020202020204" pitchFamily="34" charset="0"/>
              </a:rPr>
              <a:t>VOCABULARY!</a:t>
            </a:r>
          </a:p>
          <a:p>
            <a:endParaRPr lang="en-US" dirty="0"/>
          </a:p>
        </p:txBody>
      </p:sp>
      <p:sp>
        <p:nvSpPr>
          <p:cNvPr id="4" name="TextBox 3">
            <a:extLst>
              <a:ext uri="{FF2B5EF4-FFF2-40B4-BE49-F238E27FC236}">
                <a16:creationId xmlns:a16="http://schemas.microsoft.com/office/drawing/2014/main" id="{5D77CBA9-F127-735D-DD70-C577D4171124}"/>
              </a:ext>
            </a:extLst>
          </p:cNvPr>
          <p:cNvSpPr txBox="1"/>
          <p:nvPr/>
        </p:nvSpPr>
        <p:spPr>
          <a:xfrm>
            <a:off x="630609" y="6900398"/>
            <a:ext cx="7171975" cy="3046988"/>
          </a:xfrm>
          <a:prstGeom prst="rect">
            <a:avLst/>
          </a:prstGeom>
          <a:noFill/>
        </p:spPr>
        <p:txBody>
          <a:bodyPr wrap="square" rtlCol="0">
            <a:spAutoFit/>
          </a:bodyPr>
          <a:lstStyle/>
          <a:p>
            <a:r>
              <a:rPr lang="en-US" sz="3200" dirty="0"/>
              <a:t>Use Sleeping Bears teacher’s guide and pre-made list and graphic organizer to determine meaning and to sharpen library skills!</a:t>
            </a:r>
          </a:p>
          <a:p>
            <a:r>
              <a:rPr lang="en-US" sz="3200" dirty="0"/>
              <a:t>Find it on Teaching Books!</a:t>
            </a:r>
          </a:p>
          <a:p>
            <a:endParaRPr lang="en-US" sz="3200" dirty="0"/>
          </a:p>
        </p:txBody>
      </p:sp>
      <p:pic>
        <p:nvPicPr>
          <p:cNvPr id="5" name="Picture 4">
            <a:extLst>
              <a:ext uri="{FF2B5EF4-FFF2-40B4-BE49-F238E27FC236}">
                <a16:creationId xmlns:a16="http://schemas.microsoft.com/office/drawing/2014/main" id="{0CF5ED3A-3618-139A-FF2B-0FE10C79778D}"/>
              </a:ext>
            </a:extLst>
          </p:cNvPr>
          <p:cNvPicPr>
            <a:picLocks noChangeAspect="1"/>
          </p:cNvPicPr>
          <p:nvPr/>
        </p:nvPicPr>
        <p:blipFill>
          <a:blip r:embed="rId4"/>
          <a:stretch>
            <a:fillRect/>
          </a:stretch>
        </p:blipFill>
        <p:spPr>
          <a:xfrm>
            <a:off x="6031513" y="2807268"/>
            <a:ext cx="2880360" cy="27432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42379"/>
          </a:schemeClr>
        </a:solidFill>
        <a:effectLst/>
      </p:bgPr>
    </p:bg>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6C057A01-EB1D-D847-11CB-A97DD1A70412}"/>
              </a:ext>
            </a:extLst>
          </p:cNvPr>
          <p:cNvPicPr>
            <a:picLocks noChangeAspect="1"/>
          </p:cNvPicPr>
          <p:nvPr/>
        </p:nvPicPr>
        <p:blipFill>
          <a:blip r:embed="rId2"/>
          <a:stretch>
            <a:fillRect/>
          </a:stretch>
        </p:blipFill>
        <p:spPr>
          <a:xfrm>
            <a:off x="1259840" y="60929"/>
            <a:ext cx="15768320" cy="10241064"/>
          </a:xfrm>
          <a:prstGeom prst="rect">
            <a:avLst/>
          </a:prstGeom>
        </p:spPr>
      </p:pic>
    </p:spTree>
    <p:extLst>
      <p:ext uri="{BB962C8B-B14F-4D97-AF65-F5344CB8AC3E}">
        <p14:creationId xmlns:p14="http://schemas.microsoft.com/office/powerpoint/2010/main" val="1987326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alpha val="36000"/>
          </a:schemeClr>
        </a:solidFill>
        <a:effectLst/>
      </p:bgPr>
    </p:bg>
    <p:spTree>
      <p:nvGrpSpPr>
        <p:cNvPr id="1" name=""/>
        <p:cNvGrpSpPr/>
        <p:nvPr/>
      </p:nvGrpSpPr>
      <p:grpSpPr>
        <a:xfrm>
          <a:off x="0" y="0"/>
          <a:ext cx="0" cy="0"/>
          <a:chOff x="0" y="0"/>
          <a:chExt cx="0" cy="0"/>
        </a:xfrm>
      </p:grpSpPr>
      <p:pic>
        <p:nvPicPr>
          <p:cNvPr id="7" name="Picture 6" descr="An open book with an orange cover&#10;&#10;AI-generated content may be incorrect.">
            <a:extLst>
              <a:ext uri="{FF2B5EF4-FFF2-40B4-BE49-F238E27FC236}">
                <a16:creationId xmlns:a16="http://schemas.microsoft.com/office/drawing/2014/main" id="{3BFE20F9-E078-E67E-614D-B81D25C2ABAF}"/>
              </a:ext>
            </a:extLst>
          </p:cNvPr>
          <p:cNvPicPr>
            <a:picLocks noChangeAspect="1"/>
          </p:cNvPicPr>
          <p:nvPr/>
        </p:nvPicPr>
        <p:blipFill>
          <a:blip r:embed="rId3"/>
          <a:srcRect t="2682" b="10780"/>
          <a:stretch>
            <a:fillRect/>
          </a:stretch>
        </p:blipFill>
        <p:spPr>
          <a:xfrm>
            <a:off x="20" y="10"/>
            <a:ext cx="18287980" cy="10286990"/>
          </a:xfrm>
          <a:prstGeom prst="rect">
            <a:avLst/>
          </a:prstGeom>
        </p:spPr>
      </p:pic>
      <p:grpSp>
        <p:nvGrpSpPr>
          <p:cNvPr id="9" name="Group 8">
            <a:extLst>
              <a:ext uri="{FF2B5EF4-FFF2-40B4-BE49-F238E27FC236}">
                <a16:creationId xmlns:a16="http://schemas.microsoft.com/office/drawing/2014/main" id="{5927D013-91F2-4965-B38E-247BB7DEFD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6269" y="0"/>
            <a:ext cx="18876173" cy="10279858"/>
            <a:chOff x="-417513" y="0"/>
            <a:chExt cx="12584114" cy="6853238"/>
          </a:xfrm>
        </p:grpSpPr>
        <p:sp>
          <p:nvSpPr>
            <p:cNvPr id="10" name="Freeform 5">
              <a:extLst>
                <a:ext uri="{FF2B5EF4-FFF2-40B4-BE49-F238E27FC236}">
                  <a16:creationId xmlns:a16="http://schemas.microsoft.com/office/drawing/2014/main" id="{2BEBDCF3-5071-4ECE-BF3C-223C7A9A04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6">
              <a:extLst>
                <a:ext uri="{FF2B5EF4-FFF2-40B4-BE49-F238E27FC236}">
                  <a16:creationId xmlns:a16="http://schemas.microsoft.com/office/drawing/2014/main" id="{4524B84A-BEB9-44DD-A582-DD7F38570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7">
              <a:extLst>
                <a:ext uri="{FF2B5EF4-FFF2-40B4-BE49-F238E27FC236}">
                  <a16:creationId xmlns:a16="http://schemas.microsoft.com/office/drawing/2014/main" id="{FF261CBD-A93E-4EEE-8B50-C17F36477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8">
              <a:extLst>
                <a:ext uri="{FF2B5EF4-FFF2-40B4-BE49-F238E27FC236}">
                  <a16:creationId xmlns:a16="http://schemas.microsoft.com/office/drawing/2014/main" id="{A810A108-E17C-4DCF-9C1A-DE4CBB4A0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9">
              <a:extLst>
                <a:ext uri="{FF2B5EF4-FFF2-40B4-BE49-F238E27FC236}">
                  <a16:creationId xmlns:a16="http://schemas.microsoft.com/office/drawing/2014/main" id="{9C897D38-EAD4-4CF8-B75A-34415F0E2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10">
              <a:extLst>
                <a:ext uri="{FF2B5EF4-FFF2-40B4-BE49-F238E27FC236}">
                  <a16:creationId xmlns:a16="http://schemas.microsoft.com/office/drawing/2014/main" id="{FEC7A3C5-0978-4C9F-AD47-57CDE1D27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11">
              <a:extLst>
                <a:ext uri="{FF2B5EF4-FFF2-40B4-BE49-F238E27FC236}">
                  <a16:creationId xmlns:a16="http://schemas.microsoft.com/office/drawing/2014/main" id="{1752DF1E-E0DB-4264-893D-15BD90B19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12">
              <a:extLst>
                <a:ext uri="{FF2B5EF4-FFF2-40B4-BE49-F238E27FC236}">
                  <a16:creationId xmlns:a16="http://schemas.microsoft.com/office/drawing/2014/main" id="{45359FB8-E648-4A60-9B0C-674D76EC4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13">
              <a:extLst>
                <a:ext uri="{FF2B5EF4-FFF2-40B4-BE49-F238E27FC236}">
                  <a16:creationId xmlns:a16="http://schemas.microsoft.com/office/drawing/2014/main" id="{A43C9C90-3735-439A-9B05-471570462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14">
              <a:extLst>
                <a:ext uri="{FF2B5EF4-FFF2-40B4-BE49-F238E27FC236}">
                  <a16:creationId xmlns:a16="http://schemas.microsoft.com/office/drawing/2014/main" id="{3D333B98-AFDD-45EF-9EB6-8CF1A7D4E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Freeform 15">
              <a:extLst>
                <a:ext uri="{FF2B5EF4-FFF2-40B4-BE49-F238E27FC236}">
                  <a16:creationId xmlns:a16="http://schemas.microsoft.com/office/drawing/2014/main" id="{10E04A0E-9450-4B9D-B40E-50E3A44AD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16">
              <a:extLst>
                <a:ext uri="{FF2B5EF4-FFF2-40B4-BE49-F238E27FC236}">
                  <a16:creationId xmlns:a16="http://schemas.microsoft.com/office/drawing/2014/main" id="{FD5671B8-4962-4E10-8622-3D65D920A3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17">
              <a:extLst>
                <a:ext uri="{FF2B5EF4-FFF2-40B4-BE49-F238E27FC236}">
                  <a16:creationId xmlns:a16="http://schemas.microsoft.com/office/drawing/2014/main" id="{F7CD1025-0584-432B-91FB-56EC2A34E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18">
              <a:extLst>
                <a:ext uri="{FF2B5EF4-FFF2-40B4-BE49-F238E27FC236}">
                  <a16:creationId xmlns:a16="http://schemas.microsoft.com/office/drawing/2014/main" id="{0D7F0937-1B34-4BBF-91E2-ACD0820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19">
              <a:extLst>
                <a:ext uri="{FF2B5EF4-FFF2-40B4-BE49-F238E27FC236}">
                  <a16:creationId xmlns:a16="http://schemas.microsoft.com/office/drawing/2014/main" id="{2F51F0BC-B7F1-496D-A49E-B8F7BC408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20">
              <a:extLst>
                <a:ext uri="{FF2B5EF4-FFF2-40B4-BE49-F238E27FC236}">
                  <a16:creationId xmlns:a16="http://schemas.microsoft.com/office/drawing/2014/main" id="{390BBDD1-4D3C-4038-AB05-DC78187BD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20000"/>
                </a:srgb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21">
              <a:extLst>
                <a:ext uri="{FF2B5EF4-FFF2-40B4-BE49-F238E27FC236}">
                  <a16:creationId xmlns:a16="http://schemas.microsoft.com/office/drawing/2014/main" id="{0199B21B-BD24-415C-AFA4-C36E8B2F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20000"/>
                </a:srgb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22">
              <a:extLst>
                <a:ext uri="{FF2B5EF4-FFF2-40B4-BE49-F238E27FC236}">
                  <a16:creationId xmlns:a16="http://schemas.microsoft.com/office/drawing/2014/main" id="{969F0B1A-69AA-4251-8458-911C11B1E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Freeform 23">
              <a:extLst>
                <a:ext uri="{FF2B5EF4-FFF2-40B4-BE49-F238E27FC236}">
                  <a16:creationId xmlns:a16="http://schemas.microsoft.com/office/drawing/2014/main" id="{A6452F5D-C474-4AC3-8831-4974C927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24">
              <a:extLst>
                <a:ext uri="{FF2B5EF4-FFF2-40B4-BE49-F238E27FC236}">
                  <a16:creationId xmlns:a16="http://schemas.microsoft.com/office/drawing/2014/main" id="{F7302DE9-1403-4952-A47F-9163E6EC7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25">
              <a:extLst>
                <a:ext uri="{FF2B5EF4-FFF2-40B4-BE49-F238E27FC236}">
                  <a16:creationId xmlns:a16="http://schemas.microsoft.com/office/drawing/2014/main" id="{FC50F3DD-CAA3-436C-A0C6-20C9C4756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Tree>
    <p:extLst>
      <p:ext uri="{BB962C8B-B14F-4D97-AF65-F5344CB8AC3E}">
        <p14:creationId xmlns:p14="http://schemas.microsoft.com/office/powerpoint/2010/main" val="612914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alpha val="40091"/>
          </a:schemeClr>
        </a:solidFill>
        <a:effectLst/>
      </p:bgPr>
    </p:bg>
    <p:spTree>
      <p:nvGrpSpPr>
        <p:cNvPr id="1" name="Shape 152">
          <a:extLst>
            <a:ext uri="{FF2B5EF4-FFF2-40B4-BE49-F238E27FC236}">
              <a16:creationId xmlns:a16="http://schemas.microsoft.com/office/drawing/2014/main" id="{94567F95-FF97-E314-F33A-C82E20D45538}"/>
            </a:ext>
          </a:extLst>
        </p:cNvPr>
        <p:cNvGrpSpPr/>
        <p:nvPr/>
      </p:nvGrpSpPr>
      <p:grpSpPr>
        <a:xfrm>
          <a:off x="0" y="0"/>
          <a:ext cx="0" cy="0"/>
          <a:chOff x="0" y="0"/>
          <a:chExt cx="0" cy="0"/>
        </a:xfrm>
      </p:grpSpPr>
      <p:sp>
        <p:nvSpPr>
          <p:cNvPr id="153" name="Google Shape;153;p21">
            <a:extLst>
              <a:ext uri="{FF2B5EF4-FFF2-40B4-BE49-F238E27FC236}">
                <a16:creationId xmlns:a16="http://schemas.microsoft.com/office/drawing/2014/main" id="{F6D262F2-DD95-ED2D-527D-4926227672B9}"/>
              </a:ext>
            </a:extLst>
          </p:cNvPr>
          <p:cNvSpPr txBox="1"/>
          <p:nvPr/>
        </p:nvSpPr>
        <p:spPr>
          <a:xfrm>
            <a:off x="762692" y="1216479"/>
            <a:ext cx="8583300" cy="1920526"/>
          </a:xfrm>
          <a:prstGeom prst="rect">
            <a:avLst/>
          </a:prstGeom>
          <a:noFill/>
          <a:ln>
            <a:noFill/>
          </a:ln>
        </p:spPr>
        <p:txBody>
          <a:bodyPr spcFirstLastPara="1" wrap="square" lIns="0" tIns="0" rIns="0" bIns="0" anchor="t" anchorCtr="0">
            <a:spAutoFit/>
          </a:bodyPr>
          <a:lstStyle/>
          <a:p>
            <a:pPr marL="0" marR="0" lvl="0" indent="0" algn="l" rtl="0">
              <a:lnSpc>
                <a:spcPct val="95999"/>
              </a:lnSpc>
              <a:spcBef>
                <a:spcPts val="0"/>
              </a:spcBef>
              <a:spcAft>
                <a:spcPts val="0"/>
              </a:spcAft>
              <a:buNone/>
            </a:pPr>
            <a:r>
              <a:rPr lang="en-US" sz="4000" dirty="0">
                <a:solidFill>
                  <a:schemeClr val="dk1"/>
                </a:solidFill>
                <a:latin typeface="Tenor Sans"/>
                <a:ea typeface="Tenor Sans"/>
                <a:cs typeface="Tenor Sans"/>
                <a:sym typeface="Tenor Sans"/>
              </a:rPr>
              <a:t>ELA COLLABORATION</a:t>
            </a:r>
          </a:p>
          <a:p>
            <a:pPr marL="0" marR="0" lvl="0" indent="0" algn="l" rtl="0">
              <a:lnSpc>
                <a:spcPct val="95999"/>
              </a:lnSpc>
              <a:spcBef>
                <a:spcPts val="0"/>
              </a:spcBef>
              <a:spcAft>
                <a:spcPts val="0"/>
              </a:spcAft>
              <a:buNone/>
            </a:pPr>
            <a:r>
              <a:rPr lang="en-US" sz="9000" dirty="0">
                <a:solidFill>
                  <a:schemeClr val="dk1"/>
                </a:solidFill>
                <a:latin typeface="Tenor Sans"/>
                <a:ea typeface="Tenor Sans"/>
                <a:cs typeface="Tenor Sans"/>
                <a:sym typeface="Tenor Sans"/>
              </a:rPr>
              <a:t> </a:t>
            </a:r>
            <a:endParaRPr sz="9000" dirty="0">
              <a:solidFill>
                <a:schemeClr val="dk1"/>
              </a:solidFill>
            </a:endParaRPr>
          </a:p>
        </p:txBody>
      </p:sp>
      <p:sp>
        <p:nvSpPr>
          <p:cNvPr id="154" name="Google Shape;154;p21">
            <a:extLst>
              <a:ext uri="{FF2B5EF4-FFF2-40B4-BE49-F238E27FC236}">
                <a16:creationId xmlns:a16="http://schemas.microsoft.com/office/drawing/2014/main" id="{5011D6BE-25D2-D852-BB13-8F08ECB3217D}"/>
              </a:ext>
            </a:extLst>
          </p:cNvPr>
          <p:cNvSpPr txBox="1"/>
          <p:nvPr/>
        </p:nvSpPr>
        <p:spPr>
          <a:xfrm>
            <a:off x="13187193" y="5681645"/>
            <a:ext cx="3448200" cy="1418700"/>
          </a:xfrm>
          <a:prstGeom prst="rect">
            <a:avLst/>
          </a:prstGeom>
          <a:noFill/>
          <a:ln>
            <a:noFill/>
          </a:ln>
        </p:spPr>
        <p:txBody>
          <a:bodyPr spcFirstLastPara="1" wrap="square" lIns="0" tIns="0" rIns="0" bIns="0" anchor="t" anchorCtr="0">
            <a:spAutoFit/>
          </a:bodyPr>
          <a:lstStyle/>
          <a:p>
            <a:pPr marL="0" marR="0" lvl="0" indent="0" algn="ctr" rtl="0">
              <a:lnSpc>
                <a:spcPct val="96000"/>
              </a:lnSpc>
              <a:spcBef>
                <a:spcPts val="0"/>
              </a:spcBef>
              <a:spcAft>
                <a:spcPts val="0"/>
              </a:spcAft>
              <a:buNone/>
            </a:pPr>
            <a:r>
              <a:rPr lang="en-US" sz="4800" b="0" i="0" u="none" strike="noStrike" cap="none">
                <a:solidFill>
                  <a:srgbClr val="216B57"/>
                </a:solidFill>
                <a:latin typeface="Tenor Sans"/>
                <a:ea typeface="Tenor Sans"/>
                <a:cs typeface="Tenor Sans"/>
                <a:sym typeface="Tenor Sans"/>
              </a:rPr>
              <a:t>Employee</a:t>
            </a:r>
            <a:endParaRPr sz="1200"/>
          </a:p>
          <a:p>
            <a:pPr marL="0" marR="0" lvl="0" indent="0" algn="ctr" rtl="0">
              <a:lnSpc>
                <a:spcPct val="96000"/>
              </a:lnSpc>
              <a:spcBef>
                <a:spcPts val="0"/>
              </a:spcBef>
              <a:spcAft>
                <a:spcPts val="0"/>
              </a:spcAft>
              <a:buNone/>
            </a:pPr>
            <a:r>
              <a:rPr lang="en-US" sz="4800" b="0" i="0" u="none" strike="noStrike" cap="none">
                <a:solidFill>
                  <a:srgbClr val="216B57"/>
                </a:solidFill>
                <a:latin typeface="Tenor Sans"/>
                <a:ea typeface="Tenor Sans"/>
                <a:cs typeface="Tenor Sans"/>
                <a:sym typeface="Tenor Sans"/>
              </a:rPr>
              <a:t>Relations</a:t>
            </a:r>
            <a:endParaRPr sz="1200"/>
          </a:p>
        </p:txBody>
      </p:sp>
      <p:pic>
        <p:nvPicPr>
          <p:cNvPr id="155" name="Google Shape;155;p21">
            <a:extLst>
              <a:ext uri="{FF2B5EF4-FFF2-40B4-BE49-F238E27FC236}">
                <a16:creationId xmlns:a16="http://schemas.microsoft.com/office/drawing/2014/main" id="{C9B68AA8-7465-04EE-344A-5775D01A7B93}"/>
              </a:ext>
            </a:extLst>
          </p:cNvPr>
          <p:cNvPicPr preferRelativeResize="0"/>
          <p:nvPr/>
        </p:nvPicPr>
        <p:blipFill>
          <a:blip r:embed="rId3">
            <a:alphaModFix/>
          </a:blip>
          <a:stretch>
            <a:fillRect/>
          </a:stretch>
        </p:blipFill>
        <p:spPr>
          <a:xfrm>
            <a:off x="9144000" y="1441237"/>
            <a:ext cx="8832809" cy="7404525"/>
          </a:xfrm>
          <a:prstGeom prst="rect">
            <a:avLst/>
          </a:prstGeom>
          <a:noFill/>
          <a:ln w="76200" cap="flat" cmpd="sng">
            <a:solidFill>
              <a:schemeClr val="dk1"/>
            </a:solidFill>
            <a:prstDash val="solid"/>
            <a:round/>
            <a:headEnd type="none" w="sm" len="sm"/>
            <a:tailEnd type="none" w="sm" len="sm"/>
          </a:ln>
        </p:spPr>
      </p:pic>
      <p:sp>
        <p:nvSpPr>
          <p:cNvPr id="3" name="TextBox 2">
            <a:extLst>
              <a:ext uri="{FF2B5EF4-FFF2-40B4-BE49-F238E27FC236}">
                <a16:creationId xmlns:a16="http://schemas.microsoft.com/office/drawing/2014/main" id="{B77A845F-E110-9BC0-AD30-3D7597F13AB7}"/>
              </a:ext>
            </a:extLst>
          </p:cNvPr>
          <p:cNvSpPr txBox="1"/>
          <p:nvPr/>
        </p:nvSpPr>
        <p:spPr>
          <a:xfrm>
            <a:off x="311191" y="2577675"/>
            <a:ext cx="7652402" cy="4062651"/>
          </a:xfrm>
          <a:prstGeom prst="rect">
            <a:avLst/>
          </a:prstGeom>
          <a:noFill/>
        </p:spPr>
        <p:txBody>
          <a:bodyPr wrap="square">
            <a:spAutoFit/>
          </a:bodyPr>
          <a:lstStyle/>
          <a:p>
            <a:pPr marL="0" marR="0">
              <a:spcBef>
                <a:spcPts val="0"/>
              </a:spcBef>
              <a:spcAft>
                <a:spcPts val="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US" sz="1050" kern="0" dirty="0">
                <a:solidFill>
                  <a:srgbClr val="1D2228"/>
                </a:solidFill>
                <a:effectLst/>
                <a:latin typeface="Helvetica Neue" panose="02000503000000020004" pitchFamily="2" charset="0"/>
                <a:ea typeface="Times New Roman" panose="02020603050405020304" pitchFamily="18" charset="0"/>
                <a:cs typeface="Times New Roman" panose="02020603050405020304" pitchFamily="18" charset="0"/>
              </a:rPr>
              <a:t> </a:t>
            </a:r>
            <a:r>
              <a:rPr lang="en-US" b="1" dirty="0">
                <a:solidFill>
                  <a:srgbClr val="000000"/>
                </a:solidFill>
                <a:latin typeface="Arial" panose="020B0604020202020204" pitchFamily="34" charset="0"/>
              </a:rPr>
              <a:t>3.RI.IKI.7 </a:t>
            </a:r>
            <a:r>
              <a:rPr lang="en-US" dirty="0">
                <a:solidFill>
                  <a:srgbClr val="000000"/>
                </a:solidFill>
                <a:latin typeface="Arial" panose="020B0604020202020204" pitchFamily="34" charset="0"/>
              </a:rPr>
              <a:t>Use information gained</a:t>
            </a:r>
          </a:p>
          <a:p>
            <a:pPr>
              <a:buNone/>
            </a:pPr>
            <a:r>
              <a:rPr lang="en-US" dirty="0">
                <a:solidFill>
                  <a:srgbClr val="000000"/>
                </a:solidFill>
                <a:latin typeface="Arial" panose="020B0604020202020204" pitchFamily="34" charset="0"/>
              </a:rPr>
              <a:t>from illustrations and the words in a</a:t>
            </a:r>
          </a:p>
          <a:p>
            <a:pPr>
              <a:buNone/>
            </a:pPr>
            <a:r>
              <a:rPr lang="en-US" dirty="0">
                <a:solidFill>
                  <a:srgbClr val="000000"/>
                </a:solidFill>
                <a:latin typeface="Arial" panose="020B0604020202020204" pitchFamily="34" charset="0"/>
              </a:rPr>
              <a:t>text to demonstrate understanding</a:t>
            </a:r>
          </a:p>
          <a:p>
            <a:pPr>
              <a:buNone/>
            </a:pPr>
            <a:endParaRPr lang="en-US" dirty="0">
              <a:solidFill>
                <a:srgbClr val="000000"/>
              </a:solidFill>
              <a:latin typeface="Arial" panose="020B0604020202020204" pitchFamily="34" charset="0"/>
            </a:endParaRPr>
          </a:p>
          <a:p>
            <a:pPr>
              <a:buNone/>
            </a:pPr>
            <a:r>
              <a:rPr lang="en-US" b="1" dirty="0">
                <a:solidFill>
                  <a:srgbClr val="000000"/>
                </a:solidFill>
                <a:latin typeface="Arial" panose="020B0604020202020204" pitchFamily="34" charset="0"/>
              </a:rPr>
              <a:t>2.RI.IKI.7 </a:t>
            </a:r>
            <a:r>
              <a:rPr lang="en-US" dirty="0">
                <a:solidFill>
                  <a:srgbClr val="000000"/>
                </a:solidFill>
                <a:latin typeface="Arial" panose="020B0604020202020204" pitchFamily="34" charset="0"/>
              </a:rPr>
              <a:t>Identify and explain how</a:t>
            </a:r>
          </a:p>
          <a:p>
            <a:pPr>
              <a:buNone/>
            </a:pPr>
            <a:r>
              <a:rPr lang="en-US" dirty="0">
                <a:solidFill>
                  <a:srgbClr val="000000"/>
                </a:solidFill>
                <a:latin typeface="Arial" panose="020B0604020202020204" pitchFamily="34" charset="0"/>
              </a:rPr>
              <a:t>illustrations and words contribute to and</a:t>
            </a:r>
          </a:p>
          <a:p>
            <a:r>
              <a:rPr lang="en-US" dirty="0">
                <a:solidFill>
                  <a:srgbClr val="000000"/>
                </a:solidFill>
                <a:latin typeface="Arial" panose="020B0604020202020204" pitchFamily="34" charset="0"/>
              </a:rPr>
              <a:t>clarify a text.</a:t>
            </a:r>
            <a:br>
              <a:rPr lang="en-US" dirty="0">
                <a:solidFill>
                  <a:srgbClr val="000000"/>
                </a:solidFill>
                <a:latin typeface="Arial" panose="020B0604020202020204" pitchFamily="34" charset="0"/>
              </a:rPr>
            </a:br>
            <a:endParaRPr lang="en-US" dirty="0">
              <a:solidFill>
                <a:srgbClr val="000000"/>
              </a:solidFill>
              <a:latin typeface="Arial" panose="020B0604020202020204" pitchFamily="34" charset="0"/>
            </a:endParaRPr>
          </a:p>
          <a:p>
            <a:r>
              <a:rPr lang="en-US" b="1" dirty="0"/>
              <a:t>3.RI.RRTC.10 </a:t>
            </a:r>
            <a:r>
              <a:rPr lang="en-US" dirty="0"/>
              <a:t>Read and comprehend stories</a:t>
            </a:r>
          </a:p>
          <a:p>
            <a:r>
              <a:rPr lang="en-US" dirty="0"/>
              <a:t>and informational texts at the high end of the</a:t>
            </a:r>
          </a:p>
          <a:p>
            <a:r>
              <a:rPr lang="en-US" dirty="0"/>
              <a:t>grades 2-3 text complexity band</a:t>
            </a:r>
          </a:p>
          <a:p>
            <a:r>
              <a:rPr lang="en-US" dirty="0"/>
              <a:t>independently and proficiently.</a:t>
            </a:r>
          </a:p>
          <a:p>
            <a:pPr marL="0" marR="0">
              <a:spcBef>
                <a:spcPts val="0"/>
              </a:spcBef>
              <a:spcAft>
                <a:spcPts val="0"/>
              </a:spcAft>
            </a:pP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00E4B681-326F-46FB-F0E3-D4F00A56D41C}"/>
              </a:ext>
            </a:extLst>
          </p:cNvPr>
          <p:cNvSpPr txBox="1"/>
          <p:nvPr/>
        </p:nvSpPr>
        <p:spPr>
          <a:xfrm>
            <a:off x="1028700" y="7100345"/>
            <a:ext cx="4991046" cy="584775"/>
          </a:xfrm>
          <a:prstGeom prst="rect">
            <a:avLst/>
          </a:prstGeom>
          <a:noFill/>
        </p:spPr>
        <p:txBody>
          <a:bodyPr wrap="none" rtlCol="0">
            <a:spAutoFit/>
          </a:bodyPr>
          <a:lstStyle/>
          <a:p>
            <a:r>
              <a:rPr lang="en-US" sz="3200" dirty="0"/>
              <a:t>ENGAGED DISCUSSION!!</a:t>
            </a:r>
          </a:p>
        </p:txBody>
      </p:sp>
    </p:spTree>
    <p:extLst>
      <p:ext uri="{BB962C8B-B14F-4D97-AF65-F5344CB8AC3E}">
        <p14:creationId xmlns:p14="http://schemas.microsoft.com/office/powerpoint/2010/main" val="2732242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134"/>
        <p:cNvGrpSpPr/>
        <p:nvPr/>
      </p:nvGrpSpPr>
      <p:grpSpPr>
        <a:xfrm>
          <a:off x="0" y="0"/>
          <a:ext cx="0" cy="0"/>
          <a:chOff x="0" y="0"/>
          <a:chExt cx="0" cy="0"/>
        </a:xfrm>
      </p:grpSpPr>
      <p:sp>
        <p:nvSpPr>
          <p:cNvPr id="135" name="Google Shape;135;p19"/>
          <p:cNvSpPr txBox="1"/>
          <p:nvPr/>
        </p:nvSpPr>
        <p:spPr>
          <a:xfrm>
            <a:off x="492562" y="3548532"/>
            <a:ext cx="10962376" cy="2954655"/>
          </a:xfrm>
          <a:prstGeom prst="rect">
            <a:avLst/>
          </a:prstGeom>
          <a:noFill/>
          <a:ln>
            <a:noFill/>
          </a:ln>
        </p:spPr>
        <p:txBody>
          <a:bodyPr spcFirstLastPara="1" wrap="square" lIns="0" tIns="0" rIns="0" bIns="0" anchor="t" anchorCtr="0">
            <a:spAutoFit/>
          </a:bodyPr>
          <a:lstStyle/>
          <a:p>
            <a:pPr marL="457200" marR="0" indent="-457200">
              <a:spcBef>
                <a:spcPts val="0"/>
              </a:spcBef>
              <a:spcAft>
                <a:spcPts val="0"/>
              </a:spcAft>
              <a:buFont typeface="Arial" panose="020B0604020202020204" pitchFamily="34" charset="0"/>
              <a:buChar char="•"/>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Author of three books</a:t>
            </a:r>
          </a:p>
          <a:p>
            <a:pPr marL="457200" marR="0" indent="-457200">
              <a:spcBef>
                <a:spcPts val="0"/>
              </a:spcBef>
              <a:spcAft>
                <a:spcPts val="0"/>
              </a:spcAft>
              <a:buFont typeface="Arial" panose="020B0604020202020204" pitchFamily="34" charset="0"/>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Author of varying articles for National Children’s Book and Literacy Alliance</a:t>
            </a:r>
          </a:p>
          <a:p>
            <a:pPr marL="457200" marR="0" indent="-457200">
              <a:spcBef>
                <a:spcPts val="0"/>
              </a:spcBef>
              <a:spcAft>
                <a:spcPts val="0"/>
              </a:spcAft>
              <a:buFont typeface="Arial" panose="020B0604020202020204" pitchFamily="34" charset="0"/>
              <a:buChar char="•"/>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Author of scholarly articles in </a:t>
            </a:r>
            <a:r>
              <a:rPr lang="en-US" sz="3200" i="1" kern="100" dirty="0">
                <a:effectLst/>
                <a:latin typeface="Calibri" panose="020F0502020204030204" pitchFamily="34" charset="0"/>
                <a:ea typeface="Calibri" panose="020F0502020204030204" pitchFamily="34" charset="0"/>
                <a:cs typeface="Times New Roman" panose="02020603050405020304" pitchFamily="18" charset="0"/>
              </a:rPr>
              <a:t>Children and Libraries, YALS, Educational Innovations, and New Review of Children’s Literature and Librarianship – also Tennessee Literacy Journal</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6" name="Google Shape;136;p19"/>
          <p:cNvSpPr txBox="1"/>
          <p:nvPr/>
        </p:nvSpPr>
        <p:spPr>
          <a:xfrm>
            <a:off x="423685" y="2098272"/>
            <a:ext cx="11616000" cy="1300099"/>
          </a:xfrm>
          <a:prstGeom prst="rect">
            <a:avLst/>
          </a:prstGeom>
          <a:noFill/>
          <a:ln>
            <a:noFill/>
          </a:ln>
        </p:spPr>
        <p:txBody>
          <a:bodyPr spcFirstLastPara="1" wrap="square" lIns="0" tIns="0" rIns="0" bIns="0" anchor="t" anchorCtr="0">
            <a:spAutoFit/>
          </a:bodyPr>
          <a:lstStyle/>
          <a:p>
            <a:pPr marL="0" marR="0" lvl="0" indent="0" algn="just" rtl="0">
              <a:lnSpc>
                <a:spcPct val="95991"/>
              </a:lnSpc>
              <a:spcBef>
                <a:spcPts val="0"/>
              </a:spcBef>
              <a:spcAft>
                <a:spcPts val="0"/>
              </a:spcAft>
              <a:buNone/>
            </a:pPr>
            <a:r>
              <a:rPr lang="en-US" sz="4400" dirty="0">
                <a:solidFill>
                  <a:schemeClr val="dk1"/>
                </a:solidFill>
                <a:latin typeface="Tenor Sans"/>
                <a:ea typeface="Tenor Sans"/>
                <a:cs typeface="Tenor Sans"/>
                <a:sym typeface="Tenor Sans"/>
              </a:rPr>
              <a:t>EAST TENNESSEE STATE UNIVERSITY</a:t>
            </a:r>
          </a:p>
          <a:p>
            <a:pPr marL="0" marR="0" lvl="0" indent="0" algn="just" rtl="0">
              <a:lnSpc>
                <a:spcPct val="95991"/>
              </a:lnSpc>
              <a:spcBef>
                <a:spcPts val="0"/>
              </a:spcBef>
              <a:spcAft>
                <a:spcPts val="0"/>
              </a:spcAft>
              <a:buNone/>
            </a:pPr>
            <a:r>
              <a:rPr lang="en-US" sz="4400" dirty="0">
                <a:solidFill>
                  <a:schemeClr val="dk1"/>
                </a:solidFill>
                <a:latin typeface="Tenor Sans"/>
                <a:ea typeface="Tenor Sans"/>
                <a:cs typeface="Tenor Sans"/>
                <a:sym typeface="Tenor Sans"/>
              </a:rPr>
              <a:t>SCHOOL LIBRARIANSHIP </a:t>
            </a:r>
            <a:endParaRPr sz="4400" dirty="0">
              <a:solidFill>
                <a:schemeClr val="dk1"/>
              </a:solidFill>
            </a:endParaRPr>
          </a:p>
        </p:txBody>
      </p:sp>
      <p:cxnSp>
        <p:nvCxnSpPr>
          <p:cNvPr id="137" name="Google Shape;137;p19"/>
          <p:cNvCxnSpPr/>
          <p:nvPr/>
        </p:nvCxnSpPr>
        <p:spPr>
          <a:xfrm>
            <a:off x="17536025" y="0"/>
            <a:ext cx="60300" cy="10287000"/>
          </a:xfrm>
          <a:prstGeom prst="straightConnector1">
            <a:avLst/>
          </a:prstGeom>
          <a:noFill/>
          <a:ln w="76200" cap="flat" cmpd="sng">
            <a:solidFill>
              <a:schemeClr val="lt1"/>
            </a:solidFill>
            <a:prstDash val="solid"/>
            <a:round/>
            <a:headEnd type="none" w="med" len="med"/>
            <a:tailEnd type="none" w="med" len="med"/>
          </a:ln>
        </p:spPr>
      </p:cxnSp>
      <p:cxnSp>
        <p:nvCxnSpPr>
          <p:cNvPr id="138" name="Google Shape;138;p19"/>
          <p:cNvCxnSpPr/>
          <p:nvPr/>
        </p:nvCxnSpPr>
        <p:spPr>
          <a:xfrm>
            <a:off x="18019300" y="0"/>
            <a:ext cx="60300" cy="10287000"/>
          </a:xfrm>
          <a:prstGeom prst="straightConnector1">
            <a:avLst/>
          </a:prstGeom>
          <a:noFill/>
          <a:ln w="76200" cap="flat" cmpd="sng">
            <a:solidFill>
              <a:schemeClr val="lt1"/>
            </a:solidFill>
            <a:prstDash val="solid"/>
            <a:round/>
            <a:headEnd type="none" w="med" len="med"/>
            <a:tailEnd type="none" w="med" len="med"/>
          </a:ln>
        </p:spPr>
      </p:cxnSp>
      <p:cxnSp>
        <p:nvCxnSpPr>
          <p:cNvPr id="139" name="Google Shape;139;p19"/>
          <p:cNvCxnSpPr/>
          <p:nvPr/>
        </p:nvCxnSpPr>
        <p:spPr>
          <a:xfrm>
            <a:off x="0" y="9504950"/>
            <a:ext cx="18198000" cy="30300"/>
          </a:xfrm>
          <a:prstGeom prst="straightConnector1">
            <a:avLst/>
          </a:prstGeom>
          <a:noFill/>
          <a:ln w="76200" cap="flat" cmpd="sng">
            <a:solidFill>
              <a:schemeClr val="lt1"/>
            </a:solidFill>
            <a:prstDash val="solid"/>
            <a:round/>
            <a:headEnd type="none" w="med" len="med"/>
            <a:tailEnd type="none" w="med" len="med"/>
          </a:ln>
        </p:spPr>
      </p:cxnSp>
      <p:cxnSp>
        <p:nvCxnSpPr>
          <p:cNvPr id="140" name="Google Shape;140;p19"/>
          <p:cNvCxnSpPr/>
          <p:nvPr/>
        </p:nvCxnSpPr>
        <p:spPr>
          <a:xfrm>
            <a:off x="45000" y="10078450"/>
            <a:ext cx="18198000" cy="30300"/>
          </a:xfrm>
          <a:prstGeom prst="straightConnector1">
            <a:avLst/>
          </a:prstGeom>
          <a:noFill/>
          <a:ln w="76200" cap="flat" cmpd="sng">
            <a:solidFill>
              <a:schemeClr val="lt1"/>
            </a:solidFill>
            <a:prstDash val="solid"/>
            <a:round/>
            <a:headEnd type="none" w="med" len="med"/>
            <a:tailEnd type="none" w="med" len="med"/>
          </a:ln>
        </p:spPr>
      </p:cxnSp>
      <p:pic>
        <p:nvPicPr>
          <p:cNvPr id="1026" name="Picture 2" descr="Lady Bird">
            <a:extLst>
              <a:ext uri="{FF2B5EF4-FFF2-40B4-BE49-F238E27FC236}">
                <a16:creationId xmlns:a16="http://schemas.microsoft.com/office/drawing/2014/main" id="{91859DD0-8FDC-771F-D4E2-DBBC9184E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03085" y="512255"/>
            <a:ext cx="4909965" cy="80423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and blue sign with yellow border&#10;&#10;AI-generated content may be incorrect.">
            <a:extLst>
              <a:ext uri="{FF2B5EF4-FFF2-40B4-BE49-F238E27FC236}">
                <a16:creationId xmlns:a16="http://schemas.microsoft.com/office/drawing/2014/main" id="{14467CB1-F451-FD46-A0E5-65101189895D}"/>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1620899" y="7026569"/>
            <a:ext cx="7169613" cy="211420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alpha val="53787"/>
          </a:schemeClr>
        </a:solidFill>
        <a:effectLst/>
      </p:bgPr>
    </p:bg>
    <p:spTree>
      <p:nvGrpSpPr>
        <p:cNvPr id="1" name=""/>
        <p:cNvGrpSpPr/>
        <p:nvPr/>
      </p:nvGrpSpPr>
      <p:grpSpPr>
        <a:xfrm>
          <a:off x="0" y="0"/>
          <a:ext cx="0" cy="0"/>
          <a:chOff x="0" y="0"/>
          <a:chExt cx="0" cy="0"/>
        </a:xfrm>
      </p:grpSpPr>
      <p:pic>
        <p:nvPicPr>
          <p:cNvPr id="5" name="Picture 4" descr="An open book with a person on the podium&#10;&#10;AI-generated content may be incorrect.">
            <a:extLst>
              <a:ext uri="{FF2B5EF4-FFF2-40B4-BE49-F238E27FC236}">
                <a16:creationId xmlns:a16="http://schemas.microsoft.com/office/drawing/2014/main" id="{62D2FC18-E3FA-F20C-9686-02C28E538017}"/>
              </a:ext>
            </a:extLst>
          </p:cNvPr>
          <p:cNvPicPr>
            <a:picLocks noChangeAspect="1"/>
          </p:cNvPicPr>
          <p:nvPr/>
        </p:nvPicPr>
        <p:blipFill>
          <a:blip r:embed="rId2"/>
          <a:srcRect t="3707" b="9755"/>
          <a:stretch>
            <a:fillRect/>
          </a:stretch>
        </p:blipFill>
        <p:spPr>
          <a:xfrm>
            <a:off x="20" y="10"/>
            <a:ext cx="18287980" cy="10286990"/>
          </a:xfrm>
          <a:prstGeom prst="rect">
            <a:avLst/>
          </a:prstGeom>
        </p:spPr>
      </p:pic>
      <p:grpSp>
        <p:nvGrpSpPr>
          <p:cNvPr id="36" name="Group 35">
            <a:extLst>
              <a:ext uri="{FF2B5EF4-FFF2-40B4-BE49-F238E27FC236}">
                <a16:creationId xmlns:a16="http://schemas.microsoft.com/office/drawing/2014/main" id="{5927D013-91F2-4965-B38E-247BB7DEFD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6269" y="0"/>
            <a:ext cx="18876173" cy="10279858"/>
            <a:chOff x="-417513" y="0"/>
            <a:chExt cx="12584114" cy="6853238"/>
          </a:xfrm>
        </p:grpSpPr>
        <p:sp>
          <p:nvSpPr>
            <p:cNvPr id="37" name="Freeform 5">
              <a:extLst>
                <a:ext uri="{FF2B5EF4-FFF2-40B4-BE49-F238E27FC236}">
                  <a16:creationId xmlns:a16="http://schemas.microsoft.com/office/drawing/2014/main" id="{2BEBDCF3-5071-4ECE-BF3C-223C7A9A04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6">
              <a:extLst>
                <a:ext uri="{FF2B5EF4-FFF2-40B4-BE49-F238E27FC236}">
                  <a16:creationId xmlns:a16="http://schemas.microsoft.com/office/drawing/2014/main" id="{4524B84A-BEB9-44DD-A582-DD7F38570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7">
              <a:extLst>
                <a:ext uri="{FF2B5EF4-FFF2-40B4-BE49-F238E27FC236}">
                  <a16:creationId xmlns:a16="http://schemas.microsoft.com/office/drawing/2014/main" id="{FF261CBD-A93E-4EEE-8B50-C17F36477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8">
              <a:extLst>
                <a:ext uri="{FF2B5EF4-FFF2-40B4-BE49-F238E27FC236}">
                  <a16:creationId xmlns:a16="http://schemas.microsoft.com/office/drawing/2014/main" id="{A810A108-E17C-4DCF-9C1A-DE4CBB4A0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9">
              <a:extLst>
                <a:ext uri="{FF2B5EF4-FFF2-40B4-BE49-F238E27FC236}">
                  <a16:creationId xmlns:a16="http://schemas.microsoft.com/office/drawing/2014/main" id="{9C897D38-EAD4-4CF8-B75A-34415F0E2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10">
              <a:extLst>
                <a:ext uri="{FF2B5EF4-FFF2-40B4-BE49-F238E27FC236}">
                  <a16:creationId xmlns:a16="http://schemas.microsoft.com/office/drawing/2014/main" id="{FEC7A3C5-0978-4C9F-AD47-57CDE1D27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Freeform 11">
              <a:extLst>
                <a:ext uri="{FF2B5EF4-FFF2-40B4-BE49-F238E27FC236}">
                  <a16:creationId xmlns:a16="http://schemas.microsoft.com/office/drawing/2014/main" id="{1752DF1E-E0DB-4264-893D-15BD90B19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12">
              <a:extLst>
                <a:ext uri="{FF2B5EF4-FFF2-40B4-BE49-F238E27FC236}">
                  <a16:creationId xmlns:a16="http://schemas.microsoft.com/office/drawing/2014/main" id="{45359FB8-E648-4A60-9B0C-674D76EC4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13">
              <a:extLst>
                <a:ext uri="{FF2B5EF4-FFF2-40B4-BE49-F238E27FC236}">
                  <a16:creationId xmlns:a16="http://schemas.microsoft.com/office/drawing/2014/main" id="{A43C9C90-3735-439A-9B05-471570462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14">
              <a:extLst>
                <a:ext uri="{FF2B5EF4-FFF2-40B4-BE49-F238E27FC236}">
                  <a16:creationId xmlns:a16="http://schemas.microsoft.com/office/drawing/2014/main" id="{3D333B98-AFDD-45EF-9EB6-8CF1A7D4E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15">
              <a:extLst>
                <a:ext uri="{FF2B5EF4-FFF2-40B4-BE49-F238E27FC236}">
                  <a16:creationId xmlns:a16="http://schemas.microsoft.com/office/drawing/2014/main" id="{10E04A0E-9450-4B9D-B40E-50E3A44AD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16">
              <a:extLst>
                <a:ext uri="{FF2B5EF4-FFF2-40B4-BE49-F238E27FC236}">
                  <a16:creationId xmlns:a16="http://schemas.microsoft.com/office/drawing/2014/main" id="{FD5671B8-4962-4E10-8622-3D65D920A3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17">
              <a:extLst>
                <a:ext uri="{FF2B5EF4-FFF2-40B4-BE49-F238E27FC236}">
                  <a16:creationId xmlns:a16="http://schemas.microsoft.com/office/drawing/2014/main" id="{F7CD1025-0584-432B-91FB-56EC2A34E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18">
              <a:extLst>
                <a:ext uri="{FF2B5EF4-FFF2-40B4-BE49-F238E27FC236}">
                  <a16:creationId xmlns:a16="http://schemas.microsoft.com/office/drawing/2014/main" id="{0D7F0937-1B34-4BBF-91E2-ACD0820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Freeform 19">
              <a:extLst>
                <a:ext uri="{FF2B5EF4-FFF2-40B4-BE49-F238E27FC236}">
                  <a16:creationId xmlns:a16="http://schemas.microsoft.com/office/drawing/2014/main" id="{2F51F0BC-B7F1-496D-A49E-B8F7BC408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Freeform 20">
              <a:extLst>
                <a:ext uri="{FF2B5EF4-FFF2-40B4-BE49-F238E27FC236}">
                  <a16:creationId xmlns:a16="http://schemas.microsoft.com/office/drawing/2014/main" id="{390BBDD1-4D3C-4038-AB05-DC78187BD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20000"/>
                </a:srgb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21">
              <a:extLst>
                <a:ext uri="{FF2B5EF4-FFF2-40B4-BE49-F238E27FC236}">
                  <a16:creationId xmlns:a16="http://schemas.microsoft.com/office/drawing/2014/main" id="{0199B21B-BD24-415C-AFA4-C36E8B2F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20000"/>
                </a:srgb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 name="Freeform 22">
              <a:extLst>
                <a:ext uri="{FF2B5EF4-FFF2-40B4-BE49-F238E27FC236}">
                  <a16:creationId xmlns:a16="http://schemas.microsoft.com/office/drawing/2014/main" id="{969F0B1A-69AA-4251-8458-911C11B1E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Freeform 23">
              <a:extLst>
                <a:ext uri="{FF2B5EF4-FFF2-40B4-BE49-F238E27FC236}">
                  <a16:creationId xmlns:a16="http://schemas.microsoft.com/office/drawing/2014/main" id="{A6452F5D-C474-4AC3-8831-4974C927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Freeform 24">
              <a:extLst>
                <a:ext uri="{FF2B5EF4-FFF2-40B4-BE49-F238E27FC236}">
                  <a16:creationId xmlns:a16="http://schemas.microsoft.com/office/drawing/2014/main" id="{F7302DE9-1403-4952-A47F-9163E6EC7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 name="Freeform 25">
              <a:extLst>
                <a:ext uri="{FF2B5EF4-FFF2-40B4-BE49-F238E27FC236}">
                  <a16:creationId xmlns:a16="http://schemas.microsoft.com/office/drawing/2014/main" id="{FC50F3DD-CAA3-436C-A0C6-20C9C4756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Tree>
    <p:extLst>
      <p:ext uri="{BB962C8B-B14F-4D97-AF65-F5344CB8AC3E}">
        <p14:creationId xmlns:p14="http://schemas.microsoft.com/office/powerpoint/2010/main" val="2467389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506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0936" y="0"/>
            <a:ext cx="18876173" cy="10279858"/>
            <a:chOff x="-417513" y="0"/>
            <a:chExt cx="12584114" cy="6853238"/>
          </a:xfrm>
        </p:grpSpPr>
        <p:sp>
          <p:nvSpPr>
            <p:cNvPr id="11"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3" name="Picture 2" descr="A screenshot of a computer&#10;&#10;AI-generated content may be incorrect.">
            <a:extLst>
              <a:ext uri="{FF2B5EF4-FFF2-40B4-BE49-F238E27FC236}">
                <a16:creationId xmlns:a16="http://schemas.microsoft.com/office/drawing/2014/main" id="{4C3F3019-4EA1-9A74-F033-9A57B8BD79B8}"/>
              </a:ext>
            </a:extLst>
          </p:cNvPr>
          <p:cNvPicPr>
            <a:picLocks noChangeAspect="1"/>
          </p:cNvPicPr>
          <p:nvPr/>
        </p:nvPicPr>
        <p:blipFill>
          <a:blip r:embed="rId3"/>
          <a:stretch>
            <a:fillRect/>
          </a:stretch>
        </p:blipFill>
        <p:spPr>
          <a:xfrm>
            <a:off x="2304083" y="469649"/>
            <a:ext cx="13895657" cy="9032176"/>
          </a:xfrm>
          <a:prstGeom prst="rect">
            <a:avLst/>
          </a:prstGeom>
        </p:spPr>
      </p:pic>
    </p:spTree>
    <p:extLst>
      <p:ext uri="{BB962C8B-B14F-4D97-AF65-F5344CB8AC3E}">
        <p14:creationId xmlns:p14="http://schemas.microsoft.com/office/powerpoint/2010/main" val="333934472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50000"/>
            <a:alpha val="42128"/>
          </a:schemeClr>
        </a:solidFill>
        <a:effectLst/>
      </p:bgPr>
    </p:bg>
    <p:spTree>
      <p:nvGrpSpPr>
        <p:cNvPr id="1" name="Shape 152">
          <a:extLst>
            <a:ext uri="{FF2B5EF4-FFF2-40B4-BE49-F238E27FC236}">
              <a16:creationId xmlns:a16="http://schemas.microsoft.com/office/drawing/2014/main" id="{BBE4C56E-C01B-411E-160C-11B8642D1D63}"/>
            </a:ext>
          </a:extLst>
        </p:cNvPr>
        <p:cNvGrpSpPr/>
        <p:nvPr/>
      </p:nvGrpSpPr>
      <p:grpSpPr>
        <a:xfrm>
          <a:off x="0" y="0"/>
          <a:ext cx="0" cy="0"/>
          <a:chOff x="0" y="0"/>
          <a:chExt cx="0" cy="0"/>
        </a:xfrm>
      </p:grpSpPr>
      <p:sp>
        <p:nvSpPr>
          <p:cNvPr id="153" name="Google Shape;153;p21">
            <a:extLst>
              <a:ext uri="{FF2B5EF4-FFF2-40B4-BE49-F238E27FC236}">
                <a16:creationId xmlns:a16="http://schemas.microsoft.com/office/drawing/2014/main" id="{84AB065B-0E51-DC41-0334-09126A0F1F4B}"/>
              </a:ext>
            </a:extLst>
          </p:cNvPr>
          <p:cNvSpPr txBox="1"/>
          <p:nvPr/>
        </p:nvSpPr>
        <p:spPr>
          <a:xfrm>
            <a:off x="403576" y="1247775"/>
            <a:ext cx="9208424" cy="1329595"/>
          </a:xfrm>
          <a:prstGeom prst="rect">
            <a:avLst/>
          </a:prstGeom>
          <a:noFill/>
          <a:ln>
            <a:noFill/>
          </a:ln>
        </p:spPr>
        <p:txBody>
          <a:bodyPr spcFirstLastPara="1" wrap="square" lIns="0" tIns="0" rIns="0" bIns="0" anchor="t" anchorCtr="0">
            <a:spAutoFit/>
          </a:bodyPr>
          <a:lstStyle/>
          <a:p>
            <a:pPr marL="0" marR="0" lvl="0" indent="0" algn="l" rtl="0">
              <a:lnSpc>
                <a:spcPct val="95999"/>
              </a:lnSpc>
              <a:spcBef>
                <a:spcPts val="0"/>
              </a:spcBef>
              <a:spcAft>
                <a:spcPts val="0"/>
              </a:spcAft>
              <a:buNone/>
            </a:pPr>
            <a:r>
              <a:rPr lang="en-US" sz="9000" dirty="0">
                <a:solidFill>
                  <a:schemeClr val="dk1"/>
                </a:solidFill>
                <a:latin typeface="Tenor Sans"/>
                <a:ea typeface="Tenor Sans"/>
                <a:cs typeface="Tenor Sans"/>
                <a:sym typeface="Tenor Sans"/>
              </a:rPr>
              <a:t> </a:t>
            </a:r>
            <a:r>
              <a:rPr lang="en-US" sz="3200" dirty="0">
                <a:solidFill>
                  <a:schemeClr val="dk1"/>
                </a:solidFill>
                <a:latin typeface="Tenor Sans"/>
                <a:ea typeface="Tenor Sans"/>
                <a:cs typeface="Tenor Sans"/>
                <a:sym typeface="Tenor Sans"/>
              </a:rPr>
              <a:t>ELA COLLABORATION</a:t>
            </a:r>
            <a:endParaRPr sz="3200" dirty="0">
              <a:solidFill>
                <a:schemeClr val="dk1"/>
              </a:solidFill>
            </a:endParaRPr>
          </a:p>
        </p:txBody>
      </p:sp>
      <p:sp>
        <p:nvSpPr>
          <p:cNvPr id="154" name="Google Shape;154;p21">
            <a:extLst>
              <a:ext uri="{FF2B5EF4-FFF2-40B4-BE49-F238E27FC236}">
                <a16:creationId xmlns:a16="http://schemas.microsoft.com/office/drawing/2014/main" id="{0664A011-3E18-C179-0E4B-86D805256240}"/>
              </a:ext>
            </a:extLst>
          </p:cNvPr>
          <p:cNvSpPr txBox="1"/>
          <p:nvPr/>
        </p:nvSpPr>
        <p:spPr>
          <a:xfrm>
            <a:off x="13187193" y="5681645"/>
            <a:ext cx="3448200" cy="1418700"/>
          </a:xfrm>
          <a:prstGeom prst="rect">
            <a:avLst/>
          </a:prstGeom>
          <a:noFill/>
          <a:ln>
            <a:noFill/>
          </a:ln>
        </p:spPr>
        <p:txBody>
          <a:bodyPr spcFirstLastPara="1" wrap="square" lIns="0" tIns="0" rIns="0" bIns="0" anchor="t" anchorCtr="0">
            <a:spAutoFit/>
          </a:bodyPr>
          <a:lstStyle/>
          <a:p>
            <a:pPr marL="0" marR="0" lvl="0" indent="0" algn="ctr" rtl="0">
              <a:lnSpc>
                <a:spcPct val="96000"/>
              </a:lnSpc>
              <a:spcBef>
                <a:spcPts val="0"/>
              </a:spcBef>
              <a:spcAft>
                <a:spcPts val="0"/>
              </a:spcAft>
              <a:buNone/>
            </a:pPr>
            <a:r>
              <a:rPr lang="en-US" sz="4800" b="0" i="0" u="none" strike="noStrike" cap="none">
                <a:solidFill>
                  <a:srgbClr val="216B57"/>
                </a:solidFill>
                <a:latin typeface="Tenor Sans"/>
                <a:ea typeface="Tenor Sans"/>
                <a:cs typeface="Tenor Sans"/>
                <a:sym typeface="Tenor Sans"/>
              </a:rPr>
              <a:t>Employee</a:t>
            </a:r>
            <a:endParaRPr sz="1200"/>
          </a:p>
          <a:p>
            <a:pPr marL="0" marR="0" lvl="0" indent="0" algn="ctr" rtl="0">
              <a:lnSpc>
                <a:spcPct val="96000"/>
              </a:lnSpc>
              <a:spcBef>
                <a:spcPts val="0"/>
              </a:spcBef>
              <a:spcAft>
                <a:spcPts val="0"/>
              </a:spcAft>
              <a:buNone/>
            </a:pPr>
            <a:r>
              <a:rPr lang="en-US" sz="4800" b="0" i="0" u="none" strike="noStrike" cap="none">
                <a:solidFill>
                  <a:srgbClr val="216B57"/>
                </a:solidFill>
                <a:latin typeface="Tenor Sans"/>
                <a:ea typeface="Tenor Sans"/>
                <a:cs typeface="Tenor Sans"/>
                <a:sym typeface="Tenor Sans"/>
              </a:rPr>
              <a:t>Relations</a:t>
            </a:r>
            <a:endParaRPr sz="1200"/>
          </a:p>
        </p:txBody>
      </p:sp>
      <p:pic>
        <p:nvPicPr>
          <p:cNvPr id="155" name="Google Shape;155;p21">
            <a:extLst>
              <a:ext uri="{FF2B5EF4-FFF2-40B4-BE49-F238E27FC236}">
                <a16:creationId xmlns:a16="http://schemas.microsoft.com/office/drawing/2014/main" id="{49143117-7EB8-7CE8-F7B6-CFF5FB5EB541}"/>
              </a:ext>
            </a:extLst>
          </p:cNvPr>
          <p:cNvPicPr preferRelativeResize="0"/>
          <p:nvPr/>
        </p:nvPicPr>
        <p:blipFill>
          <a:blip r:embed="rId3">
            <a:alphaModFix/>
          </a:blip>
          <a:stretch>
            <a:fillRect/>
          </a:stretch>
        </p:blipFill>
        <p:spPr>
          <a:xfrm>
            <a:off x="9144000" y="1441237"/>
            <a:ext cx="8832809" cy="7404525"/>
          </a:xfrm>
          <a:prstGeom prst="rect">
            <a:avLst/>
          </a:prstGeom>
          <a:noFill/>
          <a:ln w="76200" cap="flat" cmpd="sng">
            <a:solidFill>
              <a:schemeClr val="dk1"/>
            </a:solidFill>
            <a:prstDash val="solid"/>
            <a:round/>
            <a:headEnd type="none" w="sm" len="sm"/>
            <a:tailEnd type="none" w="sm" len="sm"/>
          </a:ln>
        </p:spPr>
      </p:pic>
      <p:sp>
        <p:nvSpPr>
          <p:cNvPr id="3" name="TextBox 2">
            <a:extLst>
              <a:ext uri="{FF2B5EF4-FFF2-40B4-BE49-F238E27FC236}">
                <a16:creationId xmlns:a16="http://schemas.microsoft.com/office/drawing/2014/main" id="{776E5BBA-ADE5-544C-EC96-B48842B20F53}"/>
              </a:ext>
            </a:extLst>
          </p:cNvPr>
          <p:cNvSpPr txBox="1"/>
          <p:nvPr/>
        </p:nvSpPr>
        <p:spPr>
          <a:xfrm>
            <a:off x="133004" y="3731179"/>
            <a:ext cx="9208424" cy="469359"/>
          </a:xfrm>
          <a:prstGeom prst="rect">
            <a:avLst/>
          </a:prstGeom>
          <a:noFill/>
        </p:spPr>
        <p:txBody>
          <a:bodyPr wrap="square">
            <a:spAutoFit/>
          </a:bodyPr>
          <a:lstStyle/>
          <a:p>
            <a:pPr marL="0" marR="0">
              <a:spcBef>
                <a:spcPts val="0"/>
              </a:spcBef>
              <a:spcAft>
                <a:spcPts val="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50" kern="0" dirty="0">
                <a:solidFill>
                  <a:srgbClr val="1D2228"/>
                </a:solidFill>
                <a:effectLst/>
                <a:latin typeface="Helvetica Neue" panose="02000503000000020004" pitchFamily="2" charset="0"/>
                <a:ea typeface="Times New Roman" panose="02020603050405020304" pitchFamily="18"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529E6240-2D3A-2CB3-4FB9-E1667489B21F}"/>
              </a:ext>
            </a:extLst>
          </p:cNvPr>
          <p:cNvSpPr txBox="1"/>
          <p:nvPr/>
        </p:nvSpPr>
        <p:spPr>
          <a:xfrm>
            <a:off x="636341" y="2974675"/>
            <a:ext cx="8274894" cy="3416320"/>
          </a:xfrm>
          <a:prstGeom prst="rect">
            <a:avLst/>
          </a:prstGeom>
          <a:noFill/>
        </p:spPr>
        <p:txBody>
          <a:bodyPr wrap="none" rtlCol="0">
            <a:spAutoFit/>
          </a:bodyPr>
          <a:lstStyle/>
          <a:p>
            <a:r>
              <a:rPr lang="en-US" b="1" dirty="0"/>
              <a:t>2.W.TTP.1 </a:t>
            </a:r>
            <a:r>
              <a:rPr lang="en-US" dirty="0"/>
              <a:t>Write opinion pieces on topics or texts.</a:t>
            </a:r>
          </a:p>
          <a:p>
            <a:r>
              <a:rPr lang="en-US" dirty="0"/>
              <a:t>a. Introduce topic or text.</a:t>
            </a:r>
          </a:p>
          <a:p>
            <a:r>
              <a:rPr lang="en-US" dirty="0"/>
              <a:t>b. State an opinion.</a:t>
            </a:r>
          </a:p>
          <a:p>
            <a:r>
              <a:rPr lang="en-US" dirty="0" err="1"/>
              <a:t>c.</a:t>
            </a:r>
            <a:r>
              <a:rPr lang="en-US" dirty="0"/>
              <a:t> Supply reasons to support the opinion.</a:t>
            </a:r>
          </a:p>
          <a:p>
            <a:r>
              <a:rPr lang="en-US" dirty="0"/>
              <a:t>d. Use linking words to connect the reasons to the opinion.</a:t>
            </a:r>
          </a:p>
          <a:p>
            <a:r>
              <a:rPr lang="en-US" dirty="0"/>
              <a:t>e. Provide a concluding statement or section.</a:t>
            </a:r>
          </a:p>
          <a:p>
            <a:endParaRPr lang="en-US" dirty="0"/>
          </a:p>
          <a:p>
            <a:r>
              <a:rPr lang="en-US" b="1" dirty="0"/>
              <a:t>2.W.TTP.3 </a:t>
            </a:r>
            <a:r>
              <a:rPr lang="en-US" dirty="0"/>
              <a:t>Write narratives recounting an event or short sequence of events.</a:t>
            </a:r>
          </a:p>
          <a:p>
            <a:r>
              <a:rPr lang="en-US" dirty="0"/>
              <a:t>a. b. </a:t>
            </a:r>
            <a:r>
              <a:rPr lang="en-US" dirty="0" err="1"/>
              <a:t>c.</a:t>
            </a:r>
            <a:r>
              <a:rPr lang="en-US" dirty="0"/>
              <a:t> Include details to describe actions, thoughts, and feelings.</a:t>
            </a:r>
          </a:p>
          <a:p>
            <a:r>
              <a:rPr lang="en-US" dirty="0"/>
              <a:t>Use time order words to signal event order.</a:t>
            </a:r>
          </a:p>
          <a:p>
            <a:r>
              <a:rPr lang="en-US" dirty="0"/>
              <a:t>Provide a sense of closure.</a:t>
            </a:r>
          </a:p>
          <a:p>
            <a:endParaRPr lang="en-US" dirty="0"/>
          </a:p>
        </p:txBody>
      </p:sp>
      <p:sp>
        <p:nvSpPr>
          <p:cNvPr id="4" name="TextBox 3">
            <a:extLst>
              <a:ext uri="{FF2B5EF4-FFF2-40B4-BE49-F238E27FC236}">
                <a16:creationId xmlns:a16="http://schemas.microsoft.com/office/drawing/2014/main" id="{54255FC5-3453-DB7F-A8A5-1E15E53B7A2C}"/>
              </a:ext>
            </a:extLst>
          </p:cNvPr>
          <p:cNvSpPr txBox="1"/>
          <p:nvPr/>
        </p:nvSpPr>
        <p:spPr>
          <a:xfrm>
            <a:off x="881149" y="6816436"/>
            <a:ext cx="7531331" cy="2677656"/>
          </a:xfrm>
          <a:prstGeom prst="rect">
            <a:avLst/>
          </a:prstGeom>
          <a:noFill/>
        </p:spPr>
        <p:txBody>
          <a:bodyPr wrap="square" rtlCol="0">
            <a:spAutoFit/>
          </a:bodyPr>
          <a:lstStyle/>
          <a:p>
            <a:r>
              <a:rPr lang="en-US" sz="2800" dirty="0"/>
              <a:t>WRITE A BIO-POEM, ABOUT LADY BIRD OR ANOTHER HISTORICAL CHARACTER</a:t>
            </a:r>
          </a:p>
          <a:p>
            <a:endParaRPr lang="en-US" sz="2800" dirty="0"/>
          </a:p>
          <a:p>
            <a:r>
              <a:rPr lang="en-US" sz="2800" dirty="0"/>
              <a:t>NCBLA EMPOWERING YOUNG WRITERS</a:t>
            </a:r>
          </a:p>
          <a:p>
            <a:r>
              <a:rPr lang="en-US" sz="2800" dirty="0"/>
              <a:t>https://</a:t>
            </a:r>
            <a:r>
              <a:rPr lang="en-US" sz="2800" dirty="0" err="1"/>
              <a:t>thencbla.org</a:t>
            </a:r>
            <a:r>
              <a:rPr lang="en-US" sz="2800" dirty="0"/>
              <a:t>/empowering-young-writers/</a:t>
            </a:r>
          </a:p>
        </p:txBody>
      </p:sp>
    </p:spTree>
    <p:extLst>
      <p:ext uri="{BB962C8B-B14F-4D97-AF65-F5344CB8AC3E}">
        <p14:creationId xmlns:p14="http://schemas.microsoft.com/office/powerpoint/2010/main" val="3280021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book&#10;&#10;AI-generated content may be incorrect.">
            <a:extLst>
              <a:ext uri="{FF2B5EF4-FFF2-40B4-BE49-F238E27FC236}">
                <a16:creationId xmlns:a16="http://schemas.microsoft.com/office/drawing/2014/main" id="{795F62D2-7C66-19F0-9C65-7A48D982FE7E}"/>
              </a:ext>
            </a:extLst>
          </p:cNvPr>
          <p:cNvPicPr>
            <a:picLocks noChangeAspect="1"/>
          </p:cNvPicPr>
          <p:nvPr/>
        </p:nvPicPr>
        <p:blipFill>
          <a:blip r:embed="rId3"/>
          <a:srcRect t="3949" b="9513"/>
          <a:stretch>
            <a:fillRect/>
          </a:stretch>
        </p:blipFill>
        <p:spPr>
          <a:xfrm>
            <a:off x="20" y="10"/>
            <a:ext cx="18287980" cy="10286990"/>
          </a:xfrm>
          <a:prstGeom prst="rect">
            <a:avLst/>
          </a:prstGeom>
        </p:spPr>
      </p:pic>
      <p:grpSp>
        <p:nvGrpSpPr>
          <p:cNvPr id="84" name="Group 83">
            <a:extLst>
              <a:ext uri="{FF2B5EF4-FFF2-40B4-BE49-F238E27FC236}">
                <a16:creationId xmlns:a16="http://schemas.microsoft.com/office/drawing/2014/main" id="{5927D013-91F2-4965-B38E-247BB7DEFD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6269" y="0"/>
            <a:ext cx="18876173" cy="10279858"/>
            <a:chOff x="-417513" y="0"/>
            <a:chExt cx="12584114" cy="6853238"/>
          </a:xfrm>
        </p:grpSpPr>
        <p:sp>
          <p:nvSpPr>
            <p:cNvPr id="85" name="Freeform 5">
              <a:extLst>
                <a:ext uri="{FF2B5EF4-FFF2-40B4-BE49-F238E27FC236}">
                  <a16:creationId xmlns:a16="http://schemas.microsoft.com/office/drawing/2014/main" id="{2BEBDCF3-5071-4ECE-BF3C-223C7A9A04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 name="Freeform 6">
              <a:extLst>
                <a:ext uri="{FF2B5EF4-FFF2-40B4-BE49-F238E27FC236}">
                  <a16:creationId xmlns:a16="http://schemas.microsoft.com/office/drawing/2014/main" id="{4524B84A-BEB9-44DD-A582-DD7F38570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 name="Freeform 7">
              <a:extLst>
                <a:ext uri="{FF2B5EF4-FFF2-40B4-BE49-F238E27FC236}">
                  <a16:creationId xmlns:a16="http://schemas.microsoft.com/office/drawing/2014/main" id="{FF261CBD-A93E-4EEE-8B50-C17F36477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 name="Freeform 8">
              <a:extLst>
                <a:ext uri="{FF2B5EF4-FFF2-40B4-BE49-F238E27FC236}">
                  <a16:creationId xmlns:a16="http://schemas.microsoft.com/office/drawing/2014/main" id="{A810A108-E17C-4DCF-9C1A-DE4CBB4A0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 name="Freeform 9">
              <a:extLst>
                <a:ext uri="{FF2B5EF4-FFF2-40B4-BE49-F238E27FC236}">
                  <a16:creationId xmlns:a16="http://schemas.microsoft.com/office/drawing/2014/main" id="{9C897D38-EAD4-4CF8-B75A-34415F0E2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 name="Freeform 10">
              <a:extLst>
                <a:ext uri="{FF2B5EF4-FFF2-40B4-BE49-F238E27FC236}">
                  <a16:creationId xmlns:a16="http://schemas.microsoft.com/office/drawing/2014/main" id="{FEC7A3C5-0978-4C9F-AD47-57CDE1D27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 name="Freeform 11">
              <a:extLst>
                <a:ext uri="{FF2B5EF4-FFF2-40B4-BE49-F238E27FC236}">
                  <a16:creationId xmlns:a16="http://schemas.microsoft.com/office/drawing/2014/main" id="{1752DF1E-E0DB-4264-893D-15BD90B19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 name="Freeform 12">
              <a:extLst>
                <a:ext uri="{FF2B5EF4-FFF2-40B4-BE49-F238E27FC236}">
                  <a16:creationId xmlns:a16="http://schemas.microsoft.com/office/drawing/2014/main" id="{45359FB8-E648-4A60-9B0C-674D76EC4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 name="Freeform 13">
              <a:extLst>
                <a:ext uri="{FF2B5EF4-FFF2-40B4-BE49-F238E27FC236}">
                  <a16:creationId xmlns:a16="http://schemas.microsoft.com/office/drawing/2014/main" id="{A43C9C90-3735-439A-9B05-471570462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 name="Freeform 14">
              <a:extLst>
                <a:ext uri="{FF2B5EF4-FFF2-40B4-BE49-F238E27FC236}">
                  <a16:creationId xmlns:a16="http://schemas.microsoft.com/office/drawing/2014/main" id="{3D333B98-AFDD-45EF-9EB6-8CF1A7D4E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 name="Freeform 15">
              <a:extLst>
                <a:ext uri="{FF2B5EF4-FFF2-40B4-BE49-F238E27FC236}">
                  <a16:creationId xmlns:a16="http://schemas.microsoft.com/office/drawing/2014/main" id="{10E04A0E-9450-4B9D-B40E-50E3A44AD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 name="Freeform 16">
              <a:extLst>
                <a:ext uri="{FF2B5EF4-FFF2-40B4-BE49-F238E27FC236}">
                  <a16:creationId xmlns:a16="http://schemas.microsoft.com/office/drawing/2014/main" id="{FD5671B8-4962-4E10-8622-3D65D920A3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 name="Freeform 17">
              <a:extLst>
                <a:ext uri="{FF2B5EF4-FFF2-40B4-BE49-F238E27FC236}">
                  <a16:creationId xmlns:a16="http://schemas.microsoft.com/office/drawing/2014/main" id="{F7CD1025-0584-432B-91FB-56EC2A34E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 name="Freeform 18">
              <a:extLst>
                <a:ext uri="{FF2B5EF4-FFF2-40B4-BE49-F238E27FC236}">
                  <a16:creationId xmlns:a16="http://schemas.microsoft.com/office/drawing/2014/main" id="{0D7F0937-1B34-4BBF-91E2-ACD0820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 name="Freeform 19">
              <a:extLst>
                <a:ext uri="{FF2B5EF4-FFF2-40B4-BE49-F238E27FC236}">
                  <a16:creationId xmlns:a16="http://schemas.microsoft.com/office/drawing/2014/main" id="{2F51F0BC-B7F1-496D-A49E-B8F7BC408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 name="Freeform 20">
              <a:extLst>
                <a:ext uri="{FF2B5EF4-FFF2-40B4-BE49-F238E27FC236}">
                  <a16:creationId xmlns:a16="http://schemas.microsoft.com/office/drawing/2014/main" id="{390BBDD1-4D3C-4038-AB05-DC78187BD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20000"/>
                </a:srgb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 name="Freeform 21">
              <a:extLst>
                <a:ext uri="{FF2B5EF4-FFF2-40B4-BE49-F238E27FC236}">
                  <a16:creationId xmlns:a16="http://schemas.microsoft.com/office/drawing/2014/main" id="{0199B21B-BD24-415C-AFA4-C36E8B2F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20000"/>
                </a:srgb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 name="Freeform 22">
              <a:extLst>
                <a:ext uri="{FF2B5EF4-FFF2-40B4-BE49-F238E27FC236}">
                  <a16:creationId xmlns:a16="http://schemas.microsoft.com/office/drawing/2014/main" id="{969F0B1A-69AA-4251-8458-911C11B1E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 name="Freeform 23">
              <a:extLst>
                <a:ext uri="{FF2B5EF4-FFF2-40B4-BE49-F238E27FC236}">
                  <a16:creationId xmlns:a16="http://schemas.microsoft.com/office/drawing/2014/main" id="{A6452F5D-C474-4AC3-8831-4974C927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 name="Freeform 24">
              <a:extLst>
                <a:ext uri="{FF2B5EF4-FFF2-40B4-BE49-F238E27FC236}">
                  <a16:creationId xmlns:a16="http://schemas.microsoft.com/office/drawing/2014/main" id="{F7302DE9-1403-4952-A47F-9163E6EC7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 name="Freeform 25">
              <a:extLst>
                <a:ext uri="{FF2B5EF4-FFF2-40B4-BE49-F238E27FC236}">
                  <a16:creationId xmlns:a16="http://schemas.microsoft.com/office/drawing/2014/main" id="{FC50F3DD-CAA3-436C-A0C6-20C9C4756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Tree>
    <p:extLst>
      <p:ext uri="{BB962C8B-B14F-4D97-AF65-F5344CB8AC3E}">
        <p14:creationId xmlns:p14="http://schemas.microsoft.com/office/powerpoint/2010/main" val="4104433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alpha val="58000"/>
          </a:schemeClr>
        </a:solidFill>
        <a:effectLst/>
      </p:bgPr>
    </p:bg>
    <p:spTree>
      <p:nvGrpSpPr>
        <p:cNvPr id="1" name="Shape 152">
          <a:extLst>
            <a:ext uri="{FF2B5EF4-FFF2-40B4-BE49-F238E27FC236}">
              <a16:creationId xmlns:a16="http://schemas.microsoft.com/office/drawing/2014/main" id="{FE592316-CDA8-758D-5BF0-75BA14C536CE}"/>
            </a:ext>
          </a:extLst>
        </p:cNvPr>
        <p:cNvGrpSpPr/>
        <p:nvPr/>
      </p:nvGrpSpPr>
      <p:grpSpPr>
        <a:xfrm>
          <a:off x="0" y="0"/>
          <a:ext cx="0" cy="0"/>
          <a:chOff x="0" y="0"/>
          <a:chExt cx="0" cy="0"/>
        </a:xfrm>
      </p:grpSpPr>
      <p:sp>
        <p:nvSpPr>
          <p:cNvPr id="153" name="Google Shape;153;p21">
            <a:extLst>
              <a:ext uri="{FF2B5EF4-FFF2-40B4-BE49-F238E27FC236}">
                <a16:creationId xmlns:a16="http://schemas.microsoft.com/office/drawing/2014/main" id="{85ADFCC9-024D-3903-72B1-C1A00E20A363}"/>
              </a:ext>
            </a:extLst>
          </p:cNvPr>
          <p:cNvSpPr txBox="1"/>
          <p:nvPr/>
        </p:nvSpPr>
        <p:spPr>
          <a:xfrm>
            <a:off x="403576" y="1247775"/>
            <a:ext cx="9208424" cy="709105"/>
          </a:xfrm>
          <a:prstGeom prst="rect">
            <a:avLst/>
          </a:prstGeom>
          <a:noFill/>
          <a:ln>
            <a:noFill/>
          </a:ln>
        </p:spPr>
        <p:txBody>
          <a:bodyPr spcFirstLastPara="1" wrap="square" lIns="0" tIns="0" rIns="0" bIns="0" anchor="t" anchorCtr="0">
            <a:spAutoFit/>
          </a:bodyPr>
          <a:lstStyle/>
          <a:p>
            <a:pPr marL="0" marR="0" lvl="0" indent="0" algn="l" rtl="0">
              <a:lnSpc>
                <a:spcPct val="95999"/>
              </a:lnSpc>
              <a:spcBef>
                <a:spcPts val="0"/>
              </a:spcBef>
              <a:spcAft>
                <a:spcPts val="0"/>
              </a:spcAft>
              <a:buNone/>
            </a:pPr>
            <a:r>
              <a:rPr lang="en-US" sz="4800" dirty="0">
                <a:solidFill>
                  <a:schemeClr val="dk1"/>
                </a:solidFill>
                <a:latin typeface="Tenor Sans"/>
                <a:ea typeface="Tenor Sans"/>
                <a:cs typeface="Tenor Sans"/>
                <a:sym typeface="Tenor Sans"/>
              </a:rPr>
              <a:t>RESEARCH FIRST!! </a:t>
            </a:r>
            <a:endParaRPr sz="4800" dirty="0">
              <a:solidFill>
                <a:schemeClr val="dk1"/>
              </a:solidFill>
            </a:endParaRPr>
          </a:p>
        </p:txBody>
      </p:sp>
      <p:sp>
        <p:nvSpPr>
          <p:cNvPr id="154" name="Google Shape;154;p21">
            <a:extLst>
              <a:ext uri="{FF2B5EF4-FFF2-40B4-BE49-F238E27FC236}">
                <a16:creationId xmlns:a16="http://schemas.microsoft.com/office/drawing/2014/main" id="{B0672D1C-3AC1-12E6-1889-05288E8759CB}"/>
              </a:ext>
            </a:extLst>
          </p:cNvPr>
          <p:cNvSpPr txBox="1"/>
          <p:nvPr/>
        </p:nvSpPr>
        <p:spPr>
          <a:xfrm>
            <a:off x="13187193" y="5681645"/>
            <a:ext cx="3448200" cy="1418700"/>
          </a:xfrm>
          <a:prstGeom prst="rect">
            <a:avLst/>
          </a:prstGeom>
          <a:noFill/>
          <a:ln>
            <a:noFill/>
          </a:ln>
        </p:spPr>
        <p:txBody>
          <a:bodyPr spcFirstLastPara="1" wrap="square" lIns="0" tIns="0" rIns="0" bIns="0" anchor="t" anchorCtr="0">
            <a:spAutoFit/>
          </a:bodyPr>
          <a:lstStyle/>
          <a:p>
            <a:pPr marL="0" marR="0" lvl="0" indent="0" algn="ctr" rtl="0">
              <a:lnSpc>
                <a:spcPct val="96000"/>
              </a:lnSpc>
              <a:spcBef>
                <a:spcPts val="0"/>
              </a:spcBef>
              <a:spcAft>
                <a:spcPts val="0"/>
              </a:spcAft>
              <a:buNone/>
            </a:pPr>
            <a:r>
              <a:rPr lang="en-US" sz="4800" b="0" i="0" u="none" strike="noStrike" cap="none">
                <a:solidFill>
                  <a:srgbClr val="216B57"/>
                </a:solidFill>
                <a:latin typeface="Tenor Sans"/>
                <a:ea typeface="Tenor Sans"/>
                <a:cs typeface="Tenor Sans"/>
                <a:sym typeface="Tenor Sans"/>
              </a:rPr>
              <a:t>Employee</a:t>
            </a:r>
            <a:endParaRPr sz="1200"/>
          </a:p>
          <a:p>
            <a:pPr marL="0" marR="0" lvl="0" indent="0" algn="ctr" rtl="0">
              <a:lnSpc>
                <a:spcPct val="96000"/>
              </a:lnSpc>
              <a:spcBef>
                <a:spcPts val="0"/>
              </a:spcBef>
              <a:spcAft>
                <a:spcPts val="0"/>
              </a:spcAft>
              <a:buNone/>
            </a:pPr>
            <a:r>
              <a:rPr lang="en-US" sz="4800" b="0" i="0" u="none" strike="noStrike" cap="none">
                <a:solidFill>
                  <a:srgbClr val="216B57"/>
                </a:solidFill>
                <a:latin typeface="Tenor Sans"/>
                <a:ea typeface="Tenor Sans"/>
                <a:cs typeface="Tenor Sans"/>
                <a:sym typeface="Tenor Sans"/>
              </a:rPr>
              <a:t>Relations</a:t>
            </a:r>
            <a:endParaRPr sz="1200"/>
          </a:p>
        </p:txBody>
      </p:sp>
      <p:pic>
        <p:nvPicPr>
          <p:cNvPr id="155" name="Google Shape;155;p21">
            <a:extLst>
              <a:ext uri="{FF2B5EF4-FFF2-40B4-BE49-F238E27FC236}">
                <a16:creationId xmlns:a16="http://schemas.microsoft.com/office/drawing/2014/main" id="{0480B0E9-A8F5-21A8-66F0-35F6EBDAFE59}"/>
              </a:ext>
            </a:extLst>
          </p:cNvPr>
          <p:cNvPicPr preferRelativeResize="0"/>
          <p:nvPr/>
        </p:nvPicPr>
        <p:blipFill>
          <a:blip r:embed="rId3">
            <a:alphaModFix/>
          </a:blip>
          <a:stretch>
            <a:fillRect/>
          </a:stretch>
        </p:blipFill>
        <p:spPr>
          <a:xfrm>
            <a:off x="9144000" y="1441237"/>
            <a:ext cx="8832809" cy="7404525"/>
          </a:xfrm>
          <a:prstGeom prst="rect">
            <a:avLst/>
          </a:prstGeom>
          <a:noFill/>
          <a:ln w="76200" cap="flat" cmpd="sng">
            <a:solidFill>
              <a:schemeClr val="dk1"/>
            </a:solidFill>
            <a:prstDash val="solid"/>
            <a:round/>
            <a:headEnd type="none" w="sm" len="sm"/>
            <a:tailEnd type="none" w="sm" len="sm"/>
          </a:ln>
        </p:spPr>
      </p:pic>
      <p:sp>
        <p:nvSpPr>
          <p:cNvPr id="3" name="TextBox 2">
            <a:extLst>
              <a:ext uri="{FF2B5EF4-FFF2-40B4-BE49-F238E27FC236}">
                <a16:creationId xmlns:a16="http://schemas.microsoft.com/office/drawing/2014/main" id="{BAEA2747-5245-1F5A-F88D-2935144D74E8}"/>
              </a:ext>
            </a:extLst>
          </p:cNvPr>
          <p:cNvSpPr txBox="1"/>
          <p:nvPr/>
        </p:nvSpPr>
        <p:spPr>
          <a:xfrm>
            <a:off x="133004" y="3731179"/>
            <a:ext cx="9208424" cy="469359"/>
          </a:xfrm>
          <a:prstGeom prst="rect">
            <a:avLst/>
          </a:prstGeom>
          <a:noFill/>
        </p:spPr>
        <p:txBody>
          <a:bodyPr wrap="square">
            <a:spAutoFit/>
          </a:bodyPr>
          <a:lstStyle/>
          <a:p>
            <a:pPr marL="0" marR="0">
              <a:spcBef>
                <a:spcPts val="0"/>
              </a:spcBef>
              <a:spcAft>
                <a:spcPts val="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50" kern="0" dirty="0">
                <a:solidFill>
                  <a:srgbClr val="1D2228"/>
                </a:solidFill>
                <a:effectLst/>
                <a:latin typeface="Helvetica Neue" panose="02000503000000020004" pitchFamily="2" charset="0"/>
                <a:ea typeface="Times New Roman" panose="02020603050405020304" pitchFamily="18"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CD8A217-9B5A-F0A9-5905-08D2347448D6}"/>
              </a:ext>
            </a:extLst>
          </p:cNvPr>
          <p:cNvSpPr txBox="1"/>
          <p:nvPr/>
        </p:nvSpPr>
        <p:spPr>
          <a:xfrm>
            <a:off x="1076961" y="3393440"/>
            <a:ext cx="5994400" cy="3447098"/>
          </a:xfrm>
          <a:prstGeom prst="rect">
            <a:avLst/>
          </a:prstGeom>
          <a:noFill/>
        </p:spPr>
        <p:txBody>
          <a:bodyPr wrap="square" rtlCol="0">
            <a:spAutoFit/>
          </a:bodyPr>
          <a:lstStyle/>
          <a:p>
            <a:r>
              <a:rPr lang="en-US" sz="4000" b="1" dirty="0"/>
              <a:t>3.W.RBPK.7 </a:t>
            </a:r>
            <a:r>
              <a:rPr lang="en-US" sz="4000" dirty="0"/>
              <a:t>Conduct short research projects that build general knowledge about a topic.</a:t>
            </a:r>
          </a:p>
          <a:p>
            <a:endParaRPr lang="en-US" dirty="0"/>
          </a:p>
        </p:txBody>
      </p:sp>
    </p:spTree>
    <p:extLst>
      <p:ext uri="{BB962C8B-B14F-4D97-AF65-F5344CB8AC3E}">
        <p14:creationId xmlns:p14="http://schemas.microsoft.com/office/powerpoint/2010/main" val="273684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n open book with a picture of a lady bird&#10;&#10;AI-generated content may be incorrect.">
            <a:extLst>
              <a:ext uri="{FF2B5EF4-FFF2-40B4-BE49-F238E27FC236}">
                <a16:creationId xmlns:a16="http://schemas.microsoft.com/office/drawing/2014/main" id="{724B4D90-7797-A973-74E8-A5BBBAB60503}"/>
              </a:ext>
            </a:extLst>
          </p:cNvPr>
          <p:cNvPicPr>
            <a:picLocks noChangeAspect="1"/>
          </p:cNvPicPr>
          <p:nvPr/>
        </p:nvPicPr>
        <p:blipFill>
          <a:blip r:embed="rId3"/>
          <a:srcRect t="4687" b="8775"/>
          <a:stretch>
            <a:fillRect/>
          </a:stretch>
        </p:blipFill>
        <p:spPr>
          <a:xfrm>
            <a:off x="20" y="10"/>
            <a:ext cx="18287980" cy="10286990"/>
          </a:xfrm>
          <a:prstGeom prst="rect">
            <a:avLst/>
          </a:prstGeom>
        </p:spPr>
      </p:pic>
      <p:grpSp>
        <p:nvGrpSpPr>
          <p:cNvPr id="36" name="Group 35">
            <a:extLst>
              <a:ext uri="{FF2B5EF4-FFF2-40B4-BE49-F238E27FC236}">
                <a16:creationId xmlns:a16="http://schemas.microsoft.com/office/drawing/2014/main" id="{5927D013-91F2-4965-B38E-247BB7DEFD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6269" y="0"/>
            <a:ext cx="18876173" cy="10279858"/>
            <a:chOff x="-417513" y="0"/>
            <a:chExt cx="12584114" cy="6853238"/>
          </a:xfrm>
        </p:grpSpPr>
        <p:sp>
          <p:nvSpPr>
            <p:cNvPr id="37" name="Freeform 5">
              <a:extLst>
                <a:ext uri="{FF2B5EF4-FFF2-40B4-BE49-F238E27FC236}">
                  <a16:creationId xmlns:a16="http://schemas.microsoft.com/office/drawing/2014/main" id="{2BEBDCF3-5071-4ECE-BF3C-223C7A9A04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6">
              <a:extLst>
                <a:ext uri="{FF2B5EF4-FFF2-40B4-BE49-F238E27FC236}">
                  <a16:creationId xmlns:a16="http://schemas.microsoft.com/office/drawing/2014/main" id="{4524B84A-BEB9-44DD-A582-DD7F38570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7">
              <a:extLst>
                <a:ext uri="{FF2B5EF4-FFF2-40B4-BE49-F238E27FC236}">
                  <a16:creationId xmlns:a16="http://schemas.microsoft.com/office/drawing/2014/main" id="{FF261CBD-A93E-4EEE-8B50-C17F36477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8">
              <a:extLst>
                <a:ext uri="{FF2B5EF4-FFF2-40B4-BE49-F238E27FC236}">
                  <a16:creationId xmlns:a16="http://schemas.microsoft.com/office/drawing/2014/main" id="{A810A108-E17C-4DCF-9C1A-DE4CBB4A0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9">
              <a:extLst>
                <a:ext uri="{FF2B5EF4-FFF2-40B4-BE49-F238E27FC236}">
                  <a16:creationId xmlns:a16="http://schemas.microsoft.com/office/drawing/2014/main" id="{9C897D38-EAD4-4CF8-B75A-34415F0E2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10">
              <a:extLst>
                <a:ext uri="{FF2B5EF4-FFF2-40B4-BE49-F238E27FC236}">
                  <a16:creationId xmlns:a16="http://schemas.microsoft.com/office/drawing/2014/main" id="{FEC7A3C5-0978-4C9F-AD47-57CDE1D27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Freeform 11">
              <a:extLst>
                <a:ext uri="{FF2B5EF4-FFF2-40B4-BE49-F238E27FC236}">
                  <a16:creationId xmlns:a16="http://schemas.microsoft.com/office/drawing/2014/main" id="{1752DF1E-E0DB-4264-893D-15BD90B19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12">
              <a:extLst>
                <a:ext uri="{FF2B5EF4-FFF2-40B4-BE49-F238E27FC236}">
                  <a16:creationId xmlns:a16="http://schemas.microsoft.com/office/drawing/2014/main" id="{45359FB8-E648-4A60-9B0C-674D76EC4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13">
              <a:extLst>
                <a:ext uri="{FF2B5EF4-FFF2-40B4-BE49-F238E27FC236}">
                  <a16:creationId xmlns:a16="http://schemas.microsoft.com/office/drawing/2014/main" id="{A43C9C90-3735-439A-9B05-471570462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14">
              <a:extLst>
                <a:ext uri="{FF2B5EF4-FFF2-40B4-BE49-F238E27FC236}">
                  <a16:creationId xmlns:a16="http://schemas.microsoft.com/office/drawing/2014/main" id="{3D333B98-AFDD-45EF-9EB6-8CF1A7D4E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15">
              <a:extLst>
                <a:ext uri="{FF2B5EF4-FFF2-40B4-BE49-F238E27FC236}">
                  <a16:creationId xmlns:a16="http://schemas.microsoft.com/office/drawing/2014/main" id="{10E04A0E-9450-4B9D-B40E-50E3A44AD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16">
              <a:extLst>
                <a:ext uri="{FF2B5EF4-FFF2-40B4-BE49-F238E27FC236}">
                  <a16:creationId xmlns:a16="http://schemas.microsoft.com/office/drawing/2014/main" id="{FD5671B8-4962-4E10-8622-3D65D920A3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17">
              <a:extLst>
                <a:ext uri="{FF2B5EF4-FFF2-40B4-BE49-F238E27FC236}">
                  <a16:creationId xmlns:a16="http://schemas.microsoft.com/office/drawing/2014/main" id="{F7CD1025-0584-432B-91FB-56EC2A34E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18">
              <a:extLst>
                <a:ext uri="{FF2B5EF4-FFF2-40B4-BE49-F238E27FC236}">
                  <a16:creationId xmlns:a16="http://schemas.microsoft.com/office/drawing/2014/main" id="{0D7F0937-1B34-4BBF-91E2-ACD0820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Freeform 19">
              <a:extLst>
                <a:ext uri="{FF2B5EF4-FFF2-40B4-BE49-F238E27FC236}">
                  <a16:creationId xmlns:a16="http://schemas.microsoft.com/office/drawing/2014/main" id="{2F51F0BC-B7F1-496D-A49E-B8F7BC408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Freeform 20">
              <a:extLst>
                <a:ext uri="{FF2B5EF4-FFF2-40B4-BE49-F238E27FC236}">
                  <a16:creationId xmlns:a16="http://schemas.microsoft.com/office/drawing/2014/main" id="{390BBDD1-4D3C-4038-AB05-DC78187BD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20000"/>
                </a:srgb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21">
              <a:extLst>
                <a:ext uri="{FF2B5EF4-FFF2-40B4-BE49-F238E27FC236}">
                  <a16:creationId xmlns:a16="http://schemas.microsoft.com/office/drawing/2014/main" id="{0199B21B-BD24-415C-AFA4-C36E8B2F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20000"/>
                </a:srgb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 name="Freeform 22">
              <a:extLst>
                <a:ext uri="{FF2B5EF4-FFF2-40B4-BE49-F238E27FC236}">
                  <a16:creationId xmlns:a16="http://schemas.microsoft.com/office/drawing/2014/main" id="{969F0B1A-69AA-4251-8458-911C11B1E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Freeform 23">
              <a:extLst>
                <a:ext uri="{FF2B5EF4-FFF2-40B4-BE49-F238E27FC236}">
                  <a16:creationId xmlns:a16="http://schemas.microsoft.com/office/drawing/2014/main" id="{A6452F5D-C474-4AC3-8831-4974C927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Freeform 24">
              <a:extLst>
                <a:ext uri="{FF2B5EF4-FFF2-40B4-BE49-F238E27FC236}">
                  <a16:creationId xmlns:a16="http://schemas.microsoft.com/office/drawing/2014/main" id="{F7302DE9-1403-4952-A47F-9163E6EC7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 name="Freeform 25">
              <a:extLst>
                <a:ext uri="{FF2B5EF4-FFF2-40B4-BE49-F238E27FC236}">
                  <a16:creationId xmlns:a16="http://schemas.microsoft.com/office/drawing/2014/main" id="{FC50F3DD-CAA3-436C-A0C6-20C9C4756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Tree>
    <p:extLst>
      <p:ext uri="{BB962C8B-B14F-4D97-AF65-F5344CB8AC3E}">
        <p14:creationId xmlns:p14="http://schemas.microsoft.com/office/powerpoint/2010/main" val="1727908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4000"/>
                <a:lumMod val="116000"/>
              </a:schemeClr>
            </a:gs>
            <a:gs pos="100000">
              <a:schemeClr val="bg2">
                <a:tint val="98000"/>
                <a:shade val="86000"/>
                <a:satMod val="90000"/>
                <a:lumMod val="88000"/>
              </a:schemeClr>
            </a:gs>
          </a:gsLst>
          <a:path path="circle">
            <a:fillToRect l="50000" t="15000" r="50000" b="169000"/>
          </a:path>
        </a:gra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17A25D46-0B0D-4C47-ACAF-9DABE52318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4511" y="-89064"/>
            <a:ext cx="18773779" cy="10385698"/>
            <a:chOff x="-329674" y="-51881"/>
            <a:chExt cx="12515851" cy="6923798"/>
          </a:xfrm>
        </p:grpSpPr>
        <p:sp>
          <p:nvSpPr>
            <p:cNvPr id="32" name="Freeform 5">
              <a:extLst>
                <a:ext uri="{FF2B5EF4-FFF2-40B4-BE49-F238E27FC236}">
                  <a16:creationId xmlns:a16="http://schemas.microsoft.com/office/drawing/2014/main" id="{ADEC1925-DB40-405A-9602-CB6117F21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6">
              <a:extLst>
                <a:ext uri="{FF2B5EF4-FFF2-40B4-BE49-F238E27FC236}">
                  <a16:creationId xmlns:a16="http://schemas.microsoft.com/office/drawing/2014/main" id="{04C8D933-6429-43B8-A716-04BBDC8F6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7">
              <a:extLst>
                <a:ext uri="{FF2B5EF4-FFF2-40B4-BE49-F238E27FC236}">
                  <a16:creationId xmlns:a16="http://schemas.microsoft.com/office/drawing/2014/main" id="{9A748C01-33A0-4048-9AEC-723C3CC4D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8">
              <a:extLst>
                <a:ext uri="{FF2B5EF4-FFF2-40B4-BE49-F238E27FC236}">
                  <a16:creationId xmlns:a16="http://schemas.microsoft.com/office/drawing/2014/main" id="{5C18A8D9-8B83-4735-BFD9-D5FEC8CAA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9">
              <a:extLst>
                <a:ext uri="{FF2B5EF4-FFF2-40B4-BE49-F238E27FC236}">
                  <a16:creationId xmlns:a16="http://schemas.microsoft.com/office/drawing/2014/main" id="{0838D5B3-7824-40C9-BD13-E81A1495C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10">
              <a:extLst>
                <a:ext uri="{FF2B5EF4-FFF2-40B4-BE49-F238E27FC236}">
                  <a16:creationId xmlns:a16="http://schemas.microsoft.com/office/drawing/2014/main" id="{603E48D3-8468-4C19-B59E-91763D21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11">
              <a:extLst>
                <a:ext uri="{FF2B5EF4-FFF2-40B4-BE49-F238E27FC236}">
                  <a16:creationId xmlns:a16="http://schemas.microsoft.com/office/drawing/2014/main" id="{C99F5924-515F-4791-A276-239CC9F38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12">
              <a:extLst>
                <a:ext uri="{FF2B5EF4-FFF2-40B4-BE49-F238E27FC236}">
                  <a16:creationId xmlns:a16="http://schemas.microsoft.com/office/drawing/2014/main" id="{F8784E22-B5A3-4106-9448-81DA426262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13">
              <a:extLst>
                <a:ext uri="{FF2B5EF4-FFF2-40B4-BE49-F238E27FC236}">
                  <a16:creationId xmlns:a16="http://schemas.microsoft.com/office/drawing/2014/main" id="{DA563E6F-2970-4E53-A329-C023E7014F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14">
              <a:extLst>
                <a:ext uri="{FF2B5EF4-FFF2-40B4-BE49-F238E27FC236}">
                  <a16:creationId xmlns:a16="http://schemas.microsoft.com/office/drawing/2014/main" id="{9279679C-1412-41C6-8306-544AA6759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15">
              <a:extLst>
                <a:ext uri="{FF2B5EF4-FFF2-40B4-BE49-F238E27FC236}">
                  <a16:creationId xmlns:a16="http://schemas.microsoft.com/office/drawing/2014/main" id="{627D2C28-B4B8-49B4-8C4E-D85037F25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2">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Freeform 16">
              <a:extLst>
                <a:ext uri="{FF2B5EF4-FFF2-40B4-BE49-F238E27FC236}">
                  <a16:creationId xmlns:a16="http://schemas.microsoft.com/office/drawing/2014/main" id="{0D89DEA0-3D57-4733-BCB3-8A49D0BE1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2">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17">
              <a:extLst>
                <a:ext uri="{FF2B5EF4-FFF2-40B4-BE49-F238E27FC236}">
                  <a16:creationId xmlns:a16="http://schemas.microsoft.com/office/drawing/2014/main" id="{45E2351B-95C5-45BD-BDC8-EA804EE62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18">
              <a:extLst>
                <a:ext uri="{FF2B5EF4-FFF2-40B4-BE49-F238E27FC236}">
                  <a16:creationId xmlns:a16="http://schemas.microsoft.com/office/drawing/2014/main" id="{889AC477-B06A-4C2E-ABDB-6C500FD068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19">
              <a:extLst>
                <a:ext uri="{FF2B5EF4-FFF2-40B4-BE49-F238E27FC236}">
                  <a16:creationId xmlns:a16="http://schemas.microsoft.com/office/drawing/2014/main" id="{C9415B72-EFB8-41F5-B5BE-8113AC2596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20">
              <a:extLst>
                <a:ext uri="{FF2B5EF4-FFF2-40B4-BE49-F238E27FC236}">
                  <a16:creationId xmlns:a16="http://schemas.microsoft.com/office/drawing/2014/main" id="{9BF39570-FB5C-4B29-8025-FEA726A2C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21">
              <a:extLst>
                <a:ext uri="{FF2B5EF4-FFF2-40B4-BE49-F238E27FC236}">
                  <a16:creationId xmlns:a16="http://schemas.microsoft.com/office/drawing/2014/main" id="{18E257F1-2F00-4BC6-983A-00EF13707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22">
              <a:extLst>
                <a:ext uri="{FF2B5EF4-FFF2-40B4-BE49-F238E27FC236}">
                  <a16:creationId xmlns:a16="http://schemas.microsoft.com/office/drawing/2014/main" id="{7295C673-B6FC-45FC-B29D-5DF3B88CD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23">
              <a:extLst>
                <a:ext uri="{FF2B5EF4-FFF2-40B4-BE49-F238E27FC236}">
                  <a16:creationId xmlns:a16="http://schemas.microsoft.com/office/drawing/2014/main" id="{CDCB093E-EA27-4DA3-BF5F-B5DFE4908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3" name="Picture 2" descr="An open book with text&#10;&#10;AI-generated content may be incorrect.">
            <a:extLst>
              <a:ext uri="{FF2B5EF4-FFF2-40B4-BE49-F238E27FC236}">
                <a16:creationId xmlns:a16="http://schemas.microsoft.com/office/drawing/2014/main" id="{1C086CD2-0440-DB92-1643-98FDCEE41DC3}"/>
              </a:ext>
            </a:extLst>
          </p:cNvPr>
          <p:cNvPicPr>
            <a:picLocks noChangeAspect="1"/>
          </p:cNvPicPr>
          <p:nvPr/>
        </p:nvPicPr>
        <p:blipFill>
          <a:blip r:embed="rId2"/>
          <a:srcRect t="1352" b="20439"/>
          <a:stretch>
            <a:fillRect/>
          </a:stretch>
        </p:blipFill>
        <p:spPr>
          <a:xfrm>
            <a:off x="20" y="990129"/>
            <a:ext cx="18287980" cy="9296871"/>
          </a:xfrm>
          <a:custGeom>
            <a:avLst/>
            <a:gdLst/>
            <a:ahLst/>
            <a:cxnLst/>
            <a:rect l="l" t="t" r="r" b="b"/>
            <a:pathLst>
              <a:path w="12192000" h="6197914">
                <a:moveTo>
                  <a:pt x="5313331" y="105"/>
                </a:moveTo>
                <a:cubicBezTo>
                  <a:pt x="5817614" y="1077"/>
                  <a:pt x="6300289" y="8751"/>
                  <a:pt x="6753597" y="20956"/>
                </a:cubicBezTo>
                <a:cubicBezTo>
                  <a:pt x="8237152" y="60902"/>
                  <a:pt x="10139508" y="174843"/>
                  <a:pt x="12113803" y="417358"/>
                </a:cubicBezTo>
                <a:lnTo>
                  <a:pt x="12192000" y="427506"/>
                </a:lnTo>
                <a:lnTo>
                  <a:pt x="12192000" y="1623016"/>
                </a:lnTo>
                <a:lnTo>
                  <a:pt x="12192000" y="1858395"/>
                </a:lnTo>
                <a:lnTo>
                  <a:pt x="12192000" y="5879756"/>
                </a:lnTo>
                <a:lnTo>
                  <a:pt x="12192000" y="6197914"/>
                </a:lnTo>
                <a:lnTo>
                  <a:pt x="0" y="6197914"/>
                </a:lnTo>
                <a:lnTo>
                  <a:pt x="0" y="5879756"/>
                </a:lnTo>
                <a:lnTo>
                  <a:pt x="0" y="1858395"/>
                </a:lnTo>
                <a:lnTo>
                  <a:pt x="0" y="1623016"/>
                </a:lnTo>
                <a:lnTo>
                  <a:pt x="0" y="276175"/>
                </a:lnTo>
                <a:lnTo>
                  <a:pt x="400746" y="230875"/>
                </a:lnTo>
                <a:cubicBezTo>
                  <a:pt x="2093145" y="54582"/>
                  <a:pt x="3800480" y="-2812"/>
                  <a:pt x="5313331" y="105"/>
                </a:cubicBezTo>
                <a:close/>
              </a:path>
            </a:pathLst>
          </a:custGeom>
        </p:spPr>
      </p:pic>
    </p:spTree>
    <p:extLst>
      <p:ext uri="{BB962C8B-B14F-4D97-AF65-F5344CB8AC3E}">
        <p14:creationId xmlns:p14="http://schemas.microsoft.com/office/powerpoint/2010/main" val="3960363923"/>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alpha val="60000"/>
          </a:schemeClr>
        </a:solidFill>
        <a:effectLst/>
      </p:bgPr>
    </p:bg>
    <p:spTree>
      <p:nvGrpSpPr>
        <p:cNvPr id="1" name="Shape 152">
          <a:extLst>
            <a:ext uri="{FF2B5EF4-FFF2-40B4-BE49-F238E27FC236}">
              <a16:creationId xmlns:a16="http://schemas.microsoft.com/office/drawing/2014/main" id="{632FEB16-6CE2-F11A-A2F4-F9812CB678DE}"/>
            </a:ext>
          </a:extLst>
        </p:cNvPr>
        <p:cNvGrpSpPr/>
        <p:nvPr/>
      </p:nvGrpSpPr>
      <p:grpSpPr>
        <a:xfrm>
          <a:off x="0" y="0"/>
          <a:ext cx="0" cy="0"/>
          <a:chOff x="0" y="0"/>
          <a:chExt cx="0" cy="0"/>
        </a:xfrm>
      </p:grpSpPr>
      <p:sp>
        <p:nvSpPr>
          <p:cNvPr id="153" name="Google Shape;153;p21">
            <a:extLst>
              <a:ext uri="{FF2B5EF4-FFF2-40B4-BE49-F238E27FC236}">
                <a16:creationId xmlns:a16="http://schemas.microsoft.com/office/drawing/2014/main" id="{918A6CFD-B271-27B6-B668-335D26D486B0}"/>
              </a:ext>
            </a:extLst>
          </p:cNvPr>
          <p:cNvSpPr txBox="1"/>
          <p:nvPr/>
        </p:nvSpPr>
        <p:spPr>
          <a:xfrm>
            <a:off x="1028700" y="1247775"/>
            <a:ext cx="8583300" cy="590931"/>
          </a:xfrm>
          <a:prstGeom prst="rect">
            <a:avLst/>
          </a:prstGeom>
          <a:noFill/>
          <a:ln>
            <a:noFill/>
          </a:ln>
        </p:spPr>
        <p:txBody>
          <a:bodyPr spcFirstLastPara="1" wrap="square" lIns="0" tIns="0" rIns="0" bIns="0" anchor="t" anchorCtr="0">
            <a:spAutoFit/>
          </a:bodyPr>
          <a:lstStyle/>
          <a:p>
            <a:pPr lvl="0">
              <a:lnSpc>
                <a:spcPct val="95999"/>
              </a:lnSpc>
            </a:pPr>
            <a:r>
              <a:rPr lang="en-US" sz="4000" dirty="0">
                <a:solidFill>
                  <a:schemeClr val="dk1"/>
                </a:solidFill>
                <a:latin typeface="Tenor Sans"/>
                <a:ea typeface="Tenor Sans"/>
                <a:cs typeface="Tenor Sans"/>
                <a:sym typeface="Tenor Sans"/>
              </a:rPr>
              <a:t>ILLUSTRATION, TIMELINES</a:t>
            </a:r>
            <a:endParaRPr sz="4000" dirty="0">
              <a:solidFill>
                <a:schemeClr val="dk1"/>
              </a:solidFill>
            </a:endParaRPr>
          </a:p>
        </p:txBody>
      </p:sp>
      <p:sp>
        <p:nvSpPr>
          <p:cNvPr id="154" name="Google Shape;154;p21">
            <a:extLst>
              <a:ext uri="{FF2B5EF4-FFF2-40B4-BE49-F238E27FC236}">
                <a16:creationId xmlns:a16="http://schemas.microsoft.com/office/drawing/2014/main" id="{71593A03-3BB4-672A-5758-C77340AFB622}"/>
              </a:ext>
            </a:extLst>
          </p:cNvPr>
          <p:cNvSpPr txBox="1"/>
          <p:nvPr/>
        </p:nvSpPr>
        <p:spPr>
          <a:xfrm>
            <a:off x="13187193" y="5681645"/>
            <a:ext cx="3448200" cy="1418700"/>
          </a:xfrm>
          <a:prstGeom prst="rect">
            <a:avLst/>
          </a:prstGeom>
          <a:noFill/>
          <a:ln>
            <a:noFill/>
          </a:ln>
        </p:spPr>
        <p:txBody>
          <a:bodyPr spcFirstLastPara="1" wrap="square" lIns="0" tIns="0" rIns="0" bIns="0" anchor="t" anchorCtr="0">
            <a:spAutoFit/>
          </a:bodyPr>
          <a:lstStyle/>
          <a:p>
            <a:pPr marL="0" marR="0" lvl="0" indent="0" algn="ctr" rtl="0">
              <a:lnSpc>
                <a:spcPct val="96000"/>
              </a:lnSpc>
              <a:spcBef>
                <a:spcPts val="0"/>
              </a:spcBef>
              <a:spcAft>
                <a:spcPts val="0"/>
              </a:spcAft>
              <a:buNone/>
            </a:pPr>
            <a:r>
              <a:rPr lang="en-US" sz="4800" b="0" i="0" u="none" strike="noStrike" cap="none">
                <a:solidFill>
                  <a:srgbClr val="216B57"/>
                </a:solidFill>
                <a:latin typeface="Tenor Sans"/>
                <a:ea typeface="Tenor Sans"/>
                <a:cs typeface="Tenor Sans"/>
                <a:sym typeface="Tenor Sans"/>
              </a:rPr>
              <a:t>Employee</a:t>
            </a:r>
            <a:endParaRPr sz="1200"/>
          </a:p>
          <a:p>
            <a:pPr marL="0" marR="0" lvl="0" indent="0" algn="ctr" rtl="0">
              <a:lnSpc>
                <a:spcPct val="96000"/>
              </a:lnSpc>
              <a:spcBef>
                <a:spcPts val="0"/>
              </a:spcBef>
              <a:spcAft>
                <a:spcPts val="0"/>
              </a:spcAft>
              <a:buNone/>
            </a:pPr>
            <a:r>
              <a:rPr lang="en-US" sz="4800" b="0" i="0" u="none" strike="noStrike" cap="none">
                <a:solidFill>
                  <a:srgbClr val="216B57"/>
                </a:solidFill>
                <a:latin typeface="Tenor Sans"/>
                <a:ea typeface="Tenor Sans"/>
                <a:cs typeface="Tenor Sans"/>
                <a:sym typeface="Tenor Sans"/>
              </a:rPr>
              <a:t>Relations</a:t>
            </a:r>
            <a:endParaRPr sz="1200"/>
          </a:p>
        </p:txBody>
      </p:sp>
      <p:pic>
        <p:nvPicPr>
          <p:cNvPr id="155" name="Google Shape;155;p21">
            <a:extLst>
              <a:ext uri="{FF2B5EF4-FFF2-40B4-BE49-F238E27FC236}">
                <a16:creationId xmlns:a16="http://schemas.microsoft.com/office/drawing/2014/main" id="{28469466-5840-752C-BC59-8C039BEFF757}"/>
              </a:ext>
            </a:extLst>
          </p:cNvPr>
          <p:cNvPicPr preferRelativeResize="0"/>
          <p:nvPr/>
        </p:nvPicPr>
        <p:blipFill>
          <a:blip r:embed="rId3">
            <a:alphaModFix/>
          </a:blip>
          <a:stretch>
            <a:fillRect/>
          </a:stretch>
        </p:blipFill>
        <p:spPr>
          <a:xfrm>
            <a:off x="9144000" y="1441237"/>
            <a:ext cx="8832809" cy="7404525"/>
          </a:xfrm>
          <a:prstGeom prst="rect">
            <a:avLst/>
          </a:prstGeom>
          <a:noFill/>
          <a:ln w="76200" cap="flat" cmpd="sng">
            <a:solidFill>
              <a:schemeClr val="dk1"/>
            </a:solidFill>
            <a:prstDash val="solid"/>
            <a:round/>
            <a:headEnd type="none" w="sm" len="sm"/>
            <a:tailEnd type="none" w="sm" len="sm"/>
          </a:ln>
        </p:spPr>
      </p:pic>
      <p:sp>
        <p:nvSpPr>
          <p:cNvPr id="3" name="TextBox 2">
            <a:extLst>
              <a:ext uri="{FF2B5EF4-FFF2-40B4-BE49-F238E27FC236}">
                <a16:creationId xmlns:a16="http://schemas.microsoft.com/office/drawing/2014/main" id="{8781E4A6-F0B5-6F4F-6786-FBA76996B6C2}"/>
              </a:ext>
            </a:extLst>
          </p:cNvPr>
          <p:cNvSpPr txBox="1"/>
          <p:nvPr/>
        </p:nvSpPr>
        <p:spPr>
          <a:xfrm>
            <a:off x="716138" y="1543240"/>
            <a:ext cx="8427862" cy="8533105"/>
          </a:xfrm>
          <a:prstGeom prst="rect">
            <a:avLst/>
          </a:prstGeom>
          <a:noFill/>
        </p:spPr>
        <p:txBody>
          <a:bodyPr wrap="square">
            <a:spAutoFit/>
          </a:bodyPr>
          <a:lstStyle/>
          <a:p>
            <a:pPr marL="0" marR="0">
              <a:spcBef>
                <a:spcPts val="0"/>
              </a:spcBef>
              <a:spcAft>
                <a:spcPts val="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50" kern="0" dirty="0">
                <a:solidFill>
                  <a:srgbClr val="1D2228"/>
                </a:solidFill>
                <a:effectLst/>
                <a:latin typeface="Helvetica Neue" panose="02000503000000020004" pitchFamily="2" charset="0"/>
                <a:ea typeface="Times New Roman" panose="02020603050405020304" pitchFamily="18"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800" dirty="0">
              <a:solidFill>
                <a:srgbClr val="1D2228"/>
              </a:solidFill>
              <a:latin typeface="Helvetica Neue" panose="02000503000000020004" pitchFamily="2"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400" kern="0" dirty="0">
              <a:solidFill>
                <a:srgbClr val="1D2228"/>
              </a:solidFill>
              <a:highlight>
                <a:srgbClr val="FF0000"/>
              </a:highlight>
              <a:latin typeface="Helvetica Neue" panose="02000503000000020004" pitchFamily="2" charset="0"/>
              <a:ea typeface="Calibri" panose="020F0502020204030204" pitchFamily="34" charset="0"/>
              <a:cs typeface="Times New Roman" panose="02020603050405020304" pitchFamily="18" charset="0"/>
            </a:endParaRPr>
          </a:p>
          <a:p>
            <a:pPr>
              <a:buNone/>
            </a:pPr>
            <a:r>
              <a:rPr lang="en-US" sz="2400" b="1" dirty="0">
                <a:solidFill>
                  <a:srgbClr val="000000"/>
                </a:solidFill>
                <a:latin typeface="Arial" panose="020B0604020202020204" pitchFamily="34" charset="0"/>
              </a:rPr>
              <a:t>3.RI.IKI.7 </a:t>
            </a:r>
            <a:r>
              <a:rPr lang="en-US" sz="2400" dirty="0">
                <a:solidFill>
                  <a:srgbClr val="000000"/>
                </a:solidFill>
                <a:latin typeface="Arial" panose="020B0604020202020204" pitchFamily="34" charset="0"/>
              </a:rPr>
              <a:t>Use information gained</a:t>
            </a:r>
          </a:p>
          <a:p>
            <a:pPr>
              <a:buNone/>
            </a:pPr>
            <a:r>
              <a:rPr lang="en-US" sz="2400" dirty="0">
                <a:solidFill>
                  <a:srgbClr val="000000"/>
                </a:solidFill>
                <a:latin typeface="Arial" panose="020B0604020202020204" pitchFamily="34" charset="0"/>
              </a:rPr>
              <a:t>from illustrations and the words in a</a:t>
            </a:r>
          </a:p>
          <a:p>
            <a:pPr>
              <a:buNone/>
            </a:pPr>
            <a:r>
              <a:rPr lang="en-US" sz="2400" dirty="0">
                <a:solidFill>
                  <a:srgbClr val="000000"/>
                </a:solidFill>
                <a:latin typeface="Arial" panose="020B0604020202020204" pitchFamily="34" charset="0"/>
              </a:rPr>
              <a:t>text to demonstrate understanding</a:t>
            </a:r>
          </a:p>
          <a:p>
            <a:pPr>
              <a:buNone/>
            </a:pPr>
            <a:r>
              <a:rPr lang="en-US" sz="2400" dirty="0">
                <a:solidFill>
                  <a:srgbClr val="000000"/>
                </a:solidFill>
                <a:latin typeface="Arial" panose="020B0604020202020204" pitchFamily="34" charset="0"/>
              </a:rPr>
              <a:t>f t t</a:t>
            </a:r>
          </a:p>
          <a:p>
            <a:pPr>
              <a:buNone/>
            </a:pPr>
            <a:r>
              <a:rPr lang="en-US" sz="2400" b="1" dirty="0">
                <a:solidFill>
                  <a:srgbClr val="000000"/>
                </a:solidFill>
                <a:latin typeface="Arial" panose="020B0604020202020204" pitchFamily="34" charset="0"/>
              </a:rPr>
              <a:t>2.RI.IKI.7 </a:t>
            </a:r>
            <a:r>
              <a:rPr lang="en-US" sz="2400" dirty="0">
                <a:solidFill>
                  <a:srgbClr val="000000"/>
                </a:solidFill>
                <a:latin typeface="Arial" panose="020B0604020202020204" pitchFamily="34" charset="0"/>
              </a:rPr>
              <a:t>Identify and explain how</a:t>
            </a:r>
          </a:p>
          <a:p>
            <a:pPr>
              <a:buNone/>
            </a:pPr>
            <a:r>
              <a:rPr lang="en-US" sz="2400" dirty="0">
                <a:solidFill>
                  <a:srgbClr val="000000"/>
                </a:solidFill>
                <a:latin typeface="Arial" panose="020B0604020202020204" pitchFamily="34" charset="0"/>
              </a:rPr>
              <a:t>illustrations and words contribute to and</a:t>
            </a:r>
          </a:p>
          <a:p>
            <a:r>
              <a:rPr lang="en-US" sz="2400" dirty="0">
                <a:solidFill>
                  <a:srgbClr val="000000"/>
                </a:solidFill>
                <a:latin typeface="Arial" panose="020B0604020202020204" pitchFamily="34" charset="0"/>
              </a:rPr>
              <a:t>clarify a text</a:t>
            </a:r>
          </a:p>
          <a:p>
            <a:r>
              <a:rPr lang="en-US" sz="2400" b="1" dirty="0"/>
              <a:t>4.VA.R1.A </a:t>
            </a:r>
            <a:r>
              <a:rPr lang="en-US" sz="2400" dirty="0"/>
              <a:t>Determine the main idea of an image, and explain how it is</a:t>
            </a:r>
          </a:p>
          <a:p>
            <a:r>
              <a:rPr lang="en-US" sz="2400" dirty="0"/>
              <a:t>supported by key details.</a:t>
            </a:r>
          </a:p>
          <a:p>
            <a:endParaRPr lang="en-US" sz="2400" dirty="0"/>
          </a:p>
          <a:p>
            <a:r>
              <a:rPr lang="en-US" sz="2400" b="1" dirty="0"/>
              <a:t>3.VA.R1.B </a:t>
            </a:r>
            <a:r>
              <a:rPr lang="en-US" sz="2400" dirty="0"/>
              <a:t>Speculate about processes an artist uses to create a work of</a:t>
            </a:r>
          </a:p>
          <a:p>
            <a:r>
              <a:rPr lang="en-US" sz="2400" dirty="0"/>
              <a:t>art.</a:t>
            </a:r>
          </a:p>
          <a:p>
            <a:endParaRPr lang="en-US" sz="2400" dirty="0">
              <a:solidFill>
                <a:srgbClr val="000000"/>
              </a:solidFill>
              <a:latin typeface="Arial" panose="020B0604020202020204" pitchFamily="34" charset="0"/>
            </a:endParaRPr>
          </a:p>
          <a:p>
            <a:r>
              <a:rPr lang="en-US" sz="4400" dirty="0">
                <a:solidFill>
                  <a:srgbClr val="000000"/>
                </a:solidFill>
                <a:latin typeface="Arial" panose="020B0604020202020204" pitchFamily="34" charset="0"/>
              </a:rPr>
              <a:t>DRAW AN ILLUSTRATION AS TO LADY BIRD’S LEGACY</a:t>
            </a:r>
          </a:p>
          <a:p>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7771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alpha val="48000"/>
          </a:schemeClr>
        </a:solidFill>
        <a:effectLst/>
      </p:bgPr>
    </p:bg>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9EA06921-3C0C-4126-AF75-9499D4839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6269" y="0"/>
            <a:ext cx="18876173" cy="10279858"/>
            <a:chOff x="-417513" y="0"/>
            <a:chExt cx="12584114" cy="6853238"/>
          </a:xfrm>
        </p:grpSpPr>
        <p:sp>
          <p:nvSpPr>
            <p:cNvPr id="59" name="Freeform 5">
              <a:extLst>
                <a:ext uri="{FF2B5EF4-FFF2-40B4-BE49-F238E27FC236}">
                  <a16:creationId xmlns:a16="http://schemas.microsoft.com/office/drawing/2014/main" id="{B8087084-CC7C-4D37-B821-F12CD3D29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Freeform 6">
              <a:extLst>
                <a:ext uri="{FF2B5EF4-FFF2-40B4-BE49-F238E27FC236}">
                  <a16:creationId xmlns:a16="http://schemas.microsoft.com/office/drawing/2014/main" id="{A27EF3C6-8AF8-41C0-B4DF-664F24087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Freeform 7">
              <a:extLst>
                <a:ext uri="{FF2B5EF4-FFF2-40B4-BE49-F238E27FC236}">
                  <a16:creationId xmlns:a16="http://schemas.microsoft.com/office/drawing/2014/main" id="{46AD5CB4-13ED-4F2B-BA75-CA731F668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 name="Freeform 8">
              <a:extLst>
                <a:ext uri="{FF2B5EF4-FFF2-40B4-BE49-F238E27FC236}">
                  <a16:creationId xmlns:a16="http://schemas.microsoft.com/office/drawing/2014/main" id="{6C2FD3B8-D702-4F83-BA99-D23921211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Freeform 9">
              <a:extLst>
                <a:ext uri="{FF2B5EF4-FFF2-40B4-BE49-F238E27FC236}">
                  <a16:creationId xmlns:a16="http://schemas.microsoft.com/office/drawing/2014/main" id="{1AF0D977-DBC6-44B7-93FB-3F76406CF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 name="Freeform 10">
              <a:extLst>
                <a:ext uri="{FF2B5EF4-FFF2-40B4-BE49-F238E27FC236}">
                  <a16:creationId xmlns:a16="http://schemas.microsoft.com/office/drawing/2014/main" id="{B3ED27DF-D17E-4922-8394-821ED9253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 name="Freeform 11">
              <a:extLst>
                <a:ext uri="{FF2B5EF4-FFF2-40B4-BE49-F238E27FC236}">
                  <a16:creationId xmlns:a16="http://schemas.microsoft.com/office/drawing/2014/main" id="{800084EB-3C31-445C-8B2E-F43BA7ED3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12">
              <a:extLst>
                <a:ext uri="{FF2B5EF4-FFF2-40B4-BE49-F238E27FC236}">
                  <a16:creationId xmlns:a16="http://schemas.microsoft.com/office/drawing/2014/main" id="{5EE7F4D6-BE2E-41A9-A417-BA1AE4583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 name="Freeform 13">
              <a:extLst>
                <a:ext uri="{FF2B5EF4-FFF2-40B4-BE49-F238E27FC236}">
                  <a16:creationId xmlns:a16="http://schemas.microsoft.com/office/drawing/2014/main" id="{8805A789-4E10-46CF-A22B-8841C1CDF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Freeform 14">
              <a:extLst>
                <a:ext uri="{FF2B5EF4-FFF2-40B4-BE49-F238E27FC236}">
                  <a16:creationId xmlns:a16="http://schemas.microsoft.com/office/drawing/2014/main" id="{9BD0D630-7987-48B7-A636-0ED234E2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 name="Freeform 15">
              <a:extLst>
                <a:ext uri="{FF2B5EF4-FFF2-40B4-BE49-F238E27FC236}">
                  <a16:creationId xmlns:a16="http://schemas.microsoft.com/office/drawing/2014/main" id="{F4E7D46D-851A-4DA9-B24D-19DAE1FC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Freeform 16">
              <a:extLst>
                <a:ext uri="{FF2B5EF4-FFF2-40B4-BE49-F238E27FC236}">
                  <a16:creationId xmlns:a16="http://schemas.microsoft.com/office/drawing/2014/main" id="{BA38A754-A53E-469C-B89B-6C7FF9607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 name="Freeform 17">
              <a:extLst>
                <a:ext uri="{FF2B5EF4-FFF2-40B4-BE49-F238E27FC236}">
                  <a16:creationId xmlns:a16="http://schemas.microsoft.com/office/drawing/2014/main" id="{CAC17457-E557-440A-B5E0-40DFEEC8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 name="Freeform 18">
              <a:extLst>
                <a:ext uri="{FF2B5EF4-FFF2-40B4-BE49-F238E27FC236}">
                  <a16:creationId xmlns:a16="http://schemas.microsoft.com/office/drawing/2014/main" id="{4D697814-F310-40D2-8E79-93C188107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 name="Freeform 19">
              <a:extLst>
                <a:ext uri="{FF2B5EF4-FFF2-40B4-BE49-F238E27FC236}">
                  <a16:creationId xmlns:a16="http://schemas.microsoft.com/office/drawing/2014/main" id="{0CA691A3-EEBB-46A7-A973-B1E2DD112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Freeform 20">
              <a:extLst>
                <a:ext uri="{FF2B5EF4-FFF2-40B4-BE49-F238E27FC236}">
                  <a16:creationId xmlns:a16="http://schemas.microsoft.com/office/drawing/2014/main" id="{B7361B78-110B-4437-8058-4E05A4234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 name="Freeform 21">
              <a:extLst>
                <a:ext uri="{FF2B5EF4-FFF2-40B4-BE49-F238E27FC236}">
                  <a16:creationId xmlns:a16="http://schemas.microsoft.com/office/drawing/2014/main" id="{97B9FFE1-BC8C-4C55-AE5D-8FDD78001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 name="Freeform 22">
              <a:extLst>
                <a:ext uri="{FF2B5EF4-FFF2-40B4-BE49-F238E27FC236}">
                  <a16:creationId xmlns:a16="http://schemas.microsoft.com/office/drawing/2014/main" id="{6F87417E-9520-42E0-84D2-0C022548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 name="Freeform 23">
              <a:extLst>
                <a:ext uri="{FF2B5EF4-FFF2-40B4-BE49-F238E27FC236}">
                  <a16:creationId xmlns:a16="http://schemas.microsoft.com/office/drawing/2014/main" id="{1235F6B6-5324-426D-84BE-EF96FD430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 name="Freeform 24">
              <a:extLst>
                <a:ext uri="{FF2B5EF4-FFF2-40B4-BE49-F238E27FC236}">
                  <a16:creationId xmlns:a16="http://schemas.microsoft.com/office/drawing/2014/main" id="{093C61D3-C80D-4599-8280-763868B2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 name="Freeform 25">
              <a:extLst>
                <a:ext uri="{FF2B5EF4-FFF2-40B4-BE49-F238E27FC236}">
                  <a16:creationId xmlns:a16="http://schemas.microsoft.com/office/drawing/2014/main" id="{D6D942F2-89B9-4755-89D9-436583176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81" name="Rectangle 80">
            <a:extLst>
              <a:ext uri="{FF2B5EF4-FFF2-40B4-BE49-F238E27FC236}">
                <a16:creationId xmlns:a16="http://schemas.microsoft.com/office/drawing/2014/main" id="{C40B6375-7479-45C4-8B99-EA1CF75F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22225">
            <a:solidFill>
              <a:srgbClr val="EF8130"/>
            </a:solidFill>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open book with text on it&#10;&#10;AI-generated content may be incorrect.">
            <a:extLst>
              <a:ext uri="{FF2B5EF4-FFF2-40B4-BE49-F238E27FC236}">
                <a16:creationId xmlns:a16="http://schemas.microsoft.com/office/drawing/2014/main" id="{3D09E23B-CC0F-68A7-C47F-AF7D841FC6D5}"/>
              </a:ext>
            </a:extLst>
          </p:cNvPr>
          <p:cNvPicPr>
            <a:picLocks noChangeAspect="1"/>
          </p:cNvPicPr>
          <p:nvPr/>
        </p:nvPicPr>
        <p:blipFill>
          <a:blip r:embed="rId3"/>
          <a:stretch>
            <a:fillRect/>
          </a:stretch>
        </p:blipFill>
        <p:spPr>
          <a:xfrm>
            <a:off x="962029" y="965200"/>
            <a:ext cx="16428238" cy="8356599"/>
          </a:xfrm>
          <a:prstGeom prst="rect">
            <a:avLst/>
          </a:prstGeom>
        </p:spPr>
      </p:pic>
    </p:spTree>
    <p:extLst>
      <p:ext uri="{BB962C8B-B14F-4D97-AF65-F5344CB8AC3E}">
        <p14:creationId xmlns:p14="http://schemas.microsoft.com/office/powerpoint/2010/main" val="587842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A06921-3C0C-4126-AF75-9499D4839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6269" y="0"/>
            <a:ext cx="18876173" cy="10279858"/>
            <a:chOff x="-417513" y="0"/>
            <a:chExt cx="12584114" cy="6853238"/>
          </a:xfrm>
        </p:grpSpPr>
        <p:sp>
          <p:nvSpPr>
            <p:cNvPr id="8" name="Freeform 5">
              <a:extLst>
                <a:ext uri="{FF2B5EF4-FFF2-40B4-BE49-F238E27FC236}">
                  <a16:creationId xmlns:a16="http://schemas.microsoft.com/office/drawing/2014/main" id="{B8087084-CC7C-4D37-B821-F12CD3D29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Freeform 6">
              <a:extLst>
                <a:ext uri="{FF2B5EF4-FFF2-40B4-BE49-F238E27FC236}">
                  <a16:creationId xmlns:a16="http://schemas.microsoft.com/office/drawing/2014/main" id="{A27EF3C6-8AF8-41C0-B4DF-664F24087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7">
              <a:extLst>
                <a:ext uri="{FF2B5EF4-FFF2-40B4-BE49-F238E27FC236}">
                  <a16:creationId xmlns:a16="http://schemas.microsoft.com/office/drawing/2014/main" id="{46AD5CB4-13ED-4F2B-BA75-CA731F668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8">
              <a:extLst>
                <a:ext uri="{FF2B5EF4-FFF2-40B4-BE49-F238E27FC236}">
                  <a16:creationId xmlns:a16="http://schemas.microsoft.com/office/drawing/2014/main" id="{6C2FD3B8-D702-4F83-BA99-D23921211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9">
              <a:extLst>
                <a:ext uri="{FF2B5EF4-FFF2-40B4-BE49-F238E27FC236}">
                  <a16:creationId xmlns:a16="http://schemas.microsoft.com/office/drawing/2014/main" id="{1AF0D977-DBC6-44B7-93FB-3F76406CF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10">
              <a:extLst>
                <a:ext uri="{FF2B5EF4-FFF2-40B4-BE49-F238E27FC236}">
                  <a16:creationId xmlns:a16="http://schemas.microsoft.com/office/drawing/2014/main" id="{B3ED27DF-D17E-4922-8394-821ED9253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11">
              <a:extLst>
                <a:ext uri="{FF2B5EF4-FFF2-40B4-BE49-F238E27FC236}">
                  <a16:creationId xmlns:a16="http://schemas.microsoft.com/office/drawing/2014/main" id="{800084EB-3C31-445C-8B2E-F43BA7ED3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12">
              <a:extLst>
                <a:ext uri="{FF2B5EF4-FFF2-40B4-BE49-F238E27FC236}">
                  <a16:creationId xmlns:a16="http://schemas.microsoft.com/office/drawing/2014/main" id="{5EE7F4D6-BE2E-41A9-A417-BA1AE4583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13">
              <a:extLst>
                <a:ext uri="{FF2B5EF4-FFF2-40B4-BE49-F238E27FC236}">
                  <a16:creationId xmlns:a16="http://schemas.microsoft.com/office/drawing/2014/main" id="{8805A789-4E10-46CF-A22B-8841C1CDF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14">
              <a:extLst>
                <a:ext uri="{FF2B5EF4-FFF2-40B4-BE49-F238E27FC236}">
                  <a16:creationId xmlns:a16="http://schemas.microsoft.com/office/drawing/2014/main" id="{9BD0D630-7987-48B7-A636-0ED234E2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15">
              <a:extLst>
                <a:ext uri="{FF2B5EF4-FFF2-40B4-BE49-F238E27FC236}">
                  <a16:creationId xmlns:a16="http://schemas.microsoft.com/office/drawing/2014/main" id="{F4E7D46D-851A-4DA9-B24D-19DAE1FC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16">
              <a:extLst>
                <a:ext uri="{FF2B5EF4-FFF2-40B4-BE49-F238E27FC236}">
                  <a16:creationId xmlns:a16="http://schemas.microsoft.com/office/drawing/2014/main" id="{BA38A754-A53E-469C-B89B-6C7FF9607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Freeform 17">
              <a:extLst>
                <a:ext uri="{FF2B5EF4-FFF2-40B4-BE49-F238E27FC236}">
                  <a16:creationId xmlns:a16="http://schemas.microsoft.com/office/drawing/2014/main" id="{CAC17457-E557-440A-B5E0-40DFEEC8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18">
              <a:extLst>
                <a:ext uri="{FF2B5EF4-FFF2-40B4-BE49-F238E27FC236}">
                  <a16:creationId xmlns:a16="http://schemas.microsoft.com/office/drawing/2014/main" id="{4D697814-F310-40D2-8E79-93C188107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19">
              <a:extLst>
                <a:ext uri="{FF2B5EF4-FFF2-40B4-BE49-F238E27FC236}">
                  <a16:creationId xmlns:a16="http://schemas.microsoft.com/office/drawing/2014/main" id="{0CA691A3-EEBB-46A7-A973-B1E2DD112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20">
              <a:extLst>
                <a:ext uri="{FF2B5EF4-FFF2-40B4-BE49-F238E27FC236}">
                  <a16:creationId xmlns:a16="http://schemas.microsoft.com/office/drawing/2014/main" id="{B7361B78-110B-4437-8058-4E05A4234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21">
              <a:extLst>
                <a:ext uri="{FF2B5EF4-FFF2-40B4-BE49-F238E27FC236}">
                  <a16:creationId xmlns:a16="http://schemas.microsoft.com/office/drawing/2014/main" id="{97B9FFE1-BC8C-4C55-AE5D-8FDD78001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22">
              <a:extLst>
                <a:ext uri="{FF2B5EF4-FFF2-40B4-BE49-F238E27FC236}">
                  <a16:creationId xmlns:a16="http://schemas.microsoft.com/office/drawing/2014/main" id="{6F87417E-9520-42E0-84D2-0C022548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23">
              <a:extLst>
                <a:ext uri="{FF2B5EF4-FFF2-40B4-BE49-F238E27FC236}">
                  <a16:creationId xmlns:a16="http://schemas.microsoft.com/office/drawing/2014/main" id="{1235F6B6-5324-426D-84BE-EF96FD430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24">
              <a:extLst>
                <a:ext uri="{FF2B5EF4-FFF2-40B4-BE49-F238E27FC236}">
                  <a16:creationId xmlns:a16="http://schemas.microsoft.com/office/drawing/2014/main" id="{093C61D3-C80D-4599-8280-763868B2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Freeform 25">
              <a:extLst>
                <a:ext uri="{FF2B5EF4-FFF2-40B4-BE49-F238E27FC236}">
                  <a16:creationId xmlns:a16="http://schemas.microsoft.com/office/drawing/2014/main" id="{D6D942F2-89B9-4755-89D9-436583176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2" name="Rectangle 51">
            <a:extLst>
              <a:ext uri="{FF2B5EF4-FFF2-40B4-BE49-F238E27FC236}">
                <a16:creationId xmlns:a16="http://schemas.microsoft.com/office/drawing/2014/main" id="{C40B6375-7479-45C4-8B99-EA1CF75F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22225">
            <a:solidFill>
              <a:srgbClr val="EFA031"/>
            </a:solidFill>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book&#10;&#10;AI-generated content may be incorrect.">
            <a:extLst>
              <a:ext uri="{FF2B5EF4-FFF2-40B4-BE49-F238E27FC236}">
                <a16:creationId xmlns:a16="http://schemas.microsoft.com/office/drawing/2014/main" id="{83C0420D-DFDC-B2BF-0E5D-C8AF76264AED}"/>
              </a:ext>
            </a:extLst>
          </p:cNvPr>
          <p:cNvPicPr>
            <a:picLocks noChangeAspect="1"/>
          </p:cNvPicPr>
          <p:nvPr/>
        </p:nvPicPr>
        <p:blipFill>
          <a:blip r:embed="rId3"/>
          <a:srcRect t="235" b="13226"/>
          <a:stretch>
            <a:fillRect/>
          </a:stretch>
        </p:blipFill>
        <p:spPr>
          <a:xfrm>
            <a:off x="790577" y="705802"/>
            <a:ext cx="16856964" cy="8615997"/>
          </a:xfrm>
          <a:prstGeom prst="rect">
            <a:avLst/>
          </a:prstGeom>
        </p:spPr>
      </p:pic>
    </p:spTree>
    <p:extLst>
      <p:ext uri="{BB962C8B-B14F-4D97-AF65-F5344CB8AC3E}">
        <p14:creationId xmlns:p14="http://schemas.microsoft.com/office/powerpoint/2010/main" val="2962781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4000"/>
                <a:lumMod val="116000"/>
              </a:schemeClr>
            </a:gs>
            <a:gs pos="100000">
              <a:schemeClr val="bg2">
                <a:tint val="98000"/>
                <a:shade val="86000"/>
                <a:satMod val="90000"/>
                <a:lumMod val="88000"/>
              </a:schemeClr>
            </a:gs>
          </a:gsLst>
          <a:path path="circle">
            <a:fillToRect l="50000" t="15000" r="50000" b="169000"/>
          </a:path>
        </a:gradFill>
        <a:effectLst/>
      </p:bgPr>
    </p:bg>
    <p:spTree>
      <p:nvGrpSpPr>
        <p:cNvPr id="1" name=""/>
        <p:cNvGrpSpPr/>
        <p:nvPr/>
      </p:nvGrpSpPr>
      <p:grpSpPr>
        <a:xfrm>
          <a:off x="0" y="0"/>
          <a:ext cx="0" cy="0"/>
          <a:chOff x="0" y="0"/>
          <a:chExt cx="0" cy="0"/>
        </a:xfrm>
      </p:grpSpPr>
      <p:grpSp>
        <p:nvGrpSpPr>
          <p:cNvPr id="3106" name="Group 3105">
            <a:extLst>
              <a:ext uri="{FF2B5EF4-FFF2-40B4-BE49-F238E27FC236}">
                <a16:creationId xmlns:a16="http://schemas.microsoft.com/office/drawing/2014/main" id="{17A25D46-0B0D-4C47-ACAF-9DABE52318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4511" y="-89064"/>
            <a:ext cx="18773779" cy="10385698"/>
            <a:chOff x="-329674" y="-51881"/>
            <a:chExt cx="12515851" cy="6923798"/>
          </a:xfrm>
        </p:grpSpPr>
        <p:sp>
          <p:nvSpPr>
            <p:cNvPr id="3080" name="Freeform 5">
              <a:extLst>
                <a:ext uri="{FF2B5EF4-FFF2-40B4-BE49-F238E27FC236}">
                  <a16:creationId xmlns:a16="http://schemas.microsoft.com/office/drawing/2014/main" id="{ADEC1925-DB40-405A-9602-CB6117F21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07" name="Freeform 6">
              <a:extLst>
                <a:ext uri="{FF2B5EF4-FFF2-40B4-BE49-F238E27FC236}">
                  <a16:creationId xmlns:a16="http://schemas.microsoft.com/office/drawing/2014/main" id="{04C8D933-6429-43B8-A716-04BBDC8F6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08" name="Freeform 7">
              <a:extLst>
                <a:ext uri="{FF2B5EF4-FFF2-40B4-BE49-F238E27FC236}">
                  <a16:creationId xmlns:a16="http://schemas.microsoft.com/office/drawing/2014/main" id="{9A748C01-33A0-4048-9AEC-723C3CC4D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09" name="Freeform 8">
              <a:extLst>
                <a:ext uri="{FF2B5EF4-FFF2-40B4-BE49-F238E27FC236}">
                  <a16:creationId xmlns:a16="http://schemas.microsoft.com/office/drawing/2014/main" id="{5C18A8D9-8B83-4735-BFD9-D5FEC8CAA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0" name="Freeform 9">
              <a:extLst>
                <a:ext uri="{FF2B5EF4-FFF2-40B4-BE49-F238E27FC236}">
                  <a16:creationId xmlns:a16="http://schemas.microsoft.com/office/drawing/2014/main" id="{0838D5B3-7824-40C9-BD13-E81A1495C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1" name="Freeform 10">
              <a:extLst>
                <a:ext uri="{FF2B5EF4-FFF2-40B4-BE49-F238E27FC236}">
                  <a16:creationId xmlns:a16="http://schemas.microsoft.com/office/drawing/2014/main" id="{603E48D3-8468-4C19-B59E-91763D21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2" name="Freeform 11">
              <a:extLst>
                <a:ext uri="{FF2B5EF4-FFF2-40B4-BE49-F238E27FC236}">
                  <a16:creationId xmlns:a16="http://schemas.microsoft.com/office/drawing/2014/main" id="{C99F5924-515F-4791-A276-239CC9F38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3" name="Freeform 12">
              <a:extLst>
                <a:ext uri="{FF2B5EF4-FFF2-40B4-BE49-F238E27FC236}">
                  <a16:creationId xmlns:a16="http://schemas.microsoft.com/office/drawing/2014/main" id="{F8784E22-B5A3-4106-9448-81DA426262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4" name="Freeform 13">
              <a:extLst>
                <a:ext uri="{FF2B5EF4-FFF2-40B4-BE49-F238E27FC236}">
                  <a16:creationId xmlns:a16="http://schemas.microsoft.com/office/drawing/2014/main" id="{DA563E6F-2970-4E53-A329-C023E7014F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5" name="Freeform 14">
              <a:extLst>
                <a:ext uri="{FF2B5EF4-FFF2-40B4-BE49-F238E27FC236}">
                  <a16:creationId xmlns:a16="http://schemas.microsoft.com/office/drawing/2014/main" id="{9279679C-1412-41C6-8306-544AA6759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6" name="Freeform 15">
              <a:extLst>
                <a:ext uri="{FF2B5EF4-FFF2-40B4-BE49-F238E27FC236}">
                  <a16:creationId xmlns:a16="http://schemas.microsoft.com/office/drawing/2014/main" id="{627D2C28-B4B8-49B4-8C4E-D85037F25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2">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7" name="Freeform 16">
              <a:extLst>
                <a:ext uri="{FF2B5EF4-FFF2-40B4-BE49-F238E27FC236}">
                  <a16:creationId xmlns:a16="http://schemas.microsoft.com/office/drawing/2014/main" id="{0D89DEA0-3D57-4733-BCB3-8A49D0BE1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2">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8" name="Freeform 17">
              <a:extLst>
                <a:ext uri="{FF2B5EF4-FFF2-40B4-BE49-F238E27FC236}">
                  <a16:creationId xmlns:a16="http://schemas.microsoft.com/office/drawing/2014/main" id="{45E2351B-95C5-45BD-BDC8-EA804EE62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9" name="Freeform 18">
              <a:extLst>
                <a:ext uri="{FF2B5EF4-FFF2-40B4-BE49-F238E27FC236}">
                  <a16:creationId xmlns:a16="http://schemas.microsoft.com/office/drawing/2014/main" id="{889AC477-B06A-4C2E-ABDB-6C500FD068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0" name="Freeform 19">
              <a:extLst>
                <a:ext uri="{FF2B5EF4-FFF2-40B4-BE49-F238E27FC236}">
                  <a16:creationId xmlns:a16="http://schemas.microsoft.com/office/drawing/2014/main" id="{C9415B72-EFB8-41F5-B5BE-8113AC2596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1" name="Freeform 20">
              <a:extLst>
                <a:ext uri="{FF2B5EF4-FFF2-40B4-BE49-F238E27FC236}">
                  <a16:creationId xmlns:a16="http://schemas.microsoft.com/office/drawing/2014/main" id="{9BF39570-FB5C-4B29-8025-FEA726A2C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2" name="Freeform 21">
              <a:extLst>
                <a:ext uri="{FF2B5EF4-FFF2-40B4-BE49-F238E27FC236}">
                  <a16:creationId xmlns:a16="http://schemas.microsoft.com/office/drawing/2014/main" id="{18E257F1-2F00-4BC6-983A-00EF13707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3" name="Freeform 22">
              <a:extLst>
                <a:ext uri="{FF2B5EF4-FFF2-40B4-BE49-F238E27FC236}">
                  <a16:creationId xmlns:a16="http://schemas.microsoft.com/office/drawing/2014/main" id="{7295C673-B6FC-45FC-B29D-5DF3B88CD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4" name="Freeform 23">
              <a:extLst>
                <a:ext uri="{FF2B5EF4-FFF2-40B4-BE49-F238E27FC236}">
                  <a16:creationId xmlns:a16="http://schemas.microsoft.com/office/drawing/2014/main" id="{CDCB093E-EA27-4DA3-BF5F-B5DFE4908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3074" name="Picture 2">
            <a:extLst>
              <a:ext uri="{FF2B5EF4-FFF2-40B4-BE49-F238E27FC236}">
                <a16:creationId xmlns:a16="http://schemas.microsoft.com/office/drawing/2014/main" id="{871D33CA-BFC1-14C4-D554-9078922FB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662"/>
          <a:stretch>
            <a:fillRect/>
          </a:stretch>
        </p:blipFill>
        <p:spPr bwMode="auto">
          <a:xfrm>
            <a:off x="20" y="990129"/>
            <a:ext cx="18287980" cy="9296871"/>
          </a:xfrm>
          <a:custGeom>
            <a:avLst/>
            <a:gdLst/>
            <a:ahLst/>
            <a:cxnLst/>
            <a:rect l="l" t="t" r="r" b="b"/>
            <a:pathLst>
              <a:path w="12192000" h="6197914">
                <a:moveTo>
                  <a:pt x="5313331" y="105"/>
                </a:moveTo>
                <a:cubicBezTo>
                  <a:pt x="5817614" y="1077"/>
                  <a:pt x="6300289" y="8751"/>
                  <a:pt x="6753597" y="20956"/>
                </a:cubicBezTo>
                <a:cubicBezTo>
                  <a:pt x="8237152" y="60902"/>
                  <a:pt x="10139508" y="174843"/>
                  <a:pt x="12113803" y="417358"/>
                </a:cubicBezTo>
                <a:lnTo>
                  <a:pt x="12192000" y="427506"/>
                </a:lnTo>
                <a:lnTo>
                  <a:pt x="12192000" y="1623016"/>
                </a:lnTo>
                <a:lnTo>
                  <a:pt x="12192000" y="1858395"/>
                </a:lnTo>
                <a:lnTo>
                  <a:pt x="12192000" y="5879756"/>
                </a:lnTo>
                <a:lnTo>
                  <a:pt x="12192000" y="6197914"/>
                </a:lnTo>
                <a:lnTo>
                  <a:pt x="0" y="6197914"/>
                </a:lnTo>
                <a:lnTo>
                  <a:pt x="0" y="5879756"/>
                </a:lnTo>
                <a:lnTo>
                  <a:pt x="0" y="1858395"/>
                </a:lnTo>
                <a:lnTo>
                  <a:pt x="0" y="1623016"/>
                </a:lnTo>
                <a:lnTo>
                  <a:pt x="0" y="276175"/>
                </a:lnTo>
                <a:lnTo>
                  <a:pt x="400746" y="230875"/>
                </a:lnTo>
                <a:cubicBezTo>
                  <a:pt x="2093145" y="54582"/>
                  <a:pt x="3800480" y="-2812"/>
                  <a:pt x="5313331" y="1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653579"/>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alpha val="42000"/>
          </a:schemeClr>
        </a:solidFill>
        <a:effectLst/>
      </p:bgPr>
    </p:bg>
    <p:spTree>
      <p:nvGrpSpPr>
        <p:cNvPr id="1" name="Shape 152">
          <a:extLst>
            <a:ext uri="{FF2B5EF4-FFF2-40B4-BE49-F238E27FC236}">
              <a16:creationId xmlns:a16="http://schemas.microsoft.com/office/drawing/2014/main" id="{F773341C-7209-0DB8-00A7-D540D45D1A2F}"/>
            </a:ext>
          </a:extLst>
        </p:cNvPr>
        <p:cNvGrpSpPr/>
        <p:nvPr/>
      </p:nvGrpSpPr>
      <p:grpSpPr>
        <a:xfrm>
          <a:off x="0" y="0"/>
          <a:ext cx="0" cy="0"/>
          <a:chOff x="0" y="0"/>
          <a:chExt cx="0" cy="0"/>
        </a:xfrm>
      </p:grpSpPr>
      <p:sp>
        <p:nvSpPr>
          <p:cNvPr id="153" name="Google Shape;153;p21">
            <a:extLst>
              <a:ext uri="{FF2B5EF4-FFF2-40B4-BE49-F238E27FC236}">
                <a16:creationId xmlns:a16="http://schemas.microsoft.com/office/drawing/2014/main" id="{AE39607A-0149-7430-10E8-A9AA872A8A05}"/>
              </a:ext>
            </a:extLst>
          </p:cNvPr>
          <p:cNvSpPr txBox="1"/>
          <p:nvPr/>
        </p:nvSpPr>
        <p:spPr>
          <a:xfrm>
            <a:off x="403576" y="1247775"/>
            <a:ext cx="8394984" cy="650050"/>
          </a:xfrm>
          <a:prstGeom prst="rect">
            <a:avLst/>
          </a:prstGeom>
          <a:noFill/>
          <a:ln>
            <a:noFill/>
          </a:ln>
        </p:spPr>
        <p:txBody>
          <a:bodyPr spcFirstLastPara="1" wrap="square" lIns="0" tIns="0" rIns="0" bIns="0" anchor="t" anchorCtr="0">
            <a:spAutoFit/>
          </a:bodyPr>
          <a:lstStyle/>
          <a:p>
            <a:pPr marL="0" marR="0" lvl="0" indent="0" algn="l" rtl="0">
              <a:lnSpc>
                <a:spcPct val="95999"/>
              </a:lnSpc>
              <a:spcBef>
                <a:spcPts val="0"/>
              </a:spcBef>
              <a:spcAft>
                <a:spcPts val="0"/>
              </a:spcAft>
              <a:buNone/>
            </a:pPr>
            <a:r>
              <a:rPr lang="en-US" sz="4400" dirty="0">
                <a:solidFill>
                  <a:schemeClr val="dk1"/>
                </a:solidFill>
                <a:latin typeface="Tenor Sans"/>
                <a:ea typeface="Tenor Sans"/>
                <a:cs typeface="Tenor Sans"/>
                <a:sym typeface="Tenor Sans"/>
              </a:rPr>
              <a:t>SOCIAL STUDIES!!! </a:t>
            </a:r>
            <a:endParaRPr sz="4400" dirty="0">
              <a:solidFill>
                <a:schemeClr val="dk1"/>
              </a:solidFill>
            </a:endParaRPr>
          </a:p>
        </p:txBody>
      </p:sp>
      <p:sp>
        <p:nvSpPr>
          <p:cNvPr id="154" name="Google Shape;154;p21">
            <a:extLst>
              <a:ext uri="{FF2B5EF4-FFF2-40B4-BE49-F238E27FC236}">
                <a16:creationId xmlns:a16="http://schemas.microsoft.com/office/drawing/2014/main" id="{F9E67E3E-F4D8-02EA-4428-F541719A022B}"/>
              </a:ext>
            </a:extLst>
          </p:cNvPr>
          <p:cNvSpPr txBox="1"/>
          <p:nvPr/>
        </p:nvSpPr>
        <p:spPr>
          <a:xfrm>
            <a:off x="13187193" y="5681645"/>
            <a:ext cx="3448200" cy="1418700"/>
          </a:xfrm>
          <a:prstGeom prst="rect">
            <a:avLst/>
          </a:prstGeom>
          <a:noFill/>
          <a:ln>
            <a:noFill/>
          </a:ln>
        </p:spPr>
        <p:txBody>
          <a:bodyPr spcFirstLastPara="1" wrap="square" lIns="0" tIns="0" rIns="0" bIns="0" anchor="t" anchorCtr="0">
            <a:spAutoFit/>
          </a:bodyPr>
          <a:lstStyle/>
          <a:p>
            <a:pPr marL="0" marR="0" lvl="0" indent="0" algn="ctr" rtl="0">
              <a:lnSpc>
                <a:spcPct val="96000"/>
              </a:lnSpc>
              <a:spcBef>
                <a:spcPts val="0"/>
              </a:spcBef>
              <a:spcAft>
                <a:spcPts val="0"/>
              </a:spcAft>
              <a:buNone/>
            </a:pPr>
            <a:r>
              <a:rPr lang="en-US" sz="4800" b="0" i="0" u="none" strike="noStrike" cap="none">
                <a:solidFill>
                  <a:srgbClr val="216B57"/>
                </a:solidFill>
                <a:latin typeface="Tenor Sans"/>
                <a:ea typeface="Tenor Sans"/>
                <a:cs typeface="Tenor Sans"/>
                <a:sym typeface="Tenor Sans"/>
              </a:rPr>
              <a:t>Employee</a:t>
            </a:r>
            <a:endParaRPr sz="1200"/>
          </a:p>
          <a:p>
            <a:pPr marL="0" marR="0" lvl="0" indent="0" algn="ctr" rtl="0">
              <a:lnSpc>
                <a:spcPct val="96000"/>
              </a:lnSpc>
              <a:spcBef>
                <a:spcPts val="0"/>
              </a:spcBef>
              <a:spcAft>
                <a:spcPts val="0"/>
              </a:spcAft>
              <a:buNone/>
            </a:pPr>
            <a:r>
              <a:rPr lang="en-US" sz="4800" b="0" i="0" u="none" strike="noStrike" cap="none">
                <a:solidFill>
                  <a:srgbClr val="216B57"/>
                </a:solidFill>
                <a:latin typeface="Tenor Sans"/>
                <a:ea typeface="Tenor Sans"/>
                <a:cs typeface="Tenor Sans"/>
                <a:sym typeface="Tenor Sans"/>
              </a:rPr>
              <a:t>Relations</a:t>
            </a:r>
            <a:endParaRPr sz="1200"/>
          </a:p>
        </p:txBody>
      </p:sp>
      <p:pic>
        <p:nvPicPr>
          <p:cNvPr id="155" name="Google Shape;155;p21">
            <a:extLst>
              <a:ext uri="{FF2B5EF4-FFF2-40B4-BE49-F238E27FC236}">
                <a16:creationId xmlns:a16="http://schemas.microsoft.com/office/drawing/2014/main" id="{55A4FE16-5A25-B31D-EF74-9BFADDD437F4}"/>
              </a:ext>
            </a:extLst>
          </p:cNvPr>
          <p:cNvPicPr preferRelativeResize="0"/>
          <p:nvPr/>
        </p:nvPicPr>
        <p:blipFill>
          <a:blip r:embed="rId3">
            <a:alphaModFix/>
          </a:blip>
          <a:stretch>
            <a:fillRect/>
          </a:stretch>
        </p:blipFill>
        <p:spPr>
          <a:xfrm>
            <a:off x="9144000" y="1441237"/>
            <a:ext cx="8832809" cy="7404525"/>
          </a:xfrm>
          <a:prstGeom prst="rect">
            <a:avLst/>
          </a:prstGeom>
          <a:noFill/>
          <a:ln w="76200" cap="flat" cmpd="sng">
            <a:solidFill>
              <a:schemeClr val="dk1"/>
            </a:solidFill>
            <a:prstDash val="solid"/>
            <a:round/>
            <a:headEnd type="none" w="sm" len="sm"/>
            <a:tailEnd type="none" w="sm" len="sm"/>
          </a:ln>
        </p:spPr>
      </p:pic>
      <p:sp>
        <p:nvSpPr>
          <p:cNvPr id="3" name="TextBox 2">
            <a:extLst>
              <a:ext uri="{FF2B5EF4-FFF2-40B4-BE49-F238E27FC236}">
                <a16:creationId xmlns:a16="http://schemas.microsoft.com/office/drawing/2014/main" id="{3368E7CE-8224-6BF8-A3B5-06766C8F2C73}"/>
              </a:ext>
            </a:extLst>
          </p:cNvPr>
          <p:cNvSpPr txBox="1"/>
          <p:nvPr/>
        </p:nvSpPr>
        <p:spPr>
          <a:xfrm>
            <a:off x="133004" y="3731179"/>
            <a:ext cx="8832809" cy="5047536"/>
          </a:xfrm>
          <a:prstGeom prst="rect">
            <a:avLst/>
          </a:prstGeom>
          <a:noFill/>
        </p:spPr>
        <p:txBody>
          <a:bodyPr wrap="square">
            <a:spAutoFit/>
          </a:bodyPr>
          <a:lstStyle/>
          <a:p>
            <a:pPr marL="0" marR="0">
              <a:spcBef>
                <a:spcPts val="0"/>
              </a:spcBef>
              <a:spcAft>
                <a:spcPts val="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050" kern="0" dirty="0">
                <a:solidFill>
                  <a:srgbClr val="1D2228"/>
                </a:solidFill>
                <a:effectLst/>
                <a:latin typeface="Helvetica Neue" panose="02000503000000020004" pitchFamily="2" charset="0"/>
                <a:ea typeface="Times New Roman" panose="02020603050405020304" pitchFamily="18" charset="0"/>
                <a:cs typeface="Times New Roman" panose="02020603050405020304" pitchFamily="18" charset="0"/>
              </a:rPr>
              <a:t> </a:t>
            </a:r>
            <a:r>
              <a:rPr lang="en-US" sz="2800" dirty="0"/>
              <a:t>Describe the principles embedded in the Constitution, including (T.C.A. § 49-6-1028):</a:t>
            </a:r>
          </a:p>
          <a:p>
            <a:r>
              <a:rPr lang="en-US" sz="2800" dirty="0"/>
              <a:t>• Purposes of government (listed in the Preamble)</a:t>
            </a:r>
          </a:p>
          <a:p>
            <a:r>
              <a:rPr lang="en-US" sz="2800" dirty="0"/>
              <a:t>• Separation of powers</a:t>
            </a:r>
          </a:p>
          <a:p>
            <a:r>
              <a:rPr lang="en-US" sz="2800" dirty="0"/>
              <a:t>• Branches of government</a:t>
            </a:r>
          </a:p>
          <a:p>
            <a:r>
              <a:rPr lang="en-US" sz="2800" dirty="0"/>
              <a:t>• Checks and balances</a:t>
            </a:r>
          </a:p>
          <a:p>
            <a:r>
              <a:rPr lang="en-US" sz="2800" dirty="0"/>
              <a:t>• Recognition and protection of individual rights (in the 1st Amendment)</a:t>
            </a:r>
          </a:p>
          <a:p>
            <a:endParaRPr lang="en-US" sz="2800" dirty="0"/>
          </a:p>
          <a:p>
            <a:r>
              <a:rPr lang="en-US" sz="2800" dirty="0"/>
              <a:t>UTILIZE PRIMARY SOURCES!!</a:t>
            </a:r>
          </a:p>
          <a:p>
            <a:pPr marL="0" marR="0">
              <a:spcBef>
                <a:spcPts val="0"/>
              </a:spcBef>
              <a:spcAft>
                <a:spcPts val="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AND OUR NATION’S LIBRARY!!</a:t>
            </a:r>
          </a:p>
        </p:txBody>
      </p:sp>
      <p:pic>
        <p:nvPicPr>
          <p:cNvPr id="2" name="Picture 1">
            <a:extLst>
              <a:ext uri="{FF2B5EF4-FFF2-40B4-BE49-F238E27FC236}">
                <a16:creationId xmlns:a16="http://schemas.microsoft.com/office/drawing/2014/main" id="{7EC53FA5-6CAD-47B5-2688-E9D588944B8A}"/>
              </a:ext>
            </a:extLst>
          </p:cNvPr>
          <p:cNvPicPr>
            <a:picLocks noChangeAspect="1"/>
          </p:cNvPicPr>
          <p:nvPr/>
        </p:nvPicPr>
        <p:blipFill>
          <a:blip r:embed="rId4"/>
          <a:stretch>
            <a:fillRect/>
          </a:stretch>
        </p:blipFill>
        <p:spPr>
          <a:xfrm>
            <a:off x="6073388" y="1169035"/>
            <a:ext cx="2872105" cy="2376805"/>
          </a:xfrm>
          <a:prstGeom prst="rect">
            <a:avLst/>
          </a:prstGeom>
        </p:spPr>
      </p:pic>
    </p:spTree>
    <p:extLst>
      <p:ext uri="{BB962C8B-B14F-4D97-AF65-F5344CB8AC3E}">
        <p14:creationId xmlns:p14="http://schemas.microsoft.com/office/powerpoint/2010/main" val="2523388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alpha val="34977"/>
          </a:schemeClr>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9EA06921-3C0C-4126-AF75-9499D4839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6269" y="0"/>
            <a:ext cx="18876173" cy="10279858"/>
            <a:chOff x="-417513" y="0"/>
            <a:chExt cx="12584114" cy="6853238"/>
          </a:xfrm>
        </p:grpSpPr>
        <p:sp>
          <p:nvSpPr>
            <p:cNvPr id="38" name="Freeform 5">
              <a:extLst>
                <a:ext uri="{FF2B5EF4-FFF2-40B4-BE49-F238E27FC236}">
                  <a16:creationId xmlns:a16="http://schemas.microsoft.com/office/drawing/2014/main" id="{B8087084-CC7C-4D37-B821-F12CD3D29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6">
              <a:extLst>
                <a:ext uri="{FF2B5EF4-FFF2-40B4-BE49-F238E27FC236}">
                  <a16:creationId xmlns:a16="http://schemas.microsoft.com/office/drawing/2014/main" id="{A27EF3C6-8AF8-41C0-B4DF-664F24087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7">
              <a:extLst>
                <a:ext uri="{FF2B5EF4-FFF2-40B4-BE49-F238E27FC236}">
                  <a16:creationId xmlns:a16="http://schemas.microsoft.com/office/drawing/2014/main" id="{46AD5CB4-13ED-4F2B-BA75-CA731F668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8">
              <a:extLst>
                <a:ext uri="{FF2B5EF4-FFF2-40B4-BE49-F238E27FC236}">
                  <a16:creationId xmlns:a16="http://schemas.microsoft.com/office/drawing/2014/main" id="{6C2FD3B8-D702-4F83-BA99-D23921211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9">
              <a:extLst>
                <a:ext uri="{FF2B5EF4-FFF2-40B4-BE49-F238E27FC236}">
                  <a16:creationId xmlns:a16="http://schemas.microsoft.com/office/drawing/2014/main" id="{1AF0D977-DBC6-44B7-93FB-3F76406CF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Freeform 10">
              <a:extLst>
                <a:ext uri="{FF2B5EF4-FFF2-40B4-BE49-F238E27FC236}">
                  <a16:creationId xmlns:a16="http://schemas.microsoft.com/office/drawing/2014/main" id="{B3ED27DF-D17E-4922-8394-821ED9253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11">
              <a:extLst>
                <a:ext uri="{FF2B5EF4-FFF2-40B4-BE49-F238E27FC236}">
                  <a16:creationId xmlns:a16="http://schemas.microsoft.com/office/drawing/2014/main" id="{800084EB-3C31-445C-8B2E-F43BA7ED3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12">
              <a:extLst>
                <a:ext uri="{FF2B5EF4-FFF2-40B4-BE49-F238E27FC236}">
                  <a16:creationId xmlns:a16="http://schemas.microsoft.com/office/drawing/2014/main" id="{5EE7F4D6-BE2E-41A9-A417-BA1AE4583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13">
              <a:extLst>
                <a:ext uri="{FF2B5EF4-FFF2-40B4-BE49-F238E27FC236}">
                  <a16:creationId xmlns:a16="http://schemas.microsoft.com/office/drawing/2014/main" id="{8805A789-4E10-46CF-A22B-8841C1CDF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14">
              <a:extLst>
                <a:ext uri="{FF2B5EF4-FFF2-40B4-BE49-F238E27FC236}">
                  <a16:creationId xmlns:a16="http://schemas.microsoft.com/office/drawing/2014/main" id="{9BD0D630-7987-48B7-A636-0ED234E2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15">
              <a:extLst>
                <a:ext uri="{FF2B5EF4-FFF2-40B4-BE49-F238E27FC236}">
                  <a16:creationId xmlns:a16="http://schemas.microsoft.com/office/drawing/2014/main" id="{F4E7D46D-851A-4DA9-B24D-19DAE1FC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16">
              <a:extLst>
                <a:ext uri="{FF2B5EF4-FFF2-40B4-BE49-F238E27FC236}">
                  <a16:creationId xmlns:a16="http://schemas.microsoft.com/office/drawing/2014/main" id="{BA38A754-A53E-469C-B89B-6C7FF9607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17">
              <a:extLst>
                <a:ext uri="{FF2B5EF4-FFF2-40B4-BE49-F238E27FC236}">
                  <a16:creationId xmlns:a16="http://schemas.microsoft.com/office/drawing/2014/main" id="{CAC17457-E557-440A-B5E0-40DFEEC8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Freeform 18">
              <a:extLst>
                <a:ext uri="{FF2B5EF4-FFF2-40B4-BE49-F238E27FC236}">
                  <a16:creationId xmlns:a16="http://schemas.microsoft.com/office/drawing/2014/main" id="{4D697814-F310-40D2-8E79-93C188107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Freeform 19">
              <a:extLst>
                <a:ext uri="{FF2B5EF4-FFF2-40B4-BE49-F238E27FC236}">
                  <a16:creationId xmlns:a16="http://schemas.microsoft.com/office/drawing/2014/main" id="{0CA691A3-EEBB-46A7-A973-B1E2DD112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20">
              <a:extLst>
                <a:ext uri="{FF2B5EF4-FFF2-40B4-BE49-F238E27FC236}">
                  <a16:creationId xmlns:a16="http://schemas.microsoft.com/office/drawing/2014/main" id="{B7361B78-110B-4437-8058-4E05A4234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 name="Freeform 21">
              <a:extLst>
                <a:ext uri="{FF2B5EF4-FFF2-40B4-BE49-F238E27FC236}">
                  <a16:creationId xmlns:a16="http://schemas.microsoft.com/office/drawing/2014/main" id="{97B9FFE1-BC8C-4C55-AE5D-8FDD78001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Freeform 22">
              <a:extLst>
                <a:ext uri="{FF2B5EF4-FFF2-40B4-BE49-F238E27FC236}">
                  <a16:creationId xmlns:a16="http://schemas.microsoft.com/office/drawing/2014/main" id="{6F87417E-9520-42E0-84D2-0C022548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Freeform 23">
              <a:extLst>
                <a:ext uri="{FF2B5EF4-FFF2-40B4-BE49-F238E27FC236}">
                  <a16:creationId xmlns:a16="http://schemas.microsoft.com/office/drawing/2014/main" id="{1235F6B6-5324-426D-84BE-EF96FD430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 name="Freeform 24">
              <a:extLst>
                <a:ext uri="{FF2B5EF4-FFF2-40B4-BE49-F238E27FC236}">
                  <a16:creationId xmlns:a16="http://schemas.microsoft.com/office/drawing/2014/main" id="{093C61D3-C80D-4599-8280-763868B2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 name="Freeform 25">
              <a:extLst>
                <a:ext uri="{FF2B5EF4-FFF2-40B4-BE49-F238E27FC236}">
                  <a16:creationId xmlns:a16="http://schemas.microsoft.com/office/drawing/2014/main" id="{D6D942F2-89B9-4755-89D9-436583176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9" name="Rectangle 58">
            <a:extLst>
              <a:ext uri="{FF2B5EF4-FFF2-40B4-BE49-F238E27FC236}">
                <a16:creationId xmlns:a16="http://schemas.microsoft.com/office/drawing/2014/main" id="{C40B6375-7479-45C4-8B99-EA1CF75F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22225">
            <a:solidFill>
              <a:srgbClr val="78A4DB"/>
            </a:solidFill>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rochure with text and pictures&#10;&#10;AI-generated content may be incorrect.">
            <a:extLst>
              <a:ext uri="{FF2B5EF4-FFF2-40B4-BE49-F238E27FC236}">
                <a16:creationId xmlns:a16="http://schemas.microsoft.com/office/drawing/2014/main" id="{27132A79-32A8-958F-2463-248C1E7BBA23}"/>
              </a:ext>
            </a:extLst>
          </p:cNvPr>
          <p:cNvPicPr>
            <a:picLocks noChangeAspect="1"/>
          </p:cNvPicPr>
          <p:nvPr/>
        </p:nvPicPr>
        <p:blipFill>
          <a:blip r:embed="rId3"/>
          <a:stretch>
            <a:fillRect/>
          </a:stretch>
        </p:blipFill>
        <p:spPr>
          <a:xfrm>
            <a:off x="897733" y="965200"/>
            <a:ext cx="16354425" cy="8356599"/>
          </a:xfrm>
          <a:prstGeom prst="rect">
            <a:avLst/>
          </a:prstGeom>
        </p:spPr>
      </p:pic>
    </p:spTree>
    <p:extLst>
      <p:ext uri="{BB962C8B-B14F-4D97-AF65-F5344CB8AC3E}">
        <p14:creationId xmlns:p14="http://schemas.microsoft.com/office/powerpoint/2010/main" val="3399195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alpha val="60734"/>
          </a:schemeClr>
        </a:solidFill>
        <a:effectLst/>
      </p:bgPr>
    </p:bg>
    <p:spTree>
      <p:nvGrpSpPr>
        <p:cNvPr id="1" name="Shape 152">
          <a:extLst>
            <a:ext uri="{FF2B5EF4-FFF2-40B4-BE49-F238E27FC236}">
              <a16:creationId xmlns:a16="http://schemas.microsoft.com/office/drawing/2014/main" id="{01162A19-A942-F71F-7166-06F5F3CB241E}"/>
            </a:ext>
          </a:extLst>
        </p:cNvPr>
        <p:cNvGrpSpPr/>
        <p:nvPr/>
      </p:nvGrpSpPr>
      <p:grpSpPr>
        <a:xfrm>
          <a:off x="0" y="0"/>
          <a:ext cx="0" cy="0"/>
          <a:chOff x="0" y="0"/>
          <a:chExt cx="0" cy="0"/>
        </a:xfrm>
      </p:grpSpPr>
      <p:sp>
        <p:nvSpPr>
          <p:cNvPr id="153" name="Google Shape;153;p21">
            <a:extLst>
              <a:ext uri="{FF2B5EF4-FFF2-40B4-BE49-F238E27FC236}">
                <a16:creationId xmlns:a16="http://schemas.microsoft.com/office/drawing/2014/main" id="{23E4B590-9E0D-D60A-2511-18AEE42E93F3}"/>
              </a:ext>
            </a:extLst>
          </p:cNvPr>
          <p:cNvSpPr txBox="1"/>
          <p:nvPr/>
        </p:nvSpPr>
        <p:spPr>
          <a:xfrm>
            <a:off x="403576" y="1247775"/>
            <a:ext cx="8394984" cy="650050"/>
          </a:xfrm>
          <a:prstGeom prst="rect">
            <a:avLst/>
          </a:prstGeom>
          <a:noFill/>
          <a:ln>
            <a:noFill/>
          </a:ln>
        </p:spPr>
        <p:txBody>
          <a:bodyPr spcFirstLastPara="1" wrap="square" lIns="0" tIns="0" rIns="0" bIns="0" anchor="t" anchorCtr="0">
            <a:spAutoFit/>
          </a:bodyPr>
          <a:lstStyle/>
          <a:p>
            <a:pPr marL="0" marR="0" lvl="0" indent="0" algn="l" rtl="0">
              <a:lnSpc>
                <a:spcPct val="95999"/>
              </a:lnSpc>
              <a:spcBef>
                <a:spcPts val="0"/>
              </a:spcBef>
              <a:spcAft>
                <a:spcPts val="0"/>
              </a:spcAft>
              <a:buNone/>
            </a:pPr>
            <a:r>
              <a:rPr lang="en-US" sz="4400" dirty="0">
                <a:solidFill>
                  <a:schemeClr val="dk1"/>
                </a:solidFill>
                <a:latin typeface="Tenor Sans"/>
                <a:ea typeface="Tenor Sans"/>
                <a:cs typeface="Tenor Sans"/>
                <a:sym typeface="Tenor Sans"/>
              </a:rPr>
              <a:t>SOCIAL STUDIES!!! </a:t>
            </a:r>
            <a:endParaRPr sz="4400" dirty="0">
              <a:solidFill>
                <a:schemeClr val="dk1"/>
              </a:solidFill>
            </a:endParaRPr>
          </a:p>
        </p:txBody>
      </p:sp>
      <p:sp>
        <p:nvSpPr>
          <p:cNvPr id="154" name="Google Shape;154;p21">
            <a:extLst>
              <a:ext uri="{FF2B5EF4-FFF2-40B4-BE49-F238E27FC236}">
                <a16:creationId xmlns:a16="http://schemas.microsoft.com/office/drawing/2014/main" id="{442F9EAC-68B1-E2DC-9FAC-677E1B7039B3}"/>
              </a:ext>
            </a:extLst>
          </p:cNvPr>
          <p:cNvSpPr txBox="1"/>
          <p:nvPr/>
        </p:nvSpPr>
        <p:spPr>
          <a:xfrm>
            <a:off x="13187193" y="5681645"/>
            <a:ext cx="3448200" cy="1418700"/>
          </a:xfrm>
          <a:prstGeom prst="rect">
            <a:avLst/>
          </a:prstGeom>
          <a:noFill/>
          <a:ln>
            <a:noFill/>
          </a:ln>
        </p:spPr>
        <p:txBody>
          <a:bodyPr spcFirstLastPara="1" wrap="square" lIns="0" tIns="0" rIns="0" bIns="0" anchor="t" anchorCtr="0">
            <a:spAutoFit/>
          </a:bodyPr>
          <a:lstStyle/>
          <a:p>
            <a:pPr marL="0" marR="0" lvl="0" indent="0" algn="ctr" rtl="0">
              <a:lnSpc>
                <a:spcPct val="96000"/>
              </a:lnSpc>
              <a:spcBef>
                <a:spcPts val="0"/>
              </a:spcBef>
              <a:spcAft>
                <a:spcPts val="0"/>
              </a:spcAft>
              <a:buNone/>
            </a:pPr>
            <a:r>
              <a:rPr lang="en-US" sz="4800" b="0" i="0" u="none" strike="noStrike" cap="none">
                <a:solidFill>
                  <a:srgbClr val="216B57"/>
                </a:solidFill>
                <a:latin typeface="Tenor Sans"/>
                <a:ea typeface="Tenor Sans"/>
                <a:cs typeface="Tenor Sans"/>
                <a:sym typeface="Tenor Sans"/>
              </a:rPr>
              <a:t>Employee</a:t>
            </a:r>
            <a:endParaRPr sz="1200"/>
          </a:p>
          <a:p>
            <a:pPr marL="0" marR="0" lvl="0" indent="0" algn="ctr" rtl="0">
              <a:lnSpc>
                <a:spcPct val="96000"/>
              </a:lnSpc>
              <a:spcBef>
                <a:spcPts val="0"/>
              </a:spcBef>
              <a:spcAft>
                <a:spcPts val="0"/>
              </a:spcAft>
              <a:buNone/>
            </a:pPr>
            <a:r>
              <a:rPr lang="en-US" sz="4800" b="0" i="0" u="none" strike="noStrike" cap="none">
                <a:solidFill>
                  <a:srgbClr val="216B57"/>
                </a:solidFill>
                <a:latin typeface="Tenor Sans"/>
                <a:ea typeface="Tenor Sans"/>
                <a:cs typeface="Tenor Sans"/>
                <a:sym typeface="Tenor Sans"/>
              </a:rPr>
              <a:t>Relations</a:t>
            </a:r>
            <a:endParaRPr sz="1200"/>
          </a:p>
        </p:txBody>
      </p:sp>
      <p:pic>
        <p:nvPicPr>
          <p:cNvPr id="155" name="Google Shape;155;p21">
            <a:extLst>
              <a:ext uri="{FF2B5EF4-FFF2-40B4-BE49-F238E27FC236}">
                <a16:creationId xmlns:a16="http://schemas.microsoft.com/office/drawing/2014/main" id="{8A297D23-03F6-9398-4DA3-D0C5828080F8}"/>
              </a:ext>
            </a:extLst>
          </p:cNvPr>
          <p:cNvPicPr preferRelativeResize="0"/>
          <p:nvPr/>
        </p:nvPicPr>
        <p:blipFill>
          <a:blip r:embed="rId3">
            <a:alphaModFix/>
          </a:blip>
          <a:stretch>
            <a:fillRect/>
          </a:stretch>
        </p:blipFill>
        <p:spPr>
          <a:xfrm>
            <a:off x="9144000" y="1441237"/>
            <a:ext cx="8832809" cy="7404525"/>
          </a:xfrm>
          <a:prstGeom prst="rect">
            <a:avLst/>
          </a:prstGeom>
          <a:noFill/>
          <a:ln w="76200" cap="flat" cmpd="sng">
            <a:solidFill>
              <a:schemeClr val="dk1"/>
            </a:solidFill>
            <a:prstDash val="solid"/>
            <a:round/>
            <a:headEnd type="none" w="sm" len="sm"/>
            <a:tailEnd type="none" w="sm" len="sm"/>
          </a:ln>
        </p:spPr>
      </p:pic>
      <p:sp>
        <p:nvSpPr>
          <p:cNvPr id="3" name="TextBox 2">
            <a:extLst>
              <a:ext uri="{FF2B5EF4-FFF2-40B4-BE49-F238E27FC236}">
                <a16:creationId xmlns:a16="http://schemas.microsoft.com/office/drawing/2014/main" id="{145E2724-FD0A-9980-F54D-81B8CA5BBA11}"/>
              </a:ext>
            </a:extLst>
          </p:cNvPr>
          <p:cNvSpPr txBox="1"/>
          <p:nvPr/>
        </p:nvSpPr>
        <p:spPr>
          <a:xfrm>
            <a:off x="133004" y="3731179"/>
            <a:ext cx="9208424" cy="469359"/>
          </a:xfrm>
          <a:prstGeom prst="rect">
            <a:avLst/>
          </a:prstGeom>
          <a:noFill/>
        </p:spPr>
        <p:txBody>
          <a:bodyPr wrap="square">
            <a:spAutoFit/>
          </a:bodyPr>
          <a:lstStyle/>
          <a:p>
            <a:pPr marL="0" marR="0">
              <a:spcBef>
                <a:spcPts val="0"/>
              </a:spcBef>
              <a:spcAft>
                <a:spcPts val="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050" kern="0" dirty="0">
                <a:solidFill>
                  <a:srgbClr val="1D2228"/>
                </a:solidFill>
                <a:effectLst/>
                <a:latin typeface="Helvetica Neue" panose="02000503000000020004" pitchFamily="2" charset="0"/>
                <a:ea typeface="Times New Roman" panose="02020603050405020304" pitchFamily="18"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30738EE-3674-FA9A-69D5-C2574D1E2B5A}"/>
              </a:ext>
            </a:extLst>
          </p:cNvPr>
          <p:cNvSpPr txBox="1"/>
          <p:nvPr/>
        </p:nvSpPr>
        <p:spPr>
          <a:xfrm>
            <a:off x="629624" y="3251674"/>
            <a:ext cx="7172960" cy="6278642"/>
          </a:xfrm>
          <a:prstGeom prst="rect">
            <a:avLst/>
          </a:prstGeom>
          <a:noFill/>
        </p:spPr>
        <p:txBody>
          <a:bodyPr wrap="square" rtlCol="0">
            <a:spAutoFit/>
          </a:bodyPr>
          <a:lstStyle/>
          <a:p>
            <a:r>
              <a:rPr lang="en-US" sz="3200" dirty="0"/>
              <a:t>1.18 Define citizenship, and recognize traits of good citizens, such as respecting the rights of others, voting, following laws, etc.</a:t>
            </a:r>
          </a:p>
          <a:p>
            <a:r>
              <a:rPr lang="en-US" sz="3200" dirty="0"/>
              <a:t>1.19 Explain that voting is a way of making choices and decisions.</a:t>
            </a:r>
          </a:p>
          <a:p>
            <a:pPr>
              <a:buNone/>
            </a:pPr>
            <a:r>
              <a:rPr lang="en-US" sz="3200" dirty="0">
                <a:solidFill>
                  <a:srgbClr val="000000"/>
                </a:solidFill>
                <a:latin typeface="Arial" panose="020B0604020202020204" pitchFamily="34" charset="0"/>
              </a:rPr>
              <a:t>2.25 Identify the rights and responsibilities of citizens of the U.S.</a:t>
            </a:r>
          </a:p>
          <a:p>
            <a:pPr>
              <a:buNone/>
            </a:pPr>
            <a:endParaRPr lang="en-US" sz="3200" dirty="0">
              <a:solidFill>
                <a:srgbClr val="000000"/>
              </a:solidFill>
              <a:latin typeface="Arial" panose="020B0604020202020204" pitchFamily="34" charset="0"/>
            </a:endParaRPr>
          </a:p>
          <a:p>
            <a:pPr>
              <a:buNone/>
            </a:pPr>
            <a:r>
              <a:rPr lang="en-US" sz="3200" dirty="0">
                <a:solidFill>
                  <a:srgbClr val="000000"/>
                </a:solidFill>
                <a:latin typeface="Arial" panose="020B0604020202020204" pitchFamily="34" charset="0"/>
              </a:rPr>
              <a:t>STUDY LADY BIRD AS AN EXAMPLE OF A GOOD CITIZEN!!</a:t>
            </a:r>
          </a:p>
          <a:p>
            <a:pPr>
              <a:buNone/>
            </a:pPr>
            <a:endParaRPr lang="en-US" sz="3200" dirty="0">
              <a:solidFill>
                <a:srgbClr val="000000"/>
              </a:solidFill>
              <a:latin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E514EBE7-FC6E-D037-F7FB-D07F5B9ECC8D}"/>
              </a:ext>
            </a:extLst>
          </p:cNvPr>
          <p:cNvPicPr>
            <a:picLocks noChangeAspect="1"/>
          </p:cNvPicPr>
          <p:nvPr/>
        </p:nvPicPr>
        <p:blipFill>
          <a:blip r:embed="rId4"/>
          <a:stretch>
            <a:fillRect/>
          </a:stretch>
        </p:blipFill>
        <p:spPr>
          <a:xfrm>
            <a:off x="6048079" y="709422"/>
            <a:ext cx="2872105" cy="2376805"/>
          </a:xfrm>
          <a:prstGeom prst="rect">
            <a:avLst/>
          </a:prstGeom>
        </p:spPr>
      </p:pic>
    </p:spTree>
    <p:extLst>
      <p:ext uri="{BB962C8B-B14F-4D97-AF65-F5344CB8AC3E}">
        <p14:creationId xmlns:p14="http://schemas.microsoft.com/office/powerpoint/2010/main" val="1369702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alpha val="53759"/>
          </a:schemeClr>
        </a:solidFill>
        <a:effectLst/>
      </p:bgPr>
    </p:bg>
    <p:spTree>
      <p:nvGrpSpPr>
        <p:cNvPr id="1" name=""/>
        <p:cNvGrpSpPr/>
        <p:nvPr/>
      </p:nvGrpSpPr>
      <p:grpSpPr>
        <a:xfrm>
          <a:off x="0" y="0"/>
          <a:ext cx="0" cy="0"/>
          <a:chOff x="0" y="0"/>
          <a:chExt cx="0" cy="0"/>
        </a:xfrm>
      </p:grpSpPr>
      <p:pic>
        <p:nvPicPr>
          <p:cNvPr id="5" name="Picture 4" descr="An open book with text and pictures&#10;&#10;AI-generated content may be incorrect.">
            <a:extLst>
              <a:ext uri="{FF2B5EF4-FFF2-40B4-BE49-F238E27FC236}">
                <a16:creationId xmlns:a16="http://schemas.microsoft.com/office/drawing/2014/main" id="{E6201217-4923-E6F0-3A08-964CE1A156A7}"/>
              </a:ext>
            </a:extLst>
          </p:cNvPr>
          <p:cNvPicPr>
            <a:picLocks noChangeAspect="1"/>
          </p:cNvPicPr>
          <p:nvPr/>
        </p:nvPicPr>
        <p:blipFill>
          <a:blip r:embed="rId3"/>
          <a:srcRect t="5166" b="8296"/>
          <a:stretch>
            <a:fillRect/>
          </a:stretch>
        </p:blipFill>
        <p:spPr>
          <a:xfrm>
            <a:off x="20" y="10"/>
            <a:ext cx="18287980" cy="10286990"/>
          </a:xfrm>
          <a:prstGeom prst="rect">
            <a:avLst/>
          </a:prstGeom>
        </p:spPr>
      </p:pic>
    </p:spTree>
    <p:extLst>
      <p:ext uri="{BB962C8B-B14F-4D97-AF65-F5344CB8AC3E}">
        <p14:creationId xmlns:p14="http://schemas.microsoft.com/office/powerpoint/2010/main" val="3726718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4000"/>
                <a:lumMod val="116000"/>
              </a:schemeClr>
            </a:gs>
            <a:gs pos="100000">
              <a:schemeClr val="bg2">
                <a:tint val="98000"/>
                <a:shade val="86000"/>
                <a:satMod val="90000"/>
                <a:lumMod val="88000"/>
              </a:schemeClr>
            </a:gs>
          </a:gsLst>
          <a:path path="circle">
            <a:fillToRect l="50000" t="15000" r="50000" b="169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7A25D46-0B0D-4C47-ACAF-9DABE52318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4511" y="-89064"/>
            <a:ext cx="18773779" cy="10385698"/>
            <a:chOff x="-329674" y="-51881"/>
            <a:chExt cx="12515851" cy="6923798"/>
          </a:xfrm>
        </p:grpSpPr>
        <p:sp>
          <p:nvSpPr>
            <p:cNvPr id="9" name="Freeform 5">
              <a:extLst>
                <a:ext uri="{FF2B5EF4-FFF2-40B4-BE49-F238E27FC236}">
                  <a16:creationId xmlns:a16="http://schemas.microsoft.com/office/drawing/2014/main" id="{ADEC1925-DB40-405A-9602-CB6117F21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6">
              <a:extLst>
                <a:ext uri="{FF2B5EF4-FFF2-40B4-BE49-F238E27FC236}">
                  <a16:creationId xmlns:a16="http://schemas.microsoft.com/office/drawing/2014/main" id="{04C8D933-6429-43B8-A716-04BBDC8F6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 name="Freeform 7">
              <a:extLst>
                <a:ext uri="{FF2B5EF4-FFF2-40B4-BE49-F238E27FC236}">
                  <a16:creationId xmlns:a16="http://schemas.microsoft.com/office/drawing/2014/main" id="{9A748C01-33A0-4048-9AEC-723C3CC4D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8">
              <a:extLst>
                <a:ext uri="{FF2B5EF4-FFF2-40B4-BE49-F238E27FC236}">
                  <a16:creationId xmlns:a16="http://schemas.microsoft.com/office/drawing/2014/main" id="{5C18A8D9-8B83-4735-BFD9-D5FEC8CAA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9">
              <a:extLst>
                <a:ext uri="{FF2B5EF4-FFF2-40B4-BE49-F238E27FC236}">
                  <a16:creationId xmlns:a16="http://schemas.microsoft.com/office/drawing/2014/main" id="{0838D5B3-7824-40C9-BD13-E81A1495C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10">
              <a:extLst>
                <a:ext uri="{FF2B5EF4-FFF2-40B4-BE49-F238E27FC236}">
                  <a16:creationId xmlns:a16="http://schemas.microsoft.com/office/drawing/2014/main" id="{603E48D3-8468-4C19-B59E-91763D21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11">
              <a:extLst>
                <a:ext uri="{FF2B5EF4-FFF2-40B4-BE49-F238E27FC236}">
                  <a16:creationId xmlns:a16="http://schemas.microsoft.com/office/drawing/2014/main" id="{C99F5924-515F-4791-A276-239CC9F38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12">
              <a:extLst>
                <a:ext uri="{FF2B5EF4-FFF2-40B4-BE49-F238E27FC236}">
                  <a16:creationId xmlns:a16="http://schemas.microsoft.com/office/drawing/2014/main" id="{F8784E22-B5A3-4106-9448-81DA426262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3">
              <a:extLst>
                <a:ext uri="{FF2B5EF4-FFF2-40B4-BE49-F238E27FC236}">
                  <a16:creationId xmlns:a16="http://schemas.microsoft.com/office/drawing/2014/main" id="{DA563E6F-2970-4E53-A329-C023E7014F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4">
              <a:extLst>
                <a:ext uri="{FF2B5EF4-FFF2-40B4-BE49-F238E27FC236}">
                  <a16:creationId xmlns:a16="http://schemas.microsoft.com/office/drawing/2014/main" id="{9279679C-1412-41C6-8306-544AA6759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5">
              <a:extLst>
                <a:ext uri="{FF2B5EF4-FFF2-40B4-BE49-F238E27FC236}">
                  <a16:creationId xmlns:a16="http://schemas.microsoft.com/office/drawing/2014/main" id="{627D2C28-B4B8-49B4-8C4E-D85037F25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2">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6">
              <a:extLst>
                <a:ext uri="{FF2B5EF4-FFF2-40B4-BE49-F238E27FC236}">
                  <a16:creationId xmlns:a16="http://schemas.microsoft.com/office/drawing/2014/main" id="{0D89DEA0-3D57-4733-BCB3-8A49D0BE1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2">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7">
              <a:extLst>
                <a:ext uri="{FF2B5EF4-FFF2-40B4-BE49-F238E27FC236}">
                  <a16:creationId xmlns:a16="http://schemas.microsoft.com/office/drawing/2014/main" id="{45E2351B-95C5-45BD-BDC8-EA804EE62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8">
              <a:extLst>
                <a:ext uri="{FF2B5EF4-FFF2-40B4-BE49-F238E27FC236}">
                  <a16:creationId xmlns:a16="http://schemas.microsoft.com/office/drawing/2014/main" id="{889AC477-B06A-4C2E-ABDB-6C500FD068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9">
              <a:extLst>
                <a:ext uri="{FF2B5EF4-FFF2-40B4-BE49-F238E27FC236}">
                  <a16:creationId xmlns:a16="http://schemas.microsoft.com/office/drawing/2014/main" id="{C9415B72-EFB8-41F5-B5BE-8113AC2596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20">
              <a:extLst>
                <a:ext uri="{FF2B5EF4-FFF2-40B4-BE49-F238E27FC236}">
                  <a16:creationId xmlns:a16="http://schemas.microsoft.com/office/drawing/2014/main" id="{9BF39570-FB5C-4B29-8025-FEA726A2C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21">
              <a:extLst>
                <a:ext uri="{FF2B5EF4-FFF2-40B4-BE49-F238E27FC236}">
                  <a16:creationId xmlns:a16="http://schemas.microsoft.com/office/drawing/2014/main" id="{18E257F1-2F00-4BC6-983A-00EF13707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2">
              <a:extLst>
                <a:ext uri="{FF2B5EF4-FFF2-40B4-BE49-F238E27FC236}">
                  <a16:creationId xmlns:a16="http://schemas.microsoft.com/office/drawing/2014/main" id="{7295C673-B6FC-45FC-B29D-5DF3B88CD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3">
              <a:extLst>
                <a:ext uri="{FF2B5EF4-FFF2-40B4-BE49-F238E27FC236}">
                  <a16:creationId xmlns:a16="http://schemas.microsoft.com/office/drawing/2014/main" id="{CDCB093E-EA27-4DA3-BF5F-B5DFE4908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3" name="Picture 2" descr="An open book with a person on the podium&#10;&#10;AI-generated content may be incorrect.">
            <a:extLst>
              <a:ext uri="{FF2B5EF4-FFF2-40B4-BE49-F238E27FC236}">
                <a16:creationId xmlns:a16="http://schemas.microsoft.com/office/drawing/2014/main" id="{9C1DC4A2-003E-4E96-F1A5-570F7F3AC3C9}"/>
              </a:ext>
            </a:extLst>
          </p:cNvPr>
          <p:cNvPicPr>
            <a:picLocks noChangeAspect="1"/>
          </p:cNvPicPr>
          <p:nvPr/>
        </p:nvPicPr>
        <p:blipFill>
          <a:blip r:embed="rId2"/>
          <a:srcRect t="7872" b="13919"/>
          <a:stretch>
            <a:fillRect/>
          </a:stretch>
        </p:blipFill>
        <p:spPr>
          <a:xfrm>
            <a:off x="20" y="990129"/>
            <a:ext cx="18287980" cy="9296871"/>
          </a:xfrm>
          <a:custGeom>
            <a:avLst/>
            <a:gdLst/>
            <a:ahLst/>
            <a:cxnLst/>
            <a:rect l="l" t="t" r="r" b="b"/>
            <a:pathLst>
              <a:path w="12192000" h="6197914">
                <a:moveTo>
                  <a:pt x="5313331" y="105"/>
                </a:moveTo>
                <a:cubicBezTo>
                  <a:pt x="5817614" y="1077"/>
                  <a:pt x="6300289" y="8751"/>
                  <a:pt x="6753597" y="20956"/>
                </a:cubicBezTo>
                <a:cubicBezTo>
                  <a:pt x="8237152" y="60902"/>
                  <a:pt x="10139508" y="174843"/>
                  <a:pt x="12113803" y="417358"/>
                </a:cubicBezTo>
                <a:lnTo>
                  <a:pt x="12192000" y="427506"/>
                </a:lnTo>
                <a:lnTo>
                  <a:pt x="12192000" y="1623016"/>
                </a:lnTo>
                <a:lnTo>
                  <a:pt x="12192000" y="1858395"/>
                </a:lnTo>
                <a:lnTo>
                  <a:pt x="12192000" y="5879756"/>
                </a:lnTo>
                <a:lnTo>
                  <a:pt x="12192000" y="6197914"/>
                </a:lnTo>
                <a:lnTo>
                  <a:pt x="0" y="6197914"/>
                </a:lnTo>
                <a:lnTo>
                  <a:pt x="0" y="5879756"/>
                </a:lnTo>
                <a:lnTo>
                  <a:pt x="0" y="1858395"/>
                </a:lnTo>
                <a:lnTo>
                  <a:pt x="0" y="1623016"/>
                </a:lnTo>
                <a:lnTo>
                  <a:pt x="0" y="276175"/>
                </a:lnTo>
                <a:lnTo>
                  <a:pt x="400746" y="230875"/>
                </a:lnTo>
                <a:cubicBezTo>
                  <a:pt x="2093145" y="54582"/>
                  <a:pt x="3800480" y="-2812"/>
                  <a:pt x="5313331" y="105"/>
                </a:cubicBezTo>
                <a:close/>
              </a:path>
            </a:pathLst>
          </a:custGeom>
        </p:spPr>
      </p:pic>
    </p:spTree>
    <p:extLst>
      <p:ext uri="{BB962C8B-B14F-4D97-AF65-F5344CB8AC3E}">
        <p14:creationId xmlns:p14="http://schemas.microsoft.com/office/powerpoint/2010/main" val="3124938453"/>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alpha val="51646"/>
          </a:schemeClr>
        </a:solidFill>
        <a:effectLst/>
      </p:bgPr>
    </p:bg>
    <p:spTree>
      <p:nvGrpSpPr>
        <p:cNvPr id="1" name="Shape 152"/>
        <p:cNvGrpSpPr/>
        <p:nvPr/>
      </p:nvGrpSpPr>
      <p:grpSpPr>
        <a:xfrm>
          <a:off x="0" y="0"/>
          <a:ext cx="0" cy="0"/>
          <a:chOff x="0" y="0"/>
          <a:chExt cx="0" cy="0"/>
        </a:xfrm>
      </p:grpSpPr>
      <p:sp>
        <p:nvSpPr>
          <p:cNvPr id="153" name="Google Shape;153;p21"/>
          <p:cNvSpPr txBox="1"/>
          <p:nvPr/>
        </p:nvSpPr>
        <p:spPr>
          <a:xfrm>
            <a:off x="346852" y="837680"/>
            <a:ext cx="8583300" cy="2659190"/>
          </a:xfrm>
          <a:prstGeom prst="rect">
            <a:avLst/>
          </a:prstGeom>
          <a:noFill/>
          <a:ln>
            <a:noFill/>
          </a:ln>
        </p:spPr>
        <p:txBody>
          <a:bodyPr spcFirstLastPara="1" wrap="square" lIns="0" tIns="0" rIns="0" bIns="0" anchor="t" anchorCtr="0">
            <a:spAutoFit/>
          </a:bodyPr>
          <a:lstStyle/>
          <a:p>
            <a:pPr marL="0" marR="0" lvl="0" indent="0" algn="l" rtl="0">
              <a:lnSpc>
                <a:spcPct val="95999"/>
              </a:lnSpc>
              <a:spcBef>
                <a:spcPts val="0"/>
              </a:spcBef>
              <a:spcAft>
                <a:spcPts val="0"/>
              </a:spcAft>
              <a:buNone/>
            </a:pPr>
            <a:r>
              <a:rPr lang="en-US" sz="9000" dirty="0">
                <a:solidFill>
                  <a:schemeClr val="dk1"/>
                </a:solidFill>
                <a:latin typeface="Tenor Sans"/>
                <a:ea typeface="Tenor Sans"/>
                <a:cs typeface="Tenor Sans"/>
                <a:sym typeface="Tenor Sans"/>
              </a:rPr>
              <a:t>Good citizenship </a:t>
            </a:r>
            <a:endParaRPr sz="9000" dirty="0">
              <a:solidFill>
                <a:schemeClr val="dk1"/>
              </a:solidFill>
            </a:endParaRPr>
          </a:p>
        </p:txBody>
      </p:sp>
      <p:sp>
        <p:nvSpPr>
          <p:cNvPr id="154" name="Google Shape;154;p21"/>
          <p:cNvSpPr txBox="1"/>
          <p:nvPr/>
        </p:nvSpPr>
        <p:spPr>
          <a:xfrm>
            <a:off x="13187193" y="5681645"/>
            <a:ext cx="3448200" cy="1418700"/>
          </a:xfrm>
          <a:prstGeom prst="rect">
            <a:avLst/>
          </a:prstGeom>
          <a:noFill/>
          <a:ln>
            <a:noFill/>
          </a:ln>
        </p:spPr>
        <p:txBody>
          <a:bodyPr spcFirstLastPara="1" wrap="square" lIns="0" tIns="0" rIns="0" bIns="0" anchor="t" anchorCtr="0">
            <a:spAutoFit/>
          </a:bodyPr>
          <a:lstStyle/>
          <a:p>
            <a:pPr marL="0" marR="0" lvl="0" indent="0" algn="ctr" rtl="0">
              <a:lnSpc>
                <a:spcPct val="96000"/>
              </a:lnSpc>
              <a:spcBef>
                <a:spcPts val="0"/>
              </a:spcBef>
              <a:spcAft>
                <a:spcPts val="0"/>
              </a:spcAft>
              <a:buNone/>
            </a:pPr>
            <a:r>
              <a:rPr lang="en-US" sz="4800" b="0" i="0" u="none" strike="noStrike" cap="none">
                <a:solidFill>
                  <a:srgbClr val="216B57"/>
                </a:solidFill>
                <a:latin typeface="Tenor Sans"/>
                <a:ea typeface="Tenor Sans"/>
                <a:cs typeface="Tenor Sans"/>
                <a:sym typeface="Tenor Sans"/>
              </a:rPr>
              <a:t>Employee</a:t>
            </a:r>
            <a:endParaRPr sz="1200"/>
          </a:p>
          <a:p>
            <a:pPr marL="0" marR="0" lvl="0" indent="0" algn="ctr" rtl="0">
              <a:lnSpc>
                <a:spcPct val="96000"/>
              </a:lnSpc>
              <a:spcBef>
                <a:spcPts val="0"/>
              </a:spcBef>
              <a:spcAft>
                <a:spcPts val="0"/>
              </a:spcAft>
              <a:buNone/>
            </a:pPr>
            <a:r>
              <a:rPr lang="en-US" sz="4800" b="0" i="0" u="none" strike="noStrike" cap="none">
                <a:solidFill>
                  <a:srgbClr val="216B57"/>
                </a:solidFill>
                <a:latin typeface="Tenor Sans"/>
                <a:ea typeface="Tenor Sans"/>
                <a:cs typeface="Tenor Sans"/>
                <a:sym typeface="Tenor Sans"/>
              </a:rPr>
              <a:t>Relations</a:t>
            </a:r>
            <a:endParaRPr sz="1200"/>
          </a:p>
        </p:txBody>
      </p:sp>
      <p:pic>
        <p:nvPicPr>
          <p:cNvPr id="155" name="Google Shape;155;p21"/>
          <p:cNvPicPr preferRelativeResize="0"/>
          <p:nvPr/>
        </p:nvPicPr>
        <p:blipFill>
          <a:blip r:embed="rId3">
            <a:alphaModFix/>
          </a:blip>
          <a:stretch>
            <a:fillRect/>
          </a:stretch>
        </p:blipFill>
        <p:spPr>
          <a:xfrm>
            <a:off x="9144000" y="1441237"/>
            <a:ext cx="8832809" cy="7404525"/>
          </a:xfrm>
          <a:prstGeom prst="rect">
            <a:avLst/>
          </a:prstGeom>
          <a:noFill/>
          <a:ln w="76200" cap="flat" cmpd="sng">
            <a:solidFill>
              <a:schemeClr val="dk1"/>
            </a:solidFill>
            <a:prstDash val="solid"/>
            <a:round/>
            <a:headEnd type="none" w="sm" len="sm"/>
            <a:tailEnd type="none" w="sm" len="sm"/>
          </a:ln>
        </p:spPr>
      </p:pic>
      <p:sp>
        <p:nvSpPr>
          <p:cNvPr id="3" name="TextBox 2">
            <a:extLst>
              <a:ext uri="{FF2B5EF4-FFF2-40B4-BE49-F238E27FC236}">
                <a16:creationId xmlns:a16="http://schemas.microsoft.com/office/drawing/2014/main" id="{85061480-D09D-FACF-5438-2E031D7AF236}"/>
              </a:ext>
            </a:extLst>
          </p:cNvPr>
          <p:cNvSpPr txBox="1"/>
          <p:nvPr/>
        </p:nvSpPr>
        <p:spPr>
          <a:xfrm>
            <a:off x="133004" y="3731179"/>
            <a:ext cx="8583300" cy="6194003"/>
          </a:xfrm>
          <a:prstGeom prst="rect">
            <a:avLst/>
          </a:prstGeom>
          <a:noFill/>
        </p:spPr>
        <p:txBody>
          <a:bodyPr wrap="square">
            <a:spAutoFit/>
          </a:bodyPr>
          <a:lstStyle/>
          <a:p>
            <a:pPr marL="0" marR="0">
              <a:spcBef>
                <a:spcPts val="0"/>
              </a:spcBef>
              <a:spcAft>
                <a:spcPts val="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50" kern="0" dirty="0">
                <a:solidFill>
                  <a:srgbClr val="1D2228"/>
                </a:solidFill>
                <a:effectLst/>
                <a:latin typeface="Helvetica Neue" panose="02000503000000020004" pitchFamily="2" charset="0"/>
                <a:ea typeface="Times New Roman" panose="02020603050405020304" pitchFamily="18" charset="0"/>
                <a:cs typeface="Times New Roman" panose="02020603050405020304" pitchFamily="18" charset="0"/>
              </a:rPr>
              <a:t> </a:t>
            </a:r>
            <a:endParaRPr lang="en-US" sz="2800" dirty="0">
              <a:solidFill>
                <a:srgbClr val="1D2228"/>
              </a:solidFill>
              <a:latin typeface="Helvetica Neue" panose="02000503000000020004" pitchFamily="2" charset="0"/>
              <a:ea typeface="Times New Roman" panose="02020603050405020304" pitchFamily="18" charset="0"/>
              <a:cs typeface="Times New Roman" panose="02020603050405020304" pitchFamily="18" charset="0"/>
            </a:endParaRPr>
          </a:p>
          <a:p>
            <a:r>
              <a:rPr lang="en-US" sz="2400" kern="0" dirty="0">
                <a:effectLst/>
                <a:latin typeface="Helvetica Neue" panose="02000503000000020004" pitchFamily="2" charset="0"/>
                <a:ea typeface="Times New Roman" panose="02020603050405020304" pitchFamily="18" charset="0"/>
                <a:cs typeface="Times New Roman" panose="02020603050405020304" pitchFamily="18" charset="0"/>
              </a:rPr>
              <a:t>How was Lady Bird respectful per book?  Does it take courage to be respectful?  Complete a Venn Diagram showing respect, courage, and both.</a:t>
            </a:r>
          </a:p>
          <a:p>
            <a:endParaRPr lang="en-US" sz="2400" dirty="0">
              <a:latin typeface="Helvetica Neue" panose="02000503000000020004" pitchFamily="2" charset="0"/>
              <a:ea typeface="Times New Roman" panose="02020603050405020304" pitchFamily="18" charset="0"/>
              <a:cs typeface="Times New Roman" panose="02020603050405020304" pitchFamily="18" charset="0"/>
            </a:endParaRPr>
          </a:p>
          <a:p>
            <a:r>
              <a:rPr lang="en-US" sz="2400" kern="0" dirty="0">
                <a:effectLst/>
                <a:latin typeface="Helvetica Neue" panose="02000503000000020004" pitchFamily="2"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https://www.canva.com/design/DAGUOvFBVzw/8YqKgm58ESYRbgQbeWPl9g/edit?utm_content=DAGUOvFBVzw&amp;utm_campaign=designshare&amp;utm_medium=link2&amp;utm_source=sharebutton</a:t>
            </a:r>
            <a:endParaRPr lang="en-US" sz="2400" kern="0" dirty="0">
              <a:effectLst/>
              <a:latin typeface="Helvetica Neue" panose="02000503000000020004" pitchFamily="2" charset="0"/>
              <a:ea typeface="Times New Roman" panose="02020603050405020304" pitchFamily="18" charset="0"/>
              <a:cs typeface="Times New Roman" panose="02020603050405020304" pitchFamily="18" charset="0"/>
            </a:endParaRPr>
          </a:p>
          <a:p>
            <a:endParaRPr lang="en-US" sz="2400" kern="0" dirty="0">
              <a:solidFill>
                <a:srgbClr val="1D2228"/>
              </a:solidFill>
              <a:effectLst/>
              <a:highlight>
                <a:srgbClr val="FFFF00"/>
              </a:highlight>
              <a:latin typeface="Helvetica Neue" panose="02000503000000020004" pitchFamily="2" charset="0"/>
              <a:ea typeface="Times New Roman" panose="02020603050405020304" pitchFamily="18" charset="0"/>
              <a:cs typeface="Times New Roman" panose="02020603050405020304" pitchFamily="18" charset="0"/>
            </a:endParaRPr>
          </a:p>
          <a:p>
            <a:endParaRPr lang="en-US" sz="2400" dirty="0">
              <a:solidFill>
                <a:srgbClr val="1D2228"/>
              </a:solidFill>
              <a:highlight>
                <a:srgbClr val="FF0000"/>
              </a:highlight>
              <a:latin typeface="Helvetica Neue" panose="02000503000000020004" pitchFamily="2" charset="0"/>
              <a:ea typeface="Calibri" panose="020F0502020204030204" pitchFamily="34" charset="0"/>
              <a:cs typeface="Times New Roman" panose="02020603050405020304" pitchFamily="18" charset="0"/>
            </a:endParaRPr>
          </a:p>
          <a:p>
            <a:endParaRPr lang="en-US" sz="2400" dirty="0">
              <a:solidFill>
                <a:srgbClr val="1D2228"/>
              </a:solidFill>
              <a:highlight>
                <a:srgbClr val="FF0000"/>
              </a:highlight>
              <a:latin typeface="Helvetica Neue" panose="02000503000000020004" pitchFamily="2" charset="0"/>
              <a:ea typeface="Calibri" panose="020F0502020204030204" pitchFamily="34" charset="0"/>
              <a:cs typeface="Times New Roman" panose="02020603050405020304" pitchFamily="18" charset="0"/>
            </a:endParaRPr>
          </a:p>
          <a:p>
            <a:endParaRPr lang="en-US" sz="2400" kern="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800" kern="0" dirty="0">
              <a:solidFill>
                <a:srgbClr val="1D2228"/>
              </a:solidFill>
              <a:effectLst/>
              <a:latin typeface="Helvetica Neue" panose="02000503000000020004" pitchFamily="2"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800" dirty="0">
              <a:solidFill>
                <a:srgbClr val="1D2228"/>
              </a:solidFill>
              <a:latin typeface="Helvetica Neue" panose="02000503000000020004" pitchFamily="2"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800" kern="0" dirty="0">
              <a:solidFill>
                <a:srgbClr val="1D2228"/>
              </a:solidFill>
              <a:effectLst/>
              <a:latin typeface="Helvetica Neue" panose="02000503000000020004"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8500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9"/>
        <p:cNvGrpSpPr/>
        <p:nvPr/>
      </p:nvGrpSpPr>
      <p:grpSpPr>
        <a:xfrm>
          <a:off x="0" y="0"/>
          <a:ext cx="0" cy="0"/>
          <a:chOff x="0" y="0"/>
          <a:chExt cx="0" cy="0"/>
        </a:xfrm>
      </p:grpSpPr>
      <p:sp>
        <p:nvSpPr>
          <p:cNvPr id="160" name="Google Shape;160;p22"/>
          <p:cNvSpPr/>
          <p:nvPr/>
        </p:nvSpPr>
        <p:spPr>
          <a:xfrm>
            <a:off x="1384590" y="585047"/>
            <a:ext cx="15793627" cy="9116906"/>
          </a:xfrm>
          <a:custGeom>
            <a:avLst/>
            <a:gdLst/>
            <a:ahLst/>
            <a:cxnLst/>
            <a:rect l="l" t="t" r="r" b="b"/>
            <a:pathLst>
              <a:path w="2769597" h="2709333" extrusionOk="0">
                <a:moveTo>
                  <a:pt x="0" y="0"/>
                </a:moveTo>
                <a:lnTo>
                  <a:pt x="2769597" y="0"/>
                </a:lnTo>
                <a:lnTo>
                  <a:pt x="2769597" y="2709333"/>
                </a:lnTo>
                <a:lnTo>
                  <a:pt x="0" y="2709333"/>
                </a:lnTo>
                <a:close/>
              </a:path>
            </a:pathLst>
          </a:custGeom>
          <a:solidFill>
            <a:srgbClr val="FFFBEC"/>
          </a:solidFill>
          <a:ln>
            <a:noFill/>
          </a:ln>
        </p:spPr>
        <p:txBody>
          <a:bodyPr/>
          <a:lstStyle/>
          <a:p>
            <a:endParaRPr lang="en-US"/>
          </a:p>
        </p:txBody>
      </p:sp>
      <p:sp>
        <p:nvSpPr>
          <p:cNvPr id="161" name="Google Shape;161;p22"/>
          <p:cNvSpPr txBox="1"/>
          <p:nvPr/>
        </p:nvSpPr>
        <p:spPr>
          <a:xfrm>
            <a:off x="848225" y="982168"/>
            <a:ext cx="16230600" cy="1329600"/>
          </a:xfrm>
          <a:prstGeom prst="rect">
            <a:avLst/>
          </a:prstGeom>
          <a:noFill/>
          <a:ln>
            <a:noFill/>
          </a:ln>
        </p:spPr>
        <p:txBody>
          <a:bodyPr spcFirstLastPara="1" wrap="square" lIns="0" tIns="0" rIns="0" bIns="0" anchor="t" anchorCtr="0">
            <a:spAutoFit/>
          </a:bodyPr>
          <a:lstStyle/>
          <a:p>
            <a:pPr marL="0" marR="0" lvl="0" indent="0" algn="ctr" rtl="0">
              <a:lnSpc>
                <a:spcPct val="95999"/>
              </a:lnSpc>
              <a:spcBef>
                <a:spcPts val="0"/>
              </a:spcBef>
              <a:spcAft>
                <a:spcPts val="0"/>
              </a:spcAft>
              <a:buNone/>
            </a:pPr>
            <a:r>
              <a:rPr lang="en-US" sz="8999" dirty="0">
                <a:solidFill>
                  <a:schemeClr val="dk1"/>
                </a:solidFill>
                <a:latin typeface="Tenor Sans"/>
                <a:ea typeface="Tenor Sans"/>
                <a:cs typeface="Tenor Sans"/>
                <a:sym typeface="Tenor Sans"/>
              </a:rPr>
              <a:t>MOVIE DAY! </a:t>
            </a:r>
            <a:endParaRPr sz="8499" dirty="0">
              <a:solidFill>
                <a:schemeClr val="dk1"/>
              </a:solidFill>
            </a:endParaRPr>
          </a:p>
        </p:txBody>
      </p:sp>
      <p:sp>
        <p:nvSpPr>
          <p:cNvPr id="162" name="Google Shape;162;p22"/>
          <p:cNvSpPr txBox="1"/>
          <p:nvPr/>
        </p:nvSpPr>
        <p:spPr>
          <a:xfrm>
            <a:off x="3037975" y="3368850"/>
            <a:ext cx="13114500" cy="50532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2400" dirty="0">
                <a:solidFill>
                  <a:srgbClr val="1D2228"/>
                </a:solidFill>
                <a:latin typeface="Helvetica Neue" panose="02000503000000020004" pitchFamily="2" charset="0"/>
                <a:ea typeface="Times New Roman" panose="02020603050405020304" pitchFamily="18" charset="0"/>
                <a:cs typeface="Times New Roman" panose="02020603050405020304" pitchFamily="18" charset="0"/>
              </a:rPr>
              <a:t>P</a:t>
            </a:r>
            <a:r>
              <a:rPr lang="en-US" sz="2400" kern="0" dirty="0">
                <a:solidFill>
                  <a:srgbClr val="1D2228"/>
                </a:solidFill>
                <a:effectLst/>
                <a:latin typeface="Helvetica Neue" panose="02000503000000020004" pitchFamily="2" charset="0"/>
                <a:ea typeface="Times New Roman" panose="02020603050405020304" pitchFamily="18" charset="0"/>
                <a:cs typeface="Times New Roman" panose="02020603050405020304" pitchFamily="18" charset="0"/>
              </a:rPr>
              <a:t>articipation in government by educating oneself about the issues</a:t>
            </a:r>
          </a:p>
          <a:p>
            <a:pPr marL="0" marR="0">
              <a:spcBef>
                <a:spcPts val="0"/>
              </a:spcBef>
              <a:spcAft>
                <a:spcPts val="0"/>
              </a:spcAft>
            </a:pPr>
            <a:endParaRPr lang="en-US" sz="2400" dirty="0">
              <a:solidFill>
                <a:srgbClr val="1D2228"/>
              </a:solidFill>
              <a:latin typeface="Helvetica Neue" panose="02000503000000020004"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kern="0" dirty="0">
                <a:solidFill>
                  <a:srgbClr val="1D2228"/>
                </a:solidFill>
                <a:effectLst/>
                <a:latin typeface="Helvetica Neue" panose="02000503000000020004" pitchFamily="2" charset="0"/>
                <a:ea typeface="Times New Roman" panose="02020603050405020304" pitchFamily="18" charset="0"/>
                <a:cs typeface="Times New Roman" panose="02020603050405020304" pitchFamily="18" charset="0"/>
              </a:rPr>
              <a:t>Consider how Lady Bird helped educate the public, per the book, and then: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kern="0" dirty="0">
                <a:solidFill>
                  <a:srgbClr val="1D2228"/>
                </a:solidFill>
                <a:effectLst/>
                <a:latin typeface="Helvetica Neue" panose="02000503000000020004" pitchFamily="2" charset="0"/>
                <a:ea typeface="Times New Roman" panose="02020603050405020304" pitchFamily="18" charset="0"/>
                <a:cs typeface="Times New Roman" panose="02020603050405020304" pitchFamily="18" charset="0"/>
              </a:rPr>
              <a:t>            1.  Video group for "What did she teach?"</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kern="0" dirty="0">
                <a:solidFill>
                  <a:srgbClr val="1D2228"/>
                </a:solidFill>
                <a:effectLst/>
                <a:latin typeface="Helvetica Neue" panose="02000503000000020004" pitchFamily="2" charset="0"/>
                <a:ea typeface="Times New Roman" panose="02020603050405020304" pitchFamily="18" charset="0"/>
                <a:cs typeface="Times New Roman" panose="02020603050405020304" pitchFamily="18" charset="0"/>
              </a:rPr>
              <a:t>            2. Video group for "What did she have to overcome to teach?"</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kern="0" dirty="0">
                <a:solidFill>
                  <a:srgbClr val="1D2228"/>
                </a:solidFill>
                <a:effectLst/>
                <a:latin typeface="Helvetica Neue" panose="02000503000000020004" pitchFamily="2" charset="0"/>
                <a:ea typeface="Times New Roman" panose="02020603050405020304" pitchFamily="18" charset="0"/>
                <a:cs typeface="Times New Roman" panose="02020603050405020304" pitchFamily="18" charset="0"/>
              </a:rPr>
              <a:t>            3.  Video group for "What character traits did she display, with examples from book?”</a:t>
            </a:r>
          </a:p>
          <a:p>
            <a:pPr marL="0" marR="0">
              <a:spcBef>
                <a:spcPts val="0"/>
              </a:spcBef>
              <a:spcAft>
                <a:spcPts val="0"/>
              </a:spcAft>
            </a:pPr>
            <a:r>
              <a:rPr lang="en-US" sz="2400" dirty="0">
                <a:solidFill>
                  <a:srgbClr val="1D2228"/>
                </a:solidFill>
                <a:latin typeface="Helvetica Neue" panose="02000503000000020004" pitchFamily="2" charset="0"/>
                <a:ea typeface="Times New Roman" panose="02020603050405020304" pitchFamily="18" charset="0"/>
                <a:cs typeface="Times New Roman" panose="02020603050405020304" pitchFamily="18" charset="0"/>
              </a:rPr>
              <a:t>            4.  Video group for “What were the outcomes?”</a:t>
            </a:r>
            <a:endParaRPr lang="en-US" sz="2400" kern="100"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400" kern="0" dirty="0">
              <a:solidFill>
                <a:srgbClr val="1D2228"/>
              </a:solidFill>
              <a:effectLst/>
              <a:latin typeface="Helvetica Neue" panose="02000503000000020004" pitchFamily="2"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400" dirty="0">
                <a:solidFill>
                  <a:srgbClr val="1D2228"/>
                </a:solidFill>
                <a:latin typeface="Helvetica Neue" panose="02000503000000020004" pitchFamily="2" charset="0"/>
                <a:ea typeface="Times New Roman" panose="02020603050405020304" pitchFamily="18" charset="0"/>
                <a:cs typeface="Times New Roman" panose="02020603050405020304" pitchFamily="18" charset="0"/>
              </a:rPr>
              <a:t>Come back together during a certain period and play the group videos.  Host a movie day!</a:t>
            </a:r>
          </a:p>
          <a:p>
            <a:pPr marL="0" marR="0">
              <a:spcBef>
                <a:spcPts val="0"/>
              </a:spcBef>
              <a:spcAft>
                <a:spcPts val="0"/>
              </a:spcAft>
            </a:pPr>
            <a:endParaRPr lang="en-US" sz="2400" kern="0" dirty="0">
              <a:solidFill>
                <a:srgbClr val="1D2228"/>
              </a:solidFill>
              <a:effectLst/>
              <a:latin typeface="Helvetica Neue" panose="02000503000000020004" pitchFamily="2"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400" kern="0" dirty="0">
                <a:solidFill>
                  <a:srgbClr val="1D2228"/>
                </a:solidFill>
                <a:effectLst/>
                <a:latin typeface="Helvetica Neue" panose="02000503000000020004" pitchFamily="2" charset="0"/>
                <a:ea typeface="Times New Roman" panose="02020603050405020304" pitchFamily="18" charset="0"/>
                <a:cs typeface="Times New Roman" panose="02020603050405020304" pitchFamily="18" charset="0"/>
              </a:rPr>
              <a:t> Use:  Animoto</a:t>
            </a:r>
          </a:p>
          <a:p>
            <a:pPr marL="0" marR="0">
              <a:spcBef>
                <a:spcPts val="0"/>
              </a:spcBef>
              <a:spcAft>
                <a:spcPts val="0"/>
              </a:spcAft>
            </a:pPr>
            <a:endParaRPr lang="en-US" sz="2400" dirty="0">
              <a:solidFill>
                <a:srgbClr val="1D2228"/>
              </a:solidFill>
              <a:latin typeface="Helvetica Neue" panose="02000503000000020004"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kern="100" dirty="0">
                <a:solidFill>
                  <a:srgbClr val="1D2228"/>
                </a:solidFill>
                <a:effectLst/>
                <a:latin typeface="Helvetica Neue" panose="02000503000000020004" pitchFamily="2" charset="0"/>
                <a:ea typeface="Calibri" panose="020F0502020204030204" pitchFamily="34" charset="0"/>
                <a:cs typeface="Times New Roman" panose="02020603050405020304" pitchFamily="18" charset="0"/>
              </a:rPr>
              <a:t>            1.  Template - </a:t>
            </a:r>
            <a:r>
              <a:rPr lang="en-US" sz="2400" kern="100" dirty="0">
                <a:solidFill>
                  <a:srgbClr val="1D2228"/>
                </a:solidFill>
                <a:effectLst/>
                <a:latin typeface="Helvetica Neue" panose="02000503000000020004" pitchFamily="2" charset="0"/>
                <a:ea typeface="Calibri" panose="020F0502020204030204" pitchFamily="34" charset="0"/>
                <a:cs typeface="Times New Roman" panose="02020603050405020304" pitchFamily="18" charset="0"/>
                <a:hlinkClick r:id="rId3"/>
              </a:rPr>
              <a:t>https://animoto.com/builder/templates/recommended/educational-presentation</a:t>
            </a:r>
            <a:endParaRPr lang="en-US" sz="2400" kern="100" dirty="0">
              <a:solidFill>
                <a:srgbClr val="1D2228"/>
              </a:solidFill>
              <a:effectLst/>
              <a:latin typeface="Helvetica Neue" panose="02000503000000020004"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kern="100" dirty="0">
                <a:solidFill>
                  <a:srgbClr val="1D2228"/>
                </a:solidFill>
                <a:latin typeface="Helvetica Neue" panose="02000503000000020004" pitchFamily="2" charset="0"/>
                <a:ea typeface="Calibri" panose="020F0502020204030204" pitchFamily="34" charset="0"/>
                <a:cs typeface="Times New Roman" panose="02020603050405020304" pitchFamily="18" charset="0"/>
              </a:rPr>
              <a:t>             2.  Customize - </a:t>
            </a:r>
            <a:r>
              <a:rPr lang="en-US" sz="2400" kern="100" dirty="0">
                <a:solidFill>
                  <a:srgbClr val="1D2228"/>
                </a:solidFill>
                <a:latin typeface="Helvetica Neue" panose="02000503000000020004" pitchFamily="2" charset="0"/>
                <a:ea typeface="Calibri" panose="020F0502020204030204" pitchFamily="34" charset="0"/>
                <a:cs typeface="Times New Roman" panose="02020603050405020304" pitchFamily="18" charset="0"/>
                <a:hlinkClick r:id="rId4"/>
              </a:rPr>
              <a:t>https://animoto.com/resources/tutorials/animoto-video-quick-start-guide</a:t>
            </a:r>
            <a:r>
              <a:rPr lang="en-US" sz="2400" kern="100" dirty="0">
                <a:solidFill>
                  <a:srgbClr val="1D2228"/>
                </a:solidFill>
                <a:latin typeface="Helvetica Neue" panose="02000503000000020004" pitchFamily="2"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phic 2" descr="Film strip outline">
            <a:extLst>
              <a:ext uri="{FF2B5EF4-FFF2-40B4-BE49-F238E27FC236}">
                <a16:creationId xmlns:a16="http://schemas.microsoft.com/office/drawing/2014/main" id="{9290E84F-41C1-DFFE-59AF-1CF8A2471D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50025" y="1933467"/>
            <a:ext cx="914400" cy="3076161"/>
          </a:xfrm>
          <a:prstGeom prst="rect">
            <a:avLst/>
          </a:prstGeom>
        </p:spPr>
      </p:pic>
      <p:pic>
        <p:nvPicPr>
          <p:cNvPr id="5" name="Graphic 4" descr="Theatre with solid fill">
            <a:extLst>
              <a:ext uri="{FF2B5EF4-FFF2-40B4-BE49-F238E27FC236}">
                <a16:creationId xmlns:a16="http://schemas.microsoft.com/office/drawing/2014/main" id="{FC730D8A-DB13-5971-61C8-22868A0153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23575" y="1127816"/>
            <a:ext cx="1688588" cy="1688588"/>
          </a:xfrm>
          <a:prstGeom prst="rect">
            <a:avLst/>
          </a:prstGeom>
        </p:spPr>
      </p:pic>
      <p:pic>
        <p:nvPicPr>
          <p:cNvPr id="7" name="Graphic 6" descr="Director's Chair outline">
            <a:extLst>
              <a:ext uri="{FF2B5EF4-FFF2-40B4-BE49-F238E27FC236}">
                <a16:creationId xmlns:a16="http://schemas.microsoft.com/office/drawing/2014/main" id="{39CBBE44-AD87-C569-6DD8-80161BAAA0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696122" y="3903970"/>
            <a:ext cx="914400" cy="914400"/>
          </a:xfrm>
          <a:prstGeom prst="rect">
            <a:avLst/>
          </a:prstGeom>
        </p:spPr>
      </p:pic>
      <p:pic>
        <p:nvPicPr>
          <p:cNvPr id="9" name="Graphic 8" descr="Drama outline">
            <a:extLst>
              <a:ext uri="{FF2B5EF4-FFF2-40B4-BE49-F238E27FC236}">
                <a16:creationId xmlns:a16="http://schemas.microsoft.com/office/drawing/2014/main" id="{3458B7D6-FFB9-1E3B-CA57-2B2C8EACDAC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81722" y="2746298"/>
            <a:ext cx="914400" cy="9144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50000"/>
            <a:alpha val="63457"/>
          </a:schemeClr>
        </a:solidFill>
        <a:effectLst/>
      </p:bgPr>
    </p:bg>
    <p:spTree>
      <p:nvGrpSpPr>
        <p:cNvPr id="1" name="Shape 166"/>
        <p:cNvGrpSpPr/>
        <p:nvPr/>
      </p:nvGrpSpPr>
      <p:grpSpPr>
        <a:xfrm>
          <a:off x="0" y="0"/>
          <a:ext cx="0" cy="0"/>
          <a:chOff x="0" y="0"/>
          <a:chExt cx="0" cy="0"/>
        </a:xfrm>
      </p:grpSpPr>
      <p:pic>
        <p:nvPicPr>
          <p:cNvPr id="167" name="Google Shape;167;p23"/>
          <p:cNvPicPr preferRelativeResize="0"/>
          <p:nvPr/>
        </p:nvPicPr>
        <p:blipFill rotWithShape="1">
          <a:blip r:embed="rId3">
            <a:alphaModFix/>
          </a:blip>
          <a:srcRect l="10039" t="48133" r="59163" b="9401"/>
          <a:stretch/>
        </p:blipFill>
        <p:spPr>
          <a:xfrm>
            <a:off x="-2797375" y="-3940325"/>
            <a:ext cx="6685676" cy="8422101"/>
          </a:xfrm>
          <a:prstGeom prst="rect">
            <a:avLst/>
          </a:prstGeom>
          <a:noFill/>
          <a:ln>
            <a:noFill/>
          </a:ln>
        </p:spPr>
      </p:pic>
      <p:pic>
        <p:nvPicPr>
          <p:cNvPr id="168" name="Google Shape;168;p23"/>
          <p:cNvPicPr preferRelativeResize="0"/>
          <p:nvPr/>
        </p:nvPicPr>
        <p:blipFill rotWithShape="1">
          <a:blip r:embed="rId3">
            <a:alphaModFix/>
          </a:blip>
          <a:srcRect l="10095" t="63451" r="62297" b="8601"/>
          <a:stretch/>
        </p:blipFill>
        <p:spPr>
          <a:xfrm rot="9432535">
            <a:off x="14549395" y="5735257"/>
            <a:ext cx="5766388" cy="5332886"/>
          </a:xfrm>
          <a:prstGeom prst="rect">
            <a:avLst/>
          </a:prstGeom>
          <a:noFill/>
          <a:ln>
            <a:noFill/>
          </a:ln>
        </p:spPr>
      </p:pic>
      <p:sp>
        <p:nvSpPr>
          <p:cNvPr id="169" name="Google Shape;169;p23"/>
          <p:cNvSpPr txBox="1"/>
          <p:nvPr/>
        </p:nvSpPr>
        <p:spPr>
          <a:xfrm>
            <a:off x="2102225" y="2586900"/>
            <a:ext cx="3445136" cy="139582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2800" kern="0" dirty="0">
                <a:solidFill>
                  <a:schemeClr val="accent6">
                    <a:lumMod val="20000"/>
                    <a:lumOff val="80000"/>
                  </a:schemeClr>
                </a:solidFill>
                <a:effectLst/>
                <a:latin typeface="Helvetica Neue" panose="02000503000000020004" pitchFamily="2" charset="0"/>
                <a:ea typeface="Times New Roman" panose="02020603050405020304" pitchFamily="18" charset="0"/>
                <a:cs typeface="Times New Roman" panose="02020603050405020304" pitchFamily="18" charset="0"/>
              </a:rPr>
              <a:t>Character Traits</a:t>
            </a:r>
            <a:endParaRPr sz="3200" dirty="0">
              <a:solidFill>
                <a:schemeClr val="lt1"/>
              </a:solidFill>
              <a:latin typeface="Calibri"/>
              <a:ea typeface="Calibri"/>
              <a:cs typeface="Calibri"/>
              <a:sym typeface="Calibri"/>
            </a:endParaRPr>
          </a:p>
        </p:txBody>
      </p:sp>
      <p:sp>
        <p:nvSpPr>
          <p:cNvPr id="170" name="Google Shape;170;p23"/>
          <p:cNvSpPr txBox="1"/>
          <p:nvPr/>
        </p:nvSpPr>
        <p:spPr>
          <a:xfrm>
            <a:off x="1681349" y="5805225"/>
            <a:ext cx="13294800" cy="6857700"/>
          </a:xfrm>
          <a:prstGeom prst="rect">
            <a:avLst/>
          </a:prstGeom>
          <a:noFill/>
          <a:ln>
            <a:noFill/>
          </a:ln>
        </p:spPr>
        <p:txBody>
          <a:bodyPr spcFirstLastPara="1" wrap="square" lIns="91425" tIns="91425" rIns="91425" bIns="91425" anchor="t" anchorCtr="0">
            <a:noAutofit/>
          </a:bodyPr>
          <a:lstStyle/>
          <a:p>
            <a:r>
              <a:rPr lang="en-US" sz="2800" kern="0" dirty="0">
                <a:solidFill>
                  <a:schemeClr val="accent6">
                    <a:lumMod val="20000"/>
                    <a:lumOff val="80000"/>
                  </a:schemeClr>
                </a:solidFill>
                <a:effectLst/>
                <a:latin typeface="Helvetica Neue" panose="02000503000000020004" pitchFamily="2" charset="0"/>
                <a:ea typeface="Times New Roman" panose="02020603050405020304" pitchFamily="18" charset="0"/>
                <a:cs typeface="Times New Roman" panose="02020603050405020304" pitchFamily="18" charset="0"/>
              </a:rPr>
              <a:t>Play a primary source, such as Lady Bird’s speech in Savannah, LISTEN closely, and write a paragraph on how Lady Bird practiced consideration for attendees.  Share on a common website and allow time for peer response and comments on said instructional technology.</a:t>
            </a:r>
            <a:r>
              <a:rPr lang="en-US" sz="2800" dirty="0">
                <a:solidFill>
                  <a:schemeClr val="accent6">
                    <a:lumMod val="20000"/>
                    <a:lumOff val="80000"/>
                  </a:schemeClr>
                </a:solidFill>
                <a:effectLst/>
              </a:rPr>
              <a:t> </a:t>
            </a:r>
          </a:p>
          <a:p>
            <a:endParaRPr lang="en-US" sz="2800" dirty="0">
              <a:solidFill>
                <a:schemeClr val="accent6">
                  <a:lumMod val="20000"/>
                  <a:lumOff val="80000"/>
                </a:schemeClr>
              </a:solidFill>
            </a:endParaRPr>
          </a:p>
          <a:p>
            <a:r>
              <a:rPr lang="en-US" sz="2800" dirty="0">
                <a:solidFill>
                  <a:schemeClr val="accent6">
                    <a:lumMod val="20000"/>
                    <a:lumOff val="80000"/>
                  </a:schemeClr>
                </a:solidFill>
                <a:effectLst/>
              </a:rPr>
              <a:t>Savannah speech:  </a:t>
            </a:r>
            <a:r>
              <a:rPr lang="en-US" sz="2800" dirty="0">
                <a:solidFill>
                  <a:schemeClr val="accent6">
                    <a:lumMod val="20000"/>
                    <a:lumOff val="80000"/>
                  </a:schemeClr>
                </a:solidFill>
                <a:effectLst/>
                <a:hlinkClick r:id="rId4"/>
              </a:rPr>
              <a:t>https://www.youtube.com/watch?v=H7DmM7CU7RQ</a:t>
            </a:r>
            <a:r>
              <a:rPr lang="en-US" sz="2800" dirty="0">
                <a:solidFill>
                  <a:schemeClr val="accent6">
                    <a:lumMod val="20000"/>
                    <a:lumOff val="80000"/>
                  </a:schemeClr>
                </a:solidFill>
                <a:effectLst/>
              </a:rPr>
              <a:t>  (Also collaborate with librarian to understand primary sources). </a:t>
            </a:r>
            <a:endParaRPr lang="en-US" sz="2800" dirty="0">
              <a:solidFill>
                <a:schemeClr val="accent6">
                  <a:lumMod val="20000"/>
                  <a:lumOff val="80000"/>
                </a:schemeClr>
              </a:solidFill>
            </a:endParaRPr>
          </a:p>
          <a:p>
            <a:r>
              <a:rPr lang="en-US" sz="2800" dirty="0">
                <a:solidFill>
                  <a:schemeClr val="accent6">
                    <a:lumMod val="20000"/>
                    <a:lumOff val="80000"/>
                  </a:schemeClr>
                </a:solidFill>
                <a:effectLst/>
              </a:rPr>
              <a:t>Use Padlet:  </a:t>
            </a:r>
            <a:r>
              <a:rPr lang="en-US" sz="2800" dirty="0">
                <a:solidFill>
                  <a:schemeClr val="accent6">
                    <a:lumMod val="20000"/>
                    <a:lumOff val="80000"/>
                  </a:schemeClr>
                </a:solidFill>
                <a:effectLst/>
                <a:hlinkClick r:id="rId5"/>
              </a:rPr>
              <a:t>https://padlet.com/trcritcher/how-did-lady-bird-johnson-s-actions-demonstrate-consideratio-jtuigekh3xlvreba</a:t>
            </a:r>
            <a:endParaRPr lang="en-US" sz="2800" dirty="0">
              <a:solidFill>
                <a:schemeClr val="accent6">
                  <a:lumMod val="20000"/>
                  <a:lumOff val="80000"/>
                </a:schemeClr>
              </a:solidFill>
              <a:effectLst/>
            </a:endParaRPr>
          </a:p>
          <a:p>
            <a:endParaRPr lang="en-US" sz="2800" dirty="0">
              <a:solidFill>
                <a:schemeClr val="accent6">
                  <a:lumMod val="20000"/>
                  <a:lumOff val="80000"/>
                </a:schemeClr>
              </a:solidFill>
            </a:endParaRPr>
          </a:p>
          <a:p>
            <a:endParaRPr lang="en-US" sz="2800" dirty="0">
              <a:solidFill>
                <a:schemeClr val="accent6">
                  <a:lumMod val="20000"/>
                  <a:lumOff val="80000"/>
                </a:schemeClr>
              </a:solidFill>
              <a:effectLst/>
            </a:endParaRPr>
          </a:p>
          <a:p>
            <a:endParaRPr lang="en-US" sz="2800" dirty="0">
              <a:solidFill>
                <a:schemeClr val="accent6">
                  <a:lumMod val="20000"/>
                  <a:lumOff val="80000"/>
                </a:schemeClr>
              </a:solidFill>
              <a:effectLst/>
            </a:endParaRPr>
          </a:p>
          <a:p>
            <a:endParaRPr lang="en-US" sz="2800" dirty="0">
              <a:solidFill>
                <a:schemeClr val="accent6">
                  <a:lumMod val="20000"/>
                  <a:lumOff val="80000"/>
                </a:schemeClr>
              </a:solidFill>
              <a:effectLst/>
            </a:endParaRPr>
          </a:p>
          <a:p>
            <a:endParaRPr lang="en-US" sz="2800" dirty="0">
              <a:solidFill>
                <a:schemeClr val="accent6">
                  <a:lumMod val="20000"/>
                  <a:lumOff val="80000"/>
                </a:schemeClr>
              </a:solidFill>
            </a:endParaRPr>
          </a:p>
          <a:p>
            <a:endParaRPr lang="en-US" sz="2800" dirty="0">
              <a:solidFill>
                <a:schemeClr val="accent6">
                  <a:lumMod val="20000"/>
                  <a:lumOff val="80000"/>
                </a:schemeClr>
              </a:solidFill>
              <a:effectLst/>
            </a:endParaRPr>
          </a:p>
          <a:p>
            <a:endParaRPr sz="2800" dirty="0">
              <a:solidFill>
                <a:schemeClr val="accent6">
                  <a:lumMod val="20000"/>
                  <a:lumOff val="80000"/>
                </a:schemeClr>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E3BDABB9-926C-0329-08DB-802390E84DC4}"/>
              </a:ext>
            </a:extLst>
          </p:cNvPr>
          <p:cNvPicPr>
            <a:picLocks noChangeAspect="1"/>
          </p:cNvPicPr>
          <p:nvPr/>
        </p:nvPicPr>
        <p:blipFill>
          <a:blip r:embed="rId6"/>
          <a:stretch>
            <a:fillRect/>
          </a:stretch>
        </p:blipFill>
        <p:spPr>
          <a:xfrm>
            <a:off x="9660189" y="499531"/>
            <a:ext cx="7772400" cy="504794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4"/>
        <p:cNvGrpSpPr/>
        <p:nvPr/>
      </p:nvGrpSpPr>
      <p:grpSpPr>
        <a:xfrm>
          <a:off x="0" y="0"/>
          <a:ext cx="0" cy="0"/>
          <a:chOff x="0" y="0"/>
          <a:chExt cx="0" cy="0"/>
        </a:xfrm>
      </p:grpSpPr>
      <p:sp>
        <p:nvSpPr>
          <p:cNvPr id="175" name="Google Shape;175;p24"/>
          <p:cNvSpPr txBox="1"/>
          <p:nvPr/>
        </p:nvSpPr>
        <p:spPr>
          <a:xfrm>
            <a:off x="1382092" y="391224"/>
            <a:ext cx="15523800" cy="1231200"/>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None/>
            </a:pPr>
            <a:r>
              <a:rPr lang="en-US" sz="4000" dirty="0">
                <a:solidFill>
                  <a:schemeClr val="accent6">
                    <a:lumMod val="20000"/>
                    <a:lumOff val="80000"/>
                  </a:schemeClr>
                </a:solidFill>
                <a:latin typeface="Tenor Sans"/>
                <a:ea typeface="Tenor Sans"/>
                <a:cs typeface="Tenor Sans"/>
                <a:sym typeface="Tenor Sans"/>
              </a:rPr>
              <a:t>THE COMMON GOOD</a:t>
            </a:r>
            <a:r>
              <a:rPr lang="en-US" sz="9999" dirty="0">
                <a:solidFill>
                  <a:schemeClr val="accent6">
                    <a:lumMod val="20000"/>
                    <a:lumOff val="80000"/>
                  </a:schemeClr>
                </a:solidFill>
                <a:latin typeface="Tenor Sans"/>
                <a:ea typeface="Tenor Sans"/>
                <a:cs typeface="Tenor Sans"/>
                <a:sym typeface="Tenor Sans"/>
              </a:rPr>
              <a:t> </a:t>
            </a:r>
            <a:endParaRPr dirty="0">
              <a:solidFill>
                <a:schemeClr val="accent6">
                  <a:lumMod val="20000"/>
                  <a:lumOff val="80000"/>
                </a:schemeClr>
              </a:solidFill>
            </a:endParaRPr>
          </a:p>
        </p:txBody>
      </p:sp>
      <p:sp>
        <p:nvSpPr>
          <p:cNvPr id="176" name="Google Shape;176;p24"/>
          <p:cNvSpPr txBox="1"/>
          <p:nvPr/>
        </p:nvSpPr>
        <p:spPr>
          <a:xfrm>
            <a:off x="1804575" y="1857107"/>
            <a:ext cx="8362682" cy="7688259"/>
          </a:xfrm>
          <a:prstGeom prst="rect">
            <a:avLst/>
          </a:prstGeom>
          <a:noFill/>
          <a:ln>
            <a:noFill/>
          </a:ln>
        </p:spPr>
        <p:txBody>
          <a:bodyPr spcFirstLastPara="1" wrap="square" lIns="0" tIns="0" rIns="0" bIns="0" anchor="t" anchorCtr="0">
            <a:spAutoFit/>
          </a:bodyPr>
          <a:lstStyle/>
          <a:p>
            <a:pPr marL="0" marR="0">
              <a:spcBef>
                <a:spcPts val="0"/>
              </a:spcBef>
              <a:spcAft>
                <a:spcPts val="0"/>
              </a:spcAft>
            </a:pPr>
            <a:r>
              <a:rPr lang="en-US" sz="3200" kern="0" dirty="0">
                <a:solidFill>
                  <a:schemeClr val="accent6">
                    <a:lumMod val="20000"/>
                    <a:lumOff val="80000"/>
                  </a:schemeClr>
                </a:solidFill>
                <a:effectLst/>
                <a:latin typeface="Helvetica Neue" panose="02000503000000020004" pitchFamily="2" charset="0"/>
                <a:ea typeface="Times New Roman" panose="02020603050405020304" pitchFamily="18" charset="0"/>
                <a:cs typeface="Times New Roman" panose="02020603050405020304" pitchFamily="18" charset="0"/>
              </a:rPr>
              <a:t>Demonstrate responsibility and courage for the common good.</a:t>
            </a:r>
          </a:p>
          <a:p>
            <a:pPr marL="0" marR="0">
              <a:spcBef>
                <a:spcPts val="0"/>
              </a:spcBef>
              <a:spcAft>
                <a:spcPts val="0"/>
              </a:spcAft>
            </a:pPr>
            <a:endParaRPr lang="en-US" sz="3200" kern="100"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kern="0" dirty="0">
                <a:solidFill>
                  <a:schemeClr val="accent6">
                    <a:lumMod val="20000"/>
                    <a:lumOff val="80000"/>
                  </a:schemeClr>
                </a:solidFill>
                <a:effectLst/>
                <a:latin typeface="Helvetica Neue" panose="02000503000000020004" pitchFamily="2" charset="0"/>
                <a:ea typeface="Times New Roman" panose="02020603050405020304" pitchFamily="18" charset="0"/>
                <a:cs typeface="Times New Roman" panose="02020603050405020304" pitchFamily="18" charset="0"/>
              </a:rPr>
              <a:t> Adopt a program or project to support (such as Wounded Warrior Project – Honor Their Courage).  Hold discussions on a monthly basis as to how the class is contributing to the common good.  Keep records and plot the classroom trajectory of service.</a:t>
            </a:r>
          </a:p>
          <a:p>
            <a:pPr marL="0" marR="0">
              <a:spcBef>
                <a:spcPts val="0"/>
              </a:spcBef>
              <a:spcAft>
                <a:spcPts val="0"/>
              </a:spcAft>
            </a:pPr>
            <a:endParaRPr lang="en-US" sz="3200" dirty="0">
              <a:solidFill>
                <a:schemeClr val="accent6">
                  <a:lumMod val="20000"/>
                  <a:lumOff val="80000"/>
                </a:schemeClr>
              </a:solidFill>
              <a:latin typeface="Helvetica Neue" panose="02000503000000020004" pitchFamily="2"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kern="100" dirty="0">
                <a:solidFill>
                  <a:schemeClr val="accent6">
                    <a:lumMod val="20000"/>
                    <a:lumOff val="80000"/>
                  </a:schemeClr>
                </a:solidFill>
                <a:effectLst/>
                <a:latin typeface="Helvetica Neue" panose="02000503000000020004" pitchFamily="2" charset="0"/>
                <a:ea typeface="Calibri" panose="020F0502020204030204" pitchFamily="34" charset="0"/>
                <a:cs typeface="Times New Roman" panose="02020603050405020304" pitchFamily="18" charset="0"/>
              </a:rPr>
              <a:t>Use National Center for Education Statistics “Kid Zone: Create a Graph”</a:t>
            </a:r>
          </a:p>
          <a:p>
            <a:pPr marL="0" marR="0">
              <a:spcBef>
                <a:spcPts val="0"/>
              </a:spcBef>
              <a:spcAft>
                <a:spcPts val="0"/>
              </a:spcAft>
            </a:pPr>
            <a:r>
              <a:rPr lang="en-US" sz="3200" kern="100"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hlinkClick r:id="rId3"/>
              </a:rPr>
              <a:t>https://nces.ed.gov/nceskids/createagraph/</a:t>
            </a:r>
            <a:endParaRPr lang="en-US" sz="3200" kern="100"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3200" kern="100"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3200" kern="100"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rtl="0">
              <a:lnSpc>
                <a:spcPct val="140010"/>
              </a:lnSpc>
              <a:spcBef>
                <a:spcPts val="0"/>
              </a:spcBef>
              <a:spcAft>
                <a:spcPts val="0"/>
              </a:spcAft>
              <a:buNone/>
            </a:pPr>
            <a:endParaRPr dirty="0">
              <a:solidFill>
                <a:schemeClr val="dk1"/>
              </a:solidFill>
            </a:endParaRPr>
          </a:p>
        </p:txBody>
      </p:sp>
      <p:cxnSp>
        <p:nvCxnSpPr>
          <p:cNvPr id="177" name="Google Shape;177;p24"/>
          <p:cNvCxnSpPr/>
          <p:nvPr/>
        </p:nvCxnSpPr>
        <p:spPr>
          <a:xfrm>
            <a:off x="-392400" y="7950875"/>
            <a:ext cx="1774500" cy="3158400"/>
          </a:xfrm>
          <a:prstGeom prst="straightConnector1">
            <a:avLst/>
          </a:prstGeom>
          <a:noFill/>
          <a:ln w="28575" cap="flat" cmpd="sng">
            <a:solidFill>
              <a:schemeClr val="lt1"/>
            </a:solidFill>
            <a:prstDash val="solid"/>
            <a:round/>
            <a:headEnd type="none" w="med" len="med"/>
            <a:tailEnd type="none" w="med" len="med"/>
          </a:ln>
        </p:spPr>
      </p:cxnSp>
      <p:cxnSp>
        <p:nvCxnSpPr>
          <p:cNvPr id="178" name="Google Shape;178;p24"/>
          <p:cNvCxnSpPr/>
          <p:nvPr/>
        </p:nvCxnSpPr>
        <p:spPr>
          <a:xfrm>
            <a:off x="0" y="7622000"/>
            <a:ext cx="1774500" cy="3158400"/>
          </a:xfrm>
          <a:prstGeom prst="straightConnector1">
            <a:avLst/>
          </a:prstGeom>
          <a:noFill/>
          <a:ln w="28575" cap="flat" cmpd="sng">
            <a:solidFill>
              <a:schemeClr val="lt1"/>
            </a:solidFill>
            <a:prstDash val="solid"/>
            <a:round/>
            <a:headEnd type="none" w="med" len="med"/>
            <a:tailEnd type="none" w="med" len="med"/>
          </a:ln>
        </p:spPr>
      </p:cxnSp>
      <p:cxnSp>
        <p:nvCxnSpPr>
          <p:cNvPr id="179" name="Google Shape;179;p24"/>
          <p:cNvCxnSpPr/>
          <p:nvPr/>
        </p:nvCxnSpPr>
        <p:spPr>
          <a:xfrm>
            <a:off x="30075" y="6767775"/>
            <a:ext cx="2047800" cy="3519300"/>
          </a:xfrm>
          <a:prstGeom prst="straightConnector1">
            <a:avLst/>
          </a:prstGeom>
          <a:noFill/>
          <a:ln w="28575" cap="flat" cmpd="sng">
            <a:solidFill>
              <a:schemeClr val="lt1"/>
            </a:solidFill>
            <a:prstDash val="solid"/>
            <a:round/>
            <a:headEnd type="none" w="med" len="med"/>
            <a:tailEnd type="none" w="med" len="med"/>
          </a:ln>
        </p:spPr>
      </p:cxnSp>
      <p:pic>
        <p:nvPicPr>
          <p:cNvPr id="3074" name="Picture 2" descr="Wounded Warrior Project Blanket">
            <a:extLst>
              <a:ext uri="{FF2B5EF4-FFF2-40B4-BE49-F238E27FC236}">
                <a16:creationId xmlns:a16="http://schemas.microsoft.com/office/drawing/2014/main" id="{526D4057-4C21-1404-2D04-688E21978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8896" y="5745151"/>
            <a:ext cx="6477000" cy="3556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lass photo holding up thank you signs">
            <a:extLst>
              <a:ext uri="{FF2B5EF4-FFF2-40B4-BE49-F238E27FC236}">
                <a16:creationId xmlns:a16="http://schemas.microsoft.com/office/drawing/2014/main" id="{8664262B-76FC-F055-04A4-F052E8785F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6737" y="1006824"/>
            <a:ext cx="5248101" cy="3936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16B57"/>
        </a:solidFill>
        <a:effectLst/>
      </p:bgPr>
    </p:bg>
    <p:spTree>
      <p:nvGrpSpPr>
        <p:cNvPr id="1" name="Shape 183"/>
        <p:cNvGrpSpPr/>
        <p:nvPr/>
      </p:nvGrpSpPr>
      <p:grpSpPr>
        <a:xfrm>
          <a:off x="0" y="0"/>
          <a:ext cx="0" cy="0"/>
          <a:chOff x="0" y="0"/>
          <a:chExt cx="0" cy="0"/>
        </a:xfrm>
      </p:grpSpPr>
      <p:pic>
        <p:nvPicPr>
          <p:cNvPr id="184" name="Google Shape;184;p25"/>
          <p:cNvPicPr preferRelativeResize="0"/>
          <p:nvPr/>
        </p:nvPicPr>
        <p:blipFill rotWithShape="1">
          <a:blip r:embed="rId3">
            <a:alphaModFix/>
          </a:blip>
          <a:srcRect t="48132"/>
          <a:stretch/>
        </p:blipFill>
        <p:spPr>
          <a:xfrm>
            <a:off x="-2568525" y="-312137"/>
            <a:ext cx="21708923" cy="10911274"/>
          </a:xfrm>
          <a:prstGeom prst="rect">
            <a:avLst/>
          </a:prstGeom>
          <a:noFill/>
          <a:ln>
            <a:noFill/>
          </a:ln>
        </p:spPr>
      </p:pic>
      <p:sp>
        <p:nvSpPr>
          <p:cNvPr id="185" name="Google Shape;185;p25"/>
          <p:cNvSpPr/>
          <p:nvPr/>
        </p:nvSpPr>
        <p:spPr>
          <a:xfrm>
            <a:off x="1985200" y="1173075"/>
            <a:ext cx="13656000" cy="8391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86" name="Google Shape;186;p25"/>
          <p:cNvSpPr txBox="1"/>
          <p:nvPr/>
        </p:nvSpPr>
        <p:spPr>
          <a:xfrm>
            <a:off x="5909638" y="1864900"/>
            <a:ext cx="4752600" cy="237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a:solidFill>
                  <a:schemeClr val="dk1"/>
                </a:solidFill>
                <a:latin typeface="Calibri"/>
                <a:ea typeface="Calibri"/>
                <a:cs typeface="Calibri"/>
                <a:sym typeface="Calibri"/>
              </a:rPr>
              <a:t>Title </a:t>
            </a:r>
            <a:endParaRPr sz="380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4D762B41-AA45-1F64-DB3C-422AB419B8D7}"/>
              </a:ext>
            </a:extLst>
          </p:cNvPr>
          <p:cNvPicPr>
            <a:picLocks noChangeAspect="1"/>
          </p:cNvPicPr>
          <p:nvPr/>
        </p:nvPicPr>
        <p:blipFill>
          <a:blip r:embed="rId4"/>
          <a:stretch>
            <a:fillRect/>
          </a:stretch>
        </p:blipFill>
        <p:spPr>
          <a:xfrm>
            <a:off x="1985200" y="722026"/>
            <a:ext cx="13656000" cy="8842950"/>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96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7" name="Group 2056">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0936" y="0"/>
            <a:ext cx="18876173" cy="10279858"/>
            <a:chOff x="-417513" y="0"/>
            <a:chExt cx="12584114" cy="6853238"/>
          </a:xfrm>
        </p:grpSpPr>
        <p:sp>
          <p:nvSpPr>
            <p:cNvPr id="2058"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9"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0"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1"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2"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3"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4"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5"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6"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7"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8"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9"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0"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1"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2"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3"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4"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5"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6"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7"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8"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2050" name="Picture 2">
            <a:extLst>
              <a:ext uri="{FF2B5EF4-FFF2-40B4-BE49-F238E27FC236}">
                <a16:creationId xmlns:a16="http://schemas.microsoft.com/office/drawing/2014/main" id="{2A17BEFE-2CF9-213B-8251-9B4811434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127" b="3124"/>
          <a:stretch>
            <a:fillRect/>
          </a:stretch>
        </p:blipFill>
        <p:spPr bwMode="auto">
          <a:xfrm>
            <a:off x="965200" y="965200"/>
            <a:ext cx="16357599" cy="8356599"/>
          </a:xfrm>
          <a:prstGeom prst="rect">
            <a:avLst/>
          </a:prstGeom>
          <a:noFill/>
          <a:extLst>
            <a:ext uri="{909E8E84-426E-40DD-AFC4-6F175D3DCCD1}">
              <a14:hiddenFill xmlns:a14="http://schemas.microsoft.com/office/drawing/2010/main">
                <a:solidFill>
                  <a:srgbClr val="FFFFFF"/>
                </a:solidFill>
              </a14:hiddenFill>
            </a:ext>
          </a:extLst>
        </p:spPr>
      </p:pic>
      <p:sp>
        <p:nvSpPr>
          <p:cNvPr id="2080" name="Rectangle 2079">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090422"/>
            <a:ext cx="16116300" cy="8106156"/>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393833"/>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a:extLst>
            <a:ext uri="{FF2B5EF4-FFF2-40B4-BE49-F238E27FC236}">
              <a16:creationId xmlns:a16="http://schemas.microsoft.com/office/drawing/2014/main" id="{324F1013-5E2B-1F3B-C3CF-8B360CC44E1D}"/>
            </a:ext>
          </a:extLst>
        </p:cNvPr>
        <p:cNvGrpSpPr/>
        <p:nvPr/>
      </p:nvGrpSpPr>
      <p:grpSpPr>
        <a:xfrm>
          <a:off x="0" y="0"/>
          <a:ext cx="0" cy="0"/>
          <a:chOff x="0" y="0"/>
          <a:chExt cx="0" cy="0"/>
        </a:xfrm>
      </p:grpSpPr>
      <p:grpSp>
        <p:nvGrpSpPr>
          <p:cNvPr id="160" name="Group 159">
            <a:extLst>
              <a:ext uri="{FF2B5EF4-FFF2-40B4-BE49-F238E27FC236}">
                <a16:creationId xmlns:a16="http://schemas.microsoft.com/office/drawing/2014/main" id="{15366C72-D7F6-4E8E-9050-596B79093B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6269" y="0"/>
            <a:ext cx="18876173" cy="10279858"/>
            <a:chOff x="-417513" y="0"/>
            <a:chExt cx="12584114" cy="6853238"/>
          </a:xfrm>
        </p:grpSpPr>
        <p:sp>
          <p:nvSpPr>
            <p:cNvPr id="161" name="Freeform 5">
              <a:extLst>
                <a:ext uri="{FF2B5EF4-FFF2-40B4-BE49-F238E27FC236}">
                  <a16:creationId xmlns:a16="http://schemas.microsoft.com/office/drawing/2014/main" id="{95593905-FD51-4091-B72D-58CB89CEF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 name="Freeform 6">
              <a:extLst>
                <a:ext uri="{FF2B5EF4-FFF2-40B4-BE49-F238E27FC236}">
                  <a16:creationId xmlns:a16="http://schemas.microsoft.com/office/drawing/2014/main" id="{2A55DE88-4421-4967-9967-5D268EC714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 name="Freeform 7">
              <a:extLst>
                <a:ext uri="{FF2B5EF4-FFF2-40B4-BE49-F238E27FC236}">
                  <a16:creationId xmlns:a16="http://schemas.microsoft.com/office/drawing/2014/main" id="{C123E89E-02F9-40E7-9C1A-B333EE305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 name="Freeform 8">
              <a:extLst>
                <a:ext uri="{FF2B5EF4-FFF2-40B4-BE49-F238E27FC236}">
                  <a16:creationId xmlns:a16="http://schemas.microsoft.com/office/drawing/2014/main" id="{204DFB5A-6C46-49CD-A933-C1784DC4D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 name="Freeform 9">
              <a:extLst>
                <a:ext uri="{FF2B5EF4-FFF2-40B4-BE49-F238E27FC236}">
                  <a16:creationId xmlns:a16="http://schemas.microsoft.com/office/drawing/2014/main" id="{87129E18-7EFC-477E-8715-16D60CF577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 name="Freeform 10">
              <a:extLst>
                <a:ext uri="{FF2B5EF4-FFF2-40B4-BE49-F238E27FC236}">
                  <a16:creationId xmlns:a16="http://schemas.microsoft.com/office/drawing/2014/main" id="{9C70C325-27F3-44CB-A631-EF11CE6E5E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 name="Freeform 11">
              <a:extLst>
                <a:ext uri="{FF2B5EF4-FFF2-40B4-BE49-F238E27FC236}">
                  <a16:creationId xmlns:a16="http://schemas.microsoft.com/office/drawing/2014/main" id="{481F435D-0591-44D2-AA3F-501EEC6B1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 name="Freeform 12">
              <a:extLst>
                <a:ext uri="{FF2B5EF4-FFF2-40B4-BE49-F238E27FC236}">
                  <a16:creationId xmlns:a16="http://schemas.microsoft.com/office/drawing/2014/main" id="{9534ECD9-9339-4965-9B60-C0ED1D9D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 name="Freeform 13">
              <a:extLst>
                <a:ext uri="{FF2B5EF4-FFF2-40B4-BE49-F238E27FC236}">
                  <a16:creationId xmlns:a16="http://schemas.microsoft.com/office/drawing/2014/main" id="{18F7199B-CBCA-4A0F-8EEE-056A664CDF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 name="Freeform 14">
              <a:extLst>
                <a:ext uri="{FF2B5EF4-FFF2-40B4-BE49-F238E27FC236}">
                  <a16:creationId xmlns:a16="http://schemas.microsoft.com/office/drawing/2014/main" id="{1EA6137C-88AC-47E7-A2B9-F06EE2EF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 name="Freeform 15">
              <a:extLst>
                <a:ext uri="{FF2B5EF4-FFF2-40B4-BE49-F238E27FC236}">
                  <a16:creationId xmlns:a16="http://schemas.microsoft.com/office/drawing/2014/main" id="{31A037B1-7B29-4E4D-BAA8-B529A19C7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 name="Freeform 16">
              <a:extLst>
                <a:ext uri="{FF2B5EF4-FFF2-40B4-BE49-F238E27FC236}">
                  <a16:creationId xmlns:a16="http://schemas.microsoft.com/office/drawing/2014/main" id="{8DE7357B-0B91-4813-8631-902632739A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 name="Freeform 17">
              <a:extLst>
                <a:ext uri="{FF2B5EF4-FFF2-40B4-BE49-F238E27FC236}">
                  <a16:creationId xmlns:a16="http://schemas.microsoft.com/office/drawing/2014/main" id="{21B3BA74-3139-4AD3-81E2-7174428B9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 name="Freeform 18">
              <a:extLst>
                <a:ext uri="{FF2B5EF4-FFF2-40B4-BE49-F238E27FC236}">
                  <a16:creationId xmlns:a16="http://schemas.microsoft.com/office/drawing/2014/main" id="{1922388D-FDAE-4997-9A81-4C10FB1FF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 name="Freeform 19">
              <a:extLst>
                <a:ext uri="{FF2B5EF4-FFF2-40B4-BE49-F238E27FC236}">
                  <a16:creationId xmlns:a16="http://schemas.microsoft.com/office/drawing/2014/main" id="{44B1128D-CBF9-4E8E-B5FD-16EA618557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 name="Freeform 20">
              <a:extLst>
                <a:ext uri="{FF2B5EF4-FFF2-40B4-BE49-F238E27FC236}">
                  <a16:creationId xmlns:a16="http://schemas.microsoft.com/office/drawing/2014/main" id="{8C3554E6-630F-4BE1-AAEB-4E8FC61D0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 name="Freeform 21">
              <a:extLst>
                <a:ext uri="{FF2B5EF4-FFF2-40B4-BE49-F238E27FC236}">
                  <a16:creationId xmlns:a16="http://schemas.microsoft.com/office/drawing/2014/main" id="{7881672B-061D-44D8-B8E4-2B1E18D53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 name="Freeform 22">
              <a:extLst>
                <a:ext uri="{FF2B5EF4-FFF2-40B4-BE49-F238E27FC236}">
                  <a16:creationId xmlns:a16="http://schemas.microsoft.com/office/drawing/2014/main" id="{8552A74A-C2FB-4456-846D-1D9EC32CA5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 name="Freeform 23">
              <a:extLst>
                <a:ext uri="{FF2B5EF4-FFF2-40B4-BE49-F238E27FC236}">
                  <a16:creationId xmlns:a16="http://schemas.microsoft.com/office/drawing/2014/main" id="{E676335D-0545-4393-B422-6CE6DAD2D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 name="Freeform 24">
              <a:extLst>
                <a:ext uri="{FF2B5EF4-FFF2-40B4-BE49-F238E27FC236}">
                  <a16:creationId xmlns:a16="http://schemas.microsoft.com/office/drawing/2014/main" id="{7CEA87AD-1702-42DE-976E-FA16A931C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 name="Freeform 25">
              <a:extLst>
                <a:ext uri="{FF2B5EF4-FFF2-40B4-BE49-F238E27FC236}">
                  <a16:creationId xmlns:a16="http://schemas.microsoft.com/office/drawing/2014/main" id="{F2C7457F-2E86-475E-82C3-D878D941B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3" name="Group 182">
            <a:extLst>
              <a:ext uri="{FF2B5EF4-FFF2-40B4-BE49-F238E27FC236}">
                <a16:creationId xmlns:a16="http://schemas.microsoft.com/office/drawing/2014/main" id="{F8761412-8BC8-4A0D-B0F2-A8BA1D1B6A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0216" y="2549383"/>
            <a:ext cx="5511714" cy="5205632"/>
            <a:chOff x="697883" y="1816768"/>
            <a:chExt cx="3674476" cy="3470421"/>
          </a:xfrm>
        </p:grpSpPr>
        <p:sp>
          <p:nvSpPr>
            <p:cNvPr id="184" name="Rectangle 183">
              <a:extLst>
                <a:ext uri="{FF2B5EF4-FFF2-40B4-BE49-F238E27FC236}">
                  <a16:creationId xmlns:a16="http://schemas.microsoft.com/office/drawing/2014/main" id="{F15E8D14-1E49-46AE-84D9-D09CD884C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5" name="Isosceles Triangle 22">
              <a:extLst>
                <a:ext uri="{FF2B5EF4-FFF2-40B4-BE49-F238E27FC236}">
                  <a16:creationId xmlns:a16="http://schemas.microsoft.com/office/drawing/2014/main" id="{23FBD707-EE6F-41CA-8E71-4DE4C60A3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6" name="Rectangle 185">
              <a:extLst>
                <a:ext uri="{FF2B5EF4-FFF2-40B4-BE49-F238E27FC236}">
                  <a16:creationId xmlns:a16="http://schemas.microsoft.com/office/drawing/2014/main" id="{A124152A-1F75-47D7-8320-AD15AADE8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p:nvSpPr>
          <p:cNvPr id="188" name="Rectangle 187">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9591"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4511" y="-89064"/>
            <a:ext cx="18773779" cy="10385698"/>
            <a:chOff x="-329674" y="-51881"/>
            <a:chExt cx="12515851" cy="6923798"/>
          </a:xfrm>
        </p:grpSpPr>
        <p:sp>
          <p:nvSpPr>
            <p:cNvPr id="191"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2"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3"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5"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6"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7"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9"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0"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1"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2"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3"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53" name="Google Shape;153;p21">
            <a:extLst>
              <a:ext uri="{FF2B5EF4-FFF2-40B4-BE49-F238E27FC236}">
                <a16:creationId xmlns:a16="http://schemas.microsoft.com/office/drawing/2014/main" id="{4EC574FE-53C1-4214-DEA5-843CCC5EDC08}"/>
              </a:ext>
            </a:extLst>
          </p:cNvPr>
          <p:cNvSpPr txBox="1"/>
          <p:nvPr/>
        </p:nvSpPr>
        <p:spPr>
          <a:xfrm>
            <a:off x="1332945" y="7140198"/>
            <a:ext cx="7640394" cy="2666743"/>
          </a:xfrm>
          <a:prstGeom prst="rect">
            <a:avLst/>
          </a:prstGeom>
        </p:spPr>
        <p:txBody>
          <a:bodyPr spcFirstLastPara="1" vert="horz" lIns="228600" tIns="228600" rIns="228600" bIns="228600" rtlCol="0" anchor="ctr" anchorCtr="0">
            <a:normAutofit/>
          </a:bodyPr>
          <a:lstStyle/>
          <a:p>
            <a:pPr marL="0" marR="0" lvl="0" indent="0" algn="r" defTabSz="914400">
              <a:lnSpc>
                <a:spcPct val="85000"/>
              </a:lnSpc>
              <a:spcBef>
                <a:spcPct val="0"/>
              </a:spcBef>
              <a:spcAft>
                <a:spcPts val="600"/>
              </a:spcAft>
            </a:pPr>
            <a:r>
              <a:rPr lang="en-US" sz="4000" spc="-150">
                <a:latin typeface="+mj-lt"/>
                <a:ea typeface="+mj-ea"/>
                <a:cs typeface="+mj-cs"/>
                <a:sym typeface="Tenor Sans"/>
              </a:rPr>
              <a:t>HAVE A BLAST WITH LADY BIRD!! </a:t>
            </a:r>
            <a:endParaRPr lang="en-US" sz="4000" spc="-150">
              <a:latin typeface="+mj-lt"/>
              <a:ea typeface="+mj-ea"/>
              <a:cs typeface="+mj-cs"/>
            </a:endParaRPr>
          </a:p>
        </p:txBody>
      </p:sp>
      <p:pic>
        <p:nvPicPr>
          <p:cNvPr id="155" name="Google Shape;155;p21">
            <a:extLst>
              <a:ext uri="{FF2B5EF4-FFF2-40B4-BE49-F238E27FC236}">
                <a16:creationId xmlns:a16="http://schemas.microsoft.com/office/drawing/2014/main" id="{FB13835E-CA3E-278D-FF7A-66BC45DDE518}"/>
              </a:ext>
            </a:extLst>
          </p:cNvPr>
          <p:cNvPicPr preferRelativeResize="0"/>
          <p:nvPr/>
        </p:nvPicPr>
        <p:blipFill>
          <a:blip r:embed="rId3"/>
          <a:srcRect t="23149" b="31806"/>
          <a:stretch>
            <a:fillRect/>
          </a:stretch>
        </p:blipFill>
        <p:spPr>
          <a:xfrm>
            <a:off x="20" y="10"/>
            <a:ext cx="18287980" cy="6899138"/>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a:noFill/>
        </p:spPr>
      </p:pic>
      <p:sp>
        <p:nvSpPr>
          <p:cNvPr id="154" name="Google Shape;154;p21">
            <a:extLst>
              <a:ext uri="{FF2B5EF4-FFF2-40B4-BE49-F238E27FC236}">
                <a16:creationId xmlns:a16="http://schemas.microsoft.com/office/drawing/2014/main" id="{1992BE61-853F-B1DC-036C-307ACFA029F5}"/>
              </a:ext>
            </a:extLst>
          </p:cNvPr>
          <p:cNvSpPr txBox="1"/>
          <p:nvPr/>
        </p:nvSpPr>
        <p:spPr>
          <a:xfrm>
            <a:off x="9340059" y="7151490"/>
            <a:ext cx="7760419" cy="2655450"/>
          </a:xfrm>
          <a:prstGeom prst="rect">
            <a:avLst/>
          </a:prstGeom>
        </p:spPr>
        <p:txBody>
          <a:bodyPr spcFirstLastPara="1" vert="horz" lIns="91440" tIns="45720" rIns="91440" bIns="45720" rtlCol="0" anchor="ctr" anchorCtr="0">
            <a:normAutofit/>
          </a:bodyPr>
          <a:lstStyle/>
          <a:p>
            <a:pPr marL="0" marR="0" lvl="0" indent="-228600" defTabSz="914400">
              <a:lnSpc>
                <a:spcPct val="120000"/>
              </a:lnSpc>
              <a:spcBef>
                <a:spcPts val="0"/>
              </a:spcBef>
              <a:spcAft>
                <a:spcPts val="600"/>
              </a:spcAft>
              <a:buClr>
                <a:schemeClr val="accent1"/>
              </a:buClr>
              <a:buSzPct val="110000"/>
              <a:buFont typeface="Wingdings" panose="05000000000000000000" pitchFamily="2" charset="2"/>
              <a:buChar char="§"/>
            </a:pPr>
            <a:r>
              <a:rPr lang="en-US" sz="3200" dirty="0">
                <a:sym typeface="Tenor Sans"/>
              </a:rPr>
              <a:t>TENNESSEE LIBRARIANS!</a:t>
            </a:r>
            <a:endParaRPr lang="en-US" sz="3200" dirty="0"/>
          </a:p>
          <a:p>
            <a:pPr marL="0" marR="0" lvl="0" indent="-228600" defTabSz="914400">
              <a:lnSpc>
                <a:spcPct val="120000"/>
              </a:lnSpc>
              <a:spcBef>
                <a:spcPts val="0"/>
              </a:spcBef>
              <a:spcAft>
                <a:spcPts val="600"/>
              </a:spcAft>
              <a:buClr>
                <a:schemeClr val="accent1"/>
              </a:buClr>
              <a:buSzPct val="110000"/>
              <a:buFont typeface="Wingdings" panose="05000000000000000000" pitchFamily="2" charset="2"/>
              <a:buChar char="§"/>
            </a:pPr>
            <a:r>
              <a:rPr lang="en-US" sz="3200" dirty="0">
                <a:sym typeface="Tenor Sans"/>
              </a:rPr>
              <a:t>TENNESSEE STUDENTS!</a:t>
            </a:r>
            <a:endParaRPr lang="en-US" sz="3200" dirty="0"/>
          </a:p>
        </p:txBody>
      </p:sp>
      <p:sp>
        <p:nvSpPr>
          <p:cNvPr id="3" name="TextBox 2">
            <a:extLst>
              <a:ext uri="{FF2B5EF4-FFF2-40B4-BE49-F238E27FC236}">
                <a16:creationId xmlns:a16="http://schemas.microsoft.com/office/drawing/2014/main" id="{8B853505-BD72-4CAC-06E4-08CE012B1628}"/>
              </a:ext>
            </a:extLst>
          </p:cNvPr>
          <p:cNvSpPr txBox="1"/>
          <p:nvPr/>
        </p:nvSpPr>
        <p:spPr>
          <a:xfrm>
            <a:off x="133004" y="3731179"/>
            <a:ext cx="9208424" cy="546303"/>
          </a:xfrm>
          <a:prstGeom prst="rect">
            <a:avLst/>
          </a:prstGeom>
          <a:noFill/>
        </p:spPr>
        <p:txBody>
          <a:bodyPr wrap="square">
            <a:spAutoFit/>
          </a:bodyPr>
          <a:lstStyle/>
          <a:p>
            <a:pPr marL="0" marR="0">
              <a:spcBef>
                <a:spcPts val="0"/>
              </a:spcBef>
              <a:spcAft>
                <a:spcPts val="600"/>
              </a:spcAft>
            </a:pP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kern="0" dirty="0">
                <a:solidFill>
                  <a:srgbClr val="1D2228"/>
                </a:solidFill>
                <a:effectLst/>
                <a:latin typeface="Helvetica Neue" panose="02000503000000020004" pitchFamily="2" charset="0"/>
                <a:ea typeface="Times New Roman" panose="02020603050405020304" pitchFamily="18"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0263758"/>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169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8176D45-C068-FED6-90E1-5930F271D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787"/>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grpSp>
        <p:nvGrpSpPr>
          <p:cNvPr id="4153" name="Group 4152">
            <a:extLst>
              <a:ext uri="{FF2B5EF4-FFF2-40B4-BE49-F238E27FC236}">
                <a16:creationId xmlns:a16="http://schemas.microsoft.com/office/drawing/2014/main" id="{5927D013-91F2-4965-B38E-247BB7DEFD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6269" y="0"/>
            <a:ext cx="18876173" cy="10279858"/>
            <a:chOff x="-417513" y="0"/>
            <a:chExt cx="12584114" cy="6853238"/>
          </a:xfrm>
        </p:grpSpPr>
        <p:sp>
          <p:nvSpPr>
            <p:cNvPr id="4104" name="Freeform 5">
              <a:extLst>
                <a:ext uri="{FF2B5EF4-FFF2-40B4-BE49-F238E27FC236}">
                  <a16:creationId xmlns:a16="http://schemas.microsoft.com/office/drawing/2014/main" id="{2BEBDCF3-5071-4ECE-BF3C-223C7A9A04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54" name="Freeform 6">
              <a:extLst>
                <a:ext uri="{FF2B5EF4-FFF2-40B4-BE49-F238E27FC236}">
                  <a16:creationId xmlns:a16="http://schemas.microsoft.com/office/drawing/2014/main" id="{4524B84A-BEB9-44DD-A582-DD7F38570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6" name="Freeform 7">
              <a:extLst>
                <a:ext uri="{FF2B5EF4-FFF2-40B4-BE49-F238E27FC236}">
                  <a16:creationId xmlns:a16="http://schemas.microsoft.com/office/drawing/2014/main" id="{FF261CBD-A93E-4EEE-8B50-C17F36477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55" name="Freeform 8">
              <a:extLst>
                <a:ext uri="{FF2B5EF4-FFF2-40B4-BE49-F238E27FC236}">
                  <a16:creationId xmlns:a16="http://schemas.microsoft.com/office/drawing/2014/main" id="{A810A108-E17C-4DCF-9C1A-DE4CBB4A0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8" name="Freeform 9">
              <a:extLst>
                <a:ext uri="{FF2B5EF4-FFF2-40B4-BE49-F238E27FC236}">
                  <a16:creationId xmlns:a16="http://schemas.microsoft.com/office/drawing/2014/main" id="{9C897D38-EAD4-4CF8-B75A-34415F0E2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56" name="Freeform 10">
              <a:extLst>
                <a:ext uri="{FF2B5EF4-FFF2-40B4-BE49-F238E27FC236}">
                  <a16:creationId xmlns:a16="http://schemas.microsoft.com/office/drawing/2014/main" id="{FEC7A3C5-0978-4C9F-AD47-57CDE1D27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0" name="Freeform 11">
              <a:extLst>
                <a:ext uri="{FF2B5EF4-FFF2-40B4-BE49-F238E27FC236}">
                  <a16:creationId xmlns:a16="http://schemas.microsoft.com/office/drawing/2014/main" id="{1752DF1E-E0DB-4264-893D-15BD90B19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57" name="Freeform 12">
              <a:extLst>
                <a:ext uri="{FF2B5EF4-FFF2-40B4-BE49-F238E27FC236}">
                  <a16:creationId xmlns:a16="http://schemas.microsoft.com/office/drawing/2014/main" id="{45359FB8-E648-4A60-9B0C-674D76EC4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2" name="Freeform 13">
              <a:extLst>
                <a:ext uri="{FF2B5EF4-FFF2-40B4-BE49-F238E27FC236}">
                  <a16:creationId xmlns:a16="http://schemas.microsoft.com/office/drawing/2014/main" id="{A43C9C90-3735-439A-9B05-471570462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58" name="Freeform 14">
              <a:extLst>
                <a:ext uri="{FF2B5EF4-FFF2-40B4-BE49-F238E27FC236}">
                  <a16:creationId xmlns:a16="http://schemas.microsoft.com/office/drawing/2014/main" id="{3D333B98-AFDD-45EF-9EB6-8CF1A7D4E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4" name="Freeform 15">
              <a:extLst>
                <a:ext uri="{FF2B5EF4-FFF2-40B4-BE49-F238E27FC236}">
                  <a16:creationId xmlns:a16="http://schemas.microsoft.com/office/drawing/2014/main" id="{10E04A0E-9450-4B9D-B40E-50E3A44AD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59" name="Freeform 16">
              <a:extLst>
                <a:ext uri="{FF2B5EF4-FFF2-40B4-BE49-F238E27FC236}">
                  <a16:creationId xmlns:a16="http://schemas.microsoft.com/office/drawing/2014/main" id="{FD5671B8-4962-4E10-8622-3D65D920A3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6" name="Freeform 17">
              <a:extLst>
                <a:ext uri="{FF2B5EF4-FFF2-40B4-BE49-F238E27FC236}">
                  <a16:creationId xmlns:a16="http://schemas.microsoft.com/office/drawing/2014/main" id="{F7CD1025-0584-432B-91FB-56EC2A34E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60" name="Freeform 18">
              <a:extLst>
                <a:ext uri="{FF2B5EF4-FFF2-40B4-BE49-F238E27FC236}">
                  <a16:creationId xmlns:a16="http://schemas.microsoft.com/office/drawing/2014/main" id="{0D7F0937-1B34-4BBF-91E2-ACD0820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8" name="Freeform 19">
              <a:extLst>
                <a:ext uri="{FF2B5EF4-FFF2-40B4-BE49-F238E27FC236}">
                  <a16:creationId xmlns:a16="http://schemas.microsoft.com/office/drawing/2014/main" id="{2F51F0BC-B7F1-496D-A49E-B8F7BC408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61" name="Freeform 20">
              <a:extLst>
                <a:ext uri="{FF2B5EF4-FFF2-40B4-BE49-F238E27FC236}">
                  <a16:creationId xmlns:a16="http://schemas.microsoft.com/office/drawing/2014/main" id="{390BBDD1-4D3C-4038-AB05-DC78187BD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20000"/>
                </a:srgb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20" name="Freeform 21">
              <a:extLst>
                <a:ext uri="{FF2B5EF4-FFF2-40B4-BE49-F238E27FC236}">
                  <a16:creationId xmlns:a16="http://schemas.microsoft.com/office/drawing/2014/main" id="{0199B21B-BD24-415C-AFA4-C36E8B2F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20000"/>
                </a:srgb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62" name="Freeform 22">
              <a:extLst>
                <a:ext uri="{FF2B5EF4-FFF2-40B4-BE49-F238E27FC236}">
                  <a16:creationId xmlns:a16="http://schemas.microsoft.com/office/drawing/2014/main" id="{969F0B1A-69AA-4251-8458-911C11B1E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22" name="Freeform 23">
              <a:extLst>
                <a:ext uri="{FF2B5EF4-FFF2-40B4-BE49-F238E27FC236}">
                  <a16:creationId xmlns:a16="http://schemas.microsoft.com/office/drawing/2014/main" id="{A6452F5D-C474-4AC3-8831-4974C927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63" name="Freeform 24">
              <a:extLst>
                <a:ext uri="{FF2B5EF4-FFF2-40B4-BE49-F238E27FC236}">
                  <a16:creationId xmlns:a16="http://schemas.microsoft.com/office/drawing/2014/main" id="{F7302DE9-1403-4952-A47F-9163E6EC7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24" name="Freeform 25">
              <a:extLst>
                <a:ext uri="{FF2B5EF4-FFF2-40B4-BE49-F238E27FC236}">
                  <a16:creationId xmlns:a16="http://schemas.microsoft.com/office/drawing/2014/main" id="{FC50F3DD-CAA3-436C-A0C6-20C9C4756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Tree>
    <p:extLst>
      <p:ext uri="{BB962C8B-B14F-4D97-AF65-F5344CB8AC3E}">
        <p14:creationId xmlns:p14="http://schemas.microsoft.com/office/powerpoint/2010/main" val="1715945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hlinkClick r:id="rId2"/>
            <a:extLst>
              <a:ext uri="{FF2B5EF4-FFF2-40B4-BE49-F238E27FC236}">
                <a16:creationId xmlns:a16="http://schemas.microsoft.com/office/drawing/2014/main" id="{31EC1903-77B5-0D6D-7446-9114D7202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8734"/>
            <a:ext cx="18288000" cy="14457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140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alpha val="38612"/>
          </a:schemeClr>
        </a:solidFill>
        <a:effectLst/>
      </p:bgPr>
    </p:bg>
    <p:spTree>
      <p:nvGrpSpPr>
        <p:cNvPr id="1" name=""/>
        <p:cNvGrpSpPr/>
        <p:nvPr/>
      </p:nvGrpSpPr>
      <p:grpSpPr>
        <a:xfrm>
          <a:off x="0" y="0"/>
          <a:ext cx="0" cy="0"/>
          <a:chOff x="0" y="0"/>
          <a:chExt cx="0" cy="0"/>
        </a:xfrm>
      </p:grpSpPr>
      <p:sp>
        <p:nvSpPr>
          <p:cNvPr id="9250" name="Freeform 18">
            <a:extLst>
              <a:ext uri="{FF2B5EF4-FFF2-40B4-BE49-F238E27FC236}">
                <a16:creationId xmlns:a16="http://schemas.microsoft.com/office/drawing/2014/main" id="{E6C08EBB-2C97-4884-9312-EA0A6A62A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26282" y="0"/>
            <a:ext cx="5131594" cy="10265569"/>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2" name="Freeform 20">
            <a:extLst>
              <a:ext uri="{FF2B5EF4-FFF2-40B4-BE49-F238E27FC236}">
                <a16:creationId xmlns:a16="http://schemas.microsoft.com/office/drawing/2014/main" id="{17406E40-244E-4DD6-94A4-E73960241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97732" y="0"/>
            <a:ext cx="4076700" cy="10265569"/>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4" name="Freeform 21">
            <a:extLst>
              <a:ext uri="{FF2B5EF4-FFF2-40B4-BE49-F238E27FC236}">
                <a16:creationId xmlns:a16="http://schemas.microsoft.com/office/drawing/2014/main" id="{9E621646-8902-4518-ADFE-798B8AF7F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92907" y="0"/>
            <a:ext cx="4417219" cy="10265569"/>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5" name="Freeform 22">
            <a:extLst>
              <a:ext uri="{FF2B5EF4-FFF2-40B4-BE49-F238E27FC236}">
                <a16:creationId xmlns:a16="http://schemas.microsoft.com/office/drawing/2014/main" id="{BC03DD73-798C-403F-B9AC-BFF84A0B1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6269" y="0"/>
            <a:ext cx="3605212" cy="10265569"/>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6" name="Freeform 23">
            <a:extLst>
              <a:ext uri="{FF2B5EF4-FFF2-40B4-BE49-F238E27FC236}">
                <a16:creationId xmlns:a16="http://schemas.microsoft.com/office/drawing/2014/main" id="{6756FE0C-DC81-49BD-AD76-1E223B6863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432" y="14287"/>
            <a:ext cx="2657475" cy="4798220"/>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7" name="Freeform 25">
            <a:extLst>
              <a:ext uri="{FF2B5EF4-FFF2-40B4-BE49-F238E27FC236}">
                <a16:creationId xmlns:a16="http://schemas.microsoft.com/office/drawing/2014/main" id="{FEEAE74D-A8B8-4601-84C4-7F01DFF41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432" y="0"/>
            <a:ext cx="2343150" cy="3343275"/>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8" name="Freeform 6">
            <a:extLst>
              <a:ext uri="{FF2B5EF4-FFF2-40B4-BE49-F238E27FC236}">
                <a16:creationId xmlns:a16="http://schemas.microsoft.com/office/drawing/2014/main" id="{CFD751E0-7430-4ACA-A679-ECB74EA58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940087" y="14287"/>
            <a:ext cx="2309813" cy="833438"/>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9" name="Freeform 9">
            <a:extLst>
              <a:ext uri="{FF2B5EF4-FFF2-40B4-BE49-F238E27FC236}">
                <a16:creationId xmlns:a16="http://schemas.microsoft.com/office/drawing/2014/main" id="{4337B0AD-9A1D-4899-8791-EDEB9B5A1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804482" y="14287"/>
            <a:ext cx="1445419" cy="550070"/>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60" name="Freeform 12">
            <a:extLst>
              <a:ext uri="{FF2B5EF4-FFF2-40B4-BE49-F238E27FC236}">
                <a16:creationId xmlns:a16="http://schemas.microsoft.com/office/drawing/2014/main" id="{20EE4868-1730-433B-AA39-A91305A4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7252157" y="14287"/>
            <a:ext cx="997744" cy="385763"/>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61" name="Freeform 24">
            <a:extLst>
              <a:ext uri="{FF2B5EF4-FFF2-40B4-BE49-F238E27FC236}">
                <a16:creationId xmlns:a16="http://schemas.microsoft.com/office/drawing/2014/main" id="{89921AE2-097C-4DEE-A398-FCB910D60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144" y="9024937"/>
            <a:ext cx="321470" cy="1240632"/>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62" name="Freeform 7">
            <a:extLst>
              <a:ext uri="{FF2B5EF4-FFF2-40B4-BE49-F238E27FC236}">
                <a16:creationId xmlns:a16="http://schemas.microsoft.com/office/drawing/2014/main" id="{A4098D72-B456-40CC-8C9F-D08B9DD25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370969" y="7519987"/>
            <a:ext cx="2878932" cy="2745582"/>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63" name="Freeform 10">
            <a:extLst>
              <a:ext uri="{FF2B5EF4-FFF2-40B4-BE49-F238E27FC236}">
                <a16:creationId xmlns:a16="http://schemas.microsoft.com/office/drawing/2014/main" id="{BCA1A530-E6F6-465D-BCD0-371D816C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742444" y="7912894"/>
            <a:ext cx="2500313" cy="2366963"/>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47" name="Freeform 13">
            <a:extLst>
              <a:ext uri="{FF2B5EF4-FFF2-40B4-BE49-F238E27FC236}">
                <a16:creationId xmlns:a16="http://schemas.microsoft.com/office/drawing/2014/main" id="{5AB5DD23-5ECB-4E0C-AC9B-C384785BAE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961519" y="8112919"/>
            <a:ext cx="2288382" cy="215265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49" name="Freeform 15">
            <a:extLst>
              <a:ext uri="{FF2B5EF4-FFF2-40B4-BE49-F238E27FC236}">
                <a16:creationId xmlns:a16="http://schemas.microsoft.com/office/drawing/2014/main" id="{7DA4BF21-FA96-43DB-A077-173C5F4333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204407" y="8277225"/>
            <a:ext cx="2045494" cy="1988344"/>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9218" name="Picture 2">
            <a:hlinkClick r:id="rId2"/>
            <a:extLst>
              <a:ext uri="{FF2B5EF4-FFF2-40B4-BE49-F238E27FC236}">
                <a16:creationId xmlns:a16="http://schemas.microsoft.com/office/drawing/2014/main" id="{6A65C046-2B2E-A9CB-C7E3-C6C3DF12BD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34270" y="1614232"/>
            <a:ext cx="10608906" cy="6450214"/>
          </a:xfrm>
          <a:prstGeom prst="rect">
            <a:avLst/>
          </a:prstGeom>
          <a:noFill/>
          <a:extLst>
            <a:ext uri="{909E8E84-426E-40DD-AFC4-6F175D3DCCD1}">
              <a14:hiddenFill xmlns:a14="http://schemas.microsoft.com/office/drawing/2010/main">
                <a:solidFill>
                  <a:srgbClr val="FFFFFF"/>
                </a:solidFill>
              </a14:hiddenFill>
            </a:ext>
          </a:extLst>
        </p:spPr>
      </p:pic>
      <p:sp>
        <p:nvSpPr>
          <p:cNvPr id="9251" name="Freeform 17">
            <a:extLst>
              <a:ext uri="{FF2B5EF4-FFF2-40B4-BE49-F238E27FC236}">
                <a16:creationId xmlns:a16="http://schemas.microsoft.com/office/drawing/2014/main" id="{BF956BA4-7CC2-4E13-9E1D-0854EF4C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468725" y="8541544"/>
            <a:ext cx="1781175" cy="1724025"/>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3" name="Freeform 19">
            <a:extLst>
              <a:ext uri="{FF2B5EF4-FFF2-40B4-BE49-F238E27FC236}">
                <a16:creationId xmlns:a16="http://schemas.microsoft.com/office/drawing/2014/main" id="{3262514D-691E-4344-8751-4E80F046A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930687" y="9074944"/>
            <a:ext cx="1319213" cy="1190625"/>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4190206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alpha val="49761"/>
          </a:srgbClr>
        </a:solidFill>
        <a:effectLst/>
      </p:bgPr>
    </p:bg>
    <p:spTree>
      <p:nvGrpSpPr>
        <p:cNvPr id="1" name=""/>
        <p:cNvGrpSpPr/>
        <p:nvPr/>
      </p:nvGrpSpPr>
      <p:grpSpPr>
        <a:xfrm>
          <a:off x="0" y="0"/>
          <a:ext cx="0" cy="0"/>
          <a:chOff x="0" y="0"/>
          <a:chExt cx="0" cy="0"/>
        </a:xfrm>
      </p:grpSpPr>
      <p:sp useBgFill="1">
        <p:nvSpPr>
          <p:cNvPr id="10282" name="Rectangle 10281">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304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84" name="Group 10283">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0936" y="0"/>
            <a:ext cx="18876173" cy="10279858"/>
            <a:chOff x="-417513" y="0"/>
            <a:chExt cx="12584114" cy="6853238"/>
          </a:xfrm>
        </p:grpSpPr>
        <p:sp>
          <p:nvSpPr>
            <p:cNvPr id="10285"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6"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7"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8"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9"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0"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1"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2"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3"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4"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5"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6"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7"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8"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9"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0"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1"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2"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3"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4"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5"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0242" name="Picture 2" descr="A group of people standing in a line&#10;&#10;AI-generated content may be incorrect.">
            <a:hlinkClick r:id="rId2"/>
            <a:extLst>
              <a:ext uri="{FF2B5EF4-FFF2-40B4-BE49-F238E27FC236}">
                <a16:creationId xmlns:a16="http://schemas.microsoft.com/office/drawing/2014/main" id="{4D575F76-9659-6BA6-58FB-44BAD0CAC17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09825" y="965200"/>
            <a:ext cx="14068348" cy="835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64889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5F9D5CC-7F8A-BFC8-A75A-94B8041E3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400" b="387"/>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grpSp>
        <p:nvGrpSpPr>
          <p:cNvPr id="5127" name="Group 5126">
            <a:extLst>
              <a:ext uri="{FF2B5EF4-FFF2-40B4-BE49-F238E27FC236}">
                <a16:creationId xmlns:a16="http://schemas.microsoft.com/office/drawing/2014/main" id="{5927D013-91F2-4965-B38E-247BB7DEFD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6269" y="0"/>
            <a:ext cx="18876173" cy="10279858"/>
            <a:chOff x="-417513" y="0"/>
            <a:chExt cx="12584114" cy="6853238"/>
          </a:xfrm>
        </p:grpSpPr>
        <p:sp>
          <p:nvSpPr>
            <p:cNvPr id="5128" name="Freeform 5">
              <a:extLst>
                <a:ext uri="{FF2B5EF4-FFF2-40B4-BE49-F238E27FC236}">
                  <a16:creationId xmlns:a16="http://schemas.microsoft.com/office/drawing/2014/main" id="{2BEBDCF3-5071-4ECE-BF3C-223C7A9A04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9" name="Freeform 6">
              <a:extLst>
                <a:ext uri="{FF2B5EF4-FFF2-40B4-BE49-F238E27FC236}">
                  <a16:creationId xmlns:a16="http://schemas.microsoft.com/office/drawing/2014/main" id="{4524B84A-BEB9-44DD-A582-DD7F38570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30" name="Freeform 7">
              <a:extLst>
                <a:ext uri="{FF2B5EF4-FFF2-40B4-BE49-F238E27FC236}">
                  <a16:creationId xmlns:a16="http://schemas.microsoft.com/office/drawing/2014/main" id="{FF261CBD-A93E-4EEE-8B50-C17F36477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31" name="Freeform 8">
              <a:extLst>
                <a:ext uri="{FF2B5EF4-FFF2-40B4-BE49-F238E27FC236}">
                  <a16:creationId xmlns:a16="http://schemas.microsoft.com/office/drawing/2014/main" id="{A810A108-E17C-4DCF-9C1A-DE4CBB4A0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32" name="Freeform 9">
              <a:extLst>
                <a:ext uri="{FF2B5EF4-FFF2-40B4-BE49-F238E27FC236}">
                  <a16:creationId xmlns:a16="http://schemas.microsoft.com/office/drawing/2014/main" id="{9C897D38-EAD4-4CF8-B75A-34415F0E2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33" name="Freeform 10">
              <a:extLst>
                <a:ext uri="{FF2B5EF4-FFF2-40B4-BE49-F238E27FC236}">
                  <a16:creationId xmlns:a16="http://schemas.microsoft.com/office/drawing/2014/main" id="{FEC7A3C5-0978-4C9F-AD47-57CDE1D27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20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34" name="Freeform 11">
              <a:extLst>
                <a:ext uri="{FF2B5EF4-FFF2-40B4-BE49-F238E27FC236}">
                  <a16:creationId xmlns:a16="http://schemas.microsoft.com/office/drawing/2014/main" id="{1752DF1E-E0DB-4264-893D-15BD90B19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35" name="Freeform 12">
              <a:extLst>
                <a:ext uri="{FF2B5EF4-FFF2-40B4-BE49-F238E27FC236}">
                  <a16:creationId xmlns:a16="http://schemas.microsoft.com/office/drawing/2014/main" id="{45359FB8-E648-4A60-9B0C-674D76EC4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36" name="Freeform 13">
              <a:extLst>
                <a:ext uri="{FF2B5EF4-FFF2-40B4-BE49-F238E27FC236}">
                  <a16:creationId xmlns:a16="http://schemas.microsoft.com/office/drawing/2014/main" id="{A43C9C90-3735-439A-9B05-471570462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37" name="Freeform 14">
              <a:extLst>
                <a:ext uri="{FF2B5EF4-FFF2-40B4-BE49-F238E27FC236}">
                  <a16:creationId xmlns:a16="http://schemas.microsoft.com/office/drawing/2014/main" id="{3D333B98-AFDD-45EF-9EB6-8CF1A7D4E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38" name="Freeform 15">
              <a:extLst>
                <a:ext uri="{FF2B5EF4-FFF2-40B4-BE49-F238E27FC236}">
                  <a16:creationId xmlns:a16="http://schemas.microsoft.com/office/drawing/2014/main" id="{10E04A0E-9450-4B9D-B40E-50E3A44AD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39" name="Freeform 16">
              <a:extLst>
                <a:ext uri="{FF2B5EF4-FFF2-40B4-BE49-F238E27FC236}">
                  <a16:creationId xmlns:a16="http://schemas.microsoft.com/office/drawing/2014/main" id="{FD5671B8-4962-4E10-8622-3D65D920A3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40" name="Freeform 17">
              <a:extLst>
                <a:ext uri="{FF2B5EF4-FFF2-40B4-BE49-F238E27FC236}">
                  <a16:creationId xmlns:a16="http://schemas.microsoft.com/office/drawing/2014/main" id="{F7CD1025-0584-432B-91FB-56EC2A34E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41" name="Freeform 18">
              <a:extLst>
                <a:ext uri="{FF2B5EF4-FFF2-40B4-BE49-F238E27FC236}">
                  <a16:creationId xmlns:a16="http://schemas.microsoft.com/office/drawing/2014/main" id="{0D7F0937-1B34-4BBF-91E2-ACD0820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42" name="Freeform 19">
              <a:extLst>
                <a:ext uri="{FF2B5EF4-FFF2-40B4-BE49-F238E27FC236}">
                  <a16:creationId xmlns:a16="http://schemas.microsoft.com/office/drawing/2014/main" id="{2F51F0BC-B7F1-496D-A49E-B8F7BC408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43" name="Freeform 20">
              <a:extLst>
                <a:ext uri="{FF2B5EF4-FFF2-40B4-BE49-F238E27FC236}">
                  <a16:creationId xmlns:a16="http://schemas.microsoft.com/office/drawing/2014/main" id="{390BBDD1-4D3C-4038-AB05-DC78187BD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20000"/>
                </a:srgb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44" name="Freeform 21">
              <a:extLst>
                <a:ext uri="{FF2B5EF4-FFF2-40B4-BE49-F238E27FC236}">
                  <a16:creationId xmlns:a16="http://schemas.microsoft.com/office/drawing/2014/main" id="{0199B21B-BD24-415C-AFA4-C36E8B2F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20000"/>
                </a:srgb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45" name="Freeform 22">
              <a:extLst>
                <a:ext uri="{FF2B5EF4-FFF2-40B4-BE49-F238E27FC236}">
                  <a16:creationId xmlns:a16="http://schemas.microsoft.com/office/drawing/2014/main" id="{969F0B1A-69AA-4251-8458-911C11B1E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46" name="Freeform 23">
              <a:extLst>
                <a:ext uri="{FF2B5EF4-FFF2-40B4-BE49-F238E27FC236}">
                  <a16:creationId xmlns:a16="http://schemas.microsoft.com/office/drawing/2014/main" id="{A6452F5D-C474-4AC3-8831-4974C927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47" name="Freeform 24">
              <a:extLst>
                <a:ext uri="{FF2B5EF4-FFF2-40B4-BE49-F238E27FC236}">
                  <a16:creationId xmlns:a16="http://schemas.microsoft.com/office/drawing/2014/main" id="{F7302DE9-1403-4952-A47F-9163E6EC7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48" name="Freeform 25">
              <a:extLst>
                <a:ext uri="{FF2B5EF4-FFF2-40B4-BE49-F238E27FC236}">
                  <a16:creationId xmlns:a16="http://schemas.microsoft.com/office/drawing/2014/main" id="{FC50F3DD-CAA3-436C-A0C6-20C9C4756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2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Tree>
    <p:extLst>
      <p:ext uri="{BB962C8B-B14F-4D97-AF65-F5344CB8AC3E}">
        <p14:creationId xmlns:p14="http://schemas.microsoft.com/office/powerpoint/2010/main" val="31005246"/>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78C30D"/>
      </a:accent1>
      <a:accent2>
        <a:srgbClr val="099B62"/>
      </a:accent2>
      <a:accent3>
        <a:srgbClr val="21CFDF"/>
      </a:accent3>
      <a:accent4>
        <a:srgbClr val="179FDF"/>
      </a:accent4>
      <a:accent5>
        <a:srgbClr val="E75710"/>
      </a:accent5>
      <a:accent6>
        <a:srgbClr val="F89C19"/>
      </a:accent6>
      <a:hlink>
        <a:srgbClr val="7CDE25"/>
      </a:hlink>
      <a:folHlink>
        <a:srgbClr val="BCE8A8"/>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EF0781-FB17-4F1F-B3B1-699933968CE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56831</TotalTime>
  <Words>2010</Words>
  <Application>Microsoft Macintosh PowerPoint</Application>
  <PresentationFormat>Custom</PresentationFormat>
  <Paragraphs>247</Paragraphs>
  <Slides>41</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Tenor Sans</vt:lpstr>
      <vt:lpstr>Helvetica Neue</vt:lpstr>
      <vt:lpstr>Calibri</vt:lpstr>
      <vt:lpstr>Wingdings</vt:lpstr>
      <vt:lpstr>Alegreya</vt:lpstr>
      <vt:lpstr>Rockwell</vt:lpstr>
      <vt:lpstr>Calibri Light</vt:lpstr>
      <vt:lpstr>Atlas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Lyons, Renee C.</cp:lastModifiedBy>
  <cp:revision>15</cp:revision>
  <dcterms:modified xsi:type="dcterms:W3CDTF">2025-09-11T22:55:55Z</dcterms:modified>
</cp:coreProperties>
</file>