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Slab"/>
      <p:regular r:id="rId24"/>
      <p:bold r:id="rId25"/>
    </p:embeddedFont>
    <p:embeddedFont>
      <p:font typeface="Roboto Slab Light"/>
      <p:regular r:id="rId26"/>
      <p:bold r:id="rId27"/>
    </p:embeddedFont>
    <p:embeddedFont>
      <p:font typeface="Roboto"/>
      <p:regular r:id="rId28"/>
      <p:bold r:id="rId29"/>
      <p:italic r:id="rId30"/>
      <p:boldItalic r:id="rId31"/>
    </p:embeddedFont>
    <p:embeddedFont>
      <p:font typeface="Roboto Slab SemiBold"/>
      <p:regular r:id="rId32"/>
      <p:bold r:id="rId33"/>
    </p:embeddedFont>
    <p:embeddedFont>
      <p:font typeface="Roboto Slab Mediu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Light-regular.fntdata"/><Relationship Id="rId25" Type="http://schemas.openxmlformats.org/officeDocument/2006/relationships/font" Target="fonts/RobotoSlab-bold.fntdata"/><Relationship Id="rId28" Type="http://schemas.openxmlformats.org/officeDocument/2006/relationships/font" Target="fonts/Roboto-regular.fntdata"/><Relationship Id="rId27" Type="http://schemas.openxmlformats.org/officeDocument/2006/relationships/font" Target="fonts/RobotoSlab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RobotoSlabSemiBold-bold.fntdata"/><Relationship Id="rId10" Type="http://schemas.openxmlformats.org/officeDocument/2006/relationships/slide" Target="slides/slide5.xml"/><Relationship Id="rId32" Type="http://schemas.openxmlformats.org/officeDocument/2006/relationships/font" Target="fonts/RobotoSlabSemiBold-regular.fntdata"/><Relationship Id="rId13" Type="http://schemas.openxmlformats.org/officeDocument/2006/relationships/slide" Target="slides/slide8.xml"/><Relationship Id="rId35" Type="http://schemas.openxmlformats.org/officeDocument/2006/relationships/font" Target="fonts/RobotoSlabMedium-bold.fntdata"/><Relationship Id="rId12" Type="http://schemas.openxmlformats.org/officeDocument/2006/relationships/slide" Target="slides/slide7.xml"/><Relationship Id="rId34" Type="http://schemas.openxmlformats.org/officeDocument/2006/relationships/font" Target="fonts/RobotoSlabMedium-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65c62e9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65c62e9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story of Cole, Jeanna, &amp; Julia gave a connection to Melinda who now works for the library, teaches our Needle Nook Club, Cricut Classes, and is starting a book club.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6e2f80eb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6e2f80eb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I’m going to share a personal story from my profession. Cole / Jeanna / Julia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65c62e9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d65c62e9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Upon my return, her </a:t>
            </a:r>
            <a:r>
              <a:rPr lang="en">
                <a:solidFill>
                  <a:schemeClr val="dk1"/>
                </a:solidFill>
              </a:rPr>
              <a:t>perspective c</a:t>
            </a:r>
            <a:r>
              <a:rPr lang="en"/>
              <a:t>hanged causing her </a:t>
            </a:r>
            <a:r>
              <a:rPr lang="en">
                <a:solidFill>
                  <a:schemeClr val="dk1"/>
                </a:solidFill>
              </a:rPr>
              <a:t>perception</a:t>
            </a:r>
            <a:r>
              <a:rPr lang="en"/>
              <a:t> of the job we do to alter. Personal experiences can change how we </a:t>
            </a:r>
            <a:r>
              <a:rPr lang="en"/>
              <a:t>conduct</a:t>
            </a:r>
            <a:r>
              <a:rPr lang="en"/>
              <a:t> ourselves professionally.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65c62e91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65c62e91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have to work within the parameters lined out in the polices we are given, the conditions will </a:t>
            </a:r>
            <a:r>
              <a:rPr lang="en"/>
              <a:t>determine</a:t>
            </a:r>
            <a:r>
              <a:rPr lang="en"/>
              <a:t> the process and procedures we have to navigate to resolve the situation.  Example: Overdue Items - learn their car was stolen, house burnt down, was in the hospital…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86e2f80eb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86e2f80eb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hard when you “know” a student, patron, or staff on a personal level and they feel that this </a:t>
            </a:r>
            <a:r>
              <a:rPr lang="en"/>
              <a:t>entitled</a:t>
            </a:r>
            <a:r>
              <a:rPr lang="en"/>
              <a:t> them to “special treatment”.  And yet…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86e2f80eb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86e2f80eb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personal on both sides…It’s </a:t>
            </a:r>
            <a:r>
              <a:rPr lang="en"/>
              <a:t>personal</a:t>
            </a:r>
            <a:r>
              <a:rPr lang="en"/>
              <a:t> to you because it’s YOUR job, the profession you personally chose. It’s YOUR friend. Or someone who has </a:t>
            </a:r>
            <a:r>
              <a:rPr lang="en"/>
              <a:t>blurred</a:t>
            </a:r>
            <a:r>
              <a:rPr lang="en"/>
              <a:t> the professional lines and sees you as a friend so it’s personal to them and you should understand their situation or respect the relationship.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So </a:t>
            </a:r>
            <a:r>
              <a:rPr lang="en">
                <a:solidFill>
                  <a:schemeClr val="dk1"/>
                </a:solidFill>
              </a:rPr>
              <a:t>h</a:t>
            </a:r>
            <a:r>
              <a:rPr lang="en">
                <a:solidFill>
                  <a:schemeClr val="dk1"/>
                </a:solidFill>
              </a:rPr>
              <a:t>ow do you resolve the situation without damaging the relationship while not compromising your professionalism?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6f75fc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6f75fc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you are academic? School? Public? Directors? Branch Managers? Support Staff?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86e2f80eb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86e2f80eb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decision is personal to us, but not the people we serve. Personal reasons are involved on everyside, but it doesn’t make the transaction or situation personal.  But, our perception and perspective can make it personal or professional. How does it become personal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Though a personal relationship can develop.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6e2f80eba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86e2f80eb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Having </a:t>
            </a:r>
            <a:r>
              <a:rPr lang="en">
                <a:solidFill>
                  <a:schemeClr val="dk1"/>
                </a:solidFill>
              </a:rPr>
              <a:t>observed</a:t>
            </a:r>
            <a:r>
              <a:rPr lang="en">
                <a:solidFill>
                  <a:schemeClr val="dk1"/>
                </a:solidFill>
              </a:rPr>
              <a:t> me during the conference, what have you learned about me? What are my physical description? How does </a:t>
            </a:r>
            <a:r>
              <a:rPr lang="en">
                <a:solidFill>
                  <a:schemeClr val="dk1"/>
                </a:solidFill>
              </a:rPr>
              <a:t>your</a:t>
            </a:r>
            <a:r>
              <a:rPr lang="en">
                <a:solidFill>
                  <a:schemeClr val="dk1"/>
                </a:solidFill>
              </a:rPr>
              <a:t> perception of me influence your perspective and behavior towards me?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d65c62e9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d65c62e9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6f75fce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6f75fc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you saying without using words.? Body Language. How well do you </a:t>
            </a:r>
            <a:r>
              <a:rPr lang="en"/>
              <a:t>represent</a:t>
            </a:r>
            <a:r>
              <a:rPr lang="en"/>
              <a:t> the orginization that you work for? Your appearance, your </a:t>
            </a:r>
            <a:r>
              <a:rPr lang="en"/>
              <a:t>speech</a:t>
            </a:r>
            <a:r>
              <a:rPr lang="en"/>
              <a:t>, your attitude?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86e2f80eba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86e2f80eb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students, patrons, </a:t>
            </a:r>
            <a:r>
              <a:rPr lang="en"/>
              <a:t>colleagues</a:t>
            </a:r>
            <a:r>
              <a:rPr lang="en"/>
              <a:t>, or staff feel that they can come to you for anything? Or do they look for someone else to get the assistance they need?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86e2f80eba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86e2f80eb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6e2f80eb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86e2f80eb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time to listen. To discern the situation. To speak with clerity and understanding.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mailto:drichardson@macont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Personable Professionalism</a:t>
            </a:r>
            <a:endParaRPr>
              <a:latin typeface="Roboto Slab Medium"/>
              <a:ea typeface="Roboto Slab Medium"/>
              <a:cs typeface="Roboto Slab Medium"/>
              <a:sym typeface="Roboto Slab Medium"/>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Be </a:t>
            </a:r>
            <a:r>
              <a:rPr lang="en"/>
              <a:t>Approachable</a:t>
            </a:r>
            <a:r>
              <a:rPr lang="en"/>
              <a:t> While Maintaining A Professional Presence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Relationships</a:t>
            </a:r>
            <a:endParaRPr>
              <a:latin typeface="Roboto Slab Medium"/>
              <a:ea typeface="Roboto Slab Medium"/>
              <a:cs typeface="Roboto Slab Medium"/>
              <a:sym typeface="Roboto Slab Medium"/>
            </a:endParaRPr>
          </a:p>
        </p:txBody>
      </p:sp>
      <p:sp>
        <p:nvSpPr>
          <p:cNvPr id="153" name="Google Shape;153;p22"/>
          <p:cNvSpPr txBox="1"/>
          <p:nvPr>
            <p:ph idx="2" type="body"/>
          </p:nvPr>
        </p:nvSpPr>
        <p:spPr>
          <a:xfrm>
            <a:off x="4949375" y="104012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Roboto Slab"/>
                <a:ea typeface="Roboto Slab"/>
                <a:cs typeface="Roboto Slab"/>
                <a:sym typeface="Roboto Slab"/>
              </a:rPr>
              <a:t>Libraries bridge community relationships</a:t>
            </a:r>
            <a:r>
              <a:rPr lang="en">
                <a:latin typeface="Roboto Slab"/>
                <a:ea typeface="Roboto Slab"/>
                <a:cs typeface="Roboto Slab"/>
                <a:sym typeface="Roboto Slab"/>
              </a:rPr>
              <a:t>. </a:t>
            </a:r>
            <a:endParaRPr>
              <a:latin typeface="Roboto Slab"/>
              <a:ea typeface="Roboto Slab"/>
              <a:cs typeface="Roboto Slab"/>
              <a:sym typeface="Roboto Slab"/>
            </a:endParaRPr>
          </a:p>
          <a:p>
            <a:pPr indent="0" lvl="0" marL="0" rtl="0" algn="l">
              <a:spcBef>
                <a:spcPts val="1600"/>
              </a:spcBef>
              <a:spcAft>
                <a:spcPts val="0"/>
              </a:spcAft>
              <a:buNone/>
            </a:pPr>
            <a:r>
              <a:t/>
            </a:r>
            <a:endParaRPr>
              <a:latin typeface="Roboto Slab"/>
              <a:ea typeface="Roboto Slab"/>
              <a:cs typeface="Roboto Slab"/>
              <a:sym typeface="Roboto Slab"/>
            </a:endParaRPr>
          </a:p>
          <a:p>
            <a:pPr indent="0" lvl="0" marL="0" rtl="0" algn="l">
              <a:spcBef>
                <a:spcPts val="1600"/>
              </a:spcBef>
              <a:spcAft>
                <a:spcPts val="0"/>
              </a:spcAft>
              <a:buNone/>
            </a:pPr>
            <a:r>
              <a:rPr lang="en">
                <a:latin typeface="Roboto Slab"/>
                <a:ea typeface="Roboto Slab"/>
                <a:cs typeface="Roboto Slab"/>
                <a:sym typeface="Roboto Slab"/>
              </a:rPr>
              <a:t>We help connect others…</a:t>
            </a:r>
            <a:endParaRPr>
              <a:latin typeface="Roboto Slab"/>
              <a:ea typeface="Roboto Slab"/>
              <a:cs typeface="Roboto Slab"/>
              <a:sym typeface="Roboto Slab"/>
            </a:endParaRPr>
          </a:p>
          <a:p>
            <a:pPr indent="0" lvl="0" marL="0" rtl="0" algn="l">
              <a:spcBef>
                <a:spcPts val="1600"/>
              </a:spcBef>
              <a:spcAft>
                <a:spcPts val="0"/>
              </a:spcAft>
              <a:buNone/>
            </a:pPr>
            <a:r>
              <a:t/>
            </a:r>
            <a:endParaRPr>
              <a:latin typeface="Roboto Slab"/>
              <a:ea typeface="Roboto Slab"/>
              <a:cs typeface="Roboto Slab"/>
              <a:sym typeface="Roboto Slab"/>
            </a:endParaRPr>
          </a:p>
          <a:p>
            <a:pPr indent="0" lvl="0" marL="0" rtl="0" algn="l">
              <a:spcBef>
                <a:spcPts val="1600"/>
              </a:spcBef>
              <a:spcAft>
                <a:spcPts val="0"/>
              </a:spcAft>
              <a:buNone/>
            </a:pPr>
            <a:r>
              <a:rPr lang="en">
                <a:solidFill>
                  <a:srgbClr val="FF9900"/>
                </a:solidFill>
                <a:latin typeface="Roboto Slab"/>
                <a:ea typeface="Roboto Slab"/>
                <a:cs typeface="Roboto Slab"/>
                <a:sym typeface="Roboto Slab"/>
              </a:rPr>
              <a:t>while maintaining appropriate professional boundaries.</a:t>
            </a:r>
            <a:endParaRPr>
              <a:solidFill>
                <a:srgbClr val="FF9900"/>
              </a:solidFill>
              <a:latin typeface="Roboto Slab"/>
              <a:ea typeface="Roboto Slab"/>
              <a:cs typeface="Roboto Slab"/>
              <a:sym typeface="Roboto Slab"/>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oboto Slab SemiBold"/>
                <a:ea typeface="Roboto Slab SemiBold"/>
                <a:cs typeface="Roboto Slab SemiBold"/>
                <a:sym typeface="Roboto Slab SemiBold"/>
              </a:rPr>
              <a:t>P</a:t>
            </a:r>
            <a:r>
              <a:rPr lang="en">
                <a:latin typeface="Roboto Slab SemiBold"/>
                <a:ea typeface="Roboto Slab SemiBold"/>
                <a:cs typeface="Roboto Slab SemiBold"/>
                <a:sym typeface="Roboto Slab SemiBold"/>
              </a:rPr>
              <a:t>erception vs </a:t>
            </a:r>
            <a:r>
              <a:rPr lang="en">
                <a:latin typeface="Roboto Slab SemiBold"/>
                <a:ea typeface="Roboto Slab SemiBold"/>
                <a:cs typeface="Roboto Slab SemiBold"/>
                <a:sym typeface="Roboto Slab SemiBold"/>
              </a:rPr>
              <a:t>Perspective</a:t>
            </a:r>
            <a:endParaRPr>
              <a:latin typeface="Roboto Slab SemiBold"/>
              <a:ea typeface="Roboto Slab SemiBold"/>
              <a:cs typeface="Roboto Slab SemiBold"/>
              <a:sym typeface="Roboto Slab SemiBold"/>
            </a:endParaRPr>
          </a:p>
        </p:txBody>
      </p:sp>
      <p:sp>
        <p:nvSpPr>
          <p:cNvPr id="159" name="Google Shape;159;p23"/>
          <p:cNvSpPr txBox="1"/>
          <p:nvPr>
            <p:ph idx="1" type="body"/>
          </p:nvPr>
        </p:nvSpPr>
        <p:spPr>
          <a:xfrm>
            <a:off x="387900" y="1737600"/>
            <a:ext cx="6564300" cy="16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latin typeface="Roboto Slab"/>
                <a:ea typeface="Roboto Slab"/>
                <a:cs typeface="Roboto Slab"/>
                <a:sym typeface="Roboto Slab"/>
              </a:rPr>
              <a:t>Perception i</a:t>
            </a:r>
            <a:r>
              <a:rPr lang="en">
                <a:solidFill>
                  <a:srgbClr val="FF9900"/>
                </a:solidFill>
                <a:latin typeface="Roboto Slab"/>
                <a:ea typeface="Roboto Slab"/>
                <a:cs typeface="Roboto Slab"/>
                <a:sym typeface="Roboto Slab"/>
              </a:rPr>
              <a:t>s often how we see the world,</a:t>
            </a:r>
            <a:endParaRPr>
              <a:solidFill>
                <a:srgbClr val="FF9900"/>
              </a:solidFill>
              <a:latin typeface="Roboto Slab"/>
              <a:ea typeface="Roboto Slab"/>
              <a:cs typeface="Roboto Slab"/>
              <a:sym typeface="Roboto Slab"/>
            </a:endParaRPr>
          </a:p>
          <a:p>
            <a:pPr indent="0" lvl="0" marL="0" rtl="0" algn="ctr">
              <a:spcBef>
                <a:spcPts val="1600"/>
              </a:spcBef>
              <a:spcAft>
                <a:spcPts val="0"/>
              </a:spcAft>
              <a:buNone/>
            </a:pPr>
            <a:r>
              <a:rPr lang="en">
                <a:latin typeface="Roboto Slab"/>
                <a:ea typeface="Roboto Slab"/>
                <a:cs typeface="Roboto Slab"/>
                <a:sym typeface="Roboto Slab"/>
              </a:rPr>
              <a:t>while</a:t>
            </a:r>
            <a:endParaRPr>
              <a:latin typeface="Roboto Slab"/>
              <a:ea typeface="Roboto Slab"/>
              <a:cs typeface="Roboto Slab"/>
              <a:sym typeface="Roboto Slab"/>
            </a:endParaRPr>
          </a:p>
          <a:p>
            <a:pPr indent="0" lvl="0" marL="0" rtl="0" algn="l">
              <a:spcBef>
                <a:spcPts val="1600"/>
              </a:spcBef>
              <a:spcAft>
                <a:spcPts val="0"/>
              </a:spcAft>
              <a:buNone/>
            </a:pPr>
            <a:r>
              <a:rPr lang="en">
                <a:solidFill>
                  <a:schemeClr val="accent6"/>
                </a:solidFill>
                <a:latin typeface="Roboto Slab"/>
                <a:ea typeface="Roboto Slab"/>
                <a:cs typeface="Roboto Slab"/>
                <a:sym typeface="Roboto Slab"/>
              </a:rPr>
              <a:t>Perspective is the lens through which we make sense of it.</a:t>
            </a:r>
            <a:endParaRPr>
              <a:solidFill>
                <a:schemeClr val="accent6"/>
              </a:solidFill>
              <a:latin typeface="Roboto Slab"/>
              <a:ea typeface="Roboto Slab"/>
              <a:cs typeface="Roboto Slab"/>
              <a:sym typeface="Roboto Slab"/>
            </a:endParaRPr>
          </a:p>
          <a:p>
            <a:pPr indent="0" lvl="0" marL="0" rtl="0" algn="l">
              <a:spcBef>
                <a:spcPts val="1600"/>
              </a:spcBef>
              <a:spcAft>
                <a:spcPts val="1600"/>
              </a:spcAft>
              <a:buNone/>
            </a:pPr>
            <a:r>
              <a:t/>
            </a:r>
            <a:endParaRPr/>
          </a:p>
        </p:txBody>
      </p:sp>
      <p:pic>
        <p:nvPicPr>
          <p:cNvPr id="160" name="Google Shape;160;p23"/>
          <p:cNvPicPr preferRelativeResize="0"/>
          <p:nvPr/>
        </p:nvPicPr>
        <p:blipFill>
          <a:blip r:embed="rId3">
            <a:alphaModFix/>
          </a:blip>
          <a:stretch>
            <a:fillRect/>
          </a:stretch>
        </p:blipFill>
        <p:spPr>
          <a:xfrm>
            <a:off x="6865975" y="3278338"/>
            <a:ext cx="2076525" cy="1609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2" type="body"/>
          </p:nvPr>
        </p:nvSpPr>
        <p:spPr>
          <a:xfrm>
            <a:off x="4691350" y="2116625"/>
            <a:ext cx="4095000" cy="1506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accent6"/>
                </a:solidFill>
                <a:latin typeface="Roboto Slab"/>
                <a:ea typeface="Roboto Slab"/>
                <a:cs typeface="Roboto Slab"/>
                <a:sym typeface="Roboto Slab"/>
              </a:rPr>
              <a:t>C</a:t>
            </a:r>
            <a:r>
              <a:rPr lang="en">
                <a:solidFill>
                  <a:schemeClr val="accent6"/>
                </a:solidFill>
                <a:latin typeface="Roboto Slab"/>
                <a:ea typeface="Roboto Slab"/>
                <a:cs typeface="Roboto Slab"/>
                <a:sym typeface="Roboto Slab"/>
              </a:rPr>
              <a:t>an be chosen: </a:t>
            </a:r>
            <a:endParaRPr>
              <a:solidFill>
                <a:schemeClr val="accent6"/>
              </a:solidFill>
              <a:latin typeface="Roboto Slab"/>
              <a:ea typeface="Roboto Slab"/>
              <a:cs typeface="Roboto Slab"/>
              <a:sym typeface="Roboto Slab"/>
            </a:endParaRPr>
          </a:p>
          <a:p>
            <a:pPr indent="0" lvl="0" marL="0" rtl="0" algn="r">
              <a:spcBef>
                <a:spcPts val="1600"/>
              </a:spcBef>
              <a:spcAft>
                <a:spcPts val="1600"/>
              </a:spcAft>
              <a:buNone/>
            </a:pPr>
            <a:r>
              <a:rPr lang="en">
                <a:solidFill>
                  <a:schemeClr val="accent6"/>
                </a:solidFill>
                <a:latin typeface="Roboto Slab"/>
                <a:ea typeface="Roboto Slab"/>
                <a:cs typeface="Roboto Slab"/>
                <a:sym typeface="Roboto Slab"/>
              </a:rPr>
              <a:t>Stepping back to gain perspective helps challenge your own perceptions</a:t>
            </a:r>
            <a:endParaRPr>
              <a:solidFill>
                <a:schemeClr val="accent6"/>
              </a:solidFill>
              <a:latin typeface="Roboto Slab"/>
              <a:ea typeface="Roboto Slab"/>
              <a:cs typeface="Roboto Slab"/>
              <a:sym typeface="Roboto Slab"/>
            </a:endParaRPr>
          </a:p>
        </p:txBody>
      </p:sp>
      <p:sp>
        <p:nvSpPr>
          <p:cNvPr id="166" name="Google Shape;166;p24"/>
          <p:cNvSpPr txBox="1"/>
          <p:nvPr>
            <p:ph type="title"/>
          </p:nvPr>
        </p:nvSpPr>
        <p:spPr>
          <a:xfrm>
            <a:off x="255600" y="447775"/>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Perception</a:t>
            </a:r>
            <a:endParaRPr>
              <a:latin typeface="Roboto Slab Medium"/>
              <a:ea typeface="Roboto Slab Medium"/>
              <a:cs typeface="Roboto Slab Medium"/>
              <a:sym typeface="Roboto Slab Medium"/>
            </a:endParaRPr>
          </a:p>
        </p:txBody>
      </p:sp>
      <p:sp>
        <p:nvSpPr>
          <p:cNvPr id="167" name="Google Shape;167;p24"/>
          <p:cNvSpPr txBox="1"/>
          <p:nvPr>
            <p:ph type="title"/>
          </p:nvPr>
        </p:nvSpPr>
        <p:spPr>
          <a:xfrm>
            <a:off x="4845275" y="447775"/>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Perspective</a:t>
            </a:r>
            <a:endParaRPr>
              <a:latin typeface="Roboto Slab Medium"/>
              <a:ea typeface="Roboto Slab Medium"/>
              <a:cs typeface="Roboto Slab Medium"/>
              <a:sym typeface="Roboto Slab Medium"/>
            </a:endParaRPr>
          </a:p>
        </p:txBody>
      </p:sp>
      <p:sp>
        <p:nvSpPr>
          <p:cNvPr id="168" name="Google Shape;168;p24"/>
          <p:cNvSpPr txBox="1"/>
          <p:nvPr>
            <p:ph idx="2" type="body"/>
          </p:nvPr>
        </p:nvSpPr>
        <p:spPr>
          <a:xfrm>
            <a:off x="255600" y="2442425"/>
            <a:ext cx="3837000" cy="137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9900"/>
                </a:solidFill>
                <a:latin typeface="Roboto Slab"/>
                <a:ea typeface="Roboto Slab"/>
                <a:cs typeface="Roboto Slab"/>
                <a:sym typeface="Roboto Slab"/>
              </a:rPr>
              <a:t>Is limited: </a:t>
            </a:r>
            <a:endParaRPr>
              <a:solidFill>
                <a:srgbClr val="FF9900"/>
              </a:solidFill>
              <a:latin typeface="Roboto Slab"/>
              <a:ea typeface="Roboto Slab"/>
              <a:cs typeface="Roboto Slab"/>
              <a:sym typeface="Roboto Slab"/>
            </a:endParaRPr>
          </a:p>
          <a:p>
            <a:pPr indent="0" lvl="0" marL="0" rtl="0" algn="l">
              <a:spcBef>
                <a:spcPts val="1600"/>
              </a:spcBef>
              <a:spcAft>
                <a:spcPts val="0"/>
              </a:spcAft>
              <a:buNone/>
            </a:pPr>
            <a:r>
              <a:rPr lang="en">
                <a:solidFill>
                  <a:srgbClr val="FF9900"/>
                </a:solidFill>
                <a:latin typeface="Roboto Slab"/>
                <a:ea typeface="Roboto Slab"/>
                <a:cs typeface="Roboto Slab"/>
                <a:sym typeface="Roboto Slab"/>
              </a:rPr>
              <a:t>It is subjective and can be faulty based on past experiences</a:t>
            </a:r>
            <a:endParaRPr>
              <a:solidFill>
                <a:srgbClr val="FF9900"/>
              </a:solidFill>
              <a:latin typeface="Roboto Slab"/>
              <a:ea typeface="Roboto Slab"/>
              <a:cs typeface="Roboto Slab"/>
              <a:sym typeface="Roboto Slab"/>
            </a:endParaRPr>
          </a:p>
          <a:p>
            <a:pPr indent="0" lvl="0" marL="0" rtl="0" algn="l">
              <a:spcBef>
                <a:spcPts val="1600"/>
              </a:spcBef>
              <a:spcAft>
                <a:spcPts val="1600"/>
              </a:spcAft>
              <a:buNone/>
            </a:pPr>
            <a:r>
              <a:t/>
            </a:r>
            <a:endParaRPr>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idx="2" type="body"/>
          </p:nvPr>
        </p:nvSpPr>
        <p:spPr>
          <a:xfrm>
            <a:off x="179675" y="2432525"/>
            <a:ext cx="4133700" cy="150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FF00"/>
                </a:solidFill>
                <a:latin typeface="Roboto Slab"/>
                <a:ea typeface="Roboto Slab"/>
                <a:cs typeface="Roboto Slab"/>
                <a:sym typeface="Roboto Slab"/>
              </a:rPr>
              <a:t>Is used to describe a state or situation that affects something else</a:t>
            </a:r>
            <a:endParaRPr>
              <a:solidFill>
                <a:srgbClr val="00FF00"/>
              </a:solidFill>
              <a:latin typeface="Roboto Slab"/>
              <a:ea typeface="Roboto Slab"/>
              <a:cs typeface="Roboto Slab"/>
              <a:sym typeface="Roboto Slab"/>
            </a:endParaRPr>
          </a:p>
          <a:p>
            <a:pPr indent="0" lvl="0" marL="0" rtl="0" algn="r">
              <a:spcBef>
                <a:spcPts val="1600"/>
              </a:spcBef>
              <a:spcAft>
                <a:spcPts val="0"/>
              </a:spcAft>
              <a:buNone/>
            </a:pPr>
            <a:r>
              <a:t/>
            </a:r>
            <a:endParaRPr/>
          </a:p>
          <a:p>
            <a:pPr indent="0" lvl="0" marL="0" rtl="0" algn="ctr">
              <a:spcBef>
                <a:spcPts val="1600"/>
              </a:spcBef>
              <a:spcAft>
                <a:spcPts val="1600"/>
              </a:spcAft>
              <a:buNone/>
            </a:pPr>
            <a:r>
              <a:rPr lang="en"/>
              <a:t>Think </a:t>
            </a:r>
            <a:r>
              <a:rPr lang="en"/>
              <a:t>Procedures</a:t>
            </a:r>
            <a:endParaRPr/>
          </a:p>
        </p:txBody>
      </p:sp>
      <p:sp>
        <p:nvSpPr>
          <p:cNvPr id="174" name="Google Shape;174;p25"/>
          <p:cNvSpPr txBox="1"/>
          <p:nvPr>
            <p:ph type="title"/>
          </p:nvPr>
        </p:nvSpPr>
        <p:spPr>
          <a:xfrm>
            <a:off x="4845275" y="2602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Parameters</a:t>
            </a:r>
            <a:endParaRPr>
              <a:latin typeface="Roboto Slab Medium"/>
              <a:ea typeface="Roboto Slab Medium"/>
              <a:cs typeface="Roboto Slab Medium"/>
              <a:sym typeface="Roboto Slab Medium"/>
            </a:endParaRPr>
          </a:p>
        </p:txBody>
      </p:sp>
      <p:sp>
        <p:nvSpPr>
          <p:cNvPr id="175" name="Google Shape;175;p25"/>
          <p:cNvSpPr txBox="1"/>
          <p:nvPr>
            <p:ph type="title"/>
          </p:nvPr>
        </p:nvSpPr>
        <p:spPr>
          <a:xfrm>
            <a:off x="255600" y="2602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Medium"/>
                <a:ea typeface="Roboto Slab Medium"/>
                <a:cs typeface="Roboto Slab Medium"/>
                <a:sym typeface="Roboto Slab Medium"/>
              </a:rPr>
              <a:t>Conditions</a:t>
            </a:r>
            <a:endParaRPr>
              <a:latin typeface="Roboto Slab Medium"/>
              <a:ea typeface="Roboto Slab Medium"/>
              <a:cs typeface="Roboto Slab Medium"/>
              <a:sym typeface="Roboto Slab Medium"/>
            </a:endParaRPr>
          </a:p>
        </p:txBody>
      </p:sp>
      <p:sp>
        <p:nvSpPr>
          <p:cNvPr id="176" name="Google Shape;176;p25"/>
          <p:cNvSpPr txBox="1"/>
          <p:nvPr>
            <p:ph idx="2" type="body"/>
          </p:nvPr>
        </p:nvSpPr>
        <p:spPr>
          <a:xfrm>
            <a:off x="4949375" y="2768225"/>
            <a:ext cx="4045200" cy="1377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FFFF"/>
                </a:solidFill>
                <a:latin typeface="Roboto Slab"/>
                <a:ea typeface="Roboto Slab"/>
                <a:cs typeface="Roboto Slab"/>
                <a:sym typeface="Roboto Slab"/>
              </a:rPr>
              <a:t>Refers to a variable or factor that influences a process or calculation.</a:t>
            </a:r>
            <a:endParaRPr>
              <a:solidFill>
                <a:srgbClr val="00FFFF"/>
              </a:solidFill>
              <a:latin typeface="Roboto Slab"/>
              <a:ea typeface="Roboto Slab"/>
              <a:cs typeface="Roboto Slab"/>
              <a:sym typeface="Roboto Slab"/>
            </a:endParaRPr>
          </a:p>
          <a:p>
            <a:pPr indent="0" lvl="0" marL="0" rtl="0" algn="l">
              <a:spcBef>
                <a:spcPts val="1600"/>
              </a:spcBef>
              <a:spcAft>
                <a:spcPts val="0"/>
              </a:spcAft>
              <a:buNone/>
            </a:pPr>
            <a:r>
              <a:t/>
            </a:r>
            <a:endParaRPr>
              <a:solidFill>
                <a:srgbClr val="FF9900"/>
              </a:solidFill>
            </a:endParaRPr>
          </a:p>
          <a:p>
            <a:pPr indent="0" lvl="0" marL="0" rtl="0" algn="ctr">
              <a:spcBef>
                <a:spcPts val="1600"/>
              </a:spcBef>
              <a:spcAft>
                <a:spcPts val="0"/>
              </a:spcAft>
              <a:buNone/>
            </a:pPr>
            <a:r>
              <a:rPr lang="en"/>
              <a:t>Think Policies</a:t>
            </a:r>
            <a:endParaRPr/>
          </a:p>
          <a:p>
            <a:pPr indent="0" lvl="0" marL="0" rtl="0" algn="l">
              <a:spcBef>
                <a:spcPts val="1600"/>
              </a:spcBef>
              <a:spcAft>
                <a:spcPts val="1600"/>
              </a:spcAft>
              <a:buNone/>
            </a:pPr>
            <a:r>
              <a:t/>
            </a:r>
            <a:endParaRPr>
              <a:solidFill>
                <a:schemeClr val="accent6"/>
              </a:solidFill>
            </a:endParaRPr>
          </a:p>
        </p:txBody>
      </p:sp>
      <p:sp>
        <p:nvSpPr>
          <p:cNvPr id="177" name="Google Shape;177;p25"/>
          <p:cNvSpPr txBox="1"/>
          <p:nvPr>
            <p:ph idx="2" type="body"/>
          </p:nvPr>
        </p:nvSpPr>
        <p:spPr>
          <a:xfrm>
            <a:off x="232350" y="4930125"/>
            <a:ext cx="8679300" cy="30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rPr lang="en" sz="700"/>
              <a:t>Th</a:t>
            </a:r>
            <a:r>
              <a:rPr lang="en" sz="700"/>
              <a:t>e Content Authority - Condition vs Parameter: Differences And Uses For Each One</a:t>
            </a:r>
            <a:endParaRPr sz="700"/>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436000" y="526350"/>
            <a:ext cx="7086600" cy="416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Roboto Slab Medium"/>
                <a:ea typeface="Roboto Slab Medium"/>
                <a:cs typeface="Roboto Slab Medium"/>
                <a:sym typeface="Roboto Slab Medium"/>
              </a:rPr>
              <a:t>“It wasn’t … personal.”</a:t>
            </a:r>
            <a:r>
              <a:rPr lang="en" sz="3600"/>
              <a:t> … </a:t>
            </a:r>
            <a:r>
              <a:rPr lang="en" sz="2700"/>
              <a:t>Joe Fox</a:t>
            </a:r>
            <a:endParaRPr sz="2700"/>
          </a:p>
          <a:p>
            <a:pPr indent="0" lvl="0" marL="0" rtl="0" algn="l">
              <a:spcBef>
                <a:spcPts val="0"/>
              </a:spcBef>
              <a:spcAft>
                <a:spcPts val="0"/>
              </a:spcAft>
              <a:buNone/>
            </a:pPr>
            <a:r>
              <a:t/>
            </a:r>
            <a:endParaRPr i="1" sz="2500"/>
          </a:p>
          <a:p>
            <a:pPr indent="0" lvl="0" marL="0" rtl="0" algn="l">
              <a:spcBef>
                <a:spcPts val="0"/>
              </a:spcBef>
              <a:spcAft>
                <a:spcPts val="0"/>
              </a:spcAft>
              <a:buNone/>
            </a:pPr>
            <a:r>
              <a:rPr i="1" lang="en" sz="2500"/>
              <a:t>You’ve Got Mail</a:t>
            </a:r>
            <a:endParaRPr sz="4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436000" y="526350"/>
            <a:ext cx="7086600" cy="4168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600">
                <a:latin typeface="Roboto Slab Medium"/>
                <a:ea typeface="Roboto Slab Medium"/>
                <a:cs typeface="Roboto Slab Medium"/>
                <a:sym typeface="Roboto Slab Medium"/>
              </a:rPr>
              <a:t>“Whatever else anything is, it ought to begin by being personal.”</a:t>
            </a:r>
            <a:r>
              <a:rPr lang="en" sz="3600"/>
              <a:t>...</a:t>
            </a:r>
            <a:r>
              <a:rPr lang="en" sz="2700"/>
              <a:t>Kathleen Kelly</a:t>
            </a:r>
            <a:endParaRPr i="1" sz="2700"/>
          </a:p>
          <a:p>
            <a:pPr indent="0" lvl="0" marL="0" rtl="0" algn="l">
              <a:spcBef>
                <a:spcPts val="1600"/>
              </a:spcBef>
              <a:spcAft>
                <a:spcPts val="0"/>
              </a:spcAft>
              <a:buNone/>
            </a:pPr>
            <a:r>
              <a:rPr i="1" lang="en" sz="2500"/>
              <a:t>You’ve Got Mail</a:t>
            </a:r>
            <a:endParaRPr sz="4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oboto Slab Medium"/>
                <a:ea typeface="Roboto Slab Medium"/>
                <a:cs typeface="Roboto Slab Medium"/>
                <a:sym typeface="Roboto Slab Medium"/>
              </a:rPr>
              <a:t>Personable </a:t>
            </a:r>
            <a:r>
              <a:rPr lang="en">
                <a:latin typeface="Roboto Slab Medium"/>
                <a:ea typeface="Roboto Slab Medium"/>
                <a:cs typeface="Roboto Slab Medium"/>
                <a:sym typeface="Roboto Slab Medium"/>
              </a:rPr>
              <a:t>Professionalism</a:t>
            </a:r>
            <a:endParaRPr>
              <a:latin typeface="Roboto Slab Medium"/>
              <a:ea typeface="Roboto Slab Medium"/>
              <a:cs typeface="Roboto Slab Medium"/>
              <a:sym typeface="Roboto Slab Medium"/>
            </a:endParaRPr>
          </a:p>
        </p:txBody>
      </p:sp>
      <p:sp>
        <p:nvSpPr>
          <p:cNvPr id="193" name="Google Shape;193;p28"/>
          <p:cNvSpPr txBox="1"/>
          <p:nvPr>
            <p:ph idx="1" type="body"/>
          </p:nvPr>
        </p:nvSpPr>
        <p:spPr>
          <a:xfrm>
            <a:off x="180575" y="1272425"/>
            <a:ext cx="8657100" cy="21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solidFill>
                  <a:srgbClr val="00FFFF"/>
                </a:solidFill>
                <a:latin typeface="Roboto Slab"/>
                <a:ea typeface="Roboto Slab"/>
                <a:cs typeface="Roboto Slab"/>
                <a:sym typeface="Roboto Slab"/>
              </a:rPr>
              <a:t>“...the art of combining competence, accountability, and ethical standards with warmth, empathy, and approachable communication. It builds trust and fosters positive relationships without sacrificing respect or boundaries. This style enables authentic, effective, and collaborative work environments.”</a:t>
            </a:r>
            <a:endParaRPr>
              <a:solidFill>
                <a:srgbClr val="00FFFF"/>
              </a:solidFill>
              <a:latin typeface="Roboto Slab"/>
              <a:ea typeface="Roboto Slab"/>
              <a:cs typeface="Roboto Slab"/>
              <a:sym typeface="Roboto Slab"/>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sz="1300"/>
              <a:t>Linkedin</a:t>
            </a:r>
            <a:endParaRPr sz="1300"/>
          </a:p>
        </p:txBody>
      </p:sp>
      <p:pic>
        <p:nvPicPr>
          <p:cNvPr id="194" name="Google Shape;194;p28"/>
          <p:cNvPicPr preferRelativeResize="0"/>
          <p:nvPr/>
        </p:nvPicPr>
        <p:blipFill>
          <a:blip r:embed="rId3">
            <a:alphaModFix/>
          </a:blip>
          <a:stretch>
            <a:fillRect/>
          </a:stretch>
        </p:blipFill>
        <p:spPr>
          <a:xfrm>
            <a:off x="6865975" y="3278338"/>
            <a:ext cx="2076525" cy="1609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oboto Slab Medium"/>
                <a:ea typeface="Roboto Slab Medium"/>
                <a:cs typeface="Roboto Slab Medium"/>
                <a:sym typeface="Roboto Slab Medium"/>
              </a:rPr>
              <a:t>Sources Used</a:t>
            </a:r>
            <a:endParaRPr>
              <a:latin typeface="Roboto Slab Medium"/>
              <a:ea typeface="Roboto Slab Medium"/>
              <a:cs typeface="Roboto Slab Medium"/>
              <a:sym typeface="Roboto Slab Medium"/>
            </a:endParaRPr>
          </a:p>
        </p:txBody>
      </p:sp>
      <p:sp>
        <p:nvSpPr>
          <p:cNvPr id="200" name="Google Shape;200;p29"/>
          <p:cNvSpPr txBox="1"/>
          <p:nvPr>
            <p:ph idx="4294967295" type="body"/>
          </p:nvPr>
        </p:nvSpPr>
        <p:spPr>
          <a:xfrm>
            <a:off x="311700" y="1195201"/>
            <a:ext cx="38532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accent5"/>
                </a:solidFill>
              </a:rPr>
              <a:t>LinkedIn</a:t>
            </a:r>
            <a:endParaRPr sz="2400">
              <a:solidFill>
                <a:schemeClr val="accent5"/>
              </a:solidFill>
            </a:endParaRPr>
          </a:p>
        </p:txBody>
      </p:sp>
      <p:cxnSp>
        <p:nvCxnSpPr>
          <p:cNvPr id="201" name="Google Shape;201;p29"/>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02" name="Google Shape;202;p29"/>
          <p:cNvSpPr txBox="1"/>
          <p:nvPr>
            <p:ph idx="4294967295" type="body"/>
          </p:nvPr>
        </p:nvSpPr>
        <p:spPr>
          <a:xfrm>
            <a:off x="370925" y="1904155"/>
            <a:ext cx="3853200" cy="275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latin typeface="Roboto Slab"/>
                <a:ea typeface="Roboto Slab"/>
                <a:cs typeface="Roboto Slab"/>
                <a:sym typeface="Roboto Slab"/>
              </a:rPr>
              <a:t>Personable vs Professional</a:t>
            </a:r>
            <a:endParaRPr sz="2200"/>
          </a:p>
        </p:txBody>
      </p:sp>
      <p:sp>
        <p:nvSpPr>
          <p:cNvPr id="203" name="Google Shape;203;p29"/>
          <p:cNvSpPr txBox="1"/>
          <p:nvPr>
            <p:ph idx="4294967295" type="body"/>
          </p:nvPr>
        </p:nvSpPr>
        <p:spPr>
          <a:xfrm>
            <a:off x="4905750" y="1201619"/>
            <a:ext cx="3853200" cy="5244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2400">
                <a:solidFill>
                  <a:schemeClr val="accent5"/>
                </a:solidFill>
              </a:rPr>
              <a:t>The Content Authority</a:t>
            </a:r>
            <a:endParaRPr sz="2400">
              <a:solidFill>
                <a:schemeClr val="accent5"/>
              </a:solidFill>
            </a:endParaRPr>
          </a:p>
        </p:txBody>
      </p:sp>
      <p:cxnSp>
        <p:nvCxnSpPr>
          <p:cNvPr id="204" name="Google Shape;204;p29"/>
          <p:cNvCxnSpPr/>
          <p:nvPr/>
        </p:nvCxnSpPr>
        <p:spPr>
          <a:xfrm>
            <a:off x="83594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05" name="Google Shape;205;p29"/>
          <p:cNvSpPr txBox="1"/>
          <p:nvPr>
            <p:ph idx="4294967295" type="body"/>
          </p:nvPr>
        </p:nvSpPr>
        <p:spPr>
          <a:xfrm>
            <a:off x="5382400" y="1916325"/>
            <a:ext cx="3376500" cy="27531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2200">
                <a:latin typeface="Roboto Slab"/>
                <a:ea typeface="Roboto Slab"/>
                <a:cs typeface="Roboto Slab"/>
                <a:sym typeface="Roboto Slab"/>
              </a:rPr>
              <a:t>Condition vs Parameter: Differences And Uses For Each One</a:t>
            </a:r>
            <a:endParaRPr sz="2200"/>
          </a:p>
        </p:txBody>
      </p:sp>
      <p:pic>
        <p:nvPicPr>
          <p:cNvPr id="206" name="Google Shape;206;p29" title="Untitled design.png"/>
          <p:cNvPicPr preferRelativeResize="0"/>
          <p:nvPr/>
        </p:nvPicPr>
        <p:blipFill>
          <a:blip r:embed="rId3">
            <a:alphaModFix/>
          </a:blip>
          <a:stretch>
            <a:fillRect/>
          </a:stretch>
        </p:blipFill>
        <p:spPr>
          <a:xfrm>
            <a:off x="418673" y="3142950"/>
            <a:ext cx="1514300" cy="1514300"/>
          </a:xfrm>
          <a:prstGeom prst="rect">
            <a:avLst/>
          </a:prstGeom>
          <a:noFill/>
          <a:ln>
            <a:noFill/>
          </a:ln>
        </p:spPr>
      </p:pic>
      <p:pic>
        <p:nvPicPr>
          <p:cNvPr id="207" name="Google Shape;207;p29" title="Copy of LinkedIn Article.png"/>
          <p:cNvPicPr preferRelativeResize="0"/>
          <p:nvPr/>
        </p:nvPicPr>
        <p:blipFill>
          <a:blip r:embed="rId4">
            <a:alphaModFix/>
          </a:blip>
          <a:stretch>
            <a:fillRect/>
          </a:stretch>
        </p:blipFill>
        <p:spPr>
          <a:xfrm>
            <a:off x="7149600" y="3142950"/>
            <a:ext cx="1609300" cy="1609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0"/>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Thank </a:t>
            </a:r>
            <a:r>
              <a:rPr lang="en">
                <a:solidFill>
                  <a:schemeClr val="accent1"/>
                </a:solidFill>
              </a:rPr>
              <a:t>you!</a:t>
            </a:r>
            <a:endParaRPr>
              <a:solidFill>
                <a:schemeClr val="accent1"/>
              </a:solidFill>
            </a:endParaRPr>
          </a:p>
        </p:txBody>
      </p:sp>
      <p:grpSp>
        <p:nvGrpSpPr>
          <p:cNvPr id="214" name="Google Shape;214;p30"/>
          <p:cNvGrpSpPr/>
          <p:nvPr/>
        </p:nvGrpSpPr>
        <p:grpSpPr>
          <a:xfrm>
            <a:off x="1211307" y="1705030"/>
            <a:ext cx="1233485" cy="1233485"/>
            <a:chOff x="1700550" y="1498632"/>
            <a:chExt cx="1053900" cy="1053900"/>
          </a:xfrm>
        </p:grpSpPr>
        <p:sp>
          <p:nvSpPr>
            <p:cNvPr id="215" name="Google Shape;215;p30"/>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30"/>
          <p:cNvGrpSpPr/>
          <p:nvPr/>
        </p:nvGrpSpPr>
        <p:grpSpPr>
          <a:xfrm>
            <a:off x="2583323" y="1705030"/>
            <a:ext cx="1233485" cy="1233485"/>
            <a:chOff x="2872812" y="1498619"/>
            <a:chExt cx="1053900" cy="1053900"/>
          </a:xfrm>
        </p:grpSpPr>
        <p:sp>
          <p:nvSpPr>
            <p:cNvPr id="218" name="Google Shape;218;p30"/>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0"/>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30"/>
          <p:cNvGrpSpPr/>
          <p:nvPr/>
        </p:nvGrpSpPr>
        <p:grpSpPr>
          <a:xfrm>
            <a:off x="3955309" y="1705030"/>
            <a:ext cx="1233485" cy="1233485"/>
            <a:chOff x="4045050" y="1484544"/>
            <a:chExt cx="1053900" cy="1053900"/>
          </a:xfrm>
        </p:grpSpPr>
        <p:sp>
          <p:nvSpPr>
            <p:cNvPr id="221" name="Google Shape;221;p30"/>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30"/>
          <p:cNvGrpSpPr/>
          <p:nvPr/>
        </p:nvGrpSpPr>
        <p:grpSpPr>
          <a:xfrm>
            <a:off x="5327311" y="1705030"/>
            <a:ext cx="1233485" cy="1233485"/>
            <a:chOff x="5217300" y="1498632"/>
            <a:chExt cx="1053900" cy="1053900"/>
          </a:xfrm>
        </p:grpSpPr>
        <p:sp>
          <p:nvSpPr>
            <p:cNvPr id="224" name="Google Shape;224;p30"/>
            <p:cNvSpPr/>
            <p:nvPr/>
          </p:nvSpPr>
          <p:spPr>
            <a:xfrm>
              <a:off x="521730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5473200" y="1729430"/>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30"/>
          <p:cNvGrpSpPr/>
          <p:nvPr/>
        </p:nvGrpSpPr>
        <p:grpSpPr>
          <a:xfrm>
            <a:off x="6699312" y="1705030"/>
            <a:ext cx="1233485" cy="1233485"/>
            <a:chOff x="6389550" y="1498632"/>
            <a:chExt cx="1053900" cy="1053900"/>
          </a:xfrm>
        </p:grpSpPr>
        <p:sp>
          <p:nvSpPr>
            <p:cNvPr id="227" name="Google Shape;227;p30"/>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0"/>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30"/>
          <p:cNvSpPr txBox="1"/>
          <p:nvPr>
            <p:ph idx="4294967295" type="body"/>
          </p:nvPr>
        </p:nvSpPr>
        <p:spPr>
          <a:xfrm>
            <a:off x="311700" y="3198825"/>
            <a:ext cx="8520600" cy="160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Roboto Slab Light"/>
                <a:ea typeface="Roboto Slab Light"/>
                <a:cs typeface="Roboto Slab Light"/>
                <a:sym typeface="Roboto Slab Light"/>
              </a:rPr>
              <a:t>Dana Richardson</a:t>
            </a:r>
            <a:endParaRPr sz="2400">
              <a:latin typeface="Roboto Slab Light"/>
              <a:ea typeface="Roboto Slab Light"/>
              <a:cs typeface="Roboto Slab Light"/>
              <a:sym typeface="Roboto Slab Light"/>
            </a:endParaRPr>
          </a:p>
          <a:p>
            <a:pPr indent="0" lvl="0" marL="0" rtl="0" algn="ctr">
              <a:spcBef>
                <a:spcPts val="1600"/>
              </a:spcBef>
              <a:spcAft>
                <a:spcPts val="0"/>
              </a:spcAft>
              <a:buNone/>
            </a:pPr>
            <a:r>
              <a:rPr lang="en" sz="2400">
                <a:latin typeface="Roboto Slab Light"/>
                <a:ea typeface="Roboto Slab Light"/>
                <a:cs typeface="Roboto Slab Light"/>
                <a:sym typeface="Roboto Slab Light"/>
              </a:rPr>
              <a:t>Macon County Public Library System</a:t>
            </a:r>
            <a:endParaRPr sz="2400">
              <a:latin typeface="Roboto Slab Light"/>
              <a:ea typeface="Roboto Slab Light"/>
              <a:cs typeface="Roboto Slab Light"/>
              <a:sym typeface="Roboto Slab Light"/>
            </a:endParaRPr>
          </a:p>
          <a:p>
            <a:pPr indent="0" lvl="0" marL="0" rtl="0" algn="ctr">
              <a:spcBef>
                <a:spcPts val="1600"/>
              </a:spcBef>
              <a:spcAft>
                <a:spcPts val="1600"/>
              </a:spcAft>
              <a:buNone/>
            </a:pPr>
            <a:r>
              <a:rPr lang="en" sz="2400" u="sng">
                <a:solidFill>
                  <a:schemeClr val="hlink"/>
                </a:solidFill>
                <a:latin typeface="Roboto Slab Light"/>
                <a:ea typeface="Roboto Slab Light"/>
                <a:cs typeface="Roboto Slab Light"/>
                <a:sym typeface="Roboto Slab Light"/>
                <a:hlinkClick r:id="rId3"/>
              </a:rPr>
              <a:t>drichardson@macontn.org</a:t>
            </a:r>
            <a:r>
              <a:rPr lang="en" sz="2400">
                <a:latin typeface="Roboto Slab Light"/>
                <a:ea typeface="Roboto Slab Light"/>
                <a:cs typeface="Roboto Slab Light"/>
                <a:sym typeface="Roboto Slab Light"/>
              </a:rPr>
              <a:t>  /  615.666.READ {7323}</a:t>
            </a:r>
            <a:endParaRPr sz="2400">
              <a:latin typeface="Roboto Slab Light"/>
              <a:ea typeface="Roboto Slab Light"/>
              <a:cs typeface="Roboto Slab Light"/>
              <a:sym typeface="Roboto Slab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2" type="body"/>
          </p:nvPr>
        </p:nvSpPr>
        <p:spPr>
          <a:xfrm>
            <a:off x="4947100" y="1028100"/>
            <a:ext cx="3837000" cy="30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None/>
            </a:pPr>
            <a:r>
              <a:rPr lang="en">
                <a:solidFill>
                  <a:srgbClr val="00FFFF"/>
                </a:solidFill>
                <a:latin typeface="Roboto Slab"/>
                <a:ea typeface="Roboto Slab"/>
                <a:cs typeface="Roboto Slab"/>
                <a:sym typeface="Roboto Slab"/>
              </a:rPr>
              <a:t>To an interactive discussion on personable professionalism. </a:t>
            </a:r>
            <a:endParaRPr>
              <a:solidFill>
                <a:srgbClr val="00FFFF"/>
              </a:solidFill>
              <a:latin typeface="Roboto Slab"/>
              <a:ea typeface="Roboto Slab"/>
              <a:cs typeface="Roboto Slab"/>
              <a:sym typeface="Roboto Slab"/>
            </a:endParaRPr>
          </a:p>
          <a:p>
            <a:pPr indent="0" lvl="0" marL="0" rtl="0" algn="ctr">
              <a:spcBef>
                <a:spcPts val="1600"/>
              </a:spcBef>
              <a:spcAft>
                <a:spcPts val="0"/>
              </a:spcAft>
              <a:buClr>
                <a:schemeClr val="dk2"/>
              </a:buClr>
              <a:buSzPts val="1100"/>
              <a:buNone/>
            </a:pPr>
            <a:r>
              <a:t/>
            </a:r>
            <a:endParaRPr>
              <a:latin typeface="Roboto Slab"/>
              <a:ea typeface="Roboto Slab"/>
              <a:cs typeface="Roboto Slab"/>
              <a:sym typeface="Roboto Slab"/>
            </a:endParaRPr>
          </a:p>
          <a:p>
            <a:pPr indent="0" lvl="0" marL="0" rtl="0" algn="ctr">
              <a:lnSpc>
                <a:spcPct val="100000"/>
              </a:lnSpc>
              <a:spcBef>
                <a:spcPts val="1600"/>
              </a:spcBef>
              <a:spcAft>
                <a:spcPts val="0"/>
              </a:spcAft>
              <a:buClr>
                <a:schemeClr val="dk2"/>
              </a:buClr>
              <a:buSzPts val="1100"/>
              <a:buNone/>
            </a:pPr>
            <a:r>
              <a:rPr lang="en" sz="1400">
                <a:latin typeface="Roboto Slab"/>
                <a:ea typeface="Roboto Slab"/>
                <a:cs typeface="Roboto Slab"/>
                <a:sym typeface="Roboto Slab"/>
              </a:rPr>
              <a:t>Dana Richardson</a:t>
            </a:r>
            <a:endParaRPr sz="1400">
              <a:latin typeface="Roboto Slab"/>
              <a:ea typeface="Roboto Slab"/>
              <a:cs typeface="Roboto Slab"/>
              <a:sym typeface="Roboto Slab"/>
            </a:endParaRPr>
          </a:p>
          <a:p>
            <a:pPr indent="0" lvl="0" marL="0" rtl="0" algn="ctr">
              <a:lnSpc>
                <a:spcPct val="100000"/>
              </a:lnSpc>
              <a:spcBef>
                <a:spcPts val="1600"/>
              </a:spcBef>
              <a:spcAft>
                <a:spcPts val="1600"/>
              </a:spcAft>
              <a:buClr>
                <a:schemeClr val="dk2"/>
              </a:buClr>
              <a:buSzPts val="1100"/>
              <a:buNone/>
            </a:pPr>
            <a:r>
              <a:rPr lang="en" sz="1400">
                <a:latin typeface="Roboto Slab"/>
                <a:ea typeface="Roboto Slab"/>
                <a:cs typeface="Roboto Slab"/>
                <a:sym typeface="Roboto Slab"/>
              </a:rPr>
              <a:t>Macon County Public Library System</a:t>
            </a:r>
            <a:endParaRPr sz="1400">
              <a:latin typeface="Roboto Slab"/>
              <a:ea typeface="Roboto Slab"/>
              <a:cs typeface="Roboto Slab"/>
              <a:sym typeface="Roboto Slab"/>
            </a:endParaRPr>
          </a:p>
        </p:txBody>
      </p:sp>
      <p:sp>
        <p:nvSpPr>
          <p:cNvPr id="70" name="Google Shape;70;p14"/>
          <p:cNvSpPr txBox="1"/>
          <p:nvPr>
            <p:ph type="title"/>
          </p:nvPr>
        </p:nvSpPr>
        <p:spPr>
          <a:xfrm>
            <a:off x="32645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SemiBold"/>
                <a:ea typeface="Roboto Slab SemiBold"/>
                <a:cs typeface="Roboto Slab SemiBold"/>
                <a:sym typeface="Roboto Slab SemiBold"/>
              </a:rPr>
              <a:t>Welcome</a:t>
            </a:r>
            <a:endParaRPr>
              <a:latin typeface="Roboto Slab SemiBold"/>
              <a:ea typeface="Roboto Slab SemiBold"/>
              <a:cs typeface="Roboto Slab SemiBold"/>
              <a:sym typeface="Roboto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oboto Slab"/>
                <a:ea typeface="Roboto Slab"/>
                <a:cs typeface="Roboto Slab"/>
                <a:sym typeface="Roboto Slab"/>
              </a:rPr>
              <a:t>Love of:</a:t>
            </a:r>
            <a:endParaRPr sz="2000">
              <a:latin typeface="Roboto Slab"/>
              <a:ea typeface="Roboto Slab"/>
              <a:cs typeface="Roboto Slab"/>
              <a:sym typeface="Roboto Slab"/>
            </a:endParaRPr>
          </a:p>
          <a:p>
            <a:pPr indent="0" lvl="0" marL="0" rtl="0" algn="ctr">
              <a:spcBef>
                <a:spcPts val="1600"/>
              </a:spcBef>
              <a:spcAft>
                <a:spcPts val="0"/>
              </a:spcAft>
              <a:buNone/>
            </a:pPr>
            <a:r>
              <a:rPr lang="en" sz="2000">
                <a:solidFill>
                  <a:schemeClr val="accent6"/>
                </a:solidFill>
                <a:latin typeface="Roboto Slab"/>
                <a:ea typeface="Roboto Slab"/>
                <a:cs typeface="Roboto Slab"/>
                <a:sym typeface="Roboto Slab"/>
              </a:rPr>
              <a:t>Books?</a:t>
            </a:r>
            <a:endParaRPr sz="2000">
              <a:solidFill>
                <a:schemeClr val="accent6"/>
              </a:solidFill>
              <a:latin typeface="Roboto Slab"/>
              <a:ea typeface="Roboto Slab"/>
              <a:cs typeface="Roboto Slab"/>
              <a:sym typeface="Roboto Slab"/>
            </a:endParaRPr>
          </a:p>
          <a:p>
            <a:pPr indent="0" lvl="0" marL="0" rtl="0" algn="ctr">
              <a:spcBef>
                <a:spcPts val="0"/>
              </a:spcBef>
              <a:spcAft>
                <a:spcPts val="0"/>
              </a:spcAft>
              <a:buNone/>
            </a:pPr>
            <a:r>
              <a:rPr lang="en" sz="2000">
                <a:solidFill>
                  <a:schemeClr val="accent6"/>
                </a:solidFill>
                <a:latin typeface="Roboto Slab"/>
                <a:ea typeface="Roboto Slab"/>
                <a:cs typeface="Roboto Slab"/>
                <a:sym typeface="Roboto Slab"/>
              </a:rPr>
              <a:t>Reading / Literacy?</a:t>
            </a:r>
            <a:endParaRPr sz="2000">
              <a:solidFill>
                <a:schemeClr val="accent6"/>
              </a:solidFill>
              <a:latin typeface="Roboto Slab"/>
              <a:ea typeface="Roboto Slab"/>
              <a:cs typeface="Roboto Slab"/>
              <a:sym typeface="Roboto Slab"/>
            </a:endParaRPr>
          </a:p>
          <a:p>
            <a:pPr indent="0" lvl="0" marL="0" rtl="0" algn="ctr">
              <a:spcBef>
                <a:spcPts val="0"/>
              </a:spcBef>
              <a:spcAft>
                <a:spcPts val="0"/>
              </a:spcAft>
              <a:buNone/>
            </a:pPr>
            <a:r>
              <a:rPr lang="en" sz="2000">
                <a:solidFill>
                  <a:schemeClr val="accent6"/>
                </a:solidFill>
                <a:latin typeface="Roboto Slab"/>
                <a:ea typeface="Roboto Slab"/>
                <a:cs typeface="Roboto Slab"/>
                <a:sym typeface="Roboto Slab"/>
              </a:rPr>
              <a:t>People?</a:t>
            </a:r>
            <a:endParaRPr sz="2000">
              <a:solidFill>
                <a:schemeClr val="accent6"/>
              </a:solidFill>
              <a:latin typeface="Roboto Slab"/>
              <a:ea typeface="Roboto Slab"/>
              <a:cs typeface="Roboto Slab"/>
              <a:sym typeface="Roboto Slab"/>
            </a:endParaRPr>
          </a:p>
          <a:p>
            <a:pPr indent="0" lvl="0" marL="0" rtl="0" algn="ctr">
              <a:spcBef>
                <a:spcPts val="1000"/>
              </a:spcBef>
              <a:spcAft>
                <a:spcPts val="0"/>
              </a:spcAft>
              <a:buNone/>
            </a:pPr>
            <a:r>
              <a:rPr lang="en" sz="2000">
                <a:latin typeface="Roboto Slab"/>
                <a:ea typeface="Roboto Slab"/>
                <a:cs typeface="Roboto Slab"/>
                <a:sym typeface="Roboto Slab"/>
              </a:rPr>
              <a:t>Or</a:t>
            </a:r>
            <a:endParaRPr sz="2000">
              <a:latin typeface="Roboto Slab"/>
              <a:ea typeface="Roboto Slab"/>
              <a:cs typeface="Roboto Slab"/>
              <a:sym typeface="Roboto Slab"/>
            </a:endParaRPr>
          </a:p>
          <a:p>
            <a:pPr indent="0" lvl="0" marL="0" rtl="0" algn="ctr">
              <a:spcBef>
                <a:spcPts val="1600"/>
              </a:spcBef>
              <a:spcAft>
                <a:spcPts val="1600"/>
              </a:spcAft>
              <a:buNone/>
            </a:pPr>
            <a:r>
              <a:rPr lang="en" sz="2000">
                <a:solidFill>
                  <a:srgbClr val="FF9900"/>
                </a:solidFill>
                <a:latin typeface="Roboto Slab"/>
                <a:ea typeface="Roboto Slab"/>
                <a:cs typeface="Roboto Slab"/>
                <a:sym typeface="Roboto Slab"/>
              </a:rPr>
              <a:t>You needed a job?</a:t>
            </a:r>
            <a:endParaRPr sz="2000">
              <a:solidFill>
                <a:srgbClr val="FF9900"/>
              </a:solidFill>
              <a:latin typeface="Roboto Slab"/>
              <a:ea typeface="Roboto Slab"/>
              <a:cs typeface="Roboto Slab"/>
              <a:sym typeface="Roboto Slab"/>
            </a:endParaRPr>
          </a:p>
        </p:txBody>
      </p:sp>
      <p:sp>
        <p:nvSpPr>
          <p:cNvPr id="76" name="Google Shape;76;p15"/>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SemiBold"/>
                <a:ea typeface="Roboto Slab SemiBold"/>
                <a:cs typeface="Roboto Slab SemiBold"/>
                <a:sym typeface="Roboto Slab SemiBold"/>
              </a:rPr>
              <a:t>Why did you become a librarian?</a:t>
            </a:r>
            <a:endParaRPr>
              <a:latin typeface="Roboto Slab SemiBold"/>
              <a:ea typeface="Roboto Slab SemiBold"/>
              <a:cs typeface="Roboto Slab SemiBold"/>
              <a:sym typeface="Roboto Slab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Slab SemiBold"/>
                <a:ea typeface="Roboto Slab SemiBold"/>
                <a:cs typeface="Roboto Slab SemiBold"/>
                <a:sym typeface="Roboto Slab SemiBold"/>
              </a:rPr>
              <a:t>Personal</a:t>
            </a:r>
            <a:endParaRPr>
              <a:solidFill>
                <a:schemeClr val="dk2"/>
              </a:solidFill>
              <a:latin typeface="Roboto Slab SemiBold"/>
              <a:ea typeface="Roboto Slab SemiBold"/>
              <a:cs typeface="Roboto Slab SemiBold"/>
              <a:sym typeface="Roboto Slab SemiBold"/>
            </a:endParaRPr>
          </a:p>
        </p:txBody>
      </p:sp>
      <p:grpSp>
        <p:nvGrpSpPr>
          <p:cNvPr id="83" name="Google Shape;83;p16"/>
          <p:cNvGrpSpPr/>
          <p:nvPr/>
        </p:nvGrpSpPr>
        <p:grpSpPr>
          <a:xfrm>
            <a:off x="2269813" y="1243075"/>
            <a:ext cx="1644300" cy="1659175"/>
            <a:chOff x="2649450" y="1351550"/>
            <a:chExt cx="1644300" cy="1659175"/>
          </a:xfrm>
        </p:grpSpPr>
        <p:sp>
          <p:nvSpPr>
            <p:cNvPr id="84" name="Google Shape;84;p16"/>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85" name="Google Shape;85;p16"/>
            <p:cNvPicPr preferRelativeResize="0"/>
            <p:nvPr/>
          </p:nvPicPr>
          <p:blipFill rotWithShape="1">
            <a:blip r:embed="rId3">
              <a:alphaModFix/>
            </a:blip>
            <a:srcRect b="0" l="-8183" r="-4215" t="-12397"/>
            <a:stretch/>
          </p:blipFill>
          <p:spPr>
            <a:xfrm>
              <a:off x="2649450" y="1366425"/>
              <a:ext cx="1644300" cy="1644300"/>
            </a:xfrm>
            <a:prstGeom prst="ellipse">
              <a:avLst/>
            </a:prstGeom>
            <a:noFill/>
            <a:ln>
              <a:noFill/>
            </a:ln>
          </p:spPr>
        </p:pic>
      </p:grpSp>
      <p:grpSp>
        <p:nvGrpSpPr>
          <p:cNvPr id="86" name="Google Shape;86;p16"/>
          <p:cNvGrpSpPr/>
          <p:nvPr/>
        </p:nvGrpSpPr>
        <p:grpSpPr>
          <a:xfrm>
            <a:off x="5030125" y="1389625"/>
            <a:ext cx="1644313" cy="1644300"/>
            <a:chOff x="4867413" y="1351550"/>
            <a:chExt cx="1644313" cy="1644300"/>
          </a:xfrm>
        </p:grpSpPr>
        <p:sp>
          <p:nvSpPr>
            <p:cNvPr id="87" name="Google Shape;87;p16"/>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88" name="Google Shape;88;p16"/>
            <p:cNvPicPr preferRelativeResize="0"/>
            <p:nvPr/>
          </p:nvPicPr>
          <p:blipFill rotWithShape="1">
            <a:blip r:embed="rId4">
              <a:alphaModFix/>
            </a:blip>
            <a:srcRect b="0" l="-4969" r="-4969" t="-9938"/>
            <a:stretch/>
          </p:blipFill>
          <p:spPr>
            <a:xfrm>
              <a:off x="4867425" y="1351550"/>
              <a:ext cx="1644300" cy="1644300"/>
            </a:xfrm>
            <a:prstGeom prst="ellipse">
              <a:avLst/>
            </a:prstGeom>
            <a:noFill/>
            <a:ln>
              <a:noFill/>
            </a:ln>
          </p:spPr>
        </p:pic>
      </p:grpSp>
      <p:sp>
        <p:nvSpPr>
          <p:cNvPr id="89" name="Google Shape;89;p16"/>
          <p:cNvSpPr txBox="1"/>
          <p:nvPr/>
        </p:nvSpPr>
        <p:spPr>
          <a:xfrm>
            <a:off x="652500" y="3317525"/>
            <a:ext cx="7839000" cy="1417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of, affecting, or belonging to a particular person rather than to anyone else.</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of or concerning one's private life, relationships, and emotions rather than matters connected with one's public or professional career.</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1028700" y="3893650"/>
            <a:ext cx="7086600" cy="87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Evie</a:t>
            </a:r>
            <a:r>
              <a:rPr lang="en" sz="3600"/>
              <a:t> </a:t>
            </a:r>
            <a:r>
              <a:rPr lang="en" sz="2700"/>
              <a:t>~</a:t>
            </a:r>
            <a:r>
              <a:rPr lang="en" sz="3600"/>
              <a:t> </a:t>
            </a:r>
            <a:r>
              <a:rPr i="1" lang="en" sz="2500"/>
              <a:t>The </a:t>
            </a:r>
            <a:r>
              <a:rPr i="1" lang="en" sz="2500"/>
              <a:t>Mummy</a:t>
            </a:r>
            <a:endParaRPr sz="4300"/>
          </a:p>
        </p:txBody>
      </p:sp>
      <p:pic>
        <p:nvPicPr>
          <p:cNvPr id="95" name="Google Shape;95;p17" title="i-am-a-librarian-the-mummy.gif"/>
          <p:cNvPicPr preferRelativeResize="0"/>
          <p:nvPr/>
        </p:nvPicPr>
        <p:blipFill>
          <a:blip r:embed="rId3">
            <a:alphaModFix/>
          </a:blip>
          <a:stretch>
            <a:fillRect/>
          </a:stretch>
        </p:blipFill>
        <p:spPr>
          <a:xfrm>
            <a:off x="1738100" y="542250"/>
            <a:ext cx="5667800" cy="316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Slab SemiBold"/>
                <a:ea typeface="Roboto Slab SemiBold"/>
                <a:cs typeface="Roboto Slab SemiBold"/>
                <a:sym typeface="Roboto Slab SemiBold"/>
              </a:rPr>
              <a:t>Personable</a:t>
            </a:r>
            <a:endParaRPr sz="1400">
              <a:solidFill>
                <a:schemeClr val="dk2"/>
              </a:solidFill>
              <a:latin typeface="Roboto Slab SemiBold"/>
              <a:ea typeface="Roboto Slab SemiBold"/>
              <a:cs typeface="Roboto Slab SemiBold"/>
              <a:sym typeface="Roboto Slab SemiBold"/>
            </a:endParaRPr>
          </a:p>
        </p:txBody>
      </p:sp>
      <p:grpSp>
        <p:nvGrpSpPr>
          <p:cNvPr id="102" name="Google Shape;102;p18"/>
          <p:cNvGrpSpPr/>
          <p:nvPr/>
        </p:nvGrpSpPr>
        <p:grpSpPr>
          <a:xfrm>
            <a:off x="431475" y="1366425"/>
            <a:ext cx="1644325" cy="1644300"/>
            <a:chOff x="431475" y="1351550"/>
            <a:chExt cx="1644325" cy="1644300"/>
          </a:xfrm>
        </p:grpSpPr>
        <p:sp>
          <p:nvSpPr>
            <p:cNvPr id="103" name="Google Shape;103;p18"/>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04" name="Google Shape;104;p18"/>
            <p:cNvPicPr preferRelativeResize="0"/>
            <p:nvPr/>
          </p:nvPicPr>
          <p:blipFill rotWithShape="1">
            <a:blip r:embed="rId3">
              <a:alphaModFix/>
            </a:blip>
            <a:srcRect b="0" l="-6206" r="-6217" t="-12423"/>
            <a:stretch/>
          </p:blipFill>
          <p:spPr>
            <a:xfrm>
              <a:off x="431475" y="1351550"/>
              <a:ext cx="1644300" cy="1644300"/>
            </a:xfrm>
            <a:prstGeom prst="ellipse">
              <a:avLst/>
            </a:prstGeom>
            <a:noFill/>
            <a:ln>
              <a:noFill/>
            </a:ln>
          </p:spPr>
        </p:pic>
      </p:grpSp>
      <p:grpSp>
        <p:nvGrpSpPr>
          <p:cNvPr id="105" name="Google Shape;105;p18"/>
          <p:cNvGrpSpPr/>
          <p:nvPr/>
        </p:nvGrpSpPr>
        <p:grpSpPr>
          <a:xfrm>
            <a:off x="2649463" y="1351550"/>
            <a:ext cx="1644300" cy="1659175"/>
            <a:chOff x="2649450" y="1351550"/>
            <a:chExt cx="1644300" cy="1659175"/>
          </a:xfrm>
        </p:grpSpPr>
        <p:sp>
          <p:nvSpPr>
            <p:cNvPr id="106" name="Google Shape;106;p18"/>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07" name="Google Shape;107;p18"/>
            <p:cNvPicPr preferRelativeResize="0"/>
            <p:nvPr/>
          </p:nvPicPr>
          <p:blipFill rotWithShape="1">
            <a:blip r:embed="rId4">
              <a:alphaModFix/>
            </a:blip>
            <a:srcRect b="0" l="-8183" r="-4215" t="-12397"/>
            <a:stretch/>
          </p:blipFill>
          <p:spPr>
            <a:xfrm>
              <a:off x="2649450" y="1366425"/>
              <a:ext cx="1644300" cy="1644300"/>
            </a:xfrm>
            <a:prstGeom prst="ellipse">
              <a:avLst/>
            </a:prstGeom>
            <a:noFill/>
            <a:ln>
              <a:noFill/>
            </a:ln>
          </p:spPr>
        </p:pic>
      </p:grpSp>
      <p:grpSp>
        <p:nvGrpSpPr>
          <p:cNvPr id="108" name="Google Shape;108;p18"/>
          <p:cNvGrpSpPr/>
          <p:nvPr/>
        </p:nvGrpSpPr>
        <p:grpSpPr>
          <a:xfrm>
            <a:off x="4867425" y="1366425"/>
            <a:ext cx="1644312" cy="1644300"/>
            <a:chOff x="4867413" y="1351550"/>
            <a:chExt cx="1644312" cy="1644300"/>
          </a:xfrm>
        </p:grpSpPr>
        <p:sp>
          <p:nvSpPr>
            <p:cNvPr id="109" name="Google Shape;109;p18"/>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10" name="Google Shape;110;p18"/>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grpSp>
        <p:nvGrpSpPr>
          <p:cNvPr id="111" name="Google Shape;111;p18"/>
          <p:cNvGrpSpPr/>
          <p:nvPr/>
        </p:nvGrpSpPr>
        <p:grpSpPr>
          <a:xfrm>
            <a:off x="7085400" y="1366425"/>
            <a:ext cx="1644300" cy="1644300"/>
            <a:chOff x="7085400" y="1351550"/>
            <a:chExt cx="1644300" cy="1644300"/>
          </a:xfrm>
        </p:grpSpPr>
        <p:sp>
          <p:nvSpPr>
            <p:cNvPr id="112" name="Google Shape;112;p18"/>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13" name="Google Shape;113;p18"/>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14" name="Google Shape;114;p18"/>
          <p:cNvSpPr txBox="1"/>
          <p:nvPr/>
        </p:nvSpPr>
        <p:spPr>
          <a:xfrm>
            <a:off x="661050" y="3588725"/>
            <a:ext cx="78390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(of a person) having a pleasant appearance and manner.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Approachable</a:t>
            </a:r>
            <a:endParaRPr>
              <a:solidFill>
                <a:schemeClr val="dk2"/>
              </a:solidFill>
            </a:endParaRPr>
          </a:p>
        </p:txBody>
      </p:sp>
      <p:grpSp>
        <p:nvGrpSpPr>
          <p:cNvPr id="121" name="Google Shape;121;p19"/>
          <p:cNvGrpSpPr/>
          <p:nvPr/>
        </p:nvGrpSpPr>
        <p:grpSpPr>
          <a:xfrm>
            <a:off x="2293625" y="1366425"/>
            <a:ext cx="1644325" cy="1644300"/>
            <a:chOff x="431475" y="1351550"/>
            <a:chExt cx="1644325" cy="1644300"/>
          </a:xfrm>
        </p:grpSpPr>
        <p:sp>
          <p:nvSpPr>
            <p:cNvPr id="122" name="Google Shape;122;p19"/>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23" name="Google Shape;123;p19"/>
            <p:cNvPicPr preferRelativeResize="0"/>
            <p:nvPr/>
          </p:nvPicPr>
          <p:blipFill rotWithShape="1">
            <a:blip r:embed="rId3">
              <a:alphaModFix/>
            </a:blip>
            <a:srcRect b="0" l="-6206" r="-6217" t="-12423"/>
            <a:stretch/>
          </p:blipFill>
          <p:spPr>
            <a:xfrm>
              <a:off x="431475" y="1351550"/>
              <a:ext cx="1644300" cy="1644300"/>
            </a:xfrm>
            <a:prstGeom prst="ellipse">
              <a:avLst/>
            </a:prstGeom>
            <a:noFill/>
            <a:ln>
              <a:noFill/>
            </a:ln>
          </p:spPr>
        </p:pic>
      </p:grpSp>
      <p:grpSp>
        <p:nvGrpSpPr>
          <p:cNvPr id="124" name="Google Shape;124;p19"/>
          <p:cNvGrpSpPr/>
          <p:nvPr/>
        </p:nvGrpSpPr>
        <p:grpSpPr>
          <a:xfrm>
            <a:off x="5017788" y="1358988"/>
            <a:ext cx="1644300" cy="1659175"/>
            <a:chOff x="2649450" y="1351550"/>
            <a:chExt cx="1644300" cy="1659175"/>
          </a:xfrm>
        </p:grpSpPr>
        <p:sp>
          <p:nvSpPr>
            <p:cNvPr id="125" name="Google Shape;125;p19"/>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26" name="Google Shape;126;p19"/>
            <p:cNvPicPr preferRelativeResize="0"/>
            <p:nvPr/>
          </p:nvPicPr>
          <p:blipFill rotWithShape="1">
            <a:blip r:embed="rId4">
              <a:alphaModFix/>
            </a:blip>
            <a:srcRect b="0" l="-8183" r="-4215" t="-12397"/>
            <a:stretch/>
          </p:blipFill>
          <p:spPr>
            <a:xfrm>
              <a:off x="2649450" y="1366425"/>
              <a:ext cx="1644300" cy="1644300"/>
            </a:xfrm>
            <a:prstGeom prst="ellipse">
              <a:avLst/>
            </a:prstGeom>
            <a:noFill/>
            <a:ln>
              <a:noFill/>
            </a:ln>
          </p:spPr>
        </p:pic>
      </p:grpSp>
      <p:sp>
        <p:nvSpPr>
          <p:cNvPr id="127" name="Google Shape;127;p19"/>
          <p:cNvSpPr txBox="1"/>
          <p:nvPr/>
        </p:nvSpPr>
        <p:spPr>
          <a:xfrm>
            <a:off x="652500" y="3271150"/>
            <a:ext cx="7839000" cy="1549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friendly and easy to talk to.</a:t>
            </a:r>
            <a:endParaRPr sz="1800">
              <a:solidFill>
                <a:schemeClr val="dk1"/>
              </a:solidFill>
              <a:latin typeface="Roboto"/>
              <a:ea typeface="Roboto"/>
              <a:cs typeface="Roboto"/>
              <a:sym typeface="Roboto"/>
            </a:endParaRPr>
          </a:p>
          <a:p>
            <a:pPr indent="0" lvl="0" marL="457200" rtl="0" algn="l">
              <a:lnSpc>
                <a:spcPct val="115000"/>
              </a:lnSpc>
              <a:spcBef>
                <a:spcPts val="1600"/>
              </a:spcBef>
              <a:spcAft>
                <a:spcPts val="0"/>
              </a:spcAft>
              <a:buNone/>
            </a:pPr>
            <a:r>
              <a:t/>
            </a:r>
            <a:endParaRPr sz="100">
              <a:solidFill>
                <a:schemeClr val="dk1"/>
              </a:solidFill>
              <a:latin typeface="Roboto"/>
              <a:ea typeface="Roboto"/>
              <a:cs typeface="Roboto"/>
              <a:sym typeface="Roboto"/>
            </a:endParaRPr>
          </a:p>
          <a:p>
            <a:pPr indent="-342900" lvl="0" marL="457200" rtl="0" algn="l">
              <a:lnSpc>
                <a:spcPct val="115000"/>
              </a:lnSpc>
              <a:spcBef>
                <a:spcPts val="160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(of a place) able to be reached from a particular direction or by a particular means.</a:t>
            </a:r>
            <a:endParaRPr sz="1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Slab SemiBold"/>
                <a:ea typeface="Roboto Slab SemiBold"/>
                <a:cs typeface="Roboto Slab SemiBold"/>
                <a:sym typeface="Roboto Slab SemiBold"/>
              </a:rPr>
              <a:t>Professional</a:t>
            </a:r>
            <a:endParaRPr>
              <a:solidFill>
                <a:schemeClr val="dk2"/>
              </a:solidFill>
              <a:latin typeface="Roboto Slab SemiBold"/>
              <a:ea typeface="Roboto Slab SemiBold"/>
              <a:cs typeface="Roboto Slab SemiBold"/>
              <a:sym typeface="Roboto Slab SemiBold"/>
            </a:endParaRPr>
          </a:p>
        </p:txBody>
      </p:sp>
      <p:grpSp>
        <p:nvGrpSpPr>
          <p:cNvPr id="134" name="Google Shape;134;p20"/>
          <p:cNvGrpSpPr/>
          <p:nvPr/>
        </p:nvGrpSpPr>
        <p:grpSpPr>
          <a:xfrm>
            <a:off x="2284550" y="1366425"/>
            <a:ext cx="1644325" cy="1644300"/>
            <a:chOff x="431475" y="1351550"/>
            <a:chExt cx="1644325" cy="1644300"/>
          </a:xfrm>
        </p:grpSpPr>
        <p:sp>
          <p:nvSpPr>
            <p:cNvPr id="135" name="Google Shape;135;p20"/>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36" name="Google Shape;136;p20"/>
            <p:cNvPicPr preferRelativeResize="0"/>
            <p:nvPr/>
          </p:nvPicPr>
          <p:blipFill rotWithShape="1">
            <a:blip r:embed="rId3">
              <a:alphaModFix/>
            </a:blip>
            <a:srcRect b="0" l="-6206" r="-6217" t="-12423"/>
            <a:stretch/>
          </p:blipFill>
          <p:spPr>
            <a:xfrm>
              <a:off x="431475" y="1351550"/>
              <a:ext cx="1644300" cy="1644300"/>
            </a:xfrm>
            <a:prstGeom prst="ellipse">
              <a:avLst/>
            </a:prstGeom>
            <a:noFill/>
            <a:ln>
              <a:noFill/>
            </a:ln>
          </p:spPr>
        </p:pic>
      </p:grpSp>
      <p:grpSp>
        <p:nvGrpSpPr>
          <p:cNvPr id="137" name="Google Shape;137;p20"/>
          <p:cNvGrpSpPr/>
          <p:nvPr/>
        </p:nvGrpSpPr>
        <p:grpSpPr>
          <a:xfrm>
            <a:off x="5033425" y="1366425"/>
            <a:ext cx="1644300" cy="1644300"/>
            <a:chOff x="7085400" y="1351550"/>
            <a:chExt cx="1644300" cy="1644300"/>
          </a:xfrm>
        </p:grpSpPr>
        <p:sp>
          <p:nvSpPr>
            <p:cNvPr id="138" name="Google Shape;138;p20"/>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39" name="Google Shape;139;p20"/>
            <p:cNvPicPr preferRelativeResize="0"/>
            <p:nvPr/>
          </p:nvPicPr>
          <p:blipFill>
            <a:blip r:embed="rId4">
              <a:alphaModFix/>
            </a:blip>
            <a:stretch>
              <a:fillRect/>
            </a:stretch>
          </p:blipFill>
          <p:spPr>
            <a:xfrm flipH="1">
              <a:off x="7085400" y="1351550"/>
              <a:ext cx="1644300" cy="1644300"/>
            </a:xfrm>
            <a:prstGeom prst="ellipse">
              <a:avLst/>
            </a:prstGeom>
            <a:noFill/>
            <a:ln>
              <a:noFill/>
            </a:ln>
          </p:spPr>
        </p:pic>
      </p:grpSp>
      <p:sp>
        <p:nvSpPr>
          <p:cNvPr id="140" name="Google Shape;140;p20"/>
          <p:cNvSpPr txBox="1"/>
          <p:nvPr/>
        </p:nvSpPr>
        <p:spPr>
          <a:xfrm>
            <a:off x="661050" y="3126500"/>
            <a:ext cx="7839000" cy="1867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engaged in a specified activity as one's main paid occupation rather than as a pastime. (Note: pastime = hobby)</a:t>
            </a:r>
            <a:endParaRPr sz="1800">
              <a:solidFill>
                <a:schemeClr val="dk1"/>
              </a:solidFill>
              <a:latin typeface="Roboto"/>
              <a:ea typeface="Roboto"/>
              <a:cs typeface="Roboto"/>
              <a:sym typeface="Roboto"/>
            </a:endParaRPr>
          </a:p>
          <a:p>
            <a:pPr indent="0" lvl="0" marL="457200" rtl="0" algn="l">
              <a:lnSpc>
                <a:spcPct val="115000"/>
              </a:lnSpc>
              <a:spcBef>
                <a:spcPts val="1600"/>
              </a:spcBef>
              <a:spcAft>
                <a:spcPts val="0"/>
              </a:spcAft>
              <a:buNone/>
            </a:pPr>
            <a:r>
              <a:t/>
            </a:r>
            <a:endParaRPr sz="100">
              <a:solidFill>
                <a:schemeClr val="dk1"/>
              </a:solidFill>
              <a:latin typeface="Roboto"/>
              <a:ea typeface="Roboto"/>
              <a:cs typeface="Roboto"/>
              <a:sym typeface="Roboto"/>
            </a:endParaRPr>
          </a:p>
          <a:p>
            <a:pPr indent="-342900" lvl="0" marL="457200" rtl="0" algn="l">
              <a:lnSpc>
                <a:spcPct val="115000"/>
              </a:lnSpc>
              <a:spcBef>
                <a:spcPts val="160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worthy of or appropriate to a professional person; competent, skillful, or assured.</a:t>
            </a:r>
            <a:endParaRPr sz="18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oboto Slab Medium"/>
                <a:ea typeface="Roboto Slab Medium"/>
                <a:cs typeface="Roboto Slab Medium"/>
                <a:sym typeface="Roboto Slab Medium"/>
              </a:rPr>
              <a:t>Approachable Communication</a:t>
            </a:r>
            <a:endParaRPr>
              <a:latin typeface="Roboto Slab Medium"/>
              <a:ea typeface="Roboto Slab Medium"/>
              <a:cs typeface="Roboto Slab Medium"/>
              <a:sym typeface="Roboto Slab Medium"/>
            </a:endParaRPr>
          </a:p>
        </p:txBody>
      </p:sp>
      <p:sp>
        <p:nvSpPr>
          <p:cNvPr id="146" name="Google Shape;146;p21"/>
          <p:cNvSpPr txBox="1"/>
          <p:nvPr>
            <p:ph idx="1" type="body"/>
          </p:nvPr>
        </p:nvSpPr>
        <p:spPr>
          <a:xfrm>
            <a:off x="516475" y="1580175"/>
            <a:ext cx="6538200" cy="246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solidFill>
                  <a:schemeClr val="accent5"/>
                </a:solidFill>
                <a:latin typeface="Roboto Slab"/>
                <a:ea typeface="Roboto Slab"/>
                <a:cs typeface="Roboto Slab"/>
                <a:sym typeface="Roboto Slab"/>
              </a:rPr>
              <a:t>Empathetic Interaction:</a:t>
            </a:r>
            <a:endParaRPr sz="2300">
              <a:solidFill>
                <a:schemeClr val="accent5"/>
              </a:solidFill>
              <a:latin typeface="Roboto Slab"/>
              <a:ea typeface="Roboto Slab"/>
              <a:cs typeface="Roboto Slab"/>
              <a:sym typeface="Roboto Slab"/>
            </a:endParaRPr>
          </a:p>
          <a:p>
            <a:pPr indent="0" lvl="0" marL="0" rtl="0" algn="ctr">
              <a:lnSpc>
                <a:spcPct val="100000"/>
              </a:lnSpc>
              <a:spcBef>
                <a:spcPts val="1600"/>
              </a:spcBef>
              <a:spcAft>
                <a:spcPts val="0"/>
              </a:spcAft>
              <a:buNone/>
            </a:pPr>
            <a:r>
              <a:t/>
            </a:r>
            <a:endParaRPr sz="100">
              <a:latin typeface="Roboto Slab"/>
              <a:ea typeface="Roboto Slab"/>
              <a:cs typeface="Roboto Slab"/>
              <a:sym typeface="Roboto Slab"/>
            </a:endParaRPr>
          </a:p>
          <a:p>
            <a:pPr indent="0" lvl="0" marL="0" rtl="0" algn="l">
              <a:lnSpc>
                <a:spcPct val="100000"/>
              </a:lnSpc>
              <a:spcBef>
                <a:spcPts val="0"/>
              </a:spcBef>
              <a:spcAft>
                <a:spcPts val="0"/>
              </a:spcAft>
              <a:buNone/>
            </a:pPr>
            <a:r>
              <a:rPr lang="en">
                <a:latin typeface="Roboto Slab"/>
                <a:ea typeface="Roboto Slab"/>
                <a:cs typeface="Roboto Slab"/>
                <a:sym typeface="Roboto Slab"/>
              </a:rPr>
              <a:t>Exhibiting emotional intelligence, </a:t>
            </a:r>
            <a:endParaRPr>
              <a:latin typeface="Roboto Slab"/>
              <a:ea typeface="Roboto Slab"/>
              <a:cs typeface="Roboto Slab"/>
              <a:sym typeface="Roboto Slab"/>
            </a:endParaRPr>
          </a:p>
          <a:p>
            <a:pPr indent="0" lvl="0" marL="0" rtl="0" algn="l">
              <a:lnSpc>
                <a:spcPct val="100000"/>
              </a:lnSpc>
              <a:spcBef>
                <a:spcPts val="1600"/>
              </a:spcBef>
              <a:spcAft>
                <a:spcPts val="0"/>
              </a:spcAft>
              <a:buNone/>
            </a:pPr>
            <a:r>
              <a:rPr lang="en">
                <a:latin typeface="Roboto Slab"/>
                <a:ea typeface="Roboto Slab"/>
                <a:cs typeface="Roboto Slab"/>
                <a:sym typeface="Roboto Slab"/>
              </a:rPr>
              <a:t>understanding others' perspectives,</a:t>
            </a:r>
            <a:endParaRPr>
              <a:latin typeface="Roboto Slab"/>
              <a:ea typeface="Roboto Slab"/>
              <a:cs typeface="Roboto Slab"/>
              <a:sym typeface="Roboto Slab"/>
            </a:endParaRPr>
          </a:p>
          <a:p>
            <a:pPr indent="0" lvl="0" marL="0" rtl="0" algn="l">
              <a:lnSpc>
                <a:spcPct val="100000"/>
              </a:lnSpc>
              <a:spcBef>
                <a:spcPts val="1600"/>
              </a:spcBef>
              <a:spcAft>
                <a:spcPts val="0"/>
              </a:spcAft>
              <a:buNone/>
            </a:pPr>
            <a:r>
              <a:rPr lang="en">
                <a:latin typeface="Roboto Slab"/>
                <a:ea typeface="Roboto Slab"/>
                <a:cs typeface="Roboto Slab"/>
                <a:sym typeface="Roboto Slab"/>
              </a:rPr>
              <a:t>and demonstrating consideration for others.</a:t>
            </a:r>
            <a:endParaRPr>
              <a:latin typeface="Roboto Slab"/>
              <a:ea typeface="Roboto Slab"/>
              <a:cs typeface="Roboto Slab"/>
              <a:sym typeface="Roboto Slab"/>
            </a:endParaRPr>
          </a:p>
          <a:p>
            <a:pPr indent="0" lvl="0" marL="0" rtl="0" algn="l">
              <a:lnSpc>
                <a:spcPct val="100000"/>
              </a:lnSpc>
              <a:spcBef>
                <a:spcPts val="1600"/>
              </a:spcBef>
              <a:spcAft>
                <a:spcPts val="0"/>
              </a:spcAft>
              <a:buNone/>
            </a:pPr>
            <a:r>
              <a:t/>
            </a:r>
            <a:endParaRPr>
              <a:latin typeface="Roboto Slab"/>
              <a:ea typeface="Roboto Slab"/>
              <a:cs typeface="Roboto Slab"/>
              <a:sym typeface="Roboto Slab"/>
            </a:endParaRPr>
          </a:p>
          <a:p>
            <a:pPr indent="0" lvl="0" marL="0" rtl="0" algn="ctr">
              <a:spcBef>
                <a:spcPts val="1600"/>
              </a:spcBef>
              <a:spcAft>
                <a:spcPts val="0"/>
              </a:spcAft>
              <a:buNone/>
            </a:pPr>
            <a:r>
              <a:rPr lang="en">
                <a:solidFill>
                  <a:srgbClr val="00FFFF"/>
                </a:solidFill>
                <a:latin typeface="Roboto Slab"/>
                <a:ea typeface="Roboto Slab"/>
                <a:cs typeface="Roboto Slab"/>
                <a:sym typeface="Roboto Slab"/>
              </a:rPr>
              <a:t>People want to feel seen, heard, and understood.</a:t>
            </a:r>
            <a:endParaRPr>
              <a:solidFill>
                <a:srgbClr val="00FFFF"/>
              </a:solidFill>
              <a:latin typeface="Roboto Slab"/>
              <a:ea typeface="Roboto Slab"/>
              <a:cs typeface="Roboto Slab"/>
              <a:sym typeface="Roboto Slab"/>
            </a:endParaRPr>
          </a:p>
          <a:p>
            <a:pPr indent="0" lvl="0" marL="0" rtl="0" algn="ctr">
              <a:lnSpc>
                <a:spcPct val="100000"/>
              </a:lnSpc>
              <a:spcBef>
                <a:spcPts val="1600"/>
              </a:spcBef>
              <a:spcAft>
                <a:spcPts val="0"/>
              </a:spcAft>
              <a:buNone/>
            </a:pPr>
            <a:r>
              <a:rPr lang="en" sz="1000"/>
              <a:t>Linkedin</a:t>
            </a:r>
            <a:endParaRPr sz="1000"/>
          </a:p>
          <a:p>
            <a:pPr indent="0" lvl="0" marL="0" rtl="0" algn="ctr">
              <a:spcBef>
                <a:spcPts val="1600"/>
              </a:spcBef>
              <a:spcAft>
                <a:spcPts val="1600"/>
              </a:spcAft>
              <a:buNone/>
            </a:pPr>
            <a:r>
              <a:t/>
            </a:r>
            <a:endParaRPr/>
          </a:p>
        </p:txBody>
      </p:sp>
      <p:pic>
        <p:nvPicPr>
          <p:cNvPr id="147" name="Google Shape;147;p21"/>
          <p:cNvPicPr preferRelativeResize="0"/>
          <p:nvPr/>
        </p:nvPicPr>
        <p:blipFill>
          <a:blip r:embed="rId3">
            <a:alphaModFix/>
          </a:blip>
          <a:stretch>
            <a:fillRect/>
          </a:stretch>
        </p:blipFill>
        <p:spPr>
          <a:xfrm>
            <a:off x="6865975" y="3278338"/>
            <a:ext cx="2076525" cy="1609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