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3" r:id="rId9"/>
    <p:sldId id="261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CCA"/>
    <a:srgbClr val="FF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2" autoAdjust="0"/>
    <p:restoredTop sz="88700" autoAdjust="0"/>
  </p:normalViewPr>
  <p:slideViewPr>
    <p:cSldViewPr snapToGrid="0">
      <p:cViewPr varScale="1">
        <p:scale>
          <a:sx n="99" d="100"/>
          <a:sy n="99" d="100"/>
        </p:scale>
        <p:origin x="435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B162F-223C-4DE1-B618-A2A58A3B369C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32A7F-95A0-44FB-965D-0D8A3A5F5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32A7F-95A0-44FB-965D-0D8A3A5F5D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4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32A7F-95A0-44FB-965D-0D8A3A5F5D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started program Aug 2024, since then we’ve had 625 total participants.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32A7F-95A0-44FB-965D-0D8A3A5F5D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6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5275-C4AA-1866-8C20-2120240F0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0AB65-5DCE-38AF-4441-E4EC78981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E39F6-13FC-FC97-9CBF-570C2811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8B5B4-AB56-CC4B-7AA1-14E6D64A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4F4D2-0902-500D-3BC0-052ED662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BB6C-60F8-6E39-4378-21B0B8AC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7FEA2-EEF6-E50A-03A8-F5A43B79A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26E05-2EF4-772F-1E70-A7C8C4C9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B5E-1647-CE54-59C9-C1F24512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791AA-3E37-6C6F-273C-5147EEF6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5A1C41-7470-E02E-F77F-B97D090D0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9F2E-6FBD-C244-6ECC-0DA978FB4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E9D20-B176-170D-CD92-440713F4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D03E0-84B5-9565-F028-AEFAE245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F2045-B09B-F1EC-6118-0C558DC8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858E-1008-A1AB-ADE9-0B91DD64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6F7DD-0390-F163-D2F1-3A239F547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E588B-A3F6-D7D2-A6FB-1ED59EE5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4A8A4-29A0-EE63-C300-BFEA7F8A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6290C-8E9C-1351-586F-8B5A0E10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9856-DEB0-3096-D528-C2C2701F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27EE-375F-3F9A-E838-0AAC150EE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FAC7F-8E04-5657-BD60-C36FB1AA8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44405-FD38-C51E-9398-97A33CBD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AA263-C062-761F-CA50-C44DBEEA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09F2-CCAC-7A14-CD1C-0E9B3336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FDF6D-2F12-C96C-3E9B-563A51E10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95477-84EF-D84F-1435-2ACB62C14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2EE20-D184-EE1A-E94A-18E8E65E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13F2F-6C37-9D85-D9F3-BF6DCECA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93AB9-2295-340F-BB61-AA70AB3F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F3E6-58C0-D882-67FB-D412AC02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1119B-E7D5-A64D-B458-1450B43DF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93E38-DB59-EA7B-04E3-D903CFE5B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04694-0057-5F0D-89C6-97CDDC695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DB103-3A7F-FC46-2F25-A71E33DC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CEF6B5-3A19-F06F-930D-07ABA314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4889A-774B-6898-C3AA-E5A6484E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02472-2944-A688-2663-24ECF3D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637E-7283-1CDF-A604-E32839A9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F58C0-34C0-A104-E21B-79DF36F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6E4AD-30A2-7B1D-FFB5-D9627E3B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5BA33-6FA1-9A14-D331-6E56C2A6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99796-D5AF-D582-68E4-EC72636D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3C968-B9EC-8FF2-5948-F9A251CC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ED4D4-1EAE-97CD-FB75-2185975B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DEE8-BDD3-5E5F-2408-D84B2A8E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E162-A74D-6E62-96C6-02876AFE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8E481-2BC1-3696-3512-B017DC823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18655-8003-04C6-123F-A3313D9A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C1A6D-D0F6-A058-624C-496F4CDB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D7BCE-FA44-2408-49CE-DB9B4B36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A0BA-7613-C23C-67D9-49D213AD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2598E-D67D-525A-D622-2F408EA1E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9E71D-D752-6C64-9F8C-926002A38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A32CC-BA21-A901-1A1A-E6621B43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805E4-FFFE-44B6-BD70-41920E26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64945-8E44-5E00-2CFC-03C23956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BCC9A-6736-1315-9EC9-437DF639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F5D65-8ABD-4EAE-906A-E01971882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6D6CF-D392-804E-C9C8-009A6DAF1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DB00C-A971-462C-893C-298059D9FFC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F936-1416-C0D8-0E6E-0C999D546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89BB-EA1A-8508-AD84-AF70BE76A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CE384-39BD-4D62-B761-255C05480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pokecardgenerator.com/dashboar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ala.org/pokem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bulbapedia.bulbagarden.net/wiki/Main_Page" TargetMode="External"/><Relationship Id="rId7" Type="http://schemas.openxmlformats.org/officeDocument/2006/relationships/hyperlink" Target="https://www.tcgplayer.com/" TargetMode="External"/><Relationship Id="rId2" Type="http://schemas.openxmlformats.org/officeDocument/2006/relationships/hyperlink" Target="https://www.pokemon.com/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rebii.net/" TargetMode="External"/><Relationship Id="rId5" Type="http://schemas.openxmlformats.org/officeDocument/2006/relationships/hyperlink" Target="https://www.pokecardgenerator.com/" TargetMode="External"/><Relationship Id="rId4" Type="http://schemas.openxmlformats.org/officeDocument/2006/relationships/hyperlink" Target="https://pokemondb.net/" TargetMode="Externa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F9100D-BF96-2604-E7EF-7A1316DDC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893" y="4443018"/>
            <a:ext cx="10761520" cy="56949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PKMN RBYGSC" panose="00000400000000000000" pitchFamily="2" charset="0"/>
              </a:rPr>
              <a:t>Hosting a Pokémon club at your library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30371-3780-0AF9-D520-B435F8266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83" y="230804"/>
            <a:ext cx="7620000" cy="391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3E213-CFA5-E21A-B255-A21E895CD4DE}"/>
              </a:ext>
            </a:extLst>
          </p:cNvPr>
          <p:cNvSpPr txBox="1"/>
          <p:nvPr/>
        </p:nvSpPr>
        <p:spPr>
          <a:xfrm>
            <a:off x="2449523" y="5125980"/>
            <a:ext cx="6854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KMN RBYGSC" panose="00000400000000000000" pitchFamily="2" charset="0"/>
              </a:rPr>
              <a:t>Kimberlee Byrge &amp; Kelsie Herrell</a:t>
            </a:r>
          </a:p>
          <a:p>
            <a:pPr algn="ctr"/>
            <a:r>
              <a:rPr lang="en-US" sz="2000" dirty="0">
                <a:latin typeface="PKMN RBYGSC" panose="00000400000000000000" pitchFamily="2" charset="0"/>
              </a:rPr>
              <a:t>Norris Community Library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7FC72-5C73-D294-174B-3455BF9EB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407">
            <a:off x="460536" y="163066"/>
            <a:ext cx="1595194" cy="1595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992D4B-67B8-42BC-B0A9-6F244AA2B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145" flipH="1">
            <a:off x="9930472" y="230019"/>
            <a:ext cx="1595194" cy="1595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9E245-19DB-CDC9-A776-4D5D1187F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6338" flipH="1">
            <a:off x="9930472" y="5058078"/>
            <a:ext cx="1595194" cy="1595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40D546-A6D6-5089-B03F-A2C7F3334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4061">
            <a:off x="536695" y="5036267"/>
            <a:ext cx="1595194" cy="1595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C1B43-8005-A298-57FF-2D5FD43E4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A8A611-05D8-96DE-2924-D8C2EBE2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34" y="1025896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Resources: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7E4715-CF32-4628-CAC5-90FBE203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6" y="1821849"/>
            <a:ext cx="55054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6620855-114F-4A0E-C7E5-FE90CFA0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6" y="4221404"/>
            <a:ext cx="55054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1A5B0DB-157C-B640-3D4D-E8EB6B4C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80" y="151757"/>
            <a:ext cx="5029868" cy="23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4AB720-B6C0-3F92-558C-5CA0C157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80" y="2463464"/>
            <a:ext cx="4894383" cy="43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A22D6-8ACF-C4D7-2918-C00C93F5C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F3030C-ED08-24F7-B69C-6142F323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376237"/>
            <a:ext cx="4514851" cy="3386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6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7DC6F-7010-A890-3DE5-6185AFE07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964">
            <a:off x="7391933" y="1108534"/>
            <a:ext cx="2246439" cy="3145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66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A2BF0-82C2-CE94-0652-468B3F22C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876">
            <a:off x="2238921" y="1058434"/>
            <a:ext cx="2232358" cy="31253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66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084B5F-D348-00D3-AA03-0258A3AE490F}"/>
              </a:ext>
            </a:extLst>
          </p:cNvPr>
          <p:cNvSpPr txBox="1"/>
          <p:nvPr/>
        </p:nvSpPr>
        <p:spPr>
          <a:xfrm>
            <a:off x="254794" y="5368890"/>
            <a:ext cx="1168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Kimberlee Byrge: director@norriscommunitylibrary.com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229D9-BD40-5D9D-930F-901586F7447B}"/>
              </a:ext>
            </a:extLst>
          </p:cNvPr>
          <p:cNvSpPr txBox="1"/>
          <p:nvPr/>
        </p:nvSpPr>
        <p:spPr>
          <a:xfrm>
            <a:off x="254794" y="5948389"/>
            <a:ext cx="1168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Kelsie Herrell: kherrell@norriscommunitylibrary.com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9F3BFA8-5BE8-A28E-8582-CD5F1F66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27391">
            <a:off x="3515560" y="5061860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Contact us:</a:t>
            </a:r>
          </a:p>
        </p:txBody>
      </p:sp>
    </p:spTree>
    <p:extLst>
      <p:ext uri="{BB962C8B-B14F-4D97-AF65-F5344CB8AC3E}">
        <p14:creationId xmlns:p14="http://schemas.microsoft.com/office/powerpoint/2010/main" val="7857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6C84F-FE63-B452-9EA7-D76CEB81A1F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967">
            <a:off x="7308067" y="3140875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9E8482-C62D-EFC5-1977-5D6FF73C931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365">
            <a:off x="7463361" y="-855511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A28F74-2A94-AC04-F3E9-3E24CE2A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967">
            <a:off x="10778656" y="-406536"/>
            <a:ext cx="1917951" cy="26596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095D25-FE2A-0347-15C1-D403FC221B6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01">
            <a:off x="10024463" y="-948014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89F690-5A50-4C99-359F-AABA27AB1DD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967">
            <a:off x="7236654" y="708733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452BD2-F9DB-DC6C-694A-34BC1480614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323">
            <a:off x="10997578" y="130284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05E3F4-9E97-A2ED-1D49-39C4C30CD50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2437">
            <a:off x="8661734" y="-530537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AC38AB-54C1-07B7-19BE-05085E28FA5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1212">
            <a:off x="10718942" y="2689085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F2A7FA-C5A4-A0C5-EE19-26911C781FE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967">
            <a:off x="9191730" y="6119070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F8A36E-9D59-918F-18BC-34EDCF4090A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503">
            <a:off x="10646214" y="4493101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D90C27-8165-B2E6-1F67-1D6AFA5EE9D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519">
            <a:off x="7871905" y="5282875"/>
            <a:ext cx="1917951" cy="26596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D882552-2C06-50CA-C30D-F255209CE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949">
            <a:off x="9959136" y="56834"/>
            <a:ext cx="2087504" cy="29114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4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D9144-5A64-657E-B151-CCA3E2AE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43" y="1173452"/>
            <a:ext cx="6124438" cy="54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Getting Started: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587F7-F73E-DCC8-4F17-3114CF1D1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85" y="857781"/>
            <a:ext cx="2136261" cy="2975294"/>
          </a:xfrm>
          <a:prstGeom prst="rect">
            <a:avLst/>
          </a:prstGeom>
          <a:effectLst>
            <a:outerShdw blurRad="165100" sx="104000" sy="104000" algn="ctr" rotWithShape="0">
              <a:prstClr val="black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7DDED-11AA-262F-69D3-651A5A254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3613">
            <a:off x="8373389" y="3372081"/>
            <a:ext cx="2377967" cy="3314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2F0D80-6F05-782D-1236-8F803AA6A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306">
            <a:off x="10086481" y="4226681"/>
            <a:ext cx="2101765" cy="2923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F7B7E8-BF71-DAAC-9210-E243D0B7A2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8488">
            <a:off x="9875900" y="1820904"/>
            <a:ext cx="2067011" cy="2874841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78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143F93-B7E2-B5F9-015C-CCAEACCB399D}"/>
              </a:ext>
            </a:extLst>
          </p:cNvPr>
          <p:cNvSpPr txBox="1"/>
          <p:nvPr/>
        </p:nvSpPr>
        <p:spPr>
          <a:xfrm>
            <a:off x="528500" y="1989535"/>
            <a:ext cx="67311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What is Pokémon?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Convincing your boss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Develops negotiation/bartering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Provides a safe space to engage in the hobby in a frequently financially predatory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Kids are excited for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Determining your schedule </a:t>
            </a:r>
          </a:p>
        </p:txBody>
      </p:sp>
    </p:spTree>
    <p:extLst>
      <p:ext uri="{BB962C8B-B14F-4D97-AF65-F5344CB8AC3E}">
        <p14:creationId xmlns:p14="http://schemas.microsoft.com/office/powerpoint/2010/main" val="3494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409F-1479-3B39-9F56-0ACF0E2F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105"/>
            <a:ext cx="10515600" cy="132556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Promotion:</a:t>
            </a:r>
            <a:endParaRPr lang="en-US" sz="8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788C49-8CFE-C34C-EC17-51EEC8950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84" y="1439992"/>
            <a:ext cx="4625771" cy="26019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D2CF5B-A916-BFBE-4623-8905956EA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90">
            <a:off x="6506719" y="516295"/>
            <a:ext cx="5188011" cy="29182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2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7887B-D11A-824C-C4FA-B6BF8F623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99">
            <a:off x="6399753" y="3595676"/>
            <a:ext cx="1937719" cy="2583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2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21C346-620E-76E3-5B9F-162666FC2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747">
            <a:off x="1623228" y="4021517"/>
            <a:ext cx="1937720" cy="2573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8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53C8E9-0B8C-1848-BE11-E5F5D4A58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992">
            <a:off x="8689387" y="3878779"/>
            <a:ext cx="1937720" cy="2573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2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E38A7-F57A-E749-4100-C0B002B48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638">
            <a:off x="4091792" y="4046400"/>
            <a:ext cx="1959150" cy="26019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8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3A43B-AD75-C591-A649-261CE8052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D1C6C5-3D44-48A4-5CCE-63142BC12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961">
            <a:off x="6582050" y="657304"/>
            <a:ext cx="4900528" cy="36595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62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29016-5639-041E-0728-64350D58F447}"/>
              </a:ext>
            </a:extLst>
          </p:cNvPr>
          <p:cNvSpPr txBox="1"/>
          <p:nvPr/>
        </p:nvSpPr>
        <p:spPr>
          <a:xfrm>
            <a:off x="1956003" y="1830243"/>
            <a:ext cx="7680960" cy="548640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Program </a:t>
            </a:r>
          </a:p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Activities:</a:t>
            </a:r>
            <a:endParaRPr lang="en-US" sz="8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716B0-4165-69D6-D708-1BF8B57E5636}"/>
              </a:ext>
            </a:extLst>
          </p:cNvPr>
          <p:cNvSpPr txBox="1"/>
          <p:nvPr/>
        </p:nvSpPr>
        <p:spPr>
          <a:xfrm>
            <a:off x="1518326" y="2484738"/>
            <a:ext cx="479367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Trading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TCG tournaments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Pokémon popularity contests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Design your own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Arts &amp; crafts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Catch a wild Ditto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Badge battles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Trivia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Pokémon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F8F2F-A7B1-DC1B-B2AA-59538247F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63">
            <a:off x="6176496" y="3669919"/>
            <a:ext cx="3563250" cy="2919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9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93C47-48D2-8228-DA21-C4CF4078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ABAAF1-B93E-CA92-D0AA-BB7D745BE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37" y="313098"/>
            <a:ext cx="8067962" cy="62318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D9187-1908-0F8C-EB0F-B873DB0C2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4" y="-204138"/>
            <a:ext cx="3492284" cy="3492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630592E2-3E50-6B32-1A49-773378190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5" y="2956031"/>
            <a:ext cx="3214006" cy="3370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0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724C1-F95F-71BA-5343-291047D2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0D0BFC-5C7E-FCF7-F72B-F7C0270F3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9" y="459057"/>
            <a:ext cx="5013036" cy="3759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5DBE0-9B7E-37A6-51BD-79580717313C}"/>
              </a:ext>
            </a:extLst>
          </p:cNvPr>
          <p:cNvSpPr txBox="1"/>
          <p:nvPr/>
        </p:nvSpPr>
        <p:spPr>
          <a:xfrm>
            <a:off x="1960621" y="1825625"/>
            <a:ext cx="7680960" cy="548640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Program </a:t>
            </a:r>
          </a:p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Activities:</a:t>
            </a:r>
            <a:endParaRPr lang="en-US" sz="8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8B636-415F-B4CC-04D1-53B145E52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2" y="2623007"/>
            <a:ext cx="5047319" cy="39163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2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36682-877D-7D6E-B65A-046B941D1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28" y="0"/>
            <a:ext cx="1270200" cy="127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6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0FA28-6828-D7F7-3241-FD11E6A4E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88" y="4623445"/>
            <a:ext cx="1819138" cy="1819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6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7AF7D-FCC1-6D5A-ED8F-CC6E1CB88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93" y="54446"/>
            <a:ext cx="1007104" cy="1007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6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2B69FC-AD32-6DE6-7B43-8021A9C65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83662"/>
            <a:ext cx="2003479" cy="2003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6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68E519-86E6-B5D4-9700-8E39F68CF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890">
            <a:off x="9657896" y="3926695"/>
            <a:ext cx="2979704" cy="2979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3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79DF4-5D74-9C28-8F4A-8595FA93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089AFA-C48F-F90D-548E-42C19F69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15" y="985850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Trading </a:t>
            </a:r>
            <a:r>
              <a:rPr lang="en-US" sz="8000" spc="-150" dirty="0" err="1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Tcg</a:t>
            </a:r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DD9620-75DB-9EDF-8541-5468A1E364D2}"/>
              </a:ext>
            </a:extLst>
          </p:cNvPr>
          <p:cNvGrpSpPr/>
          <p:nvPr/>
        </p:nvGrpSpPr>
        <p:grpSpPr>
          <a:xfrm>
            <a:off x="7163393" y="-976293"/>
            <a:ext cx="5678875" cy="9726742"/>
            <a:chOff x="8047359" y="-1075275"/>
            <a:chExt cx="5678875" cy="97267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816A76-128C-7119-3F10-EE0ED7C95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9967">
              <a:off x="8118772" y="3013614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A4BA6E-EEC4-DF65-027C-B61AF7315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3365">
              <a:off x="8274066" y="-982772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9412D2-C6B9-0385-46AA-BA07DD0D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01">
              <a:off x="10835168" y="-1075275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4CC91D-5157-545E-8705-E51761A6A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9967">
              <a:off x="8047359" y="581472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3E1235-FD92-25BF-3DAD-E70591F04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1323">
              <a:off x="11808283" y="3023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19D7D-1E09-63F8-B577-323772F1D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2437">
              <a:off x="9472439" y="-657798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71CAF7-2334-88A0-60E8-9D461319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1212">
              <a:off x="11529647" y="2561824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839B531-BBCD-1069-B8A3-8B474A9C5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9967">
              <a:off x="10002435" y="5991809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F4E08D-2176-D978-5356-43B339B6F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1503">
              <a:off x="11456919" y="4365840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6DD0E3-883C-4886-1EF2-81A212A6A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12519">
              <a:off x="8682610" y="5155614"/>
              <a:ext cx="1917951" cy="2659658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344C7C4-97A1-C154-433B-FEC1A98D5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875">
            <a:off x="8583770" y="206795"/>
            <a:ext cx="1865389" cy="2596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EDA71B-92C2-6087-5F8B-CEA57C833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786">
            <a:off x="10214634" y="259340"/>
            <a:ext cx="1833896" cy="254936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8BFD5-2D67-ADA2-2A51-50209FCCE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64" y="2024565"/>
            <a:ext cx="1981200" cy="2751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F997F7-C5FB-AFD9-06CD-90A0A57FB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655">
            <a:off x="10123192" y="2307849"/>
            <a:ext cx="2012248" cy="28049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97632B-B845-18AF-AC35-A85554D77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004">
            <a:off x="8399818" y="4090864"/>
            <a:ext cx="1853569" cy="25851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F720F-5C31-3AE3-6215-263E10320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435">
            <a:off x="10098706" y="4192762"/>
            <a:ext cx="1823556" cy="25347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CB88AB-36F9-3D1B-DFCD-0D3E659EF7EC}"/>
              </a:ext>
            </a:extLst>
          </p:cNvPr>
          <p:cNvSpPr txBox="1"/>
          <p:nvPr/>
        </p:nvSpPr>
        <p:spPr>
          <a:xfrm>
            <a:off x="1072644" y="1897153"/>
            <a:ext cx="65551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All trades are reversible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Kids must initiate trades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Trading for any cards “worth monetary value” should be monitored by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Nobody should feel pressured to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Fake cards can be traded if both parties know they are fake.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Everyone must keep track of their belongings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 Rounded MT Bold" panose="020F0704030504030204" pitchFamily="34" charset="0"/>
              </a:rPr>
              <a:t>Guardians must be aware that trading happens at Pokémon Club</a:t>
            </a:r>
          </a:p>
        </p:txBody>
      </p:sp>
    </p:spTree>
    <p:extLst>
      <p:ext uri="{BB962C8B-B14F-4D97-AF65-F5344CB8AC3E}">
        <p14:creationId xmlns:p14="http://schemas.microsoft.com/office/powerpoint/2010/main" val="34544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8C36F-4F2B-BAE8-858D-34917495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DE1741-D0AC-DB3E-F6A4-FE08B755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15" y="985850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ALA Partnership: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B20F-1691-8DE8-0F8C-4717A20C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4846" cy="4351338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  <a:hlinkClick r:id="rId2"/>
              </a:rPr>
              <a:t>ala.org/</a:t>
            </a:r>
            <a:r>
              <a:rPr lang="en-US" dirty="0" err="1">
                <a:latin typeface="Arial Rounded MT Bold" panose="020F0704030504030204" pitchFamily="34" charset="0"/>
                <a:hlinkClick r:id="rId2"/>
              </a:rPr>
              <a:t>pokemon</a:t>
            </a:r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b="1" dirty="0">
                <a:latin typeface="Arial Rounded MT Bold" panose="020F0704030504030204" pitchFamily="34" charset="0"/>
              </a:rPr>
              <a:t>Must be a member of ALA to participate</a:t>
            </a:r>
          </a:p>
          <a:p>
            <a:r>
              <a:rPr lang="en-US" b="1" dirty="0">
                <a:latin typeface="Arial Rounded MT Bold" panose="020F0704030504030204" pitchFamily="34" charset="0"/>
              </a:rPr>
              <a:t>Pokémon professor</a:t>
            </a:r>
          </a:p>
          <a:p>
            <a:r>
              <a:rPr lang="en-US" b="1" dirty="0">
                <a:latin typeface="Arial Rounded MT Bold" panose="020F0704030504030204" pitchFamily="34" charset="0"/>
              </a:rPr>
              <a:t>Copyright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7518C-6DEC-6ACE-84F0-0B2150482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14" y="1909048"/>
            <a:ext cx="6615986" cy="41844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49DDC-BF72-FEA7-A73C-48C25E0FC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9" y="4212524"/>
            <a:ext cx="3640680" cy="2427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2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D1D96-C597-0357-D3AD-8CCF0E20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E3451-9D09-B215-CB67-1B7D44DF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767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Pokémon.com</a:t>
            </a:r>
            <a:r>
              <a:rPr lang="en-US" dirty="0"/>
              <a:t>: Official website, expansion lists/release dates, free printable activities, streaming locations</a:t>
            </a:r>
          </a:p>
          <a:p>
            <a:r>
              <a:rPr lang="en-US" dirty="0" err="1">
                <a:hlinkClick r:id="rId3"/>
              </a:rPr>
              <a:t>Bulbapedia</a:t>
            </a:r>
            <a:r>
              <a:rPr lang="en-US" dirty="0"/>
              <a:t>: for general Pokémon information and image sources</a:t>
            </a:r>
          </a:p>
          <a:p>
            <a:r>
              <a:rPr lang="en-US" dirty="0">
                <a:hlinkClick r:id="rId4"/>
              </a:rPr>
              <a:t>Pokémon Database</a:t>
            </a:r>
            <a:r>
              <a:rPr lang="en-US" dirty="0"/>
              <a:t>: Pokémon sprites</a:t>
            </a:r>
          </a:p>
          <a:p>
            <a:r>
              <a:rPr lang="en-US" dirty="0" err="1">
                <a:hlinkClick r:id="rId5"/>
              </a:rPr>
              <a:t>Pokécard</a:t>
            </a:r>
            <a:r>
              <a:rPr lang="en-US" dirty="0">
                <a:hlinkClick r:id="rId5"/>
              </a:rPr>
              <a:t> Generator</a:t>
            </a:r>
            <a:r>
              <a:rPr lang="en-US" dirty="0"/>
              <a:t>: Make your own Pokémon cards for free</a:t>
            </a:r>
          </a:p>
          <a:p>
            <a:r>
              <a:rPr lang="en-US" dirty="0">
                <a:hlinkClick r:id="rId6"/>
              </a:rPr>
              <a:t>Serebii.net</a:t>
            </a:r>
            <a:r>
              <a:rPr lang="en-US" dirty="0"/>
              <a:t>: Images and Pokémon cards (full lists)</a:t>
            </a:r>
          </a:p>
          <a:p>
            <a:r>
              <a:rPr lang="en-US" dirty="0">
                <a:hlinkClick r:id="rId7"/>
              </a:rPr>
              <a:t>Tcgplayer.com</a:t>
            </a:r>
            <a:r>
              <a:rPr lang="en-US" dirty="0"/>
              <a:t>: A card marketplace good for checking the           current value of a card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E7E410-0E15-9E86-A94D-3E7EED4C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63" y="956698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spc="-150" dirty="0">
                <a:ln w="38100">
                  <a:solidFill>
                    <a:srgbClr val="3B4CCA"/>
                  </a:solidFill>
                </a:ln>
                <a:solidFill>
                  <a:srgbClr val="FFD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cket Monk" panose="02000500000000000000" pitchFamily="2" charset="0"/>
              </a:rPr>
              <a:t>Resources: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6908D-74D2-0E5C-AD19-21D771B93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7" b="89964" l="10000" r="90000">
                        <a14:foregroundMark x1="15349" y1="7527" x2="15349" y2="7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40" y="4575740"/>
            <a:ext cx="3935936" cy="25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276</Words>
  <Application>Microsoft Office PowerPoint</Application>
  <PresentationFormat>Widescreen</PresentationFormat>
  <Paragraphs>57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PKMN RBYGSC</vt:lpstr>
      <vt:lpstr>Pocket Monk</vt:lpstr>
      <vt:lpstr>Office Theme</vt:lpstr>
      <vt:lpstr>PowerPoint Presentation</vt:lpstr>
      <vt:lpstr>Getting Started:</vt:lpstr>
      <vt:lpstr>Promotion:</vt:lpstr>
      <vt:lpstr>PowerPoint Presentation</vt:lpstr>
      <vt:lpstr>PowerPoint Presentation</vt:lpstr>
      <vt:lpstr>PowerPoint Presentation</vt:lpstr>
      <vt:lpstr>Trading Tcg:</vt:lpstr>
      <vt:lpstr>ALA Partnership:</vt:lpstr>
      <vt:lpstr>Resources:</vt:lpstr>
      <vt:lpstr>Resources: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Kimberlee Byrge</dc:creator>
  <cp:lastModifiedBy>Kimberlee Byrge</cp:lastModifiedBy>
  <cp:revision>8</cp:revision>
  <dcterms:created xsi:type="dcterms:W3CDTF">2026-04-20T22:05:26Z</dcterms:created>
  <dcterms:modified xsi:type="dcterms:W3CDTF">2026-04-22T13:52:56Z</dcterms:modified>
</cp:coreProperties>
</file>