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1" r:id="rId1"/>
  </p:sldMasterIdLst>
  <p:notesMasterIdLst>
    <p:notesMasterId r:id="rId20"/>
  </p:notesMasterIdLst>
  <p:sldIdLst>
    <p:sldId id="256" r:id="rId2"/>
    <p:sldId id="257" r:id="rId3"/>
    <p:sldId id="259" r:id="rId4"/>
    <p:sldId id="260" r:id="rId5"/>
    <p:sldId id="261" r:id="rId6"/>
    <p:sldId id="262" r:id="rId7"/>
    <p:sldId id="271" r:id="rId8"/>
    <p:sldId id="263" r:id="rId9"/>
    <p:sldId id="264" r:id="rId10"/>
    <p:sldId id="265" r:id="rId11"/>
    <p:sldId id="266" r:id="rId12"/>
    <p:sldId id="267" r:id="rId13"/>
    <p:sldId id="268" r:id="rId14"/>
    <p:sldId id="258" r:id="rId15"/>
    <p:sldId id="269" r:id="rId16"/>
    <p:sldId id="270" r:id="rId17"/>
    <p:sldId id="272" r:id="rId18"/>
    <p:sldId id="273"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25" autoAdjust="0"/>
    <p:restoredTop sz="86364" autoAdjust="0"/>
  </p:normalViewPr>
  <p:slideViewPr>
    <p:cSldViewPr snapToGrid="0">
      <p:cViewPr varScale="1">
        <p:scale>
          <a:sx n="66" d="100"/>
          <a:sy n="66" d="100"/>
        </p:scale>
        <p:origin x="102" y="174"/>
      </p:cViewPr>
      <p:guideLst/>
    </p:cSldViewPr>
  </p:slideViewPr>
  <p:outlineViewPr>
    <p:cViewPr>
      <p:scale>
        <a:sx n="33" d="100"/>
        <a:sy n="33" d="100"/>
      </p:scale>
      <p:origin x="0" y="-1362"/>
    </p:cViewPr>
  </p:outlineViewPr>
  <p:notesTextViewPr>
    <p:cViewPr>
      <p:scale>
        <a:sx n="3" d="2"/>
        <a:sy n="3" d="2"/>
      </p:scale>
      <p:origin x="-6" y="-18"/>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2CA53C6-3602-454B-9AFF-C92D6F6F2B92}" type="datetimeFigureOut">
              <a:rPr lang="en-US" smtClean="0"/>
              <a:t>4/23/2026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3F06B4D-26CE-4662-A96E-A6BC028ED629}" type="slidenum">
              <a:rPr lang="en-US" smtClean="0"/>
              <a:t>‹#›</a:t>
            </a:fld>
            <a:endParaRPr lang="en-US"/>
          </a:p>
        </p:txBody>
      </p:sp>
    </p:spTree>
    <p:extLst>
      <p:ext uri="{BB962C8B-B14F-4D97-AF65-F5344CB8AC3E}">
        <p14:creationId xmlns:p14="http://schemas.microsoft.com/office/powerpoint/2010/main" val="32093358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F06B4D-26CE-4662-A96E-A6BC028ED629}" type="slidenum">
              <a:rPr lang="en-US" smtClean="0"/>
              <a:t>1</a:t>
            </a:fld>
            <a:endParaRPr lang="en-US"/>
          </a:p>
        </p:txBody>
      </p:sp>
    </p:spTree>
    <p:extLst>
      <p:ext uri="{BB962C8B-B14F-4D97-AF65-F5344CB8AC3E}">
        <p14:creationId xmlns:p14="http://schemas.microsoft.com/office/powerpoint/2010/main" val="21715401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Sponsored by the Institute of Museum and Library Services (IMLS), the Louisiana Center for the Book, the Louisiana Library and Book Festival Foundation, the Louisiana Chapters of Delta Sigma Theta Sorority, inc., and the State Library of Louisiana Founded in 1999 with first award given in 2000.  Young Readers  has three divisions, K-2, 3-6, 6-8.  Teens 9-12.  Books are nominated by committee members.  Published in the previous three years only the first book in a series considered or if it can be read as a stand-alone book it may also be considered.  Must be printed in the US, but the author does not need to be a U.S. citizen.  Publishers may send review copies.  Each nomination list has between 12 and 15 titles.  Committee members must apply to serve – teachers or librarians.  Students must live in the state and can vote for their favorite once they have read or listened to three or more titles 2 or more for Teen readers during the summer and fall of the year previous to voting.  Voting happens December to May 1 with winners announced mid May.  The secretary of state of Louisiana will loan voting machines to school librarians for voting.  </a:t>
            </a:r>
            <a:endParaRPr lang="en-US" dirty="0"/>
          </a:p>
        </p:txBody>
      </p:sp>
      <p:sp>
        <p:nvSpPr>
          <p:cNvPr id="4" name="Slide Number Placeholder 3"/>
          <p:cNvSpPr>
            <a:spLocks noGrp="1"/>
          </p:cNvSpPr>
          <p:nvPr>
            <p:ph type="sldNum" sz="quarter" idx="5"/>
          </p:nvPr>
        </p:nvSpPr>
        <p:spPr/>
        <p:txBody>
          <a:bodyPr/>
          <a:lstStyle/>
          <a:p>
            <a:fld id="{A3F06B4D-26CE-4662-A96E-A6BC028ED629}" type="slidenum">
              <a:rPr lang="en-US" smtClean="0"/>
              <a:t>10</a:t>
            </a:fld>
            <a:endParaRPr lang="en-US"/>
          </a:p>
        </p:txBody>
      </p:sp>
    </p:spTree>
    <p:extLst>
      <p:ext uri="{BB962C8B-B14F-4D97-AF65-F5344CB8AC3E}">
        <p14:creationId xmlns:p14="http://schemas.microsoft.com/office/powerpoint/2010/main" val="16011847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Established in 2010. sponsored by the </a:t>
            </a:r>
            <a:r>
              <a:rPr lang="en-US" sz="1200" kern="1200" dirty="0">
                <a:solidFill>
                  <a:schemeClr val="tx1"/>
                </a:solidFill>
                <a:effectLst/>
                <a:latin typeface="+mn-lt"/>
                <a:ea typeface="+mn-ea"/>
                <a:cs typeface="+mn-cs"/>
              </a:rPr>
              <a:t>School of Library and Information Science at the University of Mississippi, the Mississippi Library Commission, the Mississippi Library Association, and the de </a:t>
            </a:r>
            <a:r>
              <a:rPr lang="en-US" sz="1200" kern="1200" dirty="0" err="1">
                <a:solidFill>
                  <a:schemeClr val="tx1"/>
                </a:solidFill>
                <a:effectLst/>
                <a:latin typeface="+mn-lt"/>
                <a:ea typeface="+mn-ea"/>
                <a:cs typeface="+mn-cs"/>
              </a:rPr>
              <a:t>Grummond</a:t>
            </a:r>
            <a:r>
              <a:rPr lang="en-US" sz="1200" kern="1200" dirty="0">
                <a:solidFill>
                  <a:schemeClr val="tx1"/>
                </a:solidFill>
                <a:effectLst/>
                <a:latin typeface="+mn-lt"/>
                <a:ea typeface="+mn-ea"/>
                <a:cs typeface="+mn-cs"/>
              </a:rPr>
              <a:t> Children’s Literature Collection. Selection committees made up of librarians and teachers who currently work with children in the state of Mississippi.  Nominations for books any genre or format published in the last 2 years.  Must be reviewed in at least 2 professional journals.  Books that won a national award are not eligible, but honor books may be considered.  Author or Illustrator must be living.  Suggestions must be made by September 30.  Four grade categories Final lists are short, PreK-2 =12 books, 3-5 =10 books, 6-8 = 8 books, 9-12 = 5 books.  Voting done in February  at schools, libraries, and bookstores.  Winners announced in April at Fay B Kaigler Children's book festival.  Voting sites have the opportunity to win a free registration to the festival $250 for the individual and $250 for the library.  </a:t>
            </a:r>
            <a:endParaRPr lang="en-US" dirty="0"/>
          </a:p>
        </p:txBody>
      </p:sp>
      <p:sp>
        <p:nvSpPr>
          <p:cNvPr id="4" name="Slide Number Placeholder 3"/>
          <p:cNvSpPr>
            <a:spLocks noGrp="1"/>
          </p:cNvSpPr>
          <p:nvPr>
            <p:ph type="sldNum" sz="quarter" idx="5"/>
          </p:nvPr>
        </p:nvSpPr>
        <p:spPr/>
        <p:txBody>
          <a:bodyPr/>
          <a:lstStyle/>
          <a:p>
            <a:fld id="{A3F06B4D-26CE-4662-A96E-A6BC028ED629}" type="slidenum">
              <a:rPr lang="en-US" smtClean="0"/>
              <a:t>11</a:t>
            </a:fld>
            <a:endParaRPr lang="en-US"/>
          </a:p>
        </p:txBody>
      </p:sp>
    </p:spTree>
    <p:extLst>
      <p:ext uri="{BB962C8B-B14F-4D97-AF65-F5344CB8AC3E}">
        <p14:creationId xmlns:p14="http://schemas.microsoft.com/office/powerpoint/2010/main" val="41397856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Presented by the North Carolina Library Association Youth Services Division. Divided into two ranges– Picture Books for lower elementary and Junior Books for upper elementary.  Books can be nominated by children from November – March of each year.  Must have a copyright date within the last 4 years of the award year.  Committees of school and youth services librarians in the state pick either list to be on a committee for and must be familiar with all the books on the nomination list.  The committee selects 10-12 books to form the voting list.  Students must read or have read to them 5 picture books or 3 junior books to vote.  Voting takes place in March – April.  Students can vote online using a Google form or using a paper form of book covers or a bookmark list and then librarians will compile and submit all votes.  </a:t>
            </a:r>
          </a:p>
        </p:txBody>
      </p:sp>
      <p:sp>
        <p:nvSpPr>
          <p:cNvPr id="4" name="Slide Number Placeholder 3"/>
          <p:cNvSpPr>
            <a:spLocks noGrp="1"/>
          </p:cNvSpPr>
          <p:nvPr>
            <p:ph type="sldNum" sz="quarter" idx="5"/>
          </p:nvPr>
        </p:nvSpPr>
        <p:spPr/>
        <p:txBody>
          <a:bodyPr/>
          <a:lstStyle/>
          <a:p>
            <a:fld id="{A3F06B4D-26CE-4662-A96E-A6BC028ED629}" type="slidenum">
              <a:rPr lang="en-US" smtClean="0"/>
              <a:t>12</a:t>
            </a:fld>
            <a:endParaRPr lang="en-US"/>
          </a:p>
        </p:txBody>
      </p:sp>
    </p:spTree>
    <p:extLst>
      <p:ext uri="{BB962C8B-B14F-4D97-AF65-F5344CB8AC3E}">
        <p14:creationId xmlns:p14="http://schemas.microsoft.com/office/powerpoint/2010/main" val="36802985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Sponsored by the South Carolina Association of School Librarians.  Started in 1976 with one division Children in grades 3-6.  Young Adult (9-12) added in 1980, Junior in 1993 (6-9) and Picture Book (K-3) in 2003. Books are nominated by members of the book awards committees as well as outside nominations.  Committee members read between 100-200 books a year, depending on category. Committees meet 5 times per year and are expected to participate in the annual conference held in March. Book committee members are expected to create book trailers, encourage bookmarks and banners and do book talks at the conference.  Books can be fiction or nonfiction – cannot be Newbery or Caldecott winners but may be honor books.  Must be written by an American author and must be listed in the most current edition of Books in Print.  Copyright date within current year, previous or forthcoming year.  No negative reviews.  Only one title from an author will be included and when an author wins, they must wait three years to be nominated again.  Children in PreK-12 vote on the list of 20 nominated titles.  Read minimum of 5 books from Picture or Children’s minimum of 3 books from Junior or Young Adult list.  School Media Specialist should sponsor but may also be teacher or administrator.  Sponsor should have the support of administrator, provide info to participants read the books to determine if nominated books are accessible for inclusion based on book selection policy and encourage reading by selecting the best books from the list.  Schools must purchase at least 50% of the titles on each list to participate.  </a:t>
            </a:r>
          </a:p>
        </p:txBody>
      </p:sp>
      <p:sp>
        <p:nvSpPr>
          <p:cNvPr id="4" name="Slide Number Placeholder 3"/>
          <p:cNvSpPr>
            <a:spLocks noGrp="1"/>
          </p:cNvSpPr>
          <p:nvPr>
            <p:ph type="sldNum" sz="quarter" idx="5"/>
          </p:nvPr>
        </p:nvSpPr>
        <p:spPr/>
        <p:txBody>
          <a:bodyPr/>
          <a:lstStyle/>
          <a:p>
            <a:fld id="{A3F06B4D-26CE-4662-A96E-A6BC028ED629}" type="slidenum">
              <a:rPr lang="en-US" smtClean="0"/>
              <a:t>13</a:t>
            </a:fld>
            <a:endParaRPr lang="en-US"/>
          </a:p>
        </p:txBody>
      </p:sp>
    </p:spTree>
    <p:extLst>
      <p:ext uri="{BB962C8B-B14F-4D97-AF65-F5344CB8AC3E}">
        <p14:creationId xmlns:p14="http://schemas.microsoft.com/office/powerpoint/2010/main" val="16751282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Sponsored by Tennessee Library Association and Tennessee Association of School Librarians.  Started in 1978 Tennessee Children’s Book Award for Grade 4-6.  1988 expanded to all grades K-3, 4-6, 7-9,10-12.  Renamed Volunteer State Book award.  1992 Three awards Primary, Intermediate, Young Adult.  2012 added the Middle School division.  Books are chosen by librarians and educators who work with students.  Only titles published in the current year by authors in the United States.  One book per author in final list.  Anthologies, textbooks, self-published or digital only titles are not eligible.  Final list of 20 books per level read by a minimum of 5 members of the committee.  Students may vote for books read or listened to three of the titles on the list.  School library media specialist or public librarian will collect the votes and submit digital ballots via the VSBA website.  Voting takes place in March – April.  The book with the most votes in each division is named the winner and the author is invited to come to Tennessee to receive their award.  </a:t>
            </a:r>
          </a:p>
        </p:txBody>
      </p:sp>
      <p:sp>
        <p:nvSpPr>
          <p:cNvPr id="4" name="Slide Number Placeholder 3"/>
          <p:cNvSpPr>
            <a:spLocks noGrp="1"/>
          </p:cNvSpPr>
          <p:nvPr>
            <p:ph type="sldNum" sz="quarter" idx="5"/>
          </p:nvPr>
        </p:nvSpPr>
        <p:spPr/>
        <p:txBody>
          <a:bodyPr/>
          <a:lstStyle/>
          <a:p>
            <a:fld id="{A3F06B4D-26CE-4662-A96E-A6BC028ED629}" type="slidenum">
              <a:rPr lang="en-US" smtClean="0"/>
              <a:t>14</a:t>
            </a:fld>
            <a:endParaRPr lang="en-US"/>
          </a:p>
        </p:txBody>
      </p:sp>
    </p:spTree>
    <p:extLst>
      <p:ext uri="{BB962C8B-B14F-4D97-AF65-F5344CB8AC3E}">
        <p14:creationId xmlns:p14="http://schemas.microsoft.com/office/powerpoint/2010/main" val="13318186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VA Reads – sponsored by the Virgina Association of School Librarians was established in 2019 with books that celebrate diversity, providing windows mirrors and sliding glass doors.  There are currently 4 categories, Picture books, Chapter books, Middle School, and Young Adult.  </a:t>
            </a:r>
            <a:r>
              <a:rPr lang="en-US" dirty="0" err="1"/>
              <a:t>VaASL</a:t>
            </a:r>
            <a:r>
              <a:rPr lang="en-US" dirty="0"/>
              <a:t> members are encouraged to be part of the committees as well as those people who are in a library certificate or graduate school program.  On the application form they are asked if they are a member of a Title One school or students receive free or reduced lunch as a way to balance the committee membership.  Any student, teacher, or librarian in VA is encouraged to nominate books.  10 books are selected at each level.  Students who have read three books may vote for their favorite book.  Librarians host the elections and submit the ballot for their location online.  Winners are selected in May and are invited to speak at the </a:t>
            </a:r>
            <a:r>
              <a:rPr lang="en-US" dirty="0" err="1"/>
              <a:t>VaASL</a:t>
            </a:r>
            <a:r>
              <a:rPr lang="en-US" dirty="0"/>
              <a:t> Conference.  </a:t>
            </a:r>
          </a:p>
          <a:p>
            <a:r>
              <a:rPr lang="en-US" dirty="0"/>
              <a:t>Virginia Reader’s Choice Awards – Sponsored by the Virginia Literacy Association in association with Virginia Association of School Librarians, Virginia Library Association, and the Library of Virginia Youth Services.  Award started in 1981 with books awarded at the elementary level.  In 1987 added Middle School and High School.  Currently 4 levels: Primary, Elementary, Middle School and High School.  Books are selected through nomination process by people on Committees outside nominations accepted in November.  People apply to be on the committee in August.  Books must be noteworthy and published within three years prior to the ballot.  Books must be appropriate to their level.  Nominated books are announced in the spring.  Students who have read 4 of the nominated titles in their level.  Students can vote for one book at each level and may vote for books at more than one level.  Voting occurs between March 1 and April 30 each year.  A responsible adult collects the votes and one tally sheet per program level is submitted from each library.  The total number of votes must not be greater than the number of people eligible to vote from that location</a:t>
            </a:r>
          </a:p>
        </p:txBody>
      </p:sp>
      <p:sp>
        <p:nvSpPr>
          <p:cNvPr id="4" name="Slide Number Placeholder 3"/>
          <p:cNvSpPr>
            <a:spLocks noGrp="1"/>
          </p:cNvSpPr>
          <p:nvPr>
            <p:ph type="sldNum" sz="quarter" idx="5"/>
          </p:nvPr>
        </p:nvSpPr>
        <p:spPr/>
        <p:txBody>
          <a:bodyPr/>
          <a:lstStyle/>
          <a:p>
            <a:fld id="{A3F06B4D-26CE-4662-A96E-A6BC028ED629}" type="slidenum">
              <a:rPr lang="en-US" smtClean="0"/>
              <a:t>15</a:t>
            </a:fld>
            <a:endParaRPr lang="en-US"/>
          </a:p>
        </p:txBody>
      </p:sp>
    </p:spTree>
    <p:extLst>
      <p:ext uri="{BB962C8B-B14F-4D97-AF65-F5344CB8AC3E}">
        <p14:creationId xmlns:p14="http://schemas.microsoft.com/office/powerpoint/2010/main" val="25026558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Established in 1981 and ended in 2013.  Administered through the West Virginia Children’s Book Committee until 2007 and then by the West Virginia Center for the Book until 2013.   No further information was found about the award despite repeated emails to the West Virginia Library Commission.  </a:t>
            </a:r>
          </a:p>
        </p:txBody>
      </p:sp>
      <p:sp>
        <p:nvSpPr>
          <p:cNvPr id="4" name="Slide Number Placeholder 3"/>
          <p:cNvSpPr>
            <a:spLocks noGrp="1"/>
          </p:cNvSpPr>
          <p:nvPr>
            <p:ph type="sldNum" sz="quarter" idx="5"/>
          </p:nvPr>
        </p:nvSpPr>
        <p:spPr/>
        <p:txBody>
          <a:bodyPr/>
          <a:lstStyle/>
          <a:p>
            <a:fld id="{A3F06B4D-26CE-4662-A96E-A6BC028ED629}" type="slidenum">
              <a:rPr lang="en-US" smtClean="0"/>
              <a:t>16</a:t>
            </a:fld>
            <a:endParaRPr lang="en-US"/>
          </a:p>
        </p:txBody>
      </p:sp>
    </p:spTree>
    <p:extLst>
      <p:ext uri="{BB962C8B-B14F-4D97-AF65-F5344CB8AC3E}">
        <p14:creationId xmlns:p14="http://schemas.microsoft.com/office/powerpoint/2010/main" val="25931822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learned a great deal through this research.  It’s good to know that most states in our region have awards for children’s literature.  Most are coordinated by Library Associations  or Literacy associations.  Delighted to learn that most states follow the same format for selection that we do in Tennessee and that we tend to all select very similar books out of the many that are published each year.  </a:t>
            </a:r>
          </a:p>
          <a:p>
            <a:endParaRPr lang="en-US" dirty="0"/>
          </a:p>
        </p:txBody>
      </p:sp>
      <p:sp>
        <p:nvSpPr>
          <p:cNvPr id="4" name="Slide Number Placeholder 3"/>
          <p:cNvSpPr>
            <a:spLocks noGrp="1"/>
          </p:cNvSpPr>
          <p:nvPr>
            <p:ph type="sldNum" sz="quarter" idx="5"/>
          </p:nvPr>
        </p:nvSpPr>
        <p:spPr/>
        <p:txBody>
          <a:bodyPr/>
          <a:lstStyle/>
          <a:p>
            <a:fld id="{A3F06B4D-26CE-4662-A96E-A6BC028ED629}" type="slidenum">
              <a:rPr lang="en-US" smtClean="0"/>
              <a:t>17</a:t>
            </a:fld>
            <a:endParaRPr lang="en-US"/>
          </a:p>
        </p:txBody>
      </p:sp>
    </p:spTree>
    <p:extLst>
      <p:ext uri="{BB962C8B-B14F-4D97-AF65-F5344CB8AC3E}">
        <p14:creationId xmlns:p14="http://schemas.microsoft.com/office/powerpoint/2010/main" val="22421457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3F06B4D-26CE-4662-A96E-A6BC028ED629}" type="slidenum">
              <a:rPr lang="en-US" smtClean="0"/>
              <a:t>18</a:t>
            </a:fld>
            <a:endParaRPr lang="en-US"/>
          </a:p>
        </p:txBody>
      </p:sp>
    </p:spTree>
    <p:extLst>
      <p:ext uri="{BB962C8B-B14F-4D97-AF65-F5344CB8AC3E}">
        <p14:creationId xmlns:p14="http://schemas.microsoft.com/office/powerpoint/2010/main" val="14785750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are all familiar with book awards for children’s literature.  Including the Newberry, Caldecott, and Printz awards. I was doing a presentation during Children’s Book Week in 2023 about the Tennessee Volunteer State Book Award</a:t>
            </a:r>
            <a:r>
              <a:rPr lang="en-US" baseline="0" dirty="0"/>
              <a:t> w</a:t>
            </a:r>
            <a:r>
              <a:rPr lang="en-US" dirty="0"/>
              <a:t>hen someone asked me if every state has it’s own award?  I wasn’t sure, so I started to do some research.  </a:t>
            </a:r>
          </a:p>
        </p:txBody>
      </p:sp>
      <p:sp>
        <p:nvSpPr>
          <p:cNvPr id="4" name="Slide Number Placeholder 3"/>
          <p:cNvSpPr>
            <a:spLocks noGrp="1"/>
          </p:cNvSpPr>
          <p:nvPr>
            <p:ph type="sldNum" sz="quarter" idx="5"/>
          </p:nvPr>
        </p:nvSpPr>
        <p:spPr/>
        <p:txBody>
          <a:bodyPr/>
          <a:lstStyle/>
          <a:p>
            <a:fld id="{A3F06B4D-26CE-4662-A96E-A6BC028ED629}" type="slidenum">
              <a:rPr lang="en-US" smtClean="0"/>
              <a:t>2</a:t>
            </a:fld>
            <a:endParaRPr lang="en-US"/>
          </a:p>
        </p:txBody>
      </p:sp>
    </p:spTree>
    <p:extLst>
      <p:ext uri="{BB962C8B-B14F-4D97-AF65-F5344CB8AC3E}">
        <p14:creationId xmlns:p14="http://schemas.microsoft.com/office/powerpoint/2010/main" val="21540820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answer is yes; most states do have an active book awards program.  Decided to limit to just the southeast region of the United States.  I wanted to know what types of books the region was celebrating and how they developed their programs.  </a:t>
            </a:r>
          </a:p>
        </p:txBody>
      </p:sp>
      <p:sp>
        <p:nvSpPr>
          <p:cNvPr id="4" name="Slide Number Placeholder 3"/>
          <p:cNvSpPr>
            <a:spLocks noGrp="1"/>
          </p:cNvSpPr>
          <p:nvPr>
            <p:ph type="sldNum" sz="quarter" idx="5"/>
          </p:nvPr>
        </p:nvSpPr>
        <p:spPr/>
        <p:txBody>
          <a:bodyPr/>
          <a:lstStyle/>
          <a:p>
            <a:fld id="{A3F06B4D-26CE-4662-A96E-A6BC028ED629}" type="slidenum">
              <a:rPr lang="en-US" smtClean="0"/>
              <a:t>3</a:t>
            </a:fld>
            <a:endParaRPr lang="en-US"/>
          </a:p>
        </p:txBody>
      </p:sp>
    </p:spTree>
    <p:extLst>
      <p:ext uri="{BB962C8B-B14F-4D97-AF65-F5344CB8AC3E}">
        <p14:creationId xmlns:p14="http://schemas.microsoft.com/office/powerpoint/2010/main" val="40699547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first state, alphabetically of course, is Alabama.  When I started this research, I had listed the Camillia Children’s Choice Award being given by the Alabama Education Department.  When I went back to locate some graphics for this presentation, I could not find much about the Camillia Award again and realized that it had stopped in 2023.  This award was originally just  for young adult materials but added the Picture book and middle grade books in 2024. This award is presented by the Alabama School Library Association.  </a:t>
            </a:r>
          </a:p>
          <a:p>
            <a:r>
              <a:rPr lang="en-US" dirty="0"/>
              <a:t>Books are nominated by school librarians in three categories, Picture Books, Middle Grade, and Young Adult. There are 10 nominated titles in each category. </a:t>
            </a:r>
          </a:p>
          <a:p>
            <a:r>
              <a:rPr lang="en-US" dirty="0"/>
              <a:t>Students read the books and vote in April.  Winners and honor books  for each category are announced in May.</a:t>
            </a:r>
          </a:p>
          <a:p>
            <a:endParaRPr lang="en-US" dirty="0"/>
          </a:p>
        </p:txBody>
      </p:sp>
      <p:sp>
        <p:nvSpPr>
          <p:cNvPr id="4" name="Slide Number Placeholder 3"/>
          <p:cNvSpPr>
            <a:spLocks noGrp="1"/>
          </p:cNvSpPr>
          <p:nvPr>
            <p:ph type="sldNum" sz="quarter" idx="5"/>
          </p:nvPr>
        </p:nvSpPr>
        <p:spPr/>
        <p:txBody>
          <a:bodyPr/>
          <a:lstStyle/>
          <a:p>
            <a:fld id="{A3F06B4D-26CE-4662-A96E-A6BC028ED629}" type="slidenum">
              <a:rPr lang="en-US" smtClean="0"/>
              <a:t>4</a:t>
            </a:fld>
            <a:endParaRPr lang="en-US"/>
          </a:p>
        </p:txBody>
      </p:sp>
    </p:spTree>
    <p:extLst>
      <p:ext uri="{BB962C8B-B14F-4D97-AF65-F5344CB8AC3E}">
        <p14:creationId xmlns:p14="http://schemas.microsoft.com/office/powerpoint/2010/main" val="12612380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Diamond Primary  - established in 1998.  K-3,  Charlie May Simon – recognizes Mrs. John Gould Fletcher (Pen Name Charlie May Simon)  in 1971, Both awards have books that are selected by a reading committee  Students must have read or have read to them at least three books.  Ballot forms are sent to all schools in early May and voting lasts for one week.  Concern has been expressed that librarians may not be able to purchase enough books for students to have access to the minimum of three books, so if they can only read one book and love it, they can vote for that book.  Arkansas Teen Award – 2008 books are nominated by the public.  Nominated books are read and voted on by teacher and librarians to create two grade level lists one for 7-9</a:t>
            </a:r>
            <a:r>
              <a:rPr lang="en-US" baseline="30000" dirty="0"/>
              <a:t>th</a:t>
            </a:r>
            <a:r>
              <a:rPr lang="en-US" dirty="0"/>
              <a:t> and 10-12</a:t>
            </a:r>
            <a:r>
              <a:rPr lang="en-US" baseline="30000" dirty="0"/>
              <a:t>th</a:t>
            </a:r>
            <a:r>
              <a:rPr lang="en-US" dirty="0"/>
              <a:t>.  5 books per level selected by copyright date.  Teens vote and voting is open from end of September to September.  Teachers and librarians collect the votes and submit votes</a:t>
            </a:r>
            <a:r>
              <a:rPr lang="en-US" baseline="0" dirty="0"/>
              <a:t> </a:t>
            </a:r>
            <a:r>
              <a:rPr lang="en-US" dirty="0"/>
              <a:t>by title to the committee.  Students can also submit their own ballots.  One award annually and one honor book  </a:t>
            </a:r>
          </a:p>
        </p:txBody>
      </p:sp>
      <p:sp>
        <p:nvSpPr>
          <p:cNvPr id="4" name="Slide Number Placeholder 3"/>
          <p:cNvSpPr>
            <a:spLocks noGrp="1"/>
          </p:cNvSpPr>
          <p:nvPr>
            <p:ph type="sldNum" sz="quarter" idx="5"/>
          </p:nvPr>
        </p:nvSpPr>
        <p:spPr/>
        <p:txBody>
          <a:bodyPr/>
          <a:lstStyle/>
          <a:p>
            <a:fld id="{A3F06B4D-26CE-4662-A96E-A6BC028ED629}" type="slidenum">
              <a:rPr lang="en-US" smtClean="0"/>
              <a:t>5</a:t>
            </a:fld>
            <a:endParaRPr lang="en-US"/>
          </a:p>
        </p:txBody>
      </p:sp>
    </p:spTree>
    <p:extLst>
      <p:ext uri="{BB962C8B-B14F-4D97-AF65-F5344CB8AC3E}">
        <p14:creationId xmlns:p14="http://schemas.microsoft.com/office/powerpoint/2010/main" val="31023817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administered by FAME – Florida Association for Media in Education.  Jr. is for students pre –school to 2</a:t>
            </a:r>
            <a:r>
              <a:rPr lang="en-US" baseline="30000" dirty="0"/>
              <a:t>nd</a:t>
            </a:r>
            <a:r>
              <a:rPr lang="en-US" dirty="0"/>
              <a:t> grade, SSYRA – 2 divisions 3-5, 6-8.  Teens – 9-12.  Jr.  and SSYRA– books are nominated by the public and a committee selects 15 titles.  These books must be published in the previous three years, fiction only, and have received a favorable review in a major book review publication (Kirkus, SLJ)  Students must read or have read to them 3 books.  Students vote in February to April and the winner is announced in mid April.  Teens – Committee School librarians on committee select books, current or previous  2 years publication,  and then narrow down to 15 titles in Spring using student opinions and reviews.  Voting by students in February- April with winner decided in April. Notice on all websites stating that these programs are voluntary and no student is obligated to participate.  Also states that this is not intended to be a collection development tool.  </a:t>
            </a:r>
          </a:p>
        </p:txBody>
      </p:sp>
      <p:sp>
        <p:nvSpPr>
          <p:cNvPr id="4" name="Slide Number Placeholder 3"/>
          <p:cNvSpPr>
            <a:spLocks noGrp="1"/>
          </p:cNvSpPr>
          <p:nvPr>
            <p:ph type="sldNum" sz="quarter" idx="5"/>
          </p:nvPr>
        </p:nvSpPr>
        <p:spPr/>
        <p:txBody>
          <a:bodyPr/>
          <a:lstStyle/>
          <a:p>
            <a:fld id="{A3F06B4D-26CE-4662-A96E-A6BC028ED629}" type="slidenum">
              <a:rPr lang="en-US" smtClean="0"/>
              <a:t>6</a:t>
            </a:fld>
            <a:endParaRPr lang="en-US"/>
          </a:p>
        </p:txBody>
      </p:sp>
    </p:spTree>
    <p:extLst>
      <p:ext uri="{BB962C8B-B14F-4D97-AF65-F5344CB8AC3E}">
        <p14:creationId xmlns:p14="http://schemas.microsoft.com/office/powerpoint/2010/main" val="12272274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FL book award – </a:t>
            </a:r>
            <a:r>
              <a:rPr lang="en-US" sz="1200" kern="1200" dirty="0">
                <a:solidFill>
                  <a:schemeClr val="tx1"/>
                </a:solidFill>
                <a:effectLst/>
                <a:latin typeface="+mn-lt"/>
                <a:ea typeface="+mn-ea"/>
                <a:cs typeface="+mn-cs"/>
              </a:rPr>
              <a:t>Florida State University Libraries with the involvement of the State Library and Archives of Florida, Florida Library Association, Florida Humanities, Florida Center for the Book, Midtown Reader, and the Word of the South Festival.  - several categories – Young Children, Older Children, Young Adult. Gold Silver bronze awards winners receive $1000.00. Books are nominated by authors, publishers, literary agents and the public.  Books must have current copyright year.  AI and LLM books not accepted.  Submit a $60 fee and provide books to 2-3 jurors.  Authors must be Florida residents.  Submission window August to January.  Winners announced in March and presented in April.  Winning books on display at governor’s mansion and I the Florida State University's </a:t>
            </a:r>
            <a:r>
              <a:rPr lang="en-US" sz="1200" kern="1200" dirty="0" err="1">
                <a:solidFill>
                  <a:schemeClr val="tx1"/>
                </a:solidFill>
                <a:effectLst/>
                <a:latin typeface="+mn-lt"/>
                <a:ea typeface="+mn-ea"/>
                <a:cs typeface="+mn-cs"/>
              </a:rPr>
              <a:t>Stozier</a:t>
            </a:r>
            <a:r>
              <a:rPr lang="en-US" sz="1200" kern="1200" dirty="0">
                <a:solidFill>
                  <a:schemeClr val="tx1"/>
                </a:solidFill>
                <a:effectLst/>
                <a:latin typeface="+mn-lt"/>
                <a:ea typeface="+mn-ea"/>
                <a:cs typeface="+mn-cs"/>
              </a:rPr>
              <a:t> Library.  Florida Literacy Association – Elementary Grades PreK-2 and 3-5.  10 Books per category are selected.  September to March students read at least 7 of the 10 books and vote for favorite.  Winner is selected in April.  There are lesson plans and resources available for the books which follow Florida state statutes.  </a:t>
            </a:r>
            <a:endParaRPr lang="en-US" dirty="0"/>
          </a:p>
        </p:txBody>
      </p:sp>
      <p:sp>
        <p:nvSpPr>
          <p:cNvPr id="4" name="Slide Number Placeholder 3"/>
          <p:cNvSpPr>
            <a:spLocks noGrp="1"/>
          </p:cNvSpPr>
          <p:nvPr>
            <p:ph type="sldNum" sz="quarter" idx="5"/>
          </p:nvPr>
        </p:nvSpPr>
        <p:spPr/>
        <p:txBody>
          <a:bodyPr/>
          <a:lstStyle/>
          <a:p>
            <a:fld id="{A3F06B4D-26CE-4662-A96E-A6BC028ED629}" type="slidenum">
              <a:rPr lang="en-US" smtClean="0"/>
              <a:t>7</a:t>
            </a:fld>
            <a:endParaRPr lang="en-US"/>
          </a:p>
        </p:txBody>
      </p:sp>
    </p:spTree>
    <p:extLst>
      <p:ext uri="{BB962C8B-B14F-4D97-AF65-F5344CB8AC3E}">
        <p14:creationId xmlns:p14="http://schemas.microsoft.com/office/powerpoint/2010/main" val="23433754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Georgia Children’s Book Award- Established in 1968 through the Mary Frances Early College of Education and the University of Georgia.  Picture books K-4,  middle grade 4-5, Grade 6-8  9- 10 books nominated.  Teachers and librarians select books.  These people serve a three year term.  Tean </a:t>
            </a:r>
            <a:r>
              <a:rPr lang="en-US" dirty="0" err="1"/>
              <a:t>Readers’s</a:t>
            </a:r>
            <a:r>
              <a:rPr lang="en-US" dirty="0"/>
              <a:t> Choice  - Georgia Library Media Association, Georgia Library Association and Georgia Public Library Service.  Titles are researched by reading committee members who serve a minimum of one term to maximum of three years unless they lead the committee for a 4</a:t>
            </a:r>
            <a:r>
              <a:rPr lang="en-US" baseline="30000" dirty="0"/>
              <a:t>th</a:t>
            </a:r>
            <a:r>
              <a:rPr lang="en-US" dirty="0"/>
              <a:t> year.  Need to apply to be on the committee before March to be voted into membership.  20 books are chosen, fiction, nonfiction, adult books may be nominated. looking  for diverse books.  Nominated titles have to receive the support of 50 % or more of the committee members 6+.  Voting is done in high school and public libraries by students.  Librarians collect the votes and submit them by the second week in March.  The Peach and two honor books are announced at the Kennesaw State University Conference on Young Adult Literature.  </a:t>
            </a:r>
          </a:p>
        </p:txBody>
      </p:sp>
      <p:sp>
        <p:nvSpPr>
          <p:cNvPr id="4" name="Slide Number Placeholder 3"/>
          <p:cNvSpPr>
            <a:spLocks noGrp="1"/>
          </p:cNvSpPr>
          <p:nvPr>
            <p:ph type="sldNum" sz="quarter" idx="5"/>
          </p:nvPr>
        </p:nvSpPr>
        <p:spPr/>
        <p:txBody>
          <a:bodyPr/>
          <a:lstStyle/>
          <a:p>
            <a:fld id="{A3F06B4D-26CE-4662-A96E-A6BC028ED629}" type="slidenum">
              <a:rPr lang="en-US" smtClean="0"/>
              <a:t>8</a:t>
            </a:fld>
            <a:endParaRPr lang="en-US"/>
          </a:p>
        </p:txBody>
      </p:sp>
    </p:spTree>
    <p:extLst>
      <p:ext uri="{BB962C8B-B14F-4D97-AF65-F5344CB8AC3E}">
        <p14:creationId xmlns:p14="http://schemas.microsoft.com/office/powerpoint/2010/main" val="16337938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Kentucky Association of School Librarians  Divisions Preschool, K-2, 3-5,6-8,9-12. Books are selected by committee Minimum 6 members max of 15.  Through an application process.  School public librarians, teachers, University faculty, bookstore representatives, retired teachers and librarians.  May subdivide into selectors and readers.  Selectors read books, determine nominee list.  Readers read books and score the books.  May face removal for nonparticipation.  Each committee considers a minimum of 25 books to select final list of 10 books per committee.  Published in last 3 years.  Previously nominated can’t be included.  Only the first title in a series. Must be a variety of genres.  Any category</a:t>
            </a:r>
            <a:r>
              <a:rPr lang="en-US" baseline="0" dirty="0"/>
              <a:t> may have picture books if grade appropriate. Nom</a:t>
            </a:r>
            <a:r>
              <a:rPr lang="en-US" dirty="0"/>
              <a:t>inations done by Feb 1.  Schools, libraries, parents and community organizations select books appropriate for the needs of their patrons Students read and vote for favorite.  Read at least two to vote.  Library determines the voting process All ballots counted on site and submitted to an online tally sheet in March.  Votes are counted during the first week in April.  KLA offers a book grant for school libraries to assist the library with getting the titles.  </a:t>
            </a:r>
          </a:p>
        </p:txBody>
      </p:sp>
      <p:sp>
        <p:nvSpPr>
          <p:cNvPr id="4" name="Slide Number Placeholder 3"/>
          <p:cNvSpPr>
            <a:spLocks noGrp="1"/>
          </p:cNvSpPr>
          <p:nvPr>
            <p:ph type="sldNum" sz="quarter" idx="5"/>
          </p:nvPr>
        </p:nvSpPr>
        <p:spPr/>
        <p:txBody>
          <a:bodyPr/>
          <a:lstStyle/>
          <a:p>
            <a:fld id="{A3F06B4D-26CE-4662-A96E-A6BC028ED629}" type="slidenum">
              <a:rPr lang="en-US" smtClean="0"/>
              <a:t>9</a:t>
            </a:fld>
            <a:endParaRPr lang="en-US"/>
          </a:p>
        </p:txBody>
      </p:sp>
    </p:spTree>
    <p:extLst>
      <p:ext uri="{BB962C8B-B14F-4D97-AF65-F5344CB8AC3E}">
        <p14:creationId xmlns:p14="http://schemas.microsoft.com/office/powerpoint/2010/main" val="5885065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2301923" y="1122363"/>
            <a:ext cx="7588155" cy="2621154"/>
          </a:xfrm>
        </p:spPr>
        <p:txBody>
          <a:bodyPr anchor="b">
            <a:normAutofit/>
          </a:bodyPr>
          <a:lstStyle>
            <a:lvl1pPr algn="ctr">
              <a:defRPr sz="40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2301923" y="3843708"/>
            <a:ext cx="7588155" cy="1414091"/>
          </a:xfrm>
        </p:spPr>
        <p:txBody>
          <a:bodyPr>
            <a:norm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p>
            <a:fld id="{C128FA71-3A18-48C0-980F-4B68F7F63042}" type="datetime1">
              <a:rPr lang="en-US" smtClean="0"/>
              <a:t>4/23/2026</a:t>
            </a:fld>
            <a:endParaRPr lang="en-US"/>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33680259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4E956D-CB73-C986-F100-46487310D11E}"/>
              </a:ext>
            </a:extLst>
          </p:cNvPr>
          <p:cNvSpPr>
            <a:spLocks noGrp="1"/>
          </p:cNvSpPr>
          <p:nvPr>
            <p:ph type="title"/>
          </p:nvPr>
        </p:nvSpPr>
        <p:spPr>
          <a:xfrm>
            <a:off x="612648" y="548640"/>
            <a:ext cx="10515600" cy="1132258"/>
          </a:xfr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E423E6A-A07C-BF0D-EA30-9A8A854E48F1}"/>
              </a:ext>
            </a:extLst>
          </p:cNvPr>
          <p:cNvSpPr>
            <a:spLocks noGrp="1"/>
          </p:cNvSpPr>
          <p:nvPr>
            <p:ph type="body" orient="vert" idx="1"/>
          </p:nvPr>
        </p:nvSpPr>
        <p:spPr>
          <a:xfrm>
            <a:off x="612648" y="1680898"/>
            <a:ext cx="10515600" cy="449606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EDC9908-8F95-8DFC-72CC-158552B56735}"/>
              </a:ext>
            </a:extLst>
          </p:cNvPr>
          <p:cNvSpPr>
            <a:spLocks noGrp="1"/>
          </p:cNvSpPr>
          <p:nvPr>
            <p:ph type="dt" sz="half" idx="10"/>
          </p:nvPr>
        </p:nvSpPr>
        <p:spPr/>
        <p:txBody>
          <a:bodyPr/>
          <a:lstStyle/>
          <a:p>
            <a:fld id="{7104EDB3-C0E8-45F8-9E1D-1B6C8D1880C0}" type="datetime1">
              <a:rPr lang="en-US" smtClean="0"/>
              <a:t>4/23/2026</a:t>
            </a:fld>
            <a:endParaRPr lang="en-US"/>
          </a:p>
        </p:txBody>
      </p:sp>
      <p:sp>
        <p:nvSpPr>
          <p:cNvPr id="5" name="Footer Placeholder 4">
            <a:extLst>
              <a:ext uri="{FF2B5EF4-FFF2-40B4-BE49-F238E27FC236}">
                <a16:creationId xmlns:a16="http://schemas.microsoft.com/office/drawing/2014/main" id="{2C26C9BE-9060-50CB-2BB7-07307FF89A7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84A835B-97D3-BC22-F0B8-4986D4636271}"/>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36983476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85B0252-346C-F6F4-3642-19F571550D45}"/>
              </a:ext>
            </a:extLst>
          </p:cNvPr>
          <p:cNvSpPr>
            <a:spLocks noGrp="1"/>
          </p:cNvSpPr>
          <p:nvPr>
            <p:ph type="title" orient="vert"/>
          </p:nvPr>
        </p:nvSpPr>
        <p:spPr>
          <a:xfrm>
            <a:off x="9634888" y="578497"/>
            <a:ext cx="2047037" cy="5598466"/>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F798DA36-7351-9D6A-518B-678AB8A507D3}"/>
              </a:ext>
            </a:extLst>
          </p:cNvPr>
          <p:cNvSpPr>
            <a:spLocks noGrp="1"/>
          </p:cNvSpPr>
          <p:nvPr>
            <p:ph type="body" orient="vert" idx="1"/>
          </p:nvPr>
        </p:nvSpPr>
        <p:spPr>
          <a:xfrm>
            <a:off x="838200" y="578497"/>
            <a:ext cx="8796688" cy="559846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846BDFF-D746-836C-04B8-CA89AD5D1466}"/>
              </a:ext>
            </a:extLst>
          </p:cNvPr>
          <p:cNvSpPr>
            <a:spLocks noGrp="1"/>
          </p:cNvSpPr>
          <p:nvPr>
            <p:ph type="dt" sz="half" idx="10"/>
          </p:nvPr>
        </p:nvSpPr>
        <p:spPr/>
        <p:txBody>
          <a:bodyPr/>
          <a:lstStyle/>
          <a:p>
            <a:fld id="{9CF0EC4B-54ED-4041-B552-9BA760FA3DBA}" type="datetime1">
              <a:rPr lang="en-US" smtClean="0"/>
              <a:t>4/23/2026</a:t>
            </a:fld>
            <a:endParaRPr lang="en-US"/>
          </a:p>
        </p:txBody>
      </p:sp>
      <p:sp>
        <p:nvSpPr>
          <p:cNvPr id="5" name="Footer Placeholder 4">
            <a:extLst>
              <a:ext uri="{FF2B5EF4-FFF2-40B4-BE49-F238E27FC236}">
                <a16:creationId xmlns:a16="http://schemas.microsoft.com/office/drawing/2014/main" id="{919AA929-A9E6-FF9C-0C59-177F892D6A6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316D893-7E81-90DC-4139-7687B39C3AC8}"/>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38677891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C2DD052-3E45-E789-01F8-33250024ECB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51C1210E-201E-4473-82AC-2466F5386C38}" type="datetime1">
              <a:rPr lang="en-US" smtClean="0"/>
              <a:t>4/23/2026</a:t>
            </a:fld>
            <a:endParaRPr lang="en-US"/>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9829380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1D06AF-EF87-8489-2C82-DEB90B7EFE0C}"/>
              </a:ext>
            </a:extLst>
          </p:cNvPr>
          <p:cNvSpPr>
            <a:spLocks noGrp="1"/>
          </p:cNvSpPr>
          <p:nvPr>
            <p:ph type="title"/>
          </p:nvPr>
        </p:nvSpPr>
        <p:spPr>
          <a:xfrm>
            <a:off x="603381" y="553616"/>
            <a:ext cx="8273140" cy="4008859"/>
          </a:xfrm>
        </p:spPr>
        <p:txBody>
          <a:bodyPr anchor="t">
            <a:normAutofit/>
          </a:bodyPr>
          <a:lstStyle>
            <a:lvl1pPr>
              <a:defRPr sz="5400" cap="all" baseline="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08E5678-CA38-1318-9EA2-5E0A4F9A59BA}"/>
              </a:ext>
            </a:extLst>
          </p:cNvPr>
          <p:cNvSpPr>
            <a:spLocks noGrp="1"/>
          </p:cNvSpPr>
          <p:nvPr>
            <p:ph type="body" idx="1"/>
          </p:nvPr>
        </p:nvSpPr>
        <p:spPr>
          <a:xfrm>
            <a:off x="603380" y="4589463"/>
            <a:ext cx="8273140" cy="1384617"/>
          </a:xfrm>
        </p:spPr>
        <p:txBody>
          <a:bodyPr anchor="b">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4E99186-7E5A-60AF-DE69-5C7DA71611AB}"/>
              </a:ext>
            </a:extLst>
          </p:cNvPr>
          <p:cNvSpPr>
            <a:spLocks noGrp="1"/>
          </p:cNvSpPr>
          <p:nvPr>
            <p:ph type="dt" sz="half" idx="10"/>
          </p:nvPr>
        </p:nvSpPr>
        <p:spPr/>
        <p:txBody>
          <a:bodyPr/>
          <a:lstStyle/>
          <a:p>
            <a:fld id="{B01EA198-6CAB-4B8F-B93F-1F9C8C4B6CE7}" type="datetime1">
              <a:rPr lang="en-US" smtClean="0"/>
              <a:t>4/23/2026</a:t>
            </a:fld>
            <a:endParaRPr lang="en-US"/>
          </a:p>
        </p:txBody>
      </p:sp>
      <p:sp>
        <p:nvSpPr>
          <p:cNvPr id="5" name="Footer Placeholder 4">
            <a:extLst>
              <a:ext uri="{FF2B5EF4-FFF2-40B4-BE49-F238E27FC236}">
                <a16:creationId xmlns:a16="http://schemas.microsoft.com/office/drawing/2014/main" id="{82FA13D1-1FBA-E820-323B-77B41F1A665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B39BE85-85F6-4636-C651-D87CC969A49E}"/>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5754892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8" y="548640"/>
            <a:ext cx="10741152" cy="1132258"/>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72E861E-DFBA-B4AA-9356-CDE3D3F57C04}"/>
              </a:ext>
            </a:extLst>
          </p:cNvPr>
          <p:cNvSpPr>
            <a:spLocks noGrp="1"/>
          </p:cNvSpPr>
          <p:nvPr>
            <p:ph sz="half" idx="1"/>
          </p:nvPr>
        </p:nvSpPr>
        <p:spPr>
          <a:xfrm>
            <a:off x="612648"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451D7538-EC5A-3EE7-176F-A58920C5079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CA06041F-4525-44D5-AA4F-332294BF1F56}" type="datetime1">
              <a:rPr lang="en-US" smtClean="0"/>
              <a:t>4/23/2026</a:t>
            </a:fld>
            <a:endParaRPr lang="en-US"/>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33563205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FEE969-634D-6E32-D227-18E9282C6F9E}"/>
              </a:ext>
            </a:extLst>
          </p:cNvPr>
          <p:cNvSpPr>
            <a:spLocks noGrp="1"/>
          </p:cNvSpPr>
          <p:nvPr>
            <p:ph type="title"/>
          </p:nvPr>
        </p:nvSpPr>
        <p:spPr>
          <a:xfrm>
            <a:off x="609600" y="547396"/>
            <a:ext cx="10745788" cy="1143292"/>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1CD26D4-290A-F0ED-7D62-41EDA6FEC2B9}"/>
              </a:ext>
            </a:extLst>
          </p:cNvPr>
          <p:cNvSpPr>
            <a:spLocks noGrp="1"/>
          </p:cNvSpPr>
          <p:nvPr>
            <p:ph type="body" idx="1"/>
          </p:nvPr>
        </p:nvSpPr>
        <p:spPr>
          <a:xfrm>
            <a:off x="609600" y="1685735"/>
            <a:ext cx="5157787" cy="559834"/>
          </a:xfrm>
        </p:spPr>
        <p:txBody>
          <a:bodyPr anchor="b">
            <a:normAutofit/>
          </a:bodyPr>
          <a:lstStyle>
            <a:lvl1pPr marL="0" indent="0">
              <a:lnSpc>
                <a:spcPct val="90000"/>
              </a:lnSpc>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4DA52B0-7419-A946-4523-6D34BCAD26D1}"/>
              </a:ext>
            </a:extLst>
          </p:cNvPr>
          <p:cNvSpPr>
            <a:spLocks noGrp="1"/>
          </p:cNvSpPr>
          <p:nvPr>
            <p:ph sz="half" idx="2"/>
          </p:nvPr>
        </p:nvSpPr>
        <p:spPr>
          <a:xfrm>
            <a:off x="609600" y="2386894"/>
            <a:ext cx="5157787" cy="37650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06536620-C4F3-EEC3-DBF1-05196B1CBB55}"/>
              </a:ext>
            </a:extLst>
          </p:cNvPr>
          <p:cNvSpPr>
            <a:spLocks noGrp="1"/>
          </p:cNvSpPr>
          <p:nvPr>
            <p:ph type="body" sz="quarter" idx="3"/>
          </p:nvPr>
        </p:nvSpPr>
        <p:spPr>
          <a:xfrm>
            <a:off x="6172200" y="1685735"/>
            <a:ext cx="5183188" cy="559834"/>
          </a:xfrm>
        </p:spPr>
        <p:txBody>
          <a:bodyPr anchor="b">
            <a:normAutofit/>
          </a:bodyPr>
          <a:lstStyle>
            <a:lvl1pPr marL="0" indent="0">
              <a:lnSpc>
                <a:spcPct val="90000"/>
              </a:lnSpc>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3BAE980-E611-98B5-04E9-DE4584B0E33F}"/>
              </a:ext>
            </a:extLst>
          </p:cNvPr>
          <p:cNvSpPr>
            <a:spLocks noGrp="1"/>
          </p:cNvSpPr>
          <p:nvPr>
            <p:ph sz="quarter" idx="4"/>
          </p:nvPr>
        </p:nvSpPr>
        <p:spPr>
          <a:xfrm>
            <a:off x="6172199" y="2386894"/>
            <a:ext cx="5183189" cy="37650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E3B3581-658A-8487-F9CB-E79F2BFF27E4}"/>
              </a:ext>
            </a:extLst>
          </p:cNvPr>
          <p:cNvSpPr>
            <a:spLocks noGrp="1"/>
          </p:cNvSpPr>
          <p:nvPr>
            <p:ph type="dt" sz="half" idx="10"/>
          </p:nvPr>
        </p:nvSpPr>
        <p:spPr/>
        <p:txBody>
          <a:bodyPr/>
          <a:lstStyle/>
          <a:p>
            <a:fld id="{F9557091-BBDF-4EB9-BA6B-2BB67AC4FC0F}" type="datetime1">
              <a:rPr lang="en-US" smtClean="0"/>
              <a:t>4/23/2026</a:t>
            </a:fld>
            <a:endParaRPr lang="en-US"/>
          </a:p>
        </p:txBody>
      </p:sp>
      <p:sp>
        <p:nvSpPr>
          <p:cNvPr id="8" name="Footer Placeholder 7">
            <a:extLst>
              <a:ext uri="{FF2B5EF4-FFF2-40B4-BE49-F238E27FC236}">
                <a16:creationId xmlns:a16="http://schemas.microsoft.com/office/drawing/2014/main" id="{949D76D8-9033-26CF-BF4C-AECCC685C177}"/>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E02A06B8-CC1D-542F-D8EB-7625046B91D2}"/>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18789427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A9F42-7FF7-F803-C075-BC4968D35E3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89E8268-7232-2944-F1BD-399F9419B563}"/>
              </a:ext>
            </a:extLst>
          </p:cNvPr>
          <p:cNvSpPr>
            <a:spLocks noGrp="1"/>
          </p:cNvSpPr>
          <p:nvPr>
            <p:ph type="dt" sz="half" idx="10"/>
          </p:nvPr>
        </p:nvSpPr>
        <p:spPr/>
        <p:txBody>
          <a:bodyPr/>
          <a:lstStyle/>
          <a:p>
            <a:fld id="{2D6B226B-77A6-410C-9796-083F278E0125}" type="datetime1">
              <a:rPr lang="en-US" smtClean="0"/>
              <a:t>4/23/2026</a:t>
            </a:fld>
            <a:endParaRPr lang="en-US"/>
          </a:p>
        </p:txBody>
      </p:sp>
      <p:sp>
        <p:nvSpPr>
          <p:cNvPr id="4" name="Footer Placeholder 3">
            <a:extLst>
              <a:ext uri="{FF2B5EF4-FFF2-40B4-BE49-F238E27FC236}">
                <a16:creationId xmlns:a16="http://schemas.microsoft.com/office/drawing/2014/main" id="{6B968DDD-323F-89A1-84E3-DDBA626D9386}"/>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98FBDC76-671D-1671-DCE2-D5658BD40E29}"/>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29380819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9BC4D82-0182-501C-9231-46767680476E}"/>
              </a:ext>
            </a:extLst>
          </p:cNvPr>
          <p:cNvSpPr>
            <a:spLocks noGrp="1"/>
          </p:cNvSpPr>
          <p:nvPr>
            <p:ph type="dt" sz="half" idx="10"/>
          </p:nvPr>
        </p:nvSpPr>
        <p:spPr/>
        <p:txBody>
          <a:bodyPr/>
          <a:lstStyle/>
          <a:p>
            <a:fld id="{A23A578B-D289-4C40-8593-3D356C49DA58}" type="datetime1">
              <a:rPr lang="en-US" smtClean="0"/>
              <a:t>4/23/2026</a:t>
            </a:fld>
            <a:endParaRPr lang="en-US"/>
          </a:p>
        </p:txBody>
      </p:sp>
      <p:sp>
        <p:nvSpPr>
          <p:cNvPr id="3" name="Footer Placeholder 2">
            <a:extLst>
              <a:ext uri="{FF2B5EF4-FFF2-40B4-BE49-F238E27FC236}">
                <a16:creationId xmlns:a16="http://schemas.microsoft.com/office/drawing/2014/main" id="{10EAA6C9-A7F3-19F1-D17C-A1D83FAF553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34EBB816-1B94-116F-92D4-6043AE9E0C6B}"/>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388423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0C37F-77BE-E128-4248-D001C39E79C6}"/>
              </a:ext>
            </a:extLst>
          </p:cNvPr>
          <p:cNvSpPr>
            <a:spLocks noGrp="1"/>
          </p:cNvSpPr>
          <p:nvPr>
            <p:ph type="title"/>
          </p:nvPr>
        </p:nvSpPr>
        <p:spPr>
          <a:xfrm>
            <a:off x="597160" y="553616"/>
            <a:ext cx="3595634" cy="1757505"/>
          </a:xfrm>
        </p:spPr>
        <p:txBody>
          <a:bodyPr anchor="t">
            <a:normAutofit/>
          </a:bodyPr>
          <a:lstStyle>
            <a:lvl1pPr>
              <a:defRPr sz="28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F3B20A8-A604-C977-02C0-083BA8663484}"/>
              </a:ext>
            </a:extLst>
          </p:cNvPr>
          <p:cNvSpPr>
            <a:spLocks noGrp="1"/>
          </p:cNvSpPr>
          <p:nvPr>
            <p:ph idx="1"/>
          </p:nvPr>
        </p:nvSpPr>
        <p:spPr>
          <a:xfrm>
            <a:off x="5134708" y="553616"/>
            <a:ext cx="6279741" cy="5486400"/>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EC0EEBFB-2026-6A35-33ED-F008376B67A0}"/>
              </a:ext>
            </a:extLst>
          </p:cNvPr>
          <p:cNvSpPr>
            <a:spLocks noGrp="1"/>
          </p:cNvSpPr>
          <p:nvPr>
            <p:ph type="body" sz="half" idx="2"/>
          </p:nvPr>
        </p:nvSpPr>
        <p:spPr>
          <a:xfrm>
            <a:off x="597160" y="2311121"/>
            <a:ext cx="3595634" cy="3728895"/>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3F05638-7A56-469A-825A-1DFA600254C8}"/>
              </a:ext>
            </a:extLst>
          </p:cNvPr>
          <p:cNvSpPr>
            <a:spLocks noGrp="1"/>
          </p:cNvSpPr>
          <p:nvPr>
            <p:ph type="dt" sz="half" idx="10"/>
          </p:nvPr>
        </p:nvSpPr>
        <p:spPr/>
        <p:txBody>
          <a:bodyPr/>
          <a:lstStyle/>
          <a:p>
            <a:fld id="{713DFAE3-14DB-48A7-A80F-80DDB072CE3D}" type="datetime1">
              <a:rPr lang="en-US" smtClean="0"/>
              <a:t>4/23/2026</a:t>
            </a:fld>
            <a:endParaRPr lang="en-US"/>
          </a:p>
        </p:txBody>
      </p:sp>
      <p:sp>
        <p:nvSpPr>
          <p:cNvPr id="6" name="Footer Placeholder 5">
            <a:extLst>
              <a:ext uri="{FF2B5EF4-FFF2-40B4-BE49-F238E27FC236}">
                <a16:creationId xmlns:a16="http://schemas.microsoft.com/office/drawing/2014/main" id="{9C85A215-184B-2105-0279-ED02F644583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2C7CA46-892B-253A-3A28-7414E17B837B}"/>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21058805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06A09-98CF-FAC2-3708-AECC4360C651}"/>
              </a:ext>
            </a:extLst>
          </p:cNvPr>
          <p:cNvSpPr>
            <a:spLocks noGrp="1"/>
          </p:cNvSpPr>
          <p:nvPr>
            <p:ph type="title"/>
          </p:nvPr>
        </p:nvSpPr>
        <p:spPr>
          <a:xfrm>
            <a:off x="594360" y="557784"/>
            <a:ext cx="3595634" cy="2212313"/>
          </a:xfrm>
        </p:spPr>
        <p:txBody>
          <a:bodyPr anchor="t">
            <a:normAutofit/>
          </a:bodyPr>
          <a:lstStyle>
            <a:lvl1pPr>
              <a:defRPr sz="28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9571C769-CEC8-962A-01E6-15B0E056791E}"/>
              </a:ext>
            </a:extLst>
          </p:cNvPr>
          <p:cNvSpPr>
            <a:spLocks noGrp="1"/>
          </p:cNvSpPr>
          <p:nvPr>
            <p:ph type="pic" idx="1"/>
          </p:nvPr>
        </p:nvSpPr>
        <p:spPr>
          <a:xfrm>
            <a:off x="5063319" y="657103"/>
            <a:ext cx="6483687" cy="555590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F32C4A61-EF2A-C5A5-B150-4448600B3937}"/>
              </a:ext>
            </a:extLst>
          </p:cNvPr>
          <p:cNvSpPr>
            <a:spLocks noGrp="1"/>
          </p:cNvSpPr>
          <p:nvPr>
            <p:ph type="body" sz="half" idx="2"/>
          </p:nvPr>
        </p:nvSpPr>
        <p:spPr>
          <a:xfrm>
            <a:off x="609601" y="2826137"/>
            <a:ext cx="3585586" cy="3434638"/>
          </a:xfrm>
        </p:spPr>
        <p:txBody>
          <a:bodyPr anchor="b"/>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20B235E-39C7-4C78-20EF-DB48ECD9CB90}"/>
              </a:ext>
            </a:extLst>
          </p:cNvPr>
          <p:cNvSpPr>
            <a:spLocks noGrp="1"/>
          </p:cNvSpPr>
          <p:nvPr>
            <p:ph type="dt" sz="half" idx="10"/>
          </p:nvPr>
        </p:nvSpPr>
        <p:spPr/>
        <p:txBody>
          <a:bodyPr/>
          <a:lstStyle/>
          <a:p>
            <a:fld id="{92C5EAEF-6478-4102-8F5D-A5FE9FC97ACB}" type="datetime1">
              <a:rPr lang="en-US" smtClean="0"/>
              <a:t>4/23/2026</a:t>
            </a:fld>
            <a:endParaRPr lang="en-US"/>
          </a:p>
        </p:txBody>
      </p:sp>
      <p:sp>
        <p:nvSpPr>
          <p:cNvPr id="6" name="Footer Placeholder 5">
            <a:extLst>
              <a:ext uri="{FF2B5EF4-FFF2-40B4-BE49-F238E27FC236}">
                <a16:creationId xmlns:a16="http://schemas.microsoft.com/office/drawing/2014/main" id="{7FDC75DA-9A78-9AB9-7171-95A08CC51C5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EFE1A03-DCCB-53C7-DBFE-2AD55C90591B}"/>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23802204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75BFB69-9245-EC58-F1DE-FEB625BD336A}"/>
              </a:ext>
            </a:extLst>
          </p:cNvPr>
          <p:cNvSpPr>
            <a:spLocks noGrp="1"/>
          </p:cNvSpPr>
          <p:nvPr>
            <p:ph type="title"/>
          </p:nvPr>
        </p:nvSpPr>
        <p:spPr>
          <a:xfrm>
            <a:off x="612648" y="548640"/>
            <a:ext cx="10653578" cy="1132258"/>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516AFD5-5144-C460-0CA4-644BC4A93C02}"/>
              </a:ext>
            </a:extLst>
          </p:cNvPr>
          <p:cNvSpPr>
            <a:spLocks noGrp="1"/>
          </p:cNvSpPr>
          <p:nvPr>
            <p:ph type="body" idx="1"/>
          </p:nvPr>
        </p:nvSpPr>
        <p:spPr>
          <a:xfrm>
            <a:off x="612647" y="1715532"/>
            <a:ext cx="10653579" cy="459382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3995753E-AF8A-7E04-8A1A-205B755A0215}"/>
              </a:ext>
            </a:extLst>
          </p:cNvPr>
          <p:cNvSpPr>
            <a:spLocks noGrp="1"/>
          </p:cNvSpPr>
          <p:nvPr>
            <p:ph type="dt" sz="half" idx="2"/>
          </p:nvPr>
        </p:nvSpPr>
        <p:spPr>
          <a:xfrm>
            <a:off x="137160" y="6453002"/>
            <a:ext cx="3494314" cy="365125"/>
          </a:xfrm>
          <a:prstGeom prst="rect">
            <a:avLst/>
          </a:prstGeom>
        </p:spPr>
        <p:txBody>
          <a:bodyPr vert="horz" lIns="91440" tIns="45720" rIns="91440" bIns="45720" rtlCol="0" anchor="ctr"/>
          <a:lstStyle>
            <a:lvl1pPr algn="l">
              <a:defRPr sz="900">
                <a:solidFill>
                  <a:schemeClr val="tx1"/>
                </a:solidFill>
              </a:defRPr>
            </a:lvl1pPr>
          </a:lstStyle>
          <a:p>
            <a:fld id="{67F45AC6-C491-4585-A584-9CE2AF7D5500}" type="datetime1">
              <a:rPr lang="en-US" smtClean="0"/>
              <a:t>4/23/2026</a:t>
            </a:fld>
            <a:endParaRPr lang="en-US"/>
          </a:p>
        </p:txBody>
      </p:sp>
      <p:sp>
        <p:nvSpPr>
          <p:cNvPr id="5" name="Footer Placeholder 4">
            <a:extLst>
              <a:ext uri="{FF2B5EF4-FFF2-40B4-BE49-F238E27FC236}">
                <a16:creationId xmlns:a16="http://schemas.microsoft.com/office/drawing/2014/main" id="{D4E1B7C8-DA74-800B-EE14-A39E9DB32DE4}"/>
              </a:ext>
            </a:extLst>
          </p:cNvPr>
          <p:cNvSpPr>
            <a:spLocks noGrp="1"/>
          </p:cNvSpPr>
          <p:nvPr>
            <p:ph type="ftr" sz="quarter" idx="3"/>
          </p:nvPr>
        </p:nvSpPr>
        <p:spPr>
          <a:xfrm>
            <a:off x="8876521" y="6453002"/>
            <a:ext cx="2805405" cy="365125"/>
          </a:xfrm>
          <a:prstGeom prst="rect">
            <a:avLst/>
          </a:prstGeom>
        </p:spPr>
        <p:txBody>
          <a:bodyPr vert="horz" lIns="91440" tIns="45720" rIns="91440" bIns="45720" rtlCol="0" anchor="ctr"/>
          <a:lstStyle>
            <a:lvl1pPr algn="r">
              <a:defRPr sz="900">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7AC1647D-0DF0-CA1B-F723-EF7B8F508DB7}"/>
              </a:ext>
            </a:extLst>
          </p:cNvPr>
          <p:cNvSpPr>
            <a:spLocks noGrp="1"/>
          </p:cNvSpPr>
          <p:nvPr>
            <p:ph type="sldNum" sz="quarter" idx="4"/>
          </p:nvPr>
        </p:nvSpPr>
        <p:spPr>
          <a:xfrm>
            <a:off x="11632162" y="6453002"/>
            <a:ext cx="429207" cy="365125"/>
          </a:xfrm>
          <a:prstGeom prst="rect">
            <a:avLst/>
          </a:prstGeom>
        </p:spPr>
        <p:txBody>
          <a:bodyPr vert="horz" lIns="91440" tIns="45720" rIns="91440" bIns="45720" rtlCol="0" anchor="ctr"/>
          <a:lstStyle>
            <a:lvl1pPr algn="r">
              <a:defRPr sz="900">
                <a:solidFill>
                  <a:schemeClr val="tx1"/>
                </a:solidFill>
              </a:defRPr>
            </a:lvl1pPr>
          </a:lstStyle>
          <a:p>
            <a:fld id="{CC057153-B650-4DEB-B370-79DDCFDCE934}" type="slidenum">
              <a:rPr lang="en-US" smtClean="0"/>
              <a:t>‹#›</a:t>
            </a:fld>
            <a:endParaRPr lang="en-US"/>
          </a:p>
        </p:txBody>
      </p:sp>
    </p:spTree>
    <p:extLst>
      <p:ext uri="{BB962C8B-B14F-4D97-AF65-F5344CB8AC3E}">
        <p14:creationId xmlns:p14="http://schemas.microsoft.com/office/powerpoint/2010/main" val="1642551459"/>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04" r:id="rId6"/>
    <p:sldLayoutId id="2147483700" r:id="rId7"/>
    <p:sldLayoutId id="2147483701" r:id="rId8"/>
    <p:sldLayoutId id="2147483702" r:id="rId9"/>
    <p:sldLayoutId id="2147483703" r:id="rId10"/>
    <p:sldLayoutId id="2147483705" r:id="rId11"/>
  </p:sldLayoutIdLst>
  <p:hf sldNum="0" hdr="0" ftr="0" dt="0"/>
  <p:txStyles>
    <p:title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latin typeface="+mn-lt"/>
          <a:ea typeface="+mn-ea"/>
          <a:cs typeface="+mn-cs"/>
        </a:defRPr>
      </a:lvl1pPr>
      <a:lvl2pPr marL="4572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2pPr>
      <a:lvl3pPr marL="6858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3pPr>
      <a:lvl4pPr marL="9144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4pPr>
      <a:lvl5pPr marL="1143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mailto:hbusch@utm.edu"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hyperlink" Target="https://yasff.blogspot.com/2012/04/p-is-for-printz-award.html"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92CC1E4F-F1F0-B945-BE50-C72A7103E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Neue Haas Grotesk Text Pro"/>
              <a:ea typeface="+mn-ea"/>
              <a:cs typeface="+mn-cs"/>
            </a:endParaRPr>
          </a:p>
        </p:txBody>
      </p:sp>
      <p:sp>
        <p:nvSpPr>
          <p:cNvPr id="2" name="Title 1">
            <a:extLst>
              <a:ext uri="{FF2B5EF4-FFF2-40B4-BE49-F238E27FC236}">
                <a16:creationId xmlns:a16="http://schemas.microsoft.com/office/drawing/2014/main" id="{003AD317-D6DD-6697-C6EB-9799C3D1120B}"/>
              </a:ext>
            </a:extLst>
          </p:cNvPr>
          <p:cNvSpPr>
            <a:spLocks noGrp="1"/>
          </p:cNvSpPr>
          <p:nvPr>
            <p:ph type="ctrTitle"/>
          </p:nvPr>
        </p:nvSpPr>
        <p:spPr>
          <a:xfrm>
            <a:off x="8270420" y="1387927"/>
            <a:ext cx="3212502" cy="1942773"/>
          </a:xfrm>
        </p:spPr>
        <p:txBody>
          <a:bodyPr vert="horz" lIns="91440" tIns="45720" rIns="91440" bIns="45720" rtlCol="0" anchor="b">
            <a:normAutofit/>
          </a:bodyPr>
          <a:lstStyle/>
          <a:p>
            <a:pPr algn="l"/>
            <a:r>
              <a:rPr lang="en-US" sz="3600" b="1" kern="1200" dirty="0">
                <a:solidFill>
                  <a:schemeClr val="tx1"/>
                </a:solidFill>
                <a:latin typeface="+mj-lt"/>
                <a:ea typeface="+mj-ea"/>
                <a:cs typeface="+mj-cs"/>
              </a:rPr>
              <a:t>Bridges for Children’s Literature	</a:t>
            </a:r>
          </a:p>
        </p:txBody>
      </p:sp>
      <p:pic>
        <p:nvPicPr>
          <p:cNvPr id="4" name="Picture 3" descr="Bridge at sunrise">
            <a:extLst>
              <a:ext uri="{FF2B5EF4-FFF2-40B4-BE49-F238E27FC236}">
                <a16:creationId xmlns:a16="http://schemas.microsoft.com/office/drawing/2014/main" id="{A9785849-000D-1F2B-6FD7-24B5363E665B}"/>
              </a:ext>
            </a:extLst>
          </p:cNvPr>
          <p:cNvPicPr>
            <a:picLocks noChangeAspect="1"/>
          </p:cNvPicPr>
          <p:nvPr/>
        </p:nvPicPr>
        <p:blipFill>
          <a:blip r:embed="rId3">
            <a:extLst>
              <a:ext uri="{28A0092B-C50C-407E-A947-70E740481C1C}">
                <a14:useLocalDpi xmlns:a14="http://schemas.microsoft.com/office/drawing/2010/main" val="0"/>
              </a:ext>
            </a:extLst>
          </a:blip>
          <a:srcRect l="12414" r="12412" b="-1"/>
          <a:stretch>
            <a:fillRect/>
          </a:stretch>
        </p:blipFill>
        <p:spPr>
          <a:xfrm>
            <a:off x="-41626" y="14524"/>
            <a:ext cx="7723393" cy="6857990"/>
          </a:xfrm>
          <a:prstGeom prst="rect">
            <a:avLst/>
          </a:prstGeom>
        </p:spPr>
      </p:pic>
      <p:sp>
        <p:nvSpPr>
          <p:cNvPr id="3" name="Subtitle 2">
            <a:extLst>
              <a:ext uri="{FF2B5EF4-FFF2-40B4-BE49-F238E27FC236}">
                <a16:creationId xmlns:a16="http://schemas.microsoft.com/office/drawing/2014/main" id="{B6C24F38-8C93-A34E-DE79-69741A15E8A4}"/>
              </a:ext>
            </a:extLst>
          </p:cNvPr>
          <p:cNvSpPr>
            <a:spLocks noGrp="1"/>
          </p:cNvSpPr>
          <p:nvPr>
            <p:ph type="subTitle" idx="1"/>
          </p:nvPr>
        </p:nvSpPr>
        <p:spPr>
          <a:xfrm>
            <a:off x="7955280" y="3412998"/>
            <a:ext cx="3527642" cy="2767366"/>
          </a:xfrm>
        </p:spPr>
        <p:txBody>
          <a:bodyPr vert="horz" lIns="91440" tIns="45720" rIns="91440" bIns="45720" rtlCol="0">
            <a:normAutofit/>
          </a:bodyPr>
          <a:lstStyle/>
          <a:p>
            <a:pPr algn="l">
              <a:lnSpc>
                <a:spcPct val="110000"/>
              </a:lnSpc>
            </a:pPr>
            <a:r>
              <a:rPr lang="en-US" dirty="0"/>
              <a:t>Children’s Book Awards in the Southeastern United States</a:t>
            </a:r>
          </a:p>
          <a:p>
            <a:pPr algn="l">
              <a:lnSpc>
                <a:spcPct val="110000"/>
              </a:lnSpc>
            </a:pPr>
            <a:endParaRPr lang="en-US" sz="1500" dirty="0"/>
          </a:p>
          <a:p>
            <a:pPr algn="l">
              <a:lnSpc>
                <a:spcPct val="110000"/>
              </a:lnSpc>
            </a:pPr>
            <a:r>
              <a:rPr lang="en-US" sz="1500" dirty="0"/>
              <a:t>Heidi Busch </a:t>
            </a:r>
          </a:p>
          <a:p>
            <a:pPr algn="l">
              <a:lnSpc>
                <a:spcPct val="110000"/>
              </a:lnSpc>
            </a:pPr>
            <a:r>
              <a:rPr lang="en-US" sz="1500" dirty="0"/>
              <a:t>Head of Circulation Services</a:t>
            </a:r>
          </a:p>
          <a:p>
            <a:pPr algn="l">
              <a:lnSpc>
                <a:spcPct val="110000"/>
              </a:lnSpc>
            </a:pPr>
            <a:r>
              <a:rPr lang="en-US" sz="1500" dirty="0"/>
              <a:t>Paul Meek Library </a:t>
            </a:r>
          </a:p>
          <a:p>
            <a:pPr algn="l">
              <a:lnSpc>
                <a:spcPct val="110000"/>
              </a:lnSpc>
            </a:pPr>
            <a:r>
              <a:rPr lang="en-US" sz="1500" dirty="0"/>
              <a:t>University of Tennessee at Martin</a:t>
            </a:r>
          </a:p>
        </p:txBody>
      </p:sp>
    </p:spTree>
    <p:extLst>
      <p:ext uri="{BB962C8B-B14F-4D97-AF65-F5344CB8AC3E}">
        <p14:creationId xmlns:p14="http://schemas.microsoft.com/office/powerpoint/2010/main" val="1949840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par>
                                <p:cTn id="8" presetID="10" presetClass="entr" presetSubtype="0" fill="hold" grpId="0" nodeType="withEffect">
                                  <p:stCondLst>
                                    <p:cond delay="1500"/>
                                  </p:stCondLst>
                                  <p:iterate>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7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1500"/>
                                  </p:stCondLst>
                                  <p:iterate>
                                    <p:tmPct val="10000"/>
                                  </p:iterate>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7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1500"/>
                                  </p:stCondLst>
                                  <p:iterate>
                                    <p:tmPct val="10000"/>
                                  </p:iterate>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7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1500"/>
                                  </p:stCondLst>
                                  <p:iterate>
                                    <p:tmPct val="10000"/>
                                  </p:iterate>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700"/>
                                        <p:tgtEl>
                                          <p:spTgt spid="3">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1500"/>
                                  </p:stCondLst>
                                  <p:iterate>
                                    <p:tmPct val="10000"/>
                                  </p:iterate>
                                  <p:childTnLst>
                                    <p:set>
                                      <p:cBhvr>
                                        <p:cTn id="29" dur="1" fill="hold">
                                          <p:stCondLst>
                                            <p:cond delay="0"/>
                                          </p:stCondLst>
                                        </p:cTn>
                                        <p:tgtEl>
                                          <p:spTgt spid="3">
                                            <p:txEl>
                                              <p:pRg st="5" end="5"/>
                                            </p:txEl>
                                          </p:spTgt>
                                        </p:tgtEl>
                                        <p:attrNameLst>
                                          <p:attrName>style.visibility</p:attrName>
                                        </p:attrNameLst>
                                      </p:cBhvr>
                                      <p:to>
                                        <p:strVal val="visible"/>
                                      </p:to>
                                    </p:set>
                                    <p:animEffect transition="in" filter="fade">
                                      <p:cBhvr>
                                        <p:cTn id="30" dur="7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A89BC8-37E6-6211-A932-094818FC2D1B}"/>
              </a:ext>
            </a:extLst>
          </p:cNvPr>
          <p:cNvSpPr>
            <a:spLocks noGrp="1"/>
          </p:cNvSpPr>
          <p:nvPr>
            <p:ph type="title"/>
          </p:nvPr>
        </p:nvSpPr>
        <p:spPr/>
        <p:txBody>
          <a:bodyPr/>
          <a:lstStyle/>
          <a:p>
            <a:r>
              <a:rPr lang="en-US" dirty="0"/>
              <a:t>Louisiana – Young Readers Choice Award, Teen Reader’s Choice Award</a:t>
            </a:r>
          </a:p>
        </p:txBody>
      </p:sp>
      <p:pic>
        <p:nvPicPr>
          <p:cNvPr id="13" name="Content Placeholder 12">
            <a:extLst>
              <a:ext uri="{FF2B5EF4-FFF2-40B4-BE49-F238E27FC236}">
                <a16:creationId xmlns:a16="http://schemas.microsoft.com/office/drawing/2014/main" id="{E2013B21-9317-F2C8-337D-89E29C8F6664}"/>
              </a:ext>
            </a:extLst>
          </p:cNvPr>
          <p:cNvPicPr>
            <a:picLocks noGrp="1" noChangeAspect="1"/>
          </p:cNvPicPr>
          <p:nvPr>
            <p:ph idx="1"/>
          </p:nvPr>
        </p:nvPicPr>
        <p:blipFill>
          <a:blip r:embed="rId3"/>
          <a:stretch>
            <a:fillRect/>
          </a:stretch>
        </p:blipFill>
        <p:spPr>
          <a:xfrm>
            <a:off x="856034" y="2123805"/>
            <a:ext cx="4381352" cy="3700070"/>
          </a:xfrm>
          <a:prstGeom prst="rect">
            <a:avLst/>
          </a:prstGeom>
        </p:spPr>
      </p:pic>
      <p:pic>
        <p:nvPicPr>
          <p:cNvPr id="15" name="Picture 14">
            <a:extLst>
              <a:ext uri="{FF2B5EF4-FFF2-40B4-BE49-F238E27FC236}">
                <a16:creationId xmlns:a16="http://schemas.microsoft.com/office/drawing/2014/main" id="{6114E013-884D-A6A2-9500-C0934254387B}"/>
              </a:ext>
            </a:extLst>
          </p:cNvPr>
          <p:cNvPicPr>
            <a:picLocks noChangeAspect="1"/>
          </p:cNvPicPr>
          <p:nvPr/>
        </p:nvPicPr>
        <p:blipFill>
          <a:blip r:embed="rId4"/>
          <a:stretch>
            <a:fillRect/>
          </a:stretch>
        </p:blipFill>
        <p:spPr>
          <a:xfrm>
            <a:off x="6096000" y="2188973"/>
            <a:ext cx="4974077" cy="3634902"/>
          </a:xfrm>
          <a:prstGeom prst="rect">
            <a:avLst/>
          </a:prstGeom>
        </p:spPr>
      </p:pic>
    </p:spTree>
    <p:extLst>
      <p:ext uri="{BB962C8B-B14F-4D97-AF65-F5344CB8AC3E}">
        <p14:creationId xmlns:p14="http://schemas.microsoft.com/office/powerpoint/2010/main" val="3538410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833F17-C1DB-A18B-6751-0BFADEB95434}"/>
              </a:ext>
            </a:extLst>
          </p:cNvPr>
          <p:cNvSpPr>
            <a:spLocks noGrp="1"/>
          </p:cNvSpPr>
          <p:nvPr>
            <p:ph type="title"/>
          </p:nvPr>
        </p:nvSpPr>
        <p:spPr/>
        <p:txBody>
          <a:bodyPr/>
          <a:lstStyle/>
          <a:p>
            <a:r>
              <a:rPr lang="en-US" dirty="0"/>
              <a:t>Mississippi – Magnolia Book Award: Children’s and Teen’s Choice Award</a:t>
            </a:r>
          </a:p>
        </p:txBody>
      </p:sp>
      <p:pic>
        <p:nvPicPr>
          <p:cNvPr id="5" name="Content Placeholder 4">
            <a:extLst>
              <a:ext uri="{FF2B5EF4-FFF2-40B4-BE49-F238E27FC236}">
                <a16:creationId xmlns:a16="http://schemas.microsoft.com/office/drawing/2014/main" id="{9E0140BB-7A22-E211-9FEB-43F53071B374}"/>
              </a:ext>
            </a:extLst>
          </p:cNvPr>
          <p:cNvPicPr>
            <a:picLocks noGrp="1" noChangeAspect="1"/>
          </p:cNvPicPr>
          <p:nvPr>
            <p:ph idx="1"/>
          </p:nvPr>
        </p:nvPicPr>
        <p:blipFill>
          <a:blip r:embed="rId3"/>
          <a:stretch>
            <a:fillRect/>
          </a:stretch>
        </p:blipFill>
        <p:spPr>
          <a:xfrm>
            <a:off x="3200400" y="1990286"/>
            <a:ext cx="4578402" cy="4688725"/>
          </a:xfrm>
          <a:prstGeom prst="rect">
            <a:avLst/>
          </a:prstGeom>
        </p:spPr>
      </p:pic>
    </p:spTree>
    <p:extLst>
      <p:ext uri="{BB962C8B-B14F-4D97-AF65-F5344CB8AC3E}">
        <p14:creationId xmlns:p14="http://schemas.microsoft.com/office/powerpoint/2010/main" val="1696043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DA9942F-A18C-9E9D-BF08-9291C54E1C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55FC613-9939-0472-3C11-AAD6B88502A8}"/>
              </a:ext>
            </a:extLst>
          </p:cNvPr>
          <p:cNvSpPr>
            <a:spLocks noGrp="1"/>
          </p:cNvSpPr>
          <p:nvPr>
            <p:ph type="title"/>
          </p:nvPr>
        </p:nvSpPr>
        <p:spPr>
          <a:xfrm>
            <a:off x="365761" y="353681"/>
            <a:ext cx="8473440" cy="974310"/>
          </a:xfrm>
        </p:spPr>
        <p:txBody>
          <a:bodyPr vert="horz" lIns="91440" tIns="45720" rIns="91440" bIns="45720" rtlCol="0" anchor="b">
            <a:normAutofit/>
          </a:bodyPr>
          <a:lstStyle/>
          <a:p>
            <a:pPr algn="ctr"/>
            <a:r>
              <a:rPr lang="en-US" sz="3100" dirty="0"/>
              <a:t>North Carolina – Children’s Book Award</a:t>
            </a:r>
          </a:p>
        </p:txBody>
      </p:sp>
      <p:pic>
        <p:nvPicPr>
          <p:cNvPr id="4" name="Content Placeholder 3">
            <a:extLst>
              <a:ext uri="{FF2B5EF4-FFF2-40B4-BE49-F238E27FC236}">
                <a16:creationId xmlns:a16="http://schemas.microsoft.com/office/drawing/2014/main" id="{0ABA87EE-2E82-7DAB-C7A9-385C0E48FDB4}"/>
              </a:ext>
            </a:extLst>
          </p:cNvPr>
          <p:cNvPicPr>
            <a:picLocks noGrp="1" noChangeAspect="1"/>
          </p:cNvPicPr>
          <p:nvPr>
            <p:ph idx="1"/>
          </p:nvPr>
        </p:nvPicPr>
        <p:blipFill>
          <a:blip r:embed="rId3"/>
          <a:stretch>
            <a:fillRect/>
          </a:stretch>
        </p:blipFill>
        <p:spPr>
          <a:xfrm>
            <a:off x="4236720" y="1994037"/>
            <a:ext cx="4374528" cy="3765776"/>
          </a:xfrm>
          <a:prstGeom prst="rect">
            <a:avLst/>
          </a:prstGeom>
        </p:spPr>
      </p:pic>
    </p:spTree>
    <p:extLst>
      <p:ext uri="{BB962C8B-B14F-4D97-AF65-F5344CB8AC3E}">
        <p14:creationId xmlns:p14="http://schemas.microsoft.com/office/powerpoint/2010/main" val="3905202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CCAE95-D955-9FE8-3609-322F40738BBD}"/>
              </a:ext>
            </a:extLst>
          </p:cNvPr>
          <p:cNvSpPr>
            <a:spLocks noGrp="1"/>
          </p:cNvSpPr>
          <p:nvPr>
            <p:ph type="title"/>
          </p:nvPr>
        </p:nvSpPr>
        <p:spPr/>
        <p:txBody>
          <a:bodyPr/>
          <a:lstStyle/>
          <a:p>
            <a:r>
              <a:rPr lang="en-US" dirty="0"/>
              <a:t>South Carolina – Book Award</a:t>
            </a:r>
          </a:p>
        </p:txBody>
      </p:sp>
      <p:pic>
        <p:nvPicPr>
          <p:cNvPr id="4" name="Content Placeholder 3">
            <a:extLst>
              <a:ext uri="{FF2B5EF4-FFF2-40B4-BE49-F238E27FC236}">
                <a16:creationId xmlns:a16="http://schemas.microsoft.com/office/drawing/2014/main" id="{2B85CEF9-88E8-E27F-620C-9E802C12C82C}"/>
              </a:ext>
            </a:extLst>
          </p:cNvPr>
          <p:cNvPicPr>
            <a:picLocks noGrp="1" noChangeAspect="1"/>
          </p:cNvPicPr>
          <p:nvPr>
            <p:ph idx="1"/>
          </p:nvPr>
        </p:nvPicPr>
        <p:blipFill>
          <a:blip r:embed="rId3"/>
          <a:stretch>
            <a:fillRect/>
          </a:stretch>
        </p:blipFill>
        <p:spPr>
          <a:xfrm>
            <a:off x="3810001" y="1680898"/>
            <a:ext cx="3863440" cy="3863440"/>
          </a:xfrm>
          <a:prstGeom prst="rect">
            <a:avLst/>
          </a:prstGeom>
        </p:spPr>
      </p:pic>
    </p:spTree>
    <p:extLst>
      <p:ext uri="{BB962C8B-B14F-4D97-AF65-F5344CB8AC3E}">
        <p14:creationId xmlns:p14="http://schemas.microsoft.com/office/powerpoint/2010/main" val="561312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BDBA82-4044-A7EA-53D8-124DE0FBD22A}"/>
              </a:ext>
            </a:extLst>
          </p:cNvPr>
          <p:cNvSpPr>
            <a:spLocks noGrp="1"/>
          </p:cNvSpPr>
          <p:nvPr>
            <p:ph type="title"/>
          </p:nvPr>
        </p:nvSpPr>
        <p:spPr/>
        <p:txBody>
          <a:bodyPr/>
          <a:lstStyle/>
          <a:p>
            <a:r>
              <a:rPr lang="en-US" dirty="0"/>
              <a:t>Tennessee - Volunteer State Book Awards</a:t>
            </a:r>
          </a:p>
        </p:txBody>
      </p:sp>
      <p:pic>
        <p:nvPicPr>
          <p:cNvPr id="4" name="Content Placeholder 3">
            <a:extLst>
              <a:ext uri="{FF2B5EF4-FFF2-40B4-BE49-F238E27FC236}">
                <a16:creationId xmlns:a16="http://schemas.microsoft.com/office/drawing/2014/main" id="{68B25DA1-47CD-A2B0-DC40-70274FDDCD3D}"/>
              </a:ext>
            </a:extLst>
          </p:cNvPr>
          <p:cNvPicPr>
            <a:picLocks noGrp="1" noChangeAspect="1"/>
          </p:cNvPicPr>
          <p:nvPr>
            <p:ph idx="1"/>
          </p:nvPr>
        </p:nvPicPr>
        <p:blipFill>
          <a:blip r:embed="rId3"/>
          <a:stretch>
            <a:fillRect/>
          </a:stretch>
        </p:blipFill>
        <p:spPr>
          <a:xfrm>
            <a:off x="3851557" y="1680898"/>
            <a:ext cx="4175760" cy="4175760"/>
          </a:xfrm>
          <a:prstGeom prst="rect">
            <a:avLst/>
          </a:prstGeom>
        </p:spPr>
      </p:pic>
    </p:spTree>
    <p:extLst>
      <p:ext uri="{BB962C8B-B14F-4D97-AF65-F5344CB8AC3E}">
        <p14:creationId xmlns:p14="http://schemas.microsoft.com/office/powerpoint/2010/main" val="2060666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F77632-2F00-E942-F6C5-465C7FF8A84D}"/>
              </a:ext>
            </a:extLst>
          </p:cNvPr>
          <p:cNvSpPr>
            <a:spLocks noGrp="1"/>
          </p:cNvSpPr>
          <p:nvPr>
            <p:ph type="title"/>
          </p:nvPr>
        </p:nvSpPr>
        <p:spPr/>
        <p:txBody>
          <a:bodyPr/>
          <a:lstStyle/>
          <a:p>
            <a:r>
              <a:rPr lang="en-US" dirty="0"/>
              <a:t>Virginia – VA Reads and Virginia Reader’s Choice Awards</a:t>
            </a:r>
          </a:p>
        </p:txBody>
      </p:sp>
      <p:pic>
        <p:nvPicPr>
          <p:cNvPr id="4" name="Content Placeholder 3">
            <a:extLst>
              <a:ext uri="{FF2B5EF4-FFF2-40B4-BE49-F238E27FC236}">
                <a16:creationId xmlns:a16="http://schemas.microsoft.com/office/drawing/2014/main" id="{2D5CDBB8-CD6D-DADC-B355-AD3DE9601772}"/>
              </a:ext>
            </a:extLst>
          </p:cNvPr>
          <p:cNvPicPr>
            <a:picLocks noGrp="1" noChangeAspect="1"/>
          </p:cNvPicPr>
          <p:nvPr>
            <p:ph idx="1"/>
          </p:nvPr>
        </p:nvPicPr>
        <p:blipFill>
          <a:blip r:embed="rId3"/>
          <a:stretch>
            <a:fillRect/>
          </a:stretch>
        </p:blipFill>
        <p:spPr>
          <a:xfrm>
            <a:off x="1557528" y="1905833"/>
            <a:ext cx="3035009" cy="3674741"/>
          </a:xfrm>
          <a:prstGeom prst="rect">
            <a:avLst/>
          </a:prstGeom>
        </p:spPr>
      </p:pic>
      <p:pic>
        <p:nvPicPr>
          <p:cNvPr id="6" name="Picture 5">
            <a:extLst>
              <a:ext uri="{FF2B5EF4-FFF2-40B4-BE49-F238E27FC236}">
                <a16:creationId xmlns:a16="http://schemas.microsoft.com/office/drawing/2014/main" id="{AD22EB5B-156C-42CA-E253-048D7D4AE84F}"/>
              </a:ext>
            </a:extLst>
          </p:cNvPr>
          <p:cNvPicPr>
            <a:picLocks noChangeAspect="1"/>
          </p:cNvPicPr>
          <p:nvPr/>
        </p:nvPicPr>
        <p:blipFill>
          <a:blip r:embed="rId4"/>
          <a:stretch>
            <a:fillRect/>
          </a:stretch>
        </p:blipFill>
        <p:spPr>
          <a:xfrm>
            <a:off x="5939437" y="2519969"/>
            <a:ext cx="5271394" cy="2446468"/>
          </a:xfrm>
          <a:prstGeom prst="rect">
            <a:avLst/>
          </a:prstGeom>
        </p:spPr>
      </p:pic>
    </p:spTree>
    <p:extLst>
      <p:ext uri="{BB962C8B-B14F-4D97-AF65-F5344CB8AC3E}">
        <p14:creationId xmlns:p14="http://schemas.microsoft.com/office/powerpoint/2010/main" val="1815894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0D7173-C8BA-B85F-859B-4BA5D915C178}"/>
              </a:ext>
            </a:extLst>
          </p:cNvPr>
          <p:cNvSpPr>
            <a:spLocks noGrp="1"/>
          </p:cNvSpPr>
          <p:nvPr>
            <p:ph type="title"/>
          </p:nvPr>
        </p:nvSpPr>
        <p:spPr/>
        <p:txBody>
          <a:bodyPr/>
          <a:lstStyle/>
          <a:p>
            <a:r>
              <a:rPr lang="en-US" dirty="0"/>
              <a:t>West Virginia – Children’s Choice Award</a:t>
            </a:r>
          </a:p>
        </p:txBody>
      </p:sp>
      <p:pic>
        <p:nvPicPr>
          <p:cNvPr id="4" name="Content Placeholder 3">
            <a:extLst>
              <a:ext uri="{FF2B5EF4-FFF2-40B4-BE49-F238E27FC236}">
                <a16:creationId xmlns:a16="http://schemas.microsoft.com/office/drawing/2014/main" id="{9CBA07D7-7A36-A937-6AD7-1DC63E9EDE35}"/>
              </a:ext>
            </a:extLst>
          </p:cNvPr>
          <p:cNvPicPr>
            <a:picLocks noGrp="1" noChangeAspect="1"/>
          </p:cNvPicPr>
          <p:nvPr>
            <p:ph idx="1"/>
          </p:nvPr>
        </p:nvPicPr>
        <p:blipFill>
          <a:blip r:embed="rId3"/>
          <a:stretch>
            <a:fillRect/>
          </a:stretch>
        </p:blipFill>
        <p:spPr>
          <a:xfrm>
            <a:off x="4020582" y="1381132"/>
            <a:ext cx="4150836" cy="4095736"/>
          </a:xfrm>
          <a:prstGeom prst="rect">
            <a:avLst/>
          </a:prstGeom>
        </p:spPr>
      </p:pic>
    </p:spTree>
    <p:extLst>
      <p:ext uri="{BB962C8B-B14F-4D97-AF65-F5344CB8AC3E}">
        <p14:creationId xmlns:p14="http://schemas.microsoft.com/office/powerpoint/2010/main" val="1404832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6DA9942F-A18C-9E9D-BF08-9291C54E1C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02CFCCE4-F635-1CE8-A9B0-D92486B6A740}"/>
              </a:ext>
            </a:extLst>
          </p:cNvPr>
          <p:cNvSpPr>
            <a:spLocks noGrp="1"/>
          </p:cNvSpPr>
          <p:nvPr>
            <p:ph type="title"/>
          </p:nvPr>
        </p:nvSpPr>
        <p:spPr>
          <a:xfrm>
            <a:off x="2809809" y="353681"/>
            <a:ext cx="6572382" cy="974310"/>
          </a:xfrm>
        </p:spPr>
        <p:txBody>
          <a:bodyPr vert="horz" lIns="91440" tIns="45720" rIns="91440" bIns="45720" rtlCol="0" anchor="b">
            <a:normAutofit/>
          </a:bodyPr>
          <a:lstStyle/>
          <a:p>
            <a:pPr algn="ctr"/>
            <a:r>
              <a:rPr lang="en-US" sz="4000"/>
              <a:t>Summary </a:t>
            </a:r>
          </a:p>
        </p:txBody>
      </p:sp>
      <p:pic>
        <p:nvPicPr>
          <p:cNvPr id="6" name="Content Placeholder 5">
            <a:extLst>
              <a:ext uri="{FF2B5EF4-FFF2-40B4-BE49-F238E27FC236}">
                <a16:creationId xmlns:a16="http://schemas.microsoft.com/office/drawing/2014/main" id="{A86E737F-D2A2-2550-7F06-67D40ACA4094}"/>
              </a:ext>
            </a:extLst>
          </p:cNvPr>
          <p:cNvPicPr>
            <a:picLocks noGrp="1" noChangeAspect="1"/>
          </p:cNvPicPr>
          <p:nvPr>
            <p:ph idx="1"/>
          </p:nvPr>
        </p:nvPicPr>
        <p:blipFill>
          <a:blip r:embed="rId3"/>
          <a:stretch>
            <a:fillRect/>
          </a:stretch>
        </p:blipFill>
        <p:spPr>
          <a:xfrm>
            <a:off x="3930769" y="1429352"/>
            <a:ext cx="4330461" cy="4330461"/>
          </a:xfrm>
          <a:prstGeom prst="rect">
            <a:avLst/>
          </a:prstGeom>
        </p:spPr>
      </p:pic>
    </p:spTree>
    <p:extLst>
      <p:ext uri="{BB962C8B-B14F-4D97-AF65-F5344CB8AC3E}">
        <p14:creationId xmlns:p14="http://schemas.microsoft.com/office/powerpoint/2010/main" val="288645505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6CD80C-78F7-4489-E252-F7A058C19694}"/>
              </a:ext>
            </a:extLst>
          </p:cNvPr>
          <p:cNvSpPr>
            <a:spLocks noGrp="1"/>
          </p:cNvSpPr>
          <p:nvPr>
            <p:ph type="title"/>
          </p:nvPr>
        </p:nvSpPr>
        <p:spPr/>
        <p:txBody>
          <a:bodyPr/>
          <a:lstStyle/>
          <a:p>
            <a:pPr algn="ctr"/>
            <a:r>
              <a:rPr lang="en-US" dirty="0"/>
              <a:t>Questions and Comments</a:t>
            </a:r>
          </a:p>
        </p:txBody>
      </p:sp>
      <p:sp>
        <p:nvSpPr>
          <p:cNvPr id="3" name="Content Placeholder 2">
            <a:extLst>
              <a:ext uri="{FF2B5EF4-FFF2-40B4-BE49-F238E27FC236}">
                <a16:creationId xmlns:a16="http://schemas.microsoft.com/office/drawing/2014/main" id="{926AF937-9C65-B409-171B-0F2D8A3C475A}"/>
              </a:ext>
            </a:extLst>
          </p:cNvPr>
          <p:cNvSpPr>
            <a:spLocks noGrp="1"/>
          </p:cNvSpPr>
          <p:nvPr>
            <p:ph idx="1"/>
          </p:nvPr>
        </p:nvSpPr>
        <p:spPr/>
        <p:txBody>
          <a:bodyPr/>
          <a:lstStyle/>
          <a:p>
            <a:r>
              <a:rPr lang="en-US" dirty="0"/>
              <a:t>Heidi S. Busch</a:t>
            </a:r>
          </a:p>
          <a:p>
            <a:r>
              <a:rPr lang="en-US" dirty="0"/>
              <a:t>Associate Professor/Head of Circulation Services</a:t>
            </a:r>
          </a:p>
          <a:p>
            <a:r>
              <a:rPr lang="en-US" dirty="0"/>
              <a:t>170 Paul Meek Library</a:t>
            </a:r>
          </a:p>
          <a:p>
            <a:r>
              <a:rPr lang="en-US" dirty="0"/>
              <a:t>University of Tennessee at Martin</a:t>
            </a:r>
          </a:p>
          <a:p>
            <a:r>
              <a:rPr lang="en-US" dirty="0"/>
              <a:t>731-881-3078</a:t>
            </a:r>
          </a:p>
          <a:p>
            <a:r>
              <a:rPr lang="en-US" dirty="0">
                <a:hlinkClick r:id="rId3"/>
              </a:rPr>
              <a:t>hbusch@utm.edu</a:t>
            </a:r>
            <a:endParaRPr lang="en-US" dirty="0"/>
          </a:p>
          <a:p>
            <a:endParaRPr lang="en-US" dirty="0"/>
          </a:p>
          <a:p>
            <a:endParaRPr lang="en-US" dirty="0"/>
          </a:p>
        </p:txBody>
      </p:sp>
      <p:pic>
        <p:nvPicPr>
          <p:cNvPr id="4" name="Picture 3">
            <a:extLst>
              <a:ext uri="{FF2B5EF4-FFF2-40B4-BE49-F238E27FC236}">
                <a16:creationId xmlns:a16="http://schemas.microsoft.com/office/drawing/2014/main" id="{9DF440C3-9B03-3267-5269-57A8C6F7AAB0}"/>
              </a:ext>
            </a:extLst>
          </p:cNvPr>
          <p:cNvPicPr>
            <a:picLocks noChangeAspect="1"/>
          </p:cNvPicPr>
          <p:nvPr/>
        </p:nvPicPr>
        <p:blipFill>
          <a:blip r:embed="rId4"/>
          <a:stretch>
            <a:fillRect/>
          </a:stretch>
        </p:blipFill>
        <p:spPr>
          <a:xfrm>
            <a:off x="6827520" y="3463501"/>
            <a:ext cx="3592830" cy="2011985"/>
          </a:xfrm>
          <a:prstGeom prst="rect">
            <a:avLst/>
          </a:prstGeom>
        </p:spPr>
      </p:pic>
    </p:spTree>
    <p:extLst>
      <p:ext uri="{BB962C8B-B14F-4D97-AF65-F5344CB8AC3E}">
        <p14:creationId xmlns:p14="http://schemas.microsoft.com/office/powerpoint/2010/main" val="236820969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8DFD64-1DDF-1070-524C-BF253F7CE960}"/>
              </a:ext>
            </a:extLst>
          </p:cNvPr>
          <p:cNvSpPr>
            <a:spLocks noGrp="1"/>
          </p:cNvSpPr>
          <p:nvPr>
            <p:ph type="title"/>
          </p:nvPr>
        </p:nvSpPr>
        <p:spPr/>
        <p:txBody>
          <a:bodyPr/>
          <a:lstStyle/>
          <a:p>
            <a:r>
              <a:rPr lang="en-US" dirty="0"/>
              <a:t>Book awards for Juvenile Literature</a:t>
            </a:r>
          </a:p>
        </p:txBody>
      </p:sp>
      <p:sp>
        <p:nvSpPr>
          <p:cNvPr id="3" name="Content Placeholder 2">
            <a:extLst>
              <a:ext uri="{FF2B5EF4-FFF2-40B4-BE49-F238E27FC236}">
                <a16:creationId xmlns:a16="http://schemas.microsoft.com/office/drawing/2014/main" id="{4CA2E688-491D-DCA6-CEDF-2905B46D5AD9}"/>
              </a:ext>
            </a:extLst>
          </p:cNvPr>
          <p:cNvSpPr>
            <a:spLocks noGrp="1"/>
          </p:cNvSpPr>
          <p:nvPr>
            <p:ph idx="1"/>
          </p:nvPr>
        </p:nvSpPr>
        <p:spPr/>
        <p:txBody>
          <a:bodyPr/>
          <a:lstStyle/>
          <a:p>
            <a:endParaRPr lang="en-US" dirty="0"/>
          </a:p>
          <a:p>
            <a:pPr marL="0" indent="0">
              <a:buNone/>
            </a:pPr>
            <a:endParaRPr lang="en-US" dirty="0"/>
          </a:p>
        </p:txBody>
      </p:sp>
      <p:pic>
        <p:nvPicPr>
          <p:cNvPr id="11" name="Picture 10">
            <a:extLst>
              <a:ext uri="{FF2B5EF4-FFF2-40B4-BE49-F238E27FC236}">
                <a16:creationId xmlns:a16="http://schemas.microsoft.com/office/drawing/2014/main" id="{0C2D09F1-F7BF-06A0-1F38-7BCFEB6F5B7B}"/>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8476623" y="1564995"/>
            <a:ext cx="3435910" cy="3435910"/>
          </a:xfrm>
          <a:prstGeom prst="rect">
            <a:avLst/>
          </a:prstGeom>
        </p:spPr>
      </p:pic>
      <p:pic>
        <p:nvPicPr>
          <p:cNvPr id="13" name="Picture 12">
            <a:extLst>
              <a:ext uri="{FF2B5EF4-FFF2-40B4-BE49-F238E27FC236}">
                <a16:creationId xmlns:a16="http://schemas.microsoft.com/office/drawing/2014/main" id="{F9C42413-EC75-BE2F-0DBB-6F1E93EDA343}"/>
              </a:ext>
            </a:extLst>
          </p:cNvPr>
          <p:cNvPicPr>
            <a:picLocks noChangeAspect="1"/>
          </p:cNvPicPr>
          <p:nvPr/>
        </p:nvPicPr>
        <p:blipFill>
          <a:blip r:embed="rId5"/>
          <a:stretch>
            <a:fillRect/>
          </a:stretch>
        </p:blipFill>
        <p:spPr>
          <a:xfrm>
            <a:off x="4553496" y="1680898"/>
            <a:ext cx="3285373" cy="3285373"/>
          </a:xfrm>
          <a:prstGeom prst="rect">
            <a:avLst/>
          </a:prstGeom>
        </p:spPr>
      </p:pic>
      <p:pic>
        <p:nvPicPr>
          <p:cNvPr id="14" name="Picture 13">
            <a:extLst>
              <a:ext uri="{FF2B5EF4-FFF2-40B4-BE49-F238E27FC236}">
                <a16:creationId xmlns:a16="http://schemas.microsoft.com/office/drawing/2014/main" id="{26779AD0-B4F6-A12A-2772-CD7785D24474}"/>
              </a:ext>
            </a:extLst>
          </p:cNvPr>
          <p:cNvPicPr>
            <a:picLocks noChangeAspect="1"/>
          </p:cNvPicPr>
          <p:nvPr/>
        </p:nvPicPr>
        <p:blipFill>
          <a:blip r:embed="rId6"/>
          <a:stretch>
            <a:fillRect/>
          </a:stretch>
        </p:blipFill>
        <p:spPr>
          <a:xfrm>
            <a:off x="279467" y="1497007"/>
            <a:ext cx="3636276" cy="3652509"/>
          </a:xfrm>
          <a:prstGeom prst="rect">
            <a:avLst/>
          </a:prstGeom>
        </p:spPr>
      </p:pic>
    </p:spTree>
    <p:extLst>
      <p:ext uri="{BB962C8B-B14F-4D97-AF65-F5344CB8AC3E}">
        <p14:creationId xmlns:p14="http://schemas.microsoft.com/office/powerpoint/2010/main" val="20890404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28B82FFC-7A4B-76EF-61EE-981D512D6399}"/>
              </a:ext>
            </a:extLst>
          </p:cNvPr>
          <p:cNvPicPr>
            <a:picLocks noGrp="1" noChangeAspect="1"/>
          </p:cNvPicPr>
          <p:nvPr>
            <p:ph idx="1"/>
          </p:nvPr>
        </p:nvPicPr>
        <p:blipFill>
          <a:blip r:embed="rId3"/>
          <a:srcRect l="5160" t="6443" r="1834" b="7946"/>
          <a:stretch>
            <a:fillRect/>
          </a:stretch>
        </p:blipFill>
        <p:spPr>
          <a:xfrm>
            <a:off x="3352801" y="1171073"/>
            <a:ext cx="5165558" cy="5277854"/>
          </a:xfrm>
          <a:prstGeom prst="rect">
            <a:avLst/>
          </a:prstGeom>
        </p:spPr>
      </p:pic>
      <p:sp>
        <p:nvSpPr>
          <p:cNvPr id="5" name="Title 4">
            <a:extLst>
              <a:ext uri="{FF2B5EF4-FFF2-40B4-BE49-F238E27FC236}">
                <a16:creationId xmlns:a16="http://schemas.microsoft.com/office/drawing/2014/main" id="{894CD197-EE89-D290-0BF8-3693C14C6F54}"/>
              </a:ext>
            </a:extLst>
          </p:cNvPr>
          <p:cNvSpPr>
            <a:spLocks noGrp="1"/>
          </p:cNvSpPr>
          <p:nvPr>
            <p:ph type="title"/>
          </p:nvPr>
        </p:nvSpPr>
        <p:spPr/>
        <p:txBody>
          <a:bodyPr/>
          <a:lstStyle/>
          <a:p>
            <a:endParaRPr lang="en-US" dirty="0"/>
          </a:p>
        </p:txBody>
      </p:sp>
    </p:spTree>
    <p:extLst>
      <p:ext uri="{BB962C8B-B14F-4D97-AF65-F5344CB8AC3E}">
        <p14:creationId xmlns:p14="http://schemas.microsoft.com/office/powerpoint/2010/main" val="33515714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55EDE1-1016-A75B-3C7A-B1ADD59EA7A5}"/>
              </a:ext>
            </a:extLst>
          </p:cNvPr>
          <p:cNvSpPr>
            <a:spLocks noGrp="1"/>
          </p:cNvSpPr>
          <p:nvPr>
            <p:ph type="title"/>
          </p:nvPr>
        </p:nvSpPr>
        <p:spPr/>
        <p:txBody>
          <a:bodyPr/>
          <a:lstStyle/>
          <a:p>
            <a:r>
              <a:rPr lang="en-US" dirty="0"/>
              <a:t>Alabama – Yellowhammer Book Award</a:t>
            </a:r>
            <a:br>
              <a:rPr lang="en-US" dirty="0"/>
            </a:br>
            <a:endParaRPr lang="en-US" dirty="0"/>
          </a:p>
        </p:txBody>
      </p:sp>
      <p:sp>
        <p:nvSpPr>
          <p:cNvPr id="3" name="Content Placeholder 2">
            <a:extLst>
              <a:ext uri="{FF2B5EF4-FFF2-40B4-BE49-F238E27FC236}">
                <a16:creationId xmlns:a16="http://schemas.microsoft.com/office/drawing/2014/main" id="{1404EE0F-5F71-A8FB-BE9A-C3B22F70D363}"/>
              </a:ext>
            </a:extLst>
          </p:cNvPr>
          <p:cNvSpPr>
            <a:spLocks noGrp="1"/>
          </p:cNvSpPr>
          <p:nvPr>
            <p:ph idx="1"/>
          </p:nvPr>
        </p:nvSpPr>
        <p:spPr/>
        <p:txBody>
          <a:bodyPr/>
          <a:lstStyle/>
          <a:p>
            <a:pPr marL="0" indent="0">
              <a:buNone/>
            </a:pPr>
            <a:endParaRPr lang="en-US" dirty="0"/>
          </a:p>
        </p:txBody>
      </p:sp>
      <p:pic>
        <p:nvPicPr>
          <p:cNvPr id="4" name="Picture 3">
            <a:extLst>
              <a:ext uri="{FF2B5EF4-FFF2-40B4-BE49-F238E27FC236}">
                <a16:creationId xmlns:a16="http://schemas.microsoft.com/office/drawing/2014/main" id="{8FE00A03-3394-5224-9916-9B4B5CAC1B00}"/>
              </a:ext>
            </a:extLst>
          </p:cNvPr>
          <p:cNvPicPr>
            <a:picLocks noChangeAspect="1"/>
          </p:cNvPicPr>
          <p:nvPr/>
        </p:nvPicPr>
        <p:blipFill>
          <a:blip r:embed="rId3"/>
          <a:stretch>
            <a:fillRect/>
          </a:stretch>
        </p:blipFill>
        <p:spPr>
          <a:xfrm>
            <a:off x="3406140" y="1980613"/>
            <a:ext cx="4695122" cy="4671647"/>
          </a:xfrm>
          <a:prstGeom prst="rect">
            <a:avLst/>
          </a:prstGeom>
        </p:spPr>
      </p:pic>
    </p:spTree>
    <p:extLst>
      <p:ext uri="{BB962C8B-B14F-4D97-AF65-F5344CB8AC3E}">
        <p14:creationId xmlns:p14="http://schemas.microsoft.com/office/powerpoint/2010/main" val="212118308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C9926B-5C04-BEF7-E26C-9A6A65C51951}"/>
              </a:ext>
            </a:extLst>
          </p:cNvPr>
          <p:cNvSpPr>
            <a:spLocks noGrp="1"/>
          </p:cNvSpPr>
          <p:nvPr>
            <p:ph type="title"/>
          </p:nvPr>
        </p:nvSpPr>
        <p:spPr/>
        <p:txBody>
          <a:bodyPr>
            <a:normAutofit fontScale="90000"/>
          </a:bodyPr>
          <a:lstStyle/>
          <a:p>
            <a:r>
              <a:rPr lang="en-US" dirty="0"/>
              <a:t>Arkansas - Arkansas Diamond Primary Book Award, Charlie May Simon Book Award, Arkansas Teen Book Award</a:t>
            </a:r>
            <a:br>
              <a:rPr lang="en-US" dirty="0"/>
            </a:br>
            <a:endParaRPr lang="en-US" dirty="0"/>
          </a:p>
        </p:txBody>
      </p:sp>
      <p:pic>
        <p:nvPicPr>
          <p:cNvPr id="4" name="Content Placeholder 3">
            <a:extLst>
              <a:ext uri="{FF2B5EF4-FFF2-40B4-BE49-F238E27FC236}">
                <a16:creationId xmlns:a16="http://schemas.microsoft.com/office/drawing/2014/main" id="{1A19B449-916F-95D3-EEEB-E8C2C34E6237}"/>
              </a:ext>
            </a:extLst>
          </p:cNvPr>
          <p:cNvPicPr>
            <a:picLocks noGrp="1" noChangeAspect="1"/>
          </p:cNvPicPr>
          <p:nvPr>
            <p:ph idx="1"/>
          </p:nvPr>
        </p:nvPicPr>
        <p:blipFill>
          <a:blip r:embed="rId3"/>
          <a:stretch>
            <a:fillRect/>
          </a:stretch>
        </p:blipFill>
        <p:spPr>
          <a:xfrm>
            <a:off x="268971" y="2626893"/>
            <a:ext cx="2838450" cy="2667000"/>
          </a:xfrm>
          <a:prstGeom prst="rect">
            <a:avLst/>
          </a:prstGeom>
        </p:spPr>
      </p:pic>
      <p:pic>
        <p:nvPicPr>
          <p:cNvPr id="5" name="Picture 4">
            <a:extLst>
              <a:ext uri="{FF2B5EF4-FFF2-40B4-BE49-F238E27FC236}">
                <a16:creationId xmlns:a16="http://schemas.microsoft.com/office/drawing/2014/main" id="{E6F2DF79-D506-5F0B-3092-7A598BB2D2E7}"/>
              </a:ext>
            </a:extLst>
          </p:cNvPr>
          <p:cNvPicPr>
            <a:picLocks noChangeAspect="1"/>
          </p:cNvPicPr>
          <p:nvPr/>
        </p:nvPicPr>
        <p:blipFill>
          <a:blip r:embed="rId4"/>
          <a:stretch>
            <a:fillRect/>
          </a:stretch>
        </p:blipFill>
        <p:spPr>
          <a:xfrm>
            <a:off x="4527339" y="2598762"/>
            <a:ext cx="2987886" cy="2821406"/>
          </a:xfrm>
          <a:prstGeom prst="rect">
            <a:avLst/>
          </a:prstGeom>
        </p:spPr>
      </p:pic>
      <p:pic>
        <p:nvPicPr>
          <p:cNvPr id="6" name="Picture 5">
            <a:extLst>
              <a:ext uri="{FF2B5EF4-FFF2-40B4-BE49-F238E27FC236}">
                <a16:creationId xmlns:a16="http://schemas.microsoft.com/office/drawing/2014/main" id="{E6630571-7070-DC64-AB23-C6BDDA477A3A}"/>
              </a:ext>
            </a:extLst>
          </p:cNvPr>
          <p:cNvPicPr>
            <a:picLocks noChangeAspect="1"/>
          </p:cNvPicPr>
          <p:nvPr/>
        </p:nvPicPr>
        <p:blipFill>
          <a:blip r:embed="rId5"/>
          <a:stretch>
            <a:fillRect/>
          </a:stretch>
        </p:blipFill>
        <p:spPr>
          <a:xfrm>
            <a:off x="8935143" y="2598762"/>
            <a:ext cx="2838450" cy="2849537"/>
          </a:xfrm>
          <a:prstGeom prst="rect">
            <a:avLst/>
          </a:prstGeom>
        </p:spPr>
      </p:pic>
    </p:spTree>
    <p:extLst>
      <p:ext uri="{BB962C8B-B14F-4D97-AF65-F5344CB8AC3E}">
        <p14:creationId xmlns:p14="http://schemas.microsoft.com/office/powerpoint/2010/main" val="2719035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E73264-3B98-531E-6028-6AF1200FBECE}"/>
              </a:ext>
            </a:extLst>
          </p:cNvPr>
          <p:cNvSpPr>
            <a:spLocks noGrp="1"/>
          </p:cNvSpPr>
          <p:nvPr>
            <p:ph type="title"/>
          </p:nvPr>
        </p:nvSpPr>
        <p:spPr>
          <a:xfrm>
            <a:off x="612648" y="548640"/>
            <a:ext cx="10653578" cy="1783080"/>
          </a:xfrm>
        </p:spPr>
        <p:txBody>
          <a:bodyPr>
            <a:normAutofit fontScale="90000"/>
          </a:bodyPr>
          <a:lstStyle/>
          <a:p>
            <a:r>
              <a:rPr lang="en-US" dirty="0"/>
              <a:t>Florida - Sunshine State Young Readers Award Jr., Sunshine State Young Readers Award, Florida Teens Read</a:t>
            </a:r>
            <a:br>
              <a:rPr lang="en-US" dirty="0"/>
            </a:br>
            <a:endParaRPr lang="en-US" dirty="0"/>
          </a:p>
        </p:txBody>
      </p:sp>
      <p:pic>
        <p:nvPicPr>
          <p:cNvPr id="7" name="Content Placeholder 6">
            <a:extLst>
              <a:ext uri="{FF2B5EF4-FFF2-40B4-BE49-F238E27FC236}">
                <a16:creationId xmlns:a16="http://schemas.microsoft.com/office/drawing/2014/main" id="{4BF6B81A-10FC-A460-5BEE-E21B8266DC66}"/>
              </a:ext>
            </a:extLst>
          </p:cNvPr>
          <p:cNvPicPr>
            <a:picLocks noGrp="1" noChangeAspect="1"/>
          </p:cNvPicPr>
          <p:nvPr>
            <p:ph idx="1"/>
          </p:nvPr>
        </p:nvPicPr>
        <p:blipFill>
          <a:blip r:embed="rId3"/>
          <a:stretch>
            <a:fillRect/>
          </a:stretch>
        </p:blipFill>
        <p:spPr>
          <a:xfrm>
            <a:off x="5626671" y="2687486"/>
            <a:ext cx="1918885" cy="2171370"/>
          </a:xfrm>
          <a:prstGeom prst="rect">
            <a:avLst/>
          </a:prstGeom>
        </p:spPr>
      </p:pic>
      <p:pic>
        <p:nvPicPr>
          <p:cNvPr id="8" name="Picture 7">
            <a:extLst>
              <a:ext uri="{FF2B5EF4-FFF2-40B4-BE49-F238E27FC236}">
                <a16:creationId xmlns:a16="http://schemas.microsoft.com/office/drawing/2014/main" id="{A0886A66-E21D-440E-8591-8789944E1583}"/>
              </a:ext>
            </a:extLst>
          </p:cNvPr>
          <p:cNvPicPr>
            <a:picLocks noChangeAspect="1"/>
          </p:cNvPicPr>
          <p:nvPr/>
        </p:nvPicPr>
        <p:blipFill>
          <a:blip r:embed="rId4"/>
          <a:stretch>
            <a:fillRect/>
          </a:stretch>
        </p:blipFill>
        <p:spPr>
          <a:xfrm>
            <a:off x="612648" y="3220556"/>
            <a:ext cx="4321654" cy="1638300"/>
          </a:xfrm>
          <a:prstGeom prst="rect">
            <a:avLst/>
          </a:prstGeom>
        </p:spPr>
      </p:pic>
      <p:pic>
        <p:nvPicPr>
          <p:cNvPr id="9" name="Picture 8">
            <a:extLst>
              <a:ext uri="{FF2B5EF4-FFF2-40B4-BE49-F238E27FC236}">
                <a16:creationId xmlns:a16="http://schemas.microsoft.com/office/drawing/2014/main" id="{47BD3991-CE74-EDB5-309E-D353E1B11B5B}"/>
              </a:ext>
            </a:extLst>
          </p:cNvPr>
          <p:cNvPicPr>
            <a:picLocks noChangeAspect="1"/>
          </p:cNvPicPr>
          <p:nvPr/>
        </p:nvPicPr>
        <p:blipFill>
          <a:blip r:embed="rId5"/>
          <a:stretch>
            <a:fillRect/>
          </a:stretch>
        </p:blipFill>
        <p:spPr>
          <a:xfrm>
            <a:off x="8237926" y="3136618"/>
            <a:ext cx="3341426" cy="1806176"/>
          </a:xfrm>
          <a:prstGeom prst="rect">
            <a:avLst/>
          </a:prstGeom>
        </p:spPr>
      </p:pic>
    </p:spTree>
    <p:extLst>
      <p:ext uri="{BB962C8B-B14F-4D97-AF65-F5344CB8AC3E}">
        <p14:creationId xmlns:p14="http://schemas.microsoft.com/office/powerpoint/2010/main" val="3900852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1375D4-0EF5-DF5A-E556-FC7D25661D3B}"/>
              </a:ext>
            </a:extLst>
          </p:cNvPr>
          <p:cNvSpPr>
            <a:spLocks noGrp="1"/>
          </p:cNvSpPr>
          <p:nvPr>
            <p:ph type="title"/>
          </p:nvPr>
        </p:nvSpPr>
        <p:spPr/>
        <p:txBody>
          <a:bodyPr/>
          <a:lstStyle/>
          <a:p>
            <a:r>
              <a:rPr lang="en-US" dirty="0"/>
              <a:t>Florida - Florida Book Award,  Florida Literacy Association Children’s Book Award</a:t>
            </a:r>
          </a:p>
        </p:txBody>
      </p:sp>
      <p:pic>
        <p:nvPicPr>
          <p:cNvPr id="6" name="Content Placeholder 5">
            <a:extLst>
              <a:ext uri="{FF2B5EF4-FFF2-40B4-BE49-F238E27FC236}">
                <a16:creationId xmlns:a16="http://schemas.microsoft.com/office/drawing/2014/main" id="{63F01B1A-333E-4D29-FA62-6C1D157C8F19}"/>
              </a:ext>
            </a:extLst>
          </p:cNvPr>
          <p:cNvPicPr>
            <a:picLocks noGrp="1" noChangeAspect="1"/>
          </p:cNvPicPr>
          <p:nvPr>
            <p:ph idx="1"/>
          </p:nvPr>
        </p:nvPicPr>
        <p:blipFill>
          <a:blip r:embed="rId3"/>
          <a:stretch>
            <a:fillRect/>
          </a:stretch>
        </p:blipFill>
        <p:spPr>
          <a:xfrm>
            <a:off x="1751637" y="2268416"/>
            <a:ext cx="3206167" cy="3206167"/>
          </a:xfrm>
          <a:prstGeom prst="rect">
            <a:avLst/>
          </a:prstGeom>
        </p:spPr>
      </p:pic>
      <p:pic>
        <p:nvPicPr>
          <p:cNvPr id="7" name="Picture 6">
            <a:extLst>
              <a:ext uri="{FF2B5EF4-FFF2-40B4-BE49-F238E27FC236}">
                <a16:creationId xmlns:a16="http://schemas.microsoft.com/office/drawing/2014/main" id="{E8DA1709-0975-3AEF-2283-6FEE8EBDD22A}"/>
              </a:ext>
            </a:extLst>
          </p:cNvPr>
          <p:cNvPicPr>
            <a:picLocks noChangeAspect="1"/>
          </p:cNvPicPr>
          <p:nvPr/>
        </p:nvPicPr>
        <p:blipFill>
          <a:blip r:embed="rId4"/>
          <a:stretch>
            <a:fillRect/>
          </a:stretch>
        </p:blipFill>
        <p:spPr>
          <a:xfrm>
            <a:off x="6505191" y="2268416"/>
            <a:ext cx="4311856" cy="3410489"/>
          </a:xfrm>
          <a:prstGeom prst="rect">
            <a:avLst/>
          </a:prstGeom>
        </p:spPr>
      </p:pic>
    </p:spTree>
    <p:extLst>
      <p:ext uri="{BB962C8B-B14F-4D97-AF65-F5344CB8AC3E}">
        <p14:creationId xmlns:p14="http://schemas.microsoft.com/office/powerpoint/2010/main" val="531769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C43CFD-2701-9004-5AFC-227EB90F136F}"/>
              </a:ext>
            </a:extLst>
          </p:cNvPr>
          <p:cNvSpPr>
            <a:spLocks noGrp="1"/>
          </p:cNvSpPr>
          <p:nvPr>
            <p:ph type="title"/>
          </p:nvPr>
        </p:nvSpPr>
        <p:spPr/>
        <p:txBody>
          <a:bodyPr/>
          <a:lstStyle/>
          <a:p>
            <a:r>
              <a:rPr lang="en-US" dirty="0"/>
              <a:t>Georgia – Georgia Children’s Book Award </a:t>
            </a:r>
            <a:br>
              <a:rPr lang="en-US" dirty="0"/>
            </a:br>
            <a:r>
              <a:rPr lang="en-US" dirty="0"/>
              <a:t>Georgia Peach Teen Reader’s Award</a:t>
            </a:r>
          </a:p>
        </p:txBody>
      </p:sp>
      <p:pic>
        <p:nvPicPr>
          <p:cNvPr id="5" name="Content Placeholder 4">
            <a:extLst>
              <a:ext uri="{FF2B5EF4-FFF2-40B4-BE49-F238E27FC236}">
                <a16:creationId xmlns:a16="http://schemas.microsoft.com/office/drawing/2014/main" id="{04762ACC-A83B-EC41-550E-3CCB0254D8BC}"/>
              </a:ext>
            </a:extLst>
          </p:cNvPr>
          <p:cNvPicPr>
            <a:picLocks noGrp="1" noChangeAspect="1"/>
          </p:cNvPicPr>
          <p:nvPr>
            <p:ph idx="1"/>
          </p:nvPr>
        </p:nvPicPr>
        <p:blipFill>
          <a:blip r:embed="rId3"/>
          <a:stretch>
            <a:fillRect/>
          </a:stretch>
        </p:blipFill>
        <p:spPr>
          <a:xfrm>
            <a:off x="1254332" y="1935531"/>
            <a:ext cx="4077269" cy="4143953"/>
          </a:xfrm>
          <a:prstGeom prst="rect">
            <a:avLst/>
          </a:prstGeom>
        </p:spPr>
      </p:pic>
      <p:pic>
        <p:nvPicPr>
          <p:cNvPr id="7" name="Picture 6">
            <a:extLst>
              <a:ext uri="{FF2B5EF4-FFF2-40B4-BE49-F238E27FC236}">
                <a16:creationId xmlns:a16="http://schemas.microsoft.com/office/drawing/2014/main" id="{E2CA5733-3467-8447-EFD1-C76A5CD7EF43}"/>
              </a:ext>
            </a:extLst>
          </p:cNvPr>
          <p:cNvPicPr>
            <a:picLocks noChangeAspect="1"/>
          </p:cNvPicPr>
          <p:nvPr/>
        </p:nvPicPr>
        <p:blipFill>
          <a:blip r:embed="rId4"/>
          <a:stretch>
            <a:fillRect/>
          </a:stretch>
        </p:blipFill>
        <p:spPr>
          <a:xfrm>
            <a:off x="6095999" y="1935531"/>
            <a:ext cx="5050827" cy="3486701"/>
          </a:xfrm>
          <a:prstGeom prst="rect">
            <a:avLst/>
          </a:prstGeom>
        </p:spPr>
      </p:pic>
    </p:spTree>
    <p:extLst>
      <p:ext uri="{BB962C8B-B14F-4D97-AF65-F5344CB8AC3E}">
        <p14:creationId xmlns:p14="http://schemas.microsoft.com/office/powerpoint/2010/main" val="38569424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026F33-3B90-D008-4EB2-4CF6045BF158}"/>
              </a:ext>
            </a:extLst>
          </p:cNvPr>
          <p:cNvSpPr>
            <a:spLocks noGrp="1"/>
          </p:cNvSpPr>
          <p:nvPr>
            <p:ph type="title"/>
          </p:nvPr>
        </p:nvSpPr>
        <p:spPr/>
        <p:txBody>
          <a:bodyPr/>
          <a:lstStyle/>
          <a:p>
            <a:r>
              <a:rPr lang="en-US" dirty="0"/>
              <a:t>Kentucky – The Bluegrass Award</a:t>
            </a:r>
          </a:p>
        </p:txBody>
      </p:sp>
      <p:pic>
        <p:nvPicPr>
          <p:cNvPr id="4" name="Content Placeholder 3">
            <a:extLst>
              <a:ext uri="{FF2B5EF4-FFF2-40B4-BE49-F238E27FC236}">
                <a16:creationId xmlns:a16="http://schemas.microsoft.com/office/drawing/2014/main" id="{56F75DE0-D379-93DD-53E9-41B65ECB72FB}"/>
              </a:ext>
            </a:extLst>
          </p:cNvPr>
          <p:cNvPicPr>
            <a:picLocks noGrp="1" noChangeAspect="1"/>
          </p:cNvPicPr>
          <p:nvPr>
            <p:ph idx="1"/>
          </p:nvPr>
        </p:nvPicPr>
        <p:blipFill>
          <a:blip r:embed="rId3"/>
          <a:stretch>
            <a:fillRect/>
          </a:stretch>
        </p:blipFill>
        <p:spPr>
          <a:xfrm>
            <a:off x="3595328" y="1114769"/>
            <a:ext cx="5001343" cy="5001343"/>
          </a:xfrm>
          <a:prstGeom prst="rect">
            <a:avLst/>
          </a:prstGeom>
        </p:spPr>
      </p:pic>
    </p:spTree>
    <p:extLst>
      <p:ext uri="{BB962C8B-B14F-4D97-AF65-F5344CB8AC3E}">
        <p14:creationId xmlns:p14="http://schemas.microsoft.com/office/powerpoint/2010/main" val="3917675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VanillaVTI">
  <a:themeElements>
    <a:clrScheme name="Vanilla">
      <a:dk1>
        <a:sysClr val="windowText" lastClr="000000"/>
      </a:dk1>
      <a:lt1>
        <a:sysClr val="window" lastClr="FFFFFF"/>
      </a:lt1>
      <a:dk2>
        <a:srgbClr val="2C3932"/>
      </a:dk2>
      <a:lt2>
        <a:srgbClr val="FDF6EA"/>
      </a:lt2>
      <a:accent1>
        <a:srgbClr val="169C9A"/>
      </a:accent1>
      <a:accent2>
        <a:srgbClr val="FA9A42"/>
      </a:accent2>
      <a:accent3>
        <a:srgbClr val="E15C3D"/>
      </a:accent3>
      <a:accent4>
        <a:srgbClr val="E78A67"/>
      </a:accent4>
      <a:accent5>
        <a:srgbClr val="A74B40"/>
      </a:accent5>
      <a:accent6>
        <a:srgbClr val="3D9072"/>
      </a:accent6>
      <a:hlink>
        <a:srgbClr val="169C9A"/>
      </a:hlink>
      <a:folHlink>
        <a:srgbClr val="E15C3D"/>
      </a:folHlink>
    </a:clrScheme>
    <a:fontScheme name="Neue Haas">
      <a:majorFont>
        <a:latin typeface="Neue Haas Grotesk Text Pro"/>
        <a:ea typeface=""/>
        <a:cs typeface=""/>
      </a:majorFont>
      <a:minorFont>
        <a:latin typeface="Neue Haas Grotesk Tex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nillaVTI" id="{54D376C6-1C9B-4C6B-8F3C-483BB307BB05}" vid="{7690D8A9-C071-45EF-BA7A-F7FA9779B11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11127</TotalTime>
  <Words>3020</Words>
  <Application>Microsoft Office PowerPoint</Application>
  <PresentationFormat>Widescreen</PresentationFormat>
  <Paragraphs>66</Paragraphs>
  <Slides>18</Slides>
  <Notes>18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Aptos</vt:lpstr>
      <vt:lpstr>Arial</vt:lpstr>
      <vt:lpstr>Neue Haas Grotesk Text Pro</vt:lpstr>
      <vt:lpstr>VanillaVTI</vt:lpstr>
      <vt:lpstr>Bridges for Children’s Literature </vt:lpstr>
      <vt:lpstr>Book awards for Juvenile Literature</vt:lpstr>
      <vt:lpstr>PowerPoint Presentation</vt:lpstr>
      <vt:lpstr>Alabama – Yellowhammer Book Award </vt:lpstr>
      <vt:lpstr>Arkansas - Arkansas Diamond Primary Book Award, Charlie May Simon Book Award, Arkansas Teen Book Award </vt:lpstr>
      <vt:lpstr>Florida - Sunshine State Young Readers Award Jr., Sunshine State Young Readers Award, Florida Teens Read </vt:lpstr>
      <vt:lpstr>Florida - Florida Book Award,  Florida Literacy Association Children’s Book Award</vt:lpstr>
      <vt:lpstr>Georgia – Georgia Children’s Book Award  Georgia Peach Teen Reader’s Award</vt:lpstr>
      <vt:lpstr>Kentucky – The Bluegrass Award</vt:lpstr>
      <vt:lpstr>Louisiana – Young Readers Choice Award, Teen Reader’s Choice Award</vt:lpstr>
      <vt:lpstr>Mississippi – Magnolia Book Award: Children’s and Teen’s Choice Award</vt:lpstr>
      <vt:lpstr>North Carolina – Children’s Book Award</vt:lpstr>
      <vt:lpstr>South Carolina – Book Award</vt:lpstr>
      <vt:lpstr>Tennessee - Volunteer State Book Awards</vt:lpstr>
      <vt:lpstr>Virginia – VA Reads and Virginia Reader’s Choice Awards</vt:lpstr>
      <vt:lpstr>West Virginia – Children’s Choice Award</vt:lpstr>
      <vt:lpstr>Summary </vt:lpstr>
      <vt:lpstr>Questions and Comments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Busch, Heidi</dc:creator>
  <cp:lastModifiedBy>Busch, Heidi</cp:lastModifiedBy>
  <cp:revision>47</cp:revision>
  <dcterms:created xsi:type="dcterms:W3CDTF">2026-02-19T19:26:25Z</dcterms:created>
  <dcterms:modified xsi:type="dcterms:W3CDTF">2026-04-23T18:13:26Z</dcterms:modified>
</cp:coreProperties>
</file>