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60" r:id="rId3"/>
    <p:sldMasterId id="2147483661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</p:sldIdLst>
  <p:sldSz cy="6858000" cx="12192000"/>
  <p:notesSz cx="6858000" cy="9144000"/>
  <p:embeddedFontLst>
    <p:embeddedFont>
      <p:font typeface="Play"/>
      <p:regular r:id="rId14"/>
      <p:bold r:id="rId15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3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slideMaster" Target="slideMasters/slideMaster2.xml"/><Relationship Id="rId9" Type="http://schemas.openxmlformats.org/officeDocument/2006/relationships/slide" Target="slides/slide4.xml"/><Relationship Id="rId15" Type="http://schemas.openxmlformats.org/officeDocument/2006/relationships/font" Target="fonts/Play-bold.fntdata"/><Relationship Id="rId14" Type="http://schemas.openxmlformats.org/officeDocument/2006/relationships/font" Target="fonts/Play-regular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4" name="Google Shape;94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7" name="Google Shape;107;p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7" name="Google Shape;117;p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3" name="Google Shape;143;p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0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2" name="Google Shape;152;p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9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1" name="Google Shape;161;p6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8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Google Shape;169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0" name="Google Shape;170;p7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7" name="Shape 1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Google Shape;178;p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9" name="Google Shape;179;p8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"/>
          <p:cNvSpPr txBox="1"/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Play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2"/>
          <p:cNvSpPr txBox="1"/>
          <p:nvPr>
            <p:ph idx="1" type="subTitle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14" name="Google Shape;14;p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1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1"/>
          <p:cNvSpPr txBox="1"/>
          <p:nvPr>
            <p:ph idx="1" type="body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1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2"/>
          <p:cNvSpPr txBox="1"/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2"/>
          <p:cNvSpPr txBox="1"/>
          <p:nvPr>
            <p:ph idx="1" type="body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1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1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14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8" name="Google Shape;88;p14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9" name="Google Shape;89;p14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0" name="Google Shape;90;p14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1" name="Google Shape;91;p14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3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3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0" name="Google Shape;20;p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4"/>
          <p:cNvSpPr txBox="1"/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Play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4"/>
          <p:cNvSpPr txBox="1"/>
          <p:nvPr>
            <p:ph idx="1" type="body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757575"/>
              </a:buClr>
              <a:buSzPts val="2400"/>
              <a:buNone/>
              <a:defRPr sz="2400">
                <a:solidFill>
                  <a:srgbClr val="757575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2000"/>
              <a:buNone/>
              <a:defRPr sz="2000">
                <a:solidFill>
                  <a:srgbClr val="757575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800"/>
              <a:buNone/>
              <a:defRPr sz="1800">
                <a:solidFill>
                  <a:srgbClr val="757575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9pPr>
          </a:lstStyle>
          <a:p/>
        </p:txBody>
      </p:sp>
      <p:sp>
        <p:nvSpPr>
          <p:cNvPr id="26" name="Google Shape;26;p4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4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4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5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5"/>
          <p:cNvSpPr txBox="1"/>
          <p:nvPr>
            <p:ph idx="1" type="body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2" name="Google Shape;32;p5"/>
          <p:cNvSpPr txBox="1"/>
          <p:nvPr>
            <p:ph idx="2" type="body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3" name="Google Shape;33;p5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5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5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6"/>
          <p:cNvSpPr txBox="1"/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6"/>
          <p:cNvSpPr txBox="1"/>
          <p:nvPr>
            <p:ph idx="1" type="body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39" name="Google Shape;39;p6"/>
          <p:cNvSpPr txBox="1"/>
          <p:nvPr>
            <p:ph idx="2" type="body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0" name="Google Shape;40;p6"/>
          <p:cNvSpPr txBox="1"/>
          <p:nvPr>
            <p:ph idx="3" type="body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1" name="Google Shape;41;p6"/>
          <p:cNvSpPr txBox="1"/>
          <p:nvPr>
            <p:ph idx="4" type="body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2" name="Google Shape;42;p6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6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6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7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7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7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7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8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8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8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9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Play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9"/>
          <p:cNvSpPr txBox="1"/>
          <p:nvPr>
            <p:ph idx="1" type="body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57" name="Google Shape;57;p9"/>
          <p:cNvSpPr txBox="1"/>
          <p:nvPr>
            <p:ph idx="2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58" name="Google Shape;58;p9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9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9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0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Play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0"/>
          <p:cNvSpPr/>
          <p:nvPr>
            <p:ph idx="2" type="pic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0"/>
          <p:cNvSpPr txBox="1"/>
          <p:nvPr>
            <p:ph idx="1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5" name="Google Shape;65;p10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0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0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3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_rels/slideMaster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Play"/>
              <a:buNone/>
              <a:defRPr b="0" i="0" sz="4400" u="none" cap="none" strike="noStrike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9" name="Google Shape;9;p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0" name="Google Shape;10;p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dk1"/>
        </a:solidFill>
      </p:bgPr>
    </p:bg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3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Play"/>
              <a:buNone/>
              <a:defRPr b="0" i="0" sz="4400" u="none" cap="none" strike="noStrike">
                <a:solidFill>
                  <a:schemeClr val="lt1"/>
                </a:solidFill>
                <a:latin typeface="Play"/>
                <a:ea typeface="Play"/>
                <a:cs typeface="Play"/>
                <a:sym typeface="Play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82" name="Google Shape;82;p13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3" name="Google Shape;83;p1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4" name="Google Shape;84;p1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5" name="Google Shape;85;p1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59" r:id="rId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jp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hyperlink" Target="https://www.trendmicro.com/en/what-is/threat-detection/open-source-intelligence-osint.html" TargetMode="External"/><Relationship Id="rId4" Type="http://schemas.openxmlformats.org/officeDocument/2006/relationships/hyperlink" Target="https://www.sans.org/blog/what-is-open-source-intelligence" TargetMode="Externa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hyperlink" Target="https://www.tracelabs.org/initiatives/search-party" TargetMode="Externa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hyperlink" Target="https://pimeyes.com/en/opt-out-request-form" TargetMode="External"/><Relationship Id="rId4" Type="http://schemas.openxmlformats.org/officeDocument/2006/relationships/hyperlink" Target="https://www.pcmag.com/picks/the-best-personal-data-removal-services?test_uuid=06f2t2mKxAWPbc1xmAn5J4t&amp;test_variant=B" TargetMode="Externa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Relationship Id="rId3" Type="http://schemas.openxmlformats.org/officeDocument/2006/relationships/hyperlink" Target="https://www.brbpublications.com/" TargetMode="External"/><Relationship Id="rId4" Type="http://schemas.openxmlformats.org/officeDocument/2006/relationships/hyperlink" Target="https://osintframework.com/" TargetMode="External"/><Relationship Id="rId5" Type="http://schemas.openxmlformats.org/officeDocument/2006/relationships/hyperlink" Target="https://bellingcat.gitbook.io/toolkit" TargetMode="Externa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7" name="Google Shape;97;p15"/>
          <p:cNvSpPr/>
          <p:nvPr/>
        </p:nvSpPr>
        <p:spPr>
          <a:xfrm>
            <a:off x="0" y="-427"/>
            <a:ext cx="12192001" cy="6858000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rgbClr val="0F4861"/>
              </a:gs>
            </a:gsLst>
            <a:lin ang="1500000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8" name="Google Shape;98;p15"/>
          <p:cNvSpPr/>
          <p:nvPr/>
        </p:nvSpPr>
        <p:spPr>
          <a:xfrm flipH="1" rot="10800000">
            <a:off x="455521" y="-1720"/>
            <a:ext cx="11750040" cy="6840685"/>
          </a:xfrm>
          <a:prstGeom prst="rect">
            <a:avLst/>
          </a:prstGeom>
          <a:gradFill>
            <a:gsLst>
              <a:gs pos="0">
                <a:srgbClr val="0A3041">
                  <a:alpha val="61176"/>
                </a:srgbClr>
              </a:gs>
              <a:gs pos="21000">
                <a:srgbClr val="0A3041">
                  <a:alpha val="61176"/>
                </a:srgbClr>
              </a:gs>
              <a:gs pos="100000">
                <a:srgbClr val="156082">
                  <a:alpha val="0"/>
                </a:srgbClr>
              </a:gs>
            </a:gsLst>
            <a:lin ang="21593999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9" name="Google Shape;99;p15"/>
          <p:cNvSpPr/>
          <p:nvPr/>
        </p:nvSpPr>
        <p:spPr>
          <a:xfrm>
            <a:off x="8606054" y="-1291"/>
            <a:ext cx="3608179" cy="6858864"/>
          </a:xfrm>
          <a:prstGeom prst="rect">
            <a:avLst/>
          </a:prstGeom>
          <a:gradFill>
            <a:gsLst>
              <a:gs pos="0">
                <a:srgbClr val="0F4861">
                  <a:alpha val="0"/>
                </a:srgbClr>
              </a:gs>
              <a:gs pos="99000">
                <a:srgbClr val="000000">
                  <a:alpha val="41176"/>
                </a:srgbClr>
              </a:gs>
              <a:gs pos="100000">
                <a:srgbClr val="000000">
                  <a:alpha val="41176"/>
                </a:srgbClr>
              </a:gs>
            </a:gsLst>
            <a:lin ang="1620000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0" name="Google Shape;100;p15"/>
          <p:cNvSpPr/>
          <p:nvPr/>
        </p:nvSpPr>
        <p:spPr>
          <a:xfrm rot="-6325827">
            <a:off x="6059728" y="779270"/>
            <a:ext cx="4967533" cy="4988390"/>
          </a:xfrm>
          <a:prstGeom prst="ellipse">
            <a:avLst/>
          </a:prstGeom>
          <a:gradFill>
            <a:gsLst>
              <a:gs pos="0">
                <a:srgbClr val="156082">
                  <a:alpha val="23921"/>
                </a:srgbClr>
              </a:gs>
              <a:gs pos="79000">
                <a:srgbClr val="43AFE2">
                  <a:alpha val="0"/>
                </a:srgbClr>
              </a:gs>
              <a:gs pos="100000">
                <a:srgbClr val="43AFE2">
                  <a:alpha val="0"/>
                </a:srgbClr>
              </a:gs>
            </a:gsLst>
            <a:lin ang="1440000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1" name="Google Shape;101;p15"/>
          <p:cNvSpPr txBox="1"/>
          <p:nvPr>
            <p:ph type="ctrTitle"/>
          </p:nvPr>
        </p:nvSpPr>
        <p:spPr>
          <a:xfrm>
            <a:off x="1386865" y="818984"/>
            <a:ext cx="6596245" cy="326852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800"/>
              <a:buFont typeface="Play"/>
              <a:buNone/>
            </a:pPr>
            <a:r>
              <a:rPr lang="en-US" sz="4800">
                <a:solidFill>
                  <a:srgbClr val="FFFFFF"/>
                </a:solidFill>
              </a:rPr>
              <a:t>OSINT for Librarians</a:t>
            </a:r>
            <a:endParaRPr/>
          </a:p>
        </p:txBody>
      </p:sp>
      <p:sp>
        <p:nvSpPr>
          <p:cNvPr id="102" name="Google Shape;102;p15"/>
          <p:cNvSpPr/>
          <p:nvPr/>
        </p:nvSpPr>
        <p:spPr>
          <a:xfrm flipH="1" rot="10800000">
            <a:off x="6314" y="4480038"/>
            <a:ext cx="12179371" cy="2377962"/>
          </a:xfrm>
          <a:prstGeom prst="rect">
            <a:avLst/>
          </a:prstGeom>
          <a:gradFill>
            <a:gsLst>
              <a:gs pos="0">
                <a:srgbClr val="0F4861">
                  <a:alpha val="50196"/>
                </a:srgbClr>
              </a:gs>
              <a:gs pos="99000">
                <a:srgbClr val="000000">
                  <a:alpha val="34117"/>
                </a:srgbClr>
              </a:gs>
              <a:gs pos="100000">
                <a:srgbClr val="000000">
                  <a:alpha val="34117"/>
                </a:srgbClr>
              </a:gs>
            </a:gsLst>
            <a:lin ang="1740000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3" name="Google Shape;103;p15"/>
          <p:cNvSpPr txBox="1"/>
          <p:nvPr>
            <p:ph idx="1" type="subTitle"/>
          </p:nvPr>
        </p:nvSpPr>
        <p:spPr>
          <a:xfrm>
            <a:off x="1931874" y="4797188"/>
            <a:ext cx="6051236" cy="124182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</a:pPr>
            <a:r>
              <a:rPr lang="en-US">
                <a:solidFill>
                  <a:srgbClr val="FFFFFF"/>
                </a:solidFill>
              </a:rPr>
              <a:t>Lisa Krajecki</a:t>
            </a:r>
            <a:endParaRPr/>
          </a:p>
          <a:p>
            <a:pPr indent="0" lvl="0" marL="0" rtl="0" algn="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</a:pPr>
            <a:r>
              <a:rPr lang="en-US">
                <a:solidFill>
                  <a:srgbClr val="FFFFFF"/>
                </a:solidFill>
              </a:rPr>
              <a:t>2026</a:t>
            </a:r>
            <a:endParaRPr/>
          </a:p>
        </p:txBody>
      </p:sp>
      <p:sp>
        <p:nvSpPr>
          <p:cNvPr id="104" name="Google Shape;104;p15"/>
          <p:cNvSpPr/>
          <p:nvPr/>
        </p:nvSpPr>
        <p:spPr>
          <a:xfrm flipH="1" rot="-5400000">
            <a:off x="6967085" y="1632660"/>
            <a:ext cx="6857572" cy="3592258"/>
          </a:xfrm>
          <a:prstGeom prst="rect">
            <a:avLst/>
          </a:prstGeom>
          <a:gradFill>
            <a:gsLst>
              <a:gs pos="0">
                <a:srgbClr val="0F4861">
                  <a:alpha val="50196"/>
                </a:srgbClr>
              </a:gs>
              <a:gs pos="99000">
                <a:srgbClr val="000000">
                  <a:alpha val="0"/>
                </a:srgbClr>
              </a:gs>
              <a:gs pos="100000">
                <a:srgbClr val="000000">
                  <a:alpha val="0"/>
                </a:srgbClr>
              </a:gs>
            </a:gsLst>
            <a:lin ang="1560000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dk1"/>
        </a:solidFill>
      </p:bgPr>
    </p:bg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16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0" name="Google Shape;110;p16"/>
          <p:cNvSpPr txBox="1"/>
          <p:nvPr>
            <p:ph type="title"/>
          </p:nvPr>
        </p:nvSpPr>
        <p:spPr>
          <a:xfrm>
            <a:off x="827088" y="1641752"/>
            <a:ext cx="3527425" cy="436693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000"/>
              <a:buFont typeface="Play"/>
              <a:buNone/>
            </a:pPr>
            <a:r>
              <a:rPr lang="en-US" sz="4000"/>
              <a:t>What is OSINT?</a:t>
            </a:r>
            <a:endParaRPr/>
          </a:p>
        </p:txBody>
      </p:sp>
      <p:sp>
        <p:nvSpPr>
          <p:cNvPr id="111" name="Google Shape;111;p16"/>
          <p:cNvSpPr txBox="1"/>
          <p:nvPr>
            <p:ph idx="1" type="body"/>
          </p:nvPr>
        </p:nvSpPr>
        <p:spPr>
          <a:xfrm>
            <a:off x="5222081" y="1641752"/>
            <a:ext cx="5260975" cy="3960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Char char="•"/>
            </a:pPr>
            <a:r>
              <a:rPr lang="en-US" sz="2400">
                <a:solidFill>
                  <a:schemeClr val="lt1"/>
                </a:solidFill>
              </a:rPr>
              <a:t>OSINT stands for Open Source Intelligence. 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Char char="•"/>
            </a:pPr>
            <a:r>
              <a:rPr lang="en-US" sz="2400">
                <a:solidFill>
                  <a:schemeClr val="lt1"/>
                </a:solidFill>
              </a:rPr>
              <a:t>OSINT can be anything that you put out into the world about yourself.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Char char="•"/>
            </a:pPr>
            <a:r>
              <a:rPr lang="en-US" sz="2400">
                <a:solidFill>
                  <a:schemeClr val="lt1"/>
                </a:solidFill>
              </a:rPr>
              <a:t>Everyone has OSINT that people can find. </a:t>
            </a:r>
            <a:endParaRPr/>
          </a:p>
        </p:txBody>
      </p:sp>
      <p:grpSp>
        <p:nvGrpSpPr>
          <p:cNvPr id="112" name="Google Shape;112;p16"/>
          <p:cNvGrpSpPr/>
          <p:nvPr/>
        </p:nvGrpSpPr>
        <p:grpSpPr>
          <a:xfrm>
            <a:off x="11479015" y="0"/>
            <a:ext cx="712985" cy="6858000"/>
            <a:chOff x="11479015" y="0"/>
            <a:chExt cx="712985" cy="6858000"/>
          </a:xfrm>
        </p:grpSpPr>
        <p:sp>
          <p:nvSpPr>
            <p:cNvPr id="113" name="Google Shape;113;p16"/>
            <p:cNvSpPr/>
            <p:nvPr/>
          </p:nvSpPr>
          <p:spPr>
            <a:xfrm>
              <a:off x="11479018" y="0"/>
              <a:ext cx="712982" cy="6858000"/>
            </a:xfrm>
            <a:custGeom>
              <a:rect b="b" l="l" r="r" t="t"/>
              <a:pathLst>
                <a:path extrusionOk="0" h="6858000" w="712982">
                  <a:moveTo>
                    <a:pt x="280560" y="0"/>
                  </a:moveTo>
                  <a:lnTo>
                    <a:pt x="712982" y="0"/>
                  </a:lnTo>
                  <a:lnTo>
                    <a:pt x="712982" y="6858000"/>
                  </a:lnTo>
                  <a:lnTo>
                    <a:pt x="372527" y="6858000"/>
                  </a:lnTo>
                  <a:lnTo>
                    <a:pt x="372901" y="6835810"/>
                  </a:lnTo>
                  <a:cubicBezTo>
                    <a:pt x="343741" y="6729822"/>
                    <a:pt x="373381" y="6623551"/>
                    <a:pt x="363017" y="6518145"/>
                  </a:cubicBezTo>
                  <a:cubicBezTo>
                    <a:pt x="358372" y="6470360"/>
                    <a:pt x="362468" y="6422202"/>
                    <a:pt x="310498" y="6393936"/>
                  </a:cubicBezTo>
                  <a:cubicBezTo>
                    <a:pt x="303659" y="6390296"/>
                    <a:pt x="304819" y="6368800"/>
                    <a:pt x="305420" y="6355564"/>
                  </a:cubicBezTo>
                  <a:cubicBezTo>
                    <a:pt x="306594" y="6326166"/>
                    <a:pt x="314451" y="6296329"/>
                    <a:pt x="311030" y="6267729"/>
                  </a:cubicBezTo>
                  <a:cubicBezTo>
                    <a:pt x="304253" y="6208466"/>
                    <a:pt x="293104" y="6149393"/>
                    <a:pt x="281440" y="6090959"/>
                  </a:cubicBezTo>
                  <a:cubicBezTo>
                    <a:pt x="276978" y="6068911"/>
                    <a:pt x="266829" y="6048361"/>
                    <a:pt x="258928" y="6026981"/>
                  </a:cubicBezTo>
                  <a:cubicBezTo>
                    <a:pt x="254416" y="6015184"/>
                    <a:pt x="244605" y="6003083"/>
                    <a:pt x="245105" y="5991615"/>
                  </a:cubicBezTo>
                  <a:cubicBezTo>
                    <a:pt x="248075" y="5925141"/>
                    <a:pt x="216651" y="5867990"/>
                    <a:pt x="197441" y="5807458"/>
                  </a:cubicBezTo>
                  <a:cubicBezTo>
                    <a:pt x="188523" y="5779456"/>
                    <a:pt x="171697" y="5754078"/>
                    <a:pt x="159115" y="5727356"/>
                  </a:cubicBezTo>
                  <a:cubicBezTo>
                    <a:pt x="155717" y="5720411"/>
                    <a:pt x="152517" y="5712566"/>
                    <a:pt x="152306" y="5705270"/>
                  </a:cubicBezTo>
                  <a:cubicBezTo>
                    <a:pt x="151252" y="5663532"/>
                    <a:pt x="151674" y="5621922"/>
                    <a:pt x="150939" y="5580441"/>
                  </a:cubicBezTo>
                  <a:cubicBezTo>
                    <a:pt x="150326" y="5542748"/>
                    <a:pt x="147369" y="5505023"/>
                    <a:pt x="187956" y="5482729"/>
                  </a:cubicBezTo>
                  <a:cubicBezTo>
                    <a:pt x="194324" y="5479395"/>
                    <a:pt x="198291" y="5470181"/>
                    <a:pt x="201902" y="5463053"/>
                  </a:cubicBezTo>
                  <a:cubicBezTo>
                    <a:pt x="257480" y="5353065"/>
                    <a:pt x="249730" y="5298303"/>
                    <a:pt x="168174" y="5205662"/>
                  </a:cubicBezTo>
                  <a:cubicBezTo>
                    <a:pt x="159805" y="5196040"/>
                    <a:pt x="152161" y="5174340"/>
                    <a:pt x="157186" y="5166766"/>
                  </a:cubicBezTo>
                  <a:cubicBezTo>
                    <a:pt x="198743" y="5102508"/>
                    <a:pt x="186477" y="5038579"/>
                    <a:pt x="163999" y="4972256"/>
                  </a:cubicBezTo>
                  <a:cubicBezTo>
                    <a:pt x="158020" y="4955056"/>
                    <a:pt x="155299" y="4930181"/>
                    <a:pt x="163388" y="4915833"/>
                  </a:cubicBezTo>
                  <a:cubicBezTo>
                    <a:pt x="200708" y="4847649"/>
                    <a:pt x="186907" y="4780374"/>
                    <a:pt x="166361" y="4712964"/>
                  </a:cubicBezTo>
                  <a:cubicBezTo>
                    <a:pt x="163165" y="4702485"/>
                    <a:pt x="150748" y="4690669"/>
                    <a:pt x="140122" y="4687152"/>
                  </a:cubicBezTo>
                  <a:cubicBezTo>
                    <a:pt x="102452" y="4674589"/>
                    <a:pt x="86917" y="4644970"/>
                    <a:pt x="73058" y="4611951"/>
                  </a:cubicBezTo>
                  <a:cubicBezTo>
                    <a:pt x="50686" y="4559957"/>
                    <a:pt x="25516" y="4509149"/>
                    <a:pt x="3979" y="4456771"/>
                  </a:cubicBezTo>
                  <a:cubicBezTo>
                    <a:pt x="-1236" y="4443877"/>
                    <a:pt x="-726" y="4427139"/>
                    <a:pt x="2091" y="4412781"/>
                  </a:cubicBezTo>
                  <a:cubicBezTo>
                    <a:pt x="11653" y="4363733"/>
                    <a:pt x="45382" y="4329603"/>
                    <a:pt x="75905" y="4292897"/>
                  </a:cubicBezTo>
                  <a:cubicBezTo>
                    <a:pt x="89361" y="4276787"/>
                    <a:pt x="97880" y="4255660"/>
                    <a:pt x="104434" y="4235333"/>
                  </a:cubicBezTo>
                  <a:cubicBezTo>
                    <a:pt x="121200" y="4182569"/>
                    <a:pt x="135523" y="4128901"/>
                    <a:pt x="151065" y="4075686"/>
                  </a:cubicBezTo>
                  <a:cubicBezTo>
                    <a:pt x="152552" y="4070549"/>
                    <a:pt x="157315" y="4065932"/>
                    <a:pt x="161243" y="4061695"/>
                  </a:cubicBezTo>
                  <a:cubicBezTo>
                    <a:pt x="202828" y="4019095"/>
                    <a:pt x="244731" y="3976753"/>
                    <a:pt x="286285" y="3933862"/>
                  </a:cubicBezTo>
                  <a:cubicBezTo>
                    <a:pt x="294168" y="3925683"/>
                    <a:pt x="299393" y="3914571"/>
                    <a:pt x="306926" y="3905847"/>
                  </a:cubicBezTo>
                  <a:cubicBezTo>
                    <a:pt x="317292" y="3893589"/>
                    <a:pt x="326766" y="3878502"/>
                    <a:pt x="340015" y="3871199"/>
                  </a:cubicBezTo>
                  <a:cubicBezTo>
                    <a:pt x="381725" y="3848490"/>
                    <a:pt x="396760" y="3812013"/>
                    <a:pt x="400111" y="3767743"/>
                  </a:cubicBezTo>
                  <a:cubicBezTo>
                    <a:pt x="403294" y="3727294"/>
                    <a:pt x="405323" y="3686973"/>
                    <a:pt x="409694" y="3646690"/>
                  </a:cubicBezTo>
                  <a:cubicBezTo>
                    <a:pt x="414852" y="3597538"/>
                    <a:pt x="420910" y="3548579"/>
                    <a:pt x="428447" y="3499752"/>
                  </a:cubicBezTo>
                  <a:cubicBezTo>
                    <a:pt x="431696" y="3478619"/>
                    <a:pt x="435683" y="3456228"/>
                    <a:pt x="445033" y="3437349"/>
                  </a:cubicBezTo>
                  <a:cubicBezTo>
                    <a:pt x="470858" y="3384475"/>
                    <a:pt x="486179" y="3329236"/>
                    <a:pt x="471431" y="3272018"/>
                  </a:cubicBezTo>
                  <a:cubicBezTo>
                    <a:pt x="459682" y="3226180"/>
                    <a:pt x="472474" y="3185267"/>
                    <a:pt x="495919" y="3153432"/>
                  </a:cubicBezTo>
                  <a:cubicBezTo>
                    <a:pt x="538461" y="3095505"/>
                    <a:pt x="521296" y="3040311"/>
                    <a:pt x="499541" y="2985907"/>
                  </a:cubicBezTo>
                  <a:cubicBezTo>
                    <a:pt x="488276" y="2957871"/>
                    <a:pt x="486838" y="2934028"/>
                    <a:pt x="491640" y="2905697"/>
                  </a:cubicBezTo>
                  <a:cubicBezTo>
                    <a:pt x="502898" y="2840071"/>
                    <a:pt x="547705" y="2792141"/>
                    <a:pt x="586592" y="2746325"/>
                  </a:cubicBezTo>
                  <a:cubicBezTo>
                    <a:pt x="619786" y="2707275"/>
                    <a:pt x="636305" y="2665661"/>
                    <a:pt x="647211" y="2620857"/>
                  </a:cubicBezTo>
                  <a:cubicBezTo>
                    <a:pt x="661216" y="2564298"/>
                    <a:pt x="648982" y="2522027"/>
                    <a:pt x="598120" y="2501248"/>
                  </a:cubicBezTo>
                  <a:cubicBezTo>
                    <a:pt x="583733" y="2495506"/>
                    <a:pt x="566431" y="2484521"/>
                    <a:pt x="560897" y="2471368"/>
                  </a:cubicBezTo>
                  <a:cubicBezTo>
                    <a:pt x="533469" y="2407931"/>
                    <a:pt x="496686" y="2344634"/>
                    <a:pt x="506928" y="2272389"/>
                  </a:cubicBezTo>
                  <a:cubicBezTo>
                    <a:pt x="520879" y="2172517"/>
                    <a:pt x="509052" y="2077807"/>
                    <a:pt x="474122" y="1983284"/>
                  </a:cubicBezTo>
                  <a:cubicBezTo>
                    <a:pt x="417537" y="1829959"/>
                    <a:pt x="358639" y="1676886"/>
                    <a:pt x="349180" y="1510207"/>
                  </a:cubicBezTo>
                  <a:cubicBezTo>
                    <a:pt x="347619" y="1482573"/>
                    <a:pt x="326399" y="1451821"/>
                    <a:pt x="306451" y="1430003"/>
                  </a:cubicBezTo>
                  <a:cubicBezTo>
                    <a:pt x="268511" y="1388202"/>
                    <a:pt x="266127" y="1390512"/>
                    <a:pt x="287747" y="1336633"/>
                  </a:cubicBezTo>
                  <a:cubicBezTo>
                    <a:pt x="293070" y="1323756"/>
                    <a:pt x="295470" y="1308272"/>
                    <a:pt x="304326" y="1298229"/>
                  </a:cubicBezTo>
                  <a:cubicBezTo>
                    <a:pt x="349361" y="1247057"/>
                    <a:pt x="331041" y="1191986"/>
                    <a:pt x="317671" y="1136667"/>
                  </a:cubicBezTo>
                  <a:cubicBezTo>
                    <a:pt x="315148" y="1126990"/>
                    <a:pt x="311827" y="1115354"/>
                    <a:pt x="314959" y="1106522"/>
                  </a:cubicBezTo>
                  <a:cubicBezTo>
                    <a:pt x="329032" y="1066641"/>
                    <a:pt x="319157" y="1035231"/>
                    <a:pt x="290675" y="1004980"/>
                  </a:cubicBezTo>
                  <a:cubicBezTo>
                    <a:pt x="266138" y="978690"/>
                    <a:pt x="249805" y="947108"/>
                    <a:pt x="272712" y="910357"/>
                  </a:cubicBezTo>
                  <a:cubicBezTo>
                    <a:pt x="323486" y="828702"/>
                    <a:pt x="317578" y="747981"/>
                    <a:pt x="270963" y="667028"/>
                  </a:cubicBezTo>
                  <a:cubicBezTo>
                    <a:pt x="237707" y="609204"/>
                    <a:pt x="225082" y="549995"/>
                    <a:pt x="244986" y="483131"/>
                  </a:cubicBezTo>
                  <a:cubicBezTo>
                    <a:pt x="252708" y="457408"/>
                    <a:pt x="242285" y="426353"/>
                    <a:pt x="241465" y="397465"/>
                  </a:cubicBezTo>
                  <a:cubicBezTo>
                    <a:pt x="240850" y="381142"/>
                    <a:pt x="239176" y="363176"/>
                    <a:pt x="244890" y="348507"/>
                  </a:cubicBezTo>
                  <a:cubicBezTo>
                    <a:pt x="259350" y="309454"/>
                    <a:pt x="279299" y="272445"/>
                    <a:pt x="293439" y="233141"/>
                  </a:cubicBezTo>
                  <a:cubicBezTo>
                    <a:pt x="300152" y="214256"/>
                    <a:pt x="302437" y="192349"/>
                    <a:pt x="300513" y="172069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>
              <a:outerShdw blurRad="381000" rotWithShape="0" algn="ctr" dir="10800000" dist="152400">
                <a:schemeClr val="dk1">
                  <a:alpha val="10196"/>
                </a:scheme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4" name="Google Shape;114;p16"/>
            <p:cNvSpPr/>
            <p:nvPr/>
          </p:nvSpPr>
          <p:spPr>
            <a:xfrm>
              <a:off x="11479015" y="0"/>
              <a:ext cx="712985" cy="6858000"/>
            </a:xfrm>
            <a:custGeom>
              <a:rect b="b" l="l" r="r" t="t"/>
              <a:pathLst>
                <a:path extrusionOk="0" h="6858000" w="712985">
                  <a:moveTo>
                    <a:pt x="280560" y="0"/>
                  </a:moveTo>
                  <a:lnTo>
                    <a:pt x="712985" y="0"/>
                  </a:lnTo>
                  <a:lnTo>
                    <a:pt x="712985" y="6858000"/>
                  </a:lnTo>
                  <a:lnTo>
                    <a:pt x="372527" y="6858000"/>
                  </a:lnTo>
                  <a:lnTo>
                    <a:pt x="372901" y="6835810"/>
                  </a:lnTo>
                  <a:cubicBezTo>
                    <a:pt x="343741" y="6729822"/>
                    <a:pt x="373381" y="6623551"/>
                    <a:pt x="363017" y="6518145"/>
                  </a:cubicBezTo>
                  <a:cubicBezTo>
                    <a:pt x="358372" y="6470360"/>
                    <a:pt x="362468" y="6422202"/>
                    <a:pt x="310498" y="6393936"/>
                  </a:cubicBezTo>
                  <a:cubicBezTo>
                    <a:pt x="303659" y="6390296"/>
                    <a:pt x="304819" y="6368800"/>
                    <a:pt x="305420" y="6355564"/>
                  </a:cubicBezTo>
                  <a:cubicBezTo>
                    <a:pt x="306594" y="6326166"/>
                    <a:pt x="314451" y="6296329"/>
                    <a:pt x="311030" y="6267729"/>
                  </a:cubicBezTo>
                  <a:cubicBezTo>
                    <a:pt x="304253" y="6208466"/>
                    <a:pt x="293104" y="6149393"/>
                    <a:pt x="281440" y="6090959"/>
                  </a:cubicBezTo>
                  <a:cubicBezTo>
                    <a:pt x="276978" y="6068911"/>
                    <a:pt x="266829" y="6048361"/>
                    <a:pt x="258928" y="6026981"/>
                  </a:cubicBezTo>
                  <a:cubicBezTo>
                    <a:pt x="254416" y="6015184"/>
                    <a:pt x="244605" y="6003083"/>
                    <a:pt x="245105" y="5991615"/>
                  </a:cubicBezTo>
                  <a:cubicBezTo>
                    <a:pt x="248075" y="5925141"/>
                    <a:pt x="216651" y="5867990"/>
                    <a:pt x="197441" y="5807458"/>
                  </a:cubicBezTo>
                  <a:cubicBezTo>
                    <a:pt x="188523" y="5779456"/>
                    <a:pt x="171697" y="5754078"/>
                    <a:pt x="159115" y="5727356"/>
                  </a:cubicBezTo>
                  <a:cubicBezTo>
                    <a:pt x="155717" y="5720411"/>
                    <a:pt x="152517" y="5712566"/>
                    <a:pt x="152306" y="5705270"/>
                  </a:cubicBezTo>
                  <a:cubicBezTo>
                    <a:pt x="151252" y="5663532"/>
                    <a:pt x="151674" y="5621922"/>
                    <a:pt x="150939" y="5580441"/>
                  </a:cubicBezTo>
                  <a:cubicBezTo>
                    <a:pt x="150326" y="5542748"/>
                    <a:pt x="147369" y="5505023"/>
                    <a:pt x="187956" y="5482729"/>
                  </a:cubicBezTo>
                  <a:cubicBezTo>
                    <a:pt x="194324" y="5479395"/>
                    <a:pt x="198291" y="5470181"/>
                    <a:pt x="201902" y="5463053"/>
                  </a:cubicBezTo>
                  <a:cubicBezTo>
                    <a:pt x="257480" y="5353065"/>
                    <a:pt x="249730" y="5298303"/>
                    <a:pt x="168174" y="5205662"/>
                  </a:cubicBezTo>
                  <a:cubicBezTo>
                    <a:pt x="159805" y="5196040"/>
                    <a:pt x="152161" y="5174340"/>
                    <a:pt x="157186" y="5166766"/>
                  </a:cubicBezTo>
                  <a:cubicBezTo>
                    <a:pt x="198743" y="5102508"/>
                    <a:pt x="186477" y="5038579"/>
                    <a:pt x="163999" y="4972256"/>
                  </a:cubicBezTo>
                  <a:cubicBezTo>
                    <a:pt x="158020" y="4955056"/>
                    <a:pt x="155299" y="4930181"/>
                    <a:pt x="163388" y="4915833"/>
                  </a:cubicBezTo>
                  <a:cubicBezTo>
                    <a:pt x="200708" y="4847649"/>
                    <a:pt x="186907" y="4780374"/>
                    <a:pt x="166361" y="4712964"/>
                  </a:cubicBezTo>
                  <a:cubicBezTo>
                    <a:pt x="163165" y="4702485"/>
                    <a:pt x="150748" y="4690669"/>
                    <a:pt x="140122" y="4687152"/>
                  </a:cubicBezTo>
                  <a:cubicBezTo>
                    <a:pt x="102452" y="4674589"/>
                    <a:pt x="86917" y="4644970"/>
                    <a:pt x="73058" y="4611951"/>
                  </a:cubicBezTo>
                  <a:cubicBezTo>
                    <a:pt x="50686" y="4559957"/>
                    <a:pt x="25516" y="4509149"/>
                    <a:pt x="3979" y="4456771"/>
                  </a:cubicBezTo>
                  <a:cubicBezTo>
                    <a:pt x="-1236" y="4443877"/>
                    <a:pt x="-726" y="4427139"/>
                    <a:pt x="2091" y="4412781"/>
                  </a:cubicBezTo>
                  <a:cubicBezTo>
                    <a:pt x="11653" y="4363733"/>
                    <a:pt x="45382" y="4329603"/>
                    <a:pt x="75905" y="4292897"/>
                  </a:cubicBezTo>
                  <a:cubicBezTo>
                    <a:pt x="89361" y="4276787"/>
                    <a:pt x="97880" y="4255660"/>
                    <a:pt x="104434" y="4235333"/>
                  </a:cubicBezTo>
                  <a:cubicBezTo>
                    <a:pt x="121200" y="4182569"/>
                    <a:pt x="135523" y="4128901"/>
                    <a:pt x="151065" y="4075686"/>
                  </a:cubicBezTo>
                  <a:cubicBezTo>
                    <a:pt x="152552" y="4070549"/>
                    <a:pt x="157315" y="4065932"/>
                    <a:pt x="161243" y="4061695"/>
                  </a:cubicBezTo>
                  <a:cubicBezTo>
                    <a:pt x="202828" y="4019095"/>
                    <a:pt x="244731" y="3976753"/>
                    <a:pt x="286285" y="3933862"/>
                  </a:cubicBezTo>
                  <a:cubicBezTo>
                    <a:pt x="294168" y="3925683"/>
                    <a:pt x="299393" y="3914571"/>
                    <a:pt x="306926" y="3905847"/>
                  </a:cubicBezTo>
                  <a:cubicBezTo>
                    <a:pt x="317292" y="3893589"/>
                    <a:pt x="326766" y="3878502"/>
                    <a:pt x="340015" y="3871199"/>
                  </a:cubicBezTo>
                  <a:cubicBezTo>
                    <a:pt x="381725" y="3848490"/>
                    <a:pt x="396760" y="3812013"/>
                    <a:pt x="400111" y="3767743"/>
                  </a:cubicBezTo>
                  <a:cubicBezTo>
                    <a:pt x="403294" y="3727294"/>
                    <a:pt x="405323" y="3686973"/>
                    <a:pt x="409694" y="3646690"/>
                  </a:cubicBezTo>
                  <a:cubicBezTo>
                    <a:pt x="414852" y="3597538"/>
                    <a:pt x="420910" y="3548579"/>
                    <a:pt x="428447" y="3499752"/>
                  </a:cubicBezTo>
                  <a:cubicBezTo>
                    <a:pt x="431696" y="3478619"/>
                    <a:pt x="435683" y="3456228"/>
                    <a:pt x="445033" y="3437349"/>
                  </a:cubicBezTo>
                  <a:cubicBezTo>
                    <a:pt x="470858" y="3384475"/>
                    <a:pt x="486179" y="3329236"/>
                    <a:pt x="471431" y="3272018"/>
                  </a:cubicBezTo>
                  <a:cubicBezTo>
                    <a:pt x="459682" y="3226180"/>
                    <a:pt x="472474" y="3185267"/>
                    <a:pt x="495919" y="3153432"/>
                  </a:cubicBezTo>
                  <a:cubicBezTo>
                    <a:pt x="538461" y="3095505"/>
                    <a:pt x="521296" y="3040311"/>
                    <a:pt x="499541" y="2985907"/>
                  </a:cubicBezTo>
                  <a:cubicBezTo>
                    <a:pt x="488276" y="2957871"/>
                    <a:pt x="486838" y="2934028"/>
                    <a:pt x="491640" y="2905697"/>
                  </a:cubicBezTo>
                  <a:cubicBezTo>
                    <a:pt x="502898" y="2840071"/>
                    <a:pt x="547705" y="2792141"/>
                    <a:pt x="586592" y="2746325"/>
                  </a:cubicBezTo>
                  <a:cubicBezTo>
                    <a:pt x="619786" y="2707275"/>
                    <a:pt x="636305" y="2665661"/>
                    <a:pt x="647211" y="2620857"/>
                  </a:cubicBezTo>
                  <a:cubicBezTo>
                    <a:pt x="661216" y="2564298"/>
                    <a:pt x="648982" y="2522027"/>
                    <a:pt x="598120" y="2501248"/>
                  </a:cubicBezTo>
                  <a:cubicBezTo>
                    <a:pt x="583733" y="2495506"/>
                    <a:pt x="566431" y="2484521"/>
                    <a:pt x="560897" y="2471368"/>
                  </a:cubicBezTo>
                  <a:cubicBezTo>
                    <a:pt x="533469" y="2407931"/>
                    <a:pt x="496686" y="2344634"/>
                    <a:pt x="506928" y="2272389"/>
                  </a:cubicBezTo>
                  <a:cubicBezTo>
                    <a:pt x="520879" y="2172517"/>
                    <a:pt x="509052" y="2077807"/>
                    <a:pt x="474122" y="1983284"/>
                  </a:cubicBezTo>
                  <a:cubicBezTo>
                    <a:pt x="417537" y="1829959"/>
                    <a:pt x="358639" y="1676886"/>
                    <a:pt x="349180" y="1510207"/>
                  </a:cubicBezTo>
                  <a:cubicBezTo>
                    <a:pt x="347619" y="1482573"/>
                    <a:pt x="326399" y="1451821"/>
                    <a:pt x="306451" y="1430003"/>
                  </a:cubicBezTo>
                  <a:cubicBezTo>
                    <a:pt x="268511" y="1388202"/>
                    <a:pt x="266127" y="1390512"/>
                    <a:pt x="287747" y="1336633"/>
                  </a:cubicBezTo>
                  <a:cubicBezTo>
                    <a:pt x="293070" y="1323756"/>
                    <a:pt x="295470" y="1308272"/>
                    <a:pt x="304326" y="1298229"/>
                  </a:cubicBezTo>
                  <a:cubicBezTo>
                    <a:pt x="349361" y="1247057"/>
                    <a:pt x="331041" y="1191986"/>
                    <a:pt x="317671" y="1136667"/>
                  </a:cubicBezTo>
                  <a:cubicBezTo>
                    <a:pt x="315148" y="1126990"/>
                    <a:pt x="311827" y="1115354"/>
                    <a:pt x="314959" y="1106522"/>
                  </a:cubicBezTo>
                  <a:cubicBezTo>
                    <a:pt x="329032" y="1066641"/>
                    <a:pt x="319157" y="1035231"/>
                    <a:pt x="290675" y="1004980"/>
                  </a:cubicBezTo>
                  <a:cubicBezTo>
                    <a:pt x="266138" y="978690"/>
                    <a:pt x="249805" y="947108"/>
                    <a:pt x="272712" y="910357"/>
                  </a:cubicBezTo>
                  <a:cubicBezTo>
                    <a:pt x="323486" y="828702"/>
                    <a:pt x="317578" y="747981"/>
                    <a:pt x="270963" y="667028"/>
                  </a:cubicBezTo>
                  <a:cubicBezTo>
                    <a:pt x="237707" y="609204"/>
                    <a:pt x="225082" y="549995"/>
                    <a:pt x="244986" y="483131"/>
                  </a:cubicBezTo>
                  <a:cubicBezTo>
                    <a:pt x="252708" y="457408"/>
                    <a:pt x="242285" y="426353"/>
                    <a:pt x="241465" y="397465"/>
                  </a:cubicBezTo>
                  <a:cubicBezTo>
                    <a:pt x="240850" y="381142"/>
                    <a:pt x="239176" y="363176"/>
                    <a:pt x="244890" y="348507"/>
                  </a:cubicBezTo>
                  <a:cubicBezTo>
                    <a:pt x="259350" y="309454"/>
                    <a:pt x="279299" y="272445"/>
                    <a:pt x="293439" y="233141"/>
                  </a:cubicBezTo>
                  <a:cubicBezTo>
                    <a:pt x="300152" y="214256"/>
                    <a:pt x="302437" y="192349"/>
                    <a:pt x="300513" y="172069"/>
                  </a:cubicBezTo>
                  <a:close/>
                </a:path>
              </a:pathLst>
            </a:custGeom>
            <a:blipFill rotWithShape="1">
              <a:blip r:embed="rId3">
                <a:alphaModFix amt="57000"/>
              </a:blip>
              <a:tile algn="tl" flip="none" tx="0" sx="100000" ty="0" sy="100000"/>
            </a:blipFill>
            <a:ln>
              <a:noFill/>
            </a:ln>
            <a:effectLst>
              <a:outerShdw blurRad="381000" rotWithShape="0" algn="ctr" dir="10800000" dist="152400">
                <a:schemeClr val="dk1">
                  <a:alpha val="10196"/>
                </a:scheme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17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Play"/>
              <a:buNone/>
            </a:pPr>
            <a:r>
              <a:rPr lang="en-US"/>
              <a:t>How do people collect OSINT?</a:t>
            </a:r>
            <a:endParaRPr/>
          </a:p>
        </p:txBody>
      </p:sp>
      <p:grpSp>
        <p:nvGrpSpPr>
          <p:cNvPr id="120" name="Google Shape;120;p17"/>
          <p:cNvGrpSpPr/>
          <p:nvPr/>
        </p:nvGrpSpPr>
        <p:grpSpPr>
          <a:xfrm>
            <a:off x="966000" y="2921294"/>
            <a:ext cx="10260000" cy="2160000"/>
            <a:chOff x="127800" y="1095669"/>
            <a:chExt cx="10260000" cy="2160000"/>
          </a:xfrm>
        </p:grpSpPr>
        <p:sp>
          <p:nvSpPr>
            <p:cNvPr id="121" name="Google Shape;121;p17"/>
            <p:cNvSpPr/>
            <p:nvPr/>
          </p:nvSpPr>
          <p:spPr>
            <a:xfrm>
              <a:off x="478800" y="1095669"/>
              <a:ext cx="1098000" cy="1098000"/>
            </a:xfrm>
            <a:prstGeom prst="ellipse">
              <a:avLst/>
            </a:prstGeom>
            <a:solidFill>
              <a:srgbClr val="CAD1D8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2" name="Google Shape;122;p17"/>
            <p:cNvSpPr/>
            <p:nvPr/>
          </p:nvSpPr>
          <p:spPr>
            <a:xfrm>
              <a:off x="712800" y="1329669"/>
              <a:ext cx="630000" cy="630000"/>
            </a:xfrm>
            <a:prstGeom prst="rect">
              <a:avLst/>
            </a:prstGeom>
            <a:noFill/>
            <a:ln cap="flat" cmpd="sng" w="1905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3" name="Google Shape;123;p17"/>
            <p:cNvSpPr/>
            <p:nvPr/>
          </p:nvSpPr>
          <p:spPr>
            <a:xfrm>
              <a:off x="127800" y="2535669"/>
              <a:ext cx="1800000" cy="720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4" name="Google Shape;124;p17"/>
            <p:cNvSpPr txBox="1"/>
            <p:nvPr/>
          </p:nvSpPr>
          <p:spPr>
            <a:xfrm>
              <a:off x="127800" y="2535669"/>
              <a:ext cx="1800000" cy="720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500"/>
                <a:buFont typeface="Arial"/>
                <a:buNone/>
              </a:pPr>
              <a:r>
                <a:rPr b="0" i="0" lang="en-US" sz="15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SOCIAL MEDIA</a:t>
              </a:r>
              <a:endParaRPr/>
            </a:p>
          </p:txBody>
        </p:sp>
        <p:sp>
          <p:nvSpPr>
            <p:cNvPr id="125" name="Google Shape;125;p17"/>
            <p:cNvSpPr/>
            <p:nvPr/>
          </p:nvSpPr>
          <p:spPr>
            <a:xfrm>
              <a:off x="2593800" y="1095669"/>
              <a:ext cx="1098000" cy="1098000"/>
            </a:xfrm>
            <a:prstGeom prst="ellipse">
              <a:avLst/>
            </a:prstGeom>
            <a:solidFill>
              <a:srgbClr val="CAD1D8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6" name="Google Shape;126;p17"/>
            <p:cNvSpPr/>
            <p:nvPr/>
          </p:nvSpPr>
          <p:spPr>
            <a:xfrm>
              <a:off x="2827800" y="1329668"/>
              <a:ext cx="630000" cy="630000"/>
            </a:xfrm>
            <a:prstGeom prst="rect">
              <a:avLst/>
            </a:prstGeom>
            <a:noFill/>
            <a:ln cap="flat" cmpd="sng" w="1905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7" name="Google Shape;127;p17"/>
            <p:cNvSpPr/>
            <p:nvPr/>
          </p:nvSpPr>
          <p:spPr>
            <a:xfrm>
              <a:off x="2242800" y="2535669"/>
              <a:ext cx="1800000" cy="720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8" name="Google Shape;128;p17"/>
            <p:cNvSpPr txBox="1"/>
            <p:nvPr/>
          </p:nvSpPr>
          <p:spPr>
            <a:xfrm>
              <a:off x="2242800" y="2535669"/>
              <a:ext cx="1800000" cy="720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500"/>
                <a:buFont typeface="Arial"/>
                <a:buNone/>
              </a:pPr>
              <a:r>
                <a:rPr b="0" i="0" lang="en-US" sz="15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PUBLIC RECORDS</a:t>
              </a:r>
              <a:endParaRPr/>
            </a:p>
          </p:txBody>
        </p:sp>
        <p:sp>
          <p:nvSpPr>
            <p:cNvPr id="129" name="Google Shape;129;p17"/>
            <p:cNvSpPr/>
            <p:nvPr/>
          </p:nvSpPr>
          <p:spPr>
            <a:xfrm>
              <a:off x="4708800" y="1095669"/>
              <a:ext cx="1098000" cy="1098000"/>
            </a:xfrm>
            <a:prstGeom prst="ellipse">
              <a:avLst/>
            </a:prstGeom>
            <a:solidFill>
              <a:srgbClr val="CAD1D8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0" name="Google Shape;130;p17"/>
            <p:cNvSpPr/>
            <p:nvPr/>
          </p:nvSpPr>
          <p:spPr>
            <a:xfrm>
              <a:off x="4942800" y="1329668"/>
              <a:ext cx="630000" cy="630000"/>
            </a:xfrm>
            <a:prstGeom prst="rect">
              <a:avLst/>
            </a:prstGeom>
            <a:noFill/>
            <a:ln cap="flat" cmpd="sng" w="1905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1" name="Google Shape;131;p17"/>
            <p:cNvSpPr/>
            <p:nvPr/>
          </p:nvSpPr>
          <p:spPr>
            <a:xfrm>
              <a:off x="4357800" y="2535669"/>
              <a:ext cx="1800000" cy="720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2" name="Google Shape;132;p17"/>
            <p:cNvSpPr txBox="1"/>
            <p:nvPr/>
          </p:nvSpPr>
          <p:spPr>
            <a:xfrm>
              <a:off x="4357800" y="2535669"/>
              <a:ext cx="1800000" cy="720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500"/>
                <a:buFont typeface="Arial"/>
                <a:buNone/>
              </a:pPr>
              <a:r>
                <a:rPr b="0" i="0" lang="en-US" sz="15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WORK/NETWORKING WEBSITES</a:t>
              </a:r>
              <a:endParaRPr/>
            </a:p>
          </p:txBody>
        </p:sp>
        <p:sp>
          <p:nvSpPr>
            <p:cNvPr id="133" name="Google Shape;133;p17"/>
            <p:cNvSpPr/>
            <p:nvPr/>
          </p:nvSpPr>
          <p:spPr>
            <a:xfrm>
              <a:off x="6823800" y="1095669"/>
              <a:ext cx="1098000" cy="1098000"/>
            </a:xfrm>
            <a:prstGeom prst="ellipse">
              <a:avLst/>
            </a:prstGeom>
            <a:solidFill>
              <a:srgbClr val="CAD1D8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4" name="Google Shape;134;p17"/>
            <p:cNvSpPr/>
            <p:nvPr/>
          </p:nvSpPr>
          <p:spPr>
            <a:xfrm>
              <a:off x="7057800" y="1329668"/>
              <a:ext cx="630000" cy="630000"/>
            </a:xfrm>
            <a:prstGeom prst="rect">
              <a:avLst/>
            </a:prstGeom>
            <a:noFill/>
            <a:ln cap="flat" cmpd="sng" w="1905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5" name="Google Shape;135;p17"/>
            <p:cNvSpPr/>
            <p:nvPr/>
          </p:nvSpPr>
          <p:spPr>
            <a:xfrm>
              <a:off x="6472800" y="2535669"/>
              <a:ext cx="1800000" cy="720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6" name="Google Shape;136;p17"/>
            <p:cNvSpPr txBox="1"/>
            <p:nvPr/>
          </p:nvSpPr>
          <p:spPr>
            <a:xfrm>
              <a:off x="6472800" y="2535669"/>
              <a:ext cx="1800000" cy="720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500"/>
                <a:buFont typeface="Arial"/>
                <a:buNone/>
              </a:pPr>
              <a:r>
                <a:rPr b="0" i="0" lang="en-US" sz="15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PAID DATA BROKERS (CHEAPER THAN YOU’D THINK)</a:t>
              </a:r>
              <a:endParaRPr/>
            </a:p>
          </p:txBody>
        </p:sp>
        <p:sp>
          <p:nvSpPr>
            <p:cNvPr id="137" name="Google Shape;137;p17"/>
            <p:cNvSpPr/>
            <p:nvPr/>
          </p:nvSpPr>
          <p:spPr>
            <a:xfrm>
              <a:off x="8938800" y="1095669"/>
              <a:ext cx="1098000" cy="1098000"/>
            </a:xfrm>
            <a:prstGeom prst="ellipse">
              <a:avLst/>
            </a:prstGeom>
            <a:solidFill>
              <a:srgbClr val="CAD1D8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8" name="Google Shape;138;p17"/>
            <p:cNvSpPr/>
            <p:nvPr/>
          </p:nvSpPr>
          <p:spPr>
            <a:xfrm>
              <a:off x="9172800" y="1329668"/>
              <a:ext cx="630000" cy="630000"/>
            </a:xfrm>
            <a:prstGeom prst="rect">
              <a:avLst/>
            </a:prstGeom>
            <a:noFill/>
            <a:ln cap="flat" cmpd="sng" w="1905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9" name="Google Shape;139;p17"/>
            <p:cNvSpPr/>
            <p:nvPr/>
          </p:nvSpPr>
          <p:spPr>
            <a:xfrm>
              <a:off x="8587800" y="2535669"/>
              <a:ext cx="1800000" cy="720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40" name="Google Shape;140;p17"/>
            <p:cNvSpPr txBox="1"/>
            <p:nvPr/>
          </p:nvSpPr>
          <p:spPr>
            <a:xfrm>
              <a:off x="8587800" y="2535669"/>
              <a:ext cx="1800000" cy="720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500"/>
                <a:buFont typeface="Arial"/>
                <a:buNone/>
              </a:pPr>
              <a:r>
                <a:rPr b="0" i="0" lang="en-US" sz="15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MANY, MANY MORE AVENUES</a:t>
              </a:r>
              <a:endParaRPr/>
            </a:p>
          </p:txBody>
        </p:sp>
      </p:grp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144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p18"/>
          <p:cNvSpPr/>
          <p:nvPr/>
        </p:nvSpPr>
        <p:spPr>
          <a:xfrm>
            <a:off x="3740383" y="0"/>
            <a:ext cx="8451607" cy="6858001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6" name="Google Shape;146;p18"/>
          <p:cNvSpPr/>
          <p:nvPr/>
        </p:nvSpPr>
        <p:spPr>
          <a:xfrm>
            <a:off x="10" y="0"/>
            <a:ext cx="3745177" cy="6858001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7" name="Google Shape;147;p18"/>
          <p:cNvSpPr txBox="1"/>
          <p:nvPr>
            <p:ph type="title"/>
          </p:nvPr>
        </p:nvSpPr>
        <p:spPr>
          <a:xfrm>
            <a:off x="1156852" y="637762"/>
            <a:ext cx="2190782" cy="557677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Play"/>
              <a:buNone/>
            </a:pPr>
            <a:r>
              <a:rPr lang="en-US" sz="3600">
                <a:solidFill>
                  <a:schemeClr val="lt1"/>
                </a:solidFill>
              </a:rPr>
              <a:t>How to process OSINT:</a:t>
            </a:r>
            <a:endParaRPr/>
          </a:p>
        </p:txBody>
      </p:sp>
      <p:sp>
        <p:nvSpPr>
          <p:cNvPr id="148" name="Google Shape;148;p18"/>
          <p:cNvSpPr/>
          <p:nvPr/>
        </p:nvSpPr>
        <p:spPr>
          <a:xfrm>
            <a:off x="4654733" y="643465"/>
            <a:ext cx="457200" cy="4572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9" name="Google Shape;149;p18"/>
          <p:cNvSpPr txBox="1"/>
          <p:nvPr>
            <p:ph idx="1" type="body"/>
          </p:nvPr>
        </p:nvSpPr>
        <p:spPr>
          <a:xfrm>
            <a:off x="4654732" y="850052"/>
            <a:ext cx="6390623" cy="532691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en-US" sz="2400"/>
              <a:t>According to both </a:t>
            </a:r>
            <a:r>
              <a:rPr lang="en-US" sz="2400" u="sng">
                <a:solidFill>
                  <a:schemeClr val="hlink"/>
                </a:solidFill>
                <a:hlinkClick r:id="rId3"/>
              </a:rPr>
              <a:t>TrendMicro</a:t>
            </a:r>
            <a:r>
              <a:rPr lang="en-US" sz="2400"/>
              <a:t> and </a:t>
            </a:r>
            <a:r>
              <a:rPr lang="en-US" sz="2400" u="sng">
                <a:solidFill>
                  <a:schemeClr val="hlink"/>
                </a:solidFill>
                <a:hlinkClick r:id="rId4"/>
              </a:rPr>
              <a:t>Sans</a:t>
            </a:r>
            <a:r>
              <a:rPr lang="en-US" sz="2400"/>
              <a:t>, the steps to OSINT processing are as follows: 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en-US" sz="2400"/>
              <a:t>Planning/Preparation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en-US" sz="2400"/>
              <a:t>Collection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en-US" sz="2400"/>
              <a:t>Processing (organization)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en-US" sz="2400"/>
              <a:t>Analysis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en-US" sz="2400"/>
              <a:t>and Sharing/Dissemination. 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en-US" sz="2400"/>
              <a:t>In practice, nobody does everything in this exact order. 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153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p19"/>
          <p:cNvSpPr/>
          <p:nvPr/>
        </p:nvSpPr>
        <p:spPr>
          <a:xfrm>
            <a:off x="3740383" y="0"/>
            <a:ext cx="8451607" cy="6858001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5" name="Google Shape;155;p19"/>
          <p:cNvSpPr/>
          <p:nvPr/>
        </p:nvSpPr>
        <p:spPr>
          <a:xfrm>
            <a:off x="10" y="0"/>
            <a:ext cx="3745177" cy="6858001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6" name="Google Shape;156;p19"/>
          <p:cNvSpPr txBox="1"/>
          <p:nvPr>
            <p:ph type="title"/>
          </p:nvPr>
        </p:nvSpPr>
        <p:spPr>
          <a:xfrm>
            <a:off x="1156852" y="637762"/>
            <a:ext cx="2190782" cy="557677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Play"/>
              <a:buNone/>
            </a:pPr>
            <a:r>
              <a:rPr lang="en-US" sz="3600">
                <a:solidFill>
                  <a:schemeClr val="lt1"/>
                </a:solidFill>
              </a:rPr>
              <a:t>Are there any legitimate reasons to use OSINT?</a:t>
            </a:r>
            <a:endParaRPr/>
          </a:p>
        </p:txBody>
      </p:sp>
      <p:sp>
        <p:nvSpPr>
          <p:cNvPr id="157" name="Google Shape;157;p19"/>
          <p:cNvSpPr/>
          <p:nvPr/>
        </p:nvSpPr>
        <p:spPr>
          <a:xfrm>
            <a:off x="4654733" y="643465"/>
            <a:ext cx="457200" cy="4572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8" name="Google Shape;158;p19"/>
          <p:cNvSpPr txBox="1"/>
          <p:nvPr>
            <p:ph idx="1" type="body"/>
          </p:nvPr>
        </p:nvSpPr>
        <p:spPr>
          <a:xfrm>
            <a:off x="4654732" y="850052"/>
            <a:ext cx="6390623" cy="532691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en-US" sz="2400"/>
              <a:t>YES!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en-US" sz="2400"/>
              <a:t>People use OSINT for: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US" sz="2400"/>
              <a:t>Police Investigations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US" sz="2400"/>
              <a:t>Insurance Investigations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US" sz="2400"/>
              <a:t>Journalism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US" sz="2400"/>
              <a:t>Espionage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US" sz="2400" u="sng">
                <a:solidFill>
                  <a:schemeClr val="hlink"/>
                </a:solidFill>
                <a:hlinkClick r:id="rId3"/>
              </a:rPr>
              <a:t>TRACE Labs</a:t>
            </a:r>
            <a:r>
              <a:rPr lang="en-US" sz="2400"/>
              <a:t> (finds missing persons)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en-US" sz="2400"/>
              <a:t>Unfortunately, it can also be used for stalking. </a:t>
            </a:r>
            <a:endParaRPr/>
          </a:p>
          <a:p>
            <a:pPr indent="-762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t/>
            </a:r>
            <a:endParaRPr sz="240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162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Google Shape;163;p20"/>
          <p:cNvSpPr/>
          <p:nvPr/>
        </p:nvSpPr>
        <p:spPr>
          <a:xfrm>
            <a:off x="3740383" y="0"/>
            <a:ext cx="8451607" cy="6858001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4" name="Google Shape;164;p20"/>
          <p:cNvSpPr/>
          <p:nvPr/>
        </p:nvSpPr>
        <p:spPr>
          <a:xfrm>
            <a:off x="10" y="0"/>
            <a:ext cx="3745177" cy="6858001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5" name="Google Shape;165;p20"/>
          <p:cNvSpPr txBox="1"/>
          <p:nvPr>
            <p:ph type="title"/>
          </p:nvPr>
        </p:nvSpPr>
        <p:spPr>
          <a:xfrm>
            <a:off x="1156852" y="637762"/>
            <a:ext cx="2190782" cy="557677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Play"/>
              <a:buNone/>
            </a:pPr>
            <a:r>
              <a:rPr lang="en-US" sz="3600">
                <a:solidFill>
                  <a:schemeClr val="lt1"/>
                </a:solidFill>
              </a:rPr>
              <a:t>What can I do about OSINT?</a:t>
            </a:r>
            <a:endParaRPr/>
          </a:p>
        </p:txBody>
      </p:sp>
      <p:sp>
        <p:nvSpPr>
          <p:cNvPr id="166" name="Google Shape;166;p20"/>
          <p:cNvSpPr/>
          <p:nvPr/>
        </p:nvSpPr>
        <p:spPr>
          <a:xfrm>
            <a:off x="4654733" y="643465"/>
            <a:ext cx="457200" cy="4572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7" name="Google Shape;167;p20"/>
          <p:cNvSpPr txBox="1"/>
          <p:nvPr>
            <p:ph idx="1" type="body"/>
          </p:nvPr>
        </p:nvSpPr>
        <p:spPr>
          <a:xfrm>
            <a:off x="4654732" y="850052"/>
            <a:ext cx="6390623" cy="532691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US" sz="2400"/>
              <a:t>You can go to some aggregators and websites there are takedown requests. For example, you can opt out of PimEyes here: </a:t>
            </a:r>
            <a:r>
              <a:rPr lang="en-US" sz="2400" u="sng">
                <a:solidFill>
                  <a:schemeClr val="hlink"/>
                </a:solidFill>
                <a:hlinkClick r:id="rId3"/>
              </a:rPr>
              <a:t>Opt-Out Request Form | PimEyes</a:t>
            </a:r>
            <a:r>
              <a:rPr lang="en-US" sz="2400"/>
              <a:t>.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US" sz="2400"/>
              <a:t>There are also certain businesses that specialize in removing information from online sources. Here are some examples: </a:t>
            </a:r>
            <a:r>
              <a:rPr lang="en-US" sz="2400" u="sng">
                <a:solidFill>
                  <a:schemeClr val="hlink"/>
                </a:solidFill>
                <a:hlinkClick r:id="rId4"/>
              </a:rPr>
              <a:t>The Best Personal Data Removal Services We've Tested for 2026 | PCMag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US" sz="2400"/>
              <a:t>There area also lawyers that can be hired for information take down, but they cost much more.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US" sz="2400"/>
              <a:t>Unfortunately, you aren't going to be able to get everything.</a:t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17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Google Shape;172;p21"/>
          <p:cNvSpPr/>
          <p:nvPr/>
        </p:nvSpPr>
        <p:spPr>
          <a:xfrm>
            <a:off x="3740383" y="0"/>
            <a:ext cx="8451607" cy="6858001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3" name="Google Shape;173;p21"/>
          <p:cNvSpPr/>
          <p:nvPr/>
        </p:nvSpPr>
        <p:spPr>
          <a:xfrm>
            <a:off x="10" y="0"/>
            <a:ext cx="3745177" cy="6858001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4" name="Google Shape;174;p21"/>
          <p:cNvSpPr txBox="1"/>
          <p:nvPr>
            <p:ph type="title"/>
          </p:nvPr>
        </p:nvSpPr>
        <p:spPr>
          <a:xfrm>
            <a:off x="1156852" y="637762"/>
            <a:ext cx="2190782" cy="557677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Play"/>
              <a:buNone/>
            </a:pPr>
            <a:r>
              <a:rPr lang="en-US" sz="3600">
                <a:solidFill>
                  <a:schemeClr val="lt1"/>
                </a:solidFill>
              </a:rPr>
              <a:t>How can you learn about OSINT?</a:t>
            </a:r>
            <a:endParaRPr/>
          </a:p>
        </p:txBody>
      </p:sp>
      <p:sp>
        <p:nvSpPr>
          <p:cNvPr id="175" name="Google Shape;175;p21"/>
          <p:cNvSpPr/>
          <p:nvPr/>
        </p:nvSpPr>
        <p:spPr>
          <a:xfrm>
            <a:off x="4654733" y="643465"/>
            <a:ext cx="457200" cy="4572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6" name="Google Shape;176;p21"/>
          <p:cNvSpPr txBox="1"/>
          <p:nvPr>
            <p:ph idx="1" type="body"/>
          </p:nvPr>
        </p:nvSpPr>
        <p:spPr>
          <a:xfrm>
            <a:off x="4654732" y="850052"/>
            <a:ext cx="6390623" cy="532691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Char char="•"/>
            </a:pPr>
            <a:r>
              <a:rPr lang="en-US" sz="2200"/>
              <a:t>There are LinkedIn groups focused on OSINT – these can give you a lot of resources.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200"/>
              <a:buChar char="•"/>
            </a:pPr>
            <a:r>
              <a:rPr lang="en-US" sz="2200"/>
              <a:t>There are some additional websites that I would recommend: 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200"/>
              <a:buNone/>
            </a:pPr>
            <a:r>
              <a:rPr lang="en-US" sz="2200"/>
              <a:t> </a:t>
            </a:r>
            <a:r>
              <a:rPr lang="en-US" sz="2200" u="sng">
                <a:solidFill>
                  <a:schemeClr val="hlink"/>
                </a:solidFill>
                <a:hlinkClick r:id="rId3"/>
              </a:rPr>
              <a:t>Home | BRB</a:t>
            </a:r>
            <a:endParaRPr sz="2200"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200"/>
              <a:buNone/>
            </a:pPr>
            <a:r>
              <a:rPr lang="en-US" sz="2200"/>
              <a:t> </a:t>
            </a:r>
            <a:r>
              <a:rPr lang="en-US" sz="2200" u="sng">
                <a:solidFill>
                  <a:schemeClr val="hlink"/>
                </a:solidFill>
                <a:hlinkClick r:id="rId4"/>
              </a:rPr>
              <a:t>OSINT Framework</a:t>
            </a:r>
            <a:endParaRPr sz="2200"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200"/>
              <a:buNone/>
            </a:pPr>
            <a:r>
              <a:rPr lang="en-US" sz="2200"/>
              <a:t> </a:t>
            </a:r>
            <a:r>
              <a:rPr lang="en-US" sz="2200" u="sng">
                <a:solidFill>
                  <a:schemeClr val="hlink"/>
                </a:solidFill>
                <a:hlinkClick r:id="rId5"/>
              </a:rPr>
              <a:t>Home | Bellingcat's Online Investigation Toolkit</a:t>
            </a:r>
            <a:endParaRPr sz="2200"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200"/>
              <a:buNone/>
            </a:pPr>
            <a:r>
              <a:t/>
            </a:r>
            <a:endParaRPr sz="2200"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200"/>
              <a:buNone/>
            </a:pPr>
            <a:r>
              <a:rPr lang="en-US" sz="2200"/>
              <a:t>There are also some certifications that you can get, but the ones people tend to use for careers are expensive. 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200"/>
              <a:buNone/>
            </a:pPr>
            <a:r>
              <a:t/>
            </a:r>
            <a:endParaRPr sz="2200"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200"/>
              <a:buNone/>
            </a:pPr>
            <a:r>
              <a:rPr lang="en-US" sz="2200"/>
              <a:t> </a:t>
            </a:r>
            <a:endParaRPr/>
          </a:p>
          <a:p>
            <a:pPr indent="-889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200"/>
              <a:buNone/>
            </a:pPr>
            <a:r>
              <a:t/>
            </a:r>
            <a:endParaRPr sz="220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180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Google Shape;181;p22"/>
          <p:cNvSpPr/>
          <p:nvPr/>
        </p:nvSpPr>
        <p:spPr>
          <a:xfrm>
            <a:off x="3740383" y="0"/>
            <a:ext cx="8451607" cy="6858001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2" name="Google Shape;182;p22"/>
          <p:cNvSpPr/>
          <p:nvPr/>
        </p:nvSpPr>
        <p:spPr>
          <a:xfrm>
            <a:off x="10" y="0"/>
            <a:ext cx="3745177" cy="6858001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3" name="Google Shape;183;p22"/>
          <p:cNvSpPr txBox="1"/>
          <p:nvPr>
            <p:ph type="title"/>
          </p:nvPr>
        </p:nvSpPr>
        <p:spPr>
          <a:xfrm>
            <a:off x="1156852" y="637762"/>
            <a:ext cx="2190782" cy="557677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Play"/>
              <a:buNone/>
            </a:pPr>
            <a:r>
              <a:rPr lang="en-US" sz="3600">
                <a:solidFill>
                  <a:schemeClr val="lt1"/>
                </a:solidFill>
              </a:rPr>
              <a:t>AI has made things easier to find!</a:t>
            </a:r>
            <a:endParaRPr/>
          </a:p>
        </p:txBody>
      </p:sp>
      <p:sp>
        <p:nvSpPr>
          <p:cNvPr id="184" name="Google Shape;184;p22"/>
          <p:cNvSpPr/>
          <p:nvPr/>
        </p:nvSpPr>
        <p:spPr>
          <a:xfrm>
            <a:off x="4654733" y="643465"/>
            <a:ext cx="457200" cy="4572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5" name="Google Shape;185;p22"/>
          <p:cNvSpPr txBox="1"/>
          <p:nvPr>
            <p:ph idx="1" type="body"/>
          </p:nvPr>
        </p:nvSpPr>
        <p:spPr>
          <a:xfrm>
            <a:off x="4654732" y="850052"/>
            <a:ext cx="6390623" cy="532691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US" sz="2400"/>
              <a:t>Many OSINT tools require some coding – Python is a very common language.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US" sz="2400"/>
              <a:t>"Vibe coding" (coding using AI) has made the barrier of entry much lower on many of these tools.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US" sz="2400"/>
              <a:t>I am presenting to you using a Linux laptop that an AI helped me to set up.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